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3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4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5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theme/theme6.xml" ContentType="application/vnd.openxmlformats-officedocument.theme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7.xml" ContentType="application/vnd.openxmlformats-officedocument.theme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8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theme/theme9.xml" ContentType="application/vnd.openxmlformats-officedocument.theme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theme/theme10.xml" ContentType="application/vnd.openxmlformats-officedocument.theme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theme/theme11.xml" ContentType="application/vnd.openxmlformats-officedocument.theme+xml"/>
  <Override PartName="/ppt/theme/themeOverride1.xml" ContentType="application/vnd.openxmlformats-officedocument.themeOverride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theme/theme12.xml" ContentType="application/vnd.openxmlformats-officedocument.theme+xml"/>
  <Override PartName="/ppt/theme/themeOverride2.xml" ContentType="application/vnd.openxmlformats-officedocument.themeOverride+xml"/>
  <Override PartName="/ppt/theme/theme1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4" r:id="rId1"/>
    <p:sldMasterId id="2147483712" r:id="rId2"/>
    <p:sldMasterId id="2147483720" r:id="rId3"/>
    <p:sldMasterId id="2147483728" r:id="rId4"/>
    <p:sldMasterId id="2147483736" r:id="rId5"/>
    <p:sldMasterId id="2147483744" r:id="rId6"/>
    <p:sldMasterId id="2147483776" r:id="rId7"/>
    <p:sldMasterId id="2147483784" r:id="rId8"/>
    <p:sldMasterId id="2147483800" r:id="rId9"/>
    <p:sldMasterId id="2147483808" r:id="rId10"/>
    <p:sldMasterId id="2147483828" r:id="rId11"/>
    <p:sldMasterId id="2147483840" r:id="rId12"/>
  </p:sldMasterIdLst>
  <p:notesMasterIdLst>
    <p:notesMasterId r:id="rId31"/>
  </p:notesMasterIdLst>
  <p:sldIdLst>
    <p:sldId id="378" r:id="rId13"/>
    <p:sldId id="384" r:id="rId14"/>
    <p:sldId id="375" r:id="rId15"/>
    <p:sldId id="376" r:id="rId16"/>
    <p:sldId id="386" r:id="rId17"/>
    <p:sldId id="344" r:id="rId18"/>
    <p:sldId id="363" r:id="rId19"/>
    <p:sldId id="373" r:id="rId20"/>
    <p:sldId id="345" r:id="rId21"/>
    <p:sldId id="385" r:id="rId22"/>
    <p:sldId id="364" r:id="rId23"/>
    <p:sldId id="361" r:id="rId24"/>
    <p:sldId id="365" r:id="rId25"/>
    <p:sldId id="377" r:id="rId26"/>
    <p:sldId id="366" r:id="rId27"/>
    <p:sldId id="379" r:id="rId28"/>
    <p:sldId id="381" r:id="rId29"/>
    <p:sldId id="382" r:id="rId30"/>
  </p:sldIdLst>
  <p:sldSz cx="9144000" cy="6858000" type="screen4x3"/>
  <p:notesSz cx="68580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212">
          <p15:clr>
            <a:srgbClr val="A4A3A4"/>
          </p15:clr>
        </p15:guide>
        <p15:guide id="2" pos="4684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tacey Luce" initials="SL" lastIdx="2" clrIdx="0"/>
  <p:cmAuthor id="1" name="Kathy Roth" initials="KR" lastIdx="0" clrIdx="1"/>
  <p:cmAuthor id="2" name="JLonas" initials="JL" lastIdx="17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98600"/>
    <a:srgbClr val="B8D975"/>
    <a:srgbClr val="A7D053"/>
    <a:srgbClr val="C4E08C"/>
    <a:srgbClr val="29AC00"/>
    <a:srgbClr val="669900"/>
    <a:srgbClr val="3399FF"/>
    <a:srgbClr val="0066CC"/>
    <a:srgbClr val="008181"/>
    <a:srgbClr val="9C867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615" autoAdjust="0"/>
    <p:restoredTop sz="94660"/>
  </p:normalViewPr>
  <p:slideViewPr>
    <p:cSldViewPr snapToGrid="0" snapToObjects="1">
      <p:cViewPr varScale="1">
        <p:scale>
          <a:sx n="107" d="100"/>
          <a:sy n="107" d="100"/>
        </p:scale>
        <p:origin x="270" y="96"/>
      </p:cViewPr>
      <p:guideLst>
        <p:guide orient="horz" pos="4212"/>
        <p:guide pos="4684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.xml"/><Relationship Id="rId18" Type="http://schemas.openxmlformats.org/officeDocument/2006/relationships/slide" Target="slides/slide6.xml"/><Relationship Id="rId26" Type="http://schemas.openxmlformats.org/officeDocument/2006/relationships/slide" Target="slides/slide14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9.xml"/><Relationship Id="rId34" Type="http://schemas.openxmlformats.org/officeDocument/2006/relationships/viewProps" Target="viewProps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5.xml"/><Relationship Id="rId25" Type="http://schemas.openxmlformats.org/officeDocument/2006/relationships/slide" Target="slides/slide13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4.xml"/><Relationship Id="rId20" Type="http://schemas.openxmlformats.org/officeDocument/2006/relationships/slide" Target="slides/slide8.xml"/><Relationship Id="rId29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2.xml"/><Relationship Id="rId32" Type="http://schemas.openxmlformats.org/officeDocument/2006/relationships/commentAuthors" Target="commentAuthor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3.xml"/><Relationship Id="rId23" Type="http://schemas.openxmlformats.org/officeDocument/2006/relationships/slide" Target="slides/slide11.xml"/><Relationship Id="rId28" Type="http://schemas.openxmlformats.org/officeDocument/2006/relationships/slide" Target="slides/slide16.xml"/><Relationship Id="rId36" Type="http://schemas.openxmlformats.org/officeDocument/2006/relationships/tableStyles" Target="tableStyle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7.xml"/><Relationship Id="rId31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2.xml"/><Relationship Id="rId22" Type="http://schemas.openxmlformats.org/officeDocument/2006/relationships/slide" Target="slides/slide10.xml"/><Relationship Id="rId27" Type="http://schemas.openxmlformats.org/officeDocument/2006/relationships/slide" Target="slides/slide15.xml"/><Relationship Id="rId30" Type="http://schemas.openxmlformats.org/officeDocument/2006/relationships/slide" Target="slides/slide18.xml"/><Relationship Id="rId35" Type="http://schemas.openxmlformats.org/officeDocument/2006/relationships/theme" Target="theme/theme1.xml"/><Relationship Id="rId8" Type="http://schemas.openxmlformats.org/officeDocument/2006/relationships/slideMaster" Target="slideMasters/slideMaster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61C339-64FF-4647-A31A-6A3F977883E5}" type="datetimeFigureOut">
              <a:rPr lang="en-US" smtClean="0"/>
              <a:pPr/>
              <a:t>8/5/2019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15790"/>
            <a:ext cx="5486400" cy="418338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5F3C47-26E5-4879-A102-751A33FDB2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17665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A9E7CF9-240F-482B-9EC3-A2AD26735D19}" type="slidenum">
              <a:rPr lang="en-US" altLang="en-US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860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241636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5F3C47-26E5-4879-A102-751A33FDB2F5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87228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5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5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5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5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5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5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5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6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6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6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6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6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6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6.xml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7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7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7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7.xml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7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7.xml"/></Relationships>
</file>

<file path=ppt/slideLayouts/_rels/slideLayout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7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8.xml"/></Relationships>
</file>

<file path=ppt/slideLayouts/_rels/slideLayout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8.xml"/><Relationship Id="rId5" Type="http://schemas.openxmlformats.org/officeDocument/2006/relationships/image" Target="../media/image12.wmf"/><Relationship Id="rId4" Type="http://schemas.openxmlformats.org/officeDocument/2006/relationships/hyperlink" Target="file:///C:\Program%20Files\TimeCop\PTTimeCop.exe" TargetMode="External"/></Relationships>
</file>

<file path=ppt/slideLayouts/_rels/slideLayout52.xml.rels><?xml version="1.0" encoding="UTF-8" standalone="yes"?>
<Relationships xmlns="http://schemas.openxmlformats.org/package/2006/relationships"><Relationship Id="rId3" Type="http://schemas.openxmlformats.org/officeDocument/2006/relationships/hyperlink" Target="file:///C:\Program%20Files\TimeCop\PTTimeCop.exe" TargetMode="External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8.xml"/><Relationship Id="rId4" Type="http://schemas.openxmlformats.org/officeDocument/2006/relationships/image" Target="../media/image12.wmf"/></Relationships>
</file>

<file path=ppt/slideLayouts/_rels/slideLayout53.xml.rels><?xml version="1.0" encoding="UTF-8" standalone="yes"?>
<Relationships xmlns="http://schemas.openxmlformats.org/package/2006/relationships"><Relationship Id="rId3" Type="http://schemas.openxmlformats.org/officeDocument/2006/relationships/hyperlink" Target="file:///C:\Program%20Files\TimeCop\PTTimeCop.exe" TargetMode="External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8.xml"/><Relationship Id="rId4" Type="http://schemas.openxmlformats.org/officeDocument/2006/relationships/image" Target="../media/image12.wmf"/></Relationships>
</file>

<file path=ppt/slideLayouts/_rels/slideLayout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8.xml"/><Relationship Id="rId5" Type="http://schemas.openxmlformats.org/officeDocument/2006/relationships/image" Target="../media/image12.wmf"/><Relationship Id="rId4" Type="http://schemas.openxmlformats.org/officeDocument/2006/relationships/hyperlink" Target="file:///C:\Program%20Files\TimeCop\PTTimeCop.exe" TargetMode="External"/></Relationships>
</file>

<file path=ppt/slideLayouts/_rels/slideLayout55.xml.rels><?xml version="1.0" encoding="UTF-8" standalone="yes"?>
<Relationships xmlns="http://schemas.openxmlformats.org/package/2006/relationships"><Relationship Id="rId3" Type="http://schemas.openxmlformats.org/officeDocument/2006/relationships/hyperlink" Target="file:///C:\Program%20Files\TimeCop\PTTimeCop.exe" TargetMode="External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8.xml"/><Relationship Id="rId4" Type="http://schemas.openxmlformats.org/officeDocument/2006/relationships/image" Target="../media/image12.wmf"/></Relationships>
</file>

<file path=ppt/slideLayouts/_rels/slideLayout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8.xml"/><Relationship Id="rId5" Type="http://schemas.openxmlformats.org/officeDocument/2006/relationships/image" Target="../media/image12.wmf"/><Relationship Id="rId4" Type="http://schemas.openxmlformats.org/officeDocument/2006/relationships/hyperlink" Target="file:///C:\Program%20Files\TimeCop\PTTimeCop.exe" TargetMode="External"/></Relationships>
</file>

<file path=ppt/slideLayouts/_rels/slideLayout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9.xml"/></Relationships>
</file>

<file path=ppt/slideLayouts/_rels/slideLayout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9.xml"/></Relationships>
</file>

<file path=ppt/slideLayouts/_rels/slideLayout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9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9.xml"/></Relationships>
</file>

<file path=ppt/slideLayouts/_rels/slideLayout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9.xml"/></Relationships>
</file>

<file path=ppt/slideLayouts/_rels/slideLayout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9.xml"/></Relationships>
</file>

<file path=ppt/slideLayouts/_rels/slideLayout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9.xml"/></Relationships>
</file>

<file path=ppt/slideLayouts/_rels/slideLayout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0.xml"/></Relationships>
</file>

<file path=ppt/slideLayouts/_rels/slideLayout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0.xml"/></Relationships>
</file>

<file path=ppt/slideLayouts/_rels/slideLayout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0.xml"/></Relationships>
</file>

<file path=ppt/slideLayouts/_rels/slideLayout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0.xml"/></Relationships>
</file>

<file path=ppt/slideLayouts/_rels/slideLayout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0.xml"/></Relationships>
</file>

<file path=ppt/slideLayouts/_rels/slideLayout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0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0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7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1.xml"/><Relationship Id="rId1" Type="http://schemas.openxmlformats.org/officeDocument/2006/relationships/themeOverride" Target="../theme/themeOverride1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2.xml"/></Relationships>
</file>

<file path=ppt/slideLayouts/_rels/slideLayout8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2.xml"/><Relationship Id="rId1" Type="http://schemas.openxmlformats.org/officeDocument/2006/relationships/themeOverride" Target="../theme/themeOverride2.xml"/></Relationships>
</file>

<file path=ppt/slideLayouts/_rels/slideLayout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2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2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_Blank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1775" y="1491027"/>
            <a:ext cx="8693533" cy="729110"/>
          </a:xfrm>
        </p:spPr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1774" y="2234420"/>
            <a:ext cx="8693533" cy="571832"/>
          </a:xfrm>
        </p:spPr>
        <p:txBody>
          <a:bodyPr>
            <a:normAutofit/>
          </a:bodyPr>
          <a:lstStyle>
            <a:lvl1pPr marL="0" indent="0" algn="l">
              <a:buNone/>
              <a:defRPr sz="2500">
                <a:solidFill>
                  <a:srgbClr val="003D7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20826"/>
            <a:ext cx="2133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8/5/2019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20826"/>
            <a:ext cx="2895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231775" y="3215447"/>
            <a:ext cx="6597640" cy="1944149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rgbClr val="003D71"/>
                </a:solidFill>
              </a:defRPr>
            </a:lvl1pPr>
            <a:lvl2pPr marL="457200" indent="0">
              <a:buNone/>
              <a:defRPr sz="2000">
                <a:solidFill>
                  <a:srgbClr val="FFFFFF"/>
                </a:solidFill>
              </a:defRPr>
            </a:lvl2pPr>
            <a:lvl3pPr marL="914400" indent="0">
              <a:buNone/>
              <a:defRPr sz="2000">
                <a:solidFill>
                  <a:srgbClr val="FFFFFF"/>
                </a:solidFill>
              </a:defRPr>
            </a:lvl3pPr>
            <a:lvl4pPr marL="1371600" indent="0">
              <a:buNone/>
              <a:defRPr sz="2000">
                <a:solidFill>
                  <a:srgbClr val="FFFFFF"/>
                </a:solidFill>
              </a:defRPr>
            </a:lvl4pPr>
            <a:lvl5pPr marL="1828800" indent="0">
              <a:buNone/>
              <a:defRPr sz="20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6" name="Picture 5" descr="BSCS-Logo_Color.small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29415" y="5779870"/>
            <a:ext cx="1938593" cy="795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63989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_Logos"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1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8/5/2019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5761327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598268"/>
            <a:ext cx="8229600" cy="4094161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9240344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8/5/2019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10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80041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08334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08334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8/5/2019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03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2" name="Picture 11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209815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8/5/2019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24457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8/5/2019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363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541935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_Student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1775" y="1491027"/>
            <a:ext cx="8693533" cy="729110"/>
          </a:xfrm>
        </p:spPr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1774" y="2234420"/>
            <a:ext cx="8693533" cy="571832"/>
          </a:xfrm>
        </p:spPr>
        <p:txBody>
          <a:bodyPr>
            <a:normAutofit/>
          </a:bodyPr>
          <a:lstStyle>
            <a:lvl1pPr marL="0" indent="0" algn="l">
              <a:buNone/>
              <a:defRPr sz="2500">
                <a:solidFill>
                  <a:srgbClr val="003D7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20826"/>
            <a:ext cx="2133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8/5/2019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20826"/>
            <a:ext cx="2895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231775" y="3215447"/>
            <a:ext cx="6597640" cy="1944149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rgbClr val="FFFFFF"/>
                </a:solidFill>
              </a:defRPr>
            </a:lvl2pPr>
            <a:lvl3pPr marL="914400" indent="0">
              <a:buNone/>
              <a:defRPr sz="2000">
                <a:solidFill>
                  <a:srgbClr val="FFFFFF"/>
                </a:solidFill>
              </a:defRPr>
            </a:lvl3pPr>
            <a:lvl4pPr marL="1371600" indent="0">
              <a:buNone/>
              <a:defRPr sz="2000">
                <a:solidFill>
                  <a:srgbClr val="FFFFFF"/>
                </a:solidFill>
              </a:defRPr>
            </a:lvl4pPr>
            <a:lvl5pPr marL="1828800" indent="0">
              <a:buNone/>
              <a:defRPr sz="20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6" name="Picture 5" descr="BSCS-Logo_Color.small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29415" y="5779870"/>
            <a:ext cx="1938593" cy="795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0764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8/5/2019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108517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_Logos"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1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8/5/2019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5761327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598268"/>
            <a:ext cx="8229600" cy="4094161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92403449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8/5/2019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10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800415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08334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08334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8/5/2019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03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2" name="Picture 11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20981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8/5/2019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40698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8/5/2019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244572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8/5/2019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363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541935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_Texture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1775" y="1491027"/>
            <a:ext cx="8693533" cy="729110"/>
          </a:xfrm>
        </p:spPr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1774" y="2234420"/>
            <a:ext cx="8693533" cy="571832"/>
          </a:xfrm>
        </p:spPr>
        <p:txBody>
          <a:bodyPr>
            <a:normAutofit/>
          </a:bodyPr>
          <a:lstStyle>
            <a:lvl1pPr marL="0" indent="0" algn="l">
              <a:buNone/>
              <a:defRPr sz="2500">
                <a:solidFill>
                  <a:srgbClr val="003D7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20826"/>
            <a:ext cx="2133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8/5/2019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20826"/>
            <a:ext cx="2895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231775" y="3215447"/>
            <a:ext cx="6597640" cy="1944149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2000">
                <a:solidFill>
                  <a:srgbClr val="FFFFFF"/>
                </a:solidFill>
              </a:defRPr>
            </a:lvl2pPr>
            <a:lvl3pPr marL="914400" indent="0">
              <a:buNone/>
              <a:defRPr sz="2000">
                <a:solidFill>
                  <a:srgbClr val="FFFFFF"/>
                </a:solidFill>
              </a:defRPr>
            </a:lvl3pPr>
            <a:lvl4pPr marL="1371600" indent="0">
              <a:buNone/>
              <a:defRPr sz="2000">
                <a:solidFill>
                  <a:srgbClr val="FFFFFF"/>
                </a:solidFill>
              </a:defRPr>
            </a:lvl4pPr>
            <a:lvl5pPr marL="1828800" indent="0">
              <a:buNone/>
              <a:defRPr sz="20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6" name="Picture 5" descr="BSCS-Logo_Color.small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29415" y="5779870"/>
            <a:ext cx="1938593" cy="795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07648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8/5/2019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108517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_Logos"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1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8/5/2019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5761327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598268"/>
            <a:ext cx="8229600" cy="4094161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92403449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8/5/2019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10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800415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08334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08334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8/5/2019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03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2" name="Picture 11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209815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8/5/2019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244572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8/5/2019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363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541935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_Science Texture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1775" y="1491027"/>
            <a:ext cx="8693533" cy="729110"/>
          </a:xfrm>
        </p:spPr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1774" y="2234420"/>
            <a:ext cx="8693533" cy="571832"/>
          </a:xfrm>
        </p:spPr>
        <p:txBody>
          <a:bodyPr>
            <a:normAutofit/>
          </a:bodyPr>
          <a:lstStyle>
            <a:lvl1pPr marL="0" indent="0" algn="l">
              <a:buNone/>
              <a:defRPr sz="2500">
                <a:solidFill>
                  <a:srgbClr val="003D7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20826"/>
            <a:ext cx="2133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8/5/2019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20826"/>
            <a:ext cx="2895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231775" y="3215447"/>
            <a:ext cx="6597640" cy="1944149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2000">
                <a:solidFill>
                  <a:srgbClr val="FFFFFF"/>
                </a:solidFill>
              </a:defRPr>
            </a:lvl2pPr>
            <a:lvl3pPr marL="914400" indent="0">
              <a:buNone/>
              <a:defRPr sz="2000">
                <a:solidFill>
                  <a:srgbClr val="FFFFFF"/>
                </a:solidFill>
              </a:defRPr>
            </a:lvl3pPr>
            <a:lvl4pPr marL="1371600" indent="0">
              <a:buNone/>
              <a:defRPr sz="2000">
                <a:solidFill>
                  <a:srgbClr val="FFFFFF"/>
                </a:solidFill>
              </a:defRPr>
            </a:lvl4pPr>
            <a:lvl5pPr marL="1828800" indent="0">
              <a:buNone/>
              <a:defRPr sz="20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6" name="Picture 5" descr="BSCS-Logo_Color.small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29415" y="5779870"/>
            <a:ext cx="1938593" cy="795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0764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_Logos"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1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8/5/2019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5761327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598268"/>
            <a:ext cx="8229600" cy="409416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059714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8/5/2019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108517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_Logos"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1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8/5/2019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5761327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598268"/>
            <a:ext cx="8229600" cy="4094161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92403449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8/5/2019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10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800415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08334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08334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8/5/2019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03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2" name="Picture 11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209815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8/5/2019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244572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8/5/2019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363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541935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_Science Texture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1775" y="1491027"/>
            <a:ext cx="8693533" cy="729110"/>
          </a:xfrm>
        </p:spPr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1774" y="2234420"/>
            <a:ext cx="8693533" cy="571832"/>
          </a:xfrm>
        </p:spPr>
        <p:txBody>
          <a:bodyPr>
            <a:normAutofit/>
          </a:bodyPr>
          <a:lstStyle>
            <a:lvl1pPr marL="0" indent="0" algn="l">
              <a:buNone/>
              <a:defRPr sz="2500">
                <a:solidFill>
                  <a:srgbClr val="003D7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20826"/>
            <a:ext cx="2133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8/5/2019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20826"/>
            <a:ext cx="2895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231775" y="3215447"/>
            <a:ext cx="6597640" cy="1944149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2000">
                <a:solidFill>
                  <a:srgbClr val="FFFFFF"/>
                </a:solidFill>
              </a:defRPr>
            </a:lvl2pPr>
            <a:lvl3pPr marL="914400" indent="0">
              <a:buNone/>
              <a:defRPr sz="2000">
                <a:solidFill>
                  <a:srgbClr val="FFFFFF"/>
                </a:solidFill>
              </a:defRPr>
            </a:lvl3pPr>
            <a:lvl4pPr marL="1371600" indent="0">
              <a:buNone/>
              <a:defRPr sz="2000">
                <a:solidFill>
                  <a:srgbClr val="FFFFFF"/>
                </a:solidFill>
              </a:defRPr>
            </a:lvl4pPr>
            <a:lvl5pPr marL="1828800" indent="0">
              <a:buNone/>
              <a:defRPr sz="20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6" name="Picture 5" descr="BSCS-Logo_Color.small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29415" y="5779870"/>
            <a:ext cx="1938593" cy="795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548066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8/5/2019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057714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_Logos"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1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8/5/2019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5761327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598268"/>
            <a:ext cx="8229600" cy="4094161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4679637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8/5/2019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10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42141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8/5/2019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10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630444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08334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08334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8/5/2019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03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2" name="Picture 11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969536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8/5/2019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0816686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8/5/2019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363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3737530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_Blank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1775" y="1491027"/>
            <a:ext cx="8693533" cy="729110"/>
          </a:xfrm>
        </p:spPr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1774" y="2234420"/>
            <a:ext cx="8693533" cy="571832"/>
          </a:xfrm>
        </p:spPr>
        <p:txBody>
          <a:bodyPr>
            <a:normAutofit/>
          </a:bodyPr>
          <a:lstStyle>
            <a:lvl1pPr marL="0" indent="0" algn="l">
              <a:buNone/>
              <a:defRPr sz="2500">
                <a:solidFill>
                  <a:srgbClr val="003D7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20826"/>
            <a:ext cx="2133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8/5/2019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20826"/>
            <a:ext cx="2895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231775" y="3215447"/>
            <a:ext cx="6597640" cy="1944149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rgbClr val="003D71"/>
                </a:solidFill>
              </a:defRPr>
            </a:lvl1pPr>
            <a:lvl2pPr marL="457200" indent="0">
              <a:buNone/>
              <a:defRPr sz="2000">
                <a:solidFill>
                  <a:srgbClr val="FFFFFF"/>
                </a:solidFill>
              </a:defRPr>
            </a:lvl2pPr>
            <a:lvl3pPr marL="914400" indent="0">
              <a:buNone/>
              <a:defRPr sz="2000">
                <a:solidFill>
                  <a:srgbClr val="FFFFFF"/>
                </a:solidFill>
              </a:defRPr>
            </a:lvl3pPr>
            <a:lvl4pPr marL="1371600" indent="0">
              <a:buNone/>
              <a:defRPr sz="2000">
                <a:solidFill>
                  <a:srgbClr val="FFFFFF"/>
                </a:solidFill>
              </a:defRPr>
            </a:lvl4pPr>
            <a:lvl5pPr marL="1828800" indent="0">
              <a:buNone/>
              <a:defRPr sz="20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6" name="Picture 5" descr="BSCS-Logo_Color.small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29415" y="5779870"/>
            <a:ext cx="1938593" cy="795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9876535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8/5/2019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429880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_Logos"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1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8/5/2019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5761327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598268"/>
            <a:ext cx="8229600" cy="409416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5569950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8/5/2019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10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4586642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08334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08334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8/5/2019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03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2" name="Picture 11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6223760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8/5/2019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5416452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8/5/2019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363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46190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08334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08334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8/5/2019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03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2" name="Picture 11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2349342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_Blank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1775" y="1491027"/>
            <a:ext cx="8693533" cy="729110"/>
          </a:xfrm>
        </p:spPr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1774" y="2234420"/>
            <a:ext cx="8693533" cy="571832"/>
          </a:xfrm>
        </p:spPr>
        <p:txBody>
          <a:bodyPr>
            <a:normAutofit/>
          </a:bodyPr>
          <a:lstStyle>
            <a:lvl1pPr marL="0" indent="0" algn="l">
              <a:buNone/>
              <a:defRPr sz="2500">
                <a:solidFill>
                  <a:srgbClr val="003D7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20826"/>
            <a:ext cx="2133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8/5/2019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20826"/>
            <a:ext cx="2895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231775" y="3215447"/>
            <a:ext cx="6597640" cy="1944149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rgbClr val="003D71"/>
                </a:solidFill>
              </a:defRPr>
            </a:lvl1pPr>
            <a:lvl2pPr marL="457200" indent="0">
              <a:buNone/>
              <a:defRPr sz="2000">
                <a:solidFill>
                  <a:srgbClr val="FFFFFF"/>
                </a:solidFill>
              </a:defRPr>
            </a:lvl2pPr>
            <a:lvl3pPr marL="914400" indent="0">
              <a:buNone/>
              <a:defRPr sz="2000">
                <a:solidFill>
                  <a:srgbClr val="FFFFFF"/>
                </a:solidFill>
              </a:defRPr>
            </a:lvl3pPr>
            <a:lvl4pPr marL="1371600" indent="0">
              <a:buNone/>
              <a:defRPr sz="2000">
                <a:solidFill>
                  <a:srgbClr val="FFFFFF"/>
                </a:solidFill>
              </a:defRPr>
            </a:lvl4pPr>
            <a:lvl5pPr marL="1828800" indent="0">
              <a:buNone/>
              <a:defRPr sz="20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6" name="Picture 5" descr="BSCS-Logo_Color.small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29415" y="5779870"/>
            <a:ext cx="1938593" cy="795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3518018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8/5/2019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  <p:pic>
        <p:nvPicPr>
          <p:cNvPr id="1026" name="Picture 2" descr="C:\Program Files (x86)\Microsoft Office\MEDIA\CAGCAT10\j0234131.wmf">
            <a:hlinkClick r:id="rId4" action="ppaction://program"/>
          </p:cNvPr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48" y="6402298"/>
            <a:ext cx="341564" cy="3632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9857945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_Logos"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1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8/5/2019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5761327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598268"/>
            <a:ext cx="8229600" cy="409416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8" name="Picture 2" descr="C:\Program Files (x86)\Microsoft Office\MEDIA\CAGCAT10\j0234131.wmf">
            <a:hlinkClick r:id="rId3" action="ppaction://program"/>
          </p:cNvPr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48" y="6402298"/>
            <a:ext cx="341564" cy="3632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3660363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8/5/2019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Picture 10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  <p:pic>
        <p:nvPicPr>
          <p:cNvPr id="12" name="Picture 2" descr="C:\Program Files (x86)\Microsoft Office\MEDIA\CAGCAT10\j0234131.wmf">
            <a:hlinkClick r:id="rId3" action="ppaction://program"/>
          </p:cNvPr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48" y="6402298"/>
            <a:ext cx="341564" cy="3632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41102693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08334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08334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8/5/2019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03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2" name="Picture 11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  <p:pic>
        <p:nvPicPr>
          <p:cNvPr id="11" name="Picture 2" descr="C:\Program Files (x86)\Microsoft Office\MEDIA\CAGCAT10\j0234131.wmf">
            <a:hlinkClick r:id="rId4" action="ppaction://program"/>
          </p:cNvPr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48" y="6402298"/>
            <a:ext cx="341564" cy="3632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79945452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8/5/2019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  <p:pic>
        <p:nvPicPr>
          <p:cNvPr id="9" name="Picture 2" descr="C:\Program Files (x86)\Microsoft Office\MEDIA\CAGCAT10\j0234131.wmf">
            <a:hlinkClick r:id="rId3" action="ppaction://program"/>
          </p:cNvPr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48" y="6402298"/>
            <a:ext cx="341564" cy="3632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22379246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8/5/2019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363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  <p:pic>
        <p:nvPicPr>
          <p:cNvPr id="9" name="Picture 2" descr="C:\Program Files (x86)\Microsoft Office\MEDIA\CAGCAT10\j0234131.wmf">
            <a:hlinkClick r:id="rId4" action="ppaction://program"/>
          </p:cNvPr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48" y="6402298"/>
            <a:ext cx="341564" cy="3632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00677109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_Student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1775" y="1491027"/>
            <a:ext cx="8693533" cy="729110"/>
          </a:xfrm>
        </p:spPr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1774" y="2234420"/>
            <a:ext cx="8693533" cy="571832"/>
          </a:xfrm>
        </p:spPr>
        <p:txBody>
          <a:bodyPr>
            <a:normAutofit/>
          </a:bodyPr>
          <a:lstStyle>
            <a:lvl1pPr marL="0" indent="0" algn="l">
              <a:buNone/>
              <a:defRPr sz="2500">
                <a:solidFill>
                  <a:srgbClr val="003D7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20826"/>
            <a:ext cx="2133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8/5/2019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20826"/>
            <a:ext cx="2895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231775" y="3215447"/>
            <a:ext cx="6597640" cy="1944149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rgbClr val="FFFFFF"/>
                </a:solidFill>
              </a:defRPr>
            </a:lvl2pPr>
            <a:lvl3pPr marL="914400" indent="0">
              <a:buNone/>
              <a:defRPr sz="2000">
                <a:solidFill>
                  <a:srgbClr val="FFFFFF"/>
                </a:solidFill>
              </a:defRPr>
            </a:lvl3pPr>
            <a:lvl4pPr marL="1371600" indent="0">
              <a:buNone/>
              <a:defRPr sz="2000">
                <a:solidFill>
                  <a:srgbClr val="FFFFFF"/>
                </a:solidFill>
              </a:defRPr>
            </a:lvl4pPr>
            <a:lvl5pPr marL="1828800" indent="0">
              <a:buNone/>
              <a:defRPr sz="20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6" name="Picture 5" descr="BSCS-Logo_Color.small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29415" y="5779870"/>
            <a:ext cx="1938593" cy="795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5240579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8/5/2019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8961007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_Logos"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1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8/5/2019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5761327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598268"/>
            <a:ext cx="8229600" cy="4094161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509390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8/5/2019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4840803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8/5/2019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10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9004582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08334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08334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8/5/2019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03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2" name="Picture 11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8396075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8/5/2019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6017592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8/5/2019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363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6318832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_Blank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1775" y="1491027"/>
            <a:ext cx="8693533" cy="729110"/>
          </a:xfrm>
        </p:spPr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1774" y="2234420"/>
            <a:ext cx="8693533" cy="571832"/>
          </a:xfrm>
        </p:spPr>
        <p:txBody>
          <a:bodyPr>
            <a:normAutofit/>
          </a:bodyPr>
          <a:lstStyle>
            <a:lvl1pPr marL="0" indent="0" algn="l">
              <a:buNone/>
              <a:defRPr sz="2500">
                <a:solidFill>
                  <a:srgbClr val="003D7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20826"/>
            <a:ext cx="2133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8/5/2019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20826"/>
            <a:ext cx="2895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231775" y="3215447"/>
            <a:ext cx="6597640" cy="1944149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rgbClr val="003D71"/>
                </a:solidFill>
              </a:defRPr>
            </a:lvl1pPr>
            <a:lvl2pPr marL="457200" indent="0">
              <a:buNone/>
              <a:defRPr sz="2000">
                <a:solidFill>
                  <a:srgbClr val="FFFFFF"/>
                </a:solidFill>
              </a:defRPr>
            </a:lvl2pPr>
            <a:lvl3pPr marL="914400" indent="0">
              <a:buNone/>
              <a:defRPr sz="2000">
                <a:solidFill>
                  <a:srgbClr val="FFFFFF"/>
                </a:solidFill>
              </a:defRPr>
            </a:lvl3pPr>
            <a:lvl4pPr marL="1371600" indent="0">
              <a:buNone/>
              <a:defRPr sz="2000">
                <a:solidFill>
                  <a:srgbClr val="FFFFFF"/>
                </a:solidFill>
              </a:defRPr>
            </a:lvl4pPr>
            <a:lvl5pPr marL="1828800" indent="0">
              <a:buNone/>
              <a:defRPr sz="20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6" name="Picture 5" descr="BSCS-Logo_Color.small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29415" y="5779870"/>
            <a:ext cx="1938593" cy="795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4623785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8/5/2019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1795949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_Logos"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1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8/5/2019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5761327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598268"/>
            <a:ext cx="8229600" cy="409416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3519790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8/5/2019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10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0997106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08334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08334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8/5/2019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03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2" name="Picture 11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1954251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8/5/2019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50805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8/5/2019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363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3115430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8/5/2019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363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4061137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685800" y="339883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>
                <a:latin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53C4AB-E34A-354F-8CDE-943FCEBEB1F2}" type="datetimeFigureOut">
              <a:rPr lang="en-US" smtClean="0"/>
              <a:pPr/>
              <a:t>8/5/2019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609072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53C4AB-E34A-354F-8CDE-943FCEBEB1F2}" type="datetimeFigureOut">
              <a:rPr lang="en-US" smtClean="0"/>
              <a:pPr/>
              <a:t>8/5/2019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9450106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731838" y="459898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/>
          <a:lstStyle>
            <a:lvl1pPr algn="l">
              <a:defRPr sz="4800" b="0" cap="all">
                <a:latin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53C4AB-E34A-354F-8CDE-943FCEBEB1F2}" type="datetimeFigureOut">
              <a:rPr lang="en-US" smtClean="0"/>
              <a:pPr/>
              <a:t>8/5/2019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758983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53C4AB-E34A-354F-8CDE-943FCEBEB1F2}" type="datetimeFigureOut">
              <a:rPr lang="en-US" smtClean="0"/>
              <a:pPr/>
              <a:t>8/5/2019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1600839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 rot="5400000">
            <a:off x="2218531" y="4045744"/>
            <a:ext cx="470852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53C4AB-E34A-354F-8CDE-943FCEBEB1F2}" type="datetimeFigureOut">
              <a:rPr lang="en-US" smtClean="0"/>
              <a:pPr/>
              <a:t>8/5/2019</a:t>
            </a:fld>
            <a:endParaRPr lang="en-US" dirty="0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0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7473623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53C4AB-E34A-354F-8CDE-943FCEBEB1F2}" type="datetimeFigureOut">
              <a:rPr lang="en-US" smtClean="0"/>
              <a:pPr/>
              <a:t>8/5/2019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8115924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53C4AB-E34A-354F-8CDE-943FCEBEB1F2}" type="datetimeFigureOut">
              <a:rPr lang="en-US" smtClean="0"/>
              <a:pPr/>
              <a:t>8/5/2019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223450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 rot="5400000">
            <a:off x="-13494" y="3580607"/>
            <a:ext cx="557847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>
                <a:latin typeface="Calibri" panose="020F0502020204030204" pitchFamily="34" charset="0"/>
              </a:defRPr>
            </a:lvl1pPr>
            <a:lvl2pPr>
              <a:defRPr sz="2800">
                <a:latin typeface="Calibri" panose="020F0502020204030204" pitchFamily="34" charset="0"/>
              </a:defRPr>
            </a:lvl2pPr>
            <a:lvl3pPr>
              <a:defRPr sz="2400">
                <a:latin typeface="Calibri" panose="020F0502020204030204" pitchFamily="34" charset="0"/>
              </a:defRPr>
            </a:lvl3pPr>
            <a:lvl4pPr>
              <a:defRPr sz="2000">
                <a:latin typeface="Calibri" panose="020F0502020204030204" pitchFamily="34" charset="0"/>
              </a:defRPr>
            </a:lvl4pPr>
            <a:lvl5pPr>
              <a:defRPr sz="2000">
                <a:latin typeface="Calibri" panose="020F050202020403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53C4AB-E34A-354F-8CDE-943FCEBEB1F2}" type="datetimeFigureOut">
              <a:rPr lang="en-US" smtClean="0"/>
              <a:pPr/>
              <a:t>8/5/2019</a:t>
            </a:fld>
            <a:endParaRPr lang="en-US" dirty="0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2820769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/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 rtlCol="0">
            <a:normAutofit/>
          </a:bodyPr>
          <a:lstStyle>
            <a:lvl1pPr marL="0" indent="0">
              <a:buNone/>
              <a:defRPr sz="3200">
                <a:latin typeface="Calibri" panose="020F050202020403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53C4AB-E34A-354F-8CDE-943FCEBEB1F2}" type="datetimeFigureOut">
              <a:rPr lang="en-US" smtClean="0"/>
              <a:pPr/>
              <a:t>8/5/2019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63746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_Building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1775" y="1491027"/>
            <a:ext cx="8693533" cy="729110"/>
          </a:xfrm>
        </p:spPr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1774" y="2234420"/>
            <a:ext cx="8693533" cy="571832"/>
          </a:xfrm>
        </p:spPr>
        <p:txBody>
          <a:bodyPr>
            <a:normAutofit/>
          </a:bodyPr>
          <a:lstStyle>
            <a:lvl1pPr marL="0" indent="0" algn="l">
              <a:buNone/>
              <a:defRPr sz="2500">
                <a:solidFill>
                  <a:srgbClr val="003D7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20826"/>
            <a:ext cx="2133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8/5/2019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20826"/>
            <a:ext cx="2895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231775" y="3215447"/>
            <a:ext cx="6597640" cy="1944149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rgbClr val="FFFFFF"/>
                </a:solidFill>
              </a:defRPr>
            </a:lvl2pPr>
            <a:lvl3pPr marL="914400" indent="0">
              <a:buNone/>
              <a:defRPr sz="2000">
                <a:solidFill>
                  <a:srgbClr val="FFFFFF"/>
                </a:solidFill>
              </a:defRPr>
            </a:lvl3pPr>
            <a:lvl4pPr marL="1371600" indent="0">
              <a:buNone/>
              <a:defRPr sz="2000">
                <a:solidFill>
                  <a:srgbClr val="FFFFFF"/>
                </a:solidFill>
              </a:defRPr>
            </a:lvl4pPr>
            <a:lvl5pPr marL="1828800" indent="0">
              <a:buNone/>
              <a:defRPr sz="20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6" name="Picture 5" descr="BSCS-Logo_Color.small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29415" y="5779870"/>
            <a:ext cx="1938593" cy="795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076482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53C4AB-E34A-354F-8CDE-943FCEBEB1F2}" type="datetimeFigureOut">
              <a:rPr lang="en-US" smtClean="0"/>
              <a:pPr/>
              <a:t>8/5/2019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85334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53C4AB-E34A-354F-8CDE-943FCEBEB1F2}" type="datetimeFigureOut">
              <a:rPr lang="en-US" smtClean="0"/>
              <a:pPr/>
              <a:t>8/5/2019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6307248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685800" y="339883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>
                <a:latin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53C4AB-E34A-354F-8CDE-943FCEBEB1F2}" type="datetimeFigureOut">
              <a:rPr lang="en-US" smtClean="0"/>
              <a:pPr/>
              <a:t>8/5/2019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609072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53C4AB-E34A-354F-8CDE-943FCEBEB1F2}" type="datetimeFigureOut">
              <a:rPr lang="en-US" smtClean="0"/>
              <a:pPr/>
              <a:t>8/5/2019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9450106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731838" y="459898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/>
          <a:lstStyle>
            <a:lvl1pPr algn="l">
              <a:defRPr sz="4800" b="0" cap="all">
                <a:latin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53C4AB-E34A-354F-8CDE-943FCEBEB1F2}" type="datetimeFigureOut">
              <a:rPr lang="en-US" smtClean="0"/>
              <a:pPr/>
              <a:t>8/5/2019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758983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53C4AB-E34A-354F-8CDE-943FCEBEB1F2}" type="datetimeFigureOut">
              <a:rPr lang="en-US" smtClean="0"/>
              <a:pPr/>
              <a:t>8/5/2019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1600839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 rot="5400000">
            <a:off x="2218531" y="4045744"/>
            <a:ext cx="470852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53C4AB-E34A-354F-8CDE-943FCEBEB1F2}" type="datetimeFigureOut">
              <a:rPr lang="en-US" smtClean="0"/>
              <a:pPr/>
              <a:t>8/5/2019</a:t>
            </a:fld>
            <a:endParaRPr lang="en-US" dirty="0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0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7473623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53C4AB-E34A-354F-8CDE-943FCEBEB1F2}" type="datetimeFigureOut">
              <a:rPr lang="en-US" smtClean="0"/>
              <a:pPr/>
              <a:t>8/5/2019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8115924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53C4AB-E34A-354F-8CDE-943FCEBEB1F2}" type="datetimeFigureOut">
              <a:rPr lang="en-US" smtClean="0"/>
              <a:pPr/>
              <a:t>8/5/2019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5" name="Picture 4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223450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 rot="5400000">
            <a:off x="-13494" y="3580607"/>
            <a:ext cx="557847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>
                <a:latin typeface="Calibri" panose="020F0502020204030204" pitchFamily="34" charset="0"/>
              </a:defRPr>
            </a:lvl1pPr>
            <a:lvl2pPr>
              <a:defRPr sz="2800">
                <a:latin typeface="Calibri" panose="020F0502020204030204" pitchFamily="34" charset="0"/>
              </a:defRPr>
            </a:lvl2pPr>
            <a:lvl3pPr>
              <a:defRPr sz="2400">
                <a:latin typeface="Calibri" panose="020F0502020204030204" pitchFamily="34" charset="0"/>
              </a:defRPr>
            </a:lvl3pPr>
            <a:lvl4pPr>
              <a:defRPr sz="2000">
                <a:latin typeface="Calibri" panose="020F0502020204030204" pitchFamily="34" charset="0"/>
              </a:defRPr>
            </a:lvl4pPr>
            <a:lvl5pPr>
              <a:defRPr sz="2000">
                <a:latin typeface="Calibri" panose="020F050202020403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53C4AB-E34A-354F-8CDE-943FCEBEB1F2}" type="datetimeFigureOut">
              <a:rPr lang="en-US" smtClean="0"/>
              <a:pPr/>
              <a:t>8/5/2019</a:t>
            </a:fld>
            <a:endParaRPr lang="en-US" dirty="0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2820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8/5/2019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1085172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/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 rtlCol="0">
            <a:normAutofit/>
          </a:bodyPr>
          <a:lstStyle>
            <a:lvl1pPr marL="0" indent="0">
              <a:buNone/>
              <a:defRPr sz="3200">
                <a:latin typeface="Calibri" panose="020F050202020403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53C4AB-E34A-354F-8CDE-943FCEBEB1F2}" type="datetimeFigureOut">
              <a:rPr lang="en-US" smtClean="0"/>
              <a:pPr/>
              <a:t>8/5/2019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6374660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53C4AB-E34A-354F-8CDE-943FCEBEB1F2}" type="datetimeFigureOut">
              <a:rPr lang="en-US" smtClean="0"/>
              <a:pPr/>
              <a:t>8/5/2019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85334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53C4AB-E34A-354F-8CDE-943FCEBEB1F2}" type="datetimeFigureOut">
              <a:rPr lang="en-US" smtClean="0"/>
              <a:pPr/>
              <a:t>8/5/2019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63072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theme" Target="../theme/theme10.xml"/><Relationship Id="rId3" Type="http://schemas.openxmlformats.org/officeDocument/2006/relationships/slideLayout" Target="../slideLayouts/slideLayout66.xml"/><Relationship Id="rId7" Type="http://schemas.openxmlformats.org/officeDocument/2006/relationships/slideLayout" Target="../slideLayouts/slideLayout70.xml"/><Relationship Id="rId2" Type="http://schemas.openxmlformats.org/officeDocument/2006/relationships/slideLayout" Target="../slideLayouts/slideLayout65.xml"/><Relationship Id="rId1" Type="http://schemas.openxmlformats.org/officeDocument/2006/relationships/slideLayout" Target="../slideLayouts/slideLayout64.xml"/><Relationship Id="rId6" Type="http://schemas.openxmlformats.org/officeDocument/2006/relationships/slideLayout" Target="../slideLayouts/slideLayout69.xml"/><Relationship Id="rId5" Type="http://schemas.openxmlformats.org/officeDocument/2006/relationships/slideLayout" Target="../slideLayouts/slideLayout68.xml"/><Relationship Id="rId4" Type="http://schemas.openxmlformats.org/officeDocument/2006/relationships/slideLayout" Target="../slideLayouts/slideLayout67.xml"/><Relationship Id="rId9" Type="http://schemas.openxmlformats.org/officeDocument/2006/relationships/image" Target="../media/image1.jpeg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8.xml"/><Relationship Id="rId3" Type="http://schemas.openxmlformats.org/officeDocument/2006/relationships/slideLayout" Target="../slideLayouts/slideLayout73.xml"/><Relationship Id="rId7" Type="http://schemas.openxmlformats.org/officeDocument/2006/relationships/slideLayout" Target="../slideLayouts/slideLayout77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72.xml"/><Relationship Id="rId1" Type="http://schemas.openxmlformats.org/officeDocument/2006/relationships/slideLayout" Target="../slideLayouts/slideLayout71.xml"/><Relationship Id="rId6" Type="http://schemas.openxmlformats.org/officeDocument/2006/relationships/slideLayout" Target="../slideLayouts/slideLayout76.xml"/><Relationship Id="rId11" Type="http://schemas.openxmlformats.org/officeDocument/2006/relationships/slideLayout" Target="../slideLayouts/slideLayout81.xml"/><Relationship Id="rId5" Type="http://schemas.openxmlformats.org/officeDocument/2006/relationships/slideLayout" Target="../slideLayouts/slideLayout75.xml"/><Relationship Id="rId10" Type="http://schemas.openxmlformats.org/officeDocument/2006/relationships/slideLayout" Target="../slideLayouts/slideLayout80.xml"/><Relationship Id="rId4" Type="http://schemas.openxmlformats.org/officeDocument/2006/relationships/slideLayout" Target="../slideLayouts/slideLayout74.xml"/><Relationship Id="rId9" Type="http://schemas.openxmlformats.org/officeDocument/2006/relationships/slideLayout" Target="../slideLayouts/slideLayout79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9.xml"/><Relationship Id="rId3" Type="http://schemas.openxmlformats.org/officeDocument/2006/relationships/slideLayout" Target="../slideLayouts/slideLayout84.xml"/><Relationship Id="rId7" Type="http://schemas.openxmlformats.org/officeDocument/2006/relationships/slideLayout" Target="../slideLayouts/slideLayout88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83.xml"/><Relationship Id="rId1" Type="http://schemas.openxmlformats.org/officeDocument/2006/relationships/slideLayout" Target="../slideLayouts/slideLayout82.xml"/><Relationship Id="rId6" Type="http://schemas.openxmlformats.org/officeDocument/2006/relationships/slideLayout" Target="../slideLayouts/slideLayout87.xml"/><Relationship Id="rId11" Type="http://schemas.openxmlformats.org/officeDocument/2006/relationships/slideLayout" Target="../slideLayouts/slideLayout92.xml"/><Relationship Id="rId5" Type="http://schemas.openxmlformats.org/officeDocument/2006/relationships/slideLayout" Target="../slideLayouts/slideLayout86.xml"/><Relationship Id="rId10" Type="http://schemas.openxmlformats.org/officeDocument/2006/relationships/slideLayout" Target="../slideLayouts/slideLayout91.xml"/><Relationship Id="rId4" Type="http://schemas.openxmlformats.org/officeDocument/2006/relationships/slideLayout" Target="../slideLayouts/slideLayout85.xml"/><Relationship Id="rId9" Type="http://schemas.openxmlformats.org/officeDocument/2006/relationships/slideLayout" Target="../slideLayouts/slideLayout90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5" Type="http://schemas.openxmlformats.org/officeDocument/2006/relationships/slideLayout" Target="../slideLayouts/slideLayout12.xml"/><Relationship Id="rId4" Type="http://schemas.openxmlformats.org/officeDocument/2006/relationships/slideLayout" Target="../slideLayouts/slideLayout11.xml"/><Relationship Id="rId9" Type="http://schemas.openxmlformats.org/officeDocument/2006/relationships/image" Target="../media/image1.jpe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heme" Target="../theme/theme3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8.xml"/><Relationship Id="rId9" Type="http://schemas.openxmlformats.org/officeDocument/2006/relationships/image" Target="../media/image1.jpe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theme" Target="../theme/theme4.xml"/><Relationship Id="rId3" Type="http://schemas.openxmlformats.org/officeDocument/2006/relationships/slideLayout" Target="../slideLayouts/slideLayout24.xml"/><Relationship Id="rId7" Type="http://schemas.openxmlformats.org/officeDocument/2006/relationships/slideLayout" Target="../slideLayouts/slideLayout28.xml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5.xml"/><Relationship Id="rId9" Type="http://schemas.openxmlformats.org/officeDocument/2006/relationships/image" Target="../media/image1.jpe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theme" Target="../theme/theme5.xml"/><Relationship Id="rId3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5.xml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5" Type="http://schemas.openxmlformats.org/officeDocument/2006/relationships/slideLayout" Target="../slideLayouts/slideLayout33.xml"/><Relationship Id="rId4" Type="http://schemas.openxmlformats.org/officeDocument/2006/relationships/slideLayout" Target="../slideLayouts/slideLayout32.xml"/><Relationship Id="rId9" Type="http://schemas.openxmlformats.org/officeDocument/2006/relationships/image" Target="../media/image1.jpe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theme" Target="../theme/theme6.xml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5" Type="http://schemas.openxmlformats.org/officeDocument/2006/relationships/slideLayout" Target="../slideLayouts/slideLayout40.xml"/><Relationship Id="rId4" Type="http://schemas.openxmlformats.org/officeDocument/2006/relationships/slideLayout" Target="../slideLayouts/slideLayout39.xml"/><Relationship Id="rId9" Type="http://schemas.openxmlformats.org/officeDocument/2006/relationships/image" Target="../media/image1.jpeg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theme" Target="../theme/theme7.xml"/><Relationship Id="rId3" Type="http://schemas.openxmlformats.org/officeDocument/2006/relationships/slideLayout" Target="../slideLayouts/slideLayout45.xml"/><Relationship Id="rId7" Type="http://schemas.openxmlformats.org/officeDocument/2006/relationships/slideLayout" Target="../slideLayouts/slideLayout49.xml"/><Relationship Id="rId2" Type="http://schemas.openxmlformats.org/officeDocument/2006/relationships/slideLayout" Target="../slideLayouts/slideLayout44.xml"/><Relationship Id="rId1" Type="http://schemas.openxmlformats.org/officeDocument/2006/relationships/slideLayout" Target="../slideLayouts/slideLayout43.xml"/><Relationship Id="rId6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6.xml"/><Relationship Id="rId9" Type="http://schemas.openxmlformats.org/officeDocument/2006/relationships/image" Target="../media/image1.jpeg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theme" Target="../theme/theme8.xml"/><Relationship Id="rId3" Type="http://schemas.openxmlformats.org/officeDocument/2006/relationships/slideLayout" Target="../slideLayouts/slideLayout52.xml"/><Relationship Id="rId7" Type="http://schemas.openxmlformats.org/officeDocument/2006/relationships/slideLayout" Target="../slideLayouts/slideLayout56.xml"/><Relationship Id="rId2" Type="http://schemas.openxmlformats.org/officeDocument/2006/relationships/slideLayout" Target="../slideLayouts/slideLayout51.xml"/><Relationship Id="rId1" Type="http://schemas.openxmlformats.org/officeDocument/2006/relationships/slideLayout" Target="../slideLayouts/slideLayout50.xml"/><Relationship Id="rId6" Type="http://schemas.openxmlformats.org/officeDocument/2006/relationships/slideLayout" Target="../slideLayouts/slideLayout55.xml"/><Relationship Id="rId5" Type="http://schemas.openxmlformats.org/officeDocument/2006/relationships/slideLayout" Target="../slideLayouts/slideLayout54.xml"/><Relationship Id="rId4" Type="http://schemas.openxmlformats.org/officeDocument/2006/relationships/slideLayout" Target="../slideLayouts/slideLayout53.xml"/><Relationship Id="rId9" Type="http://schemas.openxmlformats.org/officeDocument/2006/relationships/image" Target="../media/image1.jpeg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theme" Target="../theme/theme9.xml"/><Relationship Id="rId3" Type="http://schemas.openxmlformats.org/officeDocument/2006/relationships/slideLayout" Target="../slideLayouts/slideLayout59.xml"/><Relationship Id="rId7" Type="http://schemas.openxmlformats.org/officeDocument/2006/relationships/slideLayout" Target="../slideLayouts/slideLayout63.xml"/><Relationship Id="rId2" Type="http://schemas.openxmlformats.org/officeDocument/2006/relationships/slideLayout" Target="../slideLayouts/slideLayout58.xml"/><Relationship Id="rId1" Type="http://schemas.openxmlformats.org/officeDocument/2006/relationships/slideLayout" Target="../slideLayouts/slideLayout57.xml"/><Relationship Id="rId6" Type="http://schemas.openxmlformats.org/officeDocument/2006/relationships/slideLayout" Target="../slideLayouts/slideLayout62.xml"/><Relationship Id="rId5" Type="http://schemas.openxmlformats.org/officeDocument/2006/relationships/slideLayout" Target="../slideLayouts/slideLayout61.xml"/><Relationship Id="rId4" Type="http://schemas.openxmlformats.org/officeDocument/2006/relationships/slideLayout" Target="../slideLayouts/slideLayout60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9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8/5/2019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1620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77169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  <p:sldLayoutId id="2147483706" r:id="rId2"/>
    <p:sldLayoutId id="2147483707" r:id="rId3"/>
    <p:sldLayoutId id="2147483708" r:id="rId4"/>
    <p:sldLayoutId id="2147483709" r:id="rId5"/>
    <p:sldLayoutId id="2147483710" r:id="rId6"/>
    <p:sldLayoutId id="2147483711" r:id="rId7"/>
  </p:sldLayoutIdLst>
  <p:txStyles>
    <p:titleStyle>
      <a:lvl1pPr algn="l" defTabSz="457200" rtl="0" eaLnBrk="1" latinLnBrk="0" hangingPunct="1">
        <a:spcBef>
          <a:spcPct val="0"/>
        </a:spcBef>
        <a:buNone/>
        <a:defRPr sz="4400" b="1" kern="1200">
          <a:solidFill>
            <a:srgbClr val="003D7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9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4553C4AB-E34A-354F-8CDE-943FCEBEB1F2}" type="datetimeFigureOut">
              <a:rPr lang="en-US" smtClean="0">
                <a:solidFill>
                  <a:prstClr val="white"/>
                </a:solidFill>
              </a:rPr>
              <a:pPr/>
              <a:t>8/5/2019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1620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ADC91B2B-8558-1E4B-8886-2054566C95DE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7096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9" r:id="rId1"/>
    <p:sldLayoutId id="2147483810" r:id="rId2"/>
    <p:sldLayoutId id="2147483811" r:id="rId3"/>
    <p:sldLayoutId id="2147483812" r:id="rId4"/>
    <p:sldLayoutId id="2147483813" r:id="rId5"/>
    <p:sldLayoutId id="2147483814" r:id="rId6"/>
    <p:sldLayoutId id="2147483815" r:id="rId7"/>
  </p:sldLayoutIdLst>
  <p:txStyles>
    <p:titleStyle>
      <a:lvl1pPr algn="l" defTabSz="457200" rtl="0" eaLnBrk="1" latinLnBrk="0" hangingPunct="1">
        <a:spcBef>
          <a:spcPct val="0"/>
        </a:spcBef>
        <a:buNone/>
        <a:defRPr sz="4400" b="1" kern="1200">
          <a:solidFill>
            <a:srgbClr val="003D7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663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10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  <a:endParaRPr lang="en-US" alt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1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9050"/>
            <a:ext cx="28956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8/5/2019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9050"/>
            <a:ext cx="4114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9050"/>
            <a:ext cx="1066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02290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 b="0" i="0" u="none" kern="1200" spc="-100">
          <a:solidFill>
            <a:schemeClr val="tx2"/>
          </a:solidFill>
          <a:latin typeface="Calibri" panose="020F0502020204030204" pitchFamily="34" charset="0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9pPr>
    </p:titleStyle>
    <p:bodyStyle>
      <a:lvl1pPr marL="182563" indent="-182563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457200" indent="-182563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730250" indent="-182563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Arial" charset="0"/>
        <a:buChar char="•"/>
        <a:defRPr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004888" indent="-182563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16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1187450" indent="-136525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Arial" charset="0"/>
        <a:buChar char="•"/>
        <a:defRPr sz="1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663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10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  <a:endParaRPr lang="en-US" alt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1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9050"/>
            <a:ext cx="28956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8/5/2019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9050"/>
            <a:ext cx="4114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9050"/>
            <a:ext cx="1066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02290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 b="0" i="0" u="none" kern="1200" spc="-100">
          <a:solidFill>
            <a:schemeClr val="tx2"/>
          </a:solidFill>
          <a:latin typeface="Calibri" panose="020F0502020204030204" pitchFamily="34" charset="0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9pPr>
    </p:titleStyle>
    <p:bodyStyle>
      <a:lvl1pPr marL="182563" indent="-182563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457200" indent="-182563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730250" indent="-182563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Arial" charset="0"/>
        <a:buChar char="•"/>
        <a:defRPr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004888" indent="-182563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16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1187450" indent="-136525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Arial" charset="0"/>
        <a:buChar char="•"/>
        <a:defRPr sz="1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9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8/5/2019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1620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48081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</p:sldLayoutIdLst>
  <p:txStyles>
    <p:titleStyle>
      <a:lvl1pPr algn="l" defTabSz="457200" rtl="0" eaLnBrk="1" latinLnBrk="0" hangingPunct="1">
        <a:spcBef>
          <a:spcPct val="0"/>
        </a:spcBef>
        <a:buNone/>
        <a:defRPr sz="4400" b="1" kern="1200">
          <a:solidFill>
            <a:srgbClr val="003D7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9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8/5/2019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1620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48081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</p:sldLayoutIdLst>
  <p:txStyles>
    <p:titleStyle>
      <a:lvl1pPr algn="l" defTabSz="457200" rtl="0" eaLnBrk="1" latinLnBrk="0" hangingPunct="1">
        <a:spcBef>
          <a:spcPct val="0"/>
        </a:spcBef>
        <a:buNone/>
        <a:defRPr sz="4400" b="1" kern="1200">
          <a:solidFill>
            <a:srgbClr val="003D7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9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8/5/2019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1620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48081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30" r:id="rId2"/>
    <p:sldLayoutId id="2147483731" r:id="rId3"/>
    <p:sldLayoutId id="2147483732" r:id="rId4"/>
    <p:sldLayoutId id="2147483733" r:id="rId5"/>
    <p:sldLayoutId id="2147483734" r:id="rId6"/>
    <p:sldLayoutId id="2147483735" r:id="rId7"/>
  </p:sldLayoutIdLst>
  <p:txStyles>
    <p:titleStyle>
      <a:lvl1pPr algn="l" defTabSz="457200" rtl="0" eaLnBrk="1" latinLnBrk="0" hangingPunct="1">
        <a:spcBef>
          <a:spcPct val="0"/>
        </a:spcBef>
        <a:buNone/>
        <a:defRPr sz="4400" b="1" kern="1200">
          <a:solidFill>
            <a:srgbClr val="003D7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9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8/5/2019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1620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48081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7" r:id="rId1"/>
    <p:sldLayoutId id="2147483738" r:id="rId2"/>
    <p:sldLayoutId id="2147483739" r:id="rId3"/>
    <p:sldLayoutId id="2147483740" r:id="rId4"/>
    <p:sldLayoutId id="2147483741" r:id="rId5"/>
    <p:sldLayoutId id="2147483742" r:id="rId6"/>
    <p:sldLayoutId id="2147483743" r:id="rId7"/>
  </p:sldLayoutIdLst>
  <p:txStyles>
    <p:titleStyle>
      <a:lvl1pPr algn="l" defTabSz="457200" rtl="0" eaLnBrk="1" latinLnBrk="0" hangingPunct="1">
        <a:spcBef>
          <a:spcPct val="0"/>
        </a:spcBef>
        <a:buNone/>
        <a:defRPr sz="4400" b="1" kern="1200">
          <a:solidFill>
            <a:srgbClr val="003D7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9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4553C4AB-E34A-354F-8CDE-943FCEBEB1F2}" type="datetimeFigureOut">
              <a:rPr lang="en-US" smtClean="0">
                <a:solidFill>
                  <a:prstClr val="white"/>
                </a:solidFill>
              </a:rPr>
              <a:pPr/>
              <a:t>8/5/2019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1620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ADC91B2B-8558-1E4B-8886-2054566C95DE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1858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</p:sldLayoutIdLst>
  <p:txStyles>
    <p:titleStyle>
      <a:lvl1pPr algn="l" defTabSz="457200" rtl="0" eaLnBrk="1" latinLnBrk="0" hangingPunct="1">
        <a:spcBef>
          <a:spcPct val="0"/>
        </a:spcBef>
        <a:buNone/>
        <a:defRPr sz="4400" b="1" kern="1200">
          <a:solidFill>
            <a:srgbClr val="003D7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9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4553C4AB-E34A-354F-8CDE-943FCEBEB1F2}" type="datetimeFigureOut">
              <a:rPr lang="en-US" smtClean="0">
                <a:solidFill>
                  <a:prstClr val="white"/>
                </a:solidFill>
              </a:rPr>
              <a:pPr/>
              <a:t>8/5/2019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1620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ADC91B2B-8558-1E4B-8886-2054566C95DE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93238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7" r:id="rId1"/>
    <p:sldLayoutId id="2147483778" r:id="rId2"/>
    <p:sldLayoutId id="2147483779" r:id="rId3"/>
    <p:sldLayoutId id="2147483780" r:id="rId4"/>
    <p:sldLayoutId id="2147483781" r:id="rId5"/>
    <p:sldLayoutId id="2147483782" r:id="rId6"/>
    <p:sldLayoutId id="2147483783" r:id="rId7"/>
  </p:sldLayoutIdLst>
  <p:txStyles>
    <p:titleStyle>
      <a:lvl1pPr algn="l" defTabSz="457200" rtl="0" eaLnBrk="1" latinLnBrk="0" hangingPunct="1">
        <a:spcBef>
          <a:spcPct val="0"/>
        </a:spcBef>
        <a:buNone/>
        <a:defRPr sz="4400" b="1" kern="1200">
          <a:solidFill>
            <a:srgbClr val="003D7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9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4553C4AB-E34A-354F-8CDE-943FCEBEB1F2}" type="datetimeFigureOut">
              <a:rPr lang="en-US" smtClean="0">
                <a:solidFill>
                  <a:prstClr val="white"/>
                </a:solidFill>
              </a:rPr>
              <a:pPr/>
              <a:t>8/5/2019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1620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ADC91B2B-8558-1E4B-8886-2054566C95DE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02409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5" r:id="rId1"/>
    <p:sldLayoutId id="2147483786" r:id="rId2"/>
    <p:sldLayoutId id="2147483787" r:id="rId3"/>
    <p:sldLayoutId id="2147483788" r:id="rId4"/>
    <p:sldLayoutId id="2147483789" r:id="rId5"/>
    <p:sldLayoutId id="2147483790" r:id="rId6"/>
    <p:sldLayoutId id="2147483791" r:id="rId7"/>
  </p:sldLayoutIdLst>
  <p:txStyles>
    <p:titleStyle>
      <a:lvl1pPr algn="l" defTabSz="457200" rtl="0" eaLnBrk="1" latinLnBrk="0" hangingPunct="1">
        <a:spcBef>
          <a:spcPct val="0"/>
        </a:spcBef>
        <a:buNone/>
        <a:defRPr sz="4400" b="1" kern="1200">
          <a:solidFill>
            <a:srgbClr val="003D7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9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4553C4AB-E34A-354F-8CDE-943FCEBEB1F2}" type="datetimeFigureOut">
              <a:rPr lang="en-US" smtClean="0">
                <a:solidFill>
                  <a:prstClr val="white"/>
                </a:solidFill>
              </a:rPr>
              <a:pPr/>
              <a:t>8/5/2019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1620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ADC91B2B-8558-1E4B-8886-2054566C95DE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39055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1" r:id="rId1"/>
    <p:sldLayoutId id="2147483802" r:id="rId2"/>
    <p:sldLayoutId id="2147483803" r:id="rId3"/>
    <p:sldLayoutId id="2147483804" r:id="rId4"/>
    <p:sldLayoutId id="2147483805" r:id="rId5"/>
    <p:sldLayoutId id="2147483806" r:id="rId6"/>
    <p:sldLayoutId id="2147483807" r:id="rId7"/>
  </p:sldLayoutIdLst>
  <p:txStyles>
    <p:titleStyle>
      <a:lvl1pPr algn="l" defTabSz="457200" rtl="0" eaLnBrk="1" latinLnBrk="0" hangingPunct="1">
        <a:spcBef>
          <a:spcPct val="0"/>
        </a:spcBef>
        <a:buNone/>
        <a:defRPr sz="4400" b="1" kern="1200">
          <a:solidFill>
            <a:srgbClr val="003D7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1.xml"/><Relationship Id="rId6" Type="http://schemas.openxmlformats.org/officeDocument/2006/relationships/image" Target="../media/image17.png"/><Relationship Id="rId5" Type="http://schemas.openxmlformats.org/officeDocument/2006/relationships/image" Target="../media/image16.gif"/><Relationship Id="rId4" Type="http://schemas.openxmlformats.org/officeDocument/2006/relationships/image" Target="../media/image15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2.xml"/><Relationship Id="rId5" Type="http://schemas.openxmlformats.org/officeDocument/2006/relationships/image" Target="../media/image21.png"/><Relationship Id="rId4" Type="http://schemas.openxmlformats.org/officeDocument/2006/relationships/image" Target="../media/image20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8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8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83.xml"/><Relationship Id="rId4" Type="http://schemas.openxmlformats.org/officeDocument/2006/relationships/image" Target="../media/image2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371600"/>
            <a:ext cx="7848600" cy="936625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/>
              <a:t>Food Webs Lesson 5A</a:t>
            </a:r>
            <a:endParaRPr lang="en-US" altLang="en-US" dirty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838200" y="3657600"/>
            <a:ext cx="7391400" cy="1828800"/>
          </a:xfrm>
        </p:spPr>
        <p:txBody>
          <a:bodyPr rtlCol="0">
            <a:normAutofit/>
          </a:bodyPr>
          <a:lstStyle/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en-US" altLang="en-US" sz="1600" dirty="0">
              <a:solidFill>
                <a:srgbClr val="1F497D"/>
              </a:solidFill>
              <a:latin typeface="Lucida Sans Unicode" pitchFamily="34" charset="0"/>
            </a:endParaRP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en-US" altLang="en-US" dirty="0"/>
          </a:p>
        </p:txBody>
      </p:sp>
      <p:sp>
        <p:nvSpPr>
          <p:cNvPr id="22532" name="Rectangle 1"/>
          <p:cNvSpPr>
            <a:spLocks noChangeArrowheads="1"/>
          </p:cNvSpPr>
          <p:nvPr/>
        </p:nvSpPr>
        <p:spPr bwMode="auto">
          <a:xfrm>
            <a:off x="685799" y="3441700"/>
            <a:ext cx="7848601" cy="15819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90000"/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Font typeface="Arial" charset="0"/>
              <a:buChar char="•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lnSpc>
                <a:spcPct val="80000"/>
              </a:lnSpc>
              <a:spcBef>
                <a:spcPts val="400"/>
              </a:spcBef>
              <a:spcAft>
                <a:spcPct val="0"/>
              </a:spcAft>
              <a:buClr>
                <a:srgbClr val="4F81BD"/>
              </a:buClr>
              <a:buSzPct val="68000"/>
              <a:buNone/>
            </a:pPr>
            <a:r>
              <a:rPr lang="en-US" sz="4000" dirty="0">
                <a:solidFill>
                  <a:srgbClr val="1F497D"/>
                </a:solidFill>
                <a:latin typeface="Calibri" pitchFamily="34" charset="0"/>
              </a:rPr>
              <a:t>What Happens to the Matter That Makes Up Wastes and Dead Organisms? </a:t>
            </a:r>
            <a:r>
              <a:rPr lang="en-US" sz="4000">
                <a:solidFill>
                  <a:srgbClr val="1F497D"/>
                </a:solidFill>
                <a:latin typeface="Calibri" pitchFamily="34" charset="0"/>
              </a:rPr>
              <a:t>(Part 1)</a:t>
            </a:r>
            <a:endParaRPr lang="en-US" sz="4000" dirty="0">
              <a:solidFill>
                <a:srgbClr val="1F497D"/>
              </a:solidFill>
              <a:latin typeface="Calibri" pitchFamily="34" charset="0"/>
            </a:endParaRPr>
          </a:p>
        </p:txBody>
      </p:sp>
      <p:pic>
        <p:nvPicPr>
          <p:cNvPr id="5" name="Picture 4" descr="Noyce Logo copy.png"/>
          <p:cNvPicPr/>
          <p:nvPr/>
        </p:nvPicPr>
        <p:blipFill>
          <a:blip r:embed="rId3"/>
          <a:stretch>
            <a:fillRect/>
          </a:stretch>
        </p:blipFill>
        <p:spPr>
          <a:xfrm>
            <a:off x="1219200" y="5194300"/>
            <a:ext cx="787400" cy="787400"/>
          </a:xfrm>
          <a:prstGeom prst="rect">
            <a:avLst/>
          </a:prstGeom>
        </p:spPr>
      </p:pic>
      <p:pic>
        <p:nvPicPr>
          <p:cNvPr id="6" name="Picture 5" descr="Macintosh HD1:Users:nicolewickler:Desktop:Screen Shot 2013-10-14 at 11.04.49 AM.png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26" t="10564" r="3623" b="5182"/>
          <a:stretch/>
        </p:blipFill>
        <p:spPr bwMode="auto">
          <a:xfrm>
            <a:off x="3102197" y="5283200"/>
            <a:ext cx="679450" cy="622300"/>
          </a:xfrm>
          <a:prstGeom prst="ellipse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Picture 6" descr="Macintosh HD:Users:ceemast:Desktop:CPP_logogreen1.gif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7000" y="5194300"/>
            <a:ext cx="736600" cy="711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5600" y="5276850"/>
            <a:ext cx="1428750" cy="585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79523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Happens to the Matter?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5760" indent="-365760">
              <a:spcBef>
                <a:spcPts val="0"/>
              </a:spcBef>
              <a:spcAft>
                <a:spcPts val="1800"/>
              </a:spcAft>
            </a:pPr>
            <a:r>
              <a:rPr lang="en-US" sz="3200" dirty="0"/>
              <a:t>What happens to living things when they die?</a:t>
            </a:r>
          </a:p>
          <a:p>
            <a:pPr marL="365760" indent="-365760">
              <a:spcBef>
                <a:spcPts val="0"/>
              </a:spcBef>
              <a:spcAft>
                <a:spcPts val="1800"/>
              </a:spcAft>
            </a:pPr>
            <a:r>
              <a:rPr lang="en-US" sz="3200" dirty="0"/>
              <a:t>What happens to the wastes living things produce?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533400"/>
            <a:ext cx="8686801" cy="990600"/>
          </a:xfrm>
        </p:spPr>
        <p:txBody>
          <a:bodyPr>
            <a:normAutofit/>
          </a:bodyPr>
          <a:lstStyle/>
          <a:p>
            <a:r>
              <a:rPr lang="en-US" dirty="0"/>
              <a:t>What Will Happen to the Strawberries?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0999" y="1524000"/>
            <a:ext cx="8529085" cy="4525963"/>
          </a:xfrm>
        </p:spPr>
        <p:txBody>
          <a:bodyPr>
            <a:normAutofit/>
          </a:bodyPr>
          <a:lstStyle/>
          <a:p>
            <a:pPr marL="0" indent="0">
              <a:spcAft>
                <a:spcPts val="2200"/>
              </a:spcAft>
              <a:buNone/>
            </a:pPr>
            <a:r>
              <a:rPr lang="en-US" sz="3200" dirty="0">
                <a:ea typeface="Times New Roman"/>
              </a:rPr>
              <a:t>These strawberries are no longer attached to a living plant. </a:t>
            </a:r>
          </a:p>
          <a:p>
            <a:pPr marL="0" marR="0" indent="0">
              <a:spcBef>
                <a:spcPts val="0"/>
              </a:spcBef>
              <a:spcAft>
                <a:spcPts val="2200"/>
              </a:spcAft>
              <a:buNone/>
            </a:pPr>
            <a:r>
              <a:rPr lang="en-US" sz="3200" dirty="0">
                <a:ea typeface="Times New Roman"/>
              </a:rPr>
              <a:t>What do you think will happen to the strawberries if we leave them in jars for a long time?</a:t>
            </a:r>
          </a:p>
          <a:p>
            <a:pPr marL="0" marR="0" indent="0">
              <a:spcBef>
                <a:spcPts val="0"/>
              </a:spcBef>
              <a:spcAft>
                <a:spcPts val="2200"/>
              </a:spcAft>
              <a:buNone/>
            </a:pPr>
            <a:r>
              <a:rPr lang="en-US" sz="3200" dirty="0">
                <a:ea typeface="Times New Roman"/>
              </a:rPr>
              <a:t>Write your prediction: After a long time, I think the strawberries will ______ because ______.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24439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533400"/>
            <a:ext cx="8548577" cy="990600"/>
          </a:xfrm>
        </p:spPr>
        <p:txBody>
          <a:bodyPr>
            <a:normAutofit/>
          </a:bodyPr>
          <a:lstStyle/>
          <a:p>
            <a:r>
              <a:rPr lang="en-US" dirty="0"/>
              <a:t>Your Predictions about Changes in Mass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1" y="1600200"/>
            <a:ext cx="8229599" cy="4876800"/>
          </a:xfrm>
        </p:spPr>
        <p:txBody>
          <a:bodyPr/>
          <a:lstStyle/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2200"/>
              </a:spcAft>
              <a:buNone/>
            </a:pPr>
            <a:r>
              <a:rPr lang="en-US" sz="3200" dirty="0">
                <a:ea typeface="Times New Roman"/>
                <a:cs typeface="Times New Roman"/>
              </a:rPr>
              <a:t>If we let this strawberry jar sit for a month or two, will the mass stay the same, go down, or go up?  </a:t>
            </a:r>
            <a:endParaRPr lang="en-US" sz="3200" dirty="0">
              <a:ea typeface="Calibri"/>
              <a:cs typeface="Times New Roman"/>
            </a:endParaRP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ea typeface="Times New Roman"/>
                <a:cs typeface="Times New Roman"/>
              </a:rPr>
              <a:t>Write your prediction: </a:t>
            </a:r>
            <a:r>
              <a:rPr lang="en-US" sz="3200" dirty="0">
                <a:ea typeface="Times New Roman"/>
              </a:rPr>
              <a:t>I think the jar of strawberries will weigh [more/less/the same] because___________.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93604369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Your Observations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600200"/>
            <a:ext cx="8484781" cy="4876800"/>
          </a:xfrm>
        </p:spPr>
        <p:txBody>
          <a:bodyPr/>
          <a:lstStyle/>
          <a:p>
            <a:pPr marL="0" marR="0" indent="0">
              <a:spcBef>
                <a:spcPts val="0"/>
              </a:spcBef>
              <a:spcAft>
                <a:spcPts val="2200"/>
              </a:spcAft>
              <a:buNone/>
            </a:pPr>
            <a:r>
              <a:rPr lang="en-US" sz="3200" dirty="0">
                <a:ea typeface="Times New Roman"/>
              </a:rPr>
              <a:t>What is happening to the strawberries that have been in jars for a while? What do you notice?</a:t>
            </a: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ea typeface="Times New Roman"/>
              </a:rPr>
              <a:t>Talk about your observations in your small groups.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221002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Explaining What Is Happening and Why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spcBef>
                <a:spcPts val="0"/>
              </a:spcBef>
              <a:spcAft>
                <a:spcPts val="2200"/>
              </a:spcAft>
              <a:buNone/>
            </a:pPr>
            <a:r>
              <a:rPr lang="en-US" sz="3200" dirty="0">
                <a:ea typeface="Times New Roman"/>
              </a:rPr>
              <a:t>Talk about these questions in your small group:</a:t>
            </a:r>
          </a:p>
          <a:p>
            <a:pPr marL="788670" indent="-514350">
              <a:spcBef>
                <a:spcPts val="0"/>
              </a:spcBef>
              <a:spcAft>
                <a:spcPts val="2200"/>
              </a:spcAft>
              <a:buFont typeface="+mj-lt"/>
              <a:buAutoNum type="arabicPeriod"/>
            </a:pPr>
            <a:r>
              <a:rPr lang="en-US" sz="3200" dirty="0">
                <a:solidFill>
                  <a:prstClr val="black"/>
                </a:solidFill>
                <a:ea typeface="Times New Roman"/>
              </a:rPr>
              <a:t>What do you think is happening to the strawberries? </a:t>
            </a:r>
          </a:p>
          <a:p>
            <a:pPr marL="788670" indent="-514350">
              <a:spcBef>
                <a:spcPts val="0"/>
              </a:spcBef>
              <a:buFont typeface="+mj-lt"/>
              <a:buAutoNum type="arabicPeriod"/>
            </a:pPr>
            <a:r>
              <a:rPr lang="en-US" sz="3200" dirty="0">
                <a:solidFill>
                  <a:prstClr val="black"/>
                </a:solidFill>
                <a:ea typeface="Times New Roman"/>
              </a:rPr>
              <a:t>Why is it happening?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183472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/>
              <a:t>What Happened to the Mass?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876800"/>
          </a:xfrm>
        </p:spPr>
        <p:txBody>
          <a:bodyPr/>
          <a:lstStyle/>
          <a:p>
            <a:pPr marL="0" marR="0" indent="0">
              <a:spcBef>
                <a:spcPts val="0"/>
              </a:spcBef>
              <a:spcAft>
                <a:spcPts val="2200"/>
              </a:spcAft>
              <a:buNone/>
            </a:pPr>
            <a:r>
              <a:rPr lang="en-US" sz="3200" dirty="0">
                <a:ea typeface="Times New Roman"/>
              </a:rPr>
              <a:t>This strawberry jar was weighed when the strawberries were fresh and again the way they are now.</a:t>
            </a:r>
          </a:p>
          <a:p>
            <a:pPr marL="0" marR="0" indent="0">
              <a:spcBef>
                <a:spcPts val="0"/>
              </a:spcBef>
              <a:spcAft>
                <a:spcPts val="2200"/>
              </a:spcAft>
              <a:buNone/>
            </a:pPr>
            <a:r>
              <a:rPr lang="en-US" sz="3200" b="1" dirty="0">
                <a:ea typeface="Times New Roman"/>
              </a:rPr>
              <a:t>The result? </a:t>
            </a:r>
            <a:r>
              <a:rPr lang="en-US" sz="3200" dirty="0">
                <a:ea typeface="Times New Roman"/>
              </a:rPr>
              <a:t>The mass stayed exactly the same! </a:t>
            </a:r>
          </a:p>
          <a:p>
            <a:pPr marL="0" marR="0" indent="0">
              <a:spcBef>
                <a:spcPts val="0"/>
              </a:spcBef>
              <a:spcAft>
                <a:spcPts val="2200"/>
              </a:spcAft>
              <a:buNone/>
            </a:pPr>
            <a:r>
              <a:rPr lang="en-US" sz="3200" dirty="0">
                <a:ea typeface="Times New Roman"/>
              </a:rPr>
              <a:t>There was </a:t>
            </a:r>
            <a:r>
              <a:rPr lang="en-US" sz="3200" b="1" dirty="0">
                <a:ea typeface="Times New Roman"/>
              </a:rPr>
              <a:t>no loss of mass</a:t>
            </a:r>
            <a:r>
              <a:rPr lang="en-US" sz="3200" dirty="0">
                <a:ea typeface="Times New Roman"/>
              </a:rPr>
              <a:t> (weight) or gain!</a:t>
            </a:r>
          </a:p>
          <a:p>
            <a:pPr marL="0" marR="0" indent="0">
              <a:spcBef>
                <a:spcPts val="0"/>
              </a:spcBef>
              <a:spcAft>
                <a:spcPts val="2200"/>
              </a:spcAft>
              <a:buNone/>
            </a:pPr>
            <a:r>
              <a:rPr lang="en-US" sz="3200" dirty="0">
                <a:ea typeface="Times New Roman"/>
              </a:rPr>
              <a:t>How do you explain that the mass of the strawberry jar stayed the same? Does that surprise you?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79994137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70914"/>
            <a:ext cx="8229600" cy="990600"/>
          </a:xfrm>
        </p:spPr>
        <p:txBody>
          <a:bodyPr>
            <a:normAutofit/>
          </a:bodyPr>
          <a:lstStyle/>
          <a:p>
            <a:r>
              <a:rPr lang="en-US" dirty="0"/>
              <a:t>Let’s Summarize!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61514"/>
            <a:ext cx="8229600" cy="4876800"/>
          </a:xfrm>
        </p:spPr>
        <p:txBody>
          <a:bodyPr/>
          <a:lstStyle/>
          <a:p>
            <a:pPr marL="365760" indent="-365760">
              <a:spcBef>
                <a:spcPts val="0"/>
              </a:spcBef>
              <a:spcAft>
                <a:spcPts val="1800"/>
              </a:spcAft>
              <a:buNone/>
            </a:pPr>
            <a:r>
              <a:rPr lang="en-US" sz="3200" dirty="0"/>
              <a:t>Here’s what we know so far:</a:t>
            </a:r>
          </a:p>
          <a:p>
            <a:pPr marL="365760" indent="-365760">
              <a:spcBef>
                <a:spcPts val="0"/>
              </a:spcBef>
              <a:spcAft>
                <a:spcPts val="1800"/>
              </a:spcAft>
              <a:buFont typeface="+mj-lt"/>
              <a:buAutoNum type="arabicPeriod"/>
            </a:pPr>
            <a:r>
              <a:rPr lang="en-US" sz="3200" dirty="0"/>
              <a:t>The strawberries are </a:t>
            </a:r>
            <a:r>
              <a:rPr lang="en-US" sz="3200" b="1" dirty="0"/>
              <a:t>decomposing</a:t>
            </a:r>
            <a:r>
              <a:rPr lang="en-US" sz="3200" dirty="0"/>
              <a:t>. They are breaking down into tiny pieces and shrinking.</a:t>
            </a:r>
          </a:p>
          <a:p>
            <a:pPr marL="365760" indent="-365760">
              <a:spcBef>
                <a:spcPts val="0"/>
              </a:spcBef>
              <a:spcAft>
                <a:spcPts val="1800"/>
              </a:spcAft>
              <a:buFont typeface="+mj-lt"/>
              <a:buAutoNum type="arabicPeriod"/>
            </a:pPr>
            <a:r>
              <a:rPr lang="en-US" sz="3200" dirty="0"/>
              <a:t>There is something on the strawberries that we think is mold.</a:t>
            </a:r>
          </a:p>
          <a:p>
            <a:pPr marL="365760" indent="-365760">
              <a:spcBef>
                <a:spcPts val="0"/>
              </a:spcBef>
              <a:spcAft>
                <a:spcPts val="1800"/>
              </a:spcAft>
              <a:buFont typeface="+mj-lt"/>
              <a:buAutoNum type="arabicPeriod"/>
            </a:pPr>
            <a:r>
              <a:rPr lang="en-US" sz="3200" dirty="0"/>
              <a:t>The mass of the strawberry jar is staying the same even though the strawberries are getting smaller.</a:t>
            </a:r>
          </a:p>
          <a:p>
            <a:pPr marL="0" indent="0">
              <a:buNone/>
            </a:pPr>
            <a:endParaRPr lang="en-US" dirty="0">
              <a:latin typeface="+mn-lt"/>
            </a:endParaRPr>
          </a:p>
          <a:p>
            <a:endParaRPr lang="en-US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38927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Your Questions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spcBef>
                <a:spcPts val="0"/>
              </a:spcBef>
              <a:spcAft>
                <a:spcPts val="2200"/>
              </a:spcAft>
              <a:buNone/>
            </a:pPr>
            <a:r>
              <a:rPr lang="en-US" sz="3200" dirty="0"/>
              <a:t>What questions do you still have about what is happening to the strawberries?</a:t>
            </a:r>
          </a:p>
          <a:p>
            <a:pPr>
              <a:buNone/>
            </a:pPr>
            <a:r>
              <a:rPr lang="en-US" sz="3200" dirty="0"/>
              <a:t>What are you wondering about?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287619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51692"/>
            <a:ext cx="8229600" cy="990600"/>
          </a:xfrm>
        </p:spPr>
        <p:txBody>
          <a:bodyPr/>
          <a:lstStyle/>
          <a:p>
            <a:r>
              <a:rPr lang="en-US" dirty="0"/>
              <a:t>Next Time</a:t>
            </a:r>
          </a:p>
        </p:txBody>
      </p:sp>
      <p:sp>
        <p:nvSpPr>
          <p:cNvPr id="5" name="Rectangle 4"/>
          <p:cNvSpPr/>
          <p:nvPr/>
        </p:nvSpPr>
        <p:spPr>
          <a:xfrm>
            <a:off x="457200" y="1342292"/>
            <a:ext cx="8229600" cy="50629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en-US" sz="3200" dirty="0">
                <a:latin typeface="Calibri" pitchFamily="34" charset="0"/>
              </a:rPr>
              <a:t>My questions:</a:t>
            </a:r>
          </a:p>
          <a:p>
            <a:pPr marL="514350" indent="-514350">
              <a:spcAft>
                <a:spcPts val="1200"/>
              </a:spcAft>
              <a:buClr>
                <a:schemeClr val="bg1">
                  <a:lumMod val="50000"/>
                </a:schemeClr>
              </a:buClr>
              <a:buFont typeface="+mj-lt"/>
              <a:buAutoNum type="arabicPeriod"/>
            </a:pPr>
            <a:r>
              <a:rPr lang="en-US" sz="3200" dirty="0">
                <a:latin typeface="Calibri" pitchFamily="34" charset="0"/>
              </a:rPr>
              <a:t>What does the mold on the strawberries have to do with decomposition? </a:t>
            </a:r>
          </a:p>
          <a:p>
            <a:pPr marL="514350" indent="-514350">
              <a:spcAft>
                <a:spcPts val="1200"/>
              </a:spcAft>
              <a:buClr>
                <a:schemeClr val="bg1">
                  <a:lumMod val="50000"/>
                </a:schemeClr>
              </a:buClr>
              <a:buFont typeface="+mj-lt"/>
              <a:buAutoNum type="arabicPeriod"/>
            </a:pPr>
            <a:r>
              <a:rPr lang="en-US" sz="3200" dirty="0">
                <a:latin typeface="Calibri" pitchFamily="34" charset="0"/>
              </a:rPr>
              <a:t>Why isn’t the mass of the jar going down as the strawberries get smaller?</a:t>
            </a:r>
          </a:p>
          <a:p>
            <a:pPr>
              <a:spcBef>
                <a:spcPts val="600"/>
              </a:spcBef>
            </a:pPr>
            <a:r>
              <a:rPr lang="en-US" sz="3200" dirty="0">
                <a:latin typeface="Calibri" pitchFamily="34" charset="0"/>
              </a:rPr>
              <a:t>Tomorrow we’ll gather more information to help us answer these questions and our focus question: </a:t>
            </a:r>
            <a:r>
              <a:rPr lang="en-US" sz="3200" i="1" dirty="0">
                <a:latin typeface="Calibri" pitchFamily="34" charset="0"/>
              </a:rPr>
              <a:t>What happens to the matter that makes up wastes and dead organisms?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95411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6056" y="533400"/>
            <a:ext cx="8043330" cy="990600"/>
          </a:xfrm>
        </p:spPr>
        <p:txBody>
          <a:bodyPr>
            <a:normAutofit/>
          </a:bodyPr>
          <a:lstStyle/>
          <a:p>
            <a:r>
              <a:rPr lang="en-US" dirty="0"/>
              <a:t>Tracking Matter in a Food Chain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615" y="3941357"/>
            <a:ext cx="2478794" cy="22860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726" y="4764317"/>
            <a:ext cx="1447720" cy="146304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4898" y="4215677"/>
            <a:ext cx="2571833" cy="2011680"/>
          </a:xfrm>
          <a:prstGeom prst="rect">
            <a:avLst/>
          </a:prstGeom>
        </p:spPr>
      </p:pic>
      <p:sp>
        <p:nvSpPr>
          <p:cNvPr id="6" name="Right Arrow 5"/>
          <p:cNvSpPr/>
          <p:nvPr/>
        </p:nvSpPr>
        <p:spPr>
          <a:xfrm>
            <a:off x="3052689" y="5104471"/>
            <a:ext cx="758037" cy="26728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58446" y="5048641"/>
            <a:ext cx="786452" cy="32311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06056" y="1524000"/>
            <a:ext cx="7506586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Calibri" pitchFamily="34" charset="0"/>
              </a:rPr>
              <a:t>What did we learn yesterday about what happens to the amount of matter as it is used and passed along to other organisms in a food chain? </a:t>
            </a:r>
          </a:p>
        </p:txBody>
      </p:sp>
    </p:spTree>
    <p:extLst>
      <p:ext uri="{BB962C8B-B14F-4D97-AF65-F5344CB8AC3E}">
        <p14:creationId xmlns:p14="http://schemas.microsoft.com/office/powerpoint/2010/main" val="39646750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4724" y="2936081"/>
            <a:ext cx="3578479" cy="238472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075" y="274638"/>
            <a:ext cx="8772525" cy="833639"/>
          </a:xfrm>
        </p:spPr>
        <p:txBody>
          <a:bodyPr>
            <a:normAutofit/>
          </a:bodyPr>
          <a:lstStyle/>
          <a:p>
            <a:r>
              <a:rPr lang="en-US" sz="3800" dirty="0"/>
              <a:t>What Happens to Food Matter in the Plant? </a:t>
            </a:r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2296483" y="2688321"/>
            <a:ext cx="3175547" cy="166223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5610254" y="1920418"/>
            <a:ext cx="298422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Calibri" pitchFamily="34" charset="0"/>
              </a:rPr>
              <a:t>The fish ate 1/5 of the food matter.</a:t>
            </a:r>
          </a:p>
        </p:txBody>
      </p:sp>
      <p:sp>
        <p:nvSpPr>
          <p:cNvPr id="9" name="Rectangle 8"/>
          <p:cNvSpPr/>
          <p:nvPr/>
        </p:nvSpPr>
        <p:spPr>
          <a:xfrm>
            <a:off x="4197078" y="5649958"/>
            <a:ext cx="4572000" cy="830997"/>
          </a:xfrm>
          <a:prstGeom prst="rect">
            <a:avLst/>
          </a:prstGeom>
          <a:ln>
            <a:solidFill>
              <a:schemeClr val="accent1">
                <a:shade val="95000"/>
                <a:satMod val="105000"/>
              </a:schemeClr>
            </a:solidFill>
          </a:ln>
        </p:spPr>
        <p:txBody>
          <a:bodyPr>
            <a:spAutoFit/>
          </a:bodyPr>
          <a:lstStyle/>
          <a:p>
            <a:pPr marR="0" lvl="0">
              <a:spcBef>
                <a:spcPts val="0"/>
              </a:spcBef>
              <a:spcAft>
                <a:spcPts val="0"/>
              </a:spcAft>
            </a:pPr>
            <a:r>
              <a:rPr lang="en-US" sz="2400" b="1" dirty="0">
                <a:latin typeface="Calibri" pitchFamily="34" charset="0"/>
                <a:ea typeface="Times New Roman"/>
              </a:rPr>
              <a:t>How much of the food matter was used up and disappeared? </a:t>
            </a:r>
            <a:endParaRPr lang="en-US" sz="2400" b="1" dirty="0">
              <a:effectLst/>
              <a:latin typeface="Calibri" pitchFamily="34" charset="0"/>
              <a:ea typeface="Times New Roman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633137" y="1135588"/>
            <a:ext cx="283889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Calibri" pitchFamily="34" charset="0"/>
              </a:rPr>
              <a:t>1/2 of the food matter became part of the plant so it could grow bigger.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57843" y="4731488"/>
            <a:ext cx="346557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Calibri" pitchFamily="34" charset="0"/>
              </a:rPr>
              <a:t>1/5 of the food matter was changed to CO</a:t>
            </a:r>
            <a:r>
              <a:rPr lang="en-US" sz="2400" baseline="-25000" dirty="0">
                <a:latin typeface="Calibri" pitchFamily="34" charset="0"/>
              </a:rPr>
              <a:t>2</a:t>
            </a:r>
            <a:r>
              <a:rPr lang="en-US" sz="2400" dirty="0">
                <a:latin typeface="Calibri" pitchFamily="34" charset="0"/>
              </a:rPr>
              <a:t> and H</a:t>
            </a:r>
            <a:r>
              <a:rPr lang="en-US" sz="2400" baseline="-25000" dirty="0">
                <a:latin typeface="Calibri" pitchFamily="34" charset="0"/>
              </a:rPr>
              <a:t>2</a:t>
            </a:r>
            <a:r>
              <a:rPr lang="en-US" sz="2400" dirty="0">
                <a:latin typeface="Calibri" pitchFamily="34" charset="0"/>
              </a:rPr>
              <a:t>O when the plant broke it down to release stored energy.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57843" y="3750388"/>
            <a:ext cx="326764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Calibri" pitchFamily="34" charset="0"/>
              </a:rPr>
              <a:t>1/10 of the food matter ended up as waste.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380" t="22327" b="14698"/>
          <a:stretch/>
        </p:blipFill>
        <p:spPr>
          <a:xfrm>
            <a:off x="819620" y="1181755"/>
            <a:ext cx="1615087" cy="2445398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6901628" y="5281672"/>
            <a:ext cx="182079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Calibri" pitchFamily="34" charset="0"/>
              </a:rPr>
              <a:t>Photo courtesy of Pixabay.com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35427" y="3600285"/>
            <a:ext cx="182079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Calibri" pitchFamily="34" charset="0"/>
              </a:rPr>
              <a:t>Photo courtesy of Pixabay.com</a:t>
            </a:r>
          </a:p>
        </p:txBody>
      </p:sp>
    </p:spTree>
    <p:extLst>
      <p:ext uri="{BB962C8B-B14F-4D97-AF65-F5344CB8AC3E}">
        <p14:creationId xmlns:p14="http://schemas.microsoft.com/office/powerpoint/2010/main" val="33740989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 animBg="1"/>
      <p:bldP spid="10" grpId="0"/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376" y="1096209"/>
            <a:ext cx="3245873" cy="2163070"/>
          </a:xfrm>
          <a:prstGeom prst="rect">
            <a:avLst/>
          </a:prstGeom>
        </p:spPr>
      </p:pic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1126" y="3083423"/>
            <a:ext cx="3901440" cy="2514600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00631"/>
          </a:xfrm>
        </p:spPr>
        <p:txBody>
          <a:bodyPr>
            <a:noAutofit/>
          </a:bodyPr>
          <a:lstStyle/>
          <a:p>
            <a:r>
              <a:rPr lang="en-US" sz="3800" dirty="0"/>
              <a:t>What Happens to Food Matter in the Fish?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719511" y="1075269"/>
            <a:ext cx="504956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Calibri" pitchFamily="34" charset="0"/>
              </a:rPr>
              <a:t>The fish used 1/4 of the food matter to grow bigger.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921126" y="2105247"/>
            <a:ext cx="39014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Calibri" pitchFamily="34" charset="0"/>
              </a:rPr>
              <a:t>The bear ate 1/2 of the food matter.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71475" y="3509726"/>
            <a:ext cx="382560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2400" dirty="0">
                <a:solidFill>
                  <a:prstClr val="black"/>
                </a:solidFill>
                <a:latin typeface="Calibri" pitchFamily="34" charset="0"/>
              </a:rPr>
              <a:t>1/8 of the food matter ended up as waste.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71475" y="4495796"/>
            <a:ext cx="334803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2400" dirty="0">
                <a:solidFill>
                  <a:prstClr val="black"/>
                </a:solidFill>
                <a:latin typeface="Calibri" pitchFamily="34" charset="0"/>
              </a:rPr>
              <a:t>2/16 of the food matter was changed to CO</a:t>
            </a:r>
            <a:r>
              <a:rPr lang="en-US" sz="2400" baseline="-25000" dirty="0">
                <a:solidFill>
                  <a:prstClr val="black"/>
                </a:solidFill>
                <a:latin typeface="Calibri" pitchFamily="34" charset="0"/>
              </a:rPr>
              <a:t>2</a:t>
            </a:r>
            <a:r>
              <a:rPr lang="en-US" sz="2400" dirty="0">
                <a:solidFill>
                  <a:prstClr val="black"/>
                </a:solidFill>
                <a:latin typeface="Calibri" pitchFamily="34" charset="0"/>
              </a:rPr>
              <a:t> and H</a:t>
            </a:r>
            <a:r>
              <a:rPr lang="en-US" sz="2400" baseline="-25000" dirty="0">
                <a:solidFill>
                  <a:prstClr val="black"/>
                </a:solidFill>
                <a:latin typeface="Calibri" pitchFamily="34" charset="0"/>
              </a:rPr>
              <a:t>2</a:t>
            </a:r>
            <a:r>
              <a:rPr lang="en-US" sz="2400" dirty="0">
                <a:solidFill>
                  <a:prstClr val="black"/>
                </a:solidFill>
                <a:latin typeface="Calibri" pitchFamily="34" charset="0"/>
              </a:rPr>
              <a:t>O when the fish broke it down to release stored energy.</a:t>
            </a:r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3391786" y="2936244"/>
            <a:ext cx="1913639" cy="52981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4197078" y="5784112"/>
            <a:ext cx="4572000" cy="830997"/>
          </a:xfrm>
          <a:prstGeom prst="rect">
            <a:avLst/>
          </a:prstGeom>
          <a:ln>
            <a:solidFill>
              <a:schemeClr val="accent1">
                <a:shade val="95000"/>
                <a:satMod val="105000"/>
              </a:schemeClr>
            </a:solidFill>
          </a:ln>
        </p:spPr>
        <p:txBody>
          <a:bodyPr wrap="square">
            <a:spAutoFit/>
          </a:bodyPr>
          <a:lstStyle/>
          <a:p>
            <a:pPr marR="0" lvl="0">
              <a:spcBef>
                <a:spcPts val="0"/>
              </a:spcBef>
              <a:spcAft>
                <a:spcPts val="0"/>
              </a:spcAft>
            </a:pPr>
            <a:r>
              <a:rPr lang="en-US" sz="2400" b="1" dirty="0">
                <a:latin typeface="Calibri" pitchFamily="34" charset="0"/>
                <a:ea typeface="Times New Roman"/>
              </a:rPr>
              <a:t>How much of the food matter was used up and disappeared? </a:t>
            </a:r>
            <a:endParaRPr lang="en-US" sz="2400" b="1" dirty="0">
              <a:effectLst/>
              <a:latin typeface="Calibri" pitchFamily="34" charset="0"/>
              <a:ea typeface="Times New Roman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828585" y="3241673"/>
            <a:ext cx="182079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Calibri" pitchFamily="34" charset="0"/>
              </a:rPr>
              <a:t>Photo courtesy of Pixabay.com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143859" y="5567957"/>
            <a:ext cx="182079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Calibri" pitchFamily="34" charset="0"/>
              </a:rPr>
              <a:t>Photo courtesy of Pixabay.com</a:t>
            </a:r>
          </a:p>
        </p:txBody>
      </p:sp>
    </p:spTree>
    <p:extLst>
      <p:ext uri="{BB962C8B-B14F-4D97-AF65-F5344CB8AC3E}">
        <p14:creationId xmlns:p14="http://schemas.microsoft.com/office/powerpoint/2010/main" val="19786380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  <p:bldP spid="11" grpId="0"/>
      <p:bldP spid="12" grpId="0"/>
      <p:bldP spid="1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Pattern Do You Notice?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3200" dirty="0"/>
              <a:t>As matter moves from organism to organism in a food chain, what is always the same?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4790" y="533400"/>
            <a:ext cx="8102009" cy="990600"/>
          </a:xfrm>
        </p:spPr>
        <p:txBody>
          <a:bodyPr/>
          <a:lstStyle/>
          <a:p>
            <a:r>
              <a:rPr lang="en-US" dirty="0"/>
              <a:t>What Does This Pattern Tell Us?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4790" y="1504950"/>
            <a:ext cx="810201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dirty="0"/>
              <a:t>Matter changes form and moves from one organism to another, but it never disappears or is lost. </a:t>
            </a:r>
          </a:p>
        </p:txBody>
      </p:sp>
    </p:spTree>
    <p:extLst>
      <p:ext uri="{BB962C8B-B14F-4D97-AF65-F5344CB8AC3E}">
        <p14:creationId xmlns:p14="http://schemas.microsoft.com/office/powerpoint/2010/main" val="14361309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5935" y="441252"/>
            <a:ext cx="8452884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Show What Happens to Matter in a Food Chain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35935" y="1502688"/>
            <a:ext cx="3997842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37160" lvl="0" indent="-137160">
              <a:spcAft>
                <a:spcPts val="1200"/>
              </a:spcAft>
            </a:pPr>
            <a:r>
              <a:rPr lang="en-US" sz="3000" b="1" dirty="0">
                <a:latin typeface="Calibri" pitchFamily="34" charset="0"/>
              </a:rPr>
              <a:t>Think About </a:t>
            </a:r>
            <a:r>
              <a:rPr lang="en-US" sz="3000" b="1" dirty="0"/>
              <a:t>…</a:t>
            </a:r>
            <a:endParaRPr lang="en-US" sz="3000" b="1" dirty="0">
              <a:latin typeface="Calibri" pitchFamily="34" charset="0"/>
            </a:endParaRPr>
          </a:p>
          <a:p>
            <a:pPr marL="228600" lvl="0" indent="-228600">
              <a:spcAft>
                <a:spcPts val="1200"/>
              </a:spcAft>
              <a:buClr>
                <a:schemeClr val="bg1">
                  <a:lumMod val="65000"/>
                </a:schemeClr>
              </a:buClr>
              <a:buFont typeface="Arial" pitchFamily="34" charset="0"/>
              <a:buChar char="•"/>
            </a:pPr>
            <a:r>
              <a:rPr lang="en-US" sz="3000" dirty="0">
                <a:latin typeface="Calibri" pitchFamily="34" charset="0"/>
              </a:rPr>
              <a:t>Which organisms use matter to make food? What matter do they use to make food?</a:t>
            </a:r>
          </a:p>
          <a:p>
            <a:pPr marL="228600" indent="-228600">
              <a:buClr>
                <a:schemeClr val="bg1">
                  <a:lumMod val="65000"/>
                </a:schemeClr>
              </a:buClr>
              <a:buFont typeface="Arial" pitchFamily="34" charset="0"/>
              <a:buChar char="•"/>
            </a:pPr>
            <a:r>
              <a:rPr lang="en-US" sz="3000" dirty="0">
                <a:latin typeface="Calibri" pitchFamily="34" charset="0"/>
              </a:rPr>
              <a:t>Which organisms use food matter to </a:t>
            </a:r>
          </a:p>
          <a:p>
            <a:pPr marL="731520" indent="-365760">
              <a:buClr>
                <a:schemeClr val="bg1">
                  <a:lumMod val="65000"/>
                </a:schemeClr>
              </a:buClr>
              <a:buFont typeface="Arial" pitchFamily="34" charset="0"/>
              <a:buChar char="•"/>
            </a:pPr>
            <a:r>
              <a:rPr lang="en-US" sz="3000" dirty="0">
                <a:latin typeface="Calibri" pitchFamily="34" charset="0"/>
              </a:rPr>
              <a:t>grow?</a:t>
            </a:r>
          </a:p>
          <a:p>
            <a:pPr marL="731520" indent="-365760">
              <a:buClr>
                <a:schemeClr val="bg1">
                  <a:lumMod val="65000"/>
                </a:schemeClr>
              </a:buClr>
              <a:buFont typeface="Arial" pitchFamily="34" charset="0"/>
              <a:buChar char="•"/>
            </a:pPr>
            <a:r>
              <a:rPr lang="en-US" sz="3000" dirty="0">
                <a:latin typeface="Calibri" pitchFamily="34" charset="0"/>
              </a:rPr>
              <a:t>get energy?</a:t>
            </a:r>
          </a:p>
          <a:p>
            <a:pPr marL="731520" indent="-365760">
              <a:buClr>
                <a:schemeClr val="bg1">
                  <a:lumMod val="65000"/>
                </a:schemeClr>
              </a:buClr>
              <a:buFont typeface="Arial" pitchFamily="34" charset="0"/>
              <a:buChar char="•"/>
            </a:pPr>
            <a:r>
              <a:rPr lang="en-US" sz="3000" dirty="0">
                <a:latin typeface="Calibri" pitchFamily="34" charset="0"/>
              </a:rPr>
              <a:t>produce wastes?</a:t>
            </a:r>
            <a:endParaRPr lang="en-US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04837" y="1935944"/>
            <a:ext cx="18288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10494" y="4470056"/>
            <a:ext cx="1836738" cy="1836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Untitled-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1187" y="4470056"/>
            <a:ext cx="1822450" cy="182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735532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340242"/>
            <a:ext cx="8484781" cy="990600"/>
          </a:xfrm>
        </p:spPr>
        <p:txBody>
          <a:bodyPr>
            <a:normAutofit/>
          </a:bodyPr>
          <a:lstStyle/>
          <a:p>
            <a:r>
              <a:rPr lang="en-US" dirty="0"/>
              <a:t>What Happens to Matter in a Food Chain?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35935" y="1502688"/>
            <a:ext cx="3997842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37160" lvl="0" indent="-137160">
              <a:spcAft>
                <a:spcPts val="1200"/>
              </a:spcAft>
            </a:pPr>
            <a:r>
              <a:rPr lang="en-US" sz="3000" b="1" dirty="0">
                <a:latin typeface="Calibri" pitchFamily="34" charset="0"/>
              </a:rPr>
              <a:t>Think About </a:t>
            </a:r>
            <a:r>
              <a:rPr lang="en-US" sz="3000" b="1" dirty="0"/>
              <a:t>…</a:t>
            </a:r>
            <a:endParaRPr lang="en-US" sz="3000" b="1" dirty="0">
              <a:latin typeface="Calibri" pitchFamily="34" charset="0"/>
            </a:endParaRPr>
          </a:p>
          <a:p>
            <a:pPr marL="228600" lvl="0" indent="-228600">
              <a:spcAft>
                <a:spcPts val="1200"/>
              </a:spcAft>
              <a:buClr>
                <a:schemeClr val="bg1">
                  <a:lumMod val="65000"/>
                </a:schemeClr>
              </a:buClr>
              <a:buFont typeface="Arial" pitchFamily="34" charset="0"/>
              <a:buChar char="•"/>
            </a:pPr>
            <a:r>
              <a:rPr lang="en-US" sz="3000" dirty="0">
                <a:latin typeface="Calibri" pitchFamily="34" charset="0"/>
              </a:rPr>
              <a:t>Which organisms use matter to make food? What matter do they use to make food?</a:t>
            </a:r>
          </a:p>
          <a:p>
            <a:pPr marL="228600" indent="-228600">
              <a:buClr>
                <a:schemeClr val="bg1">
                  <a:lumMod val="65000"/>
                </a:schemeClr>
              </a:buClr>
              <a:buFont typeface="Arial" pitchFamily="34" charset="0"/>
              <a:buChar char="•"/>
            </a:pPr>
            <a:r>
              <a:rPr lang="en-US" sz="3000" dirty="0">
                <a:latin typeface="Calibri" pitchFamily="34" charset="0"/>
              </a:rPr>
              <a:t>Which organisms use food matter to </a:t>
            </a:r>
          </a:p>
          <a:p>
            <a:pPr marL="731520" indent="-365760">
              <a:buClr>
                <a:schemeClr val="bg1">
                  <a:lumMod val="65000"/>
                </a:schemeClr>
              </a:buClr>
              <a:buFont typeface="Arial" pitchFamily="34" charset="0"/>
              <a:buChar char="•"/>
            </a:pPr>
            <a:r>
              <a:rPr lang="en-US" sz="3000" dirty="0">
                <a:latin typeface="Calibri" pitchFamily="34" charset="0"/>
              </a:rPr>
              <a:t>grow?</a:t>
            </a:r>
          </a:p>
          <a:p>
            <a:pPr marL="731520" indent="-365760">
              <a:buClr>
                <a:schemeClr val="bg1">
                  <a:lumMod val="65000"/>
                </a:schemeClr>
              </a:buClr>
              <a:buFont typeface="Arial" pitchFamily="34" charset="0"/>
              <a:buChar char="•"/>
            </a:pPr>
            <a:r>
              <a:rPr lang="en-US" sz="3000" dirty="0">
                <a:latin typeface="Calibri" pitchFamily="34" charset="0"/>
              </a:rPr>
              <a:t>get energy?</a:t>
            </a:r>
          </a:p>
          <a:p>
            <a:pPr marL="731520" indent="-365760">
              <a:buClr>
                <a:schemeClr val="bg1">
                  <a:lumMod val="65000"/>
                </a:schemeClr>
              </a:buClr>
              <a:buFont typeface="Arial" pitchFamily="34" charset="0"/>
              <a:buChar char="•"/>
            </a:pPr>
            <a:r>
              <a:rPr lang="en-US" sz="3000" dirty="0">
                <a:latin typeface="Calibri" pitchFamily="34" charset="0"/>
              </a:rPr>
              <a:t>produce wastes?</a:t>
            </a:r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2F78E534-7B81-448B-8C59-1E93D26E99FA}"/>
              </a:ext>
            </a:extLst>
          </p:cNvPr>
          <p:cNvGrpSpPr/>
          <p:nvPr/>
        </p:nvGrpSpPr>
        <p:grpSpPr>
          <a:xfrm>
            <a:off x="4433777" y="1524000"/>
            <a:ext cx="4508203" cy="5145269"/>
            <a:chOff x="4433777" y="1524000"/>
            <a:chExt cx="4508203" cy="5145269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3383B3FB-0B0E-4EB7-A4A2-D82EA129CE1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25436"/>
            <a:stretch/>
          </p:blipFill>
          <p:spPr>
            <a:xfrm>
              <a:off x="4433777" y="1524000"/>
              <a:ext cx="4200878" cy="5145269"/>
            </a:xfrm>
            <a:prstGeom prst="rect">
              <a:avLst/>
            </a:prstGeom>
          </p:spPr>
        </p:pic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7A09E5C9-40C9-4309-BBEB-E9B47C86D114}"/>
                </a:ext>
              </a:extLst>
            </p:cNvPr>
            <p:cNvSpPr/>
            <p:nvPr/>
          </p:nvSpPr>
          <p:spPr>
            <a:xfrm>
              <a:off x="8453718" y="4446494"/>
              <a:ext cx="488262" cy="52891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7853322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Today’s Focus Question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i="1" dirty="0">
                <a:ea typeface="Times New Roman"/>
              </a:rPr>
              <a:t>What happens to the matter that makes up wastes and dead organisms? </a:t>
            </a:r>
          </a:p>
          <a:p>
            <a:pPr marL="0" marR="0" indent="0">
              <a:spcBef>
                <a:spcPts val="2200"/>
              </a:spcBef>
              <a:spcAft>
                <a:spcPts val="0"/>
              </a:spcAft>
              <a:buNone/>
            </a:pPr>
            <a:r>
              <a:rPr lang="en-US" sz="3200" dirty="0">
                <a:ea typeface="Times New Roman"/>
              </a:rPr>
              <a:t>Where do you think the matter originally came from?</a:t>
            </a: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3600" b="1" i="1" dirty="0">
              <a:latin typeface="Times New Roman"/>
              <a:ea typeface="Times New Roman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62686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3.jpeg"/></Relationships>
</file>

<file path=ppt/theme/_rels/theme1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3.jpeg"/></Relationships>
</file>

<file path=ppt/theme/theme1.xml><?xml version="1.0" encoding="utf-8"?>
<a:theme xmlns:a="http://schemas.openxmlformats.org/drawingml/2006/main" name="BSCS Template (2)">
  <a:themeElements>
    <a:clrScheme name="BSCS">
      <a:dk1>
        <a:sysClr val="windowText" lastClr="000000"/>
      </a:dk1>
      <a:lt1>
        <a:sysClr val="window" lastClr="FFFFFF"/>
      </a:lt1>
      <a:dk2>
        <a:srgbClr val="003D71"/>
      </a:dk2>
      <a:lt2>
        <a:srgbClr val="FFFFFF"/>
      </a:lt2>
      <a:accent1>
        <a:srgbClr val="003D71"/>
      </a:accent1>
      <a:accent2>
        <a:srgbClr val="CC3333"/>
      </a:accent2>
      <a:accent3>
        <a:srgbClr val="A7D053"/>
      </a:accent3>
      <a:accent4>
        <a:srgbClr val="9C8678"/>
      </a:accent4>
      <a:accent5>
        <a:srgbClr val="004442"/>
      </a:accent5>
      <a:accent6>
        <a:srgbClr val="FFCD33"/>
      </a:accent6>
      <a:hlink>
        <a:srgbClr val="003D71"/>
      </a:hlink>
      <a:folHlink>
        <a:srgbClr val="00444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0.xml><?xml version="1.0" encoding="utf-8"?>
<a:theme xmlns:a="http://schemas.openxmlformats.org/drawingml/2006/main" name="1_BSCS Template (2)">
  <a:themeElements>
    <a:clrScheme name="BSCS">
      <a:dk1>
        <a:sysClr val="windowText" lastClr="000000"/>
      </a:dk1>
      <a:lt1>
        <a:sysClr val="window" lastClr="FFFFFF"/>
      </a:lt1>
      <a:dk2>
        <a:srgbClr val="003D71"/>
      </a:dk2>
      <a:lt2>
        <a:srgbClr val="FFFFFF"/>
      </a:lt2>
      <a:accent1>
        <a:srgbClr val="003D71"/>
      </a:accent1>
      <a:accent2>
        <a:srgbClr val="CC3333"/>
      </a:accent2>
      <a:accent3>
        <a:srgbClr val="A7D053"/>
      </a:accent3>
      <a:accent4>
        <a:srgbClr val="9C8678"/>
      </a:accent4>
      <a:accent5>
        <a:srgbClr val="004442"/>
      </a:accent5>
      <a:accent6>
        <a:srgbClr val="FFCD33"/>
      </a:accent6>
      <a:hlink>
        <a:srgbClr val="003D71"/>
      </a:hlink>
      <a:folHlink>
        <a:srgbClr val="00444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1.xml><?xml version="1.0" encoding="utf-8"?>
<a:theme xmlns:a="http://schemas.openxmlformats.org/drawingml/2006/main" name="respect_theme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12.xml><?xml version="1.0" encoding="utf-8"?>
<a:theme xmlns:a="http://schemas.openxmlformats.org/drawingml/2006/main" name="1_respect_theme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1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BSCS: Building">
  <a:themeElements>
    <a:clrScheme name="BSCS">
      <a:dk1>
        <a:sysClr val="windowText" lastClr="000000"/>
      </a:dk1>
      <a:lt1>
        <a:sysClr val="window" lastClr="FFFFFF"/>
      </a:lt1>
      <a:dk2>
        <a:srgbClr val="003D71"/>
      </a:dk2>
      <a:lt2>
        <a:srgbClr val="FFFFFF"/>
      </a:lt2>
      <a:accent1>
        <a:srgbClr val="003D71"/>
      </a:accent1>
      <a:accent2>
        <a:srgbClr val="CC3333"/>
      </a:accent2>
      <a:accent3>
        <a:srgbClr val="A7D053"/>
      </a:accent3>
      <a:accent4>
        <a:srgbClr val="9C8678"/>
      </a:accent4>
      <a:accent5>
        <a:srgbClr val="004442"/>
      </a:accent5>
      <a:accent6>
        <a:srgbClr val="FFCD33"/>
      </a:accent6>
      <a:hlink>
        <a:srgbClr val="003D71"/>
      </a:hlink>
      <a:folHlink>
        <a:srgbClr val="00444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BSCS: Students">
  <a:themeElements>
    <a:clrScheme name="BSCS">
      <a:dk1>
        <a:sysClr val="windowText" lastClr="000000"/>
      </a:dk1>
      <a:lt1>
        <a:sysClr val="window" lastClr="FFFFFF"/>
      </a:lt1>
      <a:dk2>
        <a:srgbClr val="003D71"/>
      </a:dk2>
      <a:lt2>
        <a:srgbClr val="FFFFFF"/>
      </a:lt2>
      <a:accent1>
        <a:srgbClr val="003D71"/>
      </a:accent1>
      <a:accent2>
        <a:srgbClr val="CC3333"/>
      </a:accent2>
      <a:accent3>
        <a:srgbClr val="A7D053"/>
      </a:accent3>
      <a:accent4>
        <a:srgbClr val="9C8678"/>
      </a:accent4>
      <a:accent5>
        <a:srgbClr val="004442"/>
      </a:accent5>
      <a:accent6>
        <a:srgbClr val="FFCD33"/>
      </a:accent6>
      <a:hlink>
        <a:srgbClr val="003D71"/>
      </a:hlink>
      <a:folHlink>
        <a:srgbClr val="00444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BSCS: Texture">
  <a:themeElements>
    <a:clrScheme name="BSCS">
      <a:dk1>
        <a:sysClr val="windowText" lastClr="000000"/>
      </a:dk1>
      <a:lt1>
        <a:sysClr val="window" lastClr="FFFFFF"/>
      </a:lt1>
      <a:dk2>
        <a:srgbClr val="003D71"/>
      </a:dk2>
      <a:lt2>
        <a:srgbClr val="FFFFFF"/>
      </a:lt2>
      <a:accent1>
        <a:srgbClr val="003D71"/>
      </a:accent1>
      <a:accent2>
        <a:srgbClr val="CC3333"/>
      </a:accent2>
      <a:accent3>
        <a:srgbClr val="A7D053"/>
      </a:accent3>
      <a:accent4>
        <a:srgbClr val="9C8678"/>
      </a:accent4>
      <a:accent5>
        <a:srgbClr val="004442"/>
      </a:accent5>
      <a:accent6>
        <a:srgbClr val="FFCD33"/>
      </a:accent6>
      <a:hlink>
        <a:srgbClr val="003D71"/>
      </a:hlink>
      <a:folHlink>
        <a:srgbClr val="00444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BSCS: Science Texture">
  <a:themeElements>
    <a:clrScheme name="BSCS">
      <a:dk1>
        <a:sysClr val="windowText" lastClr="000000"/>
      </a:dk1>
      <a:lt1>
        <a:sysClr val="window" lastClr="FFFFFF"/>
      </a:lt1>
      <a:dk2>
        <a:srgbClr val="003D71"/>
      </a:dk2>
      <a:lt2>
        <a:srgbClr val="FFFFFF"/>
      </a:lt2>
      <a:accent1>
        <a:srgbClr val="003D71"/>
      </a:accent1>
      <a:accent2>
        <a:srgbClr val="CC3333"/>
      </a:accent2>
      <a:accent3>
        <a:srgbClr val="A7D053"/>
      </a:accent3>
      <a:accent4>
        <a:srgbClr val="9C8678"/>
      </a:accent4>
      <a:accent5>
        <a:srgbClr val="004442"/>
      </a:accent5>
      <a:accent6>
        <a:srgbClr val="FFCD33"/>
      </a:accent6>
      <a:hlink>
        <a:srgbClr val="003D71"/>
      </a:hlink>
      <a:folHlink>
        <a:srgbClr val="00444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1_BSCS: Science Texture">
  <a:themeElements>
    <a:clrScheme name="BSCS">
      <a:dk1>
        <a:sysClr val="windowText" lastClr="000000"/>
      </a:dk1>
      <a:lt1>
        <a:sysClr val="window" lastClr="FFFFFF"/>
      </a:lt1>
      <a:dk2>
        <a:srgbClr val="003D71"/>
      </a:dk2>
      <a:lt2>
        <a:srgbClr val="FFFFFF"/>
      </a:lt2>
      <a:accent1>
        <a:srgbClr val="003D71"/>
      </a:accent1>
      <a:accent2>
        <a:srgbClr val="CC3333"/>
      </a:accent2>
      <a:accent3>
        <a:srgbClr val="A7D053"/>
      </a:accent3>
      <a:accent4>
        <a:srgbClr val="9C8678"/>
      </a:accent4>
      <a:accent5>
        <a:srgbClr val="004442"/>
      </a:accent5>
      <a:accent6>
        <a:srgbClr val="FFCD33"/>
      </a:accent6>
      <a:hlink>
        <a:srgbClr val="003D71"/>
      </a:hlink>
      <a:folHlink>
        <a:srgbClr val="00444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Default Theme">
  <a:themeElements>
    <a:clrScheme name="BSCS">
      <a:dk1>
        <a:sysClr val="windowText" lastClr="000000"/>
      </a:dk1>
      <a:lt1>
        <a:sysClr val="window" lastClr="FFFFFF"/>
      </a:lt1>
      <a:dk2>
        <a:srgbClr val="003D71"/>
      </a:dk2>
      <a:lt2>
        <a:srgbClr val="FFFFFF"/>
      </a:lt2>
      <a:accent1>
        <a:srgbClr val="003D71"/>
      </a:accent1>
      <a:accent2>
        <a:srgbClr val="CC3333"/>
      </a:accent2>
      <a:accent3>
        <a:srgbClr val="A7D053"/>
      </a:accent3>
      <a:accent4>
        <a:srgbClr val="9C8678"/>
      </a:accent4>
      <a:accent5>
        <a:srgbClr val="004442"/>
      </a:accent5>
      <a:accent6>
        <a:srgbClr val="FFCD33"/>
      </a:accent6>
      <a:hlink>
        <a:srgbClr val="003D71"/>
      </a:hlink>
      <a:folHlink>
        <a:srgbClr val="00444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8.xml><?xml version="1.0" encoding="utf-8"?>
<a:theme xmlns:a="http://schemas.openxmlformats.org/drawingml/2006/main" name="1_Default Theme">
  <a:themeElements>
    <a:clrScheme name="BSCS">
      <a:dk1>
        <a:sysClr val="windowText" lastClr="000000"/>
      </a:dk1>
      <a:lt1>
        <a:sysClr val="window" lastClr="FFFFFF"/>
      </a:lt1>
      <a:dk2>
        <a:srgbClr val="003D71"/>
      </a:dk2>
      <a:lt2>
        <a:srgbClr val="FFFFFF"/>
      </a:lt2>
      <a:accent1>
        <a:srgbClr val="003D71"/>
      </a:accent1>
      <a:accent2>
        <a:srgbClr val="CC3333"/>
      </a:accent2>
      <a:accent3>
        <a:srgbClr val="A7D053"/>
      </a:accent3>
      <a:accent4>
        <a:srgbClr val="9C8678"/>
      </a:accent4>
      <a:accent5>
        <a:srgbClr val="004442"/>
      </a:accent5>
      <a:accent6>
        <a:srgbClr val="FFCD33"/>
      </a:accent6>
      <a:hlink>
        <a:srgbClr val="003D71"/>
      </a:hlink>
      <a:folHlink>
        <a:srgbClr val="00444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9.xml><?xml version="1.0" encoding="utf-8"?>
<a:theme xmlns:a="http://schemas.openxmlformats.org/drawingml/2006/main" name="1_BSCS: Students">
  <a:themeElements>
    <a:clrScheme name="BSCS">
      <a:dk1>
        <a:sysClr val="windowText" lastClr="000000"/>
      </a:dk1>
      <a:lt1>
        <a:sysClr val="window" lastClr="FFFFFF"/>
      </a:lt1>
      <a:dk2>
        <a:srgbClr val="003D71"/>
      </a:dk2>
      <a:lt2>
        <a:srgbClr val="FFFFFF"/>
      </a:lt2>
      <a:accent1>
        <a:srgbClr val="003D71"/>
      </a:accent1>
      <a:accent2>
        <a:srgbClr val="CC3333"/>
      </a:accent2>
      <a:accent3>
        <a:srgbClr val="A7D053"/>
      </a:accent3>
      <a:accent4>
        <a:srgbClr val="9C8678"/>
      </a:accent4>
      <a:accent5>
        <a:srgbClr val="004442"/>
      </a:accent5>
      <a:accent6>
        <a:srgbClr val="FFCD33"/>
      </a:accent6>
      <a:hlink>
        <a:srgbClr val="003D71"/>
      </a:hlink>
      <a:folHlink>
        <a:srgbClr val="00444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Clarity">
    <a:dk1>
      <a:srgbClr val="292934"/>
    </a:dk1>
    <a:lt1>
      <a:srgbClr val="FFFFFF"/>
    </a:lt1>
    <a:dk2>
      <a:srgbClr val="D2533C"/>
    </a:dk2>
    <a:lt2>
      <a:srgbClr val="F3F2DC"/>
    </a:lt2>
    <a:accent1>
      <a:srgbClr val="93A299"/>
    </a:accent1>
    <a:accent2>
      <a:srgbClr val="AD8F67"/>
    </a:accent2>
    <a:accent3>
      <a:srgbClr val="726056"/>
    </a:accent3>
    <a:accent4>
      <a:srgbClr val="4C5A6A"/>
    </a:accent4>
    <a:accent5>
      <a:srgbClr val="808DA0"/>
    </a:accent5>
    <a:accent6>
      <a:srgbClr val="79463D"/>
    </a:accent6>
    <a:hlink>
      <a:srgbClr val="0000FF"/>
    </a:hlink>
    <a:folHlink>
      <a:srgbClr val="800080"/>
    </a:folHlink>
  </a:clrScheme>
</a:themeOverride>
</file>

<file path=ppt/theme/themeOverride2.xml><?xml version="1.0" encoding="utf-8"?>
<a:themeOverride xmlns:a="http://schemas.openxmlformats.org/drawingml/2006/main">
  <a:clrScheme name="Clarity">
    <a:dk1>
      <a:srgbClr val="292934"/>
    </a:dk1>
    <a:lt1>
      <a:srgbClr val="FFFFFF"/>
    </a:lt1>
    <a:dk2>
      <a:srgbClr val="D2533C"/>
    </a:dk2>
    <a:lt2>
      <a:srgbClr val="F3F2DC"/>
    </a:lt2>
    <a:accent1>
      <a:srgbClr val="93A299"/>
    </a:accent1>
    <a:accent2>
      <a:srgbClr val="AD8F67"/>
    </a:accent2>
    <a:accent3>
      <a:srgbClr val="726056"/>
    </a:accent3>
    <a:accent4>
      <a:srgbClr val="4C5A6A"/>
    </a:accent4>
    <a:accent5>
      <a:srgbClr val="808DA0"/>
    </a:accent5>
    <a:accent6>
      <a:srgbClr val="79463D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BSCS Template (2)</Template>
  <TotalTime>14625</TotalTime>
  <Words>795</Words>
  <Application>Microsoft Office PowerPoint</Application>
  <PresentationFormat>On-screen Show (4:3)</PresentationFormat>
  <Paragraphs>78</Paragraphs>
  <Slides>18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12</vt:i4>
      </vt:variant>
      <vt:variant>
        <vt:lpstr>Slide Titles</vt:lpstr>
      </vt:variant>
      <vt:variant>
        <vt:i4>18</vt:i4>
      </vt:variant>
    </vt:vector>
  </HeadingPairs>
  <TitlesOfParts>
    <vt:vector size="34" baseType="lpstr">
      <vt:lpstr>Arial</vt:lpstr>
      <vt:lpstr>Calibri</vt:lpstr>
      <vt:lpstr>Lucida Sans Unicode</vt:lpstr>
      <vt:lpstr>Times New Roman</vt:lpstr>
      <vt:lpstr>BSCS Template (2)</vt:lpstr>
      <vt:lpstr>BSCS: Building</vt:lpstr>
      <vt:lpstr>BSCS: Students</vt:lpstr>
      <vt:lpstr>BSCS: Texture</vt:lpstr>
      <vt:lpstr>BSCS: Science Texture</vt:lpstr>
      <vt:lpstr>1_BSCS: Science Texture</vt:lpstr>
      <vt:lpstr>Default Theme</vt:lpstr>
      <vt:lpstr>1_Default Theme</vt:lpstr>
      <vt:lpstr>1_BSCS: Students</vt:lpstr>
      <vt:lpstr>1_BSCS Template (2)</vt:lpstr>
      <vt:lpstr>respect_theme</vt:lpstr>
      <vt:lpstr>1_respect_theme</vt:lpstr>
      <vt:lpstr>Food Webs Lesson 5A</vt:lpstr>
      <vt:lpstr>Tracking Matter in a Food Chain</vt:lpstr>
      <vt:lpstr>What Happens to Food Matter in the Plant? </vt:lpstr>
      <vt:lpstr>What Happens to Food Matter in the Fish? </vt:lpstr>
      <vt:lpstr>What Pattern Do You Notice?</vt:lpstr>
      <vt:lpstr>What Does This Pattern Tell Us?</vt:lpstr>
      <vt:lpstr>Show What Happens to Matter in a Food Chain</vt:lpstr>
      <vt:lpstr>What Happens to Matter in a Food Chain?</vt:lpstr>
      <vt:lpstr>Today’s Focus Question</vt:lpstr>
      <vt:lpstr>What Happens to the Matter?</vt:lpstr>
      <vt:lpstr>What Will Happen to the Strawberries?</vt:lpstr>
      <vt:lpstr>Your Predictions about Changes in Mass</vt:lpstr>
      <vt:lpstr>Your Observations</vt:lpstr>
      <vt:lpstr>Explaining What Is Happening and Why</vt:lpstr>
      <vt:lpstr>What Happened to the Mass?</vt:lpstr>
      <vt:lpstr>Let’s Summarize!</vt:lpstr>
      <vt:lpstr>Your Questions</vt:lpstr>
      <vt:lpstr>Next Time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Harry Potter</dc:creator>
  <cp:lastModifiedBy>Mai Ngoc Tran</cp:lastModifiedBy>
  <cp:revision>383</cp:revision>
  <cp:lastPrinted>2012-10-30T19:59:04Z</cp:lastPrinted>
  <dcterms:created xsi:type="dcterms:W3CDTF">2012-10-15T22:17:33Z</dcterms:created>
  <dcterms:modified xsi:type="dcterms:W3CDTF">2019-08-05T17:53:08Z</dcterms:modified>
</cp:coreProperties>
</file>