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2.xml" ContentType="application/vnd.openxmlformats-officedocument.theme+xml"/>
  <Override PartName="/ppt/theme/themeOverride2.xml" ContentType="application/vnd.openxmlformats-officedocument.themeOverrid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76" r:id="rId7"/>
    <p:sldMasterId id="2147483784" r:id="rId8"/>
    <p:sldMasterId id="2147483800" r:id="rId9"/>
    <p:sldMasterId id="2147483808" r:id="rId10"/>
    <p:sldMasterId id="2147483816" r:id="rId11"/>
    <p:sldMasterId id="2147483828" r:id="rId12"/>
  </p:sldMasterIdLst>
  <p:notesMasterIdLst>
    <p:notesMasterId r:id="rId36"/>
  </p:notesMasterIdLst>
  <p:handoutMasterIdLst>
    <p:handoutMasterId r:id="rId37"/>
  </p:handoutMasterIdLst>
  <p:sldIdLst>
    <p:sldId id="340" r:id="rId13"/>
    <p:sldId id="341" r:id="rId14"/>
    <p:sldId id="291" r:id="rId15"/>
    <p:sldId id="329" r:id="rId16"/>
    <p:sldId id="357" r:id="rId17"/>
    <p:sldId id="358" r:id="rId18"/>
    <p:sldId id="359" r:id="rId19"/>
    <p:sldId id="360" r:id="rId20"/>
    <p:sldId id="361" r:id="rId21"/>
    <p:sldId id="362" r:id="rId22"/>
    <p:sldId id="330" r:id="rId23"/>
    <p:sldId id="342" r:id="rId24"/>
    <p:sldId id="331" r:id="rId25"/>
    <p:sldId id="338" r:id="rId26"/>
    <p:sldId id="343" r:id="rId27"/>
    <p:sldId id="334" r:id="rId28"/>
    <p:sldId id="335" r:id="rId29"/>
    <p:sldId id="336" r:id="rId30"/>
    <p:sldId id="353" r:id="rId31"/>
    <p:sldId id="344" r:id="rId32"/>
    <p:sldId id="355" r:id="rId33"/>
    <p:sldId id="356" r:id="rId34"/>
    <p:sldId id="315" r:id="rId35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2" clrIdx="0"/>
  <p:cmAuthor id="1" name="Kathy Roth" initials="KR" lastIdx="5" clrIdx="1"/>
  <p:cmAuthor id="2" name="JLonas" initials="JL" lastIdx="2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9900"/>
    <a:srgbClr val="0066CC"/>
    <a:srgbClr val="598600"/>
    <a:srgbClr val="B8D975"/>
    <a:srgbClr val="A7D053"/>
    <a:srgbClr val="C4E08C"/>
    <a:srgbClr val="29AC00"/>
    <a:srgbClr val="6699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8" autoAdjust="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126" y="264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presProps" Target="presProps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B1A14190-8404-4CEC-96BC-E001B0C9419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3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0D01FFA8-95D8-4DBE-B77E-F906394106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03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6561C339-64FF-4647-A31A-6A3F977883E5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77943" indent="-29920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96835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75569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54304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33038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11772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590506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069240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7062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Lynx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99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Frog guarding </a:t>
            </a:r>
            <a:r>
              <a:rPr lang="en-US" dirty="0" err="1"/>
              <a:t>froglets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1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Brown bear and cub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37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Spider and babies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54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Seahorse</a:t>
            </a:r>
            <a:r>
              <a:rPr lang="en-US" baseline="0" dirty="0"/>
              <a:t> and baby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95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Polar bear and cubs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84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765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98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69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8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23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16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18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7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3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2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5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792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77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0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6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09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04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6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7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188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237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95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19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71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54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611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054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314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869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828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5475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71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77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3679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65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8921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2750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2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3.xml"/><Relationship Id="rId6" Type="http://schemas.openxmlformats.org/officeDocument/2006/relationships/image" Target="../media/image37.png"/><Relationship Id="rId5" Type="http://schemas.openxmlformats.org/officeDocument/2006/relationships/image" Target="../media/image32.jpe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3.xml"/><Relationship Id="rId5" Type="http://schemas.openxmlformats.org/officeDocument/2006/relationships/image" Target="../media/image38.pn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SYBpayqL-0" TargetMode="External"/><Relationship Id="rId1" Type="http://schemas.openxmlformats.org/officeDocument/2006/relationships/slideLayout" Target="../slideLayouts/slideLayout8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3b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600" dirty="0">
              <a:solidFill>
                <a:srgbClr val="1F497D"/>
              </a:solidFill>
              <a:latin typeface="Lucida Sans Unicode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800" y="3721100"/>
            <a:ext cx="765298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None/>
            </a:pP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How Do Animals Grow Bigger</a:t>
            </a:r>
            <a:r>
              <a:rPr lang="en-US" sz="4000" dirty="0">
                <a:solidFill>
                  <a:srgbClr val="1F497D"/>
                </a:solidFill>
                <a:latin typeface="Lucida Sans Unicode" pitchFamily="34" charset="0"/>
              </a:rPr>
              <a:t>? 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4900979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584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" y="1099877"/>
            <a:ext cx="7948784" cy="5377849"/>
          </a:xfrm>
        </p:spPr>
      </p:pic>
      <p:sp>
        <p:nvSpPr>
          <p:cNvPr id="5" name="TextBox 4"/>
          <p:cNvSpPr txBox="1"/>
          <p:nvPr/>
        </p:nvSpPr>
        <p:spPr>
          <a:xfrm>
            <a:off x="6927574" y="6482821"/>
            <a:ext cx="1850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533623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686800" cy="990600"/>
          </a:xfrm>
        </p:spPr>
        <p:txBody>
          <a:bodyPr>
            <a:normAutofit/>
          </a:bodyPr>
          <a:lstStyle/>
          <a:p>
            <a:r>
              <a:rPr lang="en-US" dirty="0"/>
              <a:t>Building Organisms: Three Kinds of Matter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565" y="4359626"/>
            <a:ext cx="1286367" cy="36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4537" y="2743384"/>
            <a:ext cx="1225550" cy="38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743075" y="1817354"/>
            <a:ext cx="828674" cy="757238"/>
            <a:chOff x="2033341" y="1595437"/>
            <a:chExt cx="828674" cy="757238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3341" y="1595437"/>
              <a:ext cx="414337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7678" y="1981200"/>
              <a:ext cx="414337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3341" y="1970086"/>
              <a:ext cx="439737" cy="365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925821" y="2789365"/>
            <a:ext cx="2932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Water Molecule (H</a:t>
            </a:r>
            <a:r>
              <a:rPr lang="en-US" sz="2000" b="1" baseline="-25000" dirty="0"/>
              <a:t>2</a:t>
            </a:r>
            <a:r>
              <a:rPr lang="en-US" sz="2000" b="1" dirty="0"/>
              <a:t>O)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67046" y="3334633"/>
            <a:ext cx="3153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Food Molecule (Sugar)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5821" y="4952375"/>
            <a:ext cx="3984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Carbon-Dioxide Molecule (CO</a:t>
            </a:r>
            <a:r>
              <a:rPr lang="en-US" sz="2000" b="1" baseline="-25000" dirty="0"/>
              <a:t>2</a:t>
            </a:r>
            <a:r>
              <a:rPr lang="en-US" sz="2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99997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Animals Grow Bigger?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17" y="1864846"/>
            <a:ext cx="3936233" cy="350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558" y="4081888"/>
            <a:ext cx="1304531" cy="1292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082" y="3442096"/>
            <a:ext cx="2936718" cy="209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660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Do Animals Grow Bigger?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648456"/>
            <a:ext cx="2478794" cy="228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726" y="3950208"/>
            <a:ext cx="144772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5239" y="3794760"/>
            <a:ext cx="2571833" cy="2011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1524000"/>
            <a:ext cx="7964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words, arrows, and drawings can we add to this diagram to show how these living things grow bigger?</a:t>
            </a:r>
          </a:p>
        </p:txBody>
      </p:sp>
    </p:spTree>
    <p:extLst>
      <p:ext uri="{BB962C8B-B14F-4D97-AF65-F5344CB8AC3E}">
        <p14:creationId xmlns:p14="http://schemas.microsoft.com/office/powerpoint/2010/main" val="43649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9812"/>
            <a:ext cx="8229600" cy="990600"/>
          </a:xfrm>
        </p:spPr>
        <p:txBody>
          <a:bodyPr/>
          <a:lstStyle/>
          <a:p>
            <a:r>
              <a:rPr lang="en-US" dirty="0"/>
              <a:t>Discussion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52728"/>
            <a:ext cx="8447649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Where did the matter in the mountain lion’s food come from </a:t>
            </a:r>
            <a:r>
              <a:rPr lang="en-US" sz="3200" b="1" dirty="0"/>
              <a:t>at the very beginning</a:t>
            </a:r>
            <a:r>
              <a:rPr lang="en-US" sz="3200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065" y="3454826"/>
            <a:ext cx="2572735" cy="20118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726" y="4597925"/>
            <a:ext cx="829128" cy="75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348" y="2753555"/>
            <a:ext cx="1286367" cy="3657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596" y="5104492"/>
            <a:ext cx="1447720" cy="1463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7622" y="2565798"/>
            <a:ext cx="2481287" cy="2286198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7187" y="3195873"/>
            <a:ext cx="1225550" cy="38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3596" y="5936416"/>
            <a:ext cx="1225550" cy="38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6351" y="4119203"/>
            <a:ext cx="1225550" cy="38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96843" y="5466680"/>
            <a:ext cx="301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Water Molecule in the Soil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6843" y="3195873"/>
            <a:ext cx="1807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Carbon-Dioxide Molecule </a:t>
            </a:r>
            <a:br>
              <a:rPr lang="en-US" dirty="0"/>
            </a:br>
            <a:r>
              <a:rPr lang="en-US" dirty="0"/>
              <a:t>in the Air</a:t>
            </a:r>
          </a:p>
        </p:txBody>
      </p:sp>
    </p:spTree>
    <p:extLst>
      <p:ext uri="{BB962C8B-B14F-4D97-AF65-F5344CB8AC3E}">
        <p14:creationId xmlns:p14="http://schemas.microsoft.com/office/powerpoint/2010/main" val="156587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522208" cy="1149096"/>
          </a:xfrm>
        </p:spPr>
        <p:txBody>
          <a:bodyPr>
            <a:noAutofit/>
          </a:bodyPr>
          <a:lstStyle/>
          <a:p>
            <a:r>
              <a:rPr lang="en-US" dirty="0"/>
              <a:t>Scientific Names for Relationships </a:t>
            </a:r>
            <a:br>
              <a:rPr lang="en-US" dirty="0"/>
            </a:br>
            <a:r>
              <a:rPr lang="en-US" dirty="0"/>
              <a:t>among Organisms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10434"/>
            <a:ext cx="2478794" cy="228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726" y="3533394"/>
            <a:ext cx="144772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967" y="2980563"/>
            <a:ext cx="2571833" cy="2011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6942" y="5439149"/>
            <a:ext cx="1575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Producer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726" y="5439149"/>
            <a:ext cx="1730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Consumer</a:t>
            </a:r>
          </a:p>
        </p:txBody>
      </p:sp>
      <p:sp>
        <p:nvSpPr>
          <p:cNvPr id="9" name="Right Arrow 8"/>
          <p:cNvSpPr/>
          <p:nvPr/>
        </p:nvSpPr>
        <p:spPr>
          <a:xfrm>
            <a:off x="2935994" y="4264914"/>
            <a:ext cx="707538" cy="222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7866" y="4286293"/>
            <a:ext cx="737680" cy="2804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74720" y="2479601"/>
            <a:ext cx="2211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FOOD CHAIN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50294" y="5439149"/>
            <a:ext cx="1730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Consumer</a:t>
            </a:r>
          </a:p>
        </p:txBody>
      </p:sp>
    </p:spTree>
    <p:extLst>
      <p:ext uri="{BB962C8B-B14F-4D97-AF65-F5344CB8AC3E}">
        <p14:creationId xmlns:p14="http://schemas.microsoft.com/office/powerpoint/2010/main" val="337626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"/>
            <a:ext cx="8229600" cy="1143000"/>
          </a:xfrm>
        </p:spPr>
        <p:txBody>
          <a:bodyPr/>
          <a:lstStyle/>
          <a:p>
            <a:r>
              <a:rPr lang="en-US" dirty="0"/>
              <a:t>Tracing Matter in a Food Chain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71184" y="1192353"/>
            <a:ext cx="8490260" cy="5166243"/>
            <a:chOff x="271184" y="1192353"/>
            <a:chExt cx="8490260" cy="516624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1184" y="1192353"/>
              <a:ext cx="8490260" cy="516624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620279" y="5662074"/>
              <a:ext cx="134360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CONSUMER</a:t>
              </a:r>
            </a:p>
            <a:p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(Herbivore)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624735" y="5632636"/>
              <a:ext cx="134360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CONSUMER</a:t>
              </a:r>
            </a:p>
            <a:p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(Carnivore)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01016" y="5662075"/>
              <a:ext cx="134360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PRODUCER</a:t>
              </a:r>
            </a:p>
            <a:p>
              <a:endParaRPr lang="en-US" sz="16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1184" y="3121048"/>
              <a:ext cx="1247329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00" b="1" dirty="0">
                  <a:solidFill>
                    <a:srgbClr val="FF9933"/>
                  </a:solidFill>
                  <a:latin typeface="Calibri" panose="020F0502020204030204" pitchFamily="34" charset="0"/>
                </a:rPr>
                <a:t>Carbon Dioxide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1596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New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marR="0" indent="-365760"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ea typeface="Times New Roman"/>
              </a:rPr>
              <a:t>VORE means “to devour” or “to eat” in Latin.</a:t>
            </a:r>
          </a:p>
          <a:p>
            <a:pPr marL="365760" marR="0" indent="-365760">
              <a:spcBef>
                <a:spcPts val="1800"/>
              </a:spcBef>
              <a:spcAft>
                <a:spcPts val="1200"/>
              </a:spcAft>
            </a:pPr>
            <a:r>
              <a:rPr lang="en-US" sz="3000" dirty="0">
                <a:ea typeface="Times New Roman"/>
              </a:rPr>
              <a:t>Three kinds of animals “devour” (VORE) other organisms:</a:t>
            </a:r>
          </a:p>
          <a:p>
            <a:pPr marL="731520" marR="0" indent="-36576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000" dirty="0">
                <a:solidFill>
                  <a:srgbClr val="FF0000"/>
                </a:solidFill>
                <a:ea typeface="Times New Roman"/>
              </a:rPr>
              <a:t>HERB</a:t>
            </a:r>
            <a:r>
              <a:rPr lang="en-US" sz="3000" dirty="0">
                <a:ea typeface="Times New Roman"/>
              </a:rPr>
              <a:t>IVORES “devour” herbs, which are plants or vegetation.</a:t>
            </a:r>
          </a:p>
          <a:p>
            <a:pPr marL="731520" marR="0" indent="-36576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000" dirty="0">
                <a:solidFill>
                  <a:srgbClr val="FF0000"/>
                </a:solidFill>
                <a:ea typeface="Times New Roman"/>
              </a:rPr>
              <a:t>CARN</a:t>
            </a:r>
            <a:r>
              <a:rPr lang="en-US" sz="3000" dirty="0">
                <a:ea typeface="Times New Roman"/>
              </a:rPr>
              <a:t>IVORES “devour” meat. (</a:t>
            </a:r>
            <a:r>
              <a:rPr lang="en-US" sz="3000" i="1" dirty="0">
                <a:ea typeface="Times New Roman"/>
              </a:rPr>
              <a:t>Carne</a:t>
            </a:r>
            <a:r>
              <a:rPr lang="en-US" sz="3000" dirty="0">
                <a:ea typeface="Times New Roman"/>
              </a:rPr>
              <a:t> means “meat” in Spanish.)</a:t>
            </a:r>
          </a:p>
          <a:p>
            <a:pPr marL="731520" marR="0" indent="-36576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000" dirty="0">
                <a:solidFill>
                  <a:srgbClr val="FF0000"/>
                </a:solidFill>
                <a:ea typeface="Times New Roman"/>
              </a:rPr>
              <a:t>OMNI</a:t>
            </a:r>
            <a:r>
              <a:rPr lang="en-US" sz="3000" dirty="0">
                <a:ea typeface="Times New Roman"/>
              </a:rPr>
              <a:t>VORES “devour” both plants and animals. (</a:t>
            </a:r>
            <a:r>
              <a:rPr lang="en-US" sz="3000" i="1" dirty="0">
                <a:ea typeface="Times New Roman"/>
              </a:rPr>
              <a:t>Omni</a:t>
            </a:r>
            <a:r>
              <a:rPr lang="en-US" sz="3000" dirty="0">
                <a:ea typeface="Times New Roman"/>
              </a:rPr>
              <a:t> means “all” in Latin.)</a:t>
            </a:r>
            <a:endParaRPr lang="en-US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6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2048"/>
            <a:ext cx="8360229" cy="972180"/>
          </a:xfrm>
        </p:spPr>
        <p:txBody>
          <a:bodyPr>
            <a:noAutofit/>
          </a:bodyPr>
          <a:lstStyle/>
          <a:p>
            <a:r>
              <a:rPr lang="en-US" dirty="0"/>
              <a:t>Make a Food-Chain Diagram: Part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4228"/>
            <a:ext cx="8507186" cy="5118632"/>
          </a:xfrm>
        </p:spPr>
        <p:txBody>
          <a:bodyPr>
            <a:normAutofit fontScale="25000" lnSpcReduction="20000"/>
          </a:bodyPr>
          <a:lstStyle/>
          <a:p>
            <a:pPr marL="365760" marR="0" indent="-36576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sz="12000" dirty="0">
                <a:ea typeface="Times New Roman"/>
              </a:rPr>
              <a:t>Write this title at the top of your diagram: </a:t>
            </a:r>
            <a:br>
              <a:rPr lang="en-US" sz="12000" dirty="0">
                <a:ea typeface="Times New Roman"/>
              </a:rPr>
            </a:br>
            <a:r>
              <a:rPr lang="en-US" sz="12000" b="1" dirty="0">
                <a:ea typeface="Times New Roman"/>
              </a:rPr>
              <a:t>How Matter Moves in a Food Chain</a:t>
            </a:r>
          </a:p>
          <a:p>
            <a:pPr marL="365760" marR="0" indent="-36576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sz="12000" dirty="0">
                <a:ea typeface="Times New Roman"/>
              </a:rPr>
              <a:t> Pick 3 or 4 organisms from this list: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 dirty="0">
                <a:ea typeface="Times New Roman"/>
                <a:cs typeface="Arial" panose="020B0604020202020204" pitchFamily="34" charset="0"/>
              </a:rPr>
              <a:t>	Bush with berries		Small bird		Squirrel			Raccoon				Deer				Oak tree with acorns		Hawk				Grass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 dirty="0">
                <a:ea typeface="Times New Roman"/>
                <a:cs typeface="Arial" panose="020B0604020202020204" pitchFamily="34" charset="0"/>
              </a:rPr>
              <a:t>	Grasshopper		Wolf			</a:t>
            </a:r>
          </a:p>
          <a:p>
            <a:pPr marL="365760" lvl="1" indent="-36576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US" sz="12000" dirty="0">
                <a:ea typeface="Times New Roman"/>
              </a:rPr>
              <a:t>Draw  a diagram with arrows and label your arrows “provides food matter for.”</a:t>
            </a:r>
          </a:p>
          <a:p>
            <a:pPr marL="365760" lvl="1" indent="-36576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en-US" sz="12000" dirty="0">
                <a:ea typeface="Times New Roman"/>
              </a:rPr>
              <a:t>Label the organisms in your food chain as either </a:t>
            </a:r>
            <a:r>
              <a:rPr lang="en-US" sz="12000" b="1" dirty="0">
                <a:ea typeface="Times New Roman"/>
              </a:rPr>
              <a:t>producers</a:t>
            </a:r>
            <a:r>
              <a:rPr lang="en-US" sz="12000" dirty="0">
                <a:ea typeface="Times New Roman"/>
              </a:rPr>
              <a:t> or </a:t>
            </a:r>
            <a:r>
              <a:rPr lang="en-US" sz="12000" b="1" dirty="0">
                <a:ea typeface="Times New Roman"/>
              </a:rPr>
              <a:t>consumers</a:t>
            </a:r>
            <a:r>
              <a:rPr lang="en-US" sz="12000" dirty="0">
                <a:ea typeface="Times New Roman"/>
              </a:rPr>
              <a:t>. </a:t>
            </a:r>
          </a:p>
          <a:p>
            <a:pPr marL="0" lvl="1" indent="0">
              <a:spcBef>
                <a:spcPts val="600"/>
              </a:spcBef>
              <a:buNone/>
            </a:pPr>
            <a:r>
              <a:rPr lang="en-US" sz="11200" dirty="0">
                <a:ea typeface="Times New Roman"/>
              </a:rPr>
              <a:t> </a:t>
            </a:r>
            <a:endParaRPr lang="en-US" sz="4200" dirty="0">
              <a:ea typeface="Times New Roman"/>
            </a:endParaRPr>
          </a:p>
          <a:p>
            <a:pPr marL="0" marR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53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14" y="351692"/>
            <a:ext cx="8039686" cy="990600"/>
          </a:xfrm>
        </p:spPr>
        <p:txBody>
          <a:bodyPr/>
          <a:lstStyle/>
          <a:p>
            <a:r>
              <a:rPr lang="en-US" dirty="0"/>
              <a:t>Make a Food-Chain Diagram: Part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114" y="1342292"/>
            <a:ext cx="8039686" cy="4974102"/>
          </a:xfrm>
        </p:spPr>
        <p:txBody>
          <a:bodyPr/>
          <a:lstStyle/>
          <a:p>
            <a:pPr marL="0" marR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dirty="0">
                <a:ea typeface="Times New Roman"/>
              </a:rPr>
              <a:t>Write two sentences underneath your diagram: </a:t>
            </a:r>
          </a:p>
          <a:p>
            <a:pPr marL="274637" lvl="1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dirty="0">
                <a:ea typeface="Times New Roman"/>
              </a:rPr>
              <a:t>   </a:t>
            </a:r>
            <a:r>
              <a:rPr lang="en-US" sz="2800" i="1" dirty="0">
                <a:ea typeface="Times New Roman"/>
              </a:rPr>
              <a:t>Producers grow by </a:t>
            </a:r>
            <a:r>
              <a:rPr lang="en-US" sz="2800" dirty="0">
                <a:ea typeface="Times New Roman"/>
              </a:rPr>
              <a:t>__________.</a:t>
            </a:r>
          </a:p>
          <a:p>
            <a:pPr marL="274637" lvl="1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dirty="0">
                <a:ea typeface="Times New Roman"/>
              </a:rPr>
              <a:t>   </a:t>
            </a:r>
            <a:r>
              <a:rPr lang="en-US" sz="2800" i="1" dirty="0">
                <a:ea typeface="Times New Roman"/>
              </a:rPr>
              <a:t>Consumers grow by __________.</a:t>
            </a:r>
          </a:p>
          <a:p>
            <a:pPr marL="0" lvl="1" indent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2800" b="1" dirty="0">
                <a:ea typeface="Times New Roman"/>
              </a:rPr>
              <a:t>Word Bank</a:t>
            </a:r>
          </a:p>
          <a:p>
            <a:pPr marL="274637" lvl="1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i="1" dirty="0">
                <a:solidFill>
                  <a:srgbClr val="FF0000"/>
                </a:solidFill>
                <a:ea typeface="Times New Roman"/>
              </a:rPr>
              <a:t>Energy			Matter</a:t>
            </a:r>
          </a:p>
          <a:p>
            <a:pPr marL="274637" lvl="1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i="1" dirty="0">
                <a:solidFill>
                  <a:srgbClr val="FF0000"/>
                </a:solidFill>
                <a:ea typeface="Times New Roman"/>
              </a:rPr>
              <a:t>Molecules			Carbon dioxide</a:t>
            </a:r>
          </a:p>
          <a:p>
            <a:pPr marL="274637" lvl="1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i="1" dirty="0">
                <a:solidFill>
                  <a:srgbClr val="FF0000"/>
                </a:solidFill>
                <a:ea typeface="Times New Roman"/>
              </a:rPr>
              <a:t>Water			Sun</a:t>
            </a:r>
          </a:p>
          <a:p>
            <a:pPr marL="274637" lvl="1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i="1" dirty="0">
                <a:solidFill>
                  <a:srgbClr val="FF0000"/>
                </a:solidFill>
                <a:ea typeface="Times New Roman"/>
              </a:rPr>
              <a:t>Food		</a:t>
            </a:r>
          </a:p>
          <a:p>
            <a:pPr marL="0" lvl="1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dirty="0">
                <a:ea typeface="Times New Roman"/>
              </a:rPr>
              <a:t>Use as many words from the word bank as you can.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1615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046" y="533400"/>
            <a:ext cx="8053754" cy="990600"/>
          </a:xfrm>
        </p:spPr>
        <p:txBody>
          <a:bodyPr/>
          <a:lstStyle/>
          <a:p>
            <a:r>
              <a:rPr lang="en-US" dirty="0"/>
              <a:t>Last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46" y="1600200"/>
            <a:ext cx="8053754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did we find out in our last lesson about how plants grow bigger?</a:t>
            </a:r>
          </a:p>
        </p:txBody>
      </p:sp>
    </p:spTree>
    <p:extLst>
      <p:ext uri="{BB962C8B-B14F-4D97-AF65-F5344CB8AC3E}">
        <p14:creationId xmlns:p14="http://schemas.microsoft.com/office/powerpoint/2010/main" val="36327950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688" y="309489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1300089"/>
            <a:ext cx="8229600" cy="48768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/>
              <a:t>How do animals grow bigger?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New scientific words we learned today: 	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solidFill>
                  <a:srgbClr val="C00000"/>
                </a:solidFill>
              </a:rPr>
              <a:t>Food chain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solidFill>
                  <a:srgbClr val="C00000"/>
                </a:solidFill>
              </a:rPr>
              <a:t>Producers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solidFill>
                  <a:srgbClr val="C00000"/>
                </a:solidFill>
              </a:rPr>
              <a:t>Consumers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solidFill>
                  <a:srgbClr val="C00000"/>
                </a:solidFill>
              </a:rPr>
              <a:t>Herbivores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solidFill>
                  <a:srgbClr val="C00000"/>
                </a:solidFill>
              </a:rPr>
              <a:t>Carnivores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solidFill>
                  <a:srgbClr val="C00000"/>
                </a:solidFill>
              </a:rPr>
              <a:t>Omnivores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41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9828"/>
            <a:ext cx="8229600" cy="970206"/>
          </a:xfrm>
        </p:spPr>
        <p:txBody>
          <a:bodyPr>
            <a:normAutofit/>
          </a:bodyPr>
          <a:lstStyle/>
          <a:p>
            <a:r>
              <a:rPr lang="en-US" dirty="0"/>
              <a:t>Assessing Your Food-Chain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0034"/>
            <a:ext cx="8558784" cy="5205512"/>
          </a:xfrm>
        </p:spPr>
        <p:txBody>
          <a:bodyPr>
            <a:noAutofit/>
          </a:bodyPr>
          <a:lstStyle/>
          <a:p>
            <a:pPr marL="548640" lvl="0" indent="-54864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3000" dirty="0">
                <a:ea typeface="Times New Roman"/>
              </a:rPr>
              <a:t>Does your food chain start with a plant?</a:t>
            </a:r>
          </a:p>
          <a:p>
            <a:pPr marL="548640" lvl="0" indent="-54864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3000" dirty="0">
                <a:ea typeface="Times New Roman"/>
              </a:rPr>
              <a:t>Did you label the plant a </a:t>
            </a:r>
            <a:r>
              <a:rPr lang="en-US" sz="3000" b="1" dirty="0">
                <a:ea typeface="Times New Roman"/>
              </a:rPr>
              <a:t>producer</a:t>
            </a:r>
            <a:r>
              <a:rPr lang="en-US" sz="3000" dirty="0">
                <a:ea typeface="Times New Roman"/>
              </a:rPr>
              <a:t>? </a:t>
            </a:r>
          </a:p>
          <a:p>
            <a:pPr marL="548640" lvl="0" indent="-54864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3000" dirty="0">
                <a:ea typeface="Times New Roman"/>
              </a:rPr>
              <a:t>Did you draw an arrow from the plant to an animal? Did you label this animal a </a:t>
            </a:r>
            <a:r>
              <a:rPr lang="en-US" sz="3000" b="1" dirty="0">
                <a:ea typeface="Times New Roman"/>
              </a:rPr>
              <a:t>consumer </a:t>
            </a:r>
            <a:r>
              <a:rPr lang="en-US" sz="3000" dirty="0">
                <a:ea typeface="Times New Roman"/>
              </a:rPr>
              <a:t>and either an </a:t>
            </a:r>
            <a:r>
              <a:rPr lang="en-US" sz="3000" b="1" dirty="0">
                <a:ea typeface="Times New Roman"/>
              </a:rPr>
              <a:t>herbivore</a:t>
            </a:r>
            <a:r>
              <a:rPr lang="en-US" sz="3000" dirty="0">
                <a:ea typeface="Times New Roman"/>
              </a:rPr>
              <a:t> or an </a:t>
            </a:r>
            <a:r>
              <a:rPr lang="en-US" sz="3000" b="1" dirty="0">
                <a:ea typeface="Times New Roman"/>
              </a:rPr>
              <a:t>omnivore</a:t>
            </a:r>
            <a:r>
              <a:rPr lang="en-US" sz="3000" dirty="0">
                <a:ea typeface="Times New Roman"/>
              </a:rPr>
              <a:t>?</a:t>
            </a:r>
          </a:p>
          <a:p>
            <a:pPr marL="548640" lvl="0" indent="-54864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3000" dirty="0">
                <a:ea typeface="Times New Roman"/>
              </a:rPr>
              <a:t>Did you draw an arrow from this animal to another animal that eats it? Did you label this new animal a </a:t>
            </a:r>
            <a:r>
              <a:rPr lang="en-US" sz="3000" b="1" dirty="0">
                <a:ea typeface="Times New Roman"/>
              </a:rPr>
              <a:t>consumer</a:t>
            </a:r>
            <a:r>
              <a:rPr lang="en-US" sz="3000" dirty="0">
                <a:ea typeface="Times New Roman"/>
              </a:rPr>
              <a:t> and a </a:t>
            </a:r>
            <a:r>
              <a:rPr lang="en-US" sz="3000" b="1" dirty="0">
                <a:ea typeface="Times New Roman"/>
              </a:rPr>
              <a:t>carnivore</a:t>
            </a:r>
            <a:r>
              <a:rPr lang="en-US" sz="3000" dirty="0">
                <a:ea typeface="Times New Roman"/>
              </a:rPr>
              <a:t>? </a:t>
            </a:r>
          </a:p>
          <a:p>
            <a:pPr marL="548640" lvl="0" indent="-54864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3000" dirty="0">
                <a:ea typeface="Times New Roman"/>
              </a:rPr>
              <a:t>Are your arrows labeled “provides matter for”?</a:t>
            </a:r>
          </a:p>
          <a:p>
            <a:pPr marL="548640" lvl="0" indent="-54864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3000" b="1" dirty="0">
                <a:ea typeface="Times New Roman"/>
              </a:rPr>
              <a:t>Bonus: </a:t>
            </a:r>
            <a:r>
              <a:rPr lang="en-US" sz="3000" dirty="0">
                <a:ea typeface="Times New Roman"/>
              </a:rPr>
              <a:t>Does your food chain include more than     three organisms?</a:t>
            </a:r>
          </a:p>
        </p:txBody>
      </p:sp>
    </p:spTree>
    <p:extLst>
      <p:ext uri="{BB962C8B-B14F-4D97-AF65-F5344CB8AC3E}">
        <p14:creationId xmlns:p14="http://schemas.microsoft.com/office/powerpoint/2010/main" val="233872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316" y="323557"/>
            <a:ext cx="7997483" cy="990600"/>
          </a:xfrm>
        </p:spPr>
        <p:txBody>
          <a:bodyPr/>
          <a:lstStyle/>
          <a:p>
            <a:r>
              <a:rPr lang="en-US" dirty="0"/>
              <a:t>Assessing Your Food-Chain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316" y="1314156"/>
            <a:ext cx="8173330" cy="5171049"/>
          </a:xfrm>
        </p:spPr>
        <p:txBody>
          <a:bodyPr/>
          <a:lstStyle/>
          <a:p>
            <a:pPr marL="548640" lvl="0" indent="-54864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100" dirty="0">
                <a:ea typeface="Times New Roman"/>
              </a:rPr>
              <a:t>Does your sentence about </a:t>
            </a:r>
            <a:r>
              <a:rPr lang="en-US" sz="3100" b="1" dirty="0">
                <a:ea typeface="Times New Roman"/>
              </a:rPr>
              <a:t>producers</a:t>
            </a:r>
            <a:r>
              <a:rPr lang="en-US" sz="3100" dirty="0">
                <a:ea typeface="Times New Roman"/>
              </a:rPr>
              <a:t> (plants) say they use sunlight, carbon dioxide, and water to make their own food?</a:t>
            </a:r>
          </a:p>
          <a:p>
            <a:pPr marL="548640" lvl="0" indent="-54864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100" dirty="0">
                <a:ea typeface="Times New Roman"/>
              </a:rPr>
              <a:t>Does your sentence about </a:t>
            </a:r>
            <a:r>
              <a:rPr lang="en-US" sz="3100" b="1" dirty="0">
                <a:ea typeface="Times New Roman"/>
              </a:rPr>
              <a:t>consumers</a:t>
            </a:r>
            <a:r>
              <a:rPr lang="en-US" sz="3100" dirty="0">
                <a:ea typeface="Times New Roman"/>
              </a:rPr>
              <a:t> say they get food molecules by eating plants or other animals that eat plants? </a:t>
            </a:r>
          </a:p>
          <a:p>
            <a:pPr marL="548640" lvl="0" indent="-54864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100" dirty="0">
                <a:ea typeface="Times New Roman"/>
              </a:rPr>
              <a:t>Do </a:t>
            </a:r>
            <a:r>
              <a:rPr lang="en-US" sz="3100" b="1" dirty="0">
                <a:ea typeface="Times New Roman"/>
              </a:rPr>
              <a:t>both </a:t>
            </a:r>
            <a:r>
              <a:rPr lang="en-US" sz="3100" dirty="0">
                <a:ea typeface="Times New Roman"/>
              </a:rPr>
              <a:t>of your sentences say that plants and animals use food molecules to grow bigger?</a:t>
            </a:r>
          </a:p>
          <a:p>
            <a:pPr marL="548640" lvl="0" indent="-54864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100" b="1" dirty="0">
                <a:ea typeface="Times New Roman"/>
              </a:rPr>
              <a:t>Bonus: </a:t>
            </a:r>
            <a:r>
              <a:rPr lang="en-US" sz="3100" dirty="0">
                <a:ea typeface="Times New Roman"/>
              </a:rPr>
              <a:t>Do your sentences mention that only   producers (plants) can make their own food? 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32589866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056" y="533400"/>
            <a:ext cx="8080744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056" y="1524000"/>
            <a:ext cx="8080744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ea typeface="Times New Roman"/>
              </a:rPr>
              <a:t>Tomorrow we’ll discuss your food-chain diagrams and explore this question: </a:t>
            </a:r>
            <a:r>
              <a:rPr lang="en-US" sz="3200" i="1" dirty="0">
                <a:ea typeface="Times New Roman"/>
              </a:rPr>
              <a:t>What happens to matter as it moves from organism to organism in a food chain? </a:t>
            </a:r>
          </a:p>
        </p:txBody>
      </p:sp>
    </p:spTree>
    <p:extLst>
      <p:ext uri="{BB962C8B-B14F-4D97-AF65-F5344CB8AC3E}">
        <p14:creationId xmlns:p14="http://schemas.microsoft.com/office/powerpoint/2010/main" val="803882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14" y="533400"/>
            <a:ext cx="8039686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114" y="1600200"/>
            <a:ext cx="8039686" cy="4876800"/>
          </a:xfrm>
        </p:spPr>
        <p:txBody>
          <a:bodyPr>
            <a:normAutofit/>
          </a:bodyPr>
          <a:lstStyle/>
          <a:p>
            <a:pPr marL="0" marR="0" indent="0">
              <a:spcAft>
                <a:spcPts val="0"/>
              </a:spcAft>
              <a:buNone/>
            </a:pPr>
            <a:r>
              <a:rPr lang="en-US" sz="3200" dirty="0"/>
              <a:t>How do animals grow bigger? </a:t>
            </a:r>
          </a:p>
        </p:txBody>
      </p:sp>
    </p:spTree>
    <p:extLst>
      <p:ext uri="{BB962C8B-B14F-4D97-AF65-F5344CB8AC3E}">
        <p14:creationId xmlns:p14="http://schemas.microsoft.com/office/powerpoint/2010/main" val="132647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Time-Lapse Video and Pictures of Animals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As you watch this video and look at the following pictures, think about this question: </a:t>
            </a:r>
          </a:p>
          <a:p>
            <a:pPr marL="0" marR="0" indent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200" i="1" dirty="0">
                <a:ea typeface="Times New Roman"/>
              </a:rPr>
              <a:t>Do animals grow bigger in the same way plants do, or in a different way?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latin typeface="Times New Roman"/>
                <a:ea typeface="Times New Roman"/>
              </a:rPr>
              <a:t> </a:t>
            </a:r>
            <a:endParaRPr lang="en-US" sz="3600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50831" y="6126163"/>
            <a:ext cx="6569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CC"/>
                </a:solidFill>
                <a:latin typeface="Calibri" pitchFamily="34" charset="0"/>
              </a:rPr>
              <a:t>Link to video clip: </a:t>
            </a:r>
            <a:r>
              <a:rPr lang="en-US" dirty="0">
                <a:solidFill>
                  <a:srgbClr val="0066CC"/>
                </a:solidFill>
                <a:latin typeface="Calibri" pitchFamily="34" charset="0"/>
                <a:hlinkClick r:id="rId2"/>
              </a:rPr>
              <a:t>http://www.youtube.com/watch?v=ISYBpayqL-0</a:t>
            </a:r>
            <a:endParaRPr lang="en-US" dirty="0">
              <a:solidFill>
                <a:srgbClr val="00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0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52941" y="918127"/>
            <a:ext cx="6724466" cy="528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49663" y="6199075"/>
            <a:ext cx="1827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Lynxexsitu.es</a:t>
            </a:r>
          </a:p>
        </p:txBody>
      </p:sp>
    </p:spTree>
    <p:extLst>
      <p:ext uri="{BB962C8B-B14F-4D97-AF65-F5344CB8AC3E}">
        <p14:creationId xmlns:p14="http://schemas.microsoft.com/office/powerpoint/2010/main" val="3322531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16200000">
            <a:off x="1999373" y="270495"/>
            <a:ext cx="5208616" cy="661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8744" y="6182673"/>
            <a:ext cx="18998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Gregory Johnston</a:t>
            </a:r>
          </a:p>
        </p:txBody>
      </p:sp>
    </p:spTree>
    <p:extLst>
      <p:ext uri="{BB962C8B-B14F-4D97-AF65-F5344CB8AC3E}">
        <p14:creationId xmlns:p14="http://schemas.microsoft.com/office/powerpoint/2010/main" val="3851435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76" y="1251284"/>
            <a:ext cx="7326647" cy="4876800"/>
          </a:xfrm>
        </p:spPr>
      </p:pic>
      <p:sp>
        <p:nvSpPr>
          <p:cNvPr id="4" name="TextBox 3"/>
          <p:cNvSpPr txBox="1"/>
          <p:nvPr/>
        </p:nvSpPr>
        <p:spPr>
          <a:xfrm>
            <a:off x="6526150" y="6128084"/>
            <a:ext cx="1977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976813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36041" y="1123123"/>
            <a:ext cx="7218861" cy="481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31835" y="5966866"/>
            <a:ext cx="19230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Wikimedia.org</a:t>
            </a:r>
          </a:p>
        </p:txBody>
      </p:sp>
    </p:spTree>
    <p:extLst>
      <p:ext uri="{BB962C8B-B14F-4D97-AF65-F5344CB8AC3E}">
        <p14:creationId xmlns:p14="http://schemas.microsoft.com/office/powerpoint/2010/main" val="3743077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02629" y="894521"/>
            <a:ext cx="5891475" cy="5183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11297" y="6078328"/>
            <a:ext cx="24930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Richard Ross</a:t>
            </a:r>
          </a:p>
        </p:txBody>
      </p:sp>
    </p:spTree>
    <p:extLst>
      <p:ext uri="{BB962C8B-B14F-4D97-AF65-F5344CB8AC3E}">
        <p14:creationId xmlns:p14="http://schemas.microsoft.com/office/powerpoint/2010/main" val="4235816733"/>
      </p:ext>
    </p:extLst>
  </p:cSld>
  <p:clrMapOvr>
    <a:masterClrMapping/>
  </p:clrMapOvr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11316</TotalTime>
  <Words>601</Words>
  <Application>Microsoft Office PowerPoint</Application>
  <PresentationFormat>On-screen Show (4:3)</PresentationFormat>
  <Paragraphs>102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23</vt:i4>
      </vt:variant>
    </vt:vector>
  </HeadingPairs>
  <TitlesOfParts>
    <vt:vector size="40" baseType="lpstr">
      <vt:lpstr>Arial</vt:lpstr>
      <vt:lpstr>Calibri</vt:lpstr>
      <vt:lpstr>Lucida Sans Unicode</vt:lpstr>
      <vt:lpstr>Times New Roman</vt:lpstr>
      <vt:lpstr>Wingdings</vt:lpstr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Default Theme</vt:lpstr>
      <vt:lpstr>1_Default Theme</vt:lpstr>
      <vt:lpstr>1_BSCS: Students</vt:lpstr>
      <vt:lpstr>1_BSCS Template (2)</vt:lpstr>
      <vt:lpstr>Theme1</vt:lpstr>
      <vt:lpstr>respect_theme</vt:lpstr>
      <vt:lpstr>Food Webs Lesson 3b</vt:lpstr>
      <vt:lpstr>Last Time</vt:lpstr>
      <vt:lpstr>Today’s Focus Question</vt:lpstr>
      <vt:lpstr>Time-Lapse Video and Pictures of Animals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Building Organisms: Three Kinds of Matter</vt:lpstr>
      <vt:lpstr>How Do Animals Grow Bigger?</vt:lpstr>
      <vt:lpstr>How Do Animals Grow Bigger?</vt:lpstr>
      <vt:lpstr>Discussion Question</vt:lpstr>
      <vt:lpstr>Scientific Names for Relationships  among Organisms</vt:lpstr>
      <vt:lpstr>Tracing Matter in a Food Chain</vt:lpstr>
      <vt:lpstr>Understanding New Words</vt:lpstr>
      <vt:lpstr>Make a Food-Chain Diagram: Part 1</vt:lpstr>
      <vt:lpstr>Make a Food-Chain Diagram: Part 2</vt:lpstr>
      <vt:lpstr>Let’s Summarize! </vt:lpstr>
      <vt:lpstr>Assessing Your Food-Chain Diagram</vt:lpstr>
      <vt:lpstr>Assessing Your Food-Chain Sentences</vt:lpstr>
      <vt:lpstr>Next Time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Mai Ngoc Tran</cp:lastModifiedBy>
  <cp:revision>375</cp:revision>
  <cp:lastPrinted>2017-10-11T21:41:35Z</cp:lastPrinted>
  <dcterms:created xsi:type="dcterms:W3CDTF">2012-10-15T22:17:33Z</dcterms:created>
  <dcterms:modified xsi:type="dcterms:W3CDTF">2020-01-07T23:06:23Z</dcterms:modified>
</cp:coreProperties>
</file>