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11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commentAuthors.xml" ContentType="application/vnd.openxmlformats-officedocument.presentationml.commentAuthors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52" r:id="rId7"/>
    <p:sldMasterId id="2147483760" r:id="rId8"/>
    <p:sldMasterId id="2147483768" r:id="rId9"/>
    <p:sldMasterId id="2147483776" r:id="rId10"/>
    <p:sldMasterId id="2147483784" r:id="rId11"/>
    <p:sldMasterId id="2147483792" r:id="rId12"/>
    <p:sldMasterId id="2147483800" r:id="rId13"/>
    <p:sldMasterId id="2147483808" r:id="rId14"/>
    <p:sldMasterId id="2147483816" r:id="rId15"/>
  </p:sldMasterIdLst>
  <p:notesMasterIdLst>
    <p:notesMasterId r:id="rId26"/>
  </p:notesMasterIdLst>
  <p:sldIdLst>
    <p:sldId id="388" r:id="rId16"/>
    <p:sldId id="379" r:id="rId17"/>
    <p:sldId id="380" r:id="rId18"/>
    <p:sldId id="381" r:id="rId19"/>
    <p:sldId id="345" r:id="rId20"/>
    <p:sldId id="378" r:id="rId21"/>
    <p:sldId id="385" r:id="rId22"/>
    <p:sldId id="389" r:id="rId23"/>
    <p:sldId id="386" r:id="rId24"/>
    <p:sldId id="387" r:id="rId25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Lonas" initials="JL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98600"/>
    <a:srgbClr val="B8D975"/>
    <a:srgbClr val="A7D053"/>
    <a:srgbClr val="C4E08C"/>
    <a:srgbClr val="29AC00"/>
    <a:srgbClr val="669900"/>
    <a:srgbClr val="3399FF"/>
    <a:srgbClr val="0066CC"/>
    <a:srgbClr val="008181"/>
    <a:srgbClr val="9C867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86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398" y="-96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C339-64FF-4647-A31A-6A3F977883E5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472829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1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3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4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403449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35099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48773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96261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09127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82372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36908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049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80348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46524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42118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11266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42737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236730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31291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9867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03211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801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73342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64431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73283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50527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98765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42988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55699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45866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62237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541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46190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351801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98579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66036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11026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99454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237924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06771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02619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554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9249755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0098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672600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074762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33514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2405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896100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09390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900458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839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601759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631883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46237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179594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351979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099710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19542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508051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40611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9" Type="http://schemas.openxmlformats.org/officeDocument/2006/relationships/image" Target="../media/image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9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8.xml"/><Relationship Id="rId9" Type="http://schemas.openxmlformats.org/officeDocument/2006/relationships/image" Target="../media/image1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5.xml"/><Relationship Id="rId9" Type="http://schemas.openxmlformats.org/officeDocument/2006/relationships/image" Target="../media/image1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14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949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991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891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9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</a:t>
            </a:r>
            <a:r>
              <a:rPr lang="en-US" dirty="0" smtClean="0"/>
              <a:t>6a</a:t>
            </a:r>
            <a:endParaRPr lang="en-US" alt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 smtClean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85800" y="3476847"/>
            <a:ext cx="71628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FontTx/>
              <a:buNone/>
            </a:pPr>
            <a: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  <a:t>What Happens to Energy in Food Chains? Is It Recycled? </a:t>
            </a:r>
            <a:r>
              <a:rPr lang="en-US" sz="4000" smtClean="0">
                <a:solidFill>
                  <a:srgbClr val="1F497D"/>
                </a:solidFill>
                <a:latin typeface="Calibri" pitchFamily="34" charset="0"/>
              </a:rPr>
              <a:t>(Part 1)</a:t>
            </a:r>
            <a:endParaRPr lang="en-US" sz="4000" dirty="0" smtClean="0">
              <a:solidFill>
                <a:srgbClr val="1F497D"/>
              </a:solidFill>
              <a:latin typeface="Calibri" pitchFamily="34" charset="0"/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219200" y="5093067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5156994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5156994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1935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978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88" y="361950"/>
            <a:ext cx="8070112" cy="990600"/>
          </a:xfrm>
        </p:spPr>
        <p:txBody>
          <a:bodyPr/>
          <a:lstStyle/>
          <a:p>
            <a:r>
              <a:rPr lang="en-US" dirty="0" smtClean="0"/>
              <a:t>Next Time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88" y="135255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In the next lesson, we’ll continue exploring what happens to energy in food chains and talk about whether energy can be recycled.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You’ll also be challenged to use what you’ve learned today!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26706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i="1" dirty="0" smtClean="0">
                <a:ea typeface="Times New Roman"/>
              </a:rPr>
              <a:t>What </a:t>
            </a:r>
            <a:r>
              <a:rPr lang="en-US" sz="3200" i="1" dirty="0">
                <a:ea typeface="Times New Roman"/>
              </a:rPr>
              <a:t>happens to the matter that makes up wastes and dead organisms?</a:t>
            </a:r>
          </a:p>
          <a:p>
            <a:pPr marL="0" marR="0" indent="0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3200" dirty="0" smtClean="0">
                <a:ea typeface="Times New Roman"/>
              </a:rPr>
              <a:t>Are you ready for a challenge to see how well you understand the ideas we explored about how decomposers recycle matter? </a:t>
            </a:r>
            <a:endParaRPr lang="en-US" i="1" dirty="0">
              <a:latin typeface="Times New Roman"/>
              <a:ea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973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265814"/>
            <a:ext cx="8229600" cy="1143000"/>
          </a:xfrm>
        </p:spPr>
        <p:txBody>
          <a:bodyPr/>
          <a:lstStyle/>
          <a:p>
            <a:r>
              <a:rPr lang="en-US" dirty="0" smtClean="0"/>
              <a:t>The Challenge!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116418"/>
            <a:ext cx="8605727" cy="5369441"/>
          </a:xfrm>
        </p:spPr>
        <p:txBody>
          <a:bodyPr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50" dirty="0" smtClean="0">
                <a:ea typeface="Times New Roman"/>
              </a:rPr>
              <a:t>Use </a:t>
            </a:r>
            <a:r>
              <a:rPr lang="en-US" sz="2850" dirty="0">
                <a:ea typeface="Times New Roman"/>
              </a:rPr>
              <a:t>your </a:t>
            </a:r>
            <a:r>
              <a:rPr lang="en-US" sz="2850" dirty="0" smtClean="0">
                <a:ea typeface="Times New Roman"/>
              </a:rPr>
              <a:t>organism posters (place mats) and linking cubes </a:t>
            </a:r>
            <a:r>
              <a:rPr lang="en-US" sz="2850" dirty="0">
                <a:ea typeface="Times New Roman"/>
              </a:rPr>
              <a:t>to </a:t>
            </a:r>
            <a:r>
              <a:rPr lang="en-US" sz="2850" dirty="0" smtClean="0">
                <a:ea typeface="Times New Roman"/>
              </a:rPr>
              <a:t>show </a:t>
            </a:r>
            <a:r>
              <a:rPr lang="en-US" sz="2850" dirty="0">
                <a:ea typeface="Times New Roman"/>
              </a:rPr>
              <a:t>how decomposers recycle matter </a:t>
            </a:r>
            <a:r>
              <a:rPr lang="en-US" sz="2850" dirty="0" smtClean="0">
                <a:ea typeface="Times New Roman"/>
              </a:rPr>
              <a:t>for plants to use again.  </a:t>
            </a:r>
          </a:p>
          <a:p>
            <a:pPr marL="0" marR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50" b="1" dirty="0" smtClean="0">
                <a:ea typeface="Times New Roman"/>
              </a:rPr>
              <a:t>Resources:</a:t>
            </a:r>
            <a:endParaRPr lang="en-US" sz="2850" dirty="0">
              <a:ea typeface="Times New Roman"/>
            </a:endParaRPr>
          </a:p>
          <a:p>
            <a:pPr marL="365760" marR="0" indent="-36576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50" dirty="0">
                <a:ea typeface="Times New Roman"/>
              </a:rPr>
              <a:t>Our previous work with </a:t>
            </a:r>
            <a:r>
              <a:rPr lang="en-US" sz="2850" dirty="0" smtClean="0">
                <a:ea typeface="Times New Roman"/>
              </a:rPr>
              <a:t>linking cubes </a:t>
            </a:r>
            <a:r>
              <a:rPr lang="en-US" sz="2850" dirty="0">
                <a:ea typeface="Times New Roman"/>
              </a:rPr>
              <a:t>and organism posters</a:t>
            </a:r>
          </a:p>
          <a:p>
            <a:pPr marL="365760" marR="0" indent="-36576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50" dirty="0" smtClean="0">
                <a:ea typeface="Times New Roman"/>
              </a:rPr>
              <a:t>The reading from last time: Rotting Is a Good Thing!</a:t>
            </a:r>
            <a:endParaRPr lang="en-US" sz="2850" dirty="0">
              <a:ea typeface="Times New Roman"/>
            </a:endParaRPr>
          </a:p>
          <a:p>
            <a:pPr marL="365760" marR="0" indent="-365760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2850" dirty="0">
                <a:ea typeface="Times New Roman"/>
              </a:rPr>
              <a:t>This word </a:t>
            </a:r>
            <a:r>
              <a:rPr lang="en-US" sz="2850" dirty="0" smtClean="0">
                <a:ea typeface="Times New Roman"/>
              </a:rPr>
              <a:t>bank: </a:t>
            </a:r>
            <a:endParaRPr lang="en-US" sz="2850" dirty="0">
              <a:ea typeface="Times New Roman"/>
            </a:endParaRPr>
          </a:p>
          <a:p>
            <a:pPr marL="685800" lvl="2" indent="0">
              <a:spcBef>
                <a:spcPts val="0"/>
              </a:spcBef>
              <a:buNone/>
            </a:pPr>
            <a:r>
              <a:rPr lang="en-US" sz="2850" dirty="0" smtClean="0">
                <a:ea typeface="Times New Roman"/>
              </a:rPr>
              <a:t>Producers		Recycle	   Carbon dioxide</a:t>
            </a:r>
            <a:endParaRPr lang="en-US" sz="2850" dirty="0">
              <a:ea typeface="Times New Roman"/>
            </a:endParaRPr>
          </a:p>
          <a:p>
            <a:pPr marL="685800" lvl="2" indent="0">
              <a:spcBef>
                <a:spcPts val="0"/>
              </a:spcBef>
              <a:buNone/>
            </a:pPr>
            <a:r>
              <a:rPr lang="en-US" sz="2850" dirty="0" smtClean="0">
                <a:ea typeface="Times New Roman"/>
              </a:rPr>
              <a:t>Consumers		Matter	   Water</a:t>
            </a:r>
            <a:endParaRPr lang="en-US" sz="2850" dirty="0">
              <a:ea typeface="Times New Roman"/>
            </a:endParaRPr>
          </a:p>
          <a:p>
            <a:pPr marL="685800" lvl="2" indent="0">
              <a:spcBef>
                <a:spcPts val="0"/>
              </a:spcBef>
              <a:buNone/>
            </a:pPr>
            <a:r>
              <a:rPr lang="en-US" sz="2850" dirty="0" smtClean="0">
                <a:ea typeface="Times New Roman"/>
              </a:rPr>
              <a:t>Decomposers		Food		   Minerals</a:t>
            </a:r>
            <a:endParaRPr lang="en-US" sz="2850" dirty="0">
              <a:ea typeface="Times New Roman"/>
            </a:endParaRPr>
          </a:p>
          <a:p>
            <a:pPr marL="1082675" lvl="2">
              <a:spcBef>
                <a:spcPts val="0"/>
              </a:spcBef>
            </a:pPr>
            <a:endParaRPr lang="en-US" sz="2800" dirty="0"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973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Solutions for the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Listen carefully as your classmates share their solutions for the challenge. Think about these questions and be ready to give each other feedback:</a:t>
            </a:r>
          </a:p>
          <a:p>
            <a:pPr marL="73152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200" dirty="0" smtClean="0"/>
              <a:t>What’s good about this solution?</a:t>
            </a:r>
          </a:p>
          <a:p>
            <a:pPr marL="731520" indent="-365760">
              <a:buFont typeface="Arial" pitchFamily="34" charset="0"/>
              <a:buChar char="•"/>
            </a:pPr>
            <a:r>
              <a:rPr lang="en-US" sz="3200" dirty="0" smtClean="0"/>
              <a:t>How could this solution be improved?</a:t>
            </a:r>
          </a:p>
        </p:txBody>
      </p:sp>
    </p:spTree>
    <p:extLst>
      <p:ext uri="{BB962C8B-B14F-4D97-AF65-F5344CB8AC3E}">
        <p14:creationId xmlns:p14="http://schemas.microsoft.com/office/powerpoint/2010/main" xmlns="" val="353986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182" y="409575"/>
            <a:ext cx="8025618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182" y="1400175"/>
            <a:ext cx="8197068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ea typeface="Times New Roman"/>
              </a:rPr>
              <a:t>What </a:t>
            </a:r>
            <a:r>
              <a:rPr lang="en-US" sz="3200" dirty="0" smtClean="0">
                <a:ea typeface="Times New Roman"/>
              </a:rPr>
              <a:t>happens to energy in food </a:t>
            </a:r>
            <a:r>
              <a:rPr lang="en-US" sz="3200" dirty="0" smtClean="0">
                <a:ea typeface="Times New Roman"/>
              </a:rPr>
              <a:t>chains? Is </a:t>
            </a:r>
            <a:r>
              <a:rPr lang="en-US" sz="3200" dirty="0" smtClean="0">
                <a:ea typeface="Times New Roman"/>
              </a:rPr>
              <a:t>it recycled</a:t>
            </a:r>
            <a:r>
              <a:rPr lang="en-US" sz="3200" dirty="0" smtClean="0">
                <a:ea typeface="Times New Roman"/>
              </a:rPr>
              <a:t>?</a:t>
            </a:r>
            <a:endParaRPr lang="en-US" sz="3600" b="1" i="1" dirty="0" smtClean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7626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6725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Happens to Energy in Food Chains?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0" y="1571625"/>
            <a:ext cx="7835309" cy="4525963"/>
          </a:xfrm>
        </p:spPr>
        <p:txBody>
          <a:bodyPr/>
          <a:lstStyle/>
          <a:p>
            <a:pPr marL="365760" indent="-36576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3200" dirty="0" smtClean="0"/>
              <a:t>What do you already know about energy in food chains and what happens to it?</a:t>
            </a:r>
          </a:p>
          <a:p>
            <a:pPr marL="365760" indent="-36576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3200" dirty="0" smtClean="0"/>
              <a:t>Do you think it gets recycled like matter?</a:t>
            </a:r>
          </a:p>
        </p:txBody>
      </p:sp>
    </p:spTree>
    <p:extLst>
      <p:ext uri="{BB962C8B-B14F-4D97-AF65-F5344CB8AC3E}">
        <p14:creationId xmlns:p14="http://schemas.microsoft.com/office/powerpoint/2010/main" xmlns="" val="316081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32" y="690321"/>
            <a:ext cx="8409467" cy="7127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Scientists’ Ideas about Energy in Food Chains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832" y="1552353"/>
            <a:ext cx="8304692" cy="498347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 smtClean="0"/>
              <a:t>While reading the handout, keep </a:t>
            </a:r>
            <a:r>
              <a:rPr lang="en-US" sz="3200" dirty="0" smtClean="0"/>
              <a:t>today’s </a:t>
            </a:r>
            <a:r>
              <a:rPr lang="en-US" sz="3200" dirty="0" smtClean="0"/>
              <a:t>focus </a:t>
            </a:r>
            <a:r>
              <a:rPr lang="en-US" sz="3200" dirty="0" smtClean="0"/>
              <a:t>questions </a:t>
            </a:r>
            <a:r>
              <a:rPr lang="en-US" sz="3200" dirty="0" smtClean="0"/>
              <a:t>in mind:  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821748" y="2817628"/>
            <a:ext cx="7585363" cy="1077218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happens to energy in food chains</a:t>
            </a:r>
            <a:r>
              <a:rPr lang="en-US" sz="3200" dirty="0" smtClean="0">
                <a:latin typeface="Calibri" pitchFamily="34" charset="0"/>
              </a:rPr>
              <a:t>? Is it recycled</a:t>
            </a:r>
            <a:r>
              <a:rPr lang="en-US" sz="3200" dirty="0">
                <a:latin typeface="Calibri" pitchFamily="34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xmlns="" val="179648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87" y="524651"/>
            <a:ext cx="8413011" cy="712788"/>
          </a:xfrm>
        </p:spPr>
        <p:txBody>
          <a:bodyPr>
            <a:normAutofit/>
          </a:bodyPr>
          <a:lstStyle/>
          <a:p>
            <a:r>
              <a:rPr lang="en-US" dirty="0" smtClean="0"/>
              <a:t>Review and Reflect on the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88" y="1400175"/>
            <a:ext cx="8155836" cy="4983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Go back and look at what you read. Highlight, underline, or circle sentences or diagrams that can help </a:t>
            </a:r>
            <a:r>
              <a:rPr lang="en-US" sz="3200" dirty="0"/>
              <a:t>answer </a:t>
            </a:r>
            <a:r>
              <a:rPr lang="en-US" sz="3200" dirty="0" smtClean="0"/>
              <a:t>our </a:t>
            </a:r>
            <a:r>
              <a:rPr lang="en-US" sz="3200" dirty="0"/>
              <a:t>focus </a:t>
            </a:r>
            <a:r>
              <a:rPr lang="en-US" sz="3200" dirty="0" smtClean="0"/>
              <a:t>questions:</a:t>
            </a:r>
            <a:endParaRPr lang="en-US" sz="3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850605" y="3221502"/>
            <a:ext cx="7585363" cy="1077218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happens to energy in food chains</a:t>
            </a:r>
            <a:r>
              <a:rPr lang="en-US" sz="3200" dirty="0" smtClean="0">
                <a:latin typeface="Calibri" pitchFamily="34" charset="0"/>
              </a:rPr>
              <a:t>? Is it recycled</a:t>
            </a:r>
            <a:r>
              <a:rPr lang="en-US" sz="3200" dirty="0">
                <a:latin typeface="Calibri" pitchFamily="34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xmlns="" val="210804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2" y="533400"/>
            <a:ext cx="809137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2" y="1524000"/>
            <a:ext cx="8091377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 smtClean="0">
                <a:ea typeface="Times New Roman"/>
              </a:rPr>
              <a:t>Turn and Talk: </a:t>
            </a:r>
            <a:r>
              <a:rPr lang="en-US" sz="3200" dirty="0" smtClean="0">
                <a:ea typeface="Times New Roman"/>
              </a:rPr>
              <a:t>Using ideas from today’s reading, work with a partner to answer </a:t>
            </a:r>
            <a:r>
              <a:rPr lang="en-US" sz="3200" dirty="0" smtClean="0">
                <a:ea typeface="Times New Roman"/>
              </a:rPr>
              <a:t>our first focus </a:t>
            </a:r>
            <a:r>
              <a:rPr lang="en-US" sz="3200" dirty="0" smtClean="0">
                <a:ea typeface="Times New Roman"/>
              </a:rPr>
              <a:t>question: </a:t>
            </a:r>
            <a:r>
              <a:rPr lang="en-US" sz="3200" i="1" dirty="0" smtClean="0">
                <a:ea typeface="Times New Roman"/>
              </a:rPr>
              <a:t>What happens to energy in food chains?</a:t>
            </a:r>
          </a:p>
          <a:p>
            <a:pPr marL="0" marR="0" indent="0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3200" b="1" dirty="0" smtClean="0">
                <a:ea typeface="Times New Roman"/>
              </a:rPr>
              <a:t>Individuals: </a:t>
            </a:r>
            <a:r>
              <a:rPr lang="en-US" sz="3200" dirty="0" smtClean="0">
                <a:ea typeface="Times New Roman"/>
              </a:rPr>
              <a:t>Write at least two sentences in your notebooks that answer this question. </a:t>
            </a:r>
            <a:r>
              <a:rPr lang="en-US" sz="3200" b="1" dirty="0" smtClean="0">
                <a:ea typeface="Times New Roman"/>
              </a:rPr>
              <a:t>Use your own words!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latin typeface="+mj-lt"/>
              <a:ea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784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Theme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4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12789</TotalTime>
  <Words>369</Words>
  <Application>Microsoft Office PowerPoint</Application>
  <PresentationFormat>On-screen Show (4:3)</PresentationFormat>
  <Paragraphs>36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15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2_BSCS: Science Texture</vt:lpstr>
      <vt:lpstr>3_BSCS: Science Texture</vt:lpstr>
      <vt:lpstr>4_BSCS: Science Texture</vt:lpstr>
      <vt:lpstr>Default Theme</vt:lpstr>
      <vt:lpstr>1_Default Theme</vt:lpstr>
      <vt:lpstr>5_BSCS: Science Texture</vt:lpstr>
      <vt:lpstr>1_BSCS: Students</vt:lpstr>
      <vt:lpstr>1_BSCS Template (2)</vt:lpstr>
      <vt:lpstr>Theme1</vt:lpstr>
      <vt:lpstr>Food Webs Lesson 6a</vt:lpstr>
      <vt:lpstr>Yesterday’s Focus Question</vt:lpstr>
      <vt:lpstr>The Challenge!</vt:lpstr>
      <vt:lpstr>Your Solutions for the Challenge</vt:lpstr>
      <vt:lpstr>Today’s Focus Questions</vt:lpstr>
      <vt:lpstr>What Happens to Energy in Food Chains? </vt:lpstr>
      <vt:lpstr>Scientists’ Ideas about Energy in Food Chains</vt:lpstr>
      <vt:lpstr>Review and Reflect on the Reading</vt:lpstr>
      <vt:lpstr>Let’s Summarize!</vt:lpstr>
      <vt:lpstr>Next Time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JLonas</cp:lastModifiedBy>
  <cp:revision>328</cp:revision>
  <cp:lastPrinted>2012-10-30T19:59:04Z</cp:lastPrinted>
  <dcterms:created xsi:type="dcterms:W3CDTF">2012-10-15T22:17:33Z</dcterms:created>
  <dcterms:modified xsi:type="dcterms:W3CDTF">2019-02-15T23:18:15Z</dcterms:modified>
</cp:coreProperties>
</file>