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5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6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7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8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9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10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11.xml" ContentType="application/vnd.openxmlformats-officedocument.theme+xml"/>
  <Override PartName="/ppt/theme/themeOverride1.xml" ContentType="application/vnd.openxmlformats-officedocument.themeOverrid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12.xml" ContentType="application/vnd.openxmlformats-officedocument.theme+xml"/>
  <Override PartName="/ppt/theme/themeOverride2.xml" ContentType="application/vnd.openxmlformats-officedocument.themeOverrid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1"/>
    <p:sldMasterId id="2147483712" r:id="rId2"/>
    <p:sldMasterId id="2147483720" r:id="rId3"/>
    <p:sldMasterId id="2147483728" r:id="rId4"/>
    <p:sldMasterId id="2147483736" r:id="rId5"/>
    <p:sldMasterId id="2147483744" r:id="rId6"/>
    <p:sldMasterId id="2147483776" r:id="rId7"/>
    <p:sldMasterId id="2147483784" r:id="rId8"/>
    <p:sldMasterId id="2147483800" r:id="rId9"/>
    <p:sldMasterId id="2147483808" r:id="rId10"/>
    <p:sldMasterId id="2147483829" r:id="rId11"/>
    <p:sldMasterId id="2147483842" r:id="rId12"/>
  </p:sldMasterIdLst>
  <p:notesMasterIdLst>
    <p:notesMasterId r:id="rId29"/>
  </p:notesMasterIdLst>
  <p:handoutMasterIdLst>
    <p:handoutMasterId r:id="rId30"/>
  </p:handoutMasterIdLst>
  <p:sldIdLst>
    <p:sldId id="320" r:id="rId13"/>
    <p:sldId id="308" r:id="rId14"/>
    <p:sldId id="299" r:id="rId15"/>
    <p:sldId id="291" r:id="rId16"/>
    <p:sldId id="307" r:id="rId17"/>
    <p:sldId id="309" r:id="rId18"/>
    <p:sldId id="310" r:id="rId19"/>
    <p:sldId id="321" r:id="rId20"/>
    <p:sldId id="322" r:id="rId21"/>
    <p:sldId id="311" r:id="rId22"/>
    <p:sldId id="313" r:id="rId23"/>
    <p:sldId id="323" r:id="rId24"/>
    <p:sldId id="324" r:id="rId25"/>
    <p:sldId id="325" r:id="rId26"/>
    <p:sldId id="314" r:id="rId27"/>
    <p:sldId id="315" r:id="rId28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12">
          <p15:clr>
            <a:srgbClr val="A4A3A4"/>
          </p15:clr>
        </p15:guide>
        <p15:guide id="2" pos="46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hy Roth" initials="KR" lastIdx="4" clrIdx="0"/>
  <p:cmAuthor id="1" name="JLonas" initials="JL" lastIdx="1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8600"/>
    <a:srgbClr val="B8D975"/>
    <a:srgbClr val="A7D053"/>
    <a:srgbClr val="C4E08C"/>
    <a:srgbClr val="29AC00"/>
    <a:srgbClr val="669900"/>
    <a:srgbClr val="3399FF"/>
    <a:srgbClr val="0066CC"/>
    <a:srgbClr val="008181"/>
    <a:srgbClr val="9C86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26" autoAdjust="0"/>
    <p:restoredTop sz="82796" autoAdjust="0"/>
  </p:normalViewPr>
  <p:slideViewPr>
    <p:cSldViewPr snapToGrid="0" snapToObjects="1">
      <p:cViewPr varScale="1">
        <p:scale>
          <a:sx n="94" d="100"/>
          <a:sy n="94" d="100"/>
        </p:scale>
        <p:origin x="180" y="84"/>
      </p:cViewPr>
      <p:guideLst>
        <p:guide orient="horz" pos="4212"/>
        <p:guide pos="4684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3EC8C0-EE75-488B-9A06-5CD16D32B876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906C4B-22A9-4197-B5AC-CF61217D84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77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6561C339-64FF-4647-A31A-6A3F977883E5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47" tIns="47873" rIns="95747" bIns="478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5747" tIns="47873" rIns="95747" bIns="4787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485F3C47-26E5-4879-A102-751A33FDB2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766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77943" indent="-29920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196835" indent="-239367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75569" indent="-239367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54304" indent="-239367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33038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11772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590506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069240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8688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Oak acorn</a:t>
            </a:r>
          </a:p>
          <a:p>
            <a:r>
              <a:rPr lang="en-US" dirty="0"/>
              <a:t>Oak tree: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Large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Quercus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rubra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Red Oak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173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Seedling: Author</a:t>
            </a:r>
            <a:r>
              <a:rPr lang="en-US" baseline="0" dirty="0"/>
              <a:t> Milton </a:t>
            </a:r>
            <a:r>
              <a:rPr lang="en-US" baseline="0" dirty="0" err="1"/>
              <a:t>Taam</a:t>
            </a:r>
            <a:r>
              <a:rPr lang="en-US" baseline="0" dirty="0"/>
              <a:t>; </a:t>
            </a:r>
            <a:r>
              <a:rPr lang="en-US" sz="1300" dirty="0"/>
              <a:t>Coast Redwood, Sequoia </a:t>
            </a:r>
            <a:r>
              <a:rPr lang="en-US" sz="1300" dirty="0" err="1"/>
              <a:t>sempervirens</a:t>
            </a:r>
            <a:r>
              <a:rPr lang="en-US" sz="1300" dirty="0"/>
              <a:t>, sprouts at the foot of a giant in Big Basin Redwoods State Park, California</a:t>
            </a:r>
          </a:p>
          <a:p>
            <a:endParaRPr lang="en-US" dirty="0"/>
          </a:p>
          <a:p>
            <a:r>
              <a:rPr lang="en-US" dirty="0"/>
              <a:t>Sequoia tree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258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4685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438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themeOverride" Target="../theme/themeOverride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398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069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5971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4806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5771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7963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214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304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953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8166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7375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87653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298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56995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58664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2237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4164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619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34934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51801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026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85794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6036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2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1026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11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9454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37924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67710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2405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96100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5093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84080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00458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39607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01759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31883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62378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79594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5197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99710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95425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080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11543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06113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uilding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3173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6848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851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80393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89810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2154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15221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55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0861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70760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25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heme" Target="../theme/theme10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7.xml"/><Relationship Id="rId9" Type="http://schemas.openxmlformats.org/officeDocument/2006/relationships/image" Target="../media/image1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9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9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9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Relationship Id="rId9" Type="http://schemas.openxmlformats.org/officeDocument/2006/relationships/image" Target="../media/image1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heme" Target="../theme/theme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716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0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770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85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323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240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90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2.xml"/><Relationship Id="rId6" Type="http://schemas.openxmlformats.org/officeDocument/2006/relationships/image" Target="../media/image17.png"/><Relationship Id="rId5" Type="http://schemas.openxmlformats.org/officeDocument/2006/relationships/image" Target="../media/image16.gif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2.xml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2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401209"/>
            <a:ext cx="7391400" cy="2085191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5600" y="4900979"/>
            <a:ext cx="1428750" cy="585788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711200" y="1450387"/>
            <a:ext cx="8214108" cy="7291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5400" b="0" i="0" u="none" kern="1200" cap="all" spc="-100" baseline="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914400"/>
            <a:r>
              <a:rPr lang="en-US" dirty="0"/>
              <a:t>Food Webs Lesson 2a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711200" y="3401209"/>
            <a:ext cx="7890933" cy="904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Arial" charset="0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4000" dirty="0">
                <a:solidFill>
                  <a:srgbClr val="1F497D"/>
                </a:solidFill>
              </a:rPr>
              <a:t>What Is Food for Plants?</a:t>
            </a:r>
          </a:p>
        </p:txBody>
      </p:sp>
    </p:spTree>
    <p:extLst>
      <p:ext uri="{BB962C8B-B14F-4D97-AF65-F5344CB8AC3E}">
        <p14:creationId xmlns:p14="http://schemas.microsoft.com/office/powerpoint/2010/main" val="24819488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7914"/>
            <a:ext cx="82296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200" dirty="0"/>
              <a:t>Investigation 1: Are Water, Carbon Dioxide, and Minerals in the Soil Food for Plants? </a:t>
            </a:r>
            <a:br>
              <a:rPr lang="en-US" dirty="0"/>
            </a:br>
            <a:r>
              <a:rPr lang="en-US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7285"/>
            <a:ext cx="8229600" cy="4505661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en-US" sz="3200" dirty="0">
                <a:ea typeface="Times New Roman"/>
              </a:rPr>
              <a:t>What are your conclusions? What is your evidence? Listen to each other’s ideas to see if you agree or disagree.</a:t>
            </a:r>
          </a:p>
          <a:p>
            <a:pPr marL="365760" lvl="0" indent="-365760">
              <a:spcBef>
                <a:spcPts val="1800"/>
              </a:spcBef>
              <a:buFont typeface="+mj-lt"/>
              <a:buAutoNum type="arabicPeriod"/>
            </a:pPr>
            <a:r>
              <a:rPr lang="en-US" sz="3200" dirty="0">
                <a:ea typeface="Times New Roman"/>
              </a:rPr>
              <a:t>Is water food for plants?</a:t>
            </a:r>
          </a:p>
          <a:p>
            <a:pPr marL="365760" lvl="0" indent="-365760">
              <a:spcBef>
                <a:spcPts val="1800"/>
              </a:spcBef>
              <a:buFont typeface="+mj-lt"/>
              <a:buAutoNum type="arabicPeriod"/>
            </a:pPr>
            <a:r>
              <a:rPr lang="en-US" sz="3200" dirty="0">
                <a:ea typeface="Times New Roman"/>
              </a:rPr>
              <a:t>Is carbon dioxide food for plants?</a:t>
            </a:r>
          </a:p>
          <a:p>
            <a:pPr marL="365760" lvl="0" indent="-365760">
              <a:spcBef>
                <a:spcPts val="1800"/>
              </a:spcBef>
              <a:buFont typeface="+mj-lt"/>
              <a:buAutoNum type="arabicPeriod"/>
            </a:pPr>
            <a:r>
              <a:rPr lang="en-US" sz="3200" dirty="0">
                <a:ea typeface="Times New Roman"/>
              </a:rPr>
              <a:t>Are minerals in the soil (“plant food”) food for plants? 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dirty="0">
              <a:latin typeface="Arial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73161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Investigation 2: Is Soil Food for Plants?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Talk about this question with a partner. Then share your ideas with the class.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0375" y="3453205"/>
            <a:ext cx="2619375" cy="2350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190" y="3184264"/>
            <a:ext cx="3901440" cy="29260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53468" y="6083360"/>
            <a:ext cx="18271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5944599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5002"/>
            <a:ext cx="8229600" cy="860612"/>
          </a:xfrm>
        </p:spPr>
        <p:txBody>
          <a:bodyPr>
            <a:normAutofit/>
          </a:bodyPr>
          <a:lstStyle/>
          <a:p>
            <a:r>
              <a:rPr lang="en-US" dirty="0"/>
              <a:t>Is Soil Food for Plants? Let’s Investigate …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215613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Read about Jan van </a:t>
            </a:r>
            <a:r>
              <a:rPr lang="en-US" sz="3200" dirty="0" err="1">
                <a:latin typeface="Calibri" pitchFamily="34" charset="0"/>
              </a:rPr>
              <a:t>Helmont’s</a:t>
            </a:r>
            <a:r>
              <a:rPr lang="en-US" sz="3200" dirty="0">
                <a:latin typeface="Calibri" pitchFamily="34" charset="0"/>
              </a:rPr>
              <a:t> experiment.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FA206A-8E65-4E1B-B832-48B2E960C4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3009" y="1800388"/>
            <a:ext cx="4437982" cy="495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6412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01214"/>
            <a:ext cx="8512629" cy="989703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dirty="0"/>
              <a:t>Is Soil Food for Plants? The Results 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199" y="1290917"/>
            <a:ext cx="81973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happened in Van </a:t>
            </a:r>
            <a:r>
              <a:rPr lang="en-US" sz="3200" dirty="0" err="1">
                <a:latin typeface="Calibri" pitchFamily="34" charset="0"/>
              </a:rPr>
              <a:t>Helmont’s</a:t>
            </a:r>
            <a:r>
              <a:rPr lang="en-US" sz="3200" dirty="0">
                <a:latin typeface="Calibri" pitchFamily="34" charset="0"/>
              </a:rPr>
              <a:t> experiment?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EFA93B-1638-4751-90F3-E5699DC731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5043" y="1950998"/>
            <a:ext cx="6181637" cy="4809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7084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Is Soil Food for Plants? Your Conclusions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 marL="0" lv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3200" dirty="0"/>
              <a:t>Answer these questions:</a:t>
            </a:r>
          </a:p>
          <a:p>
            <a:pPr marL="365760" lvl="0" indent="-365760">
              <a:spcBef>
                <a:spcPts val="0"/>
              </a:spcBef>
              <a:spcAft>
                <a:spcPts val="1800"/>
              </a:spcAft>
              <a:buAutoNum type="arabicPeriod"/>
            </a:pPr>
            <a:r>
              <a:rPr lang="en-US" sz="3200" dirty="0"/>
              <a:t>Van </a:t>
            </a:r>
            <a:r>
              <a:rPr lang="en-US" sz="3200" dirty="0" err="1"/>
              <a:t>Helmont’s</a:t>
            </a:r>
            <a:r>
              <a:rPr lang="en-US" sz="3200" dirty="0"/>
              <a:t> tree gained 164 pounds. Do you think all of this weight gain came from the soil? What is your evidence?</a:t>
            </a:r>
          </a:p>
          <a:p>
            <a:pPr marL="365760" lvl="0" indent="-365760"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en-US" sz="3200" dirty="0"/>
              <a:t>What do you think now about whether plants get their food from the soil?  </a:t>
            </a:r>
          </a:p>
        </p:txBody>
      </p:sp>
    </p:spTree>
    <p:extLst>
      <p:ext uri="{BB962C8B-B14F-4D97-AF65-F5344CB8AC3E}">
        <p14:creationId xmlns:p14="http://schemas.microsoft.com/office/powerpoint/2010/main" val="25850860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386" y="609600"/>
            <a:ext cx="8185642" cy="735106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386" y="1506071"/>
            <a:ext cx="8040414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2200"/>
              </a:spcAft>
              <a:buNone/>
            </a:pPr>
            <a:r>
              <a:rPr lang="en-US" sz="3200" dirty="0"/>
              <a:t>What do we know so far about what is and is not food for plants? </a:t>
            </a:r>
          </a:p>
          <a:p>
            <a:pPr marL="731520" indent="-365760">
              <a:spcBef>
                <a:spcPts val="0"/>
              </a:spcBef>
              <a:spcAft>
                <a:spcPts val="1800"/>
              </a:spcAft>
            </a:pPr>
            <a:r>
              <a:rPr lang="en-US" sz="3200" dirty="0"/>
              <a:t> Water</a:t>
            </a:r>
          </a:p>
          <a:p>
            <a:pPr marL="731520" indent="-365760">
              <a:spcBef>
                <a:spcPts val="0"/>
              </a:spcBef>
              <a:spcAft>
                <a:spcPts val="1800"/>
              </a:spcAft>
            </a:pPr>
            <a:r>
              <a:rPr lang="en-US" sz="3200" dirty="0"/>
              <a:t> Carbon dioxide</a:t>
            </a:r>
          </a:p>
          <a:p>
            <a:pPr marL="731520" indent="-365760">
              <a:spcBef>
                <a:spcPts val="0"/>
              </a:spcBef>
              <a:spcAft>
                <a:spcPts val="1800"/>
              </a:spcAft>
            </a:pPr>
            <a:r>
              <a:rPr lang="en-US" sz="3200" dirty="0"/>
              <a:t> Minerals in the soil (plant food)</a:t>
            </a:r>
          </a:p>
          <a:p>
            <a:pPr marL="731520" indent="-365760">
              <a:spcBef>
                <a:spcPts val="0"/>
              </a:spcBef>
              <a:spcAft>
                <a:spcPts val="1800"/>
              </a:spcAft>
            </a:pPr>
            <a:r>
              <a:rPr lang="en-US" sz="3200" dirty="0"/>
              <a:t> Soil </a:t>
            </a:r>
          </a:p>
        </p:txBody>
      </p:sp>
    </p:spTree>
    <p:extLst>
      <p:ext uri="{BB962C8B-B14F-4D97-AF65-F5344CB8AC3E}">
        <p14:creationId xmlns:p14="http://schemas.microsoft.com/office/powerpoint/2010/main" val="21106224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2428" y="533400"/>
            <a:ext cx="8084372" cy="990600"/>
          </a:xfrm>
        </p:spPr>
        <p:txBody>
          <a:bodyPr/>
          <a:lstStyle/>
          <a:p>
            <a:r>
              <a:rPr lang="en-US" dirty="0"/>
              <a:t>Next Time 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428" y="1600200"/>
            <a:ext cx="8084372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3200" dirty="0"/>
              <a:t>We know that water, carbon dioxide, minerals in the soil (“plant food”), and soil are NOT food that provides the matter and energy plants need to live and grow. 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3200" dirty="0"/>
              <a:t>So what IS food for plants?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3200" dirty="0"/>
              <a:t>That’s what we’ll explore next!</a:t>
            </a:r>
          </a:p>
        </p:txBody>
      </p:sp>
    </p:spTree>
    <p:extLst>
      <p:ext uri="{BB962C8B-B14F-4D97-AF65-F5344CB8AC3E}">
        <p14:creationId xmlns:p14="http://schemas.microsoft.com/office/powerpoint/2010/main" val="803882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142" y="533400"/>
            <a:ext cx="8033658" cy="990600"/>
          </a:xfrm>
        </p:spPr>
        <p:txBody>
          <a:bodyPr/>
          <a:lstStyle/>
          <a:p>
            <a:r>
              <a:rPr lang="en-US" dirty="0"/>
              <a:t>Link to Previous Lesson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3142" y="1600200"/>
            <a:ext cx="8033657" cy="4876800"/>
          </a:xfrm>
        </p:spPr>
        <p:txBody>
          <a:bodyPr/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/>
              <a:t>Name something that living things take into their bodies that is NOT food by the scientific definition. Be ready to give a reason for your choice.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472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16" y="533400"/>
            <a:ext cx="8069284" cy="990600"/>
          </a:xfrm>
        </p:spPr>
        <p:txBody>
          <a:bodyPr>
            <a:normAutofit/>
          </a:bodyPr>
          <a:lstStyle/>
          <a:p>
            <a:r>
              <a:rPr lang="en-US" dirty="0"/>
              <a:t>The Scientific Definition of Food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7516" y="1600200"/>
            <a:ext cx="8069283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Food is </a:t>
            </a:r>
            <a:r>
              <a:rPr lang="en-US" sz="3200" b="1" dirty="0"/>
              <a:t>matter</a:t>
            </a:r>
            <a:r>
              <a:rPr lang="en-US" sz="3200" dirty="0"/>
              <a:t> (building materials) that contains </a:t>
            </a:r>
            <a:r>
              <a:rPr lang="en-US" sz="3200" b="1" dirty="0"/>
              <a:t>energy</a:t>
            </a:r>
            <a:r>
              <a:rPr lang="en-US" sz="3200" dirty="0"/>
              <a:t> living things can use to live and grow, to heal wounds, and to keep all their parts working.</a:t>
            </a:r>
          </a:p>
        </p:txBody>
      </p:sp>
    </p:spTree>
    <p:extLst>
      <p:ext uri="{BB962C8B-B14F-4D97-AF65-F5344CB8AC3E}">
        <p14:creationId xmlns:p14="http://schemas.microsoft.com/office/powerpoint/2010/main" val="709302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2428" y="533400"/>
            <a:ext cx="8084372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428" y="1524000"/>
            <a:ext cx="8084372" cy="3216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What is food for plants? </a:t>
            </a:r>
          </a:p>
        </p:txBody>
      </p:sp>
    </p:spTree>
    <p:extLst>
      <p:ext uri="{BB962C8B-B14F-4D97-AF65-F5344CB8AC3E}">
        <p14:creationId xmlns:p14="http://schemas.microsoft.com/office/powerpoint/2010/main" val="1326473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64" y="2617164"/>
            <a:ext cx="5280660" cy="39604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14681" y="441364"/>
            <a:ext cx="5334905" cy="38947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7112675" y="4381234"/>
            <a:ext cx="20441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Photograph by Jean-Pol </a:t>
            </a:r>
            <a:r>
              <a:rPr lang="en-US" sz="1000" dirty="0" err="1">
                <a:latin typeface="Calibri" panose="020F0502020204030204" pitchFamily="34" charset="0"/>
                <a:cs typeface="Arial" panose="020B0604020202020204" pitchFamily="34" charset="0"/>
              </a:rPr>
              <a:t>Grandmont</a:t>
            </a:r>
            <a:endParaRPr 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63791" y="6577659"/>
            <a:ext cx="17219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Photo courtesy of Pexels.com</a:t>
            </a:r>
          </a:p>
        </p:txBody>
      </p:sp>
    </p:spTree>
    <p:extLst>
      <p:ext uri="{BB962C8B-B14F-4D97-AF65-F5344CB8AC3E}">
        <p14:creationId xmlns:p14="http://schemas.microsoft.com/office/powerpoint/2010/main" val="4065181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98566" y="2064391"/>
            <a:ext cx="2309876" cy="308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48934" y="5135322"/>
            <a:ext cx="16401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Photograph by Milton </a:t>
            </a:r>
            <a:r>
              <a:rPr lang="en-US" sz="1000" dirty="0" err="1">
                <a:latin typeface="Calibri" panose="020F0502020204030204" pitchFamily="34" charset="0"/>
                <a:cs typeface="Arial" panose="020B0604020202020204" pitchFamily="34" charset="0"/>
              </a:rPr>
              <a:t>Taam</a:t>
            </a:r>
            <a:endParaRPr 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4560" y="2064390"/>
            <a:ext cx="4633005" cy="30802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21826" y="5144616"/>
            <a:ext cx="18271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2284426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Plants Get Their Food?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1103263"/>
              </p:ext>
            </p:extLst>
          </p:nvPr>
        </p:nvGraphicFramePr>
        <p:xfrm>
          <a:off x="457200" y="1600200"/>
          <a:ext cx="8229600" cy="47530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6717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en-US" dirty="0"/>
                        <a:t>Our Ideas</a:t>
                      </a:r>
                      <a:r>
                        <a:rPr lang="en-US" baseline="0" dirty="0"/>
                        <a:t> about What Is Food for Plants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en-US" dirty="0"/>
                        <a:t>Evidence</a:t>
                      </a:r>
                      <a:r>
                        <a:rPr lang="en-US" baseline="0" dirty="0"/>
                        <a:t> to Support Our Claims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</a:pPr>
                      <a:r>
                        <a:rPr lang="en-US" dirty="0"/>
                        <a:t>Evidence to Challenge Our Claims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909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909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909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909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1763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2997"/>
            <a:ext cx="8229600" cy="990600"/>
          </a:xfrm>
        </p:spPr>
        <p:txBody>
          <a:bodyPr/>
          <a:lstStyle/>
          <a:p>
            <a:r>
              <a:rPr lang="en-US" dirty="0"/>
              <a:t>What Is Food for Plants? Let’s Read </a:t>
            </a:r>
            <a:r>
              <a:rPr lang="en-US" b="1" dirty="0"/>
              <a:t>…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596CE0-2A2D-4F67-8A0D-1502FFB961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188" y="1307894"/>
            <a:ext cx="7509623" cy="541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617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367"/>
            <a:ext cx="8229600" cy="990600"/>
          </a:xfrm>
        </p:spPr>
        <p:txBody>
          <a:bodyPr>
            <a:noAutofit/>
          </a:bodyPr>
          <a:lstStyle/>
          <a:p>
            <a:r>
              <a:rPr lang="en-US" sz="3800" dirty="0"/>
              <a:t>Are Water, Carbon Dioxide, and Minerals in the Soil Food for Plants?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6678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Work on these questions with a partner: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916" y="2237703"/>
            <a:ext cx="8104133" cy="429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663914"/>
      </p:ext>
    </p:extLst>
  </p:cSld>
  <p:clrMapOvr>
    <a:masterClrMapping/>
  </p:clrMapOvr>
</p:sld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theme1.xml><?xml version="1.0" encoding="utf-8"?>
<a:theme xmlns:a="http://schemas.openxmlformats.org/drawingml/2006/main" name="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1_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respect_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RESPeCT Templat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SCS: Building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BSCS: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1_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1_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BSCS Template (2)</Template>
  <TotalTime>9152</TotalTime>
  <Words>440</Words>
  <Application>Microsoft Office PowerPoint</Application>
  <PresentationFormat>On-screen Show (4:3)</PresentationFormat>
  <Paragraphs>59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16</vt:i4>
      </vt:variant>
    </vt:vector>
  </HeadingPairs>
  <TitlesOfParts>
    <vt:vector size="30" baseType="lpstr">
      <vt:lpstr>Arial</vt:lpstr>
      <vt:lpstr>Calibri</vt:lpstr>
      <vt:lpstr>BSCS Template (2)</vt:lpstr>
      <vt:lpstr>BSCS: Building</vt:lpstr>
      <vt:lpstr>BSCS: Students</vt:lpstr>
      <vt:lpstr>BSCS: Texture</vt:lpstr>
      <vt:lpstr>BSCS: Science Texture</vt:lpstr>
      <vt:lpstr>1_BSCS: Science Texture</vt:lpstr>
      <vt:lpstr>Default Theme</vt:lpstr>
      <vt:lpstr>1_Default Theme</vt:lpstr>
      <vt:lpstr>1_BSCS: Students</vt:lpstr>
      <vt:lpstr>1_BSCS Template (2)</vt:lpstr>
      <vt:lpstr>respect_theme</vt:lpstr>
      <vt:lpstr>RESPeCT Template</vt:lpstr>
      <vt:lpstr>PowerPoint Presentation</vt:lpstr>
      <vt:lpstr>Link to Previous Lesson</vt:lpstr>
      <vt:lpstr>The Scientific Definition of Food</vt:lpstr>
      <vt:lpstr>Today’s Focus Question</vt:lpstr>
      <vt:lpstr>PowerPoint Presentation</vt:lpstr>
      <vt:lpstr>PowerPoint Presentation</vt:lpstr>
      <vt:lpstr>How Do Plants Get Their Food?</vt:lpstr>
      <vt:lpstr>What Is Food for Plants? Let’s Read …</vt:lpstr>
      <vt:lpstr>Are Water, Carbon Dioxide, and Minerals in the Soil Food for Plants?  </vt:lpstr>
      <vt:lpstr> Investigation 1: Are Water, Carbon Dioxide, and Minerals in the Soil Food for Plants?   </vt:lpstr>
      <vt:lpstr>Investigation 2: Is Soil Food for Plants?</vt:lpstr>
      <vt:lpstr>Is Soil Food for Plants? Let’s Investigate … </vt:lpstr>
      <vt:lpstr>Is Soil Food for Plants? The Results …</vt:lpstr>
      <vt:lpstr>Is Soil Food for Plants? Your Conclusions  </vt:lpstr>
      <vt:lpstr>Let’s Summarize!</vt:lpstr>
      <vt:lpstr>Next Time 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Harry Potter</dc:creator>
  <cp:lastModifiedBy>Mai Ngoc Tran</cp:lastModifiedBy>
  <cp:revision>288</cp:revision>
  <cp:lastPrinted>2017-10-11T21:30:55Z</cp:lastPrinted>
  <dcterms:created xsi:type="dcterms:W3CDTF">2012-10-15T22:17:33Z</dcterms:created>
  <dcterms:modified xsi:type="dcterms:W3CDTF">2020-01-07T23:05:28Z</dcterms:modified>
</cp:coreProperties>
</file>