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52" r:id="rId7"/>
    <p:sldMasterId id="2147483760" r:id="rId8"/>
    <p:sldMasterId id="2147483768" r:id="rId9"/>
    <p:sldMasterId id="2147483776" r:id="rId10"/>
    <p:sldMasterId id="2147483784" r:id="rId11"/>
    <p:sldMasterId id="2147483792" r:id="rId12"/>
    <p:sldMasterId id="2147483800" r:id="rId13"/>
    <p:sldMasterId id="2147483808" r:id="rId14"/>
    <p:sldMasterId id="2147483816" r:id="rId15"/>
  </p:sldMasterIdLst>
  <p:notesMasterIdLst>
    <p:notesMasterId r:id="rId27"/>
  </p:notesMasterIdLst>
  <p:handoutMasterIdLst>
    <p:handoutMasterId r:id="rId28"/>
  </p:handoutMasterIdLst>
  <p:sldIdLst>
    <p:sldId id="307" r:id="rId16"/>
    <p:sldId id="308" r:id="rId17"/>
    <p:sldId id="299" r:id="rId18"/>
    <p:sldId id="291" r:id="rId19"/>
    <p:sldId id="309" r:id="rId20"/>
    <p:sldId id="300" r:id="rId21"/>
    <p:sldId id="310" r:id="rId22"/>
    <p:sldId id="301" r:id="rId23"/>
    <p:sldId id="302" r:id="rId24"/>
    <p:sldId id="311" r:id="rId25"/>
    <p:sldId id="305" r:id="rId26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y Roth" initials="KR" lastIdx="1" clrIdx="0"/>
  <p:cmAuthor id="1" name="JLonas" initials="JL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CC"/>
    <a:srgbClr val="598600"/>
    <a:srgbClr val="B8D975"/>
    <a:srgbClr val="A7D053"/>
    <a:srgbClr val="C4E08C"/>
    <a:srgbClr val="29AC00"/>
    <a:srgbClr val="669900"/>
    <a:srgbClr val="3399FF"/>
    <a:srgbClr val="008181"/>
    <a:srgbClr val="9C867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5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30" y="-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D1A4D-787E-4031-9639-8D2922F6EAFD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C400C-66DF-432E-A6BE-FB22A5F2C6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3593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149900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2.w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3509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4877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96261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09127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82372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36908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049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80348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46524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42118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11266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42737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23673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31291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9867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0321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80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7334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4431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7328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5052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9876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4298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55699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45866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62237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541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46190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35180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98579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66036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11026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799454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23792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06771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02619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554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24975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009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67260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074762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33514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2405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89610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09390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90045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839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0851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60175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63188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4623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17959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35197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09971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19542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50805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40611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9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9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8.xml"/><Relationship Id="rId9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5.xml"/><Relationship Id="rId9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14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949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991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2/15/2019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891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9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</a:t>
            </a:r>
            <a:r>
              <a:rPr lang="en-US" dirty="0" smtClean="0"/>
              <a:t>1b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2950" y="35433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66CC"/>
                </a:solidFill>
                <a:cs typeface="Lucida Sans Unicode" panose="020B0602030504020204" pitchFamily="34" charset="0"/>
              </a:rPr>
              <a:t>Do Living Things Take In (“Eat”) Materials That Are Not Food?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4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9200" y="5169267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5258167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5169267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23875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4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371475"/>
            <a:ext cx="8296275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4" y="1362075"/>
            <a:ext cx="816292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Answer the focus </a:t>
            </a:r>
            <a:r>
              <a:rPr lang="en-US" sz="3200" dirty="0" smtClean="0"/>
              <a:t>questions </a:t>
            </a:r>
            <a:r>
              <a:rPr lang="en-US" sz="3200" dirty="0" smtClean="0"/>
              <a:t>in your notebook: </a:t>
            </a:r>
            <a:br>
              <a:rPr lang="en-US" sz="3200" dirty="0" smtClean="0"/>
            </a:br>
            <a:r>
              <a:rPr lang="en-US" sz="3200" i="1" dirty="0" smtClean="0"/>
              <a:t>Do </a:t>
            </a:r>
            <a:r>
              <a:rPr lang="en-US" sz="3200" i="1" dirty="0"/>
              <a:t>living things take in (“eat”) materials that are </a:t>
            </a:r>
            <a:r>
              <a:rPr lang="en-US" sz="3200" i="1" dirty="0" smtClean="0"/>
              <a:t>NOT </a:t>
            </a:r>
            <a:r>
              <a:rPr lang="en-US" sz="3200" i="1" dirty="0"/>
              <a:t>food? What is your evidence? </a:t>
            </a:r>
            <a:endParaRPr lang="en-US" sz="3200" i="1" dirty="0" smtClean="0"/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Use what you learned about the scientific definition of food.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Write in complete sentences—not just yes or no! </a:t>
            </a:r>
          </a:p>
          <a:p>
            <a:pPr marL="731520" lvl="1" indent="0">
              <a:spcBef>
                <a:spcPts val="600"/>
              </a:spcBef>
              <a:buNone/>
            </a:pPr>
            <a:r>
              <a:rPr lang="en-US" sz="3200" b="1" i="1" dirty="0" smtClean="0"/>
              <a:t>Living things </a:t>
            </a:r>
            <a:r>
              <a:rPr lang="en-US" sz="3200" b="1" dirty="0" smtClean="0"/>
              <a:t>…</a:t>
            </a:r>
            <a:endParaRPr lang="en-US" sz="3200" b="1" i="1" dirty="0"/>
          </a:p>
        </p:txBody>
      </p:sp>
    </p:spTree>
    <p:extLst>
      <p:ext uri="{BB962C8B-B14F-4D97-AF65-F5344CB8AC3E}">
        <p14:creationId xmlns="" xmlns:p14="http://schemas.microsoft.com/office/powerpoint/2010/main" val="2338791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4" y="390525"/>
            <a:ext cx="8105775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3" y="1381125"/>
            <a:ext cx="8105776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Tomorrow we’ll think about how plants get the food (matter and energy) they need to live and grow.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We’ll also explore the question, </a:t>
            </a:r>
            <a:r>
              <a:rPr lang="en-US" sz="3200" i="1" dirty="0" smtClean="0"/>
              <a:t>What is food for plants?</a:t>
            </a: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193791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182" y="533400"/>
            <a:ext cx="8025618" cy="990600"/>
          </a:xfrm>
        </p:spPr>
        <p:txBody>
          <a:bodyPr/>
          <a:lstStyle/>
          <a:p>
            <a:r>
              <a:rPr lang="en-US" dirty="0" smtClean="0"/>
              <a:t>Link to Previous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181" y="1524000"/>
            <a:ext cx="8243667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Is chewing gum food by the scientific definition? Explain your thinking.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93449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4" y="533400"/>
            <a:ext cx="8105776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Scientific Definition of </a:t>
            </a:r>
            <a:r>
              <a:rPr lang="en-US" i="1" dirty="0" smtClean="0"/>
              <a:t>Food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81024" y="1524000"/>
            <a:ext cx="810577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Food is matter (building materials) that contains energy </a:t>
            </a:r>
            <a:r>
              <a:rPr lang="en-US" sz="3200" dirty="0" smtClean="0"/>
              <a:t>living </a:t>
            </a:r>
            <a:r>
              <a:rPr lang="en-US" sz="3200" dirty="0"/>
              <a:t>things can use to live and grow, to heal wounds, and to keep all their parts working.</a:t>
            </a:r>
          </a:p>
        </p:txBody>
      </p:sp>
    </p:spTree>
    <p:extLst>
      <p:ext uri="{BB962C8B-B14F-4D97-AF65-F5344CB8AC3E}">
        <p14:creationId xmlns="" xmlns:p14="http://schemas.microsoft.com/office/powerpoint/2010/main" val="7093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14" y="533400"/>
            <a:ext cx="8039686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14" y="1647825"/>
            <a:ext cx="8039686" cy="3295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living things take in (“eat”) materials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that </a:t>
            </a:r>
            <a:r>
              <a:rPr lang="en-US" sz="3200" dirty="0"/>
              <a:t>are </a:t>
            </a:r>
            <a:r>
              <a:rPr lang="en-US" sz="3200" dirty="0" smtClean="0"/>
              <a:t>NOT food</a:t>
            </a:r>
            <a:r>
              <a:rPr lang="en-US" sz="3200" dirty="0"/>
              <a:t>? </a:t>
            </a:r>
            <a:r>
              <a:rPr lang="en-US" sz="3200" dirty="0" smtClean="0"/>
              <a:t>What is your evidence</a:t>
            </a:r>
            <a:r>
              <a:rPr lang="en-US" sz="3200" dirty="0"/>
              <a:t>?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32647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276"/>
            <a:ext cx="8229600" cy="895349"/>
          </a:xfrm>
        </p:spPr>
        <p:txBody>
          <a:bodyPr/>
          <a:lstStyle/>
          <a:p>
            <a:r>
              <a:rPr lang="en-US" dirty="0" smtClean="0"/>
              <a:t>Food or Not Food? Your Predictions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54755205"/>
              </p:ext>
            </p:extLst>
          </p:nvPr>
        </p:nvGraphicFramePr>
        <p:xfrm>
          <a:off x="1428749" y="1190625"/>
          <a:ext cx="6200777" cy="4950295"/>
        </p:xfrm>
        <a:graphic>
          <a:graphicData uri="http://schemas.openxmlformats.org/drawingml/2006/table">
            <a:tbl>
              <a:tblPr/>
              <a:tblGrid>
                <a:gridCol w="28974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516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516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497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</a:rPr>
                        <a:t>Material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59952" marR="599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</a:rPr>
                        <a:t>Food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59952" marR="599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</a:rPr>
                        <a:t>Not Food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59952" marR="599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Apple Juice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Cheez-It Crackers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Orange Juice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Bottled Water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Mints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9420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Seltzer Water (Carbon-Dioxide Bubbles in Water)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Multivitamin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Plant Food (Fertilizer)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Sugar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Salt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85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Arial"/>
                        <a:ea typeface="Times New Roman"/>
                      </a:endParaRPr>
                    </a:p>
                  </a:txBody>
                  <a:tcPr marL="59952" marR="599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9476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417286"/>
            <a:ext cx="8103961" cy="990600"/>
          </a:xfrm>
        </p:spPr>
        <p:txBody>
          <a:bodyPr>
            <a:noAutofit/>
          </a:bodyPr>
          <a:lstStyle/>
          <a:p>
            <a:r>
              <a:rPr lang="en-US" sz="3800" dirty="0" smtClean="0"/>
              <a:t>Investigation: Which Materials Are Food?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1407886"/>
            <a:ext cx="8220075" cy="4876800"/>
          </a:xfrm>
        </p:spPr>
        <p:txBody>
          <a:bodyPr>
            <a:normAutofit/>
          </a:bodyPr>
          <a:lstStyle/>
          <a:p>
            <a:pPr marL="365760" indent="-36576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3200" dirty="0" smtClean="0"/>
              <a:t>Look </a:t>
            </a:r>
            <a:r>
              <a:rPr lang="en-US" sz="3200" dirty="0"/>
              <a:t>at nutrition labels to find evidence that each material is </a:t>
            </a:r>
            <a:r>
              <a:rPr lang="en-US" sz="3200" dirty="0" smtClean="0"/>
              <a:t>or is not food.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US" sz="3200" dirty="0" smtClean="0"/>
              <a:t>Record </a:t>
            </a:r>
            <a:r>
              <a:rPr lang="en-US" sz="3200" dirty="0"/>
              <a:t>your ideas </a:t>
            </a:r>
            <a:r>
              <a:rPr lang="en-US" sz="3200" dirty="0" smtClean="0"/>
              <a:t>on the </a:t>
            </a:r>
            <a:r>
              <a:rPr lang="en-US" sz="3200" dirty="0"/>
              <a:t>data </a:t>
            </a:r>
            <a:r>
              <a:rPr lang="en-US" sz="3200" dirty="0" smtClean="0"/>
              <a:t>chart.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US" sz="3200" dirty="0" smtClean="0"/>
              <a:t>Use </a:t>
            </a:r>
            <a:r>
              <a:rPr lang="en-US" sz="3200" dirty="0"/>
              <a:t>your data to decide </a:t>
            </a:r>
            <a:r>
              <a:rPr lang="en-US" sz="3200" dirty="0" smtClean="0"/>
              <a:t>whether each material </a:t>
            </a:r>
            <a:r>
              <a:rPr lang="en-US" sz="3200" dirty="0"/>
              <a:t>is food by the scientific </a:t>
            </a:r>
            <a:r>
              <a:rPr lang="en-US" sz="3200" dirty="0" smtClean="0"/>
              <a:t>definition.</a:t>
            </a:r>
            <a:endParaRPr lang="en-US" sz="32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AutoNum type="arabicPeriod"/>
            </a:pPr>
            <a:r>
              <a:rPr lang="en-US" sz="3200" dirty="0" smtClean="0"/>
              <a:t>When you’re finished, raise </a:t>
            </a:r>
            <a:r>
              <a:rPr lang="en-US" sz="3200" dirty="0"/>
              <a:t>your hand so I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can </a:t>
            </a:r>
            <a:r>
              <a:rPr lang="en-US" sz="3200" dirty="0"/>
              <a:t>check your </a:t>
            </a:r>
            <a:r>
              <a:rPr lang="en-US" sz="3200" dirty="0" smtClean="0"/>
              <a:t>chart</a:t>
            </a:r>
            <a:r>
              <a:rPr lang="en-US" sz="3200" dirty="0"/>
              <a:t>.</a:t>
            </a:r>
          </a:p>
          <a:p>
            <a:pPr marL="228600" marR="0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9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1995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66725"/>
            <a:ext cx="8055429" cy="990600"/>
          </a:xfrm>
        </p:spPr>
        <p:txBody>
          <a:bodyPr/>
          <a:lstStyle/>
          <a:p>
            <a:r>
              <a:rPr lang="en-US" dirty="0" smtClean="0"/>
              <a:t>Investigation Analysis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57325"/>
            <a:ext cx="8055430" cy="5018314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>
                <a:schemeClr val="bg1">
                  <a:lumMod val="65000"/>
                </a:schemeClr>
              </a:buClr>
              <a:buNone/>
            </a:pPr>
            <a:r>
              <a:rPr lang="en-US" dirty="0" smtClean="0"/>
              <a:t>Complete the </a:t>
            </a:r>
            <a:r>
              <a:rPr lang="en-US" b="1" dirty="0" smtClean="0"/>
              <a:t>bold</a:t>
            </a:r>
            <a:r>
              <a:rPr lang="en-US" dirty="0" smtClean="0"/>
              <a:t> sentences in your science notebook:</a:t>
            </a:r>
          </a:p>
          <a:p>
            <a:pPr marL="365760" lvl="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AutoNum type="arabicPeriod"/>
            </a:pPr>
            <a:r>
              <a:rPr lang="en-US" b="1" i="1" dirty="0" smtClean="0"/>
              <a:t>Food </a:t>
            </a:r>
            <a:r>
              <a:rPr lang="en-US" b="1" i="1" dirty="0"/>
              <a:t>must provide both ______ and  _______ for living </a:t>
            </a:r>
            <a:r>
              <a:rPr lang="en-US" b="1" i="1" dirty="0" smtClean="0"/>
              <a:t>things</a:t>
            </a:r>
            <a:r>
              <a:rPr lang="en-US" b="1" dirty="0" smtClean="0"/>
              <a:t>.</a:t>
            </a:r>
          </a:p>
          <a:p>
            <a:pPr marL="365760" lvl="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AutoNum type="arabicPeriod"/>
            </a:pPr>
            <a:r>
              <a:rPr lang="en-US" b="1" i="1" dirty="0" smtClean="0"/>
              <a:t>Orange </a:t>
            </a:r>
            <a:r>
              <a:rPr lang="en-US" b="1" i="1" dirty="0"/>
              <a:t>juice </a:t>
            </a:r>
            <a:r>
              <a:rPr lang="en-US" b="1" i="1" dirty="0" smtClean="0"/>
              <a:t>[is/is not] </a:t>
            </a:r>
            <a:r>
              <a:rPr lang="en-US" b="1" i="1" dirty="0"/>
              <a:t>food because</a:t>
            </a:r>
            <a:r>
              <a:rPr lang="en-US" b="1" dirty="0"/>
              <a:t> </a:t>
            </a:r>
            <a:r>
              <a:rPr lang="en-US" b="1" dirty="0" smtClean="0"/>
              <a:t>... </a:t>
            </a:r>
          </a:p>
          <a:p>
            <a:pPr marL="365760" lvl="0" indent="-365760">
              <a:spcBef>
                <a:spcPts val="1200"/>
              </a:spcBef>
              <a:buFont typeface="+mj-lt"/>
              <a:buAutoNum type="arabicPeriod" startAt="3"/>
            </a:pPr>
            <a:r>
              <a:rPr lang="en-US" dirty="0" smtClean="0"/>
              <a:t>All </a:t>
            </a:r>
            <a:r>
              <a:rPr lang="en-US" dirty="0"/>
              <a:t>living things need water to stay </a:t>
            </a:r>
            <a:r>
              <a:rPr lang="en-US" dirty="0" smtClean="0"/>
              <a:t>alive. Is </a:t>
            </a:r>
            <a:r>
              <a:rPr lang="en-US" dirty="0"/>
              <a:t>water food by the scientific definition? Why or why </a:t>
            </a:r>
            <a:r>
              <a:rPr lang="en-US" dirty="0" smtClean="0"/>
              <a:t>not?</a:t>
            </a:r>
            <a:endParaRPr lang="en-US" i="1" dirty="0" smtClean="0"/>
          </a:p>
          <a:p>
            <a:pPr marL="365760" indent="0">
              <a:spcBef>
                <a:spcPts val="600"/>
              </a:spcBef>
              <a:buNone/>
            </a:pPr>
            <a:r>
              <a:rPr lang="en-US" b="1" i="1" dirty="0" smtClean="0"/>
              <a:t>Water [is/is not] </a:t>
            </a:r>
            <a:r>
              <a:rPr lang="en-US" b="1" i="1" dirty="0"/>
              <a:t>food because </a:t>
            </a:r>
            <a:r>
              <a:rPr lang="en-US" b="1" i="1" dirty="0" smtClean="0"/>
              <a:t>...</a:t>
            </a:r>
            <a:endParaRPr lang="en-US" b="1" i="1" dirty="0"/>
          </a:p>
          <a:p>
            <a:pPr marL="365760" lvl="0" indent="-365760">
              <a:spcBef>
                <a:spcPts val="1200"/>
              </a:spcBef>
              <a:buAutoNum type="arabicPeriod" startAt="4"/>
            </a:pPr>
            <a:r>
              <a:rPr lang="en-US" dirty="0" smtClean="0"/>
              <a:t>Plants </a:t>
            </a:r>
            <a:r>
              <a:rPr lang="en-US" dirty="0"/>
              <a:t>need carbon dioxide </a:t>
            </a:r>
            <a:r>
              <a:rPr lang="en-US" dirty="0" smtClean="0"/>
              <a:t>to </a:t>
            </a:r>
            <a:r>
              <a:rPr lang="en-US" dirty="0"/>
              <a:t>stay alive. Is </a:t>
            </a:r>
            <a:r>
              <a:rPr lang="en-US" dirty="0" smtClean="0"/>
              <a:t>carbon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dioxide </a:t>
            </a:r>
            <a:r>
              <a:rPr lang="en-US" dirty="0"/>
              <a:t>food by the scientific definition? Why or why not?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i="1" dirty="0"/>
              <a:t> </a:t>
            </a:r>
            <a:r>
              <a:rPr lang="en-US" i="1" dirty="0" smtClean="0"/>
              <a:t>     </a:t>
            </a:r>
            <a:r>
              <a:rPr lang="en-US" b="1" i="1" dirty="0" smtClean="0"/>
              <a:t>Carbon </a:t>
            </a:r>
            <a:r>
              <a:rPr lang="en-US" b="1" i="1" dirty="0"/>
              <a:t>dioxide </a:t>
            </a:r>
            <a:r>
              <a:rPr lang="en-US" b="1" i="1" dirty="0" smtClean="0"/>
              <a:t>[is/is not] </a:t>
            </a:r>
            <a:r>
              <a:rPr lang="en-US" b="1" i="1" dirty="0"/>
              <a:t>food because</a:t>
            </a:r>
            <a:r>
              <a:rPr lang="en-US" b="1" dirty="0"/>
              <a:t> </a:t>
            </a:r>
            <a:r>
              <a:rPr lang="en-US" b="1" dirty="0" smtClean="0"/>
              <a:t>...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212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550" y="419100"/>
            <a:ext cx="8096250" cy="804789"/>
          </a:xfrm>
        </p:spPr>
        <p:txBody>
          <a:bodyPr>
            <a:normAutofit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0" y="1223889"/>
            <a:ext cx="8096250" cy="535979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Which of these materials ARE food? Why? </a:t>
            </a:r>
            <a:endParaRPr lang="en-US" sz="3100" dirty="0" smtClean="0">
              <a:ea typeface="Times New Roman"/>
            </a:endParaRP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Apple juice </a:t>
            </a:r>
            <a:endParaRPr lang="en-US" sz="3100" dirty="0">
              <a:ea typeface="Times New Roman"/>
            </a:endParaRP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err="1" smtClean="0">
                <a:ea typeface="Times New Roman"/>
              </a:rPr>
              <a:t>Cheez</a:t>
            </a:r>
            <a:r>
              <a:rPr lang="en-US" sz="3100" dirty="0" smtClean="0">
                <a:ea typeface="Times New Roman"/>
              </a:rPr>
              <a:t>-It crackers</a:t>
            </a:r>
            <a:endParaRPr lang="en-US" sz="3100" dirty="0">
              <a:ea typeface="Times New Roman"/>
            </a:endParaRP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Orange juice</a:t>
            </a:r>
            <a:endParaRPr lang="en-US" sz="3100" dirty="0">
              <a:ea typeface="Times New Roman"/>
            </a:endParaRP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Bottled water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Mints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Seltzer water      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Multivitamin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Plant food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Sugar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smtClean="0">
                <a:ea typeface="Times New Roman"/>
              </a:rPr>
              <a:t>Salt</a:t>
            </a:r>
            <a:endParaRPr lang="en-US" sz="3100" dirty="0"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528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249" y="337626"/>
            <a:ext cx="8240150" cy="858128"/>
          </a:xfrm>
        </p:spPr>
        <p:txBody>
          <a:bodyPr>
            <a:normAutofit/>
          </a:bodyPr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248" y="1195754"/>
            <a:ext cx="8035363" cy="5373858"/>
          </a:xfrm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dirty="0" smtClean="0"/>
              <a:t>Which of these materials ARE NOT food? Why?</a:t>
            </a:r>
            <a:endParaRPr lang="en-US" sz="3100" dirty="0" smtClean="0">
              <a:ea typeface="Times New Roman"/>
            </a:endParaRP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Apple juice 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 err="1">
                <a:ea typeface="Times New Roman"/>
              </a:rPr>
              <a:t>Cheez</a:t>
            </a:r>
            <a:r>
              <a:rPr lang="en-US" sz="3100" dirty="0">
                <a:ea typeface="Times New Roman"/>
              </a:rPr>
              <a:t>-It </a:t>
            </a:r>
            <a:r>
              <a:rPr lang="en-US" sz="3100" dirty="0" smtClean="0">
                <a:ea typeface="Times New Roman"/>
              </a:rPr>
              <a:t>crackers</a:t>
            </a:r>
            <a:endParaRPr lang="en-US" sz="3100" dirty="0">
              <a:ea typeface="Times New Roman"/>
            </a:endParaRP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Orange juice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Bottled water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Mints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Seltzer water      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Multivitamin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Plant food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Sugar</a:t>
            </a:r>
          </a:p>
          <a:p>
            <a:pPr marL="731520" indent="-365760">
              <a:spcBef>
                <a:spcPts val="0"/>
              </a:spcBef>
              <a:buFont typeface="Arial" pitchFamily="34" charset="0"/>
              <a:buChar char="•"/>
            </a:pPr>
            <a:r>
              <a:rPr lang="en-US" sz="3100" dirty="0">
                <a:ea typeface="Times New Roman"/>
              </a:rPr>
              <a:t>Salt</a:t>
            </a:r>
          </a:p>
          <a:p>
            <a:pPr>
              <a:spcBef>
                <a:spcPts val="0"/>
              </a:spcBef>
            </a:pPr>
            <a:endParaRPr lang="en-US" dirty="0"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63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16542</TotalTime>
  <Words>368</Words>
  <Application>Microsoft Office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15</vt:i4>
      </vt:variant>
      <vt:variant>
        <vt:lpstr>Slide Titles</vt:lpstr>
      </vt:variant>
      <vt:variant>
        <vt:i4>11</vt:i4>
      </vt:variant>
    </vt:vector>
  </HeadingPairs>
  <TitlesOfParts>
    <vt:vector size="26" baseType="lpstr"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2_BSCS: Science Texture</vt:lpstr>
      <vt:lpstr>3_BSCS: Science Texture</vt:lpstr>
      <vt:lpstr>4_BSCS: Science Texture</vt:lpstr>
      <vt:lpstr>Default Theme</vt:lpstr>
      <vt:lpstr>1_Default Theme</vt:lpstr>
      <vt:lpstr>5_BSCS: Science Texture</vt:lpstr>
      <vt:lpstr>1_BSCS: Students</vt:lpstr>
      <vt:lpstr>1_BSCS Template (2)</vt:lpstr>
      <vt:lpstr>Theme1</vt:lpstr>
      <vt:lpstr>Food Webs Lesson 1b</vt:lpstr>
      <vt:lpstr>Link to Previous Lesson</vt:lpstr>
      <vt:lpstr>Scientific Definition of Food</vt:lpstr>
      <vt:lpstr>Today’s Focus Questions</vt:lpstr>
      <vt:lpstr>Food or Not Food? Your Predictions</vt:lpstr>
      <vt:lpstr>Investigation: Which Materials Are Food?</vt:lpstr>
      <vt:lpstr>Investigation Analysis Questions</vt:lpstr>
      <vt:lpstr>Discussion</vt:lpstr>
      <vt:lpstr>Discussion</vt:lpstr>
      <vt:lpstr>Let’s Summarize!</vt:lpstr>
      <vt:lpstr>Next Time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JLonas</cp:lastModifiedBy>
  <cp:revision>266</cp:revision>
  <cp:lastPrinted>2014-08-18T18:33:31Z</cp:lastPrinted>
  <dcterms:created xsi:type="dcterms:W3CDTF">2012-10-15T22:17:33Z</dcterms:created>
  <dcterms:modified xsi:type="dcterms:W3CDTF">2019-02-15T23:00:18Z</dcterms:modified>
</cp:coreProperties>
</file>