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13.xml" ContentType="application/vnd.openxmlformats-officedocument.presentationml.slideLayout+xml"/>
  <Override PartName="/ppt/slideMasters/slideMaster15.xml" ContentType="application/vnd.openxmlformats-officedocument.presentationml.slideMaster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theme/theme10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Default Extension="gif" ContentType="image/gif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11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commentAuthors.xml" ContentType="application/vnd.openxmlformats-officedocument.presentationml.commentAuthors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  <p:sldMasterId id="2147483712" r:id="rId2"/>
    <p:sldMasterId id="2147483720" r:id="rId3"/>
    <p:sldMasterId id="2147483728" r:id="rId4"/>
    <p:sldMasterId id="2147483736" r:id="rId5"/>
    <p:sldMasterId id="2147483744" r:id="rId6"/>
    <p:sldMasterId id="2147483752" r:id="rId7"/>
    <p:sldMasterId id="2147483760" r:id="rId8"/>
    <p:sldMasterId id="2147483768" r:id="rId9"/>
    <p:sldMasterId id="2147483776" r:id="rId10"/>
    <p:sldMasterId id="2147483784" r:id="rId11"/>
    <p:sldMasterId id="2147483792" r:id="rId12"/>
    <p:sldMasterId id="2147483800" r:id="rId13"/>
    <p:sldMasterId id="2147483808" r:id="rId14"/>
    <p:sldMasterId id="2147483828" r:id="rId15"/>
    <p:sldMasterId id="2147483840" r:id="rId16"/>
  </p:sldMasterIdLst>
  <p:notesMasterIdLst>
    <p:notesMasterId r:id="rId26"/>
  </p:notesMasterIdLst>
  <p:sldIdLst>
    <p:sldId id="378" r:id="rId17"/>
    <p:sldId id="345" r:id="rId18"/>
    <p:sldId id="380" r:id="rId19"/>
    <p:sldId id="381" r:id="rId20"/>
    <p:sldId id="367" r:id="rId21"/>
    <p:sldId id="369" r:id="rId22"/>
    <p:sldId id="370" r:id="rId23"/>
    <p:sldId id="374" r:id="rId24"/>
    <p:sldId id="382" r:id="rId25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212">
          <p15:clr>
            <a:srgbClr val="A4A3A4"/>
          </p15:clr>
        </p15:guide>
        <p15:guide id="2" pos="46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2" clrIdx="0"/>
  <p:cmAuthor id="1" name="Kathy Roth" initials="KR" lastIdx="0" clrIdx="1"/>
  <p:cmAuthor id="2" name="JLonas" initials="JL" lastIdx="9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598600"/>
    <a:srgbClr val="B8D975"/>
    <a:srgbClr val="A7D053"/>
    <a:srgbClr val="C4E08C"/>
    <a:srgbClr val="29AC00"/>
    <a:srgbClr val="669900"/>
    <a:srgbClr val="3399FF"/>
    <a:srgbClr val="0066CC"/>
    <a:srgbClr val="008181"/>
    <a:srgbClr val="9C867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80" autoAdjust="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368" y="-96"/>
      </p:cViewPr>
      <p:guideLst>
        <p:guide orient="horz" pos="4212"/>
        <p:guide pos="46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1C339-64FF-4647-A31A-6A3F977883E5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F3C47-26E5-4879-A102-751A33FDB2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176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4058998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2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wmf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wmf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wmf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2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3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3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3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3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4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4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639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2403449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800415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209815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2445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41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076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1085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24034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8004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209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24069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2445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41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076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1085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24034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8004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2098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2445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419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07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205971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1085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24034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8004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20981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2445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4193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054806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605771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796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421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6304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96953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108166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37375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235099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448773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396261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109127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282372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36908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00494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423493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780348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2465247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442118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1112666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8427370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6236730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231291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898679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3032110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58011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248408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73342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644311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473283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6505278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498765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429880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9556995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7458664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622376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05416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531154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546190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4351801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026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985794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366036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2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411026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11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7994545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2237924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0067710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3026191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25542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uilding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0764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9249755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00982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6672600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074762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8335144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2405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4896100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5093902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3900458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48396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10851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9601759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631883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7462378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4179594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0351979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0099710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4195425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508051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440611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Relationship Id="rId9" Type="http://schemas.openxmlformats.org/officeDocument/2006/relationships/image" Target="../media/image1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theme" Target="../theme/theme12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9" Type="http://schemas.openxmlformats.org/officeDocument/2006/relationships/image" Target="../media/image1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heme" Target="../theme/theme13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8.xml"/><Relationship Id="rId9" Type="http://schemas.openxmlformats.org/officeDocument/2006/relationships/image" Target="../media/image1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theme" Target="../theme/theme1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5.xml"/><Relationship Id="rId9" Type="http://schemas.openxmlformats.org/officeDocument/2006/relationships/image" Target="../media/image1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7771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12/19/2018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932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12/19/2018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02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12/19/2018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9147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12/19/2018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390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12/19/2018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7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12/19/2018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18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12/19/2018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9490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12/19/2018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991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12/19/2018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8919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9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936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Food Webs Lesson </a:t>
            </a:r>
            <a:r>
              <a:rPr lang="en-US" dirty="0" smtClean="0"/>
              <a:t>5b</a:t>
            </a:r>
            <a:endParaRPr lang="en-US" alt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6576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sz="1600" dirty="0">
              <a:solidFill>
                <a:srgbClr val="1F497D"/>
              </a:solidFill>
              <a:latin typeface="Lucida Sans Unicode" pitchFamily="34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 smtClean="0"/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685800" y="3441700"/>
            <a:ext cx="7848600" cy="1581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4F81BD"/>
              </a:buClr>
              <a:buSzPct val="68000"/>
              <a:buNone/>
            </a:pPr>
            <a:r>
              <a:rPr lang="en-US" sz="4000" dirty="0" smtClean="0">
                <a:solidFill>
                  <a:srgbClr val="1F497D"/>
                </a:solidFill>
                <a:latin typeface="Calibri" pitchFamily="34" charset="0"/>
              </a:rPr>
              <a:t>What Happens to the Matter That Makes Up Wastes and Dead Organisms? (Part 2)</a:t>
            </a:r>
            <a:endParaRPr lang="en-US" sz="4000" dirty="0">
              <a:solidFill>
                <a:srgbClr val="1F497D"/>
              </a:solidFill>
              <a:latin typeface="Calibri" pitchFamily="34" charset="0"/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219200" y="5093067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517525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5093067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211762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9579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16" y="533400"/>
            <a:ext cx="8069283" cy="990600"/>
          </a:xfrm>
        </p:spPr>
        <p:txBody>
          <a:bodyPr/>
          <a:lstStyle/>
          <a:p>
            <a:r>
              <a:rPr lang="en-US" dirty="0" smtClean="0"/>
              <a:t>Today’s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516" y="1600200"/>
            <a:ext cx="8069284" cy="4876800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a typeface="Times New Roman"/>
              </a:rPr>
              <a:t>What </a:t>
            </a:r>
            <a:r>
              <a:rPr lang="en-US" sz="3200" dirty="0" smtClean="0">
                <a:ea typeface="Times New Roman"/>
              </a:rPr>
              <a:t>happens </a:t>
            </a:r>
            <a:r>
              <a:rPr lang="en-US" sz="3200" dirty="0">
                <a:ea typeface="Times New Roman"/>
              </a:rPr>
              <a:t>to the matter </a:t>
            </a:r>
            <a:r>
              <a:rPr lang="en-US" sz="3200" dirty="0" smtClean="0">
                <a:ea typeface="Times New Roman"/>
              </a:rPr>
              <a:t>that </a:t>
            </a:r>
            <a:r>
              <a:rPr lang="en-US" sz="3200" dirty="0">
                <a:ea typeface="Times New Roman"/>
              </a:rPr>
              <a:t>makes up wastes and dead organisms? </a:t>
            </a:r>
            <a:endParaRPr lang="en-US" sz="3200" dirty="0" smtClean="0">
              <a:ea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3600" b="1" i="1" dirty="0">
              <a:latin typeface="Times New Roman"/>
              <a:ea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b="1" i="1" dirty="0">
              <a:latin typeface="Times New Roman"/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7626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3138"/>
            <a:ext cx="8484919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We Know So Far about the Strawberries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3738"/>
            <a:ext cx="8229600" cy="4146468"/>
          </a:xfrm>
        </p:spPr>
        <p:txBody>
          <a:bodyPr/>
          <a:lstStyle/>
          <a:p>
            <a:pPr marL="365760" indent="-36576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sz="3200" dirty="0" smtClean="0"/>
              <a:t>The strawberries are </a:t>
            </a:r>
            <a:r>
              <a:rPr lang="en-US" sz="3200" b="1" dirty="0" smtClean="0"/>
              <a:t>decomposing</a:t>
            </a:r>
            <a:r>
              <a:rPr lang="en-US" sz="3200" dirty="0" smtClean="0"/>
              <a:t>. They are breaking down into tiny pieces and shrinking.</a:t>
            </a:r>
          </a:p>
          <a:p>
            <a:pPr marL="365760" indent="-36576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sz="3200" dirty="0" smtClean="0"/>
              <a:t>There is something on the strawberries that we think is mold.</a:t>
            </a:r>
          </a:p>
          <a:p>
            <a:pPr marL="365760" indent="-36576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sz="3200" dirty="0" smtClean="0"/>
              <a:t>The mass of the strawberry jar is staying the same even though the strawberries are getting smaller.</a:t>
            </a:r>
          </a:p>
          <a:p>
            <a:pPr marL="0" indent="0">
              <a:buNone/>
            </a:pPr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226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Questions about the Strawberries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  <a:buNone/>
            </a:pPr>
            <a:r>
              <a:rPr lang="en-US" sz="3200" dirty="0" smtClean="0"/>
              <a:t>Two more questions:</a:t>
            </a:r>
          </a:p>
          <a:p>
            <a:pPr marL="514350" indent="-514350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+mj-lt"/>
              <a:buAutoNum type="arabicPeriod"/>
            </a:pPr>
            <a:r>
              <a:rPr lang="en-US" sz="3200" dirty="0" smtClean="0"/>
              <a:t>What does the mold on the strawberries have to do with decomposition? </a:t>
            </a:r>
          </a:p>
          <a:p>
            <a:pPr marL="514350" indent="-514350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+mj-lt"/>
              <a:buAutoNum type="arabicPeriod"/>
            </a:pPr>
            <a:r>
              <a:rPr lang="en-US" sz="3200" dirty="0" smtClean="0"/>
              <a:t>Why isn’t the mass of the jar going down as the strawberries get smaller?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2875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What Happens to Wastes and Dead Stuff? 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dirty="0" smtClean="0">
                <a:ea typeface="Times New Roman"/>
              </a:rPr>
              <a:t>Next, we’re </a:t>
            </a:r>
            <a:r>
              <a:rPr lang="en-US" sz="3200" dirty="0">
                <a:ea typeface="Times New Roman"/>
              </a:rPr>
              <a:t>going to read </a:t>
            </a:r>
            <a:r>
              <a:rPr lang="en-US" sz="3200" dirty="0" smtClean="0">
                <a:ea typeface="Times New Roman"/>
              </a:rPr>
              <a:t>an essay </a:t>
            </a:r>
            <a:r>
              <a:rPr lang="en-US" sz="3200" dirty="0">
                <a:ea typeface="Times New Roman"/>
              </a:rPr>
              <a:t>about </a:t>
            </a:r>
            <a:r>
              <a:rPr lang="en-US" sz="3200" dirty="0" smtClean="0">
                <a:ea typeface="Times New Roman"/>
              </a:rPr>
              <a:t>decomposition. </a:t>
            </a:r>
          </a:p>
          <a:p>
            <a:pPr marL="0" marR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dirty="0" smtClean="0">
                <a:ea typeface="Times New Roman"/>
              </a:rPr>
              <a:t>As you </a:t>
            </a:r>
            <a:r>
              <a:rPr lang="en-US" sz="3200" dirty="0" smtClean="0">
                <a:ea typeface="Times New Roman"/>
              </a:rPr>
              <a:t>read, </a:t>
            </a:r>
            <a:r>
              <a:rPr lang="en-US" sz="3200" dirty="0" smtClean="0">
                <a:ea typeface="Times New Roman"/>
              </a:rPr>
              <a:t>look for any </a:t>
            </a:r>
            <a:r>
              <a:rPr lang="en-US" sz="3200" b="1" dirty="0" smtClean="0">
                <a:ea typeface="Times New Roman"/>
              </a:rPr>
              <a:t>new ideas </a:t>
            </a:r>
            <a:r>
              <a:rPr lang="en-US" sz="3200" dirty="0" smtClean="0">
                <a:ea typeface="Times New Roman"/>
              </a:rPr>
              <a:t>that can help us answer these analysis questions:</a:t>
            </a:r>
          </a:p>
          <a:p>
            <a:pPr marL="731520" lvl="0" indent="-365760">
              <a:spcBef>
                <a:spcPts val="0"/>
              </a:spcBef>
            </a:pPr>
            <a:r>
              <a:rPr lang="en-US" sz="3200" dirty="0" smtClean="0"/>
              <a:t>How do the strawberries decompose? </a:t>
            </a:r>
            <a:endParaRPr lang="en-US" sz="3200" dirty="0"/>
          </a:p>
          <a:p>
            <a:pPr marL="731520" lvl="0" indent="-365760">
              <a:spcBef>
                <a:spcPts val="600"/>
              </a:spcBef>
            </a:pPr>
            <a:r>
              <a:rPr lang="en-US" sz="3200" dirty="0"/>
              <a:t>Why did the mass of the </a:t>
            </a:r>
            <a:r>
              <a:rPr lang="en-US" sz="3200" dirty="0" smtClean="0"/>
              <a:t>strawberry jar </a:t>
            </a:r>
            <a:br>
              <a:rPr lang="en-US" sz="3200" dirty="0" smtClean="0"/>
            </a:br>
            <a:r>
              <a:rPr lang="en-US" sz="3200" dirty="0" smtClean="0"/>
              <a:t>stay </a:t>
            </a:r>
            <a:r>
              <a:rPr lang="en-US" sz="3200" dirty="0"/>
              <a:t>the same?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6178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New Ideas Did You Find?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b="1" dirty="0" smtClean="0">
                <a:ea typeface="Times New Roman"/>
              </a:rPr>
              <a:t>Round-robin: </a:t>
            </a:r>
            <a:r>
              <a:rPr lang="en-US" sz="3200" dirty="0" smtClean="0">
                <a:ea typeface="Times New Roman"/>
              </a:rPr>
              <a:t>Share </a:t>
            </a:r>
            <a:r>
              <a:rPr lang="en-US" sz="3200" b="1" dirty="0" smtClean="0">
                <a:ea typeface="Times New Roman"/>
              </a:rPr>
              <a:t>one new idea </a:t>
            </a:r>
            <a:r>
              <a:rPr lang="en-US" sz="3200" dirty="0" smtClean="0">
                <a:ea typeface="Times New Roman"/>
              </a:rPr>
              <a:t>you found in the </a:t>
            </a:r>
            <a:r>
              <a:rPr lang="en-US" sz="3200" dirty="0" smtClean="0">
                <a:ea typeface="Times New Roman"/>
              </a:rPr>
              <a:t>essay. </a:t>
            </a:r>
            <a:endParaRPr lang="en-US" sz="3200" dirty="0" smtClean="0">
              <a:ea typeface="Times New Roman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dirty="0" smtClean="0">
                <a:ea typeface="Times New Roman"/>
              </a:rPr>
              <a:t>Tell </a:t>
            </a:r>
            <a:r>
              <a:rPr lang="en-US" sz="3200" dirty="0">
                <a:ea typeface="Times New Roman"/>
              </a:rPr>
              <a:t>us what your new idea </a:t>
            </a:r>
            <a:r>
              <a:rPr lang="en-US" sz="3200" dirty="0" smtClean="0">
                <a:ea typeface="Times New Roman"/>
              </a:rPr>
              <a:t>is in a </a:t>
            </a:r>
            <a:r>
              <a:rPr lang="en-US" sz="3200" b="1" dirty="0" smtClean="0">
                <a:ea typeface="Times New Roman"/>
              </a:rPr>
              <a:t>complete sentence</a:t>
            </a:r>
            <a:r>
              <a:rPr lang="en-US" sz="3200" dirty="0" smtClean="0">
                <a:ea typeface="Times New Roman"/>
              </a:rPr>
              <a:t>.</a:t>
            </a:r>
            <a:r>
              <a:rPr lang="en-US" sz="3200" b="1" dirty="0" smtClean="0">
                <a:ea typeface="Times New Roman"/>
              </a:rPr>
              <a:t> </a:t>
            </a:r>
            <a:r>
              <a:rPr lang="en-US" sz="3200" dirty="0" smtClean="0">
                <a:ea typeface="Times New Roman"/>
              </a:rPr>
              <a:t>Then tell us how you think it will help us answer one of our analysis questions:</a:t>
            </a:r>
          </a:p>
          <a:p>
            <a:pPr marL="731520" lvl="0" indent="-365760">
              <a:spcBef>
                <a:spcPts val="0"/>
              </a:spcBef>
            </a:pPr>
            <a:r>
              <a:rPr lang="en-US" sz="3200" dirty="0" smtClean="0">
                <a:solidFill>
                  <a:prstClr val="black"/>
                </a:solidFill>
                <a:ea typeface="Times New Roman"/>
              </a:rPr>
              <a:t>How do the strawberries decompose?</a:t>
            </a:r>
            <a:endParaRPr lang="en-US" sz="3200" dirty="0">
              <a:solidFill>
                <a:prstClr val="black"/>
              </a:solidFill>
              <a:ea typeface="Times New Roman"/>
            </a:endParaRPr>
          </a:p>
          <a:p>
            <a:pPr marL="731520" lvl="0" indent="-365760">
              <a:spcBef>
                <a:spcPts val="600"/>
              </a:spcBef>
            </a:pPr>
            <a:r>
              <a:rPr lang="en-US" sz="3200" dirty="0">
                <a:solidFill>
                  <a:prstClr val="black"/>
                </a:solidFill>
                <a:ea typeface="Times New Roman"/>
              </a:rPr>
              <a:t>Why did the mass of the </a:t>
            </a:r>
            <a:r>
              <a:rPr lang="en-US" sz="3200" dirty="0" smtClean="0">
                <a:solidFill>
                  <a:prstClr val="black"/>
                </a:solidFill>
                <a:ea typeface="Times New Roman"/>
              </a:rPr>
              <a:t>strawberry jar </a:t>
            </a:r>
            <a:br>
              <a:rPr lang="en-US" sz="3200" dirty="0" smtClean="0">
                <a:solidFill>
                  <a:prstClr val="black"/>
                </a:solidFill>
                <a:ea typeface="Times New Roman"/>
              </a:rPr>
            </a:br>
            <a:r>
              <a:rPr lang="en-US" sz="3200" dirty="0" smtClean="0">
                <a:solidFill>
                  <a:prstClr val="black"/>
                </a:solidFill>
                <a:ea typeface="Times New Roman"/>
              </a:rPr>
              <a:t>stay </a:t>
            </a:r>
            <a:r>
              <a:rPr lang="en-US" sz="3200" dirty="0">
                <a:solidFill>
                  <a:prstClr val="black"/>
                </a:solidFill>
                <a:ea typeface="Times New Roman"/>
              </a:rPr>
              <a:t>the same?</a:t>
            </a:r>
            <a:endParaRPr lang="en-US" sz="32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 smtClean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en-US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en-US" dirty="0">
              <a:latin typeface="Times New Roman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9015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146" y="533400"/>
            <a:ext cx="8032653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Your Food-Chain Diagrams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051" y="1524000"/>
            <a:ext cx="5633926" cy="51452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4147" y="1730326"/>
            <a:ext cx="3048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</a:rPr>
              <a:t>Add </a:t>
            </a:r>
            <a:r>
              <a:rPr lang="en-US" sz="3200" dirty="0">
                <a:solidFill>
                  <a:prstClr val="black"/>
                </a:solidFill>
                <a:latin typeface="Calibri" pitchFamily="34" charset="0"/>
              </a:rPr>
              <a:t>to your diagram to show what happens when the bush, the mouse, and the hawk </a:t>
            </a:r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</a:rPr>
              <a:t>die.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182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3678"/>
            <a:ext cx="8229600" cy="990600"/>
          </a:xfrm>
        </p:spPr>
        <p:txBody>
          <a:bodyPr/>
          <a:lstStyle/>
          <a:p>
            <a:r>
              <a:rPr lang="en-US" dirty="0" smtClean="0"/>
              <a:t>Matter Is Recycled!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269" y="1125415"/>
            <a:ext cx="6027462" cy="55046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909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114" y="533400"/>
            <a:ext cx="8039686" cy="990600"/>
          </a:xfrm>
        </p:spPr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114" y="1600200"/>
            <a:ext cx="8039686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dirty="0" smtClean="0"/>
              <a:t>In the next lesson, we’ll explore these questions:</a:t>
            </a:r>
          </a:p>
          <a:p>
            <a:pPr marL="731520" indent="-365760">
              <a:spcBef>
                <a:spcPts val="600"/>
              </a:spcBef>
              <a:buFont typeface="Arial" pitchFamily="34" charset="0"/>
              <a:buChar char="•"/>
            </a:pPr>
            <a:r>
              <a:rPr lang="en-US" sz="3200" dirty="0" smtClean="0"/>
              <a:t>What happens to </a:t>
            </a:r>
            <a:r>
              <a:rPr lang="en-US" sz="3200" b="1" dirty="0" smtClean="0"/>
              <a:t>energy</a:t>
            </a:r>
            <a:r>
              <a:rPr lang="en-US" sz="3200" dirty="0" smtClean="0"/>
              <a:t> in food chains? </a:t>
            </a:r>
          </a:p>
          <a:p>
            <a:pPr marL="731520" indent="-365760">
              <a:spcBef>
                <a:spcPts val="600"/>
              </a:spcBef>
              <a:buFont typeface="Arial" pitchFamily="34" charset="0"/>
              <a:buChar char="•"/>
            </a:pPr>
            <a:r>
              <a:rPr lang="en-US" sz="3200" dirty="0" smtClean="0"/>
              <a:t>Can it be recycled like matter?</a:t>
            </a:r>
          </a:p>
        </p:txBody>
      </p:sp>
    </p:spTree>
    <p:extLst>
      <p:ext uri="{BB962C8B-B14F-4D97-AF65-F5344CB8AC3E}">
        <p14:creationId xmlns="" xmlns:p14="http://schemas.microsoft.com/office/powerpoint/2010/main" val="215755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1_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5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1_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1_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respect_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_respect_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SCS: Building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SCS: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4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BSCS Template (2)</Template>
  <TotalTime>14949</TotalTime>
  <Words>295</Words>
  <Application>Microsoft Office PowerPoint</Application>
  <PresentationFormat>On-screen Show (4:3)</PresentationFormat>
  <Paragraphs>33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16</vt:i4>
      </vt:variant>
      <vt:variant>
        <vt:lpstr>Slide Titles</vt:lpstr>
      </vt:variant>
      <vt:variant>
        <vt:i4>9</vt:i4>
      </vt:variant>
    </vt:vector>
  </HeadingPairs>
  <TitlesOfParts>
    <vt:vector size="25" baseType="lpstr">
      <vt:lpstr>BSCS Template (2)</vt:lpstr>
      <vt:lpstr>BSCS: Building</vt:lpstr>
      <vt:lpstr>BSCS: Students</vt:lpstr>
      <vt:lpstr>BSCS: Texture</vt:lpstr>
      <vt:lpstr>BSCS: Science Texture</vt:lpstr>
      <vt:lpstr>1_BSCS: Science Texture</vt:lpstr>
      <vt:lpstr>2_BSCS: Science Texture</vt:lpstr>
      <vt:lpstr>3_BSCS: Science Texture</vt:lpstr>
      <vt:lpstr>4_BSCS: Science Texture</vt:lpstr>
      <vt:lpstr>Default Theme</vt:lpstr>
      <vt:lpstr>1_Default Theme</vt:lpstr>
      <vt:lpstr>5_BSCS: Science Texture</vt:lpstr>
      <vt:lpstr>1_BSCS: Students</vt:lpstr>
      <vt:lpstr>1_BSCS Template (2)</vt:lpstr>
      <vt:lpstr>respect_theme</vt:lpstr>
      <vt:lpstr>1_respect_theme</vt:lpstr>
      <vt:lpstr>Food Webs Lesson 5b</vt:lpstr>
      <vt:lpstr>Today’s Focus Question</vt:lpstr>
      <vt:lpstr>What We Know So Far about the Strawberries </vt:lpstr>
      <vt:lpstr>Our Questions about the Strawberries</vt:lpstr>
      <vt:lpstr>What Happens to Wastes and Dead Stuff? </vt:lpstr>
      <vt:lpstr>What New Ideas Did You Find?</vt:lpstr>
      <vt:lpstr>Your Food-Chain Diagrams</vt:lpstr>
      <vt:lpstr>Matter Is Recycled!</vt:lpstr>
      <vt:lpstr>Next Time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Potter</dc:creator>
  <cp:lastModifiedBy>JLonas</cp:lastModifiedBy>
  <cp:revision>293</cp:revision>
  <cp:lastPrinted>2012-10-30T19:59:04Z</cp:lastPrinted>
  <dcterms:created xsi:type="dcterms:W3CDTF">2012-10-15T22:17:33Z</dcterms:created>
  <dcterms:modified xsi:type="dcterms:W3CDTF">2018-12-19T17:29:40Z</dcterms:modified>
</cp:coreProperties>
</file>