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16" r:id="rId11"/>
  </p:sldMasterIdLst>
  <p:notesMasterIdLst>
    <p:notesMasterId r:id="rId22"/>
  </p:notesMasterIdLst>
  <p:sldIdLst>
    <p:sldId id="388" r:id="rId12"/>
    <p:sldId id="345" r:id="rId13"/>
    <p:sldId id="379" r:id="rId14"/>
    <p:sldId id="389" r:id="rId15"/>
    <p:sldId id="390" r:id="rId16"/>
    <p:sldId id="391" r:id="rId17"/>
    <p:sldId id="394" r:id="rId18"/>
    <p:sldId id="395" r:id="rId19"/>
    <p:sldId id="392" r:id="rId20"/>
    <p:sldId id="387" r:id="rId21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Lonas" initials="JL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6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78" y="330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C339-64FF-4647-A31A-6A3F977883E5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2199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21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46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Squirrel Jumping - By Ed Sweeney (originally posted to Flickr as Serious Squirrel) [CC BY 2.0 (http://creativecommons.org/licenses/by/2.0)], via Wikimedia Commons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99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6b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446585"/>
            <a:ext cx="810423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FontTx/>
              <a:buNone/>
            </a:pP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What Happens to Energy in Food Chains? Is It Recycled? (Part 2)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130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2950" y="52197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0" y="5130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5256212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80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248" y="533400"/>
            <a:ext cx="8011551" cy="990600"/>
          </a:xfrm>
        </p:spPr>
        <p:txBody>
          <a:bodyPr/>
          <a:lstStyle/>
          <a:p>
            <a:r>
              <a:rPr lang="en-US" dirty="0"/>
              <a:t>Next Time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248" y="1524000"/>
            <a:ext cx="8011552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the </a:t>
            </a:r>
            <a:r>
              <a:rPr lang="en-US" sz="3200"/>
              <a:t>next lesson, you’ll </a:t>
            </a:r>
            <a:r>
              <a:rPr lang="en-US" sz="3200" dirty="0"/>
              <a:t>use everything you’ve learned so far about matter </a:t>
            </a:r>
            <a:r>
              <a:rPr lang="en-US" sz="3200" b="1" dirty="0"/>
              <a:t>and</a:t>
            </a:r>
            <a:r>
              <a:rPr lang="en-US" sz="3200" dirty="0"/>
              <a:t> energy to explain what’s happening in more complicated food chains.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6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14" y="533400"/>
            <a:ext cx="8039686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14" y="1524000"/>
            <a:ext cx="8039686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What happens to energy in food chains? Is it recycled?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68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6392"/>
            <a:ext cx="8319566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Do You Know about Energy in Food Chains?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1798"/>
            <a:ext cx="82296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000" dirty="0"/>
              <a:t>Imagine you’re out on a long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dirty="0"/>
              <a:t>walk, and you’re feeling tired.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dirty="0"/>
              <a:t>You eat a banana to get</a:t>
            </a:r>
            <a:br>
              <a:rPr lang="en-US" sz="3000" dirty="0"/>
            </a:br>
            <a:r>
              <a:rPr lang="en-US" sz="3000" dirty="0"/>
              <a:t>some energy so you can keep </a:t>
            </a:r>
            <a:br>
              <a:rPr lang="en-US" sz="3000" dirty="0"/>
            </a:br>
            <a:r>
              <a:rPr lang="en-US" sz="3000" dirty="0"/>
              <a:t>on walking. </a:t>
            </a:r>
          </a:p>
          <a:p>
            <a:pPr marL="731520" indent="-365760"/>
            <a:r>
              <a:rPr lang="en-US" sz="3000" dirty="0"/>
              <a:t>How did energy get into </a:t>
            </a:r>
            <a:br>
              <a:rPr lang="en-US" sz="3000" dirty="0"/>
            </a:br>
            <a:r>
              <a:rPr lang="en-US" sz="3000" dirty="0"/>
              <a:t>the banana?</a:t>
            </a:r>
          </a:p>
          <a:p>
            <a:pPr marL="731520" indent="-365760"/>
            <a:r>
              <a:rPr lang="en-US" sz="3000" dirty="0"/>
              <a:t>What happens to the </a:t>
            </a:r>
            <a:br>
              <a:rPr lang="en-US" sz="3000" dirty="0"/>
            </a:br>
            <a:r>
              <a:rPr lang="en-US" sz="3000" dirty="0"/>
              <a:t>energy in the banana after </a:t>
            </a:r>
            <a:br>
              <a:rPr lang="en-US" sz="3000" dirty="0"/>
            </a:br>
            <a:r>
              <a:rPr lang="en-US" sz="3000" dirty="0"/>
              <a:t>you eat it?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4932" y="1887342"/>
            <a:ext cx="2971868" cy="39803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41977" y="5867722"/>
            <a:ext cx="18185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Freepik.com</a:t>
            </a:r>
          </a:p>
        </p:txBody>
      </p:sp>
    </p:spTree>
    <p:extLst>
      <p:ext uri="{BB962C8B-B14F-4D97-AF65-F5344CB8AC3E}">
        <p14:creationId xmlns:p14="http://schemas.microsoft.com/office/powerpoint/2010/main" val="129973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9625" y="4890916"/>
            <a:ext cx="1460893" cy="1345703"/>
          </a:xfrm>
          <a:prstGeom prst="rect">
            <a:avLst/>
          </a:prstGeom>
        </p:spPr>
      </p:pic>
      <p:pic>
        <p:nvPicPr>
          <p:cNvPr id="32" name="Picture 31" descr="R:\Binders\Photo Permission\5th\Food Webs\Lesson 6\cheetah-2560006_128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2564" y="4795984"/>
            <a:ext cx="2228850" cy="1217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4"/>
          <p:cNvSpPr txBox="1"/>
          <p:nvPr/>
        </p:nvSpPr>
        <p:spPr>
          <a:xfrm>
            <a:off x="7098620" y="2113961"/>
            <a:ext cx="1876425" cy="6000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Stored in Food Molecules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42324" y="2619849"/>
            <a:ext cx="130492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 Energy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6085" y="1347553"/>
            <a:ext cx="2301435" cy="172824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8689" y="1999053"/>
            <a:ext cx="1023428" cy="229818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364" y="3535191"/>
            <a:ext cx="2067560" cy="1355725"/>
          </a:xfrm>
          <a:prstGeom prst="rect">
            <a:avLst/>
          </a:prstGeom>
        </p:spPr>
      </p:pic>
      <p:sp>
        <p:nvSpPr>
          <p:cNvPr id="12" name="TextBox 6"/>
          <p:cNvSpPr txBox="1"/>
          <p:nvPr/>
        </p:nvSpPr>
        <p:spPr>
          <a:xfrm>
            <a:off x="4132342" y="5267789"/>
            <a:ext cx="1753235" cy="30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Stored Food Energy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6642564" y="4795984"/>
            <a:ext cx="1234872" cy="308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to Run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964" y="3334838"/>
            <a:ext cx="1162050" cy="78676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4961335" y="4498169"/>
            <a:ext cx="47625" cy="692150"/>
          </a:xfrm>
          <a:prstGeom prst="straightConnector1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618435" y="3960313"/>
            <a:ext cx="1480185" cy="322580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98689" y="4535634"/>
            <a:ext cx="1043172" cy="568051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7933" y="3275992"/>
            <a:ext cx="1304657" cy="1292464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>
            <a:off x="2447249" y="1898343"/>
            <a:ext cx="1964406" cy="215619"/>
          </a:xfrm>
          <a:prstGeom prst="rightArrow">
            <a:avLst/>
          </a:prstGeom>
          <a:solidFill>
            <a:srgbClr val="0070C0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202590" y="2450640"/>
            <a:ext cx="2423708" cy="1277581"/>
          </a:xfrm>
          <a:prstGeom prst="straightConnector1">
            <a:avLst/>
          </a:prstGeom>
          <a:ln w="984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566982" y="4213054"/>
            <a:ext cx="1197906" cy="0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539141"/>
            <a:ext cx="931163" cy="678579"/>
          </a:xfrm>
          <a:prstGeom prst="rect">
            <a:avLst/>
          </a:prstGeom>
        </p:spPr>
      </p:pic>
      <p:sp>
        <p:nvSpPr>
          <p:cNvPr id="36" name="TextBox 6"/>
          <p:cNvSpPr txBox="1"/>
          <p:nvPr/>
        </p:nvSpPr>
        <p:spPr>
          <a:xfrm>
            <a:off x="694014" y="4535634"/>
            <a:ext cx="1753235" cy="30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Stored Food Energy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920253" y="4844244"/>
            <a:ext cx="444142" cy="595552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874332" y="5722261"/>
            <a:ext cx="1197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Energy to Jump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814104" y="4844244"/>
            <a:ext cx="388486" cy="694897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7200" y="539015"/>
            <a:ext cx="8032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Energy in a Food Chain: Figure It Out!</a:t>
            </a:r>
          </a:p>
        </p:txBody>
      </p:sp>
      <p:pic>
        <p:nvPicPr>
          <p:cNvPr id="28" name="Picture 27" descr="R:\Binders\Photo Permission\5th\Food Webs\Lesson 2\ivak-Decorative-Sun-800px.pn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324" y="1347553"/>
            <a:ext cx="1209675" cy="12096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340290" y="6224884"/>
            <a:ext cx="16065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Photograph by Ed Sweeney</a:t>
            </a:r>
          </a:p>
        </p:txBody>
      </p:sp>
      <p:sp>
        <p:nvSpPr>
          <p:cNvPr id="29" name="TextBox 2"/>
          <p:cNvSpPr txBox="1"/>
          <p:nvPr/>
        </p:nvSpPr>
        <p:spPr>
          <a:xfrm>
            <a:off x="5197151" y="3089431"/>
            <a:ext cx="2626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Photograph by Jean-Pol </a:t>
            </a:r>
            <a:r>
              <a:rPr lang="en-US" sz="1000" kern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Grandmont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267790" y="6236619"/>
            <a:ext cx="130492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 Energy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7104526" y="4173684"/>
            <a:ext cx="130492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 Energy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Box 2"/>
          <p:cNvSpPr txBox="1"/>
          <p:nvPr/>
        </p:nvSpPr>
        <p:spPr>
          <a:xfrm>
            <a:off x="6926425" y="5999260"/>
            <a:ext cx="1944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 courtesy of Pixabay.com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90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261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Create Your Own Food-Chain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107"/>
            <a:ext cx="8229600" cy="529469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Use the game cards to create a diagram showing what happens to energy in a food chain. Follow these steps: </a:t>
            </a:r>
          </a:p>
          <a:p>
            <a:pPr marL="365760" indent="-365760">
              <a:spcBef>
                <a:spcPts val="600"/>
              </a:spcBef>
              <a:buAutoNum type="arabicPeriod"/>
            </a:pPr>
            <a:r>
              <a:rPr lang="en-US" sz="2800" dirty="0"/>
              <a:t>Arrange your Sun and organism cards on the paper.</a:t>
            </a:r>
          </a:p>
          <a:p>
            <a:pPr marL="365760" indent="-365760">
              <a:spcBef>
                <a:spcPts val="0"/>
              </a:spcBef>
              <a:buAutoNum type="arabicPeriod"/>
            </a:pPr>
            <a:r>
              <a:rPr lang="en-US" sz="2800" dirty="0"/>
              <a:t>Refer to the Energy in Food Chains handout as a resource if you need help.</a:t>
            </a:r>
          </a:p>
          <a:p>
            <a:pPr marL="365760" indent="-365760">
              <a:spcBef>
                <a:spcPts val="0"/>
              </a:spcBef>
              <a:buAutoNum type="arabicPeriod"/>
            </a:pPr>
            <a:r>
              <a:rPr lang="en-US" sz="2800" dirty="0"/>
              <a:t>When you’re satisfied with how you’ve arranged the cards, tape or glue them in place.</a:t>
            </a:r>
          </a:p>
          <a:p>
            <a:pPr marL="365760" indent="-365760">
              <a:spcBef>
                <a:spcPts val="0"/>
              </a:spcBef>
              <a:buAutoNum type="arabicPeriod"/>
            </a:pPr>
            <a:r>
              <a:rPr lang="en-US" sz="2800" dirty="0"/>
              <a:t>Use a marker to add words and arrows showing what is happening to the energy in this food chain. </a:t>
            </a:r>
            <a:r>
              <a:rPr lang="en-US" sz="2800" b="1" dirty="0"/>
              <a:t>Make sure you label your arrows!</a:t>
            </a:r>
          </a:p>
          <a:p>
            <a:pPr marL="365760" indent="-365760">
              <a:spcBef>
                <a:spcPts val="0"/>
              </a:spcBef>
              <a:buAutoNum type="arabicPeriod"/>
            </a:pPr>
            <a:r>
              <a:rPr lang="en-US" sz="2800" dirty="0"/>
              <a:t>On the </a:t>
            </a:r>
            <a:r>
              <a:rPr lang="en-US" sz="2800" b="1" dirty="0"/>
              <a:t>back</a:t>
            </a:r>
            <a:r>
              <a:rPr lang="en-US" sz="2800" dirty="0"/>
              <a:t> of your paper, write an explanation of what is happening to the energy in your food chain.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86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/>
              <a:t>Diagram Presentations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Be good listeners during the presentations and make sure you communicate in scientific ways when you want to agree, disagree, add on, or ask a question: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I agree with __________ because …</a:t>
            </a:r>
          </a:p>
          <a:p>
            <a:pPr marL="731520" indent="-365760"/>
            <a:r>
              <a:rPr lang="en-US" sz="2800" dirty="0"/>
              <a:t>I disagree with _________ because …</a:t>
            </a:r>
          </a:p>
          <a:p>
            <a:pPr marL="731520" indent="-365760"/>
            <a:r>
              <a:rPr lang="en-US" sz="2800" dirty="0"/>
              <a:t>I want to add on to _______’s idea …</a:t>
            </a:r>
          </a:p>
          <a:p>
            <a:pPr marL="731520" indent="-365760"/>
            <a:r>
              <a:rPr lang="en-US" sz="2800" dirty="0"/>
              <a:t>Are you saying that …? </a:t>
            </a:r>
          </a:p>
          <a:p>
            <a:pPr marL="731520" indent="-365760"/>
            <a:r>
              <a:rPr lang="en-US" sz="2800" dirty="0"/>
              <a:t>What do you mean when you say …?</a:t>
            </a:r>
          </a:p>
          <a:p>
            <a:pPr marL="731520" indent="-365760"/>
            <a:r>
              <a:rPr lang="en-US" sz="2800" dirty="0"/>
              <a:t>That idea doesn’t make sense because …</a:t>
            </a:r>
          </a:p>
        </p:txBody>
      </p:sp>
    </p:spTree>
    <p:extLst>
      <p:ext uri="{BB962C8B-B14F-4D97-AF65-F5344CB8AC3E}">
        <p14:creationId xmlns:p14="http://schemas.microsoft.com/office/powerpoint/2010/main" val="2640054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533400"/>
            <a:ext cx="8053754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600200"/>
            <a:ext cx="8053754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/>
              </a:rPr>
              <a:t>What happens to energy in food chains? Is it recycled? </a:t>
            </a:r>
          </a:p>
        </p:txBody>
      </p:sp>
    </p:spTree>
    <p:extLst>
      <p:ext uri="{BB962C8B-B14F-4D97-AF65-F5344CB8AC3E}">
        <p14:creationId xmlns:p14="http://schemas.microsoft.com/office/powerpoint/2010/main" val="556132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2590" y="4903547"/>
            <a:ext cx="1460893" cy="1345703"/>
          </a:xfrm>
          <a:prstGeom prst="rect">
            <a:avLst/>
          </a:prstGeom>
        </p:spPr>
      </p:pic>
      <p:pic>
        <p:nvPicPr>
          <p:cNvPr id="32" name="Picture 31" descr="R:\Binders\Photo Permission\5th\Food Webs\Lesson 6\cheetah-2560006_128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2117" y="4801763"/>
            <a:ext cx="2228850" cy="1217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4"/>
          <p:cNvSpPr txBox="1"/>
          <p:nvPr/>
        </p:nvSpPr>
        <p:spPr>
          <a:xfrm>
            <a:off x="5496539" y="2631574"/>
            <a:ext cx="2612618" cy="3000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Stored in Food Molecules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94787" y="2450599"/>
            <a:ext cx="130492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 Energy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133" y="713247"/>
            <a:ext cx="2301435" cy="172824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3678" y="1347553"/>
            <a:ext cx="1023428" cy="229818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118" y="3391681"/>
            <a:ext cx="2067560" cy="1355725"/>
          </a:xfrm>
          <a:prstGeom prst="rect">
            <a:avLst/>
          </a:prstGeom>
        </p:spPr>
      </p:pic>
      <p:sp>
        <p:nvSpPr>
          <p:cNvPr id="12" name="TextBox 6"/>
          <p:cNvSpPr txBox="1"/>
          <p:nvPr/>
        </p:nvSpPr>
        <p:spPr>
          <a:xfrm>
            <a:off x="4013279" y="5210794"/>
            <a:ext cx="1753235" cy="30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Stored Food Energy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6522117" y="4801763"/>
            <a:ext cx="1234872" cy="308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to Run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964" y="3129505"/>
            <a:ext cx="1162050" cy="78676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4842272" y="4518644"/>
            <a:ext cx="47625" cy="692150"/>
          </a:xfrm>
          <a:prstGeom prst="straightConnector1">
            <a:avLst/>
          </a:prstGeom>
          <a:ln w="889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624341" y="3754980"/>
            <a:ext cx="1480185" cy="322580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96538" y="4468877"/>
            <a:ext cx="959473" cy="520455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6921" y="3129505"/>
            <a:ext cx="1304657" cy="1292464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>
            <a:off x="3240691" y="1682724"/>
            <a:ext cx="1964406" cy="215619"/>
          </a:xfrm>
          <a:prstGeom prst="rightArrow">
            <a:avLst/>
          </a:prstGeom>
          <a:solidFill>
            <a:srgbClr val="0070C0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426517" y="2128300"/>
            <a:ext cx="3070021" cy="1606621"/>
          </a:xfrm>
          <a:prstGeom prst="straightConnector1">
            <a:avLst/>
          </a:prstGeom>
          <a:ln w="984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399625" y="4213054"/>
            <a:ext cx="1197906" cy="0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39" y="5424002"/>
            <a:ext cx="931163" cy="678579"/>
          </a:xfrm>
          <a:prstGeom prst="rect">
            <a:avLst/>
          </a:prstGeom>
        </p:spPr>
      </p:pic>
      <p:sp>
        <p:nvSpPr>
          <p:cNvPr id="36" name="TextBox 6"/>
          <p:cNvSpPr txBox="1"/>
          <p:nvPr/>
        </p:nvSpPr>
        <p:spPr>
          <a:xfrm>
            <a:off x="823552" y="4421969"/>
            <a:ext cx="1753235" cy="30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Stored Food Energy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966921" y="4747406"/>
            <a:ext cx="444142" cy="595552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645256" y="5726030"/>
            <a:ext cx="1316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Energy to Jump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619250" y="4729105"/>
            <a:ext cx="388486" cy="694897"/>
          </a:xfrm>
          <a:prstGeom prst="straightConnector1">
            <a:avLst/>
          </a:prstGeom>
          <a:ln w="88900">
            <a:solidFill>
              <a:srgbClr val="00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R:\Binders\Photo Permission\5th\Food Webs\Lesson 2\ivak-Decorative-Sun-800px.pn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4787" y="1233155"/>
            <a:ext cx="1209675" cy="120967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457199" y="540291"/>
            <a:ext cx="4984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1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rPr>
              <a:t>A Complicated Story!</a:t>
            </a: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314458" y="6102744"/>
            <a:ext cx="130492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 Energy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7104526" y="3916270"/>
            <a:ext cx="130492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 Energy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46411" y="6235579"/>
            <a:ext cx="16065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Photograph by Ed Sweeney</a:t>
            </a:r>
          </a:p>
        </p:txBody>
      </p:sp>
      <p:sp>
        <p:nvSpPr>
          <p:cNvPr id="34" name="TextBox 2"/>
          <p:cNvSpPr txBox="1"/>
          <p:nvPr/>
        </p:nvSpPr>
        <p:spPr>
          <a:xfrm>
            <a:off x="6046236" y="2390076"/>
            <a:ext cx="2626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Photograph by Jean-Pol </a:t>
            </a:r>
            <a:r>
              <a:rPr lang="en-US" sz="1000" kern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Grandmont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8" name="TextBox 2"/>
          <p:cNvSpPr txBox="1"/>
          <p:nvPr/>
        </p:nvSpPr>
        <p:spPr>
          <a:xfrm>
            <a:off x="6872083" y="5999260"/>
            <a:ext cx="1944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 courtesy of Pixabay.com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480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4636"/>
            <a:ext cx="8229600" cy="990600"/>
          </a:xfrm>
        </p:spPr>
        <p:txBody>
          <a:bodyPr/>
          <a:lstStyle/>
          <a:p>
            <a:r>
              <a:rPr lang="en-US" dirty="0"/>
              <a:t>Let’s Simplify the Story!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5236"/>
            <a:ext cx="8422105" cy="4876800"/>
          </a:xfrm>
        </p:spPr>
        <p:txBody>
          <a:bodyPr/>
          <a:lstStyle/>
          <a:p>
            <a:pPr marL="365760" indent="-365760"/>
            <a:r>
              <a:rPr lang="en-US" sz="2800" dirty="0"/>
              <a:t>As energy moves through a food chain, it changes from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/>
              <a:t>light energy to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/>
              <a:t>energy stored in food molecules to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/>
              <a:t>energy organisms use to move and live to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/>
              <a:t>heat energy.</a:t>
            </a:r>
          </a:p>
          <a:p>
            <a:pPr marL="365760" indent="-365760"/>
            <a:r>
              <a:rPr lang="en-US" sz="2800" dirty="0"/>
              <a:t>Energy is used and lost as heat to the environment.</a:t>
            </a:r>
          </a:p>
          <a:p>
            <a:pPr marL="365760" indent="-365760"/>
            <a:r>
              <a:rPr lang="en-US" sz="2800" dirty="0"/>
              <a:t>Energy is not recycled.</a:t>
            </a:r>
          </a:p>
        </p:txBody>
      </p:sp>
      <p:pic>
        <p:nvPicPr>
          <p:cNvPr id="5" name="Picture 4" descr="R:\Binders\Photo Permission\5th\Food Webs\Lesson 2\ivak-Decorative-Sun-800px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1315" y="4907817"/>
            <a:ext cx="1663076" cy="15207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234127" y="5474502"/>
            <a:ext cx="47260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So we always need a new supply of energy from the Sun! </a:t>
            </a:r>
          </a:p>
        </p:txBody>
      </p:sp>
    </p:spTree>
    <p:extLst>
      <p:ext uri="{BB962C8B-B14F-4D97-AF65-F5344CB8AC3E}">
        <p14:creationId xmlns:p14="http://schemas.microsoft.com/office/powerpoint/2010/main" val="117681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13204</TotalTime>
  <Words>498</Words>
  <Application>Microsoft Office PowerPoint</Application>
  <PresentationFormat>On-screen Show (4:3)</PresentationFormat>
  <Paragraphs>68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Calibri</vt:lpstr>
      <vt:lpstr>Times New Roman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Theme1</vt:lpstr>
      <vt:lpstr>Food Webs Lesson 6b</vt:lpstr>
      <vt:lpstr>Today’s Focus Questions</vt:lpstr>
      <vt:lpstr>What Do You Know about Energy in Food Chains? </vt:lpstr>
      <vt:lpstr>PowerPoint Presentation</vt:lpstr>
      <vt:lpstr>Create Your Own Food-Chain Diagram</vt:lpstr>
      <vt:lpstr>Diagram Presentations </vt:lpstr>
      <vt:lpstr>Today’s Focus Questions</vt:lpstr>
      <vt:lpstr>PowerPoint Presentation</vt:lpstr>
      <vt:lpstr>Let’s Simplify the Story!</vt:lpstr>
      <vt:lpstr>Next Time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326</cp:revision>
  <cp:lastPrinted>2012-10-30T19:59:04Z</cp:lastPrinted>
  <dcterms:created xsi:type="dcterms:W3CDTF">2012-10-15T22:17:33Z</dcterms:created>
  <dcterms:modified xsi:type="dcterms:W3CDTF">2020-01-07T23:07:35Z</dcterms:modified>
</cp:coreProperties>
</file>