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16" r:id="rId11"/>
    <p:sldMasterId id="2147483828" r:id="rId12"/>
  </p:sldMasterIdLst>
  <p:notesMasterIdLst>
    <p:notesMasterId r:id="rId26"/>
  </p:notesMasterIdLst>
  <p:handoutMasterIdLst>
    <p:handoutMasterId r:id="rId27"/>
  </p:handoutMasterIdLst>
  <p:sldIdLst>
    <p:sldId id="340" r:id="rId13"/>
    <p:sldId id="308" r:id="rId14"/>
    <p:sldId id="332" r:id="rId15"/>
    <p:sldId id="341" r:id="rId16"/>
    <p:sldId id="339" r:id="rId17"/>
    <p:sldId id="291" r:id="rId18"/>
    <p:sldId id="329" r:id="rId19"/>
    <p:sldId id="321" r:id="rId20"/>
    <p:sldId id="330" r:id="rId21"/>
    <p:sldId id="342" r:id="rId22"/>
    <p:sldId id="331" r:id="rId23"/>
    <p:sldId id="338" r:id="rId24"/>
    <p:sldId id="315" r:id="rId25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2" clrIdx="0"/>
  <p:cmAuthor id="1" name="Kathy Roth" initials="KR" lastIdx="5" clrIdx="1"/>
  <p:cmAuthor id="2" name="JLonas" initials="JL" lastIdx="1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598600"/>
    <a:srgbClr val="B8D975"/>
    <a:srgbClr val="A7D053"/>
    <a:srgbClr val="C4E08C"/>
    <a:srgbClr val="29AC00"/>
    <a:srgbClr val="669900"/>
    <a:srgbClr val="3399FF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81645" autoAdjust="0"/>
  </p:normalViewPr>
  <p:slideViewPr>
    <p:cSldViewPr snapToGrid="0" snapToObjects="1">
      <p:cViewPr varScale="1">
        <p:scale>
          <a:sx n="93" d="100"/>
          <a:sy n="93" d="100"/>
        </p:scale>
        <p:origin x="414" y="72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5E03B95E-33C8-4CFB-9465-C428A725749B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0AD61AD6-FAAA-42A6-B765-2575C000A7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22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480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Oak</a:t>
            </a:r>
            <a:r>
              <a:rPr lang="en-US" baseline="0" dirty="0"/>
              <a:t> seedling and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38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054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314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86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828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5475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71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77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3679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65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892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2750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ICDb8nM5rs" TargetMode="External"/><Relationship Id="rId2" Type="http://schemas.openxmlformats.org/officeDocument/2006/relationships/hyperlink" Target="https://www.youtube.com/watch?v=ISYBpayqL-0" TargetMode="External"/><Relationship Id="rId1" Type="http://schemas.openxmlformats.org/officeDocument/2006/relationships/slideLayout" Target="../slideLayouts/slideLayout8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3a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1600" dirty="0">
              <a:solidFill>
                <a:srgbClr val="1F497D"/>
              </a:solidFill>
              <a:latin typeface="Lucida Sans Unicode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838200" y="3721100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None/>
            </a:pPr>
            <a:r>
              <a:rPr lang="en-US" sz="4000" dirty="0">
                <a:solidFill>
                  <a:srgbClr val="1F497D"/>
                </a:solidFill>
                <a:latin typeface="Calibri" pitchFamily="34" charset="0"/>
              </a:rPr>
              <a:t>How Do Plants Grow Bigger</a:t>
            </a:r>
            <a:r>
              <a:rPr lang="en-US" sz="4000" dirty="0">
                <a:solidFill>
                  <a:srgbClr val="1F497D"/>
                </a:solidFill>
                <a:latin typeface="Lucida Sans Unicode" pitchFamily="34" charset="0"/>
              </a:rPr>
              <a:t>? 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900979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584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Tree Grow Bigger?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5232" y="1600200"/>
            <a:ext cx="561353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75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810" y="533400"/>
            <a:ext cx="7996990" cy="990600"/>
          </a:xfrm>
        </p:spPr>
        <p:txBody>
          <a:bodyPr>
            <a:normAutofit/>
          </a:bodyPr>
          <a:lstStyle/>
          <a:p>
            <a:r>
              <a:rPr lang="en-US" dirty="0"/>
              <a:t>A Diagram of How Plants Grow Bigger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994" y="3570243"/>
            <a:ext cx="2478794" cy="228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9809" y="1524000"/>
            <a:ext cx="74553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Let’s add words, arrows, and drawings to show how plants grow bigger.</a:t>
            </a:r>
          </a:p>
        </p:txBody>
      </p:sp>
    </p:spTree>
    <p:extLst>
      <p:ext uri="{BB962C8B-B14F-4D97-AF65-F5344CB8AC3E}">
        <p14:creationId xmlns:p14="http://schemas.microsoft.com/office/powerpoint/2010/main" val="43649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726" y="336884"/>
            <a:ext cx="8029074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6" y="1327484"/>
            <a:ext cx="8029074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spc="-100" dirty="0">
                <a:ea typeface="+mj-ea"/>
                <a:cs typeface="+mj-cs"/>
              </a:rPr>
              <a:t>How do plants grow bigger?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spc="-100" dirty="0">
                <a:ea typeface="+mj-ea"/>
                <a:cs typeface="+mj-cs"/>
              </a:rPr>
              <a:t>They take carbon dioxide and water from their environment and light energy from the Sun and make tiny food particles called </a:t>
            </a:r>
            <a:r>
              <a:rPr lang="en-US" sz="3200" i="1" spc="-100" dirty="0">
                <a:ea typeface="+mj-ea"/>
                <a:cs typeface="+mj-cs"/>
              </a:rPr>
              <a:t>molecules</a:t>
            </a:r>
            <a:r>
              <a:rPr lang="en-US" sz="3200" spc="-100" dirty="0">
                <a:ea typeface="+mj-ea"/>
                <a:cs typeface="+mj-cs"/>
              </a:rPr>
              <a:t>.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spc="-100" dirty="0">
                <a:ea typeface="+mj-ea"/>
                <a:cs typeface="+mj-cs"/>
              </a:rPr>
              <a:t>Plants use these molecules to grow BIGGER and BIGGER! </a:t>
            </a:r>
          </a:p>
          <a:p>
            <a:pPr marL="0" indent="0">
              <a:buNone/>
            </a:pPr>
            <a:endParaRPr lang="en-US" sz="3200" spc="-100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65874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852" y="533400"/>
            <a:ext cx="7980947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852" y="1600200"/>
            <a:ext cx="7980948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spc="-100" dirty="0">
                <a:ea typeface="+mj-ea"/>
                <a:cs typeface="+mj-cs"/>
              </a:rPr>
              <a:t>Tomorrow we’ll explore the question, </a:t>
            </a:r>
            <a:r>
              <a:rPr lang="en-US" sz="3200" i="1" spc="-100" dirty="0">
                <a:ea typeface="+mj-ea"/>
                <a:cs typeface="+mj-cs"/>
              </a:rPr>
              <a:t>How do animals grow bigger?</a:t>
            </a:r>
            <a:r>
              <a:rPr lang="en-US" sz="3200" spc="-100" dirty="0"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388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852" y="533400"/>
            <a:ext cx="7980947" cy="990600"/>
          </a:xfrm>
        </p:spPr>
        <p:txBody>
          <a:bodyPr/>
          <a:lstStyle/>
          <a:p>
            <a:r>
              <a:rPr lang="en-US" dirty="0"/>
              <a:t>Yesterday’s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852" y="1600200"/>
            <a:ext cx="7980948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W</a:t>
            </a:r>
            <a:r>
              <a:rPr lang="en-US" sz="3200" dirty="0">
                <a:ea typeface="Times New Roman"/>
              </a:rPr>
              <a:t>hat is food for plants?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47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26" y="499275"/>
            <a:ext cx="7737524" cy="646569"/>
          </a:xfrm>
        </p:spPr>
        <p:txBody>
          <a:bodyPr>
            <a:normAutofit fontScale="90000"/>
          </a:bodyPr>
          <a:lstStyle/>
          <a:p>
            <a:pPr lvl="0" indent="-342900">
              <a:spcBef>
                <a:spcPts val="0"/>
              </a:spcBef>
            </a:pPr>
            <a:r>
              <a:rPr lang="en-US" sz="4400" dirty="0"/>
              <a:t>What Is Food for Plants?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259058"/>
            <a:ext cx="7856805" cy="5598942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ea typeface="Times New Roman"/>
              </a:rPr>
              <a:t>Share your sentences for answering this question with a partner and help each other improve them.</a:t>
            </a:r>
          </a:p>
          <a:p>
            <a:pPr marL="228600" marR="0" indent="-228600" defTabSz="0">
              <a:spcBef>
                <a:spcPts val="1600"/>
              </a:spcBef>
              <a:spcAft>
                <a:spcPts val="14600"/>
              </a:spcAft>
              <a:buNone/>
              <a:tabLst>
                <a:tab pos="320040" algn="l"/>
              </a:tabLst>
            </a:pPr>
            <a:r>
              <a:rPr lang="en-US" sz="2800" dirty="0">
                <a:ea typeface="Times New Roman"/>
              </a:rPr>
              <a:t>1.	Make sure all of these words were used: </a:t>
            </a:r>
          </a:p>
          <a:p>
            <a:pPr marL="457200" lvl="0" indent="-411480">
              <a:spcBef>
                <a:spcPts val="600"/>
              </a:spcBef>
              <a:buNone/>
            </a:pPr>
            <a:r>
              <a:rPr lang="en-US" sz="2800" dirty="0">
                <a:ea typeface="Times New Roman"/>
              </a:rPr>
              <a:t>2. Then ask your partner one clarification question:</a:t>
            </a:r>
          </a:p>
          <a:p>
            <a:pPr marL="731520" marR="0" indent="-274320">
              <a:spcBef>
                <a:spcPts val="600"/>
              </a:spcBef>
              <a:spcAft>
                <a:spcPts val="0"/>
              </a:spcAft>
            </a:pPr>
            <a:r>
              <a:rPr lang="en-US" sz="2800" i="1" dirty="0">
                <a:ea typeface="Times New Roman"/>
              </a:rPr>
              <a:t>What do you mean when you say </a:t>
            </a:r>
            <a:r>
              <a:rPr lang="en-US" sz="2800" dirty="0"/>
              <a:t>…</a:t>
            </a:r>
            <a:r>
              <a:rPr lang="en-US" sz="2800" i="1" dirty="0">
                <a:ea typeface="Times New Roman"/>
              </a:rPr>
              <a:t>?</a:t>
            </a:r>
            <a:endParaRPr lang="en-US" sz="2800" dirty="0">
              <a:ea typeface="Times New Roman"/>
            </a:endParaRPr>
          </a:p>
          <a:p>
            <a:pPr marL="731520" marR="0" indent="-274320">
              <a:spcBef>
                <a:spcPts val="0"/>
              </a:spcBef>
              <a:spcAft>
                <a:spcPts val="0"/>
              </a:spcAft>
            </a:pPr>
            <a:r>
              <a:rPr lang="en-US" sz="2800" i="1" dirty="0">
                <a:ea typeface="Times New Roman"/>
              </a:rPr>
              <a:t>Can you say more about </a:t>
            </a:r>
            <a:r>
              <a:rPr lang="en-US" sz="2800" i="1" dirty="0"/>
              <a:t>…?</a:t>
            </a:r>
            <a:endParaRPr lang="en-US" sz="2800" i="1" dirty="0">
              <a:ea typeface="Times New Roman"/>
            </a:endParaRPr>
          </a:p>
          <a:p>
            <a:pPr marL="731520" marR="0" indent="-274320">
              <a:spcBef>
                <a:spcPts val="0"/>
              </a:spcBef>
              <a:spcAft>
                <a:spcPts val="0"/>
              </a:spcAft>
            </a:pPr>
            <a:r>
              <a:rPr lang="en-US" sz="2800" i="1" dirty="0">
                <a:ea typeface="Times New Roman"/>
              </a:rPr>
              <a:t>Are you saying that </a:t>
            </a:r>
            <a:r>
              <a:rPr lang="en-US" sz="2800" i="1" dirty="0"/>
              <a:t>…?</a:t>
            </a:r>
            <a:endParaRPr lang="en-US" sz="2800" i="1" dirty="0"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7759" y="2743200"/>
            <a:ext cx="19554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Food</a:t>
            </a:r>
          </a:p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Water</a:t>
            </a:r>
          </a:p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Producers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5926" y="2743200"/>
            <a:ext cx="37420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Carbon dioxide</a:t>
            </a:r>
          </a:p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Matter</a:t>
            </a:r>
          </a:p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Sunlight</a:t>
            </a:r>
          </a:p>
          <a:p>
            <a:pPr marR="0" indent="-228600">
              <a:spcBef>
                <a:spcPts val="0"/>
              </a:spcBef>
              <a:spcAft>
                <a:spcPts val="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ea typeface="Times New Roman"/>
              </a:rPr>
              <a:t> Energy</a:t>
            </a:r>
          </a:p>
        </p:txBody>
      </p:sp>
    </p:spTree>
    <p:extLst>
      <p:ext uri="{BB962C8B-B14F-4D97-AF65-F5344CB8AC3E}">
        <p14:creationId xmlns:p14="http://schemas.microsoft.com/office/powerpoint/2010/main" val="71515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248" y="533400"/>
            <a:ext cx="8011551" cy="990600"/>
          </a:xfrm>
        </p:spPr>
        <p:txBody>
          <a:bodyPr>
            <a:normAutofit/>
          </a:bodyPr>
          <a:lstStyle/>
          <a:p>
            <a:r>
              <a:rPr lang="en-US" dirty="0"/>
              <a:t>Is It Food for Plants?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0632" y="1841872"/>
            <a:ext cx="1508078" cy="1277429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647" y="3831471"/>
            <a:ext cx="1252063" cy="14417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5248" y="1524000"/>
            <a:ext cx="5131559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Water</a:t>
            </a:r>
          </a:p>
          <a:p>
            <a:pPr marL="365760" indent="-365760"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Carbon dioxide</a:t>
            </a:r>
          </a:p>
          <a:p>
            <a:pPr marL="365760" indent="-365760"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Sunlight</a:t>
            </a:r>
          </a:p>
          <a:p>
            <a:pPr marL="365760" indent="-365760"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Soil</a:t>
            </a:r>
          </a:p>
          <a:p>
            <a:pPr marL="365760" indent="-365760"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Minerals in the soil (“plant food”)</a:t>
            </a:r>
          </a:p>
          <a:p>
            <a:pPr marL="365760" indent="-365760"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Food/sugar made in the leaves of plants</a:t>
            </a:r>
          </a:p>
        </p:txBody>
      </p:sp>
    </p:spTree>
    <p:extLst>
      <p:ext uri="{BB962C8B-B14F-4D97-AF65-F5344CB8AC3E}">
        <p14:creationId xmlns:p14="http://schemas.microsoft.com/office/powerpoint/2010/main" val="381376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629" y="1541192"/>
            <a:ext cx="4373323" cy="3279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353"/>
            <a:ext cx="8229600" cy="934174"/>
          </a:xfrm>
        </p:spPr>
        <p:txBody>
          <a:bodyPr>
            <a:normAutofit/>
          </a:bodyPr>
          <a:lstStyle/>
          <a:p>
            <a:r>
              <a:rPr lang="en-US" dirty="0"/>
              <a:t>Plants Are Producers That Make Food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40056" y="3808840"/>
            <a:ext cx="1554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Carbon Dioxide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2716" y="3116342"/>
            <a:ext cx="111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Water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3374" y="5580312"/>
            <a:ext cx="29717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atin typeface="Calibri" pitchFamily="34" charset="0"/>
              </a:rPr>
              <a:t>Matter that doesn’t provide energy for living things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540056" y="3578008"/>
            <a:ext cx="0" cy="20023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456007" y="4639837"/>
            <a:ext cx="0" cy="9404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7832" y="1043797"/>
            <a:ext cx="177165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162716" y="1593337"/>
            <a:ext cx="1021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itchFamily="34" charset="0"/>
              </a:rPr>
              <a:t>Light Energy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662673" y="2161017"/>
            <a:ext cx="2640847" cy="1137336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04517" y="3024010"/>
            <a:ext cx="219075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Plant makes food molecules (sugar)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82098" y="5580312"/>
            <a:ext cx="26697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Calibri" pitchFamily="34" charset="0"/>
              </a:rPr>
              <a:t>Matter that contains stored energy for living things to use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6999892" y="5058283"/>
            <a:ext cx="0" cy="619874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/>
          <p:nvPr/>
        </p:nvCxnSpPr>
        <p:spPr>
          <a:xfrm flipV="1">
            <a:off x="2184001" y="3298353"/>
            <a:ext cx="3119519" cy="127256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Arrow Connector 1030"/>
          <p:cNvCxnSpPr>
            <a:stCxn id="10" idx="3"/>
          </p:cNvCxnSpPr>
          <p:nvPr/>
        </p:nvCxnSpPr>
        <p:spPr>
          <a:xfrm flipV="1">
            <a:off x="3094182" y="3425609"/>
            <a:ext cx="2026458" cy="798730"/>
          </a:xfrm>
          <a:prstGeom prst="straightConnector1">
            <a:avLst/>
          </a:prstGeom>
          <a:ln w="254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Arrow Connector 1033"/>
          <p:cNvCxnSpPr/>
          <p:nvPr/>
        </p:nvCxnSpPr>
        <p:spPr>
          <a:xfrm>
            <a:off x="3437891" y="6134310"/>
            <a:ext cx="2066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84435" y="4794121"/>
            <a:ext cx="1721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Pexels.com</a:t>
            </a:r>
          </a:p>
        </p:txBody>
      </p:sp>
    </p:spTree>
    <p:extLst>
      <p:ext uri="{BB962C8B-B14F-4D97-AF65-F5344CB8AC3E}">
        <p14:creationId xmlns:p14="http://schemas.microsoft.com/office/powerpoint/2010/main" val="328907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2" grpId="0"/>
      <p:bldP spid="14" grpId="0"/>
      <p:bldP spid="18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726" y="533400"/>
            <a:ext cx="8029074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6" y="1600200"/>
            <a:ext cx="8029074" cy="4876800"/>
          </a:xfrm>
        </p:spPr>
        <p:txBody>
          <a:bodyPr>
            <a:normAutofit/>
          </a:bodyPr>
          <a:lstStyle/>
          <a:p>
            <a:pPr marL="0" marR="0" indent="0">
              <a:spcAft>
                <a:spcPts val="0"/>
              </a:spcAft>
              <a:buNone/>
            </a:pPr>
            <a:r>
              <a:rPr lang="en-US" sz="3200" dirty="0"/>
              <a:t>How do plants grow bigger? </a:t>
            </a:r>
          </a:p>
        </p:txBody>
      </p:sp>
    </p:spTree>
    <p:extLst>
      <p:ext uri="{BB962C8B-B14F-4D97-AF65-F5344CB8AC3E}">
        <p14:creationId xmlns:p14="http://schemas.microsoft.com/office/powerpoint/2010/main" val="132647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726" y="533400"/>
            <a:ext cx="8029074" cy="990600"/>
          </a:xfrm>
        </p:spPr>
        <p:txBody>
          <a:bodyPr/>
          <a:lstStyle/>
          <a:p>
            <a:r>
              <a:rPr lang="en-US" dirty="0"/>
              <a:t>Time-Lapse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6" y="1600200"/>
            <a:ext cx="8162424" cy="4525963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First, let’s watch tomato seedlings grow.</a:t>
            </a:r>
            <a:endParaRPr lang="en-US" sz="3200" i="1" u="sng" dirty="0">
              <a:solidFill>
                <a:srgbClr val="0000FF"/>
              </a:solidFill>
              <a:ea typeface="Times New Roman"/>
              <a:hlinkClick r:id="rId2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latin typeface="Times New Roman"/>
                <a:ea typeface="Times New Roman"/>
              </a:rPr>
              <a:t> </a:t>
            </a:r>
            <a:endParaRPr lang="en-US" sz="3600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29853" y="6126163"/>
            <a:ext cx="6590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CC"/>
                </a:solidFill>
                <a:latin typeface="Calibri" pitchFamily="34" charset="0"/>
              </a:rPr>
              <a:t>Link to video clip: </a:t>
            </a:r>
            <a:r>
              <a:rPr lang="en-US" dirty="0">
                <a:solidFill>
                  <a:srgbClr val="00B0F0"/>
                </a:solidFill>
                <a:latin typeface="Calibri" pitchFamily="34" charset="0"/>
                <a:hlinkClick r:id="rId3"/>
              </a:rPr>
              <a:t>http://www.youtube.com/watch?v=LICDb8nM5rs</a:t>
            </a:r>
            <a:endParaRPr lang="en-US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8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6724" y="1922573"/>
            <a:ext cx="2480310" cy="372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151" y="1603717"/>
            <a:ext cx="6090515" cy="45671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2361" y="5627737"/>
            <a:ext cx="15760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Fotofermer</a:t>
            </a:r>
            <a:endParaRPr 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9828" y="604911"/>
            <a:ext cx="8547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From an Acorn to a Full-Grown Tree!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5184" y="6173247"/>
            <a:ext cx="20441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Jean-Pol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Grandmont</a:t>
            </a:r>
            <a:endParaRPr 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66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990600"/>
          </a:xfrm>
        </p:spPr>
        <p:txBody>
          <a:bodyPr>
            <a:noAutofit/>
          </a:bodyPr>
          <a:lstStyle/>
          <a:p>
            <a:r>
              <a:rPr lang="en-US" dirty="0"/>
              <a:t>Building Organisms: Three Kinds of Matter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422" y="4634518"/>
            <a:ext cx="1286367" cy="36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37" y="3205048"/>
            <a:ext cx="1225550" cy="38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999932" y="1807034"/>
            <a:ext cx="828674" cy="757238"/>
            <a:chOff x="2033341" y="1595437"/>
            <a:chExt cx="828674" cy="757238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341" y="1595437"/>
              <a:ext cx="414337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7678" y="1981200"/>
              <a:ext cx="414337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341" y="1970086"/>
              <a:ext cx="439737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1014487" y="2743383"/>
            <a:ext cx="311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Water Molecule (H</a:t>
            </a:r>
            <a:r>
              <a:rPr lang="en-US" sz="2400" b="1" baseline="-25000" dirty="0">
                <a:latin typeface="Calibri" pitchFamily="34" charset="0"/>
              </a:rPr>
              <a:t>2</a:t>
            </a:r>
            <a:r>
              <a:rPr lang="en-US" sz="2400" b="1" dirty="0">
                <a:latin typeface="Calibri" pitchFamily="34" charset="0"/>
              </a:rPr>
              <a:t>O)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3915" y="3796296"/>
            <a:ext cx="329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Food Molecule (Sugar)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97280" y="5183205"/>
            <a:ext cx="4403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Carbon-Dioxide Molecule (CO</a:t>
            </a:r>
            <a:r>
              <a:rPr lang="en-US" sz="2400" b="1" baseline="-25000" dirty="0">
                <a:latin typeface="Calibri" pitchFamily="34" charset="0"/>
              </a:rPr>
              <a:t>2</a:t>
            </a:r>
            <a:r>
              <a:rPr lang="en-US" sz="2400" b="1" dirty="0">
                <a:latin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99997635"/>
      </p:ext>
    </p:extLst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9852</TotalTime>
  <Words>294</Words>
  <Application>Microsoft Office PowerPoint</Application>
  <PresentationFormat>On-screen Show (4:3)</PresentationFormat>
  <Paragraphs>58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Arial</vt:lpstr>
      <vt:lpstr>Calibri</vt:lpstr>
      <vt:lpstr>Lucida Sans Unicode</vt:lpstr>
      <vt:lpstr>Times New Roman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Theme1</vt:lpstr>
      <vt:lpstr>respect_theme</vt:lpstr>
      <vt:lpstr>Food Webs Lesson 3a</vt:lpstr>
      <vt:lpstr>Yesterday’s Focus Question</vt:lpstr>
      <vt:lpstr>What Is Food for Plants?</vt:lpstr>
      <vt:lpstr>Is It Food for Plants?</vt:lpstr>
      <vt:lpstr>Plants Are Producers That Make Food</vt:lpstr>
      <vt:lpstr>Today’s Focus Question</vt:lpstr>
      <vt:lpstr>Time-Lapse Video</vt:lpstr>
      <vt:lpstr>PowerPoint Presentation</vt:lpstr>
      <vt:lpstr>Building Organisms: Three Kinds of Matter</vt:lpstr>
      <vt:lpstr>How Does a Tree Grow Bigger? </vt:lpstr>
      <vt:lpstr>A Diagram of How Plants Grow Bigger</vt:lpstr>
      <vt:lpstr>Let’s Summarize!</vt:lpstr>
      <vt:lpstr>Next Time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329</cp:revision>
  <cp:lastPrinted>2017-10-11T21:39:39Z</cp:lastPrinted>
  <dcterms:created xsi:type="dcterms:W3CDTF">2012-10-15T22:17:33Z</dcterms:created>
  <dcterms:modified xsi:type="dcterms:W3CDTF">2020-01-07T23:06:07Z</dcterms:modified>
</cp:coreProperties>
</file>