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13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theme/theme10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Default Extension="gif" ContentType="image/gif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theme/theme7.xml" ContentType="application/vnd.openxmlformats-officedocument.theme+xml"/>
  <Override PartName="/ppt/slideLayouts/slideLayout59.xml" ContentType="application/vnd.openxmlformats-officedocument.presentationml.slideLayout+xml"/>
  <Override PartName="/ppt/theme/theme11.xml" ContentType="application/vnd.openxmlformats-officedocument.theme+xml"/>
  <Override PartName="/ppt/slideLayouts/slideLayout88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commentAuthors.xml" ContentType="application/vnd.openxmlformats-officedocument.presentationml.commentAuthors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s/slide24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7.xml" ContentType="application/vnd.openxmlformats-officedocument.them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1"/>
    <p:sldMasterId id="2147483712" r:id="rId2"/>
    <p:sldMasterId id="2147483720" r:id="rId3"/>
    <p:sldMasterId id="2147483728" r:id="rId4"/>
    <p:sldMasterId id="2147483736" r:id="rId5"/>
    <p:sldMasterId id="2147483744" r:id="rId6"/>
    <p:sldMasterId id="2147483752" r:id="rId7"/>
    <p:sldMasterId id="2147483760" r:id="rId8"/>
    <p:sldMasterId id="2147483768" r:id="rId9"/>
    <p:sldMasterId id="2147483776" r:id="rId10"/>
    <p:sldMasterId id="2147483784" r:id="rId11"/>
    <p:sldMasterId id="2147483792" r:id="rId12"/>
    <p:sldMasterId id="2147483800" r:id="rId13"/>
    <p:sldMasterId id="2147483808" r:id="rId14"/>
    <p:sldMasterId id="2147483816" r:id="rId15"/>
    <p:sldMasterId id="2147483829" r:id="rId16"/>
  </p:sldMasterIdLst>
  <p:notesMasterIdLst>
    <p:notesMasterId r:id="rId47"/>
  </p:notesMasterIdLst>
  <p:sldIdLst>
    <p:sldId id="386" r:id="rId17"/>
    <p:sldId id="344" r:id="rId18"/>
    <p:sldId id="345" r:id="rId19"/>
    <p:sldId id="419" r:id="rId20"/>
    <p:sldId id="420" r:id="rId21"/>
    <p:sldId id="367" r:id="rId22"/>
    <p:sldId id="409" r:id="rId23"/>
    <p:sldId id="411" r:id="rId24"/>
    <p:sldId id="412" r:id="rId25"/>
    <p:sldId id="410" r:id="rId26"/>
    <p:sldId id="369" r:id="rId27"/>
    <p:sldId id="387" r:id="rId28"/>
    <p:sldId id="407" r:id="rId29"/>
    <p:sldId id="388" r:id="rId30"/>
    <p:sldId id="389" r:id="rId31"/>
    <p:sldId id="390" r:id="rId32"/>
    <p:sldId id="392" r:id="rId33"/>
    <p:sldId id="414" r:id="rId34"/>
    <p:sldId id="397" r:id="rId35"/>
    <p:sldId id="398" r:id="rId36"/>
    <p:sldId id="399" r:id="rId37"/>
    <p:sldId id="404" r:id="rId38"/>
    <p:sldId id="405" r:id="rId39"/>
    <p:sldId id="415" r:id="rId40"/>
    <p:sldId id="382" r:id="rId41"/>
    <p:sldId id="416" r:id="rId42"/>
    <p:sldId id="408" r:id="rId43"/>
    <p:sldId id="417" r:id="rId44"/>
    <p:sldId id="422" r:id="rId45"/>
    <p:sldId id="421" r:id="rId46"/>
  </p:sldIdLst>
  <p:sldSz cx="9144000" cy="6858000" type="screen4x3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212">
          <p15:clr>
            <a:srgbClr val="A4A3A4"/>
          </p15:clr>
        </p15:guide>
        <p15:guide id="2" pos="46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Kathy Roth" initials="KR" lastIdx="1" clrIdx="1"/>
  <p:cmAuthor id="2" name="JLonas" initials="JL" lastIdx="3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598600"/>
    <a:srgbClr val="B8D975"/>
    <a:srgbClr val="A7D053"/>
    <a:srgbClr val="C4E08C"/>
    <a:srgbClr val="29AC00"/>
    <a:srgbClr val="669900"/>
    <a:srgbClr val="3399FF"/>
    <a:srgbClr val="0066CC"/>
    <a:srgbClr val="008181"/>
    <a:srgbClr val="9C867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990" autoAdjust="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212" y="-96"/>
      </p:cViewPr>
      <p:guideLst>
        <p:guide orient="horz" pos="4212"/>
        <p:guide pos="46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slide" Target="slides/slide26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slide" Target="slides/slide30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41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slide" Target="slides/slide29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49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4" Type="http://schemas.openxmlformats.org/officeDocument/2006/relationships/slide" Target="slides/slide28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slide" Target="slides/slide27.xml"/><Relationship Id="rId48" Type="http://schemas.openxmlformats.org/officeDocument/2006/relationships/commentAuthors" Target="commentAuthors.xml"/><Relationship Id="rId8" Type="http://schemas.openxmlformats.org/officeDocument/2006/relationships/slideMaster" Target="slideMasters/slideMaster8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1C339-64FF-4647-A31A-6A3F977883E5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F3C47-26E5-4879-A102-751A33FDB2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176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="" xmlns:p14="http://schemas.microsoft.com/office/powerpoint/2010/main" val="1473004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69327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07837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25142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56449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7078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75369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1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2.wmf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2.wmf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2.wmf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2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2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3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3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3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3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3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3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4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4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4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4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639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2403449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8800415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16156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84975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01303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88337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80143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87502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303853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8320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53218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34005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9209815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66046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2445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5419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076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1085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24034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88004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9209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24069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2445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5419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0764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1085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240344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880041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920981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24457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54193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076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205971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10851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24034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880041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920981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24457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54193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054806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605771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67963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4421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06304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896953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108166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37375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235099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4487730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396261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1091278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2823726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36908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00494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423493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780348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2465247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442118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1112666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8427370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6236730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2312917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8986797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3032110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58011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2484080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5733427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5644311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4732831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6505278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4987653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5429880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9556995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7458664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622376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05416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531154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5461909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4351801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026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3985794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3660363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2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411026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11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7994545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2237924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0067710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3026191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25542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uilding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07648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9249755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400982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6672600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0074762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8335144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524057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4896100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5093902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3900458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48396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108517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9601759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9631883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7462378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4179594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0351979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0099710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4195425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1508051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4406113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9" Type="http://schemas.openxmlformats.org/officeDocument/2006/relationships/image" Target="../media/image1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1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4.xml"/><Relationship Id="rId9" Type="http://schemas.openxmlformats.org/officeDocument/2006/relationships/image" Target="../media/image1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theme" Target="../theme/theme12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9" Type="http://schemas.openxmlformats.org/officeDocument/2006/relationships/image" Target="../media/image1.jpe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theme" Target="../theme/theme13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8.xml"/><Relationship Id="rId9" Type="http://schemas.openxmlformats.org/officeDocument/2006/relationships/image" Target="../media/image1.jpe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theme" Target="../theme/theme14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5.xml"/><Relationship Id="rId9" Type="http://schemas.openxmlformats.org/officeDocument/2006/relationships/image" Target="../media/image1.jpe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Relationship Id="rId9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7771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9323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024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9147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390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70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9771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185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9490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991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8919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17.png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9366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Food Webs Lesson </a:t>
            </a:r>
            <a:r>
              <a:rPr lang="en-US" dirty="0" smtClean="0"/>
              <a:t>4B</a:t>
            </a:r>
            <a:endParaRPr lang="en-US" altLang="en-US" cap="none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077367"/>
            <a:ext cx="75438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sz="1600" dirty="0">
              <a:solidFill>
                <a:srgbClr val="1F497D"/>
              </a:solidFill>
              <a:latin typeface="Lucida Sans Unicode" pitchFamily="34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 smtClean="0"/>
          </a:p>
        </p:txBody>
      </p:sp>
      <p:sp>
        <p:nvSpPr>
          <p:cNvPr id="22532" name="Rectangle 1"/>
          <p:cNvSpPr>
            <a:spLocks noChangeArrowheads="1"/>
          </p:cNvSpPr>
          <p:nvPr/>
        </p:nvSpPr>
        <p:spPr bwMode="auto">
          <a:xfrm>
            <a:off x="685800" y="3376330"/>
            <a:ext cx="7848600" cy="2248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4F81BD"/>
              </a:buClr>
              <a:buSzPct val="68000"/>
              <a:buNone/>
            </a:pPr>
            <a:endParaRPr lang="en-US" sz="1000" dirty="0" smtClean="0">
              <a:solidFill>
                <a:srgbClr val="1F497D"/>
              </a:solidFill>
              <a:latin typeface="Lucida Sans Unicode" pitchFamily="34" charset="0"/>
            </a:endParaRPr>
          </a:p>
          <a:p>
            <a:pPr eaLnBrk="1" fontAlgn="base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4F81BD"/>
              </a:buClr>
              <a:buSzPct val="68000"/>
              <a:buNone/>
            </a:pPr>
            <a:r>
              <a:rPr lang="en-US" sz="4000" dirty="0" smtClean="0">
                <a:solidFill>
                  <a:srgbClr val="1F497D"/>
                </a:solidFill>
                <a:latin typeface="Calibri" pitchFamily="34" charset="0"/>
              </a:rPr>
              <a:t>As Matter Moves from Organism to Organism in a Food Chain, Does Any </a:t>
            </a:r>
            <a:br>
              <a:rPr lang="en-US" sz="4000" dirty="0" smtClean="0">
                <a:solidFill>
                  <a:srgbClr val="1F497D"/>
                </a:solidFill>
                <a:latin typeface="Calibri" pitchFamily="34" charset="0"/>
              </a:rPr>
            </a:br>
            <a:r>
              <a:rPr lang="en-US" sz="4000" dirty="0" smtClean="0">
                <a:solidFill>
                  <a:srgbClr val="1F497D"/>
                </a:solidFill>
                <a:latin typeface="Calibri" pitchFamily="34" charset="0"/>
              </a:rPr>
              <a:t>of the Matter Disappear? What Is Your Evidence?</a:t>
            </a:r>
            <a:endParaRPr lang="en-US" sz="4000" dirty="0">
              <a:solidFill>
                <a:srgbClr val="1F497D"/>
              </a:solidFill>
              <a:latin typeface="Calibri" pitchFamily="34" charset="0"/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158815" y="5744028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041811" y="5832928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597" y="5744028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215" y="5832928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10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2496" y="3066614"/>
            <a:ext cx="4708947" cy="35328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046" y="200635"/>
            <a:ext cx="7803588" cy="990600"/>
          </a:xfrm>
        </p:spPr>
        <p:txBody>
          <a:bodyPr/>
          <a:lstStyle/>
          <a:p>
            <a:r>
              <a:rPr lang="en-US" dirty="0" smtClean="0"/>
              <a:t>Matter at the Start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045" y="984737"/>
            <a:ext cx="8181345" cy="2180493"/>
          </a:xfrm>
        </p:spPr>
        <p:txBody>
          <a:bodyPr/>
          <a:lstStyle/>
          <a:p>
            <a:pPr marL="274320" indent="-274320">
              <a:spcBef>
                <a:spcPts val="300"/>
              </a:spcBef>
            </a:pPr>
            <a:r>
              <a:rPr lang="en-US" dirty="0" smtClean="0"/>
              <a:t>How can we figure out the </a:t>
            </a:r>
            <a:r>
              <a:rPr lang="en-US" b="1" dirty="0" smtClean="0"/>
              <a:t>total amount of matter </a:t>
            </a:r>
            <a:r>
              <a:rPr lang="en-US" dirty="0" smtClean="0"/>
              <a:t>we have at the start?</a:t>
            </a:r>
          </a:p>
          <a:p>
            <a:pPr marL="274320" indent="-274320">
              <a:spcBef>
                <a:spcPts val="300"/>
              </a:spcBef>
            </a:pPr>
            <a:r>
              <a:rPr lang="en-US" dirty="0" smtClean="0"/>
              <a:t>Be sure to write the number as a fraction on your chart. </a:t>
            </a:r>
          </a:p>
          <a:p>
            <a:pPr marL="274320" indent="-274320">
              <a:spcBef>
                <a:spcPts val="300"/>
              </a:spcBef>
            </a:pPr>
            <a:r>
              <a:rPr lang="en-US" dirty="0" smtClean="0"/>
              <a:t>What is the denominator always going to be and why? </a:t>
            </a:r>
          </a:p>
          <a:p>
            <a:pPr marL="274320" indent="-274320">
              <a:spcBef>
                <a:spcPts val="300"/>
              </a:spcBef>
            </a:pPr>
            <a:r>
              <a:rPr lang="en-US" dirty="0" smtClean="0"/>
              <a:t>How many cubes (pieces of matter) are we starting with?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793630" y="6345230"/>
            <a:ext cx="1362974" cy="1725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749282" y="4711960"/>
            <a:ext cx="485192" cy="16421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 rot="1362181" flipH="1">
            <a:off x="5091861" y="5376999"/>
            <a:ext cx="282304" cy="113006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81813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Will Happen to the Matter?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3200" dirty="0">
                <a:solidFill>
                  <a:prstClr val="black"/>
                </a:solidFill>
              </a:rPr>
              <a:t>What did we do with </a:t>
            </a:r>
            <a:r>
              <a:rPr lang="en-US" sz="3200" dirty="0" smtClean="0">
                <a:solidFill>
                  <a:prstClr val="black"/>
                </a:solidFill>
              </a:rPr>
              <a:t>the CO</a:t>
            </a:r>
            <a:r>
              <a:rPr lang="en-US" sz="3200" baseline="-25000" dirty="0" smtClean="0">
                <a:solidFill>
                  <a:prstClr val="black"/>
                </a:solidFill>
              </a:rPr>
              <a:t>2</a:t>
            </a:r>
            <a:r>
              <a:rPr lang="en-US" sz="3200" dirty="0" smtClean="0">
                <a:solidFill>
                  <a:prstClr val="black"/>
                </a:solidFill>
              </a:rPr>
              <a:t> and H</a:t>
            </a:r>
            <a:r>
              <a:rPr lang="en-US" sz="3200" baseline="-25000" dirty="0" smtClean="0">
                <a:solidFill>
                  <a:prstClr val="black"/>
                </a:solidFill>
              </a:rPr>
              <a:t>2</a:t>
            </a:r>
            <a:r>
              <a:rPr lang="en-US" sz="3200" dirty="0" smtClean="0">
                <a:solidFill>
                  <a:prstClr val="black"/>
                </a:solidFill>
              </a:rPr>
              <a:t>O molecules </a:t>
            </a:r>
            <a:r>
              <a:rPr lang="en-US" sz="3200" dirty="0">
                <a:solidFill>
                  <a:prstClr val="black"/>
                </a:solidFill>
              </a:rPr>
              <a:t>in our last lesson</a:t>
            </a:r>
            <a:r>
              <a:rPr lang="en-US" sz="3200" dirty="0" smtClean="0">
                <a:solidFill>
                  <a:prstClr val="black"/>
                </a:solidFill>
              </a:rPr>
              <a:t>?</a:t>
            </a:r>
          </a:p>
          <a:p>
            <a:pPr marL="0" lvl="0" indent="0">
              <a:spcBef>
                <a:spcPts val="1800"/>
              </a:spcBef>
              <a:buNone/>
            </a:pPr>
            <a:r>
              <a:rPr lang="en-US" sz="3200" dirty="0" smtClean="0"/>
              <a:t>Let’s see what will happen to our 72 cubes of matter …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endParaRPr 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366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Show the Tree Making Food and Growing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Use up all your carbon-dioxide and water molecules showing how the tree makes food matter.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Put leftover oxygen pieces (atoms) in the bowl labeled Oxygen (or in the air around the tree).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Show how the tree grows bigger as it uses the food molecules.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7512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544" y="2673271"/>
            <a:ext cx="5136887" cy="38538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708" y="255181"/>
            <a:ext cx="8124092" cy="990600"/>
          </a:xfrm>
        </p:spPr>
        <p:txBody>
          <a:bodyPr>
            <a:normAutofit/>
          </a:bodyPr>
          <a:lstStyle/>
          <a:p>
            <a:r>
              <a:rPr lang="en-US" sz="3800" dirty="0"/>
              <a:t>Let’s </a:t>
            </a:r>
            <a:r>
              <a:rPr lang="en-US" sz="3800" dirty="0" smtClean="0"/>
              <a:t>Do </a:t>
            </a:r>
            <a:r>
              <a:rPr lang="en-US" sz="3800" dirty="0"/>
              <a:t>the </a:t>
            </a:r>
            <a:r>
              <a:rPr lang="en-US" sz="3800" dirty="0" smtClean="0"/>
              <a:t>Math!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2708" y="1055077"/>
            <a:ext cx="8391511" cy="1618194"/>
          </a:xfrm>
        </p:spPr>
        <p:txBody>
          <a:bodyPr/>
          <a:lstStyle/>
          <a:p>
            <a:pPr marL="274320" indent="-274320"/>
            <a:r>
              <a:rPr lang="en-US" dirty="0" smtClean="0"/>
              <a:t>How much matter do we have now? And where is it? </a:t>
            </a:r>
          </a:p>
          <a:p>
            <a:pPr marL="274320" indent="-274320">
              <a:spcBef>
                <a:spcPts val="300"/>
              </a:spcBef>
            </a:pPr>
            <a:r>
              <a:rPr lang="en-US" dirty="0" smtClean="0"/>
              <a:t>Count the pieces of matter (atoms) and record the data as a fraction in </a:t>
            </a:r>
            <a:r>
              <a:rPr lang="en-US" b="1" dirty="0" smtClean="0"/>
              <a:t>column 4</a:t>
            </a:r>
            <a:r>
              <a:rPr lang="en-US" dirty="0" smtClean="0"/>
              <a:t> of your chart. Then add up the total amount of matter and record that at the bottom.</a:t>
            </a: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 rot="1362181" flipH="1">
            <a:off x="5694699" y="2861251"/>
            <a:ext cx="282304" cy="113006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562708" y="6316978"/>
            <a:ext cx="1362974" cy="2101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77134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012" y="295422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Other Uses for the Food Molecules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012" y="1286022"/>
            <a:ext cx="8229600" cy="5157308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 smtClean="0"/>
              <a:t>What else can the tree do with the food molecules besides using them to grow? What else do food molecules contain besides matter?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 smtClean="0"/>
              <a:t>The tree needs energy to live, so it breaks down the food molecules to release the stored </a:t>
            </a:r>
            <a:r>
              <a:rPr lang="en-US" sz="3000" b="1" dirty="0" smtClean="0"/>
              <a:t>energy</a:t>
            </a:r>
            <a:r>
              <a:rPr lang="en-US" sz="3000" dirty="0" smtClean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 smtClean="0"/>
              <a:t>Break apart </a:t>
            </a:r>
            <a:r>
              <a:rPr lang="en-US" sz="3000" b="1" dirty="0" smtClean="0"/>
              <a:t>four</a:t>
            </a:r>
            <a:r>
              <a:rPr lang="en-US" sz="3000" dirty="0" smtClean="0"/>
              <a:t> food molecules (linking cubes). The clicking sound you hear represents energy being released.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 smtClean="0"/>
              <a:t>The tree uses this energy to live. But what happens to the leftover pieces of matter?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9059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056" y="533400"/>
            <a:ext cx="8080744" cy="990600"/>
          </a:xfrm>
        </p:spPr>
        <p:txBody>
          <a:bodyPr/>
          <a:lstStyle/>
          <a:p>
            <a:r>
              <a:rPr lang="en-US" dirty="0" smtClean="0"/>
              <a:t>What Happens to the Leftovers?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056" y="1524000"/>
            <a:ext cx="8080744" cy="4876800"/>
          </a:xfrm>
        </p:spPr>
        <p:txBody>
          <a:bodyPr>
            <a:normAutofit lnSpcReduction="10000"/>
          </a:bodyPr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In nature, the leftover pieces of matter immediately start matching up to make CO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 and 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O molecules.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So use your leftover pieces to make as many CO</a:t>
            </a:r>
            <a:r>
              <a:rPr lang="en-US" sz="3200" baseline="-25000" dirty="0" smtClean="0"/>
              <a:t>2 </a:t>
            </a:r>
            <a:r>
              <a:rPr lang="en-US" sz="3200" dirty="0" smtClean="0"/>
              <a:t>and 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O molecules as you can. If you need more oxygen molecules, take them from the oxygen bowl (or from the air around the tree).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Put your new CO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 and 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O molecules in their labeled bowls.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510896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248" y="533400"/>
            <a:ext cx="8011551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Other Uses for the Food Molecules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248" y="1524000"/>
            <a:ext cx="8011552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What else can the tree do with the food molecules it made?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Some of the matter can fall to the ground as </a:t>
            </a:r>
            <a:r>
              <a:rPr lang="en-US" sz="3200" b="1" dirty="0" smtClean="0"/>
              <a:t>wastes</a:t>
            </a:r>
            <a:r>
              <a:rPr lang="en-US" sz="3200" dirty="0" smtClean="0"/>
              <a:t>—like when leaves, branches, berries, or nuts fall to the ground.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So drop </a:t>
            </a:r>
            <a:r>
              <a:rPr lang="en-US" sz="3200" b="1" dirty="0" smtClean="0"/>
              <a:t>one</a:t>
            </a:r>
            <a:r>
              <a:rPr lang="en-US" sz="3200" dirty="0" smtClean="0"/>
              <a:t> food molecule into the bowl labeled Wastes. 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47879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046" y="533400"/>
            <a:ext cx="8053754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What Else Happens to the Food Matter?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046" y="1600200"/>
            <a:ext cx="8053754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It gets passed on to another organism!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So move </a:t>
            </a:r>
            <a:r>
              <a:rPr lang="en-US" sz="3200" b="1" dirty="0" smtClean="0"/>
              <a:t>nine</a:t>
            </a:r>
            <a:r>
              <a:rPr lang="en-US" sz="3200" dirty="0" smtClean="0"/>
              <a:t> food molecules from the tree to the squirrel.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What does this matter help the squirrel do?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Grow bigger!</a:t>
            </a:r>
            <a:endParaRPr lang="en-US" sz="3200" b="1" dirty="0"/>
          </a:p>
        </p:txBody>
      </p:sp>
    </p:spTree>
    <p:extLst>
      <p:ext uri="{BB962C8B-B14F-4D97-AF65-F5344CB8AC3E}">
        <p14:creationId xmlns="" xmlns:p14="http://schemas.microsoft.com/office/powerpoint/2010/main" val="95242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8114" y="2627940"/>
            <a:ext cx="5057239" cy="3794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2" y="162951"/>
            <a:ext cx="8152227" cy="990600"/>
          </a:xfrm>
        </p:spPr>
        <p:txBody>
          <a:bodyPr>
            <a:normAutofit/>
          </a:bodyPr>
          <a:lstStyle/>
          <a:p>
            <a:r>
              <a:rPr lang="en-US" sz="3600" dirty="0"/>
              <a:t>Let’s </a:t>
            </a:r>
            <a:r>
              <a:rPr lang="en-US" sz="3600" dirty="0" smtClean="0"/>
              <a:t>Do </a:t>
            </a:r>
            <a:r>
              <a:rPr lang="en-US" sz="3600" dirty="0"/>
              <a:t>the </a:t>
            </a:r>
            <a:r>
              <a:rPr lang="en-US" sz="3600" dirty="0" smtClean="0"/>
              <a:t>Math Again!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572" y="943379"/>
            <a:ext cx="8152227" cy="5478686"/>
          </a:xfrm>
        </p:spPr>
        <p:txBody>
          <a:bodyPr/>
          <a:lstStyle/>
          <a:p>
            <a:pPr marL="274320" indent="-274320"/>
            <a:r>
              <a:rPr lang="en-US" dirty="0" smtClean="0"/>
              <a:t>How much matter do we have now? And where is it? </a:t>
            </a:r>
          </a:p>
          <a:p>
            <a:pPr marL="274320" indent="-274320">
              <a:spcBef>
                <a:spcPts val="300"/>
              </a:spcBef>
            </a:pPr>
            <a:r>
              <a:rPr lang="en-US" dirty="0" smtClean="0"/>
              <a:t>Count the pieces of matter (atoms) and record the data as a fraction in </a:t>
            </a:r>
            <a:r>
              <a:rPr lang="en-US" b="1" dirty="0" smtClean="0"/>
              <a:t>column 5</a:t>
            </a:r>
            <a:r>
              <a:rPr lang="en-US" dirty="0" smtClean="0"/>
              <a:t> of your chart. Then add up the total amount of matter and record that number at the bottom.</a:t>
            </a:r>
          </a:p>
        </p:txBody>
      </p:sp>
      <p:sp>
        <p:nvSpPr>
          <p:cNvPr id="6" name="Down Arrow 5"/>
          <p:cNvSpPr/>
          <p:nvPr/>
        </p:nvSpPr>
        <p:spPr>
          <a:xfrm rot="1362181" flipH="1">
            <a:off x="6117615" y="2752135"/>
            <a:ext cx="282304" cy="113006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396348" y="6211892"/>
            <a:ext cx="1362974" cy="2101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79707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214" y="407963"/>
            <a:ext cx="8018585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Other Uses for the Food Molecules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214" y="1403498"/>
            <a:ext cx="8229600" cy="4793566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 smtClean="0"/>
              <a:t>What else can the squirrel do with the food matter?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 smtClean="0"/>
              <a:t>Just like the tree, the squirrel uses food matter </a:t>
            </a:r>
            <a:br>
              <a:rPr lang="en-US" sz="3000" dirty="0" smtClean="0"/>
            </a:br>
            <a:r>
              <a:rPr lang="en-US" sz="3000" dirty="0" smtClean="0"/>
              <a:t>for … </a:t>
            </a:r>
            <a:r>
              <a:rPr lang="en-US" sz="3000" b="1" dirty="0" smtClean="0"/>
              <a:t>energy</a:t>
            </a:r>
            <a:r>
              <a:rPr lang="en-US" sz="3000" dirty="0" smtClean="0"/>
              <a:t>!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 smtClean="0"/>
              <a:t>So take apart </a:t>
            </a:r>
            <a:r>
              <a:rPr lang="en-US" sz="3000" b="1" dirty="0" smtClean="0"/>
              <a:t>two</a:t>
            </a:r>
            <a:r>
              <a:rPr lang="en-US" sz="3000" dirty="0" smtClean="0"/>
              <a:t> of the squirrel’s food molecules to release energy.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 smtClean="0"/>
              <a:t>What do you think you should do with the leftover pieces of matter?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 smtClean="0"/>
              <a:t>Yes! Make CO</a:t>
            </a:r>
            <a:r>
              <a:rPr lang="en-US" sz="3000" baseline="-25000" dirty="0" smtClean="0"/>
              <a:t>2</a:t>
            </a:r>
            <a:r>
              <a:rPr lang="en-US" sz="3000" dirty="0" smtClean="0"/>
              <a:t> and H</a:t>
            </a:r>
            <a:r>
              <a:rPr lang="en-US" sz="3000" baseline="-25000" dirty="0" smtClean="0"/>
              <a:t>2</a:t>
            </a:r>
            <a:r>
              <a:rPr lang="en-US" sz="3000" dirty="0" smtClean="0"/>
              <a:t>O molecules and put them in the appropriate bowls.</a:t>
            </a:r>
            <a:endParaRPr lang="en-US" sz="3000" dirty="0"/>
          </a:p>
        </p:txBody>
      </p:sp>
    </p:spTree>
    <p:extLst>
      <p:ext uri="{BB962C8B-B14F-4D97-AF65-F5344CB8AC3E}">
        <p14:creationId xmlns="" xmlns:p14="http://schemas.microsoft.com/office/powerpoint/2010/main" val="1579733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566" y="290146"/>
            <a:ext cx="8071595" cy="990600"/>
          </a:xfrm>
        </p:spPr>
        <p:txBody>
          <a:bodyPr/>
          <a:lstStyle/>
          <a:p>
            <a:r>
              <a:rPr lang="en-US" dirty="0" smtClean="0"/>
              <a:t>Focus Question from Last Time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565" y="1107831"/>
            <a:ext cx="8442253" cy="1195754"/>
          </a:xfrm>
        </p:spPr>
        <p:txBody>
          <a:bodyPr/>
          <a:lstStyle/>
          <a:p>
            <a:pPr marL="0" indent="0">
              <a:buNone/>
            </a:pPr>
            <a:r>
              <a:rPr lang="en-US" sz="3000" i="1" dirty="0" smtClean="0"/>
              <a:t>What happens to matter as it moves from organism to organism in a food chain? </a:t>
            </a:r>
            <a:endParaRPr lang="en-US" sz="3000" i="1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03232" y="2303585"/>
            <a:ext cx="23843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Calibri" panose="020F0502020204030204" pitchFamily="34" charset="0"/>
              </a:rPr>
              <a:t>What did you say about </a:t>
            </a:r>
            <a:r>
              <a:rPr lang="en-US" sz="3000" dirty="0" smtClean="0">
                <a:latin typeface="Calibri" panose="020F0502020204030204" pitchFamily="34" charset="0"/>
              </a:rPr>
              <a:t>the different  things that might happen to the food matter in a worm when a bird eats it? </a:t>
            </a:r>
            <a:endParaRPr lang="en-US" sz="3000" dirty="0">
              <a:latin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999" t="21368" r="28172"/>
          <a:stretch/>
        </p:blipFill>
        <p:spPr>
          <a:xfrm>
            <a:off x="3796247" y="2303585"/>
            <a:ext cx="4721914" cy="42473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04166" y="6550902"/>
            <a:ext cx="1820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Photo courtesy of Pixabay.com</a:t>
            </a:r>
            <a:endParaRPr lang="en-US" sz="1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613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893" y="533400"/>
            <a:ext cx="8133907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Other Uses for the Food Molecules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93" y="1524000"/>
            <a:ext cx="7943993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What else can the squirrel do with the food molecules?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It leaves </a:t>
            </a:r>
            <a:r>
              <a:rPr lang="en-US" sz="3200" b="1" dirty="0" smtClean="0"/>
              <a:t>wastes</a:t>
            </a:r>
            <a:r>
              <a:rPr lang="en-US" sz="3200" dirty="0" smtClean="0"/>
              <a:t> on the ground!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So take </a:t>
            </a:r>
            <a:r>
              <a:rPr lang="en-US" sz="3200" b="1" dirty="0" smtClean="0"/>
              <a:t>one</a:t>
            </a:r>
            <a:r>
              <a:rPr lang="en-US" sz="3200" dirty="0" smtClean="0"/>
              <a:t> food molecule and put it in the bowl labeled Wastes.</a:t>
            </a:r>
          </a:p>
        </p:txBody>
      </p:sp>
    </p:spTree>
    <p:extLst>
      <p:ext uri="{BB962C8B-B14F-4D97-AF65-F5344CB8AC3E}">
        <p14:creationId xmlns="" xmlns:p14="http://schemas.microsoft.com/office/powerpoint/2010/main" val="131932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790" y="533400"/>
            <a:ext cx="810201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Else Happens to the Food Matter?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790" y="1524000"/>
            <a:ext cx="8102009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One day a mountain lion eats part of the squirrel.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So move </a:t>
            </a:r>
            <a:r>
              <a:rPr lang="en-US" sz="3200" b="1" dirty="0" smtClean="0"/>
              <a:t>five</a:t>
            </a:r>
            <a:r>
              <a:rPr lang="en-US" sz="3200" dirty="0" smtClean="0"/>
              <a:t> food molecules from the squirrel to the mountain lion.</a:t>
            </a:r>
          </a:p>
        </p:txBody>
      </p:sp>
    </p:spTree>
    <p:extLst>
      <p:ext uri="{BB962C8B-B14F-4D97-AF65-F5344CB8AC3E}">
        <p14:creationId xmlns="" xmlns:p14="http://schemas.microsoft.com/office/powerpoint/2010/main" val="1311664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2019"/>
            <a:ext cx="8428008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Other Uses for the Food Molecules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8948"/>
            <a:ext cx="8229600" cy="5326911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 smtClean="0"/>
              <a:t>What else can the mountain lion do with the food matter?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 smtClean="0"/>
              <a:t>Just like the tree and the squirrel, the mountain lion uses the food matter for … </a:t>
            </a:r>
            <a:r>
              <a:rPr lang="en-US" sz="3000" b="1" dirty="0" smtClean="0"/>
              <a:t>energy</a:t>
            </a:r>
            <a:r>
              <a:rPr lang="en-US" sz="3000" dirty="0" smtClean="0"/>
              <a:t>!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 smtClean="0"/>
              <a:t>So take apart </a:t>
            </a:r>
            <a:r>
              <a:rPr lang="en-US" sz="3000" b="1" dirty="0" smtClean="0"/>
              <a:t>two</a:t>
            </a:r>
            <a:r>
              <a:rPr lang="en-US" sz="3000" dirty="0" smtClean="0"/>
              <a:t> of the mountain lion’s food molecules to release energy.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 smtClean="0"/>
              <a:t>What do you think you should do with the leftover pieces of matter?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 smtClean="0"/>
              <a:t>Yes! Make CO</a:t>
            </a:r>
            <a:r>
              <a:rPr lang="en-US" sz="3000" baseline="-25000" dirty="0" smtClean="0"/>
              <a:t>2</a:t>
            </a:r>
            <a:r>
              <a:rPr lang="en-US" sz="3000" dirty="0" smtClean="0"/>
              <a:t> and H</a:t>
            </a:r>
            <a:r>
              <a:rPr lang="en-US" sz="3000" baseline="-25000" dirty="0" smtClean="0"/>
              <a:t>2</a:t>
            </a:r>
            <a:r>
              <a:rPr lang="en-US" sz="3000" dirty="0" smtClean="0"/>
              <a:t>O molecules and put them in the appropriate bowls.</a:t>
            </a:r>
            <a:endParaRPr lang="en-US" sz="3000" dirty="0"/>
          </a:p>
        </p:txBody>
      </p:sp>
    </p:spTree>
    <p:extLst>
      <p:ext uri="{BB962C8B-B14F-4D97-AF65-F5344CB8AC3E}">
        <p14:creationId xmlns="" xmlns:p14="http://schemas.microsoft.com/office/powerpoint/2010/main" val="1366780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Uses for the Food Molecules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What else can the mountain lion do with the food molecules?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It leaves </a:t>
            </a:r>
            <a:r>
              <a:rPr lang="en-US" sz="3200" b="1" dirty="0" smtClean="0"/>
              <a:t>wastes</a:t>
            </a:r>
            <a:r>
              <a:rPr lang="en-US" sz="3200" dirty="0" smtClean="0"/>
              <a:t> on the ground.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So take </a:t>
            </a:r>
            <a:r>
              <a:rPr lang="en-US" sz="3200" b="1" dirty="0" smtClean="0"/>
              <a:t>one</a:t>
            </a:r>
            <a:r>
              <a:rPr lang="en-US" sz="3200" dirty="0" smtClean="0"/>
              <a:t> food molecule and put it in the bowl labeled Wastes.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Could the mountain lion pass on food molecules to other organisms? 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3825649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909" y="2761861"/>
            <a:ext cx="5019561" cy="37658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6447"/>
            <a:ext cx="8229600" cy="990600"/>
          </a:xfrm>
        </p:spPr>
        <p:txBody>
          <a:bodyPr>
            <a:normAutofit/>
          </a:bodyPr>
          <a:lstStyle/>
          <a:p>
            <a:r>
              <a:rPr lang="en-US" sz="3800" dirty="0"/>
              <a:t>Let’s </a:t>
            </a:r>
            <a:r>
              <a:rPr lang="en-US" sz="3800" dirty="0" smtClean="0"/>
              <a:t>Do </a:t>
            </a:r>
            <a:r>
              <a:rPr lang="en-US" sz="3800" dirty="0"/>
              <a:t>the </a:t>
            </a:r>
            <a:r>
              <a:rPr lang="en-US" sz="3800" dirty="0" smtClean="0"/>
              <a:t>Math Again!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4787"/>
            <a:ext cx="8229600" cy="5603359"/>
          </a:xfrm>
        </p:spPr>
        <p:txBody>
          <a:bodyPr/>
          <a:lstStyle/>
          <a:p>
            <a:pPr marL="274320" indent="-274320"/>
            <a:r>
              <a:rPr lang="en-US" sz="2500" dirty="0" smtClean="0"/>
              <a:t>How much matter do we have now? Where is it? </a:t>
            </a:r>
          </a:p>
          <a:p>
            <a:pPr marL="274320" indent="-274320">
              <a:spcBef>
                <a:spcPts val="300"/>
              </a:spcBef>
            </a:pPr>
            <a:r>
              <a:rPr lang="en-US" sz="2500" dirty="0" smtClean="0"/>
              <a:t>Count the pieces of matter (atoms) and record the data as a fraction in </a:t>
            </a:r>
            <a:r>
              <a:rPr lang="en-US" sz="2500" b="1" dirty="0" smtClean="0"/>
              <a:t>column 6</a:t>
            </a:r>
            <a:r>
              <a:rPr lang="en-US" sz="2500" dirty="0" smtClean="0"/>
              <a:t> of your chart. Then add up the total amount of matter and record that number at the bottom.</a:t>
            </a:r>
          </a:p>
        </p:txBody>
      </p:sp>
      <p:sp>
        <p:nvSpPr>
          <p:cNvPr id="6" name="Down Arrow 5"/>
          <p:cNvSpPr/>
          <p:nvPr/>
        </p:nvSpPr>
        <p:spPr>
          <a:xfrm rot="1362181" flipH="1">
            <a:off x="6714104" y="2900143"/>
            <a:ext cx="282304" cy="113006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457200" y="6288799"/>
            <a:ext cx="1362974" cy="2101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5838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526" y="307676"/>
            <a:ext cx="7873108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Look for Patterns in 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526" y="1158949"/>
            <a:ext cx="8369459" cy="560844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 smtClean="0"/>
              <a:t>Work in your small groups to identify patterns in your data.</a:t>
            </a:r>
          </a:p>
          <a:p>
            <a:pPr marL="0" indent="0">
              <a:buNone/>
            </a:pPr>
            <a:r>
              <a:rPr lang="en-US" sz="3000" dirty="0" smtClean="0"/>
              <a:t>What do you notice? What happened to the matter?</a:t>
            </a:r>
            <a:r>
              <a:rPr lang="en-US" sz="3000" dirty="0"/>
              <a:t> </a:t>
            </a:r>
            <a:r>
              <a:rPr lang="en-US" sz="3000" dirty="0" smtClean="0"/>
              <a:t>Be ready to share your observations. </a:t>
            </a:r>
            <a:endParaRPr lang="en-US" sz="3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5606" y="3234565"/>
            <a:ext cx="4708947" cy="35328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582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Explaining 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000" b="1" dirty="0" smtClean="0"/>
              <a:t>Today’s focus </a:t>
            </a:r>
            <a:r>
              <a:rPr lang="en-US" sz="3000" b="1" dirty="0" smtClean="0"/>
              <a:t>questions: </a:t>
            </a:r>
            <a:r>
              <a:rPr lang="en-US" sz="3000" i="1" dirty="0" smtClean="0"/>
              <a:t>As matter moves from organism to organism in a food chain, does any of the matter disappear? What is your evidence?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 smtClean="0"/>
              <a:t>Answer </a:t>
            </a:r>
            <a:r>
              <a:rPr lang="en-US" sz="3000" dirty="0" smtClean="0"/>
              <a:t>these questions </a:t>
            </a:r>
            <a:r>
              <a:rPr lang="en-US" sz="3000" dirty="0" smtClean="0"/>
              <a:t>in your notebooks. Make a claim and provide evidence based on the data from your charts. Use these sentence starters: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000" dirty="0" smtClean="0"/>
              <a:t>My </a:t>
            </a:r>
            <a:r>
              <a:rPr lang="en-US" sz="3000" dirty="0"/>
              <a:t>claim is </a:t>
            </a:r>
            <a:r>
              <a:rPr lang="en-US" sz="3000" dirty="0" smtClean="0"/>
              <a:t>…</a:t>
            </a:r>
            <a:endParaRPr lang="en-US" sz="3000" dirty="0"/>
          </a:p>
          <a:p>
            <a:pPr marL="731520" lvl="1" indent="-365760">
              <a:spcBef>
                <a:spcPts val="0"/>
              </a:spcBef>
            </a:pPr>
            <a:r>
              <a:rPr lang="en-US" sz="3000" dirty="0"/>
              <a:t>My evidence </a:t>
            </a:r>
            <a:r>
              <a:rPr lang="en-US" sz="3000" dirty="0" smtClean="0"/>
              <a:t>is …</a:t>
            </a:r>
            <a:endParaRPr lang="en-US" sz="3000" dirty="0"/>
          </a:p>
        </p:txBody>
      </p:sp>
    </p:spTree>
    <p:extLst>
      <p:ext uri="{BB962C8B-B14F-4D97-AF65-F5344CB8AC3E}">
        <p14:creationId xmlns="" xmlns:p14="http://schemas.microsoft.com/office/powerpoint/2010/main" val="166129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4088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Explaining the Data: Your Claims and Evidence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1327" y="1524688"/>
            <a:ext cx="3825398" cy="4616648"/>
          </a:xfrm>
          <a:prstGeom prst="rect">
            <a:avLst/>
          </a:prstGeom>
          <a:noFill/>
          <a:ln w="41275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Science Presenters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			</a:t>
            </a:r>
          </a:p>
          <a:p>
            <a:pPr algn="ctr"/>
            <a:r>
              <a:rPr lang="en-US" dirty="0"/>
              <a:t> </a:t>
            </a:r>
            <a:r>
              <a:rPr lang="en-US" dirty="0" smtClean="0"/>
              <a:t>                     My claim is …</a:t>
            </a:r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                       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                          </a:t>
            </a:r>
          </a:p>
          <a:p>
            <a:pPr algn="ctr"/>
            <a:r>
              <a:rPr lang="en-US" dirty="0" smtClean="0"/>
              <a:t>                         My evidence is …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                    </a:t>
            </a:r>
          </a:p>
          <a:p>
            <a:pPr algn="ctr"/>
            <a:r>
              <a:rPr lang="en-US" dirty="0"/>
              <a:t> </a:t>
            </a:r>
            <a:r>
              <a:rPr lang="en-US" dirty="0" smtClean="0"/>
              <a:t>                   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61698" y="1524688"/>
            <a:ext cx="3988066" cy="4616648"/>
          </a:xfrm>
          <a:prstGeom prst="rect">
            <a:avLst/>
          </a:prstGeom>
          <a:noFill/>
          <a:ln w="41275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Science Listeners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                      What do you mean?</a:t>
            </a:r>
          </a:p>
          <a:p>
            <a:r>
              <a:rPr lang="en-US" dirty="0" smtClean="0"/>
              <a:t>                         </a:t>
            </a:r>
            <a:endParaRPr lang="en-US" dirty="0"/>
          </a:p>
          <a:p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                       I agree because …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I disagree because …</a:t>
            </a:r>
          </a:p>
          <a:p>
            <a:r>
              <a:rPr lang="en-US" dirty="0" smtClean="0"/>
              <a:t>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          I want to add on …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I want to piggyback …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4695" y="2319823"/>
            <a:ext cx="1087501" cy="9750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100" y="3971512"/>
            <a:ext cx="1237595" cy="74377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4404" y="2209800"/>
            <a:ext cx="554784" cy="8961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8145" y="3673862"/>
            <a:ext cx="1200577" cy="5532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82521" y="4973097"/>
            <a:ext cx="609653" cy="60965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2672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308" y="308344"/>
            <a:ext cx="82296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62308" y="1298944"/>
            <a:ext cx="8600939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latin typeface="Calibri" pitchFamily="34" charset="0"/>
              </a:rPr>
              <a:t>Today’s focus </a:t>
            </a:r>
            <a:r>
              <a:rPr lang="en-US" sz="2600" b="1" dirty="0" smtClean="0">
                <a:latin typeface="Calibri" pitchFamily="34" charset="0"/>
              </a:rPr>
              <a:t>questions</a:t>
            </a:r>
            <a:r>
              <a:rPr lang="en-US" sz="2600" dirty="0" smtClean="0">
                <a:latin typeface="Calibri" pitchFamily="34" charset="0"/>
              </a:rPr>
              <a:t>: </a:t>
            </a:r>
            <a:r>
              <a:rPr lang="en-US" sz="2600" i="1" dirty="0" smtClean="0">
                <a:latin typeface="Calibri" pitchFamily="34" charset="0"/>
              </a:rPr>
              <a:t>As </a:t>
            </a:r>
            <a:r>
              <a:rPr lang="en-US" sz="2600" i="1" dirty="0">
                <a:latin typeface="Calibri" pitchFamily="34" charset="0"/>
              </a:rPr>
              <a:t>matter moves from organism to organism in a food </a:t>
            </a:r>
            <a:r>
              <a:rPr lang="en-US" sz="2600" i="1" dirty="0" smtClean="0">
                <a:latin typeface="Calibri" pitchFamily="34" charset="0"/>
              </a:rPr>
              <a:t>chain, </a:t>
            </a:r>
            <a:r>
              <a:rPr lang="en-US" sz="2600" i="1" dirty="0">
                <a:latin typeface="Calibri" pitchFamily="34" charset="0"/>
              </a:rPr>
              <a:t>does any of the matter disappear? What is your evidence?</a:t>
            </a:r>
          </a:p>
          <a:p>
            <a:pPr>
              <a:spcBef>
                <a:spcPts val="1200"/>
              </a:spcBef>
            </a:pPr>
            <a:r>
              <a:rPr lang="en-US" sz="2600" b="1" dirty="0" smtClean="0">
                <a:latin typeface="Calibri" pitchFamily="34" charset="0"/>
              </a:rPr>
              <a:t>What we found out:</a:t>
            </a:r>
            <a:endParaRPr lang="en-US" sz="2600" dirty="0">
              <a:latin typeface="Calibri" pitchFamily="34" charset="0"/>
            </a:endParaRPr>
          </a:p>
          <a:p>
            <a:pPr marL="731520" indent="-365760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Calibri" pitchFamily="34" charset="0"/>
              </a:rPr>
              <a:t>Atoms can be rearranged to form different kinds of molecules, and atoms and molecules can move from organism to organism.</a:t>
            </a:r>
          </a:p>
          <a:p>
            <a:pPr marL="731520" indent="-365760">
              <a:spcBef>
                <a:spcPts val="6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Calibri" pitchFamily="34" charset="0"/>
              </a:rPr>
              <a:t>But atoms and molecules don’t disappear. We showed this by counting the cubes (atoms). The amount of matter (the number of cubes) in the food chain always stayed the same: 72! </a:t>
            </a:r>
          </a:p>
          <a:p>
            <a:pPr marL="731520" indent="-365760">
              <a:spcBef>
                <a:spcPts val="6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600" b="1" dirty="0" smtClean="0">
                <a:latin typeface="Calibri" pitchFamily="34" charset="0"/>
              </a:rPr>
              <a:t>A  big idea: </a:t>
            </a:r>
            <a:r>
              <a:rPr lang="en-US" sz="2600" dirty="0">
                <a:latin typeface="Calibri" pitchFamily="34" charset="0"/>
              </a:rPr>
              <a:t>Matter can never disappear or be </a:t>
            </a:r>
            <a:r>
              <a:rPr lang="en-US" sz="2600" dirty="0" smtClean="0">
                <a:latin typeface="Calibri" pitchFamily="34" charset="0"/>
              </a:rPr>
              <a:t>destroyed! 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512734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046" y="533400"/>
            <a:ext cx="8053754" cy="990600"/>
          </a:xfrm>
        </p:spPr>
        <p:txBody>
          <a:bodyPr/>
          <a:lstStyle/>
          <a:p>
            <a:r>
              <a:rPr lang="en-US" dirty="0" smtClean="0"/>
              <a:t>Today’s Focus </a:t>
            </a:r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046" y="1524000"/>
            <a:ext cx="8053754" cy="4876800"/>
          </a:xfrm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ea typeface="Times New Roman"/>
              </a:rPr>
              <a:t>As matter moves from organism to organism in a food chain, does any of the matter disappear? What is your evidence? </a:t>
            </a:r>
            <a:endParaRPr lang="en-US" sz="3200" dirty="0">
              <a:ea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7626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046" y="533400"/>
            <a:ext cx="8053754" cy="990600"/>
          </a:xfrm>
        </p:spPr>
        <p:txBody>
          <a:bodyPr/>
          <a:lstStyle/>
          <a:p>
            <a:r>
              <a:rPr lang="en-US" dirty="0" smtClean="0"/>
              <a:t>Today’s Focus </a:t>
            </a:r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046" y="1524000"/>
            <a:ext cx="8053754" cy="4876800"/>
          </a:xfrm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ea typeface="Times New Roman"/>
              </a:rPr>
              <a:t>As matter moves from organism to organism in a food chain, does any of the matter disappear? What is your evidence? </a:t>
            </a:r>
            <a:endParaRPr lang="en-US" sz="3200" dirty="0">
              <a:ea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7626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Tomorrow we’ll explore these questions: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What happens to the waste matter that the tree, the squirrel, and the mountain lion left behind?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What happens to dead organisms?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r>
              <a:rPr lang="en-US" dirty="0" smtClean="0"/>
              <a:t>Does Matter Disappear?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99721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 smtClean="0"/>
              <a:t>Today we’ll repeat our linking-cube simulation to show how food molecules move from organism to organism in a food chain.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000" dirty="0" smtClean="0"/>
              <a:t>But this time, we’ll </a:t>
            </a:r>
            <a:r>
              <a:rPr lang="en-US" sz="3000" b="1" dirty="0" smtClean="0"/>
              <a:t>track the matter mathematically </a:t>
            </a:r>
            <a:r>
              <a:rPr lang="en-US" sz="3000" dirty="0" smtClean="0"/>
              <a:t>to see whether any of it disappears!</a:t>
            </a:r>
            <a:endParaRPr lang="en-US" sz="3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182" y="533400"/>
            <a:ext cx="8025618" cy="990600"/>
          </a:xfrm>
        </p:spPr>
        <p:txBody>
          <a:bodyPr/>
          <a:lstStyle/>
          <a:p>
            <a:r>
              <a:rPr lang="en-US" dirty="0" smtClean="0"/>
              <a:t>What the Linking Cubes Represent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1182" y="1600200"/>
            <a:ext cx="8025618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Last time we used linking cubes to show what happens as matter moves from one organism to another in a food chain.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What did the linking cubes represent?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170" y="30834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Tracking Matter in a Food Chain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22170" y="4842064"/>
            <a:ext cx="852488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US" sz="2500" dirty="0" smtClean="0">
                <a:latin typeface="Calibri" pitchFamily="34" charset="0"/>
              </a:rPr>
              <a:t>What does the handout title and the text underneath tell you?</a:t>
            </a:r>
          </a:p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US" sz="2500" dirty="0" smtClean="0">
                <a:latin typeface="Calibri" pitchFamily="34" charset="0"/>
              </a:rPr>
              <a:t>What is shown in column 1 on the left side of the chart?</a:t>
            </a:r>
          </a:p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US" sz="2500" dirty="0" smtClean="0">
                <a:latin typeface="Calibri" pitchFamily="34" charset="0"/>
              </a:rPr>
              <a:t>What is shown in column 2?</a:t>
            </a:r>
          </a:p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US" sz="2500" dirty="0" smtClean="0">
                <a:latin typeface="Calibri" pitchFamily="34" charset="0"/>
              </a:rPr>
              <a:t>What do you think the next 4 columns will show? </a:t>
            </a:r>
            <a:endParaRPr lang="en-US" sz="2500" dirty="0"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2496" y="1228483"/>
            <a:ext cx="4708947" cy="35328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32329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8289" y="3241838"/>
            <a:ext cx="4708947" cy="35328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249" y="339970"/>
            <a:ext cx="7695028" cy="990600"/>
          </a:xfrm>
        </p:spPr>
        <p:txBody>
          <a:bodyPr/>
          <a:lstStyle/>
          <a:p>
            <a:r>
              <a:rPr lang="en-US" dirty="0" smtClean="0"/>
              <a:t>Matter at the Start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248" y="1153550"/>
            <a:ext cx="8201465" cy="5514535"/>
          </a:xfrm>
        </p:spPr>
        <p:txBody>
          <a:bodyPr/>
          <a:lstStyle/>
          <a:p>
            <a:pPr marL="274320" indent="-274320"/>
            <a:r>
              <a:rPr lang="en-US" sz="2800" dirty="0" smtClean="0"/>
              <a:t>Make sure you have your organism posters/mats and linking cubes. (Remember what the cubes represent!)</a:t>
            </a:r>
            <a:endParaRPr lang="en-US" sz="2800" dirty="0"/>
          </a:p>
          <a:p>
            <a:pPr marL="274320" indent="-274320">
              <a:spcBef>
                <a:spcPts val="300"/>
              </a:spcBef>
            </a:pPr>
            <a:r>
              <a:rPr lang="en-US" sz="2800" dirty="0" smtClean="0"/>
              <a:t>You should have 72 linking cubes, or atoms, at the start. Write that number at the top of your handout</a:t>
            </a:r>
            <a:r>
              <a:rPr lang="en-US" sz="2600" dirty="0" smtClean="0"/>
              <a:t>.</a:t>
            </a:r>
          </a:p>
          <a:p>
            <a:endParaRPr lang="en-US" dirty="0" smtClean="0"/>
          </a:p>
        </p:txBody>
      </p:sp>
      <p:sp>
        <p:nvSpPr>
          <p:cNvPr id="5" name="Down Arrow 4"/>
          <p:cNvSpPr/>
          <p:nvPr/>
        </p:nvSpPr>
        <p:spPr>
          <a:xfrm rot="3239713">
            <a:off x="5467356" y="2736952"/>
            <a:ext cx="216498" cy="99943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9653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9185" y="3042521"/>
            <a:ext cx="4708947" cy="35328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046" y="204876"/>
            <a:ext cx="7881226" cy="990600"/>
          </a:xfrm>
        </p:spPr>
        <p:txBody>
          <a:bodyPr/>
          <a:lstStyle/>
          <a:p>
            <a:r>
              <a:rPr lang="en-US" dirty="0" smtClean="0"/>
              <a:t>Matter at the Start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046" y="1012874"/>
            <a:ext cx="8229600" cy="2004215"/>
          </a:xfrm>
        </p:spPr>
        <p:txBody>
          <a:bodyPr/>
          <a:lstStyle/>
          <a:p>
            <a:pPr marL="274320" lvl="1" indent="-274320">
              <a:buClr>
                <a:srgbClr val="93A299"/>
              </a:buClr>
            </a:pPr>
            <a:r>
              <a:rPr lang="en-US" sz="2600" dirty="0" smtClean="0">
                <a:solidFill>
                  <a:srgbClr val="292934"/>
                </a:solidFill>
              </a:rPr>
              <a:t>Count the number of carbon-dioxide </a:t>
            </a:r>
            <a:r>
              <a:rPr lang="en-US" sz="2600" dirty="0">
                <a:solidFill>
                  <a:srgbClr val="292934"/>
                </a:solidFill>
              </a:rPr>
              <a:t>(CO</a:t>
            </a:r>
            <a:r>
              <a:rPr lang="en-US" sz="2600" baseline="-25000" dirty="0">
                <a:solidFill>
                  <a:srgbClr val="292934"/>
                </a:solidFill>
              </a:rPr>
              <a:t>2 </a:t>
            </a:r>
            <a:r>
              <a:rPr lang="en-US" sz="2600" dirty="0">
                <a:solidFill>
                  <a:srgbClr val="292934"/>
                </a:solidFill>
              </a:rPr>
              <a:t>) </a:t>
            </a:r>
            <a:r>
              <a:rPr lang="en-US" sz="2600" dirty="0" smtClean="0">
                <a:solidFill>
                  <a:srgbClr val="292934"/>
                </a:solidFill>
              </a:rPr>
              <a:t>molecules we’re starting </a:t>
            </a:r>
            <a:r>
              <a:rPr lang="en-US" sz="2600" dirty="0">
                <a:solidFill>
                  <a:srgbClr val="292934"/>
                </a:solidFill>
              </a:rPr>
              <a:t>with. </a:t>
            </a:r>
          </a:p>
          <a:p>
            <a:pPr marL="274320" lvl="1" indent="-274320">
              <a:spcBef>
                <a:spcPts val="300"/>
              </a:spcBef>
              <a:buClr>
                <a:srgbClr val="93A299"/>
              </a:buClr>
            </a:pPr>
            <a:r>
              <a:rPr lang="en-US" sz="2600" dirty="0" smtClean="0">
                <a:solidFill>
                  <a:srgbClr val="292934"/>
                </a:solidFill>
              </a:rPr>
              <a:t>What </a:t>
            </a:r>
            <a:r>
              <a:rPr lang="en-US" sz="2600" b="1" dirty="0" smtClean="0">
                <a:solidFill>
                  <a:srgbClr val="292934"/>
                </a:solidFill>
              </a:rPr>
              <a:t>fraction</a:t>
            </a:r>
            <a:r>
              <a:rPr lang="en-US" sz="2600" dirty="0" smtClean="0">
                <a:solidFill>
                  <a:srgbClr val="292934"/>
                </a:solidFill>
              </a:rPr>
              <a:t> of the </a:t>
            </a:r>
            <a:r>
              <a:rPr lang="en-US" sz="2600" dirty="0">
                <a:solidFill>
                  <a:srgbClr val="292934"/>
                </a:solidFill>
              </a:rPr>
              <a:t>total number of cubes </a:t>
            </a:r>
            <a:r>
              <a:rPr lang="en-US" sz="2600" dirty="0" smtClean="0">
                <a:solidFill>
                  <a:srgbClr val="292934"/>
                </a:solidFill>
              </a:rPr>
              <a:t>do the CO</a:t>
            </a:r>
            <a:r>
              <a:rPr lang="en-US" sz="2600" baseline="-25000" dirty="0" smtClean="0">
                <a:solidFill>
                  <a:srgbClr val="292934"/>
                </a:solidFill>
              </a:rPr>
              <a:t>2</a:t>
            </a:r>
            <a:r>
              <a:rPr lang="en-US" sz="2600" dirty="0" smtClean="0">
                <a:solidFill>
                  <a:srgbClr val="292934"/>
                </a:solidFill>
              </a:rPr>
              <a:t> molecules represent? Write </a:t>
            </a:r>
            <a:r>
              <a:rPr lang="en-US" sz="2600" dirty="0">
                <a:solidFill>
                  <a:srgbClr val="292934"/>
                </a:solidFill>
              </a:rPr>
              <a:t>that fraction on </a:t>
            </a:r>
            <a:r>
              <a:rPr lang="en-US" sz="2600" dirty="0" smtClean="0">
                <a:solidFill>
                  <a:srgbClr val="292934"/>
                </a:solidFill>
              </a:rPr>
              <a:t>your chart </a:t>
            </a:r>
            <a:br>
              <a:rPr lang="en-US" sz="2600" dirty="0" smtClean="0">
                <a:solidFill>
                  <a:srgbClr val="292934"/>
                </a:solidFill>
              </a:rPr>
            </a:br>
            <a:r>
              <a:rPr lang="en-US" sz="2600" dirty="0" smtClean="0">
                <a:solidFill>
                  <a:srgbClr val="292934"/>
                </a:solidFill>
              </a:rPr>
              <a:t>(row 1, column 3). </a:t>
            </a:r>
            <a:endParaRPr lang="en-US" sz="2600" dirty="0">
              <a:solidFill>
                <a:srgbClr val="292934"/>
              </a:solidFill>
            </a:endParaRPr>
          </a:p>
          <a:p>
            <a:pPr marL="0" lvl="0" indent="0">
              <a:buClr>
                <a:srgbClr val="93A299"/>
              </a:buClr>
              <a:buNone/>
            </a:pPr>
            <a:endParaRPr lang="en-US" dirty="0" smtClean="0">
              <a:solidFill>
                <a:srgbClr val="292934"/>
              </a:solidFill>
            </a:endParaRPr>
          </a:p>
          <a:p>
            <a:pPr marL="0" lvl="0" indent="0">
              <a:buClr>
                <a:srgbClr val="93A299"/>
              </a:buClr>
              <a:buNone/>
            </a:pPr>
            <a:endParaRPr lang="en-US" dirty="0">
              <a:solidFill>
                <a:srgbClr val="292934"/>
              </a:solidFill>
            </a:endParaRPr>
          </a:p>
          <a:p>
            <a:pPr lvl="0">
              <a:buClr>
                <a:srgbClr val="93A299"/>
              </a:buClr>
            </a:pPr>
            <a:endParaRPr lang="en-US" dirty="0" smtClean="0">
              <a:solidFill>
                <a:srgbClr val="292934"/>
              </a:solidFill>
            </a:endParaRPr>
          </a:p>
          <a:p>
            <a:pPr lvl="0">
              <a:buClr>
                <a:srgbClr val="93A299"/>
              </a:buClr>
            </a:pPr>
            <a:endParaRPr lang="en-US" dirty="0" smtClean="0">
              <a:solidFill>
                <a:srgbClr val="292934"/>
              </a:solidFill>
            </a:endParaRPr>
          </a:p>
          <a:p>
            <a:pPr marL="0" lvl="0" indent="0">
              <a:buClr>
                <a:srgbClr val="93A299"/>
              </a:buClr>
              <a:buNone/>
            </a:pPr>
            <a:endParaRPr lang="en-US" dirty="0">
              <a:solidFill>
                <a:srgbClr val="292934"/>
              </a:solidFill>
            </a:endParaRPr>
          </a:p>
          <a:p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 rot="1362181" flipH="1">
            <a:off x="5165978" y="3048256"/>
            <a:ext cx="195538" cy="113006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793630" y="4029972"/>
            <a:ext cx="1362974" cy="2101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758613" y="4693298"/>
            <a:ext cx="485192" cy="16421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25248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2396" y="3075944"/>
            <a:ext cx="4708947" cy="35328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843" y="404037"/>
            <a:ext cx="7932055" cy="724199"/>
          </a:xfrm>
        </p:spPr>
        <p:txBody>
          <a:bodyPr/>
          <a:lstStyle/>
          <a:p>
            <a:r>
              <a:rPr lang="en-US" dirty="0" smtClean="0"/>
              <a:t>Matter at the Start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843" y="998806"/>
            <a:ext cx="7932056" cy="2213684"/>
          </a:xfrm>
        </p:spPr>
        <p:txBody>
          <a:bodyPr/>
          <a:lstStyle/>
          <a:p>
            <a:pPr marL="274320" lvl="1" indent="-274320">
              <a:buClr>
                <a:srgbClr val="93A299"/>
              </a:buClr>
            </a:pPr>
            <a:r>
              <a:rPr lang="en-US" sz="2600" dirty="0" smtClean="0">
                <a:solidFill>
                  <a:srgbClr val="292934"/>
                </a:solidFill>
              </a:rPr>
              <a:t>Next, count the number of water </a:t>
            </a:r>
            <a:r>
              <a:rPr lang="en-US" sz="2600" dirty="0">
                <a:solidFill>
                  <a:srgbClr val="292934"/>
                </a:solidFill>
              </a:rPr>
              <a:t>(H</a:t>
            </a:r>
            <a:r>
              <a:rPr lang="en-US" sz="2600" baseline="-25000" dirty="0">
                <a:solidFill>
                  <a:srgbClr val="292934"/>
                </a:solidFill>
              </a:rPr>
              <a:t>2</a:t>
            </a:r>
            <a:r>
              <a:rPr lang="en-US" sz="2600" dirty="0">
                <a:solidFill>
                  <a:srgbClr val="292934"/>
                </a:solidFill>
              </a:rPr>
              <a:t>O</a:t>
            </a:r>
            <a:r>
              <a:rPr lang="en-US" sz="2600" dirty="0" smtClean="0">
                <a:solidFill>
                  <a:srgbClr val="292934"/>
                </a:solidFill>
              </a:rPr>
              <a:t>) molecules we’re starting </a:t>
            </a:r>
            <a:r>
              <a:rPr lang="en-US" sz="2600" dirty="0">
                <a:solidFill>
                  <a:srgbClr val="292934"/>
                </a:solidFill>
              </a:rPr>
              <a:t>with. </a:t>
            </a:r>
          </a:p>
          <a:p>
            <a:pPr marL="274320" lvl="1" indent="-274320">
              <a:spcBef>
                <a:spcPts val="300"/>
              </a:spcBef>
              <a:buClr>
                <a:srgbClr val="93A299"/>
              </a:buClr>
            </a:pPr>
            <a:r>
              <a:rPr lang="en-US" sz="2600" dirty="0">
                <a:solidFill>
                  <a:srgbClr val="292934"/>
                </a:solidFill>
              </a:rPr>
              <a:t>What </a:t>
            </a:r>
            <a:r>
              <a:rPr lang="en-US" sz="2600" b="1" dirty="0">
                <a:solidFill>
                  <a:srgbClr val="292934"/>
                </a:solidFill>
              </a:rPr>
              <a:t>fraction</a:t>
            </a:r>
            <a:r>
              <a:rPr lang="en-US" sz="2600" dirty="0">
                <a:solidFill>
                  <a:srgbClr val="292934"/>
                </a:solidFill>
              </a:rPr>
              <a:t> of the total number of cubes </a:t>
            </a:r>
            <a:r>
              <a:rPr lang="en-US" sz="2600" dirty="0" smtClean="0">
                <a:solidFill>
                  <a:srgbClr val="292934"/>
                </a:solidFill>
              </a:rPr>
              <a:t>do the H</a:t>
            </a:r>
            <a:r>
              <a:rPr lang="en-US" sz="2600" baseline="-25000" dirty="0" smtClean="0">
                <a:solidFill>
                  <a:srgbClr val="292934"/>
                </a:solidFill>
              </a:rPr>
              <a:t>2</a:t>
            </a:r>
            <a:r>
              <a:rPr lang="en-US" sz="2600" dirty="0" smtClean="0">
                <a:solidFill>
                  <a:srgbClr val="292934"/>
                </a:solidFill>
              </a:rPr>
              <a:t>O</a:t>
            </a:r>
            <a:r>
              <a:rPr lang="en-US" sz="2600" dirty="0">
                <a:solidFill>
                  <a:srgbClr val="292934"/>
                </a:solidFill>
              </a:rPr>
              <a:t> </a:t>
            </a:r>
            <a:r>
              <a:rPr lang="en-US" sz="2600" dirty="0" smtClean="0">
                <a:solidFill>
                  <a:srgbClr val="292934"/>
                </a:solidFill>
              </a:rPr>
              <a:t>molecules represent? </a:t>
            </a:r>
            <a:r>
              <a:rPr lang="en-US" sz="2600" dirty="0">
                <a:solidFill>
                  <a:srgbClr val="292934"/>
                </a:solidFill>
              </a:rPr>
              <a:t>Write that fraction on your </a:t>
            </a:r>
            <a:r>
              <a:rPr lang="en-US" sz="2600" dirty="0" smtClean="0">
                <a:solidFill>
                  <a:srgbClr val="292934"/>
                </a:solidFill>
              </a:rPr>
              <a:t>chart (row 2, column 3).</a:t>
            </a:r>
            <a:endParaRPr lang="en-US" sz="2600" dirty="0"/>
          </a:p>
        </p:txBody>
      </p:sp>
      <p:sp>
        <p:nvSpPr>
          <p:cNvPr id="6" name="Right Arrow 5"/>
          <p:cNvSpPr/>
          <p:nvPr/>
        </p:nvSpPr>
        <p:spPr>
          <a:xfrm>
            <a:off x="793630" y="4416724"/>
            <a:ext cx="1362974" cy="1725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1362181" flipH="1">
            <a:off x="5100663" y="3465237"/>
            <a:ext cx="195538" cy="113006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758613" y="4721291"/>
            <a:ext cx="485192" cy="16421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35288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theme1.xml><?xml version="1.0" encoding="utf-8"?>
<a:theme xmlns:a="http://schemas.openxmlformats.org/drawingml/2006/main" name="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1_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5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1_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1_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respect_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Theme1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SCS: Building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BSCS: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2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4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BSCS Template (2)</Template>
  <TotalTime>12053</TotalTime>
  <Words>1474</Words>
  <Application>Microsoft Office PowerPoint</Application>
  <PresentationFormat>On-screen Show (4:3)</PresentationFormat>
  <Paragraphs>161</Paragraphs>
  <Slides>30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16</vt:i4>
      </vt:variant>
      <vt:variant>
        <vt:lpstr>Slide Titles</vt:lpstr>
      </vt:variant>
      <vt:variant>
        <vt:i4>30</vt:i4>
      </vt:variant>
    </vt:vector>
  </HeadingPairs>
  <TitlesOfParts>
    <vt:vector size="46" baseType="lpstr">
      <vt:lpstr>BSCS Template (2)</vt:lpstr>
      <vt:lpstr>BSCS: Building</vt:lpstr>
      <vt:lpstr>BSCS: Students</vt:lpstr>
      <vt:lpstr>BSCS: Texture</vt:lpstr>
      <vt:lpstr>BSCS: Science Texture</vt:lpstr>
      <vt:lpstr>1_BSCS: Science Texture</vt:lpstr>
      <vt:lpstr>2_BSCS: Science Texture</vt:lpstr>
      <vt:lpstr>3_BSCS: Science Texture</vt:lpstr>
      <vt:lpstr>4_BSCS: Science Texture</vt:lpstr>
      <vt:lpstr>Default Theme</vt:lpstr>
      <vt:lpstr>1_Default Theme</vt:lpstr>
      <vt:lpstr>5_BSCS: Science Texture</vt:lpstr>
      <vt:lpstr>1_BSCS: Students</vt:lpstr>
      <vt:lpstr>1_BSCS Template (2)</vt:lpstr>
      <vt:lpstr>respect_theme</vt:lpstr>
      <vt:lpstr>Theme1</vt:lpstr>
      <vt:lpstr>Food Webs Lesson 4B</vt:lpstr>
      <vt:lpstr>Focus Question from Last Time </vt:lpstr>
      <vt:lpstr>Today’s Focus Questions</vt:lpstr>
      <vt:lpstr>Does Matter Disappear? </vt:lpstr>
      <vt:lpstr>What the Linking Cubes Represent</vt:lpstr>
      <vt:lpstr>Tracking Matter in a Food Chain</vt:lpstr>
      <vt:lpstr>Matter at the Start</vt:lpstr>
      <vt:lpstr>Matter at the Start</vt:lpstr>
      <vt:lpstr>Matter at the Start</vt:lpstr>
      <vt:lpstr>Matter at the Start</vt:lpstr>
      <vt:lpstr>What Will Happen to the Matter? </vt:lpstr>
      <vt:lpstr>Show the Tree Making Food and Growing</vt:lpstr>
      <vt:lpstr>Let’s Do the Math!</vt:lpstr>
      <vt:lpstr>Other Uses for the Food Molecules</vt:lpstr>
      <vt:lpstr>What Happens to the Leftovers?</vt:lpstr>
      <vt:lpstr>Other Uses for the Food Molecules  </vt:lpstr>
      <vt:lpstr>What Else Happens to the Food Matter?</vt:lpstr>
      <vt:lpstr>Let’s Do the Math Again! </vt:lpstr>
      <vt:lpstr>Other Uses for the Food Molecules </vt:lpstr>
      <vt:lpstr>Other Uses for the Food Molecules</vt:lpstr>
      <vt:lpstr>What Else Happens to the Food Matter? </vt:lpstr>
      <vt:lpstr>Other Uses for the Food Molecules </vt:lpstr>
      <vt:lpstr>Other Uses for the Food Molecules</vt:lpstr>
      <vt:lpstr>Let’s Do the Math Again!</vt:lpstr>
      <vt:lpstr>Look for Patterns in the Data</vt:lpstr>
      <vt:lpstr>Explaining the Data</vt:lpstr>
      <vt:lpstr>Explaining the Data: Your Claims and Evidence</vt:lpstr>
      <vt:lpstr>Let’s Summarize!</vt:lpstr>
      <vt:lpstr>Today’s Focus Questions</vt:lpstr>
      <vt:lpstr>Next Time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Harry Potter</dc:creator>
  <cp:lastModifiedBy>JLonas</cp:lastModifiedBy>
  <cp:revision>452</cp:revision>
  <cp:lastPrinted>2012-10-30T19:59:04Z</cp:lastPrinted>
  <dcterms:created xsi:type="dcterms:W3CDTF">2012-10-15T22:17:33Z</dcterms:created>
  <dcterms:modified xsi:type="dcterms:W3CDTF">2019-02-15T23:06:53Z</dcterms:modified>
</cp:coreProperties>
</file>