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Override2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76" r:id="rId7"/>
    <p:sldMasterId id="2147483784" r:id="rId8"/>
    <p:sldMasterId id="2147483800" r:id="rId9"/>
    <p:sldMasterId id="2147483808" r:id="rId10"/>
    <p:sldMasterId id="2147483829" r:id="rId11"/>
    <p:sldMasterId id="2147483842" r:id="rId12"/>
  </p:sldMasterIdLst>
  <p:notesMasterIdLst>
    <p:notesMasterId r:id="rId29"/>
  </p:notesMasterIdLst>
  <p:handoutMasterIdLst>
    <p:handoutMasterId r:id="rId30"/>
  </p:handoutMasterIdLst>
  <p:sldIdLst>
    <p:sldId id="320" r:id="rId13"/>
    <p:sldId id="308" r:id="rId14"/>
    <p:sldId id="299" r:id="rId15"/>
    <p:sldId id="291" r:id="rId16"/>
    <p:sldId id="307" r:id="rId17"/>
    <p:sldId id="309" r:id="rId18"/>
    <p:sldId id="310" r:id="rId19"/>
    <p:sldId id="321" r:id="rId20"/>
    <p:sldId id="322" r:id="rId21"/>
    <p:sldId id="311" r:id="rId22"/>
    <p:sldId id="313" r:id="rId23"/>
    <p:sldId id="323" r:id="rId24"/>
    <p:sldId id="324" r:id="rId25"/>
    <p:sldId id="325" r:id="rId26"/>
    <p:sldId id="314" r:id="rId27"/>
    <p:sldId id="315" r:id="rId2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Roth" initials="KR" lastIdx="4" clrIdx="0"/>
  <p:cmAuthor id="1" name="JLonas" initials="JL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600"/>
    <a:srgbClr val="B8D975"/>
    <a:srgbClr val="A7D053"/>
    <a:srgbClr val="C4E08C"/>
    <a:srgbClr val="29AC00"/>
    <a:srgbClr val="669900"/>
    <a:srgbClr val="3399FF"/>
    <a:srgbClr val="0066CC"/>
    <a:srgbClr val="008181"/>
    <a:srgbClr val="9C8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6" autoAdjust="0"/>
    <p:restoredTop sz="82796" autoAdjust="0"/>
  </p:normalViewPr>
  <p:slideViewPr>
    <p:cSldViewPr snapToGrid="0" snapToObjects="1">
      <p:cViewPr varScale="1">
        <p:scale>
          <a:sx n="89" d="100"/>
          <a:sy n="89" d="100"/>
        </p:scale>
        <p:origin x="678" y="90"/>
      </p:cViewPr>
      <p:guideLst>
        <p:guide orient="horz" pos="4212"/>
        <p:guide pos="46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EC8C0-EE75-488B-9A06-5CD16D32B876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06C4B-22A9-4197-B5AC-CF61217D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7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561C339-64FF-4647-A31A-6A3F977883E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7943" indent="-2992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6835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5569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4304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68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Oak acorn</a:t>
            </a:r>
          </a:p>
          <a:p>
            <a:r>
              <a:rPr lang="en-US" dirty="0"/>
              <a:t>Oak tree: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Red Oak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Seedling: Author</a:t>
            </a:r>
            <a:r>
              <a:rPr lang="en-US" baseline="0" dirty="0"/>
              <a:t> Milton </a:t>
            </a:r>
            <a:r>
              <a:rPr lang="en-US" baseline="0" dirty="0" err="1"/>
              <a:t>Taam</a:t>
            </a:r>
            <a:r>
              <a:rPr lang="en-US" baseline="0" dirty="0"/>
              <a:t>; </a:t>
            </a:r>
            <a:r>
              <a:rPr lang="en-US" sz="1300" dirty="0"/>
              <a:t>Coast Redwood, Sequoia </a:t>
            </a:r>
            <a:r>
              <a:rPr lang="en-US" sz="1300" dirty="0" err="1"/>
              <a:t>sempervirens</a:t>
            </a:r>
            <a:r>
              <a:rPr lang="en-US" sz="1300" dirty="0"/>
              <a:t>, sprouts at the foot of a giant in Big Basin Redwoods State Park, California</a:t>
            </a:r>
          </a:p>
          <a:p>
            <a:endParaRPr lang="en-US" dirty="0"/>
          </a:p>
          <a:p>
            <a:r>
              <a:rPr lang="en-US" dirty="0"/>
              <a:t>Sequoia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6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6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6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3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9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6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9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4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17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48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5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81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1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2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86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7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401209"/>
            <a:ext cx="7391400" cy="2085191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900979"/>
            <a:ext cx="1428750" cy="58578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1200" y="1450387"/>
            <a:ext cx="8214108" cy="729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b="0" i="0" u="none" kern="1200" cap="all" spc="-100" baseline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dirty="0"/>
              <a:t>Food Webs Lesson 2a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11200" y="3401209"/>
            <a:ext cx="7890933" cy="9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 dirty="0">
                <a:solidFill>
                  <a:srgbClr val="1F497D"/>
                </a:solidFill>
              </a:rPr>
              <a:t>What Is Food for Plants?</a:t>
            </a:r>
          </a:p>
        </p:txBody>
      </p:sp>
    </p:spTree>
    <p:extLst>
      <p:ext uri="{BB962C8B-B14F-4D97-AF65-F5344CB8AC3E}">
        <p14:creationId xmlns:p14="http://schemas.microsoft.com/office/powerpoint/2010/main" val="24819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914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200" dirty="0"/>
              <a:t>Investigation 1: Are Water, Carbon Dioxide, and Minerals in the Soil Food for Plants?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285"/>
            <a:ext cx="8229600" cy="4505661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dirty="0">
                <a:ea typeface="Times New Roman"/>
              </a:rPr>
              <a:t>What are your conclusions? What is your evidence? Listen to each other’s ideas to see if you agree or disagree.</a:t>
            </a:r>
          </a:p>
          <a:p>
            <a:pPr marL="365760" lvl="0" indent="-36576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ea typeface="Times New Roman"/>
              </a:rPr>
              <a:t>Is water food for plants?</a:t>
            </a:r>
          </a:p>
          <a:p>
            <a:pPr marL="365760" lvl="0" indent="-36576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ea typeface="Times New Roman"/>
              </a:rPr>
              <a:t>Is carbon dioxide food for plants?</a:t>
            </a:r>
          </a:p>
          <a:p>
            <a:pPr marL="365760" lvl="0" indent="-36576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ea typeface="Times New Roman"/>
              </a:rPr>
              <a:t>Are minerals in the soil (“plant food”) food for plants?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Investigation 2: Is Soil Food for Plants?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Talk about this question with a partner. Then share your ideas with the class.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3453205"/>
            <a:ext cx="2619375" cy="23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" y="3184264"/>
            <a:ext cx="3901440" cy="29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3468" y="6083360"/>
            <a:ext cx="1827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59445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002"/>
            <a:ext cx="8229600" cy="860612"/>
          </a:xfrm>
        </p:spPr>
        <p:txBody>
          <a:bodyPr>
            <a:normAutofit/>
          </a:bodyPr>
          <a:lstStyle/>
          <a:p>
            <a:r>
              <a:rPr lang="en-US" dirty="0"/>
              <a:t>Is Soil Food for Plants? Let’s Investigate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56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Read about Jan van </a:t>
            </a:r>
            <a:r>
              <a:rPr lang="en-US" sz="3200" dirty="0" err="1">
                <a:latin typeface="Calibri" pitchFamily="34" charset="0"/>
              </a:rPr>
              <a:t>Helmont’s</a:t>
            </a:r>
            <a:r>
              <a:rPr lang="en-US" sz="3200" dirty="0">
                <a:latin typeface="Calibri" pitchFamily="34" charset="0"/>
              </a:rPr>
              <a:t> experiment.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FA206A-8E65-4E1B-B832-48B2E960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09" y="1800388"/>
            <a:ext cx="4437982" cy="49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1214"/>
            <a:ext cx="8512629" cy="98970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Is Soil Food for Plants? The Results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1290917"/>
            <a:ext cx="8197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happened in Van </a:t>
            </a:r>
            <a:r>
              <a:rPr lang="en-US" sz="3200" dirty="0" err="1">
                <a:latin typeface="Calibri" pitchFamily="34" charset="0"/>
              </a:rPr>
              <a:t>Helmont’s</a:t>
            </a:r>
            <a:r>
              <a:rPr lang="en-US" sz="3200" dirty="0">
                <a:latin typeface="Calibri" pitchFamily="34" charset="0"/>
              </a:rPr>
              <a:t> experiment?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FA93B-1638-4751-90F3-E5699DC7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43" y="1950998"/>
            <a:ext cx="6181637" cy="48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0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Soil Food for Plants? Your Conclusions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Answer these questions:</a:t>
            </a:r>
          </a:p>
          <a:p>
            <a:pPr marL="365760" lvl="0" indent="-36576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200" dirty="0"/>
              <a:t>Van </a:t>
            </a:r>
            <a:r>
              <a:rPr lang="en-US" sz="3200" dirty="0" err="1"/>
              <a:t>Helmont’s</a:t>
            </a:r>
            <a:r>
              <a:rPr lang="en-US" sz="3200" dirty="0"/>
              <a:t> tree gained 164 pounds. Do you think all of this weight gain came from the soil? What is your evidence?</a:t>
            </a:r>
          </a:p>
          <a:p>
            <a:pPr marL="365760" lvl="0" indent="-36576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/>
              <a:t>What do you think now about whether plants get their food from the soil?  </a:t>
            </a:r>
          </a:p>
        </p:txBody>
      </p:sp>
    </p:spTree>
    <p:extLst>
      <p:ext uri="{BB962C8B-B14F-4D97-AF65-F5344CB8AC3E}">
        <p14:creationId xmlns:p14="http://schemas.microsoft.com/office/powerpoint/2010/main" val="258508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609600"/>
            <a:ext cx="8185642" cy="735106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1506071"/>
            <a:ext cx="8040414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200"/>
              </a:spcAft>
              <a:buNone/>
            </a:pPr>
            <a:r>
              <a:rPr lang="en-US" sz="3200" dirty="0"/>
              <a:t>What do we know so far about what is and is not food for plants? </a:t>
            </a:r>
          </a:p>
          <a:p>
            <a:pPr marL="731520" indent="-365760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 Water</a:t>
            </a:r>
          </a:p>
          <a:p>
            <a:pPr marL="731520" indent="-365760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 Carbon dioxide</a:t>
            </a:r>
          </a:p>
          <a:p>
            <a:pPr marL="731520" indent="-365760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 Minerals in the soil (plant food)</a:t>
            </a:r>
          </a:p>
          <a:p>
            <a:pPr marL="731520" indent="-365760">
              <a:spcBef>
                <a:spcPts val="0"/>
              </a:spcBef>
              <a:spcAft>
                <a:spcPts val="1800"/>
              </a:spcAft>
            </a:pPr>
            <a:r>
              <a:rPr lang="en-US" sz="3200" dirty="0"/>
              <a:t> Soil </a:t>
            </a:r>
          </a:p>
        </p:txBody>
      </p:sp>
    </p:spTree>
    <p:extLst>
      <p:ext uri="{BB962C8B-B14F-4D97-AF65-F5344CB8AC3E}">
        <p14:creationId xmlns:p14="http://schemas.microsoft.com/office/powerpoint/2010/main" val="211062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28" y="533400"/>
            <a:ext cx="8084372" cy="990600"/>
          </a:xfrm>
        </p:spPr>
        <p:txBody>
          <a:bodyPr/>
          <a:lstStyle/>
          <a:p>
            <a:r>
              <a:rPr lang="en-US" dirty="0"/>
              <a:t>Next Time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8" y="1600200"/>
            <a:ext cx="8084372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We know that water, carbon dioxide, minerals in the soil (“plant food”), and soil are NOT food that provides the matter and energy plants need to live and grow.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So what IS food for plants?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That’s what we’ll explore next!</a:t>
            </a:r>
          </a:p>
        </p:txBody>
      </p:sp>
    </p:spTree>
    <p:extLst>
      <p:ext uri="{BB962C8B-B14F-4D97-AF65-F5344CB8AC3E}">
        <p14:creationId xmlns:p14="http://schemas.microsoft.com/office/powerpoint/2010/main" val="8038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533400"/>
            <a:ext cx="8033658" cy="990600"/>
          </a:xfrm>
        </p:spPr>
        <p:txBody>
          <a:bodyPr/>
          <a:lstStyle/>
          <a:p>
            <a:r>
              <a:rPr lang="en-US" dirty="0"/>
              <a:t>Link to Previous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1600200"/>
            <a:ext cx="8033657" cy="48768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Name something that living things take into their bodies that is NOT food by the scientific definition. Be ready to give a reason for your choice.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7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16" y="533400"/>
            <a:ext cx="8069284" cy="990600"/>
          </a:xfrm>
        </p:spPr>
        <p:txBody>
          <a:bodyPr>
            <a:normAutofit/>
          </a:bodyPr>
          <a:lstStyle/>
          <a:p>
            <a:r>
              <a:rPr lang="en-US" dirty="0"/>
              <a:t>The Scientific Definition of Food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7516" y="1600200"/>
            <a:ext cx="8069283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Food is </a:t>
            </a:r>
            <a:r>
              <a:rPr lang="en-US" sz="3200" b="1" dirty="0"/>
              <a:t>matter</a:t>
            </a:r>
            <a:r>
              <a:rPr lang="en-US" sz="3200" dirty="0"/>
              <a:t> (building materials) that contains </a:t>
            </a:r>
            <a:r>
              <a:rPr lang="en-US" sz="3200" b="1" dirty="0"/>
              <a:t>energy</a:t>
            </a:r>
            <a:r>
              <a:rPr lang="en-US" sz="3200" dirty="0"/>
              <a:t> living things can use to live and grow, to heal wounds, and to keep all their parts working.</a:t>
            </a:r>
          </a:p>
        </p:txBody>
      </p:sp>
    </p:spTree>
    <p:extLst>
      <p:ext uri="{BB962C8B-B14F-4D97-AF65-F5344CB8AC3E}">
        <p14:creationId xmlns:p14="http://schemas.microsoft.com/office/powerpoint/2010/main" val="70930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28" y="533400"/>
            <a:ext cx="8084372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8" y="1524000"/>
            <a:ext cx="8084372" cy="3216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food for plants? </a:t>
            </a:r>
          </a:p>
        </p:txBody>
      </p:sp>
    </p:spTree>
    <p:extLst>
      <p:ext uri="{BB962C8B-B14F-4D97-AF65-F5344CB8AC3E}">
        <p14:creationId xmlns:p14="http://schemas.microsoft.com/office/powerpoint/2010/main" val="132647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" y="2617164"/>
            <a:ext cx="5280660" cy="3960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/>
          <a:stretch/>
        </p:blipFill>
        <p:spPr>
          <a:xfrm>
            <a:off x="3714681" y="441364"/>
            <a:ext cx="5334905" cy="389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12675" y="4381234"/>
            <a:ext cx="2044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Jean-Pol </a:t>
            </a:r>
            <a:r>
              <a:rPr lang="en-US" sz="1000" dirty="0" err="1">
                <a:latin typeface="Calibri" panose="020F0502020204030204" pitchFamily="34" charset="0"/>
                <a:cs typeface="Arial" panose="020B0604020202020204" pitchFamily="34" charset="0"/>
              </a:rPr>
              <a:t>Grandmont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791" y="6577659"/>
            <a:ext cx="1721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Pexels.com</a:t>
            </a:r>
          </a:p>
        </p:txBody>
      </p:sp>
    </p:spTree>
    <p:extLst>
      <p:ext uri="{BB962C8B-B14F-4D97-AF65-F5344CB8AC3E}">
        <p14:creationId xmlns:p14="http://schemas.microsoft.com/office/powerpoint/2010/main" val="406518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66" y="2064391"/>
            <a:ext cx="2309876" cy="30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8934" y="5135322"/>
            <a:ext cx="1640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Milton </a:t>
            </a:r>
            <a:r>
              <a:rPr lang="en-US" sz="1000" dirty="0" err="1">
                <a:latin typeface="Calibri" panose="020F0502020204030204" pitchFamily="34" charset="0"/>
                <a:cs typeface="Arial" panose="020B0604020202020204" pitchFamily="34" charset="0"/>
              </a:rPr>
              <a:t>Taam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60" y="2064390"/>
            <a:ext cx="4633005" cy="308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1826" y="5144616"/>
            <a:ext cx="1827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28442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Plants Get Their Food?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03263"/>
              </p:ext>
            </p:extLst>
          </p:nvPr>
        </p:nvGraphicFramePr>
        <p:xfrm>
          <a:off x="457200" y="1600200"/>
          <a:ext cx="8229600" cy="475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671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/>
                        <a:t>Our Ideas</a:t>
                      </a:r>
                      <a:r>
                        <a:rPr lang="en-US" baseline="0" dirty="0"/>
                        <a:t> about What Is Food for Plants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dirty="0"/>
                        <a:t>Evidence</a:t>
                      </a:r>
                      <a:r>
                        <a:rPr lang="en-US" baseline="0" dirty="0"/>
                        <a:t> to Support Our Claims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dirty="0"/>
                        <a:t>Evidence to Challenge Our Claims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0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6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997"/>
            <a:ext cx="8229600" cy="990600"/>
          </a:xfrm>
        </p:spPr>
        <p:txBody>
          <a:bodyPr/>
          <a:lstStyle/>
          <a:p>
            <a:r>
              <a:rPr lang="en-US" dirty="0"/>
              <a:t>What Is Food for Plants? Let’s Read </a:t>
            </a:r>
            <a:r>
              <a:rPr lang="en-US" b="1" dirty="0"/>
              <a:t>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96CE0-2A2D-4F67-8A0D-1502FFB9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8" y="1307894"/>
            <a:ext cx="7509623" cy="541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1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367"/>
            <a:ext cx="8229600" cy="990600"/>
          </a:xfrm>
        </p:spPr>
        <p:txBody>
          <a:bodyPr>
            <a:noAutofit/>
          </a:bodyPr>
          <a:lstStyle/>
          <a:p>
            <a:r>
              <a:rPr lang="en-US" sz="3800" dirty="0"/>
              <a:t>Are Water, Carbon Dioxide, and Minerals in the Soil Food for Plants?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67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Work on these questions with a partner: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6" y="2237703"/>
            <a:ext cx="8104133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3914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respect_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RESPeC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9152</TotalTime>
  <Words>440</Words>
  <Application>Microsoft Office PowerPoint</Application>
  <PresentationFormat>On-screen Show (4:3)</PresentationFormat>
  <Paragraphs>59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Times New Roman</vt:lpstr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Default Theme</vt:lpstr>
      <vt:lpstr>1_Default Theme</vt:lpstr>
      <vt:lpstr>1_BSCS: Students</vt:lpstr>
      <vt:lpstr>1_BSCS Template (2)</vt:lpstr>
      <vt:lpstr>respect_theme</vt:lpstr>
      <vt:lpstr>RESPeCT Template</vt:lpstr>
      <vt:lpstr>PowerPoint Presentation</vt:lpstr>
      <vt:lpstr>Link to Previous Lesson</vt:lpstr>
      <vt:lpstr>The Scientific Definition of Food</vt:lpstr>
      <vt:lpstr>Today’s Focus Question</vt:lpstr>
      <vt:lpstr>PowerPoint Presentation</vt:lpstr>
      <vt:lpstr>PowerPoint Presentation</vt:lpstr>
      <vt:lpstr>How Do Plants Get Their Food?</vt:lpstr>
      <vt:lpstr>What Is Food for Plants? Let’s Read …</vt:lpstr>
      <vt:lpstr>Are Water, Carbon Dioxide, and Minerals in the Soil Food for Plants?  </vt:lpstr>
      <vt:lpstr> Investigation 1: Are Water, Carbon Dioxide, and Minerals in the Soil Food for Plants?   </vt:lpstr>
      <vt:lpstr>Investigation 2: Is Soil Food for Plants?</vt:lpstr>
      <vt:lpstr>Is Soil Food for Plants? Let’s Investigate … </vt:lpstr>
      <vt:lpstr>Is Soil Food for Plants? The Results …</vt:lpstr>
      <vt:lpstr>Is Soil Food for Plants? Your Conclusions  </vt:lpstr>
      <vt:lpstr>Let’s Summarize!</vt:lpstr>
      <vt:lpstr>Next Time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Mai Ngoc Tran</cp:lastModifiedBy>
  <cp:revision>287</cp:revision>
  <cp:lastPrinted>2017-10-11T21:30:55Z</cp:lastPrinted>
  <dcterms:created xsi:type="dcterms:W3CDTF">2012-10-15T22:17:33Z</dcterms:created>
  <dcterms:modified xsi:type="dcterms:W3CDTF">2018-10-30T19:45:20Z</dcterms:modified>
</cp:coreProperties>
</file>