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2.xml" ContentType="application/vnd.openxmlformats-officedocument.theme+xml"/>
  <Override PartName="/ppt/theme/themeOverride2.xml" ContentType="application/vnd.openxmlformats-officedocument.themeOverrid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1"/>
    <p:sldMasterId id="2147483712" r:id="rId2"/>
    <p:sldMasterId id="2147483720" r:id="rId3"/>
    <p:sldMasterId id="2147483728" r:id="rId4"/>
    <p:sldMasterId id="2147483736" r:id="rId5"/>
    <p:sldMasterId id="2147483744" r:id="rId6"/>
    <p:sldMasterId id="2147483776" r:id="rId7"/>
    <p:sldMasterId id="2147483784" r:id="rId8"/>
    <p:sldMasterId id="2147483800" r:id="rId9"/>
    <p:sldMasterId id="2147483808" r:id="rId10"/>
    <p:sldMasterId id="2147483829" r:id="rId11"/>
    <p:sldMasterId id="2147483842" r:id="rId12"/>
  </p:sldMasterIdLst>
  <p:notesMasterIdLst>
    <p:notesMasterId r:id="rId27"/>
  </p:notesMasterIdLst>
  <p:handoutMasterIdLst>
    <p:handoutMasterId r:id="rId28"/>
  </p:handoutMasterIdLst>
  <p:sldIdLst>
    <p:sldId id="320" r:id="rId13"/>
    <p:sldId id="291" r:id="rId14"/>
    <p:sldId id="312" r:id="rId15"/>
    <p:sldId id="316" r:id="rId16"/>
    <p:sldId id="317" r:id="rId17"/>
    <p:sldId id="319" r:id="rId18"/>
    <p:sldId id="323" r:id="rId19"/>
    <p:sldId id="318" r:id="rId20"/>
    <p:sldId id="314" r:id="rId21"/>
    <p:sldId id="322" r:id="rId22"/>
    <p:sldId id="324" r:id="rId23"/>
    <p:sldId id="321" r:id="rId24"/>
    <p:sldId id="303" r:id="rId25"/>
    <p:sldId id="315" r:id="rId26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12">
          <p15:clr>
            <a:srgbClr val="A4A3A4"/>
          </p15:clr>
        </p15:guide>
        <p15:guide id="2" pos="468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hy Roth" initials="KR" lastIdx="4" clrIdx="0"/>
  <p:cmAuthor id="1" name="JLonas" initials="JL" lastIdx="1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8600"/>
    <a:srgbClr val="B8D975"/>
    <a:srgbClr val="A7D053"/>
    <a:srgbClr val="C4E08C"/>
    <a:srgbClr val="29AC00"/>
    <a:srgbClr val="669900"/>
    <a:srgbClr val="3399FF"/>
    <a:srgbClr val="0066CC"/>
    <a:srgbClr val="008181"/>
    <a:srgbClr val="9C86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10" autoAdjust="0"/>
    <p:restoredTop sz="78784" autoAdjust="0"/>
  </p:normalViewPr>
  <p:slideViewPr>
    <p:cSldViewPr snapToGrid="0" snapToObjects="1">
      <p:cViewPr varScale="1">
        <p:scale>
          <a:sx n="85" d="100"/>
          <a:sy n="85" d="100"/>
        </p:scale>
        <p:origin x="696" y="84"/>
      </p:cViewPr>
      <p:guideLst>
        <p:guide orient="horz" pos="4212"/>
        <p:guide pos="46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2027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2027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16514481-6146-4CA3-BA7F-3D391948303A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69920" cy="482027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173"/>
            <a:ext cx="3169920" cy="482027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C2A6EAD2-C82D-4E41-AA63-CF3DCB474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83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6561C339-64FF-4647-A31A-6A3F977883E5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7" tIns="47873" rIns="95747" bIns="478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5747" tIns="47873" rIns="95747" bIns="4787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485F3C47-26E5-4879-A102-751A33FDB2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6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77943" indent="-299209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196835" indent="-23936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75569" indent="-23936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54304" indent="-23936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33038" indent="-2393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11772" indent="-2393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590506" indent="-2393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069240" indent="-2393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9E7CF9-240F-482B-9EC3-A2AD26735D19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0382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3C47-26E5-4879-A102-751A33FDB2F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26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3C47-26E5-4879-A102-751A33FDB2F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81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3C47-26E5-4879-A102-751A33FDB2F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85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3C47-26E5-4879-A102-751A33FDB2F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03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3C47-26E5-4879-A102-751A33FDB2F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5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3C47-26E5-4879-A102-751A33FDB2F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38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3C47-26E5-4879-A102-751A33FDB2F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42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2.wmf"/><Relationship Id="rId4" Type="http://schemas.openxmlformats.org/officeDocument/2006/relationships/hyperlink" Target="file:///C:\Program%20Files\TimeCop\PTTimeCop.exe" TargetMode="Externa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Program%20Files\TimeCop\PTTimeCop.exe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2.w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Program%20Files\TimeCop\PTTimeCop.exe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2.w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2.wmf"/><Relationship Id="rId4" Type="http://schemas.openxmlformats.org/officeDocument/2006/relationships/hyperlink" Target="file:///C:\Program%20Files\TimeCop\PTTimeCop.exe" TargetMode="Externa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hyperlink" Target="file:///C:\Program%20Files\TimeCop\PTTimeCop.exe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2.w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2.wmf"/><Relationship Id="rId4" Type="http://schemas.openxmlformats.org/officeDocument/2006/relationships/hyperlink" Target="file:///C:\Program%20Files\TimeCop\PTTimeCop.exe" TargetMode="Externa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3D71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98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403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04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98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45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19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Student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6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85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4034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04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98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69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45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19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Textu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6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85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4034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041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98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45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19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Science Textu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6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97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85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4034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041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98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45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19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Science Textu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80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77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7963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14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04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95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166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375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3D71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765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98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5699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866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23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64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19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493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3D71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18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  <p:pic>
        <p:nvPicPr>
          <p:cNvPr id="1026" name="Picture 2" descr="C:\Program Files (x86)\Microsoft Office\MEDIA\CAGCAT10\j0234131.wmf">
            <a:hlinkClick r:id="rId4" action="ppaction://program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" y="6402298"/>
            <a:ext cx="341564" cy="36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8579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2" descr="C:\Program Files (x86)\Microsoft Office\MEDIA\CAGCAT10\j0234131.wmf">
            <a:hlinkClick r:id="rId3" action="ppaction://program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" y="6402298"/>
            <a:ext cx="341564" cy="36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603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  <p:pic>
        <p:nvPicPr>
          <p:cNvPr id="12" name="Picture 2" descr="C:\Program Files (x86)\Microsoft Office\MEDIA\CAGCAT10\j0234131.wmf">
            <a:hlinkClick r:id="rId3" action="ppaction://program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" y="6402298"/>
            <a:ext cx="341564" cy="36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1026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  <p:pic>
        <p:nvPicPr>
          <p:cNvPr id="11" name="Picture 2" descr="C:\Program Files (x86)\Microsoft Office\MEDIA\CAGCAT10\j0234131.wmf">
            <a:hlinkClick r:id="rId4" action="ppaction://program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" y="6402298"/>
            <a:ext cx="341564" cy="36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9454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  <p:pic>
        <p:nvPicPr>
          <p:cNvPr id="9" name="Picture 2" descr="C:\Program Files (x86)\Microsoft Office\MEDIA\CAGCAT10\j0234131.wmf">
            <a:hlinkClick r:id="rId3" action="ppaction://program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" y="6402298"/>
            <a:ext cx="341564" cy="36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3792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  <p:pic>
        <p:nvPicPr>
          <p:cNvPr id="9" name="Picture 2" descr="C:\Program Files (x86)\Microsoft Office\MEDIA\CAGCAT10\j0234131.wmf">
            <a:hlinkClick r:id="rId4" action="ppaction://program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" y="6402298"/>
            <a:ext cx="341564" cy="36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6771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Student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405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610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093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408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045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960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175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188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3D71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237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959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5197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971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542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80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154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611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90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501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89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008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736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159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34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207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7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uild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64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853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072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36509-B7D9-4E14-990D-0939A6D2E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17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A78D6-729F-4E75-A2D7-D2A416F3A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848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BBEB5-01D6-47A2-BCF3-B3B9837CD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85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2B28A-D4AF-4B7E-8537-11780E8EC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039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85E45-36ED-4CB7-AAF7-BE6B50D63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981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F5097-F154-45E2-885E-C80468948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215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6BDC2-34F1-4F7E-8EA7-5E37952CD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522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0B46F-C72C-481F-AA11-EB346A150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5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851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61DD7-BAA8-421F-9E35-5963BE49B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086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50129-838B-4CD0-82C5-B9E5CA8BA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076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227E1-08E6-4E55-9BDE-7F7F26004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5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1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2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0" i="0" u="none" kern="1200" spc="-1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457200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730250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04888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187450" indent="-1365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58F8E8D-CCF4-42A3-97FD-9805C969D99B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7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0" i="0" u="none" kern="1200" spc="-1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457200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730250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04888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187450" indent="-1365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0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0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0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0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2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4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0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657600"/>
            <a:ext cx="7391400" cy="18288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en-US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en-US" dirty="0"/>
          </a:p>
        </p:txBody>
      </p:sp>
      <p:pic>
        <p:nvPicPr>
          <p:cNvPr id="5" name="Picture 4" descr="Noyce Logo copy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219200" y="4800600"/>
            <a:ext cx="787400" cy="787400"/>
          </a:xfrm>
          <a:prstGeom prst="rect">
            <a:avLst/>
          </a:prstGeom>
        </p:spPr>
      </p:pic>
      <p:pic>
        <p:nvPicPr>
          <p:cNvPr id="6" name="Picture 5" descr="Macintosh HD1:Users:nicolewickler:Desktop:Screen Shot 2013-10-14 at 11.04.49 AM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6" t="10564" r="3623" b="5182"/>
          <a:stretch/>
        </p:blipFill>
        <p:spPr bwMode="auto">
          <a:xfrm>
            <a:off x="3282950" y="4927600"/>
            <a:ext cx="679450" cy="62230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Macintosh HD:Users:ceemast:Desktop:CPP_logogreen1.g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4876800"/>
            <a:ext cx="736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900979"/>
            <a:ext cx="1428750" cy="58578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11200" y="1450387"/>
            <a:ext cx="8214108" cy="729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5400" b="0" i="0" u="none" kern="1200" cap="all" spc="-100" baseline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dirty="0"/>
              <a:t>Food Webs Lesson 2b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711200" y="3401209"/>
            <a:ext cx="7890933" cy="90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4000" dirty="0">
                <a:solidFill>
                  <a:srgbClr val="1F497D"/>
                </a:solidFill>
              </a:rPr>
              <a:t>What Is Food for Plants?</a:t>
            </a:r>
          </a:p>
        </p:txBody>
      </p:sp>
    </p:spTree>
    <p:extLst>
      <p:ext uri="{BB962C8B-B14F-4D97-AF65-F5344CB8AC3E}">
        <p14:creationId xmlns:p14="http://schemas.microsoft.com/office/powerpoint/2010/main" val="2481948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6728"/>
            <a:ext cx="8420986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Food for Plants? A Mixing-Bowl Model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11EE77-1C76-4540-875D-1428EA206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81" y="1927058"/>
            <a:ext cx="1990753" cy="1977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4E7652-B75A-428C-9372-92FA62315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142" y="1465602"/>
            <a:ext cx="2771775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DFF70-63D2-4A0B-91E6-E70887F80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773" y="1698302"/>
            <a:ext cx="863305" cy="2358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B38483-3279-46C5-9D2B-2E593D9A4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910" y="4576997"/>
            <a:ext cx="2595029" cy="1874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0CB253-BCE3-4053-AEA4-B8A60BAB33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540" y="4456187"/>
            <a:ext cx="2366033" cy="1922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AC4A3C-236B-4289-BEF5-A8E6545C48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3983" y="4098422"/>
            <a:ext cx="2881556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41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465" y="533400"/>
            <a:ext cx="8208335" cy="990600"/>
          </a:xfrm>
        </p:spPr>
        <p:txBody>
          <a:bodyPr/>
          <a:lstStyle/>
          <a:p>
            <a:r>
              <a:rPr lang="en-US" dirty="0"/>
              <a:t>What Are Plants?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5" y="1524000"/>
            <a:ext cx="8208335" cy="48768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Scientists call plants </a:t>
            </a:r>
            <a:r>
              <a:rPr lang="en-US" sz="3200" b="1" dirty="0"/>
              <a:t>producers</a:t>
            </a:r>
            <a:r>
              <a:rPr lang="en-US" sz="3200" dirty="0"/>
              <a:t> because they make or produce food.</a:t>
            </a:r>
          </a:p>
        </p:txBody>
      </p:sp>
    </p:spTree>
    <p:extLst>
      <p:ext uri="{BB962C8B-B14F-4D97-AF65-F5344CB8AC3E}">
        <p14:creationId xmlns:p14="http://schemas.microsoft.com/office/powerpoint/2010/main" val="479845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194"/>
            <a:ext cx="8229600" cy="990600"/>
          </a:xfrm>
        </p:spPr>
        <p:txBody>
          <a:bodyPr/>
          <a:lstStyle/>
          <a:p>
            <a:r>
              <a:rPr lang="en-US" dirty="0"/>
              <a:t>What Is Food for Plants? A Role-Play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76" y="1501254"/>
            <a:ext cx="3127247" cy="4876800"/>
          </a:xfrm>
        </p:spPr>
      </p:pic>
    </p:spTree>
    <p:extLst>
      <p:ext uri="{BB962C8B-B14F-4D97-AF65-F5344CB8AC3E}">
        <p14:creationId xmlns:p14="http://schemas.microsoft.com/office/powerpoint/2010/main" val="1373323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5785"/>
            <a:ext cx="8229600" cy="990600"/>
          </a:xfrm>
        </p:spPr>
        <p:txBody>
          <a:bodyPr>
            <a:normAutofit/>
          </a:bodyPr>
          <a:lstStyle/>
          <a:p>
            <a:r>
              <a:rPr lang="en-US" sz="3800" dirty="0"/>
              <a:t>Let’s Summarize! </a:t>
            </a:r>
            <a:endParaRPr lang="en-US" sz="3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2612"/>
            <a:ext cx="8229600" cy="5197232"/>
          </a:xfrm>
        </p:spPr>
        <p:txBody>
          <a:bodyPr>
            <a:normAutofit fontScale="25000" lnSpcReduction="20000"/>
          </a:bodyPr>
          <a:lstStyle/>
          <a:p>
            <a:pPr marL="0" indent="0" defTabSz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800" b="1" dirty="0">
                <a:ea typeface="Times New Roman"/>
              </a:rPr>
              <a:t>Today’s focus question: </a:t>
            </a:r>
            <a:r>
              <a:rPr lang="en-US" sz="12800" i="1" dirty="0">
                <a:ea typeface="Times New Roman"/>
              </a:rPr>
              <a:t>What is food for plants? </a:t>
            </a:r>
          </a:p>
          <a:p>
            <a:pPr marL="0" indent="0" defTabSz="45720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2800" dirty="0">
                <a:ea typeface="Times New Roman"/>
              </a:rPr>
              <a:t>Answer this question as completely as you can using these words:</a:t>
            </a:r>
          </a:p>
          <a:p>
            <a:pPr marL="731520" marR="0" indent="-36576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2800" dirty="0">
                <a:ea typeface="Times New Roman"/>
              </a:rPr>
              <a:t>Matter</a:t>
            </a:r>
          </a:p>
          <a:p>
            <a:pPr marL="731520" marR="0" indent="-36576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800" dirty="0">
                <a:ea typeface="Times New Roman"/>
              </a:rPr>
              <a:t>Energy</a:t>
            </a:r>
          </a:p>
          <a:p>
            <a:pPr marL="731520" marR="0" indent="-36576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800" dirty="0">
                <a:ea typeface="Times New Roman"/>
              </a:rPr>
              <a:t>Carbon dioxide</a:t>
            </a:r>
          </a:p>
          <a:p>
            <a:pPr marL="731520" marR="0" indent="-36576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800" dirty="0">
                <a:ea typeface="Times New Roman"/>
              </a:rPr>
              <a:t>Producer</a:t>
            </a:r>
          </a:p>
          <a:p>
            <a:pPr marL="731520" marR="0" indent="-36576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800" dirty="0">
                <a:ea typeface="Times New Roman"/>
              </a:rPr>
              <a:t>Sunlight</a:t>
            </a:r>
          </a:p>
          <a:p>
            <a:pPr marL="731520" marR="0" indent="-36576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800" dirty="0">
                <a:ea typeface="Times New Roman"/>
              </a:rPr>
              <a:t>Food</a:t>
            </a:r>
          </a:p>
          <a:p>
            <a:pPr marL="731520" marR="0" indent="-36576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800" dirty="0">
                <a:ea typeface="Times New Roman"/>
              </a:rPr>
              <a:t>Water</a:t>
            </a:r>
          </a:p>
          <a:p>
            <a:pPr marL="0" indent="0" defTabSz="45720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Times New Roman"/>
              <a:ea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</a:rPr>
              <a:t> </a:t>
            </a:r>
            <a:endParaRPr lang="en-US" sz="36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8764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 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046720" cy="48768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ea typeface="Times New Roman"/>
              </a:rPr>
              <a:t>We’ve learned that food provides </a:t>
            </a:r>
            <a:r>
              <a:rPr lang="en-US" sz="3200" b="1" dirty="0">
                <a:ea typeface="Times New Roman"/>
              </a:rPr>
              <a:t>both</a:t>
            </a:r>
            <a:r>
              <a:rPr lang="en-US" sz="3200" dirty="0">
                <a:ea typeface="Times New Roman"/>
              </a:rPr>
              <a:t> matter and energy for living things.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3200" dirty="0">
                <a:ea typeface="Times New Roman"/>
              </a:rPr>
              <a:t>Tomorrow we’ll explore this question: </a:t>
            </a:r>
            <a:r>
              <a:rPr lang="en-US" sz="3200" i="1" dirty="0">
                <a:ea typeface="Times New Roman"/>
              </a:rPr>
              <a:t>How do plants grow BIGGER?</a:t>
            </a:r>
          </a:p>
        </p:txBody>
      </p:sp>
    </p:spTree>
    <p:extLst>
      <p:ext uri="{BB962C8B-B14F-4D97-AF65-F5344CB8AC3E}">
        <p14:creationId xmlns:p14="http://schemas.microsoft.com/office/powerpoint/2010/main" val="803882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Focus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791" y="1524000"/>
            <a:ext cx="8229600" cy="36678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What is food for plants?</a:t>
            </a:r>
            <a:r>
              <a:rPr lang="en-US" sz="36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647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569669"/>
            <a:ext cx="8562974" cy="961419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dirty="0"/>
              <a:t>Investigation 3: Is Sunlight Food for Plants?</a:t>
            </a:r>
            <a:r>
              <a:rPr lang="en-US" sz="3600" b="0" dirty="0">
                <a:solidFill>
                  <a:prstClr val="black"/>
                </a:solidFill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1" y="1193164"/>
            <a:ext cx="8562974" cy="4525963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600" dirty="0">
              <a:latin typeface="Arial"/>
              <a:ea typeface="Times New Roman"/>
            </a:endParaRPr>
          </a:p>
          <a:p>
            <a:pPr marL="228600" marR="0" indent="-228600">
              <a:spcBef>
                <a:spcPts val="0"/>
              </a:spcBef>
              <a:spcAft>
                <a:spcPts val="0"/>
              </a:spcAft>
            </a:pPr>
            <a:endParaRPr lang="en-US" sz="3600" dirty="0">
              <a:latin typeface="Arial"/>
              <a:ea typeface="Times New Roman"/>
            </a:endParaRPr>
          </a:p>
          <a:p>
            <a:pPr marL="228600" marR="0" indent="-228600">
              <a:spcBef>
                <a:spcPts val="0"/>
              </a:spcBef>
              <a:spcAft>
                <a:spcPts val="0"/>
              </a:spcAft>
            </a:pPr>
            <a:endParaRPr lang="en-US" sz="3600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en-US" sz="3600" dirty="0"/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75" y="2354385"/>
            <a:ext cx="2961894" cy="2961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98"/>
          <a:stretch/>
        </p:blipFill>
        <p:spPr>
          <a:xfrm>
            <a:off x="4528058" y="1712669"/>
            <a:ext cx="3531421" cy="47725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73758" y="6485237"/>
            <a:ext cx="18738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</a:rPr>
              <a:t>Photo courtesy of Pexels.com</a:t>
            </a:r>
          </a:p>
        </p:txBody>
      </p:sp>
    </p:spTree>
    <p:extLst>
      <p:ext uri="{BB962C8B-B14F-4D97-AF65-F5344CB8AC3E}">
        <p14:creationId xmlns:p14="http://schemas.microsoft.com/office/powerpoint/2010/main" val="2094380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" b="6560"/>
          <a:stretch/>
        </p:blipFill>
        <p:spPr bwMode="auto">
          <a:xfrm>
            <a:off x="867500" y="1296537"/>
            <a:ext cx="7487999" cy="501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4149" y="473484"/>
            <a:ext cx="8161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Plants Grown in Light and Dark Conditions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7500" y="6308223"/>
            <a:ext cx="75968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Calibri" panose="020F0502020204030204" pitchFamily="34" charset="0"/>
                <a:cs typeface="Arial" panose="020B0604020202020204" pitchFamily="34" charset="0"/>
              </a:rPr>
              <a:t>Photo courtesy of Wisconsin Fast Plants Program, College of Agricultural and Life Sciences: University of Wisconsin-Madison, Fastplants.org</a:t>
            </a:r>
          </a:p>
        </p:txBody>
      </p:sp>
    </p:spTree>
    <p:extLst>
      <p:ext uri="{BB962C8B-B14F-4D97-AF65-F5344CB8AC3E}">
        <p14:creationId xmlns:p14="http://schemas.microsoft.com/office/powerpoint/2010/main" val="409411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55981" y="6477000"/>
            <a:ext cx="18738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Calibri" panose="020F0502020204030204" pitchFamily="34" charset="0"/>
              </a:rPr>
              <a:t>Photograph by Kate Wright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77" y="1255594"/>
            <a:ext cx="7860603" cy="5221406"/>
          </a:xfrm>
        </p:spPr>
      </p:pic>
      <p:sp>
        <p:nvSpPr>
          <p:cNvPr id="5" name="TextBox 4"/>
          <p:cNvSpPr txBox="1"/>
          <p:nvPr/>
        </p:nvSpPr>
        <p:spPr>
          <a:xfrm>
            <a:off x="614149" y="473484"/>
            <a:ext cx="8161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Grass Seed Grown in Light and Darkness</a:t>
            </a:r>
          </a:p>
        </p:txBody>
      </p:sp>
    </p:spTree>
    <p:extLst>
      <p:ext uri="{BB962C8B-B14F-4D97-AF65-F5344CB8AC3E}">
        <p14:creationId xmlns:p14="http://schemas.microsoft.com/office/powerpoint/2010/main" val="1021544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:\Production\Art Files--Final\RESPECT-MSPCP\Food Webs\RES.C1.FW.L2HO.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2" y="1119816"/>
            <a:ext cx="7894481" cy="530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55152" y="6403179"/>
            <a:ext cx="2188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</a:rPr>
              <a:t>Photograph by </a:t>
            </a:r>
            <a:r>
              <a:rPr lang="en-US" sz="1000" dirty="0">
                <a:latin typeface="Calibri" panose="020F0502020204030204" pitchFamily="34" charset="0"/>
                <a:cs typeface="Arial" panose="020B0604020202020204" pitchFamily="34" charset="0"/>
              </a:rPr>
              <a:t>Kirsty Lawson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4149" y="473485"/>
            <a:ext cx="8161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More Plants Grown in Light and Darkness</a:t>
            </a:r>
          </a:p>
        </p:txBody>
      </p:sp>
    </p:spTree>
    <p:extLst>
      <p:ext uri="{BB962C8B-B14F-4D97-AF65-F5344CB8AC3E}">
        <p14:creationId xmlns:p14="http://schemas.microsoft.com/office/powerpoint/2010/main" val="2506320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967" y="450376"/>
            <a:ext cx="8381858" cy="1143000"/>
          </a:xfrm>
        </p:spPr>
        <p:txBody>
          <a:bodyPr>
            <a:normAutofit fontScale="90000"/>
          </a:bodyPr>
          <a:lstStyle/>
          <a:p>
            <a:pPr marL="60325" lvl="0" indent="7938">
              <a:spcBef>
                <a:spcPct val="20000"/>
              </a:spcBef>
            </a:pPr>
            <a:br>
              <a:rPr lang="en-US" dirty="0"/>
            </a:br>
            <a:r>
              <a:rPr lang="en-US" sz="4400" dirty="0"/>
              <a:t>Is Sunlight Food for Plants?</a:t>
            </a:r>
            <a:r>
              <a:rPr lang="en-US" sz="4400" b="0" dirty="0">
                <a:solidFill>
                  <a:prstClr val="black"/>
                </a:solidFill>
              </a:rPr>
              <a:t> </a:t>
            </a:r>
            <a:br>
              <a:rPr lang="en-US" sz="3600" b="0" dirty="0">
                <a:solidFill>
                  <a:prstClr val="black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967" y="1593376"/>
            <a:ext cx="8381858" cy="4525963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a typeface="Times New Roman"/>
              </a:rPr>
              <a:t>What are </a:t>
            </a:r>
            <a:r>
              <a:rPr lang="en-US" sz="3200" b="1" dirty="0">
                <a:ea typeface="Times New Roman"/>
              </a:rPr>
              <a:t>your</a:t>
            </a:r>
            <a:r>
              <a:rPr lang="en-US" sz="3200" dirty="0">
                <a:ea typeface="Times New Roman"/>
              </a:rPr>
              <a:t> ideas?</a:t>
            </a:r>
          </a:p>
          <a:p>
            <a:pPr marL="0" indent="0">
              <a:buNone/>
            </a:pPr>
            <a:endParaRPr lang="en-US" sz="3600" dirty="0"/>
          </a:p>
          <a:p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75" y="2811439"/>
            <a:ext cx="2961894" cy="2961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98"/>
          <a:stretch/>
        </p:blipFill>
        <p:spPr>
          <a:xfrm>
            <a:off x="5018838" y="1871666"/>
            <a:ext cx="3143029" cy="42476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06190" y="6119339"/>
            <a:ext cx="18738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</a:rPr>
              <a:t>Photo courtesy of Pexels.com</a:t>
            </a:r>
          </a:p>
        </p:txBody>
      </p:sp>
    </p:spTree>
    <p:extLst>
      <p:ext uri="{BB962C8B-B14F-4D97-AF65-F5344CB8AC3E}">
        <p14:creationId xmlns:p14="http://schemas.microsoft.com/office/powerpoint/2010/main" val="2701451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056" y="368490"/>
            <a:ext cx="8080744" cy="990600"/>
          </a:xfrm>
        </p:spPr>
        <p:txBody>
          <a:bodyPr/>
          <a:lstStyle/>
          <a:p>
            <a:r>
              <a:rPr lang="en-US" dirty="0"/>
              <a:t>Is Sunlight Food for Plants?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9090"/>
            <a:ext cx="8229600" cy="4876800"/>
          </a:xfrm>
        </p:spPr>
        <p:txBody>
          <a:bodyPr/>
          <a:lstStyle/>
          <a:p>
            <a:pPr marL="11430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a typeface="Times New Roman"/>
              </a:rPr>
              <a:t>After reading about sunlight, what </a:t>
            </a:r>
            <a:r>
              <a:rPr lang="en-US" sz="3200" b="1" dirty="0">
                <a:ea typeface="Times New Roman"/>
              </a:rPr>
              <a:t>new</a:t>
            </a:r>
            <a:r>
              <a:rPr lang="en-US" sz="3200" dirty="0">
                <a:ea typeface="Times New Roman"/>
              </a:rPr>
              <a:t> ideas do you have that can help us answer the question, Is sunlight food for plants? </a:t>
            </a:r>
          </a:p>
          <a:p>
            <a:pPr marL="11430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3200" dirty="0">
                <a:ea typeface="Times New Roman"/>
              </a:rPr>
              <a:t>Use this sentence starter:</a:t>
            </a:r>
          </a:p>
          <a:p>
            <a:pPr marL="114300" marR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200" i="1" dirty="0">
                <a:ea typeface="Times New Roman"/>
              </a:rPr>
              <a:t>Sunlight (is or is not) food for plants by the scientific definition because </a:t>
            </a:r>
            <a:r>
              <a:rPr lang="en-US" sz="3200" i="1" dirty="0"/>
              <a:t>…</a:t>
            </a:r>
            <a:endParaRPr lang="en-US" sz="3200" i="1" dirty="0">
              <a:ea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92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796" y="533400"/>
            <a:ext cx="8059004" cy="990600"/>
          </a:xfrm>
        </p:spPr>
        <p:txBody>
          <a:bodyPr>
            <a:normAutofit/>
          </a:bodyPr>
          <a:lstStyle/>
          <a:p>
            <a:r>
              <a:rPr lang="en-US" dirty="0"/>
              <a:t>Wrapping Up Our Investigation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796" y="1600200"/>
            <a:ext cx="8059003" cy="4876800"/>
          </a:xfrm>
        </p:spPr>
        <p:txBody>
          <a:bodyPr/>
          <a:lstStyle/>
          <a:p>
            <a:pPr marL="365760" indent="-36576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dirty="0"/>
              <a:t>What are your conclusions?</a:t>
            </a:r>
          </a:p>
          <a:p>
            <a:pPr marL="731520" indent="-365760"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Is water food for plants?</a:t>
            </a:r>
          </a:p>
          <a:p>
            <a:pPr marL="731520" indent="-365760"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Is carbon dioxide food for plants?</a:t>
            </a:r>
          </a:p>
          <a:p>
            <a:pPr marL="731520" lvl="0" indent="-365760">
              <a:spcBef>
                <a:spcPts val="0"/>
              </a:spcBef>
              <a:spcAft>
                <a:spcPts val="1200"/>
              </a:spcAft>
            </a:pPr>
            <a:r>
              <a:rPr lang="en-US" sz="3200" dirty="0">
                <a:solidFill>
                  <a:prstClr val="black"/>
                </a:solidFill>
              </a:rPr>
              <a:t>Are</a:t>
            </a:r>
            <a:r>
              <a:rPr lang="en-US" sz="3200" dirty="0"/>
              <a:t> minerals in the soil</a:t>
            </a:r>
            <a:r>
              <a:rPr lang="en-US" sz="3200" dirty="0">
                <a:solidFill>
                  <a:prstClr val="black"/>
                </a:solidFill>
              </a:rPr>
              <a:t> food for plants?</a:t>
            </a:r>
          </a:p>
          <a:p>
            <a:pPr marL="731520" indent="-365760"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Is soil food for plants?</a:t>
            </a:r>
          </a:p>
          <a:p>
            <a:pPr marL="731520" lvl="0" indent="-365760">
              <a:spcBef>
                <a:spcPts val="0"/>
              </a:spcBef>
              <a:spcAft>
                <a:spcPts val="1200"/>
              </a:spcAft>
            </a:pPr>
            <a:r>
              <a:rPr lang="en-US" sz="3200" dirty="0">
                <a:solidFill>
                  <a:prstClr val="black"/>
                </a:solidFill>
              </a:rPr>
              <a:t>Is sunlight food for plants?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622453"/>
      </p:ext>
    </p:extLst>
  </p:cSld>
  <p:clrMapOvr>
    <a:masterClrMapping/>
  </p:clrMapOvr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BSCS Template (2)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BSCS Template (2)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respect_them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RESPeCT Templat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SCS: Building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SCS: Students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SCS: Texture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BSCS: Science Texture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BSCS: Science Texture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Default Theme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Default Theme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BSCS: Students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larity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Clarity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BSCS Template (2)</Template>
  <TotalTime>9829</TotalTime>
  <Words>291</Words>
  <Application>Microsoft Office PowerPoint</Application>
  <PresentationFormat>On-screen Show (4:3)</PresentationFormat>
  <Paragraphs>56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Arial</vt:lpstr>
      <vt:lpstr>Calibri</vt:lpstr>
      <vt:lpstr>Times New Roman</vt:lpstr>
      <vt:lpstr>BSCS Template (2)</vt:lpstr>
      <vt:lpstr>BSCS: Building</vt:lpstr>
      <vt:lpstr>BSCS: Students</vt:lpstr>
      <vt:lpstr>BSCS: Texture</vt:lpstr>
      <vt:lpstr>BSCS: Science Texture</vt:lpstr>
      <vt:lpstr>1_BSCS: Science Texture</vt:lpstr>
      <vt:lpstr>Default Theme</vt:lpstr>
      <vt:lpstr>1_Default Theme</vt:lpstr>
      <vt:lpstr>1_BSCS: Students</vt:lpstr>
      <vt:lpstr>1_BSCS Template (2)</vt:lpstr>
      <vt:lpstr>respect_theme</vt:lpstr>
      <vt:lpstr>RESPeCT Template</vt:lpstr>
      <vt:lpstr>PowerPoint Presentation</vt:lpstr>
      <vt:lpstr>Today’s Focus Question</vt:lpstr>
      <vt:lpstr>Investigation 3: Is Sunlight Food for Plants? </vt:lpstr>
      <vt:lpstr>PowerPoint Presentation</vt:lpstr>
      <vt:lpstr>PowerPoint Presentation</vt:lpstr>
      <vt:lpstr>PowerPoint Presentation</vt:lpstr>
      <vt:lpstr> Is Sunlight Food for Plants?  </vt:lpstr>
      <vt:lpstr>Is Sunlight Food for Plants? </vt:lpstr>
      <vt:lpstr>Wrapping Up Our Investigation  </vt:lpstr>
      <vt:lpstr>What Is Food for Plants? A Mixing-Bowl Model </vt:lpstr>
      <vt:lpstr>What Are Plants?</vt:lpstr>
      <vt:lpstr>What Is Food for Plants? A Role-Play</vt:lpstr>
      <vt:lpstr>Let’s Summarize! </vt:lpstr>
      <vt:lpstr>Next Time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Harry Potter</dc:creator>
  <cp:lastModifiedBy>Mai Ngoc Tran</cp:lastModifiedBy>
  <cp:revision>273</cp:revision>
  <cp:lastPrinted>2017-10-11T21:34:03Z</cp:lastPrinted>
  <dcterms:created xsi:type="dcterms:W3CDTF">2012-10-15T22:17:33Z</dcterms:created>
  <dcterms:modified xsi:type="dcterms:W3CDTF">2018-10-30T19:48:01Z</dcterms:modified>
</cp:coreProperties>
</file>