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theme/themeOverride2.xml" ContentType="application/vnd.openxmlformats-officedocument.themeOverrid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12" r:id="rId2"/>
    <p:sldMasterId id="2147483720" r:id="rId3"/>
    <p:sldMasterId id="2147483728" r:id="rId4"/>
    <p:sldMasterId id="2147483736" r:id="rId5"/>
    <p:sldMasterId id="2147483744" r:id="rId6"/>
    <p:sldMasterId id="2147483776" r:id="rId7"/>
    <p:sldMasterId id="2147483784" r:id="rId8"/>
    <p:sldMasterId id="2147483800" r:id="rId9"/>
    <p:sldMasterId id="2147483808" r:id="rId10"/>
    <p:sldMasterId id="2147483828" r:id="rId11"/>
    <p:sldMasterId id="2147483840" r:id="rId12"/>
  </p:sldMasterIdLst>
  <p:notesMasterIdLst>
    <p:notesMasterId r:id="rId31"/>
  </p:notesMasterIdLst>
  <p:sldIdLst>
    <p:sldId id="378" r:id="rId13"/>
    <p:sldId id="384" r:id="rId14"/>
    <p:sldId id="375" r:id="rId15"/>
    <p:sldId id="376" r:id="rId16"/>
    <p:sldId id="386" r:id="rId17"/>
    <p:sldId id="344" r:id="rId18"/>
    <p:sldId id="363" r:id="rId19"/>
    <p:sldId id="373" r:id="rId20"/>
    <p:sldId id="345" r:id="rId21"/>
    <p:sldId id="385" r:id="rId22"/>
    <p:sldId id="364" r:id="rId23"/>
    <p:sldId id="361" r:id="rId24"/>
    <p:sldId id="365" r:id="rId25"/>
    <p:sldId id="377" r:id="rId26"/>
    <p:sldId id="366" r:id="rId27"/>
    <p:sldId id="379" r:id="rId28"/>
    <p:sldId id="381" r:id="rId29"/>
    <p:sldId id="382" r:id="rId30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2">
          <p15:clr>
            <a:srgbClr val="A4A3A4"/>
          </p15:clr>
        </p15:guide>
        <p15:guide id="2" pos="46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2" clrIdx="0"/>
  <p:cmAuthor id="1" name="Kathy Roth" initials="KR" lastIdx="0" clrIdx="1"/>
  <p:cmAuthor id="2" name="JLonas" initials="JL" lastIdx="1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600"/>
    <a:srgbClr val="B8D975"/>
    <a:srgbClr val="A7D053"/>
    <a:srgbClr val="C4E08C"/>
    <a:srgbClr val="29AC00"/>
    <a:srgbClr val="669900"/>
    <a:srgbClr val="3399FF"/>
    <a:srgbClr val="0066CC"/>
    <a:srgbClr val="008181"/>
    <a:srgbClr val="9C8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5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270" y="96"/>
      </p:cViewPr>
      <p:guideLst>
        <p:guide orient="horz" pos="4212"/>
        <p:guide pos="46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1C339-64FF-4647-A31A-6A3F977883E5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F3C47-26E5-4879-A102-751A33FDB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6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16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2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9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69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97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80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7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96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04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95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16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37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76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98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69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86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23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16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9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18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579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03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2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02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11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45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79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77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405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10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93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40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04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960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175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188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237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5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197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97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54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8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154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11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uild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1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8/5/2019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8/5/2019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8/5/2019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8/5/2019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4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8/5/2019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848600" cy="936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Food Webs Lesson 5A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6576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dirty="0">
              <a:solidFill>
                <a:srgbClr val="1F497D"/>
              </a:solidFill>
              <a:latin typeface="Lucida Sans Unicode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685799" y="3441700"/>
            <a:ext cx="7848601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None/>
            </a:pPr>
            <a:r>
              <a:rPr lang="en-US" sz="4000" dirty="0">
                <a:solidFill>
                  <a:srgbClr val="1F497D"/>
                </a:solidFill>
                <a:latin typeface="Calibri" pitchFamily="34" charset="0"/>
              </a:rPr>
              <a:t>What Happens to the Matter That Makes Up Wastes and Dead Organisms? </a:t>
            </a:r>
            <a:r>
              <a:rPr lang="en-US" sz="4000">
                <a:solidFill>
                  <a:srgbClr val="1F497D"/>
                </a:solidFill>
                <a:latin typeface="Calibri" pitchFamily="34" charset="0"/>
              </a:rPr>
              <a:t>(Part 1)</a:t>
            </a:r>
            <a:endParaRPr lang="en-US" sz="4000" dirty="0">
              <a:solidFill>
                <a:srgbClr val="1F497D"/>
              </a:solidFill>
              <a:latin typeface="Calibri" pitchFamily="34" charset="0"/>
            </a:endParaRPr>
          </a:p>
        </p:txBody>
      </p:sp>
      <p:pic>
        <p:nvPicPr>
          <p:cNvPr id="5" name="Picture 4" descr="Noyce Logo copy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219200" y="51943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102197" y="5283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51943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27685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95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the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365760"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What happens to living things when they die?</a:t>
            </a:r>
          </a:p>
          <a:p>
            <a:pPr marL="365760" indent="-365760"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What happens to the wastes living things produce?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686801" cy="990600"/>
          </a:xfrm>
        </p:spPr>
        <p:txBody>
          <a:bodyPr>
            <a:normAutofit/>
          </a:bodyPr>
          <a:lstStyle/>
          <a:p>
            <a:r>
              <a:rPr lang="en-US" dirty="0"/>
              <a:t>What Will Happen to the Strawberries?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524000"/>
            <a:ext cx="8529085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2200"/>
              </a:spcAft>
              <a:buNone/>
            </a:pPr>
            <a:r>
              <a:rPr lang="en-US" sz="3200" dirty="0">
                <a:ea typeface="Times New Roman"/>
              </a:rPr>
              <a:t>These strawberries are no longer attached to a living plant. </a:t>
            </a:r>
          </a:p>
          <a:p>
            <a:pPr marL="0" marR="0" indent="0"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3200" dirty="0">
                <a:ea typeface="Times New Roman"/>
              </a:rPr>
              <a:t>What do you think will happen to the strawberries if we leave them in jars for a long time?</a:t>
            </a:r>
          </a:p>
          <a:p>
            <a:pPr marL="0" marR="0" indent="0"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3200" dirty="0">
                <a:ea typeface="Times New Roman"/>
              </a:rPr>
              <a:t>Write your prediction: After a long time, I think the strawberries will ______ because ______.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548577" cy="990600"/>
          </a:xfrm>
        </p:spPr>
        <p:txBody>
          <a:bodyPr>
            <a:normAutofit/>
          </a:bodyPr>
          <a:lstStyle/>
          <a:p>
            <a:r>
              <a:rPr lang="en-US" dirty="0"/>
              <a:t>Your Predictions about Changes in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8229599" cy="4876800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3200" dirty="0">
                <a:ea typeface="Times New Roman"/>
                <a:cs typeface="Times New Roman"/>
              </a:rPr>
              <a:t>If we let this strawberry jar sit for a month or two, will the mass stay the same, go down, or go up?  </a:t>
            </a:r>
            <a:endParaRPr lang="en-US" sz="3200" dirty="0"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a typeface="Times New Roman"/>
                <a:cs typeface="Times New Roman"/>
              </a:rPr>
              <a:t>Write your prediction: </a:t>
            </a:r>
            <a:r>
              <a:rPr lang="en-US" sz="3200" dirty="0">
                <a:ea typeface="Times New Roman"/>
              </a:rPr>
              <a:t>I think the jar of strawberries will weigh [more/less/the same] because___________.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604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84781" cy="48768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3200" dirty="0">
                <a:ea typeface="Times New Roman"/>
              </a:rPr>
              <a:t>What is happening to the strawberries that have been in jars for a while? What do you notice?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a typeface="Times New Roman"/>
              </a:rPr>
              <a:t>Talk about your observations in your small 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1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Explaining What Is Happening and Why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3200" dirty="0">
                <a:ea typeface="Times New Roman"/>
              </a:rPr>
              <a:t>Talk about these questions in your small group:</a:t>
            </a:r>
          </a:p>
          <a:p>
            <a:pPr marL="788670" indent="-514350">
              <a:spcBef>
                <a:spcPts val="0"/>
              </a:spcBef>
              <a:spcAft>
                <a:spcPts val="2200"/>
              </a:spcAft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ea typeface="Times New Roman"/>
              </a:rPr>
              <a:t>What do you think is happening to the strawberries? </a:t>
            </a:r>
          </a:p>
          <a:p>
            <a:pPr marL="788670" indent="-514350">
              <a:spcBef>
                <a:spcPts val="0"/>
              </a:spcBef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  <a:ea typeface="Times New Roman"/>
              </a:rPr>
              <a:t>Why is it happening?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3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Happened to the Mass?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3200" dirty="0">
                <a:ea typeface="Times New Roman"/>
              </a:rPr>
              <a:t>This strawberry jar was weighed when the strawberries were fresh and again the way they are now.</a:t>
            </a:r>
          </a:p>
          <a:p>
            <a:pPr marL="0" marR="0" indent="0"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3200" b="1" dirty="0">
                <a:ea typeface="Times New Roman"/>
              </a:rPr>
              <a:t>The result? </a:t>
            </a:r>
            <a:r>
              <a:rPr lang="en-US" sz="3200" dirty="0">
                <a:ea typeface="Times New Roman"/>
              </a:rPr>
              <a:t>The mass stayed exactly the same! </a:t>
            </a:r>
          </a:p>
          <a:p>
            <a:pPr marL="0" marR="0" indent="0"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3200" dirty="0">
                <a:ea typeface="Times New Roman"/>
              </a:rPr>
              <a:t>There was </a:t>
            </a:r>
            <a:r>
              <a:rPr lang="en-US" sz="3200" b="1" dirty="0">
                <a:ea typeface="Times New Roman"/>
              </a:rPr>
              <a:t>no loss of mass</a:t>
            </a:r>
            <a:r>
              <a:rPr lang="en-US" sz="3200" dirty="0">
                <a:ea typeface="Times New Roman"/>
              </a:rPr>
              <a:t> (weight) or gain!</a:t>
            </a:r>
          </a:p>
          <a:p>
            <a:pPr marL="0" marR="0" indent="0"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3200" dirty="0">
                <a:ea typeface="Times New Roman"/>
              </a:rPr>
              <a:t>How do you explain that the mass of the strawberry jar stayed the same? Does that surprise you?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994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14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1514"/>
            <a:ext cx="8229600" cy="4876800"/>
          </a:xfrm>
        </p:spPr>
        <p:txBody>
          <a:bodyPr/>
          <a:lstStyle/>
          <a:p>
            <a:pPr marL="365760" indent="-36576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dirty="0"/>
              <a:t>Here’s what we know so far:</a:t>
            </a:r>
          </a:p>
          <a:p>
            <a:pPr marL="365760" indent="-36576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dirty="0"/>
              <a:t>The strawberries are </a:t>
            </a:r>
            <a:r>
              <a:rPr lang="en-US" sz="3200" b="1" dirty="0"/>
              <a:t>decomposing</a:t>
            </a:r>
            <a:r>
              <a:rPr lang="en-US" sz="3200" dirty="0"/>
              <a:t>. They are breaking down into tiny pieces and shrinking.</a:t>
            </a:r>
          </a:p>
          <a:p>
            <a:pPr marL="365760" indent="-36576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dirty="0"/>
              <a:t>There is something on the strawberries that we think is mold.</a:t>
            </a:r>
          </a:p>
          <a:p>
            <a:pPr marL="365760" indent="-36576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dirty="0"/>
              <a:t>The mass of the strawberry jar is staying the same even though the strawberries are getting smaller.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89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3200" dirty="0"/>
              <a:t>What questions do you still have about what is happening to the strawberries?</a:t>
            </a:r>
          </a:p>
          <a:p>
            <a:pPr>
              <a:buNone/>
            </a:pPr>
            <a:r>
              <a:rPr lang="en-US" sz="3200" dirty="0"/>
              <a:t>What are you wondering about?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7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692"/>
            <a:ext cx="82296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342292"/>
            <a:ext cx="82296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Calibri" pitchFamily="34" charset="0"/>
              </a:rPr>
              <a:t>My questions:</a:t>
            </a:r>
          </a:p>
          <a:p>
            <a:pPr marL="514350" indent="-514350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>
                <a:latin typeface="Calibri" pitchFamily="34" charset="0"/>
              </a:rPr>
              <a:t>What does the mold on the strawberries have to do with decomposition? </a:t>
            </a:r>
          </a:p>
          <a:p>
            <a:pPr marL="514350" indent="-514350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>
                <a:latin typeface="Calibri" pitchFamily="34" charset="0"/>
              </a:rPr>
              <a:t>Why isn’t the mass of the jar going down as the strawberries get smaller?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Calibri" pitchFamily="34" charset="0"/>
              </a:rPr>
              <a:t>Tomorrow we’ll gather more information to help us answer these questions and our focus question: </a:t>
            </a:r>
            <a:r>
              <a:rPr lang="en-US" sz="3200" i="1" dirty="0">
                <a:latin typeface="Calibri" pitchFamily="34" charset="0"/>
              </a:rPr>
              <a:t>What happens to the matter that makes up wastes and dead organisms?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4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56" y="533400"/>
            <a:ext cx="8043330" cy="990600"/>
          </a:xfrm>
        </p:spPr>
        <p:txBody>
          <a:bodyPr>
            <a:normAutofit/>
          </a:bodyPr>
          <a:lstStyle/>
          <a:p>
            <a:r>
              <a:rPr lang="en-US" dirty="0"/>
              <a:t>Tracking Matter in a Food Chain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5" y="3941357"/>
            <a:ext cx="2478794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26" y="4764317"/>
            <a:ext cx="1447720" cy="146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98" y="4215677"/>
            <a:ext cx="2571833" cy="201168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052689" y="5104471"/>
            <a:ext cx="758037" cy="267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446" y="5048641"/>
            <a:ext cx="786452" cy="3231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6056" y="1524000"/>
            <a:ext cx="7506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did we learn yesterday about what happens to the amount of matter as it is used and passed along to other organisms in a food chain? </a:t>
            </a:r>
          </a:p>
        </p:txBody>
      </p:sp>
    </p:spTree>
    <p:extLst>
      <p:ext uri="{BB962C8B-B14F-4D97-AF65-F5344CB8AC3E}">
        <p14:creationId xmlns:p14="http://schemas.microsoft.com/office/powerpoint/2010/main" val="396467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24" y="2936081"/>
            <a:ext cx="3578479" cy="2384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74638"/>
            <a:ext cx="8772525" cy="833639"/>
          </a:xfrm>
        </p:spPr>
        <p:txBody>
          <a:bodyPr>
            <a:normAutofit/>
          </a:bodyPr>
          <a:lstStyle/>
          <a:p>
            <a:r>
              <a:rPr lang="en-US" sz="3800" dirty="0"/>
              <a:t>What Happens to Food Matter in the Plant?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96483" y="2688321"/>
            <a:ext cx="3175547" cy="1662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10254" y="1920418"/>
            <a:ext cx="2984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The fish ate 1/5 of the food matter.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7078" y="5649958"/>
            <a:ext cx="4572000" cy="83099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itchFamily="34" charset="0"/>
                <a:ea typeface="Times New Roman"/>
              </a:rPr>
              <a:t>How much of the food matter was used up and disappeared? </a:t>
            </a:r>
            <a:endParaRPr lang="en-US" sz="2400" b="1" dirty="0">
              <a:effectLst/>
              <a:latin typeface="Calibri" pitchFamily="34" charset="0"/>
              <a:ea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3137" y="1135588"/>
            <a:ext cx="2838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1/2 of the food matter became part of the plant so it could grow bigger.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843" y="4731488"/>
            <a:ext cx="3465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1/5 of the food matter was changed to CO</a:t>
            </a:r>
            <a:r>
              <a:rPr lang="en-US" sz="2400" baseline="-25000" dirty="0"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and H</a:t>
            </a:r>
            <a:r>
              <a:rPr lang="en-US" sz="2400" baseline="-25000" dirty="0"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O when the plant broke it down to release stored energy.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843" y="3750388"/>
            <a:ext cx="3267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1/10 of the food matter ended up as waste.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0" t="22327" b="14698"/>
          <a:stretch/>
        </p:blipFill>
        <p:spPr>
          <a:xfrm>
            <a:off x="819620" y="1181755"/>
            <a:ext cx="1615087" cy="24453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01628" y="5281672"/>
            <a:ext cx="1820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Photo courtesy of Pixabay.com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5427" y="3600285"/>
            <a:ext cx="1820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337409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1096209"/>
            <a:ext cx="3245873" cy="216307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6" y="3083423"/>
            <a:ext cx="3901440" cy="2514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0631"/>
          </a:xfrm>
        </p:spPr>
        <p:txBody>
          <a:bodyPr>
            <a:noAutofit/>
          </a:bodyPr>
          <a:lstStyle/>
          <a:p>
            <a:r>
              <a:rPr lang="en-US" sz="3800" dirty="0"/>
              <a:t>What Happens to Food Matter in the Fish?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9511" y="1075269"/>
            <a:ext cx="5049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The fish used 1/4 of the food matter to grow bigger.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1126" y="2105247"/>
            <a:ext cx="390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The bear ate 1/2 of the food matter.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475" y="3509726"/>
            <a:ext cx="3825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1/8 of the food matter ended up as waste.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475" y="4495796"/>
            <a:ext cx="3348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2/16 of the food matter was changed to CO</a:t>
            </a:r>
            <a:r>
              <a:rPr lang="en-US" sz="2400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 and H</a:t>
            </a:r>
            <a:r>
              <a:rPr lang="en-US" sz="2400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O when the fish broke it down to release stored energy.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91786" y="2936244"/>
            <a:ext cx="1913639" cy="529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197078" y="5784112"/>
            <a:ext cx="4572000" cy="83099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itchFamily="34" charset="0"/>
                <a:ea typeface="Times New Roman"/>
              </a:rPr>
              <a:t>How much of the food matter was used up and disappeared? </a:t>
            </a:r>
            <a:endParaRPr lang="en-US" sz="2400" b="1" dirty="0">
              <a:effectLst/>
              <a:latin typeface="Calibri" pitchFamily="34" charset="0"/>
              <a:ea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585" y="3241673"/>
            <a:ext cx="1820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Photo courtesy of Pixabay.com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3859" y="5567957"/>
            <a:ext cx="1820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19786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Pattern Do You Notice?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As matter moves from organism to organism in a food chain, what is always the same?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90" y="533400"/>
            <a:ext cx="8102009" cy="990600"/>
          </a:xfrm>
        </p:spPr>
        <p:txBody>
          <a:bodyPr/>
          <a:lstStyle/>
          <a:p>
            <a:r>
              <a:rPr lang="en-US" dirty="0"/>
              <a:t>What Does This Pattern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90" y="1504950"/>
            <a:ext cx="810201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Matter changes form and moves from one organism to another, but it never disappears or is lost. </a:t>
            </a:r>
          </a:p>
        </p:txBody>
      </p:sp>
    </p:spTree>
    <p:extLst>
      <p:ext uri="{BB962C8B-B14F-4D97-AF65-F5344CB8AC3E}">
        <p14:creationId xmlns:p14="http://schemas.microsoft.com/office/powerpoint/2010/main" val="14361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5" y="441252"/>
            <a:ext cx="845288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Show What Happens to Matter in a Food Chain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935" y="1502688"/>
            <a:ext cx="39978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lvl="0" indent="-137160">
              <a:spcAft>
                <a:spcPts val="1200"/>
              </a:spcAft>
            </a:pPr>
            <a:r>
              <a:rPr lang="en-US" sz="3000" b="1" dirty="0">
                <a:latin typeface="Calibri" pitchFamily="34" charset="0"/>
              </a:rPr>
              <a:t>Think About </a:t>
            </a:r>
            <a:r>
              <a:rPr lang="en-US" sz="3000" b="1" dirty="0"/>
              <a:t>…</a:t>
            </a:r>
            <a:endParaRPr lang="en-US" sz="3000" b="1" dirty="0">
              <a:latin typeface="Calibri" pitchFamily="34" charset="0"/>
            </a:endParaRPr>
          </a:p>
          <a:p>
            <a:pPr marL="228600" lvl="0" indent="-228600">
              <a:spcAft>
                <a:spcPts val="12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Which organisms use matter to make food? What matter do they use to make food?</a:t>
            </a:r>
          </a:p>
          <a:p>
            <a:pPr marL="2286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Which organisms use food matter to </a:t>
            </a:r>
          </a:p>
          <a:p>
            <a:pPr marL="73152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grow?</a:t>
            </a:r>
          </a:p>
          <a:p>
            <a:pPr marL="73152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get energy?</a:t>
            </a:r>
          </a:p>
          <a:p>
            <a:pPr marL="73152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produce wastes?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837" y="193594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0494" y="4470056"/>
            <a:ext cx="18367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Untitle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87" y="4470056"/>
            <a:ext cx="18224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55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0242"/>
            <a:ext cx="8484781" cy="990600"/>
          </a:xfrm>
        </p:spPr>
        <p:txBody>
          <a:bodyPr>
            <a:normAutofit/>
          </a:bodyPr>
          <a:lstStyle/>
          <a:p>
            <a:r>
              <a:rPr lang="en-US" dirty="0"/>
              <a:t>What Happens to Matter in a Food Chain?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935" y="1502688"/>
            <a:ext cx="39978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lvl="0" indent="-137160">
              <a:spcAft>
                <a:spcPts val="1200"/>
              </a:spcAft>
            </a:pPr>
            <a:r>
              <a:rPr lang="en-US" sz="3000" b="1" dirty="0">
                <a:latin typeface="Calibri" pitchFamily="34" charset="0"/>
              </a:rPr>
              <a:t>Think About </a:t>
            </a:r>
            <a:r>
              <a:rPr lang="en-US" sz="3000" b="1" dirty="0"/>
              <a:t>…</a:t>
            </a:r>
            <a:endParaRPr lang="en-US" sz="3000" b="1" dirty="0">
              <a:latin typeface="Calibri" pitchFamily="34" charset="0"/>
            </a:endParaRPr>
          </a:p>
          <a:p>
            <a:pPr marL="228600" lvl="0" indent="-228600">
              <a:spcAft>
                <a:spcPts val="12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Which organisms use matter to make food? What matter do they use to make food?</a:t>
            </a:r>
          </a:p>
          <a:p>
            <a:pPr marL="2286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Which organisms use food matter to </a:t>
            </a:r>
          </a:p>
          <a:p>
            <a:pPr marL="73152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grow?</a:t>
            </a:r>
          </a:p>
          <a:p>
            <a:pPr marL="73152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get energy?</a:t>
            </a:r>
          </a:p>
          <a:p>
            <a:pPr marL="73152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produce wastes?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78E534-7B81-448B-8C59-1E93D26E99FA}"/>
              </a:ext>
            </a:extLst>
          </p:cNvPr>
          <p:cNvGrpSpPr/>
          <p:nvPr/>
        </p:nvGrpSpPr>
        <p:grpSpPr>
          <a:xfrm>
            <a:off x="4433777" y="1524000"/>
            <a:ext cx="4508203" cy="5145269"/>
            <a:chOff x="4433777" y="1524000"/>
            <a:chExt cx="4508203" cy="51452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83B3FB-0B0E-4EB7-A4A2-D82EA129C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36"/>
            <a:stretch/>
          </p:blipFill>
          <p:spPr>
            <a:xfrm>
              <a:off x="4433777" y="1524000"/>
              <a:ext cx="4200878" cy="514526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09E5C9-40C9-4309-BBEB-E9B47C86D114}"/>
                </a:ext>
              </a:extLst>
            </p:cNvPr>
            <p:cNvSpPr/>
            <p:nvPr/>
          </p:nvSpPr>
          <p:spPr>
            <a:xfrm>
              <a:off x="8453718" y="4446494"/>
              <a:ext cx="488262" cy="528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533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ea typeface="Times New Roman"/>
              </a:rPr>
              <a:t>What happens to the matter that makes up wastes and dead organisms? </a:t>
            </a:r>
          </a:p>
          <a:p>
            <a:pPr marL="0" marR="0" indent="0"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3200" dirty="0">
                <a:ea typeface="Times New Roman"/>
              </a:rPr>
              <a:t>Where do you think the matter originally came from?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i="1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6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respect_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respect_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CS: Building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SCS: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BSCS Template (2)</Template>
  <TotalTime>14625</TotalTime>
  <Words>795</Words>
  <Application>Microsoft Office PowerPoint</Application>
  <PresentationFormat>On-screen Show (4:3)</PresentationFormat>
  <Paragraphs>78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Calibri</vt:lpstr>
      <vt:lpstr>Lucida Sans Unicode</vt:lpstr>
      <vt:lpstr>Times New Roman</vt:lpstr>
      <vt:lpstr>BSCS Template (2)</vt:lpstr>
      <vt:lpstr>BSCS: Building</vt:lpstr>
      <vt:lpstr>BSCS: Students</vt:lpstr>
      <vt:lpstr>BSCS: Texture</vt:lpstr>
      <vt:lpstr>BSCS: Science Texture</vt:lpstr>
      <vt:lpstr>1_BSCS: Science Texture</vt:lpstr>
      <vt:lpstr>Default Theme</vt:lpstr>
      <vt:lpstr>1_Default Theme</vt:lpstr>
      <vt:lpstr>1_BSCS: Students</vt:lpstr>
      <vt:lpstr>1_BSCS Template (2)</vt:lpstr>
      <vt:lpstr>respect_theme</vt:lpstr>
      <vt:lpstr>1_respect_theme</vt:lpstr>
      <vt:lpstr>Food Webs Lesson 5A</vt:lpstr>
      <vt:lpstr>Tracking Matter in a Food Chain</vt:lpstr>
      <vt:lpstr>What Happens to Food Matter in the Plant? </vt:lpstr>
      <vt:lpstr>What Happens to Food Matter in the Fish? </vt:lpstr>
      <vt:lpstr>What Pattern Do You Notice?</vt:lpstr>
      <vt:lpstr>What Does This Pattern Tell Us?</vt:lpstr>
      <vt:lpstr>Show What Happens to Matter in a Food Chain</vt:lpstr>
      <vt:lpstr>What Happens to Matter in a Food Chain?</vt:lpstr>
      <vt:lpstr>Today’s Focus Question</vt:lpstr>
      <vt:lpstr>What Happens to the Matter?</vt:lpstr>
      <vt:lpstr>What Will Happen to the Strawberries?</vt:lpstr>
      <vt:lpstr>Your Predictions about Changes in Mass</vt:lpstr>
      <vt:lpstr>Your Observations</vt:lpstr>
      <vt:lpstr>Explaining What Is Happening and Why</vt:lpstr>
      <vt:lpstr>What Happened to the Mass?</vt:lpstr>
      <vt:lpstr>Let’s Summarize!</vt:lpstr>
      <vt:lpstr>Your Questions</vt:lpstr>
      <vt:lpstr>Next Time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Potter</dc:creator>
  <cp:lastModifiedBy>Mai Ngoc Tran</cp:lastModifiedBy>
  <cp:revision>383</cp:revision>
  <cp:lastPrinted>2012-10-30T19:59:04Z</cp:lastPrinted>
  <dcterms:created xsi:type="dcterms:W3CDTF">2012-10-15T22:17:33Z</dcterms:created>
  <dcterms:modified xsi:type="dcterms:W3CDTF">2019-08-05T17:53:08Z</dcterms:modified>
</cp:coreProperties>
</file>