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theme/theme5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86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06.xml" ContentType="application/vnd.openxmlformats-officedocument.presentationml.slideLayout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Override1.xml" ContentType="application/vnd.openxmlformats-officedocument.themeOverride+xml"/>
  <Override PartName="/ppt/slideMasters/slideMaster15.xml" ContentType="application/vnd.openxmlformats-officedocument.presentationml.slideMaster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theme/theme14.xml" ContentType="application/vnd.openxmlformats-officedocument.them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theme/theme10.xml" ContentType="application/vnd.openxmlformats-officedocument.them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76.xml" ContentType="application/vnd.openxmlformats-officedocument.presentationml.slideLayout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90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docProps/app.xml" ContentType="application/vnd.openxmlformats-officedocument.extended-properties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Default Extension="gif" ContentType="image/gif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theme/theme9.xml" ContentType="application/vnd.openxmlformats-officedocument.theme+xml"/>
  <Override PartName="/ppt/theme/theme13.xml" ContentType="application/vnd.openxmlformats-officedocument.theme+xml"/>
  <Override PartName="/ppt/slideLayouts/slideLayout99.xml" ContentType="application/vnd.openxmlformats-officedocument.presentationml.slideLayout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theme/theme7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11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7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Default Extension="wmf" ContentType="image/x-wmf"/>
  <Override PartName="/ppt/slideLayouts/slideLayout91.xml" ContentType="application/vnd.openxmlformats-officedocument.presentationml.slideLayout+xml"/>
  <Default Extension="rels" ContentType="application/vnd.openxmlformats-package.relationships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16.xml" ContentType="application/vnd.openxmlformats-officedocument.theme+xml"/>
  <Override PartName="/ppt/slideMasters/slideMaster13.xml" ContentType="application/vnd.openxmlformats-officedocument.presentationml.slideMaster+xml"/>
  <Override PartName="/ppt/commentAuthors.xml" ContentType="application/vnd.openxmlformats-officedocument.presentationml.commentAuthors+xml"/>
  <Override PartName="/ppt/slideLayouts/slideLayout100.xml" ContentType="application/vnd.openxmlformats-officedocument.presentationml.slideLayout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theme/theme12.xml" ContentType="application/vnd.openxmlformats-officedocument.theme+xml"/>
  <Override PartName="/ppt/slideLayouts/slideLayout89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Masters/slideMaster2.xml" ContentType="application/vnd.openxmlformats-officedocument.presentationml.slideMaster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Masters/slideMaster14.xml" ContentType="application/vnd.openxmlformats-officedocument.presentationml.slideMaster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04" r:id="rId1"/>
    <p:sldMasterId id="2147483712" r:id="rId2"/>
    <p:sldMasterId id="2147483720" r:id="rId3"/>
    <p:sldMasterId id="2147483728" r:id="rId4"/>
    <p:sldMasterId id="2147483736" r:id="rId5"/>
    <p:sldMasterId id="2147483744" r:id="rId6"/>
    <p:sldMasterId id="2147483752" r:id="rId7"/>
    <p:sldMasterId id="2147483760" r:id="rId8"/>
    <p:sldMasterId id="2147483768" r:id="rId9"/>
    <p:sldMasterId id="2147483776" r:id="rId10"/>
    <p:sldMasterId id="2147483784" r:id="rId11"/>
    <p:sldMasterId id="2147483792" r:id="rId12"/>
    <p:sldMasterId id="2147483800" r:id="rId13"/>
    <p:sldMasterId id="2147483808" r:id="rId14"/>
    <p:sldMasterId id="2147483816" r:id="rId15"/>
  </p:sldMasterIdLst>
  <p:notesMasterIdLst>
    <p:notesMasterId r:id="rId26"/>
  </p:notesMasterIdLst>
  <p:sldIdLst>
    <p:sldId id="388" r:id="rId16"/>
    <p:sldId id="345" r:id="rId17"/>
    <p:sldId id="379" r:id="rId18"/>
    <p:sldId id="389" r:id="rId19"/>
    <p:sldId id="390" r:id="rId20"/>
    <p:sldId id="391" r:id="rId21"/>
    <p:sldId id="394" r:id="rId22"/>
    <p:sldId id="395" r:id="rId23"/>
    <p:sldId id="392" r:id="rId24"/>
    <p:sldId id="387" r:id="rId25"/>
  </p:sldIdLst>
  <p:sldSz cx="9144000" cy="6858000" type="screen4x3"/>
  <p:notesSz cx="68580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212">
          <p15:clr>
            <a:srgbClr val="A4A3A4"/>
          </p15:clr>
        </p15:guide>
        <p15:guide id="2" pos="4684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Lonas" initials="JL" lastIdx="1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598600"/>
    <a:srgbClr val="B8D975"/>
    <a:srgbClr val="A7D053"/>
    <a:srgbClr val="C4E08C"/>
    <a:srgbClr val="29AC00"/>
    <a:srgbClr val="669900"/>
    <a:srgbClr val="3399FF"/>
    <a:srgbClr val="0066CC"/>
    <a:srgbClr val="008181"/>
    <a:srgbClr val="9C8678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66" autoAdjust="0"/>
    <p:restoredTop sz="94660"/>
  </p:normalViewPr>
  <p:slideViewPr>
    <p:cSldViewPr snapToGrid="0" snapToObjects="1">
      <p:cViewPr varScale="1">
        <p:scale>
          <a:sx n="68" d="100"/>
          <a:sy n="68" d="100"/>
        </p:scale>
        <p:origin x="-1212" y="-96"/>
      </p:cViewPr>
      <p:guideLst>
        <p:guide orient="horz" pos="4212"/>
        <p:guide pos="468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6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0" Type="http://schemas.openxmlformats.org/officeDocument/2006/relationships/slide" Target="slides/slide5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61C339-64FF-4647-A31A-6A3F977883E5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5F3C47-26E5-4879-A102-751A33FDB2F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651766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0A9E7CF9-240F-482B-9EC3-A2AD26735D19}" type="slidenum">
              <a:rPr lang="en-US" altLang="en-US">
                <a:solidFill>
                  <a:prstClr val="black"/>
                </a:solidFill>
              </a:rPr>
              <a:pPr eaLnBrk="1" hangingPunct="1">
                <a:spcBef>
                  <a:spcPct val="0"/>
                </a:spcBef>
              </a:pPr>
              <a:t>1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60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2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34321996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F3C47-26E5-4879-A102-751A33FDB2F5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742212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F3C47-26E5-4879-A102-751A33FDB2F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167546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Squirrel Jumping - By Ed Sweeney (originally posted to Flickr as Serious Squirrel) [CC BY 2.0 (http://creativecommons.org/licenses/by/2.0)], via Wikimedia Commons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5F3C47-26E5-4879-A102-751A33FDB2F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8256991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5.xml"/><Relationship Id="rId1" Type="http://schemas.openxmlformats.org/officeDocument/2006/relationships/themeOverride" Target="../theme/themeOverride1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8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9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9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0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0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2.wmf"/><Relationship Id="rId4" Type="http://schemas.openxmlformats.org/officeDocument/2006/relationships/hyperlink" Target="file:///C:\Program%20Files\TimeCop\PTTimeCop.exe" TargetMode="Externa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hyperlink" Target="file:///C:\Program%20Files\TimeCop\PTTimeCop.exe" TargetMode="External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2.wmf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hyperlink" Target="file:///C:\Program%20Files\TimeCop\PTTimeCop.exe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2.wmf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2.wmf"/><Relationship Id="rId4" Type="http://schemas.openxmlformats.org/officeDocument/2006/relationships/hyperlink" Target="file:///C:\Program%20Files\TimeCop\PTTimeCop.exe" TargetMode="Externa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hyperlink" Target="file:///C:\Program%20Files\TimeCop\PTTimeCop.exe" TargetMode="Externa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12.wmf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1.xml"/><Relationship Id="rId5" Type="http://schemas.openxmlformats.org/officeDocument/2006/relationships/image" Target="../media/image12.wmf"/><Relationship Id="rId4" Type="http://schemas.openxmlformats.org/officeDocument/2006/relationships/hyperlink" Target="file:///C:\Program%20Files\TimeCop\PTTimeCop.exe" TargetMode="Externa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2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3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4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4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4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4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1775" y="1491027"/>
            <a:ext cx="8693533" cy="729110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1774" y="2234420"/>
            <a:ext cx="8693533" cy="571832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rgbClr val="003D7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0826"/>
            <a:ext cx="2133600" cy="365125"/>
          </a:xfrm>
        </p:spPr>
        <p:txBody>
          <a:bodyPr/>
          <a:lstStyle>
            <a:lvl1pPr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0826"/>
            <a:ext cx="2895600" cy="365125"/>
          </a:xfrm>
        </p:spPr>
        <p:txBody>
          <a:bodyPr/>
          <a:lstStyle>
            <a:lvl1pPr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31775" y="3215447"/>
            <a:ext cx="6597640" cy="194414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3D71"/>
                </a:solidFill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6" name="Picture 5" descr="BSCS-Logo_Color.smal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415" y="5779870"/>
            <a:ext cx="1938593" cy="7955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16398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Logos">
    <p:bg>
      <p:bgPr>
        <a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1" y="5761327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5761327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5761327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1" y="1598268"/>
            <a:ext cx="8229600" cy="409416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2403449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SCS-Logo_Color_No_Ta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394501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731838" y="459898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/>
          <a:lstStyle>
            <a:lvl1pPr algn="l">
              <a:defRPr sz="4800" b="0" cap="all"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175898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>
                <a:latin typeface="Calibri" panose="020F0502020204030204" pitchFamily="34" charset="0"/>
              </a:defRPr>
            </a:lvl1pPr>
            <a:lvl2pPr>
              <a:defRPr sz="2400">
                <a:latin typeface="Calibri" panose="020F0502020204030204" pitchFamily="34" charset="0"/>
              </a:defRPr>
            </a:lvl2pPr>
            <a:lvl3pPr>
              <a:defRPr sz="2000">
                <a:latin typeface="Calibri" panose="020F0502020204030204" pitchFamily="34" charset="0"/>
              </a:defRPr>
            </a:lvl3pPr>
            <a:lvl4pPr>
              <a:defRPr sz="1800">
                <a:latin typeface="Calibri" panose="020F0502020204030204" pitchFamily="34" charset="0"/>
              </a:defRPr>
            </a:lvl4pPr>
            <a:lvl5pPr>
              <a:defRPr sz="1800">
                <a:latin typeface="Calibri" panose="020F050202020403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SCS-Logo_Color_No_Ta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81600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rot="5400000">
            <a:off x="2218531" y="4045744"/>
            <a:ext cx="470852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  <a:latin typeface="Calibri" panose="020F05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>
                <a:latin typeface="Calibri" panose="020F0502020204030204" pitchFamily="34" charset="0"/>
              </a:defRPr>
            </a:lvl1pPr>
            <a:lvl2pPr>
              <a:defRPr sz="2000">
                <a:latin typeface="Calibri" panose="020F0502020204030204" pitchFamily="34" charset="0"/>
              </a:defRPr>
            </a:lvl2pPr>
            <a:lvl3pPr>
              <a:defRPr sz="1800">
                <a:latin typeface="Calibri" panose="020F0502020204030204" pitchFamily="34" charset="0"/>
              </a:defRPr>
            </a:lvl3pPr>
            <a:lvl4pPr>
              <a:defRPr sz="1600">
                <a:latin typeface="Calibri" panose="020F0502020204030204" pitchFamily="34" charset="0"/>
              </a:defRPr>
            </a:lvl4pPr>
            <a:lvl5pPr>
              <a:defRPr sz="1600">
                <a:latin typeface="Calibri" panose="020F050202020403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0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3674736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938115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 descr="BSCS-Logo_Color_No_Ta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222345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 rot="5400000">
            <a:off x="-13494" y="3580607"/>
            <a:ext cx="5578475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>
                <a:latin typeface="Calibri" panose="020F0502020204030204" pitchFamily="34" charset="0"/>
              </a:defRPr>
            </a:lvl1pPr>
            <a:lvl2pPr>
              <a:defRPr sz="2800">
                <a:latin typeface="Calibri" panose="020F0502020204030204" pitchFamily="34" charset="0"/>
              </a:defRPr>
            </a:lvl2pPr>
            <a:lvl3pPr>
              <a:defRPr sz="2400">
                <a:latin typeface="Calibri" panose="020F0502020204030204" pitchFamily="34" charset="0"/>
              </a:defRPr>
            </a:lvl3pPr>
            <a:lvl4pPr>
              <a:defRPr sz="2000">
                <a:latin typeface="Calibri" panose="020F0502020204030204" pitchFamily="34" charset="0"/>
              </a:defRPr>
            </a:lvl4pPr>
            <a:lvl5pPr>
              <a:defRPr sz="2000">
                <a:latin typeface="Calibri" panose="020F0502020204030204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028207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/>
          <a:lstStyle>
            <a:lvl1pPr algn="l">
              <a:defRPr sz="2400" b="0"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 rtlCol="0">
            <a:normAutofit/>
          </a:bodyPr>
          <a:lstStyle>
            <a:lvl1pPr marL="0" indent="0">
              <a:buNone/>
              <a:defRPr sz="3200">
                <a:latin typeface="Calibri" panose="020F0502020204030204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>
                <a:latin typeface="Calibri" panose="020F0502020204030204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356374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109853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>
            <a:lvl1pPr>
              <a:defRPr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>
            <a:lvl1pPr>
              <a:defRPr>
                <a:latin typeface="Calibri" panose="020F0502020204030204" pitchFamily="34" charset="0"/>
              </a:defRPr>
            </a:lvl1pPr>
            <a:lvl2pPr>
              <a:defRPr>
                <a:latin typeface="Calibri" panose="020F0502020204030204" pitchFamily="34" charset="0"/>
              </a:defRPr>
            </a:lvl2pPr>
            <a:lvl3pPr>
              <a:defRPr>
                <a:latin typeface="Calibri" panose="020F0502020204030204" pitchFamily="34" charset="0"/>
              </a:defRPr>
            </a:lvl3pPr>
            <a:lvl4pPr>
              <a:defRPr>
                <a:latin typeface="Calibri" panose="020F0502020204030204" pitchFamily="34" charset="0"/>
              </a:defRPr>
            </a:lvl4pPr>
            <a:lvl5pPr>
              <a:defRPr>
                <a:latin typeface="Calibri" panose="020F0502020204030204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863072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BSCS-Logo_Color_No_Ta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88004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Log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083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0833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6103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76103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76103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6151339"/>
            <a:ext cx="1565493" cy="5352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920981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SCS-Logo_Color_No_Ta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124457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Log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61363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761363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761363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6151339"/>
            <a:ext cx="1565493" cy="5352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95419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Student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1775" y="1491027"/>
            <a:ext cx="8693533" cy="729110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1774" y="2234420"/>
            <a:ext cx="8693533" cy="571832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rgbClr val="003D7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0826"/>
            <a:ext cx="2133600" cy="365125"/>
          </a:xfrm>
        </p:spPr>
        <p:txBody>
          <a:bodyPr/>
          <a:lstStyle>
            <a:lvl1pPr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0826"/>
            <a:ext cx="2895600" cy="365125"/>
          </a:xfrm>
        </p:spPr>
        <p:txBody>
          <a:bodyPr/>
          <a:lstStyle>
            <a:lvl1pPr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31775" y="3215447"/>
            <a:ext cx="6597640" cy="194414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6" name="Picture 5" descr="BSCS-Logo_Color.smal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415" y="5779870"/>
            <a:ext cx="1938593" cy="7955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70764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3108517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Logos">
    <p:bg>
      <p:bgPr>
        <a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1" y="5761327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5761327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5761327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1" y="1598268"/>
            <a:ext cx="8229600" cy="409416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240344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BSCS-Logo_Color_No_Ta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880041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Log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083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0833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6103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76103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76103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6151339"/>
            <a:ext cx="1565493" cy="5352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920981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240698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SCS-Logo_Color_No_Ta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124457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Log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61363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761363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761363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6151339"/>
            <a:ext cx="1565493" cy="5352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954193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Textu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1775" y="1491027"/>
            <a:ext cx="8693533" cy="729110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1774" y="2234420"/>
            <a:ext cx="8693533" cy="571832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rgbClr val="003D7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0826"/>
            <a:ext cx="2133600" cy="365125"/>
          </a:xfrm>
        </p:spPr>
        <p:txBody>
          <a:bodyPr/>
          <a:lstStyle>
            <a:lvl1pPr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0826"/>
            <a:ext cx="2895600" cy="365125"/>
          </a:xfrm>
        </p:spPr>
        <p:txBody>
          <a:bodyPr/>
          <a:lstStyle>
            <a:lvl1pPr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31775" y="3215447"/>
            <a:ext cx="6597640" cy="194414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6" name="Picture 5" descr="BSCS-Logo_Color.smal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415" y="5779870"/>
            <a:ext cx="1938593" cy="7955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70764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310851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Logos">
    <p:bg>
      <p:bgPr>
        <a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1" y="5761327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5761327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5761327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1" y="1598268"/>
            <a:ext cx="8229600" cy="409416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240344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BSCS-Logo_Color_No_Ta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8800415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Log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083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0833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6103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76103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76103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6151339"/>
            <a:ext cx="1565493" cy="5352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920981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SCS-Logo_Color_No_Ta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124457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Log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61363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761363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761363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6151339"/>
            <a:ext cx="1565493" cy="5352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954193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Science Textu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1775" y="1491027"/>
            <a:ext cx="8693533" cy="729110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1774" y="2234420"/>
            <a:ext cx="8693533" cy="571832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rgbClr val="003D7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0826"/>
            <a:ext cx="2133600" cy="365125"/>
          </a:xfrm>
        </p:spPr>
        <p:txBody>
          <a:bodyPr/>
          <a:lstStyle>
            <a:lvl1pPr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0826"/>
            <a:ext cx="2895600" cy="365125"/>
          </a:xfrm>
        </p:spPr>
        <p:txBody>
          <a:bodyPr/>
          <a:lstStyle>
            <a:lvl1pPr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31775" y="3215447"/>
            <a:ext cx="6597640" cy="194414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6" name="Picture 5" descr="BSCS-Logo_Color.smal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415" y="5779870"/>
            <a:ext cx="1938593" cy="7955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7076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Logos">
    <p:bg>
      <p:bgPr>
        <a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1" y="5761327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5761327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5761327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1" y="1598268"/>
            <a:ext cx="8229600" cy="409416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0205971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310851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Logos">
    <p:bg>
      <p:bgPr>
        <a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1" y="5761327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5761327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5761327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1" y="1598268"/>
            <a:ext cx="8229600" cy="409416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9240344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BSCS-Logo_Color_No_Ta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880041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Log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083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0833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6103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76103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76103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6151339"/>
            <a:ext cx="1565493" cy="5352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9209815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SCS-Logo_Color_No_Ta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1244572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Log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61363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761363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761363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6151339"/>
            <a:ext cx="1565493" cy="5352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954193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Science Textu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1775" y="1491027"/>
            <a:ext cx="8693533" cy="729110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1774" y="2234420"/>
            <a:ext cx="8693533" cy="571832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rgbClr val="003D7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0826"/>
            <a:ext cx="2133600" cy="365125"/>
          </a:xfrm>
        </p:spPr>
        <p:txBody>
          <a:bodyPr/>
          <a:lstStyle>
            <a:lvl1pPr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0826"/>
            <a:ext cx="2895600" cy="365125"/>
          </a:xfrm>
        </p:spPr>
        <p:txBody>
          <a:bodyPr/>
          <a:lstStyle>
            <a:lvl1pPr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31775" y="3215447"/>
            <a:ext cx="6597640" cy="194414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6" name="Picture 5" descr="BSCS-Logo_Color.smal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415" y="5779870"/>
            <a:ext cx="1938593" cy="7955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0548066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605771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Logos">
    <p:bg>
      <p:bgPr>
        <a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1" y="5761327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5761327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5761327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1" y="1598268"/>
            <a:ext cx="8229600" cy="409416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4679637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BSCS-Logo_Color_No_Ta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44214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BSCS-Logo_Color_No_Ta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063044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Log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083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0833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6103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76103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76103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6151339"/>
            <a:ext cx="1565493" cy="5352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8969536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SCS-Logo_Color_No_Ta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1081668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Log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61363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761363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761363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6151339"/>
            <a:ext cx="1565493" cy="5352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9373753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Science Textu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1775" y="1491027"/>
            <a:ext cx="8693533" cy="729110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1774" y="2234420"/>
            <a:ext cx="8693533" cy="571832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rgbClr val="003D7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0826"/>
            <a:ext cx="2133600" cy="365125"/>
          </a:xfrm>
        </p:spPr>
        <p:txBody>
          <a:bodyPr/>
          <a:lstStyle>
            <a:lvl1pPr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0826"/>
            <a:ext cx="2895600" cy="365125"/>
          </a:xfrm>
        </p:spPr>
        <p:txBody>
          <a:bodyPr/>
          <a:lstStyle>
            <a:lvl1pPr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31775" y="3215447"/>
            <a:ext cx="6597640" cy="194414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6" name="Picture 5" descr="BSCS-Logo_Color.smal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415" y="5779870"/>
            <a:ext cx="1938593" cy="7955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02350994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4487730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Logos">
    <p:bg>
      <p:bgPr>
        <a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1" y="5761327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5761327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5761327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1" y="1598268"/>
            <a:ext cx="8229600" cy="409416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396261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BSCS-Logo_Color_No_Ta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1091278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Log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083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0833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6103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76103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76103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6151339"/>
            <a:ext cx="1565493" cy="5352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82823726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SCS-Logo_Color_No_Ta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636908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Log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61363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761363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761363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6151339"/>
            <a:ext cx="1565493" cy="5352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00494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Log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083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0833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6103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76103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76103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6151339"/>
            <a:ext cx="1565493" cy="5352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423493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Science Textu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1775" y="1491027"/>
            <a:ext cx="8693533" cy="729110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1774" y="2234420"/>
            <a:ext cx="8693533" cy="571832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rgbClr val="003D7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0826"/>
            <a:ext cx="2133600" cy="365125"/>
          </a:xfrm>
        </p:spPr>
        <p:txBody>
          <a:bodyPr/>
          <a:lstStyle>
            <a:lvl1pPr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0826"/>
            <a:ext cx="2895600" cy="365125"/>
          </a:xfrm>
        </p:spPr>
        <p:txBody>
          <a:bodyPr/>
          <a:lstStyle>
            <a:lvl1pPr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31775" y="3215447"/>
            <a:ext cx="6597640" cy="194414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6" name="Picture 5" descr="BSCS-Logo_Color.smal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415" y="5779870"/>
            <a:ext cx="1938593" cy="7955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17803483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2465247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Logos">
    <p:bg>
      <p:bgPr>
        <a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1" y="5761327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5761327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5761327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1" y="1598268"/>
            <a:ext cx="8229600" cy="409416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1442118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BSCS-Logo_Color_No_Ta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1112666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Log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083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0833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6103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76103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76103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6151339"/>
            <a:ext cx="1565493" cy="5352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4842737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SCS-Logo_Color_No_Ta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6236730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Log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61363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761363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761363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6151339"/>
            <a:ext cx="1565493" cy="5352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52312917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Science Textu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1775" y="1491027"/>
            <a:ext cx="8693533" cy="729110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1774" y="2234420"/>
            <a:ext cx="8693533" cy="571832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rgbClr val="003D7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0826"/>
            <a:ext cx="2133600" cy="365125"/>
          </a:xfrm>
        </p:spPr>
        <p:txBody>
          <a:bodyPr/>
          <a:lstStyle>
            <a:lvl1pPr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0826"/>
            <a:ext cx="2895600" cy="365125"/>
          </a:xfrm>
        </p:spPr>
        <p:txBody>
          <a:bodyPr/>
          <a:lstStyle>
            <a:lvl1pPr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31775" y="3215447"/>
            <a:ext cx="6597640" cy="194414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6" name="Picture 5" descr="BSCS-Logo_Color.smal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415" y="5779870"/>
            <a:ext cx="1938593" cy="7955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898679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53032110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Logos">
    <p:bg>
      <p:bgPr>
        <a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1" y="5761327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5761327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5761327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1" y="1598268"/>
            <a:ext cx="8229600" cy="409416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580112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SCS-Logo_Color_No_Ta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248408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BSCS-Logo_Color_No_Ta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573342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Log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083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0833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6103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76103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76103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6151339"/>
            <a:ext cx="1565493" cy="5352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564431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SCS-Logo_Color_No_Ta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84732831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Log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61363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761363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761363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6151339"/>
            <a:ext cx="1565493" cy="5352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3650527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1775" y="1491027"/>
            <a:ext cx="8693533" cy="729110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1774" y="2234420"/>
            <a:ext cx="8693533" cy="571832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rgbClr val="003D7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0826"/>
            <a:ext cx="2133600" cy="365125"/>
          </a:xfrm>
        </p:spPr>
        <p:txBody>
          <a:bodyPr/>
          <a:lstStyle>
            <a:lvl1pPr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0826"/>
            <a:ext cx="2895600" cy="365125"/>
          </a:xfrm>
        </p:spPr>
        <p:txBody>
          <a:bodyPr/>
          <a:lstStyle>
            <a:lvl1pPr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31775" y="3215447"/>
            <a:ext cx="6597640" cy="194414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3D71"/>
                </a:solidFill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6" name="Picture 5" descr="BSCS-Logo_Color.smal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415" y="5779870"/>
            <a:ext cx="1938593" cy="7955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4987653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5429880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Logos">
    <p:bg>
      <p:bgPr>
        <a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1" y="5761327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5761327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5761327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1" y="1598268"/>
            <a:ext cx="8229600" cy="409416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955699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BSCS-Logo_Color_No_Ta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745866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Log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083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0833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6103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76103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76103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6151339"/>
            <a:ext cx="1565493" cy="5352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162237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SCS-Logo_Color_No_Ta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054164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Log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61363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761363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761363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6151339"/>
            <a:ext cx="1565493" cy="5352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65311543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Log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61363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761363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761363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6151339"/>
            <a:ext cx="1565493" cy="5352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546190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1775" y="1491027"/>
            <a:ext cx="8693533" cy="729110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1774" y="2234420"/>
            <a:ext cx="8693533" cy="571832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rgbClr val="003D7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0826"/>
            <a:ext cx="2133600" cy="365125"/>
          </a:xfrm>
        </p:spPr>
        <p:txBody>
          <a:bodyPr/>
          <a:lstStyle>
            <a:lvl1pPr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0826"/>
            <a:ext cx="2895600" cy="365125"/>
          </a:xfrm>
        </p:spPr>
        <p:txBody>
          <a:bodyPr/>
          <a:lstStyle>
            <a:lvl1pPr>
              <a:defRPr sz="1000">
                <a:solidFill>
                  <a:srgbClr val="9C86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31775" y="3215447"/>
            <a:ext cx="6597640" cy="194414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3D71"/>
                </a:solidFill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6" name="Picture 5" descr="BSCS-Logo_Color.smal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415" y="5779870"/>
            <a:ext cx="1938593" cy="7955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435180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  <p:pic>
        <p:nvPicPr>
          <p:cNvPr id="1026" name="Picture 2" descr="C:\Program Files (x86)\Microsoft Office\MEDIA\CAGCAT10\j0234131.wmf">
            <a:hlinkClick r:id="rId4" action="ppaction://program"/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8" y="6402298"/>
            <a:ext cx="341564" cy="3632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3985794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Logos">
    <p:bg>
      <p:bgPr>
        <a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1" y="5761327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5761327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5761327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1" y="1598268"/>
            <a:ext cx="8229600" cy="409416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8" name="Picture 2" descr="C:\Program Files (x86)\Microsoft Office\MEDIA\CAGCAT10\j0234131.wmf">
            <a:hlinkClick r:id="rId3" action="ppaction://program"/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8" y="6402298"/>
            <a:ext cx="341564" cy="3632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366036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BSCS-Logo_Color_No_Ta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  <p:pic>
        <p:nvPicPr>
          <p:cNvPr id="12" name="Picture 2" descr="C:\Program Files (x86)\Microsoft Office\MEDIA\CAGCAT10\j0234131.wmf">
            <a:hlinkClick r:id="rId3" action="ppaction://program"/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8" y="6402298"/>
            <a:ext cx="341564" cy="3632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0411026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Log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083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0833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6103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76103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76103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6151339"/>
            <a:ext cx="1565493" cy="535211"/>
          </a:xfrm>
          <a:prstGeom prst="rect">
            <a:avLst/>
          </a:prstGeom>
        </p:spPr>
      </p:pic>
      <p:pic>
        <p:nvPicPr>
          <p:cNvPr id="11" name="Picture 2" descr="C:\Program Files (x86)\Microsoft Office\MEDIA\CAGCAT10\j0234131.wmf">
            <a:hlinkClick r:id="rId4" action="ppaction://program"/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8" y="6402298"/>
            <a:ext cx="341564" cy="3632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27994545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BSCS-Logo_Color_No_Ta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  <p:pic>
        <p:nvPicPr>
          <p:cNvPr id="9" name="Picture 2" descr="C:\Program Files (x86)\Microsoft Office\MEDIA\CAGCAT10\j0234131.wmf">
            <a:hlinkClick r:id="rId3" action="ppaction://program"/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8" y="6402298"/>
            <a:ext cx="341564" cy="3632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2237924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Log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61363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761363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761363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6151339"/>
            <a:ext cx="1565493" cy="535211"/>
          </a:xfrm>
          <a:prstGeom prst="rect">
            <a:avLst/>
          </a:prstGeom>
        </p:spPr>
      </p:pic>
      <p:pic>
        <p:nvPicPr>
          <p:cNvPr id="9" name="Picture 2" descr="C:\Program Files (x86)\Microsoft Office\MEDIA\CAGCAT10\j0234131.wmf">
            <a:hlinkClick r:id="rId4" action="ppaction://program"/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8" y="6402298"/>
            <a:ext cx="341564" cy="36320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0067710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Science Texture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1775" y="1491027"/>
            <a:ext cx="8693533" cy="729110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1774" y="2234420"/>
            <a:ext cx="8693533" cy="571832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rgbClr val="003D7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0826"/>
            <a:ext cx="2133600" cy="365125"/>
          </a:xfrm>
        </p:spPr>
        <p:txBody>
          <a:bodyPr/>
          <a:lstStyle>
            <a:lvl1pPr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0826"/>
            <a:ext cx="2895600" cy="365125"/>
          </a:xfrm>
        </p:spPr>
        <p:txBody>
          <a:bodyPr/>
          <a:lstStyle>
            <a:lvl1pPr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31775" y="3215447"/>
            <a:ext cx="6597640" cy="194414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6" name="Picture 5" descr="BSCS-Logo_Color.smal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415" y="5779870"/>
            <a:ext cx="1938593" cy="7955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302619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25542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uilding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1775" y="1491027"/>
            <a:ext cx="8693533" cy="729110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1774" y="2234420"/>
            <a:ext cx="8693533" cy="571832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rgbClr val="003D7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0826"/>
            <a:ext cx="2133600" cy="365125"/>
          </a:xfrm>
        </p:spPr>
        <p:txBody>
          <a:bodyPr/>
          <a:lstStyle>
            <a:lvl1pPr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0826"/>
            <a:ext cx="2895600" cy="365125"/>
          </a:xfrm>
        </p:spPr>
        <p:txBody>
          <a:bodyPr/>
          <a:lstStyle>
            <a:lvl1pPr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31775" y="3215447"/>
            <a:ext cx="6597640" cy="194414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6" name="Picture 5" descr="BSCS-Logo_Color.smal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415" y="5779870"/>
            <a:ext cx="1938593" cy="7955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70764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Logos">
    <p:bg>
      <p:bgPr>
        <a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1" y="5761327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5761327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5761327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1" y="1598268"/>
            <a:ext cx="8229600" cy="409416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9249755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BSCS-Logo_Color_No_Ta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240098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Log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083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0833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6103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76103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76103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6151339"/>
            <a:ext cx="1565493" cy="5352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2667260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SCS-Logo_Color_No_Ta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0074762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Log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61363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761363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761363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6151339"/>
            <a:ext cx="1565493" cy="5352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8335144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Student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1775" y="1491027"/>
            <a:ext cx="8693533" cy="729110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1774" y="2234420"/>
            <a:ext cx="8693533" cy="571832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rgbClr val="003D7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0826"/>
            <a:ext cx="2133600" cy="365125"/>
          </a:xfrm>
        </p:spPr>
        <p:txBody>
          <a:bodyPr/>
          <a:lstStyle>
            <a:lvl1pPr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0826"/>
            <a:ext cx="2895600" cy="365125"/>
          </a:xfrm>
        </p:spPr>
        <p:txBody>
          <a:bodyPr/>
          <a:lstStyle>
            <a:lvl1pPr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31775" y="3215447"/>
            <a:ext cx="6597640" cy="194414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pic>
        <p:nvPicPr>
          <p:cNvPr id="6" name="Picture 5" descr="BSCS-Logo_Color.smal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415" y="5779870"/>
            <a:ext cx="1938593" cy="7955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49524057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4896100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Logos">
    <p:bg>
      <p:bgPr>
        <a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1" y="5761327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5761327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5761327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1" y="1598268"/>
            <a:ext cx="8229600" cy="409416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35093902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BSCS-Logo_Color_No_Ta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3900458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Log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083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0833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6103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76103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76103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6151339"/>
            <a:ext cx="1565493" cy="5352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48396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3108517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SCS-Logo_Color_No_Ta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69601759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Log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61363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761363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761363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6151339"/>
            <a:ext cx="1565493" cy="5352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9631883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Blank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1775" y="1491027"/>
            <a:ext cx="8693533" cy="729110"/>
          </a:xfrm>
        </p:spPr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1774" y="2234420"/>
            <a:ext cx="8693533" cy="571832"/>
          </a:xfrm>
        </p:spPr>
        <p:txBody>
          <a:bodyPr>
            <a:normAutofit/>
          </a:bodyPr>
          <a:lstStyle>
            <a:lvl1pPr marL="0" indent="0" algn="l">
              <a:buNone/>
              <a:defRPr sz="2500">
                <a:solidFill>
                  <a:srgbClr val="003D7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20826"/>
            <a:ext cx="2133600" cy="365125"/>
          </a:xfrm>
        </p:spPr>
        <p:txBody>
          <a:bodyPr/>
          <a:lstStyle>
            <a:lvl1pPr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20826"/>
            <a:ext cx="2895600" cy="365125"/>
          </a:xfrm>
        </p:spPr>
        <p:txBody>
          <a:bodyPr/>
          <a:lstStyle>
            <a:lvl1pPr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231775" y="3215447"/>
            <a:ext cx="6597640" cy="194414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rgbClr val="003D71"/>
                </a:solidFill>
              </a:defRPr>
            </a:lvl1pPr>
            <a:lvl2pPr marL="457200" indent="0">
              <a:buNone/>
              <a:defRPr sz="2000">
                <a:solidFill>
                  <a:srgbClr val="FFFFFF"/>
                </a:solidFill>
              </a:defRPr>
            </a:lvl2pPr>
            <a:lvl3pPr marL="914400" indent="0">
              <a:buNone/>
              <a:defRPr sz="2000">
                <a:solidFill>
                  <a:srgbClr val="FFFFFF"/>
                </a:solidFill>
              </a:defRPr>
            </a:lvl3pPr>
            <a:lvl4pPr marL="1371600" indent="0">
              <a:buNone/>
              <a:defRPr sz="2000">
                <a:solidFill>
                  <a:srgbClr val="FFFFFF"/>
                </a:solidFill>
              </a:defRPr>
            </a:lvl4pPr>
            <a:lvl5pPr marL="1828800" indent="0">
              <a:buNone/>
              <a:defRPr sz="20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6" name="Picture 5" descr="BSCS-Logo_Color.small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29415" y="5779870"/>
            <a:ext cx="1938593" cy="79555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746237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4179594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_Logos">
    <p:bg>
      <p:bgPr>
        <a:blipFill rotWithShape="1"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1" y="5761327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5761327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5761327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1" y="1598268"/>
            <a:ext cx="8229600" cy="409416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0351979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BSCS-Logo_Color_No_Ta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009971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Log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l">
              <a:defRPr sz="4000" b="1">
                <a:solidFill>
                  <a:srgbClr val="003D7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08334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083349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6103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76103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76103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6151339"/>
            <a:ext cx="1565493" cy="5352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14195425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516208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516208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SCS-Logo_Color_No_Tag.pn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2924" y="6378588"/>
            <a:ext cx="1120094" cy="38293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1508051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Logos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5761363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5761363"/>
            <a:ext cx="2895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5761363"/>
            <a:ext cx="2133600" cy="365125"/>
          </a:xfrm>
        </p:spPr>
        <p:txBody>
          <a:bodyPr/>
          <a:lstStyle>
            <a:lvl1pPr algn="l">
              <a:defRPr sz="1000">
                <a:solidFill>
                  <a:srgbClr val="9C8678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BSCS-Logo_Color_No_Tag.png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=""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35849" y="6151339"/>
            <a:ext cx="1565493" cy="535211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0440611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685800" y="3398838"/>
            <a:ext cx="7848600" cy="1587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>
                <a:latin typeface="Calibri" panose="020F0502020204030204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Calibri" panose="020F050202020403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6609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theme" Target="../theme/theme10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7.xml"/><Relationship Id="rId9" Type="http://schemas.openxmlformats.org/officeDocument/2006/relationships/image" Target="../media/image1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1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5.xml"/><Relationship Id="rId4" Type="http://schemas.openxmlformats.org/officeDocument/2006/relationships/slideLayout" Target="../slideLayouts/slideLayout74.xml"/><Relationship Id="rId9" Type="http://schemas.openxmlformats.org/officeDocument/2006/relationships/image" Target="../media/image1.jpe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heme" Target="../theme/theme12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5" Type="http://schemas.openxmlformats.org/officeDocument/2006/relationships/slideLayout" Target="../slideLayouts/slideLayout82.xml"/><Relationship Id="rId4" Type="http://schemas.openxmlformats.org/officeDocument/2006/relationships/slideLayout" Target="../slideLayouts/slideLayout81.xml"/><Relationship Id="rId9" Type="http://schemas.openxmlformats.org/officeDocument/2006/relationships/image" Target="../media/image1.jpe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theme" Target="../theme/theme13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8.xml"/><Relationship Id="rId9" Type="http://schemas.openxmlformats.org/officeDocument/2006/relationships/image" Target="../media/image1.jpe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theme" Target="../theme/theme14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5" Type="http://schemas.openxmlformats.org/officeDocument/2006/relationships/slideLayout" Target="../slideLayouts/slideLayout96.xml"/><Relationship Id="rId4" Type="http://schemas.openxmlformats.org/officeDocument/2006/relationships/slideLayout" Target="../slideLayouts/slideLayout95.xml"/><Relationship Id="rId9" Type="http://schemas.openxmlformats.org/officeDocument/2006/relationships/image" Target="../media/image1.jpe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1.jpe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9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1.jpe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theme" Target="../theme/theme8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5" Type="http://schemas.openxmlformats.org/officeDocument/2006/relationships/slideLayout" Target="../slideLayouts/slideLayout54.xml"/><Relationship Id="rId4" Type="http://schemas.openxmlformats.org/officeDocument/2006/relationships/slideLayout" Target="../slideLayouts/slideLayout53.xml"/><Relationship Id="rId9" Type="http://schemas.openxmlformats.org/officeDocument/2006/relationships/image" Target="../media/image1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theme" Target="../theme/theme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0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162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62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62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877716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</p:sldLayoutIdLst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rgbClr val="003D7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162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553C4AB-E34A-354F-8CDE-943FCEBEB1F2}" type="datetimeFigureOut">
              <a:rPr lang="en-US" smtClean="0">
                <a:solidFill>
                  <a:prstClr val="white"/>
                </a:solidFill>
              </a:rPr>
              <a:pPr/>
              <a:t>2/15/2019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62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62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ADC91B2B-8558-1E4B-8886-2054566C95D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49323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</p:sldLayoutIdLst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rgbClr val="003D7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162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553C4AB-E34A-354F-8CDE-943FCEBEB1F2}" type="datetimeFigureOut">
              <a:rPr lang="en-US" smtClean="0">
                <a:solidFill>
                  <a:prstClr val="white"/>
                </a:solidFill>
              </a:rPr>
              <a:pPr/>
              <a:t>2/15/2019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62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62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ADC91B2B-8558-1E4B-8886-2054566C95D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024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</p:sldLayoutIdLst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rgbClr val="003D7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162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553C4AB-E34A-354F-8CDE-943FCEBEB1F2}" type="datetimeFigureOut">
              <a:rPr lang="en-US" smtClean="0">
                <a:solidFill>
                  <a:prstClr val="white"/>
                </a:solidFill>
              </a:rPr>
              <a:pPr/>
              <a:t>2/15/2019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62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62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ADC91B2B-8558-1E4B-8886-2054566C95D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849147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</p:sldLayoutIdLst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rgbClr val="003D7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162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553C4AB-E34A-354F-8CDE-943FCEBEB1F2}" type="datetimeFigureOut">
              <a:rPr lang="en-US" smtClean="0">
                <a:solidFill>
                  <a:prstClr val="white"/>
                </a:solidFill>
              </a:rPr>
              <a:pPr/>
              <a:t>2/15/2019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62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62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ADC91B2B-8558-1E4B-8886-2054566C95D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33905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</p:sldLayoutIdLst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rgbClr val="003D7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162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553C4AB-E34A-354F-8CDE-943FCEBEB1F2}" type="datetimeFigureOut">
              <a:rPr lang="en-US" smtClean="0">
                <a:solidFill>
                  <a:prstClr val="white"/>
                </a:solidFill>
              </a:rPr>
              <a:pPr/>
              <a:t>2/15/2019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62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62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ADC91B2B-8558-1E4B-8886-2054566C95D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9709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</p:sldLayoutIdLst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rgbClr val="003D7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663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10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US" alt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1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9050"/>
            <a:ext cx="28956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9050"/>
            <a:ext cx="4114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9050"/>
            <a:ext cx="1066800" cy="32861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020229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 b="0" i="0" u="none" kern="1200" spc="-100">
          <a:solidFill>
            <a:schemeClr val="tx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Arial" charset="0"/>
        </a:defRPr>
      </a:lvl9pPr>
    </p:titleStyle>
    <p:bodyStyle>
      <a:lvl1pPr marL="182563" indent="-1825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457200" indent="-1825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Arial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730250" indent="-1825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90000"/>
        <a:buFont typeface="Arial" charset="0"/>
        <a:buChar char="•"/>
        <a:defRPr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004888" indent="-182563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Arial" charset="0"/>
        <a:buChar char="•"/>
        <a:defRPr sz="16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1187450" indent="-136525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Arial" charset="0"/>
        <a:buChar char="•"/>
        <a:defRPr sz="140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162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62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62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14808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</p:sldLayoutIdLst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rgbClr val="003D7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162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62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62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14808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</p:sldLayoutIdLst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rgbClr val="003D7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162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62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62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14808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</p:sldLayoutIdLst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rgbClr val="003D7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162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553C4AB-E34A-354F-8CDE-943FCEBEB1F2}" type="datetimeFigureOut">
              <a:rPr lang="en-US" smtClean="0"/>
              <a:pPr/>
              <a:t>2/15/2019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62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62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ADC91B2B-8558-1E4B-8886-2054566C95D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148081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</p:sldLayoutIdLst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rgbClr val="003D7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162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553C4AB-E34A-354F-8CDE-943FCEBEB1F2}" type="datetimeFigureOut">
              <a:rPr lang="en-US" smtClean="0">
                <a:solidFill>
                  <a:prstClr val="white"/>
                </a:solidFill>
              </a:rPr>
              <a:pPr/>
              <a:t>2/15/2019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62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62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ADC91B2B-8558-1E4B-8886-2054566C95D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518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</p:sldLayoutIdLst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rgbClr val="003D7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162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553C4AB-E34A-354F-8CDE-943FCEBEB1F2}" type="datetimeFigureOut">
              <a:rPr lang="en-US" smtClean="0">
                <a:solidFill>
                  <a:prstClr val="white"/>
                </a:solidFill>
              </a:rPr>
              <a:pPr/>
              <a:t>2/15/2019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62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62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ADC91B2B-8558-1E4B-8886-2054566C95D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9490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</p:sldLayoutIdLst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rgbClr val="003D7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162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553C4AB-E34A-354F-8CDE-943FCEBEB1F2}" type="datetimeFigureOut">
              <a:rPr lang="en-US" smtClean="0">
                <a:solidFill>
                  <a:prstClr val="white"/>
                </a:solidFill>
              </a:rPr>
              <a:pPr/>
              <a:t>2/15/2019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62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62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ADC91B2B-8558-1E4B-8886-2054566C95D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9912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</p:sldLayoutIdLst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rgbClr val="003D7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9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5162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4553C4AB-E34A-354F-8CDE-943FCEBEB1F2}" type="datetimeFigureOut">
              <a:rPr lang="en-US" smtClean="0">
                <a:solidFill>
                  <a:prstClr val="white"/>
                </a:solidFill>
              </a:rPr>
              <a:pPr/>
              <a:t>2/15/2019</a:t>
            </a:fld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51620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162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fld id="{ADC91B2B-8558-1E4B-8886-2054566C95DE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78919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</p:sldLayoutIdLst>
  <p:txStyles>
    <p:titleStyle>
      <a:lvl1pPr algn="l" defTabSz="457200" rtl="0" eaLnBrk="1" latinLnBrk="0" hangingPunct="1">
        <a:spcBef>
          <a:spcPct val="0"/>
        </a:spcBef>
        <a:buNone/>
        <a:defRPr sz="4400" b="1" kern="1200">
          <a:solidFill>
            <a:srgbClr val="003D7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17.png"/><Relationship Id="rId5" Type="http://schemas.openxmlformats.org/officeDocument/2006/relationships/image" Target="../media/image16.gif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371600"/>
            <a:ext cx="7848600" cy="936625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/>
              <a:t>Food Webs Lesson </a:t>
            </a:r>
            <a:r>
              <a:rPr lang="en-US" dirty="0" smtClean="0"/>
              <a:t>6b</a:t>
            </a:r>
            <a:endParaRPr lang="en-US" altLang="en-US" dirty="0" smtClean="0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838200" y="3657600"/>
            <a:ext cx="7391400" cy="18288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en-US" dirty="0" smtClean="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en-US" altLang="en-US" dirty="0" smtClean="0"/>
          </a:p>
        </p:txBody>
      </p:sp>
      <p:sp>
        <p:nvSpPr>
          <p:cNvPr id="22532" name="Rectangle 1"/>
          <p:cNvSpPr>
            <a:spLocks noChangeArrowheads="1"/>
          </p:cNvSpPr>
          <p:nvPr/>
        </p:nvSpPr>
        <p:spPr bwMode="auto">
          <a:xfrm>
            <a:off x="685800" y="3446585"/>
            <a:ext cx="8104238" cy="1089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5000"/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accent1"/>
              </a:buClr>
              <a:buSzPct val="90000"/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1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100000"/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lnSpc>
                <a:spcPct val="80000"/>
              </a:lnSpc>
              <a:spcBef>
                <a:spcPts val="400"/>
              </a:spcBef>
              <a:spcAft>
                <a:spcPct val="0"/>
              </a:spcAft>
              <a:buClr>
                <a:srgbClr val="4F81BD"/>
              </a:buClr>
              <a:buSzPct val="68000"/>
              <a:buFontTx/>
              <a:buNone/>
            </a:pPr>
            <a:r>
              <a:rPr lang="en-US" sz="4000" dirty="0" smtClean="0">
                <a:solidFill>
                  <a:srgbClr val="1F497D"/>
                </a:solidFill>
                <a:latin typeface="Calibri" pitchFamily="34" charset="0"/>
              </a:rPr>
              <a:t>What Happens to Energy in Food Chains? Is It Recycled? (Part 2)</a:t>
            </a:r>
          </a:p>
        </p:txBody>
      </p:sp>
      <p:pic>
        <p:nvPicPr>
          <p:cNvPr id="5" name="Picture 4" descr="Noyce Logo copy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1219200" y="5130800"/>
            <a:ext cx="787400" cy="787400"/>
          </a:xfrm>
          <a:prstGeom prst="rect">
            <a:avLst/>
          </a:prstGeom>
        </p:spPr>
      </p:pic>
      <p:pic>
        <p:nvPicPr>
          <p:cNvPr id="6" name="Picture 5" descr="Macintosh HD1:Users:nicolewickler:Desktop:Screen Shot 2013-10-14 at 11.04.49 AM.png"/>
          <p:cNvPicPr/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526" t="10564" r="3623" b="5182"/>
          <a:stretch/>
        </p:blipFill>
        <p:spPr bwMode="auto">
          <a:xfrm>
            <a:off x="3282950" y="5219700"/>
            <a:ext cx="679450" cy="622300"/>
          </a:xfrm>
          <a:prstGeom prst="ellipse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7" name="Picture 6" descr="Macintosh HD:Users:ceemast:Desktop:CPP_logogreen1.gif"/>
          <p:cNvPicPr/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000" y="5130800"/>
            <a:ext cx="736600" cy="71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5256212"/>
            <a:ext cx="1428750" cy="58578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29780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248" y="533400"/>
            <a:ext cx="8011551" cy="990600"/>
          </a:xfrm>
        </p:spPr>
        <p:txBody>
          <a:bodyPr/>
          <a:lstStyle/>
          <a:p>
            <a:r>
              <a:rPr lang="en-US" dirty="0" smtClean="0"/>
              <a:t>Next Time	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5248" y="1524000"/>
            <a:ext cx="8011552" cy="48768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smtClean="0"/>
              <a:t>In the </a:t>
            </a:r>
            <a:r>
              <a:rPr lang="en-US" sz="3200" smtClean="0"/>
              <a:t>next lesson, you’ll </a:t>
            </a:r>
            <a:r>
              <a:rPr lang="en-US" sz="3200" dirty="0" smtClean="0"/>
              <a:t>use everything you’ve learned so far about matter </a:t>
            </a:r>
            <a:r>
              <a:rPr lang="en-US" sz="3200" b="1" dirty="0" smtClean="0"/>
              <a:t>and</a:t>
            </a:r>
            <a:r>
              <a:rPr lang="en-US" sz="3200" dirty="0" smtClean="0"/>
              <a:t> energy to explain what’s happening in more complicated food chains.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67060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114" y="533400"/>
            <a:ext cx="8039686" cy="990600"/>
          </a:xfrm>
        </p:spPr>
        <p:txBody>
          <a:bodyPr/>
          <a:lstStyle/>
          <a:p>
            <a:r>
              <a:rPr lang="en-US" dirty="0" smtClean="0"/>
              <a:t>Today’s Focus </a:t>
            </a:r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114" y="1524000"/>
            <a:ext cx="8039686" cy="4876800"/>
          </a:xfrm>
        </p:spPr>
        <p:txBody>
          <a:bodyPr/>
          <a:lstStyle/>
          <a:p>
            <a:pPr marL="0" marR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smtClean="0">
                <a:ea typeface="Times New Roman"/>
              </a:rPr>
              <a:t>What happens to energy in food chains? Is it recycled? </a:t>
            </a:r>
            <a:endParaRPr lang="en-US" sz="3200" dirty="0">
              <a:ea typeface="Times New Roman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76268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6392"/>
            <a:ext cx="8319566" cy="990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Do You Know about Energy in Food Chains?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1798"/>
            <a:ext cx="8229600" cy="4876800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3000" dirty="0" smtClean="0"/>
              <a:t>Imagine you’re out on a long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000" dirty="0" smtClean="0"/>
              <a:t>walk, and you’re feeling tired. 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3000" dirty="0" smtClean="0"/>
              <a:t>You eat a banana to get</a:t>
            </a:r>
            <a:br>
              <a:rPr lang="en-US" sz="3000" dirty="0" smtClean="0"/>
            </a:br>
            <a:r>
              <a:rPr lang="en-US" sz="3000" dirty="0" smtClean="0"/>
              <a:t>some energy so you can keep </a:t>
            </a:r>
            <a:br>
              <a:rPr lang="en-US" sz="3000" dirty="0" smtClean="0"/>
            </a:br>
            <a:r>
              <a:rPr lang="en-US" sz="3000" dirty="0" smtClean="0"/>
              <a:t>on walking. </a:t>
            </a:r>
            <a:endParaRPr lang="en-US" sz="3000" dirty="0"/>
          </a:p>
          <a:p>
            <a:pPr marL="731520" indent="-365760"/>
            <a:r>
              <a:rPr lang="en-US" sz="3000" dirty="0" smtClean="0"/>
              <a:t>How did energy get into </a:t>
            </a:r>
            <a:br>
              <a:rPr lang="en-US" sz="3000" dirty="0" smtClean="0"/>
            </a:br>
            <a:r>
              <a:rPr lang="en-US" sz="3000" dirty="0" smtClean="0"/>
              <a:t>the banana?</a:t>
            </a:r>
          </a:p>
          <a:p>
            <a:pPr marL="731520" indent="-365760"/>
            <a:r>
              <a:rPr lang="en-US" sz="3000" dirty="0" smtClean="0"/>
              <a:t>What happens to the </a:t>
            </a:r>
            <a:br>
              <a:rPr lang="en-US" sz="3000" dirty="0" smtClean="0"/>
            </a:br>
            <a:r>
              <a:rPr lang="en-US" sz="3000" dirty="0" smtClean="0"/>
              <a:t>energy in the banana after </a:t>
            </a:r>
            <a:br>
              <a:rPr lang="en-US" sz="3000" dirty="0" smtClean="0"/>
            </a:br>
            <a:r>
              <a:rPr lang="en-US" sz="3000" dirty="0" smtClean="0"/>
              <a:t>you eat it? </a:t>
            </a:r>
            <a:endParaRPr lang="en-US" sz="3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0899" r="29326"/>
          <a:stretch/>
        </p:blipFill>
        <p:spPr>
          <a:xfrm>
            <a:off x="5714932" y="1887342"/>
            <a:ext cx="2971868" cy="39803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941977" y="5867722"/>
            <a:ext cx="181856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Calibri" panose="020F0502020204030204" pitchFamily="34" charset="0"/>
              </a:rPr>
              <a:t>Photo courtesy of Freepik.com</a:t>
            </a:r>
            <a:endParaRPr lang="en-US" sz="10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99736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1013"/>
          <a:stretch/>
        </p:blipFill>
        <p:spPr>
          <a:xfrm>
            <a:off x="2399625" y="4890916"/>
            <a:ext cx="1460893" cy="1345703"/>
          </a:xfrm>
          <a:prstGeom prst="rect">
            <a:avLst/>
          </a:prstGeom>
        </p:spPr>
      </p:pic>
      <p:pic>
        <p:nvPicPr>
          <p:cNvPr id="32" name="Picture 31" descr="R:\Binders\Photo Permission\5th\Food Webs\Lesson 6\cheetah-2560006_128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6117" r="32450" b="18689"/>
          <a:stretch/>
        </p:blipFill>
        <p:spPr bwMode="auto">
          <a:xfrm>
            <a:off x="6642564" y="4795984"/>
            <a:ext cx="2228850" cy="12179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4" name="TextBox 4"/>
          <p:cNvSpPr txBox="1"/>
          <p:nvPr/>
        </p:nvSpPr>
        <p:spPr>
          <a:xfrm>
            <a:off x="7098620" y="2113961"/>
            <a:ext cx="1876425" cy="60007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Energy Stored </a:t>
            </a:r>
            <a:r>
              <a:rPr lang="en-US" sz="14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14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Food Molecules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142324" y="2619849"/>
            <a:ext cx="1304925" cy="3619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Light </a:t>
            </a:r>
            <a:r>
              <a:rPr lang="en-US" sz="14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66085" y="1347553"/>
            <a:ext cx="2301435" cy="1728247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8689" y="1999053"/>
            <a:ext cx="1023428" cy="229818"/>
          </a:xfrm>
          <a:prstGeom prst="rect">
            <a:avLst/>
          </a:prstGeom>
          <a:noFill/>
        </p:spPr>
      </p:pic>
      <p:pic>
        <p:nvPicPr>
          <p:cNvPr id="11" name="Picture 10"/>
          <p:cNvPicPr/>
          <p:nvPr/>
        </p:nvPicPr>
        <p:blipFill>
          <a:blip r:embed="rId7"/>
          <a:stretch>
            <a:fillRect/>
          </a:stretch>
        </p:blipFill>
        <p:spPr>
          <a:xfrm>
            <a:off x="3902364" y="3535191"/>
            <a:ext cx="2067560" cy="1355725"/>
          </a:xfrm>
          <a:prstGeom prst="rect">
            <a:avLst/>
          </a:prstGeom>
        </p:spPr>
      </p:pic>
      <p:sp>
        <p:nvSpPr>
          <p:cNvPr id="12" name="TextBox 6"/>
          <p:cNvSpPr txBox="1"/>
          <p:nvPr/>
        </p:nvSpPr>
        <p:spPr>
          <a:xfrm>
            <a:off x="4132342" y="5267789"/>
            <a:ext cx="1753235" cy="308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Stored </a:t>
            </a:r>
            <a:r>
              <a:rPr lang="en-US" sz="14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Food Energy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7"/>
          <p:cNvSpPr txBox="1"/>
          <p:nvPr/>
        </p:nvSpPr>
        <p:spPr>
          <a:xfrm>
            <a:off x="6642564" y="4795984"/>
            <a:ext cx="1234872" cy="308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Energy to </a:t>
            </a:r>
            <a:r>
              <a:rPr lang="en-US" sz="1400" b="1" kern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Run 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964" y="3334838"/>
            <a:ext cx="1162050" cy="786765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4961335" y="4498169"/>
            <a:ext cx="47625" cy="692150"/>
          </a:xfrm>
          <a:prstGeom prst="straightConnector1">
            <a:avLst/>
          </a:prstGeom>
          <a:ln w="889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618435" y="3960313"/>
            <a:ext cx="1480185" cy="322580"/>
          </a:xfrm>
          <a:prstGeom prst="straightConnector1">
            <a:avLst/>
          </a:prstGeom>
          <a:ln w="88900">
            <a:solidFill>
              <a:srgbClr val="00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498689" y="4535634"/>
            <a:ext cx="1043172" cy="568051"/>
          </a:xfrm>
          <a:prstGeom prst="straightConnector1">
            <a:avLst/>
          </a:prstGeom>
          <a:ln w="88900">
            <a:solidFill>
              <a:srgbClr val="00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7933" y="3275992"/>
            <a:ext cx="1304657" cy="1292464"/>
          </a:xfrm>
          <a:prstGeom prst="rect">
            <a:avLst/>
          </a:prstGeom>
        </p:spPr>
      </p:pic>
      <p:sp>
        <p:nvSpPr>
          <p:cNvPr id="22" name="Right Arrow 21"/>
          <p:cNvSpPr/>
          <p:nvPr/>
        </p:nvSpPr>
        <p:spPr>
          <a:xfrm>
            <a:off x="2447249" y="1898343"/>
            <a:ext cx="1964406" cy="215619"/>
          </a:xfrm>
          <a:prstGeom prst="rightArrow">
            <a:avLst/>
          </a:prstGeom>
          <a:solidFill>
            <a:srgbClr val="0070C0"/>
          </a:solidFill>
          <a:ln w="158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2202590" y="2450640"/>
            <a:ext cx="2423708" cy="1277581"/>
          </a:xfrm>
          <a:prstGeom prst="straightConnector1">
            <a:avLst/>
          </a:prstGeom>
          <a:ln w="984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2566982" y="4213054"/>
            <a:ext cx="1197906" cy="0"/>
          </a:xfrm>
          <a:prstGeom prst="straightConnector1">
            <a:avLst/>
          </a:prstGeom>
          <a:ln w="88900">
            <a:solidFill>
              <a:srgbClr val="00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539141"/>
            <a:ext cx="931163" cy="678579"/>
          </a:xfrm>
          <a:prstGeom prst="rect">
            <a:avLst/>
          </a:prstGeom>
        </p:spPr>
      </p:pic>
      <p:sp>
        <p:nvSpPr>
          <p:cNvPr id="36" name="TextBox 6"/>
          <p:cNvSpPr txBox="1"/>
          <p:nvPr/>
        </p:nvSpPr>
        <p:spPr>
          <a:xfrm>
            <a:off x="694014" y="4535634"/>
            <a:ext cx="1753235" cy="308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Stored </a:t>
            </a:r>
            <a:r>
              <a:rPr lang="en-US" sz="14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Food Energy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920253" y="4844244"/>
            <a:ext cx="444142" cy="595552"/>
          </a:xfrm>
          <a:prstGeom prst="straightConnector1">
            <a:avLst/>
          </a:prstGeom>
          <a:ln w="88900">
            <a:solidFill>
              <a:srgbClr val="00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874332" y="5722261"/>
            <a:ext cx="11970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Energy to Jump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1814104" y="4844244"/>
            <a:ext cx="388486" cy="694897"/>
          </a:xfrm>
          <a:prstGeom prst="straightConnector1">
            <a:avLst/>
          </a:prstGeom>
          <a:ln w="88900">
            <a:solidFill>
              <a:srgbClr val="00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457200" y="539015"/>
            <a:ext cx="8032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00000"/>
                </a:solidFill>
                <a:latin typeface="Calibri" pitchFamily="34" charset="0"/>
              </a:rPr>
              <a:t>Energy in a Food Chain: Figure It Out!</a:t>
            </a:r>
            <a:endParaRPr lang="en-US" sz="3600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28" name="Picture 27" descr="R:\Binders\Photo Permission\5th\Food Webs\Lesson 2\ivak-Decorative-Sun-800px.png"/>
          <p:cNvPicPr/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324" y="1347553"/>
            <a:ext cx="1209675" cy="12096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2340290" y="6224884"/>
            <a:ext cx="16065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Calibri" pitchFamily="34" charset="0"/>
              </a:rPr>
              <a:t>Photograph by </a:t>
            </a:r>
            <a:r>
              <a:rPr lang="en-US" sz="1000" dirty="0">
                <a:latin typeface="Calibri" pitchFamily="34" charset="0"/>
              </a:rPr>
              <a:t>Ed </a:t>
            </a:r>
            <a:r>
              <a:rPr lang="en-US" sz="1000" dirty="0" smtClean="0">
                <a:latin typeface="Calibri" pitchFamily="34" charset="0"/>
              </a:rPr>
              <a:t>Sweeney</a:t>
            </a:r>
            <a:endParaRPr lang="en-US" sz="1000" dirty="0">
              <a:latin typeface="Calibri" pitchFamily="34" charset="0"/>
            </a:endParaRPr>
          </a:p>
        </p:txBody>
      </p:sp>
      <p:sp>
        <p:nvSpPr>
          <p:cNvPr id="29" name="TextBox 2"/>
          <p:cNvSpPr txBox="1"/>
          <p:nvPr/>
        </p:nvSpPr>
        <p:spPr>
          <a:xfrm>
            <a:off x="5197151" y="3089431"/>
            <a:ext cx="26262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Photograph by </a:t>
            </a:r>
            <a:r>
              <a:rPr lang="en-US" sz="10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Jean-Pol </a:t>
            </a:r>
            <a:r>
              <a:rPr lang="en-US" sz="10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Grandmont</a:t>
            </a:r>
            <a:endParaRPr lang="en-US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267790" y="6236619"/>
            <a:ext cx="1304925" cy="3619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Heat Energy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7104526" y="4173684"/>
            <a:ext cx="1304925" cy="3619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Heat Energy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2"/>
          <p:cNvSpPr txBox="1"/>
          <p:nvPr/>
        </p:nvSpPr>
        <p:spPr>
          <a:xfrm>
            <a:off x="6926425" y="5999260"/>
            <a:ext cx="19449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10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Photo courtesy of Pixabay.com</a:t>
            </a:r>
            <a:endParaRPr lang="en-US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696790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04261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/>
              <a:t>C</a:t>
            </a:r>
            <a:r>
              <a:rPr lang="en-US" dirty="0" smtClean="0"/>
              <a:t>reate Your Own Food-Chain Diagram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60107"/>
            <a:ext cx="8229600" cy="5294697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Use the game cards to create a diagram showing what happens to energy in a food chain. Follow these steps: </a:t>
            </a:r>
          </a:p>
          <a:p>
            <a:pPr marL="365760" indent="-365760">
              <a:spcBef>
                <a:spcPts val="600"/>
              </a:spcBef>
              <a:buAutoNum type="arabicPeriod"/>
            </a:pPr>
            <a:r>
              <a:rPr lang="en-US" sz="2800" dirty="0" smtClean="0"/>
              <a:t>Arrange your Sun and organism cards on the paper.</a:t>
            </a:r>
            <a:endParaRPr lang="en-US" sz="2800" dirty="0"/>
          </a:p>
          <a:p>
            <a:pPr marL="365760" indent="-365760">
              <a:spcBef>
                <a:spcPts val="0"/>
              </a:spcBef>
              <a:buAutoNum type="arabicPeriod"/>
            </a:pPr>
            <a:r>
              <a:rPr lang="en-US" sz="2800" dirty="0" smtClean="0"/>
              <a:t>Refer to the Energy in Food Chains handout as a resource if you need help.</a:t>
            </a:r>
            <a:endParaRPr lang="en-US" sz="2800" dirty="0"/>
          </a:p>
          <a:p>
            <a:pPr marL="365760" indent="-365760">
              <a:spcBef>
                <a:spcPts val="0"/>
              </a:spcBef>
              <a:buAutoNum type="arabicPeriod"/>
            </a:pPr>
            <a:r>
              <a:rPr lang="en-US" sz="2800" dirty="0" smtClean="0"/>
              <a:t>When you’re satisfied with how you’ve arranged the cards, tape or glue them in place.</a:t>
            </a:r>
            <a:endParaRPr lang="en-US" sz="2800" dirty="0"/>
          </a:p>
          <a:p>
            <a:pPr marL="365760" indent="-365760">
              <a:spcBef>
                <a:spcPts val="0"/>
              </a:spcBef>
              <a:buAutoNum type="arabicPeriod"/>
            </a:pPr>
            <a:r>
              <a:rPr lang="en-US" sz="2800" dirty="0" smtClean="0"/>
              <a:t>Use a marker to add words and arrows showing what is happening to the energy in this food chain. </a:t>
            </a:r>
            <a:r>
              <a:rPr lang="en-US" sz="2800" b="1" dirty="0" smtClean="0"/>
              <a:t>Make sure you label your arrows!</a:t>
            </a:r>
            <a:endParaRPr lang="en-US" sz="2800" b="1" dirty="0"/>
          </a:p>
          <a:p>
            <a:pPr marL="365760" indent="-365760">
              <a:spcBef>
                <a:spcPts val="0"/>
              </a:spcBef>
              <a:buAutoNum type="arabicPeriod"/>
            </a:pPr>
            <a:r>
              <a:rPr lang="en-US" sz="2800" dirty="0" smtClean="0"/>
              <a:t>On the </a:t>
            </a:r>
            <a:r>
              <a:rPr lang="en-US" sz="2800" b="1" dirty="0" smtClean="0"/>
              <a:t>back</a:t>
            </a:r>
            <a:r>
              <a:rPr lang="en-US" sz="2800" dirty="0" smtClean="0"/>
              <a:t> of your paper, write an explanation of what is happening to the energy in your food chain.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108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</p:spPr>
        <p:txBody>
          <a:bodyPr/>
          <a:lstStyle/>
          <a:p>
            <a:r>
              <a:rPr lang="en-US" dirty="0" smtClean="0"/>
              <a:t>Diagram Presentations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876800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Be good listeners during the presentations and make sure you communicate in scientific ways when you want to agree, disagree, add on, or ask a question:</a:t>
            </a:r>
          </a:p>
          <a:p>
            <a:pPr marL="731520" indent="-365760">
              <a:spcBef>
                <a:spcPts val="1200"/>
              </a:spcBef>
            </a:pPr>
            <a:r>
              <a:rPr lang="en-US" sz="2800" dirty="0" smtClean="0"/>
              <a:t>I agree with __________ because …</a:t>
            </a:r>
          </a:p>
          <a:p>
            <a:pPr marL="731520" indent="-365760"/>
            <a:r>
              <a:rPr lang="en-US" sz="2800" dirty="0" smtClean="0"/>
              <a:t>I disagree with _________ because …</a:t>
            </a:r>
          </a:p>
          <a:p>
            <a:pPr marL="731520" indent="-365760"/>
            <a:r>
              <a:rPr lang="en-US" sz="2800" dirty="0" smtClean="0"/>
              <a:t>I want to add on to _______’s idea …</a:t>
            </a:r>
          </a:p>
          <a:p>
            <a:pPr marL="731520" indent="-365760"/>
            <a:r>
              <a:rPr lang="en-US" sz="2800" dirty="0" smtClean="0"/>
              <a:t>Are you saying that …? </a:t>
            </a:r>
          </a:p>
          <a:p>
            <a:pPr marL="731520" indent="-365760"/>
            <a:r>
              <a:rPr lang="en-US" sz="2800" dirty="0" smtClean="0"/>
              <a:t>What do you mean when you say …?</a:t>
            </a:r>
          </a:p>
          <a:p>
            <a:pPr marL="731520" indent="-365760"/>
            <a:r>
              <a:rPr lang="en-US" sz="2800" dirty="0" smtClean="0"/>
              <a:t>That idea doesn’t make sense because …</a:t>
            </a:r>
            <a:endParaRPr lang="en-US" sz="2800" dirty="0"/>
          </a:p>
        </p:txBody>
      </p:sp>
    </p:spTree>
    <p:extLst>
      <p:ext uri="{BB962C8B-B14F-4D97-AF65-F5344CB8AC3E}">
        <p14:creationId xmlns="" xmlns:p14="http://schemas.microsoft.com/office/powerpoint/2010/main" val="264005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3046" y="533400"/>
            <a:ext cx="8053754" cy="990600"/>
          </a:xfrm>
        </p:spPr>
        <p:txBody>
          <a:bodyPr/>
          <a:lstStyle/>
          <a:p>
            <a:r>
              <a:rPr lang="en-US" dirty="0" smtClean="0"/>
              <a:t>Today’s Focus </a:t>
            </a:r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046" y="1600200"/>
            <a:ext cx="8053754" cy="4876800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 smtClean="0">
                <a:ea typeface="Times New Roman"/>
              </a:rPr>
              <a:t>What </a:t>
            </a:r>
            <a:r>
              <a:rPr lang="en-US" sz="3200" dirty="0">
                <a:ea typeface="Times New Roman"/>
              </a:rPr>
              <a:t>happens to energy in food chains? </a:t>
            </a:r>
            <a:r>
              <a:rPr lang="en-US" sz="3200" dirty="0" smtClean="0">
                <a:ea typeface="Times New Roman"/>
              </a:rPr>
              <a:t>Is it recycled</a:t>
            </a:r>
            <a:r>
              <a:rPr lang="en-US" sz="3200" dirty="0">
                <a:ea typeface="Times New Roman"/>
              </a:rPr>
              <a:t>? </a:t>
            </a:r>
          </a:p>
        </p:txBody>
      </p:sp>
    </p:spTree>
    <p:extLst>
      <p:ext uri="{BB962C8B-B14F-4D97-AF65-F5344CB8AC3E}">
        <p14:creationId xmlns="" xmlns:p14="http://schemas.microsoft.com/office/powerpoint/2010/main" val="556132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1013"/>
          <a:stretch/>
        </p:blipFill>
        <p:spPr>
          <a:xfrm>
            <a:off x="2202590" y="4903547"/>
            <a:ext cx="1460893" cy="1345703"/>
          </a:xfrm>
          <a:prstGeom prst="rect">
            <a:avLst/>
          </a:prstGeom>
        </p:spPr>
      </p:pic>
      <p:pic>
        <p:nvPicPr>
          <p:cNvPr id="32" name="Picture 31" descr="R:\Binders\Photo Permission\5th\Food Webs\Lesson 6\cheetah-2560006_128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6117" r="32450" b="18689"/>
          <a:stretch/>
        </p:blipFill>
        <p:spPr bwMode="auto">
          <a:xfrm>
            <a:off x="6522117" y="4801763"/>
            <a:ext cx="2228850" cy="12179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4" name="TextBox 4"/>
          <p:cNvSpPr txBox="1"/>
          <p:nvPr/>
        </p:nvSpPr>
        <p:spPr>
          <a:xfrm>
            <a:off x="5496539" y="2631574"/>
            <a:ext cx="2612618" cy="30003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Energy </a:t>
            </a:r>
            <a:r>
              <a:rPr lang="en-US" sz="14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Stored </a:t>
            </a:r>
            <a:r>
              <a:rPr lang="en-US" sz="14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n-US" sz="14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Food Molecules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1794787" y="2450599"/>
            <a:ext cx="1304925" cy="3619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Light </a:t>
            </a:r>
            <a:r>
              <a:rPr lang="en-US" sz="14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3133" y="713247"/>
            <a:ext cx="2301435" cy="1728247"/>
          </a:xfrm>
          <a:prstGeom prst="rect">
            <a:avLst/>
          </a:prstGeom>
        </p:spPr>
      </p:pic>
      <p:pic>
        <p:nvPicPr>
          <p:cNvPr id="9" name="Picture 8"/>
          <p:cNvPicPr/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678" y="1347553"/>
            <a:ext cx="1023428" cy="229818"/>
          </a:xfrm>
          <a:prstGeom prst="rect">
            <a:avLst/>
          </a:prstGeom>
          <a:noFill/>
        </p:spPr>
      </p:pic>
      <p:pic>
        <p:nvPicPr>
          <p:cNvPr id="11" name="Picture 10"/>
          <p:cNvPicPr/>
          <p:nvPr/>
        </p:nvPicPr>
        <p:blipFill>
          <a:blip r:embed="rId7"/>
          <a:stretch>
            <a:fillRect/>
          </a:stretch>
        </p:blipFill>
        <p:spPr>
          <a:xfrm>
            <a:off x="3856118" y="3391681"/>
            <a:ext cx="2067560" cy="1355725"/>
          </a:xfrm>
          <a:prstGeom prst="rect">
            <a:avLst/>
          </a:prstGeom>
        </p:spPr>
      </p:pic>
      <p:sp>
        <p:nvSpPr>
          <p:cNvPr id="12" name="TextBox 6"/>
          <p:cNvSpPr txBox="1"/>
          <p:nvPr/>
        </p:nvSpPr>
        <p:spPr>
          <a:xfrm>
            <a:off x="4013279" y="5210794"/>
            <a:ext cx="1753235" cy="308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Stored </a:t>
            </a:r>
            <a:r>
              <a:rPr lang="en-US" sz="14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Food Energy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3" name="TextBox 7"/>
          <p:cNvSpPr txBox="1"/>
          <p:nvPr/>
        </p:nvSpPr>
        <p:spPr>
          <a:xfrm>
            <a:off x="6522117" y="4801763"/>
            <a:ext cx="1234872" cy="3086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kern="12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Energy to </a:t>
            </a:r>
            <a:r>
              <a:rPr lang="en-US" sz="1400" b="1" kern="1200" dirty="0" smtClean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Run 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Picture 13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964" y="3129505"/>
            <a:ext cx="1162050" cy="786765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 flipV="1">
            <a:off x="4842272" y="4518644"/>
            <a:ext cx="47625" cy="692150"/>
          </a:xfrm>
          <a:prstGeom prst="straightConnector1">
            <a:avLst/>
          </a:prstGeom>
          <a:ln w="889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5624341" y="3754980"/>
            <a:ext cx="1480185" cy="322580"/>
          </a:xfrm>
          <a:prstGeom prst="straightConnector1">
            <a:avLst/>
          </a:prstGeom>
          <a:ln w="88900">
            <a:solidFill>
              <a:srgbClr val="00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5496538" y="4468877"/>
            <a:ext cx="959473" cy="520455"/>
          </a:xfrm>
          <a:prstGeom prst="straightConnector1">
            <a:avLst/>
          </a:prstGeom>
          <a:ln w="88900">
            <a:solidFill>
              <a:srgbClr val="00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6921" y="3129505"/>
            <a:ext cx="1304657" cy="1292464"/>
          </a:xfrm>
          <a:prstGeom prst="rect">
            <a:avLst/>
          </a:prstGeom>
        </p:spPr>
      </p:pic>
      <p:sp>
        <p:nvSpPr>
          <p:cNvPr id="22" name="Right Arrow 21"/>
          <p:cNvSpPr/>
          <p:nvPr/>
        </p:nvSpPr>
        <p:spPr>
          <a:xfrm>
            <a:off x="3240691" y="1682724"/>
            <a:ext cx="1964406" cy="215619"/>
          </a:xfrm>
          <a:prstGeom prst="rightArrow">
            <a:avLst/>
          </a:prstGeom>
          <a:solidFill>
            <a:srgbClr val="0070C0"/>
          </a:solidFill>
          <a:ln w="158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/>
          <p:nvPr/>
        </p:nvCxnSpPr>
        <p:spPr>
          <a:xfrm flipH="1">
            <a:off x="2426517" y="2128300"/>
            <a:ext cx="3070021" cy="1606621"/>
          </a:xfrm>
          <a:prstGeom prst="straightConnector1">
            <a:avLst/>
          </a:prstGeom>
          <a:ln w="9842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2399625" y="4213054"/>
            <a:ext cx="1197906" cy="0"/>
          </a:xfrm>
          <a:prstGeom prst="straightConnector1">
            <a:avLst/>
          </a:prstGeom>
          <a:ln w="88900">
            <a:solidFill>
              <a:srgbClr val="00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39" y="5424002"/>
            <a:ext cx="931163" cy="678579"/>
          </a:xfrm>
          <a:prstGeom prst="rect">
            <a:avLst/>
          </a:prstGeom>
        </p:spPr>
      </p:pic>
      <p:sp>
        <p:nvSpPr>
          <p:cNvPr id="36" name="TextBox 6"/>
          <p:cNvSpPr txBox="1"/>
          <p:nvPr/>
        </p:nvSpPr>
        <p:spPr>
          <a:xfrm>
            <a:off x="823552" y="4421969"/>
            <a:ext cx="1753235" cy="308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b="1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Stored </a:t>
            </a:r>
            <a:r>
              <a:rPr lang="en-US" sz="14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Food Energy</a:t>
            </a:r>
            <a:endParaRPr lang="en-US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966921" y="4747406"/>
            <a:ext cx="444142" cy="595552"/>
          </a:xfrm>
          <a:prstGeom prst="straightConnector1">
            <a:avLst/>
          </a:prstGeom>
          <a:ln w="88900">
            <a:solidFill>
              <a:srgbClr val="00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645256" y="5726030"/>
            <a:ext cx="1316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Energy to Jump</a:t>
            </a:r>
            <a:endParaRPr lang="en-US" sz="1400" b="1" dirty="0">
              <a:solidFill>
                <a:schemeClr val="bg1"/>
              </a:solidFill>
            </a:endParaRP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1619250" y="4729105"/>
            <a:ext cx="388486" cy="694897"/>
          </a:xfrm>
          <a:prstGeom prst="straightConnector1">
            <a:avLst/>
          </a:prstGeom>
          <a:ln w="88900">
            <a:solidFill>
              <a:srgbClr val="0066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 descr="R:\Binders\Photo Permission\5th\Food Webs\Lesson 2\ivak-Decorative-Sun-800px.png"/>
          <p:cNvPicPr/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787" y="1233155"/>
            <a:ext cx="1209675" cy="1209675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TextBox 28"/>
          <p:cNvSpPr txBox="1"/>
          <p:nvPr/>
        </p:nvSpPr>
        <p:spPr>
          <a:xfrm>
            <a:off x="457199" y="540291"/>
            <a:ext cx="49849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100" dirty="0" smtClean="0">
                <a:solidFill>
                  <a:schemeClr val="tx2"/>
                </a:solidFill>
                <a:latin typeface="Calibri" panose="020F0502020204030204" pitchFamily="34" charset="0"/>
                <a:ea typeface="+mj-ea"/>
                <a:cs typeface="+mj-cs"/>
              </a:rPr>
              <a:t>A Complicated Story!</a:t>
            </a:r>
            <a:endParaRPr lang="en-US" sz="3600" spc="-100" dirty="0">
              <a:solidFill>
                <a:schemeClr val="tx2"/>
              </a:solidFill>
              <a:latin typeface="Calibri" panose="020F0502020204030204" pitchFamily="34" charset="0"/>
              <a:ea typeface="+mj-ea"/>
              <a:cs typeface="+mj-cs"/>
            </a:endParaRPr>
          </a:p>
        </p:txBody>
      </p:sp>
      <p:sp>
        <p:nvSpPr>
          <p:cNvPr id="35" name="Text Box 2"/>
          <p:cNvSpPr txBox="1">
            <a:spLocks noChangeArrowheads="1"/>
          </p:cNvSpPr>
          <p:nvPr/>
        </p:nvSpPr>
        <p:spPr bwMode="auto">
          <a:xfrm>
            <a:off x="314458" y="6102744"/>
            <a:ext cx="1304925" cy="3619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Heat Energy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7104526" y="3916270"/>
            <a:ext cx="1304925" cy="3619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1400" b="1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Heat Energy</a:t>
            </a:r>
            <a:endParaRPr lang="en-US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146411" y="6235579"/>
            <a:ext cx="160653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latin typeface="Calibri" pitchFamily="34" charset="0"/>
              </a:rPr>
              <a:t>Photograph by </a:t>
            </a:r>
            <a:r>
              <a:rPr lang="en-US" sz="1000" dirty="0">
                <a:latin typeface="Calibri" pitchFamily="34" charset="0"/>
              </a:rPr>
              <a:t>Ed </a:t>
            </a:r>
            <a:r>
              <a:rPr lang="en-US" sz="1000" dirty="0" smtClean="0">
                <a:latin typeface="Calibri" pitchFamily="34" charset="0"/>
              </a:rPr>
              <a:t>Sweeney</a:t>
            </a:r>
            <a:endParaRPr lang="en-US" sz="1000" dirty="0">
              <a:latin typeface="Calibri" pitchFamily="34" charset="0"/>
            </a:endParaRPr>
          </a:p>
        </p:txBody>
      </p:sp>
      <p:sp>
        <p:nvSpPr>
          <p:cNvPr id="34" name="TextBox 2"/>
          <p:cNvSpPr txBox="1"/>
          <p:nvPr/>
        </p:nvSpPr>
        <p:spPr>
          <a:xfrm>
            <a:off x="6046236" y="2390076"/>
            <a:ext cx="26262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0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Photograph by </a:t>
            </a:r>
            <a:r>
              <a:rPr lang="en-US" sz="1000" kern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Jean-Pol </a:t>
            </a:r>
            <a:r>
              <a:rPr lang="en-US" sz="1000" kern="120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Grandmont</a:t>
            </a:r>
            <a:endParaRPr lang="en-US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8" name="TextBox 2"/>
          <p:cNvSpPr txBox="1"/>
          <p:nvPr/>
        </p:nvSpPr>
        <p:spPr>
          <a:xfrm>
            <a:off x="6872083" y="5999260"/>
            <a:ext cx="194499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r">
              <a:spcBef>
                <a:spcPts val="0"/>
              </a:spcBef>
              <a:spcAft>
                <a:spcPts val="0"/>
              </a:spcAft>
            </a:pPr>
            <a:r>
              <a:rPr lang="en-US" sz="1000" kern="1200" dirty="0" smtClean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Photo courtesy of Pixabay.com</a:t>
            </a:r>
            <a:endParaRPr lang="en-US" sz="1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28480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94636"/>
            <a:ext cx="8229600" cy="990600"/>
          </a:xfrm>
        </p:spPr>
        <p:txBody>
          <a:bodyPr/>
          <a:lstStyle/>
          <a:p>
            <a:r>
              <a:rPr lang="en-US" dirty="0" smtClean="0"/>
              <a:t>Let’s Simplify the Story!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5236"/>
            <a:ext cx="8422105" cy="4876800"/>
          </a:xfrm>
        </p:spPr>
        <p:txBody>
          <a:bodyPr/>
          <a:lstStyle/>
          <a:p>
            <a:pPr marL="365760" indent="-365760"/>
            <a:r>
              <a:rPr lang="en-US" sz="2800" dirty="0" smtClean="0"/>
              <a:t>As energy moves through a food chain, it changes from</a:t>
            </a:r>
          </a:p>
          <a:p>
            <a:pPr marL="731520" lvl="1" indent="-365760">
              <a:spcBef>
                <a:spcPts val="600"/>
              </a:spcBef>
            </a:pPr>
            <a:r>
              <a:rPr lang="en-US" sz="2800" dirty="0" smtClean="0"/>
              <a:t>light energy to</a:t>
            </a:r>
          </a:p>
          <a:p>
            <a:pPr marL="731520" lvl="1" indent="-365760">
              <a:spcBef>
                <a:spcPts val="600"/>
              </a:spcBef>
            </a:pPr>
            <a:r>
              <a:rPr lang="en-US" sz="2800" dirty="0" smtClean="0"/>
              <a:t>energy stored in food molecules to</a:t>
            </a:r>
          </a:p>
          <a:p>
            <a:pPr marL="731520" lvl="1" indent="-365760">
              <a:spcBef>
                <a:spcPts val="600"/>
              </a:spcBef>
            </a:pPr>
            <a:r>
              <a:rPr lang="en-US" sz="2800" dirty="0" smtClean="0"/>
              <a:t>energy organisms use to move and live to</a:t>
            </a:r>
          </a:p>
          <a:p>
            <a:pPr marL="731520" lvl="1" indent="-365760">
              <a:spcBef>
                <a:spcPts val="600"/>
              </a:spcBef>
            </a:pPr>
            <a:r>
              <a:rPr lang="en-US" sz="2800" dirty="0" smtClean="0"/>
              <a:t>heat energy.</a:t>
            </a:r>
          </a:p>
          <a:p>
            <a:pPr marL="365760" indent="-365760"/>
            <a:r>
              <a:rPr lang="en-US" sz="2800" dirty="0" smtClean="0"/>
              <a:t>Energy is used and lost as heat to the environment.</a:t>
            </a:r>
          </a:p>
          <a:p>
            <a:pPr marL="365760" indent="-365760"/>
            <a:r>
              <a:rPr lang="en-US" sz="2800" dirty="0" smtClean="0"/>
              <a:t>Energy is not recycled.</a:t>
            </a:r>
          </a:p>
        </p:txBody>
      </p:sp>
      <p:pic>
        <p:nvPicPr>
          <p:cNvPr id="5" name="Picture 4" descr="R:\Binders\Photo Permission\5th\Food Webs\Lesson 2\ivak-Decorative-Sun-800px.pn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1315" y="4907817"/>
            <a:ext cx="1663076" cy="152079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1234127" y="5474502"/>
            <a:ext cx="47260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So we always need a new supply of energy from the Sun! </a:t>
            </a:r>
          </a:p>
        </p:txBody>
      </p:sp>
    </p:spTree>
    <p:extLst>
      <p:ext uri="{BB962C8B-B14F-4D97-AF65-F5344CB8AC3E}">
        <p14:creationId xmlns="" xmlns:p14="http://schemas.microsoft.com/office/powerpoint/2010/main" val="1176813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theme1.xml><?xml version="1.0" encoding="utf-8"?>
<a:theme xmlns:a="http://schemas.openxmlformats.org/drawingml/2006/main" name="BSCS Template (2)">
  <a:themeElements>
    <a:clrScheme name="BSCS">
      <a:dk1>
        <a:sysClr val="windowText" lastClr="000000"/>
      </a:dk1>
      <a:lt1>
        <a:sysClr val="window" lastClr="FFFFFF"/>
      </a:lt1>
      <a:dk2>
        <a:srgbClr val="003D71"/>
      </a:dk2>
      <a:lt2>
        <a:srgbClr val="FFFFFF"/>
      </a:lt2>
      <a:accent1>
        <a:srgbClr val="003D71"/>
      </a:accent1>
      <a:accent2>
        <a:srgbClr val="CC3333"/>
      </a:accent2>
      <a:accent3>
        <a:srgbClr val="A7D053"/>
      </a:accent3>
      <a:accent4>
        <a:srgbClr val="9C8678"/>
      </a:accent4>
      <a:accent5>
        <a:srgbClr val="004442"/>
      </a:accent5>
      <a:accent6>
        <a:srgbClr val="FFCD33"/>
      </a:accent6>
      <a:hlink>
        <a:srgbClr val="003D71"/>
      </a:hlink>
      <a:folHlink>
        <a:srgbClr val="00444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Default Theme">
  <a:themeElements>
    <a:clrScheme name="BSCS">
      <a:dk1>
        <a:sysClr val="windowText" lastClr="000000"/>
      </a:dk1>
      <a:lt1>
        <a:sysClr val="window" lastClr="FFFFFF"/>
      </a:lt1>
      <a:dk2>
        <a:srgbClr val="003D71"/>
      </a:dk2>
      <a:lt2>
        <a:srgbClr val="FFFFFF"/>
      </a:lt2>
      <a:accent1>
        <a:srgbClr val="003D71"/>
      </a:accent1>
      <a:accent2>
        <a:srgbClr val="CC3333"/>
      </a:accent2>
      <a:accent3>
        <a:srgbClr val="A7D053"/>
      </a:accent3>
      <a:accent4>
        <a:srgbClr val="9C8678"/>
      </a:accent4>
      <a:accent5>
        <a:srgbClr val="004442"/>
      </a:accent5>
      <a:accent6>
        <a:srgbClr val="FFCD33"/>
      </a:accent6>
      <a:hlink>
        <a:srgbClr val="003D71"/>
      </a:hlink>
      <a:folHlink>
        <a:srgbClr val="00444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1.xml><?xml version="1.0" encoding="utf-8"?>
<a:theme xmlns:a="http://schemas.openxmlformats.org/drawingml/2006/main" name="1_Default Theme">
  <a:themeElements>
    <a:clrScheme name="BSCS">
      <a:dk1>
        <a:sysClr val="windowText" lastClr="000000"/>
      </a:dk1>
      <a:lt1>
        <a:sysClr val="window" lastClr="FFFFFF"/>
      </a:lt1>
      <a:dk2>
        <a:srgbClr val="003D71"/>
      </a:dk2>
      <a:lt2>
        <a:srgbClr val="FFFFFF"/>
      </a:lt2>
      <a:accent1>
        <a:srgbClr val="003D71"/>
      </a:accent1>
      <a:accent2>
        <a:srgbClr val="CC3333"/>
      </a:accent2>
      <a:accent3>
        <a:srgbClr val="A7D053"/>
      </a:accent3>
      <a:accent4>
        <a:srgbClr val="9C8678"/>
      </a:accent4>
      <a:accent5>
        <a:srgbClr val="004442"/>
      </a:accent5>
      <a:accent6>
        <a:srgbClr val="FFCD33"/>
      </a:accent6>
      <a:hlink>
        <a:srgbClr val="003D71"/>
      </a:hlink>
      <a:folHlink>
        <a:srgbClr val="00444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2.xml><?xml version="1.0" encoding="utf-8"?>
<a:theme xmlns:a="http://schemas.openxmlformats.org/drawingml/2006/main" name="5_BSCS: Science Texture">
  <a:themeElements>
    <a:clrScheme name="BSCS">
      <a:dk1>
        <a:sysClr val="windowText" lastClr="000000"/>
      </a:dk1>
      <a:lt1>
        <a:sysClr val="window" lastClr="FFFFFF"/>
      </a:lt1>
      <a:dk2>
        <a:srgbClr val="003D71"/>
      </a:dk2>
      <a:lt2>
        <a:srgbClr val="FFFFFF"/>
      </a:lt2>
      <a:accent1>
        <a:srgbClr val="003D71"/>
      </a:accent1>
      <a:accent2>
        <a:srgbClr val="CC3333"/>
      </a:accent2>
      <a:accent3>
        <a:srgbClr val="A7D053"/>
      </a:accent3>
      <a:accent4>
        <a:srgbClr val="9C8678"/>
      </a:accent4>
      <a:accent5>
        <a:srgbClr val="004442"/>
      </a:accent5>
      <a:accent6>
        <a:srgbClr val="FFCD33"/>
      </a:accent6>
      <a:hlink>
        <a:srgbClr val="003D71"/>
      </a:hlink>
      <a:folHlink>
        <a:srgbClr val="00444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3.xml><?xml version="1.0" encoding="utf-8"?>
<a:theme xmlns:a="http://schemas.openxmlformats.org/drawingml/2006/main" name="1_BSCS: Students">
  <a:themeElements>
    <a:clrScheme name="BSCS">
      <a:dk1>
        <a:sysClr val="windowText" lastClr="000000"/>
      </a:dk1>
      <a:lt1>
        <a:sysClr val="window" lastClr="FFFFFF"/>
      </a:lt1>
      <a:dk2>
        <a:srgbClr val="003D71"/>
      </a:dk2>
      <a:lt2>
        <a:srgbClr val="FFFFFF"/>
      </a:lt2>
      <a:accent1>
        <a:srgbClr val="003D71"/>
      </a:accent1>
      <a:accent2>
        <a:srgbClr val="CC3333"/>
      </a:accent2>
      <a:accent3>
        <a:srgbClr val="A7D053"/>
      </a:accent3>
      <a:accent4>
        <a:srgbClr val="9C8678"/>
      </a:accent4>
      <a:accent5>
        <a:srgbClr val="004442"/>
      </a:accent5>
      <a:accent6>
        <a:srgbClr val="FFCD33"/>
      </a:accent6>
      <a:hlink>
        <a:srgbClr val="003D71"/>
      </a:hlink>
      <a:folHlink>
        <a:srgbClr val="00444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1_BSCS Template (2)">
  <a:themeElements>
    <a:clrScheme name="BSCS">
      <a:dk1>
        <a:sysClr val="windowText" lastClr="000000"/>
      </a:dk1>
      <a:lt1>
        <a:sysClr val="window" lastClr="FFFFFF"/>
      </a:lt1>
      <a:dk2>
        <a:srgbClr val="003D71"/>
      </a:dk2>
      <a:lt2>
        <a:srgbClr val="FFFFFF"/>
      </a:lt2>
      <a:accent1>
        <a:srgbClr val="003D71"/>
      </a:accent1>
      <a:accent2>
        <a:srgbClr val="CC3333"/>
      </a:accent2>
      <a:accent3>
        <a:srgbClr val="A7D053"/>
      </a:accent3>
      <a:accent4>
        <a:srgbClr val="9C8678"/>
      </a:accent4>
      <a:accent5>
        <a:srgbClr val="004442"/>
      </a:accent5>
      <a:accent6>
        <a:srgbClr val="FFCD33"/>
      </a:accent6>
      <a:hlink>
        <a:srgbClr val="003D71"/>
      </a:hlink>
      <a:folHlink>
        <a:srgbClr val="00444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5.xml><?xml version="1.0" encoding="utf-8"?>
<a:theme xmlns:a="http://schemas.openxmlformats.org/drawingml/2006/main" name="Theme1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SCS: Building">
  <a:themeElements>
    <a:clrScheme name="BSCS">
      <a:dk1>
        <a:sysClr val="windowText" lastClr="000000"/>
      </a:dk1>
      <a:lt1>
        <a:sysClr val="window" lastClr="FFFFFF"/>
      </a:lt1>
      <a:dk2>
        <a:srgbClr val="003D71"/>
      </a:dk2>
      <a:lt2>
        <a:srgbClr val="FFFFFF"/>
      </a:lt2>
      <a:accent1>
        <a:srgbClr val="003D71"/>
      </a:accent1>
      <a:accent2>
        <a:srgbClr val="CC3333"/>
      </a:accent2>
      <a:accent3>
        <a:srgbClr val="A7D053"/>
      </a:accent3>
      <a:accent4>
        <a:srgbClr val="9C8678"/>
      </a:accent4>
      <a:accent5>
        <a:srgbClr val="004442"/>
      </a:accent5>
      <a:accent6>
        <a:srgbClr val="FFCD33"/>
      </a:accent6>
      <a:hlink>
        <a:srgbClr val="003D71"/>
      </a:hlink>
      <a:folHlink>
        <a:srgbClr val="00444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BSCS: Students">
  <a:themeElements>
    <a:clrScheme name="BSCS">
      <a:dk1>
        <a:sysClr val="windowText" lastClr="000000"/>
      </a:dk1>
      <a:lt1>
        <a:sysClr val="window" lastClr="FFFFFF"/>
      </a:lt1>
      <a:dk2>
        <a:srgbClr val="003D71"/>
      </a:dk2>
      <a:lt2>
        <a:srgbClr val="FFFFFF"/>
      </a:lt2>
      <a:accent1>
        <a:srgbClr val="003D71"/>
      </a:accent1>
      <a:accent2>
        <a:srgbClr val="CC3333"/>
      </a:accent2>
      <a:accent3>
        <a:srgbClr val="A7D053"/>
      </a:accent3>
      <a:accent4>
        <a:srgbClr val="9C8678"/>
      </a:accent4>
      <a:accent5>
        <a:srgbClr val="004442"/>
      </a:accent5>
      <a:accent6>
        <a:srgbClr val="FFCD33"/>
      </a:accent6>
      <a:hlink>
        <a:srgbClr val="003D71"/>
      </a:hlink>
      <a:folHlink>
        <a:srgbClr val="00444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BSCS: Texture">
  <a:themeElements>
    <a:clrScheme name="BSCS">
      <a:dk1>
        <a:sysClr val="windowText" lastClr="000000"/>
      </a:dk1>
      <a:lt1>
        <a:sysClr val="window" lastClr="FFFFFF"/>
      </a:lt1>
      <a:dk2>
        <a:srgbClr val="003D71"/>
      </a:dk2>
      <a:lt2>
        <a:srgbClr val="FFFFFF"/>
      </a:lt2>
      <a:accent1>
        <a:srgbClr val="003D71"/>
      </a:accent1>
      <a:accent2>
        <a:srgbClr val="CC3333"/>
      </a:accent2>
      <a:accent3>
        <a:srgbClr val="A7D053"/>
      </a:accent3>
      <a:accent4>
        <a:srgbClr val="9C8678"/>
      </a:accent4>
      <a:accent5>
        <a:srgbClr val="004442"/>
      </a:accent5>
      <a:accent6>
        <a:srgbClr val="FFCD33"/>
      </a:accent6>
      <a:hlink>
        <a:srgbClr val="003D71"/>
      </a:hlink>
      <a:folHlink>
        <a:srgbClr val="00444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BSCS: Science Texture">
  <a:themeElements>
    <a:clrScheme name="BSCS">
      <a:dk1>
        <a:sysClr val="windowText" lastClr="000000"/>
      </a:dk1>
      <a:lt1>
        <a:sysClr val="window" lastClr="FFFFFF"/>
      </a:lt1>
      <a:dk2>
        <a:srgbClr val="003D71"/>
      </a:dk2>
      <a:lt2>
        <a:srgbClr val="FFFFFF"/>
      </a:lt2>
      <a:accent1>
        <a:srgbClr val="003D71"/>
      </a:accent1>
      <a:accent2>
        <a:srgbClr val="CC3333"/>
      </a:accent2>
      <a:accent3>
        <a:srgbClr val="A7D053"/>
      </a:accent3>
      <a:accent4>
        <a:srgbClr val="9C8678"/>
      </a:accent4>
      <a:accent5>
        <a:srgbClr val="004442"/>
      </a:accent5>
      <a:accent6>
        <a:srgbClr val="FFCD33"/>
      </a:accent6>
      <a:hlink>
        <a:srgbClr val="003D71"/>
      </a:hlink>
      <a:folHlink>
        <a:srgbClr val="00444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_BSCS: Science Texture">
  <a:themeElements>
    <a:clrScheme name="BSCS">
      <a:dk1>
        <a:sysClr val="windowText" lastClr="000000"/>
      </a:dk1>
      <a:lt1>
        <a:sysClr val="window" lastClr="FFFFFF"/>
      </a:lt1>
      <a:dk2>
        <a:srgbClr val="003D71"/>
      </a:dk2>
      <a:lt2>
        <a:srgbClr val="FFFFFF"/>
      </a:lt2>
      <a:accent1>
        <a:srgbClr val="003D71"/>
      </a:accent1>
      <a:accent2>
        <a:srgbClr val="CC3333"/>
      </a:accent2>
      <a:accent3>
        <a:srgbClr val="A7D053"/>
      </a:accent3>
      <a:accent4>
        <a:srgbClr val="9C8678"/>
      </a:accent4>
      <a:accent5>
        <a:srgbClr val="004442"/>
      </a:accent5>
      <a:accent6>
        <a:srgbClr val="FFCD33"/>
      </a:accent6>
      <a:hlink>
        <a:srgbClr val="003D71"/>
      </a:hlink>
      <a:folHlink>
        <a:srgbClr val="00444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2_BSCS: Science Texture">
  <a:themeElements>
    <a:clrScheme name="BSCS">
      <a:dk1>
        <a:sysClr val="windowText" lastClr="000000"/>
      </a:dk1>
      <a:lt1>
        <a:sysClr val="window" lastClr="FFFFFF"/>
      </a:lt1>
      <a:dk2>
        <a:srgbClr val="003D71"/>
      </a:dk2>
      <a:lt2>
        <a:srgbClr val="FFFFFF"/>
      </a:lt2>
      <a:accent1>
        <a:srgbClr val="003D71"/>
      </a:accent1>
      <a:accent2>
        <a:srgbClr val="CC3333"/>
      </a:accent2>
      <a:accent3>
        <a:srgbClr val="A7D053"/>
      </a:accent3>
      <a:accent4>
        <a:srgbClr val="9C8678"/>
      </a:accent4>
      <a:accent5>
        <a:srgbClr val="004442"/>
      </a:accent5>
      <a:accent6>
        <a:srgbClr val="FFCD33"/>
      </a:accent6>
      <a:hlink>
        <a:srgbClr val="003D71"/>
      </a:hlink>
      <a:folHlink>
        <a:srgbClr val="00444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3_BSCS: Science Texture">
  <a:themeElements>
    <a:clrScheme name="BSCS">
      <a:dk1>
        <a:sysClr val="windowText" lastClr="000000"/>
      </a:dk1>
      <a:lt1>
        <a:sysClr val="window" lastClr="FFFFFF"/>
      </a:lt1>
      <a:dk2>
        <a:srgbClr val="003D71"/>
      </a:dk2>
      <a:lt2>
        <a:srgbClr val="FFFFFF"/>
      </a:lt2>
      <a:accent1>
        <a:srgbClr val="003D71"/>
      </a:accent1>
      <a:accent2>
        <a:srgbClr val="CC3333"/>
      </a:accent2>
      <a:accent3>
        <a:srgbClr val="A7D053"/>
      </a:accent3>
      <a:accent4>
        <a:srgbClr val="9C8678"/>
      </a:accent4>
      <a:accent5>
        <a:srgbClr val="004442"/>
      </a:accent5>
      <a:accent6>
        <a:srgbClr val="FFCD33"/>
      </a:accent6>
      <a:hlink>
        <a:srgbClr val="003D71"/>
      </a:hlink>
      <a:folHlink>
        <a:srgbClr val="00444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4_BSCS: Science Texture">
  <a:themeElements>
    <a:clrScheme name="BSCS">
      <a:dk1>
        <a:sysClr val="windowText" lastClr="000000"/>
      </a:dk1>
      <a:lt1>
        <a:sysClr val="window" lastClr="FFFFFF"/>
      </a:lt1>
      <a:dk2>
        <a:srgbClr val="003D71"/>
      </a:dk2>
      <a:lt2>
        <a:srgbClr val="FFFFFF"/>
      </a:lt2>
      <a:accent1>
        <a:srgbClr val="003D71"/>
      </a:accent1>
      <a:accent2>
        <a:srgbClr val="CC3333"/>
      </a:accent2>
      <a:accent3>
        <a:srgbClr val="A7D053"/>
      </a:accent3>
      <a:accent4>
        <a:srgbClr val="9C8678"/>
      </a:accent4>
      <a:accent5>
        <a:srgbClr val="004442"/>
      </a:accent5>
      <a:accent6>
        <a:srgbClr val="FFCD33"/>
      </a:accent6>
      <a:hlink>
        <a:srgbClr val="003D71"/>
      </a:hlink>
      <a:folHlink>
        <a:srgbClr val="00444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Clarity">
    <a:dk1>
      <a:srgbClr val="292934"/>
    </a:dk1>
    <a:lt1>
      <a:srgbClr val="FFFFFF"/>
    </a:lt1>
    <a:dk2>
      <a:srgbClr val="D2533C"/>
    </a:dk2>
    <a:lt2>
      <a:srgbClr val="F3F2DC"/>
    </a:lt2>
    <a:accent1>
      <a:srgbClr val="93A299"/>
    </a:accent1>
    <a:accent2>
      <a:srgbClr val="AD8F67"/>
    </a:accent2>
    <a:accent3>
      <a:srgbClr val="726056"/>
    </a:accent3>
    <a:accent4>
      <a:srgbClr val="4C5A6A"/>
    </a:accent4>
    <a:accent5>
      <a:srgbClr val="808DA0"/>
    </a:accent5>
    <a:accent6>
      <a:srgbClr val="79463D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BSCS Template (2)</Template>
  <TotalTime>13204</TotalTime>
  <Words>484</Words>
  <Application>Microsoft Office PowerPoint</Application>
  <PresentationFormat>On-screen Show (4:3)</PresentationFormat>
  <Paragraphs>68</Paragraphs>
  <Slides>10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15</vt:i4>
      </vt:variant>
      <vt:variant>
        <vt:lpstr>Slide Titles</vt:lpstr>
      </vt:variant>
      <vt:variant>
        <vt:i4>10</vt:i4>
      </vt:variant>
    </vt:vector>
  </HeadingPairs>
  <TitlesOfParts>
    <vt:vector size="25" baseType="lpstr">
      <vt:lpstr>BSCS Template (2)</vt:lpstr>
      <vt:lpstr>BSCS: Building</vt:lpstr>
      <vt:lpstr>BSCS: Students</vt:lpstr>
      <vt:lpstr>BSCS: Texture</vt:lpstr>
      <vt:lpstr>BSCS: Science Texture</vt:lpstr>
      <vt:lpstr>1_BSCS: Science Texture</vt:lpstr>
      <vt:lpstr>2_BSCS: Science Texture</vt:lpstr>
      <vt:lpstr>3_BSCS: Science Texture</vt:lpstr>
      <vt:lpstr>4_BSCS: Science Texture</vt:lpstr>
      <vt:lpstr>Default Theme</vt:lpstr>
      <vt:lpstr>1_Default Theme</vt:lpstr>
      <vt:lpstr>5_BSCS: Science Texture</vt:lpstr>
      <vt:lpstr>1_BSCS: Students</vt:lpstr>
      <vt:lpstr>1_BSCS Template (2)</vt:lpstr>
      <vt:lpstr>Theme1</vt:lpstr>
      <vt:lpstr>Food Webs Lesson 6b</vt:lpstr>
      <vt:lpstr>Today’s Focus Questions</vt:lpstr>
      <vt:lpstr>What Do You Know about Energy in Food Chains? </vt:lpstr>
      <vt:lpstr>Slide 4</vt:lpstr>
      <vt:lpstr>Create Your Own Food-Chain Diagram</vt:lpstr>
      <vt:lpstr>Diagram Presentations </vt:lpstr>
      <vt:lpstr>Today’s Focus Questions</vt:lpstr>
      <vt:lpstr>Slide 8</vt:lpstr>
      <vt:lpstr>Let’s Simplify the Story!</vt:lpstr>
      <vt:lpstr>Next Time  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Harry Potter</dc:creator>
  <cp:lastModifiedBy>JLonas</cp:lastModifiedBy>
  <cp:revision>325</cp:revision>
  <cp:lastPrinted>2012-10-30T19:59:04Z</cp:lastPrinted>
  <dcterms:created xsi:type="dcterms:W3CDTF">2012-10-15T22:17:33Z</dcterms:created>
  <dcterms:modified xsi:type="dcterms:W3CDTF">2019-02-15T23:15:33Z</dcterms:modified>
</cp:coreProperties>
</file>