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9" r:id="rId2"/>
    <p:sldId id="363" r:id="rId3"/>
    <p:sldId id="364" r:id="rId4"/>
    <p:sldId id="366" r:id="rId5"/>
    <p:sldId id="367" r:id="rId6"/>
    <p:sldId id="377" r:id="rId7"/>
    <p:sldId id="368" r:id="rId8"/>
    <p:sldId id="378" r:id="rId9"/>
    <p:sldId id="379" r:id="rId10"/>
    <p:sldId id="375" r:id="rId11"/>
    <p:sldId id="3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  <p:cmAuthor id="2" name="JLonas" initials="JL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22" autoAdjust="0"/>
  </p:normalViewPr>
  <p:slideViewPr>
    <p:cSldViewPr>
      <p:cViewPr>
        <p:scale>
          <a:sx n="80" d="100"/>
          <a:sy n="80" d="100"/>
        </p:scale>
        <p:origin x="-1086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79676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081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7207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711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WATER CYCLE LESSON 1A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733800"/>
            <a:ext cx="73914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  <a:cs typeface="Lucida Sans Unicode" pitchFamily="34" charset="0"/>
              </a:rPr>
              <a:t>Does Liquid Water Ever Disappear?</a:t>
            </a: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Let’s Summarize!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30163" lvl="8" indent="-30163">
              <a:buNone/>
            </a:pPr>
            <a:r>
              <a:rPr lang="en-US" sz="3200" dirty="0">
                <a:latin typeface="Calibri" pitchFamily="34" charset="0"/>
              </a:rPr>
              <a:t>Do we have a complete scientific explanation for why the water level in the beaker of boiling water went down? </a:t>
            </a:r>
            <a:endParaRPr lang="en-US" sz="3200" dirty="0" smtClean="0">
              <a:latin typeface="Calibri" pitchFamily="34" charset="0"/>
            </a:endParaRPr>
          </a:p>
          <a:p>
            <a:pPr marL="30163" lvl="8" indent="-30163">
              <a:spcBef>
                <a:spcPts val="1800"/>
              </a:spcBef>
              <a:buNone/>
            </a:pPr>
            <a:r>
              <a:rPr lang="en-US" sz="3200" dirty="0" smtClean="0">
                <a:latin typeface="Calibri" pitchFamily="34" charset="0"/>
              </a:rPr>
              <a:t>Explain </a:t>
            </a:r>
            <a:r>
              <a:rPr lang="en-US" sz="3200" dirty="0">
                <a:latin typeface="Calibri" pitchFamily="34" charset="0"/>
              </a:rPr>
              <a:t>your thinking. </a:t>
            </a:r>
          </a:p>
          <a:p>
            <a:pPr marL="30163" lvl="8" indent="-30163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xmlns="" val="10757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5181600"/>
          </a:xfrm>
        </p:spPr>
        <p:txBody>
          <a:bodyPr/>
          <a:lstStyle/>
          <a:p>
            <a:pPr marL="365760" indent="-365760">
              <a:spcBef>
                <a:spcPts val="0"/>
              </a:spcBef>
            </a:pPr>
            <a:r>
              <a:rPr lang="en-US" sz="3200" dirty="0" smtClean="0"/>
              <a:t>A good science explanation has a </a:t>
            </a:r>
            <a:r>
              <a:rPr lang="en-US" sz="3200" dirty="0" smtClean="0">
                <a:solidFill>
                  <a:srgbClr val="FF0000"/>
                </a:solidFill>
              </a:rPr>
              <a:t>claim</a:t>
            </a:r>
            <a:r>
              <a:rPr lang="en-US" sz="3200" dirty="0" smtClean="0"/>
              <a:t>, supporting </a:t>
            </a:r>
            <a:r>
              <a:rPr lang="en-US" sz="3200" dirty="0" smtClean="0">
                <a:solidFill>
                  <a:srgbClr val="FF0000"/>
                </a:solidFill>
              </a:rPr>
              <a:t>evidence</a:t>
            </a:r>
            <a:r>
              <a:rPr lang="en-US" sz="3200" dirty="0" smtClean="0"/>
              <a:t>, and logical </a:t>
            </a:r>
            <a:r>
              <a:rPr lang="en-US" sz="3200" dirty="0" smtClean="0">
                <a:solidFill>
                  <a:srgbClr val="FF0000"/>
                </a:solidFill>
              </a:rPr>
              <a:t>reasoning</a:t>
            </a:r>
            <a:r>
              <a:rPr lang="en-US" sz="3200" dirty="0" smtClean="0"/>
              <a:t>. </a:t>
            </a:r>
          </a:p>
          <a:p>
            <a:pPr marL="365760" indent="-365760">
              <a:spcBef>
                <a:spcPts val="800"/>
              </a:spcBef>
              <a:buFont typeface="Arial" pitchFamily="34" charset="0"/>
              <a:buChar char="•"/>
            </a:pPr>
            <a:r>
              <a:rPr lang="en-US" sz="3200" dirty="0" smtClean="0"/>
              <a:t>Today we developed a </a:t>
            </a:r>
            <a:r>
              <a:rPr lang="en-US" sz="3200" dirty="0" smtClean="0">
                <a:solidFill>
                  <a:srgbClr val="FF0000"/>
                </a:solidFill>
              </a:rPr>
              <a:t>claim</a:t>
            </a:r>
            <a:r>
              <a:rPr lang="en-US" sz="3200" dirty="0" smtClean="0"/>
              <a:t> about why the water level went down in the beaker of boiling water. </a:t>
            </a:r>
          </a:p>
          <a:p>
            <a:pPr marL="365760" indent="-365760">
              <a:spcBef>
                <a:spcPts val="800"/>
              </a:spcBef>
              <a:buFont typeface="Arial" pitchFamily="34" charset="0"/>
              <a:buChar char="•"/>
            </a:pPr>
            <a:r>
              <a:rPr lang="en-US" sz="3200" dirty="0" smtClean="0"/>
              <a:t>Then we provided </a:t>
            </a:r>
            <a:r>
              <a:rPr lang="en-US" sz="3200" dirty="0" smtClean="0">
                <a:solidFill>
                  <a:srgbClr val="FF0000"/>
                </a:solidFill>
              </a:rPr>
              <a:t>evidence</a:t>
            </a:r>
            <a:r>
              <a:rPr lang="en-US" sz="3200" dirty="0" smtClean="0"/>
              <a:t> </a:t>
            </a:r>
            <a:r>
              <a:rPr lang="en-US" sz="3200" dirty="0"/>
              <a:t>to support this claim. </a:t>
            </a:r>
            <a:endParaRPr lang="en-US" sz="3200" dirty="0" smtClean="0"/>
          </a:p>
          <a:p>
            <a:pPr marL="365760" indent="-365760">
              <a:spcBef>
                <a:spcPts val="800"/>
              </a:spcBef>
              <a:buFont typeface="Arial" pitchFamily="34" charset="0"/>
              <a:buChar char="•"/>
            </a:pPr>
            <a:r>
              <a:rPr lang="en-US" sz="3200" dirty="0" smtClean="0"/>
              <a:t>Tomorrow we’ll learn </a:t>
            </a:r>
            <a:r>
              <a:rPr lang="en-US" sz="3200" dirty="0"/>
              <a:t>some science ideas that will help us finish our explanation with good scientific </a:t>
            </a:r>
            <a:r>
              <a:rPr lang="en-US" sz="3200" dirty="0">
                <a:solidFill>
                  <a:srgbClr val="FF0000"/>
                </a:solidFill>
              </a:rPr>
              <a:t>reasoning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83229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Unit Central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does water change in the world around us? Does Earth ever run out of water? 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 smtClean="0"/>
              <a:t>Today’s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Does </a:t>
            </a:r>
            <a:r>
              <a:rPr lang="en-US" sz="3200" dirty="0"/>
              <a:t>liquid water ever disappear? </a:t>
            </a:r>
            <a:r>
              <a:rPr lang="en-US" sz="3200" dirty="0" smtClean="0"/>
              <a:t>Explain your thinking.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Changes: Predictions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 smtClean="0"/>
              <a:t>Draw and label a diagram </a:t>
            </a:r>
            <a:r>
              <a:rPr lang="en-US" sz="3200" dirty="0"/>
              <a:t>of the </a:t>
            </a:r>
            <a:r>
              <a:rPr lang="en-US" sz="3200" dirty="0" smtClean="0"/>
              <a:t>beaker of water and the hot plate. </a:t>
            </a:r>
            <a:r>
              <a:rPr lang="en-US" sz="3200" b="1" dirty="0" smtClean="0"/>
              <a:t>Be sure to mark the water level on your drawing!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Write your predictions in your notebooks: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i="1" dirty="0" smtClean="0"/>
              <a:t>I predict the water level will </a:t>
            </a:r>
            <a:r>
              <a:rPr lang="en-US" sz="3200" dirty="0" smtClean="0"/>
              <a:t>…</a:t>
            </a:r>
            <a:r>
              <a:rPr lang="en-US" sz="3200" i="1" dirty="0" smtClean="0"/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i="1" dirty="0"/>
              <a:t>	</a:t>
            </a:r>
            <a:r>
              <a:rPr lang="en-US" sz="3200" i="1" dirty="0" smtClean="0"/>
              <a:t>My reason is </a:t>
            </a:r>
            <a:r>
              <a:rPr lang="en-US" sz="3200" dirty="0" smtClean="0"/>
              <a:t>…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38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Water Changes: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Draw and label a new picture of the beaker of water to show what you observed.</a:t>
            </a:r>
          </a:p>
          <a:p>
            <a:pPr marL="914400" lvl="1">
              <a:spcBef>
                <a:spcPts val="1200"/>
              </a:spcBef>
              <a:buNone/>
            </a:pPr>
            <a:r>
              <a:rPr lang="en-US" sz="3200" i="1" dirty="0" smtClean="0"/>
              <a:t>I saw …</a:t>
            </a:r>
          </a:p>
          <a:p>
            <a:pPr marL="914400" lvl="1">
              <a:spcBef>
                <a:spcPts val="1200"/>
              </a:spcBef>
              <a:buNone/>
            </a:pPr>
            <a:r>
              <a:rPr lang="en-US" sz="3200" i="1" dirty="0" smtClean="0"/>
              <a:t>I noticed that …</a:t>
            </a:r>
          </a:p>
        </p:txBody>
      </p:sp>
    </p:spTree>
    <p:extLst>
      <p:ext uri="{BB962C8B-B14F-4D97-AF65-F5344CB8AC3E}">
        <p14:creationId xmlns:p14="http://schemas.microsoft.com/office/powerpoint/2010/main" xmlns="" val="27990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Building a Scientific Explanation: </a:t>
            </a:r>
            <a:r>
              <a:rPr lang="en-US" dirty="0"/>
              <a:t>Why </a:t>
            </a:r>
            <a:r>
              <a:rPr lang="en-US" dirty="0" smtClean="0"/>
              <a:t>Did </a:t>
            </a:r>
            <a:r>
              <a:rPr lang="en-US" dirty="0"/>
              <a:t>the </a:t>
            </a:r>
            <a:r>
              <a:rPr lang="en-US" dirty="0" smtClean="0"/>
              <a:t>Water Level Go Down?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 </a:t>
            </a:r>
            <a:r>
              <a:rPr lang="en-US" sz="3200" dirty="0"/>
              <a:t>scientific explanation </a:t>
            </a:r>
            <a:r>
              <a:rPr lang="en-US" sz="3200" dirty="0" smtClean="0"/>
              <a:t>includes three things:</a:t>
            </a:r>
            <a:endParaRPr lang="en-US" sz="3200" dirty="0"/>
          </a:p>
          <a:p>
            <a:pPr marL="365760" indent="-365760">
              <a:spcBef>
                <a:spcPts val="800"/>
              </a:spcBef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A claim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  <a:r>
              <a:rPr lang="en-US" sz="3200" dirty="0"/>
              <a:t> A statement that answers the </a:t>
            </a:r>
            <a:r>
              <a:rPr lang="en-US" sz="3200" dirty="0" smtClean="0"/>
              <a:t>question.</a:t>
            </a:r>
            <a:endParaRPr lang="en-US" sz="3200" dirty="0"/>
          </a:p>
          <a:p>
            <a:pPr marL="365760" indent="-365760">
              <a:spcBef>
                <a:spcPts val="800"/>
              </a:spcBef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Evidence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  <a:r>
              <a:rPr lang="en-US" sz="3200" dirty="0"/>
              <a:t> Observations that support the </a:t>
            </a:r>
            <a:r>
              <a:rPr lang="en-US" sz="3200" dirty="0" smtClean="0"/>
              <a:t>claim.</a:t>
            </a:r>
            <a:endParaRPr lang="en-US" sz="3200" dirty="0"/>
          </a:p>
          <a:p>
            <a:pPr marL="365760" indent="-365760">
              <a:spcBef>
                <a:spcPts val="800"/>
              </a:spcBef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Reasoning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  <a:r>
              <a:rPr lang="en-US" sz="3200" dirty="0"/>
              <a:t> A </a:t>
            </a:r>
            <a:r>
              <a:rPr lang="en-US" sz="3200" dirty="0" smtClean="0"/>
              <a:t>statement using science ideas and principles to explain why </a:t>
            </a:r>
            <a:r>
              <a:rPr lang="en-US" sz="3200" dirty="0"/>
              <a:t>the evidence supports the </a:t>
            </a:r>
            <a:r>
              <a:rPr lang="en-US" sz="3200" dirty="0" smtClean="0"/>
              <a:t>claim.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927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1295400"/>
          </a:xfrm>
        </p:spPr>
        <p:txBody>
          <a:bodyPr>
            <a:noAutofit/>
          </a:bodyPr>
          <a:lstStyle/>
          <a:p>
            <a:r>
              <a:rPr lang="en-US" dirty="0" smtClean="0"/>
              <a:t>Writing a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Question: </a:t>
            </a:r>
            <a:r>
              <a:rPr lang="en-US" sz="3200" i="1" dirty="0" smtClean="0"/>
              <a:t>Why did the water level go down? </a:t>
            </a:r>
            <a:endParaRPr lang="en-US" sz="32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Write </a:t>
            </a:r>
            <a:r>
              <a:rPr lang="en-US" sz="3200" dirty="0"/>
              <a:t>a sentence that answers this </a:t>
            </a:r>
            <a:r>
              <a:rPr lang="en-US" sz="3200" dirty="0" smtClean="0"/>
              <a:t>question. This is </a:t>
            </a:r>
            <a:r>
              <a:rPr lang="en-US" sz="3200" dirty="0"/>
              <a:t>your </a:t>
            </a:r>
            <a:r>
              <a:rPr lang="en-US" sz="3200" dirty="0" smtClean="0">
                <a:solidFill>
                  <a:srgbClr val="FF0000"/>
                </a:solidFill>
              </a:rPr>
              <a:t>claim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59041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1219200"/>
          </a:xfrm>
        </p:spPr>
        <p:txBody>
          <a:bodyPr>
            <a:noAutofit/>
          </a:bodyPr>
          <a:lstStyle/>
          <a:p>
            <a:r>
              <a:rPr lang="en-US" dirty="0" smtClean="0"/>
              <a:t>Supporting a Claim with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876800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/>
              <a:t>Question: </a:t>
            </a:r>
            <a:r>
              <a:rPr lang="en-US" sz="3200" dirty="0" smtClean="0"/>
              <a:t>Why did the water level go down?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Claim: </a:t>
            </a:r>
            <a:r>
              <a:rPr lang="en-US" sz="3200" dirty="0" smtClean="0"/>
              <a:t>The </a:t>
            </a:r>
            <a:r>
              <a:rPr lang="en-US" sz="3200" dirty="0"/>
              <a:t>water level went down because some of the water went into the air</a:t>
            </a:r>
            <a:r>
              <a:rPr lang="en-US" sz="3200" dirty="0" smtClean="0"/>
              <a:t>.</a:t>
            </a:r>
          </a:p>
          <a:p>
            <a:pPr marL="365760" indent="-365760">
              <a:spcBef>
                <a:spcPts val="1200"/>
              </a:spcBef>
              <a:buNone/>
            </a:pPr>
            <a:r>
              <a:rPr lang="en-US" sz="3200" dirty="0" smtClean="0"/>
              <a:t>Do we have </a:t>
            </a:r>
            <a:r>
              <a:rPr lang="en-US" sz="3200" b="1" dirty="0" smtClean="0"/>
              <a:t>evidence</a:t>
            </a:r>
            <a:r>
              <a:rPr lang="en-US" sz="3200" dirty="0" smtClean="0"/>
              <a:t> to support this claim? </a:t>
            </a:r>
          </a:p>
        </p:txBody>
      </p:sp>
    </p:spTree>
    <p:extLst>
      <p:ext uri="{BB962C8B-B14F-4D97-AF65-F5344CB8AC3E}">
        <p14:creationId xmlns:p14="http://schemas.microsoft.com/office/powerpoint/2010/main" xmlns="" val="23149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Today’s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Does </a:t>
            </a:r>
            <a:r>
              <a:rPr lang="en-US" sz="3200" dirty="0"/>
              <a:t>liquid water ever disappear? Explain your thinking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3696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3475</TotalTime>
  <Words>341</Words>
  <Application>Microsoft Office PowerPoint</Application>
  <PresentationFormat>On-screen Show (4:3)</PresentationFormat>
  <Paragraphs>42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WATER CYCLE LESSON 1A</vt:lpstr>
      <vt:lpstr>Unit Central Questions </vt:lpstr>
      <vt:lpstr>Today’s Focus Question</vt:lpstr>
      <vt:lpstr>Water Changes: Predictions</vt:lpstr>
      <vt:lpstr>Water Changes: Observations</vt:lpstr>
      <vt:lpstr>Building a Scientific Explanation: Why Did the Water Level Go Down?</vt:lpstr>
      <vt:lpstr>Writing a Claim</vt:lpstr>
      <vt:lpstr>Supporting a Claim with Evidence</vt:lpstr>
      <vt:lpstr>Today’s Focus Question</vt:lpstr>
      <vt:lpstr>Let’s Summarize! 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165</cp:revision>
  <dcterms:created xsi:type="dcterms:W3CDTF">2014-06-10T18:20:14Z</dcterms:created>
  <dcterms:modified xsi:type="dcterms:W3CDTF">2018-09-08T19:33:50Z</dcterms:modified>
</cp:coreProperties>
</file>