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9" r:id="rId2"/>
    <p:sldId id="363" r:id="rId3"/>
    <p:sldId id="378" r:id="rId4"/>
    <p:sldId id="377" r:id="rId5"/>
    <p:sldId id="364" r:id="rId6"/>
    <p:sldId id="370" r:id="rId7"/>
    <p:sldId id="371" r:id="rId8"/>
    <p:sldId id="379" r:id="rId9"/>
    <p:sldId id="381" r:id="rId10"/>
    <p:sldId id="373" r:id="rId11"/>
    <p:sldId id="383" r:id="rId12"/>
    <p:sldId id="375" r:id="rId13"/>
    <p:sldId id="3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81" autoAdjust="0"/>
  </p:normalViewPr>
  <p:slideViewPr>
    <p:cSldViewPr>
      <p:cViewPr varScale="1">
        <p:scale>
          <a:sx n="93" d="100"/>
          <a:sy n="93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WATER CYCLE LESSON 1B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  <a:cs typeface="Lucida Sans Unicode" pitchFamily="34" charset="0"/>
              </a:rPr>
              <a:t>Does Liquid Water Ever Disappear?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sz="3800" dirty="0"/>
              <a:t>Explain Why the Water Level Went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365760" indent="-365760">
              <a:spcBef>
                <a:spcPts val="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FF0000"/>
                </a:solidFill>
              </a:rPr>
              <a:t>Claim: </a:t>
            </a:r>
            <a:r>
              <a:rPr lang="en-US" sz="3000" dirty="0"/>
              <a:t>Make a statement to answer the question.</a:t>
            </a:r>
          </a:p>
          <a:p>
            <a:pPr marL="365760" indent="-365760">
              <a:spcBef>
                <a:spcPts val="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FF0000"/>
                </a:solidFill>
              </a:rPr>
              <a:t>Evidence: </a:t>
            </a:r>
            <a:r>
              <a:rPr lang="en-US" sz="3000" dirty="0"/>
              <a:t>What observations support your claim?</a:t>
            </a:r>
          </a:p>
          <a:p>
            <a:pPr marL="365760" indent="-365760">
              <a:spcBef>
                <a:spcPts val="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FF0000"/>
                </a:solidFill>
              </a:rPr>
              <a:t>Reasoning: </a:t>
            </a:r>
            <a:r>
              <a:rPr lang="en-US" sz="3000" dirty="0"/>
              <a:t>Use science ideas to explain why the evidence supports your claim.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b="1" dirty="0"/>
              <a:t>Words to use: </a:t>
            </a:r>
          </a:p>
          <a:p>
            <a:pPr marL="731520" indent="-274320">
              <a:spcBef>
                <a:spcPts val="200"/>
              </a:spcBef>
              <a:buFont typeface="Arial" pitchFamily="34" charset="0"/>
              <a:buChar char="•"/>
              <a:tabLst>
                <a:tab pos="3931920" algn="l"/>
              </a:tabLst>
            </a:pPr>
            <a:r>
              <a:rPr lang="en-US" sz="3000" dirty="0"/>
              <a:t>Liquid water </a:t>
            </a:r>
          </a:p>
          <a:p>
            <a:pPr marL="731520" indent="-274320">
              <a:spcBef>
                <a:spcPts val="200"/>
              </a:spcBef>
              <a:buFont typeface="Arial" pitchFamily="34" charset="0"/>
              <a:buChar char="•"/>
              <a:tabLst>
                <a:tab pos="3931920" algn="l"/>
              </a:tabLst>
            </a:pPr>
            <a:r>
              <a:rPr lang="en-US" sz="3000" dirty="0"/>
              <a:t>Water vapor </a:t>
            </a:r>
          </a:p>
          <a:p>
            <a:pPr marL="731520" indent="-274320">
              <a:spcBef>
                <a:spcPts val="200"/>
              </a:spcBef>
              <a:buFont typeface="Arial" pitchFamily="34" charset="0"/>
              <a:buChar char="•"/>
              <a:tabLst>
                <a:tab pos="3931920" algn="l"/>
              </a:tabLst>
            </a:pPr>
            <a:r>
              <a:rPr lang="en-US" sz="3000" dirty="0"/>
              <a:t>Gas </a:t>
            </a:r>
          </a:p>
          <a:p>
            <a:pPr marL="731520" indent="-274320">
              <a:spcBef>
                <a:spcPts val="200"/>
              </a:spcBef>
              <a:buFont typeface="Arial" pitchFamily="34" charset="0"/>
              <a:buChar char="•"/>
              <a:tabLst>
                <a:tab pos="3931920" algn="l"/>
              </a:tabLst>
            </a:pPr>
            <a:r>
              <a:rPr lang="en-US" sz="3000" dirty="0"/>
              <a:t>Heat</a:t>
            </a:r>
          </a:p>
          <a:p>
            <a:pPr marL="731520" indent="-274320">
              <a:spcBef>
                <a:spcPts val="200"/>
              </a:spcBef>
              <a:buFont typeface="Arial" pitchFamily="34" charset="0"/>
              <a:buChar char="•"/>
              <a:tabLst>
                <a:tab pos="3931920" algn="l"/>
              </a:tabLst>
            </a:pPr>
            <a:r>
              <a:rPr lang="en-US" sz="3000" dirty="0"/>
              <a:t>Evaporation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657600"/>
            <a:ext cx="3199294" cy="23994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C9037D-1AA3-41C9-921F-5A99AD5D99B4}"/>
              </a:ext>
            </a:extLst>
          </p:cNvPr>
          <p:cNvSpPr txBox="1"/>
          <p:nvPr/>
        </p:nvSpPr>
        <p:spPr>
          <a:xfrm>
            <a:off x="7311666" y="6032956"/>
            <a:ext cx="12602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Wikihow.com</a:t>
            </a:r>
          </a:p>
        </p:txBody>
      </p:sp>
    </p:spTree>
    <p:extLst>
      <p:ext uri="{BB962C8B-B14F-4D97-AF65-F5344CB8AC3E}">
        <p14:creationId xmlns:p14="http://schemas.microsoft.com/office/powerpoint/2010/main" val="229617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Does liquid water ever disappear? Explain your thinking. </a:t>
            </a:r>
          </a:p>
        </p:txBody>
      </p:sp>
    </p:spTree>
    <p:extLst>
      <p:ext uri="{BB962C8B-B14F-4D97-AF65-F5344CB8AC3E}">
        <p14:creationId xmlns:p14="http://schemas.microsoft.com/office/powerpoint/2010/main" val="1625764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Answer this question using what you’ve learned: 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3000" dirty="0"/>
              <a:t>If you hang wet clothes on a clothesline on a hot, sunny day, the clothes will dry. Does the water in the clothes disappear? Explain your thinking. </a:t>
            </a:r>
          </a:p>
          <a:p>
            <a:pPr>
              <a:spcBef>
                <a:spcPts val="1200"/>
              </a:spcBef>
              <a:buNone/>
            </a:pPr>
            <a:r>
              <a:rPr lang="en-US" sz="3000" b="1" dirty="0"/>
              <a:t>Words you might use:</a:t>
            </a:r>
          </a:p>
          <a:p>
            <a:pPr marL="731520" lvl="8" indent="-274320"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</a:rPr>
              <a:t>Evaporation</a:t>
            </a:r>
          </a:p>
          <a:p>
            <a:pPr marL="731520" lvl="8" indent="-274320"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</a:rPr>
              <a:t>Liquid water</a:t>
            </a:r>
          </a:p>
          <a:p>
            <a:pPr marL="731520" lvl="8" indent="-274320"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</a:rPr>
              <a:t>Water vapor/gas</a:t>
            </a:r>
          </a:p>
          <a:p>
            <a:pPr marL="731520" lvl="8" indent="-274320"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</a:rPr>
              <a:t>Heating/cooling</a:t>
            </a:r>
          </a:p>
          <a:p>
            <a:pPr marL="731520" lvl="8" indent="-274320"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</a:rPr>
              <a:t>Disappear</a:t>
            </a:r>
          </a:p>
          <a:p>
            <a:pPr lvl="8"/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830" y="3733800"/>
            <a:ext cx="392657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3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 marL="365760" indent="-365760"/>
            <a:r>
              <a:rPr lang="en-US" sz="3200" dirty="0"/>
              <a:t>Today we learned that when liquid water is heated, it changes to water vapor (an invisible gas) in a process called </a:t>
            </a:r>
            <a:r>
              <a:rPr lang="en-US" sz="3200" dirty="0">
                <a:solidFill>
                  <a:srgbClr val="FF0000"/>
                </a:solidFill>
              </a:rPr>
              <a:t>evaporation</a:t>
            </a:r>
            <a:r>
              <a:rPr lang="en-US" sz="3200" dirty="0"/>
              <a:t>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Tomorrow we’ll see whether the </a:t>
            </a:r>
            <a:r>
              <a:rPr lang="en-US" sz="3200"/>
              <a:t>opposite </a:t>
            </a:r>
            <a:br>
              <a:rPr lang="en-US" sz="3200"/>
            </a:br>
            <a:r>
              <a:rPr lang="en-US" sz="3200"/>
              <a:t>will </a:t>
            </a:r>
            <a:r>
              <a:rPr lang="en-US" sz="3200" dirty="0"/>
              <a:t>happen. Can water vapor change back to liquid water?</a:t>
            </a:r>
          </a:p>
        </p:txBody>
      </p:sp>
    </p:spTree>
    <p:extLst>
      <p:ext uri="{BB962C8B-B14F-4D97-AF65-F5344CB8AC3E}">
        <p14:creationId xmlns:p14="http://schemas.microsoft.com/office/powerpoint/2010/main" val="183229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Unit Central Questions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water change in the world around us? Does Earth ever run out of water? </a:t>
            </a:r>
          </a:p>
        </p:txBody>
      </p:sp>
    </p:spTree>
    <p:extLst>
      <p:ext uri="{BB962C8B-B14F-4D97-AF65-F5344CB8AC3E}">
        <p14:creationId xmlns:p14="http://schemas.microsoft.com/office/powerpoint/2010/main" val="17551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Review: Building a Scientific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Question: </a:t>
            </a:r>
            <a:r>
              <a:rPr lang="en-US" sz="3200" i="1" dirty="0"/>
              <a:t>Why did the water level go down when the water was boiled?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Do we have a complete scientific explanation to answer this question? </a:t>
            </a:r>
          </a:p>
        </p:txBody>
      </p:sp>
    </p:spTree>
    <p:extLst>
      <p:ext uri="{BB962C8B-B14F-4D97-AF65-F5344CB8AC3E}">
        <p14:creationId xmlns:p14="http://schemas.microsoft.com/office/powerpoint/2010/main" val="18271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Building a Scientific Explanation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Question: </a:t>
            </a:r>
            <a:r>
              <a:rPr lang="en-US" sz="3600" dirty="0"/>
              <a:t>Why did the water level go down?</a:t>
            </a:r>
            <a:endParaRPr lang="en-US" sz="3600" b="1" dirty="0">
              <a:solidFill>
                <a:srgbClr val="C00000"/>
              </a:solidFill>
            </a:endParaRP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Claim: </a:t>
            </a:r>
            <a:r>
              <a:rPr lang="en-US" sz="3600" dirty="0"/>
              <a:t>Make a statement that answers the question.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Evidence: </a:t>
            </a:r>
            <a:r>
              <a:rPr lang="en-US" sz="3600" dirty="0"/>
              <a:t>Describe observations that support the claim.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Reasoning: </a:t>
            </a:r>
            <a:r>
              <a:rPr lang="en-US" sz="3600" dirty="0"/>
              <a:t>Use science ideas to explain why the evidence supports the claim. </a:t>
            </a:r>
          </a:p>
        </p:txBody>
      </p:sp>
    </p:spTree>
    <p:extLst>
      <p:ext uri="{BB962C8B-B14F-4D97-AF65-F5344CB8AC3E}">
        <p14:creationId xmlns:p14="http://schemas.microsoft.com/office/powerpoint/2010/main" val="30639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Does liquid water ever disappear? Explain your thinking. </a:t>
            </a:r>
          </a:p>
        </p:txBody>
      </p:sp>
    </p:spTree>
    <p:extLst>
      <p:ext uri="{BB962C8B-B14F-4D97-AF65-F5344CB8AC3E}">
        <p14:creationId xmlns:p14="http://schemas.microsoft.com/office/powerpoint/2010/main" val="350873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/>
          <a:lstStyle/>
          <a:p>
            <a:r>
              <a:rPr lang="en-US" dirty="0"/>
              <a:t>Science Ideas Explain What Happened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 marL="365760" indent="-365760"/>
            <a:r>
              <a:rPr lang="en-US" sz="3000" dirty="0"/>
              <a:t>The water did </a:t>
            </a:r>
            <a:r>
              <a:rPr lang="en-US" sz="3000" b="1" dirty="0"/>
              <a:t>not </a:t>
            </a:r>
            <a:r>
              <a:rPr lang="en-US" sz="3000" dirty="0"/>
              <a:t>disappear!</a:t>
            </a:r>
          </a:p>
          <a:p>
            <a:pPr marL="365760" indent="-365760"/>
            <a:r>
              <a:rPr lang="en-US" sz="3000" dirty="0"/>
              <a:t>Liquid water can change to another form of water that is a gas called </a:t>
            </a:r>
            <a:r>
              <a:rPr lang="en-US" sz="3000" b="1" dirty="0"/>
              <a:t>water vapor</a:t>
            </a:r>
            <a:r>
              <a:rPr lang="en-US" sz="3000" dirty="0"/>
              <a:t>.</a:t>
            </a:r>
          </a:p>
          <a:p>
            <a:pPr marL="365760" indent="-365760"/>
            <a:r>
              <a:rPr lang="en-US" sz="3000" dirty="0"/>
              <a:t>This water vapor is still water, but our eyes can’t see it because it’s so spread out in the air. </a:t>
            </a:r>
          </a:p>
          <a:p>
            <a:pPr marL="365760" indent="-365760"/>
            <a:r>
              <a:rPr lang="en-US" sz="3000" dirty="0"/>
              <a:t>Some of the liquid water in our beaker changed to water vapor and went into the air. </a:t>
            </a:r>
          </a:p>
          <a:p>
            <a:pPr marL="365760" indent="-365760"/>
            <a:r>
              <a:rPr lang="en-US" sz="3000" dirty="0"/>
              <a:t>The process of changing from liquid water to a gas is called </a:t>
            </a:r>
            <a:r>
              <a:rPr lang="en-US" sz="3000" b="1" dirty="0"/>
              <a:t>evaporation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941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1188720"/>
          </a:xfrm>
        </p:spPr>
        <p:txBody>
          <a:bodyPr>
            <a:normAutofit/>
          </a:bodyPr>
          <a:lstStyle/>
          <a:p>
            <a:r>
              <a:rPr lang="en-US" dirty="0"/>
              <a:t>Turn and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indent="0">
              <a:buNone/>
            </a:pPr>
            <a:r>
              <a:rPr lang="en-US" sz="3200" dirty="0"/>
              <a:t>Look at the diagram on chart paper that shows what is happening with the heated water.</a:t>
            </a:r>
          </a:p>
          <a:p>
            <a:pPr marL="731520" lvl="0" indent="-365760">
              <a:spcBef>
                <a:spcPts val="1800"/>
              </a:spcBef>
            </a:pPr>
            <a:r>
              <a:rPr lang="en-US" sz="3200" dirty="0"/>
              <a:t>What does the arrow represent? </a:t>
            </a:r>
          </a:p>
          <a:p>
            <a:pPr marL="731520" lvl="0" indent="-365760">
              <a:spcBef>
                <a:spcPts val="600"/>
              </a:spcBef>
            </a:pPr>
            <a:r>
              <a:rPr lang="en-US" sz="3200" dirty="0"/>
              <a:t>Where did we see liquid water in our observations? </a:t>
            </a:r>
          </a:p>
          <a:p>
            <a:pPr marL="731520" lvl="0" indent="-365760">
              <a:spcBef>
                <a:spcPts val="600"/>
              </a:spcBef>
            </a:pPr>
            <a:r>
              <a:rPr lang="en-US" sz="3200" dirty="0"/>
              <a:t>Where was water a gas in our setup?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0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Another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191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Heat is necessary for liquid water to turn into a gas (water vapor).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do we call this process?</a:t>
            </a:r>
          </a:p>
        </p:txBody>
      </p:sp>
    </p:spTree>
    <p:extLst>
      <p:ext uri="{BB962C8B-B14F-4D97-AF65-F5344CB8AC3E}">
        <p14:creationId xmlns:p14="http://schemas.microsoft.com/office/powerpoint/2010/main" val="36949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An Important Vocabulary Word!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Evaporation</a:t>
            </a:r>
            <a:r>
              <a:rPr lang="en-US" sz="3200" dirty="0"/>
              <a:t> is the process where a liquid changes to a gas.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Write this word in your science notebooks!</a:t>
            </a:r>
          </a:p>
        </p:txBody>
      </p:sp>
    </p:spTree>
    <p:extLst>
      <p:ext uri="{BB962C8B-B14F-4D97-AF65-F5344CB8AC3E}">
        <p14:creationId xmlns:p14="http://schemas.microsoft.com/office/powerpoint/2010/main" val="677009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3479</TotalTime>
  <Words>465</Words>
  <Application>Microsoft Office PowerPoint</Application>
  <PresentationFormat>On-screen Show (4:3)</PresentationFormat>
  <Paragraphs>59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Lucida Sans Unicode</vt:lpstr>
      <vt:lpstr>Clarity</vt:lpstr>
      <vt:lpstr>WATER CYCLE LESSON 1B</vt:lpstr>
      <vt:lpstr>Unit Central Questions </vt:lpstr>
      <vt:lpstr>Review: Building a Scientific Explanation</vt:lpstr>
      <vt:lpstr>Building a Scientific Explanation </vt:lpstr>
      <vt:lpstr>Today’s Focus Question</vt:lpstr>
      <vt:lpstr>Science Ideas Explain What Happened</vt:lpstr>
      <vt:lpstr>Turn and Talk</vt:lpstr>
      <vt:lpstr>Another Science Idea</vt:lpstr>
      <vt:lpstr>An Important Vocabulary Word!  </vt:lpstr>
      <vt:lpstr>Explain Why the Water Level Went Down</vt:lpstr>
      <vt:lpstr>Today’s Focus Question</vt:lpstr>
      <vt:lpstr>Let’s Summarize! 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176</cp:revision>
  <dcterms:created xsi:type="dcterms:W3CDTF">2014-06-10T18:20:14Z</dcterms:created>
  <dcterms:modified xsi:type="dcterms:W3CDTF">2019-02-04T22:33:56Z</dcterms:modified>
</cp:coreProperties>
</file>