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9" r:id="rId2"/>
    <p:sldId id="400" r:id="rId3"/>
    <p:sldId id="386" r:id="rId4"/>
    <p:sldId id="385" r:id="rId5"/>
    <p:sldId id="402" r:id="rId6"/>
    <p:sldId id="387" r:id="rId7"/>
    <p:sldId id="393" r:id="rId8"/>
    <p:sldId id="403" r:id="rId9"/>
    <p:sldId id="394" r:id="rId10"/>
    <p:sldId id="395" r:id="rId11"/>
    <p:sldId id="397" r:id="rId12"/>
    <p:sldId id="398" r:id="rId13"/>
    <p:sldId id="401" r:id="rId14"/>
    <p:sldId id="375" r:id="rId15"/>
    <p:sldId id="3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1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87" autoAdjust="0"/>
    <p:restoredTop sz="85842" autoAdjust="0"/>
  </p:normalViewPr>
  <p:slideViewPr>
    <p:cSldViewPr>
      <p:cViewPr varScale="1">
        <p:scale>
          <a:sx n="62" d="100"/>
          <a:sy n="62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30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250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399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451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89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167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207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WATER CYCLE LESSON 4B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848600" cy="23622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Can Ideas about Water Molecules Help Us Explain Evaporation and Condensation in a System?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 smtClean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638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715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638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9400" y="57150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876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dirty="0" smtClean="0"/>
              <a:t>Let’s talk about what happened in the water-changes system. During our discussion, follow these steps:</a:t>
            </a:r>
          </a:p>
          <a:p>
            <a:pPr marL="685800" indent="-457200">
              <a:spcBef>
                <a:spcPts val="1800"/>
              </a:spcBef>
              <a:buFont typeface="+mj-lt"/>
              <a:buAutoNum type="arabicPeriod"/>
            </a:pPr>
            <a:r>
              <a:rPr lang="en-US" sz="3200" dirty="0" smtClean="0"/>
              <a:t>Share your ideas.</a:t>
            </a:r>
          </a:p>
          <a:p>
            <a:pPr marL="6858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Listen </a:t>
            </a:r>
            <a:r>
              <a:rPr lang="en-US" sz="3200" dirty="0"/>
              <a:t>to others</a:t>
            </a:r>
            <a:r>
              <a:rPr lang="en-US" sz="3200" dirty="0" smtClean="0"/>
              <a:t>: </a:t>
            </a:r>
            <a:r>
              <a:rPr lang="en-US" sz="3200" dirty="0"/>
              <a:t>Do you </a:t>
            </a:r>
            <a:r>
              <a:rPr lang="en-US" sz="3200" dirty="0" smtClean="0"/>
              <a:t>agree or </a:t>
            </a:r>
            <a:r>
              <a:rPr lang="en-US" sz="3200" dirty="0"/>
              <a:t>disagree</a:t>
            </a:r>
            <a:r>
              <a:rPr lang="en-US" sz="3200" dirty="0" smtClean="0"/>
              <a:t>? </a:t>
            </a:r>
            <a:r>
              <a:rPr lang="en-US" sz="3200" dirty="0"/>
              <a:t>Can you add on</a:t>
            </a:r>
            <a:r>
              <a:rPr lang="en-US" sz="3200" dirty="0" smtClean="0"/>
              <a:t>? Do you have any questions? </a:t>
            </a:r>
            <a:endParaRPr lang="en-US" sz="3200" dirty="0"/>
          </a:p>
          <a:p>
            <a:pPr marL="6858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Make changes </a:t>
            </a:r>
            <a:r>
              <a:rPr lang="en-US" sz="3200" dirty="0"/>
              <a:t>to your diagram in a new color ink or pencil.</a:t>
            </a:r>
          </a:p>
          <a:p>
            <a:pPr marL="0" lvl="0" indent="0">
              <a:spcBef>
                <a:spcPts val="1800"/>
              </a:spcBef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12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534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Checking Our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365760" lvl="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/>
              <a:t>Where should we label things as liquid or </a:t>
            </a:r>
            <a:r>
              <a:rPr lang="en-US" sz="3000" dirty="0" smtClean="0"/>
              <a:t>water vapor (gas)?</a:t>
            </a:r>
            <a:endParaRPr lang="en-US" sz="3000" dirty="0"/>
          </a:p>
          <a:p>
            <a:pPr marL="36576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/>
              <a:t>Where </a:t>
            </a:r>
            <a:r>
              <a:rPr lang="en-US" sz="3000" dirty="0"/>
              <a:t>is evaporation occurring? </a:t>
            </a:r>
            <a:endParaRPr lang="en-US" sz="3000" dirty="0" smtClean="0"/>
          </a:p>
          <a:p>
            <a:pPr marL="36576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/>
              <a:t>What </a:t>
            </a:r>
            <a:r>
              <a:rPr lang="en-US" sz="3000" dirty="0"/>
              <a:t>happens to water molecules during </a:t>
            </a:r>
            <a:r>
              <a:rPr lang="en-US" sz="3000" dirty="0" smtClean="0"/>
              <a:t>evaporation?</a:t>
            </a:r>
            <a:r>
              <a:rPr lang="en-US" sz="3000" dirty="0"/>
              <a:t> </a:t>
            </a:r>
          </a:p>
          <a:p>
            <a:pPr marL="365760" lvl="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/>
              <a:t>Where is condensation occurring? </a:t>
            </a:r>
          </a:p>
          <a:p>
            <a:pPr marL="36576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/>
              <a:t>What </a:t>
            </a:r>
            <a:r>
              <a:rPr lang="en-US" sz="3000" dirty="0"/>
              <a:t>happens to water molecules during condensation?  </a:t>
            </a:r>
          </a:p>
          <a:p>
            <a:pPr marL="365760" lvl="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000" dirty="0" smtClean="0"/>
              <a:t>Where </a:t>
            </a:r>
            <a:r>
              <a:rPr lang="en-US" sz="3000" dirty="0"/>
              <a:t>are water molecules gaining </a:t>
            </a:r>
            <a:r>
              <a:rPr lang="en-US" sz="3000" dirty="0" smtClean="0"/>
              <a:t>or losing energy</a:t>
            </a:r>
            <a:r>
              <a:rPr lang="en-US" sz="3000" dirty="0"/>
              <a:t>? </a:t>
            </a:r>
            <a:r>
              <a:rPr lang="en-US" sz="3000" dirty="0" smtClean="0"/>
              <a:t>Where is water being heated or cooled?</a:t>
            </a:r>
            <a:r>
              <a:rPr lang="en-US" sz="30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503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Questions about the Water-Changes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" y="1752600"/>
            <a:ext cx="8229600" cy="5257800"/>
          </a:xfrm>
        </p:spPr>
        <p:txBody>
          <a:bodyPr/>
          <a:lstStyle/>
          <a:p>
            <a:pPr marL="365760" indent="-365760">
              <a:spcBef>
                <a:spcPts val="1800"/>
              </a:spcBef>
            </a:pPr>
            <a:r>
              <a:rPr lang="en-US" sz="3200" dirty="0" smtClean="0"/>
              <a:t>What do you notice about the water level in the flask?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 smtClean="0"/>
              <a:t>What does that mean? What happened? Did the water disappear?</a:t>
            </a:r>
            <a:endParaRPr lang="en-US" sz="3200" dirty="0"/>
          </a:p>
          <a:p>
            <a:pPr marL="365760" indent="-365760">
              <a:spcBef>
                <a:spcPts val="1800"/>
              </a:spcBef>
            </a:pPr>
            <a:r>
              <a:rPr lang="en-US" sz="3200" dirty="0" smtClean="0"/>
              <a:t>If we pour the water from the test tube back into the flask, will the water level come back up to the original line? Why or why not?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1667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 smtClean="0"/>
              <a:t>Let’s Summarize!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Use </a:t>
            </a:r>
            <a:r>
              <a:rPr lang="en-US" sz="3000" b="1" dirty="0" smtClean="0"/>
              <a:t>at least </a:t>
            </a:r>
            <a:r>
              <a:rPr lang="en-US" sz="3000" b="1" dirty="0" smtClean="0"/>
              <a:t>3 </a:t>
            </a:r>
            <a:r>
              <a:rPr lang="en-US" sz="3000" dirty="0" smtClean="0"/>
              <a:t>of </a:t>
            </a:r>
            <a:r>
              <a:rPr lang="en-US" sz="3000" dirty="0" smtClean="0"/>
              <a:t>the following words to explain something that happened in our water-changes system:</a:t>
            </a:r>
          </a:p>
          <a:p>
            <a:pPr marL="457200">
              <a:spcBef>
                <a:spcPts val="1200"/>
              </a:spcBef>
            </a:pPr>
            <a:r>
              <a:rPr lang="en-US" sz="3000" dirty="0" smtClean="0"/>
              <a:t>Liquid water</a:t>
            </a:r>
          </a:p>
          <a:p>
            <a:pPr marL="457200"/>
            <a:r>
              <a:rPr lang="en-US" sz="3000" dirty="0" smtClean="0"/>
              <a:t>Water vapor (gas)</a:t>
            </a:r>
          </a:p>
          <a:p>
            <a:pPr marL="457200"/>
            <a:r>
              <a:rPr lang="en-US" sz="3000" dirty="0" smtClean="0"/>
              <a:t>Molecules</a:t>
            </a:r>
          </a:p>
          <a:p>
            <a:pPr marL="457200"/>
            <a:r>
              <a:rPr lang="en-US" sz="3000" dirty="0" smtClean="0"/>
              <a:t>Gain energy</a:t>
            </a:r>
          </a:p>
          <a:p>
            <a:pPr marL="457200"/>
            <a:r>
              <a:rPr lang="en-US" sz="3000" dirty="0" smtClean="0"/>
              <a:t>Lose energy</a:t>
            </a:r>
          </a:p>
          <a:p>
            <a:pPr marL="457200"/>
            <a:r>
              <a:rPr lang="en-US" sz="3000" dirty="0" smtClean="0"/>
              <a:t>Evaporation</a:t>
            </a:r>
          </a:p>
          <a:p>
            <a:pPr marL="457200"/>
            <a:r>
              <a:rPr lang="en-US" sz="3000" dirty="0" smtClean="0"/>
              <a:t>Condensation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9220" y="2590800"/>
            <a:ext cx="4419600" cy="394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66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Answering Our Focus Question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143000"/>
            <a:ext cx="82296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latin typeface="Calibri" panose="020F0502020204030204" pitchFamily="34" charset="0"/>
              </a:rPr>
              <a:t>How can ideas about water molecules help us </a:t>
            </a:r>
            <a:r>
              <a:rPr lang="en-US" sz="3100" dirty="0" smtClean="0">
                <a:latin typeface="Calibri" panose="020F0502020204030204" pitchFamily="34" charset="0"/>
              </a:rPr>
              <a:t>explain evaporation </a:t>
            </a:r>
            <a:r>
              <a:rPr lang="en-US" sz="3100" dirty="0">
                <a:latin typeface="Calibri" panose="020F0502020204030204" pitchFamily="34" charset="0"/>
              </a:rPr>
              <a:t>and </a:t>
            </a:r>
            <a:r>
              <a:rPr lang="en-US" sz="3100" dirty="0" smtClean="0">
                <a:latin typeface="Calibri" panose="020F0502020204030204" pitchFamily="34" charset="0"/>
              </a:rPr>
              <a:t>condensation in a system?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</a:rPr>
              <a:t>During evaporation, molecules in the liquid state gain energy, move faster, and escape into the air as water vapor (a gas). </a:t>
            </a:r>
          </a:p>
          <a:p>
            <a:pPr marL="731520" indent="-365760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</a:rPr>
              <a:t>During condensation, water-vapor molecules lose energy, slow down, and join together to form liquid-water droplets.  </a:t>
            </a:r>
          </a:p>
          <a:p>
            <a:pPr marL="731520" indent="-365760">
              <a:buClr>
                <a:schemeClr val="bg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3100" dirty="0" smtClean="0">
                <a:latin typeface="Calibri" panose="020F0502020204030204" pitchFamily="34" charset="0"/>
              </a:rPr>
              <a:t>We saw that both of these processes can occur in one system.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107573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Next Time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Tomorrow </a:t>
            </a:r>
            <a:r>
              <a:rPr lang="en-US" sz="3200" dirty="0" smtClean="0"/>
              <a:t>we’ll use these new ideas to explain what we observe in some everyday situations.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89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Water: Role-Play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447800"/>
            <a:ext cx="51054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61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Water: Role-Play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6966" y="1494884"/>
            <a:ext cx="6084824" cy="498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6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Water: Role-Play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307712"/>
            <a:ext cx="5867400" cy="480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4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53400" cy="990600"/>
          </a:xfrm>
        </p:spPr>
        <p:txBody>
          <a:bodyPr/>
          <a:lstStyle/>
          <a:p>
            <a:r>
              <a:rPr lang="en-US" dirty="0" smtClean="0"/>
              <a:t>Yesterday’s Focus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can ideas about water molecules help us explain evaporation and condensation?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Focus </a:t>
            </a:r>
            <a:r>
              <a:rPr lang="en-US" dirty="0"/>
              <a:t>Q</a:t>
            </a:r>
            <a:r>
              <a:rPr lang="en-US" dirty="0" smtClean="0"/>
              <a:t>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ideas about water molecules help us explain </a:t>
            </a:r>
            <a:r>
              <a:rPr lang="en-US" sz="3200" dirty="0" smtClean="0"/>
              <a:t>evaporation </a:t>
            </a:r>
            <a:r>
              <a:rPr lang="en-US" sz="3200" dirty="0"/>
              <a:t>and </a:t>
            </a:r>
            <a:r>
              <a:rPr lang="en-US" sz="3200" dirty="0" smtClean="0"/>
              <a:t>condensation </a:t>
            </a:r>
            <a:r>
              <a:rPr lang="en-US" sz="3200" b="1" dirty="0" smtClean="0"/>
              <a:t>in a system</a:t>
            </a:r>
            <a:r>
              <a:rPr lang="en-US" sz="3200" dirty="0" smtClean="0"/>
              <a:t>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2971800"/>
            <a:ext cx="4186997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70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Observing the Water-Changes System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24012" y="1524000"/>
            <a:ext cx="589597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48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Thinking about Water Changes in a System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Work on these three questions with a partner:</a:t>
            </a:r>
          </a:p>
          <a:p>
            <a:pPr marL="73152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What’s happening in the flask?</a:t>
            </a:r>
          </a:p>
          <a:p>
            <a:pPr marL="73152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What’s happening in the aquarium tubing?</a:t>
            </a:r>
          </a:p>
          <a:p>
            <a:pPr marL="73152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dirty="0" smtClean="0"/>
              <a:t>What’s happening at the end of the setup where the test tube is?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Thinking about Water Changes in a System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Make these changes on your handout diagram of the water-changes system:</a:t>
            </a:r>
          </a:p>
          <a:p>
            <a:pPr marL="685800" lvl="0" indent="-36576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/>
              <a:t>Label </a:t>
            </a:r>
            <a:r>
              <a:rPr lang="en-US" sz="3200" dirty="0"/>
              <a:t>where the different states of water occur.</a:t>
            </a:r>
          </a:p>
          <a:p>
            <a:pPr marL="68580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/>
              <a:t>Draw </a:t>
            </a:r>
            <a:r>
              <a:rPr lang="en-US" sz="3200" b="1" dirty="0" smtClean="0"/>
              <a:t>6 to 8 </a:t>
            </a:r>
            <a:r>
              <a:rPr lang="en-US" sz="3200" dirty="0" smtClean="0"/>
              <a:t>water </a:t>
            </a:r>
            <a:r>
              <a:rPr lang="en-US" sz="3200" dirty="0"/>
              <a:t>molecules representing each of the states </a:t>
            </a:r>
            <a:r>
              <a:rPr lang="en-US" sz="3200" dirty="0" smtClean="0"/>
              <a:t>you labeled</a:t>
            </a:r>
            <a:r>
              <a:rPr lang="en-US" sz="3200" dirty="0"/>
              <a:t>.</a:t>
            </a:r>
          </a:p>
          <a:p>
            <a:pPr marL="68580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/>
              <a:t>Label </a:t>
            </a:r>
            <a:r>
              <a:rPr lang="en-US" sz="3200" dirty="0"/>
              <a:t>all the </a:t>
            </a:r>
            <a:r>
              <a:rPr lang="en-US" sz="3200" dirty="0" smtClean="0"/>
              <a:t>places </a:t>
            </a:r>
            <a:r>
              <a:rPr lang="en-US" sz="3200" dirty="0"/>
              <a:t>where </a:t>
            </a:r>
            <a:r>
              <a:rPr lang="en-US" sz="3200" dirty="0" smtClean="0"/>
              <a:t>evaporation </a:t>
            </a:r>
            <a:r>
              <a:rPr lang="en-US" sz="3200" dirty="0"/>
              <a:t>and condensation must be </a:t>
            </a:r>
            <a:r>
              <a:rPr lang="en-US" sz="3200" dirty="0" smtClean="0"/>
              <a:t>happening.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24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7442</TotalTime>
  <Words>460</Words>
  <Application>Microsoft Office PowerPoint</Application>
  <PresentationFormat>On-screen Show (4:3)</PresentationFormat>
  <Paragraphs>76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WATER CYCLE LESSON 4B</vt:lpstr>
      <vt:lpstr>States of Water: Role-Play</vt:lpstr>
      <vt:lpstr>States of Water: Role-Play</vt:lpstr>
      <vt:lpstr>States of Water: Role-Play</vt:lpstr>
      <vt:lpstr>Yesterday’s Focus Question</vt:lpstr>
      <vt:lpstr>Today’s Focus Question</vt:lpstr>
      <vt:lpstr>Observing the Water-Changes System</vt:lpstr>
      <vt:lpstr>Thinking about Water Changes in a System</vt:lpstr>
      <vt:lpstr>Thinking about Water Changes in a System</vt:lpstr>
      <vt:lpstr>What Happened? </vt:lpstr>
      <vt:lpstr>Checking Our Understanding</vt:lpstr>
      <vt:lpstr>More Questions about the Water-Changes System</vt:lpstr>
      <vt:lpstr>Let’s Summarize!</vt:lpstr>
      <vt:lpstr>Answering Our Focus Question</vt:lpstr>
      <vt:lpstr>Next Time  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208</cp:revision>
  <dcterms:created xsi:type="dcterms:W3CDTF">2014-06-10T18:20:14Z</dcterms:created>
  <dcterms:modified xsi:type="dcterms:W3CDTF">2018-09-10T22:57:19Z</dcterms:modified>
</cp:coreProperties>
</file>