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99" r:id="rId2"/>
    <p:sldId id="417" r:id="rId3"/>
    <p:sldId id="416" r:id="rId4"/>
    <p:sldId id="418" r:id="rId5"/>
    <p:sldId id="401" r:id="rId6"/>
    <p:sldId id="400" r:id="rId7"/>
    <p:sldId id="415" r:id="rId8"/>
    <p:sldId id="403" r:id="rId9"/>
    <p:sldId id="404" r:id="rId10"/>
    <p:sldId id="405" r:id="rId11"/>
    <p:sldId id="406" r:id="rId12"/>
    <p:sldId id="407" r:id="rId13"/>
    <p:sldId id="408" r:id="rId14"/>
    <p:sldId id="422" r:id="rId15"/>
    <p:sldId id="409" r:id="rId16"/>
    <p:sldId id="410" r:id="rId17"/>
    <p:sldId id="411" r:id="rId18"/>
    <p:sldId id="419" r:id="rId19"/>
    <p:sldId id="421" r:id="rId20"/>
    <p:sldId id="420" r:id="rId21"/>
    <p:sldId id="413" r:id="rId22"/>
    <p:sldId id="383" r:id="rId23"/>
    <p:sldId id="41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  <p:cmAuthor id="2" name="JLonas" initials="JL" lastIdx="2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88889" autoAdjust="0"/>
  </p:normalViewPr>
  <p:slideViewPr>
    <p:cSldViewPr>
      <p:cViewPr varScale="1">
        <p:scale>
          <a:sx n="112" d="100"/>
          <a:sy n="112" d="100"/>
        </p:scale>
        <p:origin x="156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763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34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3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51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7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8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52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51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8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62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48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WATER CYCLE LESSON 6A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772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Does Earth Ever Run Out of Water? Support Your Answer with Evidence and Reasoning.</a:t>
            </a: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2578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76600" y="53340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257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3340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The Three-Bottles Experiment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994" y="3124200"/>
            <a:ext cx="847319" cy="180616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20" y="3124200"/>
            <a:ext cx="849432" cy="18106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220" y="3124200"/>
            <a:ext cx="849432" cy="18106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5029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Freezer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5029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Room Temp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0" y="5029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Heated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57912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alibri" pitchFamily="34" charset="0"/>
              </a:rPr>
              <a:t>Each of these bottles is a </a:t>
            </a:r>
            <a:r>
              <a:rPr lang="en-US" sz="3200" dirty="0">
                <a:solidFill>
                  <a:srgbClr val="C00000"/>
                </a:solidFill>
                <a:latin typeface="Calibri" pitchFamily="34" charset="0"/>
              </a:rPr>
              <a:t>closed system</a:t>
            </a:r>
            <a:r>
              <a:rPr lang="en-US" sz="3200" dirty="0">
                <a:latin typeface="Calibri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5240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What do you think happens to the mass of water when it changes states in a closed system?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737445-91DE-4F1D-82CD-13DB1AE9523B}"/>
              </a:ext>
            </a:extLst>
          </p:cNvPr>
          <p:cNvSpPr txBox="1"/>
          <p:nvPr/>
        </p:nvSpPr>
        <p:spPr>
          <a:xfrm>
            <a:off x="1820122" y="3875782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Water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BF1256-99EB-446E-9835-F5D070B1384A}"/>
              </a:ext>
            </a:extLst>
          </p:cNvPr>
          <p:cNvSpPr txBox="1"/>
          <p:nvPr/>
        </p:nvSpPr>
        <p:spPr>
          <a:xfrm>
            <a:off x="6239722" y="3870788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Water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64A19D-A2E0-4FC2-9022-F6A2A7BD4360}"/>
              </a:ext>
            </a:extLst>
          </p:cNvPr>
          <p:cNvSpPr txBox="1"/>
          <p:nvPr/>
        </p:nvSpPr>
        <p:spPr>
          <a:xfrm>
            <a:off x="4029922" y="3870788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260507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Gathering Data on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46860"/>
            <a:ext cx="8610600" cy="348234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612767"/>
              </p:ext>
            </p:extLst>
          </p:nvPr>
        </p:nvGraphicFramePr>
        <p:xfrm>
          <a:off x="1295400" y="1524000"/>
          <a:ext cx="6096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Bottle 1</a:t>
                      </a:r>
                    </a:p>
                    <a:p>
                      <a:pPr algn="ctr"/>
                      <a:r>
                        <a:rPr lang="en-US" dirty="0"/>
                        <a:t>Freezer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Bottle 2</a:t>
                      </a:r>
                    </a:p>
                    <a:p>
                      <a:pPr algn="ctr"/>
                      <a:r>
                        <a:rPr lang="en-US" dirty="0"/>
                        <a:t>Room Temp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Bottle 3</a:t>
                      </a:r>
                    </a:p>
                    <a:p>
                      <a:pPr algn="ctr"/>
                      <a:r>
                        <a:rPr lang="en-US" dirty="0"/>
                        <a:t>Heated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Mass at Start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Mass at End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4267200"/>
            <a:ext cx="815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</a:rPr>
              <a:t>Copy the data chart into your science notebooks.</a:t>
            </a:r>
          </a:p>
          <a:p>
            <a:pPr marL="514350" indent="-514350"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</a:rPr>
              <a:t>Record the </a:t>
            </a:r>
            <a:r>
              <a:rPr lang="en-US" sz="2800" b="1" dirty="0">
                <a:latin typeface="Calibri" panose="020F0502020204030204" pitchFamily="34" charset="0"/>
              </a:rPr>
              <a:t>starting mass </a:t>
            </a:r>
            <a:r>
              <a:rPr lang="en-US" sz="2800" dirty="0">
                <a:latin typeface="Calibri" panose="020F0502020204030204" pitchFamily="34" charset="0"/>
              </a:rPr>
              <a:t>of each bottle</a:t>
            </a:r>
            <a:r>
              <a:rPr lang="en-US" sz="2800" dirty="0"/>
              <a:t>.</a:t>
            </a:r>
          </a:p>
          <a:p>
            <a:pPr marL="514350" indent="-514350"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2800" dirty="0">
                <a:solidFill>
                  <a:srgbClr val="292934"/>
                </a:solidFill>
                <a:latin typeface="Calibri" panose="020F0502020204030204" pitchFamily="34" charset="0"/>
              </a:rPr>
              <a:t>Use mathematical symbols to write an equation that shows the starting masses of the three bottles in relationship to each other.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950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5567"/>
            <a:ext cx="8458200" cy="990600"/>
          </a:xfrm>
        </p:spPr>
        <p:txBody>
          <a:bodyPr>
            <a:normAutofit/>
          </a:bodyPr>
          <a:lstStyle/>
          <a:p>
            <a:r>
              <a:rPr lang="en-US" sz="3800" dirty="0"/>
              <a:t>How Will the Mass of Each Bottle Change? 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4191000"/>
            <a:ext cx="8458200" cy="228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50" dirty="0">
                <a:solidFill>
                  <a:srgbClr val="C00000"/>
                </a:solidFill>
                <a:latin typeface="Calibri" pitchFamily="34" charset="0"/>
              </a:rPr>
              <a:t>Write your predictions as mathematical equations:</a:t>
            </a:r>
          </a:p>
          <a:p>
            <a:pPr marL="548640" indent="-274320"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50" dirty="0">
                <a:latin typeface="Calibri" pitchFamily="34" charset="0"/>
              </a:rPr>
              <a:t>Use words and mathematical symbols &lt; , &gt;, and =. </a:t>
            </a:r>
            <a:r>
              <a:rPr lang="en-US" sz="2850" dirty="0">
                <a:solidFill>
                  <a:srgbClr val="C00000"/>
                </a:solidFill>
                <a:latin typeface="Calibri" pitchFamily="34" charset="0"/>
              </a:rPr>
              <a:t>Example: </a:t>
            </a:r>
            <a:r>
              <a:rPr lang="en-US" sz="2850" dirty="0">
                <a:latin typeface="Calibri" pitchFamily="34" charset="0"/>
              </a:rPr>
              <a:t>Bottle 1 start = Bottle 1 end. </a:t>
            </a:r>
          </a:p>
          <a:p>
            <a:pPr marL="548640" indent="-274320"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50" dirty="0">
                <a:latin typeface="Calibri" pitchFamily="34" charset="0"/>
              </a:rPr>
              <a:t>You can create more than one equation.</a:t>
            </a:r>
          </a:p>
          <a:p>
            <a:pPr marL="548640" indent="-274320"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50" dirty="0">
                <a:latin typeface="Calibri" pitchFamily="34" charset="0"/>
              </a:rPr>
              <a:t>Be ready to give the reasons for your predictions.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612767"/>
              </p:ext>
            </p:extLst>
          </p:nvPr>
        </p:nvGraphicFramePr>
        <p:xfrm>
          <a:off x="1295400" y="1447800"/>
          <a:ext cx="6096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Bottle 1</a:t>
                      </a:r>
                    </a:p>
                    <a:p>
                      <a:pPr algn="ctr"/>
                      <a:r>
                        <a:rPr lang="en-US" dirty="0"/>
                        <a:t>Freezer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Bottle 2</a:t>
                      </a:r>
                    </a:p>
                    <a:p>
                      <a:pPr algn="ctr"/>
                      <a:r>
                        <a:rPr lang="en-US" dirty="0"/>
                        <a:t>Room Temp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Bottle 3</a:t>
                      </a:r>
                    </a:p>
                    <a:p>
                      <a:pPr algn="ctr"/>
                      <a:r>
                        <a:rPr lang="en-US" dirty="0"/>
                        <a:t>Heated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Mass at Start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Mass at End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48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Sample Data: Did the Mass Change?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213026"/>
              </p:ext>
            </p:extLst>
          </p:nvPr>
        </p:nvGraphicFramePr>
        <p:xfrm>
          <a:off x="1447800" y="1752600"/>
          <a:ext cx="5852160" cy="2364740"/>
        </p:xfrm>
        <a:graphic>
          <a:graphicData uri="http://schemas.openxmlformats.org/drawingml/2006/table">
            <a:tbl>
              <a:tblPr firstRow="1" firstCol="1" bandRow="1"/>
              <a:tblGrid>
                <a:gridCol w="147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8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Bottle 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Freezer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Bottle 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Room Temp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Bottle 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Heated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Mass at Start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15.2 g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15.3 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15.3 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Mass at End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15.2 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15.3 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15.3 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495800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 pattern do you see in these results?</a:t>
            </a:r>
          </a:p>
          <a:p>
            <a:pPr marL="365760" indent="-365760"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Describe the pattern in a mathematical equation. Use words, numbers, and symbols (&lt;, =, &gt;). </a:t>
            </a:r>
          </a:p>
        </p:txBody>
      </p:sp>
    </p:spTree>
    <p:extLst>
      <p:ext uri="{BB962C8B-B14F-4D97-AF65-F5344CB8AC3E}">
        <p14:creationId xmlns:p14="http://schemas.microsoft.com/office/powerpoint/2010/main" val="287563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Gathering Data on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46860"/>
            <a:ext cx="8610600" cy="348234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612767"/>
              </p:ext>
            </p:extLst>
          </p:nvPr>
        </p:nvGraphicFramePr>
        <p:xfrm>
          <a:off x="1295400" y="1371600"/>
          <a:ext cx="6096000" cy="2575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64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Bottle 1</a:t>
                      </a:r>
                    </a:p>
                    <a:p>
                      <a:pPr algn="ctr"/>
                      <a:r>
                        <a:rPr lang="en-US" dirty="0"/>
                        <a:t>Freezer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Bottle 2</a:t>
                      </a:r>
                    </a:p>
                    <a:p>
                      <a:pPr algn="ctr"/>
                      <a:r>
                        <a:rPr lang="en-US" dirty="0"/>
                        <a:t>Room Temp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Bottle 3</a:t>
                      </a:r>
                    </a:p>
                    <a:p>
                      <a:pPr algn="ctr"/>
                      <a:r>
                        <a:rPr lang="en-US" dirty="0"/>
                        <a:t>Heated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238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Mass at Start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238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Mass at End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39624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</a:rPr>
              <a:t>Record the </a:t>
            </a:r>
            <a:r>
              <a:rPr lang="en-US" sz="2800" b="1" dirty="0">
                <a:latin typeface="Calibri" panose="020F0502020204030204" pitchFamily="34" charset="0"/>
              </a:rPr>
              <a:t>ending mass </a:t>
            </a:r>
            <a:r>
              <a:rPr lang="en-US" sz="2800" dirty="0">
                <a:latin typeface="Calibri" panose="020F0502020204030204" pitchFamily="34" charset="0"/>
              </a:rPr>
              <a:t>of each bottle in your science notebooks</a:t>
            </a:r>
            <a:r>
              <a:rPr lang="en-US" sz="2800" dirty="0"/>
              <a:t>.</a:t>
            </a:r>
          </a:p>
          <a:p>
            <a:pPr marL="514350" indent="-514350"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2800" dirty="0">
                <a:solidFill>
                  <a:srgbClr val="292934"/>
                </a:solidFill>
                <a:latin typeface="Calibri" panose="020F0502020204030204" pitchFamily="34" charset="0"/>
              </a:rPr>
              <a:t>What pattern do you observe in your data?</a:t>
            </a:r>
          </a:p>
          <a:p>
            <a:pPr marL="514350" indent="-514350"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2800" dirty="0">
                <a:solidFill>
                  <a:srgbClr val="292934"/>
                </a:solidFill>
                <a:latin typeface="Calibri" panose="020F0502020204030204" pitchFamily="34" charset="0"/>
              </a:rPr>
              <a:t>Compare the results with the sample data. Is the pattern from both sets of data the same or different?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950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/>
              <a:t>Patterns in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Look at each mathematical equation you came up with to represent the pattern you observed in the experiment results:</a:t>
            </a:r>
          </a:p>
          <a:p>
            <a:pPr marL="548640" indent="-274320"/>
            <a:r>
              <a:rPr lang="en-US" sz="3200" dirty="0"/>
              <a:t>Do you understand what this equation is saying?</a:t>
            </a:r>
          </a:p>
          <a:p>
            <a:pPr marL="548640" indent="-274320"/>
            <a:r>
              <a:rPr lang="en-US" sz="3200" dirty="0"/>
              <a:t>Does this equation accurately describe the data?</a:t>
            </a:r>
          </a:p>
          <a:p>
            <a:pPr marL="548640" indent="-274320"/>
            <a:r>
              <a:rPr lang="en-US" sz="3200" dirty="0"/>
              <a:t>Do you have any questions for this group? </a:t>
            </a:r>
          </a:p>
        </p:txBody>
      </p:sp>
    </p:spTree>
    <p:extLst>
      <p:ext uri="{BB962C8B-B14F-4D97-AF65-F5344CB8AC3E}">
        <p14:creationId xmlns:p14="http://schemas.microsoft.com/office/powerpoint/2010/main" val="3642902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 Patterns Tell Us?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Turn and talk with a partner about this question: </a:t>
            </a:r>
          </a:p>
          <a:p>
            <a:pPr marL="457200" indent="0">
              <a:spcBef>
                <a:spcPts val="1200"/>
              </a:spcBef>
              <a:buNone/>
            </a:pPr>
            <a:r>
              <a:rPr lang="en-US" sz="3200" i="1" dirty="0"/>
              <a:t>As water changes states, does its mass change?</a:t>
            </a:r>
            <a:r>
              <a:rPr lang="en-US" sz="3200" dirty="0"/>
              <a:t> </a:t>
            </a:r>
            <a:r>
              <a:rPr lang="en-US" sz="3200" i="1" dirty="0"/>
              <a:t>Support your answer with evidence and reasoning.</a:t>
            </a:r>
            <a:endParaRPr lang="en-US" sz="3200" dirty="0"/>
          </a:p>
          <a:p>
            <a:pPr marL="0" indent="0">
              <a:spcBef>
                <a:spcPts val="2200"/>
              </a:spcBef>
              <a:buNone/>
            </a:pPr>
            <a:r>
              <a:rPr lang="en-US" sz="3200" dirty="0"/>
              <a:t>Use the sample data to answer this question with a claim, evidence, and reasoning. You don’t need to write down your answer, but be prepared to share out.</a:t>
            </a:r>
          </a:p>
        </p:txBody>
      </p:sp>
    </p:spTree>
    <p:extLst>
      <p:ext uri="{BB962C8B-B14F-4D97-AF65-F5344CB8AC3E}">
        <p14:creationId xmlns:p14="http://schemas.microsoft.com/office/powerpoint/2010/main" val="8384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94360"/>
            <a:ext cx="8305800" cy="990600"/>
          </a:xfrm>
        </p:spPr>
        <p:txBody>
          <a:bodyPr>
            <a:normAutofit/>
          </a:bodyPr>
          <a:lstStyle/>
          <a:p>
            <a:r>
              <a:rPr lang="en-US" dirty="0"/>
              <a:t>The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50292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Did the </a:t>
            </a:r>
            <a:r>
              <a:rPr lang="en-US" sz="3200" dirty="0">
                <a:solidFill>
                  <a:srgbClr val="C00000"/>
                </a:solidFill>
              </a:rPr>
              <a:t>mass</a:t>
            </a:r>
            <a:r>
              <a:rPr lang="en-US" sz="3200" dirty="0"/>
              <a:t> of the water change when it was frozen or heated?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200" b="1" dirty="0">
                <a:solidFill>
                  <a:srgbClr val="C00000"/>
                </a:solidFill>
              </a:rPr>
              <a:t>NO!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Did the </a:t>
            </a:r>
            <a:r>
              <a:rPr lang="en-US" sz="3200" dirty="0">
                <a:solidFill>
                  <a:srgbClr val="C00000"/>
                </a:solidFill>
              </a:rPr>
              <a:t>amount</a:t>
            </a:r>
            <a:r>
              <a:rPr lang="en-US" sz="3200" dirty="0"/>
              <a:t> of water in each bottle change?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200" b="1" dirty="0">
                <a:solidFill>
                  <a:srgbClr val="C00000"/>
                </a:solidFill>
              </a:rPr>
              <a:t>NO!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Did the </a:t>
            </a:r>
            <a:r>
              <a:rPr lang="en-US" sz="3200" dirty="0">
                <a:solidFill>
                  <a:srgbClr val="C00000"/>
                </a:solidFill>
              </a:rPr>
              <a:t>number of water molecules </a:t>
            </a:r>
            <a:r>
              <a:rPr lang="en-US" sz="3200" dirty="0"/>
              <a:t>in each bottle change?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200" b="1" dirty="0">
                <a:solidFill>
                  <a:srgbClr val="C00000"/>
                </a:solidFill>
              </a:rPr>
              <a:t>NO!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750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What Water Molecules Can and Can’t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42672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dirty="0"/>
              <a:t>They CAN …</a:t>
            </a:r>
          </a:p>
          <a:p>
            <a:pPr marL="365760" indent="-365760"/>
            <a:r>
              <a:rPr lang="en-US" sz="3000" dirty="0"/>
              <a:t>Gain or lose energy</a:t>
            </a:r>
          </a:p>
          <a:p>
            <a:pPr marL="365760" indent="-365760"/>
            <a:r>
              <a:rPr lang="en-US" sz="3000" dirty="0"/>
              <a:t>Speed up or slow down</a:t>
            </a:r>
          </a:p>
          <a:p>
            <a:pPr marL="365760" indent="-365760"/>
            <a:r>
              <a:rPr lang="en-US" sz="3000" dirty="0"/>
              <a:t>Change how they’re arranged in relationship to other water molecules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2819400"/>
            <a:ext cx="358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en-US" sz="3000" dirty="0">
                <a:latin typeface="Calibri" pitchFamily="34" charset="0"/>
              </a:rPr>
              <a:t>They CANNOT …</a:t>
            </a:r>
          </a:p>
          <a:p>
            <a:pPr marL="365760" indent="-36576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en-US" sz="3000" dirty="0">
                <a:latin typeface="Calibri" pitchFamily="34" charset="0"/>
              </a:rPr>
              <a:t>Gain or lose mass</a:t>
            </a:r>
          </a:p>
          <a:p>
            <a:pPr marL="365760" indent="-36576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en-US" sz="3000" dirty="0">
                <a:latin typeface="Calibri" pitchFamily="34" charset="0"/>
              </a:rPr>
              <a:t>Be destroyed</a:t>
            </a:r>
          </a:p>
          <a:p>
            <a:pPr marL="365760" indent="-36576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en-US" sz="3000" dirty="0">
                <a:latin typeface="Calibri" pitchFamily="34" charset="0"/>
              </a:rPr>
              <a:t>Disappear into nothingness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6002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Calibri" pitchFamily="34" charset="0"/>
              </a:rPr>
              <a:t>Let’s look at what water molecules can and can’t do when they change states </a:t>
            </a:r>
            <a:r>
              <a:rPr lang="en-US" sz="3000" b="1" dirty="0">
                <a:latin typeface="Calibri" pitchFamily="34" charset="0"/>
              </a:rPr>
              <a:t>in a closed system</a:t>
            </a:r>
            <a:r>
              <a:rPr lang="en-US" sz="3000" dirty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308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Does Earth ever run out of water? Support your answer with evidence and reasoning</a:t>
            </a:r>
          </a:p>
        </p:txBody>
      </p:sp>
    </p:spTree>
    <p:extLst>
      <p:ext uri="{BB962C8B-B14F-4D97-AF65-F5344CB8AC3E}">
        <p14:creationId xmlns:p14="http://schemas.microsoft.com/office/powerpoint/2010/main" val="158885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/>
              <a:t>Our Unit Central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does water change in the world around us? Does Earth ever run out of water?</a:t>
            </a:r>
          </a:p>
        </p:txBody>
      </p:sp>
    </p:spTree>
    <p:extLst>
      <p:ext uri="{BB962C8B-B14F-4D97-AF65-F5344CB8AC3E}">
        <p14:creationId xmlns:p14="http://schemas.microsoft.com/office/powerpoint/2010/main" val="2894770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Earth Is Like Our Bottles!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600200"/>
            <a:ext cx="7239000" cy="3505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3000" y="53340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They’re both </a:t>
            </a:r>
            <a:r>
              <a:rPr lang="en-US" sz="3200" dirty="0">
                <a:solidFill>
                  <a:srgbClr val="C00000"/>
                </a:solidFill>
                <a:latin typeface="Calibri" pitchFamily="34" charset="0"/>
              </a:rPr>
              <a:t>closed systems </a:t>
            </a:r>
            <a:r>
              <a:rPr lang="en-US" sz="3200" dirty="0">
                <a:latin typeface="Calibri" pitchFamily="34" charset="0"/>
              </a:rPr>
              <a:t>for water!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43850D-04A0-4894-9822-49C5CF5FFD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771895"/>
            <a:ext cx="3733800" cy="171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47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/>
              <a:t>Answer the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>
                <a:solidFill>
                  <a:srgbClr val="000000"/>
                </a:solidFill>
                <a:ea typeface="Calibri" panose="020F0502020204030204" pitchFamily="34" charset="0"/>
              </a:rPr>
              <a:t>Today’s focus question: </a:t>
            </a:r>
            <a:r>
              <a:rPr lang="en-US" sz="2600" i="1" dirty="0"/>
              <a:t>Does Earth ever run out of water?</a:t>
            </a:r>
            <a:r>
              <a:rPr lang="en-US" sz="2600" dirty="0"/>
              <a:t> </a:t>
            </a:r>
            <a:r>
              <a:rPr lang="en-US" sz="2600" i="1" dirty="0"/>
              <a:t>Support your answer with evidence and reasoning.</a:t>
            </a:r>
            <a:endParaRPr lang="en-US" sz="2600" dirty="0"/>
          </a:p>
          <a:p>
            <a:pPr marL="0" marR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600" b="1" dirty="0">
                <a:solidFill>
                  <a:srgbClr val="000000"/>
                </a:solidFill>
                <a:ea typeface="Calibri" panose="020F0502020204030204" pitchFamily="34" charset="0"/>
              </a:rPr>
              <a:t>Claim: </a:t>
            </a: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Your answer to the question (in a sentence)</a:t>
            </a:r>
          </a:p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 b="1" dirty="0">
                <a:solidFill>
                  <a:srgbClr val="000000"/>
                </a:solidFill>
                <a:ea typeface="Calibri" panose="020F0502020204030204" pitchFamily="34" charset="0"/>
              </a:rPr>
              <a:t>Evidence: </a:t>
            </a: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What you observed mathematically in the experiment that supports your claim</a:t>
            </a:r>
          </a:p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 b="1" dirty="0">
                <a:solidFill>
                  <a:srgbClr val="000000"/>
                </a:solidFill>
                <a:ea typeface="Calibri" panose="020F0502020204030204" pitchFamily="34" charset="0"/>
              </a:rPr>
              <a:t>Reasoning: </a:t>
            </a: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Using science ideas about molecules to support your claim and link it to the evidence</a:t>
            </a:r>
          </a:p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600" b="1" dirty="0">
                <a:solidFill>
                  <a:srgbClr val="000000"/>
                </a:solidFill>
                <a:ea typeface="Calibri" panose="020F0502020204030204" pitchFamily="34" charset="0"/>
              </a:rPr>
              <a:t>Word Bank:  	</a:t>
            </a: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Closed/open system		Evaporation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		Condensation		Molecules			Gain/lose energy		Mass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		Solid				Liquid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		Water vapor (gas)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		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7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Let’s Summarize! 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b="1" dirty="0"/>
              <a:t>Today’s big idea: </a:t>
            </a:r>
            <a:r>
              <a:rPr lang="en-US" sz="3200" dirty="0"/>
              <a:t>In a </a:t>
            </a:r>
            <a:r>
              <a:rPr lang="en-US" sz="3200" dirty="0">
                <a:solidFill>
                  <a:srgbClr val="C00000"/>
                </a:solidFill>
              </a:rPr>
              <a:t>closed system</a:t>
            </a:r>
            <a:r>
              <a:rPr lang="en-US" sz="3200" dirty="0"/>
              <a:t>, water constantly changes </a:t>
            </a:r>
            <a:r>
              <a:rPr lang="en-US" sz="3200" dirty="0">
                <a:solidFill>
                  <a:srgbClr val="C00000"/>
                </a:solidFill>
              </a:rPr>
              <a:t>state</a:t>
            </a:r>
            <a:r>
              <a:rPr lang="en-US" sz="3200" dirty="0"/>
              <a:t> from a liquid to a solid or a gas, but the </a:t>
            </a:r>
            <a:r>
              <a:rPr lang="en-US" sz="3200" dirty="0">
                <a:solidFill>
                  <a:srgbClr val="C00000"/>
                </a:solidFill>
              </a:rPr>
              <a:t>amount</a:t>
            </a:r>
            <a:r>
              <a:rPr lang="en-US" sz="3200" dirty="0"/>
              <a:t> of water (its mass and number of molecules) doesn’t change.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Earth is a </a:t>
            </a:r>
            <a:r>
              <a:rPr lang="en-US" sz="3200" dirty="0">
                <a:solidFill>
                  <a:srgbClr val="C00000"/>
                </a:solidFill>
              </a:rPr>
              <a:t>closed system for water</a:t>
            </a:r>
            <a:r>
              <a:rPr lang="en-US" sz="3200" dirty="0"/>
              <a:t>, so water molecules keep changing state, but they never disappear or escape the system.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b="1" dirty="0"/>
              <a:t>So Earth never runs out of water! </a:t>
            </a:r>
          </a:p>
        </p:txBody>
      </p:sp>
    </p:spTree>
    <p:extLst>
      <p:ext uri="{BB962C8B-B14F-4D97-AF65-F5344CB8AC3E}">
        <p14:creationId xmlns:p14="http://schemas.microsoft.com/office/powerpoint/2010/main" val="29896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Next time we’ll use everything we’ve learned about the water cycle to answer our central unit questions: </a:t>
            </a:r>
            <a:r>
              <a:rPr lang="en-US" sz="3200" i="1" dirty="0"/>
              <a:t>How does water change in the world around us? Does Earth ever run out of water?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6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1: How Does Water Change in the World around Us? 		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2800" y="1600200"/>
            <a:ext cx="701039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26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The second unit central question is today’s focus question:</a:t>
            </a:r>
          </a:p>
          <a:p>
            <a:pPr marL="457200" indent="0">
              <a:spcBef>
                <a:spcPts val="1200"/>
              </a:spcBef>
              <a:buNone/>
            </a:pPr>
            <a:r>
              <a:rPr lang="en-US" sz="3200" i="1" dirty="0">
                <a:ea typeface="+mj-ea"/>
                <a:cs typeface="+mj-cs"/>
              </a:rPr>
              <a:t>Does Earth ever run out of water? Support your answer with evidence and reasoning.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What do you think? What are your ideas and reasons? </a:t>
            </a:r>
          </a:p>
        </p:txBody>
      </p:sp>
    </p:spTree>
    <p:extLst>
      <p:ext uri="{BB962C8B-B14F-4D97-AF65-F5344CB8AC3E}">
        <p14:creationId xmlns:p14="http://schemas.microsoft.com/office/powerpoint/2010/main" val="36563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02893DA-CD35-4D5A-A402-802B9600E83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5749" y="1828800"/>
            <a:ext cx="4545302" cy="40533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Let’s Revisit the Water-Changes System!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19600" y="1371600"/>
            <a:ext cx="4267200" cy="5181600"/>
          </a:xfrm>
        </p:spPr>
        <p:txBody>
          <a:bodyPr/>
          <a:lstStyle/>
          <a:p>
            <a:pPr marL="365760" indent="-274320"/>
            <a:r>
              <a:rPr lang="en-US" sz="3200" dirty="0"/>
              <a:t>What changes did you observe in this system?</a:t>
            </a:r>
          </a:p>
          <a:p>
            <a:pPr marL="365760" indent="-274320">
              <a:spcBef>
                <a:spcPts val="1200"/>
              </a:spcBef>
            </a:pPr>
            <a:r>
              <a:rPr lang="en-US" sz="3200" dirty="0"/>
              <a:t>What happened to the water in the flask and the tubing? </a:t>
            </a:r>
          </a:p>
          <a:p>
            <a:pPr marL="365760" indent="-274320">
              <a:spcBef>
                <a:spcPts val="1200"/>
              </a:spcBef>
            </a:pPr>
            <a:r>
              <a:rPr lang="en-US" sz="3200" dirty="0"/>
              <a:t>What processes did you observe in this experiment?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747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What Happened to the Water Level?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676400"/>
            <a:ext cx="3048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Why didn’t we have the same amount of water in the flask at the end of the experiment as we did at the beginning?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0F5C5D-D795-46D0-9044-EC890DADEAA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1828800"/>
            <a:ext cx="4545302" cy="405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87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4253C5C-A774-4431-AF3B-B652D848796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6949" y="1371600"/>
            <a:ext cx="4545302" cy="4053322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90600"/>
          </a:xfrm>
        </p:spPr>
        <p:txBody>
          <a:bodyPr/>
          <a:lstStyle/>
          <a:p>
            <a:r>
              <a:rPr lang="en-US" dirty="0"/>
              <a:t>This Is an Open System!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5448300" y="2590800"/>
            <a:ext cx="533400" cy="457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867400" y="3124200"/>
            <a:ext cx="1371600" cy="22860"/>
          </a:xfrm>
          <a:prstGeom prst="straightConnector1">
            <a:avLst/>
          </a:prstGeom>
          <a:ln w="698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54102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Some of the water in the system escaped into the air.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432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CDD9B2A-8961-4827-90A6-C348252EC67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5749" y="1828800"/>
            <a:ext cx="4545302" cy="40533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We Set Up a Closed System?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657600" cy="407060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If we poured the water from the test tube back into the flask </a:t>
            </a:r>
            <a:r>
              <a:rPr lang="en-US" sz="3200" b="1" dirty="0"/>
              <a:t>in a closed system</a:t>
            </a:r>
            <a:r>
              <a:rPr lang="en-US" sz="3200" dirty="0"/>
              <a:t>, would the water level in the flask be the same as when we started?  </a:t>
            </a:r>
          </a:p>
        </p:txBody>
      </p:sp>
      <p:sp>
        <p:nvSpPr>
          <p:cNvPr id="5" name="Flowchart: Manual Operation 4"/>
          <p:cNvSpPr/>
          <p:nvPr/>
        </p:nvSpPr>
        <p:spPr>
          <a:xfrm rot="-1800000">
            <a:off x="3264763" y="3555570"/>
            <a:ext cx="255773" cy="325986"/>
          </a:xfrm>
          <a:prstGeom prst="flowChartManualOperation">
            <a:avLst/>
          </a:prstGeom>
          <a:solidFill>
            <a:schemeClr val="tx1"/>
          </a:solidFill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5257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 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91390" y="3402599"/>
            <a:ext cx="1691424" cy="40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410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/>
              <a:t>We Need More Evidence!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We have some different ideas about what happens to water in a closed system, but we need to gather more evidence to answer our focus question.</a:t>
            </a:r>
          </a:p>
        </p:txBody>
      </p:sp>
    </p:spTree>
    <p:extLst>
      <p:ext uri="{BB962C8B-B14F-4D97-AF65-F5344CB8AC3E}">
        <p14:creationId xmlns:p14="http://schemas.microsoft.com/office/powerpoint/2010/main" val="3731834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11810</TotalTime>
  <Words>998</Words>
  <Application>Microsoft Office PowerPoint</Application>
  <PresentationFormat>On-screen Show (4:3)</PresentationFormat>
  <Paragraphs>150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Clarity</vt:lpstr>
      <vt:lpstr>WATER CYCLE LESSON 6A</vt:lpstr>
      <vt:lpstr>Our Unit Central Questions</vt:lpstr>
      <vt:lpstr>Question 1: How Does Water Change in the World around Us?   </vt:lpstr>
      <vt:lpstr>Today’s Focus Question</vt:lpstr>
      <vt:lpstr>Let’s Revisit the Water-Changes System!</vt:lpstr>
      <vt:lpstr>What Happened to the Water Level?</vt:lpstr>
      <vt:lpstr>This Is an Open System!</vt:lpstr>
      <vt:lpstr>What If We Set Up a Closed System? </vt:lpstr>
      <vt:lpstr>We Need More Evidence!</vt:lpstr>
      <vt:lpstr>The Three-Bottles Experiment</vt:lpstr>
      <vt:lpstr>Gathering Data on Mass</vt:lpstr>
      <vt:lpstr>How Will the Mass of Each Bottle Change? </vt:lpstr>
      <vt:lpstr>Analyzing Sample Data: Did the Mass Change? </vt:lpstr>
      <vt:lpstr>Gathering Data on Mass</vt:lpstr>
      <vt:lpstr>Patterns in the Data</vt:lpstr>
      <vt:lpstr>What Do The Patterns Tell Us? </vt:lpstr>
      <vt:lpstr>The Results</vt:lpstr>
      <vt:lpstr>What Water Molecules Can and Can’t Do</vt:lpstr>
      <vt:lpstr>Today’s Focus Question</vt:lpstr>
      <vt:lpstr>Earth Is Like Our Bottles! </vt:lpstr>
      <vt:lpstr>Answer the Focus Question</vt:lpstr>
      <vt:lpstr>Let’s Summarize!   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311</cp:revision>
  <dcterms:created xsi:type="dcterms:W3CDTF">2014-06-10T18:20:14Z</dcterms:created>
  <dcterms:modified xsi:type="dcterms:W3CDTF">2019-02-04T22:44:35Z</dcterms:modified>
</cp:coreProperties>
</file>