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8"/>
  </p:notesMasterIdLst>
  <p:handoutMasterIdLst>
    <p:handoutMasterId r:id="rId79"/>
  </p:handoutMasterIdLst>
  <p:sldIdLst>
    <p:sldId id="299" r:id="rId3"/>
    <p:sldId id="304" r:id="rId4"/>
    <p:sldId id="305" r:id="rId5"/>
    <p:sldId id="306" r:id="rId6"/>
    <p:sldId id="307" r:id="rId7"/>
    <p:sldId id="308" r:id="rId8"/>
    <p:sldId id="309" r:id="rId9"/>
    <p:sldId id="402" r:id="rId10"/>
    <p:sldId id="348" r:id="rId11"/>
    <p:sldId id="321" r:id="rId12"/>
    <p:sldId id="322" r:id="rId13"/>
    <p:sldId id="323" r:id="rId14"/>
    <p:sldId id="324" r:id="rId15"/>
    <p:sldId id="328" r:id="rId16"/>
    <p:sldId id="410" r:id="rId17"/>
    <p:sldId id="401" r:id="rId18"/>
    <p:sldId id="259" r:id="rId19"/>
    <p:sldId id="295" r:id="rId20"/>
    <p:sldId id="296" r:id="rId21"/>
    <p:sldId id="406" r:id="rId22"/>
    <p:sldId id="407" r:id="rId23"/>
    <p:sldId id="412" r:id="rId24"/>
    <p:sldId id="262" r:id="rId25"/>
    <p:sldId id="263" r:id="rId26"/>
    <p:sldId id="297" r:id="rId27"/>
    <p:sldId id="266" r:id="rId28"/>
    <p:sldId id="267" r:id="rId29"/>
    <p:sldId id="268" r:id="rId30"/>
    <p:sldId id="331" r:id="rId31"/>
    <p:sldId id="269" r:id="rId32"/>
    <p:sldId id="270" r:id="rId33"/>
    <p:sldId id="271" r:id="rId34"/>
    <p:sldId id="272" r:id="rId35"/>
    <p:sldId id="273" r:id="rId36"/>
    <p:sldId id="409" r:id="rId37"/>
    <p:sldId id="276" r:id="rId38"/>
    <p:sldId id="413" r:id="rId39"/>
    <p:sldId id="300" r:id="rId40"/>
    <p:sldId id="279"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398" r:id="rId64"/>
    <p:sldId id="399" r:id="rId65"/>
    <p:sldId id="281" r:id="rId66"/>
    <p:sldId id="343" r:id="rId67"/>
    <p:sldId id="282" r:id="rId68"/>
    <p:sldId id="283" r:id="rId69"/>
    <p:sldId id="344" r:id="rId70"/>
    <p:sldId id="345" r:id="rId71"/>
    <p:sldId id="346" r:id="rId72"/>
    <p:sldId id="350" r:id="rId73"/>
    <p:sldId id="347" r:id="rId74"/>
    <p:sldId id="290" r:id="rId75"/>
    <p:sldId id="405" r:id="rId76"/>
    <p:sldId id="292" r:id="rId7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Hvidsten" initials="CH" lastIdx="2" clrIdx="0"/>
  <p:cmAuthor id="1" name="JLonas" initials="JL" lastIdx="9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71505" autoAdjust="0"/>
  </p:normalViewPr>
  <p:slideViewPr>
    <p:cSldViewPr>
      <p:cViewPr varScale="1">
        <p:scale>
          <a:sx n="78" d="100"/>
          <a:sy n="78" d="100"/>
        </p:scale>
        <p:origin x="792" y="84"/>
      </p:cViewPr>
      <p:guideLst>
        <p:guide orient="horz" pos="2160"/>
        <p:guide pos="2880"/>
      </p:guideLst>
    </p:cSldViewPr>
  </p:slideViewPr>
  <p:outlineViewPr>
    <p:cViewPr>
      <p:scale>
        <a:sx n="33" d="100"/>
        <a:sy n="33" d="100"/>
      </p:scale>
      <p:origin x="54" y="42768"/>
    </p:cViewPr>
  </p:outlineViewPr>
  <p:notesTextViewPr>
    <p:cViewPr>
      <p:scale>
        <a:sx n="3" d="2"/>
        <a:sy n="3" d="2"/>
      </p:scale>
      <p:origin x="0" y="0"/>
    </p:cViewPr>
  </p:notesTextViewPr>
  <p:sorterViewPr>
    <p:cViewPr>
      <p:scale>
        <a:sx n="66" d="100"/>
        <a:sy n="66" d="100"/>
      </p:scale>
      <p:origin x="0" y="1482"/>
    </p:cViewPr>
  </p:sorterViewPr>
  <p:notesViewPr>
    <p:cSldViewPr>
      <p:cViewPr varScale="1">
        <p:scale>
          <a:sx n="85" d="100"/>
          <a:sy n="85" d="100"/>
        </p:scale>
        <p:origin x="-190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B76DA03B-FF28-40E2-9E75-D61C2ED8D4B8}" type="datetimeFigureOut">
              <a:rPr lang="en-US" smtClean="0"/>
              <a:pPr/>
              <a:t>2/5/2020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286B673E-D94D-4435-BAA6-66EF1D562525}" type="slidenum">
              <a:rPr lang="en-US" smtClean="0"/>
              <a:pPr/>
              <a:t>‹#›</a:t>
            </a:fld>
            <a:endParaRPr lang="en-US"/>
          </a:p>
        </p:txBody>
      </p:sp>
    </p:spTree>
    <p:extLst>
      <p:ext uri="{BB962C8B-B14F-4D97-AF65-F5344CB8AC3E}">
        <p14:creationId xmlns:p14="http://schemas.microsoft.com/office/powerpoint/2010/main" val="120210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3E99A0-5A01-41BA-AC39-BB8F130969B5}" type="datetimeFigureOut">
              <a:rPr lang="en-US" smtClean="0"/>
              <a:pPr/>
              <a:t>2/5/2020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dirty="0"/>
          </a:p>
          <a:p>
            <a:pPr eaLnBrk="1" hangingPunct="1"/>
            <a:r>
              <a:rPr lang="en-US" dirty="0"/>
              <a:t>a. Greet participants as they enter the room.</a:t>
            </a:r>
            <a:endParaRPr lang="en-US" sz="1500" dirty="0"/>
          </a:p>
          <a:p>
            <a:endParaRPr lang="en-US" dirty="0"/>
          </a:p>
          <a:p>
            <a:r>
              <a:rPr lang="en-US" dirty="0"/>
              <a:t>b. Help them find</a:t>
            </a:r>
            <a:r>
              <a:rPr lang="en-US" baseline="0" dirty="0"/>
              <a:t> </a:t>
            </a:r>
            <a:r>
              <a:rPr lang="en-US" dirty="0"/>
              <a:t>their notebooks and table tents.</a:t>
            </a:r>
            <a:endParaRPr lang="en-US" altLang="en-US" dirty="0"/>
          </a:p>
        </p:txBody>
      </p:sp>
    </p:spTree>
    <p:extLst>
      <p:ext uri="{BB962C8B-B14F-4D97-AF65-F5344CB8AC3E}">
        <p14:creationId xmlns:p14="http://schemas.microsoft.com/office/powerpoint/2010/main" val="230675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is a transition slide.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36294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A0B1DC-457F-44C9-BB27-482AE5A70E8D}" type="slidenum">
              <a:rPr lang="en-US" altLang="en-US">
                <a:solidFill>
                  <a:srgbClr val="000000"/>
                </a:solidFill>
              </a:rPr>
              <a:pPr eaLnBrk="1" hangingPunct="1">
                <a:spcBef>
                  <a:spcPct val="0"/>
                </a:spcBef>
              </a:pPr>
              <a:t>11</a:t>
            </a:fld>
            <a:endParaRPr lang="en-US" alt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typical daily schedule includes the following: </a:t>
            </a:r>
          </a:p>
          <a:p>
            <a:pPr marL="365760" indent="-182880">
              <a:buFont typeface="Arial" pitchFamily="34" charset="0"/>
              <a:buChar char="•"/>
            </a:pPr>
            <a:r>
              <a:rPr lang="en-US" sz="1200" kern="1200" dirty="0">
                <a:solidFill>
                  <a:schemeClr val="tx1"/>
                </a:solidFill>
                <a:latin typeface="+mn-lt"/>
                <a:ea typeface="+mn-ea"/>
                <a:cs typeface="+mn-cs"/>
              </a:rPr>
              <a:t>Time spent on </a:t>
            </a:r>
            <a:r>
              <a:rPr lang="en-US" sz="1200" kern="1200" dirty="0" err="1">
                <a:solidFill>
                  <a:schemeClr val="tx1"/>
                </a:solidFill>
                <a:latin typeface="+mn-lt"/>
                <a:ea typeface="+mn-ea"/>
                <a:cs typeface="+mn-cs"/>
              </a:rPr>
              <a:t>videocase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 analysis</a:t>
            </a:r>
          </a:p>
          <a:p>
            <a:pPr marL="365760" indent="-182880">
              <a:buFont typeface="Arial" pitchFamily="34" charset="0"/>
              <a:buChar char="•"/>
            </a:pPr>
            <a:r>
              <a:rPr lang="en-US" sz="1200" kern="1200" dirty="0">
                <a:solidFill>
                  <a:schemeClr val="tx1"/>
                </a:solidFill>
                <a:latin typeface="+mn-lt"/>
                <a:ea typeface="+mn-ea"/>
                <a:cs typeface="+mn-cs"/>
              </a:rPr>
              <a:t>Time focused on content deepening</a:t>
            </a:r>
          </a:p>
          <a:p>
            <a:pPr marL="365760" indent="-182880">
              <a:buFont typeface="Arial" pitchFamily="34" charset="0"/>
              <a:buChar char="•"/>
            </a:pPr>
            <a:r>
              <a:rPr lang="en-US" sz="1200" kern="1200" dirty="0">
                <a:solidFill>
                  <a:schemeClr val="tx1"/>
                </a:solidFill>
                <a:latin typeface="+mn-lt"/>
                <a:ea typeface="+mn-ea"/>
                <a:cs typeface="+mn-cs"/>
              </a:rPr>
              <a:t>Short homework assignments</a:t>
            </a:r>
          </a:p>
          <a:p>
            <a:pPr marL="365760" indent="-182880">
              <a:buFont typeface="Arial" pitchFamily="34" charset="0"/>
              <a:buChar char="•"/>
            </a:pPr>
            <a:r>
              <a:rPr lang="en-US" sz="1200" kern="1200" dirty="0">
                <a:solidFill>
                  <a:schemeClr val="tx1"/>
                </a:solidFill>
                <a:latin typeface="+mn-lt"/>
                <a:ea typeface="+mn-ea"/>
                <a:cs typeface="+mn-cs"/>
              </a:rPr>
              <a:t>A morning and an afternoon break, with a 45-minute lunch break</a:t>
            </a:r>
            <a:endParaRPr lang="en-US" altLang="en-US" dirty="0"/>
          </a:p>
        </p:txBody>
      </p:sp>
    </p:spTree>
    <p:extLst>
      <p:ext uri="{BB962C8B-B14F-4D97-AF65-F5344CB8AC3E}">
        <p14:creationId xmlns:p14="http://schemas.microsoft.com/office/powerpoint/2010/main" val="17680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sz="1200" kern="1200" dirty="0">
                <a:solidFill>
                  <a:schemeClr val="tx1"/>
                </a:solidFill>
                <a:latin typeface="+mn-lt"/>
                <a:ea typeface="+mn-ea"/>
                <a:cs typeface="+mn-cs"/>
              </a:rPr>
              <a:t>a. During the Summer Institute, each grade level will focus on two content areas, with one week devoted to each area. Participants will </a:t>
            </a:r>
            <a:r>
              <a:rPr lang="en-US" sz="1200" kern="1200">
                <a:solidFill>
                  <a:schemeClr val="tx1"/>
                </a:solidFill>
                <a:latin typeface="+mn-lt"/>
                <a:ea typeface="+mn-ea"/>
                <a:cs typeface="+mn-cs"/>
              </a:rPr>
              <a:t>deepen their science-content </a:t>
            </a:r>
            <a:r>
              <a:rPr lang="en-US" sz="1200" kern="1200" dirty="0">
                <a:solidFill>
                  <a:schemeClr val="tx1"/>
                </a:solidFill>
                <a:latin typeface="+mn-lt"/>
                <a:ea typeface="+mn-ea"/>
                <a:cs typeface="+mn-cs"/>
              </a:rPr>
              <a:t>knowledge, study lesson plans in each content area, and analyze </a:t>
            </a:r>
            <a:r>
              <a:rPr lang="en-US" sz="1200" kern="1200" dirty="0" err="1">
                <a:solidFill>
                  <a:schemeClr val="tx1"/>
                </a:solidFill>
                <a:latin typeface="+mn-lt"/>
                <a:ea typeface="+mn-ea"/>
                <a:cs typeface="+mn-cs"/>
              </a:rPr>
              <a:t>videocases</a:t>
            </a:r>
            <a:r>
              <a:rPr lang="en-US" sz="1200" kern="1200" dirty="0">
                <a:solidFill>
                  <a:schemeClr val="tx1"/>
                </a:solidFill>
                <a:latin typeface="+mn-lt"/>
                <a:ea typeface="+mn-ea"/>
                <a:cs typeface="+mn-cs"/>
              </a:rPr>
              <a:t> of teachers presenting this content. </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249606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1C078F-F93A-410B-B040-28EC82A99399}" type="slidenum">
              <a:rPr lang="en-US" altLang="en-US">
                <a:solidFill>
                  <a:prstClr val="black"/>
                </a:solidFill>
              </a:rPr>
              <a:pPr eaLnBrk="1" hangingPunct="1">
                <a:spcBef>
                  <a:spcPct val="0"/>
                </a:spcBef>
              </a:pPr>
              <a:t>13</a:t>
            </a:fld>
            <a:endParaRPr lang="en-US" altLang="en-US">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eaLnBrk="1" hangingPunct="1"/>
            <a:r>
              <a:rPr lang="en-US" sz="1200" kern="1200" dirty="0">
                <a:solidFill>
                  <a:schemeClr val="tx1"/>
                </a:solidFill>
                <a:latin typeface="+mn-lt"/>
                <a:ea typeface="+mn-ea"/>
                <a:cs typeface="+mn-cs"/>
              </a:rPr>
              <a:t>a. “The Summer Institute is just the beginning! During the school year, you’ll continue meeting with your grade-level study group.” </a:t>
            </a:r>
            <a:endParaRPr lang="en-US" altLang="en-US" dirty="0"/>
          </a:p>
        </p:txBody>
      </p:sp>
    </p:spTree>
    <p:extLst>
      <p:ext uri="{BB962C8B-B14F-4D97-AF65-F5344CB8AC3E}">
        <p14:creationId xmlns:p14="http://schemas.microsoft.com/office/powerpoint/2010/main" val="232550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dirty="0"/>
              <a:t>Approximately 1 min</a:t>
            </a:r>
          </a:p>
          <a:p>
            <a:endParaRPr lang="en-US" altLang="en-US" dirty="0"/>
          </a:p>
          <a:p>
            <a:r>
              <a:rPr lang="en-US" altLang="en-US" dirty="0"/>
              <a:t>a. </a:t>
            </a:r>
            <a:r>
              <a:rPr lang="en-US" altLang="en-US" b="1" dirty="0"/>
              <a:t>Transition slide: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a:t>
            </a:r>
            <a:r>
              <a:rPr lang="en-US" dirty="0"/>
              <a:t>In a moment</a:t>
            </a:r>
            <a:r>
              <a:rPr lang="en-US" baseline="0" dirty="0"/>
              <a:t> we’ll break up into grade-level study groups and </a:t>
            </a:r>
            <a:r>
              <a:rPr lang="en-US" dirty="0"/>
              <a:t>dig into the </a:t>
            </a:r>
            <a:r>
              <a:rPr lang="en-US" dirty="0" err="1"/>
              <a:t>RESPeCT</a:t>
            </a:r>
            <a:r>
              <a:rPr lang="en-US" dirty="0"/>
              <a:t> PD program! But first let’s review this</a:t>
            </a:r>
            <a:r>
              <a:rPr lang="en-US" baseline="0" dirty="0"/>
              <a:t> list of materials you’ll receive in your designated meeting rooms.”</a:t>
            </a:r>
            <a:endParaRPr lang="en-US" dirty="0"/>
          </a:p>
          <a:p>
            <a:endParaRPr lang="en-US" altLang="en-US" dirty="0"/>
          </a:p>
        </p:txBody>
      </p:sp>
      <p:sp>
        <p:nvSpPr>
          <p:cNvPr id="1003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26B4DC-A393-4CBC-85E9-86CD4313EBE6}" type="slidenum">
              <a:rPr lang="en-US" altLang="en-US">
                <a:solidFill>
                  <a:prstClr val="black"/>
                </a:solidFill>
              </a:rPr>
              <a:pPr eaLnBrk="1" hangingPunct="1">
                <a:spcBef>
                  <a:spcPct val="0"/>
                </a:spcBef>
              </a:pPr>
              <a:t>14</a:t>
            </a:fld>
            <a:endParaRPr lang="en-US" altLang="en-US">
              <a:solidFill>
                <a:prstClr val="black"/>
              </a:solidFill>
            </a:endParaRPr>
          </a:p>
        </p:txBody>
      </p:sp>
    </p:spTree>
    <p:extLst>
      <p:ext uri="{BB962C8B-B14F-4D97-AF65-F5344CB8AC3E}">
        <p14:creationId xmlns:p14="http://schemas.microsoft.com/office/powerpoint/2010/main" val="173269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r>
              <a:rPr lang="en-US" sz="1200" kern="1200" dirty="0">
                <a:solidFill>
                  <a:schemeClr val="tx1"/>
                </a:solidFill>
                <a:latin typeface="+mn-lt"/>
                <a:ea typeface="+mn-ea"/>
                <a:cs typeface="+mn-cs"/>
              </a:rPr>
              <a:t>a. “Any questions before we head to our grade-level study groups?”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Send-off:</a:t>
            </a:r>
            <a:r>
              <a:rPr lang="en-US" sz="1200" kern="1200" dirty="0">
                <a:solidFill>
                  <a:schemeClr val="tx1"/>
                </a:solidFill>
                <a:latin typeface="+mn-lt"/>
                <a:ea typeface="+mn-ea"/>
                <a:cs typeface="+mn-cs"/>
              </a:rPr>
              <a:t> “Have a great day and be sure to let us know if there is anything we can do to support you in getting the most out of this experience!”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 </a:t>
            </a:r>
          </a:p>
          <a:p>
            <a:endParaRPr lang="en-US" dirty="0"/>
          </a:p>
          <a:p>
            <a:r>
              <a:rPr lang="en-US" sz="1200" kern="1200" dirty="0">
                <a:solidFill>
                  <a:schemeClr val="tx1"/>
                </a:solidFill>
                <a:effectLst/>
                <a:latin typeface="+mn-lt"/>
                <a:ea typeface="+mn-ea"/>
                <a:cs typeface="+mn-cs"/>
              </a:rPr>
              <a:t>a. </a:t>
            </a:r>
            <a:r>
              <a:rPr lang="en-US" sz="1200" kern="1200" dirty="0">
                <a:solidFill>
                  <a:schemeClr val="tx1"/>
                </a:solidFill>
                <a:latin typeface="+mn-lt"/>
                <a:ea typeface="+mn-ea"/>
                <a:cs typeface="+mn-cs"/>
              </a:rPr>
              <a:t>Welcome participants to the study group and introduce yourself as they arrive.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Help participants find their table tents and materials so they can get settled.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Direct them to the instructions for setting up their notebooks (Setting Up Your Summer Institute Notebook in the </a:t>
            </a:r>
            <a:r>
              <a:rPr lang="en-US" sz="1200" kern="1200" dirty="0" err="1">
                <a:solidFill>
                  <a:schemeClr val="tx1"/>
                </a:solidFill>
                <a:latin typeface="+mn-lt"/>
                <a:ea typeface="+mn-ea"/>
                <a:cs typeface="+mn-cs"/>
              </a:rPr>
              <a:t>pretabs</a:t>
            </a:r>
            <a:r>
              <a:rPr lang="en-US" sz="1200" kern="1200" dirty="0">
                <a:solidFill>
                  <a:schemeClr val="tx1"/>
                </a:solidFill>
                <a:latin typeface="+mn-lt"/>
                <a:ea typeface="+mn-ea"/>
                <a:cs typeface="+mn-cs"/>
              </a:rPr>
              <a:t> section of their PD program binders) and get them started working on this task. Interact informally with them and allow them to chitchat as they work.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165197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15 min</a:t>
            </a:r>
          </a:p>
          <a:p>
            <a:endParaRPr lang="en-US" baseline="0" dirty="0"/>
          </a:p>
          <a:p>
            <a:r>
              <a:rPr lang="en-US" dirty="0"/>
              <a:t>a.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Have participants write their responses to the questions on the slide in their notebooks. Emphasize</a:t>
            </a:r>
            <a:r>
              <a:rPr lang="en-US" sz="1200" kern="1200" baseline="0" dirty="0">
                <a:solidFill>
                  <a:schemeClr val="tx1"/>
                </a:solidFill>
                <a:latin typeface="+mn-lt"/>
                <a:ea typeface="+mn-ea"/>
                <a:cs typeface="+mn-cs"/>
              </a:rPr>
              <a:t> that this is an independent writing exercise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(3 min):</a:t>
            </a:r>
            <a:r>
              <a:rPr lang="en-US" sz="1200" kern="1200" dirty="0">
                <a:solidFill>
                  <a:schemeClr val="tx1"/>
                </a:solidFill>
                <a:latin typeface="+mn-lt"/>
                <a:ea typeface="+mn-ea"/>
                <a:cs typeface="+mn-cs"/>
              </a:rPr>
              <a:t> Have participants pair up and share their responses to the questions. Encourage them to learn other things about their partners as well (e.g.,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school, years of teaching, favorite subjects to teach, hobbies).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If the group has an odd number of participants, pair up with one of them.</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(9 min):</a:t>
            </a:r>
            <a:r>
              <a:rPr lang="en-US" sz="1200" kern="1200" dirty="0">
                <a:solidFill>
                  <a:schemeClr val="tx1"/>
                </a:solidFill>
                <a:latin typeface="+mn-lt"/>
                <a:ea typeface="+mn-ea"/>
                <a:cs typeface="+mn-cs"/>
              </a:rPr>
              <a:t> Have each participant introduce her or his partner, highlighting what that partner hopes to learn from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Model the first pair of introductions to demonstrate that they should be brief.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you weren’t able to pair up with someone, simply introduce yourself.</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Monitor the time: </a:t>
            </a:r>
            <a:r>
              <a:rPr lang="en-US" sz="1200" kern="1200" dirty="0">
                <a:solidFill>
                  <a:schemeClr val="tx1"/>
                </a:solidFill>
                <a:latin typeface="+mn-lt"/>
                <a:ea typeface="+mn-ea"/>
                <a:cs typeface="+mn-cs"/>
              </a:rPr>
              <a:t>Introductions should be longer than a</a:t>
            </a:r>
            <a:r>
              <a:rPr lang="en-US" sz="1200" kern="1200" baseline="0" dirty="0">
                <a:solidFill>
                  <a:schemeClr val="tx1"/>
                </a:solidFill>
                <a:latin typeface="+mn-lt"/>
                <a:ea typeface="+mn-ea"/>
                <a:cs typeface="+mn-cs"/>
              </a:rPr>
              <a:t> sentence, but not the length of a full essay!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54518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3D72CB-C65D-4652-B626-9E20AB45B718}" type="slidenum">
              <a:rPr lang="en-US" altLang="en-US">
                <a:solidFill>
                  <a:srgbClr val="000000"/>
                </a:solidFill>
              </a:rPr>
              <a:pPr eaLnBrk="1" hangingPunct="1">
                <a:spcBef>
                  <a:spcPct val="0"/>
                </a:spcBef>
              </a:pPr>
              <a:t>18</a:t>
            </a:fld>
            <a:endParaRPr lang="en-US" altLang="en-US">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altLang="en-US" dirty="0"/>
              <a:t>2 min</a:t>
            </a:r>
          </a:p>
          <a:p>
            <a:pPr eaLnBrk="1" hangingPunct="1"/>
            <a:endParaRPr lang="en-US" altLang="en-US" dirty="0"/>
          </a:p>
          <a:p>
            <a:r>
              <a:rPr lang="en-US" dirty="0"/>
              <a:t>a. Talk through this slide,</a:t>
            </a:r>
            <a:r>
              <a:rPr lang="en-US" baseline="0" dirty="0"/>
              <a:t> emphasizing</a:t>
            </a:r>
            <a:r>
              <a:rPr lang="en-US" sz="1200" kern="1200" dirty="0">
                <a:solidFill>
                  <a:schemeClr val="tx1"/>
                </a:solidFill>
                <a:latin typeface="+mn-lt"/>
                <a:ea typeface="+mn-ea"/>
                <a:cs typeface="+mn-cs"/>
              </a:rPr>
              <a:t> how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is different from many other professional development opportunities. </a:t>
            </a:r>
          </a:p>
        </p:txBody>
      </p:sp>
    </p:spTree>
    <p:extLst>
      <p:ext uri="{BB962C8B-B14F-4D97-AF65-F5344CB8AC3E}">
        <p14:creationId xmlns:p14="http://schemas.microsoft.com/office/powerpoint/2010/main" val="3415538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5B6664-8052-48A5-A152-0727A26D29C6}" type="slidenum">
              <a:rPr lang="en-US" altLang="en-US">
                <a:solidFill>
                  <a:srgbClr val="000000"/>
                </a:solidFill>
              </a:rPr>
              <a:pPr eaLnBrk="1" hangingPunct="1">
                <a:spcBef>
                  <a:spcPct val="0"/>
                </a:spcBef>
              </a:pPr>
              <a:t>19</a:t>
            </a:fld>
            <a:endParaRPr lang="en-US" altLang="en-US">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altLang="en-US" dirty="0"/>
              <a:t>1 min</a:t>
            </a:r>
          </a:p>
          <a:p>
            <a:pPr eaLnBrk="1" hangingPunct="1"/>
            <a:endParaRPr lang="en-US" altLang="en-US" dirty="0"/>
          </a:p>
          <a:p>
            <a:r>
              <a:rPr lang="en-US" sz="1200" kern="1200" dirty="0">
                <a:solidFill>
                  <a:schemeClr val="tx1"/>
                </a:solidFill>
                <a:latin typeface="+mn-lt"/>
                <a:ea typeface="+mn-ea"/>
                <a:cs typeface="+mn-cs"/>
              </a:rPr>
              <a:t>a. Highlight the goals of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analysis PD and how it differs from other professional development opportunities. </a:t>
            </a:r>
          </a:p>
        </p:txBody>
      </p:sp>
    </p:spTree>
    <p:extLst>
      <p:ext uri="{BB962C8B-B14F-4D97-AF65-F5344CB8AC3E}">
        <p14:creationId xmlns:p14="http://schemas.microsoft.com/office/powerpoint/2010/main" val="263291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7C2B53-4E59-4749-98B7-C020826473A0}" type="slidenum">
              <a:rPr lang="en-US" altLang="en-US">
                <a:solidFill>
                  <a:prstClr val="black"/>
                </a:solidFill>
              </a:rPr>
              <a:pPr eaLnBrk="1" hangingPunct="1">
                <a:spcBef>
                  <a:spcPct val="0"/>
                </a:spcBef>
              </a:pPr>
              <a:t>2</a:t>
            </a:fld>
            <a:endParaRPr lang="en-US" altLang="en-US">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dirty="0"/>
              <a:t>20 min for slides 2–14 presentation (averaging approximately 1 min per slide)</a:t>
            </a:r>
          </a:p>
          <a:p>
            <a:pPr eaLnBrk="1" hangingPunct="1"/>
            <a:endParaRPr lang="en-US" altLang="en-US" dirty="0"/>
          </a:p>
          <a:p>
            <a:pPr lvl="0"/>
            <a:r>
              <a:rPr lang="en-US" dirty="0"/>
              <a:t>a. Give everyone a big welcome to the </a:t>
            </a:r>
            <a:r>
              <a:rPr lang="en-US" dirty="0" err="1"/>
              <a:t>RESPeCT</a:t>
            </a:r>
            <a:r>
              <a:rPr lang="en-US" dirty="0"/>
              <a:t> PD program!</a:t>
            </a:r>
          </a:p>
          <a:p>
            <a:r>
              <a:rPr lang="en-US" dirty="0"/>
              <a:t> </a:t>
            </a:r>
          </a:p>
          <a:p>
            <a:r>
              <a:rPr lang="en-US" dirty="0"/>
              <a:t>b. Fill participants in on the essential details listed on the slide. </a:t>
            </a:r>
            <a:endParaRPr lang="en-US" altLang="en-US" dirty="0"/>
          </a:p>
        </p:txBody>
      </p:sp>
    </p:spTree>
    <p:extLst>
      <p:ext uri="{BB962C8B-B14F-4D97-AF65-F5344CB8AC3E}">
        <p14:creationId xmlns:p14="http://schemas.microsoft.com/office/powerpoint/2010/main" val="129009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20</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3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“To do this kind of work together, we need to develop a strong study group where everyone feels safe sharing their ideas, questions, confusion, successes, and stumbles. Having a set of agreed-upon norms will help us build such a learning community.”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over these basic norms.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“What do you think? Are there any changes or additions you’d like to suggest?”</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929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21</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sz="1200" u="none" strike="noStrike" kern="1200" dirty="0">
                <a:solidFill>
                  <a:schemeClr val="tx1"/>
                </a:solidFill>
                <a:effectLst/>
                <a:latin typeface="+mn-lt"/>
                <a:ea typeface="+mn-ea"/>
                <a:cs typeface="+mn-cs"/>
              </a:rPr>
              <a:t>5 min</a:t>
            </a:r>
          </a:p>
          <a:p>
            <a:pPr eaLnBrk="1" hangingPunct="1"/>
            <a:endParaRPr lang="en-US" sz="1200" u="none" strike="noStrike"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“This set of norms moves beyond the basics and targets the heart of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goals.”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list.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“Is anything unclear? Do you have any changes or additions you’d like to suggest? Do you have any concerns about these norms?”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Direct participants to handout 1.1 (Norms for Working Together)</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pass out the half-page copy of the norms </a:t>
            </a:r>
            <a:r>
              <a:rPr lang="en-US" sz="1200" kern="1200">
                <a:solidFill>
                  <a:schemeClr val="tx1"/>
                </a:solidFill>
                <a:latin typeface="+mn-lt"/>
                <a:ea typeface="+mn-ea"/>
                <a:cs typeface="+mn-cs"/>
              </a:rPr>
              <a:t>for them to </a:t>
            </a:r>
            <a:r>
              <a:rPr lang="en-US" sz="1200" kern="1200" dirty="0">
                <a:solidFill>
                  <a:schemeClr val="tx1"/>
                </a:solidFill>
                <a:latin typeface="+mn-lt"/>
                <a:ea typeface="+mn-ea"/>
                <a:cs typeface="+mn-cs"/>
              </a:rPr>
              <a:t>paste on the inside front cover of their notebooks</a:t>
            </a:r>
            <a:r>
              <a:rPr lang="en-US" sz="1200" kern="1200" dirty="0">
                <a:solidFill>
                  <a:schemeClr val="tx1"/>
                </a:solidFill>
                <a:effectLst/>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Ask participants if they’re willing to live with these norms today; then tell them they’ll have an opportunity to revise them tomorrow. </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698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23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1</a:t>
            </a:r>
            <a:r>
              <a:rPr lang="en-US" baseline="0" dirty="0"/>
              <a:t> min</a:t>
            </a:r>
          </a:p>
          <a:p>
            <a:endParaRPr lang="en-US" baseline="0" dirty="0"/>
          </a:p>
          <a:p>
            <a:r>
              <a:rPr lang="en-US" sz="1200" kern="1200" dirty="0">
                <a:solidFill>
                  <a:schemeClr val="tx1"/>
                </a:solidFill>
                <a:latin typeface="+mn-lt"/>
                <a:ea typeface="+mn-ea"/>
                <a:cs typeface="+mn-cs"/>
              </a:rPr>
              <a:t>a. “Each day we’re going to have at</a:t>
            </a:r>
            <a:r>
              <a:rPr lang="en-US" sz="1200" kern="1200" baseline="0" dirty="0">
                <a:solidFill>
                  <a:schemeClr val="tx1"/>
                </a:solidFill>
                <a:latin typeface="+mn-lt"/>
                <a:ea typeface="+mn-ea"/>
                <a:cs typeface="+mn-cs"/>
              </a:rPr>
              <a:t> least one</a:t>
            </a:r>
            <a:r>
              <a:rPr lang="en-US" sz="1200" kern="1200" dirty="0">
                <a:solidFill>
                  <a:schemeClr val="tx1"/>
                </a:solidFill>
                <a:latin typeface="+mn-lt"/>
                <a:ea typeface="+mn-ea"/>
                <a:cs typeface="+mn-cs"/>
              </a:rPr>
              <a:t> lesson analysis focus question and one content deepening focus question. These are today’s focus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focus questions on the slide.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77916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E2C6B-1571-4D43-9E57-23EA5C5D9815}" type="slidenum">
              <a:rPr lang="en-US"/>
              <a:pPr/>
              <a:t>24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15 min</a:t>
            </a:r>
          </a:p>
          <a:p>
            <a:endParaRPr lang="en-US" dirty="0"/>
          </a:p>
          <a:p>
            <a:r>
              <a:rPr lang="en-US" sz="1200" kern="1200" dirty="0">
                <a:solidFill>
                  <a:schemeClr val="tx1"/>
                </a:solidFill>
                <a:latin typeface="+mn-lt"/>
                <a:ea typeface="+mn-ea"/>
                <a:cs typeface="+mn-cs"/>
              </a:rPr>
              <a:t>a. “Before we explore these questions, let’s create a list of ideas about effective science teaching.”</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“Take a few minutes to think and write about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(10 min):</a:t>
            </a:r>
            <a:r>
              <a:rPr lang="en-US" sz="1200" kern="1200" dirty="0">
                <a:solidFill>
                  <a:schemeClr val="tx1"/>
                </a:solidFill>
                <a:latin typeface="+mn-lt"/>
                <a:ea typeface="+mn-ea"/>
                <a:cs typeface="+mn-cs"/>
              </a:rPr>
              <a:t> Go around the group (round-robin) asking everyone to contribute an idea. Write the ideas </a:t>
            </a:r>
            <a:r>
              <a:rPr lang="en-US" sz="1200" kern="1200">
                <a:solidFill>
                  <a:schemeClr val="tx1"/>
                </a:solidFill>
                <a:latin typeface="+mn-lt"/>
                <a:ea typeface="+mn-ea"/>
                <a:cs typeface="+mn-cs"/>
              </a:rPr>
              <a:t>on chart </a:t>
            </a:r>
            <a:r>
              <a:rPr lang="en-US" sz="1200" kern="1200" dirty="0">
                <a:solidFill>
                  <a:schemeClr val="tx1"/>
                </a:solidFill>
                <a:latin typeface="+mn-lt"/>
                <a:ea typeface="+mn-ea"/>
                <a:cs typeface="+mn-cs"/>
              </a:rPr>
              <a:t>paper and title the chart “Effective Science Teaching.”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“Throughout the sessions, we’ll revisit this list to add new ideas, clarify</a:t>
            </a:r>
            <a:r>
              <a:rPr lang="en-US" sz="1200" kern="1200" baseline="0" dirty="0">
                <a:solidFill>
                  <a:schemeClr val="tx1"/>
                </a:solidFill>
                <a:latin typeface="+mn-lt"/>
                <a:ea typeface="+mn-ea"/>
                <a:cs typeface="+mn-cs"/>
              </a:rPr>
              <a:t> our thinking, and </a:t>
            </a:r>
            <a:r>
              <a:rPr lang="en-US" sz="1200" kern="1200" dirty="0">
                <a:solidFill>
                  <a:schemeClr val="tx1"/>
                </a:solidFill>
                <a:latin typeface="+mn-lt"/>
                <a:ea typeface="+mn-ea"/>
                <a:cs typeface="+mn-cs"/>
              </a:rPr>
              <a:t>make other modifications.”</a:t>
            </a:r>
            <a:r>
              <a:rPr lang="en-US" dirty="0"/>
              <a:t> </a:t>
            </a:r>
            <a:r>
              <a:rPr lang="en-US" sz="1200" kern="1200" dirty="0">
                <a:solidFill>
                  <a:schemeClr val="tx1"/>
                </a:solidFill>
                <a:latin typeface="+mn-lt"/>
                <a:ea typeface="+mn-ea"/>
                <a:cs typeface="+mn-cs"/>
              </a:rPr>
              <a:t> </a:t>
            </a: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04263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25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2 min</a:t>
            </a:r>
          </a:p>
          <a:p>
            <a:endParaRPr lang="en-US" baseline="0" dirty="0"/>
          </a:p>
          <a:p>
            <a:r>
              <a:rPr lang="en-US" sz="1200" kern="1200" dirty="0">
                <a:solidFill>
                  <a:schemeClr val="tx1"/>
                </a:solidFill>
                <a:latin typeface="+mn-lt"/>
                <a:ea typeface="+mn-ea"/>
                <a:cs typeface="+mn-cs"/>
              </a:rPr>
              <a:t>a. “This PD program will focus on two lenses as analytical tools to guide our learning: the Student Thinking Lens and the Science Content Storyline Lens.”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“Today we’re going to examine why these two lenses were chosen for our focus.”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“Let’s begin with the Science Content Storyline Lens.”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00626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“A large video study of science teaching in different countries revealed the importance of the Science Content Storyline Lens.”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TIMSS video study explored the research questions on this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Background info:</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TIMSS stands for Trends in Mathematics and Science Study.</a:t>
            </a:r>
          </a:p>
          <a:p>
            <a:pPr marL="365760" indent="-182880">
              <a:buFont typeface="Arial" pitchFamily="34" charset="0"/>
              <a:buChar char="•"/>
            </a:pPr>
            <a:r>
              <a:rPr lang="en-US" sz="1200" kern="1200" dirty="0">
                <a:solidFill>
                  <a:schemeClr val="tx1"/>
                </a:solidFill>
                <a:latin typeface="+mn-lt"/>
                <a:ea typeface="+mn-ea"/>
                <a:cs typeface="+mn-cs"/>
              </a:rPr>
              <a:t>TIMSS is known for its achievement studies comparing student performance in math and science internationally.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203424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99CC9-56C7-44A1-9568-861CD5A5207F}" type="slidenum">
              <a:rPr lang="en-US"/>
              <a:pPr/>
              <a:t>27</a:t>
            </a:fld>
            <a:endParaRPr lang="en-US"/>
          </a:p>
        </p:txBody>
      </p:sp>
      <p:sp>
        <p:nvSpPr>
          <p:cNvPr id="67586" name="Rectangle 2"/>
          <p:cNvSpPr>
            <a:spLocks noGrp="1" noRot="1" noChangeAspect="1" noChangeArrowheads="1" noTextEdit="1"/>
          </p:cNvSpPr>
          <p:nvPr>
            <p:ph type="sldImg"/>
          </p:nvPr>
        </p:nvSpPr>
        <p:spPr>
          <a:xfrm>
            <a:off x="1181100" y="698500"/>
            <a:ext cx="4648200" cy="3487738"/>
          </a:xfrm>
          <a:ln/>
        </p:spPr>
      </p:sp>
      <p:sp>
        <p:nvSpPr>
          <p:cNvPr id="67587" name="Rectangle 3"/>
          <p:cNvSpPr>
            <a:spLocks noGrp="1" noChangeArrowheads="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“Australia, the Czech Republic, and Japan are higher-achieving countries in science compared to the United States.”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these countries, 100 eighth-grade lessons were randomly video recorded. The goal was to describe typical science teaching in each country.”</a:t>
            </a:r>
            <a:r>
              <a:rPr lang="en-US" dirty="0"/>
              <a:t> </a:t>
            </a:r>
            <a:r>
              <a:rPr lang="en-US" sz="1200" kern="1200" dirty="0">
                <a:solidFill>
                  <a:schemeClr val="tx1"/>
                </a:solidFill>
                <a:latin typeface="+mn-lt"/>
                <a:ea typeface="+mn-ea"/>
                <a:cs typeface="+mn-cs"/>
              </a:rPr>
              <a:t>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7337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28</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“The TIMSS video study showed these results.”</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990976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29</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Call attention to the text highlighted in red to emphasize the difference between US science lessons and science lessons in higher-achieving countries. </a:t>
            </a: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31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defTabSz="881390">
              <a:defRPr/>
            </a:pPr>
            <a:r>
              <a:rPr lang="en-US" dirty="0"/>
              <a:t>Approximately 1 min</a:t>
            </a:r>
            <a:endParaRPr lang="en-US" altLang="en-US" dirty="0"/>
          </a:p>
          <a:p>
            <a:endParaRPr lang="en-US" alt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project began with three main components: </a:t>
            </a:r>
          </a:p>
          <a:p>
            <a:pPr marL="365760" indent="-182880">
              <a:buFont typeface="Arial" pitchFamily="34" charset="0"/>
              <a:buChar char="•"/>
            </a:pPr>
            <a:r>
              <a:rPr lang="en-US" sz="1200" kern="1200" dirty="0">
                <a:solidFill>
                  <a:schemeClr val="tx1"/>
                </a:solidFill>
                <a:latin typeface="+mn-lt"/>
                <a:ea typeface="+mn-ea"/>
                <a:cs typeface="+mn-cs"/>
              </a:rPr>
              <a:t>A professional development program</a:t>
            </a:r>
          </a:p>
          <a:p>
            <a:pPr marL="365760" indent="-182880">
              <a:buFont typeface="Arial" pitchFamily="34" charset="0"/>
              <a:buChar char="•"/>
            </a:pPr>
            <a:r>
              <a:rPr lang="en-US" sz="1200" kern="1200" dirty="0">
                <a:solidFill>
                  <a:schemeClr val="tx1"/>
                </a:solidFill>
                <a:latin typeface="+mn-lt"/>
                <a:ea typeface="+mn-ea"/>
                <a:cs typeface="+mn-cs"/>
              </a:rPr>
              <a:t>A leadership development program</a:t>
            </a:r>
          </a:p>
          <a:p>
            <a:pPr marL="365760" indent="-182880">
              <a:buFont typeface="Arial" pitchFamily="34" charset="0"/>
              <a:buChar char="•"/>
            </a:pPr>
            <a:r>
              <a:rPr lang="en-US" sz="1200" kern="1200" dirty="0">
                <a:solidFill>
                  <a:schemeClr val="tx1"/>
                </a:solidFill>
                <a:latin typeface="+mn-lt"/>
                <a:ea typeface="+mn-ea"/>
                <a:cs typeface="+mn-cs"/>
              </a:rPr>
              <a:t>A research study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district now sustains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as a professional development program.</a:t>
            </a:r>
            <a:endParaRPr lang="en-US" altLang="en-US" dirty="0"/>
          </a:p>
        </p:txBody>
      </p:sp>
      <p:sp>
        <p:nvSpPr>
          <p:cNvPr id="880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DC3A20-8FD3-44BB-A52D-00195D41764A}" type="slidenum">
              <a:rPr lang="en-US" altLang="en-US">
                <a:solidFill>
                  <a:prstClr val="black"/>
                </a:solidFill>
              </a:rPr>
              <a:pPr eaLnBrk="1" hangingPunct="1">
                <a:spcBef>
                  <a:spcPct val="0"/>
                </a:spcBef>
              </a:pPr>
              <a:t>3</a:t>
            </a:fld>
            <a:endParaRPr lang="en-US" altLang="en-US">
              <a:solidFill>
                <a:prstClr val="black"/>
              </a:solidFill>
            </a:endParaRPr>
          </a:p>
        </p:txBody>
      </p:sp>
    </p:spTree>
    <p:extLst>
      <p:ext uri="{BB962C8B-B14F-4D97-AF65-F5344CB8AC3E}">
        <p14:creationId xmlns:p14="http://schemas.microsoft.com/office/powerpoint/2010/main" val="1720400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6AC10-EEA1-4F98-9849-A50E21409B48}" type="slidenum">
              <a:rPr lang="en-US"/>
              <a:pPr/>
              <a:t>30</a:t>
            </a:fld>
            <a:endParaRPr lang="en-US"/>
          </a:p>
        </p:txBody>
      </p:sp>
      <p:sp>
        <p:nvSpPr>
          <p:cNvPr id="74754" name="Rectangle 2"/>
          <p:cNvSpPr>
            <a:spLocks noGrp="1" noRot="1" noChangeAspect="1" noChangeArrowheads="1" noTextEdit="1"/>
          </p:cNvSpPr>
          <p:nvPr>
            <p:ph type="sldImg"/>
          </p:nvPr>
        </p:nvSpPr>
        <p:spPr>
          <a:xfrm>
            <a:off x="1181100" y="698500"/>
            <a:ext cx="4648200" cy="3487738"/>
          </a:xfrm>
          <a:ln/>
        </p:spPr>
      </p:sp>
      <p:sp>
        <p:nvSpPr>
          <p:cNvPr id="74755" name="Rectangle 3"/>
          <p:cNvSpPr>
            <a:spLocks noGrp="1" noChangeArrowheads="1"/>
          </p:cNvSpPr>
          <p:nvPr>
            <p:ph type="body" idx="1"/>
          </p:nvPr>
        </p:nvSpPr>
        <p:spPr/>
        <p:txBody>
          <a:bodyPr/>
          <a:lstStyle/>
          <a:p>
            <a:pPr lvl="0"/>
            <a:r>
              <a:rPr lang="en-US" u="none" dirty="0"/>
              <a:t>3 min</a:t>
            </a:r>
          </a:p>
          <a:p>
            <a:pPr lvl="0"/>
            <a:endParaRPr lang="en-US" u="sng"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 you notice from this graph? What do you make of this data?”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“In the US, more than a quarter of the lessons had no science content; whereas in the other countries, the majority of the randomly selected lessons (or typical lessons) had content with strong conceptual links.”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Example of a lesson with no science content:</a:t>
            </a:r>
            <a:r>
              <a:rPr lang="en-US" sz="1200" kern="1200" dirty="0">
                <a:solidFill>
                  <a:schemeClr val="tx1"/>
                </a:solidFill>
                <a:latin typeface="+mn-lt"/>
                <a:ea typeface="+mn-ea"/>
                <a:cs typeface="+mn-cs"/>
              </a:rPr>
              <a:t> “What’s a science lesson with no content? In this research, a lesson with at least one complete statement of a science idea was scored as ‘learning content.’ Lessons with ‘no content’ had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topic-level mentions of science concepts. For example, one teacher started a lesson by telling students to take out their rockets and get to work. They had directions to follow, but the teacher’s only focus in his interactions with students was on how to build the rockets. At the end of the lesson, he told students to clean up and then dismissed them. This is a lesson with no science content!”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Other key ideas to highlight:</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Each higher-achieving country engaged students with core science concepts and ideas (more consistently than the US).</a:t>
            </a:r>
          </a:p>
          <a:p>
            <a:pPr marL="365760" indent="-182880">
              <a:buFont typeface="Arial" pitchFamily="34" charset="0"/>
              <a:buChar char="•"/>
            </a:pPr>
            <a:r>
              <a:rPr lang="en-US" sz="1200" kern="1200" dirty="0">
                <a:solidFill>
                  <a:schemeClr val="tx1"/>
                </a:solidFill>
                <a:latin typeface="+mn-lt"/>
                <a:ea typeface="+mn-ea"/>
                <a:cs typeface="+mn-cs"/>
              </a:rPr>
              <a:t>All the higher-achieving countries linked ideas and activities (more consistently than the US).</a:t>
            </a:r>
          </a:p>
          <a:p>
            <a:pPr marL="365760" indent="-182880">
              <a:buFont typeface="Arial" pitchFamily="34" charset="0"/>
              <a:buChar char="•"/>
            </a:pPr>
            <a:r>
              <a:rPr lang="en-US" sz="1200" kern="1200" dirty="0">
                <a:solidFill>
                  <a:schemeClr val="tx1"/>
                </a:solidFill>
                <a:latin typeface="+mn-lt"/>
                <a:ea typeface="+mn-ea"/>
                <a:cs typeface="+mn-cs"/>
              </a:rPr>
              <a:t>In US lessons, the focus was on performing activities with less attention to content and even less attention to linking activities and science ideas.</a:t>
            </a:r>
            <a:r>
              <a:rPr lang="en-US" dirty="0"/>
              <a:t> </a:t>
            </a:r>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192301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sz="1200" kern="1200" dirty="0">
                <a:solidFill>
                  <a:schemeClr val="tx1"/>
                </a:solidFill>
                <a:latin typeface="+mn-lt"/>
                <a:ea typeface="+mn-ea"/>
                <a:cs typeface="+mn-cs"/>
              </a:rPr>
              <a:t>Direct participants to the transcripts for Video Clips 1.1 and 1.2 (handouts 1.2 and 1.3) before showing each clip.</a:t>
            </a:r>
          </a:p>
          <a:p>
            <a:pPr marL="0" indent="0">
              <a:buNone/>
            </a:pPr>
            <a:endParaRPr lang="en-US" dirty="0"/>
          </a:p>
          <a:p>
            <a:pPr marL="0" indent="0">
              <a:buNone/>
            </a:pPr>
            <a:r>
              <a:rPr lang="en-US" dirty="0"/>
              <a:t>b. </a:t>
            </a:r>
            <a:r>
              <a:rPr lang="en-US" sz="1200" b="1" kern="1200" dirty="0">
                <a:solidFill>
                  <a:schemeClr val="tx1"/>
                </a:solidFill>
                <a:latin typeface="+mn-lt"/>
                <a:ea typeface="+mn-ea"/>
                <a:cs typeface="+mn-cs"/>
              </a:rPr>
              <a:t>Show US classroom video:</a:t>
            </a:r>
            <a:r>
              <a:rPr lang="en-US" sz="1200" kern="1200" dirty="0">
                <a:solidFill>
                  <a:schemeClr val="tx1"/>
                </a:solidFill>
                <a:latin typeface="+mn-lt"/>
                <a:ea typeface="+mn-ea"/>
                <a:cs typeface="+mn-cs"/>
              </a:rPr>
              <a:t> Ask participants to focus on what is going on with the science content and storyline.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Discuss:</a:t>
            </a:r>
            <a:r>
              <a:rPr lang="en-US" sz="1200" kern="1200" dirty="0">
                <a:solidFill>
                  <a:schemeClr val="tx1"/>
                </a:solidFill>
                <a:latin typeface="+mn-lt"/>
                <a:ea typeface="+mn-ea"/>
                <a:cs typeface="+mn-cs"/>
              </a:rPr>
              <a:t> “What did you notice?”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to emphasize and link back to the results include the following: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The teacher focuses on the activity and the procedure needed to complete the activity.</a:t>
            </a:r>
          </a:p>
          <a:p>
            <a:pPr marL="365760" indent="-182880">
              <a:buFont typeface="Arial" pitchFamily="34" charset="0"/>
              <a:buChar char="•"/>
            </a:pPr>
            <a:r>
              <a:rPr lang="en-US" sz="1200" kern="1200" dirty="0">
                <a:solidFill>
                  <a:schemeClr val="tx1"/>
                </a:solidFill>
                <a:latin typeface="+mn-lt"/>
                <a:ea typeface="+mn-ea"/>
                <a:cs typeface="+mn-cs"/>
              </a:rPr>
              <a:t>The teacher and students place no real focus on important science ideas.</a:t>
            </a:r>
          </a:p>
          <a:p>
            <a:pPr marL="365760" indent="-182880">
              <a:buFont typeface="Arial" pitchFamily="34" charset="0"/>
              <a:buChar char="•"/>
            </a:pPr>
            <a:r>
              <a:rPr lang="en-US" sz="1200" kern="1200" dirty="0">
                <a:solidFill>
                  <a:schemeClr val="tx1"/>
                </a:solidFill>
                <a:latin typeface="+mn-lt"/>
                <a:ea typeface="+mn-ea"/>
                <a:cs typeface="+mn-cs"/>
              </a:rPr>
              <a:t>There’s only a topic-level mention of science ideas (“pulleys,” “effort distance,” “resistance force”).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Show Japanese classroom video:</a:t>
            </a:r>
            <a:r>
              <a:rPr lang="en-US" sz="1200" kern="1200" dirty="0">
                <a:solidFill>
                  <a:schemeClr val="tx1"/>
                </a:solidFill>
                <a:latin typeface="+mn-lt"/>
                <a:ea typeface="+mn-ea"/>
                <a:cs typeface="+mn-cs"/>
              </a:rPr>
              <a:t> Ask participants to focus on what is going on with the science content.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Discuss:</a:t>
            </a:r>
            <a:r>
              <a:rPr lang="en-US" sz="1200" kern="1200" dirty="0">
                <a:solidFill>
                  <a:schemeClr val="tx1"/>
                </a:solidFill>
                <a:latin typeface="+mn-lt"/>
                <a:ea typeface="+mn-ea"/>
                <a:cs typeface="+mn-cs"/>
              </a:rPr>
              <a:t> “What did you notice?”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to emphasize and link back </a:t>
            </a:r>
            <a:r>
              <a:rPr lang="en-US" sz="1200" b="1" kern="1200">
                <a:solidFill>
                  <a:schemeClr val="tx1"/>
                </a:solidFill>
                <a:latin typeface="+mn-lt"/>
                <a:ea typeface="+mn-ea"/>
                <a:cs typeface="+mn-cs"/>
              </a:rPr>
              <a:t>to the results </a:t>
            </a:r>
            <a:r>
              <a:rPr lang="en-US" sz="1200" b="1" kern="1200" dirty="0">
                <a:solidFill>
                  <a:schemeClr val="tx1"/>
                </a:solidFill>
                <a:latin typeface="+mn-lt"/>
                <a:ea typeface="+mn-ea"/>
                <a:cs typeface="+mn-cs"/>
              </a:rPr>
              <a:t>include the following: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Content ideas are made clear to students (focus question, pairs talk) before doing any activity.</a:t>
            </a:r>
          </a:p>
          <a:p>
            <a:pPr marL="365760" indent="-182880">
              <a:buFont typeface="Arial" pitchFamily="34" charset="0"/>
              <a:buChar char="•"/>
            </a:pPr>
            <a:r>
              <a:rPr lang="en-US" sz="1200" kern="1200" dirty="0">
                <a:solidFill>
                  <a:schemeClr val="tx1"/>
                </a:solidFill>
                <a:latin typeface="+mn-lt"/>
                <a:ea typeface="+mn-ea"/>
                <a:cs typeface="+mn-cs"/>
              </a:rPr>
              <a:t>Students are asked to talk about science ideas, not just procedures. </a:t>
            </a:r>
          </a:p>
          <a:p>
            <a:pPr marL="365760" indent="-182880">
              <a:buFont typeface="Arial" pitchFamily="34" charset="0"/>
              <a:buChar char="•"/>
            </a:pPr>
            <a:r>
              <a:rPr lang="en-US" sz="1200" kern="1200" dirty="0">
                <a:solidFill>
                  <a:schemeClr val="tx1"/>
                </a:solidFill>
                <a:latin typeface="+mn-lt"/>
                <a:ea typeface="+mn-ea"/>
                <a:cs typeface="+mn-cs"/>
              </a:rPr>
              <a:t>The lesson purpose is made clear to students.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Ending discussion:</a:t>
            </a:r>
            <a:r>
              <a:rPr lang="en-US" sz="1200" kern="1200" dirty="0">
                <a:solidFill>
                  <a:schemeClr val="tx1"/>
                </a:solidFill>
                <a:latin typeface="+mn-lt"/>
                <a:ea typeface="+mn-ea"/>
                <a:cs typeface="+mn-cs"/>
              </a:rPr>
              <a:t> “In which classroom are students more likely to learn science concepts? Why?”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be critical of both classrooms because student thinking isn’t made visible. This is true, but bring their focus back to the science content and storyline. They should see a clear distinction between the science content storylines in the Japanese and US lessons. Students in the Japanese classroom are more likely to learn because science-content ideas are made visible, and students are engaged in thinking about these ideas, not just science activities.</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890439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83B02-46C7-48D1-999D-6463889A6EE3}" type="slidenum">
              <a:rPr lang="en-US"/>
              <a:pPr/>
              <a:t>32</a:t>
            </a:fld>
            <a:endParaRPr lang="en-US"/>
          </a:p>
        </p:txBody>
      </p:sp>
      <p:sp>
        <p:nvSpPr>
          <p:cNvPr id="76802" name="Rectangle 2"/>
          <p:cNvSpPr>
            <a:spLocks noGrp="1" noRot="1" noChangeAspect="1" noChangeArrowheads="1" noTextEdit="1"/>
          </p:cNvSpPr>
          <p:nvPr>
            <p:ph type="sldImg"/>
          </p:nvPr>
        </p:nvSpPr>
        <p:spPr>
          <a:xfrm>
            <a:off x="1181100" y="698500"/>
            <a:ext cx="4646613" cy="3486150"/>
          </a:xfrm>
          <a:ln/>
        </p:spPr>
      </p:sp>
      <p:sp>
        <p:nvSpPr>
          <p:cNvPr id="76803" name="Rectangle 3"/>
          <p:cNvSpPr>
            <a:spLocks noGrp="1" noChangeArrowheads="1"/>
          </p:cNvSpPr>
          <p:nvPr>
            <p:ph type="body" idx="1"/>
          </p:nvPr>
        </p:nvSpPr>
        <p:spPr/>
        <p:txBody>
          <a:bodyPr/>
          <a:lstStyle/>
          <a:p>
            <a:r>
              <a:rPr lang="en-US" dirty="0"/>
              <a:t>1 min</a:t>
            </a:r>
          </a:p>
          <a:p>
            <a:endParaRPr lang="en-US" dirty="0"/>
          </a:p>
          <a:p>
            <a:r>
              <a:rPr lang="en-US" dirty="0"/>
              <a:t>a. Use this slide and the next to summarize key ideas from the TIMSS video study. </a:t>
            </a:r>
          </a:p>
        </p:txBody>
      </p:sp>
    </p:spTree>
    <p:extLst>
      <p:ext uri="{BB962C8B-B14F-4D97-AF65-F5344CB8AC3E}">
        <p14:creationId xmlns:p14="http://schemas.microsoft.com/office/powerpoint/2010/main" val="509568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D9E64-525A-401F-8A96-220BA76DDCA8}" type="slidenum">
              <a:rPr lang="en-US"/>
              <a:pPr/>
              <a:t>33</a:t>
            </a:fld>
            <a:endParaRPr lang="en-US"/>
          </a:p>
        </p:txBody>
      </p:sp>
      <p:sp>
        <p:nvSpPr>
          <p:cNvPr id="78850" name="Rectangle 2"/>
          <p:cNvSpPr>
            <a:spLocks noGrp="1" noRot="1" noChangeAspect="1" noChangeArrowheads="1" noTextEdit="1"/>
          </p:cNvSpPr>
          <p:nvPr>
            <p:ph type="sldImg"/>
          </p:nvPr>
        </p:nvSpPr>
        <p:spPr>
          <a:xfrm>
            <a:off x="1181100" y="698500"/>
            <a:ext cx="4648200" cy="3487738"/>
          </a:xfrm>
          <a:ln/>
        </p:spPr>
      </p:sp>
      <p:sp>
        <p:nvSpPr>
          <p:cNvPr id="78851" name="Rectangle 3"/>
          <p:cNvSpPr>
            <a:spLocks noGrp="1" noChangeArrowheads="1"/>
          </p:cNvSpPr>
          <p:nvPr>
            <p:ph type="body" idx="1"/>
          </p:nvPr>
        </p:nvSpPr>
        <p:spPr/>
        <p:txBody>
          <a:bodyPr/>
          <a:lstStyle/>
          <a:p>
            <a:pPr defTabSz="931637" eaLnBrk="0" fontAlgn="base" hangingPunct="0">
              <a:spcBef>
                <a:spcPct val="30000"/>
              </a:spcBef>
              <a:spcAft>
                <a:spcPct val="0"/>
              </a:spcAft>
              <a:defRPr/>
            </a:pPr>
            <a:r>
              <a:rPr lang="en-US" dirty="0">
                <a:latin typeface="+mn-lt"/>
              </a:rPr>
              <a:t>1</a:t>
            </a:r>
            <a:r>
              <a:rPr lang="en-US" baseline="0" dirty="0">
                <a:latin typeface="+mn-lt"/>
              </a:rPr>
              <a:t> min</a:t>
            </a:r>
          </a:p>
          <a:p>
            <a:pPr defTabSz="931637" eaLnBrk="0" fontAlgn="base" hangingPunct="0">
              <a:spcBef>
                <a:spcPct val="30000"/>
              </a:spcBef>
              <a:spcAft>
                <a:spcPct val="0"/>
              </a:spcAft>
              <a:defRPr/>
            </a:pPr>
            <a:endParaRPr lang="en-US" baseline="0" dirty="0">
              <a:latin typeface="+mn-lt"/>
            </a:endParaRPr>
          </a:p>
          <a:p>
            <a:pPr marL="0" marR="0" indent="0" algn="l" defTabSz="931637"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After reading this slide, share with participants that the Science Content Storyline Lens addresses the need uncovered in the TIMSS video study: to strengthen the links between science ideas and lesson activities.</a:t>
            </a:r>
          </a:p>
          <a:p>
            <a:pPr marL="228600" marR="0" indent="-228600" algn="l" defTabSz="931637"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pPr marL="0" marR="0" indent="0" algn="l" defTabSz="931637"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b. Encourage participants to read handout 1.4 (TIMSS </a:t>
            </a:r>
            <a:r>
              <a:rPr lang="en-US" sz="1200" i="1" kern="1200" dirty="0">
                <a:solidFill>
                  <a:schemeClr val="tx1"/>
                </a:solidFill>
                <a:latin typeface="+mn-lt"/>
                <a:ea typeface="+mn-ea"/>
                <a:cs typeface="+mn-cs"/>
              </a:rPr>
              <a:t>Educational Leadership</a:t>
            </a:r>
            <a:r>
              <a:rPr lang="en-US" sz="1200" kern="1200" dirty="0">
                <a:solidFill>
                  <a:schemeClr val="tx1"/>
                </a:solidFill>
                <a:latin typeface="+mn-lt"/>
                <a:ea typeface="+mn-ea"/>
                <a:cs typeface="+mn-cs"/>
              </a:rPr>
              <a:t> article) for further insight.</a:t>
            </a:r>
          </a:p>
          <a:p>
            <a:pPr marL="228600" marR="0" indent="-228600" algn="l" defTabSz="931637"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pPr defTabSz="931637" eaLnBrk="0" fontAlgn="base" hangingPunct="0">
              <a:spcBef>
                <a:spcPct val="30000"/>
              </a:spcBef>
              <a:spcAft>
                <a:spcPct val="0"/>
              </a:spcAft>
              <a:defRPr/>
            </a:pPr>
            <a:endParaRPr lang="en-US" dirty="0"/>
          </a:p>
          <a:p>
            <a:pPr defTabSz="931637" eaLnBrk="0" fontAlgn="base" hangingPunct="0">
              <a:spcBef>
                <a:spcPct val="30000"/>
              </a:spcBef>
              <a:spcAft>
                <a:spcPct val="0"/>
              </a:spcAft>
              <a:defRPr/>
            </a:pPr>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29935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r>
              <a:rPr lang="en-US" sz="1200" kern="1200" dirty="0">
                <a:solidFill>
                  <a:schemeClr val="tx1"/>
                </a:solidFill>
                <a:latin typeface="+mn-lt"/>
                <a:ea typeface="+mn-ea"/>
                <a:cs typeface="+mn-cs"/>
              </a:rPr>
              <a:t>a. “What features on our list of ideas about effective science teaching are consistent with the TIMSS video-study findings?”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“Are there any ideas you’d like to add to our list, delete, or modify?” </a:t>
            </a:r>
          </a:p>
          <a:p>
            <a:endParaRPr lang="en-US" sz="1200" u="sng" kern="1200" dirty="0">
              <a:solidFill>
                <a:schemeClr val="tx1"/>
              </a:solidFill>
              <a:latin typeface="+mn-lt"/>
              <a:ea typeface="+mn-ea"/>
              <a:cs typeface="+mn-cs"/>
            </a:endParaRPr>
          </a:p>
          <a:p>
            <a:pPr marL="365760" indent="0">
              <a:buFont typeface="Arial" pitchFamily="34" charset="0"/>
              <a:buNone/>
            </a:pPr>
            <a:r>
              <a:rPr lang="en-US" sz="1200" b="1" u="none" kern="1200" dirty="0">
                <a:solidFill>
                  <a:schemeClr val="tx1"/>
                </a:solidFill>
                <a:latin typeface="+mn-lt"/>
                <a:ea typeface="+mn-ea"/>
                <a:cs typeface="+mn-cs"/>
              </a:rPr>
              <a:t>Note:</a:t>
            </a:r>
            <a:r>
              <a:rPr lang="en-US" sz="1200" b="1" u="none" kern="1200" baseline="0" dirty="0">
                <a:solidFill>
                  <a:schemeClr val="tx1"/>
                </a:solidFill>
                <a:latin typeface="+mn-lt"/>
                <a:ea typeface="+mn-ea"/>
                <a:cs typeface="+mn-cs"/>
              </a:rPr>
              <a:t> </a:t>
            </a:r>
            <a:r>
              <a:rPr lang="en-US" sz="1200" b="1" u="none" kern="1200" dirty="0">
                <a:solidFill>
                  <a:schemeClr val="tx1"/>
                </a:solidFill>
                <a:latin typeface="+mn-lt"/>
                <a:ea typeface="+mn-ea"/>
                <a:cs typeface="+mn-cs"/>
              </a:rPr>
              <a:t>Use a different color </a:t>
            </a:r>
            <a:r>
              <a:rPr lang="en-US" sz="1200" kern="1200" dirty="0">
                <a:solidFill>
                  <a:schemeClr val="tx1"/>
                </a:solidFill>
                <a:latin typeface="+mn-lt"/>
                <a:ea typeface="+mn-ea"/>
                <a:cs typeface="+mn-cs"/>
              </a:rPr>
              <a:t>to add/delete/modify ideas. Encourage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participants to keep an open mind about changing their ideas. Provide opportunities for them to reflect on any changes and the reasons for those changes</a:t>
            </a:r>
            <a:r>
              <a:rPr lang="en-US" sz="1200" i="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“During week 2 of the Summer Institute, we’ll focus on strategies for creating a strong, coherent science content storyline. This week, we’ll focus on the Student Thinking Lens. Right now, let’s consider the reasons for this focus.”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1581997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35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Less than 1 min</a:t>
            </a:r>
          </a:p>
          <a:p>
            <a:endParaRPr lang="en-US" baseline="0" dirty="0"/>
          </a:p>
          <a:p>
            <a:r>
              <a:rPr lang="en-US" sz="1200" kern="1200" dirty="0">
                <a:solidFill>
                  <a:schemeClr val="tx1"/>
                </a:solidFill>
                <a:latin typeface="+mn-lt"/>
                <a:ea typeface="+mn-ea"/>
                <a:cs typeface="+mn-cs"/>
              </a:rPr>
              <a:t>a. “At this point, we’ll transition from a focus on the Science Content Storyline Lens (SCSL) to the Student Thinking Lens (STL).”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“We’ll be focusing on the Student Thinking Lens the rest of the day and throughout this week.” </a:t>
            </a:r>
            <a:endParaRPr lang="en-US" baseline="0" dirty="0"/>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955589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06DF6-B8B9-4BC0-A6FF-9544B22C6C92}" type="slidenum">
              <a:rPr lang="en-US"/>
              <a:pPr/>
              <a:t>36</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lvl="0"/>
            <a:r>
              <a:rPr lang="en-US" dirty="0">
                <a:latin typeface="Arial" charset="0"/>
              </a:rPr>
              <a:t>3 min</a:t>
            </a:r>
          </a:p>
          <a:p>
            <a:pPr lvl="0"/>
            <a:endParaRPr lang="en-US" dirty="0">
              <a:latin typeface="Arial" charset="0"/>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answer the question on the slide in their science notebooks. </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Background for PD leaders:</a:t>
            </a:r>
            <a:r>
              <a:rPr lang="en-US" sz="1200" kern="1200" dirty="0">
                <a:solidFill>
                  <a:schemeClr val="tx1"/>
                </a:solidFill>
                <a:latin typeface="+mn-lt"/>
                <a:ea typeface="+mn-ea"/>
                <a:cs typeface="+mn-cs"/>
              </a:rPr>
              <a:t> Participants will likely have the same misconceptions revealed in the video, but they may not yet be comfortable sharing their confusion. At this point, don’t ask them to share their ideas with the group. It will be interesting to see if some of them are willing to share their “wrong” ideas after they see the video.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670718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485D5-FB7A-4903-89F3-6AB5D8A7BC26}" type="slidenum">
              <a:rPr lang="en-US"/>
              <a:pPr/>
              <a:t>37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baseline="0" dirty="0"/>
              <a:t>10 min</a:t>
            </a:r>
          </a:p>
          <a:p>
            <a:endParaRPr lang="en-US" baseline="0" dirty="0"/>
          </a:p>
          <a:p>
            <a:r>
              <a:rPr lang="en-US" dirty="0"/>
              <a:t>a. Read the information and instructions on the slide. </a:t>
            </a:r>
          </a:p>
          <a:p>
            <a:endParaRPr lang="en-US" dirty="0"/>
          </a:p>
          <a:p>
            <a:r>
              <a:rPr lang="en-US" dirty="0"/>
              <a:t>b. Watch the </a:t>
            </a:r>
            <a:r>
              <a:rPr lang="en-US" sz="1200" i="1" kern="1200" dirty="0">
                <a:solidFill>
                  <a:schemeClr val="tx1"/>
                </a:solidFill>
                <a:effectLst/>
                <a:latin typeface="+mn-lt"/>
                <a:ea typeface="+mn-ea"/>
                <a:cs typeface="+mn-cs"/>
              </a:rPr>
              <a:t>Minds of Our Own Lessons From Thin Air</a:t>
            </a:r>
            <a:r>
              <a:rPr lang="en-US" sz="1200" kern="1200" dirty="0">
                <a:solidFill>
                  <a:schemeClr val="tx1"/>
                </a:solidFill>
                <a:effectLst/>
                <a:latin typeface="+mn-lt"/>
                <a:ea typeface="+mn-ea"/>
                <a:cs typeface="+mn-cs"/>
              </a:rPr>
              <a:t> video. Total viewing time is approximately 10 minutes. (https://www.learner.org/series/minds-of-our-own/2-lessons-from-thin-air/?jwsource=cl) </a:t>
            </a:r>
            <a:endParaRPr lang="en-US" dirty="0"/>
          </a:p>
          <a:p>
            <a:pPr marL="372709" indent="-186355">
              <a:buFont typeface="Arial" pitchFamily="34" charset="0"/>
              <a:buChar char="•"/>
            </a:pPr>
            <a:r>
              <a:rPr lang="en-US" dirty="0"/>
              <a:t>MIT/Harvard interview—start at segment 3:30 and end at 5:40. </a:t>
            </a:r>
          </a:p>
          <a:p>
            <a:pPr marL="372709" indent="-186355">
              <a:buFont typeface="Arial" pitchFamily="34" charset="0"/>
              <a:buChar char="•"/>
            </a:pPr>
            <a:r>
              <a:rPr lang="en-US" dirty="0"/>
              <a:t>John </a:t>
            </a:r>
            <a:r>
              <a:rPr lang="en-US" dirty="0" err="1"/>
              <a:t>preinterview</a:t>
            </a:r>
            <a:r>
              <a:rPr lang="en-US" dirty="0"/>
              <a:t>, class, and post interview—start at segment 7:50 and end at 16:45. </a:t>
            </a:r>
          </a:p>
          <a:p>
            <a:pPr marL="186354" indent="0">
              <a:buFont typeface="Arial" pitchFamily="34" charset="0"/>
              <a:buNone/>
            </a:pPr>
            <a:endParaRPr lang="en-US" b="1" dirty="0"/>
          </a:p>
          <a:p>
            <a:r>
              <a:rPr lang="en-US" b="1" dirty="0"/>
              <a:t>Note:</a:t>
            </a:r>
            <a:r>
              <a:rPr lang="en-US" dirty="0"/>
              <a:t> If time is short, stop after Phil Sadler. If you have enough time, you can show the entire segment from 3:30 to 16:45.</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6644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kern="1200" dirty="0">
                <a:solidFill>
                  <a:schemeClr val="tx1"/>
                </a:solidFill>
                <a:latin typeface="+mn-lt"/>
                <a:ea typeface="+mn-ea"/>
                <a:cs typeface="+mn-cs"/>
              </a:rPr>
              <a:t>a. There’s a lot to talk about in this video! Here are some additional questions you might pose:</a:t>
            </a:r>
          </a:p>
          <a:p>
            <a:pPr marL="365760" indent="-182880">
              <a:buFont typeface="Arial" pitchFamily="34" charset="0"/>
              <a:buChar char="•"/>
            </a:pPr>
            <a:r>
              <a:rPr lang="en-US" sz="1200" kern="1200" dirty="0">
                <a:solidFill>
                  <a:schemeClr val="tx1"/>
                </a:solidFill>
                <a:latin typeface="+mn-lt"/>
                <a:ea typeface="+mn-ea"/>
                <a:cs typeface="+mn-cs"/>
              </a:rPr>
              <a:t>Did John’s ideas about photosynthesis change through instruction?</a:t>
            </a:r>
          </a:p>
          <a:p>
            <a:pPr marL="365760" indent="-182880">
              <a:buFont typeface="Arial" pitchFamily="34" charset="0"/>
              <a:buChar char="•"/>
            </a:pPr>
            <a:r>
              <a:rPr lang="en-US" sz="1200" kern="1200" dirty="0">
                <a:solidFill>
                  <a:schemeClr val="tx1"/>
                </a:solidFill>
                <a:latin typeface="+mn-lt"/>
                <a:ea typeface="+mn-ea"/>
                <a:cs typeface="+mn-cs"/>
              </a:rPr>
              <a:t>What did the teacher say about his instruction?</a:t>
            </a:r>
          </a:p>
          <a:p>
            <a:pPr marL="365760" indent="-182880">
              <a:buFont typeface="Arial" pitchFamily="34" charset="0"/>
              <a:buChar char="•"/>
            </a:pPr>
            <a:r>
              <a:rPr lang="en-US" sz="1200" kern="1200" dirty="0">
                <a:solidFill>
                  <a:schemeClr val="tx1"/>
                </a:solidFill>
                <a:latin typeface="+mn-lt"/>
                <a:ea typeface="+mn-ea"/>
                <a:cs typeface="+mn-cs"/>
              </a:rPr>
              <a:t>What did the experts say?</a:t>
            </a:r>
          </a:p>
          <a:p>
            <a:pPr marL="365760" indent="-182880">
              <a:buFont typeface="Arial" pitchFamily="34" charset="0"/>
              <a:buChar char="•"/>
            </a:pPr>
            <a:r>
              <a:rPr lang="en-US" sz="1200" kern="1200" dirty="0">
                <a:solidFill>
                  <a:schemeClr val="tx1"/>
                </a:solidFill>
                <a:latin typeface="+mn-lt"/>
                <a:ea typeface="+mn-ea"/>
                <a:cs typeface="+mn-cs"/>
              </a:rPr>
              <a:t>How do the Harvard students’ responses compare with your own? What ideas does this give you about your own science learning experiences?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 to emphasize:</a:t>
            </a:r>
            <a:r>
              <a:rPr lang="en-US" sz="1200" kern="1200" dirty="0">
                <a:solidFill>
                  <a:schemeClr val="tx1"/>
                </a:solidFill>
                <a:latin typeface="+mn-lt"/>
                <a:ea typeface="+mn-ea"/>
                <a:cs typeface="+mn-cs"/>
              </a:rPr>
              <a:t> Research shows that we not only need to engage students in more thinking and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but we also need to listen to their ideas—</a:t>
            </a:r>
            <a:r>
              <a:rPr lang="en-US" sz="1200" i="1" kern="1200" dirty="0">
                <a:solidFill>
                  <a:schemeClr val="tx1"/>
                </a:solidFill>
                <a:latin typeface="+mn-lt"/>
                <a:ea typeface="+mn-ea"/>
                <a:cs typeface="+mn-cs"/>
              </a:rPr>
              <a:t>especially when they’re wrong</a:t>
            </a:r>
            <a:r>
              <a:rPr lang="en-US" sz="1200" kern="1200" dirty="0">
                <a:solidFill>
                  <a:schemeClr val="tx1"/>
                </a:solidFill>
                <a:latin typeface="+mn-lt"/>
                <a:ea typeface="+mn-ea"/>
                <a:cs typeface="+mn-cs"/>
              </a:rPr>
              <a:t>—and use them to guide our instruction.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Modify the chart of ideas about </a:t>
            </a:r>
            <a:r>
              <a:rPr lang="en-US" sz="1200" kern="1200" baseline="0" dirty="0">
                <a:solidFill>
                  <a:schemeClr val="tx1"/>
                </a:solidFill>
                <a:latin typeface="+mn-lt"/>
                <a:ea typeface="+mn-ea"/>
                <a:cs typeface="+mn-cs"/>
              </a:rPr>
              <a:t>effective science teaching as participants share features from the research.</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3171618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DE12E-1E1E-4A06-BDFA-30A869D25BC7}" type="slidenum">
              <a:rPr lang="en-US"/>
              <a:pPr/>
              <a:t>39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a:latin typeface="Arial" charset="0"/>
              </a:rPr>
              <a:t>2 min</a:t>
            </a:r>
          </a:p>
          <a:p>
            <a:endParaRPr lang="en-US" dirty="0">
              <a:latin typeface="Arial" charset="0"/>
            </a:endParaRPr>
          </a:p>
          <a:p>
            <a:r>
              <a:rPr lang="en-US" sz="1200" kern="1200" dirty="0">
                <a:solidFill>
                  <a:schemeClr val="tx1"/>
                </a:solidFill>
                <a:latin typeface="+mn-lt"/>
                <a:ea typeface="+mn-ea"/>
                <a:cs typeface="+mn-cs"/>
              </a:rPr>
              <a:t>a. “This slide nicely summarizes some of the ways we get students thinking and make their thinking visible.”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Encourage participants to read handout 1.5 (“Synthesis</a:t>
            </a:r>
            <a:r>
              <a:rPr lang="en-US" baseline="0" dirty="0"/>
              <a:t> of Research from </a:t>
            </a:r>
            <a:r>
              <a:rPr lang="en-US" i="1" baseline="0" dirty="0"/>
              <a:t>How Students Learn: Science in the Classroom</a:t>
            </a:r>
            <a:r>
              <a:rPr lang="en-US" baseline="0" dirty="0"/>
              <a:t>”) for further insight.</a:t>
            </a:r>
            <a:endParaRPr lang="en-US" dirty="0"/>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“Today we’ll start learning some particular strategies for making student thinking more prominent in science lessons.”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Background for PD leaders:</a:t>
            </a:r>
            <a:r>
              <a:rPr lang="en-US" sz="1200" kern="1200" dirty="0">
                <a:solidFill>
                  <a:schemeClr val="tx1"/>
                </a:solidFill>
                <a:latin typeface="+mn-lt"/>
                <a:ea typeface="+mn-ea"/>
                <a:cs typeface="+mn-cs"/>
              </a:rPr>
              <a:t>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conceptual framework addresses the need uncovered in this and other studies on how people learn and, more specifically, how students </a:t>
            </a:r>
            <a:r>
              <a:rPr lang="en-US" sz="1200" kern="1200">
                <a:solidFill>
                  <a:schemeClr val="tx1"/>
                </a:solidFill>
                <a:latin typeface="+mn-lt"/>
                <a:ea typeface="+mn-ea"/>
                <a:cs typeface="+mn-cs"/>
              </a:rPr>
              <a:t>learn science.</a:t>
            </a:r>
            <a:endParaRPr lang="en-US" sz="1200" kern="1200" dirty="0">
              <a:solidFill>
                <a:schemeClr val="tx1"/>
              </a:solidFill>
              <a:latin typeface="+mn-lt"/>
              <a:ea typeface="+mn-ea"/>
              <a:cs typeface="+mn-cs"/>
            </a:endParaRPr>
          </a:p>
          <a:p>
            <a:pPr marL="457200" lvl="0" indent="-228600">
              <a:buFont typeface="+mj-lt"/>
              <a:buAutoNum type="arabicPeriod"/>
            </a:pPr>
            <a:r>
              <a:rPr lang="en-US" sz="1200" kern="1200" dirty="0">
                <a:solidFill>
                  <a:schemeClr val="tx1"/>
                </a:solidFill>
                <a:latin typeface="+mn-lt"/>
                <a:ea typeface="+mn-ea"/>
                <a:cs typeface="+mn-cs"/>
              </a:rPr>
              <a:t>If students’ initial knowledge is not engaged, they may fail to grasp the new concepts and information that are taught and may distort the new information to make it fit their prior experience. </a:t>
            </a:r>
          </a:p>
          <a:p>
            <a:pPr marL="457200" lvl="0" indent="-228600">
              <a:buFont typeface="+mj-lt"/>
              <a:buAutoNum type="arabicPeriod"/>
            </a:pPr>
            <a:r>
              <a:rPr lang="en-US" sz="1200" kern="1200" dirty="0">
                <a:solidFill>
                  <a:schemeClr val="tx1"/>
                </a:solidFill>
                <a:latin typeface="+mn-lt"/>
                <a:ea typeface="+mn-ea"/>
                <a:cs typeface="+mn-cs"/>
              </a:rPr>
              <a:t>This idea of learning with understanding has two parts: (1) factual knowledge </a:t>
            </a:r>
            <a:r>
              <a:rPr lang="en-US" sz="1200" i="1" kern="1200" dirty="0">
                <a:solidFill>
                  <a:schemeClr val="tx1"/>
                </a:solidFill>
                <a:latin typeface="+mn-lt"/>
                <a:ea typeface="+mn-ea"/>
                <a:cs typeface="+mn-cs"/>
              </a:rPr>
              <a:t>must</a:t>
            </a:r>
            <a:r>
              <a:rPr lang="en-US" sz="1200" kern="1200" dirty="0">
                <a:solidFill>
                  <a:schemeClr val="tx1"/>
                </a:solidFill>
                <a:latin typeface="+mn-lt"/>
                <a:ea typeface="+mn-ea"/>
                <a:cs typeface="+mn-cs"/>
              </a:rPr>
              <a:t> be placed in a conceptual framework (a big idea or a set of big ideas) organized in ways that enable students to use and apply that knowledge to make predictions, solve problems, explain new situations, and so forth; and (2) multiple representations that are rich in science ideas and details give concepts meaning. </a:t>
            </a:r>
          </a:p>
          <a:p>
            <a:pPr marL="457200" indent="-228600">
              <a:buFont typeface="+mj-lt"/>
              <a:buAutoNum type="arabicPeriod"/>
            </a:pPr>
            <a:r>
              <a:rPr lang="en-US" sz="1200" kern="1200" dirty="0">
                <a:solidFill>
                  <a:schemeClr val="tx1"/>
                </a:solidFill>
                <a:latin typeface="+mn-lt"/>
                <a:ea typeface="+mn-ea"/>
                <a:cs typeface="+mn-cs"/>
              </a:rPr>
              <a:t>This idea helps students monitor their developing understandings, engaging them in reflecting on their learning experiences, their changing ideas, and their remaining questions and musings.</a:t>
            </a:r>
            <a:r>
              <a:rPr lang="en-US" dirty="0"/>
              <a:t> </a:t>
            </a:r>
            <a:endParaRPr lang="en-US" sz="1200" kern="1200" dirty="0">
              <a:solidFill>
                <a:schemeClr val="tx1"/>
              </a:solidFill>
              <a:latin typeface="+mn-lt"/>
              <a:ea typeface="+mn-ea"/>
              <a:cs typeface="+mn-cs"/>
            </a:endParaRP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90738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D70220-4B05-42C8-96AD-5988D32E059E}"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r>
              <a:rPr lang="en-US" sz="1200" kern="1200" dirty="0">
                <a:solidFill>
                  <a:schemeClr val="tx1"/>
                </a:solidFill>
                <a:latin typeface="+mn-lt"/>
                <a:ea typeface="+mn-ea"/>
                <a:cs typeface="+mn-cs"/>
              </a:rPr>
              <a:t>a. The original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partners included the following: </a:t>
            </a:r>
          </a:p>
          <a:p>
            <a:pPr marL="365760" indent="-182880">
              <a:buFont typeface="Arial" pitchFamily="34" charset="0"/>
              <a:buChar char="•"/>
            </a:pPr>
            <a:r>
              <a:rPr lang="en-US" sz="1200" b="1" kern="1200" dirty="0">
                <a:solidFill>
                  <a:schemeClr val="tx1"/>
                </a:solidFill>
                <a:latin typeface="+mn-lt"/>
                <a:ea typeface="+mn-ea"/>
                <a:cs typeface="+mn-cs"/>
              </a:rPr>
              <a:t>Cal Poly:</a:t>
            </a:r>
            <a:r>
              <a:rPr lang="en-US" sz="1200" kern="1200" dirty="0">
                <a:solidFill>
                  <a:schemeClr val="tx1"/>
                </a:solidFill>
                <a:latin typeface="+mn-lt"/>
                <a:ea typeface="+mn-ea"/>
                <a:cs typeface="+mn-cs"/>
              </a:rPr>
              <a:t> science, science education, and mathematics faculty, as well as the Center for Excellence in Mathematics and Science Teaching (</a:t>
            </a:r>
            <a:r>
              <a:rPr lang="en-US" sz="1200" kern="1200" dirty="0" err="1">
                <a:solidFill>
                  <a:schemeClr val="tx1"/>
                </a:solidFill>
                <a:latin typeface="+mn-lt"/>
                <a:ea typeface="+mn-ea"/>
                <a:cs typeface="+mn-cs"/>
              </a:rPr>
              <a:t>CEMaST</a:t>
            </a:r>
            <a:r>
              <a:rPr lang="en-US" sz="1200" kern="1200" dirty="0">
                <a:solidFill>
                  <a:schemeClr val="tx1"/>
                </a:solidFill>
                <a:latin typeface="+mn-lt"/>
                <a:ea typeface="+mn-ea"/>
                <a:cs typeface="+mn-cs"/>
              </a:rPr>
              <a:t>)</a:t>
            </a:r>
          </a:p>
          <a:p>
            <a:pPr marL="365760" indent="-182880">
              <a:buFont typeface="Arial" pitchFamily="34" charset="0"/>
              <a:buChar char="•"/>
            </a:pPr>
            <a:r>
              <a:rPr lang="en-US" sz="1200" b="1" kern="1200" dirty="0">
                <a:solidFill>
                  <a:schemeClr val="tx1"/>
                </a:solidFill>
                <a:latin typeface="+mn-lt"/>
                <a:ea typeface="+mn-ea"/>
                <a:cs typeface="+mn-cs"/>
              </a:rPr>
              <a:t>PUSD:</a:t>
            </a:r>
            <a:r>
              <a:rPr lang="en-US" sz="1200" kern="1200" dirty="0">
                <a:solidFill>
                  <a:schemeClr val="tx1"/>
                </a:solidFill>
                <a:latin typeface="+mn-lt"/>
                <a:ea typeface="+mn-ea"/>
                <a:cs typeface="+mn-cs"/>
              </a:rPr>
              <a:t> district central administrators, principals, teacher specialists, and teachers </a:t>
            </a:r>
          </a:p>
          <a:p>
            <a:pPr marL="365760" indent="-182880">
              <a:buFont typeface="Arial" pitchFamily="34" charset="0"/>
              <a:buChar char="•"/>
            </a:pPr>
            <a:r>
              <a:rPr lang="en-US" sz="1200" b="1" kern="1200" dirty="0">
                <a:solidFill>
                  <a:schemeClr val="tx1"/>
                </a:solidFill>
                <a:latin typeface="+mn-lt"/>
                <a:ea typeface="+mn-ea"/>
                <a:cs typeface="+mn-cs"/>
              </a:rPr>
              <a:t>BSCS:</a:t>
            </a:r>
            <a:r>
              <a:rPr lang="en-US" sz="1200" kern="1200" dirty="0">
                <a:solidFill>
                  <a:schemeClr val="tx1"/>
                </a:solidFill>
                <a:latin typeface="+mn-lt"/>
                <a:ea typeface="+mn-ea"/>
                <a:cs typeface="+mn-cs"/>
              </a:rPr>
              <a:t> an additional partner located in Colorado that provides expertise on science curriculum development, science teacher professional development, and research on science teaching and learning. </a:t>
            </a: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Established in 1958, BSCS stands for Biological Sciences Curriculum Study, but the organization now deals with all sciences, not just biology. </a:t>
            </a:r>
          </a:p>
          <a:p>
            <a:pPr marL="365760" indent="-182880">
              <a:buFont typeface="Arial" pitchFamily="34" charset="0"/>
              <a:buChar char="•"/>
            </a:pPr>
            <a:r>
              <a:rPr lang="en-US" sz="1200" b="1" kern="1200" dirty="0">
                <a:solidFill>
                  <a:schemeClr val="tx1"/>
                </a:solidFill>
                <a:latin typeface="+mn-lt"/>
                <a:ea typeface="+mn-ea"/>
                <a:cs typeface="+mn-cs"/>
              </a:rPr>
              <a:t>Students:</a:t>
            </a:r>
            <a:r>
              <a:rPr lang="en-US" sz="1200" kern="1200" dirty="0">
                <a:solidFill>
                  <a:schemeClr val="tx1"/>
                </a:solidFill>
                <a:latin typeface="+mn-lt"/>
                <a:ea typeface="+mn-ea"/>
                <a:cs typeface="+mn-cs"/>
              </a:rPr>
              <a:t> </a:t>
            </a:r>
            <a:r>
              <a:rPr lang="en-US" sz="1200" u="none" kern="1200" dirty="0">
                <a:solidFill>
                  <a:schemeClr val="tx1"/>
                </a:solidFill>
                <a:latin typeface="+mn-lt"/>
                <a:ea typeface="+mn-ea"/>
                <a:cs typeface="+mn-cs"/>
              </a:rPr>
              <a:t>Emphasize</a:t>
            </a:r>
            <a:r>
              <a:rPr lang="en-US" sz="1200" kern="1200" dirty="0">
                <a:solidFill>
                  <a:schemeClr val="tx1"/>
                </a:solidFill>
                <a:latin typeface="+mn-lt"/>
                <a:ea typeface="+mn-ea"/>
                <a:cs typeface="+mn-cs"/>
              </a:rPr>
              <a:t> that students are at the center of this partnership. Their learning is what the project is all about. </a:t>
            </a:r>
          </a:p>
        </p:txBody>
      </p:sp>
    </p:spTree>
    <p:extLst>
      <p:ext uri="{BB962C8B-B14F-4D97-AF65-F5344CB8AC3E}">
        <p14:creationId xmlns:p14="http://schemas.microsoft.com/office/powerpoint/2010/main" val="397026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40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b="1" kern="1200">
                <a:solidFill>
                  <a:schemeClr val="tx1"/>
                </a:solidFill>
                <a:latin typeface="+mn-lt"/>
                <a:ea typeface="+mn-ea"/>
                <a:cs typeface="+mn-cs"/>
              </a:rPr>
              <a:t>Note: </a:t>
            </a:r>
            <a:r>
              <a:rPr lang="en-US" sz="1200" kern="1200">
                <a:solidFill>
                  <a:schemeClr val="tx1"/>
                </a:solidFill>
                <a:latin typeface="+mn-lt"/>
                <a:ea typeface="+mn-ea"/>
                <a:cs typeface="+mn-cs"/>
              </a:rPr>
              <a:t>Throughout this content deepening phase, refer as needed to the Water Cycle Content Background Document and The Water Cycle and Conservation of Matter: Learning Goals for Students and Teachers.</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 </a:t>
            </a:r>
            <a:r>
              <a:rPr lang="en-US" sz="1200" kern="1200" dirty="0">
                <a:solidFill>
                  <a:schemeClr val="tx1"/>
                </a:solidFill>
                <a:latin typeface="+mn-lt"/>
                <a:ea typeface="+mn-ea"/>
                <a:cs typeface="+mn-cs"/>
              </a:rPr>
              <a:t>“Now let’s begin our content deepening work on the water cycle.”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To keep things moving so you don’t run out of time during this phase, adhere as closely as possible to the time you’ve allotted for each slide. If you’re running short on time, you may need to abridge or skip some of the group discussion.</a:t>
            </a:r>
            <a:endParaRPr lang="en-US" dirty="0"/>
          </a:p>
        </p:txBody>
      </p:sp>
    </p:spTree>
    <p:extLst>
      <p:ext uri="{BB962C8B-B14F-4D97-AF65-F5344CB8AC3E}">
        <p14:creationId xmlns:p14="http://schemas.microsoft.com/office/powerpoint/2010/main" val="2113866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The main goal of this content deepening phase is to explain the phenomena of the water cycle by examining the nature of water molecules.”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Read each focus question on the slide and assure participants that they’ve acquired knowledge about water over the years, and you hope to enrich their ability to teach the water cycle. To ensure that all Teacher Leaders feel prepared to elicit, probe, and challenge student thinking that will be made visible during the actual lesson, some topics covered will exceed the students’ level of knowledge.</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Throughout this content deepening phase, refer as needed to The Water Cycle and Conservation of Matter: Learning Goals for Students and Teachers and the Water Cycle Content Background Document.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778FD-A078-C74D-A733-E98B8C10F47E}" type="slidenum">
              <a:rPr lang="en-US">
                <a:solidFill>
                  <a:prstClr val="black"/>
                </a:solidFill>
              </a:rPr>
              <a:pPr/>
              <a:t>43</a:t>
            </a:fld>
            <a:endParaRPr lang="en-US">
              <a:solidFill>
                <a:prstClr val="black"/>
              </a:solidFill>
            </a:endParaRPr>
          </a:p>
        </p:txBody>
      </p:sp>
      <p:sp>
        <p:nvSpPr>
          <p:cNvPr id="6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Water</a:t>
            </a:r>
            <a:r>
              <a:rPr lang="en-US" sz="1200" kern="1200" dirty="0">
                <a:solidFill>
                  <a:schemeClr val="tx1"/>
                </a:solidFill>
                <a:latin typeface="+mn-lt"/>
                <a:ea typeface="+mn-ea"/>
                <a:cs typeface="+mn-cs"/>
              </a:rPr>
              <a:t> is a transparent fluid that forms the world's streams, lakes, oceans, and precipitation. I’d like you to perform a 30-second quick write charting any physical and chemical properties of water you can recall.”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Following the quick write, ask participants to form small groups and chart their responses on chart paper.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Each small group should share their compiled lists with the whole group. Don’t offer any feedback. Simply use this time to make group knowledge visible and note similarities among the small groups.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“Among some of the similarities on your charts, I noticed the words </a:t>
            </a:r>
            <a:r>
              <a:rPr lang="en-US" sz="1200" i="1" kern="1200" dirty="0">
                <a:solidFill>
                  <a:schemeClr val="tx1"/>
                </a:solidFill>
                <a:latin typeface="+mn-lt"/>
                <a:ea typeface="+mn-ea"/>
                <a:cs typeface="+mn-cs"/>
              </a:rPr>
              <a:t>atoms</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bonds</a:t>
            </a:r>
            <a:r>
              <a:rPr lang="en-US" sz="1200" kern="1200" dirty="0">
                <a:solidFill>
                  <a:schemeClr val="tx1"/>
                </a:solidFill>
                <a:latin typeface="+mn-lt"/>
                <a:ea typeface="+mn-ea"/>
                <a:cs typeface="+mn-cs"/>
              </a:rPr>
              <a:t>. To further explore the</a:t>
            </a:r>
            <a:r>
              <a:rPr lang="en-US" sz="1200" kern="1200" baseline="0" dirty="0">
                <a:solidFill>
                  <a:schemeClr val="tx1"/>
                </a:solidFill>
                <a:latin typeface="+mn-lt"/>
                <a:ea typeface="+mn-ea"/>
                <a:cs typeface="+mn-cs"/>
              </a:rPr>
              <a:t> meanings of these terms</a:t>
            </a:r>
            <a:r>
              <a:rPr lang="en-US" sz="1200" kern="1200" dirty="0">
                <a:solidFill>
                  <a:schemeClr val="tx1"/>
                </a:solidFill>
                <a:latin typeface="+mn-lt"/>
                <a:ea typeface="+mn-ea"/>
                <a:cs typeface="+mn-cs"/>
              </a:rPr>
              <a:t>, we may need to review a few aspects of the periodic table and quantum mechanics.” </a:t>
            </a:r>
          </a:p>
          <a:p>
            <a:endParaRPr lang="en-US" dirty="0"/>
          </a:p>
        </p:txBody>
      </p:sp>
    </p:spTree>
    <p:extLst>
      <p:ext uri="{BB962C8B-B14F-4D97-AF65-F5344CB8AC3E}">
        <p14:creationId xmlns:p14="http://schemas.microsoft.com/office/powerpoint/2010/main" val="919639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Chemistry: McMurry and Fay, 6th Edition</a:t>
            </a:r>
          </a:p>
          <a:p>
            <a:r>
              <a:rPr lang="en-US">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2/5/2020 10:15:52 AM</a:t>
            </a:fld>
            <a:endParaRPr lang="en-US">
              <a:solidFill>
                <a:prstClr val="black"/>
              </a:solidFill>
            </a:endParaRPr>
          </a:p>
        </p:txBody>
      </p:sp>
      <p:sp>
        <p:nvSpPr>
          <p:cNvPr id="10" name="Rectangle 6"/>
          <p:cNvSpPr>
            <a:spLocks noGrp="1" noChangeArrowheads="1"/>
          </p:cNvSpPr>
          <p:nvPr>
            <p:ph type="ftr" sz="quarter" idx="4"/>
          </p:nvPr>
        </p:nvSpPr>
        <p:spPr>
          <a:ln/>
        </p:spPr>
        <p:txBody>
          <a:bodyPr/>
          <a:lstStyle/>
          <a:p>
            <a:r>
              <a:rPr lang="en-US">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44</a:t>
            </a:fld>
            <a:endParaRPr lang="en-US">
              <a:solidFill>
                <a:prstClr val="black"/>
              </a:solidFill>
            </a:endParaRPr>
          </a:p>
        </p:txBody>
      </p:sp>
      <p:sp>
        <p:nvSpPr>
          <p:cNvPr id="138242" name="Rectangle 2"/>
          <p:cNvSpPr txBox="1">
            <a:spLocks noGrp="1" noChangeArrowheads="1"/>
          </p:cNvSpPr>
          <p:nvPr/>
        </p:nvSpPr>
        <p:spPr bwMode="auto">
          <a:xfrm>
            <a:off x="0" y="0"/>
            <a:ext cx="4720661" cy="445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9" tIns="44070" rIns="88139" bIns="4407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4870524" y="0"/>
            <a:ext cx="1873278" cy="445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9" tIns="44070" rIns="88139" bIns="4407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2/5/2020</a:t>
            </a:fld>
            <a:endParaRPr lang="en-US" sz="1200">
              <a:solidFill>
                <a:prstClr val="black"/>
              </a:solidFill>
              <a:latin typeface="Verdana" charset="0"/>
            </a:endParaRPr>
          </a:p>
        </p:txBody>
      </p:sp>
      <p:sp>
        <p:nvSpPr>
          <p:cNvPr id="138244" name="Rectangle 6"/>
          <p:cNvSpPr txBox="1">
            <a:spLocks noGrp="1" noChangeArrowheads="1"/>
          </p:cNvSpPr>
          <p:nvPr/>
        </p:nvSpPr>
        <p:spPr bwMode="auto">
          <a:xfrm>
            <a:off x="0" y="8463597"/>
            <a:ext cx="4420935" cy="445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9" tIns="44070" rIns="88139" bIns="4407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4570799" y="8463597"/>
            <a:ext cx="2173003" cy="445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9" tIns="44070" rIns="88139" bIns="4407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44</a:t>
            </a:fld>
            <a:endParaRPr lang="en-US" sz="120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1144588" y="666750"/>
            <a:ext cx="4454525" cy="334168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8247" name="Rectangle 3"/>
          <p:cNvSpPr>
            <a:spLocks noGrp="1" noChangeArrowheads="1"/>
          </p:cNvSpPr>
          <p:nvPr>
            <p:ph type="body" idx="1"/>
          </p:nvPr>
        </p:nvSpPr>
        <p:spPr bwMode="auto">
          <a:xfrm>
            <a:off x="899174" y="4231798"/>
            <a:ext cx="4945454" cy="400907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US" sz="1200" b="1" kern="1200" dirty="0">
                <a:solidFill>
                  <a:schemeClr val="tx1"/>
                </a:solidFill>
                <a:latin typeface="+mn-lt"/>
                <a:ea typeface="+mn-ea"/>
                <a:cs typeface="+mn-cs"/>
              </a:rPr>
              <a:t>Note:</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Hide the diagram on the slide initially.</a:t>
            </a:r>
            <a:endParaRPr lang="en-US" sz="1200" b="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“Similar to hydrogen and oxygen in water, each atom each consists of a nucleus that contains protons (+) and neutrons </a:t>
            </a:r>
            <a:r>
              <a:rPr lang="en-US" sz="1200" kern="1200" dirty="0">
                <a:solidFill>
                  <a:schemeClr val="tx1"/>
                </a:solidFill>
                <a:effectLst/>
                <a:latin typeface="+mn-lt"/>
                <a:ea typeface="+mn-ea"/>
                <a:cs typeface="+mn-cs"/>
              </a:rPr>
              <a:t>(-)</a:t>
            </a:r>
            <a:r>
              <a:rPr lang="en-US" sz="1200" kern="1200" dirty="0">
                <a:solidFill>
                  <a:schemeClr val="tx1"/>
                </a:solidFill>
                <a:latin typeface="+mn-lt"/>
                <a:ea typeface="+mn-ea"/>
                <a:cs typeface="+mn-cs"/>
              </a:rPr>
              <a:t>. The presence of negatively charged electrons balances the positive charge of the nucleus. For the next 2 minutes, work with your elbow partner to develop a picture or model to explain why atoms bond with each other.”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When time is up, have one or two volunteers share their drawings with the group.</a:t>
            </a:r>
            <a:r>
              <a:rPr lang="en-US" sz="1200" kern="1200" baseline="0" dirty="0">
                <a:solidFill>
                  <a:schemeClr val="tx1"/>
                </a:solidFill>
                <a:latin typeface="+mn-lt"/>
                <a:ea typeface="+mn-ea"/>
                <a:cs typeface="+mn-cs"/>
              </a:rPr>
              <a:t> R</a:t>
            </a:r>
            <a:r>
              <a:rPr lang="en-US" sz="1200" kern="1200" dirty="0">
                <a:solidFill>
                  <a:schemeClr val="tx1"/>
                </a:solidFill>
                <a:latin typeface="+mn-lt"/>
                <a:ea typeface="+mn-ea"/>
                <a:cs typeface="+mn-cs"/>
              </a:rPr>
              <a:t>emind participants that you would like them to include a nucleus in their pictures; t</a:t>
            </a:r>
            <a:r>
              <a:rPr lang="en-US" sz="1200" kern="1200" baseline="0" dirty="0">
                <a:solidFill>
                  <a:schemeClr val="tx1"/>
                </a:solidFill>
                <a:latin typeface="+mn-lt"/>
                <a:ea typeface="+mn-ea"/>
                <a:cs typeface="+mn-cs"/>
              </a:rPr>
              <a:t>hen</a:t>
            </a:r>
            <a:r>
              <a:rPr lang="en-US" sz="1200" kern="1200" dirty="0">
                <a:solidFill>
                  <a:schemeClr val="tx1"/>
                </a:solidFill>
                <a:latin typeface="+mn-lt"/>
                <a:ea typeface="+mn-ea"/>
                <a:cs typeface="+mn-cs"/>
              </a:rPr>
              <a:t> advance the PowerPoint animation so the diagram of two atoms is visible.</a:t>
            </a:r>
            <a:r>
              <a:rPr lang="en-US" sz="1200" kern="1200" baseline="0" dirty="0">
                <a:solidFill>
                  <a:schemeClr val="tx1"/>
                </a:solidFill>
                <a:latin typeface="+mn-lt"/>
                <a:ea typeface="+mn-ea"/>
                <a:cs typeface="+mn-cs"/>
              </a:rPr>
              <a:t> Have participants add to their models to reflect the model 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 positively charged nuclei of the two atoms actually repel each other. This makes sense because two friends with tempers usually can’t coexist. But in all relationships, bond formation is a phenomenon that brings two atoms or two people together. In life, even when it’s difficult to get along with spouses,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partners, other staff members, or teammates, we find a way to make things work because there is strength in numbers. In atoms this results from two nuclei sharing electrons. The attraction of the nuclei to the negatively charged electrons overcomes the repulsion I mentioned earlier. The sharing of electrons has a stabilizing effect and explains why bonds form between atoms. </a:t>
            </a:r>
            <a:r>
              <a:rPr lang="en-US" sz="1200" kern="1200" dirty="0">
                <a:solidFill>
                  <a:schemeClr val="tx1"/>
                </a:solidFill>
                <a:effectLst/>
                <a:latin typeface="+mn-lt"/>
                <a:ea typeface="+mn-ea"/>
                <a:cs typeface="+mn-cs"/>
              </a:rPr>
              <a:t>Likewise, sharing our resources as teachers has a stabilizing effect on our jobs from day to day</a:t>
            </a:r>
            <a:r>
              <a:rPr lang="en-US" sz="1200" kern="1200" dirty="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3836887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Note: </a:t>
            </a:r>
            <a:r>
              <a:rPr lang="en-US" sz="1200" b="0" kern="1200" dirty="0">
                <a:solidFill>
                  <a:schemeClr val="tx1"/>
                </a:solidFill>
                <a:latin typeface="+mn-lt"/>
                <a:ea typeface="+mn-ea"/>
                <a:cs typeface="+mn-cs"/>
              </a:rPr>
              <a:t>Show</a:t>
            </a:r>
            <a:r>
              <a:rPr lang="en-US" sz="1200" b="0" kern="1200" baseline="0" dirty="0">
                <a:solidFill>
                  <a:schemeClr val="tx1"/>
                </a:solidFill>
                <a:latin typeface="+mn-lt"/>
                <a:ea typeface="+mn-ea"/>
                <a:cs typeface="+mn-cs"/>
              </a:rPr>
              <a:t> only the atomic model on the slide initially.</a:t>
            </a:r>
            <a:endParaRPr lang="en-US" sz="1200" b="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“I’m sure this discussion has raised even more questions for you! So let’s use this atomic model developed by a scientist named Ernest Rutherford to see how the atomic number we identified relates to atomic structure. Take a few minutes to see if you can unlock the code.”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When time is up, (1) chart any patterns the group is able to identify; (2) then reveal and discuss the findings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“You’ve discovered the code! Atomic number indicates how many electrons are in an atom. So hydrogen has 1 electron to match its atomic number of 1. Hydrogen also has a mass of about 1 atomic mass unit (</a:t>
            </a:r>
            <a:r>
              <a:rPr lang="en-US" sz="1200" kern="1200" dirty="0" err="1">
                <a:solidFill>
                  <a:schemeClr val="tx1"/>
                </a:solidFill>
                <a:latin typeface="+mn-lt"/>
                <a:ea typeface="+mn-ea"/>
                <a:cs typeface="+mn-cs"/>
              </a:rPr>
              <a:t>amu</a:t>
            </a:r>
            <a:r>
              <a:rPr lang="en-US" sz="1200" kern="1200" dirty="0">
                <a:solidFill>
                  <a:schemeClr val="tx1"/>
                </a:solidFill>
                <a:latin typeface="+mn-lt"/>
                <a:ea typeface="+mn-ea"/>
                <a:cs typeface="+mn-cs"/>
              </a:rPr>
              <a:t>), which indicates the nucleus of hydrogen has 1 proton. In the end, the number of protons and electrons balance each other.”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Someone in the group may wonder why the mass of hydrogen is 1.008 instead of exactly 1.00. Explain that this is a </a:t>
            </a:r>
            <a:r>
              <a:rPr lang="en-US" sz="1200" i="1" kern="1200" dirty="0">
                <a:solidFill>
                  <a:schemeClr val="tx1"/>
                </a:solidFill>
                <a:latin typeface="+mn-lt"/>
                <a:ea typeface="+mn-ea"/>
                <a:cs typeface="+mn-cs"/>
              </a:rPr>
              <a:t>weighted average</a:t>
            </a:r>
            <a:r>
              <a:rPr lang="en-US" sz="1200" kern="1200" dirty="0">
                <a:solidFill>
                  <a:schemeClr val="tx1"/>
                </a:solidFill>
                <a:latin typeface="+mn-lt"/>
                <a:ea typeface="+mn-ea"/>
                <a:cs typeface="+mn-cs"/>
              </a:rPr>
              <a:t> that also accounts for hydrogen isotopes that can have various numbers of neutrons in the nucleus. But since this is rare, it should be emphasized.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Next, have the group unlock the code for oxygen.</a:t>
            </a:r>
            <a:r>
              <a:rPr lang="en-US" dirty="0"/>
              <a:t> </a:t>
            </a:r>
            <a:r>
              <a:rPr lang="en-US" sz="1200" kern="1200" dirty="0">
                <a:solidFill>
                  <a:schemeClr val="tx1"/>
                </a:solidFill>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“Gilbert Lewis, a professor from UC Berkeley, was the first scientist to propose the dot-structure model to illustrate electrons in 1916. Lewis displayed only the outermost electrons in the outermost shell because bonds are made using the outermost surface of an atom. Electrons in the inner core are unaffected. Likewise, humans typically form initial bonds and attractions based on outward appearances. We don’t form close friendships until we really get to know what others are like at the core. Atoms are the same.”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“Let’s use this Lewis dot-structure model to show how hydrogen and oxygen atoms share electrons by forming bonds: </a:t>
            </a:r>
          </a:p>
          <a:p>
            <a:pPr marL="457200" indent="-457200"/>
            <a:endParaRPr lang="en-US" sz="1200" kern="1200" dirty="0">
              <a:solidFill>
                <a:schemeClr val="tx1"/>
              </a:solidFill>
              <a:latin typeface="+mn-lt"/>
              <a:ea typeface="+mn-ea"/>
              <a:cs typeface="+mn-cs"/>
            </a:endParaRPr>
          </a:p>
          <a:p>
            <a:pPr marL="457200" indent="-457200"/>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Step 1:</a:t>
            </a:r>
            <a:r>
              <a:rPr lang="en-US" sz="1200" kern="1200" dirty="0">
                <a:solidFill>
                  <a:schemeClr val="tx1"/>
                </a:solidFill>
                <a:latin typeface="+mn-lt"/>
                <a:ea typeface="+mn-ea"/>
                <a:cs typeface="+mn-cs"/>
              </a:rPr>
              <a:t> A water molecule has 1 oxygen atom with 6 outer-shell electrons and 2 hydrogen atoms with 1 outer-shell electron.</a:t>
            </a:r>
          </a:p>
          <a:p>
            <a:pPr marL="457200" indent="-457200"/>
            <a:r>
              <a:rPr lang="en-US" sz="1200" b="1" kern="1200" dirty="0">
                <a:solidFill>
                  <a:schemeClr val="tx1"/>
                </a:solidFill>
                <a:latin typeface="+mn-lt"/>
                <a:ea typeface="+mn-ea"/>
                <a:cs typeface="+mn-cs"/>
              </a:rPr>
              <a:t>“Step 2:</a:t>
            </a:r>
            <a:r>
              <a:rPr lang="en-US" sz="1200" kern="1200" dirty="0">
                <a:solidFill>
                  <a:schemeClr val="tx1"/>
                </a:solidFill>
                <a:latin typeface="+mn-lt"/>
                <a:ea typeface="+mn-ea"/>
                <a:cs typeface="+mn-cs"/>
              </a:rPr>
              <a:t> Each hydrogen atom needs to share 1 electron from the oxygen atom (and vice versa) to gain stability. So the atoms arrange themselves to make this a reality.</a:t>
            </a:r>
          </a:p>
          <a:p>
            <a:pPr marL="457200" indent="-457200"/>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Step 3:</a:t>
            </a:r>
            <a:r>
              <a:rPr lang="en-US" sz="1200" kern="1200" dirty="0">
                <a:solidFill>
                  <a:schemeClr val="tx1"/>
                </a:solidFill>
                <a:latin typeface="+mn-lt"/>
                <a:ea typeface="+mn-ea"/>
                <a:cs typeface="+mn-cs"/>
              </a:rPr>
              <a:t> Once the atoms are close enough, the electrons are shared, and two bonds are formed.</a:t>
            </a:r>
          </a:p>
          <a:p>
            <a:pPr marL="457200" indent="-457200"/>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Step 4:</a:t>
            </a:r>
            <a:r>
              <a:rPr lang="en-US" sz="1200" kern="1200" dirty="0">
                <a:solidFill>
                  <a:schemeClr val="tx1"/>
                </a:solidFill>
                <a:latin typeface="+mn-lt"/>
                <a:ea typeface="+mn-ea"/>
                <a:cs typeface="+mn-cs"/>
              </a:rPr>
              <a:t> A single line between these bonds indicates that the electrons of each atom are being shared.”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Explain that the additional electrons surrounding the oxygen atom that are not involved in a bond with the hydrogen are key for the next content deepening phase.</a:t>
            </a:r>
            <a:r>
              <a:rPr lang="en-US" dirty="0"/>
              <a:t>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 Lewis</a:t>
            </a:r>
            <a:r>
              <a:rPr lang="en-US" sz="1200" kern="1200" baseline="0" dirty="0">
                <a:solidFill>
                  <a:schemeClr val="tx1"/>
                </a:solidFill>
                <a:latin typeface="+mn-lt"/>
                <a:ea typeface="+mn-ea"/>
                <a:cs typeface="+mn-cs"/>
              </a:rPr>
              <a:t> dot-structure</a:t>
            </a:r>
            <a:r>
              <a:rPr lang="en-US" sz="1200" kern="1200" dirty="0">
                <a:solidFill>
                  <a:schemeClr val="tx1"/>
                </a:solidFill>
                <a:latin typeface="+mn-lt"/>
                <a:ea typeface="+mn-ea"/>
                <a:cs typeface="+mn-cs"/>
              </a:rPr>
              <a:t> theory has been awarded four Nobel Prizes in chemistry and physics over the years. Our students won’t need to know the theory itself, but they’ll need to recognize water as a molecule with 1 oxygen and 2 hydrogen atoms and be able to draw a Mickey Mouse model. Take 5 minutes to (1) build a water molecule using a ball-and-stick model in which the wooden pegs represent a bond; and (2) draw three Mickey Mouse water molecules in your notebooks.”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 hydrogen atoms are drawn as smaller circles because hydrogen has a smaller mass and fewer shells. This explains why the hydrogen atoms form Mickey’s ears, while the larger oxygen atom represents his head.”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PD leader talk: </a:t>
            </a:r>
            <a:r>
              <a:rPr lang="en-US" dirty="0"/>
              <a:t>“Reflect on our initial content deepening focus question for a moment; then take 5 minutes to write an answer</a:t>
            </a:r>
            <a:r>
              <a:rPr lang="en-US" baseline="0" dirty="0"/>
              <a:t> in your notebooks</a:t>
            </a:r>
            <a:r>
              <a:rPr lang="en-US" dirty="0"/>
              <a:t>,</a:t>
            </a:r>
            <a:r>
              <a:rPr lang="en-US" baseline="0" dirty="0"/>
              <a:t> </a:t>
            </a:r>
            <a:r>
              <a:rPr lang="en-US" dirty="0"/>
              <a:t>highlighting any additional understandings you’ve gained regarding this topic.”</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9101458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PD leader move: </a:t>
            </a:r>
            <a:r>
              <a:rPr lang="en-US" dirty="0"/>
              <a:t>Read the second focus question and let participants know this content deepening work will (1) build upon previous knowledge they’ve gained,</a:t>
            </a:r>
            <a:r>
              <a:rPr lang="en-US" baseline="0" dirty="0"/>
              <a:t> and (2)</a:t>
            </a:r>
            <a:r>
              <a:rPr lang="en-US" dirty="0"/>
              <a:t> support their ability to elicit, probe, and challenge student thinking that will be made visible during the actual lesson.</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a:t>
            </a:r>
            <a:r>
              <a:rPr lang="en-US" baseline="0" dirty="0"/>
              <a:t> </a:t>
            </a:r>
            <a:r>
              <a:rPr lang="en-US" dirty="0"/>
              <a:t>1 min</a:t>
            </a:r>
          </a:p>
          <a:p>
            <a:endParaRPr lang="en-US" dirty="0"/>
          </a:p>
          <a:p>
            <a:r>
              <a:rPr lang="en-US" sz="1200" kern="1200" dirty="0">
                <a:solidFill>
                  <a:schemeClr val="tx1"/>
                </a:solidFill>
                <a:latin typeface="+mn-lt"/>
                <a:ea typeface="+mn-ea"/>
                <a:cs typeface="+mn-cs"/>
              </a:rPr>
              <a:t>a. Let participants know they’ll be learning more about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and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teaching strategies as they experience firsthand what it means to perform </a:t>
            </a:r>
            <a:r>
              <a:rPr lang="en-US" sz="1200" kern="1200" dirty="0" err="1">
                <a:solidFill>
                  <a:schemeClr val="tx1"/>
                </a:solidFill>
                <a:latin typeface="+mn-lt"/>
                <a:ea typeface="+mn-ea"/>
                <a:cs typeface="+mn-cs"/>
              </a:rPr>
              <a:t>videocase</a:t>
            </a:r>
            <a:r>
              <a:rPr lang="en-US" sz="1200" kern="1200" dirty="0">
                <a:solidFill>
                  <a:schemeClr val="tx1"/>
                </a:solidFill>
                <a:latin typeface="+mn-lt"/>
                <a:ea typeface="+mn-ea"/>
                <a:cs typeface="+mn-cs"/>
              </a:rPr>
              <a:t>-based lesson analysis.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1524801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Chemistry: McMurry and Fay, 6th Edition</a:t>
            </a:r>
          </a:p>
          <a:p>
            <a:r>
              <a:rPr lang="en-US">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B61D7B45-DA3F-7F43-911D-9A7F275BCAED}" type="datetime9">
              <a:rPr lang="en-US">
                <a:solidFill>
                  <a:prstClr val="black"/>
                </a:solidFill>
              </a:rPr>
              <a:pPr/>
              <a:t>2/5/2020 10:15:52 AM</a:t>
            </a:fld>
            <a:endParaRPr lang="en-US">
              <a:solidFill>
                <a:prstClr val="black"/>
              </a:solidFill>
            </a:endParaRPr>
          </a:p>
        </p:txBody>
      </p:sp>
      <p:sp>
        <p:nvSpPr>
          <p:cNvPr id="10" name="Rectangle 6"/>
          <p:cNvSpPr>
            <a:spLocks noGrp="1" noChangeArrowheads="1"/>
          </p:cNvSpPr>
          <p:nvPr>
            <p:ph type="ftr" sz="quarter" idx="4"/>
          </p:nvPr>
        </p:nvSpPr>
        <p:spPr>
          <a:ln/>
        </p:spPr>
        <p:txBody>
          <a:bodyPr/>
          <a:lstStyle/>
          <a:p>
            <a:r>
              <a:rPr lang="en-US">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78DEF7F6-0E36-F84C-B66B-A67F2DFB158E}" type="slidenum">
              <a:rPr lang="en-US">
                <a:solidFill>
                  <a:prstClr val="black"/>
                </a:solidFill>
              </a:rPr>
              <a:pPr/>
              <a:t>50</a:t>
            </a:fld>
            <a:endParaRPr lang="en-US">
              <a:solidFill>
                <a:prstClr val="black"/>
              </a:solidFill>
            </a:endParaRPr>
          </a:p>
        </p:txBody>
      </p:sp>
      <p:sp>
        <p:nvSpPr>
          <p:cNvPr id="146434" name="Rectangle 2"/>
          <p:cNvSpPr txBox="1">
            <a:spLocks noGrp="1" noChangeArrowheads="1"/>
          </p:cNvSpPr>
          <p:nvPr/>
        </p:nvSpPr>
        <p:spPr bwMode="auto">
          <a:xfrm>
            <a:off x="0" y="0"/>
            <a:ext cx="4720661" cy="445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9" tIns="44070" rIns="88139" bIns="4407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Chapter 7: Covalent Bonds and Molecular Structure</a:t>
            </a:r>
          </a:p>
        </p:txBody>
      </p:sp>
      <p:sp>
        <p:nvSpPr>
          <p:cNvPr id="146435" name="Rectangle 3"/>
          <p:cNvSpPr txBox="1">
            <a:spLocks noGrp="1" noChangeArrowheads="1"/>
          </p:cNvSpPr>
          <p:nvPr/>
        </p:nvSpPr>
        <p:spPr bwMode="auto">
          <a:xfrm>
            <a:off x="4870524" y="0"/>
            <a:ext cx="1873278" cy="445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9" tIns="44070" rIns="88139" bIns="4407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F83B72A-ADC0-F747-BC0B-607841AD0081}" type="datetime1">
              <a:rPr lang="en-US" sz="1200">
                <a:solidFill>
                  <a:prstClr val="black"/>
                </a:solidFill>
                <a:latin typeface="Verdana" charset="0"/>
              </a:rPr>
              <a:pPr algn="r"/>
              <a:t>2/5/2020</a:t>
            </a:fld>
            <a:endParaRPr lang="en-US" sz="1200">
              <a:solidFill>
                <a:prstClr val="black"/>
              </a:solidFill>
              <a:latin typeface="Verdana" charset="0"/>
            </a:endParaRPr>
          </a:p>
        </p:txBody>
      </p:sp>
      <p:sp>
        <p:nvSpPr>
          <p:cNvPr id="146436" name="Rectangle 6"/>
          <p:cNvSpPr txBox="1">
            <a:spLocks noGrp="1" noChangeArrowheads="1"/>
          </p:cNvSpPr>
          <p:nvPr/>
        </p:nvSpPr>
        <p:spPr bwMode="auto">
          <a:xfrm>
            <a:off x="0" y="8463597"/>
            <a:ext cx="4420935" cy="445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9" tIns="44070" rIns="88139" bIns="4407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Copyright © 2011 Pearson Prentice Hall, Inc.</a:t>
            </a:r>
          </a:p>
        </p:txBody>
      </p:sp>
      <p:sp>
        <p:nvSpPr>
          <p:cNvPr id="146437" name="Rectangle 7"/>
          <p:cNvSpPr txBox="1">
            <a:spLocks noGrp="1" noChangeArrowheads="1"/>
          </p:cNvSpPr>
          <p:nvPr/>
        </p:nvSpPr>
        <p:spPr bwMode="auto">
          <a:xfrm>
            <a:off x="4570799" y="8463597"/>
            <a:ext cx="2173003" cy="445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9" tIns="44070" rIns="88139" bIns="4407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B3F501E-489D-6649-89DE-5F01172A605E}" type="slidenum">
              <a:rPr lang="en-US" sz="1200">
                <a:solidFill>
                  <a:prstClr val="black"/>
                </a:solidFill>
                <a:latin typeface="Verdana" charset="0"/>
              </a:rPr>
              <a:pPr algn="r"/>
              <a:t>50</a:t>
            </a:fld>
            <a:endParaRPr lang="en-US" sz="1200">
              <a:solidFill>
                <a:prstClr val="black"/>
              </a:solidFill>
              <a:latin typeface="Verdana" charset="0"/>
            </a:endParaRPr>
          </a:p>
        </p:txBody>
      </p:sp>
      <p:sp>
        <p:nvSpPr>
          <p:cNvPr id="146438" name="Rectangle 2"/>
          <p:cNvSpPr>
            <a:spLocks noGrp="1" noRot="1" noChangeAspect="1" noChangeArrowheads="1" noTextEdit="1"/>
          </p:cNvSpPr>
          <p:nvPr>
            <p:ph type="sldImg"/>
          </p:nvPr>
        </p:nvSpPr>
        <p:spPr bwMode="auto">
          <a:xfrm>
            <a:off x="1144588" y="666750"/>
            <a:ext cx="4454525" cy="334168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46439" name="Rectangle 3"/>
          <p:cNvSpPr>
            <a:spLocks noGrp="1" noChangeArrowheads="1"/>
          </p:cNvSpPr>
          <p:nvPr>
            <p:ph type="body" idx="1"/>
          </p:nvPr>
        </p:nvSpPr>
        <p:spPr bwMode="auto">
          <a:xfrm>
            <a:off x="899174" y="4231798"/>
            <a:ext cx="4945454" cy="400907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“To understand how water molecules interact with each other, we need an additional model that explains the nature of these bonds. Let’s take a moment and read the handout titled “</a:t>
            </a:r>
            <a:r>
              <a:rPr lang="en-US" sz="1200" i="0" kern="1200" dirty="0" err="1">
                <a:solidFill>
                  <a:schemeClr val="tx1"/>
                </a:solidFill>
                <a:latin typeface="+mn-lt"/>
                <a:ea typeface="+mn-ea"/>
                <a:cs typeface="+mn-cs"/>
              </a:rPr>
              <a:t>Linus</a:t>
            </a:r>
            <a:r>
              <a:rPr lang="en-US" sz="1200" i="0" kern="1200" dirty="0">
                <a:solidFill>
                  <a:schemeClr val="tx1"/>
                </a:solidFill>
                <a:latin typeface="+mn-lt"/>
                <a:ea typeface="+mn-ea"/>
                <a:cs typeface="+mn-cs"/>
              </a:rPr>
              <a:t> Pauling: American Hero.”</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Before participants begin reading, instruct them to underline any information they already understand and highlight any information that’s new to them.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Draw the group’s attention to the hydrogen-oxygen diagram on the slide and probe whether anyone can explain bonding in a water molecule using the hook-and-eye analogy.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“What insights have you gained from the article regarding Gilbert Lewis’s description of a covalent bond in relation to an ionic bond?”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Give participants time to flesh out their thoughts.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let’s focus on developing definitions for an ionic bond and a covalent (</a:t>
            </a:r>
            <a:r>
              <a:rPr lang="en-US" sz="1200" kern="1200" dirty="0" err="1">
                <a:solidFill>
                  <a:schemeClr val="tx1"/>
                </a:solidFill>
                <a:latin typeface="+mn-lt"/>
                <a:ea typeface="+mn-ea"/>
                <a:cs typeface="+mn-cs"/>
              </a:rPr>
              <a:t>nonpolar</a:t>
            </a:r>
            <a:r>
              <a:rPr lang="en-US" sz="1200" kern="1200" dirty="0">
                <a:solidFill>
                  <a:schemeClr val="tx1"/>
                </a:solidFill>
                <a:latin typeface="+mn-lt"/>
                <a:ea typeface="+mn-ea"/>
                <a:cs typeface="+mn-cs"/>
              </a:rPr>
              <a:t>) bond.”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Develop group definitions on chart paper. </a:t>
            </a:r>
            <a:endParaRPr lang="en-US" dirty="0"/>
          </a:p>
          <a:p>
            <a:endParaRPr lang="en-US" dirty="0"/>
          </a:p>
        </p:txBody>
      </p:sp>
    </p:spTree>
    <p:extLst>
      <p:ext uri="{BB962C8B-B14F-4D97-AF65-F5344CB8AC3E}">
        <p14:creationId xmlns:p14="http://schemas.microsoft.com/office/powerpoint/2010/main" val="814027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Chemistry: McMurry and Fay, 6th Edition</a:t>
            </a:r>
          </a:p>
          <a:p>
            <a:r>
              <a:rPr lang="en-US">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B61D7B45-DA3F-7F43-911D-9A7F275BCAED}" type="datetime9">
              <a:rPr lang="en-US">
                <a:solidFill>
                  <a:prstClr val="black"/>
                </a:solidFill>
              </a:rPr>
              <a:pPr/>
              <a:t>2/5/2020 10:15:52 AM</a:t>
            </a:fld>
            <a:endParaRPr lang="en-US">
              <a:solidFill>
                <a:prstClr val="black"/>
              </a:solidFill>
            </a:endParaRPr>
          </a:p>
        </p:txBody>
      </p:sp>
      <p:sp>
        <p:nvSpPr>
          <p:cNvPr id="10" name="Rectangle 6"/>
          <p:cNvSpPr>
            <a:spLocks noGrp="1" noChangeArrowheads="1"/>
          </p:cNvSpPr>
          <p:nvPr>
            <p:ph type="ftr" sz="quarter" idx="4"/>
          </p:nvPr>
        </p:nvSpPr>
        <p:spPr>
          <a:ln/>
        </p:spPr>
        <p:txBody>
          <a:bodyPr/>
          <a:lstStyle/>
          <a:p>
            <a:r>
              <a:rPr lang="en-US">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78DEF7F6-0E36-F84C-B66B-A67F2DFB158E}" type="slidenum">
              <a:rPr lang="en-US">
                <a:solidFill>
                  <a:prstClr val="black"/>
                </a:solidFill>
              </a:rPr>
              <a:pPr/>
              <a:t>51</a:t>
            </a:fld>
            <a:endParaRPr lang="en-US">
              <a:solidFill>
                <a:prstClr val="black"/>
              </a:solidFill>
            </a:endParaRPr>
          </a:p>
        </p:txBody>
      </p:sp>
      <p:sp>
        <p:nvSpPr>
          <p:cNvPr id="146434" name="Rectangle 2"/>
          <p:cNvSpPr txBox="1">
            <a:spLocks noGrp="1" noChangeArrowheads="1"/>
          </p:cNvSpPr>
          <p:nvPr/>
        </p:nvSpPr>
        <p:spPr bwMode="auto">
          <a:xfrm>
            <a:off x="0" y="0"/>
            <a:ext cx="4720661" cy="445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9" tIns="44070" rIns="88139" bIns="4407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Chapter 7: Covalent Bonds and Molecular Structure</a:t>
            </a:r>
          </a:p>
        </p:txBody>
      </p:sp>
      <p:sp>
        <p:nvSpPr>
          <p:cNvPr id="146435" name="Rectangle 3"/>
          <p:cNvSpPr txBox="1">
            <a:spLocks noGrp="1" noChangeArrowheads="1"/>
          </p:cNvSpPr>
          <p:nvPr/>
        </p:nvSpPr>
        <p:spPr bwMode="auto">
          <a:xfrm>
            <a:off x="4870524" y="0"/>
            <a:ext cx="1873278" cy="445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9" tIns="44070" rIns="88139" bIns="4407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F83B72A-ADC0-F747-BC0B-607841AD0081}" type="datetime1">
              <a:rPr lang="en-US" sz="1200">
                <a:solidFill>
                  <a:prstClr val="black"/>
                </a:solidFill>
                <a:latin typeface="Verdana" charset="0"/>
              </a:rPr>
              <a:pPr algn="r"/>
              <a:t>2/5/2020</a:t>
            </a:fld>
            <a:endParaRPr lang="en-US" sz="1200">
              <a:solidFill>
                <a:prstClr val="black"/>
              </a:solidFill>
              <a:latin typeface="Verdana" charset="0"/>
            </a:endParaRPr>
          </a:p>
        </p:txBody>
      </p:sp>
      <p:sp>
        <p:nvSpPr>
          <p:cNvPr id="146436" name="Rectangle 6"/>
          <p:cNvSpPr txBox="1">
            <a:spLocks noGrp="1" noChangeArrowheads="1"/>
          </p:cNvSpPr>
          <p:nvPr/>
        </p:nvSpPr>
        <p:spPr bwMode="auto">
          <a:xfrm>
            <a:off x="0" y="8463597"/>
            <a:ext cx="4420935" cy="445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9" tIns="44070" rIns="88139" bIns="4407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Copyright © 2011 Pearson Prentice Hall, Inc.</a:t>
            </a:r>
          </a:p>
        </p:txBody>
      </p:sp>
      <p:sp>
        <p:nvSpPr>
          <p:cNvPr id="146437" name="Rectangle 7"/>
          <p:cNvSpPr txBox="1">
            <a:spLocks noGrp="1" noChangeArrowheads="1"/>
          </p:cNvSpPr>
          <p:nvPr/>
        </p:nvSpPr>
        <p:spPr bwMode="auto">
          <a:xfrm>
            <a:off x="4570799" y="8463597"/>
            <a:ext cx="2173003" cy="445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9" tIns="44070" rIns="88139" bIns="4407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B3F501E-489D-6649-89DE-5F01172A605E}" type="slidenum">
              <a:rPr lang="en-US" sz="1200">
                <a:solidFill>
                  <a:prstClr val="black"/>
                </a:solidFill>
                <a:latin typeface="Verdana" charset="0"/>
              </a:rPr>
              <a:pPr algn="r"/>
              <a:t>51</a:t>
            </a:fld>
            <a:endParaRPr lang="en-US" sz="1200">
              <a:solidFill>
                <a:prstClr val="black"/>
              </a:solidFill>
              <a:latin typeface="Verdana" charset="0"/>
            </a:endParaRPr>
          </a:p>
        </p:txBody>
      </p:sp>
      <p:sp>
        <p:nvSpPr>
          <p:cNvPr id="146438" name="Rectangle 2"/>
          <p:cNvSpPr>
            <a:spLocks noGrp="1" noRot="1" noChangeAspect="1" noChangeArrowheads="1" noTextEdit="1"/>
          </p:cNvSpPr>
          <p:nvPr>
            <p:ph type="sldImg"/>
          </p:nvPr>
        </p:nvSpPr>
        <p:spPr bwMode="auto">
          <a:xfrm>
            <a:off x="1144588" y="666750"/>
            <a:ext cx="4454525" cy="334168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46439" name="Rectangle 3"/>
          <p:cNvSpPr>
            <a:spLocks noGrp="1" noChangeArrowheads="1"/>
          </p:cNvSpPr>
          <p:nvPr>
            <p:ph type="body" idx="1"/>
          </p:nvPr>
        </p:nvSpPr>
        <p:spPr bwMode="auto">
          <a:xfrm>
            <a:off x="899174" y="4231798"/>
            <a:ext cx="4945454" cy="400907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Linus</a:t>
            </a:r>
            <a:r>
              <a:rPr lang="en-US" sz="1200" kern="1200" dirty="0">
                <a:solidFill>
                  <a:schemeClr val="tx1"/>
                </a:solidFill>
                <a:latin typeface="+mn-lt"/>
                <a:ea typeface="+mn-ea"/>
                <a:cs typeface="+mn-cs"/>
              </a:rPr>
              <a:t> Pauling proposed a type of bond represented in water that is known as a </a:t>
            </a:r>
            <a:r>
              <a:rPr lang="en-US" sz="1200" i="1" kern="1200" dirty="0">
                <a:solidFill>
                  <a:schemeClr val="tx1"/>
                </a:solidFill>
                <a:latin typeface="+mn-lt"/>
                <a:ea typeface="+mn-ea"/>
                <a:cs typeface="+mn-cs"/>
              </a:rPr>
              <a:t>polar covalent bond</a:t>
            </a:r>
            <a:r>
              <a:rPr lang="en-US" sz="1200" kern="1200" dirty="0">
                <a:solidFill>
                  <a:schemeClr val="tx1"/>
                </a:solidFill>
                <a:latin typeface="+mn-lt"/>
                <a:ea typeface="+mn-ea"/>
                <a:cs typeface="+mn-cs"/>
              </a:rPr>
              <a:t>. This notion was based on his theory of </a:t>
            </a:r>
            <a:r>
              <a:rPr lang="en-US" sz="1200" b="1" kern="1200" dirty="0">
                <a:solidFill>
                  <a:schemeClr val="tx1"/>
                </a:solidFill>
                <a:latin typeface="+mn-lt"/>
                <a:ea typeface="+mn-ea"/>
                <a:cs typeface="+mn-cs"/>
              </a:rPr>
              <a:t>electronegativity</a:t>
            </a:r>
            <a:r>
              <a:rPr lang="en-US" sz="1200" kern="1200" dirty="0">
                <a:solidFill>
                  <a:schemeClr val="tx1"/>
                </a:solidFill>
                <a:latin typeface="+mn-lt"/>
                <a:ea typeface="+mn-ea"/>
                <a:cs typeface="+mn-cs"/>
              </a:rPr>
              <a:t>—the tendency of an atom in a molecule to attract a shared electron in a bond. According to the Pauling electronegativity scale, oxygen has a greater attraction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to the electrons shared in a water molecule.”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develop an </a:t>
            </a:r>
            <a:r>
              <a:rPr lang="en-US" sz="1200" i="1" kern="1200" dirty="0" err="1">
                <a:solidFill>
                  <a:schemeClr val="tx1"/>
                </a:solidFill>
                <a:latin typeface="+mn-lt"/>
                <a:ea typeface="+mn-ea"/>
                <a:cs typeface="+mn-cs"/>
              </a:rPr>
              <a:t>electropotential</a:t>
            </a:r>
            <a:r>
              <a:rPr lang="en-US" sz="1200" i="1" kern="1200" dirty="0">
                <a:solidFill>
                  <a:schemeClr val="tx1"/>
                </a:solidFill>
                <a:latin typeface="+mn-lt"/>
                <a:ea typeface="+mn-ea"/>
                <a:cs typeface="+mn-cs"/>
              </a:rPr>
              <a:t> map</a:t>
            </a:r>
            <a:r>
              <a:rPr lang="en-US" sz="1200" kern="1200" dirty="0">
                <a:solidFill>
                  <a:schemeClr val="tx1"/>
                </a:solidFill>
                <a:latin typeface="+mn-lt"/>
                <a:ea typeface="+mn-ea"/>
                <a:cs typeface="+mn-cs"/>
              </a:rPr>
              <a:t> of a water molecule by placing a </a:t>
            </a:r>
            <a:r>
              <a:rPr lang="el-GR" sz="1200" b="0" i="0" kern="1200" dirty="0">
                <a:solidFill>
                  <a:schemeClr val="tx1"/>
                </a:solidFill>
                <a:effectLst/>
                <a:latin typeface="+mn-lt"/>
                <a:ea typeface="+mn-ea"/>
                <a:cs typeface="+mn-cs"/>
              </a:rPr>
              <a:t>δ− </a:t>
            </a:r>
            <a:r>
              <a:rPr lang="en-US" sz="1200" b="0" i="0" kern="1200" dirty="0">
                <a:solidFill>
                  <a:schemeClr val="tx1"/>
                </a:solidFill>
                <a:effectLst/>
                <a:latin typeface="+mn-lt"/>
                <a:ea typeface="+mn-ea"/>
                <a:cs typeface="+mn-cs"/>
              </a:rPr>
              <a:t>or </a:t>
            </a:r>
            <a:r>
              <a:rPr lang="el-GR" sz="1200" b="0" i="0" kern="1200" dirty="0">
                <a:solidFill>
                  <a:schemeClr val="tx1"/>
                </a:solidFill>
                <a:effectLst/>
                <a:latin typeface="+mn-lt"/>
                <a:ea typeface="+mn-ea"/>
                <a:cs typeface="+mn-cs"/>
              </a:rPr>
              <a:t>δ+</a:t>
            </a:r>
            <a:r>
              <a:rPr lang="en-US" sz="1200" b="0" i="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over the atoms to show the difference in how they will share electrons.</a:t>
            </a:r>
            <a:endParaRPr lang="en-US" dirty="0"/>
          </a:p>
        </p:txBody>
      </p:sp>
    </p:spTree>
    <p:extLst>
      <p:ext uri="{BB962C8B-B14F-4D97-AF65-F5344CB8AC3E}">
        <p14:creationId xmlns:p14="http://schemas.microsoft.com/office/powerpoint/2010/main" val="3375713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“Using the Pauling scale, we can develop three models of water molecules that incorporate all of our developed understandings. As we go around the room, would someone explain each of these diagrams?”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Highlight that the oxygen electrons that aren’t participating in a bond are sources of electron-density regions that are negatively charged based on polarity.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“So if a water molecule has an electron-poor area and an electron-rich area, it’s almost as if it has poles (just like a magnet, where one region is negative and another region is positive). To simulate the </a:t>
            </a:r>
            <a:r>
              <a:rPr lang="en-US" sz="1200" kern="1200" dirty="0" err="1">
                <a:solidFill>
                  <a:schemeClr val="tx1"/>
                </a:solidFill>
                <a:latin typeface="+mn-lt"/>
                <a:ea typeface="+mn-ea"/>
                <a:cs typeface="+mn-cs"/>
              </a:rPr>
              <a:t>electronegativity</a:t>
            </a:r>
            <a:r>
              <a:rPr lang="en-US" sz="1200" kern="1200" dirty="0">
                <a:solidFill>
                  <a:schemeClr val="tx1"/>
                </a:solidFill>
                <a:latin typeface="+mn-lt"/>
                <a:ea typeface="+mn-ea"/>
                <a:cs typeface="+mn-cs"/>
              </a:rPr>
              <a:t> in a polar covalent bond, we’re now going to build another model of a water molecule that includes magnets with positive and negative poles.”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Instruct participants to build six water molecules using red oxygen atoms, white hydrogen atoms, and plastic sleeves.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“Add magnets with the negative pole facing outward near the lone-pair electrons of the oxygen atoms.”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“Next, add magnets with the positive pole facing outward near the hydrogen atoms.”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Use your own water molecule as a reference point to ensure that participants’ magnets are oriented correctly. Don’t answer questions, but if the construction is wrong, probe participants’ thinking.</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PD leader talk: </a:t>
            </a:r>
            <a:r>
              <a:rPr lang="en-US" dirty="0"/>
              <a:t>“Now that you have built your six water molecules, have them interact one on one and in large groups using the different poles.”</a:t>
            </a:r>
          </a:p>
          <a:p>
            <a:endParaRPr lang="en-US" dirty="0"/>
          </a:p>
          <a:p>
            <a:r>
              <a:rPr lang="en-US" b="1" dirty="0"/>
              <a:t>PD leader move: </a:t>
            </a:r>
            <a:r>
              <a:rPr lang="en-US" u="none" dirty="0"/>
              <a:t>Have the group </a:t>
            </a:r>
            <a:r>
              <a:rPr lang="en-US" dirty="0"/>
              <a:t>develop a response to the slide questions. Once consensus is reached, have a discussion about how water molecules interact with each other. Participants should reach a conclusion that based on the polarity of the bond, water molecules have temporary attractions to one another. Don’t call this interaction a hydrogen bond yet!</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PD leader talk: </a:t>
            </a:r>
            <a:r>
              <a:rPr lang="en-US" dirty="0"/>
              <a:t>“Take a few moments to reflect on our second content deepening focus question, and then write down your thoughts in a 2-minute quick</a:t>
            </a:r>
            <a:r>
              <a:rPr lang="en-US" baseline="0" dirty="0"/>
              <a:t> </a:t>
            </a:r>
            <a:r>
              <a:rPr lang="en-US" dirty="0"/>
              <a:t>write.”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the third focus question and remind the group that this content deepening work will (1) build upon the previous knowledge everyone has gained, and (2) support their ability to elicit, probe, and challenge student thinking that will be made visible during the actual lessons.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“Let’s begin by reviewing the definition of a solid. A penny, a soccer ball, and a cube of ice have a defined shape and volume, which makes each of them a solid.”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Initially, reveal only the task and the ice-cube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photo on the slide.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redraw a solid-water (ice) lattice that includes six water molecules participating in hydrogen bonds.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participants have drawn their pictures, perform a gallery walk to identify key facets of various drawings that participants would like to include in their own. Encourage discussion to make their thinking visible.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Identify one drawing in which molecules are packed closely together.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Next, reveal the drawing of a solid-water (ice) lattice on</a:t>
            </a:r>
            <a:r>
              <a:rPr lang="en-US" sz="1200" kern="1200" baseline="0" dirty="0">
                <a:solidFill>
                  <a:schemeClr val="tx1"/>
                </a:solidFill>
                <a:latin typeface="+mn-lt"/>
                <a:ea typeface="+mn-ea"/>
                <a:cs typeface="+mn-cs"/>
              </a:rPr>
              <a:t>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“Can anyone find an interesting pattern in this drawing?”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Probe the thinking of group members to elicit the response that hydrogen bonds are  visible through attractive (magnetic) forces in polar covalent bonds. These forces are shown with dotted lines because they aren’t actual bonds. They are temporary attractions between neighboring, partially negative oxygen atoms and hydrogen atoms with partial positive charges (similar to the attraction between magnets).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build a hexagon of water using the magnetic water molecules and highlighting H-bonds through magnetic attractions.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“Finally, let’s explore this ice-crystal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lattice model and then improve our individual solid-water drawings based on our new learning.”</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“Next, I’d like you to develop a working definition of a liquid in your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Give participants enough time to develop a definition. Then have them compare definitions with their elbow partners.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“According to one definition I found, a </a:t>
            </a:r>
            <a:r>
              <a:rPr lang="en-US" sz="1200" b="1" kern="1200" dirty="0">
                <a:solidFill>
                  <a:schemeClr val="tx1"/>
                </a:solidFill>
                <a:latin typeface="+mn-lt"/>
                <a:ea typeface="+mn-ea"/>
                <a:cs typeface="+mn-cs"/>
              </a:rPr>
              <a:t>liquid</a:t>
            </a:r>
            <a:r>
              <a:rPr lang="en-US" sz="1200" kern="1200" dirty="0">
                <a:solidFill>
                  <a:schemeClr val="tx1"/>
                </a:solidFill>
                <a:latin typeface="+mn-lt"/>
                <a:ea typeface="+mn-ea"/>
                <a:cs typeface="+mn-cs"/>
              </a:rPr>
              <a:t> is ‘a fluid that conforms to the shape of its container. It is the only state in which water has a definite volume but no fixed shape.’ Are we all right with this as our working definition?”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Draw the group’s attention to the 200-ml beaker of water on a hot plate. Fill the beaker halfway with water and make sure to mark the starting volume. Ask participants to draw the beaker containing six water molecules. Encourage them to emphasize the magnetic interactions between the molecules.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Identify one drawing that emphasizes the proper hydrogen bonds, with the molecules a bit more spaced out compared to the solid-water (ice) version.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“Remember, in a flowing liquid, water molecules are able to tumble past each other and are held together by temporary attractive forces.”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Start heating the beaker on the hot plate.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Warn participants to stay away from the hot surface!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sz="1200" kern="1200" dirty="0">
                <a:solidFill>
                  <a:schemeClr val="tx1"/>
                </a:solidFill>
                <a:latin typeface="+mn-lt"/>
                <a:ea typeface="+mn-ea"/>
                <a:cs typeface="+mn-cs"/>
              </a:rPr>
              <a:t>a. Read the information on the slide.</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Emphasize</a:t>
            </a:r>
            <a:r>
              <a:rPr lang="en-US" sz="1200" kern="1200" dirty="0">
                <a:solidFill>
                  <a:schemeClr val="tx1"/>
                </a:solidFill>
                <a:latin typeface="+mn-lt"/>
                <a:ea typeface="+mn-ea"/>
                <a:cs typeface="+mn-cs"/>
              </a:rPr>
              <a:t> the importance of these additions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approach. By integrating Common Core English language arts (ELA) and math standards into the science curriculum,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enables teachers to invest more time in teaching science. The teaching strategies developed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are also valuable tools in other subject areas.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937309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I’d like you to develop</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working definition of a </a:t>
            </a:r>
            <a:r>
              <a:rPr lang="en-US" sz="1200" b="1" kern="1200" dirty="0">
                <a:solidFill>
                  <a:schemeClr val="tx1"/>
                </a:solidFill>
                <a:latin typeface="+mn-lt"/>
                <a:ea typeface="+mn-ea"/>
                <a:cs typeface="+mn-cs"/>
              </a:rPr>
              <a:t>phase change </a:t>
            </a:r>
            <a:r>
              <a:rPr lang="en-US" sz="1200" kern="1200" dirty="0">
                <a:solidFill>
                  <a:schemeClr val="tx1"/>
                </a:solidFill>
                <a:latin typeface="+mn-lt"/>
                <a:ea typeface="+mn-ea"/>
                <a:cs typeface="+mn-cs"/>
              </a:rPr>
              <a:t>in your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compare definitions with their elbow partners.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“According to one definition I found, a </a:t>
            </a:r>
            <a:r>
              <a:rPr lang="en-US" sz="1200" b="1" kern="1200" dirty="0">
                <a:solidFill>
                  <a:schemeClr val="tx1"/>
                </a:solidFill>
                <a:latin typeface="+mn-lt"/>
                <a:ea typeface="+mn-ea"/>
                <a:cs typeface="+mn-cs"/>
              </a:rPr>
              <a:t>phase change</a:t>
            </a:r>
            <a:r>
              <a:rPr lang="en-US" sz="1200" kern="1200" dirty="0">
                <a:solidFill>
                  <a:schemeClr val="tx1"/>
                </a:solidFill>
                <a:latin typeface="+mn-lt"/>
                <a:ea typeface="+mn-ea"/>
                <a:cs typeface="+mn-cs"/>
              </a:rPr>
              <a:t> is ‘a transition that typically involves the gain or loss of large amounts of energy.’ Are we all right with this as our working definition?”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that the water is boiling and a considerable amount of energy has been added to the system, draw another picture of how this system changes, using six water molecules.”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Participants will focus on the bubbles, but this is not the key finding. Probe their thinking as they consider what new phase some of the water molecules are transitioning to.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Encourage participants to include in their drawings water molecules in the liquid and gaseous phases in and around the beaker.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share their improved drawings with their elbow partners. Then facilitate a discussion of how energy absorbed by the water molecules increases their kinetic energy, thereby disrupting the H-bonds.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Point out that once enough energy is gained, the water molecules become a gas with no intermolecular attractions. The gas completely fills the environment above and beyond the beaker.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“Take a few moments to reflect on our last content deepening focus question, and then write down your thoughts in a 2-minute quick write to conclude this phase.”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64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visual on this slide tells us a little about the first part of our focus question: What are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lenses and teaching strategies? As you can see, there are eight specific science teaching strategies to support the Student Thinking Lens.”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Acknowledge:</a:t>
            </a:r>
            <a:r>
              <a:rPr lang="en-US" sz="1200" kern="1200" dirty="0">
                <a:solidFill>
                  <a:schemeClr val="tx1"/>
                </a:solidFill>
                <a:latin typeface="+mn-lt"/>
                <a:ea typeface="+mn-ea"/>
                <a:cs typeface="+mn-cs"/>
              </a:rPr>
              <a:t> “I know you have existing frameworks (ideas and language) regarding teaching and learning, and I expect you’ll continuously draw from them throughout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Summer Institute.”</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0683117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65</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“Today we’ll begin learning about three of the Student Thinking Lens teaching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strategies highlighted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“These three types of questions will help reveal, support, and challenge student thinking.”</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“Even though we’re studying the strategies this summer, you’ll better understand them as you start trying them out in your teaching next fall.”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119791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AEF86-D8BC-4E2D-B9D0-9267123E9848}" type="slidenum">
              <a:rPr lang="en-US"/>
              <a:pPr/>
              <a:t>66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b="0" baseline="0" dirty="0"/>
              <a:t>20 min </a:t>
            </a:r>
          </a:p>
          <a:p>
            <a:endParaRPr lang="en-US" b="0" baseline="0" dirty="0"/>
          </a:p>
          <a:p>
            <a:r>
              <a:rPr lang="en-US" sz="1200" kern="1200" dirty="0">
                <a:solidFill>
                  <a:schemeClr val="tx1"/>
                </a:solidFill>
                <a:latin typeface="+mn-lt"/>
                <a:ea typeface="+mn-ea"/>
                <a:cs typeface="+mn-cs"/>
              </a:rPr>
              <a:t>a. Orient participants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Forecast that you’ll come back to this resource repeatedly to ensure consistent use of ideas, meaning, and language that match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conceptual framework.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read about all three strategies and write on their blank STL Z-fold summary charts the purpose(s) and key features of each strategy. State that in the future, they’ll do this kind of reading and writing as homework.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and share their Z-fold summary charts. Encourage them to provide evidence from the readings to support their ideas and ask each other questions consistent with the norms for working together, such as “Where did you find that?” or “I interpreted that differently.”</a:t>
            </a:r>
            <a:endParaRPr lang="en-US" b="0" baseline="0" dirty="0"/>
          </a:p>
          <a:p>
            <a:endParaRPr lang="en-US" b="1" baseline="0" dirty="0"/>
          </a:p>
          <a:p>
            <a:endParaRPr lang="en-US" b="1" baseline="0"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8686588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3EA95-1BBC-4AC9-BA65-61A8641D3AFB}" type="slidenum">
              <a:rPr lang="en-US"/>
              <a:pPr/>
              <a:t>67</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dirty="0"/>
              <a:t>5</a:t>
            </a:r>
            <a:r>
              <a:rPr lang="en-US" baseline="0" dirty="0"/>
              <a:t> min</a:t>
            </a:r>
          </a:p>
          <a:p>
            <a:endParaRPr lang="en-US" baseline="0" dirty="0"/>
          </a:p>
          <a:p>
            <a:r>
              <a:rPr lang="en-US" sz="1200" kern="1200" dirty="0">
                <a:solidFill>
                  <a:schemeClr val="tx1"/>
                </a:solidFill>
                <a:latin typeface="+mn-lt"/>
                <a:ea typeface="+mn-ea"/>
                <a:cs typeface="+mn-cs"/>
              </a:rPr>
              <a:t>a. As a group, discuss the purpose and key features of questions that elicit student ideas and predictions. Write these features on chart paper and hang the chart where it can be referenced later.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Sample chart: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Elicit Questions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Purpose:</a:t>
            </a:r>
            <a:r>
              <a:rPr lang="en-US" sz="1200" kern="1200" dirty="0">
                <a:solidFill>
                  <a:schemeClr val="tx1"/>
                </a:solidFill>
                <a:latin typeface="+mn-lt"/>
                <a:ea typeface="+mn-ea"/>
                <a:cs typeface="+mn-cs"/>
              </a:rPr>
              <a:t> To reveal student ideas,  predictions, misconceptions, and experiences </a:t>
            </a:r>
            <a:r>
              <a:rPr lang="en-US" sz="1200" i="1" kern="1200" dirty="0">
                <a:solidFill>
                  <a:schemeClr val="tx1"/>
                </a:solidFill>
                <a:latin typeface="+mn-lt"/>
                <a:ea typeface="+mn-ea"/>
                <a:cs typeface="+mn-cs"/>
              </a:rPr>
              <a:t>before</a:t>
            </a:r>
            <a:r>
              <a:rPr lang="en-US" sz="1200" kern="1200" dirty="0">
                <a:solidFill>
                  <a:schemeClr val="tx1"/>
                </a:solidFill>
                <a:latin typeface="+mn-lt"/>
                <a:ea typeface="+mn-ea"/>
                <a:cs typeface="+mn-cs"/>
              </a:rPr>
              <a:t> they learn about the content.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features: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Asked anytime, but often at the beginning of a lesson </a:t>
            </a:r>
          </a:p>
          <a:p>
            <a:pPr marL="365760" indent="-182880">
              <a:buFont typeface="Arial" pitchFamily="34" charset="0"/>
              <a:buChar char="•"/>
            </a:pPr>
            <a:r>
              <a:rPr lang="en-US" sz="1200" kern="1200" dirty="0">
                <a:solidFill>
                  <a:schemeClr val="tx1"/>
                </a:solidFill>
                <a:latin typeface="+mn-lt"/>
                <a:ea typeface="+mn-ea"/>
                <a:cs typeface="+mn-cs"/>
              </a:rPr>
              <a:t>Phrased in everyday language that students can understand even before studying the related content </a:t>
            </a:r>
          </a:p>
          <a:p>
            <a:pPr marL="365760" indent="-182880">
              <a:buFont typeface="Arial" pitchFamily="34" charset="0"/>
              <a:buChar char="•"/>
            </a:pPr>
            <a:r>
              <a:rPr lang="en-US" sz="1200" kern="1200" dirty="0">
                <a:solidFill>
                  <a:schemeClr val="tx1"/>
                </a:solidFill>
                <a:latin typeface="+mn-lt"/>
                <a:ea typeface="+mn-ea"/>
                <a:cs typeface="+mn-cs"/>
              </a:rPr>
              <a:t>Addressed to multiple students (usually the whole class) </a:t>
            </a:r>
          </a:p>
          <a:p>
            <a:pPr marL="365760" indent="-182880">
              <a:buFont typeface="Arial" pitchFamily="34" charset="0"/>
              <a:buChar char="•"/>
            </a:pPr>
            <a:r>
              <a:rPr lang="en-US" sz="1200" kern="1200" dirty="0">
                <a:solidFill>
                  <a:schemeClr val="tx1"/>
                </a:solidFill>
                <a:latin typeface="+mn-lt"/>
                <a:ea typeface="+mn-ea"/>
                <a:cs typeface="+mn-cs"/>
              </a:rPr>
              <a:t>Reveals a variety of student ideas </a:t>
            </a:r>
          </a:p>
          <a:p>
            <a:pPr marL="365760" indent="-182880">
              <a:buFont typeface="Arial" pitchFamily="34" charset="0"/>
              <a:buChar char="•"/>
            </a:pPr>
            <a:r>
              <a:rPr lang="en-US" sz="1200" kern="1200" dirty="0">
                <a:solidFill>
                  <a:schemeClr val="tx1"/>
                </a:solidFill>
                <a:latin typeface="+mn-lt"/>
                <a:ea typeface="+mn-ea"/>
                <a:cs typeface="+mn-cs"/>
              </a:rPr>
              <a:t>Useful to teachers in adapting instruction </a:t>
            </a:r>
          </a:p>
          <a:p>
            <a:pPr marL="365760" indent="-182880">
              <a:buFont typeface="Arial" pitchFamily="34" charset="0"/>
              <a:buChar char="•"/>
            </a:pPr>
            <a:r>
              <a:rPr lang="en-US" sz="1200" kern="1200" dirty="0">
                <a:solidFill>
                  <a:schemeClr val="tx1"/>
                </a:solidFill>
                <a:latin typeface="+mn-lt"/>
                <a:ea typeface="+mn-ea"/>
                <a:cs typeface="+mn-cs"/>
              </a:rPr>
              <a:t>Useful to students so they see that others have different ideas </a:t>
            </a:r>
          </a:p>
          <a:p>
            <a:pPr marL="365760" indent="-182880">
              <a:buFont typeface="Arial" pitchFamily="34" charset="0"/>
              <a:buChar char="•"/>
            </a:pPr>
            <a:r>
              <a:rPr lang="en-US" sz="1200" kern="1200" dirty="0">
                <a:solidFill>
                  <a:schemeClr val="tx1"/>
                </a:solidFill>
                <a:latin typeface="+mn-lt"/>
                <a:ea typeface="+mn-ea"/>
                <a:cs typeface="+mn-cs"/>
              </a:rPr>
              <a:t>Can be a prediction </a:t>
            </a:r>
          </a:p>
          <a:p>
            <a:pPr marL="365760" indent="-182880">
              <a:buFont typeface="Arial" pitchFamily="34" charset="0"/>
              <a:buChar char="•"/>
            </a:pPr>
            <a:r>
              <a:rPr lang="en-US" sz="1200" kern="1200" dirty="0">
                <a:solidFill>
                  <a:schemeClr val="tx1"/>
                </a:solidFill>
                <a:latin typeface="+mn-lt"/>
                <a:ea typeface="+mn-ea"/>
                <a:cs typeface="+mn-cs"/>
              </a:rPr>
              <a:t>Can set up a discrepant event</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7352971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(5 min):</a:t>
            </a:r>
            <a:r>
              <a:rPr lang="en-US" sz="1200" kern="1200" dirty="0">
                <a:solidFill>
                  <a:schemeClr val="tx1"/>
                </a:solidFill>
                <a:latin typeface="+mn-lt"/>
                <a:ea typeface="+mn-ea"/>
                <a:cs typeface="+mn-cs"/>
              </a:rPr>
              <a:t> Split participants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into two groups—one group for probe questions and one group for challenge questions. Have each group create a chart of the purpose and key features of the assigned strategy </a:t>
            </a:r>
            <a:r>
              <a:rPr lang="en-US" sz="1200" i="1" kern="1200" dirty="0">
                <a:solidFill>
                  <a:schemeClr val="tx1"/>
                </a:solidFill>
                <a:latin typeface="+mn-lt"/>
                <a:ea typeface="+mn-ea"/>
                <a:cs typeface="+mn-cs"/>
              </a:rPr>
              <a:t>from the </a:t>
            </a:r>
            <a:r>
              <a:rPr lang="en-US" sz="1200" i="1" kern="1200" dirty="0" err="1">
                <a:solidFill>
                  <a:schemeClr val="tx1"/>
                </a:solidFill>
                <a:latin typeface="+mn-lt"/>
                <a:ea typeface="+mn-ea"/>
                <a:cs typeface="+mn-cs"/>
              </a:rPr>
              <a:t>STeLLA</a:t>
            </a:r>
            <a:r>
              <a:rPr lang="en-US" sz="1200" i="1" kern="1200" dirty="0">
                <a:solidFill>
                  <a:schemeClr val="tx1"/>
                </a:solidFill>
                <a:latin typeface="+mn-lt"/>
                <a:ea typeface="+mn-ea"/>
                <a:cs typeface="+mn-cs"/>
              </a:rPr>
              <a:t> strategies booklet</a:t>
            </a:r>
            <a:r>
              <a:rPr lang="en-US" sz="1200" kern="1200" dirty="0">
                <a:solidFill>
                  <a:schemeClr val="tx1"/>
                </a:solidFill>
                <a:latin typeface="+mn-lt"/>
                <a:ea typeface="+mn-ea"/>
                <a:cs typeface="+mn-cs"/>
              </a:rPr>
              <a:t> (not from experience).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(8 min):</a:t>
            </a:r>
            <a:r>
              <a:rPr lang="en-US" sz="1200" kern="1200" dirty="0">
                <a:solidFill>
                  <a:schemeClr val="tx1"/>
                </a:solidFill>
                <a:latin typeface="+mn-lt"/>
                <a:ea typeface="+mn-ea"/>
                <a:cs typeface="+mn-cs"/>
              </a:rPr>
              <a:t> Share the charts with the entire group. Encourage participants to add to, delete from, and modify them as needed to ensure they’re accurate and match the language in the strategies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booklet.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68</a:t>
            </a:fld>
            <a:endParaRPr lang="en-US"/>
          </a:p>
        </p:txBody>
      </p:sp>
    </p:spTree>
    <p:extLst>
      <p:ext uri="{BB962C8B-B14F-4D97-AF65-F5344CB8AC3E}">
        <p14:creationId xmlns:p14="http://schemas.microsoft.com/office/powerpoint/2010/main" val="41499982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this question </a:t>
            </a:r>
            <a:r>
              <a:rPr lang="en-US" sz="1200" kern="1200">
                <a:solidFill>
                  <a:schemeClr val="tx1"/>
                </a:solidFill>
                <a:latin typeface="+mn-lt"/>
                <a:ea typeface="+mn-ea"/>
                <a:cs typeface="+mn-cs"/>
              </a:rPr>
              <a:t>with an elbow </a:t>
            </a:r>
            <a:r>
              <a:rPr lang="en-US" sz="1200" kern="1200" dirty="0">
                <a:solidFill>
                  <a:schemeClr val="tx1"/>
                </a:solidFill>
                <a:latin typeface="+mn-lt"/>
                <a:ea typeface="+mn-ea"/>
                <a:cs typeface="+mn-cs"/>
              </a:rPr>
              <a:t>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ideas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elicit</a:t>
            </a:r>
            <a:r>
              <a:rPr lang="en-US" sz="1200" b="1" kern="1200" baseline="0" dirty="0">
                <a:solidFill>
                  <a:schemeClr val="tx1"/>
                </a:solidFill>
                <a:latin typeface="+mn-lt"/>
                <a:ea typeface="+mn-ea"/>
                <a:cs typeface="+mn-cs"/>
              </a:rPr>
              <a:t> questions versus</a:t>
            </a:r>
            <a:r>
              <a:rPr lang="en-US" sz="1200" b="1" kern="1200" dirty="0">
                <a:solidFill>
                  <a:schemeClr val="tx1"/>
                </a:solidFill>
                <a:latin typeface="+mn-lt"/>
                <a:ea typeface="+mn-ea"/>
                <a:cs typeface="+mn-cs"/>
              </a:rPr>
              <a:t> probe questions: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Elicit questions are addressed to the whole class; probe questions are addressed to individual students.</a:t>
            </a:r>
          </a:p>
          <a:p>
            <a:pPr marL="365760" indent="-182880">
              <a:buFont typeface="Arial" pitchFamily="34" charset="0"/>
              <a:buChar char="•"/>
            </a:pPr>
            <a:r>
              <a:rPr lang="en-US" sz="1200" kern="1200" dirty="0">
                <a:solidFill>
                  <a:schemeClr val="tx1"/>
                </a:solidFill>
                <a:latin typeface="+mn-lt"/>
                <a:ea typeface="+mn-ea"/>
                <a:cs typeface="+mn-cs"/>
              </a:rPr>
              <a:t>Elicit questions are used before students have studied a concept; probe questions can be asked at any time.</a:t>
            </a:r>
          </a:p>
          <a:p>
            <a:pPr marL="365760" indent="-182880">
              <a:buFont typeface="Arial" pitchFamily="34" charset="0"/>
              <a:buChar char="•"/>
            </a:pPr>
            <a:r>
              <a:rPr lang="en-US" sz="1200" kern="1200" dirty="0">
                <a:solidFill>
                  <a:schemeClr val="tx1"/>
                </a:solidFill>
                <a:latin typeface="+mn-lt"/>
                <a:ea typeface="+mn-ea"/>
                <a:cs typeface="+mn-cs"/>
              </a:rPr>
              <a:t>Elicit questions start a discussion; probe questions follow up on something a student has already said.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69</a:t>
            </a:fld>
            <a:endParaRPr lang="en-US"/>
          </a:p>
        </p:txBody>
      </p:sp>
    </p:spTree>
    <p:extLst>
      <p:ext uri="{BB962C8B-B14F-4D97-AF65-F5344CB8AC3E}">
        <p14:creationId xmlns:p14="http://schemas.microsoft.com/office/powerpoint/2010/main" val="266970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DB7600-B675-44EB-AEDF-32A12ECA8FDA}" type="slidenum">
              <a:rPr lang="en-US" altLang="en-US">
                <a:solidFill>
                  <a:srgbClr val="000000"/>
                </a:solidFill>
              </a:rPr>
              <a:pPr eaLnBrk="1" hangingPunct="1">
                <a:spcBef>
                  <a:spcPct val="0"/>
                </a:spcBef>
              </a:pPr>
              <a:t>7</a:t>
            </a:fld>
            <a:endParaRPr lang="en-US" altLang="en-US">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The bottom line:</a:t>
            </a:r>
            <a:r>
              <a:rPr lang="en-US" sz="1200" kern="1200" dirty="0">
                <a:solidFill>
                  <a:schemeClr val="tx1"/>
                </a:solidFill>
                <a:latin typeface="+mn-lt"/>
                <a:ea typeface="+mn-ea"/>
                <a:cs typeface="+mn-cs"/>
              </a:rPr>
              <a:t> improving students’ science learning—a goal that has been reached in two previous research studies of this approach. </a:t>
            </a:r>
          </a:p>
        </p:txBody>
      </p:sp>
    </p:spTree>
    <p:extLst>
      <p:ext uri="{BB962C8B-B14F-4D97-AF65-F5344CB8AC3E}">
        <p14:creationId xmlns:p14="http://schemas.microsoft.com/office/powerpoint/2010/main" val="3607575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this question with your elbow 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 out: </a:t>
            </a:r>
            <a:r>
              <a:rPr lang="en-US" sz="1200" kern="1200" dirty="0">
                <a:solidFill>
                  <a:schemeClr val="tx1"/>
                </a:solidFill>
                <a:latin typeface="+mn-lt"/>
                <a:ea typeface="+mn-ea"/>
                <a:cs typeface="+mn-cs"/>
              </a:rPr>
              <a:t>Invite participants to share their ideas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elicit/probe questions versus challenge questions:</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Elicit and probe questions focus on understanding students’ existing ideas rather than trying to change students’ thinking. </a:t>
            </a:r>
          </a:p>
          <a:p>
            <a:pPr marL="365760" indent="-182880">
              <a:buFont typeface="Arial" pitchFamily="34" charset="0"/>
              <a:buChar char="•"/>
            </a:pPr>
            <a:r>
              <a:rPr lang="en-US" sz="1200" kern="1200" dirty="0">
                <a:solidFill>
                  <a:schemeClr val="tx1"/>
                </a:solidFill>
                <a:latin typeface="+mn-lt"/>
                <a:ea typeface="+mn-ea"/>
                <a:cs typeface="+mn-cs"/>
              </a:rPr>
              <a:t>In contrast, challenge questions are designed to push students’ thinking toward more-scientific understandings and support them in changing their thinking.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a:p>
        </p:txBody>
      </p:sp>
    </p:spTree>
    <p:extLst>
      <p:ext uri="{BB962C8B-B14F-4D97-AF65-F5344CB8AC3E}">
        <p14:creationId xmlns:p14="http://schemas.microsoft.com/office/powerpoint/2010/main" val="1053937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Foreshadow:</a:t>
            </a:r>
            <a:r>
              <a:rPr lang="en-US" sz="1200" kern="1200" dirty="0">
                <a:solidFill>
                  <a:schemeClr val="tx1"/>
                </a:solidFill>
                <a:latin typeface="+mn-lt"/>
                <a:ea typeface="+mn-ea"/>
                <a:cs typeface="+mn-cs"/>
              </a:rPr>
              <a:t> “In a moment, we’ll review the details of a homework assignment related to the lesson plans you’ll be teaching in the upcoming school year.”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“But before we look at the assignment, let’s review the organization and contents of the lesson plans binder.”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Use the slide to guide participants through the binder contents. </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71</a:t>
            </a:fld>
            <a:endParaRPr lang="en-US"/>
          </a:p>
        </p:txBody>
      </p:sp>
    </p:spTree>
    <p:extLst>
      <p:ext uri="{BB962C8B-B14F-4D97-AF65-F5344CB8AC3E}">
        <p14:creationId xmlns:p14="http://schemas.microsoft.com/office/powerpoint/2010/main" val="31026402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Remind participants of the various activities they’ve been involved in today.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Foreshadow:</a:t>
            </a:r>
            <a:r>
              <a:rPr lang="en-US" sz="1200" kern="1200" dirty="0">
                <a:solidFill>
                  <a:schemeClr val="tx1"/>
                </a:solidFill>
                <a:latin typeface="+mn-lt"/>
                <a:ea typeface="+mn-ea"/>
                <a:cs typeface="+mn-cs"/>
              </a:rPr>
              <a:t> Let participants know that you’re going to ask them to reflect on what they’ve learned from these activities.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72</a:t>
            </a:fld>
            <a:endParaRPr lang="en-US"/>
          </a:p>
        </p:txBody>
      </p:sp>
    </p:spTree>
    <p:extLst>
      <p:ext uri="{BB962C8B-B14F-4D97-AF65-F5344CB8AC3E}">
        <p14:creationId xmlns:p14="http://schemas.microsoft.com/office/powerpoint/2010/main" val="18530155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If time is running short, you may want to skip the Turn and Talk or the entire slide.</a:t>
            </a:r>
            <a:endParaRPr lang="en-US" baseline="0" dirty="0"/>
          </a:p>
          <a:p>
            <a:endParaRPr lang="en-US" baseline="0"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these questions with an elbow partner.”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ideas with the group. </a:t>
            </a:r>
          </a:p>
          <a:p>
            <a:endParaRPr lang="en-US" sz="1200" b="1"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73</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28283326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5</a:t>
            </a:r>
            <a:r>
              <a:rPr lang="en-US" baseline="0" dirty="0"/>
              <a:t> min</a:t>
            </a:r>
          </a:p>
          <a:p>
            <a:endParaRPr lang="en-US" baseline="0" dirty="0"/>
          </a:p>
          <a:p>
            <a:r>
              <a:rPr lang="en-US" sz="1200" kern="1200" dirty="0">
                <a:solidFill>
                  <a:schemeClr val="tx1"/>
                </a:solidFill>
                <a:latin typeface="+mn-lt"/>
                <a:ea typeface="+mn-ea"/>
                <a:cs typeface="+mn-cs"/>
              </a:rPr>
              <a:t>a. Assign each participant one of the lessons in the </a:t>
            </a:r>
            <a:r>
              <a:rPr lang="en-US" sz="1200" i="0" kern="1200" dirty="0">
                <a:solidFill>
                  <a:schemeClr val="tx1"/>
                </a:solidFill>
                <a:latin typeface="+mn-lt"/>
                <a:ea typeface="+mn-ea"/>
                <a:cs typeface="+mn-cs"/>
              </a:rPr>
              <a:t>Water Cycle </a:t>
            </a:r>
            <a:r>
              <a:rPr lang="en-US" sz="1200" kern="1200" dirty="0">
                <a:solidFill>
                  <a:schemeClr val="tx1"/>
                </a:solidFill>
                <a:latin typeface="+mn-lt"/>
                <a:ea typeface="+mn-ea"/>
                <a:cs typeface="+mn-cs"/>
              </a:rPr>
              <a:t>lesson-plan sequence. There are six 2-part lessons in this content area. Each teacher should take responsibility for one 2-part lesson. That is, Teacher 1 will study lessons 1a and 1b; Teacher 2 will study lessons 2a and 2b; and so forth.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the study group is small, figure out who will be assigned an extra lesson (or when you, as the PD leader, will cover any extra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If the study group is large, assign lessons to more than one teacher later in the sequence.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Go over the homework sheet (handout 1.7) with participants. If time allows, have them read the assignment sheet before discussing.</a:t>
            </a:r>
            <a:r>
              <a:rPr lang="en-US" dirty="0"/>
              <a:t> </a:t>
            </a:r>
            <a:endParaRPr lang="en-US" sz="1200" kern="1200" dirty="0">
              <a:solidFill>
                <a:schemeClr val="tx1"/>
              </a:solidFill>
              <a:latin typeface="+mn-lt"/>
              <a:ea typeface="+mn-ea"/>
              <a:cs typeface="+mn-cs"/>
            </a:endParaRPr>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74</a:t>
            </a:fld>
            <a:endParaRPr lang="en-US"/>
          </a:p>
        </p:txBody>
      </p:sp>
    </p:spTree>
    <p:extLst>
      <p:ext uri="{BB962C8B-B14F-4D97-AF65-F5344CB8AC3E}">
        <p14:creationId xmlns:p14="http://schemas.microsoft.com/office/powerpoint/2010/main" val="9929511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Review the questions on the Daily Reflections sheet (handout 1.8).</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think about these questions </a:t>
            </a:r>
            <a:r>
              <a:rPr lang="en-US" sz="1200" kern="1200" baseline="0" dirty="0">
                <a:solidFill>
                  <a:schemeClr val="tx1"/>
                </a:solidFill>
                <a:latin typeface="+mn-lt"/>
                <a:ea typeface="+mn-ea"/>
                <a:cs typeface="+mn-cs"/>
              </a:rPr>
              <a:t>and </a:t>
            </a:r>
            <a:r>
              <a:rPr lang="en-US" sz="1200" kern="1200" dirty="0">
                <a:solidFill>
                  <a:schemeClr val="tx1"/>
                </a:solidFill>
                <a:latin typeface="+mn-lt"/>
                <a:ea typeface="+mn-ea"/>
                <a:cs typeface="+mn-cs"/>
              </a:rPr>
              <a:t>write down their reflections.</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75</a:t>
            </a:fld>
            <a:endParaRPr lang="en-US"/>
          </a:p>
        </p:txBody>
      </p:sp>
    </p:spTree>
    <p:extLst>
      <p:ext uri="{BB962C8B-B14F-4D97-AF65-F5344CB8AC3E}">
        <p14:creationId xmlns:p14="http://schemas.microsoft.com/office/powerpoint/2010/main" val="347458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r>
              <a:rPr lang="en-US" baseline="0" dirty="0"/>
              <a:t> </a:t>
            </a:r>
            <a:endParaRPr lang="en-US" dirty="0"/>
          </a:p>
          <a:p>
            <a:endParaRPr lang="en-US" dirty="0"/>
          </a:p>
          <a:p>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Modify this slide to include the grade level of your study group and the names of the Teacher Leaders who will be facilitating the study-group sessions.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Formally introduce yourselves to the group.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25367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sz="1200" kern="1200" dirty="0">
                <a:solidFill>
                  <a:schemeClr val="tx1"/>
                </a:solidFill>
                <a:latin typeface="+mn-lt"/>
                <a:ea typeface="+mn-ea"/>
                <a:cs typeface="+mn-cs"/>
              </a:rPr>
              <a:t>a. Many people are involved in organizing, planning, and leading this program, but the teacher-participants are the key to its success.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39738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887209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911148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4685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62914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1\1.1_c1_us_timmss_science_lesson3_1.mp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youtube.com/embed/7o4_PgJzreQ" TargetMode="External"/><Relationship Id="rId4" Type="http://schemas.openxmlformats.org/officeDocument/2006/relationships/hyperlink" Target="https://www.youtube.com/embed/9lpmpmC0fqo"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learner.org/series/minds-of-our-own/2-lessons-from-thin-air/?jwsource=c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4.gif"/><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914400" y="370174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667000" cy="646331"/>
          </a:xfrm>
          <a:prstGeom prst="rect">
            <a:avLst/>
          </a:prstGeom>
          <a:noFill/>
        </p:spPr>
        <p:txBody>
          <a:bodyPr wrap="square" rtlCol="0">
            <a:spAutoFit/>
          </a:bodyPr>
          <a:lstStyle/>
          <a:p>
            <a:r>
              <a:rPr lang="en-US" sz="3600" dirty="0">
                <a:solidFill>
                  <a:srgbClr val="1F497D"/>
                </a:solidFill>
                <a:latin typeface="Calibri" pitchFamily="34" charset="0"/>
              </a:rPr>
              <a:t>Day 1</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altLang="en-US" dirty="0"/>
              <a:t>Summer Institute Schedule</a:t>
            </a:r>
            <a:endParaRPr lang="en-US" dirty="0"/>
          </a:p>
        </p:txBody>
      </p:sp>
      <p:sp>
        <p:nvSpPr>
          <p:cNvPr id="39939" name="Content Placeholder 2"/>
          <p:cNvSpPr>
            <a:spLocks noGrp="1"/>
          </p:cNvSpPr>
          <p:nvPr>
            <p:ph idx="1"/>
          </p:nvPr>
        </p:nvSpPr>
        <p:spPr/>
        <p:txBody>
          <a:bodyPr/>
          <a:lstStyle/>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0" algn="ctr" eaLnBrk="1" hangingPunct="1">
              <a:buFont typeface="Arial" charset="0"/>
              <a:buNone/>
            </a:pPr>
            <a:endParaRPr lang="en-US" altLang="en-US" sz="3600" b="1" dirty="0"/>
          </a:p>
          <a:p>
            <a:pPr marL="0" indent="0" algn="ctr" eaLnBrk="1" hangingPunct="1">
              <a:buFont typeface="Arial" charset="0"/>
              <a:buNone/>
            </a:pPr>
            <a:endParaRPr lang="en-US" altLang="en-US" sz="3600" b="1" dirty="0"/>
          </a:p>
        </p:txBody>
      </p:sp>
      <p:pic>
        <p:nvPicPr>
          <p:cNvPr id="39940" name="Picture 6" descr="C:\Users\kroth\AppData\Local\Microsoft\Windows\Temporary Internet Files\Content.IE5\Q3T7M948\MC9001988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121593"/>
            <a:ext cx="3335755" cy="341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64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8229600" cy="838200"/>
          </a:xfrm>
        </p:spPr>
        <p:txBody>
          <a:bodyPr>
            <a:normAutofit/>
          </a:bodyPr>
          <a:lstStyle/>
          <a:p>
            <a:pPr eaLnBrk="1" fontAlgn="auto" hangingPunct="1">
              <a:spcAft>
                <a:spcPts val="0"/>
              </a:spcAft>
              <a:defRPr/>
            </a:pPr>
            <a:r>
              <a:rPr lang="en-US" altLang="en-US" sz="3800" dirty="0"/>
              <a:t>Summer Institute: A Typical Daily Schedule </a:t>
            </a:r>
          </a:p>
        </p:txBody>
      </p:sp>
      <p:sp>
        <p:nvSpPr>
          <p:cNvPr id="43011" name="Rectangle 3"/>
          <p:cNvSpPr>
            <a:spLocks noGrp="1" noChangeArrowheads="1"/>
          </p:cNvSpPr>
          <p:nvPr>
            <p:ph idx="1"/>
          </p:nvPr>
        </p:nvSpPr>
        <p:spPr>
          <a:xfrm>
            <a:off x="609600" y="1295400"/>
            <a:ext cx="8382000" cy="5257800"/>
          </a:xfrm>
        </p:spPr>
        <p:txBody>
          <a:bodyPr/>
          <a:lstStyle/>
          <a:p>
            <a:pPr marL="0" indent="0" eaLnBrk="1" hangingPunct="1">
              <a:spcBef>
                <a:spcPts val="600"/>
              </a:spcBef>
              <a:buFontTx/>
              <a:buNone/>
            </a:pPr>
            <a:r>
              <a:rPr lang="en-US" altLang="en-US" sz="2800" dirty="0">
                <a:solidFill>
                  <a:srgbClr val="292934"/>
                </a:solidFill>
              </a:rPr>
              <a:t>8:00		Getting started</a:t>
            </a:r>
          </a:p>
          <a:p>
            <a:pPr marL="0" indent="0" eaLnBrk="1" hangingPunct="1">
              <a:spcBef>
                <a:spcPts val="600"/>
              </a:spcBef>
              <a:buFontTx/>
              <a:buNone/>
            </a:pPr>
            <a:r>
              <a:rPr lang="en-US" altLang="en-US" sz="2800" dirty="0">
                <a:solidFill>
                  <a:srgbClr val="292934"/>
                </a:solidFill>
              </a:rPr>
              <a:t>8:30		Video-based lesson analysis</a:t>
            </a:r>
          </a:p>
          <a:p>
            <a:pPr marL="0" indent="0" eaLnBrk="1" hangingPunct="1">
              <a:spcBef>
                <a:spcPts val="600"/>
              </a:spcBef>
              <a:buFontTx/>
              <a:buNone/>
            </a:pPr>
            <a:r>
              <a:rPr lang="en-US" altLang="en-US" sz="2800" dirty="0">
                <a:solidFill>
                  <a:srgbClr val="292934"/>
                </a:solidFill>
              </a:rPr>
              <a:t>10:00		BREAK</a:t>
            </a:r>
          </a:p>
          <a:p>
            <a:pPr marL="0" indent="0" eaLnBrk="1" hangingPunct="1">
              <a:spcBef>
                <a:spcPts val="600"/>
              </a:spcBef>
              <a:buFontTx/>
              <a:buNone/>
            </a:pPr>
            <a:r>
              <a:rPr lang="en-US" altLang="en-US" sz="2800" dirty="0">
                <a:solidFill>
                  <a:srgbClr val="292934"/>
                </a:solidFill>
              </a:rPr>
              <a:t>10:10		Lesson analysis continued</a:t>
            </a:r>
          </a:p>
          <a:p>
            <a:pPr marL="0" indent="0" eaLnBrk="1" hangingPunct="1">
              <a:spcBef>
                <a:spcPts val="600"/>
              </a:spcBef>
              <a:buFontTx/>
              <a:buNone/>
            </a:pPr>
            <a:r>
              <a:rPr lang="en-US" altLang="en-US" sz="2800" dirty="0">
                <a:solidFill>
                  <a:srgbClr val="292934"/>
                </a:solidFill>
              </a:rPr>
              <a:t>12:00		LUNCH</a:t>
            </a:r>
          </a:p>
          <a:p>
            <a:pPr marL="0" indent="0" eaLnBrk="1" hangingPunct="1">
              <a:spcBef>
                <a:spcPts val="600"/>
              </a:spcBef>
              <a:buFontTx/>
              <a:buNone/>
            </a:pPr>
            <a:r>
              <a:rPr lang="en-US" altLang="en-US" sz="2800" dirty="0">
                <a:solidFill>
                  <a:srgbClr val="292934"/>
                </a:solidFill>
              </a:rPr>
              <a:t>12:45		Content deepening </a:t>
            </a:r>
          </a:p>
          <a:p>
            <a:pPr marL="0" indent="0" eaLnBrk="1" hangingPunct="1">
              <a:spcBef>
                <a:spcPts val="600"/>
              </a:spcBef>
              <a:buFontTx/>
              <a:buNone/>
            </a:pPr>
            <a:r>
              <a:rPr lang="en-US" altLang="en-US" sz="2800" dirty="0">
                <a:solidFill>
                  <a:srgbClr val="292934"/>
                </a:solidFill>
              </a:rPr>
              <a:t>2:00		BREAK</a:t>
            </a:r>
          </a:p>
          <a:p>
            <a:pPr marL="0" indent="0" eaLnBrk="1" hangingPunct="1">
              <a:spcBef>
                <a:spcPts val="600"/>
              </a:spcBef>
              <a:buFontTx/>
              <a:buNone/>
            </a:pPr>
            <a:r>
              <a:rPr lang="en-US" altLang="en-US" sz="2800" dirty="0">
                <a:solidFill>
                  <a:srgbClr val="292934"/>
                </a:solidFill>
              </a:rPr>
              <a:t>2:10		Content deepening continued</a:t>
            </a:r>
          </a:p>
          <a:p>
            <a:pPr marL="0" indent="0" eaLnBrk="1" hangingPunct="1">
              <a:spcBef>
                <a:spcPts val="600"/>
              </a:spcBef>
              <a:buFontTx/>
              <a:buNone/>
            </a:pPr>
            <a:r>
              <a:rPr lang="en-US" altLang="en-US" sz="2800" dirty="0">
                <a:solidFill>
                  <a:srgbClr val="292934"/>
                </a:solidFill>
              </a:rPr>
              <a:t>3:00		Wrap-up: homework, summary, reflections</a:t>
            </a:r>
          </a:p>
          <a:p>
            <a:pPr marL="0" indent="0" eaLnBrk="1" hangingPunct="1">
              <a:spcBef>
                <a:spcPts val="600"/>
              </a:spcBef>
              <a:buFontTx/>
              <a:buNone/>
            </a:pPr>
            <a:r>
              <a:rPr lang="en-US" altLang="en-US" sz="2800" dirty="0">
                <a:solidFill>
                  <a:srgbClr val="292934"/>
                </a:solidFill>
              </a:rPr>
              <a:t>3:30		Adjourn</a:t>
            </a:r>
          </a:p>
          <a:p>
            <a:pPr marL="0" indent="0" eaLnBrk="1" hangingPunct="1">
              <a:buFontTx/>
              <a:buNone/>
            </a:pPr>
            <a:endParaRPr lang="en-US" altLang="en-US" sz="3000" dirty="0"/>
          </a:p>
        </p:txBody>
      </p:sp>
    </p:spTree>
    <p:extLst>
      <p:ext uri="{BB962C8B-B14F-4D97-AF65-F5344CB8AC3E}">
        <p14:creationId xmlns:p14="http://schemas.microsoft.com/office/powerpoint/2010/main" val="16271188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48600" cy="990600"/>
          </a:xfrm>
        </p:spPr>
        <p:txBody>
          <a:bodyPr/>
          <a:lstStyle/>
          <a:p>
            <a:pPr eaLnBrk="1" fontAlgn="auto" hangingPunct="1">
              <a:spcAft>
                <a:spcPts val="0"/>
              </a:spcAft>
              <a:defRPr/>
            </a:pPr>
            <a:r>
              <a:rPr lang="en-US" dirty="0"/>
              <a:t>Summer Institute at a Glance</a:t>
            </a:r>
          </a:p>
        </p:txBody>
      </p:sp>
      <p:sp>
        <p:nvSpPr>
          <p:cNvPr id="3" name="Content Placeholder 2"/>
          <p:cNvSpPr>
            <a:spLocks noGrp="1"/>
          </p:cNvSpPr>
          <p:nvPr>
            <p:ph idx="1"/>
          </p:nvPr>
        </p:nvSpPr>
        <p:spPr>
          <a:xfrm>
            <a:off x="533400" y="1066800"/>
            <a:ext cx="8458200" cy="5638800"/>
          </a:xfrm>
        </p:spPr>
        <p:txBody>
          <a:bodyPr rtlCol="0">
            <a:normAutofit/>
          </a:bodyPr>
          <a:lstStyle/>
          <a:p>
            <a:pPr marL="0" indent="0" eaLnBrk="1" fontAlgn="auto" hangingPunct="1">
              <a:spcAft>
                <a:spcPts val="0"/>
              </a:spcAft>
              <a:buFont typeface="Arial" pitchFamily="34" charset="0"/>
              <a:buNone/>
              <a:defRPr/>
            </a:pPr>
            <a:r>
              <a:rPr lang="en-US" sz="2600" b="1" dirty="0"/>
              <a:t>Week 1: Content Area 1 (The Water Cycle) </a:t>
            </a:r>
          </a:p>
          <a:p>
            <a:pPr marL="731520" lvl="1" indent="-365760" eaLnBrk="1" fontAlgn="auto" hangingPunct="1">
              <a:spcBef>
                <a:spcPts val="600"/>
              </a:spcBef>
              <a:spcAft>
                <a:spcPts val="0"/>
              </a:spcAft>
              <a:defRPr/>
            </a:pPr>
            <a:r>
              <a:rPr lang="en-US" sz="2600" dirty="0"/>
              <a:t>Student Thinking Lens—strategies to make student thinking visible </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1</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second semester </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1</a:t>
            </a:r>
          </a:p>
          <a:p>
            <a:pPr marL="0" lvl="0" indent="0" eaLnBrk="1" fontAlgn="auto" hangingPunct="1">
              <a:spcBef>
                <a:spcPts val="800"/>
              </a:spcBef>
              <a:spcAft>
                <a:spcPts val="0"/>
              </a:spcAft>
              <a:buClr>
                <a:srgbClr val="93A299"/>
              </a:buClr>
              <a:buNone/>
              <a:defRPr/>
            </a:pPr>
            <a:r>
              <a:rPr lang="en-US" sz="2600" b="1" dirty="0">
                <a:solidFill>
                  <a:srgbClr val="292934"/>
                </a:solidFill>
              </a:rPr>
              <a:t>Week 2: Content Area 2 (Food Webs)</a:t>
            </a:r>
          </a:p>
          <a:p>
            <a:pPr marL="731520" lvl="1" indent="-365760" eaLnBrk="1" fontAlgn="auto" hangingPunct="1">
              <a:spcBef>
                <a:spcPts val="600"/>
              </a:spcBef>
              <a:spcAft>
                <a:spcPts val="0"/>
              </a:spcAft>
              <a:buFont typeface="Arial" pitchFamily="34" charset="0"/>
              <a:buChar char="•"/>
              <a:defRPr/>
            </a:pPr>
            <a:r>
              <a:rPr lang="en-US" sz="2600" dirty="0"/>
              <a:t>Science Content Storyline Lens—strategies to create coherence</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2</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in the fall</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2 </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162065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81000"/>
            <a:ext cx="8077200" cy="990600"/>
          </a:xfrm>
        </p:spPr>
        <p:txBody>
          <a:bodyPr/>
          <a:lstStyle/>
          <a:p>
            <a:pPr eaLnBrk="1" fontAlgn="auto" hangingPunct="1">
              <a:spcAft>
                <a:spcPts val="0"/>
              </a:spcAft>
              <a:defRPr/>
            </a:pPr>
            <a:r>
              <a:rPr lang="en-US" altLang="en-US" dirty="0"/>
              <a:t>School-Year Schedule</a:t>
            </a:r>
          </a:p>
        </p:txBody>
      </p:sp>
      <p:sp>
        <p:nvSpPr>
          <p:cNvPr id="66563" name="Rectangle 3"/>
          <p:cNvSpPr>
            <a:spLocks noGrp="1" noChangeArrowheads="1"/>
          </p:cNvSpPr>
          <p:nvPr>
            <p:ph idx="1"/>
          </p:nvPr>
        </p:nvSpPr>
        <p:spPr>
          <a:xfrm>
            <a:off x="609600" y="1371600"/>
            <a:ext cx="8153400" cy="5181600"/>
          </a:xfrm>
        </p:spPr>
        <p:txBody>
          <a:bodyPr rtlCol="0">
            <a:normAutofit fontScale="85000" lnSpcReduction="10000"/>
          </a:bodyPr>
          <a:lstStyle/>
          <a:p>
            <a:pPr marL="0" indent="0" eaLnBrk="1" fontAlgn="auto" hangingPunct="1">
              <a:spcAft>
                <a:spcPts val="0"/>
              </a:spcAft>
              <a:buFontTx/>
              <a:buNone/>
              <a:defRPr/>
            </a:pPr>
            <a:r>
              <a:rPr lang="en-US" sz="3200" b="1" dirty="0"/>
              <a:t>Fall </a:t>
            </a:r>
            <a:r>
              <a:rPr lang="en-US" sz="3200" dirty="0">
                <a:solidFill>
                  <a:srgbClr val="0070C0"/>
                </a:solidFill>
              </a:rPr>
              <a:t>[Insert year here] </a:t>
            </a:r>
            <a:r>
              <a:rPr lang="en-US" sz="3200" b="1" dirty="0"/>
              <a:t> </a:t>
            </a:r>
          </a:p>
          <a:p>
            <a:pPr marL="731520" indent="-365760" eaLnBrk="1" fontAlgn="auto" hangingPunct="1">
              <a:lnSpc>
                <a:spcPct val="110000"/>
              </a:lnSpc>
              <a:spcBef>
                <a:spcPts val="600"/>
              </a:spcBef>
              <a:spcAft>
                <a:spcPts val="0"/>
              </a:spcAft>
              <a:buFont typeface="Arial" pitchFamily="34" charset="0"/>
              <a:buChar char="•"/>
              <a:defRPr/>
            </a:pPr>
            <a:r>
              <a:rPr lang="en-US" sz="3200" dirty="0"/>
              <a:t>Teach the first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731520" indent="-365760" eaLnBrk="1" fontAlgn="auto" hangingPunct="1">
              <a:lnSpc>
                <a:spcPct val="110000"/>
              </a:lnSpc>
              <a:spcBef>
                <a:spcPts val="600"/>
              </a:spcBef>
              <a:spcAft>
                <a:spcPts val="0"/>
              </a:spcAft>
              <a:buFont typeface="Arial" pitchFamily="34" charset="0"/>
              <a:buChar char="•"/>
              <a:defRPr/>
            </a:pPr>
            <a:r>
              <a:rPr lang="en-US" sz="3200" dirty="0"/>
              <a:t>Meet an additional time to review the second lesson-set plans (2 hours). </a:t>
            </a:r>
          </a:p>
          <a:p>
            <a:pPr marL="0" indent="0" eaLnBrk="1" fontAlgn="auto" hangingPunct="1">
              <a:spcBef>
                <a:spcPts val="1800"/>
              </a:spcBef>
              <a:spcAft>
                <a:spcPts val="0"/>
              </a:spcAft>
              <a:buFont typeface="Arial" pitchFamily="34" charset="0"/>
              <a:buNone/>
              <a:defRPr/>
            </a:pPr>
            <a:r>
              <a:rPr lang="en-US" sz="3200" b="1" dirty="0"/>
              <a:t>Winter/Spring </a:t>
            </a:r>
            <a:r>
              <a:rPr lang="en-US" sz="3200" dirty="0">
                <a:solidFill>
                  <a:srgbClr val="0070C0"/>
                </a:solidFill>
              </a:rPr>
              <a:t>[Insert year here] </a:t>
            </a:r>
            <a:endParaRPr lang="en-US" sz="3200" b="1" dirty="0"/>
          </a:p>
          <a:p>
            <a:pPr marL="731520" indent="-365760" eaLnBrk="1" fontAlgn="auto" hangingPunct="1">
              <a:lnSpc>
                <a:spcPct val="110000"/>
              </a:lnSpc>
              <a:spcBef>
                <a:spcPts val="600"/>
              </a:spcBef>
              <a:spcAft>
                <a:spcPts val="0"/>
              </a:spcAft>
              <a:buFont typeface="Arial" pitchFamily="34" charset="0"/>
              <a:buChar char="•"/>
              <a:defRPr/>
            </a:pPr>
            <a:r>
              <a:rPr lang="en-US" sz="3200" dirty="0"/>
              <a:t>Teach the second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0" indent="0" eaLnBrk="1" fontAlgn="auto" hangingPunct="1">
              <a:spcBef>
                <a:spcPts val="1800"/>
              </a:spcBef>
              <a:spcAft>
                <a:spcPts val="0"/>
              </a:spcAft>
              <a:buFont typeface="Arial" pitchFamily="34" charset="0"/>
              <a:buNone/>
              <a:defRPr/>
            </a:pPr>
            <a:r>
              <a:rPr lang="en-US" sz="3200" b="1" dirty="0"/>
              <a:t>Note: </a:t>
            </a:r>
            <a:r>
              <a:rPr lang="en-US" sz="3200" dirty="0"/>
              <a:t>The study group will determine meeting dates and times.</a:t>
            </a:r>
          </a:p>
          <a:p>
            <a:pPr marL="182880" indent="-182880" eaLnBrk="1" fontAlgn="auto" hangingPunct="1">
              <a:spcAft>
                <a:spcPts val="0"/>
              </a:spcAft>
              <a:buFontTx/>
              <a:buNone/>
              <a:defRPr/>
            </a:pPr>
            <a:endParaRPr lang="en-US" sz="2600" dirty="0"/>
          </a:p>
          <a:p>
            <a:pPr marL="182880" indent="-182880" eaLnBrk="1" fontAlgn="auto" hangingPunct="1">
              <a:spcAft>
                <a:spcPts val="0"/>
              </a:spcAft>
              <a:buFontTx/>
              <a:buNone/>
              <a:defRPr/>
            </a:pPr>
            <a:endParaRPr lang="en-US" dirty="0"/>
          </a:p>
        </p:txBody>
      </p:sp>
    </p:spTree>
    <p:extLst>
      <p:ext uri="{BB962C8B-B14F-4D97-AF65-F5344CB8AC3E}">
        <p14:creationId xmlns:p14="http://schemas.microsoft.com/office/powerpoint/2010/main" val="286596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eaLnBrk="1" fontAlgn="auto" hangingPunct="1">
              <a:spcAft>
                <a:spcPts val="0"/>
              </a:spcAft>
              <a:defRPr/>
            </a:pPr>
            <a:r>
              <a:rPr lang="en-US" altLang="en-US" dirty="0"/>
              <a:t>Your </a:t>
            </a:r>
            <a:r>
              <a:rPr lang="en-US" altLang="en-US" dirty="0" err="1"/>
              <a:t>RESPeCT</a:t>
            </a:r>
            <a:r>
              <a:rPr lang="en-US" altLang="en-US" dirty="0"/>
              <a:t> PD Program Materials</a:t>
            </a:r>
          </a:p>
        </p:txBody>
      </p:sp>
      <p:sp>
        <p:nvSpPr>
          <p:cNvPr id="47107" name="Content Placeholder 2"/>
          <p:cNvSpPr>
            <a:spLocks noGrp="1"/>
          </p:cNvSpPr>
          <p:nvPr>
            <p:ph idx="1"/>
          </p:nvPr>
        </p:nvSpPr>
        <p:spPr>
          <a:xfrm>
            <a:off x="533400" y="1600200"/>
            <a:ext cx="8534400" cy="4876800"/>
          </a:xfrm>
        </p:spPr>
        <p:txBody>
          <a:bodyPr/>
          <a:lstStyle/>
          <a:p>
            <a:pPr marL="365760" indent="-365760" eaLnBrk="1" hangingPunct="1">
              <a:spcBef>
                <a:spcPts val="600"/>
              </a:spcBef>
            </a:pPr>
            <a:r>
              <a:rPr lang="en-US" altLang="en-US" sz="3200" dirty="0"/>
              <a:t>Your science notebook</a:t>
            </a:r>
          </a:p>
          <a:p>
            <a:pPr marL="365760" lvl="0" indent="-365760" eaLnBrk="1" hangingPunct="1">
              <a:spcBef>
                <a:spcPts val="600"/>
              </a:spcBef>
              <a:buClr>
                <a:srgbClr val="93A299"/>
              </a:buClr>
            </a:pPr>
            <a:r>
              <a:rPr lang="en-US" altLang="en-US" sz="3200" dirty="0" err="1">
                <a:solidFill>
                  <a:srgbClr val="292934"/>
                </a:solidFill>
              </a:rPr>
              <a:t>STeLLA</a:t>
            </a:r>
            <a:r>
              <a:rPr lang="en-US" altLang="en-US" sz="3200" dirty="0">
                <a:solidFill>
                  <a:srgbClr val="292934"/>
                </a:solidFill>
              </a:rPr>
              <a:t> strategies booklet</a:t>
            </a:r>
          </a:p>
          <a:p>
            <a:pPr marL="365760" indent="-365760" eaLnBrk="1" hangingPunct="1">
              <a:spcBef>
                <a:spcPts val="600"/>
              </a:spcBef>
            </a:pPr>
            <a:r>
              <a:rPr lang="en-US" altLang="en-US" sz="3200" dirty="0" err="1"/>
              <a:t>RESPeCT</a:t>
            </a:r>
            <a:r>
              <a:rPr lang="en-US" altLang="en-US" sz="3200" dirty="0"/>
              <a:t> PD program binder</a:t>
            </a:r>
          </a:p>
          <a:p>
            <a:pPr marL="365760" indent="-365760" eaLnBrk="1" hangingPunct="1">
              <a:spcBef>
                <a:spcPts val="600"/>
              </a:spcBef>
            </a:pPr>
            <a:r>
              <a:rPr lang="en-US" altLang="en-US" sz="3200" dirty="0" err="1"/>
              <a:t>RESPeCT</a:t>
            </a:r>
            <a:r>
              <a:rPr lang="en-US" altLang="en-US" sz="3200" dirty="0"/>
              <a:t> lesson plans binder</a:t>
            </a:r>
          </a:p>
          <a:p>
            <a:pPr marL="365760" indent="-365760" eaLnBrk="1" hangingPunct="1">
              <a:spcBef>
                <a:spcPts val="600"/>
              </a:spcBef>
            </a:pPr>
            <a:r>
              <a:rPr lang="en-US" altLang="en-US" sz="3200" dirty="0"/>
              <a:t>Materials kit (1 per topic)</a:t>
            </a:r>
          </a:p>
        </p:txBody>
      </p:sp>
    </p:spTree>
    <p:extLst>
      <p:ext uri="{BB962C8B-B14F-4D97-AF65-F5344CB8AC3E}">
        <p14:creationId xmlns:p14="http://schemas.microsoft.com/office/powerpoint/2010/main" val="83536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Grade-Level Study Groups</a:t>
            </a:r>
          </a:p>
        </p:txBody>
      </p:sp>
      <p:sp>
        <p:nvSpPr>
          <p:cNvPr id="3" name="Content Placeholder 2"/>
          <p:cNvSpPr>
            <a:spLocks noGrp="1"/>
          </p:cNvSpPr>
          <p:nvPr>
            <p:ph idx="1"/>
          </p:nvPr>
        </p:nvSpPr>
        <p:spPr/>
        <p:txBody>
          <a:bodyPr/>
          <a:lstStyle/>
          <a:p>
            <a:pPr marL="0" indent="0">
              <a:buNone/>
            </a:pPr>
            <a:r>
              <a:rPr lang="en-US" sz="3200" dirty="0"/>
              <a:t>Any questions before we break up into our grade-level study groups?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Notebook Setup</a:t>
            </a:r>
          </a:p>
        </p:txBody>
      </p:sp>
      <p:sp>
        <p:nvSpPr>
          <p:cNvPr id="3" name="Content Placeholder 2"/>
          <p:cNvSpPr>
            <a:spLocks noGrp="1"/>
          </p:cNvSpPr>
          <p:nvPr>
            <p:ph idx="1"/>
          </p:nvPr>
        </p:nvSpPr>
        <p:spPr>
          <a:xfrm>
            <a:off x="533400" y="1295400"/>
            <a:ext cx="8458200" cy="5257800"/>
          </a:xfrm>
        </p:spPr>
        <p:txBody>
          <a:bodyPr/>
          <a:lstStyle/>
          <a:p>
            <a:pPr marL="365760" indent="-365760">
              <a:spcBef>
                <a:spcPts val="600"/>
              </a:spcBef>
            </a:pPr>
            <a:r>
              <a:rPr lang="en-US" sz="2600" dirty="0"/>
              <a:t>Write your name on the front cover of the notebook.</a:t>
            </a:r>
          </a:p>
          <a:p>
            <a:pPr marL="365760" indent="-365760">
              <a:spcBef>
                <a:spcPts val="600"/>
              </a:spcBef>
            </a:pPr>
            <a:r>
              <a:rPr lang="en-US" sz="2600" dirty="0"/>
              <a:t>Leave two or three pages for the table of contents. (You’ll add to the TOC each day throughout the program.)</a:t>
            </a:r>
          </a:p>
          <a:p>
            <a:pPr marL="365760" indent="-365760">
              <a:spcBef>
                <a:spcPts val="600"/>
              </a:spcBef>
            </a:pPr>
            <a:r>
              <a:rPr lang="en-US" sz="2600" dirty="0"/>
              <a:t>Number your pages. (Front and back pages should be numbered separately.)</a:t>
            </a:r>
          </a:p>
          <a:p>
            <a:pPr marL="365760" indent="-365760">
              <a:spcBef>
                <a:spcPts val="600"/>
              </a:spcBef>
            </a:pPr>
            <a:r>
              <a:rPr lang="en-US" sz="2600" dirty="0"/>
              <a:t>Use sticky tabs to divide your notebook into two main sections: Lesson Analysis and Content Deepening. (Each section will comprise about half the notebook.)</a:t>
            </a:r>
          </a:p>
          <a:p>
            <a:pPr marL="365760" indent="-365760">
              <a:spcBef>
                <a:spcPts val="600"/>
              </a:spcBef>
            </a:pPr>
            <a:r>
              <a:rPr lang="en-US" sz="2600" dirty="0"/>
              <a:t>Keep a chronological record of your activity in each section. Add a title for each entry and enter in your TOC to easily locate.</a:t>
            </a:r>
          </a:p>
          <a:p>
            <a:pPr marL="365760" indent="-365760">
              <a:spcBef>
                <a:spcPts val="600"/>
              </a:spcBef>
            </a:pPr>
            <a:r>
              <a:rPr lang="en-US" sz="2600" dirty="0"/>
              <a:t>Customize and decorate your notebook any way you wish.</a:t>
            </a:r>
            <a:r>
              <a:rPr lang="en-US" sz="2800" dirty="0"/>
              <a:t> </a:t>
            </a:r>
          </a:p>
        </p:txBody>
      </p:sp>
    </p:spTree>
    <p:extLst>
      <p:ext uri="{BB962C8B-B14F-4D97-AF65-F5344CB8AC3E}">
        <p14:creationId xmlns:p14="http://schemas.microsoft.com/office/powerpoint/2010/main" val="266878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cs typeface="Times New Roman" pitchFamily="18" charset="0"/>
              </a:rPr>
              <a:t>Getting Started: Introductions</a:t>
            </a:r>
            <a:endParaRPr lang="en-US" dirty="0"/>
          </a:p>
        </p:txBody>
      </p:sp>
      <p:sp>
        <p:nvSpPr>
          <p:cNvPr id="5123" name="Rectangle 3"/>
          <p:cNvSpPr>
            <a:spLocks noGrp="1" noChangeArrowheads="1"/>
          </p:cNvSpPr>
          <p:nvPr>
            <p:ph type="body" idx="1"/>
          </p:nvPr>
        </p:nvSpPr>
        <p:spPr>
          <a:xfrm>
            <a:off x="533400" y="1600200"/>
            <a:ext cx="8229600" cy="4572000"/>
          </a:xfrm>
        </p:spPr>
        <p:txBody>
          <a:bodyPr>
            <a:normAutofit/>
          </a:bodyPr>
          <a:lstStyle/>
          <a:p>
            <a:pPr marL="365760" indent="-365760">
              <a:lnSpc>
                <a:spcPct val="90000"/>
              </a:lnSpc>
              <a:spcBef>
                <a:spcPts val="0"/>
              </a:spcBef>
              <a:spcAft>
                <a:spcPts val="1200"/>
              </a:spcAft>
              <a:buFont typeface="+mj-lt"/>
              <a:buAutoNum type="arabicPeriod"/>
            </a:pPr>
            <a:r>
              <a:rPr lang="en-US" sz="3200" dirty="0"/>
              <a:t>Quick-write exercise:</a:t>
            </a:r>
          </a:p>
          <a:p>
            <a:pPr marL="731520" lvl="1" indent="-365760">
              <a:lnSpc>
                <a:spcPct val="90000"/>
              </a:lnSpc>
              <a:spcBef>
                <a:spcPts val="0"/>
              </a:spcBef>
              <a:spcAft>
                <a:spcPts val="1200"/>
              </a:spcAft>
            </a:pPr>
            <a:r>
              <a:rPr lang="en-US" sz="3200" dirty="0"/>
              <a:t>Describe your experience learning science in school. </a:t>
            </a:r>
          </a:p>
          <a:p>
            <a:pPr marL="731520" lvl="1" indent="-365760">
              <a:lnSpc>
                <a:spcPct val="90000"/>
              </a:lnSpc>
              <a:spcBef>
                <a:spcPts val="0"/>
              </a:spcBef>
              <a:spcAft>
                <a:spcPts val="1200"/>
              </a:spcAft>
            </a:pPr>
            <a:r>
              <a:rPr lang="en-US" sz="3200" dirty="0"/>
              <a:t>What do you hope to learn through </a:t>
            </a:r>
            <a:r>
              <a:rPr lang="en-US" sz="3200" dirty="0" err="1"/>
              <a:t>RESPeCT</a:t>
            </a:r>
            <a:r>
              <a:rPr lang="en-US" sz="3200" dirty="0"/>
              <a:t> in the coming year?</a:t>
            </a:r>
          </a:p>
          <a:p>
            <a:pPr marL="365760" indent="-365760">
              <a:lnSpc>
                <a:spcPct val="90000"/>
              </a:lnSpc>
              <a:spcBef>
                <a:spcPts val="0"/>
              </a:spcBef>
              <a:spcAft>
                <a:spcPts val="1200"/>
              </a:spcAft>
              <a:buFont typeface="+mj-lt"/>
              <a:buAutoNum type="arabicPeriod"/>
            </a:pPr>
            <a:r>
              <a:rPr lang="en-US" sz="3200" dirty="0"/>
              <a:t>Share your responses with a partner.</a:t>
            </a:r>
          </a:p>
          <a:p>
            <a:pPr marL="365760" indent="-365760">
              <a:lnSpc>
                <a:spcPct val="90000"/>
              </a:lnSpc>
              <a:spcBef>
                <a:spcPts val="0"/>
              </a:spcBef>
              <a:spcAft>
                <a:spcPts val="0"/>
              </a:spcAft>
              <a:buFont typeface="+mj-lt"/>
              <a:buAutoNum type="arabicPeriod"/>
            </a:pPr>
            <a:r>
              <a:rPr lang="en-US" sz="3200" dirty="0"/>
              <a:t>Introduce each other to the group.</a:t>
            </a:r>
          </a:p>
        </p:txBody>
      </p:sp>
    </p:spTree>
    <p:extLst>
      <p:ext uri="{BB962C8B-B14F-4D97-AF65-F5344CB8AC3E}">
        <p14:creationId xmlns:p14="http://schemas.microsoft.com/office/powerpoint/2010/main" val="68782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1143000"/>
          </a:xfrm>
        </p:spPr>
        <p:txBody>
          <a:bodyPr/>
          <a:lstStyle/>
          <a:p>
            <a:pPr eaLnBrk="1" fontAlgn="auto" hangingPunct="1">
              <a:spcAft>
                <a:spcPts val="0"/>
              </a:spcAft>
              <a:defRPr/>
            </a:pPr>
            <a:r>
              <a:rPr lang="en-US" altLang="en-US" dirty="0" err="1"/>
              <a:t>RESPeCT</a:t>
            </a:r>
            <a:r>
              <a:rPr lang="en-US" altLang="en-US" dirty="0"/>
              <a:t> PD Program Goals</a:t>
            </a:r>
          </a:p>
        </p:txBody>
      </p:sp>
      <p:sp>
        <p:nvSpPr>
          <p:cNvPr id="96259" name="Rectangle 3"/>
          <p:cNvSpPr>
            <a:spLocks noGrp="1" noChangeArrowheads="1"/>
          </p:cNvSpPr>
          <p:nvPr>
            <p:ph sz="half" idx="1"/>
          </p:nvPr>
        </p:nvSpPr>
        <p:spPr>
          <a:xfrm>
            <a:off x="457200" y="1600200"/>
            <a:ext cx="3581400" cy="4876800"/>
          </a:xfrm>
        </p:spPr>
        <p:txBody>
          <a:bodyPr rtlCol="0">
            <a:noAutofit/>
          </a:bodyPr>
          <a:lstStyle/>
          <a:p>
            <a:pPr marL="182880" indent="-182880" algn="ctr" eaLnBrk="1" fontAlgn="auto" hangingPunct="1">
              <a:lnSpc>
                <a:spcPct val="90000"/>
              </a:lnSpc>
              <a:spcAft>
                <a:spcPts val="0"/>
              </a:spcAft>
              <a:buFontTx/>
              <a:buNone/>
              <a:defRPr/>
            </a:pPr>
            <a:r>
              <a:rPr lang="en-US" b="1" i="1" dirty="0"/>
              <a:t>Business-as-Usual PD</a:t>
            </a:r>
          </a:p>
          <a:p>
            <a:pPr marL="365760" indent="-365760" eaLnBrk="1" fontAlgn="auto" hangingPunct="1">
              <a:lnSpc>
                <a:spcPct val="90000"/>
              </a:lnSpc>
              <a:spcBef>
                <a:spcPts val="1200"/>
              </a:spcBef>
              <a:spcAft>
                <a:spcPts val="0"/>
              </a:spcAft>
              <a:buFont typeface="+mj-lt"/>
              <a:buAutoNum type="arabicPeriod"/>
              <a:defRPr/>
            </a:pPr>
            <a:r>
              <a:rPr lang="en-US" sz="2500" i="1" dirty="0"/>
              <a:t>Not closely linked to day-to-day classroom teaching </a:t>
            </a:r>
          </a:p>
          <a:p>
            <a:pPr marL="365760" indent="-365760" eaLnBrk="1" fontAlgn="auto" hangingPunct="1">
              <a:lnSpc>
                <a:spcPct val="90000"/>
              </a:lnSpc>
              <a:spcBef>
                <a:spcPts val="2800"/>
              </a:spcBef>
              <a:spcAft>
                <a:spcPts val="0"/>
              </a:spcAft>
              <a:buFont typeface="+mj-lt"/>
              <a:buAutoNum type="arabicPeriod"/>
              <a:defRPr/>
            </a:pPr>
            <a:r>
              <a:rPr lang="en-US" sz="2500" i="1" dirty="0"/>
              <a:t>Rarely see other teachers practice</a:t>
            </a:r>
          </a:p>
          <a:p>
            <a:pPr marL="365760" indent="-365760" eaLnBrk="1" fontAlgn="auto" hangingPunct="1">
              <a:lnSpc>
                <a:spcPct val="90000"/>
              </a:lnSpc>
              <a:spcBef>
                <a:spcPts val="7800"/>
              </a:spcBef>
              <a:spcAft>
                <a:spcPts val="0"/>
              </a:spcAft>
              <a:buFont typeface="+mj-lt"/>
              <a:buAutoNum type="arabicPeriod"/>
              <a:defRPr/>
            </a:pPr>
            <a:r>
              <a:rPr lang="en-US" sz="2500" i="1" dirty="0"/>
              <a:t>Learning about content separate from learning about teaching</a:t>
            </a:r>
          </a:p>
        </p:txBody>
      </p:sp>
      <p:sp>
        <p:nvSpPr>
          <p:cNvPr id="96260" name="Rectangle 4"/>
          <p:cNvSpPr>
            <a:spLocks noGrp="1" noChangeArrowheads="1"/>
          </p:cNvSpPr>
          <p:nvPr>
            <p:ph sz="half" idx="2"/>
          </p:nvPr>
        </p:nvSpPr>
        <p:spPr>
          <a:xfrm>
            <a:off x="4191000" y="1600200"/>
            <a:ext cx="4495800" cy="4876800"/>
          </a:xfrm>
        </p:spPr>
        <p:txBody>
          <a:bodyPr rtlCol="0">
            <a:noAutofit/>
          </a:bodyPr>
          <a:lstStyle/>
          <a:p>
            <a:pPr marL="182880" indent="-182880" algn="ctr" eaLnBrk="1" fontAlgn="auto" hangingPunct="1">
              <a:lnSpc>
                <a:spcPct val="90000"/>
              </a:lnSpc>
              <a:spcAft>
                <a:spcPts val="0"/>
              </a:spcAft>
              <a:buFontTx/>
              <a:buNone/>
              <a:defRPr/>
            </a:pPr>
            <a:r>
              <a:rPr lang="en-US" b="1" dirty="0" err="1"/>
              <a:t>RESPeCT</a:t>
            </a:r>
            <a:r>
              <a:rPr lang="en-US" b="1" dirty="0"/>
              <a:t> PD Program</a:t>
            </a:r>
          </a:p>
          <a:p>
            <a:pPr marL="365760" indent="-365760" eaLnBrk="1" fontAlgn="auto" hangingPunct="1">
              <a:lnSpc>
                <a:spcPct val="90000"/>
              </a:lnSpc>
              <a:spcBef>
                <a:spcPts val="1200"/>
              </a:spcBef>
              <a:spcAft>
                <a:spcPts val="0"/>
              </a:spcAft>
              <a:buFont typeface="+mj-lt"/>
              <a:buAutoNum type="arabicPeriod"/>
              <a:defRPr/>
            </a:pPr>
            <a:r>
              <a:rPr lang="en-US" sz="2500" dirty="0"/>
              <a:t>Learn science content in the context of analyzing teaching and student learning. </a:t>
            </a:r>
          </a:p>
          <a:p>
            <a:pPr marL="365760" indent="-365760" eaLnBrk="1" fontAlgn="auto" hangingPunct="1">
              <a:lnSpc>
                <a:spcPct val="90000"/>
              </a:lnSpc>
              <a:spcBef>
                <a:spcPts val="2800"/>
              </a:spcBef>
              <a:spcAft>
                <a:spcPts val="0"/>
              </a:spcAft>
              <a:buFont typeface="+mj-lt"/>
              <a:buAutoNum type="arabicPeriod"/>
              <a:defRPr/>
            </a:pPr>
            <a:r>
              <a:rPr lang="en-US" sz="2500" dirty="0"/>
              <a:t>Engage with one another </a:t>
            </a:r>
            <a:br>
              <a:rPr lang="en-US" sz="2500" dirty="0"/>
            </a:br>
            <a:r>
              <a:rPr lang="en-US" sz="2500" dirty="0"/>
              <a:t>in a collaborative analysis of content-specific </a:t>
            </a:r>
            <a:r>
              <a:rPr lang="en-US" sz="2500" dirty="0" err="1"/>
              <a:t>videocases</a:t>
            </a:r>
            <a:r>
              <a:rPr lang="en-US" sz="2500" dirty="0"/>
              <a:t> </a:t>
            </a:r>
            <a:br>
              <a:rPr lang="en-US" sz="2500" dirty="0"/>
            </a:br>
            <a:r>
              <a:rPr lang="en-US" sz="2500" dirty="0"/>
              <a:t>of other teachers.</a:t>
            </a:r>
          </a:p>
          <a:p>
            <a:pPr marL="365760" indent="-365760" eaLnBrk="1" fontAlgn="auto" hangingPunct="1">
              <a:lnSpc>
                <a:spcPct val="90000"/>
              </a:lnSpc>
              <a:spcBef>
                <a:spcPts val="2400"/>
              </a:spcBef>
              <a:spcAft>
                <a:spcPts val="0"/>
              </a:spcAft>
              <a:buFont typeface="+mj-lt"/>
              <a:buAutoNum type="arabicPeriod"/>
              <a:defRPr/>
            </a:pPr>
            <a:r>
              <a:rPr lang="en-US" sz="2500" dirty="0"/>
              <a:t>Learn science content in the context of analyzing teaching and student learning.</a:t>
            </a:r>
            <a:r>
              <a:rPr lang="en-US" dirty="0"/>
              <a:t> </a:t>
            </a:r>
          </a:p>
        </p:txBody>
      </p:sp>
    </p:spTree>
    <p:extLst>
      <p:ext uri="{BB962C8B-B14F-4D97-AF65-F5344CB8AC3E}">
        <p14:creationId xmlns:p14="http://schemas.microsoft.com/office/powerpoint/2010/main" val="1325877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6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458200" cy="990600"/>
          </a:xfrm>
        </p:spPr>
        <p:txBody>
          <a:bodyPr>
            <a:normAutofit fontScale="90000"/>
          </a:bodyPr>
          <a:lstStyle/>
          <a:p>
            <a:pPr eaLnBrk="1" fontAlgn="auto" hangingPunct="1">
              <a:spcAft>
                <a:spcPts val="0"/>
              </a:spcAft>
              <a:defRPr/>
            </a:pPr>
            <a:r>
              <a:rPr lang="en-US" altLang="en-US" dirty="0" err="1"/>
              <a:t>RESPeCT</a:t>
            </a:r>
            <a:r>
              <a:rPr lang="en-US" altLang="en-US" dirty="0"/>
              <a:t> PD Program Goals: Lesson Analysis PD </a:t>
            </a:r>
          </a:p>
        </p:txBody>
      </p:sp>
      <p:sp>
        <p:nvSpPr>
          <p:cNvPr id="80899" name="Rectangle 3"/>
          <p:cNvSpPr>
            <a:spLocks noGrp="1" noChangeArrowheads="1"/>
          </p:cNvSpPr>
          <p:nvPr>
            <p:ph idx="1"/>
          </p:nvPr>
        </p:nvSpPr>
        <p:spPr>
          <a:xfrm>
            <a:off x="457200" y="1219200"/>
            <a:ext cx="3505200" cy="4302125"/>
          </a:xfrm>
        </p:spPr>
        <p:txBody>
          <a:bodyPr/>
          <a:lstStyle/>
          <a:p>
            <a:pPr algn="ctr" eaLnBrk="1" hangingPunct="1">
              <a:lnSpc>
                <a:spcPct val="90000"/>
              </a:lnSpc>
              <a:buFontTx/>
              <a:buNone/>
            </a:pPr>
            <a:r>
              <a:rPr lang="en-US" altLang="en-US" sz="2800" b="1" i="1" dirty="0"/>
              <a:t>Business-as-Usual PD</a:t>
            </a:r>
          </a:p>
          <a:p>
            <a:pPr marL="365760" indent="-365760" eaLnBrk="1" hangingPunct="1">
              <a:lnSpc>
                <a:spcPct val="90000"/>
              </a:lnSpc>
              <a:spcBef>
                <a:spcPts val="1200"/>
              </a:spcBef>
              <a:spcAft>
                <a:spcPts val="0"/>
              </a:spcAft>
              <a:buFont typeface="+mj-lt"/>
              <a:buAutoNum type="arabicPeriod"/>
            </a:pPr>
            <a:r>
              <a:rPr lang="en-US" altLang="en-US" sz="2800" i="1" dirty="0"/>
              <a:t>Focus on what to do tomorrow and “cool” activities</a:t>
            </a:r>
            <a:r>
              <a:rPr lang="en-US" altLang="en-US" sz="2800" dirty="0"/>
              <a:t> </a:t>
            </a:r>
          </a:p>
          <a:p>
            <a:pPr marL="365760" indent="-365760" eaLnBrk="1" hangingPunct="1">
              <a:lnSpc>
                <a:spcPct val="90000"/>
              </a:lnSpc>
              <a:spcBef>
                <a:spcPts val="1200"/>
              </a:spcBef>
              <a:spcAft>
                <a:spcPts val="0"/>
              </a:spcAft>
              <a:buFont typeface="+mj-lt"/>
              <a:buAutoNum type="arabicPeriod"/>
            </a:pPr>
            <a:r>
              <a:rPr lang="en-US" altLang="en-US" sz="2800" i="1" dirty="0"/>
              <a:t>Development not sustained over time</a:t>
            </a:r>
          </a:p>
          <a:p>
            <a:pPr marL="365760" indent="-365760" eaLnBrk="1" hangingPunct="1">
              <a:lnSpc>
                <a:spcPct val="90000"/>
              </a:lnSpc>
              <a:spcBef>
                <a:spcPts val="1200"/>
              </a:spcBef>
              <a:spcAft>
                <a:spcPts val="0"/>
              </a:spcAft>
              <a:buFont typeface="+mj-lt"/>
              <a:buAutoNum type="arabicPeriod"/>
            </a:pPr>
            <a:r>
              <a:rPr lang="en-US" altLang="en-US" sz="2800" i="1" dirty="0"/>
              <a:t>Effectiveness measured in terms of teachers’ enjoyment</a:t>
            </a:r>
          </a:p>
        </p:txBody>
      </p:sp>
      <p:sp>
        <p:nvSpPr>
          <p:cNvPr id="98308" name="Rectangle 4"/>
          <p:cNvSpPr>
            <a:spLocks noGrp="1" noChangeArrowheads="1"/>
          </p:cNvSpPr>
          <p:nvPr>
            <p:ph type="body" sz="half" idx="4294967295"/>
          </p:nvPr>
        </p:nvSpPr>
        <p:spPr>
          <a:xfrm>
            <a:off x="3962400" y="1219200"/>
            <a:ext cx="4953000" cy="5334000"/>
          </a:xfrm>
        </p:spPr>
        <p:txBody>
          <a:bodyPr rtlCol="0">
            <a:noAutofit/>
          </a:bodyPr>
          <a:lstStyle/>
          <a:p>
            <a:pPr marL="182880" indent="-182880" algn="ctr" eaLnBrk="1" fontAlgn="auto" hangingPunct="1">
              <a:spcAft>
                <a:spcPts val="0"/>
              </a:spcAft>
              <a:buFontTx/>
              <a:buNone/>
              <a:defRPr/>
            </a:pPr>
            <a:r>
              <a:rPr lang="en-US" sz="2800" b="1" dirty="0" err="1"/>
              <a:t>RESPeCT</a:t>
            </a:r>
            <a:r>
              <a:rPr lang="en-US" sz="2800" b="1" dirty="0"/>
              <a:t> Lesson Analysis PD</a:t>
            </a:r>
            <a:endParaRPr lang="en-US" sz="2800" dirty="0"/>
          </a:p>
          <a:p>
            <a:pPr marL="365760" indent="-365760" eaLnBrk="1" fontAlgn="auto" hangingPunct="1">
              <a:spcBef>
                <a:spcPts val="600"/>
              </a:spcBef>
              <a:spcAft>
                <a:spcPts val="0"/>
              </a:spcAft>
              <a:buFont typeface="+mj-lt"/>
              <a:buAutoNum type="arabicPeriod"/>
              <a:defRPr/>
            </a:pPr>
            <a:r>
              <a:rPr lang="en-US" sz="2800" dirty="0"/>
              <a:t>Learn how to select and carry out science activities based on analysis of science content and student thinking and learning.</a:t>
            </a:r>
          </a:p>
          <a:p>
            <a:pPr marL="365760" indent="-365760" eaLnBrk="1" fontAlgn="auto" hangingPunct="1">
              <a:spcBef>
                <a:spcPts val="600"/>
              </a:spcBef>
              <a:spcAft>
                <a:spcPts val="0"/>
              </a:spcAft>
              <a:buFont typeface="+mj-lt"/>
              <a:buAutoNum type="arabicPeriod"/>
              <a:defRPr/>
            </a:pPr>
            <a:r>
              <a:rPr lang="en-US" sz="2800" dirty="0"/>
              <a:t>Be supported in using new teaching knowledge throughout the year.</a:t>
            </a:r>
          </a:p>
          <a:p>
            <a:pPr marL="365760" indent="-365760" eaLnBrk="1" fontAlgn="auto" hangingPunct="1">
              <a:spcBef>
                <a:spcPts val="600"/>
              </a:spcBef>
              <a:spcAft>
                <a:spcPts val="0"/>
              </a:spcAft>
              <a:buFont typeface="+mj-lt"/>
              <a:buAutoNum type="arabicPeriod"/>
              <a:defRPr/>
            </a:pPr>
            <a:r>
              <a:rPr lang="en-US" sz="2800" dirty="0"/>
              <a:t>Measure effectiveness in terms of teacher and student learning.</a:t>
            </a:r>
          </a:p>
        </p:txBody>
      </p:sp>
    </p:spTree>
    <p:extLst>
      <p:ext uri="{BB962C8B-B14F-4D97-AF65-F5344CB8AC3E}">
        <p14:creationId xmlns:p14="http://schemas.microsoft.com/office/powerpoint/2010/main" val="1051155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533400"/>
            <a:ext cx="8077200" cy="990600"/>
          </a:xfrm>
        </p:spPr>
        <p:txBody>
          <a:bodyPr/>
          <a:lstStyle/>
          <a:p>
            <a:pPr eaLnBrk="1" fontAlgn="auto" hangingPunct="1">
              <a:spcAft>
                <a:spcPts val="0"/>
              </a:spcAft>
              <a:defRPr/>
            </a:pPr>
            <a:r>
              <a:rPr lang="en-US" altLang="en-US" dirty="0"/>
              <a:t>Before We Dig In: Essentials</a:t>
            </a:r>
          </a:p>
        </p:txBody>
      </p:sp>
      <p:sp>
        <p:nvSpPr>
          <p:cNvPr id="46083" name="Rectangle 3"/>
          <p:cNvSpPr>
            <a:spLocks noGrp="1" noChangeArrowheads="1"/>
          </p:cNvSpPr>
          <p:nvPr>
            <p:ph idx="1"/>
          </p:nvPr>
        </p:nvSpPr>
        <p:spPr>
          <a:xfrm>
            <a:off x="609600" y="1600200"/>
            <a:ext cx="8077200" cy="4267200"/>
          </a:xfrm>
        </p:spPr>
        <p:txBody>
          <a:bodyPr/>
          <a:lstStyle/>
          <a:p>
            <a:pPr marL="365760" indent="-365760" eaLnBrk="1" hangingPunct="1">
              <a:spcBef>
                <a:spcPts val="600"/>
              </a:spcBef>
            </a:pPr>
            <a:r>
              <a:rPr lang="en-US" altLang="en-US" sz="3200" dirty="0"/>
              <a:t>On-time session starts and endings</a:t>
            </a:r>
          </a:p>
          <a:p>
            <a:pPr marL="365760" indent="-365760" eaLnBrk="1" hangingPunct="1">
              <a:spcBef>
                <a:spcPts val="600"/>
              </a:spcBef>
            </a:pPr>
            <a:r>
              <a:rPr lang="en-US" altLang="en-US" sz="3200" dirty="0"/>
              <a:t>Sign-in sheets </a:t>
            </a:r>
          </a:p>
          <a:p>
            <a:pPr marL="365760" indent="-365760" eaLnBrk="1" hangingPunct="1">
              <a:spcBef>
                <a:spcPts val="600"/>
              </a:spcBef>
            </a:pPr>
            <a:r>
              <a:rPr lang="en-US" altLang="en-US" sz="3200" dirty="0"/>
              <a:t>Restrooms</a:t>
            </a:r>
          </a:p>
          <a:p>
            <a:pPr marL="365760" indent="-365760" eaLnBrk="1" hangingPunct="1">
              <a:spcBef>
                <a:spcPts val="600"/>
              </a:spcBef>
            </a:pPr>
            <a:r>
              <a:rPr lang="en-US" altLang="en-US" sz="3200" dirty="0"/>
              <a:t>Sustenance (lunch and snack breaks)</a:t>
            </a:r>
            <a:endParaRPr lang="en-US" altLang="en-US" sz="3200" dirty="0">
              <a:solidFill>
                <a:srgbClr val="00B050"/>
              </a:solidFill>
            </a:endParaRPr>
          </a:p>
          <a:p>
            <a:pPr marL="365760" indent="-365760" eaLnBrk="1" hangingPunct="1">
              <a:spcBef>
                <a:spcPts val="600"/>
              </a:spcBef>
            </a:pPr>
            <a:r>
              <a:rPr lang="en-US" altLang="en-US" sz="3200" dirty="0"/>
              <a:t>Questions or special needs?</a:t>
            </a:r>
          </a:p>
        </p:txBody>
      </p:sp>
    </p:spTree>
    <p:extLst>
      <p:ext uri="{BB962C8B-B14F-4D97-AF65-F5344CB8AC3E}">
        <p14:creationId xmlns:p14="http://schemas.microsoft.com/office/powerpoint/2010/main" val="41543884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1</a:t>
            </a:r>
          </a:p>
        </p:txBody>
      </p:sp>
      <p:sp>
        <p:nvSpPr>
          <p:cNvPr id="3" name="Content Placeholder 2"/>
          <p:cNvSpPr>
            <a:spLocks noGrp="1"/>
          </p:cNvSpPr>
          <p:nvPr>
            <p:ph idx="1"/>
          </p:nvPr>
        </p:nvSpPr>
        <p:spPr>
          <a:xfrm>
            <a:off x="609600" y="1219200"/>
            <a:ext cx="8153400" cy="5257800"/>
          </a:xfrm>
        </p:spPr>
        <p:txBody>
          <a:bodyPr/>
          <a:lstStyle/>
          <a:p>
            <a:pPr marL="365760" indent="-365760">
              <a:spcBef>
                <a:spcPts val="300"/>
              </a:spcBef>
            </a:pPr>
            <a:r>
              <a:rPr lang="en-US" sz="3000" dirty="0"/>
              <a:t>Focus questions and ideas about effective science teaching</a:t>
            </a:r>
          </a:p>
          <a:p>
            <a:pPr marL="365760" indent="-365760">
              <a:spcBef>
                <a:spcPts val="300"/>
              </a:spcBef>
            </a:pPr>
            <a:r>
              <a:rPr lang="en-US" sz="3000" dirty="0"/>
              <a:t>The case for the Science Content Storyline Lens (SCSL)</a:t>
            </a:r>
          </a:p>
          <a:p>
            <a:pPr marL="365760" indent="-365760">
              <a:spcBef>
                <a:spcPts val="300"/>
              </a:spcBef>
            </a:pPr>
            <a:r>
              <a:rPr lang="en-US" sz="3000" dirty="0"/>
              <a:t>The case for the Student Thinking Lens (STL)</a:t>
            </a:r>
          </a:p>
          <a:p>
            <a:pPr marL="365760" indent="-365760">
              <a:spcBef>
                <a:spcPts val="300"/>
              </a:spcBef>
            </a:pPr>
            <a:r>
              <a:rPr lang="en-US" sz="3000" dirty="0"/>
              <a:t>Content deepening: water cycle</a:t>
            </a:r>
          </a:p>
          <a:p>
            <a:pPr marL="365760" indent="-365760">
              <a:spcBef>
                <a:spcPts val="300"/>
              </a:spcBef>
            </a:pPr>
            <a:r>
              <a:rPr lang="en-US" sz="3000" dirty="0"/>
              <a:t>Lunch</a:t>
            </a:r>
          </a:p>
          <a:p>
            <a:pPr marL="365760" indent="-365760">
              <a:spcBef>
                <a:spcPts val="300"/>
              </a:spcBef>
            </a:pPr>
            <a:r>
              <a:rPr lang="en-US" sz="3000" dirty="0"/>
              <a:t>Content deepening (continued)</a:t>
            </a:r>
          </a:p>
          <a:p>
            <a:pPr marL="365760" indent="-365760">
              <a:spcBef>
                <a:spcPts val="300"/>
              </a:spcBef>
            </a:pPr>
            <a:r>
              <a:rPr lang="en-US" sz="3000" dirty="0"/>
              <a:t>STL strategies: elicit, probe, and challenge questions</a:t>
            </a:r>
          </a:p>
          <a:p>
            <a:pPr marL="365760" indent="-365760">
              <a:spcBef>
                <a:spcPts val="300"/>
              </a:spcBef>
            </a:pPr>
            <a:r>
              <a:rPr lang="en-US" sz="30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524000"/>
            <a:ext cx="3931920" cy="533400"/>
          </a:xfrm>
        </p:spPr>
        <p:txBody>
          <a:bodyPr>
            <a:normAutofit/>
          </a:bodyPr>
          <a:lstStyle/>
          <a:p>
            <a:r>
              <a:rPr lang="en-US" sz="2800" dirty="0"/>
              <a:t>Lesson Analysis</a:t>
            </a:r>
          </a:p>
        </p:txBody>
      </p:sp>
      <p:sp>
        <p:nvSpPr>
          <p:cNvPr id="54275" name="Rectangle 3"/>
          <p:cNvSpPr>
            <a:spLocks noGrp="1" noChangeArrowheads="1"/>
          </p:cNvSpPr>
          <p:nvPr>
            <p:ph sz="half" idx="2"/>
          </p:nvPr>
        </p:nvSpPr>
        <p:spPr>
          <a:xfrm>
            <a:off x="457200" y="2057400"/>
            <a:ext cx="3931920" cy="3951288"/>
          </a:xfrm>
        </p:spPr>
        <p:txBody>
          <a:bodyPr>
            <a:normAutofit/>
          </a:bodyPr>
          <a:lstStyle/>
          <a:p>
            <a:pPr marL="365760" indent="-365760">
              <a:spcBef>
                <a:spcPts val="600"/>
              </a:spcBef>
              <a:spcAft>
                <a:spcPts val="1200"/>
              </a:spcAft>
            </a:pPr>
            <a:r>
              <a:rPr lang="en-US" sz="2800" dirty="0"/>
              <a:t>What are the </a:t>
            </a:r>
            <a:r>
              <a:rPr lang="en-US" sz="2800" dirty="0" err="1"/>
              <a:t>STeLLA</a:t>
            </a:r>
            <a:r>
              <a:rPr lang="en-US" sz="2800" dirty="0"/>
              <a:t> lenses and teaching strategies, and what is the evidence that they will make a difference in your science teaching? </a:t>
            </a:r>
          </a:p>
        </p:txBody>
      </p:sp>
      <p:sp>
        <p:nvSpPr>
          <p:cNvPr id="7" name="Text Placeholder 6"/>
          <p:cNvSpPr>
            <a:spLocks noGrp="1"/>
          </p:cNvSpPr>
          <p:nvPr>
            <p:ph type="body" sz="quarter" idx="3"/>
          </p:nvPr>
        </p:nvSpPr>
        <p:spPr>
          <a:xfrm>
            <a:off x="4724400" y="1524000"/>
            <a:ext cx="3931920" cy="609600"/>
          </a:xfrm>
        </p:spPr>
        <p:txBody>
          <a:bodyPr>
            <a:normAutofit/>
          </a:bodyPr>
          <a:lstStyle/>
          <a:p>
            <a:r>
              <a:rPr lang="en-US" sz="2800" dirty="0"/>
              <a:t>Content Deepening</a:t>
            </a:r>
          </a:p>
        </p:txBody>
      </p:sp>
      <p:sp>
        <p:nvSpPr>
          <p:cNvPr id="5" name="Content Placeholder 4"/>
          <p:cNvSpPr>
            <a:spLocks noGrp="1"/>
          </p:cNvSpPr>
          <p:nvPr>
            <p:ph sz="quarter" idx="4"/>
          </p:nvPr>
        </p:nvSpPr>
        <p:spPr>
          <a:xfrm>
            <a:off x="4800600" y="2057400"/>
            <a:ext cx="4114800" cy="4267200"/>
          </a:xfrm>
        </p:spPr>
        <p:txBody>
          <a:bodyPr/>
          <a:lstStyle/>
          <a:p>
            <a:pPr marL="365760" indent="-365760">
              <a:spcBef>
                <a:spcPts val="300"/>
              </a:spcBef>
            </a:pPr>
            <a:r>
              <a:rPr lang="en-US" sz="2800" dirty="0"/>
              <a:t>Why do bonds form in water?</a:t>
            </a:r>
          </a:p>
          <a:p>
            <a:pPr marL="365760" indent="-365760">
              <a:spcBef>
                <a:spcPts val="300"/>
              </a:spcBef>
            </a:pPr>
            <a:r>
              <a:rPr lang="en-US" sz="2800" dirty="0"/>
              <a:t>How do water molecules interact with each other?</a:t>
            </a:r>
          </a:p>
          <a:p>
            <a:pPr marL="365760" indent="-365760">
              <a:spcBef>
                <a:spcPts val="300"/>
              </a:spcBef>
            </a:pPr>
            <a:r>
              <a:rPr lang="en-US" sz="2800" dirty="0"/>
              <a:t>How do the interactions among water molecules change as energy is gained? (Lessons 1a and 1b)</a:t>
            </a:r>
          </a:p>
          <a:p>
            <a:pPr marL="0" indent="0">
              <a:buNone/>
            </a:pPr>
            <a:endParaRPr lang="en-US" dirty="0"/>
          </a:p>
        </p:txBody>
      </p:sp>
    </p:spTree>
    <p:extLst>
      <p:ext uri="{BB962C8B-B14F-4D97-AF65-F5344CB8AC3E}">
        <p14:creationId xmlns:p14="http://schemas.microsoft.com/office/powerpoint/2010/main" val="2175459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81000"/>
            <a:ext cx="8229600" cy="1143000"/>
          </a:xfrm>
        </p:spPr>
        <p:txBody>
          <a:bodyPr/>
          <a:lstStyle/>
          <a:p>
            <a:r>
              <a:rPr lang="en-US" sz="3200" dirty="0">
                <a:solidFill>
                  <a:schemeClr val="tx1"/>
                </a:solidFill>
              </a:rPr>
              <a:t> </a:t>
            </a:r>
            <a:r>
              <a:rPr lang="en-US" dirty="0">
                <a:cs typeface="Times New Roman" pitchFamily="18" charset="0"/>
              </a:rPr>
              <a:t>Ideas about Effective Science Teaching</a:t>
            </a:r>
          </a:p>
        </p:txBody>
      </p:sp>
      <p:sp>
        <p:nvSpPr>
          <p:cNvPr id="56323" name="Rectangle 3"/>
          <p:cNvSpPr>
            <a:spLocks noGrp="1" noChangeArrowheads="1"/>
          </p:cNvSpPr>
          <p:nvPr>
            <p:ph type="body" idx="1"/>
          </p:nvPr>
        </p:nvSpPr>
        <p:spPr>
          <a:xfrm>
            <a:off x="457200" y="1600200"/>
            <a:ext cx="8382000" cy="4144963"/>
          </a:xfrm>
        </p:spPr>
        <p:txBody>
          <a:bodyPr>
            <a:normAutofit/>
          </a:bodyPr>
          <a:lstStyle/>
          <a:p>
            <a:pPr marL="0" indent="0">
              <a:spcAft>
                <a:spcPts val="1200"/>
              </a:spcAft>
              <a:buNone/>
            </a:pPr>
            <a:r>
              <a:rPr lang="en-US" sz="3200" dirty="0"/>
              <a:t>What is your image of effective science teaching?</a:t>
            </a:r>
          </a:p>
          <a:p>
            <a:pPr marL="731520" lvl="1" indent="-365760">
              <a:spcBef>
                <a:spcPts val="0"/>
              </a:spcBef>
              <a:spcAft>
                <a:spcPts val="1200"/>
              </a:spcAft>
            </a:pPr>
            <a:r>
              <a:rPr lang="en-US" sz="3200" dirty="0"/>
              <a:t>What does it look like in action?</a:t>
            </a:r>
          </a:p>
          <a:p>
            <a:pPr marL="731520" lvl="1" indent="-365760">
              <a:spcBef>
                <a:spcPts val="0"/>
              </a:spcBef>
              <a:spcAft>
                <a:spcPts val="1200"/>
              </a:spcAft>
            </a:pPr>
            <a:r>
              <a:rPr lang="en-US" sz="3200" dirty="0"/>
              <a:t>What are key features of good science teaching?</a:t>
            </a:r>
          </a:p>
        </p:txBody>
      </p:sp>
    </p:spTree>
    <p:extLst>
      <p:ext uri="{BB962C8B-B14F-4D97-AF65-F5344CB8AC3E}">
        <p14:creationId xmlns:p14="http://schemas.microsoft.com/office/powerpoint/2010/main" val="6823100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Lesson Analysis Focus Question</a:t>
            </a:r>
            <a:endParaRPr lang="en-US" sz="4000" dirty="0">
              <a:cs typeface="Times New Roman" pitchFamily="18" charset="0"/>
            </a:endParaRPr>
          </a:p>
        </p:txBody>
      </p:sp>
      <p:sp>
        <p:nvSpPr>
          <p:cNvPr id="4" name="Content Placeholder 3"/>
          <p:cNvSpPr>
            <a:spLocks noGrp="1"/>
          </p:cNvSpPr>
          <p:nvPr>
            <p:ph idx="1"/>
          </p:nvPr>
        </p:nvSpPr>
        <p:spPr>
          <a:xfrm>
            <a:off x="457200" y="1295400"/>
            <a:ext cx="8229600" cy="1447800"/>
          </a:xfrm>
        </p:spPr>
        <p:txBody>
          <a:bodyPr/>
          <a:lstStyle/>
          <a:p>
            <a:pPr marL="0" indent="0">
              <a:spcAft>
                <a:spcPts val="1200"/>
              </a:spcAft>
              <a:buNone/>
            </a:pPr>
            <a:r>
              <a:rPr lang="en-US" sz="3200" dirty="0"/>
              <a:t>What are the </a:t>
            </a:r>
            <a:r>
              <a:rPr lang="en-US" sz="3200" dirty="0" err="1"/>
              <a:t>STeLLA</a:t>
            </a:r>
            <a:r>
              <a:rPr lang="en-US" sz="3200" dirty="0"/>
              <a:t>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295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61599" name="Group 159"/>
          <p:cNvGrpSpPr>
            <a:grpSpLocks/>
          </p:cNvGrpSpPr>
          <p:nvPr/>
        </p:nvGrpSpPr>
        <p:grpSpPr bwMode="auto">
          <a:xfrm>
            <a:off x="1066800" y="3311526"/>
            <a:ext cx="6858000" cy="1946274"/>
            <a:chOff x="1344" y="2592"/>
            <a:chExt cx="2880" cy="362"/>
          </a:xfrm>
        </p:grpSpPr>
        <p:grpSp>
          <p:nvGrpSpPr>
            <p:cNvPr id="61584"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 Lens</a:t>
                </a:r>
              </a:p>
              <a:p>
                <a:endParaRPr lang="en-US" b="1" baseline="-25000" dirty="0"/>
              </a:p>
            </p:txBody>
          </p:sp>
          <p:grpSp>
            <p:nvGrpSpPr>
              <p:cNvPr id="61586"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1592"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 Lens</a:t>
                </a:r>
              </a:p>
              <a:p>
                <a:endParaRPr lang="en-US" b="1" baseline="-25000" dirty="0"/>
              </a:p>
            </p:txBody>
          </p:sp>
          <p:grpSp>
            <p:nvGrpSpPr>
              <p:cNvPr id="61594"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grpSp>
      <p:grpSp>
        <p:nvGrpSpPr>
          <p:cNvPr id="5" name="Group 4"/>
          <p:cNvGrpSpPr/>
          <p:nvPr/>
        </p:nvGrpSpPr>
        <p:grpSpPr>
          <a:xfrm>
            <a:off x="4334028" y="2895600"/>
            <a:ext cx="4352772" cy="2971800"/>
            <a:chOff x="4334028" y="2895600"/>
            <a:chExt cx="4352772" cy="2971800"/>
          </a:xfrm>
        </p:grpSpPr>
        <p:sp>
          <p:nvSpPr>
            <p:cNvPr id="2" name="Oval 1"/>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20168458">
              <a:off x="4334028" y="4777736"/>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6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457200"/>
            <a:ext cx="8229600" cy="1143000"/>
          </a:xfrm>
        </p:spPr>
        <p:txBody>
          <a:bodyPr/>
          <a:lstStyle/>
          <a:p>
            <a:r>
              <a:rPr lang="en-US" dirty="0">
                <a:cs typeface="Times New Roman" pitchFamily="18" charset="0"/>
              </a:rPr>
              <a:t>TIMSS Video-Study Questions</a:t>
            </a:r>
          </a:p>
        </p:txBody>
      </p:sp>
      <p:sp>
        <p:nvSpPr>
          <p:cNvPr id="65539" name="Rectangle 3"/>
          <p:cNvSpPr>
            <a:spLocks noGrp="1" noChangeArrowheads="1"/>
          </p:cNvSpPr>
          <p:nvPr>
            <p:ph type="body" idx="1"/>
          </p:nvPr>
        </p:nvSpPr>
        <p:spPr>
          <a:xfrm>
            <a:off x="609600" y="1600200"/>
            <a:ext cx="8229600" cy="4224338"/>
          </a:xfrm>
        </p:spPr>
        <p:txBody>
          <a:bodyPr/>
          <a:lstStyle/>
          <a:p>
            <a:pPr marL="365760" indent="-365760">
              <a:spcBef>
                <a:spcPts val="0"/>
              </a:spcBef>
              <a:spcAft>
                <a:spcPts val="1200"/>
              </a:spcAft>
            </a:pPr>
            <a:r>
              <a:rPr lang="en-US" sz="3200" dirty="0"/>
              <a:t>What does science teaching look like in different countries? </a:t>
            </a:r>
          </a:p>
          <a:p>
            <a:pPr marL="365760" indent="-365760">
              <a:spcBef>
                <a:spcPts val="0"/>
              </a:spcBef>
              <a:spcAft>
                <a:spcPts val="1200"/>
              </a:spcAft>
            </a:pPr>
            <a:r>
              <a:rPr lang="en-US" sz="3200" dirty="0"/>
              <a:t>What can we learn from looking at science-teaching practice in higher-achieving countries?</a:t>
            </a:r>
          </a:p>
        </p:txBody>
      </p:sp>
    </p:spTree>
    <p:extLst>
      <p:ext uri="{BB962C8B-B14F-4D97-AF65-F5344CB8AC3E}">
        <p14:creationId xmlns:p14="http://schemas.microsoft.com/office/powerpoint/2010/main" val="1034232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533400"/>
            <a:ext cx="8153400" cy="990600"/>
          </a:xfrm>
        </p:spPr>
        <p:txBody>
          <a:bodyPr>
            <a:normAutofit/>
          </a:bodyPr>
          <a:lstStyle/>
          <a:p>
            <a:r>
              <a:rPr lang="en-US" dirty="0">
                <a:cs typeface="Times New Roman" pitchFamily="18" charset="0"/>
              </a:rPr>
              <a:t>TIMSS Video-Study Comparisons</a:t>
            </a:r>
          </a:p>
        </p:txBody>
      </p:sp>
      <p:sp>
        <p:nvSpPr>
          <p:cNvPr id="66564" name="Rectangle 4"/>
          <p:cNvSpPr>
            <a:spLocks noGrp="1" noChangeArrowheads="1"/>
          </p:cNvSpPr>
          <p:nvPr>
            <p:ph type="body" idx="1"/>
          </p:nvPr>
        </p:nvSpPr>
        <p:spPr>
          <a:xfrm>
            <a:off x="533400" y="1600200"/>
            <a:ext cx="8229600" cy="4114800"/>
          </a:xfrm>
        </p:spPr>
        <p:txBody>
          <a:bodyPr/>
          <a:lstStyle/>
          <a:p>
            <a:pPr marL="0" indent="0">
              <a:spcBef>
                <a:spcPts val="0"/>
              </a:spcBef>
              <a:spcAft>
                <a:spcPts val="1200"/>
              </a:spcAft>
              <a:buNone/>
            </a:pPr>
            <a:r>
              <a:rPr lang="en-US" sz="3200" dirty="0"/>
              <a:t>The study compared science teaching in the United States with science teaching in these higher-achieving countries: </a:t>
            </a:r>
          </a:p>
          <a:p>
            <a:pPr marL="731520" indent="-365760">
              <a:spcBef>
                <a:spcPts val="0"/>
              </a:spcBef>
              <a:spcAft>
                <a:spcPts val="1200"/>
              </a:spcAft>
            </a:pPr>
            <a:r>
              <a:rPr lang="en-US" sz="3200" dirty="0"/>
              <a:t>Australia</a:t>
            </a:r>
          </a:p>
          <a:p>
            <a:pPr marL="731520" indent="-365760">
              <a:spcBef>
                <a:spcPts val="0"/>
              </a:spcBef>
              <a:spcAft>
                <a:spcPts val="1200"/>
              </a:spcAft>
            </a:pPr>
            <a:r>
              <a:rPr lang="en-US" sz="3200" dirty="0"/>
              <a:t>Czech Republic</a:t>
            </a:r>
          </a:p>
          <a:p>
            <a:pPr marL="731520" indent="-365760">
              <a:spcBef>
                <a:spcPts val="0"/>
              </a:spcBef>
              <a:spcAft>
                <a:spcPts val="1200"/>
              </a:spcAft>
            </a:pPr>
            <a:r>
              <a:rPr lang="en-US" sz="3200" dirty="0"/>
              <a:t>Japan</a:t>
            </a:r>
            <a:endParaRPr lang="en-US" sz="3200" dirty="0">
              <a:solidFill>
                <a:schemeClr val="bg1">
                  <a:lumMod val="65000"/>
                </a:schemeClr>
              </a:solidFill>
            </a:endParaRPr>
          </a:p>
        </p:txBody>
      </p:sp>
    </p:spTree>
    <p:extLst>
      <p:ext uri="{BB962C8B-B14F-4D97-AF65-F5344CB8AC3E}">
        <p14:creationId xmlns:p14="http://schemas.microsoft.com/office/powerpoint/2010/main" val="57887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engaging students with core science concepts and ideas. </a:t>
            </a:r>
          </a:p>
          <a:p>
            <a:pPr marL="365760" indent="-365760">
              <a:spcBef>
                <a:spcPts val="0"/>
              </a:spcBef>
              <a:spcAft>
                <a:spcPts val="1200"/>
              </a:spcAft>
            </a:pPr>
            <a:r>
              <a:rPr lang="en-US" sz="3200" dirty="0"/>
              <a:t>In US lessons, content played a less central role, and sometimes no role at all. Instead, lessons engaged students in carrying out a variety of activities.</a:t>
            </a:r>
          </a:p>
        </p:txBody>
      </p:sp>
    </p:spTree>
    <p:extLst>
      <p:ext uri="{BB962C8B-B14F-4D97-AF65-F5344CB8AC3E}">
        <p14:creationId xmlns:p14="http://schemas.microsoft.com/office/powerpoint/2010/main" val="15398033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a:t>
            </a:r>
            <a:r>
              <a:rPr lang="en-US" sz="3200" dirty="0">
                <a:solidFill>
                  <a:srgbClr val="C00000"/>
                </a:solidFill>
              </a:rPr>
              <a:t>engaging students with core science concepts and ideas. </a:t>
            </a:r>
          </a:p>
          <a:p>
            <a:pPr marL="365760" indent="-365760">
              <a:spcBef>
                <a:spcPts val="0"/>
              </a:spcBef>
              <a:spcAft>
                <a:spcPts val="1200"/>
              </a:spcAft>
            </a:pPr>
            <a:r>
              <a:rPr lang="en-US" sz="3200" dirty="0"/>
              <a:t>In US lessons, </a:t>
            </a:r>
            <a:r>
              <a:rPr lang="en-US" sz="3200" dirty="0">
                <a:solidFill>
                  <a:srgbClr val="C00000"/>
                </a:solidFill>
              </a:rPr>
              <a:t>content played a less central role, and sometimes no role at all</a:t>
            </a:r>
            <a:r>
              <a:rPr lang="en-US" sz="3200" dirty="0"/>
              <a:t>. Instead, lessons engaged students in carrying out a variety of activities.</a:t>
            </a:r>
          </a:p>
        </p:txBody>
      </p:sp>
    </p:spTree>
    <p:extLst>
      <p:ext uri="{BB962C8B-B14F-4D97-AF65-F5344CB8AC3E}">
        <p14:creationId xmlns:p14="http://schemas.microsoft.com/office/powerpoint/2010/main" val="11369455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pPr eaLnBrk="1" fontAlgn="auto" hangingPunct="1">
              <a:spcAft>
                <a:spcPts val="0"/>
              </a:spcAft>
              <a:defRPr/>
            </a:pPr>
            <a:r>
              <a:rPr lang="en-US" dirty="0"/>
              <a:t>What Is </a:t>
            </a:r>
            <a:r>
              <a:rPr lang="en-US" dirty="0" err="1"/>
              <a:t>RESPeCT</a:t>
            </a:r>
            <a:r>
              <a:rPr lang="en-US" dirty="0"/>
              <a:t>? </a:t>
            </a:r>
          </a:p>
        </p:txBody>
      </p:sp>
      <p:sp>
        <p:nvSpPr>
          <p:cNvPr id="10243" name="Content Placeholder 2"/>
          <p:cNvSpPr>
            <a:spLocks noGrp="1"/>
          </p:cNvSpPr>
          <p:nvPr>
            <p:ph idx="1"/>
          </p:nvPr>
        </p:nvSpPr>
        <p:spPr>
          <a:xfrm>
            <a:off x="609600" y="1447800"/>
            <a:ext cx="8382000" cy="4876800"/>
          </a:xfrm>
        </p:spPr>
        <p:txBody>
          <a:bodyPr/>
          <a:lstStyle/>
          <a:p>
            <a:pPr marL="0" indent="0" algn="ctr" eaLnBrk="1" hangingPunct="1">
              <a:buNone/>
            </a:pPr>
            <a:r>
              <a:rPr lang="en-US" altLang="en-US" sz="3200" b="1" dirty="0"/>
              <a:t>R</a:t>
            </a:r>
            <a:r>
              <a:rPr lang="en-US" altLang="en-US" sz="3200" dirty="0"/>
              <a:t>einvigorating </a:t>
            </a:r>
            <a:r>
              <a:rPr lang="en-US" altLang="en-US" sz="3200" b="1" dirty="0"/>
              <a:t>E</a:t>
            </a:r>
            <a:r>
              <a:rPr lang="en-US" altLang="en-US" sz="3200" dirty="0"/>
              <a:t>lementary </a:t>
            </a:r>
            <a:r>
              <a:rPr lang="en-US" altLang="en-US" sz="3200" b="1" dirty="0"/>
              <a:t>S</a:t>
            </a:r>
            <a:r>
              <a:rPr lang="en-US" altLang="en-US" sz="3200" dirty="0"/>
              <a:t>cience through a </a:t>
            </a:r>
            <a:r>
              <a:rPr lang="en-US" altLang="en-US" sz="3200" b="1" dirty="0"/>
              <a:t>P</a:t>
            </a:r>
            <a:r>
              <a:rPr lang="en-US" altLang="en-US" sz="3200" dirty="0"/>
              <a:t>artnership with </a:t>
            </a:r>
            <a:r>
              <a:rPr lang="en-US" altLang="en-US" sz="3200" b="1" dirty="0"/>
              <a:t>C</a:t>
            </a:r>
            <a:r>
              <a:rPr lang="en-US" altLang="en-US" sz="3200" dirty="0"/>
              <a:t>alifornia </a:t>
            </a:r>
            <a:r>
              <a:rPr lang="en-US" altLang="en-US" sz="3200" b="1" dirty="0"/>
              <a:t>T</a:t>
            </a:r>
            <a:r>
              <a:rPr lang="en-US" altLang="en-US" sz="3200" dirty="0"/>
              <a:t>eachers</a:t>
            </a:r>
          </a:p>
          <a:p>
            <a:pPr marL="365760" indent="-365760" eaLnBrk="1" hangingPunct="1">
              <a:spcBef>
                <a:spcPts val="2200"/>
              </a:spcBef>
            </a:pPr>
            <a:r>
              <a:rPr lang="en-US" altLang="en-US" sz="3200" dirty="0"/>
              <a:t> A partnership built for long-term success!</a:t>
            </a:r>
          </a:p>
          <a:p>
            <a:pPr marL="365760" indent="-365760" eaLnBrk="1" hangingPunct="1">
              <a:spcBef>
                <a:spcPts val="1200"/>
              </a:spcBef>
            </a:pPr>
            <a:r>
              <a:rPr lang="en-US" altLang="en-US" sz="3200" dirty="0"/>
              <a:t> A professional development program</a:t>
            </a:r>
          </a:p>
          <a:p>
            <a:pPr marL="365760" indent="-365760" eaLnBrk="1" hangingPunct="1">
              <a:spcBef>
                <a:spcPts val="1200"/>
              </a:spcBef>
            </a:pPr>
            <a:r>
              <a:rPr lang="en-US" altLang="en-US" sz="3200" dirty="0"/>
              <a:t> A leadership development program</a:t>
            </a:r>
          </a:p>
          <a:p>
            <a:pPr marL="365760" indent="-365760" eaLnBrk="1" hangingPunct="1">
              <a:spcBef>
                <a:spcPts val="1200"/>
              </a:spcBef>
            </a:pPr>
            <a:r>
              <a:rPr lang="en-US" altLang="en-US" sz="3200" dirty="0"/>
              <a:t> A research study</a:t>
            </a:r>
          </a:p>
        </p:txBody>
      </p:sp>
    </p:spTree>
    <p:extLst>
      <p:ext uri="{BB962C8B-B14F-4D97-AF65-F5344CB8AC3E}">
        <p14:creationId xmlns:p14="http://schemas.microsoft.com/office/powerpoint/2010/main" val="26750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5">
            <a:extLst>
              <a:ext uri="{FF2B5EF4-FFF2-40B4-BE49-F238E27FC236}">
                <a16:creationId xmlns:a16="http://schemas.microsoft.com/office/drawing/2014/main" id="{FF916618-7B5C-45A1-BD59-51237C53BD4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1191" y="1600200"/>
            <a:ext cx="6541618" cy="4876800"/>
          </a:xfrm>
        </p:spPr>
      </p:pic>
      <p:sp>
        <p:nvSpPr>
          <p:cNvPr id="16" name="Rectangle 2">
            <a:extLst>
              <a:ext uri="{FF2B5EF4-FFF2-40B4-BE49-F238E27FC236}">
                <a16:creationId xmlns:a16="http://schemas.microsoft.com/office/drawing/2014/main" id="{B190E630-0B56-4AA2-ACA9-9A9748B1612C}"/>
              </a:ext>
            </a:extLst>
          </p:cNvPr>
          <p:cNvSpPr>
            <a:spLocks noGrp="1" noChangeArrowheads="1"/>
          </p:cNvSpPr>
          <p:nvPr>
            <p:ph type="title"/>
          </p:nvPr>
        </p:nvSpPr>
        <p:spPr>
          <a:xfrm>
            <a:off x="457200" y="533400"/>
            <a:ext cx="8229600" cy="990600"/>
          </a:xfrm>
        </p:spPr>
        <p:txBody>
          <a:bodyPr>
            <a:normAutofit/>
          </a:bodyPr>
          <a:lstStyle/>
          <a:p>
            <a:r>
              <a:rPr lang="en-US" dirty="0"/>
              <a:t>TIMSS: Conceptual Links</a:t>
            </a:r>
            <a:endParaRPr lang="en-US" dirty="0">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0410E866-4F46-4ABE-84EE-14324B6FFEE1}"/>
              </a:ext>
            </a:extLst>
          </p:cNvPr>
          <p:cNvSpPr txBox="1"/>
          <p:nvPr/>
        </p:nvSpPr>
        <p:spPr>
          <a:xfrm>
            <a:off x="7664817" y="6489546"/>
            <a:ext cx="1027845"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239465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81000"/>
            <a:ext cx="8229600" cy="990600"/>
          </a:xfrm>
        </p:spPr>
        <p:txBody>
          <a:bodyPr/>
          <a:lstStyle/>
          <a:p>
            <a:r>
              <a:rPr lang="en-US" dirty="0">
                <a:cs typeface="Times New Roman" pitchFamily="18" charset="0"/>
              </a:rPr>
              <a:t>What Makes a Difference?</a:t>
            </a:r>
          </a:p>
        </p:txBody>
      </p:sp>
      <p:sp>
        <p:nvSpPr>
          <p:cNvPr id="70659" name="Rectangle 3"/>
          <p:cNvSpPr>
            <a:spLocks noGrp="1" noChangeArrowheads="1"/>
          </p:cNvSpPr>
          <p:nvPr>
            <p:ph type="body" idx="1"/>
          </p:nvPr>
        </p:nvSpPr>
        <p:spPr>
          <a:xfrm>
            <a:off x="457200" y="1447800"/>
            <a:ext cx="8229600" cy="5029200"/>
          </a:xfrm>
        </p:spPr>
        <p:txBody>
          <a:bodyPr/>
          <a:lstStyle/>
          <a:p>
            <a:pPr marL="365760" indent="-365760">
              <a:spcBef>
                <a:spcPts val="0"/>
              </a:spcBef>
            </a:pPr>
            <a:r>
              <a:rPr lang="en-US" sz="3200" dirty="0"/>
              <a:t>Watch two video clips of 8th-grade science:</a:t>
            </a:r>
          </a:p>
          <a:p>
            <a:pPr marL="731520" lvl="1" indent="-365760">
              <a:spcBef>
                <a:spcPts val="600"/>
              </a:spcBef>
            </a:pPr>
            <a:r>
              <a:rPr lang="en-US" sz="3200" dirty="0"/>
              <a:t>A US classroom</a:t>
            </a:r>
          </a:p>
          <a:p>
            <a:pPr marL="731520" lvl="1" indent="-365760">
              <a:spcBef>
                <a:spcPts val="600"/>
              </a:spcBef>
              <a:spcAft>
                <a:spcPts val="0"/>
              </a:spcAft>
            </a:pPr>
            <a:r>
              <a:rPr lang="en-US" sz="3200" dirty="0"/>
              <a:t>A Japanese classroom</a:t>
            </a:r>
          </a:p>
          <a:p>
            <a:pPr marL="365760" indent="-365760">
              <a:spcBef>
                <a:spcPts val="600"/>
              </a:spcBef>
              <a:spcAft>
                <a:spcPts val="0"/>
              </a:spcAft>
            </a:pPr>
            <a:r>
              <a:rPr lang="en-US" sz="3200" dirty="0"/>
              <a:t>What did you notice about these two classrooms?</a:t>
            </a:r>
          </a:p>
          <a:p>
            <a:pPr marL="365760" indent="-365760">
              <a:spcBef>
                <a:spcPts val="600"/>
              </a:spcBef>
              <a:spcAft>
                <a:spcPts val="0"/>
              </a:spcAft>
            </a:pPr>
            <a:r>
              <a:rPr lang="en-US" sz="3200" dirty="0"/>
              <a:t>In which classroom are students more likely to learn? Why do you think so?</a:t>
            </a:r>
          </a:p>
        </p:txBody>
      </p:sp>
      <p:sp>
        <p:nvSpPr>
          <p:cNvPr id="3" name="TextBox 2">
            <a:hlinkClick r:id="rId3" action="ppaction://hlinkfile"/>
          </p:cNvPr>
          <p:cNvSpPr txBox="1"/>
          <p:nvPr/>
        </p:nvSpPr>
        <p:spPr>
          <a:xfrm>
            <a:off x="3505200" y="5791200"/>
            <a:ext cx="5486400" cy="369332"/>
          </a:xfrm>
          <a:prstGeom prst="rect">
            <a:avLst/>
          </a:prstGeom>
          <a:noFill/>
        </p:spPr>
        <p:txBody>
          <a:bodyPr wrap="square" rtlCol="0">
            <a:spAutoFit/>
          </a:bodyPr>
          <a:lstStyle/>
          <a:p>
            <a:r>
              <a:rPr lang="en-US" dirty="0">
                <a:solidFill>
                  <a:srgbClr val="0070C0"/>
                </a:solidFill>
                <a:latin typeface="Calibri" pitchFamily="34" charset="0"/>
              </a:rPr>
              <a:t>Link to TIMSS US video clip: </a:t>
            </a:r>
            <a:r>
              <a:rPr lang="en-US" dirty="0">
                <a:solidFill>
                  <a:srgbClr val="0070C0"/>
                </a:solidFill>
                <a:latin typeface="Calibri" pitchFamily="34" charset="0"/>
                <a:hlinkClick r:id="rId4"/>
              </a:rPr>
              <a:t>1.1_TIMSS_US_Lesson3_c1</a:t>
            </a:r>
            <a:endParaRPr lang="en-US" dirty="0"/>
          </a:p>
        </p:txBody>
      </p:sp>
      <p:sp>
        <p:nvSpPr>
          <p:cNvPr id="4" name="TextBox 3"/>
          <p:cNvSpPr txBox="1"/>
          <p:nvPr/>
        </p:nvSpPr>
        <p:spPr>
          <a:xfrm>
            <a:off x="2819400" y="6172200"/>
            <a:ext cx="6172200" cy="369332"/>
          </a:xfrm>
          <a:prstGeom prst="rect">
            <a:avLst/>
          </a:prstGeom>
          <a:noFill/>
        </p:spPr>
        <p:txBody>
          <a:bodyPr wrap="square" rtlCol="0">
            <a:spAutoFit/>
          </a:bodyPr>
          <a:lstStyle/>
          <a:p>
            <a:r>
              <a:rPr lang="en-US" dirty="0">
                <a:solidFill>
                  <a:srgbClr val="0070C0"/>
                </a:solidFill>
                <a:latin typeface="Calibri" pitchFamily="34" charset="0"/>
              </a:rPr>
              <a:t>Link to TIMSS Japan video clip: </a:t>
            </a:r>
            <a:r>
              <a:rPr lang="en-US" dirty="0">
                <a:solidFill>
                  <a:srgbClr val="0070C0"/>
                </a:solidFill>
                <a:latin typeface="Calibri" pitchFamily="34" charset="0"/>
                <a:hlinkClick r:id="rId5"/>
              </a:rPr>
              <a:t>1.2_TIMSS_Japan_Lesson_c1_1 </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11170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533400"/>
            <a:ext cx="8153400" cy="990600"/>
          </a:xfrm>
        </p:spPr>
        <p:txBody>
          <a:bodyPr/>
          <a:lstStyle/>
          <a:p>
            <a:r>
              <a:rPr lang="en-US" dirty="0"/>
              <a:t>The TIMSS Findings Show …</a:t>
            </a:r>
          </a:p>
        </p:txBody>
      </p:sp>
      <p:sp>
        <p:nvSpPr>
          <p:cNvPr id="75779" name="Rectangle 3"/>
          <p:cNvSpPr>
            <a:spLocks noGrp="1" noChangeArrowheads="1"/>
          </p:cNvSpPr>
          <p:nvPr>
            <p:ph type="body" idx="1"/>
          </p:nvPr>
        </p:nvSpPr>
        <p:spPr/>
        <p:txBody>
          <a:bodyPr>
            <a:normAutofit lnSpcReduction="10000"/>
          </a:bodyPr>
          <a:lstStyle/>
          <a:p>
            <a:pPr marL="365760" indent="-365760">
              <a:spcBef>
                <a:spcPts val="0"/>
              </a:spcBef>
              <a:spcAft>
                <a:spcPts val="1200"/>
              </a:spcAft>
            </a:pPr>
            <a:r>
              <a:rPr lang="en-US" sz="3200" dirty="0"/>
              <a:t>Each higher-achieving country engaged students with core science concepts and ideas.</a:t>
            </a:r>
          </a:p>
          <a:p>
            <a:pPr marL="365760" indent="-365760">
              <a:spcBef>
                <a:spcPts val="0"/>
              </a:spcBef>
              <a:spcAft>
                <a:spcPts val="1200"/>
              </a:spcAft>
            </a:pPr>
            <a:r>
              <a:rPr lang="en-US" sz="3200" dirty="0"/>
              <a:t>All the higher-achieving countries linked ideas and activities.</a:t>
            </a:r>
          </a:p>
          <a:p>
            <a:pPr marL="365760" indent="-365760">
              <a:spcBef>
                <a:spcPts val="0"/>
              </a:spcBef>
              <a:spcAft>
                <a:spcPts val="1200"/>
              </a:spcAft>
            </a:pPr>
            <a:r>
              <a:rPr lang="en-US" sz="3200" dirty="0"/>
              <a:t>In US lessons, the focus was on performing activities with less attention to content and even less attention to linking activities and science ideas.</a:t>
            </a:r>
          </a:p>
          <a:p>
            <a:endParaRPr lang="en-US" dirty="0"/>
          </a:p>
          <a:p>
            <a:endParaRPr lang="en-US" dirty="0"/>
          </a:p>
          <a:p>
            <a:endParaRPr lang="en-US" dirty="0"/>
          </a:p>
        </p:txBody>
      </p:sp>
    </p:spTree>
    <p:extLst>
      <p:ext uri="{BB962C8B-B14F-4D97-AF65-F5344CB8AC3E}">
        <p14:creationId xmlns:p14="http://schemas.microsoft.com/office/powerpoint/2010/main" val="19591852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28600"/>
            <a:ext cx="8382000" cy="1143000"/>
          </a:xfrm>
        </p:spPr>
        <p:txBody>
          <a:bodyPr/>
          <a:lstStyle/>
          <a:p>
            <a:r>
              <a:rPr lang="en-US" dirty="0">
                <a:cs typeface="Times New Roman" pitchFamily="18" charset="0"/>
              </a:rPr>
              <a:t>What Can We Learn from the Research?</a:t>
            </a:r>
          </a:p>
        </p:txBody>
      </p:sp>
      <p:sp>
        <p:nvSpPr>
          <p:cNvPr id="77827" name="Rectangle 3"/>
          <p:cNvSpPr>
            <a:spLocks noGrp="1" noChangeArrowheads="1"/>
          </p:cNvSpPr>
          <p:nvPr>
            <p:ph type="body" idx="1"/>
          </p:nvPr>
        </p:nvSpPr>
        <p:spPr>
          <a:xfrm>
            <a:off x="609600" y="1219200"/>
            <a:ext cx="8305800" cy="5638800"/>
          </a:xfrm>
        </p:spPr>
        <p:txBody>
          <a:bodyPr>
            <a:noAutofit/>
          </a:bodyPr>
          <a:lstStyle/>
          <a:p>
            <a:pPr marL="0" indent="0">
              <a:spcBef>
                <a:spcPts val="0"/>
              </a:spcBef>
              <a:spcAft>
                <a:spcPts val="600"/>
              </a:spcAft>
              <a:buNone/>
            </a:pPr>
            <a:r>
              <a:rPr lang="en-US" sz="2800" b="1" dirty="0"/>
              <a:t>A coherent science content storyline can …</a:t>
            </a:r>
          </a:p>
          <a:p>
            <a:pPr marL="731520" indent="-365760">
              <a:spcBef>
                <a:spcPts val="0"/>
              </a:spcBef>
              <a:spcAft>
                <a:spcPts val="300"/>
              </a:spcAft>
            </a:pPr>
            <a:r>
              <a:rPr lang="en-US" sz="2800" dirty="0"/>
              <a:t>make science ideas more prominent in science lessons,</a:t>
            </a:r>
          </a:p>
          <a:p>
            <a:pPr marL="731520" lvl="1" indent="-365760">
              <a:spcBef>
                <a:spcPts val="0"/>
              </a:spcBef>
              <a:spcAft>
                <a:spcPts val="300"/>
              </a:spcAft>
            </a:pPr>
            <a:r>
              <a:rPr lang="en-US" sz="2800" dirty="0"/>
              <a:t>strengthen connections among science-content ideas,</a:t>
            </a:r>
          </a:p>
          <a:p>
            <a:pPr marL="731520" lvl="1" indent="-365760">
              <a:spcBef>
                <a:spcPts val="0"/>
              </a:spcBef>
              <a:spcAft>
                <a:spcPts val="300"/>
              </a:spcAft>
            </a:pPr>
            <a:r>
              <a:rPr lang="en-US" sz="2800" dirty="0"/>
              <a:t>strengthen connections between science-content ideas and activities, and</a:t>
            </a:r>
          </a:p>
          <a:p>
            <a:pPr marL="731520" indent="-365760">
              <a:spcBef>
                <a:spcPts val="0"/>
              </a:spcBef>
              <a:spcAft>
                <a:spcPts val="600"/>
              </a:spcAft>
            </a:pPr>
            <a:r>
              <a:rPr lang="en-US" sz="2800" dirty="0"/>
              <a:t>improve lesson coherence by shaping science lessons as stories that make sense to students.</a:t>
            </a:r>
          </a:p>
          <a:p>
            <a:pPr marL="0" indent="0">
              <a:spcBef>
                <a:spcPts val="0"/>
              </a:spcBef>
              <a:spcAft>
                <a:spcPts val="0"/>
              </a:spcAft>
              <a:buNone/>
            </a:pPr>
            <a:r>
              <a:rPr lang="en-US" sz="2800" dirty="0"/>
              <a:t>For more insights, see TIMSS </a:t>
            </a:r>
            <a:r>
              <a:rPr lang="en-US" sz="2800" i="1" dirty="0"/>
              <a:t>Educational Leadership </a:t>
            </a:r>
            <a:r>
              <a:rPr lang="en-US" sz="2800" dirty="0"/>
              <a:t>article, “What Science Teaching Looks Like: An International Perspective” (handout 1.4 in binder).</a:t>
            </a:r>
          </a:p>
        </p:txBody>
      </p:sp>
    </p:spTree>
    <p:extLst>
      <p:ext uri="{BB962C8B-B14F-4D97-AF65-F5344CB8AC3E}">
        <p14:creationId xmlns:p14="http://schemas.microsoft.com/office/powerpoint/2010/main" val="38775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81000"/>
            <a:ext cx="8229600" cy="990600"/>
          </a:xfrm>
        </p:spPr>
        <p:txBody>
          <a:bodyPr/>
          <a:lstStyle/>
          <a:p>
            <a:r>
              <a:rPr lang="en-US" dirty="0">
                <a:cs typeface="Times New Roman" pitchFamily="18" charset="0"/>
              </a:rPr>
              <a:t>Discussion Questions</a:t>
            </a:r>
          </a:p>
        </p:txBody>
      </p:sp>
      <p:sp>
        <p:nvSpPr>
          <p:cNvPr id="79875" name="Rectangle 3"/>
          <p:cNvSpPr>
            <a:spLocks noGrp="1" noChangeArrowheads="1"/>
          </p:cNvSpPr>
          <p:nvPr>
            <p:ph type="body" idx="1"/>
          </p:nvPr>
        </p:nvSpPr>
        <p:spPr>
          <a:xfrm>
            <a:off x="533400" y="1524000"/>
            <a:ext cx="8229600" cy="4297363"/>
          </a:xfrm>
          <a:noFill/>
          <a:ln/>
        </p:spPr>
        <p:txBody>
          <a:bodyPr>
            <a:normAutofit/>
          </a:bodyPr>
          <a:lstStyle/>
          <a:p>
            <a:pPr marL="365760" indent="-365760">
              <a:spcBef>
                <a:spcPts val="0"/>
              </a:spcBef>
              <a:spcAft>
                <a:spcPts val="1200"/>
              </a:spcAft>
            </a:pPr>
            <a:r>
              <a:rPr lang="en-US" sz="3200" dirty="0"/>
              <a:t>What new features can we add to our earlier description of effective science teaching?</a:t>
            </a:r>
            <a:r>
              <a:rPr lang="en-US" sz="3200" i="1" dirty="0"/>
              <a:t> </a:t>
            </a:r>
          </a:p>
          <a:p>
            <a:pPr marL="365760" indent="-365760">
              <a:spcBef>
                <a:spcPts val="0"/>
              </a:spcBef>
              <a:spcAft>
                <a:spcPts val="1200"/>
              </a:spcAft>
            </a:pPr>
            <a:r>
              <a:rPr lang="en-US" sz="3200" dirty="0"/>
              <a:t>Are there any ideas we should add to our list,  modify, or delete? </a:t>
            </a:r>
          </a:p>
        </p:txBody>
      </p:sp>
    </p:spTree>
    <p:extLst>
      <p:ext uri="{BB962C8B-B14F-4D97-AF65-F5344CB8AC3E}">
        <p14:creationId xmlns:p14="http://schemas.microsoft.com/office/powerpoint/2010/main" val="1158807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685800" y="381000"/>
            <a:ext cx="8001000" cy="990600"/>
          </a:xfrm>
        </p:spPr>
        <p:txBody>
          <a:bodyPr>
            <a:normAutofit/>
          </a:bodyPr>
          <a:lstStyle/>
          <a:p>
            <a:r>
              <a:rPr lang="en-US" dirty="0">
                <a:cs typeface="Times New Roman" pitchFamily="18" charset="0"/>
              </a:rPr>
              <a:t>Lesson Analysis Focus Question </a:t>
            </a:r>
            <a:endParaRPr lang="en-US" sz="4000" dirty="0">
              <a:cs typeface="Times New Roman" pitchFamily="18" charset="0"/>
            </a:endParaRPr>
          </a:p>
        </p:txBody>
      </p:sp>
      <p:sp>
        <p:nvSpPr>
          <p:cNvPr id="4" name="Content Placeholder 3"/>
          <p:cNvSpPr>
            <a:spLocks noGrp="1"/>
          </p:cNvSpPr>
          <p:nvPr>
            <p:ph idx="1"/>
          </p:nvPr>
        </p:nvSpPr>
        <p:spPr>
          <a:xfrm>
            <a:off x="685800" y="1371600"/>
            <a:ext cx="8077200" cy="1447800"/>
          </a:xfrm>
        </p:spPr>
        <p:txBody>
          <a:bodyPr/>
          <a:lstStyle/>
          <a:p>
            <a:pPr marL="0" indent="0">
              <a:spcBef>
                <a:spcPts val="0"/>
              </a:spcBef>
              <a:spcAft>
                <a:spcPts val="0"/>
              </a:spcAft>
              <a:buNone/>
            </a:pPr>
            <a:r>
              <a:rPr lang="en-US" sz="3200" dirty="0"/>
              <a:t>What are the </a:t>
            </a:r>
            <a:r>
              <a:rPr lang="en-US" sz="3200" dirty="0" err="1"/>
              <a:t>STeLLA</a:t>
            </a:r>
            <a:r>
              <a:rPr lang="en-US" sz="3200" dirty="0"/>
              <a:t>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2" name="Group 159"/>
          <p:cNvGrpSpPr>
            <a:grpSpLocks/>
          </p:cNvGrpSpPr>
          <p:nvPr/>
        </p:nvGrpSpPr>
        <p:grpSpPr bwMode="auto">
          <a:xfrm>
            <a:off x="1066800" y="3810000"/>
            <a:ext cx="6858000" cy="1946274"/>
            <a:chOff x="1344" y="2592"/>
            <a:chExt cx="2880" cy="362"/>
          </a:xfrm>
        </p:grpSpPr>
        <p:grpSp>
          <p:nvGrpSpPr>
            <p:cNvPr id="3"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a:t>
                </a:r>
              </a:p>
              <a:p>
                <a:r>
                  <a:rPr lang="en-US" b="1" dirty="0"/>
                  <a:t>Lens</a:t>
                </a:r>
              </a:p>
              <a:p>
                <a:endParaRPr lang="en-US" b="1" baseline="-25000" dirty="0"/>
              </a:p>
            </p:txBody>
          </p:sp>
          <p:grpSp>
            <p:nvGrpSpPr>
              <p:cNvPr id="5"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a:t>
                </a:r>
              </a:p>
              <a:p>
                <a:r>
                  <a:rPr lang="en-US" b="1" dirty="0"/>
                  <a:t>Lens</a:t>
                </a:r>
              </a:p>
              <a:p>
                <a:endParaRPr lang="en-US" b="1" baseline="-25000" dirty="0"/>
              </a:p>
            </p:txBody>
          </p:sp>
          <p:grpSp>
            <p:nvGrpSpPr>
              <p:cNvPr id="7"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grpSp>
      <p:grpSp>
        <p:nvGrpSpPr>
          <p:cNvPr id="8" name="Group 21"/>
          <p:cNvGrpSpPr/>
          <p:nvPr/>
        </p:nvGrpSpPr>
        <p:grpSpPr>
          <a:xfrm>
            <a:off x="457200" y="3276600"/>
            <a:ext cx="4146004" cy="3229582"/>
            <a:chOff x="5562600" y="2895600"/>
            <a:chExt cx="4146004" cy="3229582"/>
          </a:xfrm>
        </p:grpSpPr>
        <p:sp>
          <p:nvSpPr>
            <p:cNvPr id="23" name="Oval 22"/>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2872371">
              <a:off x="8337004" y="5035518"/>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51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r>
              <a:rPr lang="en-US" sz="4400" dirty="0">
                <a:cs typeface="Times New Roman" pitchFamily="18" charset="0"/>
              </a:rPr>
              <a:t>Research on How </a:t>
            </a:r>
            <a:r>
              <a:rPr lang="en-US" dirty="0">
                <a:cs typeface="Times New Roman" pitchFamily="18" charset="0"/>
              </a:rPr>
              <a:t>Students</a:t>
            </a:r>
            <a:r>
              <a:rPr lang="en-US" sz="4400" dirty="0">
                <a:cs typeface="Times New Roman" pitchFamily="18" charset="0"/>
              </a:rPr>
              <a:t> Learn</a:t>
            </a:r>
          </a:p>
        </p:txBody>
      </p:sp>
      <p:sp>
        <p:nvSpPr>
          <p:cNvPr id="118787" name="Rectangle 3"/>
          <p:cNvSpPr>
            <a:spLocks noGrp="1" noChangeArrowheads="1"/>
          </p:cNvSpPr>
          <p:nvPr>
            <p:ph type="body" idx="1"/>
          </p:nvPr>
        </p:nvSpPr>
        <p:spPr>
          <a:xfrm>
            <a:off x="457200" y="1600200"/>
            <a:ext cx="8229600" cy="4267200"/>
          </a:xfrm>
        </p:spPr>
        <p:txBody>
          <a:bodyPr/>
          <a:lstStyle/>
          <a:p>
            <a:pPr marL="365760" indent="-365760">
              <a:spcBef>
                <a:spcPts val="0"/>
              </a:spcBef>
            </a:pPr>
            <a:r>
              <a:rPr lang="en-US" sz="3200" dirty="0">
                <a:cs typeface="Times New Roman" pitchFamily="18" charset="0"/>
              </a:rPr>
              <a:t>Respond in your notebooks to the following question:</a:t>
            </a:r>
          </a:p>
          <a:p>
            <a:pPr marL="547687" lvl="2" indent="0">
              <a:buNone/>
            </a:pPr>
            <a:r>
              <a:rPr lang="en-US" sz="3200" dirty="0"/>
              <a:t>Imagine that a seed is planted in the ground and grows into a tree. Where does most of the matter come from that makes up the wood and leaves of the tree?</a:t>
            </a:r>
          </a:p>
          <a:p>
            <a:pPr marL="365760" indent="-365760">
              <a:spcBef>
                <a:spcPts val="1200"/>
              </a:spcBef>
            </a:pPr>
            <a:r>
              <a:rPr lang="en-US" sz="3200" dirty="0"/>
              <a:t>We won’t share our responses with the whole group.</a:t>
            </a:r>
          </a:p>
        </p:txBody>
      </p:sp>
    </p:spTree>
    <p:extLst>
      <p:ext uri="{BB962C8B-B14F-4D97-AF65-F5344CB8AC3E}">
        <p14:creationId xmlns:p14="http://schemas.microsoft.com/office/powerpoint/2010/main" val="26273620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381000"/>
            <a:ext cx="8229600" cy="1143000"/>
          </a:xfrm>
        </p:spPr>
        <p:txBody>
          <a:bodyPr/>
          <a:lstStyle/>
          <a:p>
            <a:r>
              <a:rPr lang="en-US" i="1" dirty="0">
                <a:cs typeface="Times New Roman" pitchFamily="18" charset="0"/>
              </a:rPr>
              <a:t>Minds of Our Own</a:t>
            </a:r>
          </a:p>
        </p:txBody>
      </p:sp>
      <p:sp>
        <p:nvSpPr>
          <p:cNvPr id="84995" name="Rectangle 3"/>
          <p:cNvSpPr>
            <a:spLocks noGrp="1" noChangeArrowheads="1"/>
          </p:cNvSpPr>
          <p:nvPr>
            <p:ph type="body" idx="1"/>
          </p:nvPr>
        </p:nvSpPr>
        <p:spPr>
          <a:xfrm>
            <a:off x="533400" y="1447800"/>
            <a:ext cx="8153400" cy="4648199"/>
          </a:xfrm>
        </p:spPr>
        <p:txBody>
          <a:bodyPr/>
          <a:lstStyle/>
          <a:p>
            <a:pPr marL="0" indent="0">
              <a:spcBef>
                <a:spcPts val="600"/>
              </a:spcBef>
              <a:spcAft>
                <a:spcPts val="0"/>
              </a:spcAft>
              <a:buNone/>
            </a:pPr>
            <a:r>
              <a:rPr lang="en-US" sz="3000" i="1" dirty="0"/>
              <a:t>Minds of Our Own </a:t>
            </a:r>
            <a:r>
              <a:rPr lang="en-US" sz="3000" dirty="0"/>
              <a:t>is a video that visually summarizes a large body of research on student learning in science classrooms.</a:t>
            </a:r>
          </a:p>
          <a:p>
            <a:pPr marL="0" indent="0">
              <a:spcBef>
                <a:spcPts val="1800"/>
              </a:spcBef>
              <a:spcAft>
                <a:spcPts val="300"/>
              </a:spcAft>
              <a:buNone/>
            </a:pPr>
            <a:r>
              <a:rPr lang="en-US" sz="3000" dirty="0"/>
              <a:t>As you watch, think about the following questions:</a:t>
            </a:r>
          </a:p>
          <a:p>
            <a:pPr marL="731520" indent="-365760">
              <a:spcBef>
                <a:spcPts val="300"/>
              </a:spcBef>
              <a:spcAft>
                <a:spcPts val="0"/>
              </a:spcAft>
            </a:pPr>
            <a:r>
              <a:rPr lang="en-US" sz="3000" dirty="0"/>
              <a:t>How do Harvard graduates answer the question about the mass of a tree? Is their response the same as or different from yours? </a:t>
            </a:r>
          </a:p>
          <a:p>
            <a:pPr marL="731520" indent="-365760">
              <a:spcBef>
                <a:spcPts val="300"/>
              </a:spcBef>
            </a:pPr>
            <a:r>
              <a:rPr lang="en-US" sz="3000" dirty="0"/>
              <a:t>Does this give you any new ideas about effective science teaching?</a:t>
            </a:r>
          </a:p>
          <a:p>
            <a:pPr>
              <a:spcAft>
                <a:spcPts val="1200"/>
              </a:spcAft>
              <a:buNone/>
            </a:pPr>
            <a:endParaRPr lang="en-US" sz="2800" dirty="0"/>
          </a:p>
          <a:p>
            <a:pPr lvl="1"/>
            <a:endParaRPr lang="en-US" sz="2800" dirty="0"/>
          </a:p>
        </p:txBody>
      </p:sp>
      <p:sp>
        <p:nvSpPr>
          <p:cNvPr id="7" name="TextBox 6">
            <a:extLst>
              <a:ext uri="{FF2B5EF4-FFF2-40B4-BE49-F238E27FC236}">
                <a16:creationId xmlns:a16="http://schemas.microsoft.com/office/drawing/2014/main" id="{201AF982-4554-4961-B1FF-5858206845E6}"/>
              </a:ext>
            </a:extLst>
          </p:cNvPr>
          <p:cNvSpPr txBox="1"/>
          <p:nvPr/>
        </p:nvSpPr>
        <p:spPr>
          <a:xfrm>
            <a:off x="5105400" y="6096000"/>
            <a:ext cx="3581400" cy="369332"/>
          </a:xfrm>
          <a:prstGeom prst="rect">
            <a:avLst/>
          </a:prstGeom>
          <a:noFill/>
        </p:spPr>
        <p:txBody>
          <a:bodyPr wrap="square" rtlCol="0">
            <a:spAutoFit/>
          </a:bodyPr>
          <a:lstStyle/>
          <a:p>
            <a:r>
              <a:rPr lang="en-US" dirty="0">
                <a:solidFill>
                  <a:srgbClr val="0070C0"/>
                </a:solidFill>
                <a:latin typeface="Calibri" pitchFamily="34" charset="0"/>
              </a:rPr>
              <a:t>Link to </a:t>
            </a:r>
            <a:r>
              <a:rPr lang="en-US" i="1" dirty="0">
                <a:solidFill>
                  <a:srgbClr val="0070C0"/>
                </a:solidFill>
                <a:latin typeface="Calibri" pitchFamily="34" charset="0"/>
                <a:hlinkClick r:id="rId3"/>
              </a:rPr>
              <a:t>Minds of Our Own </a:t>
            </a:r>
            <a:r>
              <a:rPr lang="en-US" dirty="0">
                <a:solidFill>
                  <a:srgbClr val="0070C0"/>
                </a:solidFill>
                <a:latin typeface="Calibri" pitchFamily="34" charset="0"/>
              </a:rPr>
              <a:t>video clip.</a:t>
            </a:r>
          </a:p>
        </p:txBody>
      </p:sp>
    </p:spTree>
    <p:extLst>
      <p:ext uri="{BB962C8B-B14F-4D97-AF65-F5344CB8AC3E}">
        <p14:creationId xmlns:p14="http://schemas.microsoft.com/office/powerpoint/2010/main" val="389404121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Discussion Questions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pPr>
            <a:r>
              <a:rPr lang="en-US" sz="3200" dirty="0"/>
              <a:t>What did you notice in the </a:t>
            </a:r>
            <a:r>
              <a:rPr lang="en-US" sz="3200" i="1" dirty="0"/>
              <a:t>Minds of Our Own </a:t>
            </a:r>
            <a:r>
              <a:rPr lang="en-US" sz="3200" dirty="0"/>
              <a:t>video?  </a:t>
            </a:r>
          </a:p>
          <a:p>
            <a:pPr marL="365760" indent="-365760">
              <a:spcBef>
                <a:spcPts val="0"/>
              </a:spcBef>
              <a:spcAft>
                <a:spcPts val="1200"/>
              </a:spcAft>
            </a:pPr>
            <a:r>
              <a:rPr lang="en-US" sz="3200" dirty="0"/>
              <a:t>What does research on learning say to us about effective science teaching? </a:t>
            </a:r>
          </a:p>
          <a:p>
            <a:pPr marL="365760" indent="-365760">
              <a:spcBef>
                <a:spcPts val="0"/>
              </a:spcBef>
              <a:spcAft>
                <a:spcPts val="1200"/>
              </a:spcAft>
            </a:pPr>
            <a:r>
              <a:rPr lang="en-US" sz="3200" dirty="0"/>
              <a:t>What new features can we add to our description of effective science teaching?  </a:t>
            </a:r>
          </a:p>
        </p:txBody>
      </p:sp>
    </p:spTree>
    <p:extLst>
      <p:ext uri="{BB962C8B-B14F-4D97-AF65-F5344CB8AC3E}">
        <p14:creationId xmlns:p14="http://schemas.microsoft.com/office/powerpoint/2010/main" val="217337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What Can We Learn from the Research?</a:t>
            </a:r>
          </a:p>
        </p:txBody>
      </p:sp>
      <p:sp>
        <p:nvSpPr>
          <p:cNvPr id="89091" name="Rectangle 3"/>
          <p:cNvSpPr>
            <a:spLocks noGrp="1" noChangeArrowheads="1"/>
          </p:cNvSpPr>
          <p:nvPr>
            <p:ph type="body" idx="1"/>
          </p:nvPr>
        </p:nvSpPr>
        <p:spPr>
          <a:xfrm>
            <a:off x="533400" y="1447800"/>
            <a:ext cx="8229600" cy="5410200"/>
          </a:xfrm>
        </p:spPr>
        <p:txBody>
          <a:bodyPr>
            <a:normAutofit fontScale="92500" lnSpcReduction="20000"/>
          </a:bodyPr>
          <a:lstStyle/>
          <a:p>
            <a:pPr marL="0" indent="0">
              <a:spcBef>
                <a:spcPts val="0"/>
              </a:spcBef>
              <a:spcAft>
                <a:spcPts val="0"/>
              </a:spcAft>
              <a:buNone/>
            </a:pPr>
            <a:r>
              <a:rPr lang="en-US" sz="3000" b="1" dirty="0"/>
              <a:t>A Student Thinking Lens can …</a:t>
            </a:r>
          </a:p>
          <a:p>
            <a:pPr marL="731520" indent="-365760">
              <a:spcBef>
                <a:spcPts val="600"/>
              </a:spcBef>
              <a:spcAft>
                <a:spcPts val="0"/>
              </a:spcAft>
            </a:pPr>
            <a:r>
              <a:rPr lang="en-US" sz="3000" dirty="0"/>
              <a:t>reveal, support, and challenge student thinking throughout instruction;</a:t>
            </a:r>
          </a:p>
          <a:p>
            <a:pPr marL="731520" indent="-365760">
              <a:spcBef>
                <a:spcPts val="600"/>
              </a:spcBef>
              <a:spcAft>
                <a:spcPts val="0"/>
              </a:spcAft>
            </a:pPr>
            <a:r>
              <a:rPr lang="en-US" sz="3000" dirty="0"/>
              <a:t>provide opportunities for students to analyze and interpret data, as well as construct arguments and explanations;</a:t>
            </a:r>
          </a:p>
          <a:p>
            <a:pPr marL="731520" indent="-365760">
              <a:spcBef>
                <a:spcPts val="600"/>
              </a:spcBef>
              <a:spcAft>
                <a:spcPts val="0"/>
              </a:spcAft>
            </a:pPr>
            <a:r>
              <a:rPr lang="en-US" sz="3000" dirty="0"/>
              <a:t>engage students in making connections between ideas and activities; and</a:t>
            </a:r>
          </a:p>
          <a:p>
            <a:pPr marL="731520" indent="-365760">
              <a:spcBef>
                <a:spcPts val="600"/>
              </a:spcBef>
              <a:spcAft>
                <a:spcPts val="0"/>
              </a:spcAft>
            </a:pPr>
            <a:r>
              <a:rPr lang="en-US" sz="3000" dirty="0"/>
              <a:t>provide structures to teach students how to communicate in scientific ways.</a:t>
            </a:r>
          </a:p>
          <a:p>
            <a:pPr marL="0" indent="0">
              <a:spcBef>
                <a:spcPts val="1200"/>
              </a:spcBef>
              <a:spcAft>
                <a:spcPts val="0"/>
              </a:spcAft>
              <a:buNone/>
            </a:pPr>
            <a:r>
              <a:rPr lang="en-US" sz="3000" dirty="0"/>
              <a:t>For more insights, see “Synthesis of Research from </a:t>
            </a:r>
            <a:r>
              <a:rPr lang="en-US" sz="3000" i="1" dirty="0"/>
              <a:t>How Students Learn: Science in the Classroom</a:t>
            </a:r>
            <a:r>
              <a:rPr lang="en-US" sz="3000" dirty="0"/>
              <a:t>” (handout 1.5 in binder).</a:t>
            </a:r>
          </a:p>
          <a:p>
            <a:pPr>
              <a:buFont typeface="Wingdings" pitchFamily="2" charset="2"/>
              <a:buChar char="q"/>
            </a:pPr>
            <a:endParaRPr lang="en-US" sz="1800" dirty="0"/>
          </a:p>
        </p:txBody>
      </p:sp>
    </p:spTree>
    <p:extLst>
      <p:ext uri="{BB962C8B-B14F-4D97-AF65-F5344CB8AC3E}">
        <p14:creationId xmlns:p14="http://schemas.microsoft.com/office/powerpoint/2010/main" val="10056915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0050" y="381000"/>
            <a:ext cx="8229600" cy="990600"/>
          </a:xfrm>
        </p:spPr>
        <p:txBody>
          <a:bodyPr/>
          <a:lstStyle/>
          <a:p>
            <a:pPr eaLnBrk="1" fontAlgn="auto" hangingPunct="1">
              <a:spcAft>
                <a:spcPts val="0"/>
              </a:spcAft>
              <a:defRPr/>
            </a:pPr>
            <a:r>
              <a:rPr lang="en-US" altLang="en-US" dirty="0"/>
              <a:t>The </a:t>
            </a:r>
            <a:r>
              <a:rPr lang="en-US" altLang="en-US" dirty="0" err="1"/>
              <a:t>RESPeCT</a:t>
            </a:r>
            <a:r>
              <a:rPr lang="en-US" altLang="en-US" dirty="0"/>
              <a:t> Partnership</a:t>
            </a:r>
          </a:p>
        </p:txBody>
      </p:sp>
      <p:sp>
        <p:nvSpPr>
          <p:cNvPr id="25603" name="Text Box 5"/>
          <p:cNvSpPr txBox="1">
            <a:spLocks noChangeArrowheads="1"/>
          </p:cNvSpPr>
          <p:nvPr/>
        </p:nvSpPr>
        <p:spPr bwMode="auto">
          <a:xfrm>
            <a:off x="3729063" y="5047579"/>
            <a:ext cx="1654175"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0"/>
              </a:spcBef>
              <a:spcAft>
                <a:spcPct val="0"/>
              </a:spcAft>
              <a:buClrTx/>
              <a:buSzTx/>
              <a:buFontTx/>
              <a:buNone/>
            </a:pPr>
            <a:r>
              <a:rPr lang="en-US" altLang="en-US" dirty="0">
                <a:solidFill>
                  <a:srgbClr val="292934"/>
                </a:solidFill>
                <a:latin typeface="Calibri" panose="020F0502020204030204" pitchFamily="34" charset="0"/>
              </a:rPr>
              <a:t>BSCS</a:t>
            </a:r>
          </a:p>
        </p:txBody>
      </p:sp>
      <p:sp>
        <p:nvSpPr>
          <p:cNvPr id="25604" name="Line 7"/>
          <p:cNvSpPr>
            <a:spLocks noChangeShapeType="1"/>
          </p:cNvSpPr>
          <p:nvPr/>
        </p:nvSpPr>
        <p:spPr bwMode="auto">
          <a:xfrm flipH="1">
            <a:off x="5410199" y="2109789"/>
            <a:ext cx="1676400" cy="3148012"/>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92934"/>
              </a:solidFill>
            </a:endParaRPr>
          </a:p>
        </p:txBody>
      </p:sp>
      <p:sp>
        <p:nvSpPr>
          <p:cNvPr id="25606" name="Text Box 14"/>
          <p:cNvSpPr txBox="1">
            <a:spLocks noChangeArrowheads="1"/>
          </p:cNvSpPr>
          <p:nvPr/>
        </p:nvSpPr>
        <p:spPr bwMode="auto">
          <a:xfrm>
            <a:off x="6172200" y="1524000"/>
            <a:ext cx="14478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fontAlgn="base">
              <a:spcBef>
                <a:spcPct val="50000"/>
              </a:spcBef>
              <a:spcAft>
                <a:spcPct val="0"/>
              </a:spcAft>
              <a:buClrTx/>
              <a:buSzTx/>
              <a:buFontTx/>
              <a:buNone/>
            </a:pPr>
            <a:r>
              <a:rPr lang="en-US" altLang="en-US" b="1" dirty="0">
                <a:solidFill>
                  <a:srgbClr val="292934"/>
                </a:solidFill>
                <a:latin typeface="Calibri" panose="020F0502020204030204" pitchFamily="34" charset="0"/>
              </a:rPr>
              <a:t>  </a:t>
            </a:r>
            <a:r>
              <a:rPr lang="en-US" altLang="en-US" dirty="0">
                <a:solidFill>
                  <a:srgbClr val="292934"/>
                </a:solidFill>
                <a:latin typeface="Calibri" panose="020F0502020204030204" pitchFamily="34" charset="0"/>
              </a:rPr>
              <a:t>CPP</a:t>
            </a:r>
          </a:p>
        </p:txBody>
      </p:sp>
      <p:sp>
        <p:nvSpPr>
          <p:cNvPr id="25607" name="Line 16"/>
          <p:cNvSpPr>
            <a:spLocks noChangeShapeType="1"/>
          </p:cNvSpPr>
          <p:nvPr/>
        </p:nvSpPr>
        <p:spPr bwMode="auto">
          <a:xfrm flipH="1">
            <a:off x="3183756" y="1816895"/>
            <a:ext cx="2988443"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92934"/>
              </a:solidFill>
            </a:endParaRPr>
          </a:p>
        </p:txBody>
      </p:sp>
      <p:sp>
        <p:nvSpPr>
          <p:cNvPr id="25608" name="Text Box 17"/>
          <p:cNvSpPr txBox="1">
            <a:spLocks noChangeArrowheads="1"/>
          </p:cNvSpPr>
          <p:nvPr/>
        </p:nvSpPr>
        <p:spPr bwMode="auto">
          <a:xfrm>
            <a:off x="1659757" y="1524000"/>
            <a:ext cx="15240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50000"/>
              </a:spcBef>
              <a:spcAft>
                <a:spcPct val="0"/>
              </a:spcAft>
              <a:buClrTx/>
              <a:buSzTx/>
              <a:buFontTx/>
              <a:buNone/>
            </a:pPr>
            <a:r>
              <a:rPr lang="en-US" altLang="en-US" dirty="0">
                <a:solidFill>
                  <a:srgbClr val="292934"/>
                </a:solidFill>
                <a:latin typeface="Calibri" panose="020F0502020204030204" pitchFamily="34" charset="0"/>
              </a:rPr>
              <a:t>PUSD</a:t>
            </a:r>
          </a:p>
        </p:txBody>
      </p:sp>
      <p:cxnSp>
        <p:nvCxnSpPr>
          <p:cNvPr id="6" name="Straight Arrow Connector 5"/>
          <p:cNvCxnSpPr>
            <a:stCxn id="25608" idx="2"/>
          </p:cNvCxnSpPr>
          <p:nvPr/>
        </p:nvCxnSpPr>
        <p:spPr>
          <a:xfrm>
            <a:off x="2421757" y="1985665"/>
            <a:ext cx="1269206" cy="331347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214" y="2427514"/>
            <a:ext cx="2667000" cy="1200329"/>
          </a:xfrm>
          <a:prstGeom prst="rect">
            <a:avLst/>
          </a:prstGeom>
          <a:noFill/>
        </p:spPr>
        <p:txBody>
          <a:bodyPr wrap="square" rtlCol="0">
            <a:spAutoFit/>
          </a:bodyPr>
          <a:lstStyle/>
          <a:p>
            <a:pPr algn="ctr"/>
            <a:r>
              <a:rPr lang="en-US" sz="2400" dirty="0">
                <a:latin typeface="Calibri" pitchFamily="34" charset="0"/>
              </a:rPr>
              <a:t>PUSD:  </a:t>
            </a:r>
          </a:p>
          <a:p>
            <a:pPr algn="ctr"/>
            <a:r>
              <a:rPr lang="en-US" sz="2400" dirty="0">
                <a:latin typeface="Calibri" pitchFamily="34" charset="0"/>
              </a:rPr>
              <a:t>Pomona Unified School District</a:t>
            </a:r>
          </a:p>
        </p:txBody>
      </p:sp>
      <p:sp>
        <p:nvSpPr>
          <p:cNvPr id="3" name="TextBox 2"/>
          <p:cNvSpPr txBox="1"/>
          <p:nvPr/>
        </p:nvSpPr>
        <p:spPr>
          <a:xfrm>
            <a:off x="6781800" y="2427514"/>
            <a:ext cx="2209800" cy="1938992"/>
          </a:xfrm>
          <a:prstGeom prst="rect">
            <a:avLst/>
          </a:prstGeom>
          <a:noFill/>
        </p:spPr>
        <p:txBody>
          <a:bodyPr wrap="square" rtlCol="0">
            <a:spAutoFit/>
          </a:bodyPr>
          <a:lstStyle/>
          <a:p>
            <a:pPr algn="ctr"/>
            <a:r>
              <a:rPr lang="en-US" sz="2400" dirty="0">
                <a:latin typeface="Calibri" pitchFamily="34" charset="0"/>
              </a:rPr>
              <a:t>CPP:</a:t>
            </a:r>
          </a:p>
          <a:p>
            <a:pPr algn="ctr"/>
            <a:r>
              <a:rPr lang="en-US" sz="2400" dirty="0">
                <a:latin typeface="Calibri" pitchFamily="34" charset="0"/>
              </a:rPr>
              <a:t>California State Polytechnic University, Pomona</a:t>
            </a:r>
          </a:p>
        </p:txBody>
      </p:sp>
      <p:sp>
        <p:nvSpPr>
          <p:cNvPr id="4" name="TextBox 3"/>
          <p:cNvSpPr txBox="1"/>
          <p:nvPr/>
        </p:nvSpPr>
        <p:spPr>
          <a:xfrm>
            <a:off x="1981200" y="5791200"/>
            <a:ext cx="5334000" cy="830997"/>
          </a:xfrm>
          <a:prstGeom prst="rect">
            <a:avLst/>
          </a:prstGeom>
          <a:noFill/>
        </p:spPr>
        <p:txBody>
          <a:bodyPr wrap="square" rtlCol="0">
            <a:spAutoFit/>
          </a:bodyPr>
          <a:lstStyle/>
          <a:p>
            <a:pPr algn="ctr"/>
            <a:r>
              <a:rPr lang="en-US" sz="2400" dirty="0">
                <a:latin typeface="Calibri" pitchFamily="34" charset="0"/>
              </a:rPr>
              <a:t>BSCS: </a:t>
            </a:r>
          </a:p>
          <a:p>
            <a:pPr algn="ctr"/>
            <a:r>
              <a:rPr lang="en-US" sz="2400" dirty="0">
                <a:latin typeface="Calibri" pitchFamily="34" charset="0"/>
              </a:rPr>
              <a:t>Biological Sciences Curriculum Study</a:t>
            </a:r>
          </a:p>
        </p:txBody>
      </p:sp>
      <p:pic>
        <p:nvPicPr>
          <p:cNvPr id="13" name="Picture 12">
            <a:extLst>
              <a:ext uri="{FF2B5EF4-FFF2-40B4-BE49-F238E27FC236}">
                <a16:creationId xmlns:a16="http://schemas.microsoft.com/office/drawing/2014/main" id="{DF86FFE5-43DB-4854-BF2D-0BD2CDBD5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251" y="2262191"/>
            <a:ext cx="2689128" cy="1792052"/>
          </a:xfrm>
          <a:prstGeom prst="rect">
            <a:avLst/>
          </a:prstGeom>
        </p:spPr>
      </p:pic>
      <p:sp>
        <p:nvSpPr>
          <p:cNvPr id="14" name="TextBox 13">
            <a:extLst>
              <a:ext uri="{FF2B5EF4-FFF2-40B4-BE49-F238E27FC236}">
                <a16:creationId xmlns:a16="http://schemas.microsoft.com/office/drawing/2014/main" id="{BCA958AE-8D44-4213-AE90-CCD50C01EF67}"/>
              </a:ext>
            </a:extLst>
          </p:cNvPr>
          <p:cNvSpPr txBox="1"/>
          <p:nvPr/>
        </p:nvSpPr>
        <p:spPr>
          <a:xfrm>
            <a:off x="4530913" y="4025438"/>
            <a:ext cx="1465466"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Times" pitchFamily="68" charset="0"/>
              </a:rPr>
              <a:t>Photo courtesy of Pixabay.com</a:t>
            </a:r>
          </a:p>
        </p:txBody>
      </p:sp>
    </p:spTree>
    <p:extLst>
      <p:ext uri="{BB962C8B-B14F-4D97-AF65-F5344CB8AC3E}">
        <p14:creationId xmlns:p14="http://schemas.microsoft.com/office/powerpoint/2010/main" val="4175404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Water Cycle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657600"/>
            <a:ext cx="71628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5</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Main Learning Goal</a:t>
            </a:r>
          </a:p>
        </p:txBody>
      </p:sp>
      <p:sp>
        <p:nvSpPr>
          <p:cNvPr id="3" name="Content Placeholder 2"/>
          <p:cNvSpPr>
            <a:spLocks noGrp="1"/>
          </p:cNvSpPr>
          <p:nvPr>
            <p:ph idx="1"/>
          </p:nvPr>
        </p:nvSpPr>
        <p:spPr>
          <a:xfrm>
            <a:off x="533400" y="1600200"/>
            <a:ext cx="8153400" cy="4876800"/>
          </a:xfrm>
        </p:spPr>
        <p:txBody>
          <a:bodyPr/>
          <a:lstStyle/>
          <a:p>
            <a:pPr marL="0" indent="0">
              <a:buNone/>
            </a:pPr>
            <a:r>
              <a:rPr lang="en-US" sz="3200" dirty="0"/>
              <a:t>Explain the phenomena of the water cycle by examining the nature of water molecules.</a:t>
            </a:r>
          </a:p>
        </p:txBody>
      </p:sp>
    </p:spTree>
    <p:extLst>
      <p:ext uri="{BB962C8B-B14F-4D97-AF65-F5344CB8AC3E}">
        <p14:creationId xmlns:p14="http://schemas.microsoft.com/office/powerpoint/2010/main" val="4284842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rmAutofit/>
          </a:bodyPr>
          <a:lstStyle/>
          <a:p>
            <a:r>
              <a:rPr lang="en-US" dirty="0"/>
              <a:t>Content Deepening Focus Questions</a:t>
            </a:r>
          </a:p>
        </p:txBody>
      </p:sp>
      <p:sp>
        <p:nvSpPr>
          <p:cNvPr id="3" name="Content Placeholder 2"/>
          <p:cNvSpPr>
            <a:spLocks noGrp="1"/>
          </p:cNvSpPr>
          <p:nvPr>
            <p:ph idx="1"/>
          </p:nvPr>
        </p:nvSpPr>
        <p:spPr>
          <a:xfrm>
            <a:off x="685800" y="1600200"/>
            <a:ext cx="8001000" cy="4876800"/>
          </a:xfrm>
        </p:spPr>
        <p:txBody>
          <a:bodyPr/>
          <a:lstStyle/>
          <a:p>
            <a:pPr marL="548640" indent="-548640">
              <a:spcBef>
                <a:spcPts val="1200"/>
              </a:spcBef>
              <a:buFont typeface="+mj-lt"/>
              <a:buAutoNum type="arabicPeriod"/>
            </a:pPr>
            <a:r>
              <a:rPr lang="en-US" sz="3200" dirty="0"/>
              <a:t>Why do bonds form in water?</a:t>
            </a:r>
          </a:p>
          <a:p>
            <a:pPr marL="548640" indent="-548640">
              <a:spcBef>
                <a:spcPts val="1200"/>
              </a:spcBef>
              <a:buFont typeface="+mj-lt"/>
              <a:buAutoNum type="arabicPeriod"/>
            </a:pPr>
            <a:r>
              <a:rPr lang="en-US" sz="3200" dirty="0"/>
              <a:t>How do water molecules interact with each other?</a:t>
            </a:r>
          </a:p>
          <a:p>
            <a:pPr marL="548640" indent="-548640">
              <a:spcBef>
                <a:spcPts val="1200"/>
              </a:spcBef>
              <a:buFont typeface="+mj-lt"/>
              <a:buAutoNum type="arabicPeriod"/>
            </a:pPr>
            <a:r>
              <a:rPr lang="en-US" sz="3200" dirty="0"/>
              <a:t>How do the interactions among water molecules change as energy is gained? </a:t>
            </a:r>
            <a:endParaRPr lang="en-US" dirty="0"/>
          </a:p>
        </p:txBody>
      </p:sp>
    </p:spTree>
    <p:extLst>
      <p:ext uri="{BB962C8B-B14F-4D97-AF65-F5344CB8AC3E}">
        <p14:creationId xmlns:p14="http://schemas.microsoft.com/office/powerpoint/2010/main" val="2460538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57200"/>
            <a:ext cx="8077200" cy="990600"/>
          </a:xfrm>
        </p:spPr>
        <p:txBody>
          <a:bodyPr/>
          <a:lstStyle/>
          <a:p>
            <a:r>
              <a:rPr lang="en-US" dirty="0"/>
              <a:t>What Is Water?</a:t>
            </a:r>
          </a:p>
        </p:txBody>
      </p:sp>
      <p:sp>
        <p:nvSpPr>
          <p:cNvPr id="60419" name="Rectangle 3"/>
          <p:cNvSpPr>
            <a:spLocks noGrp="1" noChangeArrowheads="1"/>
          </p:cNvSpPr>
          <p:nvPr>
            <p:ph type="body" idx="1"/>
          </p:nvPr>
        </p:nvSpPr>
        <p:spPr>
          <a:xfrm>
            <a:off x="609600" y="1447800"/>
            <a:ext cx="7772400" cy="3886200"/>
          </a:xfrm>
        </p:spPr>
        <p:txBody>
          <a:bodyPr/>
          <a:lstStyle/>
          <a:p>
            <a:pPr marL="0" indent="0">
              <a:lnSpc>
                <a:spcPct val="90000"/>
              </a:lnSpc>
              <a:buNone/>
            </a:pPr>
            <a:r>
              <a:rPr lang="en-US" sz="3200" b="1" dirty="0"/>
              <a:t>Water</a:t>
            </a:r>
            <a:r>
              <a:rPr lang="en-US" sz="3200" dirty="0"/>
              <a:t> is a transparent fluid that forms the world’s streams, lakes, oceans, and precipitation. </a:t>
            </a:r>
          </a:p>
          <a:p>
            <a:pPr marL="0" indent="0">
              <a:lnSpc>
                <a:spcPct val="90000"/>
              </a:lnSpc>
              <a:buNone/>
            </a:pPr>
            <a:endParaRPr lang="en-US" dirty="0">
              <a:effectLst>
                <a:outerShdw blurRad="38100" dist="38100" dir="2700000" algn="tl">
                  <a:srgbClr val="FFFFFF"/>
                </a:outerShdw>
              </a:effectLst>
            </a:endParaRPr>
          </a:p>
        </p:txBody>
      </p:sp>
      <p:pic>
        <p:nvPicPr>
          <p:cNvPr id="9" name="Picture 8">
            <a:extLst>
              <a:ext uri="{FF2B5EF4-FFF2-40B4-BE49-F238E27FC236}">
                <a16:creationId xmlns:a16="http://schemas.microsoft.com/office/drawing/2014/main" id="{7753590E-F5BE-4EEF-9F01-894BAAA45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70" y="3237162"/>
            <a:ext cx="2772192" cy="2745875"/>
          </a:xfrm>
          <a:prstGeom prst="rect">
            <a:avLst/>
          </a:prstGeom>
        </p:spPr>
      </p:pic>
      <p:pic>
        <p:nvPicPr>
          <p:cNvPr id="10" name="Picture 9" descr="http://guardianlv.com/wp-content/uploads/2014/10/Detroit-Judge-Rules-There-Is-No-Basic-Human-Right-to-Water.jpeg">
            <a:extLst>
              <a:ext uri="{FF2B5EF4-FFF2-40B4-BE49-F238E27FC236}">
                <a16:creationId xmlns:a16="http://schemas.microsoft.com/office/drawing/2014/main" id="{00000000-0008-0000-0100-000051000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7714" y="3886200"/>
            <a:ext cx="3116216" cy="1447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7">
            <a:extLst>
              <a:ext uri="{FF2B5EF4-FFF2-40B4-BE49-F238E27FC236}">
                <a16:creationId xmlns:a16="http://schemas.microsoft.com/office/drawing/2014/main" id="{66337A8B-1D9F-403E-BE73-8DFE59D7A778}"/>
              </a:ext>
            </a:extLst>
          </p:cNvPr>
          <p:cNvSpPr txBox="1"/>
          <p:nvPr/>
        </p:nvSpPr>
        <p:spPr>
          <a:xfrm>
            <a:off x="6850927" y="5334000"/>
            <a:ext cx="207300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used with permission by BSCS</a:t>
            </a:r>
          </a:p>
        </p:txBody>
      </p:sp>
      <p:sp>
        <p:nvSpPr>
          <p:cNvPr id="12" name="TextBox 9">
            <a:extLst>
              <a:ext uri="{FF2B5EF4-FFF2-40B4-BE49-F238E27FC236}">
                <a16:creationId xmlns:a16="http://schemas.microsoft.com/office/drawing/2014/main" id="{8F49A2ED-993A-497F-9C0A-02F577B8E8A4}"/>
              </a:ext>
            </a:extLst>
          </p:cNvPr>
          <p:cNvSpPr txBox="1"/>
          <p:nvPr/>
        </p:nvSpPr>
        <p:spPr>
          <a:xfrm>
            <a:off x="859364" y="5859926"/>
            <a:ext cx="2124299"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courtesy of Freedesignfile.com</a:t>
            </a:r>
          </a:p>
        </p:txBody>
      </p:sp>
      <p:pic>
        <p:nvPicPr>
          <p:cNvPr id="13" name="Picture 12">
            <a:extLst>
              <a:ext uri="{FF2B5EF4-FFF2-40B4-BE49-F238E27FC236}">
                <a16:creationId xmlns:a16="http://schemas.microsoft.com/office/drawing/2014/main" id="{4C1646B2-B7BE-4A91-B0F4-1512F62D31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0582" y="3859512"/>
            <a:ext cx="2493501" cy="1714282"/>
          </a:xfrm>
          <a:prstGeom prst="rect">
            <a:avLst/>
          </a:prstGeom>
        </p:spPr>
      </p:pic>
      <p:sp>
        <p:nvSpPr>
          <p:cNvPr id="14" name="TextBox 11">
            <a:extLst>
              <a:ext uri="{FF2B5EF4-FFF2-40B4-BE49-F238E27FC236}">
                <a16:creationId xmlns:a16="http://schemas.microsoft.com/office/drawing/2014/main" id="{9A3F1305-627D-4C98-90F7-0353068279CB}"/>
              </a:ext>
            </a:extLst>
          </p:cNvPr>
          <p:cNvSpPr txBox="1"/>
          <p:nvPr/>
        </p:nvSpPr>
        <p:spPr>
          <a:xfrm>
            <a:off x="3744232" y="5607093"/>
            <a:ext cx="1790875"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328217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09600" y="228600"/>
            <a:ext cx="8077200" cy="990600"/>
          </a:xfrm>
        </p:spPr>
        <p:txBody>
          <a:bodyPr/>
          <a:lstStyle/>
          <a:p>
            <a:r>
              <a:rPr lang="en-US" dirty="0"/>
              <a:t>Bonding in Molecules</a:t>
            </a:r>
          </a:p>
        </p:txBody>
      </p:sp>
      <p:sp>
        <p:nvSpPr>
          <p:cNvPr id="137219" name="Rectangle 3"/>
          <p:cNvSpPr>
            <a:spLocks noChangeArrowheads="1"/>
          </p:cNvSpPr>
          <p:nvPr/>
        </p:nvSpPr>
        <p:spPr bwMode="auto">
          <a:xfrm>
            <a:off x="685800" y="1066800"/>
            <a:ext cx="8001000" cy="16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p>
            <a:r>
              <a:rPr lang="en-US" sz="2400" dirty="0">
                <a:solidFill>
                  <a:srgbClr val="292934"/>
                </a:solidFill>
                <a:latin typeface="Calibri" pitchFamily="34" charset="0"/>
              </a:rPr>
              <a:t>The positively charged nuclei of two atoms actually repel each other. But bonds are phenomena that bring two atoms together. This bonding results from the sharing of electrons between the two nuclei, which has a stabilizing effect!</a:t>
            </a:r>
            <a:r>
              <a:rPr lang="en-US" sz="2600" dirty="0">
                <a:solidFill>
                  <a:srgbClr val="292934"/>
                </a:solidFill>
                <a:latin typeface="Calibri" pitchFamily="34" charset="0"/>
              </a:rPr>
              <a:t> </a:t>
            </a:r>
          </a:p>
        </p:txBody>
      </p:sp>
      <p:pic>
        <p:nvPicPr>
          <p:cNvPr id="137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8200" y="2668587"/>
            <a:ext cx="7239000" cy="39719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8352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Structure</a:t>
            </a:r>
          </a:p>
        </p:txBody>
      </p:sp>
      <p:sp>
        <p:nvSpPr>
          <p:cNvPr id="3" name="Content Placeholder 2"/>
          <p:cNvSpPr>
            <a:spLocks noGrp="1"/>
          </p:cNvSpPr>
          <p:nvPr>
            <p:ph idx="1"/>
          </p:nvPr>
        </p:nvSpPr>
        <p:spPr>
          <a:xfrm>
            <a:off x="457200" y="4114800"/>
            <a:ext cx="8382000" cy="2362200"/>
          </a:xfrm>
        </p:spPr>
        <p:txBody>
          <a:bodyPr/>
          <a:lstStyle/>
          <a:p>
            <a:pPr marL="365760" indent="-365760">
              <a:spcBef>
                <a:spcPts val="0"/>
              </a:spcBef>
              <a:buFont typeface="Arial" pitchFamily="34" charset="0"/>
              <a:buChar char="•"/>
            </a:pPr>
            <a:r>
              <a:rPr lang="en-US" sz="2800" dirty="0"/>
              <a:t>Hydrogen has an </a:t>
            </a:r>
            <a:r>
              <a:rPr lang="en-US" sz="2800" dirty="0">
                <a:solidFill>
                  <a:srgbClr val="0000FF"/>
                </a:solidFill>
              </a:rPr>
              <a:t>atomic number of 1 </a:t>
            </a:r>
            <a:r>
              <a:rPr lang="en-US" sz="2800" dirty="0"/>
              <a:t>and a </a:t>
            </a:r>
            <a:r>
              <a:rPr lang="en-US" sz="2800" dirty="0">
                <a:solidFill>
                  <a:srgbClr val="FF0000"/>
                </a:solidFill>
              </a:rPr>
              <a:t>mass of 1</a:t>
            </a:r>
            <a:r>
              <a:rPr lang="en-US" sz="2800" dirty="0"/>
              <a:t>. Therefore, it possesses </a:t>
            </a:r>
            <a:r>
              <a:rPr lang="en-US" sz="2800" dirty="0">
                <a:solidFill>
                  <a:srgbClr val="FF0000"/>
                </a:solidFill>
              </a:rPr>
              <a:t>1 proton </a:t>
            </a:r>
            <a:r>
              <a:rPr lang="en-US" sz="2800" dirty="0"/>
              <a:t>and </a:t>
            </a:r>
            <a:r>
              <a:rPr lang="en-US" sz="2800" dirty="0">
                <a:solidFill>
                  <a:srgbClr val="0000FF"/>
                </a:solidFill>
              </a:rPr>
              <a:t>1 electron</a:t>
            </a:r>
            <a:r>
              <a:rPr lang="en-US" sz="2800" dirty="0"/>
              <a:t>. </a:t>
            </a:r>
          </a:p>
          <a:p>
            <a:pPr marL="365760" indent="-365760">
              <a:spcBef>
                <a:spcPts val="1200"/>
              </a:spcBef>
              <a:buFont typeface="Arial" pitchFamily="34" charset="0"/>
              <a:buChar char="•"/>
            </a:pPr>
            <a:r>
              <a:rPr lang="en-US" sz="2800" dirty="0"/>
              <a:t>Oxygen has an </a:t>
            </a:r>
            <a:r>
              <a:rPr lang="en-US" sz="2800" dirty="0">
                <a:solidFill>
                  <a:srgbClr val="0000FF"/>
                </a:solidFill>
              </a:rPr>
              <a:t>atomic number of 8 </a:t>
            </a:r>
            <a:r>
              <a:rPr lang="en-US" sz="2800" dirty="0"/>
              <a:t>and a </a:t>
            </a:r>
            <a:r>
              <a:rPr lang="en-US" sz="2800" dirty="0">
                <a:solidFill>
                  <a:srgbClr val="FF0000"/>
                </a:solidFill>
              </a:rPr>
              <a:t>mass of 16</a:t>
            </a:r>
            <a:r>
              <a:rPr lang="en-US" sz="2800" dirty="0"/>
              <a:t>. Therefore, it possesses </a:t>
            </a:r>
            <a:r>
              <a:rPr lang="en-US" sz="2800" dirty="0">
                <a:solidFill>
                  <a:srgbClr val="FF0000"/>
                </a:solidFill>
              </a:rPr>
              <a:t>8 protons, 8 neutrons</a:t>
            </a:r>
            <a:r>
              <a:rPr lang="en-US" sz="2800" dirty="0"/>
              <a:t>, and </a:t>
            </a:r>
            <a:r>
              <a:rPr lang="en-US" sz="2800" dirty="0">
                <a:solidFill>
                  <a:srgbClr val="0000FF"/>
                </a:solidFill>
              </a:rPr>
              <a:t>8 electrons</a:t>
            </a:r>
            <a:r>
              <a:rPr lang="en-US" sz="2800" dirty="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683120"/>
            <a:ext cx="4706112" cy="212015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454291"/>
            <a:ext cx="1320800" cy="15549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5116" y="1524000"/>
            <a:ext cx="1371600" cy="1371600"/>
          </a:xfrm>
          <a:prstGeom prst="rect">
            <a:avLst/>
          </a:prstGeom>
        </p:spPr>
      </p:pic>
    </p:spTree>
    <p:extLst>
      <p:ext uri="{BB962C8B-B14F-4D97-AF65-F5344CB8AC3E}">
        <p14:creationId xmlns:p14="http://schemas.microsoft.com/office/powerpoint/2010/main" val="40710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Lewis Dot Structures</a:t>
            </a:r>
          </a:p>
        </p:txBody>
      </p:sp>
      <p:sp>
        <p:nvSpPr>
          <p:cNvPr id="3" name="Content Placeholder 2"/>
          <p:cNvSpPr>
            <a:spLocks noGrp="1"/>
          </p:cNvSpPr>
          <p:nvPr>
            <p:ph idx="1"/>
          </p:nvPr>
        </p:nvSpPr>
        <p:spPr>
          <a:xfrm>
            <a:off x="457200" y="1447800"/>
            <a:ext cx="8229600" cy="5029200"/>
          </a:xfrm>
        </p:spPr>
        <p:txBody>
          <a:bodyPr/>
          <a:lstStyle/>
          <a:p>
            <a:pPr marL="0" indent="0">
              <a:buNone/>
            </a:pPr>
            <a:r>
              <a:rPr lang="en-US" sz="3200" dirty="0"/>
              <a:t>Gilbert Lewis (UC Berkeley, 1916) proposed representing the outer electrons of an atom as dots used in bonding.</a:t>
            </a:r>
          </a:p>
          <a:p>
            <a:pPr marL="0" indent="0">
              <a:buNone/>
            </a:pPr>
            <a:endParaRPr lang="en-US" dirty="0"/>
          </a:p>
        </p:txBody>
      </p:sp>
      <p:pic>
        <p:nvPicPr>
          <p:cNvPr id="7" name="irc_mi"/>
          <p:cNvPicPr/>
          <p:nvPr/>
        </p:nvPicPr>
        <p:blipFill>
          <a:blip r:embed="rId3" cstate="print">
            <a:extLst>
              <a:ext uri="{28A0092B-C50C-407E-A947-70E740481C1C}">
                <a14:useLocalDpi xmlns:a14="http://schemas.microsoft.com/office/drawing/2010/main" val="0"/>
              </a:ext>
            </a:extLst>
          </a:blip>
          <a:stretch>
            <a:fillRect/>
          </a:stretch>
        </p:blipFill>
        <p:spPr bwMode="auto">
          <a:xfrm>
            <a:off x="1828800" y="3353576"/>
            <a:ext cx="5607368" cy="3046447"/>
          </a:xfrm>
          <a:prstGeom prst="rect">
            <a:avLst/>
          </a:prstGeom>
          <a:noFill/>
          <a:ln>
            <a:noFill/>
          </a:ln>
        </p:spPr>
      </p:pic>
    </p:spTree>
    <p:extLst>
      <p:ext uri="{BB962C8B-B14F-4D97-AF65-F5344CB8AC3E}">
        <p14:creationId xmlns:p14="http://schemas.microsoft.com/office/powerpoint/2010/main" val="2123537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Drawing Water Molecules</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Practice drawing three water molecules in your notebooks using the following Mickey Mouse model:</a:t>
            </a:r>
          </a:p>
          <a:p>
            <a:pPr marL="0" indent="0">
              <a:buNone/>
            </a:pPr>
            <a:endParaRPr lang="en-US" dirty="0"/>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32348" y="3276600"/>
            <a:ext cx="3190169" cy="2835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7791" y="3200400"/>
            <a:ext cx="3806018" cy="3035300"/>
          </a:xfrm>
          <a:prstGeom prst="rect">
            <a:avLst/>
          </a:prstGeom>
        </p:spPr>
      </p:pic>
    </p:spTree>
    <p:extLst>
      <p:ext uri="{BB962C8B-B14F-4D97-AF65-F5344CB8AC3E}">
        <p14:creationId xmlns:p14="http://schemas.microsoft.com/office/powerpoint/2010/main" val="3942068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Reflect: Content Deepening Focus Question 1</a:t>
            </a:r>
          </a:p>
        </p:txBody>
      </p:sp>
      <p:sp>
        <p:nvSpPr>
          <p:cNvPr id="3" name="Content Placeholder 2"/>
          <p:cNvSpPr>
            <a:spLocks noGrp="1"/>
          </p:cNvSpPr>
          <p:nvPr>
            <p:ph idx="1"/>
          </p:nvPr>
        </p:nvSpPr>
        <p:spPr>
          <a:xfrm>
            <a:off x="457200" y="1676400"/>
            <a:ext cx="8229600" cy="4876800"/>
          </a:xfrm>
        </p:spPr>
        <p:txBody>
          <a:bodyPr/>
          <a:lstStyle/>
          <a:p>
            <a:pPr marL="365760" indent="-365760">
              <a:spcBef>
                <a:spcPts val="0"/>
              </a:spcBef>
              <a:buNone/>
            </a:pPr>
            <a:r>
              <a:rPr lang="en-US" sz="3200" dirty="0"/>
              <a:t>Why do bonds form in water?</a:t>
            </a:r>
          </a:p>
        </p:txBody>
      </p:sp>
    </p:spTree>
    <p:extLst>
      <p:ext uri="{BB962C8B-B14F-4D97-AF65-F5344CB8AC3E}">
        <p14:creationId xmlns:p14="http://schemas.microsoft.com/office/powerpoint/2010/main" val="3390682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 2</a:t>
            </a:r>
          </a:p>
        </p:txBody>
      </p:sp>
      <p:sp>
        <p:nvSpPr>
          <p:cNvPr id="3" name="Content Placeholder 2"/>
          <p:cNvSpPr>
            <a:spLocks noGrp="1"/>
          </p:cNvSpPr>
          <p:nvPr>
            <p:ph idx="1"/>
          </p:nvPr>
        </p:nvSpPr>
        <p:spPr>
          <a:xfrm>
            <a:off x="609600" y="1600200"/>
            <a:ext cx="8077200" cy="4876800"/>
          </a:xfrm>
        </p:spPr>
        <p:txBody>
          <a:bodyPr/>
          <a:lstStyle/>
          <a:p>
            <a:pPr marL="0" indent="0">
              <a:spcBef>
                <a:spcPts val="1200"/>
              </a:spcBef>
              <a:buNone/>
            </a:pPr>
            <a:r>
              <a:rPr lang="en-US" sz="3200" dirty="0"/>
              <a:t>How do water molecules interact with each other?</a:t>
            </a:r>
          </a:p>
        </p:txBody>
      </p:sp>
    </p:spTree>
    <p:extLst>
      <p:ext uri="{BB962C8B-B14F-4D97-AF65-F5344CB8AC3E}">
        <p14:creationId xmlns:p14="http://schemas.microsoft.com/office/powerpoint/2010/main" val="356802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pPr eaLnBrk="1" hangingPunct="1">
              <a:defRPr/>
            </a:pPr>
            <a:r>
              <a:rPr lang="en-US" dirty="0"/>
              <a:t>The </a:t>
            </a:r>
            <a:r>
              <a:rPr lang="en-US" dirty="0" err="1"/>
              <a:t>RESPeCT</a:t>
            </a:r>
            <a:r>
              <a:rPr lang="en-US" dirty="0"/>
              <a:t> PD Program</a:t>
            </a:r>
          </a:p>
        </p:txBody>
      </p:sp>
      <p:sp>
        <p:nvSpPr>
          <p:cNvPr id="3" name="Content Placeholder 2"/>
          <p:cNvSpPr>
            <a:spLocks noGrp="1"/>
          </p:cNvSpPr>
          <p:nvPr>
            <p:ph idx="1"/>
          </p:nvPr>
        </p:nvSpPr>
        <p:spPr>
          <a:xfrm>
            <a:off x="609600" y="1447800"/>
            <a:ext cx="8077200" cy="4343400"/>
          </a:xfrm>
        </p:spPr>
        <p:txBody>
          <a:bodyPr/>
          <a:lstStyle/>
          <a:p>
            <a:pPr marL="365760" lvl="1" indent="-365760" eaLnBrk="1" hangingPunct="1">
              <a:spcBef>
                <a:spcPts val="600"/>
              </a:spcBef>
              <a:buClr>
                <a:srgbClr val="93A299"/>
              </a:buClr>
            </a:pPr>
            <a:r>
              <a:rPr lang="en-US" altLang="en-US" sz="3200" dirty="0"/>
              <a:t>Builds on the successful Science Teachers Learning from Lesson Analysis (</a:t>
            </a:r>
            <a:r>
              <a:rPr lang="en-US" altLang="en-US" sz="3200" dirty="0" err="1"/>
              <a:t>STeLLA</a:t>
            </a:r>
            <a:r>
              <a:rPr lang="en-US" altLang="en-US" sz="3200" dirty="0"/>
              <a:t>) program</a:t>
            </a:r>
          </a:p>
          <a:p>
            <a:pPr marL="365760" lvl="1" indent="-365760" eaLnBrk="1" hangingPunct="1">
              <a:spcBef>
                <a:spcPts val="600"/>
              </a:spcBef>
              <a:buClr>
                <a:srgbClr val="93A299"/>
              </a:buClr>
            </a:pPr>
            <a:r>
              <a:rPr lang="en-US" altLang="en-US" sz="3200" dirty="0">
                <a:solidFill>
                  <a:srgbClr val="292934"/>
                </a:solidFill>
              </a:rPr>
              <a:t>Has a significant impact on student learning as demonstrated in two rigorous studies</a:t>
            </a:r>
          </a:p>
          <a:p>
            <a:pPr marL="365760" lvl="1" indent="-365760" eaLnBrk="1" hangingPunct="1">
              <a:spcBef>
                <a:spcPts val="600"/>
              </a:spcBef>
              <a:buClr>
                <a:srgbClr val="93A299"/>
              </a:buClr>
            </a:pPr>
            <a:r>
              <a:rPr lang="en-US" altLang="en-US" sz="3200" dirty="0">
                <a:solidFill>
                  <a:srgbClr val="292934"/>
                </a:solidFill>
              </a:rPr>
              <a:t>Teaches </a:t>
            </a:r>
            <a:r>
              <a:rPr lang="en-US" altLang="en-US" sz="3200" dirty="0" err="1">
                <a:solidFill>
                  <a:srgbClr val="292934"/>
                </a:solidFill>
              </a:rPr>
              <a:t>videocase</a:t>
            </a:r>
            <a:r>
              <a:rPr lang="en-US" altLang="en-US" sz="3200" dirty="0">
                <a:solidFill>
                  <a:srgbClr val="292934"/>
                </a:solidFill>
              </a:rPr>
              <a:t>-based lesson analysis</a:t>
            </a:r>
          </a:p>
          <a:p>
            <a:pPr marL="365760" lvl="1" indent="-365760" eaLnBrk="1" hangingPunct="1">
              <a:spcBef>
                <a:spcPts val="600"/>
              </a:spcBef>
              <a:buClr>
                <a:srgbClr val="93A299"/>
              </a:buClr>
            </a:pPr>
            <a:r>
              <a:rPr lang="en-US" altLang="en-US" sz="3200" dirty="0">
                <a:solidFill>
                  <a:srgbClr val="292934"/>
                </a:solidFill>
              </a:rPr>
              <a:t>Facilitates </a:t>
            </a:r>
            <a:r>
              <a:rPr lang="en-US" altLang="en-US" sz="3200">
                <a:solidFill>
                  <a:srgbClr val="292934"/>
                </a:solidFill>
              </a:rPr>
              <a:t>science-content deepening</a:t>
            </a:r>
            <a:endParaRPr lang="en-US" altLang="en-US" sz="3200" dirty="0">
              <a:solidFill>
                <a:srgbClr val="292934"/>
              </a:solidFill>
            </a:endParaRPr>
          </a:p>
          <a:p>
            <a:pPr lvl="1" eaLnBrk="1" hangingPunct="1">
              <a:buClr>
                <a:srgbClr val="93A299"/>
              </a:buClr>
            </a:pPr>
            <a:endParaRPr lang="en-US" altLang="en-US" sz="3200" dirty="0">
              <a:solidFill>
                <a:srgbClr val="292934"/>
              </a:solidFill>
            </a:endParaRPr>
          </a:p>
          <a:p>
            <a:pPr eaLnBrk="1" hangingPunct="1"/>
            <a:endParaRPr lang="en-US" altLang="en-US" sz="3600" dirty="0"/>
          </a:p>
        </p:txBody>
      </p:sp>
    </p:spTree>
    <p:extLst>
      <p:ext uri="{BB962C8B-B14F-4D97-AF65-F5344CB8AC3E}">
        <p14:creationId xmlns:p14="http://schemas.microsoft.com/office/powerpoint/2010/main" val="3494688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p:txBody>
          <a:bodyPr/>
          <a:lstStyle/>
          <a:p>
            <a:r>
              <a:rPr lang="en-US" dirty="0" err="1"/>
              <a:t>Linus</a:t>
            </a:r>
            <a:r>
              <a:rPr lang="en-US" dirty="0"/>
              <a:t> Pauling: American Hero</a:t>
            </a:r>
          </a:p>
        </p:txBody>
      </p:sp>
      <p:sp>
        <p:nvSpPr>
          <p:cNvPr id="145411" name="Rectangle 3"/>
          <p:cNvSpPr>
            <a:spLocks noChangeArrowheads="1"/>
          </p:cNvSpPr>
          <p:nvPr/>
        </p:nvSpPr>
        <p:spPr bwMode="auto">
          <a:xfrm>
            <a:off x="304800" y="6172200"/>
            <a:ext cx="8458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p>
            <a:r>
              <a:rPr lang="en-US" sz="2800" dirty="0">
                <a:solidFill>
                  <a:srgbClr val="292934"/>
                </a:solidFill>
                <a:latin typeface="Calibri" pitchFamily="34" charset="0"/>
              </a:rPr>
              <a:t>Read “</a:t>
            </a:r>
            <a:r>
              <a:rPr lang="en-US" sz="2800" dirty="0" err="1">
                <a:solidFill>
                  <a:srgbClr val="292934"/>
                </a:solidFill>
                <a:latin typeface="Calibri" pitchFamily="34" charset="0"/>
              </a:rPr>
              <a:t>Linus</a:t>
            </a:r>
            <a:r>
              <a:rPr lang="en-US" sz="2800" dirty="0">
                <a:solidFill>
                  <a:srgbClr val="292934"/>
                </a:solidFill>
                <a:latin typeface="Calibri" pitchFamily="34" charset="0"/>
              </a:rPr>
              <a:t> Pauling: American Hero” (handout 1.8).</a:t>
            </a:r>
          </a:p>
        </p:txBody>
      </p:sp>
      <p:pic>
        <p:nvPicPr>
          <p:cNvPr id="2" name="Picture 1" descr="paul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00201"/>
            <a:ext cx="2286000" cy="320322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1600201"/>
            <a:ext cx="4389668" cy="305929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9235" y="4944526"/>
            <a:ext cx="4529328" cy="1371600"/>
          </a:xfrm>
          <a:prstGeom prst="rect">
            <a:avLst/>
          </a:prstGeom>
        </p:spPr>
      </p:pic>
      <p:sp>
        <p:nvSpPr>
          <p:cNvPr id="7" name="TextBox 6">
            <a:extLst>
              <a:ext uri="{FF2B5EF4-FFF2-40B4-BE49-F238E27FC236}">
                <a16:creationId xmlns:a16="http://schemas.microsoft.com/office/drawing/2014/main" id="{BC0B2D6D-49A4-4C57-A859-38FFD8AEEAEF}"/>
              </a:ext>
            </a:extLst>
          </p:cNvPr>
          <p:cNvSpPr txBox="1"/>
          <p:nvPr/>
        </p:nvSpPr>
        <p:spPr>
          <a:xfrm>
            <a:off x="1153408" y="4777297"/>
            <a:ext cx="1880643"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Wikiquote.org</a:t>
            </a:r>
          </a:p>
        </p:txBody>
      </p:sp>
      <p:sp>
        <p:nvSpPr>
          <p:cNvPr id="8" name="TextBox 7">
            <a:extLst>
              <a:ext uri="{FF2B5EF4-FFF2-40B4-BE49-F238E27FC236}">
                <a16:creationId xmlns:a16="http://schemas.microsoft.com/office/drawing/2014/main" id="{A31ABFD9-30EC-4DDF-8D21-C05E56902CAF}"/>
              </a:ext>
            </a:extLst>
          </p:cNvPr>
          <p:cNvSpPr txBox="1"/>
          <p:nvPr/>
        </p:nvSpPr>
        <p:spPr>
          <a:xfrm>
            <a:off x="6479446" y="4654186"/>
            <a:ext cx="156966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Wikimedia.org</a:t>
            </a:r>
          </a:p>
        </p:txBody>
      </p:sp>
    </p:spTree>
    <p:extLst>
      <p:ext uri="{BB962C8B-B14F-4D97-AF65-F5344CB8AC3E}">
        <p14:creationId xmlns:p14="http://schemas.microsoft.com/office/powerpoint/2010/main" val="1061781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p:txBody>
          <a:bodyPr/>
          <a:lstStyle/>
          <a:p>
            <a:r>
              <a:rPr lang="en-US" dirty="0"/>
              <a:t>The Nature of a Bond</a:t>
            </a:r>
          </a:p>
        </p:txBody>
      </p:sp>
      <p:pic>
        <p:nvPicPr>
          <p:cNvPr id="1454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6666" y="2667000"/>
            <a:ext cx="8530667" cy="362743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3"/>
          <p:cNvSpPr>
            <a:spLocks noChangeArrowheads="1"/>
          </p:cNvSpPr>
          <p:nvPr/>
        </p:nvSpPr>
        <p:spPr bwMode="auto">
          <a:xfrm>
            <a:off x="457200" y="1447800"/>
            <a:ext cx="84582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p>
            <a:r>
              <a:rPr lang="en-US" sz="3200" b="1" dirty="0">
                <a:solidFill>
                  <a:srgbClr val="292934"/>
                </a:solidFill>
                <a:latin typeface="Calibri" pitchFamily="34" charset="0"/>
              </a:rPr>
              <a:t>Electronegativity:</a:t>
            </a:r>
            <a:r>
              <a:rPr lang="en-US" sz="3200" dirty="0">
                <a:solidFill>
                  <a:srgbClr val="292934"/>
                </a:solidFill>
                <a:latin typeface="Calibri" pitchFamily="34" charset="0"/>
              </a:rPr>
              <a:t> The tendency of an atom in a molecule to attract and share electrons in a bond.</a:t>
            </a:r>
          </a:p>
        </p:txBody>
      </p:sp>
    </p:spTree>
    <p:extLst>
      <p:ext uri="{BB962C8B-B14F-4D97-AF65-F5344CB8AC3E}">
        <p14:creationId xmlns:p14="http://schemas.microsoft.com/office/powerpoint/2010/main" val="377000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 Covalent Bonds in Water</a:t>
            </a:r>
          </a:p>
        </p:txBody>
      </p:sp>
      <p:sp>
        <p:nvSpPr>
          <p:cNvPr id="3" name="Content Placeholder 2"/>
          <p:cNvSpPr>
            <a:spLocks noGrp="1"/>
          </p:cNvSpPr>
          <p:nvPr>
            <p:ph idx="1"/>
          </p:nvPr>
        </p:nvSpPr>
        <p:spPr>
          <a:xfrm>
            <a:off x="457200" y="1371600"/>
            <a:ext cx="8229600" cy="4876800"/>
          </a:xfrm>
        </p:spPr>
        <p:txBody>
          <a:bodyPr/>
          <a:lstStyle/>
          <a:p>
            <a:pPr marL="0" indent="0">
              <a:spcBef>
                <a:spcPts val="0"/>
              </a:spcBef>
              <a:buNone/>
            </a:pPr>
            <a:r>
              <a:rPr lang="en-US" sz="3200" dirty="0"/>
              <a:t>Hydrogen and oxygen have different affinities for electrons, causing a dipole to form. </a:t>
            </a:r>
          </a:p>
        </p:txBody>
      </p:sp>
      <p:pic>
        <p:nvPicPr>
          <p:cNvPr id="7" name="Picture 6">
            <a:extLst>
              <a:ext uri="{FF2B5EF4-FFF2-40B4-BE49-F238E27FC236}">
                <a16:creationId xmlns:a16="http://schemas.microsoft.com/office/drawing/2014/main" id="{560ED721-9133-46E1-A2A1-B103C1F5D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43" y="2852682"/>
            <a:ext cx="3399877" cy="2067035"/>
          </a:xfrm>
          <a:prstGeom prst="rect">
            <a:avLst/>
          </a:prstGeom>
        </p:spPr>
      </p:pic>
      <p:pic>
        <p:nvPicPr>
          <p:cNvPr id="8" name="Content Placeholder 7">
            <a:extLst>
              <a:ext uri="{FF2B5EF4-FFF2-40B4-BE49-F238E27FC236}">
                <a16:creationId xmlns:a16="http://schemas.microsoft.com/office/drawing/2014/main" id="{01A0273E-365A-4BED-B0EB-574CAE2412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191000" y="2638484"/>
            <a:ext cx="2590800" cy="2302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Electrostatic map water.png">
            <a:extLst>
              <a:ext uri="{FF2B5EF4-FFF2-40B4-BE49-F238E27FC236}">
                <a16:creationId xmlns:a16="http://schemas.microsoft.com/office/drawing/2014/main" id="{345141AB-8020-41C3-9964-0807F91404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8798" y="4517623"/>
            <a:ext cx="2590800" cy="2176272"/>
          </a:xfrm>
          <a:prstGeom prst="rect">
            <a:avLst/>
          </a:prstGeom>
        </p:spPr>
      </p:pic>
      <p:pic>
        <p:nvPicPr>
          <p:cNvPr id="10" name="Picture 9">
            <a:extLst>
              <a:ext uri="{FF2B5EF4-FFF2-40B4-BE49-F238E27FC236}">
                <a16:creationId xmlns:a16="http://schemas.microsoft.com/office/drawing/2014/main" id="{48E85FD6-0B1C-4329-B4C6-45AD9414A0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7118" y="2251628"/>
            <a:ext cx="2921884" cy="2558148"/>
          </a:xfrm>
          <a:prstGeom prst="rect">
            <a:avLst/>
          </a:prstGeom>
        </p:spPr>
      </p:pic>
    </p:spTree>
    <p:extLst>
      <p:ext uri="{BB962C8B-B14F-4D97-AF65-F5344CB8AC3E}">
        <p14:creationId xmlns:p14="http://schemas.microsoft.com/office/powerpoint/2010/main" val="4222182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Water Molecules Interact</a:t>
            </a:r>
          </a:p>
        </p:txBody>
      </p:sp>
      <p:sp>
        <p:nvSpPr>
          <p:cNvPr id="3" name="Content Placeholder 2"/>
          <p:cNvSpPr>
            <a:spLocks noGrp="1"/>
          </p:cNvSpPr>
          <p:nvPr>
            <p:ph idx="1"/>
          </p:nvPr>
        </p:nvSpPr>
        <p:spPr>
          <a:xfrm>
            <a:off x="457200" y="1524000"/>
            <a:ext cx="8229600" cy="4876800"/>
          </a:xfrm>
        </p:spPr>
        <p:txBody>
          <a:bodyPr/>
          <a:lstStyle/>
          <a:p>
            <a:pPr marL="365760" indent="-365760">
              <a:spcBef>
                <a:spcPts val="1200"/>
              </a:spcBef>
              <a:buFont typeface="Arial" pitchFamily="34" charset="0"/>
              <a:buChar char="•"/>
            </a:pPr>
            <a:r>
              <a:rPr lang="en-US" sz="3200" dirty="0"/>
              <a:t>Build six water molecules using a model that includes magnets. </a:t>
            </a:r>
          </a:p>
          <a:p>
            <a:pPr marL="365760" indent="-365760">
              <a:spcBef>
                <a:spcPts val="1200"/>
              </a:spcBef>
              <a:buFont typeface="Arial" pitchFamily="34" charset="0"/>
              <a:buChar char="•"/>
            </a:pPr>
            <a:r>
              <a:rPr lang="en-US" sz="3200" dirty="0"/>
              <a:t>What major insights do you gain as the water molecules interact with each other?</a:t>
            </a:r>
          </a:p>
          <a:p>
            <a:pPr marL="365760" indent="-365760">
              <a:spcBef>
                <a:spcPts val="1200"/>
              </a:spcBef>
              <a:buFont typeface="Arial" pitchFamily="34" charset="0"/>
              <a:buChar char="•"/>
            </a:pPr>
            <a:r>
              <a:rPr lang="en-US" sz="3200" dirty="0"/>
              <a:t>Draw three water molecules in your notebooks using your new insights.</a:t>
            </a:r>
          </a:p>
        </p:txBody>
      </p:sp>
    </p:spTree>
    <p:extLst>
      <p:ext uri="{BB962C8B-B14F-4D97-AF65-F5344CB8AC3E}">
        <p14:creationId xmlns:p14="http://schemas.microsoft.com/office/powerpoint/2010/main" val="3003839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fontScale="90000"/>
          </a:bodyPr>
          <a:lstStyle/>
          <a:p>
            <a:r>
              <a:rPr lang="en-US" dirty="0"/>
              <a:t>Reflect: Content Deepening Focus Question 2</a:t>
            </a:r>
          </a:p>
        </p:txBody>
      </p:sp>
      <p:sp>
        <p:nvSpPr>
          <p:cNvPr id="3" name="Content Placeholder 2"/>
          <p:cNvSpPr>
            <a:spLocks noGrp="1"/>
          </p:cNvSpPr>
          <p:nvPr>
            <p:ph idx="1"/>
          </p:nvPr>
        </p:nvSpPr>
        <p:spPr>
          <a:xfrm>
            <a:off x="609600" y="1600200"/>
            <a:ext cx="8077200" cy="4876800"/>
          </a:xfrm>
        </p:spPr>
        <p:txBody>
          <a:bodyPr/>
          <a:lstStyle/>
          <a:p>
            <a:pPr marL="0" indent="0">
              <a:spcBef>
                <a:spcPts val="0"/>
              </a:spcBef>
              <a:buNone/>
            </a:pPr>
            <a:r>
              <a:rPr lang="en-US" sz="3200" dirty="0"/>
              <a:t>How do water molecules interact with each other?</a:t>
            </a:r>
          </a:p>
        </p:txBody>
      </p:sp>
    </p:spTree>
    <p:extLst>
      <p:ext uri="{BB962C8B-B14F-4D97-AF65-F5344CB8AC3E}">
        <p14:creationId xmlns:p14="http://schemas.microsoft.com/office/powerpoint/2010/main" val="612382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 3</a:t>
            </a:r>
          </a:p>
        </p:txBody>
      </p:sp>
      <p:sp>
        <p:nvSpPr>
          <p:cNvPr id="3" name="Content Placeholder 2"/>
          <p:cNvSpPr>
            <a:spLocks noGrp="1"/>
          </p:cNvSpPr>
          <p:nvPr>
            <p:ph idx="1"/>
          </p:nvPr>
        </p:nvSpPr>
        <p:spPr>
          <a:xfrm>
            <a:off x="533400" y="1600200"/>
            <a:ext cx="8305800" cy="4876800"/>
          </a:xfrm>
        </p:spPr>
        <p:txBody>
          <a:bodyPr/>
          <a:lstStyle/>
          <a:p>
            <a:pPr marL="0" indent="0">
              <a:spcBef>
                <a:spcPts val="0"/>
              </a:spcBef>
              <a:buNone/>
            </a:pPr>
            <a:r>
              <a:rPr lang="en-US" sz="3200" dirty="0"/>
              <a:t>How do the interactions among water molecules change as energy is gained? </a:t>
            </a:r>
          </a:p>
        </p:txBody>
      </p:sp>
    </p:spTree>
    <p:extLst>
      <p:ext uri="{BB962C8B-B14F-4D97-AF65-F5344CB8AC3E}">
        <p14:creationId xmlns:p14="http://schemas.microsoft.com/office/powerpoint/2010/main" val="4236546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dirty="0"/>
              <a:t>Interactions among Water Molecules</a:t>
            </a:r>
          </a:p>
        </p:txBody>
      </p:sp>
      <p:sp>
        <p:nvSpPr>
          <p:cNvPr id="3" name="Content Placeholder 2"/>
          <p:cNvSpPr>
            <a:spLocks noGrp="1"/>
          </p:cNvSpPr>
          <p:nvPr>
            <p:ph idx="1"/>
          </p:nvPr>
        </p:nvSpPr>
        <p:spPr>
          <a:xfrm>
            <a:off x="533400" y="1371600"/>
            <a:ext cx="8153400" cy="4876800"/>
          </a:xfrm>
        </p:spPr>
        <p:txBody>
          <a:bodyPr/>
          <a:lstStyle/>
          <a:p>
            <a:pPr marL="0" indent="0">
              <a:spcBef>
                <a:spcPts val="0"/>
              </a:spcBef>
              <a:buNone/>
            </a:pPr>
            <a:r>
              <a:rPr lang="en-US" sz="3200" dirty="0"/>
              <a:t>Definition of a </a:t>
            </a:r>
            <a:r>
              <a:rPr lang="en-US" sz="3200" b="1" dirty="0"/>
              <a:t>solid</a:t>
            </a:r>
            <a:r>
              <a:rPr lang="en-US" sz="3200" dirty="0"/>
              <a:t>: A solid has a defined shape and volume.</a:t>
            </a:r>
          </a:p>
          <a:p>
            <a:pPr marL="0" indent="0">
              <a:spcBef>
                <a:spcPts val="0"/>
              </a:spcBef>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501" y="2619138"/>
            <a:ext cx="2819399" cy="1876662"/>
          </a:xfrm>
          <a:prstGeom prst="rect">
            <a:avLst/>
          </a:prstGeom>
        </p:spPr>
      </p:pic>
      <p:pic>
        <p:nvPicPr>
          <p:cNvPr id="7" name="Picture 6" descr="uncirc-penny-obv-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0"/>
            <a:ext cx="2962809" cy="2895600"/>
          </a:xfrm>
          <a:prstGeom prst="rect">
            <a:avLst/>
          </a:prstGeom>
        </p:spPr>
      </p:pic>
      <p:pic>
        <p:nvPicPr>
          <p:cNvPr id="8" name="Picture 7" descr="melting-ice-cubes-wallpaper-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4495800"/>
            <a:ext cx="3048000" cy="1905000"/>
          </a:xfrm>
          <a:prstGeom prst="rect">
            <a:avLst/>
          </a:prstGeom>
        </p:spPr>
      </p:pic>
      <p:sp>
        <p:nvSpPr>
          <p:cNvPr id="4" name="TextBox 3">
            <a:extLst>
              <a:ext uri="{FF2B5EF4-FFF2-40B4-BE49-F238E27FC236}">
                <a16:creationId xmlns:a16="http://schemas.microsoft.com/office/drawing/2014/main" id="{81741370-5596-4F6D-BF93-19C11E40EE19}"/>
              </a:ext>
            </a:extLst>
          </p:cNvPr>
          <p:cNvSpPr txBox="1"/>
          <p:nvPr/>
        </p:nvSpPr>
        <p:spPr>
          <a:xfrm>
            <a:off x="3886200" y="6400800"/>
            <a:ext cx="2073003"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used with permission by BSCS</a:t>
            </a:r>
          </a:p>
        </p:txBody>
      </p:sp>
      <p:sp>
        <p:nvSpPr>
          <p:cNvPr id="9" name="TextBox 8">
            <a:extLst>
              <a:ext uri="{FF2B5EF4-FFF2-40B4-BE49-F238E27FC236}">
                <a16:creationId xmlns:a16="http://schemas.microsoft.com/office/drawing/2014/main" id="{BA95F366-3BA7-4385-91D5-2DAEC2FF65B8}"/>
              </a:ext>
            </a:extLst>
          </p:cNvPr>
          <p:cNvSpPr txBox="1"/>
          <p:nvPr/>
        </p:nvSpPr>
        <p:spPr>
          <a:xfrm>
            <a:off x="728865" y="4648200"/>
            <a:ext cx="1895071"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Wikimedia.org</a:t>
            </a:r>
          </a:p>
        </p:txBody>
      </p:sp>
      <p:sp>
        <p:nvSpPr>
          <p:cNvPr id="10" name="TextBox 9">
            <a:extLst>
              <a:ext uri="{FF2B5EF4-FFF2-40B4-BE49-F238E27FC236}">
                <a16:creationId xmlns:a16="http://schemas.microsoft.com/office/drawing/2014/main" id="{6E6C6B5D-6936-4C9A-BA8E-0D319734B169}"/>
              </a:ext>
            </a:extLst>
          </p:cNvPr>
          <p:cNvSpPr txBox="1"/>
          <p:nvPr/>
        </p:nvSpPr>
        <p:spPr>
          <a:xfrm>
            <a:off x="6972125" y="4495800"/>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165558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a:t>Interactions among Water Molecules</a:t>
            </a:r>
          </a:p>
        </p:txBody>
      </p:sp>
      <p:sp>
        <p:nvSpPr>
          <p:cNvPr id="3" name="Content Placeholder 2"/>
          <p:cNvSpPr>
            <a:spLocks noGrp="1"/>
          </p:cNvSpPr>
          <p:nvPr>
            <p:ph idx="1"/>
          </p:nvPr>
        </p:nvSpPr>
        <p:spPr>
          <a:xfrm>
            <a:off x="457200" y="1371600"/>
            <a:ext cx="8229600" cy="4876800"/>
          </a:xfrm>
        </p:spPr>
        <p:txBody>
          <a:bodyPr/>
          <a:lstStyle/>
          <a:p>
            <a:pPr marL="0" indent="0">
              <a:spcBef>
                <a:spcPts val="0"/>
              </a:spcBef>
              <a:buNone/>
            </a:pPr>
            <a:r>
              <a:rPr lang="en-US" sz="3200" dirty="0"/>
              <a:t>Redraw a solid-water (ice) lattice that includes six molecules of water participating in hydrogen bonds.</a:t>
            </a:r>
          </a:p>
        </p:txBody>
      </p:sp>
      <p:pic>
        <p:nvPicPr>
          <p:cNvPr id="6" name="Picture 5" descr="melting-ice-cubes-wallpaper-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429000"/>
            <a:ext cx="4145280" cy="2590800"/>
          </a:xfrm>
          <a:prstGeom prst="rect">
            <a:avLst/>
          </a:prstGeom>
        </p:spPr>
      </p:pic>
      <p:sp>
        <p:nvSpPr>
          <p:cNvPr id="7" name="TextBox 6">
            <a:extLst>
              <a:ext uri="{FF2B5EF4-FFF2-40B4-BE49-F238E27FC236}">
                <a16:creationId xmlns:a16="http://schemas.microsoft.com/office/drawing/2014/main" id="{5DB8AD85-53DB-4B2B-A302-6ED74ACB9DE8}"/>
              </a:ext>
            </a:extLst>
          </p:cNvPr>
          <p:cNvSpPr txBox="1"/>
          <p:nvPr/>
        </p:nvSpPr>
        <p:spPr>
          <a:xfrm>
            <a:off x="2758440" y="6019799"/>
            <a:ext cx="2201244"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used with permission from BSCS</a:t>
            </a:r>
          </a:p>
        </p:txBody>
      </p:sp>
      <p:sp>
        <p:nvSpPr>
          <p:cNvPr id="8" name="TextBox 7">
            <a:extLst>
              <a:ext uri="{FF2B5EF4-FFF2-40B4-BE49-F238E27FC236}">
                <a16:creationId xmlns:a16="http://schemas.microsoft.com/office/drawing/2014/main" id="{9A56C2BC-5AFF-40FF-818C-C9108CCBC856}"/>
              </a:ext>
            </a:extLst>
          </p:cNvPr>
          <p:cNvSpPr txBox="1"/>
          <p:nvPr/>
        </p:nvSpPr>
        <p:spPr>
          <a:xfrm>
            <a:off x="5845513" y="6019799"/>
            <a:ext cx="2170787" cy="400110"/>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Courtesy of </a:t>
            </a:r>
            <a:r>
              <a:rPr lang="en-US" sz="1000" dirty="0" err="1">
                <a:latin typeface="Calibri" panose="020F0502020204030204" pitchFamily="34" charset="0"/>
                <a:cs typeface="Calibri" panose="020F0502020204030204" pitchFamily="34" charset="0"/>
              </a:rPr>
              <a:t>Encyclopaedia</a:t>
            </a:r>
            <a:r>
              <a:rPr lang="en-US" sz="1000" dirty="0">
                <a:latin typeface="Calibri" panose="020F0502020204030204" pitchFamily="34" charset="0"/>
                <a:cs typeface="Calibri" panose="020F0502020204030204" pitchFamily="34" charset="0"/>
              </a:rPr>
              <a:t> Britannica, </a:t>
            </a:r>
          </a:p>
          <a:p>
            <a:pPr algn="ctr"/>
            <a:r>
              <a:rPr lang="en-US" sz="1000" dirty="0">
                <a:latin typeface="Calibri" panose="020F0502020204030204" pitchFamily="34" charset="0"/>
                <a:cs typeface="Calibri" panose="020F0502020204030204" pitchFamily="34" charset="0"/>
              </a:rPr>
              <a:t>© 2015, used with permission</a:t>
            </a:r>
          </a:p>
        </p:txBody>
      </p:sp>
      <p:grpSp>
        <p:nvGrpSpPr>
          <p:cNvPr id="10" name="Group 9">
            <a:extLst>
              <a:ext uri="{FF2B5EF4-FFF2-40B4-BE49-F238E27FC236}">
                <a16:creationId xmlns:a16="http://schemas.microsoft.com/office/drawing/2014/main" id="{3322BA1F-BF9E-44B8-A778-F4B490EC5C2B}"/>
              </a:ext>
            </a:extLst>
          </p:cNvPr>
          <p:cNvGrpSpPr/>
          <p:nvPr/>
        </p:nvGrpSpPr>
        <p:grpSpPr>
          <a:xfrm>
            <a:off x="5676784" y="2987687"/>
            <a:ext cx="2508243" cy="3032112"/>
            <a:chOff x="5486400" y="3059668"/>
            <a:chExt cx="2508243" cy="3032112"/>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429000"/>
              <a:ext cx="2508243" cy="2662780"/>
            </a:xfrm>
            <a:prstGeom prst="rect">
              <a:avLst/>
            </a:prstGeom>
          </p:spPr>
        </p:pic>
        <p:sp>
          <p:nvSpPr>
            <p:cNvPr id="5" name="TextBox 4">
              <a:extLst>
                <a:ext uri="{FF2B5EF4-FFF2-40B4-BE49-F238E27FC236}">
                  <a16:creationId xmlns:a16="http://schemas.microsoft.com/office/drawing/2014/main" id="{72BE2963-8CE6-4435-962F-8B9D1F02EA4C}"/>
                </a:ext>
              </a:extLst>
            </p:cNvPr>
            <p:cNvSpPr txBox="1"/>
            <p:nvPr/>
          </p:nvSpPr>
          <p:spPr>
            <a:xfrm>
              <a:off x="5786862" y="3059668"/>
              <a:ext cx="1851789" cy="369332"/>
            </a:xfrm>
            <a:prstGeom prst="rect">
              <a:avLst/>
            </a:prstGeom>
            <a:solidFill>
              <a:schemeClr val="bg1"/>
            </a:solidFill>
          </p:spPr>
          <p:txBody>
            <a:bodyPr wrap="none" rtlCol="0">
              <a:spAutoFit/>
            </a:bodyPr>
            <a:lstStyle/>
            <a:p>
              <a:r>
                <a:rPr lang="en-US" dirty="0"/>
                <a:t>Solid-water (ice)</a:t>
              </a:r>
            </a:p>
          </p:txBody>
        </p:sp>
        <p:sp>
          <p:nvSpPr>
            <p:cNvPr id="9" name="TextBox 8">
              <a:extLst>
                <a:ext uri="{FF2B5EF4-FFF2-40B4-BE49-F238E27FC236}">
                  <a16:creationId xmlns:a16="http://schemas.microsoft.com/office/drawing/2014/main" id="{A9DEE76A-3A6A-4790-961F-0353A0A2662A}"/>
                </a:ext>
              </a:extLst>
            </p:cNvPr>
            <p:cNvSpPr txBox="1"/>
            <p:nvPr/>
          </p:nvSpPr>
          <p:spPr>
            <a:xfrm>
              <a:off x="5576644" y="3429000"/>
              <a:ext cx="537738"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113386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990600"/>
          </a:xfrm>
        </p:spPr>
        <p:txBody>
          <a:bodyPr>
            <a:normAutofit/>
          </a:bodyPr>
          <a:lstStyle/>
          <a:p>
            <a:r>
              <a:rPr lang="en-US" dirty="0"/>
              <a:t>Interactions among Water Molecules</a:t>
            </a:r>
          </a:p>
        </p:txBody>
      </p:sp>
      <p:sp>
        <p:nvSpPr>
          <p:cNvPr id="3" name="Content Placeholder 2"/>
          <p:cNvSpPr>
            <a:spLocks noGrp="1"/>
          </p:cNvSpPr>
          <p:nvPr>
            <p:ph idx="1"/>
          </p:nvPr>
        </p:nvSpPr>
        <p:spPr>
          <a:xfrm>
            <a:off x="609600" y="1524000"/>
            <a:ext cx="8077200" cy="4876800"/>
          </a:xfrm>
        </p:spPr>
        <p:txBody>
          <a:bodyPr/>
          <a:lstStyle/>
          <a:p>
            <a:pPr marL="0" indent="0">
              <a:spcBef>
                <a:spcPts val="0"/>
              </a:spcBef>
              <a:buNone/>
            </a:pPr>
            <a:r>
              <a:rPr lang="en-US" sz="3200" dirty="0"/>
              <a:t>Define a </a:t>
            </a:r>
            <a:r>
              <a:rPr lang="en-US" sz="3200" b="1" dirty="0"/>
              <a:t>liquid</a:t>
            </a:r>
            <a:r>
              <a:rPr lang="en-US" sz="3200" dirty="0"/>
              <a:t>:</a:t>
            </a:r>
          </a:p>
          <a:p>
            <a:pPr marL="0" indent="0">
              <a:spcBef>
                <a:spcPts val="0"/>
              </a:spcBef>
              <a:buNone/>
            </a:pPr>
            <a:endParaRPr lang="en-US" dirty="0"/>
          </a:p>
        </p:txBody>
      </p:sp>
    </p:spTree>
    <p:extLst>
      <p:ext uri="{BB962C8B-B14F-4D97-AF65-F5344CB8AC3E}">
        <p14:creationId xmlns:p14="http://schemas.microsoft.com/office/powerpoint/2010/main" val="3738082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990600"/>
          </a:xfrm>
        </p:spPr>
        <p:txBody>
          <a:bodyPr>
            <a:normAutofit/>
          </a:bodyPr>
          <a:lstStyle/>
          <a:p>
            <a:r>
              <a:rPr lang="en-US" dirty="0"/>
              <a:t>Interactions among Water Molecules</a:t>
            </a:r>
          </a:p>
        </p:txBody>
      </p:sp>
      <p:sp>
        <p:nvSpPr>
          <p:cNvPr id="3" name="Content Placeholder 2"/>
          <p:cNvSpPr>
            <a:spLocks noGrp="1"/>
          </p:cNvSpPr>
          <p:nvPr>
            <p:ph idx="1"/>
          </p:nvPr>
        </p:nvSpPr>
        <p:spPr>
          <a:xfrm>
            <a:off x="609600" y="1219200"/>
            <a:ext cx="8305800" cy="5334000"/>
          </a:xfrm>
        </p:spPr>
        <p:txBody>
          <a:bodyPr/>
          <a:lstStyle/>
          <a:p>
            <a:pPr marL="0" indent="0">
              <a:spcBef>
                <a:spcPts val="0"/>
              </a:spcBef>
              <a:buNone/>
            </a:pPr>
            <a:r>
              <a:rPr lang="en-US" sz="2800" b="1" dirty="0"/>
              <a:t>Definition of liquid: </a:t>
            </a:r>
            <a:r>
              <a:rPr lang="en-US" sz="2800" dirty="0"/>
              <a:t>A fluid that conforms to the shape of its container. It is the only state in which water has a definite volume but no fixed shape.</a:t>
            </a:r>
          </a:p>
          <a:p>
            <a:pPr marL="731520" indent="-365760">
              <a:spcBef>
                <a:spcPts val="1200"/>
              </a:spcBef>
              <a:buFont typeface="Arial" pitchFamily="34" charset="0"/>
              <a:buChar char="•"/>
            </a:pPr>
            <a:r>
              <a:rPr lang="en-US" sz="2800" dirty="0"/>
              <a:t>Draw a beaker of liquid water that includes six molecules of water participating in hydrogen bonds.</a:t>
            </a:r>
          </a:p>
        </p:txBody>
      </p:sp>
      <p:sp>
        <p:nvSpPr>
          <p:cNvPr id="4" name="Oval 3"/>
          <p:cNvSpPr/>
          <p:nvPr/>
        </p:nvSpPr>
        <p:spPr>
          <a:xfrm>
            <a:off x="3657600" y="44196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rc_mi">
            <a:extLst>
              <a:ext uri="{FF2B5EF4-FFF2-40B4-BE49-F238E27FC236}">
                <a16:creationId xmlns:a16="http://schemas.microsoft.com/office/drawing/2014/main" id="{FD75179E-D137-4527-9539-861C487EDA5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346192" y="4030285"/>
            <a:ext cx="2140208" cy="2599115"/>
          </a:xfrm>
          <a:prstGeom prst="rect">
            <a:avLst/>
          </a:prstGeom>
          <a:noFill/>
          <a:ln>
            <a:noFill/>
          </a:ln>
        </p:spPr>
      </p:pic>
      <p:sp>
        <p:nvSpPr>
          <p:cNvPr id="10" name="TextBox 9">
            <a:extLst>
              <a:ext uri="{FF2B5EF4-FFF2-40B4-BE49-F238E27FC236}">
                <a16:creationId xmlns:a16="http://schemas.microsoft.com/office/drawing/2014/main" id="{9C312FC5-801B-4649-B9C3-87A02216A8D3}"/>
              </a:ext>
            </a:extLst>
          </p:cNvPr>
          <p:cNvSpPr txBox="1"/>
          <p:nvPr/>
        </p:nvSpPr>
        <p:spPr>
          <a:xfrm>
            <a:off x="5486400" y="6311035"/>
            <a:ext cx="2170787" cy="400110"/>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Courtesy of </a:t>
            </a:r>
            <a:r>
              <a:rPr lang="en-US" sz="1000" dirty="0" err="1">
                <a:latin typeface="Calibri" panose="020F0502020204030204" pitchFamily="34" charset="0"/>
                <a:cs typeface="Calibri" panose="020F0502020204030204" pitchFamily="34" charset="0"/>
              </a:rPr>
              <a:t>Encyclopaedia</a:t>
            </a:r>
            <a:r>
              <a:rPr lang="en-US" sz="1000" dirty="0">
                <a:latin typeface="Calibri" panose="020F0502020204030204" pitchFamily="34" charset="0"/>
                <a:cs typeface="Calibri" panose="020F0502020204030204" pitchFamily="34" charset="0"/>
              </a:rPr>
              <a:t> Britannica, </a:t>
            </a:r>
          </a:p>
          <a:p>
            <a:pPr algn="ctr"/>
            <a:r>
              <a:rPr lang="en-US" sz="1000" dirty="0">
                <a:latin typeface="Calibri" panose="020F0502020204030204" pitchFamily="34" charset="0"/>
                <a:cs typeface="Calibri" panose="020F0502020204030204" pitchFamily="34" charset="0"/>
              </a:rPr>
              <a:t>© 2015, used with permission</a:t>
            </a:r>
          </a:p>
        </p:txBody>
      </p:sp>
      <p:grpSp>
        <p:nvGrpSpPr>
          <p:cNvPr id="5" name="Group 4">
            <a:extLst>
              <a:ext uri="{FF2B5EF4-FFF2-40B4-BE49-F238E27FC236}">
                <a16:creationId xmlns:a16="http://schemas.microsoft.com/office/drawing/2014/main" id="{C87D42FE-78D2-4C1B-A5BC-C6C48C329CB4}"/>
              </a:ext>
            </a:extLst>
          </p:cNvPr>
          <p:cNvGrpSpPr/>
          <p:nvPr/>
        </p:nvGrpSpPr>
        <p:grpSpPr>
          <a:xfrm>
            <a:off x="3545578" y="4307617"/>
            <a:ext cx="1781664" cy="2003418"/>
            <a:chOff x="3545578" y="4307617"/>
            <a:chExt cx="1781664" cy="2003418"/>
          </a:xfrm>
        </p:grpSpPr>
        <p:pic>
          <p:nvPicPr>
            <p:cNvPr id="9" name="Picture 8">
              <a:extLst>
                <a:ext uri="{FF2B5EF4-FFF2-40B4-BE49-F238E27FC236}">
                  <a16:creationId xmlns:a16="http://schemas.microsoft.com/office/drawing/2014/main" id="{9A2207F1-852B-4236-A78A-1A97A3A8B5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578" y="4419600"/>
              <a:ext cx="1781664" cy="1891435"/>
            </a:xfrm>
            <a:prstGeom prst="rect">
              <a:avLst/>
            </a:prstGeom>
          </p:spPr>
        </p:pic>
        <p:sp>
          <p:nvSpPr>
            <p:cNvPr id="12" name="TextBox 11">
              <a:extLst>
                <a:ext uri="{FF2B5EF4-FFF2-40B4-BE49-F238E27FC236}">
                  <a16:creationId xmlns:a16="http://schemas.microsoft.com/office/drawing/2014/main" id="{B92DFF08-BAA6-411C-AF70-0A7F2327B265}"/>
                </a:ext>
              </a:extLst>
            </p:cNvPr>
            <p:cNvSpPr txBox="1"/>
            <p:nvPr/>
          </p:nvSpPr>
          <p:spPr>
            <a:xfrm>
              <a:off x="3606175" y="4351421"/>
              <a:ext cx="280025" cy="296779"/>
            </a:xfrm>
            <a:prstGeom prst="rect">
              <a:avLst/>
            </a:prstGeom>
            <a:solidFill>
              <a:schemeClr val="bg1"/>
            </a:solidFill>
          </p:spPr>
          <p:txBody>
            <a:bodyPr wrap="square" rtlCol="0">
              <a:spAutoFit/>
            </a:bodyPr>
            <a:lstStyle/>
            <a:p>
              <a:endParaRPr lang="en-US" sz="1400" dirty="0"/>
            </a:p>
          </p:txBody>
        </p:sp>
        <p:sp>
          <p:nvSpPr>
            <p:cNvPr id="11" name="TextBox 10">
              <a:extLst>
                <a:ext uri="{FF2B5EF4-FFF2-40B4-BE49-F238E27FC236}">
                  <a16:creationId xmlns:a16="http://schemas.microsoft.com/office/drawing/2014/main" id="{E1BDFD36-406C-4A46-A01A-2456D7B61904}"/>
                </a:ext>
              </a:extLst>
            </p:cNvPr>
            <p:cNvSpPr txBox="1"/>
            <p:nvPr/>
          </p:nvSpPr>
          <p:spPr>
            <a:xfrm>
              <a:off x="3828769" y="4307617"/>
              <a:ext cx="1200431" cy="307777"/>
            </a:xfrm>
            <a:prstGeom prst="rect">
              <a:avLst/>
            </a:prstGeom>
            <a:solidFill>
              <a:schemeClr val="bg1"/>
            </a:solidFill>
          </p:spPr>
          <p:txBody>
            <a:bodyPr wrap="square" rtlCol="0">
              <a:spAutoFit/>
            </a:bodyPr>
            <a:lstStyle/>
            <a:p>
              <a:r>
                <a:rPr lang="en-US" sz="1400" dirty="0"/>
                <a:t>Liquid water</a:t>
              </a:r>
            </a:p>
          </p:txBody>
        </p:sp>
      </p:grpSp>
    </p:spTree>
    <p:extLst>
      <p:ext uri="{BB962C8B-B14F-4D97-AF65-F5344CB8AC3E}">
        <p14:creationId xmlns:p14="http://schemas.microsoft.com/office/powerpoint/2010/main" val="61785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pPr eaLnBrk="1" hangingPunct="1">
              <a:defRPr/>
            </a:pPr>
            <a:r>
              <a:rPr lang="en-US" dirty="0"/>
              <a:t>The </a:t>
            </a:r>
            <a:r>
              <a:rPr lang="en-US" dirty="0" err="1"/>
              <a:t>RESPeCT</a:t>
            </a:r>
            <a:r>
              <a:rPr lang="en-US" dirty="0"/>
              <a:t> PD Program</a:t>
            </a:r>
          </a:p>
        </p:txBody>
      </p:sp>
      <p:sp>
        <p:nvSpPr>
          <p:cNvPr id="3" name="Content Placeholder 2"/>
          <p:cNvSpPr>
            <a:spLocks noGrp="1"/>
          </p:cNvSpPr>
          <p:nvPr>
            <p:ph idx="1"/>
          </p:nvPr>
        </p:nvSpPr>
        <p:spPr>
          <a:xfrm>
            <a:off x="533400" y="1447800"/>
            <a:ext cx="8153400" cy="4876800"/>
          </a:xfrm>
        </p:spPr>
        <p:txBody>
          <a:bodyPr/>
          <a:lstStyle/>
          <a:p>
            <a:pPr marL="0" indent="0" eaLnBrk="1" hangingPunct="1">
              <a:buClr>
                <a:srgbClr val="93A299"/>
              </a:buClr>
              <a:buFont typeface="Arial" charset="0"/>
              <a:buNone/>
              <a:defRPr/>
            </a:pPr>
            <a:r>
              <a:rPr lang="en-US" sz="3200" dirty="0">
                <a:solidFill>
                  <a:srgbClr val="292934"/>
                </a:solidFill>
              </a:rPr>
              <a:t>Extends the </a:t>
            </a:r>
            <a:r>
              <a:rPr lang="en-US" sz="3200" dirty="0" err="1">
                <a:solidFill>
                  <a:srgbClr val="292934"/>
                </a:solidFill>
              </a:rPr>
              <a:t>STeLLA</a:t>
            </a:r>
            <a:r>
              <a:rPr lang="en-US" sz="3200" dirty="0">
                <a:solidFill>
                  <a:srgbClr val="292934"/>
                </a:solidFill>
              </a:rPr>
              <a:t> approach by	</a:t>
            </a:r>
          </a:p>
          <a:p>
            <a:pPr marL="731520" lvl="1" indent="-365760" eaLnBrk="1" hangingPunct="1">
              <a:buClr>
                <a:srgbClr val="93A299"/>
              </a:buClr>
              <a:defRPr/>
            </a:pPr>
            <a:r>
              <a:rPr lang="en-US" sz="3200" dirty="0">
                <a:solidFill>
                  <a:srgbClr val="292934"/>
                </a:solidFill>
              </a:rPr>
              <a:t>Addressing grade-level standards in Next Generation Science Standards (NGSS)</a:t>
            </a:r>
          </a:p>
          <a:p>
            <a:pPr marL="731520" lvl="1" indent="-365760" eaLnBrk="1" hangingPunct="1">
              <a:buClr>
                <a:srgbClr val="93A299"/>
              </a:buClr>
              <a:defRPr/>
            </a:pPr>
            <a:r>
              <a:rPr lang="en-US" sz="3200" dirty="0">
                <a:solidFill>
                  <a:srgbClr val="292934"/>
                </a:solidFill>
              </a:rPr>
              <a:t>Incorporating Common Core English language arts (ELA) and math standards</a:t>
            </a:r>
          </a:p>
          <a:p>
            <a:pPr marL="731520" lvl="1" indent="-365760" eaLnBrk="1" hangingPunct="1">
              <a:buClr>
                <a:srgbClr val="93A299"/>
              </a:buClr>
              <a:defRPr/>
            </a:pPr>
            <a:r>
              <a:rPr lang="en-US" sz="3200" dirty="0">
                <a:solidFill>
                  <a:srgbClr val="292934"/>
                </a:solidFill>
              </a:rPr>
              <a:t>Addressing more explicitly the needs of English language learners (ELLs)</a:t>
            </a:r>
          </a:p>
          <a:p>
            <a:pPr marL="731520" lvl="1" indent="-365760" eaLnBrk="1" hangingPunct="1">
              <a:buClr>
                <a:srgbClr val="93A299"/>
              </a:buClr>
              <a:defRPr/>
            </a:pPr>
            <a:r>
              <a:rPr lang="en-US" sz="3200" dirty="0">
                <a:solidFill>
                  <a:srgbClr val="292934"/>
                </a:solidFill>
              </a:rPr>
              <a:t>Addressing all grade levels, K</a:t>
            </a:r>
            <a:r>
              <a:rPr lang="en-US" sz="3200" dirty="0"/>
              <a:t>–</a:t>
            </a:r>
            <a:r>
              <a:rPr lang="en-US" sz="3200" dirty="0">
                <a:solidFill>
                  <a:srgbClr val="292934"/>
                </a:solidFill>
              </a:rPr>
              <a:t>6</a:t>
            </a:r>
          </a:p>
          <a:p>
            <a:pPr eaLnBrk="1" hangingPunct="1">
              <a:defRPr/>
            </a:pPr>
            <a:endParaRPr lang="en-US" dirty="0"/>
          </a:p>
        </p:txBody>
      </p:sp>
    </p:spTree>
    <p:extLst>
      <p:ext uri="{BB962C8B-B14F-4D97-AF65-F5344CB8AC3E}">
        <p14:creationId xmlns:p14="http://schemas.microsoft.com/office/powerpoint/2010/main" val="228226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dirty="0"/>
              <a:t>Interactions among Water Molecules</a:t>
            </a:r>
          </a:p>
        </p:txBody>
      </p:sp>
      <p:sp>
        <p:nvSpPr>
          <p:cNvPr id="3" name="Content Placeholder 2"/>
          <p:cNvSpPr>
            <a:spLocks noGrp="1"/>
          </p:cNvSpPr>
          <p:nvPr>
            <p:ph idx="1"/>
          </p:nvPr>
        </p:nvSpPr>
        <p:spPr>
          <a:xfrm>
            <a:off x="533400" y="1295400"/>
            <a:ext cx="8153400" cy="5181600"/>
          </a:xfrm>
        </p:spPr>
        <p:txBody>
          <a:bodyPr/>
          <a:lstStyle/>
          <a:p>
            <a:pPr marL="0" indent="0">
              <a:spcBef>
                <a:spcPts val="0"/>
              </a:spcBef>
              <a:buNone/>
            </a:pPr>
            <a:r>
              <a:rPr lang="en-US" sz="3200" dirty="0"/>
              <a:t>Define </a:t>
            </a:r>
            <a:r>
              <a:rPr lang="en-US" sz="3200" b="1" dirty="0"/>
              <a:t>phase change</a:t>
            </a:r>
            <a:r>
              <a:rPr lang="en-US" sz="3200" dirty="0"/>
              <a:t>:</a:t>
            </a:r>
          </a:p>
          <a:p>
            <a:pPr marL="0" indent="0">
              <a:spcBef>
                <a:spcPts val="0"/>
              </a:spcBef>
              <a:buNone/>
            </a:pPr>
            <a:endParaRPr lang="en-US" dirty="0"/>
          </a:p>
        </p:txBody>
      </p:sp>
      <p:pic>
        <p:nvPicPr>
          <p:cNvPr id="5" name="irc_mi">
            <a:extLst>
              <a:ext uri="{FF2B5EF4-FFF2-40B4-BE49-F238E27FC236}">
                <a16:creationId xmlns:a16="http://schemas.microsoft.com/office/drawing/2014/main" id="{11E3080C-EF44-4E16-84E4-B1270A10D7B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084016" y="2895600"/>
            <a:ext cx="2823567" cy="3429000"/>
          </a:xfrm>
          <a:prstGeom prst="rect">
            <a:avLst/>
          </a:prstGeom>
          <a:noFill/>
          <a:ln>
            <a:noFill/>
          </a:ln>
        </p:spPr>
      </p:pic>
    </p:spTree>
    <p:extLst>
      <p:ext uri="{BB962C8B-B14F-4D97-AF65-F5344CB8AC3E}">
        <p14:creationId xmlns:p14="http://schemas.microsoft.com/office/powerpoint/2010/main" val="2168146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normAutofit/>
          </a:bodyPr>
          <a:lstStyle/>
          <a:p>
            <a:r>
              <a:rPr lang="en-US" dirty="0"/>
              <a:t>Interactions among Water Molecules</a:t>
            </a:r>
          </a:p>
        </p:txBody>
      </p:sp>
      <p:sp>
        <p:nvSpPr>
          <p:cNvPr id="3" name="Content Placeholder 2"/>
          <p:cNvSpPr>
            <a:spLocks noGrp="1"/>
          </p:cNvSpPr>
          <p:nvPr>
            <p:ph idx="1"/>
          </p:nvPr>
        </p:nvSpPr>
        <p:spPr>
          <a:xfrm>
            <a:off x="533400" y="1371600"/>
            <a:ext cx="8229600" cy="4876800"/>
          </a:xfrm>
        </p:spPr>
        <p:txBody>
          <a:bodyPr/>
          <a:lstStyle/>
          <a:p>
            <a:pPr marL="0" indent="0">
              <a:spcBef>
                <a:spcPts val="0"/>
              </a:spcBef>
              <a:buNone/>
            </a:pPr>
            <a:r>
              <a:rPr lang="en-US" sz="3000" b="1" dirty="0"/>
              <a:t>Definition of phase change: </a:t>
            </a:r>
            <a:r>
              <a:rPr lang="en-US" sz="3000" dirty="0"/>
              <a:t>A transition between phases of the water cycle that typically involves the gain or loss of large amounts of energy. </a:t>
            </a:r>
          </a:p>
          <a:p>
            <a:pPr marL="0" indent="0">
              <a:spcBef>
                <a:spcPts val="0"/>
              </a:spcBef>
              <a:buNone/>
            </a:pPr>
            <a:endParaRPr lang="en-US" dirty="0"/>
          </a:p>
        </p:txBody>
      </p:sp>
      <p:pic>
        <p:nvPicPr>
          <p:cNvPr id="5" name="irc_mi">
            <a:extLst>
              <a:ext uri="{FF2B5EF4-FFF2-40B4-BE49-F238E27FC236}">
                <a16:creationId xmlns:a16="http://schemas.microsoft.com/office/drawing/2014/main" id="{71928332-49AB-4B02-A404-E98CDEB3B5FC}"/>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084016" y="3048000"/>
            <a:ext cx="2823567" cy="3429000"/>
          </a:xfrm>
          <a:prstGeom prst="rect">
            <a:avLst/>
          </a:prstGeom>
          <a:noFill/>
          <a:ln>
            <a:noFill/>
          </a:ln>
        </p:spPr>
      </p:pic>
    </p:spTree>
    <p:extLst>
      <p:ext uri="{BB962C8B-B14F-4D97-AF65-F5344CB8AC3E}">
        <p14:creationId xmlns:p14="http://schemas.microsoft.com/office/powerpoint/2010/main" val="27196442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Interactions among Water Molecules</a:t>
            </a:r>
          </a:p>
        </p:txBody>
      </p:sp>
      <p:sp>
        <p:nvSpPr>
          <p:cNvPr id="3" name="Content Placeholder 2"/>
          <p:cNvSpPr>
            <a:spLocks noGrp="1"/>
          </p:cNvSpPr>
          <p:nvPr>
            <p:ph idx="1"/>
          </p:nvPr>
        </p:nvSpPr>
        <p:spPr>
          <a:xfrm>
            <a:off x="609600" y="1371600"/>
            <a:ext cx="8229600" cy="4876800"/>
          </a:xfrm>
        </p:spPr>
        <p:txBody>
          <a:bodyPr/>
          <a:lstStyle/>
          <a:p>
            <a:pPr marL="365760" indent="-365760">
              <a:spcBef>
                <a:spcPts val="1200"/>
              </a:spcBef>
            </a:pPr>
            <a:r>
              <a:rPr lang="en-US" sz="3000" dirty="0"/>
              <a:t>How does an absorption of energy affect the system? (Lessons 1a and 1b) </a:t>
            </a:r>
          </a:p>
          <a:p>
            <a:pPr marL="365760" indent="-365760">
              <a:spcBef>
                <a:spcPts val="1200"/>
              </a:spcBef>
            </a:pPr>
            <a:r>
              <a:rPr lang="en-US" sz="3000" dirty="0"/>
              <a:t>Can you draw how the system changes?</a:t>
            </a:r>
          </a:p>
        </p:txBody>
      </p:sp>
      <p:pic>
        <p:nvPicPr>
          <p:cNvPr id="5" name="irc_mi">
            <a:extLst>
              <a:ext uri="{FF2B5EF4-FFF2-40B4-BE49-F238E27FC236}">
                <a16:creationId xmlns:a16="http://schemas.microsoft.com/office/drawing/2014/main" id="{1A8E43F1-BF92-449B-B819-4597A8B770E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084016" y="3200400"/>
            <a:ext cx="2823567" cy="3429000"/>
          </a:xfrm>
          <a:prstGeom prst="rect">
            <a:avLst/>
          </a:prstGeom>
          <a:noFill/>
          <a:ln>
            <a:noFill/>
          </a:ln>
        </p:spPr>
      </p:pic>
    </p:spTree>
    <p:extLst>
      <p:ext uri="{BB962C8B-B14F-4D97-AF65-F5344CB8AC3E}">
        <p14:creationId xmlns:p14="http://schemas.microsoft.com/office/powerpoint/2010/main" val="28161637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fontScale="90000"/>
          </a:bodyPr>
          <a:lstStyle/>
          <a:p>
            <a:r>
              <a:rPr lang="en-US" dirty="0"/>
              <a:t>Reflect: Content Deepening Focus Question 3</a:t>
            </a:r>
          </a:p>
        </p:txBody>
      </p:sp>
      <p:sp>
        <p:nvSpPr>
          <p:cNvPr id="3" name="Content Placeholder 2"/>
          <p:cNvSpPr>
            <a:spLocks noGrp="1"/>
          </p:cNvSpPr>
          <p:nvPr>
            <p:ph idx="1"/>
          </p:nvPr>
        </p:nvSpPr>
        <p:spPr>
          <a:xfrm>
            <a:off x="533400" y="1600200"/>
            <a:ext cx="8305800" cy="4876800"/>
          </a:xfrm>
        </p:spPr>
        <p:txBody>
          <a:bodyPr/>
          <a:lstStyle/>
          <a:p>
            <a:pPr marL="0" indent="0">
              <a:spcBef>
                <a:spcPts val="0"/>
              </a:spcBef>
              <a:buNone/>
            </a:pPr>
            <a:r>
              <a:rPr lang="en-US" sz="3200" dirty="0"/>
              <a:t>How do the interactions among water molecules change as energy is gained? </a:t>
            </a:r>
          </a:p>
        </p:txBody>
      </p:sp>
    </p:spTree>
    <p:extLst>
      <p:ext uri="{BB962C8B-B14F-4D97-AF65-F5344CB8AC3E}">
        <p14:creationId xmlns:p14="http://schemas.microsoft.com/office/powerpoint/2010/main" val="32233370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3000" dirty="0"/>
              <a:t>What are the </a:t>
            </a:r>
            <a:r>
              <a:rPr lang="en-US" sz="3000" dirty="0" err="1"/>
              <a:t>STeLLA</a:t>
            </a:r>
            <a:r>
              <a:rPr lang="en-US" sz="3000" dirty="0"/>
              <a:t> lenses and teaching strategies, and what is the evidence that they will make a difference in your science teaching?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743" y="1447800"/>
            <a:ext cx="4762909" cy="5211364"/>
          </a:xfrm>
          <a:prstGeom prst="rect">
            <a:avLst/>
          </a:prstGeom>
        </p:spPr>
      </p:pic>
    </p:spTree>
    <p:extLst>
      <p:ext uri="{BB962C8B-B14F-4D97-AF65-F5344CB8AC3E}">
        <p14:creationId xmlns:p14="http://schemas.microsoft.com/office/powerpoint/2010/main" val="3055742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743" y="1447800"/>
            <a:ext cx="4762909" cy="5211364"/>
          </a:xfrm>
          <a:prstGeom prst="rect">
            <a:avLst/>
          </a:prstGeom>
        </p:spPr>
      </p:pic>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3000" dirty="0"/>
              <a:t>What are the </a:t>
            </a:r>
            <a:r>
              <a:rPr lang="en-US" sz="3000" dirty="0" err="1"/>
              <a:t>STeLLA</a:t>
            </a:r>
            <a:r>
              <a:rPr lang="en-US" sz="3000" dirty="0"/>
              <a:t> lenses and teaching strategies, and what is the evidence that they will make a difference in your science teaching? </a:t>
            </a:r>
          </a:p>
          <a:p>
            <a:pPr marL="0" indent="0">
              <a:spcAft>
                <a:spcPts val="1200"/>
              </a:spcAft>
              <a:buNone/>
            </a:pPr>
            <a:endParaRPr lang="en-US" sz="2800" dirty="0"/>
          </a:p>
        </p:txBody>
      </p:sp>
      <p:sp>
        <p:nvSpPr>
          <p:cNvPr id="5" name="TextBox 4"/>
          <p:cNvSpPr txBox="1"/>
          <p:nvPr/>
        </p:nvSpPr>
        <p:spPr>
          <a:xfrm>
            <a:off x="4267200" y="2971800"/>
            <a:ext cx="2133600" cy="990600"/>
          </a:xfrm>
          <a:prstGeom prst="rect">
            <a:avLst/>
          </a:prstGeom>
          <a:solidFill>
            <a:srgbClr val="FFFF00">
              <a:alpha val="16000"/>
            </a:srgbClr>
          </a:solidFill>
        </p:spPr>
        <p:txBody>
          <a:bodyPr wrap="square" rtlCol="0">
            <a:spAutoFit/>
          </a:bodyPr>
          <a:lstStyle/>
          <a:p>
            <a:endParaRPr lang="en-US" dirty="0"/>
          </a:p>
        </p:txBody>
      </p:sp>
    </p:spTree>
    <p:extLst>
      <p:ext uri="{BB962C8B-B14F-4D97-AF65-F5344CB8AC3E}">
        <p14:creationId xmlns:p14="http://schemas.microsoft.com/office/powerpoint/2010/main" val="1893399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533400" y="457200"/>
            <a:ext cx="8153400" cy="1143000"/>
          </a:xfrm>
        </p:spPr>
        <p:txBody>
          <a:bodyPr>
            <a:noAutofit/>
          </a:bodyPr>
          <a:lstStyle/>
          <a:p>
            <a:r>
              <a:rPr lang="en-US" sz="3800" dirty="0">
                <a:cs typeface="Times New Roman" pitchFamily="18" charset="0"/>
              </a:rPr>
              <a:t>Strategies 1, 2, and 3:  Questions That Elicit, Probe, and Challenge Student Thinking</a:t>
            </a:r>
          </a:p>
        </p:txBody>
      </p:sp>
      <p:sp>
        <p:nvSpPr>
          <p:cNvPr id="120835" name="Rectangle 3"/>
          <p:cNvSpPr>
            <a:spLocks noGrp="1" noChangeArrowheads="1"/>
          </p:cNvSpPr>
          <p:nvPr>
            <p:ph type="body" idx="1"/>
          </p:nvPr>
        </p:nvSpPr>
        <p:spPr>
          <a:xfrm>
            <a:off x="533400" y="1752600"/>
            <a:ext cx="8305800" cy="4724400"/>
          </a:xfrm>
        </p:spPr>
        <p:txBody>
          <a:bodyPr>
            <a:noAutofit/>
          </a:bodyPr>
          <a:lstStyle/>
          <a:p>
            <a:pPr marL="0" indent="0">
              <a:buNone/>
            </a:pPr>
            <a:r>
              <a:rPr lang="en-US" sz="2600" b="1" dirty="0"/>
              <a:t>Student Thinking Lens</a:t>
            </a:r>
            <a:r>
              <a:rPr lang="en-US" sz="2600" dirty="0"/>
              <a:t>: Strategies to reveal, support, and challenge student thinking.</a:t>
            </a:r>
          </a:p>
          <a:p>
            <a:pPr marL="731520" lvl="1" indent="-365760">
              <a:spcBef>
                <a:spcPts val="600"/>
              </a:spcBef>
            </a:pPr>
            <a:r>
              <a:rPr lang="en-US" sz="2600" b="1" dirty="0"/>
              <a:t>Strategy 1: </a:t>
            </a:r>
            <a:r>
              <a:rPr lang="en-US" sz="2600" dirty="0"/>
              <a:t>Ask questions to elicit student ideas and predictions.</a:t>
            </a:r>
          </a:p>
          <a:p>
            <a:pPr marL="731520" lvl="1" indent="-365760">
              <a:spcBef>
                <a:spcPts val="600"/>
              </a:spcBef>
            </a:pPr>
            <a:r>
              <a:rPr lang="en-US" sz="2600" b="1" dirty="0"/>
              <a:t>Strategy 2: </a:t>
            </a:r>
            <a:r>
              <a:rPr lang="en-US" sz="2600" dirty="0"/>
              <a:t>Ask questions to probe student ideas and predictions.</a:t>
            </a:r>
            <a:endParaRPr lang="en-US" sz="2600" dirty="0">
              <a:solidFill>
                <a:srgbClr val="FF0000"/>
              </a:solidFill>
            </a:endParaRPr>
          </a:p>
          <a:p>
            <a:pPr marL="731520" lvl="1" indent="-365760">
              <a:spcBef>
                <a:spcPts val="600"/>
              </a:spcBef>
            </a:pPr>
            <a:r>
              <a:rPr lang="en-US" sz="2600" b="1" dirty="0"/>
              <a:t>Strategy 3: </a:t>
            </a:r>
            <a:r>
              <a:rPr lang="en-US" sz="2600" dirty="0"/>
              <a:t>Ask questions to challenge student thinking.</a:t>
            </a:r>
          </a:p>
          <a:p>
            <a:pPr marL="0" lvl="0" indent="0">
              <a:spcBef>
                <a:spcPts val="1200"/>
              </a:spcBef>
              <a:spcAft>
                <a:spcPts val="0"/>
              </a:spcAft>
              <a:buClr>
                <a:srgbClr val="93A299"/>
              </a:buClr>
              <a:buNone/>
            </a:pPr>
            <a:r>
              <a:rPr lang="en-US" sz="2600" dirty="0"/>
              <a:t>Read and fill in the purpose and key features of each strategy on your blank STL Z-fold summary chart</a:t>
            </a:r>
            <a:r>
              <a:rPr lang="en-US" sz="2600" dirty="0">
                <a:solidFill>
                  <a:srgbClr val="292934"/>
                </a:solidFill>
              </a:rPr>
              <a:t>. Then s</a:t>
            </a:r>
            <a:r>
              <a:rPr lang="en-US" sz="2600" dirty="0"/>
              <a:t>hare your charts with a partner.</a:t>
            </a:r>
          </a:p>
        </p:txBody>
      </p:sp>
    </p:spTree>
    <p:extLst>
      <p:ext uri="{BB962C8B-B14F-4D97-AF65-F5344CB8AC3E}">
        <p14:creationId xmlns:p14="http://schemas.microsoft.com/office/powerpoint/2010/main" val="36519673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381000"/>
            <a:ext cx="8077200" cy="990600"/>
          </a:xfrm>
        </p:spPr>
        <p:txBody>
          <a:bodyPr>
            <a:normAutofit/>
          </a:bodyPr>
          <a:lstStyle/>
          <a:p>
            <a:r>
              <a:rPr lang="en-US" dirty="0">
                <a:cs typeface="Times New Roman" pitchFamily="18" charset="0"/>
              </a:rPr>
              <a:t>Elicit Questions</a:t>
            </a:r>
          </a:p>
        </p:txBody>
      </p:sp>
      <p:sp>
        <p:nvSpPr>
          <p:cNvPr id="96259" name="Rectangle 3"/>
          <p:cNvSpPr>
            <a:spLocks noGrp="1" noChangeArrowheads="1"/>
          </p:cNvSpPr>
          <p:nvPr>
            <p:ph type="body" idx="1"/>
          </p:nvPr>
        </p:nvSpPr>
        <p:spPr>
          <a:xfrm>
            <a:off x="609600" y="1295400"/>
            <a:ext cx="8077200" cy="5105400"/>
          </a:xfrm>
        </p:spPr>
        <p:txBody>
          <a:bodyPr/>
          <a:lstStyle/>
          <a:p>
            <a:pPr marL="365760" indent="-365760">
              <a:spcBef>
                <a:spcPts val="1200"/>
              </a:spcBef>
              <a:buFont typeface="Arial" pitchFamily="34" charset="0"/>
              <a:buChar char="•"/>
            </a:pPr>
            <a:r>
              <a:rPr lang="en-US" sz="3000" dirty="0"/>
              <a:t>What are the purpose and key features of questions that </a:t>
            </a:r>
            <a:r>
              <a:rPr lang="en-US" sz="3000" b="1" dirty="0"/>
              <a:t>elicit</a:t>
            </a:r>
            <a:r>
              <a:rPr lang="en-US" sz="3000" dirty="0"/>
              <a:t> student ideas and predictions? </a:t>
            </a:r>
          </a:p>
          <a:p>
            <a:pPr marL="365760" lvl="1" indent="-365760">
              <a:spcBef>
                <a:spcPts val="1200"/>
              </a:spcBef>
              <a:buFont typeface="Arial" pitchFamily="34" charset="0"/>
              <a:buChar char="•"/>
            </a:pPr>
            <a:r>
              <a:rPr lang="en-US" sz="3000" dirty="0"/>
              <a:t>Which question from the examples in the strategies booklet do you think would elicit the highest number of </a:t>
            </a:r>
            <a:r>
              <a:rPr lang="en-US" sz="3000" i="1" dirty="0"/>
              <a:t>different</a:t>
            </a:r>
            <a:r>
              <a:rPr lang="en-US" sz="3000" dirty="0"/>
              <a:t> student responses in your classroom? Why do you think so? (Cite ideas from the strategies booklet.)</a:t>
            </a:r>
          </a:p>
        </p:txBody>
      </p:sp>
    </p:spTree>
    <p:extLst>
      <p:ext uri="{BB962C8B-B14F-4D97-AF65-F5344CB8AC3E}">
        <p14:creationId xmlns:p14="http://schemas.microsoft.com/office/powerpoint/2010/main" val="4876593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990600"/>
          </a:xfrm>
        </p:spPr>
        <p:txBody>
          <a:bodyPr>
            <a:normAutofit/>
          </a:bodyPr>
          <a:lstStyle/>
          <a:p>
            <a:r>
              <a:rPr lang="en-US" dirty="0"/>
              <a:t>Probe and Challenge Questions</a:t>
            </a:r>
          </a:p>
        </p:txBody>
      </p:sp>
      <p:sp>
        <p:nvSpPr>
          <p:cNvPr id="3" name="Content Placeholder 2"/>
          <p:cNvSpPr>
            <a:spLocks noGrp="1"/>
          </p:cNvSpPr>
          <p:nvPr>
            <p:ph idx="1"/>
          </p:nvPr>
        </p:nvSpPr>
        <p:spPr>
          <a:xfrm>
            <a:off x="609600" y="1676400"/>
            <a:ext cx="3733800" cy="2971800"/>
          </a:xfrm>
        </p:spPr>
        <p:txBody>
          <a:bodyPr/>
          <a:lstStyle/>
          <a:p>
            <a:pPr marL="0" indent="0" algn="ctr">
              <a:buNone/>
            </a:pPr>
            <a:r>
              <a:rPr lang="en-US" sz="2800" b="1" dirty="0"/>
              <a:t>Probe Questions</a:t>
            </a:r>
          </a:p>
          <a:p>
            <a:pPr marL="228600" indent="0">
              <a:spcBef>
                <a:spcPts val="600"/>
              </a:spcBef>
              <a:buNone/>
            </a:pPr>
            <a:r>
              <a:rPr lang="en-US" sz="2800" dirty="0"/>
              <a:t>What are the purpose and key features of questions that probe student ideas and predictions?</a:t>
            </a:r>
          </a:p>
        </p:txBody>
      </p:sp>
      <p:sp>
        <p:nvSpPr>
          <p:cNvPr id="6" name="TextBox 5"/>
          <p:cNvSpPr txBox="1"/>
          <p:nvPr/>
        </p:nvSpPr>
        <p:spPr>
          <a:xfrm>
            <a:off x="4648200" y="1676400"/>
            <a:ext cx="3810000" cy="2754600"/>
          </a:xfrm>
          <a:prstGeom prst="rect">
            <a:avLst/>
          </a:prstGeom>
          <a:noFill/>
        </p:spPr>
        <p:txBody>
          <a:bodyPr wrap="square" rtlCol="0">
            <a:spAutoFit/>
          </a:bodyPr>
          <a:lstStyle/>
          <a:p>
            <a:pPr marL="57150" indent="0" algn="ctr">
              <a:buNone/>
            </a:pPr>
            <a:r>
              <a:rPr lang="en-US" sz="2800" b="1" dirty="0">
                <a:latin typeface="Calibri" panose="020F0502020204030204" pitchFamily="34" charset="0"/>
              </a:rPr>
              <a:t>Challenge Questions</a:t>
            </a:r>
          </a:p>
          <a:p>
            <a:pPr marL="228600" indent="0">
              <a:spcBef>
                <a:spcPts val="600"/>
              </a:spcBef>
              <a:buNone/>
            </a:pPr>
            <a:r>
              <a:rPr lang="en-US" sz="2800" dirty="0">
                <a:latin typeface="Calibri" panose="020F0502020204030204" pitchFamily="34" charset="0"/>
              </a:rPr>
              <a:t>What are the purpose and key features of questions that challenge student thinking? </a:t>
            </a:r>
          </a:p>
        </p:txBody>
      </p:sp>
      <p:sp>
        <p:nvSpPr>
          <p:cNvPr id="8" name="Rectangle 7"/>
          <p:cNvSpPr/>
          <p:nvPr/>
        </p:nvSpPr>
        <p:spPr>
          <a:xfrm>
            <a:off x="533400" y="4724400"/>
            <a:ext cx="8000999" cy="523220"/>
          </a:xfrm>
          <a:prstGeom prst="rect">
            <a:avLst/>
          </a:prstGeom>
        </p:spPr>
        <p:txBody>
          <a:bodyPr wrap="square">
            <a:spAutoFit/>
          </a:bodyPr>
          <a:lstStyle/>
          <a:p>
            <a:pPr marL="0" lvl="1" indent="0">
              <a:buNone/>
            </a:pPr>
            <a:r>
              <a:rPr lang="en-US" sz="2800" dirty="0">
                <a:latin typeface="Calibri" pitchFamily="34" charset="0"/>
              </a:rPr>
              <a:t>Remember to cite ideas from the strategies booklet!</a:t>
            </a:r>
          </a:p>
        </p:txBody>
      </p:sp>
    </p:spTree>
    <p:extLst>
      <p:ext uri="{BB962C8B-B14F-4D97-AF65-F5344CB8AC3E}">
        <p14:creationId xmlns:p14="http://schemas.microsoft.com/office/powerpoint/2010/main" val="3807543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990600"/>
          </a:xfrm>
        </p:spPr>
        <p:txBody>
          <a:bodyPr>
            <a:normAutofit/>
          </a:bodyPr>
          <a:lstStyle/>
          <a:p>
            <a:r>
              <a:rPr lang="en-US" dirty="0"/>
              <a:t>Elicit versus Probe Questions</a:t>
            </a:r>
          </a:p>
        </p:txBody>
      </p:sp>
      <p:sp>
        <p:nvSpPr>
          <p:cNvPr id="3" name="Content Placeholder 2"/>
          <p:cNvSpPr>
            <a:spLocks noGrp="1"/>
          </p:cNvSpPr>
          <p:nvPr>
            <p:ph idx="1"/>
          </p:nvPr>
        </p:nvSpPr>
        <p:spPr>
          <a:xfrm>
            <a:off x="609600" y="1600200"/>
            <a:ext cx="7936523" cy="3276600"/>
          </a:xfrm>
        </p:spPr>
        <p:txBody>
          <a:bodyPr/>
          <a:lstStyle/>
          <a:p>
            <a:pPr marL="0" lvl="1" indent="0">
              <a:spcBef>
                <a:spcPts val="0"/>
              </a:spcBef>
              <a:buNone/>
            </a:pPr>
            <a:r>
              <a:rPr lang="en-US" sz="3200" dirty="0"/>
              <a:t>What are some key differences between questions that elicit and questions that probe student ideas and predictions?</a:t>
            </a:r>
          </a:p>
          <a:p>
            <a:pPr marL="57150" indent="0">
              <a:buNone/>
            </a:pPr>
            <a:endParaRPr lang="en-US" sz="2800" dirty="0"/>
          </a:p>
        </p:txBody>
      </p:sp>
    </p:spTree>
    <p:extLst>
      <p:ext uri="{BB962C8B-B14F-4D97-AF65-F5344CB8AC3E}">
        <p14:creationId xmlns:p14="http://schemas.microsoft.com/office/powerpoint/2010/main" val="295040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699500" cy="1143000"/>
          </a:xfrm>
        </p:spPr>
        <p:txBody>
          <a:bodyPr/>
          <a:lstStyle/>
          <a:p>
            <a:pPr eaLnBrk="1" fontAlgn="auto" hangingPunct="1">
              <a:spcAft>
                <a:spcPts val="0"/>
              </a:spcAft>
              <a:defRPr/>
            </a:pPr>
            <a:r>
              <a:rPr lang="en-US" altLang="en-US" dirty="0"/>
              <a:t>Goals of the </a:t>
            </a:r>
            <a:r>
              <a:rPr lang="en-US" altLang="en-US" dirty="0" err="1"/>
              <a:t>RESPeCT</a:t>
            </a:r>
            <a:r>
              <a:rPr lang="en-US" altLang="en-US" dirty="0"/>
              <a:t> PD Program </a:t>
            </a:r>
          </a:p>
        </p:txBody>
      </p:sp>
      <p:sp>
        <p:nvSpPr>
          <p:cNvPr id="32771" name="Rectangle 3"/>
          <p:cNvSpPr>
            <a:spLocks noGrp="1" noChangeArrowheads="1"/>
          </p:cNvSpPr>
          <p:nvPr>
            <p:ph idx="1"/>
          </p:nvPr>
        </p:nvSpPr>
        <p:spPr>
          <a:xfrm>
            <a:off x="533400" y="1447800"/>
            <a:ext cx="8382000" cy="4953000"/>
          </a:xfrm>
        </p:spPr>
        <p:txBody>
          <a:bodyPr/>
          <a:lstStyle/>
          <a:p>
            <a:pPr marL="365760" indent="-365760" eaLnBrk="1" hangingPunct="1">
              <a:spcBef>
                <a:spcPts val="0"/>
              </a:spcBef>
            </a:pPr>
            <a:r>
              <a:rPr lang="en-US" altLang="en-US" sz="3000" dirty="0"/>
              <a:t>Deepen teachers’ science-content knowledge and knowledge of effective science teaching. </a:t>
            </a:r>
          </a:p>
          <a:p>
            <a:pPr marL="365760" indent="-365760" eaLnBrk="1" hangingPunct="1">
              <a:spcBef>
                <a:spcPts val="800"/>
              </a:spcBef>
            </a:pPr>
            <a:r>
              <a:rPr lang="en-US" altLang="en-US" sz="3000" dirty="0"/>
              <a:t>Develop teachers’ analytical skills to improve lesson-plan development and the teaching of science.</a:t>
            </a:r>
          </a:p>
          <a:p>
            <a:pPr marL="365760" indent="-365760" eaLnBrk="1" hangingPunct="1">
              <a:spcBef>
                <a:spcPts val="800"/>
              </a:spcBef>
            </a:pPr>
            <a:r>
              <a:rPr lang="en-US" altLang="en-US" sz="3000" dirty="0"/>
              <a:t>Support teachers in the practical use of new knowledge and analytical skills in their classrooms.</a:t>
            </a:r>
          </a:p>
          <a:p>
            <a:pPr marL="365760" indent="-365760" eaLnBrk="1" hangingPunct="1">
              <a:spcBef>
                <a:spcPts val="800"/>
              </a:spcBef>
            </a:pPr>
            <a:r>
              <a:rPr lang="en-US" altLang="en-US" sz="3000" dirty="0"/>
              <a:t>Improve students’ science learning.</a:t>
            </a:r>
          </a:p>
          <a:p>
            <a:pPr marL="365760" indent="-365760" eaLnBrk="1" hangingPunct="1">
              <a:spcBef>
                <a:spcPts val="800"/>
              </a:spcBef>
            </a:pPr>
            <a:r>
              <a:rPr lang="en-US" altLang="en-US" sz="3000" dirty="0"/>
              <a:t>Achieve sustainability by eventually reaching all </a:t>
            </a:r>
            <a:br>
              <a:rPr lang="en-US" altLang="en-US" sz="3000" dirty="0"/>
            </a:br>
            <a:r>
              <a:rPr lang="en-US" altLang="en-US" sz="3000" dirty="0"/>
              <a:t>K</a:t>
            </a:r>
            <a:r>
              <a:rPr lang="en-US" sz="3000" dirty="0"/>
              <a:t>–</a:t>
            </a:r>
            <a:r>
              <a:rPr lang="en-US" altLang="en-US" sz="3000" dirty="0"/>
              <a:t>6 teachers.</a:t>
            </a:r>
          </a:p>
          <a:p>
            <a:pPr eaLnBrk="1" hangingPunct="1"/>
            <a:endParaRPr lang="en-US" altLang="en-US" sz="3200" dirty="0"/>
          </a:p>
        </p:txBody>
      </p:sp>
    </p:spTree>
    <p:extLst>
      <p:ext uri="{BB962C8B-B14F-4D97-AF65-F5344CB8AC3E}">
        <p14:creationId xmlns:p14="http://schemas.microsoft.com/office/powerpoint/2010/main" val="540144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153400" cy="1371600"/>
          </a:xfrm>
        </p:spPr>
        <p:txBody>
          <a:bodyPr>
            <a:noAutofit/>
          </a:bodyPr>
          <a:lstStyle/>
          <a:p>
            <a:r>
              <a:rPr lang="en-US" dirty="0"/>
              <a:t>Elicit/Probe Questions versus Challenge Questions</a:t>
            </a:r>
          </a:p>
        </p:txBody>
      </p:sp>
      <p:sp>
        <p:nvSpPr>
          <p:cNvPr id="3" name="Content Placeholder 2"/>
          <p:cNvSpPr>
            <a:spLocks noGrp="1"/>
          </p:cNvSpPr>
          <p:nvPr>
            <p:ph idx="1"/>
          </p:nvPr>
        </p:nvSpPr>
        <p:spPr>
          <a:xfrm>
            <a:off x="609600" y="1981200"/>
            <a:ext cx="8030308" cy="4191000"/>
          </a:xfrm>
        </p:spPr>
        <p:txBody>
          <a:bodyPr/>
          <a:lstStyle/>
          <a:p>
            <a:pPr marL="0" lvl="1" indent="0">
              <a:buNone/>
            </a:pPr>
            <a:r>
              <a:rPr lang="en-US" sz="3200" dirty="0"/>
              <a:t>What are some key differences between questions that elicit and probe student ideas and predictions and questions that challenge student thinking?</a:t>
            </a:r>
          </a:p>
          <a:p>
            <a:pPr marL="0" indent="0">
              <a:buNone/>
            </a:pPr>
            <a:endParaRPr lang="en-US" dirty="0"/>
          </a:p>
        </p:txBody>
      </p:sp>
    </p:spTree>
    <p:extLst>
      <p:ext uri="{BB962C8B-B14F-4D97-AF65-F5344CB8AC3E}">
        <p14:creationId xmlns:p14="http://schemas.microsoft.com/office/powerpoint/2010/main" val="3878577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The </a:t>
            </a:r>
            <a:r>
              <a:rPr lang="en-US" dirty="0" err="1"/>
              <a:t>RESPeCT</a:t>
            </a:r>
            <a:r>
              <a:rPr lang="en-US" dirty="0"/>
              <a:t> Lesson Plans Binder</a:t>
            </a:r>
          </a:p>
        </p:txBody>
      </p:sp>
      <p:sp>
        <p:nvSpPr>
          <p:cNvPr id="3" name="Content Placeholder 2"/>
          <p:cNvSpPr>
            <a:spLocks noGrp="1"/>
          </p:cNvSpPr>
          <p:nvPr>
            <p:ph idx="1"/>
          </p:nvPr>
        </p:nvSpPr>
        <p:spPr>
          <a:xfrm>
            <a:off x="685800" y="1295400"/>
            <a:ext cx="8001000" cy="5181600"/>
          </a:xfrm>
        </p:spPr>
        <p:txBody>
          <a:bodyPr/>
          <a:lstStyle/>
          <a:p>
            <a:pPr>
              <a:buNone/>
            </a:pPr>
            <a:r>
              <a:rPr lang="en-US" sz="2800" b="1" dirty="0"/>
              <a:t>What comes before the lessons?</a:t>
            </a:r>
          </a:p>
          <a:p>
            <a:pPr marL="731520" lvl="1" indent="-365760">
              <a:spcBef>
                <a:spcPts val="0"/>
              </a:spcBef>
              <a:buFont typeface="Arial" pitchFamily="34" charset="0"/>
              <a:buChar char="•"/>
            </a:pPr>
            <a:r>
              <a:rPr lang="en-US" sz="2800" dirty="0"/>
              <a:t>Scope and sequence</a:t>
            </a:r>
          </a:p>
          <a:p>
            <a:pPr marL="731520" lvl="1" indent="-365760">
              <a:spcBef>
                <a:spcPts val="0"/>
              </a:spcBef>
              <a:buFont typeface="Arial" pitchFamily="34" charset="0"/>
              <a:buChar char="•"/>
            </a:pPr>
            <a:r>
              <a:rPr lang="en-US" sz="2800" dirty="0"/>
              <a:t>Learning goals</a:t>
            </a:r>
          </a:p>
          <a:p>
            <a:pPr marL="731520" lvl="1" indent="-365760">
              <a:spcBef>
                <a:spcPts val="0"/>
              </a:spcBef>
              <a:buFont typeface="Arial" pitchFamily="34" charset="0"/>
              <a:buChar char="•"/>
            </a:pPr>
            <a:r>
              <a:rPr lang="en-US" sz="2800" dirty="0"/>
              <a:t>California NGSS</a:t>
            </a:r>
          </a:p>
          <a:p>
            <a:pPr marL="731520" lvl="1" indent="-365760">
              <a:spcBef>
                <a:spcPts val="0"/>
              </a:spcBef>
              <a:buFont typeface="Arial" pitchFamily="34" charset="0"/>
              <a:buChar char="•"/>
            </a:pPr>
            <a:r>
              <a:rPr lang="en-US" sz="2800" dirty="0"/>
              <a:t>Student pretest/posttest</a:t>
            </a:r>
          </a:p>
          <a:p>
            <a:pPr marL="731520" lvl="1" indent="-365760">
              <a:spcBef>
                <a:spcPts val="0"/>
              </a:spcBef>
              <a:buFont typeface="Arial" pitchFamily="34" charset="0"/>
              <a:buChar char="•"/>
            </a:pPr>
            <a:r>
              <a:rPr lang="en-US" sz="2800" dirty="0"/>
              <a:t>Features analysis chart</a:t>
            </a:r>
          </a:p>
          <a:p>
            <a:pPr marL="731520" lvl="1" indent="-365760">
              <a:spcBef>
                <a:spcPts val="0"/>
              </a:spcBef>
              <a:buFont typeface="Arial" pitchFamily="34" charset="0"/>
              <a:buChar char="•"/>
            </a:pPr>
            <a:r>
              <a:rPr lang="en-US" sz="2800" dirty="0"/>
              <a:t>Working with English language learners (ELLs) in science</a:t>
            </a:r>
          </a:p>
          <a:p>
            <a:pPr>
              <a:buNone/>
            </a:pPr>
            <a:r>
              <a:rPr lang="en-US" sz="2800" b="1" dirty="0"/>
              <a:t>Overview of lesson format and structure:</a:t>
            </a:r>
          </a:p>
          <a:p>
            <a:pPr marL="731520" lvl="1" indent="-365760">
              <a:spcBef>
                <a:spcPts val="0"/>
              </a:spcBef>
              <a:buFont typeface="Arial" pitchFamily="34" charset="0"/>
              <a:buChar char="•"/>
            </a:pPr>
            <a:r>
              <a:rPr lang="en-US" sz="2800" dirty="0"/>
              <a:t>Lesson overview </a:t>
            </a:r>
          </a:p>
          <a:p>
            <a:pPr marL="731520" lvl="1" indent="-365760">
              <a:spcBef>
                <a:spcPts val="0"/>
              </a:spcBef>
              <a:buFont typeface="Arial" pitchFamily="34" charset="0"/>
              <a:buChar char="•"/>
            </a:pPr>
            <a:r>
              <a:rPr lang="en-US" sz="2800" dirty="0"/>
              <a:t>Lesson outline </a:t>
            </a:r>
          </a:p>
          <a:p>
            <a:pPr marL="731520" lvl="1" indent="-365760">
              <a:spcBef>
                <a:spcPts val="0"/>
              </a:spcBef>
              <a:buFont typeface="Arial" pitchFamily="34" charset="0"/>
              <a:buChar char="•"/>
            </a:pPr>
            <a:r>
              <a:rPr lang="en-US" sz="2800" dirty="0"/>
              <a:t>Detailed lesson plan</a:t>
            </a:r>
          </a:p>
        </p:txBody>
      </p:sp>
    </p:spTree>
    <p:extLst>
      <p:ext uri="{BB962C8B-B14F-4D97-AF65-F5344CB8AC3E}">
        <p14:creationId xmlns:p14="http://schemas.microsoft.com/office/powerpoint/2010/main" val="1473295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Let’s Summarize Today’s Work!</a:t>
            </a:r>
          </a:p>
        </p:txBody>
      </p:sp>
      <p:sp>
        <p:nvSpPr>
          <p:cNvPr id="3" name="Content Placeholder 2"/>
          <p:cNvSpPr>
            <a:spLocks noGrp="1"/>
          </p:cNvSpPr>
          <p:nvPr>
            <p:ph idx="1"/>
          </p:nvPr>
        </p:nvSpPr>
        <p:spPr>
          <a:xfrm>
            <a:off x="533400" y="1219200"/>
            <a:ext cx="8229600" cy="5334000"/>
          </a:xfrm>
        </p:spPr>
        <p:txBody>
          <a:bodyPr/>
          <a:lstStyle/>
          <a:p>
            <a:pPr marL="365760" lvl="0" indent="-365760">
              <a:spcBef>
                <a:spcPts val="600"/>
              </a:spcBef>
            </a:pPr>
            <a:r>
              <a:rPr lang="en-US" sz="2800" dirty="0"/>
              <a:t>We thought about what constitutes effective science teaching.</a:t>
            </a:r>
          </a:p>
          <a:p>
            <a:pPr marL="365760" lvl="0" indent="-365760">
              <a:spcBef>
                <a:spcPts val="300"/>
              </a:spcBef>
            </a:pPr>
            <a:r>
              <a:rPr lang="en-US" sz="2800" dirty="0"/>
              <a:t>We examined the rationale for the Science Content Storyline Lens and analyzed the US and Japanese video clips from the TIMSS video study.</a:t>
            </a:r>
          </a:p>
          <a:p>
            <a:pPr marL="365760" lvl="0" indent="-365760">
              <a:spcBef>
                <a:spcPts val="300"/>
              </a:spcBef>
            </a:pPr>
            <a:r>
              <a:rPr lang="en-US" sz="2800" dirty="0"/>
              <a:t>We examined the rationale for the Student Thinking Lens and watched the video of the Harvard and MIT graduates and John and his teacher.</a:t>
            </a:r>
          </a:p>
          <a:p>
            <a:pPr marL="365760" lvl="0" indent="-365760">
              <a:spcBef>
                <a:spcPts val="300"/>
              </a:spcBef>
            </a:pPr>
            <a:r>
              <a:rPr lang="en-US" sz="2800" dirty="0"/>
              <a:t>We deepened our understandings of the interactions between water molecules.</a:t>
            </a:r>
          </a:p>
          <a:p>
            <a:pPr marL="365760" indent="-365760">
              <a:spcBef>
                <a:spcPts val="300"/>
              </a:spcBef>
            </a:pPr>
            <a:r>
              <a:rPr lang="en-US" sz="2800" dirty="0"/>
              <a:t>We read and talked about the purposes and key features of elicit, probe, and challenge questions.</a:t>
            </a:r>
          </a:p>
        </p:txBody>
      </p:sp>
    </p:spTree>
    <p:extLst>
      <p:ext uri="{BB962C8B-B14F-4D97-AF65-F5344CB8AC3E}">
        <p14:creationId xmlns:p14="http://schemas.microsoft.com/office/powerpoint/2010/main" val="16719283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33400" y="533400"/>
            <a:ext cx="8229600" cy="990600"/>
          </a:xfrm>
        </p:spPr>
        <p:txBody>
          <a:bodyPr>
            <a:normAutofit fontScale="90000"/>
          </a:bodyPr>
          <a:lstStyle/>
          <a:p>
            <a:r>
              <a:rPr lang="en-US" dirty="0">
                <a:cs typeface="Times New Roman" pitchFamily="18" charset="0"/>
              </a:rPr>
              <a:t>How Did Today’s Work Help You Think about Our Focus Questions? </a:t>
            </a:r>
          </a:p>
        </p:txBody>
      </p:sp>
      <p:sp>
        <p:nvSpPr>
          <p:cNvPr id="108547" name="Rectangle 3"/>
          <p:cNvSpPr>
            <a:spLocks noGrp="1" noChangeArrowheads="1"/>
          </p:cNvSpPr>
          <p:nvPr>
            <p:ph type="body" idx="1"/>
          </p:nvPr>
        </p:nvSpPr>
        <p:spPr>
          <a:xfrm>
            <a:off x="533400" y="1676400"/>
            <a:ext cx="8229600" cy="4724400"/>
          </a:xfrm>
        </p:spPr>
        <p:txBody>
          <a:bodyPr>
            <a:noAutofit/>
          </a:bodyPr>
          <a:lstStyle/>
          <a:p>
            <a:pPr marL="365760" indent="-365760">
              <a:spcBef>
                <a:spcPts val="600"/>
              </a:spcBef>
              <a:spcAft>
                <a:spcPts val="0"/>
              </a:spcAft>
            </a:pPr>
            <a:r>
              <a:rPr lang="en-US" sz="3100" dirty="0"/>
              <a:t>What are the </a:t>
            </a:r>
            <a:r>
              <a:rPr lang="en-US" sz="3100" dirty="0" err="1"/>
              <a:t>STeLLA</a:t>
            </a:r>
            <a:r>
              <a:rPr lang="en-US" sz="3100" dirty="0"/>
              <a:t> lenses and teaching strategies, and what is the evidence that they will make a difference in your science teaching? </a:t>
            </a:r>
          </a:p>
          <a:p>
            <a:pPr marL="365760" indent="-365760">
              <a:spcBef>
                <a:spcPts val="600"/>
              </a:spcBef>
              <a:spcAft>
                <a:spcPts val="0"/>
              </a:spcAft>
            </a:pPr>
            <a:r>
              <a:rPr lang="en-US" sz="3100" dirty="0"/>
              <a:t>Why do bonds form in water?</a:t>
            </a:r>
          </a:p>
          <a:p>
            <a:pPr marL="365760" indent="-365760">
              <a:spcBef>
                <a:spcPts val="600"/>
              </a:spcBef>
              <a:spcAft>
                <a:spcPts val="0"/>
              </a:spcAft>
            </a:pPr>
            <a:r>
              <a:rPr lang="en-US" sz="3100" dirty="0"/>
              <a:t>How do water molecules interact with each other?</a:t>
            </a:r>
          </a:p>
          <a:p>
            <a:pPr marL="365760" indent="-365760">
              <a:spcBef>
                <a:spcPts val="600"/>
              </a:spcBef>
              <a:spcAft>
                <a:spcPts val="0"/>
              </a:spcAft>
            </a:pPr>
            <a:r>
              <a:rPr lang="en-US" sz="3100" dirty="0"/>
              <a:t>How do the interactions among water molecules change as energy is gained? </a:t>
            </a:r>
            <a:br>
              <a:rPr lang="en-US" sz="3100" dirty="0"/>
            </a:br>
            <a:r>
              <a:rPr lang="en-US" sz="3100" dirty="0"/>
              <a:t>(Lessons 1a and 1b)</a:t>
            </a:r>
          </a:p>
        </p:txBody>
      </p:sp>
    </p:spTree>
    <p:extLst>
      <p:ext uri="{BB962C8B-B14F-4D97-AF65-F5344CB8AC3E}">
        <p14:creationId xmlns:p14="http://schemas.microsoft.com/office/powerpoint/2010/main" val="27608617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04800"/>
            <a:ext cx="8229600" cy="990600"/>
          </a:xfrm>
        </p:spPr>
        <p:txBody>
          <a:bodyPr/>
          <a:lstStyle/>
          <a:p>
            <a:r>
              <a:rPr lang="en-US" dirty="0"/>
              <a:t> Extended Homework</a:t>
            </a:r>
          </a:p>
        </p:txBody>
      </p:sp>
      <p:sp>
        <p:nvSpPr>
          <p:cNvPr id="32771" name="Content Placeholder 2"/>
          <p:cNvSpPr>
            <a:spLocks noGrp="1"/>
          </p:cNvSpPr>
          <p:nvPr>
            <p:ph idx="1"/>
          </p:nvPr>
        </p:nvSpPr>
        <p:spPr>
          <a:xfrm>
            <a:off x="609600" y="1219200"/>
            <a:ext cx="8077200" cy="5105400"/>
          </a:xfrm>
        </p:spPr>
        <p:txBody>
          <a:bodyPr>
            <a:noAutofit/>
          </a:bodyPr>
          <a:lstStyle/>
          <a:p>
            <a:pPr marL="365760" indent="-365760">
              <a:spcBef>
                <a:spcPts val="600"/>
              </a:spcBef>
              <a:spcAft>
                <a:spcPts val="0"/>
              </a:spcAft>
            </a:pPr>
            <a:r>
              <a:rPr lang="en-US" sz="3200" dirty="0"/>
              <a:t>Locate handout 1.7 (Extended Homework: </a:t>
            </a:r>
            <a:r>
              <a:rPr lang="en-US" sz="3200" dirty="0" err="1"/>
              <a:t>RESPeCT</a:t>
            </a:r>
            <a:r>
              <a:rPr lang="en-US" sz="3200" dirty="0"/>
              <a:t> Lesson Plan Analysis) in your PD program binder . </a:t>
            </a:r>
            <a:endParaRPr lang="en-US" sz="3200" dirty="0">
              <a:solidFill>
                <a:srgbClr val="FF0000"/>
              </a:solidFill>
            </a:endParaRPr>
          </a:p>
          <a:p>
            <a:pPr marL="365760" indent="-365760">
              <a:spcBef>
                <a:spcPts val="1200"/>
              </a:spcBef>
              <a:spcAft>
                <a:spcPts val="0"/>
              </a:spcAft>
            </a:pPr>
            <a:r>
              <a:rPr lang="en-US" sz="3200" dirty="0"/>
              <a:t>Between now and Friday, read the scope and sequence for the set of lessons and your assigned lesson plan in the lesson plans binder. </a:t>
            </a:r>
          </a:p>
          <a:p>
            <a:pPr marL="365760" indent="-365760">
              <a:spcBef>
                <a:spcPts val="1200"/>
              </a:spcBef>
              <a:spcAft>
                <a:spcPts val="0"/>
              </a:spcAft>
            </a:pPr>
            <a:r>
              <a:rPr lang="en-US" sz="3200" dirty="0"/>
              <a:t>Be prepared to share your findings about your assigned lesson plan in a study-group conversation on Friday. </a:t>
            </a:r>
          </a:p>
        </p:txBody>
      </p:sp>
    </p:spTree>
    <p:extLst>
      <p:ext uri="{BB962C8B-B14F-4D97-AF65-F5344CB8AC3E}">
        <p14:creationId xmlns:p14="http://schemas.microsoft.com/office/powerpoint/2010/main" val="19906033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90600"/>
          </a:xfrm>
        </p:spPr>
        <p:txBody>
          <a:bodyPr/>
          <a:lstStyle/>
          <a:p>
            <a:r>
              <a:rPr lang="en-US" dirty="0"/>
              <a:t>Reflections on Today’s Session</a:t>
            </a:r>
          </a:p>
        </p:txBody>
      </p:sp>
      <p:sp>
        <p:nvSpPr>
          <p:cNvPr id="3" name="Content Placeholder 2"/>
          <p:cNvSpPr>
            <a:spLocks noGrp="1"/>
          </p:cNvSpPr>
          <p:nvPr>
            <p:ph idx="1"/>
          </p:nvPr>
        </p:nvSpPr>
        <p:spPr>
          <a:xfrm>
            <a:off x="609600" y="1219200"/>
            <a:ext cx="8229600" cy="5257800"/>
          </a:xfrm>
        </p:spPr>
        <p:txBody>
          <a:bodyPr>
            <a:noAutofit/>
          </a:bodyPr>
          <a:lstStyle/>
          <a:p>
            <a:pPr marL="0" indent="0">
              <a:buNone/>
            </a:pPr>
            <a:r>
              <a:rPr lang="en-US" sz="2700" dirty="0"/>
              <a:t>Complete the Daily Reflections sheet.</a:t>
            </a:r>
          </a:p>
          <a:p>
            <a:pPr marL="731520" indent="-365760">
              <a:spcBef>
                <a:spcPts val="600"/>
              </a:spcBef>
              <a:spcAft>
                <a:spcPts val="0"/>
              </a:spcAft>
            </a:pPr>
            <a:r>
              <a:rPr lang="en-US" sz="2700" dirty="0"/>
              <a:t>What were your first reactions to the </a:t>
            </a:r>
            <a:r>
              <a:rPr lang="en-US" sz="2700" dirty="0" err="1"/>
              <a:t>STeLLA</a:t>
            </a:r>
            <a:r>
              <a:rPr lang="en-US" sz="2700" dirty="0"/>
              <a:t> claim that it’s important to plan and analyze science teaching through the Student Thinking Lens and the Science Content Storyline Lens? What was convincing or not so convincing for you and why?</a:t>
            </a:r>
          </a:p>
          <a:p>
            <a:pPr marL="731520" indent="-365760">
              <a:spcBef>
                <a:spcPts val="600"/>
              </a:spcBef>
              <a:spcAft>
                <a:spcPts val="0"/>
              </a:spcAft>
            </a:pPr>
            <a:r>
              <a:rPr lang="en-US" sz="2700" dirty="0"/>
              <a:t>What questions do you have about what happens to molecules of water at various points of the water cycle?</a:t>
            </a:r>
          </a:p>
          <a:p>
            <a:pPr marL="731520" indent="-365760">
              <a:spcBef>
                <a:spcPts val="600"/>
              </a:spcBef>
              <a:spcAft>
                <a:spcPts val="0"/>
              </a:spcAft>
            </a:pPr>
            <a:r>
              <a:rPr lang="en-US" sz="2700" dirty="0"/>
              <a:t>Provide feedback about today’s session and the program so far (likes, dislikes, questions, concerns, suggestions).</a:t>
            </a:r>
          </a:p>
        </p:txBody>
      </p:sp>
    </p:spTree>
    <p:extLst>
      <p:ext uri="{BB962C8B-B14F-4D97-AF65-F5344CB8AC3E}">
        <p14:creationId xmlns:p14="http://schemas.microsoft.com/office/powerpoint/2010/main" val="158740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Summer Institute Study-Group Leaders</a:t>
            </a:r>
          </a:p>
        </p:txBody>
      </p:sp>
      <p:sp>
        <p:nvSpPr>
          <p:cNvPr id="3" name="Content Placeholder 2"/>
          <p:cNvSpPr>
            <a:spLocks noGrp="1"/>
          </p:cNvSpPr>
          <p:nvPr>
            <p:ph sz="half" idx="1"/>
          </p:nvPr>
        </p:nvSpPr>
        <p:spPr>
          <a:xfrm>
            <a:off x="609600" y="1524000"/>
            <a:ext cx="7696200" cy="4718304"/>
          </a:xfrm>
        </p:spPr>
        <p:txBody>
          <a:bodyPr/>
          <a:lstStyle/>
          <a:p>
            <a:pPr marL="0" indent="0">
              <a:buNone/>
            </a:pPr>
            <a:r>
              <a:rPr lang="en-US" sz="3200" dirty="0"/>
              <a:t>Grade </a:t>
            </a:r>
            <a:r>
              <a:rPr lang="en-US" sz="3200" dirty="0">
                <a:solidFill>
                  <a:srgbClr val="0070C0"/>
                </a:solidFill>
              </a:rPr>
              <a:t>[Insert grade level here]</a:t>
            </a:r>
          </a:p>
          <a:p>
            <a:pPr marL="731520" indent="-365760">
              <a:spcBef>
                <a:spcPts val="1200"/>
              </a:spcBef>
            </a:pPr>
            <a:r>
              <a:rPr lang="en-US" sz="3200" dirty="0">
                <a:solidFill>
                  <a:srgbClr val="0070C0"/>
                </a:solidFill>
              </a:rPr>
              <a:t>[Insert leader names here]</a:t>
            </a:r>
          </a:p>
          <a:p>
            <a:pPr marL="731520" indent="-365760">
              <a:spcBef>
                <a:spcPts val="1200"/>
              </a:spcBef>
            </a:pPr>
            <a:r>
              <a:rPr lang="en-US" sz="3200" dirty="0">
                <a:solidFill>
                  <a:srgbClr val="0070C0"/>
                </a:solidFill>
              </a:rPr>
              <a:t>[Insert leader names here]</a:t>
            </a:r>
          </a:p>
        </p:txBody>
      </p:sp>
    </p:spTree>
    <p:extLst>
      <p:ext uri="{BB962C8B-B14F-4D97-AF65-F5344CB8AC3E}">
        <p14:creationId xmlns:p14="http://schemas.microsoft.com/office/powerpoint/2010/main" val="41637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The Key</a:t>
            </a:r>
          </a:p>
        </p:txBody>
      </p:sp>
      <p:sp>
        <p:nvSpPr>
          <p:cNvPr id="3" name="Content Placeholder 2"/>
          <p:cNvSpPr>
            <a:spLocks noGrp="1"/>
          </p:cNvSpPr>
          <p:nvPr>
            <p:ph sz="half" idx="1"/>
          </p:nvPr>
        </p:nvSpPr>
        <p:spPr>
          <a:xfrm>
            <a:off x="533400" y="1600200"/>
            <a:ext cx="8153400" cy="4495800"/>
          </a:xfrm>
        </p:spPr>
        <p:txBody>
          <a:bodyPr/>
          <a:lstStyle/>
          <a:p>
            <a:pPr marL="0" indent="0" algn="ctr">
              <a:spcBef>
                <a:spcPts val="2400"/>
              </a:spcBef>
              <a:buNone/>
            </a:pPr>
            <a:r>
              <a:rPr lang="en-US" sz="3200" dirty="0">
                <a:solidFill>
                  <a:srgbClr val="292934"/>
                </a:solidFill>
              </a:rPr>
              <a:t>Each of us is key to the success of the</a:t>
            </a:r>
            <a:br>
              <a:rPr lang="en-US" sz="3200" dirty="0">
                <a:solidFill>
                  <a:srgbClr val="292934"/>
                </a:solidFill>
              </a:rPr>
            </a:br>
            <a:r>
              <a:rPr lang="en-US" sz="3200" dirty="0" err="1">
                <a:solidFill>
                  <a:srgbClr val="292934"/>
                </a:solidFill>
              </a:rPr>
              <a:t>RESPeCT</a:t>
            </a:r>
            <a:r>
              <a:rPr lang="en-US" sz="3200" dirty="0">
                <a:solidFill>
                  <a:srgbClr val="292934"/>
                </a:solidFill>
              </a:rPr>
              <a:t> PD program!</a:t>
            </a:r>
          </a:p>
          <a:p>
            <a:pPr marL="0" indent="0" algn="ctr">
              <a:buNone/>
            </a:pPr>
            <a:endParaRPr lang="en-US" sz="3000" dirty="0">
              <a:solidFill>
                <a:srgbClr val="292934"/>
              </a:solidFill>
            </a:endParaRPr>
          </a:p>
          <a:p>
            <a:pPr marL="0" indent="0" algn="ctr">
              <a:buNone/>
            </a:pPr>
            <a:endParaRPr lang="en-US" sz="3000" dirty="0">
              <a:solidFill>
                <a:srgbClr val="292934"/>
              </a:solidFill>
            </a:endParaRPr>
          </a:p>
          <a:p>
            <a:pPr marL="0" indent="0" algn="ctr">
              <a:buNone/>
            </a:pPr>
            <a:endParaRPr lang="en-US" sz="3000" dirty="0">
              <a:solidFill>
                <a:srgbClr val="292934"/>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124200"/>
            <a:ext cx="2928938" cy="2252663"/>
          </a:xfrm>
          <a:prstGeom prst="rect">
            <a:avLst/>
          </a:prstGeom>
        </p:spPr>
      </p:pic>
    </p:spTree>
    <p:extLst>
      <p:ext uri="{BB962C8B-B14F-4D97-AF65-F5344CB8AC3E}">
        <p14:creationId xmlns:p14="http://schemas.microsoft.com/office/powerpoint/2010/main" val="46603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13342</TotalTime>
  <Words>9672</Words>
  <Application>Microsoft Office PowerPoint</Application>
  <PresentationFormat>On-screen Show (4:3)</PresentationFormat>
  <Paragraphs>997</Paragraphs>
  <Slides>75</Slides>
  <Notes>75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75</vt:i4>
      </vt:variant>
    </vt:vector>
  </HeadingPairs>
  <TitlesOfParts>
    <vt:vector size="85" baseType="lpstr">
      <vt:lpstr>Arial</vt:lpstr>
      <vt:lpstr>Calibri</vt:lpstr>
      <vt:lpstr>Lucida Sans Unicode</vt:lpstr>
      <vt:lpstr>Symbol</vt:lpstr>
      <vt:lpstr>Times</vt:lpstr>
      <vt:lpstr>Times New Roman</vt:lpstr>
      <vt:lpstr>Verdana</vt:lpstr>
      <vt:lpstr>Wingdings</vt:lpstr>
      <vt:lpstr>Clarity</vt:lpstr>
      <vt:lpstr>RESPeCT Template</vt:lpstr>
      <vt:lpstr>RESPeCT PD pROGRAM</vt:lpstr>
      <vt:lpstr>Before We Dig In: Essentials</vt:lpstr>
      <vt:lpstr>What Is RESPeCT? </vt:lpstr>
      <vt:lpstr>The RESPeCT Partnership</vt:lpstr>
      <vt:lpstr>The RESPeCT PD Program</vt:lpstr>
      <vt:lpstr>The RESPeCT PD Program</vt:lpstr>
      <vt:lpstr>Goals of the RESPeCT PD Program </vt:lpstr>
      <vt:lpstr>Summer Institute Study-Group Leaders</vt:lpstr>
      <vt:lpstr>The Key</vt:lpstr>
      <vt:lpstr>Summer Institute Schedule</vt:lpstr>
      <vt:lpstr>Summer Institute: A Typical Daily Schedule </vt:lpstr>
      <vt:lpstr>Summer Institute at a Glance</vt:lpstr>
      <vt:lpstr>School-Year Schedule</vt:lpstr>
      <vt:lpstr>Your RESPeCT PD Program Materials</vt:lpstr>
      <vt:lpstr>Transition to Grade-Level Study Groups</vt:lpstr>
      <vt:lpstr>Notebook Setup</vt:lpstr>
      <vt:lpstr>Getting Started: Introductions</vt:lpstr>
      <vt:lpstr>RESPeCT PD Program Goals</vt:lpstr>
      <vt:lpstr>RESPeCT PD Program Goals: Lesson Analysis PD </vt:lpstr>
      <vt:lpstr> Norms for Working Together: The Basics </vt:lpstr>
      <vt:lpstr> Norms for Working Together: The Heart  </vt:lpstr>
      <vt:lpstr>Agenda for Day 1</vt:lpstr>
      <vt:lpstr>Today’s Focus Questions</vt:lpstr>
      <vt:lpstr> Ideas about Effective Science Teaching</vt:lpstr>
      <vt:lpstr>Lesson Analysis Focus Question</vt:lpstr>
      <vt:lpstr>TIMSS Video-Study Questions</vt:lpstr>
      <vt:lpstr>TIMSS Video-Study Comparisons</vt:lpstr>
      <vt:lpstr>TIMSS Video-Study Results</vt:lpstr>
      <vt:lpstr>TIMSS Video-Study Results</vt:lpstr>
      <vt:lpstr>TIMSS: Conceptual Links</vt:lpstr>
      <vt:lpstr>What Makes a Difference?</vt:lpstr>
      <vt:lpstr>The TIMSS Findings Show …</vt:lpstr>
      <vt:lpstr>What Can We Learn from the Research?</vt:lpstr>
      <vt:lpstr>Discussion Questions</vt:lpstr>
      <vt:lpstr>Lesson Analysis Focus Question </vt:lpstr>
      <vt:lpstr>Research on How Students Learn</vt:lpstr>
      <vt:lpstr>Minds of Our Own</vt:lpstr>
      <vt:lpstr>Discussion Questions</vt:lpstr>
      <vt:lpstr>What Can We Learn from the Research?</vt:lpstr>
      <vt:lpstr>Water Cycle</vt:lpstr>
      <vt:lpstr>Main Learning Goal</vt:lpstr>
      <vt:lpstr>Content Deepening Focus Questions</vt:lpstr>
      <vt:lpstr>What Is Water?</vt:lpstr>
      <vt:lpstr>Bonding in Molecules</vt:lpstr>
      <vt:lpstr>Atomic Structure</vt:lpstr>
      <vt:lpstr>Lewis Dot Structures</vt:lpstr>
      <vt:lpstr>Drawing Water Molecules</vt:lpstr>
      <vt:lpstr>Reflect: Content Deepening Focus Question 1</vt:lpstr>
      <vt:lpstr>Content Deepening: Focus Question 2</vt:lpstr>
      <vt:lpstr>Linus Pauling: American Hero</vt:lpstr>
      <vt:lpstr>The Nature of a Bond</vt:lpstr>
      <vt:lpstr>Polar Covalent Bonds in Water</vt:lpstr>
      <vt:lpstr>How Water Molecules Interact</vt:lpstr>
      <vt:lpstr>Reflect: Content Deepening Focus Question 2</vt:lpstr>
      <vt:lpstr>Content Deepening: Focus Question 3</vt:lpstr>
      <vt:lpstr>Interactions among Water Molecules</vt:lpstr>
      <vt:lpstr>Interactions among Water Molecules</vt:lpstr>
      <vt:lpstr>Interactions among Water Molecules</vt:lpstr>
      <vt:lpstr>Interactions among Water Molecules</vt:lpstr>
      <vt:lpstr>Interactions among Water Molecules</vt:lpstr>
      <vt:lpstr>Interactions among Water Molecules</vt:lpstr>
      <vt:lpstr>Interactions among Water Molecules</vt:lpstr>
      <vt:lpstr>Reflect: Content Deepening Focus Question 3</vt:lpstr>
      <vt:lpstr>Lesson Analysis Focus Question</vt:lpstr>
      <vt:lpstr>Lesson Analysis Focus Question</vt:lpstr>
      <vt:lpstr>Strategies 1, 2, and 3:  Questions That Elicit, Probe, and Challenge Student Thinking</vt:lpstr>
      <vt:lpstr>Elicit Questions</vt:lpstr>
      <vt:lpstr>Probe and Challenge Questions</vt:lpstr>
      <vt:lpstr>Elicit versus Probe Questions</vt:lpstr>
      <vt:lpstr>Elicit/Probe Questions versus Challenge Questions</vt:lpstr>
      <vt:lpstr>The RESPeCT Lesson Plans Binder</vt:lpstr>
      <vt:lpstr>Let’s Summarize Today’s Work!</vt:lpstr>
      <vt:lpstr>How Did Today’s Work Help You Think about Our Focus Questions? </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1269</cp:revision>
  <cp:lastPrinted>2018-06-06T16:22:53Z</cp:lastPrinted>
  <dcterms:created xsi:type="dcterms:W3CDTF">2014-06-10T18:20:14Z</dcterms:created>
  <dcterms:modified xsi:type="dcterms:W3CDTF">2020-02-05T18:16:00Z</dcterms:modified>
</cp:coreProperties>
</file>