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Lst>
  <p:notesMasterIdLst>
    <p:notesMasterId r:id="rId45"/>
  </p:notesMasterIdLst>
  <p:handoutMasterIdLst>
    <p:handoutMasterId r:id="rId46"/>
  </p:handoutMasterIdLst>
  <p:sldIdLst>
    <p:sldId id="299" r:id="rId3"/>
    <p:sldId id="335" r:id="rId4"/>
    <p:sldId id="344" r:id="rId5"/>
    <p:sldId id="345" r:id="rId6"/>
    <p:sldId id="313" r:id="rId7"/>
    <p:sldId id="333" r:id="rId8"/>
    <p:sldId id="340" r:id="rId9"/>
    <p:sldId id="341" r:id="rId10"/>
    <p:sldId id="304" r:id="rId11"/>
    <p:sldId id="358" r:id="rId12"/>
    <p:sldId id="336" r:id="rId13"/>
    <p:sldId id="376" r:id="rId14"/>
    <p:sldId id="306" r:id="rId15"/>
    <p:sldId id="307" r:id="rId16"/>
    <p:sldId id="359" r:id="rId17"/>
    <p:sldId id="352" r:id="rId18"/>
    <p:sldId id="318" r:id="rId19"/>
    <p:sldId id="357" r:id="rId20"/>
    <p:sldId id="360" r:id="rId21"/>
    <p:sldId id="349" r:id="rId22"/>
    <p:sldId id="356" r:id="rId23"/>
    <p:sldId id="308"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3" r:id="rId37"/>
    <p:sldId id="374" r:id="rId38"/>
    <p:sldId id="334" r:id="rId39"/>
    <p:sldId id="377" r:id="rId40"/>
    <p:sldId id="317" r:id="rId41"/>
    <p:sldId id="316" r:id="rId42"/>
    <p:sldId id="337" r:id="rId43"/>
    <p:sldId id="338"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onas" initials="JL" lastIdx="4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76344" autoAdjust="0"/>
  </p:normalViewPr>
  <p:slideViewPr>
    <p:cSldViewPr>
      <p:cViewPr varScale="1">
        <p:scale>
          <a:sx n="86" d="100"/>
          <a:sy n="86"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6588"/>
    </p:cViewPr>
  </p:sorterViewPr>
  <p:notesViewPr>
    <p:cSldViewPr>
      <p:cViewPr varScale="1">
        <p:scale>
          <a:sx n="41" d="100"/>
          <a:sy n="41" d="100"/>
        </p:scale>
        <p:origin x="-778"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6CB6589-D77E-4B46-8320-694DFE5C425C}" type="datetimeFigureOut">
              <a:rPr lang="en-US" smtClean="0"/>
              <a:pPr/>
              <a:t>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D0F2BF5-3B54-4805-9F06-062C1C4C59F3}" type="slidenum">
              <a:rPr lang="en-US" smtClean="0"/>
              <a:pPr/>
              <a:t>‹#›</a:t>
            </a:fld>
            <a:endParaRPr lang="en-US"/>
          </a:p>
        </p:txBody>
      </p:sp>
    </p:spTree>
    <p:extLst>
      <p:ext uri="{BB962C8B-B14F-4D97-AF65-F5344CB8AC3E}">
        <p14:creationId xmlns:p14="http://schemas.microsoft.com/office/powerpoint/2010/main" val="2268448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3E99A0-5A01-41BA-AC39-BB8F130969B5}" type="datetimeFigureOut">
              <a:rPr lang="en-US" smtClean="0"/>
              <a:pPr/>
              <a:t>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5 min</a:t>
            </a:r>
          </a:p>
          <a:p>
            <a:pPr eaLnBrk="1" hangingPunct="1"/>
            <a:endParaRPr lang="en-US" altLang="en-US" dirty="0"/>
          </a:p>
          <a:p>
            <a:pPr eaLnBrk="1" hangingPunct="1"/>
            <a:r>
              <a:rPr lang="en-US" sz="1200" kern="1200" dirty="0">
                <a:solidFill>
                  <a:schemeClr val="tx1"/>
                </a:solidFill>
                <a:effectLst/>
                <a:latin typeface="+mn-lt"/>
                <a:ea typeface="+mn-ea"/>
                <a:cs typeface="+mn-cs"/>
              </a:rPr>
              <a:t>a. Take care of any housekeeping issues. </a:t>
            </a:r>
            <a:endParaRPr lang="en-US" altLang="en-US" dirty="0"/>
          </a:p>
        </p:txBody>
      </p:sp>
    </p:spTree>
    <p:extLst>
      <p:ext uri="{BB962C8B-B14F-4D97-AF65-F5344CB8AC3E}">
        <p14:creationId xmlns:p14="http://schemas.microsoft.com/office/powerpoint/2010/main" val="3011193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 </a:t>
            </a:r>
          </a:p>
          <a:p>
            <a:endParaRPr lang="en-US" dirty="0"/>
          </a:p>
          <a:p>
            <a:pPr lvl="0"/>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Small groups (5 min):</a:t>
            </a:r>
            <a:r>
              <a:rPr lang="en-US" sz="1200" kern="1200" dirty="0">
                <a:solidFill>
                  <a:schemeClr val="tx1"/>
                </a:solidFill>
                <a:latin typeface="+mn-lt"/>
                <a:ea typeface="+mn-ea"/>
                <a:cs typeface="+mn-cs"/>
              </a:rPr>
              <a:t> Divide participants into three small groups or pairs. Assign each group one question to discuss and tell participants to be ready to share their ideas with the entire group. </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a:t>
            </a:r>
            <a:r>
              <a:rPr lang="en-US" sz="1200" b="1" u="none" kern="1200" dirty="0">
                <a:solidFill>
                  <a:schemeClr val="tx1"/>
                </a:solidFill>
                <a:latin typeface="+mn-lt"/>
                <a:ea typeface="+mn-ea"/>
                <a:cs typeface="+mn-cs"/>
              </a:rPr>
              <a:t>Emphasize: </a:t>
            </a:r>
            <a:r>
              <a:rPr lang="en-US" sz="1200" u="none" kern="1200" dirty="0">
                <a:solidFill>
                  <a:schemeClr val="tx1"/>
                </a:solidFill>
                <a:latin typeface="+mn-lt"/>
                <a:ea typeface="+mn-ea"/>
                <a:cs typeface="+mn-cs"/>
              </a:rPr>
              <a:t>Pa</a:t>
            </a:r>
            <a:r>
              <a:rPr lang="en-US" sz="1200" kern="1200" dirty="0">
                <a:solidFill>
                  <a:schemeClr val="tx1"/>
                </a:solidFill>
                <a:latin typeface="+mn-lt"/>
                <a:ea typeface="+mn-ea"/>
                <a:cs typeface="+mn-cs"/>
              </a:rPr>
              <a:t>rticipants should use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Quick Reference Tools for Strategies 4 and 5 (PD handout 3.1) to support their responses.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Whole-group share-out (10 min):</a:t>
            </a:r>
            <a:r>
              <a:rPr lang="en-US" sz="1200" kern="1200" dirty="0">
                <a:solidFill>
                  <a:schemeClr val="tx1"/>
                </a:solidFill>
                <a:latin typeface="+mn-lt"/>
                <a:ea typeface="+mn-ea"/>
                <a:cs typeface="+mn-cs"/>
              </a:rPr>
              <a:t> </a:t>
            </a:r>
          </a:p>
          <a:p>
            <a:endParaRPr lang="en-US" sz="1200" kern="1200" dirty="0">
              <a:solidFill>
                <a:schemeClr val="tx1"/>
              </a:solidFill>
              <a:latin typeface="+mn-lt"/>
              <a:ea typeface="+mn-ea"/>
              <a:cs typeface="+mn-cs"/>
            </a:endParaRPr>
          </a:p>
          <a:p>
            <a:pPr marL="182880" indent="-182880">
              <a:buFont typeface="Arial" pitchFamily="34" charset="0"/>
              <a:buChar char="•"/>
            </a:pPr>
            <a:r>
              <a:rPr lang="en-US" sz="1200" kern="1200" dirty="0">
                <a:solidFill>
                  <a:schemeClr val="tx1"/>
                </a:solidFill>
                <a:latin typeface="+mn-lt"/>
                <a:ea typeface="+mn-ea"/>
                <a:cs typeface="+mn-cs"/>
              </a:rPr>
              <a:t>“What did you come up with for the first question?”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 for question 1:</a:t>
            </a:r>
            <a:r>
              <a:rPr lang="en-US" sz="1200" kern="1200" dirty="0">
                <a:solidFill>
                  <a:schemeClr val="tx1"/>
                </a:solidFill>
                <a:latin typeface="+mn-lt"/>
                <a:ea typeface="+mn-ea"/>
                <a:cs typeface="+mn-cs"/>
              </a:rPr>
              <a:t> Analysis and interpretation involve moving beyond simply describing observations to </a:t>
            </a:r>
            <a:r>
              <a:rPr lang="en-US" sz="1200" b="1" kern="1200" dirty="0">
                <a:solidFill>
                  <a:schemeClr val="tx1"/>
                </a:solidFill>
                <a:latin typeface="+mn-lt"/>
                <a:ea typeface="+mn-ea"/>
                <a:cs typeface="+mn-cs"/>
              </a:rPr>
              <a:t>doing</a:t>
            </a:r>
            <a:r>
              <a:rPr lang="en-US" sz="1200" kern="1200" dirty="0">
                <a:solidFill>
                  <a:schemeClr val="tx1"/>
                </a:solidFill>
                <a:latin typeface="+mn-lt"/>
                <a:ea typeface="+mn-ea"/>
                <a:cs typeface="+mn-cs"/>
              </a:rPr>
              <a:t> something with the data, including (but not limited to) making comparisons, identifying relationships, and organizing data in ways that will reveal patterns (such as using charts, diagrams, and graphs). </a:t>
            </a:r>
          </a:p>
          <a:p>
            <a:pPr lvl="0"/>
            <a:endParaRPr lang="en-US" sz="1200" kern="1200" dirty="0">
              <a:solidFill>
                <a:schemeClr val="tx1"/>
              </a:solidFill>
              <a:latin typeface="+mn-lt"/>
              <a:ea typeface="+mn-ea"/>
              <a:cs typeface="+mn-cs"/>
            </a:endParaRPr>
          </a:p>
          <a:p>
            <a:pPr marL="182880" lvl="0" indent="-182880">
              <a:buFont typeface="Arial" pitchFamily="34" charset="0"/>
              <a:buChar char="•"/>
            </a:pPr>
            <a:r>
              <a:rPr lang="en-US" sz="1200" kern="1200" dirty="0">
                <a:solidFill>
                  <a:schemeClr val="tx1"/>
                </a:solidFill>
                <a:latin typeface="+mn-lt"/>
                <a:ea typeface="+mn-ea"/>
                <a:cs typeface="+mn-cs"/>
              </a:rPr>
              <a:t>“What did you come up with for the second question?”</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 for question 2:</a:t>
            </a:r>
            <a:r>
              <a:rPr lang="en-US" sz="1200" kern="1200" dirty="0">
                <a:solidFill>
                  <a:schemeClr val="tx1"/>
                </a:solidFill>
                <a:latin typeface="+mn-lt"/>
                <a:ea typeface="+mn-ea"/>
                <a:cs typeface="+mn-cs"/>
              </a:rPr>
              <a:t> Strategy 4 lays the groundwork for strategy 5. Before we can build a scientific explanation for a specific phenomenon, we need to make some observations, analyze the data to reveal patterns, and organize the data to gather the necessary evidence to support construction of a scientific explanation. A scientific explanation includes a claim that answers the question being studied, evidence that supports the claim, and reasoning that links the claim to the evidence and to science ideas.</a:t>
            </a:r>
          </a:p>
          <a:p>
            <a:pPr lvl="0"/>
            <a:endParaRPr lang="en-US" sz="1200" kern="1200" dirty="0">
              <a:solidFill>
                <a:schemeClr val="tx1"/>
              </a:solidFill>
              <a:latin typeface="+mn-lt"/>
              <a:ea typeface="+mn-ea"/>
              <a:cs typeface="+mn-cs"/>
            </a:endParaRPr>
          </a:p>
          <a:p>
            <a:pPr marL="182880" lvl="0" indent="-182880">
              <a:buFont typeface="Arial" pitchFamily="34" charset="0"/>
              <a:buChar char="•"/>
            </a:pPr>
            <a:r>
              <a:rPr lang="en-US" sz="1200" kern="1200" dirty="0">
                <a:solidFill>
                  <a:schemeClr val="tx1"/>
                </a:solidFill>
                <a:latin typeface="+mn-lt"/>
                <a:ea typeface="+mn-ea"/>
                <a:cs typeface="+mn-cs"/>
              </a:rPr>
              <a:t>“What did you come up with for the third question?”</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 for question 3:</a:t>
            </a:r>
            <a:r>
              <a:rPr lang="en-US" sz="1200" kern="1200" dirty="0">
                <a:solidFill>
                  <a:schemeClr val="tx1"/>
                </a:solidFill>
                <a:latin typeface="+mn-lt"/>
                <a:ea typeface="+mn-ea"/>
                <a:cs typeface="+mn-cs"/>
              </a:rPr>
              <a:t> A scientific explanation includes a claim that answers the question being studied, evidence that supports the claim, and reasoning that links the claim to the evidence and to science ideas. Scientific arguments involve assessing the strength and quality of the evidence and reasoning in different scientific explanations for the same observations and determining which proposed explanation has the best supporting evidence, science ideas, and reasoning.</a:t>
            </a:r>
            <a:r>
              <a:rPr lang="en-US" dirty="0"/>
              <a:t> </a:t>
            </a:r>
          </a:p>
          <a:p>
            <a:pPr marL="228600" indent="-228600">
              <a:buFont typeface="+mj-lt"/>
              <a:buAutoNum type="alphaLcParen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p14="http://schemas.microsoft.com/office/powerpoint/2010/main" val="3477668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a:t>
            </a:r>
          </a:p>
          <a:p>
            <a:endParaRPr lang="en-US" sz="1200" i="1" kern="120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“Before we view classroom video clips to identify and analyze strategies 4 and 5, we’re going to practice identifying observations, analyses, interpretations, explanations, and arguments from a handout of student statements. Learning to distinguish which strategy students are using in these examples will help us when we review the classroom videos, where the strategies aren’t always as clear cut.”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Refer participants to handout 3.2 in their PD program binders (Practice Identifying Strategies 4 and 5).</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Have participants work in pairs to analyze student statements in the handout.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 participants discuss and clarify their analyses of the student statements, encourage them to refer frequently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Quick Reference Tools handout (PD handout 3.1).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For examples of ideal participant responses,</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see PD Leader Master: Practice Identifying Strategies 4 and 5.</a:t>
            </a:r>
            <a:r>
              <a:rPr lang="en-US" dirty="0"/>
              <a:t> </a:t>
            </a:r>
            <a:endParaRPr lang="en-US" sz="16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p14="http://schemas.microsoft.com/office/powerpoint/2010/main" val="384880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pPr marL="0" lvl="1"/>
            <a:r>
              <a:rPr lang="en-US" sz="1200" kern="1200" dirty="0">
                <a:solidFill>
                  <a:schemeClr val="tx1"/>
                </a:solidFill>
                <a:latin typeface="+mn-lt"/>
                <a:ea typeface="+mn-ea"/>
                <a:cs typeface="+mn-cs"/>
              </a:rPr>
              <a:t>a. Review</a:t>
            </a:r>
            <a:r>
              <a:rPr lang="en-US" sz="1200" kern="1200" baseline="0" dirty="0">
                <a:solidFill>
                  <a:schemeClr val="tx1"/>
                </a:solidFill>
                <a:latin typeface="+mn-lt"/>
                <a:ea typeface="+mn-ea"/>
                <a:cs typeface="+mn-cs"/>
              </a:rPr>
              <a:t> the focus question that will guide today’s lesson analysis work.</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a:p>
            <a:pPr marL="0" indent="0">
              <a:buNone/>
            </a:pPr>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a. “Now let’s see if we can recognize students analyzing and interpreting data in a classroom video clip.”</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b. </a:t>
            </a:r>
            <a:r>
              <a:rPr lang="en-US" sz="1200" b="0" kern="1200" baseline="0" dirty="0">
                <a:solidFill>
                  <a:schemeClr val="tx1"/>
                </a:solidFill>
                <a:effectLst/>
                <a:latin typeface="+mn-lt"/>
                <a:ea typeface="+mn-ea"/>
                <a:cs typeface="+mn-cs"/>
              </a:rPr>
              <a:t>Review</a:t>
            </a:r>
            <a:r>
              <a:rPr lang="en-US" sz="1200" kern="1200" baseline="0" dirty="0">
                <a:solidFill>
                  <a:schemeClr val="tx1"/>
                </a:solidFill>
                <a:effectLst/>
                <a:latin typeface="+mn-lt"/>
                <a:ea typeface="+mn-ea"/>
                <a:cs typeface="+mn-cs"/>
              </a:rPr>
              <a:t> the lesson context at the top of the transcript for video clip 1 (handout 3.3 in PD binder), making sure participants understand both the content and activity in focus.</a:t>
            </a:r>
          </a:p>
        </p:txBody>
      </p:sp>
      <p:sp>
        <p:nvSpPr>
          <p:cNvPr id="4" name="Slide Number Placeholder 3"/>
          <p:cNvSpPr>
            <a:spLocks noGrp="1"/>
          </p:cNvSpPr>
          <p:nvPr>
            <p:ph type="sldNum" sz="quarter" idx="10"/>
          </p:nvPr>
        </p:nvSpPr>
        <p:spPr/>
        <p:txBody>
          <a:bodyPr/>
          <a:lstStyle/>
          <a:p>
            <a:pPr>
              <a:defRPr/>
            </a:pPr>
            <a:fld id="{9808C13C-847F-4B58-97D9-13B05A934034}" type="slidenum">
              <a:rPr lang="en-US" smtClean="0"/>
              <a:pPr>
                <a:defRPr/>
              </a:pPr>
              <a:t>13</a:t>
            </a:fld>
            <a:endParaRPr lang="en-US"/>
          </a:p>
        </p:txBody>
      </p:sp>
    </p:spTree>
    <p:extLst>
      <p:ext uri="{BB962C8B-B14F-4D97-AF65-F5344CB8AC3E}">
        <p14:creationId xmlns:p14="http://schemas.microsoft.com/office/powerpoint/2010/main" val="1588331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93F2425-BB1A-4108-B190-88894F331882}" type="slidenum">
              <a:rPr lang="en-US" smtClean="0"/>
              <a:pPr eaLnBrk="1" hangingPunct="1"/>
              <a:t>14</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baseline="0" dirty="0"/>
              <a:t>25 min</a:t>
            </a:r>
          </a:p>
          <a:p>
            <a:pPr eaLnBrk="1" hangingPunct="1"/>
            <a:endParaRPr lang="en-US" sz="1200" i="1" kern="1200" baseline="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“As we watch the video clip, we’ll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actions that illustrate strategy 4. Be on the lookout for instances where the teacher or the students do something listed on the slide. That’s what we’ll discuss first.”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Show the video clip.</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Individuals: </a:t>
            </a:r>
            <a:r>
              <a:rPr lang="en-US" sz="1200" b="0" kern="1200" dirty="0">
                <a:solidFill>
                  <a:schemeClr val="tx1"/>
                </a:solidFill>
                <a:latin typeface="+mn-lt"/>
                <a:ea typeface="+mn-ea"/>
                <a:cs typeface="+mn-cs"/>
              </a:rPr>
              <a:t>“</a:t>
            </a:r>
            <a:r>
              <a:rPr lang="en-US" sz="1200" kern="1200" dirty="0">
                <a:solidFill>
                  <a:schemeClr val="tx1"/>
                </a:solidFill>
                <a:latin typeface="+mn-lt"/>
                <a:ea typeface="+mn-ea"/>
                <a:cs typeface="+mn-cs"/>
              </a:rPr>
              <a:t>Think about the strategy 4</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actions listed on the slide.”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the question on the slide. Make sure to support your claims with evidence from the video transcript.”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Observations:</a:t>
            </a:r>
            <a:r>
              <a:rPr lang="en-US" sz="1200" kern="1200" dirty="0">
                <a:solidFill>
                  <a:schemeClr val="tx1"/>
                </a:solidFill>
                <a:latin typeface="+mn-lt"/>
                <a:ea typeface="+mn-ea"/>
                <a:cs typeface="+mn-cs"/>
              </a:rPr>
              <a:t> </a:t>
            </a:r>
          </a:p>
          <a:p>
            <a:pPr marL="228600" indent="-137160">
              <a:spcAft>
                <a:spcPts val="600"/>
              </a:spcAft>
              <a:buFont typeface="Arial" pitchFamily="34" charset="0"/>
              <a:buChar char="•"/>
            </a:pPr>
            <a:r>
              <a:rPr lang="en-US" sz="1200" kern="1200" dirty="0">
                <a:solidFill>
                  <a:schemeClr val="tx1"/>
                </a:solidFill>
                <a:latin typeface="+mn-lt"/>
                <a:ea typeface="+mn-ea"/>
                <a:cs typeface="+mn-cs"/>
              </a:rPr>
              <a:t>At several points in the video, the teacher tries to clarify the key observation—the key pattern—that needs to be explained: Water droplets are forming on the outside of the glass of water with ice, but not on the glass at room temperature (video segments 00:01.3–00:11.2; 00:57.8–01:02.2; 01:13.8.).</a:t>
            </a:r>
          </a:p>
          <a:p>
            <a:pPr marL="228600" indent="-137160">
              <a:spcAft>
                <a:spcPts val="600"/>
              </a:spcAft>
              <a:buFont typeface="Arial" pitchFamily="34" charset="0"/>
              <a:buChar char="•"/>
            </a:pPr>
            <a:r>
              <a:rPr lang="en-US" sz="1200" kern="1200" dirty="0">
                <a:solidFill>
                  <a:schemeClr val="tx1"/>
                </a:solidFill>
                <a:latin typeface="+mn-lt"/>
                <a:ea typeface="+mn-ea"/>
                <a:cs typeface="+mn-cs"/>
              </a:rPr>
              <a:t>Students are trying to make sense of their observations (analyzing and interpreting), and several of them think the water droplets are coming from the ice in some way (segments 00:19.5–00:57.8). The overlapping talk makes it difficult to understand their thinking; however, one student clearly articulates her idea that the warmth of the room is causing a reaction between the ice and the air (segments 01:15.1–01:44.2). She and other students assert that the glass without ice adapted to the room temperature (segments 01:48.3–02:03.1). </a:t>
            </a:r>
          </a:p>
          <a:p>
            <a:pPr marL="228600" indent="-137160">
              <a:spcAft>
                <a:spcPts val="600"/>
              </a:spcAft>
              <a:buFont typeface="Arial" pitchFamily="34" charset="0"/>
              <a:buChar char="•"/>
            </a:pPr>
            <a:r>
              <a:rPr lang="en-US" sz="1200" kern="1200" dirty="0">
                <a:solidFill>
                  <a:schemeClr val="tx1"/>
                </a:solidFill>
                <a:latin typeface="+mn-lt"/>
                <a:ea typeface="+mn-ea"/>
                <a:cs typeface="+mn-cs"/>
              </a:rPr>
              <a:t>The teacher poses challenge questions to support students in moving their thinking forward. At one point (segment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00:13.4), she asks why water appeared on the outside of the glass. Then she asks, “How would the ice make that happen?” (segment 00:43.0).</a:t>
            </a:r>
            <a:r>
              <a:rPr lang="en-US" sz="1200" i="1" kern="1200" dirty="0">
                <a:solidFill>
                  <a:schemeClr val="tx1"/>
                </a:solidFill>
                <a:latin typeface="+mn-lt"/>
                <a:ea typeface="+mn-ea"/>
                <a:cs typeface="+mn-cs"/>
              </a:rPr>
              <a:t> </a:t>
            </a:r>
            <a:r>
              <a:rPr lang="en-US" sz="1200" kern="1200" dirty="0">
                <a:solidFill>
                  <a:schemeClr val="tx1"/>
                </a:solidFill>
                <a:latin typeface="+mn-lt"/>
                <a:ea typeface="+mn-ea"/>
                <a:cs typeface="+mn-cs"/>
              </a:rPr>
              <a:t>But she most clearly challenges students to move toward a more-scientific understanding at the end of the clip (segments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02:20.1–02:24.4 ), where she asks them to think about the role of water vapor. </a:t>
            </a:r>
          </a:p>
          <a:p>
            <a:pPr marL="228600" indent="-137160">
              <a:spcAft>
                <a:spcPts val="600"/>
              </a:spcAft>
              <a:buFont typeface="Arial" pitchFamily="34" charset="0"/>
              <a:buChar char="•"/>
            </a:pPr>
            <a:r>
              <a:rPr lang="en-US" sz="1200" kern="1200" dirty="0">
                <a:solidFill>
                  <a:schemeClr val="tx1"/>
                </a:solidFill>
                <a:latin typeface="+mn-lt"/>
                <a:ea typeface="+mn-ea"/>
                <a:cs typeface="+mn-cs"/>
              </a:rPr>
              <a:t>There is little evidence in the clip of students organizing their data or observations. This is a missed opportunity.</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For examples of strategy 4, see PD Leader Master: 5th-Grade Guide to Video Clips for Day 3.</a:t>
            </a:r>
          </a:p>
        </p:txBody>
      </p:sp>
    </p:spTree>
    <p:extLst>
      <p:ext uri="{BB962C8B-B14F-4D97-AF65-F5344CB8AC3E}">
        <p14:creationId xmlns:p14="http://schemas.microsoft.com/office/powerpoint/2010/main" val="1053840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93F2425-BB1A-4108-B190-88894F331882}" type="slidenum">
              <a:rPr lang="en-US" smtClean="0"/>
              <a:pPr eaLnBrk="1" hangingPunct="1"/>
              <a:t>15</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baseline="0" dirty="0"/>
              <a:t>25 min</a:t>
            </a:r>
          </a:p>
          <a:p>
            <a:pPr eaLnBrk="1" hangingPunct="1"/>
            <a:endParaRPr lang="en-US" baseline="0" dirty="0"/>
          </a:p>
          <a:p>
            <a:pPr lvl="0"/>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“For the first analysis question on the slide, study the transcript for video clip 1 and come up with a claim, evidence, and reasoning to support your claim. For the second analysis question, consider alternative moves the teacher could have made as you identify missed opportunities.”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 </a:t>
            </a:r>
            <a:r>
              <a:rPr lang="en-US" sz="1200" kern="1200" dirty="0">
                <a:solidFill>
                  <a:schemeClr val="tx1"/>
                </a:solidFill>
                <a:latin typeface="+mn-lt"/>
                <a:ea typeface="+mn-ea"/>
                <a:cs typeface="+mn-cs"/>
              </a:rPr>
              <a:t>After participants have shared their analyses, ask, “Were there any missed opportunities for engaging students in analyzing and interpreting data?”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Discuss the reflection questions on the slide, making sure participants share specifically what they learned about strategy 4.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For examples of strategy 4, see PD Leader Master: 5th-Grade Guide to Video Clips for Day 3.</a:t>
            </a:r>
            <a:endParaRPr lang="en-US" sz="1600" kern="1200" dirty="0">
              <a:solidFill>
                <a:schemeClr val="tx1"/>
              </a:solidFill>
              <a:effectLst/>
              <a:latin typeface="+mn-lt"/>
              <a:ea typeface="+mn-ea"/>
              <a:cs typeface="+mn-cs"/>
            </a:endParaRPr>
          </a:p>
          <a:p>
            <a:pPr eaLnBrk="1" hangingPunct="1"/>
            <a:endParaRPr lang="en-US" baseline="0" dirty="0"/>
          </a:p>
        </p:txBody>
      </p:sp>
    </p:spTree>
    <p:extLst>
      <p:ext uri="{BB962C8B-B14F-4D97-AF65-F5344CB8AC3E}">
        <p14:creationId xmlns:p14="http://schemas.microsoft.com/office/powerpoint/2010/main" val="1181885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“Strategy</a:t>
            </a:r>
            <a:r>
              <a:rPr lang="en-US" sz="1200" kern="1200" baseline="0" dirty="0">
                <a:solidFill>
                  <a:schemeClr val="tx1"/>
                </a:solidFill>
                <a:latin typeface="+mn-lt"/>
                <a:ea typeface="+mn-ea"/>
                <a:cs typeface="+mn-cs"/>
              </a:rPr>
              <a:t> 5 is the </a:t>
            </a:r>
            <a:r>
              <a:rPr lang="en-US" sz="1200" kern="1200" dirty="0">
                <a:solidFill>
                  <a:schemeClr val="tx1"/>
                </a:solidFill>
                <a:latin typeface="+mn-lt"/>
                <a:ea typeface="+mn-ea"/>
                <a:cs typeface="+mn-cs"/>
              </a:rPr>
              <a:t>focus of the next video clip, although you may also see evidence of strategy 4 being used.” </a:t>
            </a:r>
          </a:p>
          <a:p>
            <a:pPr lvl="0"/>
            <a:endParaRPr lang="en-US" sz="1200" u="sng" kern="1200" dirty="0">
              <a:solidFill>
                <a:schemeClr val="tx1"/>
              </a:solidFill>
              <a:latin typeface="+mn-lt"/>
              <a:ea typeface="+mn-ea"/>
              <a:cs typeface="+mn-cs"/>
            </a:endParaRPr>
          </a:p>
          <a:p>
            <a:pPr lvl="0"/>
            <a:r>
              <a:rPr lang="en-US" sz="1200" u="none" kern="1200" dirty="0">
                <a:solidFill>
                  <a:schemeClr val="tx1"/>
                </a:solidFill>
                <a:latin typeface="+mn-lt"/>
                <a:ea typeface="+mn-ea"/>
                <a:cs typeface="+mn-cs"/>
              </a:rPr>
              <a:t>b. Ha</a:t>
            </a:r>
            <a:r>
              <a:rPr lang="en-US" sz="1200" kern="1200" dirty="0">
                <a:solidFill>
                  <a:schemeClr val="tx1"/>
                </a:solidFill>
                <a:latin typeface="+mn-lt"/>
                <a:ea typeface="+mn-ea"/>
                <a:cs typeface="+mn-cs"/>
              </a:rPr>
              <a:t>ve participants analyze the two transcript examples (under “About Matter, Molecules, and the Water Cycle” in the strategy 5 chapter)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look for evidence of students engaging in constructing explanations and arguments.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is an important activity, but it can be cut if time is short. </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c. “Before we view another classroom video, let’s practice analyzing examples of strategy 5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Read the two sample transcripts in the section titled ‘About Matter, Molecules, and the Water Cycle’ and see if you can find any evidence of the teacher engaging students in constructing explanations and arguments. Refer to the list on the slide for guidance.” </a:t>
            </a:r>
          </a:p>
          <a:p>
            <a:pPr lvl="0"/>
            <a:endParaRPr lang="en-US" sz="1200" b="1" kern="1200" dirty="0">
              <a:solidFill>
                <a:schemeClr val="tx1"/>
              </a:solidFill>
              <a:latin typeface="+mn-lt"/>
              <a:ea typeface="+mn-ea"/>
              <a:cs typeface="+mn-cs"/>
            </a:endParaRPr>
          </a:p>
          <a:p>
            <a:pPr lvl="0"/>
            <a:r>
              <a:rPr lang="en-US" sz="1200" b="1" kern="1200" dirty="0">
                <a:solidFill>
                  <a:schemeClr val="tx1"/>
                </a:solidFill>
                <a:latin typeface="+mn-lt"/>
                <a:ea typeface="+mn-ea"/>
                <a:cs typeface="+mn-cs"/>
              </a:rPr>
              <a:t>Individual work time (5 min).</a:t>
            </a:r>
            <a:r>
              <a:rPr lang="en-US" sz="1200" kern="1200" dirty="0">
                <a:solidFill>
                  <a:schemeClr val="tx1"/>
                </a:solidFill>
                <a:latin typeface="+mn-lt"/>
                <a:ea typeface="+mn-ea"/>
                <a:cs typeface="+mn-cs"/>
              </a:rPr>
              <a:t> </a:t>
            </a:r>
          </a:p>
          <a:p>
            <a:pPr lvl="0"/>
            <a:endParaRPr lang="en-US" sz="1200" b="1" kern="1200" dirty="0">
              <a:solidFill>
                <a:schemeClr val="tx1"/>
              </a:solidFill>
              <a:latin typeface="+mn-lt"/>
              <a:ea typeface="+mn-ea"/>
              <a:cs typeface="+mn-cs"/>
            </a:endParaRPr>
          </a:p>
          <a:p>
            <a:pPr lvl="0"/>
            <a:r>
              <a:rPr lang="en-US" sz="1200" b="1" kern="1200" dirty="0">
                <a:solidFill>
                  <a:schemeClr val="tx1"/>
                </a:solidFill>
                <a:latin typeface="+mn-lt"/>
                <a:ea typeface="+mn-ea"/>
                <a:cs typeface="+mn-cs"/>
              </a:rPr>
              <a:t>Whole-group share-out:</a:t>
            </a:r>
            <a:r>
              <a:rPr lang="en-US" sz="1200" kern="1200" dirty="0">
                <a:solidFill>
                  <a:schemeClr val="tx1"/>
                </a:solidFill>
                <a:latin typeface="+mn-lt"/>
                <a:ea typeface="+mn-ea"/>
                <a:cs typeface="+mn-cs"/>
              </a:rPr>
              <a:t> Have participants share evidence from the transcripts of students engaging in strategy 5,</a:t>
            </a:r>
            <a:r>
              <a:rPr lang="en-US" sz="1200" kern="1200" baseline="0" dirty="0">
                <a:solidFill>
                  <a:schemeClr val="tx1"/>
                </a:solidFill>
                <a:latin typeface="+mn-lt"/>
                <a:ea typeface="+mn-ea"/>
                <a:cs typeface="+mn-cs"/>
              </a:rPr>
              <a:t> noting </a:t>
            </a:r>
            <a:r>
              <a:rPr lang="en-US" sz="1200" kern="1200" dirty="0">
                <a:solidFill>
                  <a:schemeClr val="tx1"/>
                </a:solidFill>
                <a:latin typeface="+mn-lt"/>
                <a:ea typeface="+mn-ea"/>
                <a:cs typeface="+mn-cs"/>
              </a:rPr>
              <a:t>the</a:t>
            </a:r>
            <a:r>
              <a:rPr lang="en-US" sz="1200" kern="1200" baseline="0" dirty="0">
                <a:solidFill>
                  <a:schemeClr val="tx1"/>
                </a:solidFill>
                <a:latin typeface="+mn-lt"/>
                <a:ea typeface="+mn-ea"/>
                <a:cs typeface="+mn-cs"/>
              </a:rPr>
              <a:t> specific action illustrated </a:t>
            </a:r>
            <a:r>
              <a:rPr lang="en-US" sz="1200" kern="1200" dirty="0">
                <a:solidFill>
                  <a:schemeClr val="tx1"/>
                </a:solidFill>
                <a:latin typeface="+mn-lt"/>
                <a:ea typeface="+mn-ea"/>
                <a:cs typeface="+mn-cs"/>
              </a:rPr>
              <a:t>from the list on the slide.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Observations:</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Transcript 1:</a:t>
            </a:r>
            <a:r>
              <a:rPr lang="en-US" sz="1200" kern="1200" dirty="0">
                <a:solidFill>
                  <a:schemeClr val="tx1"/>
                </a:solidFill>
                <a:latin typeface="+mn-lt"/>
                <a:ea typeface="+mn-ea"/>
                <a:cs typeface="+mn-cs"/>
              </a:rPr>
              <a:t> S1 claimed that some water in the glass evaporated and then condensed on the outside of the glass because it cooled down. S2 challenged this claim by using logical reasoning and evidence: The water inside the glass was red, but the water on the outside was clear. S3 proposed a new claim, saying that the water on the outside of the glass came from water vapor in the air. He then used science ideas to support this claim (water molecules slow down when cooled).</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Transcript 2:</a:t>
            </a:r>
            <a:r>
              <a:rPr lang="en-US" sz="1200" kern="1200" dirty="0">
                <a:solidFill>
                  <a:schemeClr val="tx1"/>
                </a:solidFill>
                <a:latin typeface="+mn-lt"/>
                <a:ea typeface="+mn-ea"/>
                <a:cs typeface="+mn-cs"/>
              </a:rPr>
              <a:t> Wyatt claimed that clouds form when water molecules evaporate from Earth and go into the sky as water vapor. He used logical reasoning to suggest that we see clouds because of dust in the sky, since water vapor can’t be seen. Maria claimed that clouds are formed by water molecules cooling and coming together to make liquid drops of water. Dawn supported this claim with evidence that steam coming out of a teakettle is made of liquid-water drops, and since clouds look like steam, Maria’s explanation must be right. Marco provided additional evidence to support this claim, noting that airplane windows get wet when airplanes fly through clouds.</a:t>
            </a:r>
            <a:r>
              <a:rPr lang="en-US" dirty="0"/>
              <a: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val="1661830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min</a:t>
            </a:r>
          </a:p>
          <a:p>
            <a:endParaRPr lang="en-US" dirty="0"/>
          </a:p>
          <a:p>
            <a:r>
              <a:rPr lang="en-US" sz="1200" kern="1200" dirty="0">
                <a:solidFill>
                  <a:schemeClr val="tx1"/>
                </a:solidFill>
                <a:latin typeface="+mn-lt"/>
                <a:ea typeface="+mn-ea"/>
                <a:cs typeface="+mn-cs"/>
              </a:rPr>
              <a:t>a. “Now we’re going to look at another video clip and focus on identifying strategy 5: Engage students in constructing explanations and arguments.”</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b. </a:t>
            </a:r>
            <a:r>
              <a:rPr lang="en-US" sz="1200" u="none" kern="1200" dirty="0">
                <a:solidFill>
                  <a:schemeClr val="tx1"/>
                </a:solidFill>
                <a:latin typeface="+mn-lt"/>
                <a:ea typeface="+mn-ea"/>
                <a:cs typeface="+mn-cs"/>
              </a:rPr>
              <a:t>Read the context </a:t>
            </a:r>
            <a:r>
              <a:rPr lang="en-US" sz="1200" kern="1200" dirty="0">
                <a:solidFill>
                  <a:schemeClr val="tx1"/>
                </a:solidFill>
                <a:latin typeface="+mn-lt"/>
                <a:ea typeface="+mn-ea"/>
                <a:cs typeface="+mn-cs"/>
              </a:rPr>
              <a:t>of the lesson at the top of the transcript for video clip 2 (handout 3.4 in the PD program</a:t>
            </a:r>
            <a:r>
              <a:rPr lang="en-US" sz="1200" kern="1200" baseline="0" dirty="0">
                <a:solidFill>
                  <a:schemeClr val="tx1"/>
                </a:solidFill>
                <a:latin typeface="+mn-lt"/>
                <a:ea typeface="+mn-ea"/>
                <a:cs typeface="+mn-cs"/>
              </a:rPr>
              <a:t> binder</a:t>
            </a:r>
            <a:r>
              <a:rPr lang="en-US" sz="1200" kern="1200" dirty="0">
                <a:solidFill>
                  <a:schemeClr val="tx1"/>
                </a:solidFill>
                <a:latin typeface="+mn-lt"/>
                <a:ea typeface="+mn-ea"/>
                <a:cs typeface="+mn-cs"/>
              </a:rPr>
              <a:t>). </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“What </a:t>
            </a:r>
            <a:r>
              <a:rPr lang="en-US" sz="1200" b="1" kern="1200" dirty="0">
                <a:solidFill>
                  <a:schemeClr val="tx1"/>
                </a:solidFill>
                <a:latin typeface="+mn-lt"/>
                <a:ea typeface="+mn-ea"/>
                <a:cs typeface="+mn-cs"/>
              </a:rPr>
              <a:t>observations</a:t>
            </a:r>
            <a:r>
              <a:rPr lang="en-US" sz="1200" kern="1200" dirty="0">
                <a:solidFill>
                  <a:schemeClr val="tx1"/>
                </a:solidFill>
                <a:latin typeface="+mn-lt"/>
                <a:ea typeface="+mn-ea"/>
                <a:cs typeface="+mn-cs"/>
              </a:rPr>
              <a:t> do you think students in the clip will draw from to explain this system of water-phase changes?”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If participants have not yet observed the water-changes system, make sure they understand what students in the video should have observed.</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“What </a:t>
            </a:r>
            <a:r>
              <a:rPr lang="en-US" sz="1200" b="1" kern="1200" dirty="0">
                <a:solidFill>
                  <a:schemeClr val="tx1"/>
                </a:solidFill>
                <a:latin typeface="+mn-lt"/>
                <a:ea typeface="+mn-ea"/>
                <a:cs typeface="+mn-cs"/>
              </a:rPr>
              <a:t>science ideas </a:t>
            </a:r>
            <a:r>
              <a:rPr lang="en-US" sz="1200" kern="1200" dirty="0">
                <a:solidFill>
                  <a:schemeClr val="tx1"/>
                </a:solidFill>
                <a:latin typeface="+mn-lt"/>
                <a:ea typeface="+mn-ea"/>
                <a:cs typeface="+mn-cs"/>
              </a:rPr>
              <a:t>do you think students will use to explain this system (e.g., how molecules move in different states of matter; molecular </a:t>
            </a:r>
            <a:r>
              <a:rPr lang="en-US" sz="1200" kern="1200" baseline="0" dirty="0">
                <a:solidFill>
                  <a:schemeClr val="tx1"/>
                </a:solidFill>
                <a:latin typeface="+mn-lt"/>
                <a:ea typeface="+mn-ea"/>
                <a:cs typeface="+mn-cs"/>
              </a:rPr>
              <a:t>motion </a:t>
            </a:r>
            <a:r>
              <a:rPr lang="en-US" sz="1200" kern="1200" dirty="0">
                <a:solidFill>
                  <a:schemeClr val="tx1"/>
                </a:solidFill>
                <a:latin typeface="+mn-lt"/>
                <a:ea typeface="+mn-ea"/>
                <a:cs typeface="+mn-cs"/>
              </a:rPr>
              <a:t>when energy is gained or lost; evaporation and condensation)?”</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e. </a:t>
            </a:r>
            <a:r>
              <a:rPr lang="en-US" sz="1200" b="1" u="none" kern="1200" dirty="0">
                <a:solidFill>
                  <a:schemeClr val="tx1"/>
                </a:solidFill>
                <a:latin typeface="+mn-lt"/>
                <a:ea typeface="+mn-ea"/>
                <a:cs typeface="+mn-cs"/>
              </a:rPr>
              <a:t>Emphasize: </a:t>
            </a:r>
            <a:r>
              <a:rPr lang="en-US" sz="1200" u="none" kern="1200" dirty="0">
                <a:solidFill>
                  <a:schemeClr val="tx1"/>
                </a:solidFill>
                <a:latin typeface="+mn-lt"/>
                <a:ea typeface="+mn-ea"/>
                <a:cs typeface="+mn-cs"/>
              </a:rPr>
              <a:t>Students </a:t>
            </a:r>
            <a:r>
              <a:rPr lang="en-US" sz="1200" kern="1200" dirty="0">
                <a:solidFill>
                  <a:schemeClr val="tx1"/>
                </a:solidFill>
                <a:latin typeface="+mn-lt"/>
                <a:ea typeface="+mn-ea"/>
                <a:cs typeface="+mn-cs"/>
              </a:rPr>
              <a:t>in the clip are trying to answer the question, “How can you explain your observations of this system?”</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17</a:t>
            </a:fld>
            <a:endParaRPr lang="en-US"/>
          </a:p>
        </p:txBody>
      </p:sp>
    </p:spTree>
    <p:extLst>
      <p:ext uri="{BB962C8B-B14F-4D97-AF65-F5344CB8AC3E}">
        <p14:creationId xmlns:p14="http://schemas.microsoft.com/office/powerpoint/2010/main" val="3564075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93F2425-BB1A-4108-B190-88894F331882}" type="slidenum">
              <a:rPr lang="en-US" smtClean="0"/>
              <a:pPr eaLnBrk="1" hangingPunct="1"/>
              <a:t>18</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baseline="0" dirty="0"/>
              <a:t>25 min</a:t>
            </a:r>
          </a:p>
          <a:p>
            <a:pPr eaLnBrk="1" hangingPunct="1"/>
            <a:endParaRPr lang="en-US" sz="1200" i="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“As you watch the video clip,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instances where students are engaged in </a:t>
            </a:r>
            <a:r>
              <a:rPr lang="en-US" sz="1200" b="0" kern="1200" dirty="0">
                <a:solidFill>
                  <a:schemeClr val="tx1"/>
                </a:solidFill>
                <a:latin typeface="+mn-lt"/>
                <a:ea typeface="+mn-ea"/>
                <a:cs typeface="+mn-cs"/>
              </a:rPr>
              <a:t>constructing explanations and arguments </a:t>
            </a:r>
            <a:r>
              <a:rPr lang="en-US" sz="1200" kern="1200" dirty="0">
                <a:solidFill>
                  <a:schemeClr val="tx1"/>
                </a:solidFill>
                <a:latin typeface="+mn-lt"/>
                <a:ea typeface="+mn-ea"/>
                <a:cs typeface="+mn-cs"/>
              </a:rPr>
              <a:t>(strategy 5). You might notice examples of strategy 4 (analyzing and interpreting data), but focus on identifying strategy 5. Also notice the kinds of questions the teacher asks (elicit, probe, or challenge).”</a:t>
            </a:r>
            <a:r>
              <a:rPr lang="en-US" dirty="0"/>
              <a: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Before showing the video clip, read the list of actions on the slide</a:t>
            </a:r>
            <a:r>
              <a:rPr lang="en-US" sz="1200" kern="1200" baseline="0" dirty="0">
                <a:solidFill>
                  <a:schemeClr val="tx1"/>
                </a:solidFill>
                <a:latin typeface="+mn-lt"/>
                <a:ea typeface="+mn-ea"/>
                <a:cs typeface="+mn-cs"/>
              </a:rPr>
              <a:t>.</a:t>
            </a:r>
          </a:p>
          <a:p>
            <a:endParaRPr lang="en-US" sz="1200" b="0" kern="1200" baseline="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“Think about the strategy 5 actions listed on the</a:t>
            </a:r>
            <a:r>
              <a:rPr lang="en-US" sz="1200" kern="1200" baseline="0" dirty="0">
                <a:solidFill>
                  <a:schemeClr val="tx1"/>
                </a:solidFill>
                <a:latin typeface="+mn-lt"/>
                <a:ea typeface="+mn-ea"/>
                <a:cs typeface="+mn-cs"/>
              </a:rPr>
              <a:t> slide</a:t>
            </a:r>
            <a:r>
              <a:rPr lang="en-US" sz="1200" kern="1200" dirty="0">
                <a:solidFill>
                  <a:schemeClr val="tx1"/>
                </a:solidFill>
                <a:latin typeface="+mn-lt"/>
                <a:ea typeface="+mn-ea"/>
                <a:cs typeface="+mn-cs"/>
              </a:rPr>
              <a:t>.”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the question on the slide. Make sure to support</a:t>
            </a:r>
            <a:r>
              <a:rPr lang="en-US" sz="1200" kern="1200" baseline="0" dirty="0">
                <a:solidFill>
                  <a:schemeClr val="tx1"/>
                </a:solidFill>
                <a:latin typeface="+mn-lt"/>
                <a:ea typeface="+mn-ea"/>
                <a:cs typeface="+mn-cs"/>
              </a:rPr>
              <a:t> your claims with evidence from the video transcript.”</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Emphasize:</a:t>
            </a:r>
            <a:r>
              <a:rPr lang="en-US" sz="1200" kern="1200" dirty="0">
                <a:solidFill>
                  <a:schemeClr val="tx1"/>
                </a:solidFill>
                <a:latin typeface="+mn-lt"/>
                <a:ea typeface="+mn-ea"/>
                <a:cs typeface="+mn-cs"/>
              </a:rPr>
              <a:t> “Strategy 5 is designed to help move student thinking forward toward deeper understandings of science ideas, so we should see challenge questions as</a:t>
            </a:r>
            <a:r>
              <a:rPr lang="en-US" sz="1200" kern="1200" baseline="0" dirty="0">
                <a:solidFill>
                  <a:schemeClr val="tx1"/>
                </a:solidFill>
                <a:latin typeface="+mn-lt"/>
                <a:ea typeface="+mn-ea"/>
                <a:cs typeface="+mn-cs"/>
              </a:rPr>
              <a:t> well as </a:t>
            </a:r>
            <a:r>
              <a:rPr lang="en-US" sz="1200" kern="1200" dirty="0">
                <a:solidFill>
                  <a:schemeClr val="tx1"/>
                </a:solidFill>
                <a:latin typeface="+mn-lt"/>
                <a:ea typeface="+mn-ea"/>
                <a:cs typeface="+mn-cs"/>
              </a:rPr>
              <a:t>probe questions in the video clip.”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For examples of challenge and probe questions for strategy 5,</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see PD Leader Master: 5th-Grade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Guide to Video Clips for Day 3. </a:t>
            </a:r>
            <a:r>
              <a:rPr lang="en-US" dirty="0"/>
              <a:t> </a:t>
            </a:r>
            <a:endParaRPr lang="en-US" sz="1200" kern="1200" baseline="0" dirty="0">
              <a:solidFill>
                <a:schemeClr val="tx1"/>
              </a:solidFill>
              <a:effectLst/>
              <a:latin typeface="+mn-lt"/>
              <a:ea typeface="+mn-ea"/>
              <a:cs typeface="+mn-cs"/>
            </a:endParaRPr>
          </a:p>
          <a:p>
            <a:pPr lvl="1"/>
            <a:endParaRPr lang="en-US" sz="2000" kern="1200" dirty="0">
              <a:solidFill>
                <a:schemeClr val="tx1"/>
              </a:solidFill>
              <a:effectLst/>
              <a:latin typeface="+mn-lt"/>
              <a:ea typeface="+mn-ea"/>
              <a:cs typeface="+mn-cs"/>
            </a:endParaRPr>
          </a:p>
          <a:p>
            <a:pPr eaLnBrk="1" hangingPunct="1"/>
            <a:endParaRPr lang="en-US" baseline="0" dirty="0"/>
          </a:p>
        </p:txBody>
      </p:sp>
    </p:spTree>
    <p:extLst>
      <p:ext uri="{BB962C8B-B14F-4D97-AF65-F5344CB8AC3E}">
        <p14:creationId xmlns:p14="http://schemas.microsoft.com/office/powerpoint/2010/main" val="525567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93F2425-BB1A-4108-B190-88894F331882}" type="slidenum">
              <a:rPr lang="en-US" smtClean="0"/>
              <a:pPr eaLnBrk="1" hangingPunct="1"/>
              <a:t>19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baseline="0" dirty="0"/>
              <a:t>20 min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lvl="0"/>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“For the first analysis question on the slide, study the video transcript and come up with a claim, evidence, and reasoning to support your claim. For the second analysis question, consider alternative moves the teacher could have made as you identify any missed opportunities.”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 </a:t>
            </a:r>
            <a:r>
              <a:rPr lang="en-US" sz="1200" kern="1200" dirty="0">
                <a:solidFill>
                  <a:schemeClr val="tx1"/>
                </a:solidFill>
                <a:latin typeface="+mn-lt"/>
                <a:ea typeface="+mn-ea"/>
                <a:cs typeface="+mn-cs"/>
              </a:rPr>
              <a:t>After participants have</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shared their analyses, ask, “Were there any missed opportunities for engaging students in constructing explanations and arguments?”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Discuss the reflection questions on the slide, making sure participants share specifically what they learned about strategy 5.</a:t>
            </a:r>
          </a:p>
          <a:p>
            <a:endParaRPr lang="en-US" sz="1200" kern="1200" dirty="0">
              <a:solidFill>
                <a:schemeClr val="tx1"/>
              </a:solidFill>
              <a:effectLst/>
              <a:latin typeface="+mn-lt"/>
              <a:ea typeface="+mn-ea"/>
              <a:cs typeface="+mn-cs"/>
            </a:endParaRPr>
          </a:p>
          <a:p>
            <a:r>
              <a:rPr lang="en-US" sz="1600" b="1" kern="1200" dirty="0">
                <a:solidFill>
                  <a:schemeClr val="tx1"/>
                </a:solidFill>
                <a:latin typeface="+mn-lt"/>
                <a:ea typeface="+mn-ea"/>
                <a:cs typeface="+mn-cs"/>
              </a:rPr>
              <a:t>Note: </a:t>
            </a:r>
            <a:r>
              <a:rPr lang="en-US" sz="1600" kern="1200" dirty="0">
                <a:solidFill>
                  <a:schemeClr val="tx1"/>
                </a:solidFill>
                <a:latin typeface="+mn-lt"/>
                <a:ea typeface="+mn-ea"/>
                <a:cs typeface="+mn-cs"/>
              </a:rPr>
              <a:t>For sample responses to the analysis questions,</a:t>
            </a:r>
            <a:r>
              <a:rPr lang="en-US" sz="1200" kern="1200" dirty="0">
                <a:solidFill>
                  <a:schemeClr val="tx1"/>
                </a:solidFill>
                <a:latin typeface="+mn-lt"/>
                <a:ea typeface="+mn-ea"/>
                <a:cs typeface="+mn-cs"/>
              </a:rPr>
              <a:t> </a:t>
            </a:r>
            <a:r>
              <a:rPr lang="en-US" sz="1600" kern="1200" dirty="0">
                <a:solidFill>
                  <a:schemeClr val="tx1"/>
                </a:solidFill>
                <a:latin typeface="+mn-lt"/>
                <a:ea typeface="+mn-ea"/>
                <a:cs typeface="+mn-cs"/>
              </a:rPr>
              <a:t>see PD Leader Master: 5th-Grade Guide to Video Clips for Day 3.</a:t>
            </a:r>
            <a:endParaRPr lang="en-US" sz="1600" kern="1200" dirty="0">
              <a:solidFill>
                <a:schemeClr val="tx1"/>
              </a:solidFill>
              <a:effectLst/>
              <a:latin typeface="+mn-lt"/>
              <a:ea typeface="+mn-ea"/>
              <a:cs typeface="+mn-cs"/>
            </a:endParaRPr>
          </a:p>
          <a:p>
            <a:pPr eaLnBrk="1" hangingPunct="1"/>
            <a:endParaRPr lang="en-US" baseline="0" dirty="0"/>
          </a:p>
        </p:txBody>
      </p:sp>
    </p:spTree>
    <p:extLst>
      <p:ext uri="{BB962C8B-B14F-4D97-AF65-F5344CB8AC3E}">
        <p14:creationId xmlns:p14="http://schemas.microsoft.com/office/powerpoint/2010/main" val="366800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a:p>
            <a:endParaRPr lang="en-US" dirty="0"/>
          </a:p>
          <a:p>
            <a:r>
              <a:rPr lang="en-US" sz="1200" kern="1200" dirty="0">
                <a:solidFill>
                  <a:schemeClr val="tx1"/>
                </a:solidFill>
                <a:effectLst/>
                <a:latin typeface="+mn-lt"/>
                <a:ea typeface="+mn-ea"/>
                <a:cs typeface="+mn-cs"/>
              </a:rPr>
              <a:t>a.</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Talk through the agenda for the day.</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val="334075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a:p>
            <a:endParaRPr lang="en-US" dirty="0"/>
          </a:p>
          <a:p>
            <a:pPr lvl="0"/>
            <a:r>
              <a:rPr lang="en-US" sz="1200" kern="1200" dirty="0">
                <a:solidFill>
                  <a:schemeClr val="tx1"/>
                </a:solidFill>
                <a:latin typeface="+mn-lt"/>
                <a:ea typeface="+mn-ea"/>
                <a:cs typeface="+mn-cs"/>
              </a:rPr>
              <a:t>a. “Let’s reflect on some key ideas you can take away from your lesson analysis experiences. These ideas may not reflect your personal experiences with lesson analysis so far, but hopefully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you’ll see their value in the lesson analysis process over time.”</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Read</a:t>
            </a:r>
            <a:r>
              <a:rPr lang="en-US" sz="1200" kern="1200" dirty="0">
                <a:solidFill>
                  <a:schemeClr val="tx1"/>
                </a:solidFill>
                <a:latin typeface="+mn-lt"/>
                <a:ea typeface="+mn-ea"/>
                <a:cs typeface="+mn-cs"/>
              </a:rPr>
              <a:t> the key ideas on the slide.</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c. Ask participants </a:t>
            </a:r>
            <a:r>
              <a:rPr lang="en-US" sz="1200" kern="1200" dirty="0">
                <a:solidFill>
                  <a:schemeClr val="tx1"/>
                </a:solidFill>
                <a:latin typeface="+mn-lt"/>
                <a:ea typeface="+mn-ea"/>
                <a:cs typeface="+mn-cs"/>
              </a:rPr>
              <a:t>for their reactions to these ideas.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20</a:t>
            </a:fld>
            <a:endParaRPr lang="en-US"/>
          </a:p>
        </p:txBody>
      </p:sp>
    </p:spTree>
    <p:extLst>
      <p:ext uri="{BB962C8B-B14F-4D97-AF65-F5344CB8AC3E}">
        <p14:creationId xmlns:p14="http://schemas.microsoft.com/office/powerpoint/2010/main" val="1343882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 min</a:t>
            </a:r>
          </a:p>
          <a:p>
            <a:endParaRPr lang="en-US"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Skip this activity if time is short.</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 </a:t>
            </a:r>
            <a:r>
              <a:rPr lang="en-US" sz="1200" kern="1200" dirty="0">
                <a:solidFill>
                  <a:schemeClr val="tx1"/>
                </a:solidFill>
                <a:latin typeface="+mn-lt"/>
                <a:ea typeface="+mn-ea"/>
                <a:cs typeface="+mn-cs"/>
              </a:rPr>
              <a:t>To summarize strategies 4 and 5, have participants work independently to create visuals that show how analysis and interpretation (strategy 4) are related to explanation and argumentation (strategy 5).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“Share and compare your visuals with a partner.”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“What questions did this activity raise for you?”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21</a:t>
            </a:fld>
            <a:endParaRPr lang="en-US"/>
          </a:p>
        </p:txBody>
      </p:sp>
    </p:spTree>
    <p:extLst>
      <p:ext uri="{BB962C8B-B14F-4D97-AF65-F5344CB8AC3E}">
        <p14:creationId xmlns:p14="http://schemas.microsoft.com/office/powerpoint/2010/main" val="786487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r>
              <a:rPr lang="en-US" dirty="0"/>
              <a:t>5 min</a:t>
            </a:r>
          </a:p>
          <a:p>
            <a:endParaRPr lang="en-US" dirty="0"/>
          </a:p>
          <a:p>
            <a:pPr lvl="0"/>
            <a:r>
              <a:rPr lang="en-US" sz="1200" kern="1200" dirty="0">
                <a:solidFill>
                  <a:schemeClr val="tx1"/>
                </a:solidFill>
                <a:effectLst/>
                <a:latin typeface="+mn-lt"/>
                <a:ea typeface="+mn-ea"/>
                <a:cs typeface="+mn-cs"/>
              </a:rPr>
              <a:t>a. Review</a:t>
            </a:r>
            <a:r>
              <a:rPr lang="en-US" sz="1200" kern="1200" baseline="0" dirty="0">
                <a:solidFill>
                  <a:schemeClr val="tx1"/>
                </a:solidFill>
                <a:effectLst/>
                <a:latin typeface="+mn-lt"/>
                <a:ea typeface="+mn-ea"/>
                <a:cs typeface="+mn-cs"/>
              </a:rPr>
              <a:t> today’s lesson analysis focus question.</a:t>
            </a:r>
            <a:endParaRPr lang="en-US" sz="1200"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b. </a:t>
            </a:r>
            <a:r>
              <a:rPr lang="en-US" sz="1200" b="1" kern="1200" dirty="0">
                <a:solidFill>
                  <a:schemeClr val="tx1"/>
                </a:solidFill>
                <a:effectLst/>
                <a:latin typeface="+mn-lt"/>
                <a:ea typeface="+mn-ea"/>
                <a:cs typeface="+mn-cs"/>
              </a:rPr>
              <a:t>Think-Pair-Share:</a:t>
            </a:r>
            <a:r>
              <a:rPr lang="en-US" sz="1200" kern="1200" dirty="0">
                <a:solidFill>
                  <a:schemeClr val="tx1"/>
                </a:solidFill>
                <a:effectLst/>
                <a:latin typeface="+mn-lt"/>
                <a:ea typeface="+mn-ea"/>
                <a:cs typeface="+mn-cs"/>
              </a:rPr>
              <a:t> “Think for a moment about this focus question and how you might convince parents or colleagues that analyzing data and constructing explanations moves student thinking forward toward deeper understandings of science ideas. Then share your ideas with an</a:t>
            </a:r>
            <a:r>
              <a:rPr lang="en-US" sz="1200" kern="1200" baseline="0" dirty="0">
                <a:solidFill>
                  <a:schemeClr val="tx1"/>
                </a:solidFill>
                <a:effectLst/>
                <a:latin typeface="+mn-lt"/>
                <a:ea typeface="+mn-ea"/>
                <a:cs typeface="+mn-cs"/>
              </a:rPr>
              <a:t> elbow partner.”</a:t>
            </a:r>
            <a:r>
              <a:rPr lang="en-US" sz="1200" kern="1200" dirty="0">
                <a:solidFill>
                  <a:schemeClr val="tx1"/>
                </a:solidFill>
                <a:effectLst/>
                <a:latin typeface="+mn-lt"/>
                <a:ea typeface="+mn-ea"/>
                <a:cs typeface="+mn-cs"/>
              </a:rPr>
              <a:t> </a:t>
            </a:r>
            <a:endParaRPr lang="en-US" dirty="0"/>
          </a:p>
          <a:p>
            <a:endParaRPr lang="en-US" dirty="0"/>
          </a:p>
        </p:txBody>
      </p:sp>
      <p:sp>
        <p:nvSpPr>
          <p:cNvPr id="56324"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51DA0CA1-E2FD-44FC-84B6-D8C2863FF42D}" type="slidenum">
              <a:rPr lang="en-US" smtClean="0"/>
              <a:pPr eaLnBrk="1" hangingPunct="1"/>
              <a:t>22</a:t>
            </a:fld>
            <a:endParaRPr lang="en-US"/>
          </a:p>
        </p:txBody>
      </p:sp>
    </p:spTree>
    <p:extLst>
      <p:ext uri="{BB962C8B-B14F-4D97-AF65-F5344CB8AC3E}">
        <p14:creationId xmlns:p14="http://schemas.microsoft.com/office/powerpoint/2010/main" val="24617539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4243" indent="-290093" eaLnBrk="0" hangingPunct="0">
              <a:spcBef>
                <a:spcPct val="30000"/>
              </a:spcBef>
              <a:defRPr sz="1200">
                <a:solidFill>
                  <a:schemeClr val="tx1"/>
                </a:solidFill>
                <a:latin typeface="Arial" charset="0"/>
              </a:defRPr>
            </a:lvl2pPr>
            <a:lvl3pPr marL="1160374" indent="-232075" eaLnBrk="0" hangingPunct="0">
              <a:spcBef>
                <a:spcPct val="30000"/>
              </a:spcBef>
              <a:defRPr sz="1200">
                <a:solidFill>
                  <a:schemeClr val="tx1"/>
                </a:solidFill>
                <a:latin typeface="Arial" charset="0"/>
              </a:defRPr>
            </a:lvl3pPr>
            <a:lvl4pPr marL="1624523" indent="-232075" eaLnBrk="0" hangingPunct="0">
              <a:spcBef>
                <a:spcPct val="30000"/>
              </a:spcBef>
              <a:defRPr sz="1200">
                <a:solidFill>
                  <a:schemeClr val="tx1"/>
                </a:solidFill>
                <a:latin typeface="Arial" charset="0"/>
              </a:defRPr>
            </a:lvl4pPr>
            <a:lvl5pPr marL="2088672" indent="-232075" eaLnBrk="0" hangingPunct="0">
              <a:spcBef>
                <a:spcPct val="30000"/>
              </a:spcBef>
              <a:defRPr sz="1200">
                <a:solidFill>
                  <a:schemeClr val="tx1"/>
                </a:solidFill>
                <a:latin typeface="Arial" charset="0"/>
              </a:defRPr>
            </a:lvl5pPr>
            <a:lvl6pPr marL="2552822" indent="-232075" eaLnBrk="0" fontAlgn="base" hangingPunct="0">
              <a:spcBef>
                <a:spcPct val="30000"/>
              </a:spcBef>
              <a:spcAft>
                <a:spcPct val="0"/>
              </a:spcAft>
              <a:defRPr sz="1200">
                <a:solidFill>
                  <a:schemeClr val="tx1"/>
                </a:solidFill>
                <a:latin typeface="Arial" charset="0"/>
              </a:defRPr>
            </a:lvl6pPr>
            <a:lvl7pPr marL="3016971" indent="-232075" eaLnBrk="0" fontAlgn="base" hangingPunct="0">
              <a:spcBef>
                <a:spcPct val="30000"/>
              </a:spcBef>
              <a:spcAft>
                <a:spcPct val="0"/>
              </a:spcAft>
              <a:defRPr sz="1200">
                <a:solidFill>
                  <a:schemeClr val="tx1"/>
                </a:solidFill>
                <a:latin typeface="Arial" charset="0"/>
              </a:defRPr>
            </a:lvl7pPr>
            <a:lvl8pPr marL="3481121" indent="-232075" eaLnBrk="0" fontAlgn="base" hangingPunct="0">
              <a:spcBef>
                <a:spcPct val="30000"/>
              </a:spcBef>
              <a:spcAft>
                <a:spcPct val="0"/>
              </a:spcAft>
              <a:defRPr sz="1200">
                <a:solidFill>
                  <a:schemeClr val="tx1"/>
                </a:solidFill>
                <a:latin typeface="Arial" charset="0"/>
              </a:defRPr>
            </a:lvl8pPr>
            <a:lvl9pPr marL="3945270" indent="-2320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23</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Throughout this content deepening phase, refer as needed to the Water Cycle Content Background Document and Common Student Ideas about Matter, Molecules, and the Water Cycle.</a:t>
            </a:r>
            <a:endParaRPr lang="en-US" sz="1200" kern="120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p>
            <a:pPr marL="0" indent="0">
              <a:buNone/>
            </a:pPr>
            <a:r>
              <a:rPr lang="en-US" sz="1200" b="1" kern="1200" dirty="0">
                <a:solidFill>
                  <a:schemeClr val="tx1"/>
                </a:solidFill>
                <a:latin typeface="+mn-lt"/>
                <a:ea typeface="+mn-ea"/>
                <a:cs typeface="+mn-cs"/>
              </a:rPr>
              <a:t>PD leader talk:</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“In this content deepening phase, we’ll practice using STL strategies 4 and 5 to deepen our own science-content understandings. This work will be helpful as you prepare to teach the Water Cycle lessons in your own classrooms.”</a:t>
            </a:r>
          </a:p>
          <a:p>
            <a:pPr marL="0" indent="0">
              <a:buNone/>
            </a:pPr>
            <a:endParaRPr lang="en-US" sz="1200" b="1" kern="1200" baseline="0" dirty="0">
              <a:solidFill>
                <a:schemeClr val="tx1"/>
              </a:solidFill>
              <a:latin typeface="+mn-lt"/>
              <a:ea typeface="+mn-ea"/>
              <a:cs typeface="+mn-cs"/>
            </a:endParaRPr>
          </a:p>
          <a:p>
            <a:pPr marL="0" indent="0">
              <a:buNone/>
            </a:pPr>
            <a:r>
              <a:rPr lang="en-US" sz="1200" b="1" kern="1200" baseline="0" dirty="0">
                <a:solidFill>
                  <a:schemeClr val="tx1"/>
                </a:solidFill>
                <a:latin typeface="+mn-lt"/>
                <a:ea typeface="+mn-ea"/>
                <a:cs typeface="+mn-cs"/>
              </a:rPr>
              <a:t>PD leader talk: </a:t>
            </a:r>
            <a:r>
              <a:rPr lang="en-US" sz="1200" kern="1200" dirty="0">
                <a:solidFill>
                  <a:schemeClr val="tx1"/>
                </a:solidFill>
                <a:latin typeface="+mn-lt"/>
                <a:ea typeface="+mn-ea"/>
                <a:cs typeface="+mn-cs"/>
              </a:rPr>
              <a:t>“Specifically, we’ll use elementary-level mathematics to reinforce our understandings of the scale and quantities of molecules involved in the water cycle. This addresses NGSS crosscutting concept 3: Scale, Proportion, and Quantity, which states that ‘in considering phenomena, it is critical to recognize what is relevant at  different size, time, and energy scales, and to recognize proportional</a:t>
            </a:r>
            <a:r>
              <a:rPr lang="en-US" sz="1200" kern="1200" baseline="0" dirty="0">
                <a:solidFill>
                  <a:schemeClr val="tx1"/>
                </a:solidFill>
                <a:latin typeface="+mn-lt"/>
                <a:ea typeface="+mn-ea"/>
                <a:cs typeface="+mn-cs"/>
              </a:rPr>
              <a:t> relationships between different quantities as scales change</a:t>
            </a:r>
            <a:r>
              <a:rPr lang="en-US" sz="1200" kern="1200" dirty="0">
                <a:solidFill>
                  <a:schemeClr val="tx1"/>
                </a:solidFill>
                <a:latin typeface="+mn-lt"/>
                <a:ea typeface="+mn-ea"/>
                <a:cs typeface="+mn-cs"/>
              </a:rPr>
              <a:t>.’” </a:t>
            </a:r>
          </a:p>
          <a:p>
            <a:pPr marL="228600" indent="-228600">
              <a:buNone/>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To keep things moving so you don’t run out of time during this phase, adhere as closely as possible to the time you’ve allotted for each slide. If you’re running short on time, you may need to abridge or skip some of the group discussion.</a:t>
            </a:r>
            <a:endParaRPr lang="en-US" dirty="0"/>
          </a:p>
          <a:p>
            <a:pPr marL="228600" indent="-228600">
              <a:buNone/>
            </a:pPr>
            <a:endParaRPr lang="en-US" sz="1200" kern="1200" dirty="0">
              <a:solidFill>
                <a:schemeClr val="tx1"/>
              </a:solidFill>
              <a:latin typeface="+mn-lt"/>
              <a:ea typeface="+mn-ea"/>
              <a:cs typeface="+mn-cs"/>
            </a:endParaRPr>
          </a:p>
          <a:p>
            <a:pPr marL="228600" indent="-228600">
              <a:buFont typeface="+mj-lt"/>
              <a:buNone/>
            </a:pPr>
            <a:endParaRPr lang="en-US" altLang="en-US" dirty="0"/>
          </a:p>
        </p:txBody>
      </p:sp>
    </p:spTree>
    <p:extLst>
      <p:ext uri="{BB962C8B-B14F-4D97-AF65-F5344CB8AC3E}">
        <p14:creationId xmlns:p14="http://schemas.microsoft.com/office/powerpoint/2010/main" val="1824583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none" kern="1200" dirty="0">
                <a:solidFill>
                  <a:schemeClr val="tx1"/>
                </a:solidFill>
                <a:latin typeface="+mn-lt"/>
                <a:ea typeface="+mn-ea"/>
                <a:cs typeface="+mn-cs"/>
              </a:rPr>
              <a:t>PD leader move:</a:t>
            </a:r>
            <a:r>
              <a:rPr lang="en-US" sz="1200" u="none" kern="1200" dirty="0">
                <a:solidFill>
                  <a:schemeClr val="tx1"/>
                </a:solidFill>
                <a:latin typeface="+mn-lt"/>
                <a:ea typeface="+mn-ea"/>
                <a:cs typeface="+mn-cs"/>
              </a:rPr>
              <a:t> Read</a:t>
            </a:r>
            <a:r>
              <a:rPr lang="en-US" sz="1200" kern="1200" dirty="0">
                <a:solidFill>
                  <a:schemeClr val="tx1"/>
                </a:solidFill>
                <a:latin typeface="+mn-lt"/>
                <a:ea typeface="+mn-ea"/>
                <a:cs typeface="+mn-cs"/>
              </a:rPr>
              <a:t> the</a:t>
            </a:r>
            <a:r>
              <a:rPr lang="en-US" sz="1200" kern="1200" baseline="0" dirty="0">
                <a:solidFill>
                  <a:schemeClr val="tx1"/>
                </a:solidFill>
                <a:latin typeface="+mn-lt"/>
                <a:ea typeface="+mn-ea"/>
                <a:cs typeface="+mn-cs"/>
              </a:rPr>
              <a:t> content deepening</a:t>
            </a:r>
            <a:r>
              <a:rPr lang="en-US" sz="1200" kern="1200" dirty="0">
                <a:solidFill>
                  <a:schemeClr val="tx1"/>
                </a:solidFill>
                <a:latin typeface="+mn-lt"/>
                <a:ea typeface="+mn-ea"/>
                <a:cs typeface="+mn-cs"/>
              </a:rPr>
              <a:t> focus question that will guide the work during this phase.</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571056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Draw participants’ attention to the closed storage container filled with Ping-Pong balls. </a:t>
            </a:r>
            <a:r>
              <a:rPr lang="en-US" sz="1200" u="none" kern="1200" dirty="0">
                <a:solidFill>
                  <a:schemeClr val="tx1"/>
                </a:solidFill>
                <a:latin typeface="+mn-lt"/>
                <a:ea typeface="+mn-ea"/>
                <a:cs typeface="+mn-cs"/>
              </a:rPr>
              <a:t>Review the instructions </a:t>
            </a:r>
            <a:r>
              <a:rPr lang="en-US" sz="1200" kern="1200" dirty="0">
                <a:solidFill>
                  <a:schemeClr val="tx1"/>
                </a:solidFill>
                <a:latin typeface="+mn-lt"/>
                <a:ea typeface="+mn-ea"/>
                <a:cs typeface="+mn-cs"/>
              </a:rPr>
              <a:t>for estimating the number of balls and </a:t>
            </a:r>
            <a:r>
              <a:rPr lang="en-US" sz="1200" u="none" kern="1200" dirty="0">
                <a:solidFill>
                  <a:schemeClr val="tx1"/>
                </a:solidFill>
                <a:latin typeface="+mn-lt"/>
                <a:ea typeface="+mn-ea"/>
                <a:cs typeface="+mn-cs"/>
              </a:rPr>
              <a:t>emphasize </a:t>
            </a:r>
            <a:r>
              <a:rPr lang="en-US" sz="1200" kern="1200" dirty="0">
                <a:solidFill>
                  <a:schemeClr val="tx1"/>
                </a:solidFill>
                <a:latin typeface="+mn-lt"/>
                <a:ea typeface="+mn-ea"/>
                <a:cs typeface="+mn-cs"/>
              </a:rPr>
              <a:t>that participants will need to identify a lower bound and an upper bound for their estimates.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Allow a few minutes for participants to work independently on their estimates and bounds.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“Now let’s share our estimates and bounds, and I’ll record them on chart paper.”</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Using the format shown</a:t>
            </a:r>
            <a:r>
              <a:rPr lang="en-US" sz="1200" kern="1200" baseline="0" dirty="0">
                <a:solidFill>
                  <a:schemeClr val="tx1"/>
                </a:solidFill>
                <a:latin typeface="+mn-lt"/>
                <a:ea typeface="+mn-ea"/>
                <a:cs typeface="+mn-cs"/>
              </a:rPr>
              <a:t> in the leader guide</a:t>
            </a:r>
            <a:r>
              <a:rPr lang="en-US" sz="1200" kern="1200" dirty="0">
                <a:solidFill>
                  <a:schemeClr val="tx1"/>
                </a:solidFill>
                <a:latin typeface="+mn-lt"/>
                <a:ea typeface="+mn-ea"/>
                <a:cs typeface="+mn-cs"/>
              </a:rPr>
              <a:t>, record participants’ estimates and bounds on chart paper.</a:t>
            </a: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It’s unlikely that anyone will estimate the exact number of Ping-Pong balls or come up with the same bounds, though they should be similar.</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“Although our numbers vary, it looks as if we all agree that there are more than 10 balls and fewer than 1,000  balls in the bin. In fact, all of our estimates are in the neighborhood of 100 balls.”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Invite a participant to count the balls and confirm the exact number.</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Write on the chart, “lower bound of 10 = 10</a:t>
            </a:r>
            <a:r>
              <a:rPr lang="en-US" sz="1200" kern="1200" baseline="30000" dirty="0">
                <a:solidFill>
                  <a:schemeClr val="tx1"/>
                </a:solidFill>
                <a:latin typeface="+mn-lt"/>
                <a:ea typeface="+mn-ea"/>
                <a:cs typeface="+mn-cs"/>
              </a:rPr>
              <a:t>1</a:t>
            </a:r>
            <a:r>
              <a:rPr lang="en-US" sz="1200" kern="1200" dirty="0">
                <a:solidFill>
                  <a:schemeClr val="tx1"/>
                </a:solidFill>
                <a:latin typeface="+mn-lt"/>
                <a:ea typeface="+mn-ea"/>
                <a:cs typeface="+mn-cs"/>
              </a:rPr>
              <a:t> ; upper bound of 1,000 = 10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estimate of about 100 = 10</a:t>
            </a:r>
            <a:r>
              <a:rPr lang="en-US" sz="1200" kern="1200" baseline="30000" dirty="0">
                <a:solidFill>
                  <a:schemeClr val="tx1"/>
                </a:solidFill>
                <a:latin typeface="+mn-lt"/>
                <a:ea typeface="+mn-ea"/>
                <a:cs typeface="+mn-cs"/>
              </a:rPr>
              <a:t>2</a:t>
            </a:r>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38550127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Bring out the next container filled with popcorn kernels. Prompt participants to estimate the number of popped kernels in the bin and give lower and upper bounds for their estimates. Direct them to work together in pairs.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Allow time for pairs to discuss and formulate their estimates and bounds. Circulate among the groups and listen to their reasoning.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“One powerful idea I want to hear is that if you estimate the number of popped kernels it would take to occupy the same space as a Ping-Pong ball, then you can multiply your previous estimate and bounds by this number to obtain new estimates and bounds. Roughly 10 popped kernels will occupy the same space as a Ping-Pong ball.”</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When the pairs work is complete</a:t>
            </a:r>
            <a:r>
              <a:rPr lang="en-US" sz="1200" kern="1200" baseline="0" dirty="0">
                <a:solidFill>
                  <a:schemeClr val="tx1"/>
                </a:solidFill>
                <a:latin typeface="+mn-lt"/>
                <a:ea typeface="+mn-ea"/>
                <a:cs typeface="+mn-cs"/>
              </a:rPr>
              <a:t>, have pairs </a:t>
            </a:r>
            <a:r>
              <a:rPr lang="en-US" sz="1200" kern="1200" dirty="0">
                <a:solidFill>
                  <a:schemeClr val="tx1"/>
                </a:solidFill>
                <a:latin typeface="+mn-lt"/>
                <a:ea typeface="+mn-ea"/>
                <a:cs typeface="+mn-cs"/>
              </a:rPr>
              <a:t>share their estimates and bounds while you record them on a new chart. Highlight the agreed-upon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powers of 10 for the bounds and estimates. Share any reasoning you overheard during the pairs work. </a:t>
            </a:r>
            <a:r>
              <a:rPr lang="en-US" sz="1200" u="none" kern="1200" dirty="0">
                <a:solidFill>
                  <a:schemeClr val="tx1"/>
                </a:solidFill>
                <a:latin typeface="+mn-lt"/>
                <a:ea typeface="+mn-ea"/>
                <a:cs typeface="+mn-cs"/>
              </a:rPr>
              <a:t>Challenge participants </a:t>
            </a:r>
            <a:r>
              <a:rPr lang="en-US" sz="1200" kern="1200" dirty="0">
                <a:solidFill>
                  <a:schemeClr val="tx1"/>
                </a:solidFill>
                <a:latin typeface="+mn-lt"/>
                <a:ea typeface="+mn-ea"/>
                <a:cs typeface="+mn-cs"/>
              </a:rPr>
              <a:t>with the question, “Why are you confident in your bounds?”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3641755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Bring out the third container filled with rice grains. Prompt the group to estimate the number of grains in the bin and identify bounds for the estimate.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Expect participants to struggle with this task. Rice grains are much smaller than popcorn kernels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and pack together much more tightly. Even if the group is able to formulate an estimate, participants will likely have much less confidence in their bounds.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After the group struggles with their estimate for a minute or two, point out that each participant has a ruler with a centimeter scale.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Ask questions </a:t>
            </a:r>
            <a:r>
              <a:rPr lang="en-US" sz="1200" kern="1200" dirty="0">
                <a:solidFill>
                  <a:schemeClr val="tx1"/>
                </a:solidFill>
                <a:latin typeface="+mn-lt"/>
                <a:ea typeface="+mn-ea"/>
                <a:cs typeface="+mn-cs"/>
              </a:rPr>
              <a:t>to elicit this </a:t>
            </a:r>
            <a:r>
              <a:rPr lang="en-US" sz="1200" b="1" kern="1200" dirty="0">
                <a:solidFill>
                  <a:schemeClr val="tx1"/>
                </a:solidFill>
                <a:latin typeface="+mn-lt"/>
                <a:ea typeface="+mn-ea"/>
                <a:cs typeface="+mn-cs"/>
              </a:rPr>
              <a:t>big idea</a:t>
            </a:r>
            <a:r>
              <a:rPr lang="en-US" sz="1200" kern="1200" dirty="0">
                <a:solidFill>
                  <a:schemeClr val="tx1"/>
                </a:solidFill>
                <a:latin typeface="+mn-lt"/>
                <a:ea typeface="+mn-ea"/>
                <a:cs typeface="+mn-cs"/>
              </a:rPr>
              <a:t>: Since the rice grains are packed tightly together, the total volume of the rice in the container is approximately equal to the number of rice grains multiplied by the volume of each grain. Thus, by estimating the total volume of the rice and the volume of each grain, the group can estimate the number of grains. A rice grain is about 5 mm x 1 mm x 1 mm and therefore has a volume of about 5 mm</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 = 5(10</a:t>
            </a:r>
            <a:r>
              <a:rPr lang="en-US" sz="1200" kern="1200" baseline="30000" dirty="0">
                <a:solidFill>
                  <a:schemeClr val="tx1"/>
                </a:solidFill>
                <a:latin typeface="+mn-lt"/>
                <a:ea typeface="+mn-ea"/>
                <a:cs typeface="+mn-cs"/>
              </a:rPr>
              <a:t>-1</a:t>
            </a:r>
            <a:r>
              <a:rPr lang="en-US" sz="1200" kern="1200" dirty="0">
                <a:solidFill>
                  <a:schemeClr val="tx1"/>
                </a:solidFill>
                <a:latin typeface="+mn-lt"/>
                <a:ea typeface="+mn-ea"/>
                <a:cs typeface="+mn-cs"/>
              </a:rPr>
              <a:t> cm)</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 = 5 x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cm</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PD leader move:</a:t>
            </a:r>
            <a:r>
              <a:rPr lang="en-US" sz="1200" kern="1200" dirty="0">
                <a:solidFill>
                  <a:schemeClr val="tx1"/>
                </a:solidFill>
                <a:effectLst/>
                <a:latin typeface="+mn-lt"/>
                <a:ea typeface="+mn-ea"/>
                <a:cs typeface="+mn-cs"/>
              </a:rPr>
              <a:t> When the group agrees on an estimate and bounds, write them on a new chart. Emphasize the agreed-upon powers of 10 for the estimate and the bounds. It’s important to realize that since the number of grains is so large, a round-number estimate like 100,000, instead of 106,532, is just as meaningful. It’s not as if participants have time to count every single grain of rice. </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591205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PD leader talk:</a:t>
            </a:r>
            <a:r>
              <a:rPr lang="en-US" sz="1200" kern="1200" dirty="0">
                <a:solidFill>
                  <a:schemeClr val="tx1"/>
                </a:solidFill>
                <a:effectLst/>
                <a:latin typeface="+mn-lt"/>
                <a:ea typeface="+mn-ea"/>
                <a:cs typeface="+mn-cs"/>
              </a:rPr>
              <a:t> “This slide highlights the big idea that emerged from our investigation: If a whole consists of a number of small pieces that are all the same, then the volume of the whole equals the sum of the volumes of all the pieces, which is the same as the number of pieces multiplied by the volume of one piece. We can then solve this equation for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total number of pieces. We were able to estimate the volume of all the rice grains in the bin  and a single grain of rice in cubic centimeters and divide these numbers to estimate the total number of rice grains, which was too large to count.”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Note: </a:t>
            </a:r>
            <a:r>
              <a:rPr lang="en-US" sz="1200" b="0" kern="1200" dirty="0">
                <a:solidFill>
                  <a:schemeClr val="tx1"/>
                </a:solidFill>
                <a:effectLst/>
                <a:latin typeface="+mn-lt"/>
                <a:ea typeface="+mn-ea"/>
                <a:cs typeface="+mn-cs"/>
              </a:rPr>
              <a:t>In an estimate, we can safely assume that all of the rice grains in the bin</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are identical. Any variations would be too small to significantly</a:t>
            </a:r>
            <a:r>
              <a:rPr lang="en-US" sz="1200" b="0" kern="1200" baseline="0" dirty="0">
                <a:solidFill>
                  <a:schemeClr val="tx1"/>
                </a:solidFill>
                <a:effectLst/>
                <a:latin typeface="+mn-lt"/>
                <a:ea typeface="+mn-ea"/>
                <a:cs typeface="+mn-cs"/>
              </a:rPr>
              <a:t> impact the power-of-10 estimate.</a:t>
            </a:r>
            <a:endParaRPr lang="en-US" sz="1200" b="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PD leader talk: </a:t>
            </a:r>
            <a:r>
              <a:rPr lang="en-US" sz="1200" b="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If we wanted to apply this idea to estimate the number of water molecules in a single drop of water, what would we need to know?”</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PD leader move:</a:t>
            </a:r>
            <a:r>
              <a:rPr lang="en-US" sz="1200" kern="1200" dirty="0">
                <a:solidFill>
                  <a:schemeClr val="tx1"/>
                </a:solidFill>
                <a:effectLst/>
                <a:latin typeface="+mn-lt"/>
                <a:ea typeface="+mn-ea"/>
                <a:cs typeface="+mn-cs"/>
              </a:rPr>
              <a:t> Elicit responses to this question from the group. They’ll need to know the volume of a drop of water and the volume occupied by the smallest particles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water (i.e., water molecules). Use </a:t>
            </a:r>
            <a:r>
              <a:rPr lang="en-US" sz="1200" b="1" kern="1200" dirty="0">
                <a:solidFill>
                  <a:schemeClr val="tx1"/>
                </a:solidFill>
                <a:effectLst/>
                <a:latin typeface="+mn-lt"/>
                <a:ea typeface="+mn-ea"/>
                <a:cs typeface="+mn-cs"/>
              </a:rPr>
              <a:t>probe questions</a:t>
            </a:r>
            <a:r>
              <a:rPr lang="en-US" sz="1200" kern="1200" dirty="0">
                <a:solidFill>
                  <a:schemeClr val="tx1"/>
                </a:solidFill>
                <a:effectLst/>
                <a:latin typeface="+mn-lt"/>
                <a:ea typeface="+mn-ea"/>
                <a:cs typeface="+mn-cs"/>
              </a:rPr>
              <a:t> to help participants clarify their answers. It’s important to recognize that they need to use the same units of measurement for these two volumes. Otherwise, the division won’t produce a result that can be interpreted as the total number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particles.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PD leader talk:</a:t>
            </a:r>
            <a:r>
              <a:rPr lang="en-US" sz="1200" kern="1200" dirty="0">
                <a:solidFill>
                  <a:schemeClr val="tx1"/>
                </a:solidFill>
                <a:effectLst/>
                <a:latin typeface="+mn-lt"/>
                <a:ea typeface="+mn-ea"/>
                <a:cs typeface="+mn-cs"/>
              </a:rPr>
              <a:t> “To apply this idea, we need to know the volume of a drop of water and the volume of the smallest piece of water (a water molecule). Imagine squishing a tiny water droplet into the shape of a cube. To compute the volume of the cube of water, we would measure its width and then ‘cube’ that number, multiplying its length, width, and height.”</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PD leader talk:</a:t>
            </a:r>
            <a:r>
              <a:rPr lang="en-US" sz="1200" kern="1200" dirty="0">
                <a:solidFill>
                  <a:schemeClr val="tx1"/>
                </a:solidFill>
                <a:effectLst/>
                <a:latin typeface="+mn-lt"/>
                <a:ea typeface="+mn-ea"/>
                <a:cs typeface="+mn-cs"/>
              </a:rPr>
              <a:t> “If we imagine dividing this water cube into cubical pieces so small and tightly packed that each one contains a single water molecule, we can then estimate the volume of a water molecule by cubing its width, which is a very small distance.”</a:t>
            </a:r>
          </a:p>
        </p:txBody>
      </p:sp>
      <p:sp>
        <p:nvSpPr>
          <p:cNvPr id="4" name="Slide Number Placeholder 3"/>
          <p:cNvSpPr>
            <a:spLocks noGrp="1"/>
          </p:cNvSpPr>
          <p:nvPr>
            <p:ph type="sldNum" sz="quarter" idx="10"/>
          </p:nvPr>
        </p:nvSpPr>
        <p:spPr/>
        <p:txBody>
          <a:bodyPr/>
          <a:lstStyle/>
          <a:p>
            <a:fld id="{458BEC4D-D1F7-4625-B0BA-2126EAFE9E6D}" type="slidenum">
              <a:rPr lang="en-US" smtClean="0"/>
              <a:pPr/>
              <a:t>28</a:t>
            </a:fld>
            <a:endParaRPr lang="en-US"/>
          </a:p>
        </p:txBody>
      </p:sp>
    </p:spTree>
    <p:extLst>
      <p:ext uri="{BB962C8B-B14F-4D97-AF65-F5344CB8AC3E}">
        <p14:creationId xmlns:p14="http://schemas.microsoft.com/office/powerpoint/2010/main" val="9142764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PD leader move:</a:t>
            </a:r>
            <a:r>
              <a:rPr lang="en-US" sz="1200" kern="1200" dirty="0">
                <a:solidFill>
                  <a:schemeClr val="tx1"/>
                </a:solidFill>
                <a:effectLst/>
                <a:latin typeface="+mn-lt"/>
                <a:ea typeface="+mn-ea"/>
                <a:cs typeface="+mn-cs"/>
              </a:rPr>
              <a:t> Remind participants that 1 millimeter is one thousandth of a meter. To demonstrate just how small a distance that is, hold up a meter stick and place your fingernails on either side of two adjacent millimeter tick marks. Then talk through the equations on the slide. Emphasize that if you zoomed in so that the space between your nails looked as large as a meter stick, a micrometer would be one thousandth of that. Demonstrate this with your fingernails again. Repeat this analogy for the relationship between nanometers and micrometers.</a:t>
            </a:r>
          </a:p>
          <a:p>
            <a:r>
              <a:rPr lang="en-US" sz="1200" kern="1200" dirty="0">
                <a:solidFill>
                  <a:schemeClr val="tx1"/>
                </a:solidFill>
                <a:effectLst/>
                <a:latin typeface="+mn-lt"/>
                <a:ea typeface="+mn-ea"/>
                <a:cs typeface="+mn-cs"/>
              </a:rPr>
              <a:t> </a:t>
            </a:r>
            <a:endParaRPr lang="en-US" sz="1200" b="1" kern="1200" dirty="0">
              <a:solidFill>
                <a:schemeClr val="tx1"/>
              </a:solidFill>
              <a:latin typeface="+mn-lt"/>
              <a:ea typeface="+mn-ea"/>
              <a:cs typeface="+mn-cs"/>
            </a:endParaRPr>
          </a:p>
          <a:p>
            <a:r>
              <a:rPr lang="en-US" b="1" baseline="0" dirty="0"/>
              <a:t>Note: </a:t>
            </a:r>
            <a:r>
              <a:rPr lang="en-US" baseline="0" dirty="0"/>
              <a:t>Participants may need some reminders about working with exponents. Many basic rules are used in slide calculations: </a:t>
            </a:r>
            <a:r>
              <a:rPr lang="en-US" sz="1200" kern="1200" dirty="0">
                <a:solidFill>
                  <a:schemeClr val="tx1"/>
                </a:solidFill>
                <a:effectLst/>
                <a:latin typeface="+mn-lt"/>
                <a:ea typeface="+mn-ea"/>
                <a:cs typeface="+mn-cs"/>
              </a:rPr>
              <a:t>1,000 is 10 x 10 x 10 = 10</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10</a:t>
            </a:r>
            <a:r>
              <a:rPr lang="en-US" sz="1200" kern="1200" baseline="300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is defined as 1/10</a:t>
            </a:r>
            <a:r>
              <a:rPr lang="en-US" sz="1200" kern="1200" baseline="300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when </a:t>
            </a:r>
            <a:r>
              <a:rPr lang="en-US" sz="1200" i="1"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is a positive integer. The product of two powers of 10 is also a power of 10, and the new power is the sum of the two powers. </a:t>
            </a:r>
            <a:r>
              <a:rPr lang="en-US" sz="1200" kern="1200" dirty="0">
                <a:solidFill>
                  <a:schemeClr val="tx1"/>
                </a:solidFill>
                <a:latin typeface="+mn-lt"/>
                <a:ea typeface="+mn-ea"/>
                <a:cs typeface="+mn-cs"/>
              </a:rPr>
              <a:t>For example 10</a:t>
            </a:r>
            <a:r>
              <a:rPr lang="en-US" sz="1200" kern="1200" baseline="30000" dirty="0">
                <a:solidFill>
                  <a:schemeClr val="tx1"/>
                </a:solidFill>
                <a:latin typeface="+mn-lt"/>
                <a:ea typeface="+mn-ea"/>
                <a:cs typeface="+mn-cs"/>
              </a:rPr>
              <a:t>5 </a:t>
            </a:r>
            <a:r>
              <a:rPr lang="en-US" sz="1200" kern="1200" dirty="0">
                <a:solidFill>
                  <a:schemeClr val="tx1"/>
                </a:solidFill>
                <a:latin typeface="+mn-lt"/>
                <a:ea typeface="+mn-ea"/>
                <a:cs typeface="+mn-cs"/>
              </a:rPr>
              <a:t>= 10 x 10 x 10 x 10 x 10, a product of five factors of 10, which is the same as 10</a:t>
            </a:r>
            <a:r>
              <a:rPr lang="en-US" sz="1200" kern="1200" baseline="30000" dirty="0">
                <a:solidFill>
                  <a:schemeClr val="tx1"/>
                </a:solidFill>
                <a:latin typeface="+mn-lt"/>
                <a:ea typeface="+mn-ea"/>
                <a:cs typeface="+mn-cs"/>
              </a:rPr>
              <a:t>2</a:t>
            </a:r>
            <a:r>
              <a:rPr lang="en-US" sz="1200" kern="1200" dirty="0">
                <a:solidFill>
                  <a:schemeClr val="tx1"/>
                </a:solidFill>
                <a:latin typeface="+mn-lt"/>
                <a:ea typeface="+mn-ea"/>
                <a:cs typeface="+mn-cs"/>
              </a:rPr>
              <a:t> x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the product of two factors of 10 with the product of three factors of 10. These rules work with negative integer exponents as well.  For example,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x 10</a:t>
            </a:r>
            <a:r>
              <a:rPr lang="en-US" sz="1200" kern="1200" baseline="30000" dirty="0">
                <a:solidFill>
                  <a:schemeClr val="tx1"/>
                </a:solidFill>
                <a:latin typeface="+mn-lt"/>
                <a:ea typeface="+mn-ea"/>
                <a:cs typeface="+mn-cs"/>
              </a:rPr>
              <a:t>-3 </a:t>
            </a:r>
            <a:r>
              <a:rPr lang="en-US" sz="1200" kern="1200" dirty="0">
                <a:solidFill>
                  <a:schemeClr val="tx1"/>
                </a:solidFill>
                <a:latin typeface="+mn-lt"/>
                <a:ea typeface="+mn-ea"/>
                <a:cs typeface="+mn-cs"/>
              </a:rPr>
              <a:t>= 10</a:t>
            </a:r>
            <a:r>
              <a:rPr lang="en-US" sz="1200" kern="1200" baseline="30000" dirty="0">
                <a:solidFill>
                  <a:schemeClr val="tx1"/>
                </a:solidFill>
                <a:latin typeface="+mn-lt"/>
                <a:ea typeface="+mn-ea"/>
                <a:cs typeface="+mn-cs"/>
              </a:rPr>
              <a:t>-6</a:t>
            </a:r>
            <a:r>
              <a:rPr lang="en-US" sz="1200" kern="1200" dirty="0">
                <a:solidFill>
                  <a:schemeClr val="tx1"/>
                </a:solidFill>
                <a:latin typeface="+mn-lt"/>
                <a:ea typeface="+mn-ea"/>
                <a:cs typeface="+mn-cs"/>
              </a:rPr>
              <a:t> because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means 1/10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and to multiply fractions, we multiply the numerators and denominators. So,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x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 1/10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x 1/10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 (1 x 1) /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x 10</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 1/10</a:t>
            </a:r>
            <a:r>
              <a:rPr lang="en-US" sz="1200" kern="1200" baseline="30000" dirty="0">
                <a:solidFill>
                  <a:schemeClr val="tx1"/>
                </a:solidFill>
                <a:latin typeface="+mn-lt"/>
                <a:ea typeface="+mn-ea"/>
                <a:cs typeface="+mn-cs"/>
              </a:rPr>
              <a:t>6</a:t>
            </a:r>
            <a:r>
              <a:rPr lang="en-US" sz="1200" kern="1200" dirty="0">
                <a:solidFill>
                  <a:schemeClr val="tx1"/>
                </a:solidFill>
                <a:latin typeface="+mn-lt"/>
                <a:ea typeface="+mn-ea"/>
                <a:cs typeface="+mn-cs"/>
              </a:rPr>
              <a:t> = 10</a:t>
            </a:r>
            <a:r>
              <a:rPr lang="en-US" sz="1200" kern="1200" baseline="30000" dirty="0">
                <a:solidFill>
                  <a:schemeClr val="tx1"/>
                </a:solidFill>
                <a:latin typeface="+mn-lt"/>
                <a:ea typeface="+mn-ea"/>
                <a:cs typeface="+mn-cs"/>
              </a:rPr>
              <a:t>-6</a:t>
            </a:r>
            <a:r>
              <a:rPr lang="en-US" sz="1200" kern="1200" dirty="0">
                <a:solidFill>
                  <a:schemeClr val="tx1"/>
                </a:solidFill>
                <a:latin typeface="+mn-lt"/>
                <a:ea typeface="+mn-ea"/>
                <a:cs typeface="+mn-cs"/>
              </a:rPr>
              <a:t>.</a:t>
            </a:r>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29</a:t>
            </a:fld>
            <a:endParaRPr lang="en-US"/>
          </a:p>
        </p:txBody>
      </p:sp>
    </p:spTree>
    <p:extLst>
      <p:ext uri="{BB962C8B-B14F-4D97-AF65-F5344CB8AC3E}">
        <p14:creationId xmlns:p14="http://schemas.microsoft.com/office/powerpoint/2010/main" val="2770908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5 min</a:t>
            </a:r>
          </a:p>
          <a:p>
            <a:endParaRPr lang="en-US" baseline="0" dirty="0"/>
          </a:p>
          <a:p>
            <a:pPr lvl="0"/>
            <a:r>
              <a:rPr lang="en-US" sz="1200" kern="1200" dirty="0">
                <a:solidFill>
                  <a:schemeClr val="tx1"/>
                </a:solidFill>
                <a:latin typeface="+mn-lt"/>
                <a:ea typeface="+mn-ea"/>
                <a:cs typeface="+mn-cs"/>
              </a:rPr>
              <a:t>a. </a:t>
            </a:r>
            <a:r>
              <a:rPr lang="en-US" sz="1200" u="none" kern="1200" dirty="0">
                <a:solidFill>
                  <a:schemeClr val="tx1"/>
                </a:solidFill>
                <a:latin typeface="+mn-lt"/>
                <a:ea typeface="+mn-ea"/>
                <a:cs typeface="+mn-cs"/>
              </a:rPr>
              <a:t>Invite participants </a:t>
            </a:r>
            <a:r>
              <a:rPr lang="en-US" sz="1200" kern="1200" dirty="0">
                <a:solidFill>
                  <a:schemeClr val="tx1"/>
                </a:solidFill>
                <a:latin typeface="+mn-lt"/>
                <a:ea typeface="+mn-ea"/>
                <a:cs typeface="+mn-cs"/>
              </a:rPr>
              <a:t>to look at your feedback 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their reflections from day 2 and offer reactions, comments, or follow-up questions.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Optional:</a:t>
            </a:r>
            <a:r>
              <a:rPr lang="en-US" sz="1200" kern="1200" dirty="0">
                <a:solidFill>
                  <a:schemeClr val="tx1"/>
                </a:solidFill>
                <a:latin typeface="+mn-lt"/>
                <a:ea typeface="+mn-ea"/>
                <a:cs typeface="+mn-cs"/>
              </a:rPr>
              <a:t> Give participants an opportunity to refine the norms for working together. </a:t>
            </a:r>
          </a:p>
          <a:p>
            <a:endParaRPr lang="en-US" sz="1200" kern="1200" dirty="0">
              <a:solidFill>
                <a:schemeClr val="tx1"/>
              </a:solidFill>
              <a:latin typeface="+mn-lt"/>
              <a:ea typeface="+mn-ea"/>
              <a:cs typeface="+mn-cs"/>
            </a:endParaRPr>
          </a:p>
          <a:p>
            <a:endParaRPr lang="en-US" baseline="0" dirty="0"/>
          </a:p>
        </p:txBody>
      </p:sp>
      <p:sp>
        <p:nvSpPr>
          <p:cNvPr id="4" name="Header Placeholder 3"/>
          <p:cNvSpPr>
            <a:spLocks noGrp="1"/>
          </p:cNvSpPr>
          <p:nvPr>
            <p:ph type="hdr" sz="quarter" idx="10"/>
          </p:nvPr>
        </p:nvSpPr>
        <p:spPr/>
        <p:txBody>
          <a:bodyPr/>
          <a:lstStyle/>
          <a:p>
            <a:pPr>
              <a:defRPr/>
            </a:pPr>
            <a:r>
              <a:rPr lang="en-US"/>
              <a:t>BSCS</a:t>
            </a:r>
          </a:p>
        </p:txBody>
      </p:sp>
      <p:sp>
        <p:nvSpPr>
          <p:cNvPr id="5" name="Footer Placeholder 4"/>
          <p:cNvSpPr>
            <a:spLocks noGrp="1"/>
          </p:cNvSpPr>
          <p:nvPr>
            <p:ph type="ftr" sz="quarter" idx="11"/>
          </p:nvPr>
        </p:nvSpPr>
        <p:spPr/>
        <p:txBody>
          <a:bodyPr/>
          <a:lstStyle/>
          <a:p>
            <a:pPr>
              <a:defRPr/>
            </a:pPr>
            <a:r>
              <a:rPr lang="en-US"/>
              <a:t>STeLLA Summer Institute June 2011</a:t>
            </a:r>
          </a:p>
        </p:txBody>
      </p:sp>
      <p:sp>
        <p:nvSpPr>
          <p:cNvPr id="6" name="Slide Number Placeholder 5"/>
          <p:cNvSpPr>
            <a:spLocks noGrp="1"/>
          </p:cNvSpPr>
          <p:nvPr>
            <p:ph type="sldNum" sz="quarter" idx="12"/>
          </p:nvPr>
        </p:nvSpPr>
        <p:spPr/>
        <p:txBody>
          <a:bodyPr/>
          <a:lstStyle/>
          <a:p>
            <a:pPr>
              <a:defRPr/>
            </a:pPr>
            <a:fld id="{35074273-5C1C-4B8A-81EC-C8326BBD4877}" type="slidenum">
              <a:rPr lang="en-US" smtClean="0"/>
              <a:pPr>
                <a:defRPr/>
              </a:pPr>
              <a:t>3</a:t>
            </a:fld>
            <a:endParaRPr lang="en-US"/>
          </a:p>
        </p:txBody>
      </p:sp>
    </p:spTree>
    <p:extLst>
      <p:ext uri="{BB962C8B-B14F-4D97-AF65-F5344CB8AC3E}">
        <p14:creationId xmlns:p14="http://schemas.microsoft.com/office/powerpoint/2010/main" val="32706052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“Putting this together, the volume of a drop of water is 1 millimeter cubed or, in other words, 10 to the minus-3 meters cubed. Using properties of exponents, that’s 10 to the minus-9 cubic meters. Using the scientific estimate for the width across a water molecule of 10 to the minus-10 meters, we can estimate that the volume of the smallest piece of water is 10 to the minus-10 meters cubed, which is 10 to the minus-30 cubic meters.”</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“So how many molecules are in a single drop of water? Work with an elbow partner to compute an estimate.”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t>
            </a:r>
            <a:r>
              <a:rPr lang="en-US" sz="1200" b="0" u="none" kern="1200" dirty="0">
                <a:solidFill>
                  <a:schemeClr val="tx1"/>
                </a:solidFill>
                <a:latin typeface="+mn-lt"/>
                <a:ea typeface="+mn-ea"/>
                <a:cs typeface="+mn-cs"/>
              </a:rPr>
              <a:t>Give</a:t>
            </a:r>
            <a:r>
              <a:rPr lang="en-US" sz="1200" b="0" u="none" kern="1200" baseline="0" dirty="0">
                <a:solidFill>
                  <a:schemeClr val="tx1"/>
                </a:solidFill>
                <a:latin typeface="+mn-lt"/>
                <a:ea typeface="+mn-ea"/>
                <a:cs typeface="+mn-cs"/>
              </a:rPr>
              <a:t> </a:t>
            </a:r>
            <a:r>
              <a:rPr lang="en-US" sz="1200" b="0" u="none" kern="1200" dirty="0">
                <a:solidFill>
                  <a:schemeClr val="tx1"/>
                </a:solidFill>
                <a:latin typeface="+mn-lt"/>
                <a:ea typeface="+mn-ea"/>
                <a:cs typeface="+mn-cs"/>
              </a:rPr>
              <a:t>participants time to figure this out before advancing to the next slide. </a:t>
            </a:r>
            <a:r>
              <a:rPr lang="en-US" sz="1200" kern="1200" dirty="0">
                <a:solidFill>
                  <a:schemeClr val="tx1"/>
                </a:solidFill>
                <a:latin typeface="+mn-lt"/>
                <a:ea typeface="+mn-ea"/>
                <a:cs typeface="+mn-cs"/>
              </a:rPr>
              <a:t>Circulate to help them with manipulating exponents.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30</a:t>
            </a:fld>
            <a:endParaRPr lang="en-US"/>
          </a:p>
        </p:txBody>
      </p:sp>
    </p:spTree>
    <p:extLst>
      <p:ext uri="{BB962C8B-B14F-4D97-AF65-F5344CB8AC3E}">
        <p14:creationId xmlns:p14="http://schemas.microsoft.com/office/powerpoint/2010/main" val="9135432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“Bravo! We’ve arrived at an estimate for the number of molecules in a single drop of water: 10 to the</a:t>
            </a:r>
            <a:r>
              <a:rPr lang="en-US" sz="1200" kern="1200" baseline="0" dirty="0">
                <a:solidFill>
                  <a:schemeClr val="tx1"/>
                </a:solidFill>
                <a:latin typeface="+mn-lt"/>
                <a:ea typeface="+mn-ea"/>
                <a:cs typeface="+mn-cs"/>
              </a:rPr>
              <a:t> 21st </a:t>
            </a:r>
            <a:r>
              <a:rPr lang="en-US" sz="1200" kern="1200" dirty="0">
                <a:solidFill>
                  <a:schemeClr val="tx1"/>
                </a:solidFill>
                <a:latin typeface="+mn-lt"/>
                <a:ea typeface="+mn-ea"/>
                <a:cs typeface="+mn-cs"/>
              </a:rPr>
              <a:t>power. That’s one sextillion or one thousand billion billions of molecules in a single drop of water. You may have thought you understood how small water molecules are, but you probably didn’t realize they are </a:t>
            </a:r>
            <a:r>
              <a:rPr lang="en-US" sz="1200" b="1" kern="1200" dirty="0">
                <a:solidFill>
                  <a:schemeClr val="tx1"/>
                </a:solidFill>
                <a:latin typeface="+mn-lt"/>
                <a:ea typeface="+mn-ea"/>
                <a:cs typeface="+mn-cs"/>
              </a:rPr>
              <a:t>that</a:t>
            </a:r>
            <a:r>
              <a:rPr lang="en-US" sz="1200" kern="1200" dirty="0">
                <a:solidFill>
                  <a:schemeClr val="tx1"/>
                </a:solidFill>
                <a:latin typeface="+mn-lt"/>
                <a:ea typeface="+mn-ea"/>
                <a:cs typeface="+mn-cs"/>
              </a:rPr>
              <a:t> small.”</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“In the Water Cycle lessons, students learn to explain evaporation and condensation from a molecular viewpoint. We teach them to draw diagrams of</a:t>
            </a:r>
            <a:r>
              <a:rPr lang="en-US" sz="1200" kern="1200" baseline="0" dirty="0">
                <a:solidFill>
                  <a:schemeClr val="tx1"/>
                </a:solidFill>
                <a:latin typeface="+mn-lt"/>
                <a:ea typeface="+mn-ea"/>
                <a:cs typeface="+mn-cs"/>
              </a:rPr>
              <a:t> water </a:t>
            </a:r>
            <a:r>
              <a:rPr lang="en-US" sz="1200" kern="1200" dirty="0">
                <a:solidFill>
                  <a:schemeClr val="tx1"/>
                </a:solidFill>
                <a:latin typeface="+mn-lt"/>
                <a:ea typeface="+mn-ea"/>
                <a:cs typeface="+mn-cs"/>
              </a:rPr>
              <a:t>molecules close together or far apart</a:t>
            </a:r>
            <a:r>
              <a:rPr lang="en-US" sz="1200" kern="1200" baseline="0" dirty="0">
                <a:solidFill>
                  <a:schemeClr val="tx1"/>
                </a:solidFill>
                <a:latin typeface="+mn-lt"/>
                <a:ea typeface="+mn-ea"/>
                <a:cs typeface="+mn-cs"/>
              </a:rPr>
              <a:t> and </a:t>
            </a:r>
            <a:r>
              <a:rPr lang="en-US" sz="1200" kern="1200" dirty="0">
                <a:solidFill>
                  <a:schemeClr val="tx1"/>
                </a:solidFill>
                <a:latin typeface="+mn-lt"/>
                <a:ea typeface="+mn-ea"/>
                <a:cs typeface="+mn-cs"/>
              </a:rPr>
              <a:t>have them look at simulations</a:t>
            </a:r>
            <a:r>
              <a:rPr lang="en-US" sz="1200" kern="1200" baseline="0" dirty="0">
                <a:solidFill>
                  <a:schemeClr val="tx1"/>
                </a:solidFill>
                <a:latin typeface="+mn-lt"/>
                <a:ea typeface="+mn-ea"/>
                <a:cs typeface="+mn-cs"/>
              </a:rPr>
              <a:t> of tiny </a:t>
            </a:r>
            <a:r>
              <a:rPr lang="en-US" sz="1200" kern="1200" dirty="0">
                <a:solidFill>
                  <a:schemeClr val="tx1"/>
                </a:solidFill>
                <a:latin typeface="+mn-lt"/>
                <a:ea typeface="+mn-ea"/>
                <a:cs typeface="+mn-cs"/>
              </a:rPr>
              <a:t>molecules moving</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around. All</a:t>
            </a:r>
            <a:r>
              <a:rPr lang="en-US" sz="1200" kern="1200" baseline="0" dirty="0">
                <a:solidFill>
                  <a:schemeClr val="tx1"/>
                </a:solidFill>
                <a:latin typeface="+mn-lt"/>
                <a:ea typeface="+mn-ea"/>
                <a:cs typeface="+mn-cs"/>
              </a:rPr>
              <a:t> of this </a:t>
            </a:r>
            <a:r>
              <a:rPr lang="en-US" sz="1200" kern="1200" dirty="0">
                <a:solidFill>
                  <a:schemeClr val="tx1"/>
                </a:solidFill>
                <a:latin typeface="+mn-lt"/>
                <a:ea typeface="+mn-ea"/>
                <a:cs typeface="+mn-cs"/>
              </a:rPr>
              <a:t>is done to help students understand the ways water molecules interact,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and how those interactions contribute to the large-scale behavior of water we observe. But these diagrams greatly exaggerate size to make these minuscule</a:t>
            </a:r>
            <a:r>
              <a:rPr lang="en-US" sz="1200" kern="1200" baseline="0" dirty="0">
                <a:solidFill>
                  <a:schemeClr val="tx1"/>
                </a:solidFill>
                <a:latin typeface="+mn-lt"/>
                <a:ea typeface="+mn-ea"/>
                <a:cs typeface="+mn-cs"/>
              </a:rPr>
              <a:t> objects </a:t>
            </a:r>
            <a:r>
              <a:rPr lang="en-US" sz="1200" kern="1200" dirty="0">
                <a:solidFill>
                  <a:schemeClr val="tx1"/>
                </a:solidFill>
                <a:latin typeface="+mn-lt"/>
                <a:ea typeface="+mn-ea"/>
                <a:cs typeface="+mn-cs"/>
              </a:rPr>
              <a:t>visible and greatly reduce the quantities we consider. When a single water droplet evaporates, all one thousand billion </a:t>
            </a:r>
            <a:r>
              <a:rPr lang="en-US" sz="1200" kern="1200" dirty="0" err="1">
                <a:solidFill>
                  <a:schemeClr val="tx1"/>
                </a:solidFill>
                <a:latin typeface="+mn-lt"/>
                <a:ea typeface="+mn-ea"/>
                <a:cs typeface="+mn-cs"/>
              </a:rPr>
              <a:t>billion</a:t>
            </a:r>
            <a:r>
              <a:rPr lang="en-US" sz="1200" kern="1200" dirty="0">
                <a:solidFill>
                  <a:schemeClr val="tx1"/>
                </a:solidFill>
                <a:latin typeface="+mn-lt"/>
                <a:ea typeface="+mn-ea"/>
                <a:cs typeface="+mn-cs"/>
              </a:rPr>
              <a:t> water molecules spread apart in the air. Water-vapor molecules are so small that unless many, many of them are close together, they can’t be seen.”</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31</a:t>
            </a:fld>
            <a:endParaRPr lang="en-US"/>
          </a:p>
        </p:txBody>
      </p:sp>
    </p:spTree>
    <p:extLst>
      <p:ext uri="{BB962C8B-B14F-4D97-AF65-F5344CB8AC3E}">
        <p14:creationId xmlns:p14="http://schemas.microsoft.com/office/powerpoint/2010/main" val="13723416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“So how do we know that 10 to the 21st power (10</a:t>
            </a:r>
            <a:r>
              <a:rPr lang="en-US" sz="1200" kern="1200" baseline="30000" dirty="0">
                <a:solidFill>
                  <a:schemeClr val="tx1"/>
                </a:solidFill>
                <a:latin typeface="+mn-lt"/>
                <a:ea typeface="+mn-ea"/>
                <a:cs typeface="+mn-cs"/>
              </a:rPr>
              <a:t>21</a:t>
            </a:r>
            <a:r>
              <a:rPr lang="en-US" sz="1200" kern="1200" dirty="0">
                <a:solidFill>
                  <a:schemeClr val="tx1"/>
                </a:solidFill>
                <a:latin typeface="+mn-lt"/>
                <a:ea typeface="+mn-ea"/>
                <a:cs typeface="+mn-cs"/>
              </a:rPr>
              <a:t>) is roughly correct? We derived this number through reasoning, using estimation and computation, and</a:t>
            </a:r>
            <a:r>
              <a:rPr lang="en-US" sz="1200" kern="1200" baseline="0" dirty="0">
                <a:solidFill>
                  <a:schemeClr val="tx1"/>
                </a:solidFill>
                <a:latin typeface="+mn-lt"/>
                <a:ea typeface="+mn-ea"/>
                <a:cs typeface="+mn-cs"/>
              </a:rPr>
              <a:t> yet it’s </a:t>
            </a:r>
            <a:r>
              <a:rPr lang="en-US" sz="1200" kern="1200" dirty="0">
                <a:solidFill>
                  <a:schemeClr val="tx1"/>
                </a:solidFill>
                <a:latin typeface="+mn-lt"/>
                <a:ea typeface="+mn-ea"/>
                <a:cs typeface="+mn-cs"/>
              </a:rPr>
              <a:t>only an estimate. How good of an estimate is it? Can we find lower and upper bounds to give us confidence?”</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32</a:t>
            </a:fld>
            <a:endParaRPr lang="en-US"/>
          </a:p>
        </p:txBody>
      </p:sp>
    </p:spTree>
    <p:extLst>
      <p:ext uri="{BB962C8B-B14F-4D97-AF65-F5344CB8AC3E}">
        <p14:creationId xmlns:p14="http://schemas.microsoft.com/office/powerpoint/2010/main" val="1488858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“We said before that the width across a water molecule is about 10 to the minus-10 meters (10</a:t>
            </a:r>
            <a:r>
              <a:rPr lang="en-US" sz="1200" kern="1200" baseline="30000" dirty="0">
                <a:solidFill>
                  <a:schemeClr val="tx1"/>
                </a:solidFill>
                <a:latin typeface="+mn-lt"/>
                <a:ea typeface="+mn-ea"/>
                <a:cs typeface="+mn-cs"/>
              </a:rPr>
              <a:t>-10</a:t>
            </a:r>
            <a:r>
              <a:rPr lang="en-US" sz="1200" kern="1200" dirty="0">
                <a:solidFill>
                  <a:schemeClr val="tx1"/>
                </a:solidFill>
                <a:latin typeface="+mn-lt"/>
                <a:ea typeface="+mn-ea"/>
                <a:cs typeface="+mn-cs"/>
              </a:rPr>
              <a:t> m), but this is only an estimate. Each hydrogen atom in H</a:t>
            </a:r>
            <a:r>
              <a:rPr lang="en-US" sz="1200" kern="1200" baseline="-25000" dirty="0">
                <a:solidFill>
                  <a:schemeClr val="tx1"/>
                </a:solidFill>
                <a:latin typeface="+mn-lt"/>
                <a:ea typeface="+mn-ea"/>
                <a:cs typeface="+mn-cs"/>
              </a:rPr>
              <a:t>2</a:t>
            </a:r>
            <a:r>
              <a:rPr lang="en-US" sz="1200" kern="1200" dirty="0">
                <a:solidFill>
                  <a:schemeClr val="tx1"/>
                </a:solidFill>
                <a:latin typeface="+mn-lt"/>
                <a:ea typeface="+mn-ea"/>
                <a:cs typeface="+mn-cs"/>
              </a:rPr>
              <a:t>O is close to 10</a:t>
            </a:r>
            <a:r>
              <a:rPr lang="en-US" sz="1200" kern="1200" baseline="30000" dirty="0">
                <a:solidFill>
                  <a:schemeClr val="tx1"/>
                </a:solidFill>
                <a:latin typeface="+mn-lt"/>
                <a:ea typeface="+mn-ea"/>
                <a:cs typeface="+mn-cs"/>
              </a:rPr>
              <a:t>-10</a:t>
            </a:r>
            <a:r>
              <a:rPr lang="en-US" sz="1200" kern="1200" dirty="0">
                <a:solidFill>
                  <a:schemeClr val="tx1"/>
                </a:solidFill>
                <a:latin typeface="+mn-lt"/>
                <a:ea typeface="+mn-ea"/>
                <a:cs typeface="+mn-cs"/>
              </a:rPr>
              <a:t> meters, or one tenth of a nanometer across, while the oxygen atom is a bit larger. But the three atoms are arranged in a V shape like the diagrams we’ve been drawing, so estimating the width is more complicated. If we limit ourselves to working with powers of 10, we can say with confidence that the width across a water molecule is larger than one tenth of a nanometer, or 10</a:t>
            </a:r>
            <a:r>
              <a:rPr lang="en-US" sz="1200" kern="1200" baseline="30000" dirty="0">
                <a:solidFill>
                  <a:schemeClr val="tx1"/>
                </a:solidFill>
                <a:latin typeface="+mn-lt"/>
                <a:ea typeface="+mn-ea"/>
                <a:cs typeface="+mn-cs"/>
              </a:rPr>
              <a:t>-10</a:t>
            </a:r>
            <a:r>
              <a:rPr lang="en-US" sz="1200" kern="1200" dirty="0">
                <a:solidFill>
                  <a:schemeClr val="tx1"/>
                </a:solidFill>
                <a:latin typeface="+mn-lt"/>
                <a:ea typeface="+mn-ea"/>
                <a:cs typeface="+mn-cs"/>
              </a:rPr>
              <a:t> meters, but smaller than a nanometer, which is 10</a:t>
            </a:r>
            <a:r>
              <a:rPr lang="en-US" sz="1200" kern="1200" baseline="30000" dirty="0">
                <a:solidFill>
                  <a:schemeClr val="tx1"/>
                </a:solidFill>
                <a:latin typeface="+mn-lt"/>
                <a:ea typeface="+mn-ea"/>
                <a:cs typeface="+mn-cs"/>
              </a:rPr>
              <a:t>-9</a:t>
            </a:r>
            <a:r>
              <a:rPr lang="en-US" sz="1200" kern="1200" dirty="0">
                <a:solidFill>
                  <a:schemeClr val="tx1"/>
                </a:solidFill>
                <a:latin typeface="+mn-lt"/>
                <a:ea typeface="+mn-ea"/>
                <a:cs typeface="+mn-cs"/>
              </a:rPr>
              <a:t> meters.”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“Using the equation on the slide for the width</a:t>
            </a:r>
            <a:r>
              <a:rPr lang="en-US" sz="1200" kern="1200" baseline="0" dirty="0">
                <a:solidFill>
                  <a:schemeClr val="tx1"/>
                </a:solidFill>
                <a:latin typeface="+mn-lt"/>
                <a:ea typeface="+mn-ea"/>
                <a:cs typeface="+mn-cs"/>
              </a:rPr>
              <a:t> across a water molecule, w</a:t>
            </a:r>
            <a:r>
              <a:rPr lang="en-US" sz="1200" kern="1200" dirty="0">
                <a:solidFill>
                  <a:schemeClr val="tx1"/>
                </a:solidFill>
                <a:latin typeface="+mn-lt"/>
                <a:ea typeface="+mn-ea"/>
                <a:cs typeface="+mn-cs"/>
              </a:rPr>
              <a:t>ork with an elbow partner to find lower and upper bounds for the volume occupied by the smallest particle of water.”</a:t>
            </a:r>
          </a:p>
          <a:p>
            <a:endParaRPr lang="en-US" sz="1200" b="1"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Circulate and help participants with their calculations, asking questions to evoke the following ideas: </a:t>
            </a:r>
            <a:r>
              <a:rPr lang="en-US" sz="1200" kern="1200" dirty="0">
                <a:solidFill>
                  <a:schemeClr val="tx1"/>
                </a:solidFill>
                <a:effectLst/>
                <a:latin typeface="+mn-lt"/>
                <a:ea typeface="+mn-ea"/>
                <a:cs typeface="+mn-cs"/>
              </a:rPr>
              <a:t>To estimate the volume of the smallest particle of water, we computed the volume of a “cube” of water by measuring its width and then cubing that number.</a:t>
            </a:r>
            <a:r>
              <a:rPr lang="en-US" sz="1200" kern="1200" dirty="0">
                <a:solidFill>
                  <a:schemeClr val="tx1"/>
                </a:solidFill>
                <a:latin typeface="+mn-lt"/>
                <a:ea typeface="+mn-ea"/>
                <a:cs typeface="+mn-cs"/>
              </a:rPr>
              <a:t> So the volume of the particle of water equals its width cubed (</a:t>
            </a:r>
            <a:r>
              <a:rPr lang="en-US" sz="1200" kern="1200" dirty="0" err="1">
                <a:solidFill>
                  <a:schemeClr val="tx1"/>
                </a:solidFill>
                <a:latin typeface="+mn-lt"/>
                <a:ea typeface="+mn-ea"/>
                <a:cs typeface="+mn-cs"/>
              </a:rPr>
              <a:t>vol</a:t>
            </a:r>
            <a:r>
              <a:rPr lang="en-US" sz="1200" kern="1200" dirty="0">
                <a:solidFill>
                  <a:schemeClr val="tx1"/>
                </a:solidFill>
                <a:latin typeface="+mn-lt"/>
                <a:ea typeface="+mn-ea"/>
                <a:cs typeface="+mn-cs"/>
              </a:rPr>
              <a:t> of particle) = (width of H</a:t>
            </a:r>
            <a:r>
              <a:rPr lang="en-US" sz="1200" kern="1200" baseline="-25000" dirty="0">
                <a:solidFill>
                  <a:schemeClr val="tx1"/>
                </a:solidFill>
                <a:latin typeface="+mn-lt"/>
                <a:ea typeface="+mn-ea"/>
                <a:cs typeface="+mn-cs"/>
              </a:rPr>
              <a:t>2</a:t>
            </a:r>
            <a:r>
              <a:rPr lang="en-US" sz="1200" kern="1200" dirty="0">
                <a:solidFill>
                  <a:schemeClr val="tx1"/>
                </a:solidFill>
                <a:latin typeface="+mn-lt"/>
                <a:ea typeface="+mn-ea"/>
                <a:cs typeface="+mn-cs"/>
              </a:rPr>
              <a:t>O)</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If </a:t>
            </a:r>
            <a:r>
              <a:rPr lang="en-US" sz="1200" i="1" kern="1200" dirty="0">
                <a:solidFill>
                  <a:schemeClr val="tx1"/>
                </a:solidFill>
                <a:latin typeface="+mn-lt"/>
                <a:ea typeface="+mn-ea"/>
                <a:cs typeface="+mn-cs"/>
              </a:rPr>
              <a:t>a</a:t>
            </a:r>
            <a:r>
              <a:rPr lang="en-US" sz="1200" kern="1200" dirty="0">
                <a:solidFill>
                  <a:schemeClr val="tx1"/>
                </a:solidFill>
                <a:latin typeface="+mn-lt"/>
                <a:ea typeface="+mn-ea"/>
                <a:cs typeface="+mn-cs"/>
              </a:rPr>
              <a:t> is smaller than </a:t>
            </a:r>
            <a:r>
              <a:rPr lang="en-US" sz="1200" i="1" kern="1200" dirty="0">
                <a:solidFill>
                  <a:schemeClr val="tx1"/>
                </a:solidFill>
                <a:latin typeface="+mn-lt"/>
                <a:ea typeface="+mn-ea"/>
                <a:cs typeface="+mn-cs"/>
              </a:rPr>
              <a:t>b</a:t>
            </a:r>
            <a:r>
              <a:rPr lang="en-US" sz="1200" kern="1200" dirty="0">
                <a:solidFill>
                  <a:schemeClr val="tx1"/>
                </a:solidFill>
                <a:latin typeface="+mn-lt"/>
                <a:ea typeface="+mn-ea"/>
                <a:cs typeface="+mn-cs"/>
              </a:rPr>
              <a:t>, then </a:t>
            </a:r>
            <a:r>
              <a:rPr lang="en-US" sz="1200" i="1" kern="1200" dirty="0">
                <a:solidFill>
                  <a:schemeClr val="tx1"/>
                </a:solidFill>
                <a:latin typeface="+mn-lt"/>
                <a:ea typeface="+mn-ea"/>
                <a:cs typeface="+mn-cs"/>
              </a:rPr>
              <a:t>a</a:t>
            </a:r>
            <a:r>
              <a:rPr lang="en-US" sz="1200" i="0" kern="1200" baseline="30000" dirty="0">
                <a:solidFill>
                  <a:schemeClr val="tx1"/>
                </a:solidFill>
                <a:latin typeface="+mn-lt"/>
                <a:ea typeface="+mn-ea"/>
                <a:cs typeface="+mn-cs"/>
              </a:rPr>
              <a:t>3</a:t>
            </a:r>
            <a:r>
              <a:rPr lang="en-US" sz="1200" i="0" kern="1200" dirty="0">
                <a:solidFill>
                  <a:schemeClr val="tx1"/>
                </a:solidFill>
                <a:latin typeface="+mn-lt"/>
                <a:ea typeface="+mn-ea"/>
                <a:cs typeface="+mn-cs"/>
              </a:rPr>
              <a:t> </a:t>
            </a:r>
            <a:r>
              <a:rPr lang="en-US" sz="1200" kern="1200" dirty="0">
                <a:solidFill>
                  <a:schemeClr val="tx1"/>
                </a:solidFill>
                <a:latin typeface="+mn-lt"/>
                <a:ea typeface="+mn-ea"/>
                <a:cs typeface="+mn-cs"/>
              </a:rPr>
              <a:t>is smaller than </a:t>
            </a:r>
            <a:r>
              <a:rPr lang="en-US" sz="1200" i="1" kern="1200" dirty="0">
                <a:solidFill>
                  <a:schemeClr val="tx1"/>
                </a:solidFill>
                <a:latin typeface="+mn-lt"/>
                <a:ea typeface="+mn-ea"/>
                <a:cs typeface="+mn-cs"/>
              </a:rPr>
              <a:t>b</a:t>
            </a:r>
            <a:r>
              <a:rPr lang="en-US" sz="1200" i="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so the cube of the lower bound for the width gives a lower bound for the volume, while the cube of the upper bound for the width gives an upper bound for the volume.</a:t>
            </a:r>
            <a:r>
              <a:rPr lang="en-US" dirty="0"/>
              <a: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33</a:t>
            </a:fld>
            <a:endParaRPr lang="en-US"/>
          </a:p>
        </p:txBody>
      </p:sp>
    </p:spTree>
    <p:extLst>
      <p:ext uri="{BB962C8B-B14F-4D97-AF65-F5344CB8AC3E}">
        <p14:creationId xmlns:p14="http://schemas.microsoft.com/office/powerpoint/2010/main" val="936926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“By cubing the lower and upper bounds for the width across a water molecule, we can compute lower and upper bounds for the smallest cube of space containing a water molecule. But what we want are lower and upper bounds for the </a:t>
            </a:r>
            <a:r>
              <a:rPr lang="en-US" sz="1200" b="1" kern="1200" dirty="0">
                <a:solidFill>
                  <a:schemeClr val="tx1"/>
                </a:solidFill>
                <a:latin typeface="+mn-lt"/>
                <a:ea typeface="+mn-ea"/>
                <a:cs typeface="+mn-cs"/>
              </a:rPr>
              <a:t>number of molecules </a:t>
            </a:r>
            <a:r>
              <a:rPr lang="en-US" sz="1200" kern="1200" dirty="0">
                <a:solidFill>
                  <a:schemeClr val="tx1"/>
                </a:solidFill>
                <a:latin typeface="+mn-lt"/>
                <a:ea typeface="+mn-ea"/>
                <a:cs typeface="+mn-cs"/>
              </a:rPr>
              <a:t>in a single drop of water. </a:t>
            </a:r>
            <a:r>
              <a:rPr lang="en-US" sz="1200" kern="1200" dirty="0">
                <a:solidFill>
                  <a:schemeClr val="tx1"/>
                </a:solidFill>
                <a:effectLst/>
                <a:latin typeface="+mn-lt"/>
                <a:ea typeface="+mn-ea"/>
                <a:cs typeface="+mn-cs"/>
              </a:rPr>
              <a:t>Can we use the lower and upper bounds for the </a:t>
            </a:r>
            <a:r>
              <a:rPr lang="en-US" sz="1200" b="1" kern="1200" dirty="0">
                <a:solidFill>
                  <a:schemeClr val="tx1"/>
                </a:solidFill>
                <a:effectLst/>
                <a:latin typeface="+mn-lt"/>
                <a:ea typeface="+mn-ea"/>
                <a:cs typeface="+mn-cs"/>
              </a:rPr>
              <a:t>volume of a water cube</a:t>
            </a:r>
            <a:r>
              <a:rPr lang="en-US" sz="1200" kern="1200" dirty="0">
                <a:solidFill>
                  <a:schemeClr val="tx1"/>
                </a:solidFill>
                <a:effectLst/>
                <a:latin typeface="+mn-lt"/>
                <a:ea typeface="+mn-ea"/>
                <a:cs typeface="+mn-cs"/>
              </a:rPr>
              <a:t> to find the lower and upper bounds for the </a:t>
            </a:r>
            <a:r>
              <a:rPr lang="en-US" sz="1200" b="1" kern="1200" dirty="0">
                <a:solidFill>
                  <a:schemeClr val="tx1"/>
                </a:solidFill>
                <a:effectLst/>
                <a:latin typeface="+mn-lt"/>
                <a:ea typeface="+mn-ea"/>
                <a:cs typeface="+mn-cs"/>
              </a:rPr>
              <a:t>number of molecules in a water droplet</a:t>
            </a:r>
            <a:r>
              <a:rPr lang="en-US" sz="1200" kern="1200" dirty="0">
                <a:solidFill>
                  <a:schemeClr val="tx1"/>
                </a:solidFill>
                <a:effectLst/>
                <a:latin typeface="+mn-lt"/>
                <a:ea typeface="+mn-ea"/>
                <a:cs typeface="+mn-cs"/>
              </a:rPr>
              <a:t>?”</a:t>
            </a:r>
            <a:r>
              <a:rPr lang="en-US" sz="1200" kern="1200" dirty="0">
                <a:solidFill>
                  <a:schemeClr val="tx1"/>
                </a:solidFill>
                <a:latin typeface="+mn-lt"/>
                <a:ea typeface="+mn-ea"/>
                <a:cs typeface="+mn-cs"/>
              </a:rPr>
              <a:t>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Elicit ideas</a:t>
            </a:r>
            <a:r>
              <a:rPr lang="en-US" sz="1200" kern="1200" dirty="0">
                <a:solidFill>
                  <a:schemeClr val="tx1"/>
                </a:solidFill>
                <a:latin typeface="+mn-lt"/>
                <a:ea typeface="+mn-ea"/>
                <a:cs typeface="+mn-cs"/>
              </a:rPr>
              <a:t> from the group, asking probe and challenge questions to guide the group’s thinking toward this key idea: It takes a certain number of particles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to build the volume of a drop of water, it will take a larger number of smaller particles to build that same volume. The lower bound for the volume of each particle is the</a:t>
            </a:r>
            <a:r>
              <a:rPr lang="en-US" sz="1200" kern="1200" baseline="0" dirty="0">
                <a:solidFill>
                  <a:schemeClr val="tx1"/>
                </a:solidFill>
                <a:latin typeface="+mn-lt"/>
                <a:ea typeface="+mn-ea"/>
                <a:cs typeface="+mn-cs"/>
              </a:rPr>
              <a:t> volume of a cube that is tinier than </a:t>
            </a:r>
            <a:r>
              <a:rPr lang="en-US" sz="1200" kern="1200" baseline="0">
                <a:solidFill>
                  <a:schemeClr val="tx1"/>
                </a:solidFill>
                <a:latin typeface="+mn-lt"/>
                <a:ea typeface="+mn-ea"/>
                <a:cs typeface="+mn-cs"/>
              </a:rPr>
              <a:t>the water </a:t>
            </a:r>
            <a:r>
              <a:rPr lang="en-US" sz="1200" kern="1200" baseline="0" dirty="0">
                <a:solidFill>
                  <a:schemeClr val="tx1"/>
                </a:solidFill>
                <a:latin typeface="+mn-lt"/>
                <a:ea typeface="+mn-ea"/>
                <a:cs typeface="+mn-cs"/>
              </a:rPr>
              <a:t>molecule</a:t>
            </a:r>
            <a:r>
              <a:rPr lang="en-US" sz="1200" kern="1200" dirty="0">
                <a:solidFill>
                  <a:schemeClr val="tx1"/>
                </a:solidFill>
                <a:latin typeface="+mn-lt"/>
                <a:ea typeface="+mn-ea"/>
                <a:cs typeface="+mn-cs"/>
              </a:rPr>
              <a:t>. The number of these tinier cubes needed to build the drop of water would then be larger than the number of water molecules in the drop. </a:t>
            </a:r>
            <a:r>
              <a:rPr lang="en-US" sz="1200" u="none" kern="1200" dirty="0">
                <a:solidFill>
                  <a:schemeClr val="tx1"/>
                </a:solidFill>
                <a:latin typeface="+mn-lt"/>
                <a:ea typeface="+mn-ea"/>
                <a:cs typeface="+mn-cs"/>
              </a:rPr>
              <a:t>Encourage participants </a:t>
            </a:r>
            <a:r>
              <a:rPr lang="en-US" sz="1200" kern="1200" dirty="0">
                <a:solidFill>
                  <a:schemeClr val="tx1"/>
                </a:solidFill>
                <a:latin typeface="+mn-lt"/>
                <a:ea typeface="+mn-ea"/>
                <a:cs typeface="+mn-cs"/>
              </a:rPr>
              <a:t>to try to compute the number of particles in each case and write down comparisons in their notebooks using this idea.</a:t>
            </a:r>
            <a:r>
              <a:rPr lang="en-US" dirty="0"/>
              <a:t> </a:t>
            </a:r>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34</a:t>
            </a:fld>
            <a:endParaRPr lang="en-US"/>
          </a:p>
        </p:txBody>
      </p:sp>
    </p:spTree>
    <p:extLst>
      <p:ext uri="{BB962C8B-B14F-4D97-AF65-F5344CB8AC3E}">
        <p14:creationId xmlns:p14="http://schemas.microsoft.com/office/powerpoint/2010/main" val="17819760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talk:</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“The big idea is that a larger number of pieces is required to build the same volume. We estimated the number of molecules in a drop of water by dividing the volume of the drop by the volume of the smallest particle of water. To build an upper bound, we divide the volume of the drop by the volume of the cube we imagined which is tinier than the smallest particle of water. This gives an upper bound because that quotient is the number of these tinier cubes needed to make up the drop.”</a:t>
            </a:r>
          </a:p>
          <a:p>
            <a:endParaRPr lang="en-US" sz="1200" b="0"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Point out that the first calculation (or equation) on the slide represents what you just said, giving rise to the second calculation (or equation).</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PD leader talk:</a:t>
            </a:r>
            <a:r>
              <a:rPr lang="en-US" sz="1200" kern="1200" dirty="0">
                <a:solidFill>
                  <a:schemeClr val="tx1"/>
                </a:solidFill>
                <a:latin typeface="+mn-lt"/>
                <a:ea typeface="+mn-ea"/>
                <a:cs typeface="+mn-cs"/>
              </a:rPr>
              <a:t> “Likewise, dividing the volume of the whole by the upper bound for the volume of each piece gives a lower bound for the number of pieces. Applying this to a cubic-millimeter drop of water gives us our previous estimate of 10</a:t>
            </a:r>
            <a:r>
              <a:rPr lang="en-US" sz="1200" kern="1200" baseline="30000" dirty="0">
                <a:solidFill>
                  <a:schemeClr val="tx1"/>
                </a:solidFill>
                <a:latin typeface="+mn-lt"/>
                <a:ea typeface="+mn-ea"/>
                <a:cs typeface="+mn-cs"/>
              </a:rPr>
              <a:t>-9</a:t>
            </a:r>
            <a:r>
              <a:rPr lang="en-US" sz="1200" kern="1200" dirty="0">
                <a:solidFill>
                  <a:schemeClr val="tx1"/>
                </a:solidFill>
                <a:latin typeface="+mn-lt"/>
                <a:ea typeface="+mn-ea"/>
                <a:cs typeface="+mn-cs"/>
              </a:rPr>
              <a:t> m</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divided by 10</a:t>
            </a:r>
            <a:r>
              <a:rPr lang="en-US" sz="1200" kern="1200" baseline="30000" dirty="0">
                <a:solidFill>
                  <a:schemeClr val="tx1"/>
                </a:solidFill>
                <a:latin typeface="+mn-lt"/>
                <a:ea typeface="+mn-ea"/>
                <a:cs typeface="+mn-cs"/>
              </a:rPr>
              <a:t>-30</a:t>
            </a:r>
            <a:r>
              <a:rPr lang="en-US" sz="1200" kern="1200" dirty="0">
                <a:solidFill>
                  <a:schemeClr val="tx1"/>
                </a:solidFill>
                <a:latin typeface="+mn-lt"/>
                <a:ea typeface="+mn-ea"/>
                <a:cs typeface="+mn-cs"/>
              </a:rPr>
              <a:t> m</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which gives us 10</a:t>
            </a:r>
            <a:r>
              <a:rPr lang="en-US" sz="1200" kern="1200" baseline="30000" dirty="0">
                <a:solidFill>
                  <a:schemeClr val="tx1"/>
                </a:solidFill>
                <a:latin typeface="+mn-lt"/>
                <a:ea typeface="+mn-ea"/>
                <a:cs typeface="+mn-cs"/>
              </a:rPr>
              <a:t>21</a:t>
            </a:r>
            <a:r>
              <a:rPr lang="en-US" sz="1200" kern="1200" dirty="0">
                <a:solidFill>
                  <a:schemeClr val="tx1"/>
                </a:solidFill>
                <a:latin typeface="+mn-lt"/>
                <a:ea typeface="+mn-ea"/>
                <a:cs typeface="+mn-cs"/>
              </a:rPr>
              <a:t> as an upper bound. For the lower bound, we compute 10</a:t>
            </a:r>
            <a:r>
              <a:rPr lang="en-US" sz="1200" kern="1200" baseline="30000" dirty="0">
                <a:solidFill>
                  <a:schemeClr val="tx1"/>
                </a:solidFill>
                <a:latin typeface="+mn-lt"/>
                <a:ea typeface="+mn-ea"/>
                <a:cs typeface="+mn-cs"/>
              </a:rPr>
              <a:t>-9</a:t>
            </a:r>
            <a:r>
              <a:rPr lang="en-US" sz="1200" kern="1200" dirty="0">
                <a:solidFill>
                  <a:schemeClr val="tx1"/>
                </a:solidFill>
                <a:latin typeface="+mn-lt"/>
                <a:ea typeface="+mn-ea"/>
                <a:cs typeface="+mn-cs"/>
              </a:rPr>
              <a:t> m</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divided by 10</a:t>
            </a:r>
            <a:r>
              <a:rPr lang="en-US" sz="1200" kern="1200" baseline="30000" dirty="0">
                <a:solidFill>
                  <a:schemeClr val="tx1"/>
                </a:solidFill>
                <a:latin typeface="+mn-lt"/>
                <a:ea typeface="+mn-ea"/>
                <a:cs typeface="+mn-cs"/>
              </a:rPr>
              <a:t>-27</a:t>
            </a:r>
            <a:r>
              <a:rPr lang="en-US" sz="1200" kern="1200" dirty="0">
                <a:solidFill>
                  <a:schemeClr val="tx1"/>
                </a:solidFill>
                <a:latin typeface="+mn-lt"/>
                <a:ea typeface="+mn-ea"/>
                <a:cs typeface="+mn-cs"/>
              </a:rPr>
              <a:t> m</a:t>
            </a:r>
            <a:r>
              <a:rPr lang="en-US" sz="1200" kern="1200" baseline="30000" dirty="0">
                <a:solidFill>
                  <a:schemeClr val="tx1"/>
                </a:solidFill>
                <a:latin typeface="+mn-lt"/>
                <a:ea typeface="+mn-ea"/>
                <a:cs typeface="+mn-cs"/>
              </a:rPr>
              <a:t>3</a:t>
            </a:r>
            <a:r>
              <a:rPr lang="en-US" sz="1200" kern="1200" dirty="0">
                <a:solidFill>
                  <a:schemeClr val="tx1"/>
                </a:solidFill>
                <a:latin typeface="+mn-lt"/>
                <a:ea typeface="+mn-ea"/>
                <a:cs typeface="+mn-cs"/>
              </a:rPr>
              <a:t> to obtain 10</a:t>
            </a:r>
            <a:r>
              <a:rPr lang="en-US" sz="1200" kern="1200" baseline="30000" dirty="0">
                <a:solidFill>
                  <a:schemeClr val="tx1"/>
                </a:solidFill>
                <a:latin typeface="+mn-lt"/>
                <a:ea typeface="+mn-ea"/>
                <a:cs typeface="+mn-cs"/>
              </a:rPr>
              <a:t>18</a:t>
            </a:r>
            <a:r>
              <a:rPr lang="en-US" sz="1200" kern="1200" dirty="0">
                <a:solidFill>
                  <a:schemeClr val="tx1"/>
                </a:solidFill>
                <a:latin typeface="+mn-lt"/>
                <a:ea typeface="+mn-ea"/>
                <a:cs typeface="+mn-cs"/>
              </a:rPr>
              <a:t>, or 1 quintillion. So we can confidently  say that the number of molecules in a cubic millimeter of water is somewhere between 1 quintillion and 1 sextillion.”</a:t>
            </a:r>
            <a:r>
              <a:rPr lang="en-US" dirty="0"/>
              <a:t> </a:t>
            </a:r>
            <a:endParaRPr lang="en-US" sz="1200" kern="1200" dirty="0">
              <a:solidFill>
                <a:schemeClr val="tx1"/>
              </a:solidFill>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35</a:t>
            </a:fld>
            <a:endParaRPr lang="en-US"/>
          </a:p>
        </p:txBody>
      </p:sp>
    </p:spTree>
    <p:extLst>
      <p:ext uri="{BB962C8B-B14F-4D97-AF65-F5344CB8AC3E}">
        <p14:creationId xmlns:p14="http://schemas.microsoft.com/office/powerpoint/2010/main" val="41347566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PD leader move:</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Direct partic</a:t>
            </a:r>
            <a:r>
              <a:rPr lang="en-US" sz="1200" u="sng" kern="1200" dirty="0">
                <a:solidFill>
                  <a:schemeClr val="tx1"/>
                </a:solidFill>
                <a:latin typeface="+mn-lt"/>
                <a:ea typeface="+mn-ea"/>
                <a:cs typeface="+mn-cs"/>
              </a:rPr>
              <a:t>i</a:t>
            </a:r>
            <a:r>
              <a:rPr lang="en-US" sz="1200" u="none" kern="1200" dirty="0">
                <a:solidFill>
                  <a:schemeClr val="tx1"/>
                </a:solidFill>
                <a:latin typeface="+mn-lt"/>
                <a:ea typeface="+mn-ea"/>
                <a:cs typeface="+mn-cs"/>
              </a:rPr>
              <a:t>pants</a:t>
            </a:r>
            <a:r>
              <a:rPr lang="en-US" sz="1200" kern="1200" dirty="0">
                <a:solidFill>
                  <a:schemeClr val="tx1"/>
                </a:solidFill>
                <a:latin typeface="+mn-lt"/>
                <a:ea typeface="+mn-ea"/>
                <a:cs typeface="+mn-cs"/>
              </a:rPr>
              <a:t> to write the focus question in their science notebooks and reflect on today’s content</a:t>
            </a:r>
            <a:r>
              <a:rPr lang="en-US" sz="1200" kern="1200" baseline="0" dirty="0">
                <a:solidFill>
                  <a:schemeClr val="tx1"/>
                </a:solidFill>
                <a:latin typeface="+mn-lt"/>
                <a:ea typeface="+mn-ea"/>
                <a:cs typeface="+mn-cs"/>
              </a:rPr>
              <a:t> deepening work </a:t>
            </a:r>
            <a:r>
              <a:rPr lang="en-US" sz="1200" kern="1200" dirty="0">
                <a:solidFill>
                  <a:schemeClr val="tx1"/>
                </a:solidFill>
                <a:latin typeface="+mn-lt"/>
                <a:ea typeface="+mn-ea"/>
                <a:cs typeface="+mn-cs"/>
              </a:rPr>
              <a:t>before answering the question.</a:t>
            </a: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7331552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a:t>
            </a:r>
          </a:p>
          <a:p>
            <a:endParaRPr lang="en-US" sz="1200" kern="120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Have participants share ideas about the first question on the slide. Then ask, “What are some things we’ve discussed today that address this question?”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Refer participants to the Effective Science Teaching chart from day 1</a:t>
            </a:r>
            <a:r>
              <a:rPr lang="en-US" sz="1200" kern="1200" baseline="0" dirty="0">
                <a:solidFill>
                  <a:schemeClr val="tx1"/>
                </a:solidFill>
                <a:latin typeface="+mn-lt"/>
                <a:ea typeface="+mn-ea"/>
                <a:cs typeface="+mn-cs"/>
              </a:rPr>
              <a:t> and</a:t>
            </a:r>
            <a:r>
              <a:rPr lang="en-US" sz="1200" kern="1200" dirty="0">
                <a:solidFill>
                  <a:schemeClr val="tx1"/>
                </a:solidFill>
                <a:latin typeface="+mn-lt"/>
                <a:ea typeface="+mn-ea"/>
                <a:cs typeface="+mn-cs"/>
              </a:rPr>
              <a:t> discuss the remaining questions on the slide. Modify the chart as participants share their ideas.</a:t>
            </a:r>
            <a:r>
              <a:rPr lang="en-US" dirty="0"/>
              <a:t> </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37</a:t>
            </a:fld>
            <a:endParaRPr lang="en-US"/>
          </a:p>
        </p:txBody>
      </p:sp>
    </p:spTree>
    <p:extLst>
      <p:ext uri="{BB962C8B-B14F-4D97-AF65-F5344CB8AC3E}">
        <p14:creationId xmlns:p14="http://schemas.microsoft.com/office/powerpoint/2010/main" val="17923107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70F5C6-3BA7-4858-A254-67A9CBC1E07B}" type="slidenum">
              <a:rPr lang="en-US"/>
              <a:pPr/>
              <a:t>38</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eaLnBrk="1" hangingPunct="1"/>
            <a:r>
              <a:rPr lang="en-US" dirty="0"/>
              <a:t>5 min </a:t>
            </a:r>
          </a:p>
          <a:p>
            <a:pPr eaLnBrk="1" hangingPunct="1"/>
            <a:endParaRPr lang="en-US" dirty="0"/>
          </a:p>
          <a:p>
            <a:pPr lvl="0"/>
            <a:r>
              <a:rPr lang="en-US" sz="1200" kern="1200" dirty="0">
                <a:solidFill>
                  <a:schemeClr val="tx1"/>
                </a:solidFill>
                <a:latin typeface="+mn-lt"/>
                <a:ea typeface="+mn-ea"/>
                <a:cs typeface="+mn-cs"/>
              </a:rPr>
              <a:t>a. Review today’s focus questions.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a:t>
            </a:r>
            <a:r>
              <a:rPr lang="en-US" sz="1200" b="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Discuss</a:t>
            </a:r>
            <a:r>
              <a:rPr lang="en-US" sz="1200" b="1" kern="1200" dirty="0">
                <a:solidFill>
                  <a:schemeClr val="tx1"/>
                </a:solidFill>
                <a:latin typeface="+mn-lt"/>
                <a:ea typeface="+mn-ea"/>
                <a:cs typeface="+mn-cs"/>
              </a:rPr>
              <a:t>:</a:t>
            </a:r>
            <a:r>
              <a:rPr lang="en-US" sz="1200" i="1" kern="1200" dirty="0">
                <a:solidFill>
                  <a:schemeClr val="tx1"/>
                </a:solidFill>
                <a:latin typeface="+mn-lt"/>
                <a:ea typeface="+mn-ea"/>
                <a:cs typeface="+mn-cs"/>
              </a:rPr>
              <a:t> </a:t>
            </a:r>
            <a:r>
              <a:rPr lang="en-US" sz="1200" i="0" kern="1200" dirty="0">
                <a:solidFill>
                  <a:schemeClr val="tx1"/>
                </a:solidFill>
                <a:latin typeface="+mn-lt"/>
                <a:ea typeface="+mn-ea"/>
                <a:cs typeface="+mn-cs"/>
              </a:rPr>
              <a:t>“The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claims that strategies 4 and 5 are ways of moving student thinking forward. How would you support or challenge that claim? In other words, are you convinced that letting students analyze data and construct explanations will help them move forward toward deeper understandings of science ideas?”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“What key ideas do you now have about how to address our content deepening focus question?”</a:t>
            </a:r>
            <a:endParaRPr lang="en-US" dirty="0"/>
          </a:p>
          <a:p>
            <a:endParaRPr lang="en-US" dirty="0"/>
          </a:p>
        </p:txBody>
      </p:sp>
      <p:sp>
        <p:nvSpPr>
          <p:cNvPr id="2" name="Footer Placeholder 1"/>
          <p:cNvSpPr>
            <a:spLocks noGrp="1"/>
          </p:cNvSpPr>
          <p:nvPr>
            <p:ph type="ftr" sz="quarter" idx="10"/>
          </p:nvPr>
        </p:nvSpPr>
        <p:spPr/>
        <p:txBody>
          <a:bodyPr/>
          <a:lstStyle/>
          <a:p>
            <a:pPr>
              <a:defRPr/>
            </a:pPr>
            <a:r>
              <a:rPr lang="en-US"/>
              <a:t>STeLLA II Summer Institute Day 2</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28559386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r>
              <a:rPr lang="en-US" dirty="0"/>
              <a:t>2 min </a:t>
            </a:r>
          </a:p>
          <a:p>
            <a:endParaRPr lang="en-US" sz="1200" i="1" kern="120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“Tomorrow we’ll focus on another strategy to help move student thinking forward toward deeper understandings of science ideas.”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Review the homework assignment and have participants copy it into their science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notebooks. </a:t>
            </a:r>
          </a:p>
        </p:txBody>
      </p:sp>
      <p:sp>
        <p:nvSpPr>
          <p:cNvPr id="5734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1760EA5-FB00-4593-8455-6AFD80252969}" type="slidenum">
              <a:rPr lang="en-US" smtClean="0"/>
              <a:pPr eaLnBrk="1" hangingPunct="1"/>
              <a:t>39</a:t>
            </a:fld>
            <a:endParaRPr lang="en-US"/>
          </a:p>
        </p:txBody>
      </p:sp>
      <p:sp>
        <p:nvSpPr>
          <p:cNvPr id="2" name="Footer Placeholder 1"/>
          <p:cNvSpPr>
            <a:spLocks noGrp="1"/>
          </p:cNvSpPr>
          <p:nvPr>
            <p:ph type="ftr" sz="quarter" idx="10"/>
          </p:nvPr>
        </p:nvSpPr>
        <p:spPr/>
        <p:txBody>
          <a:bodyPr/>
          <a:lstStyle/>
          <a:p>
            <a:pPr>
              <a:defRPr/>
            </a:pPr>
            <a:r>
              <a:rPr lang="en-US"/>
              <a:t>STeLLA Summer Institute June 2011</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1453304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70F5C6-3BA7-4858-A254-67A9CBC1E07B}" type="slidenum">
              <a:rPr lang="en-US"/>
              <a:pPr/>
              <a:t>4</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eaLnBrk="1" hangingPunct="1"/>
            <a:r>
              <a:rPr lang="en-US" sz="1200" kern="1200" baseline="0" dirty="0">
                <a:solidFill>
                  <a:schemeClr val="tx1"/>
                </a:solidFill>
                <a:effectLst/>
                <a:latin typeface="+mn-lt"/>
                <a:ea typeface="+mn-ea"/>
                <a:cs typeface="+mn-cs"/>
              </a:rPr>
              <a:t>2 min</a:t>
            </a:r>
          </a:p>
          <a:p>
            <a:pPr eaLnBrk="1" hangingPunct="1"/>
            <a:endParaRPr lang="en-US" sz="1200" kern="1200" baseline="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Introduce the focus questions that will guide today’s session.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 words</a:t>
            </a:r>
            <a:r>
              <a:rPr lang="en-US" sz="1200" b="1" kern="1200" dirty="0">
                <a:solidFill>
                  <a:schemeClr val="tx1"/>
                </a:solidFill>
                <a:latin typeface="+mn-lt"/>
                <a:ea typeface="+mn-ea"/>
                <a:cs typeface="+mn-cs"/>
              </a:rPr>
              <a:t> </a:t>
            </a:r>
            <a:r>
              <a:rPr lang="en-US" sz="1200" i="1" kern="1200" dirty="0">
                <a:solidFill>
                  <a:schemeClr val="tx1"/>
                </a:solidFill>
                <a:latin typeface="+mn-lt"/>
                <a:ea typeface="+mn-ea"/>
                <a:cs typeface="+mn-cs"/>
              </a:rPr>
              <a:t>moving forward</a:t>
            </a:r>
            <a:r>
              <a:rPr lang="en-US" sz="1200" kern="1200" dirty="0">
                <a:solidFill>
                  <a:schemeClr val="tx1"/>
                </a:solidFill>
                <a:latin typeface="+mn-lt"/>
                <a:ea typeface="+mn-ea"/>
                <a:cs typeface="+mn-cs"/>
              </a:rPr>
              <a:t> are in bold on the slide because that’s our theme for today and the rest of the week. Yesterday we practiced asking elicit and probe questions, which are great for revealing student ideas. But what do we do with those ideas once we’ve elicited them? How do we support students in moving forward toward deeper understandings of science ideas?”</a:t>
            </a:r>
            <a:endParaRPr lang="en-US" dirty="0"/>
          </a:p>
        </p:txBody>
      </p:sp>
      <p:sp>
        <p:nvSpPr>
          <p:cNvPr id="2" name="Footer Placeholder 1"/>
          <p:cNvSpPr>
            <a:spLocks noGrp="1"/>
          </p:cNvSpPr>
          <p:nvPr>
            <p:ph type="ftr" sz="quarter" idx="10"/>
          </p:nvPr>
        </p:nvSpPr>
        <p:spPr/>
        <p:txBody>
          <a:bodyPr/>
          <a:lstStyle/>
          <a:p>
            <a:pPr>
              <a:defRPr/>
            </a:pPr>
            <a:r>
              <a:rPr lang="en-US"/>
              <a:t>STeLLA II Summer Institute Day 2</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28559386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B3A870CA-06FF-432A-87E1-300527A0FDCA}" type="slidenum">
              <a:rPr lang="en-US" smtClean="0"/>
              <a:pPr eaLnBrk="1" hangingPunct="1"/>
              <a:t>40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dirty="0"/>
              <a:t>3</a:t>
            </a:r>
            <a:r>
              <a:rPr lang="en-US" baseline="0" dirty="0"/>
              <a:t> min </a:t>
            </a:r>
          </a:p>
          <a:p>
            <a:pPr eaLnBrk="1" hangingPunct="1"/>
            <a:endParaRPr lang="en-US" baseline="0" dirty="0"/>
          </a:p>
          <a:p>
            <a:pPr marL="0" lvl="0" indent="0">
              <a:buNone/>
            </a:pPr>
            <a:r>
              <a:rPr lang="en-US" sz="1200" kern="1200" dirty="0">
                <a:solidFill>
                  <a:schemeClr val="tx1"/>
                </a:solidFill>
                <a:effectLst/>
                <a:latin typeface="+mn-lt"/>
                <a:ea typeface="+mn-ea"/>
                <a:cs typeface="+mn-cs"/>
              </a:rPr>
              <a:t>a. Have participants reflect on today’s session and answer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questions on the Daily Reflections sheet (handout 3.5 in PD program</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binder). </a:t>
            </a:r>
          </a:p>
          <a:p>
            <a:pPr marL="228600" lvl="0" indent="-228600">
              <a:buAutoNum type="alphaLcPeriod"/>
            </a:pPr>
            <a:endParaRPr lang="en-US" sz="1200" kern="1200" dirty="0">
              <a:solidFill>
                <a:schemeClr val="tx1"/>
              </a:solidFill>
              <a:effectLst/>
              <a:latin typeface="+mn-lt"/>
              <a:ea typeface="+mn-ea"/>
              <a:cs typeface="+mn-cs"/>
            </a:endParaRPr>
          </a:p>
          <a:p>
            <a:pPr marL="0" lvl="0" indent="0">
              <a:buNone/>
            </a:pPr>
            <a:r>
              <a:rPr lang="en-US" sz="1200" b="1" kern="1200" dirty="0">
                <a:solidFill>
                  <a:schemeClr val="tx1"/>
                </a:solidFill>
                <a:effectLst/>
                <a:latin typeface="+mn-lt"/>
                <a:ea typeface="+mn-ea"/>
                <a:cs typeface="+mn-cs"/>
              </a:rPr>
              <a:t>Note:</a:t>
            </a:r>
            <a:r>
              <a:rPr lang="en-US" sz="1200" b="1"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To support this task, encourage participants to refer to the </a:t>
            </a:r>
            <a:r>
              <a:rPr lang="en-US" sz="1200" kern="1200" baseline="0" dirty="0" err="1">
                <a:solidFill>
                  <a:schemeClr val="tx1"/>
                </a:solidFill>
                <a:effectLst/>
                <a:latin typeface="+mn-lt"/>
                <a:ea typeface="+mn-ea"/>
                <a:cs typeface="+mn-cs"/>
              </a:rPr>
              <a:t>STeLLA</a:t>
            </a:r>
            <a:r>
              <a:rPr lang="en-US" sz="1200" kern="1200" baseline="0" dirty="0">
                <a:solidFill>
                  <a:schemeClr val="tx1"/>
                </a:solidFill>
                <a:effectLst/>
                <a:latin typeface="+mn-lt"/>
                <a:ea typeface="+mn-ea"/>
                <a:cs typeface="+mn-cs"/>
              </a:rPr>
              <a:t> strategies booklet, the strategy charts they created for STL strategies 4 and 5, the Effective Science Teaching chart, and their STL Z-fold summary charts.</a:t>
            </a:r>
            <a:endParaRPr lang="en-US" sz="1200" kern="1200" dirty="0">
              <a:solidFill>
                <a:schemeClr val="tx1"/>
              </a:solidFill>
              <a:effectLst/>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a:t>STeLLA Summer Institute June 2011</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37137104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41</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r>
              <a:rPr lang="en-US" altLang="en-US" dirty="0">
                <a:solidFill>
                  <a:srgbClr val="000000"/>
                </a:solidFill>
              </a:rPr>
              <a:t>Hidden slide</a:t>
            </a:r>
            <a:r>
              <a:rPr lang="en-US" sz="1200" kern="1200" dirty="0">
                <a:solidFill>
                  <a:schemeClr val="tx1"/>
                </a:solidFill>
                <a:latin typeface="+mn-lt"/>
                <a:ea typeface="+mn-ea"/>
                <a:cs typeface="+mn-cs"/>
              </a:rPr>
              <a:t>—a</a:t>
            </a:r>
            <a:r>
              <a:rPr lang="en-US" altLang="en-US" baseline="0" dirty="0">
                <a:solidFill>
                  <a:srgbClr val="000000"/>
                </a:solidFill>
              </a:rPr>
              <a:t>vailable for use as needed</a:t>
            </a:r>
            <a:r>
              <a:rPr lang="en-US" altLang="en-US" dirty="0">
                <a:solidFill>
                  <a:srgbClr val="000000"/>
                </a:solidFill>
              </a:rPr>
              <a:t>. </a:t>
            </a:r>
            <a:endParaRPr lang="en-US" altLang="en-US" dirty="0"/>
          </a:p>
        </p:txBody>
      </p:sp>
    </p:spTree>
    <p:extLst>
      <p:ext uri="{BB962C8B-B14F-4D97-AF65-F5344CB8AC3E}">
        <p14:creationId xmlns:p14="http://schemas.microsoft.com/office/powerpoint/2010/main" val="25110673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42</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r>
              <a:rPr lang="en-US" altLang="en-US">
                <a:solidFill>
                  <a:srgbClr val="000000"/>
                </a:solidFill>
              </a:rPr>
              <a:t>Hidden slide</a:t>
            </a:r>
            <a:r>
              <a:rPr lang="en-US" sz="1200" kern="1200">
                <a:solidFill>
                  <a:schemeClr val="tx1"/>
                </a:solidFill>
                <a:latin typeface="+mn-lt"/>
                <a:ea typeface="+mn-ea"/>
                <a:cs typeface="+mn-cs"/>
              </a:rPr>
              <a:t>—a</a:t>
            </a:r>
            <a:r>
              <a:rPr lang="en-US" altLang="en-US" baseline="0">
                <a:solidFill>
                  <a:srgbClr val="000000"/>
                </a:solidFill>
              </a:rPr>
              <a:t>vailable for use as needed</a:t>
            </a:r>
            <a:r>
              <a:rPr lang="en-US" altLang="en-US">
                <a:solidFill>
                  <a:srgbClr val="000000"/>
                </a:solidFill>
              </a:rPr>
              <a:t>. </a:t>
            </a:r>
            <a:endParaRPr lang="en-US" altLang="en-US" dirty="0"/>
          </a:p>
        </p:txBody>
      </p:sp>
    </p:spTree>
    <p:extLst>
      <p:ext uri="{BB962C8B-B14F-4D97-AF65-F5344CB8AC3E}">
        <p14:creationId xmlns:p14="http://schemas.microsoft.com/office/powerpoint/2010/main" val="227920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p>
          <a:p>
            <a:endParaRPr lang="en-US" sz="1200" kern="120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Point out the strategies highlighted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“We’ll</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continue working on understanding and using the Student Thinking Lens </a:t>
            </a:r>
            <a:r>
              <a:rPr lang="en-US" sz="1200" i="1" kern="1200" dirty="0">
                <a:solidFill>
                  <a:schemeClr val="tx1"/>
                </a:solidFill>
                <a:latin typeface="+mn-lt"/>
                <a:ea typeface="+mn-ea"/>
                <a:cs typeface="+mn-cs"/>
              </a:rPr>
              <a:t>questioning</a:t>
            </a:r>
            <a:r>
              <a:rPr lang="en-US" sz="1200" kern="1200" dirty="0">
                <a:solidFill>
                  <a:schemeClr val="tx1"/>
                </a:solidFill>
                <a:latin typeface="+mn-lt"/>
                <a:ea typeface="+mn-ea"/>
                <a:cs typeface="+mn-cs"/>
              </a:rPr>
              <a:t> strategies, but today we’ll focus on two closely related </a:t>
            </a:r>
            <a:r>
              <a:rPr lang="en-US" sz="1200" i="1" kern="1200" dirty="0">
                <a:solidFill>
                  <a:schemeClr val="tx1"/>
                </a:solidFill>
                <a:latin typeface="+mn-lt"/>
                <a:ea typeface="+mn-ea"/>
                <a:cs typeface="+mn-cs"/>
              </a:rPr>
              <a:t>activity</a:t>
            </a:r>
            <a:r>
              <a:rPr lang="en-US" sz="1200" kern="1200" dirty="0">
                <a:solidFill>
                  <a:schemeClr val="tx1"/>
                </a:solidFill>
                <a:latin typeface="+mn-lt"/>
                <a:ea typeface="+mn-ea"/>
                <a:cs typeface="+mn-cs"/>
              </a:rPr>
              <a:t> strategies. Strategy 4 engages students in analyzing and interpreting data and observations, and strategy 5 engages students in constructing explanations and arguments.” </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val="316768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p>
          <a:p>
            <a:endParaRPr lang="en-US" sz="1200" kern="120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Initially, reveal </a:t>
            </a:r>
            <a:r>
              <a:rPr lang="en-US" sz="1200" b="1" kern="1200" dirty="0">
                <a:solidFill>
                  <a:schemeClr val="tx1"/>
                </a:solidFill>
                <a:latin typeface="+mn-lt"/>
                <a:ea typeface="+mn-ea"/>
                <a:cs typeface="+mn-cs"/>
              </a:rPr>
              <a:t>only</a:t>
            </a:r>
            <a:r>
              <a:rPr lang="en-US" sz="1200" kern="1200" dirty="0">
                <a:solidFill>
                  <a:schemeClr val="tx1"/>
                </a:solidFill>
                <a:latin typeface="+mn-lt"/>
                <a:ea typeface="+mn-ea"/>
                <a:cs typeface="+mn-cs"/>
              </a:rPr>
              <a:t> the question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think about the question for a minute; then open up a brief conversation about it.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Ask the following questions to stimulate discussion if participants are struggling:</a:t>
            </a:r>
          </a:p>
          <a:p>
            <a:pPr marL="228600" indent="-137160">
              <a:buFont typeface="Arial" pitchFamily="34" charset="0"/>
              <a:buChar char="•"/>
            </a:pPr>
            <a:r>
              <a:rPr lang="en-US" sz="1200" kern="1200" dirty="0">
                <a:solidFill>
                  <a:schemeClr val="tx1"/>
                </a:solidFill>
                <a:latin typeface="+mn-lt"/>
                <a:ea typeface="+mn-ea"/>
                <a:cs typeface="+mn-cs"/>
              </a:rPr>
              <a:t>What was your experience as a science student in school or college? </a:t>
            </a:r>
          </a:p>
          <a:p>
            <a:pPr marL="228600" indent="-137160">
              <a:buFont typeface="Arial" pitchFamily="34" charset="0"/>
              <a:buChar char="•"/>
            </a:pPr>
            <a:r>
              <a:rPr lang="en-US" sz="1200" kern="1200" dirty="0">
                <a:solidFill>
                  <a:schemeClr val="tx1"/>
                </a:solidFill>
                <a:latin typeface="+mn-lt"/>
                <a:ea typeface="+mn-ea"/>
                <a:cs typeface="+mn-cs"/>
              </a:rPr>
              <a:t>How were you expected to learn science ideas?</a:t>
            </a:r>
            <a:r>
              <a:rPr lang="en-US" sz="1200" kern="1200" baseline="0" dirty="0">
                <a:solidFill>
                  <a:schemeClr val="tx1"/>
                </a:solidFill>
                <a:latin typeface="+mn-lt"/>
                <a:ea typeface="+mn-ea"/>
                <a:cs typeface="+mn-cs"/>
              </a:rPr>
              <a:t> What learning methods were used?</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Did you ever have the opportunity in science classes to make sense of the experiments you performed (instead of just recording the correct answers in a lab report)? </a:t>
            </a:r>
          </a:p>
          <a:p>
            <a:pPr marL="228600" indent="-137160">
              <a:buFont typeface="Arial" pitchFamily="34" charset="0"/>
              <a:buChar char="•"/>
            </a:pPr>
            <a:r>
              <a:rPr lang="en-US" sz="1200" kern="1200" dirty="0">
                <a:solidFill>
                  <a:schemeClr val="tx1"/>
                </a:solidFill>
                <a:latin typeface="+mn-lt"/>
                <a:ea typeface="+mn-ea"/>
                <a:cs typeface="+mn-cs"/>
              </a:rPr>
              <a:t>Did science teachers ever support your learning in ways that went beyond merely having you take lecture notes, read from a textbook, or record the correct answers in lab reports?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After discussing the questions, reveal the second part of the slide and emphasize the following points:</a:t>
            </a:r>
          </a:p>
          <a:p>
            <a:pPr marL="228600" indent="-137160">
              <a:buFont typeface="Arial" pitchFamily="34" charset="0"/>
              <a:buChar char="•"/>
            </a:pPr>
            <a:r>
              <a:rPr lang="en-US" sz="1200" kern="1200" dirty="0">
                <a:solidFill>
                  <a:schemeClr val="tx1"/>
                </a:solidFill>
                <a:latin typeface="+mn-lt"/>
                <a:ea typeface="+mn-ea"/>
                <a:cs typeface="+mn-cs"/>
              </a:rPr>
              <a:t>“Strategies 4 and 5 (as well as 6, 7, and 8) are designed to move student thinking forward by engaging students in </a:t>
            </a:r>
            <a:r>
              <a:rPr lang="en-US" sz="1200" kern="1200" dirty="0" err="1">
                <a:solidFill>
                  <a:schemeClr val="tx1"/>
                </a:solidFill>
                <a:latin typeface="+mn-lt"/>
                <a:ea typeface="+mn-ea"/>
                <a:cs typeface="+mn-cs"/>
              </a:rPr>
              <a:t>sensemaking</a:t>
            </a:r>
            <a:r>
              <a:rPr lang="en-US" sz="1200" kern="1200" dirty="0">
                <a:solidFill>
                  <a:schemeClr val="tx1"/>
                </a:solidFill>
                <a:latin typeface="+mn-lt"/>
                <a:ea typeface="+mn-ea"/>
                <a:cs typeface="+mn-cs"/>
              </a:rPr>
              <a:t> as they observe data. Rather than just spoon-feeding</a:t>
            </a:r>
            <a:r>
              <a:rPr lang="en-US" sz="1200" kern="1200" baseline="0" dirty="0">
                <a:solidFill>
                  <a:schemeClr val="tx1"/>
                </a:solidFill>
                <a:latin typeface="+mn-lt"/>
                <a:ea typeface="+mn-ea"/>
                <a:cs typeface="+mn-cs"/>
              </a:rPr>
              <a:t> students science content to read or memorize, t</a:t>
            </a:r>
            <a:r>
              <a:rPr lang="en-US" sz="1200" kern="1200" dirty="0">
                <a:solidFill>
                  <a:schemeClr val="tx1"/>
                </a:solidFill>
                <a:latin typeface="+mn-lt"/>
                <a:ea typeface="+mn-ea"/>
                <a:cs typeface="+mn-cs"/>
              </a:rPr>
              <a:t>hese</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activities lead them toward deeper understandings of science ideas as they construct meaning from evidence.”</a:t>
            </a:r>
            <a:endParaRPr lang="en-US" sz="1200" b="1"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a:t>
            </a:r>
            <a:r>
              <a:rPr lang="en-US" sz="1200" b="0" kern="1200" dirty="0">
                <a:solidFill>
                  <a:schemeClr val="tx1"/>
                </a:solidFill>
                <a:latin typeface="+mn-lt"/>
                <a:ea typeface="+mn-ea"/>
                <a:cs typeface="+mn-cs"/>
              </a:rPr>
              <a:t>Telling students about science ideas is important, b</a:t>
            </a:r>
            <a:r>
              <a:rPr lang="en-US" sz="1200" kern="1200" dirty="0">
                <a:solidFill>
                  <a:schemeClr val="tx1"/>
                </a:solidFill>
                <a:latin typeface="+mn-lt"/>
                <a:ea typeface="+mn-ea"/>
                <a:cs typeface="+mn-cs"/>
              </a:rPr>
              <a:t>ut teachers tend to tell students too much. Instead of doing the hard cognitive work for them, we need to create more opportunities for students to do the thinking and </a:t>
            </a:r>
            <a:r>
              <a:rPr lang="en-US" sz="1200" kern="1200" dirty="0" err="1">
                <a:solidFill>
                  <a:schemeClr val="tx1"/>
                </a:solidFill>
                <a:latin typeface="+mn-lt"/>
                <a:ea typeface="+mn-ea"/>
                <a:cs typeface="+mn-cs"/>
              </a:rPr>
              <a:t>sensemaking</a:t>
            </a:r>
            <a:r>
              <a:rPr lang="en-US" sz="1200" kern="1200" dirty="0">
                <a:solidFill>
                  <a:schemeClr val="tx1"/>
                </a:solidFill>
                <a:latin typeface="+mn-lt"/>
                <a:ea typeface="+mn-ea"/>
                <a:cs typeface="+mn-cs"/>
              </a:rPr>
              <a:t> </a:t>
            </a:r>
            <a:r>
              <a:rPr lang="en-US" sz="1200" i="1" kern="1200" dirty="0">
                <a:solidFill>
                  <a:schemeClr val="tx1"/>
                </a:solidFill>
                <a:latin typeface="+mn-lt"/>
                <a:ea typeface="+mn-ea"/>
                <a:cs typeface="+mn-cs"/>
              </a:rPr>
              <a:t>themselves</a:t>
            </a:r>
            <a:r>
              <a:rPr lang="en-US" sz="1200" kern="1200" dirty="0">
                <a:solidFill>
                  <a:schemeClr val="tx1"/>
                </a:solidFill>
                <a:latin typeface="+mn-lt"/>
                <a:ea typeface="+mn-ea"/>
                <a:cs typeface="+mn-cs"/>
              </a:rPr>
              <a:t> so they can truly understand the science concepts. So don’t be in such a hurry to tell students the right answers. </a:t>
            </a:r>
            <a:r>
              <a:rPr lang="en-US" sz="1200" b="1" kern="1200" dirty="0">
                <a:solidFill>
                  <a:schemeClr val="tx1"/>
                </a:solidFill>
                <a:latin typeface="+mn-lt"/>
                <a:ea typeface="+mn-ea"/>
                <a:cs typeface="+mn-cs"/>
              </a:rPr>
              <a:t>Slow down and give them a chance to think!</a:t>
            </a:r>
            <a:r>
              <a:rPr lang="en-US" sz="1200" kern="1200" dirty="0">
                <a:solidFill>
                  <a:schemeClr val="tx1"/>
                </a:solidFill>
                <a:latin typeface="+mn-lt"/>
                <a:ea typeface="+mn-ea"/>
                <a:cs typeface="+mn-cs"/>
              </a:rPr>
              <a:t>”</a:t>
            </a:r>
            <a:r>
              <a:rPr lang="en-US" sz="1200" b="1" kern="1200" dirty="0">
                <a:solidFill>
                  <a:schemeClr val="tx1"/>
                </a:solidFill>
                <a:latin typeface="+mn-lt"/>
                <a:ea typeface="+mn-ea"/>
                <a:cs typeface="+mn-cs"/>
              </a:rPr>
              <a:t> </a:t>
            </a:r>
            <a:endParaRPr lang="en-US" i="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val="925467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a:p>
            <a:endParaRPr lang="en-US" sz="1200" i="0" kern="120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Have participants</a:t>
            </a:r>
            <a:r>
              <a:rPr lang="en-US" sz="1200" kern="1200" baseline="0" dirty="0">
                <a:solidFill>
                  <a:schemeClr val="tx1"/>
                </a:solidFill>
                <a:latin typeface="+mn-lt"/>
                <a:ea typeface="+mn-ea"/>
                <a:cs typeface="+mn-cs"/>
              </a:rPr>
              <a:t> l</a:t>
            </a:r>
            <a:r>
              <a:rPr lang="en-US" sz="1200" kern="1200" dirty="0">
                <a:solidFill>
                  <a:schemeClr val="tx1"/>
                </a:solidFill>
                <a:latin typeface="+mn-lt"/>
                <a:ea typeface="+mn-ea"/>
                <a:cs typeface="+mn-cs"/>
              </a:rPr>
              <a:t>ook at the slide representation of the Student Thinking Lens strategies.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b="1" kern="1200" dirty="0">
                <a:solidFill>
                  <a:schemeClr val="tx1"/>
                </a:solidFill>
                <a:latin typeface="+mn-lt"/>
                <a:ea typeface="+mn-ea"/>
                <a:cs typeface="+mn-cs"/>
              </a:rPr>
              <a:t>Ask:</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“What do you notice?”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Elicit and probe questions are designed </a:t>
            </a:r>
            <a:r>
              <a:rPr lang="en-US" sz="1200" b="1" kern="1200" dirty="0">
                <a:solidFill>
                  <a:schemeClr val="tx1"/>
                </a:solidFill>
                <a:latin typeface="+mn-lt"/>
                <a:ea typeface="+mn-ea"/>
                <a:cs typeface="+mn-cs"/>
              </a:rPr>
              <a:t>only</a:t>
            </a:r>
            <a:r>
              <a:rPr lang="en-US" sz="1200" kern="1200" dirty="0">
                <a:solidFill>
                  <a:schemeClr val="tx1"/>
                </a:solidFill>
                <a:latin typeface="+mn-lt"/>
                <a:ea typeface="+mn-ea"/>
                <a:cs typeface="+mn-cs"/>
              </a:rPr>
              <a:t> to reveal student thinking, not to challenge it.</a:t>
            </a:r>
          </a:p>
          <a:p>
            <a:pPr marL="228600" indent="-137160">
              <a:buFont typeface="Arial" pitchFamily="34" charset="0"/>
              <a:buChar char="•"/>
            </a:pPr>
            <a:r>
              <a:rPr lang="en-US" sz="1200" kern="1200" dirty="0">
                <a:solidFill>
                  <a:schemeClr val="tx1"/>
                </a:solidFill>
                <a:latin typeface="+mn-lt"/>
                <a:ea typeface="+mn-ea"/>
                <a:cs typeface="+mn-cs"/>
              </a:rPr>
              <a:t>The rest of the strategies reveal </a:t>
            </a:r>
            <a:r>
              <a:rPr lang="en-US" sz="1200" b="1" kern="1200" dirty="0">
                <a:solidFill>
                  <a:schemeClr val="tx1"/>
                </a:solidFill>
                <a:latin typeface="+mn-lt"/>
                <a:ea typeface="+mn-ea"/>
                <a:cs typeface="+mn-cs"/>
              </a:rPr>
              <a:t>and</a:t>
            </a:r>
            <a:r>
              <a:rPr lang="en-US" sz="1200" kern="1200" dirty="0">
                <a:solidFill>
                  <a:schemeClr val="tx1"/>
                </a:solidFill>
                <a:latin typeface="+mn-lt"/>
                <a:ea typeface="+mn-ea"/>
                <a:cs typeface="+mn-cs"/>
              </a:rPr>
              <a:t> challenge student thinking.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p14="http://schemas.microsoft.com/office/powerpoint/2010/main" val="1842192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a:p>
            <a:endParaRPr lang="en-US" sz="1200" b="0" kern="1200" dirty="0">
              <a:solidFill>
                <a:schemeClr val="tx1"/>
              </a:solidFill>
              <a:effectLst/>
              <a:latin typeface="+mn-lt"/>
              <a:ea typeface="+mn-ea"/>
              <a:cs typeface="+mn-cs"/>
            </a:endParaRPr>
          </a:p>
          <a:p>
            <a:pPr lvl="0"/>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briefly examine the summary chart of STL strategies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(Summary of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Student Thinking Lens Strategies).</a:t>
            </a:r>
          </a:p>
          <a:p>
            <a:pPr lvl="0"/>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Direct participants to the correct page in the strategies booklet or have them consult the table of contents.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“How are the first three strategies different from the rest?”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r>
              <a:rPr lang="en-US" sz="1200" kern="1200" dirty="0">
                <a:solidFill>
                  <a:schemeClr val="tx1"/>
                </a:solidFill>
                <a:latin typeface="+mn-lt"/>
                <a:ea typeface="+mn-ea"/>
                <a:cs typeface="+mn-cs"/>
              </a:rPr>
              <a:t> </a:t>
            </a:r>
          </a:p>
          <a:p>
            <a:pPr marL="365760" indent="-182880">
              <a:buFont typeface="Arial" pitchFamily="34" charset="0"/>
              <a:buChar char="•"/>
            </a:pPr>
            <a:r>
              <a:rPr lang="en-US" sz="1200" kern="1200" dirty="0">
                <a:solidFill>
                  <a:schemeClr val="tx1"/>
                </a:solidFill>
                <a:latin typeface="+mn-lt"/>
                <a:ea typeface="+mn-ea"/>
                <a:cs typeface="+mn-cs"/>
              </a:rPr>
              <a:t>Strategies 1–3 are questions; the rest are activities. </a:t>
            </a:r>
          </a:p>
          <a:p>
            <a:pPr marL="365760" indent="-182880">
              <a:buFont typeface="Arial" pitchFamily="34" charset="0"/>
              <a:buChar char="•"/>
            </a:pPr>
            <a:r>
              <a:rPr lang="en-US" sz="1200" kern="1200" dirty="0">
                <a:solidFill>
                  <a:schemeClr val="tx1"/>
                </a:solidFill>
                <a:latin typeface="+mn-lt"/>
                <a:ea typeface="+mn-ea"/>
                <a:cs typeface="+mn-cs"/>
              </a:rPr>
              <a:t>Probe and challenge questions can and should be asked during all types of activities. </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p14="http://schemas.microsoft.com/office/powerpoint/2010/main" val="3113339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dirty="0"/>
              <a:t>30 min</a:t>
            </a:r>
          </a:p>
          <a:p>
            <a:endParaRPr lang="en-US" sz="1200" kern="1200" dirty="0">
              <a:solidFill>
                <a:schemeClr val="tx1"/>
              </a:solidFill>
              <a:effectLst/>
              <a:latin typeface="+mn-lt"/>
              <a:ea typeface="+mn-ea"/>
              <a:cs typeface="+mn-cs"/>
            </a:endParaRPr>
          </a:p>
          <a:p>
            <a:pPr lvl="0"/>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Small groups (12 min): </a:t>
            </a:r>
            <a:r>
              <a:rPr lang="en-US" sz="1200" kern="1200" dirty="0">
                <a:solidFill>
                  <a:schemeClr val="tx1"/>
                </a:solidFill>
                <a:latin typeface="+mn-lt"/>
                <a:ea typeface="+mn-ea"/>
                <a:cs typeface="+mn-cs"/>
              </a:rPr>
              <a:t>Divide participants into two groups and assign one strategy to each group. Have one group create a chart</a:t>
            </a:r>
            <a:r>
              <a:rPr lang="en-US" sz="1200" kern="1200" baseline="0" dirty="0">
                <a:solidFill>
                  <a:schemeClr val="tx1"/>
                </a:solidFill>
                <a:latin typeface="+mn-lt"/>
                <a:ea typeface="+mn-ea"/>
                <a:cs typeface="+mn-cs"/>
              </a:rPr>
              <a:t> listing </a:t>
            </a:r>
            <a:r>
              <a:rPr lang="en-US" sz="1200" kern="1200" dirty="0">
                <a:solidFill>
                  <a:schemeClr val="tx1"/>
                </a:solidFill>
                <a:latin typeface="+mn-lt"/>
                <a:ea typeface="+mn-ea"/>
                <a:cs typeface="+mn-cs"/>
              </a:rPr>
              <a:t>the purpose and key features of strategy 4, and have the other group chart the purpose and key features of strategy 5. Each group should be prepared to answer the discussion question for the assigned strategy.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Whole-group share-out (18 min):</a:t>
            </a:r>
            <a:r>
              <a:rPr lang="en-US" sz="1200" kern="1200" dirty="0">
                <a:solidFill>
                  <a:schemeClr val="tx1"/>
                </a:solidFill>
                <a:latin typeface="+mn-lt"/>
                <a:ea typeface="+mn-ea"/>
                <a:cs typeface="+mn-cs"/>
              </a:rPr>
              <a:t> Have groups report the purpose and key features of each strategy.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Strategy 4 involves activities that engage students in organizing their data and/or observations and looking for patterns and meaning</a:t>
            </a:r>
            <a:r>
              <a:rPr lang="en-US" sz="1200" kern="1200" baseline="0" dirty="0">
                <a:solidFill>
                  <a:schemeClr val="tx1"/>
                </a:solidFill>
                <a:latin typeface="+mn-lt"/>
                <a:ea typeface="+mn-ea"/>
                <a:cs typeface="+mn-cs"/>
              </a:rPr>
              <a:t> in them</a:t>
            </a:r>
            <a:r>
              <a:rPr lang="en-US" sz="1200" kern="1200" dirty="0">
                <a:solidFill>
                  <a:schemeClr val="tx1"/>
                </a:solidFill>
                <a:latin typeface="+mn-lt"/>
                <a:ea typeface="+mn-ea"/>
                <a:cs typeface="+mn-cs"/>
              </a:rPr>
              <a:t>. They aren’t just “doing” activities or describing their observations. </a:t>
            </a:r>
          </a:p>
          <a:p>
            <a:pPr marL="228600" indent="-137160">
              <a:buFont typeface="Arial" pitchFamily="34" charset="0"/>
              <a:buChar char="•"/>
            </a:pPr>
            <a:r>
              <a:rPr lang="en-US" sz="1200" kern="1200" dirty="0">
                <a:solidFill>
                  <a:schemeClr val="tx1"/>
                </a:solidFill>
                <a:latin typeface="+mn-lt"/>
                <a:ea typeface="+mn-ea"/>
                <a:cs typeface="+mn-cs"/>
              </a:rPr>
              <a:t>Strategy 5 engages students in learning how to use logical thinking, evidence, and science ideas to construct explanations of scientific data or phenomena they have observed. It also engages them in critiquing various proposed explanations through scientific argumentation.</a:t>
            </a:r>
          </a:p>
          <a:p>
            <a:pPr marL="228600" indent="-137160">
              <a:buFont typeface="Arial" pitchFamily="34" charset="0"/>
              <a:buChar char="•"/>
            </a:pPr>
            <a:r>
              <a:rPr lang="en-US" sz="1200" u="none" kern="1200" dirty="0">
                <a:solidFill>
                  <a:schemeClr val="tx1"/>
                </a:solidFill>
                <a:latin typeface="+mn-lt"/>
                <a:ea typeface="+mn-ea"/>
                <a:cs typeface="+mn-cs"/>
              </a:rPr>
              <a:t>Remind participants</a:t>
            </a:r>
            <a:r>
              <a:rPr lang="en-US" sz="1200" kern="1200" dirty="0">
                <a:solidFill>
                  <a:schemeClr val="tx1"/>
                </a:solidFill>
                <a:latin typeface="+mn-lt"/>
                <a:ea typeface="+mn-ea"/>
                <a:cs typeface="+mn-cs"/>
              </a:rPr>
              <a:t> that these strategies are closely related and will overlap in some activities. However, each has a specific purpose and unique attributes.</a:t>
            </a:r>
            <a:r>
              <a:rPr lang="en-US" dirty="0"/>
              <a:t> </a:t>
            </a:r>
            <a:endParaRPr lang="en-US" sz="1200" kern="1200" dirty="0">
              <a:solidFill>
                <a:schemeClr val="tx1"/>
              </a:solidFill>
              <a:latin typeface="+mn-lt"/>
              <a:ea typeface="+mn-ea"/>
              <a:cs typeface="+mn-cs"/>
            </a:endParaRPr>
          </a:p>
          <a:p>
            <a:pPr marL="228600" indent="-228600">
              <a:buFont typeface="+mj-lt"/>
              <a:buAutoNum type="alphaLcParenR"/>
            </a:pPr>
            <a:endParaRPr lang="en-US" sz="1600" dirty="0"/>
          </a:p>
          <a:p>
            <a:pPr marL="171450" lvl="0" indent="-171450">
              <a:buFont typeface="Arial" panose="020B0604020202020204" pitchFamily="34" charset="0"/>
              <a:buChar char="•"/>
            </a:pPr>
            <a:endParaRPr lang="en-US" sz="1600" kern="1200" dirty="0">
              <a:solidFill>
                <a:schemeClr val="tx1"/>
              </a:solidFill>
              <a:effectLst/>
              <a:latin typeface="+mn-lt"/>
              <a:ea typeface="+mn-ea"/>
              <a:cs typeface="+mn-cs"/>
            </a:endParaRPr>
          </a:p>
        </p:txBody>
      </p:sp>
      <p:sp>
        <p:nvSpPr>
          <p:cNvPr id="4813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55771C1-120E-4335-85AD-AA644CB5C253}" type="slidenum">
              <a:rPr lang="en-US" smtClean="0"/>
              <a:pPr eaLnBrk="1" hangingPunct="1"/>
              <a:t>9</a:t>
            </a:fld>
            <a:endParaRPr lang="en-US"/>
          </a:p>
        </p:txBody>
      </p:sp>
    </p:spTree>
    <p:extLst>
      <p:ext uri="{BB962C8B-B14F-4D97-AF65-F5344CB8AC3E}">
        <p14:creationId xmlns:p14="http://schemas.microsoft.com/office/powerpoint/2010/main" val="343064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smtClean="0"/>
              <a:pPr>
                <a:defRPr/>
              </a:pPr>
              <a:t>‹#›</a:t>
            </a:fld>
            <a:endParaRPr lang="en-US"/>
          </a:p>
        </p:txBody>
      </p:sp>
    </p:spTree>
    <p:extLst>
      <p:ext uri="{BB962C8B-B14F-4D97-AF65-F5344CB8AC3E}">
        <p14:creationId xmlns:p14="http://schemas.microsoft.com/office/powerpoint/2010/main" val="279529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smtClean="0"/>
              <a:pPr>
                <a:defRPr/>
              </a:pPr>
              <a:t>‹#›</a:t>
            </a:fld>
            <a:endParaRPr lang="en-US"/>
          </a:p>
        </p:txBody>
      </p:sp>
    </p:spTree>
    <p:extLst>
      <p:ext uri="{BB962C8B-B14F-4D97-AF65-F5344CB8AC3E}">
        <p14:creationId xmlns:p14="http://schemas.microsoft.com/office/powerpoint/2010/main" val="3112683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smtClean="0"/>
              <a:pPr>
                <a:defRPr/>
              </a:pPr>
              <a:t>‹#›</a:t>
            </a:fld>
            <a:endParaRPr lang="en-US"/>
          </a:p>
        </p:txBody>
      </p:sp>
    </p:spTree>
    <p:extLst>
      <p:ext uri="{BB962C8B-B14F-4D97-AF65-F5344CB8AC3E}">
        <p14:creationId xmlns:p14="http://schemas.microsoft.com/office/powerpoint/2010/main" val="3479120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2460403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790531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399920247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326009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9" name="Footer Placeholder 7"/>
          <p:cNvSpPr>
            <a:spLocks noGrp="1"/>
          </p:cNvSpPr>
          <p:nvPr>
            <p:ph type="ftr" sz="quarter" idx="11"/>
          </p:nvPr>
        </p:nvSpPr>
        <p:spPr/>
        <p:txBody>
          <a:bodyPr/>
          <a:lstStyle>
            <a:lvl1pPr>
              <a:defRPr/>
            </a:lvl1pPr>
          </a:lstStyle>
          <a:p>
            <a:endParaRPr lang="en-US"/>
          </a:p>
        </p:txBody>
      </p:sp>
      <p:sp>
        <p:nvSpPr>
          <p:cNvPr id="10" name="Slide Number Placeholder 8"/>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2512220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971986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1766597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309976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smtClean="0"/>
              <a:pPr>
                <a:defRPr/>
              </a:pPr>
              <a:t>‹#›</a:t>
            </a:fld>
            <a:endParaRPr lang="en-US"/>
          </a:p>
        </p:txBody>
      </p:sp>
    </p:spTree>
    <p:extLst>
      <p:ext uri="{BB962C8B-B14F-4D97-AF65-F5344CB8AC3E}">
        <p14:creationId xmlns:p14="http://schemas.microsoft.com/office/powerpoint/2010/main" val="27901512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3237913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2240900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553C4AB-E34A-354F-8CDE-943FCEBEB1F2}" type="datetimeFigureOut">
              <a:rPr lang="en-US" smtClean="0"/>
              <a:pPr/>
              <a:t>1/7/2020</a:t>
            </a:fld>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91B2B-8558-1E4B-8886-2054566C95DE}" type="slidenum">
              <a:rPr lang="en-US" smtClean="0"/>
              <a:pPr/>
              <a:t>‹#›</a:t>
            </a:fld>
            <a:endParaRPr lang="en-US"/>
          </a:p>
        </p:txBody>
      </p:sp>
    </p:spTree>
    <p:extLst>
      <p:ext uri="{BB962C8B-B14F-4D97-AF65-F5344CB8AC3E}">
        <p14:creationId xmlns:p14="http://schemas.microsoft.com/office/powerpoint/2010/main" val="309754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smtClean="0"/>
              <a:pPr>
                <a:defRPr/>
              </a:pPr>
              <a:t>‹#›</a:t>
            </a:fld>
            <a:endParaRPr lang="en-US"/>
          </a:p>
        </p:txBody>
      </p:sp>
    </p:spTree>
    <p:extLst>
      <p:ext uri="{BB962C8B-B14F-4D97-AF65-F5344CB8AC3E}">
        <p14:creationId xmlns:p14="http://schemas.microsoft.com/office/powerpoint/2010/main" val="2966704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smtClean="0"/>
              <a:pPr>
                <a:defRPr/>
              </a:pPr>
              <a:t>‹#›</a:t>
            </a:fld>
            <a:endParaRPr lang="en-US"/>
          </a:p>
        </p:txBody>
      </p:sp>
    </p:spTree>
    <p:extLst>
      <p:ext uri="{BB962C8B-B14F-4D97-AF65-F5344CB8AC3E}">
        <p14:creationId xmlns:p14="http://schemas.microsoft.com/office/powerpoint/2010/main" val="301478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smtClean="0"/>
              <a:pPr>
                <a:defRPr/>
              </a:pPr>
              <a:t>‹#›</a:t>
            </a:fld>
            <a:endParaRPr lang="en-US"/>
          </a:p>
        </p:txBody>
      </p:sp>
    </p:spTree>
    <p:extLst>
      <p:ext uri="{BB962C8B-B14F-4D97-AF65-F5344CB8AC3E}">
        <p14:creationId xmlns:p14="http://schemas.microsoft.com/office/powerpoint/2010/main" val="258243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smtClean="0"/>
              <a:pPr>
                <a:defRPr/>
              </a:pPr>
              <a:t>‹#›</a:t>
            </a:fld>
            <a:endParaRPr lang="en-US"/>
          </a:p>
        </p:txBody>
      </p:sp>
    </p:spTree>
    <p:extLst>
      <p:ext uri="{BB962C8B-B14F-4D97-AF65-F5344CB8AC3E}">
        <p14:creationId xmlns:p14="http://schemas.microsoft.com/office/powerpoint/2010/main" val="393113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smtClean="0"/>
              <a:pPr>
                <a:defRPr/>
              </a:pPr>
              <a:t>‹#›</a:t>
            </a:fld>
            <a:endParaRPr lang="en-US"/>
          </a:p>
        </p:txBody>
      </p:sp>
    </p:spTree>
    <p:extLst>
      <p:ext uri="{BB962C8B-B14F-4D97-AF65-F5344CB8AC3E}">
        <p14:creationId xmlns:p14="http://schemas.microsoft.com/office/powerpoint/2010/main" val="414923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smtClean="0"/>
              <a:pPr>
                <a:defRPr/>
              </a:pPr>
              <a:t>‹#›</a:t>
            </a:fld>
            <a:endParaRPr lang="en-US"/>
          </a:p>
        </p:txBody>
      </p:sp>
    </p:spTree>
    <p:extLst>
      <p:ext uri="{BB962C8B-B14F-4D97-AF65-F5344CB8AC3E}">
        <p14:creationId xmlns:p14="http://schemas.microsoft.com/office/powerpoint/2010/main" val="387032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smtClean="0"/>
              <a:pPr>
                <a:defRPr/>
              </a:pPr>
              <a:t>‹#›</a:t>
            </a:fld>
            <a:endParaRPr lang="en-US"/>
          </a:p>
        </p:txBody>
      </p:sp>
    </p:spTree>
    <p:extLst>
      <p:ext uri="{BB962C8B-B14F-4D97-AF65-F5344CB8AC3E}">
        <p14:creationId xmlns:p14="http://schemas.microsoft.com/office/powerpoint/2010/main" val="3346405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file:///C:\Program%20Files%20(x86)\Cool%20Timer\cooltimer.exe"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smtClean="0"/>
              <a:pPr fontAlgn="base">
                <a:spcBef>
                  <a:spcPct val="0"/>
                </a:spcBef>
                <a:spcAft>
                  <a:spcPct val="0"/>
                </a:spcAft>
                <a:defRPr/>
              </a:pPr>
              <a:t>‹#›</a:t>
            </a:fld>
            <a:endParaRPr lang="en-US"/>
          </a:p>
        </p:txBody>
      </p:sp>
      <p:pic>
        <p:nvPicPr>
          <p:cNvPr id="9" name="Picture 2" descr="C:\Users\chvidsten\AppData\Local\Microsoft\Windows\Temporary Internet Files\Content.IE5\Z6Q0EA8I\MP900305766[1].jpg">
            <a:hlinkClick r:id="rId13" action="ppaction://hlinkfile"/>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382000" y="449263"/>
            <a:ext cx="577088"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4971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latin typeface="Aria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latin typeface="Aria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defTabSz="457200"/>
            <a:fld id="{4553C4AB-E34A-354F-8CDE-943FCEBEB1F2}" type="datetimeFigureOut">
              <a:rPr lang="en-US" smtClean="0">
                <a:latin typeface="Arial"/>
              </a:rPr>
              <a:pPr defTabSz="457200"/>
              <a:t>1/7/2020</a:t>
            </a:fld>
            <a:endParaRPr lang="en-US" dirty="0">
              <a:latin typeface="Arial"/>
            </a:endParaRP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a:latin typeface="Arial"/>
            </a:endParaRP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defTabSz="457200"/>
            <a:fld id="{ADC91B2B-8558-1E4B-8886-2054566C95DE}" type="slidenum">
              <a:rPr lang="en-US" smtClean="0">
                <a:latin typeface="Arial"/>
              </a:rPr>
              <a:pPr defTabSz="457200"/>
              <a:t>‹#›</a:t>
            </a:fld>
            <a:endParaRPr lang="en-US">
              <a:latin typeface="Arial"/>
            </a:endParaRPr>
          </a:p>
        </p:txBody>
      </p:sp>
    </p:spTree>
    <p:extLst>
      <p:ext uri="{BB962C8B-B14F-4D97-AF65-F5344CB8AC3E}">
        <p14:creationId xmlns:p14="http://schemas.microsoft.com/office/powerpoint/2010/main" val="41073199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01%20Stella2-04-potter4-L4%20C1-2.mp4"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s://www.youtube.com/embed/WB1P4HiH4v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01%20Stella2-04-potter4-L4%20C1-2.mp4"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hyperlink" Target="https://www.youtube.com/embed/sYs36yqDCP4"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5.gif"/><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936625"/>
          </a:xfrm>
        </p:spPr>
        <p:txBody>
          <a:bodyPr/>
          <a:lstStyle/>
          <a:p>
            <a:pPr eaLnBrk="1" fontAlgn="auto" hangingPunct="1">
              <a:spcAft>
                <a:spcPts val="0"/>
              </a:spcAft>
              <a:defRPr/>
            </a:pPr>
            <a:r>
              <a:rPr lang="en-US" altLang="en-US" dirty="0" err="1"/>
              <a:t>RESP</a:t>
            </a:r>
            <a:r>
              <a:rPr lang="en-US" altLang="en-US" cap="none" dirty="0" err="1"/>
              <a:t>e</a:t>
            </a:r>
            <a:r>
              <a:rPr lang="en-US" altLang="en-US" dirty="0" err="1"/>
              <a:t>CT</a:t>
            </a:r>
            <a:r>
              <a:rPr lang="en-US" altLang="en-US" dirty="0"/>
              <a:t> PD </a:t>
            </a:r>
            <a:r>
              <a:rPr lang="en-US" altLang="en-US" dirty="0" err="1"/>
              <a:t>pROGRAM</a:t>
            </a: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838200" y="3721100"/>
            <a:ext cx="716280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r" eaLnBrk="1" fontAlgn="base" hangingPunct="1">
              <a:lnSpc>
                <a:spcPct val="80000"/>
              </a:lnSpc>
              <a:spcBef>
                <a:spcPts val="400"/>
              </a:spcBef>
              <a:spcAft>
                <a:spcPct val="0"/>
              </a:spcAft>
              <a:buClr>
                <a:srgbClr val="4F81BD"/>
              </a:buClr>
              <a:buSzPct val="68000"/>
              <a:buFontTx/>
              <a:buNone/>
            </a:pPr>
            <a:r>
              <a:rPr lang="en-US" altLang="en-US" sz="1800" dirty="0" err="1">
                <a:solidFill>
                  <a:srgbClr val="002060"/>
                </a:solidFill>
                <a:latin typeface="Lucida Sans Unicode" pitchFamily="34" charset="0"/>
              </a:rPr>
              <a:t>RESPeCT</a:t>
            </a:r>
            <a:r>
              <a:rPr lang="en-US" altLang="en-US" sz="1800" dirty="0">
                <a:solidFill>
                  <a:srgbClr val="002060"/>
                </a:solidFill>
                <a:latin typeface="Lucida Sans Unicode" pitchFamily="34" charset="0"/>
              </a:rPr>
              <a:t> Summer Institute </a:t>
            </a:r>
            <a:endParaRPr lang="en-US" altLang="en-US" sz="1600" dirty="0">
              <a:solidFill>
                <a:srgbClr val="002060"/>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8" name="Picture 7" descr="Macintosh HD:Users:ceemast:Desktop:BSCS.jpg"/>
          <p:cNvPicPr/>
          <p:nvPr/>
        </p:nvPicPr>
        <p:blipFill>
          <a:blip r:embed="rId6" cstate="print">
            <a:extLst>
              <a:ext uri="{BEBA8EAE-BF5A-486C-A8C5-ECC9F3942E4B}">
                <a14:imgProps xmlns:a14="http://schemas.microsoft.com/office/drawing/2010/main">
                  <a14:imgLayer r:embed="rId7">
                    <a14:imgEffect>
                      <a14:backgroundRemoval t="9091" b="88430" l="3401" r="94898">
                        <a14:foregroundMark x1="22449" y1="44628" x2="22449" y2="44628"/>
                        <a14:foregroundMark x1="3741" y1="54545" x2="3741" y2="54545"/>
                        <a14:foregroundMark x1="36395" y1="56198" x2="36395" y2="56198"/>
                        <a14:foregroundMark x1="75510" y1="18182" x2="75510" y2="18182"/>
                        <a14:foregroundMark x1="86395" y1="43802" x2="86395" y2="43802"/>
                        <a14:foregroundMark x1="80272" y1="60331" x2="80272" y2="60331"/>
                        <a14:foregroundMark x1="94898" y1="14050" x2="94898" y2="14050"/>
                        <a14:foregroundMark x1="62245" y1="56198" x2="62245" y2="56198"/>
                        <a14:backgroundMark x1="81633" y1="27273" x2="81633" y2="27273"/>
                      </a14:backgroundRemoval>
                    </a14:imgEffect>
                  </a14:imgLayer>
                </a14:imgProps>
              </a:ext>
              <a:ext uri="{28A0092B-C50C-407E-A947-70E740481C1C}">
                <a14:useLocalDpi xmlns:a14="http://schemas.microsoft.com/office/drawing/2010/main" val="0"/>
              </a:ext>
            </a:extLst>
          </a:blip>
          <a:srcRect/>
          <a:stretch>
            <a:fillRect/>
          </a:stretch>
        </p:blipFill>
        <p:spPr bwMode="auto">
          <a:xfrm>
            <a:off x="6858000" y="4883150"/>
            <a:ext cx="838200" cy="673100"/>
          </a:xfrm>
          <a:prstGeom prst="rect">
            <a:avLst/>
          </a:prstGeom>
          <a:noFill/>
          <a:ln>
            <a:noFill/>
          </a:ln>
        </p:spPr>
      </p:pic>
      <p:sp>
        <p:nvSpPr>
          <p:cNvPr id="2" name="TextBox 1"/>
          <p:cNvSpPr txBox="1"/>
          <p:nvPr/>
        </p:nvSpPr>
        <p:spPr>
          <a:xfrm>
            <a:off x="3282950" y="2514600"/>
            <a:ext cx="2127250" cy="646331"/>
          </a:xfrm>
          <a:prstGeom prst="rect">
            <a:avLst/>
          </a:prstGeom>
          <a:noFill/>
        </p:spPr>
        <p:txBody>
          <a:bodyPr wrap="square" rtlCol="0">
            <a:spAutoFit/>
          </a:bodyPr>
          <a:lstStyle/>
          <a:p>
            <a:pPr algn="ctr"/>
            <a:r>
              <a:rPr lang="en-US" sz="3600" dirty="0">
                <a:solidFill>
                  <a:srgbClr val="1F497D"/>
                </a:solidFill>
                <a:latin typeface="Calibri" pitchFamily="34" charset="0"/>
              </a:rPr>
              <a:t>Day 3</a:t>
            </a:r>
          </a:p>
        </p:txBody>
      </p:sp>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normAutofit fontScale="90000"/>
          </a:bodyPr>
          <a:lstStyle/>
          <a:p>
            <a:br>
              <a:rPr lang="en-US" dirty="0"/>
            </a:br>
            <a:r>
              <a:rPr lang="en-US" sz="4400" dirty="0"/>
              <a:t>Relationships between Strategies 4 and 5</a:t>
            </a:r>
            <a:br>
              <a:rPr lang="en-US" dirty="0"/>
            </a:br>
            <a:endParaRPr lang="en-US" dirty="0"/>
          </a:p>
        </p:txBody>
      </p:sp>
      <p:sp>
        <p:nvSpPr>
          <p:cNvPr id="3" name="Content Placeholder 2"/>
          <p:cNvSpPr>
            <a:spLocks noGrp="1"/>
          </p:cNvSpPr>
          <p:nvPr>
            <p:ph idx="1"/>
          </p:nvPr>
        </p:nvSpPr>
        <p:spPr>
          <a:xfrm>
            <a:off x="533400" y="1219200"/>
            <a:ext cx="8153400" cy="5257800"/>
          </a:xfrm>
        </p:spPr>
        <p:txBody>
          <a:bodyPr/>
          <a:lstStyle/>
          <a:p>
            <a:pPr marL="0" lvl="1" indent="0" eaLnBrk="1" hangingPunct="1">
              <a:spcAft>
                <a:spcPts val="1200"/>
              </a:spcAft>
              <a:buNone/>
              <a:tabLst>
                <a:tab pos="137160" algn="l"/>
              </a:tabLst>
            </a:pPr>
            <a:r>
              <a:rPr lang="en-US" sz="2800" dirty="0"/>
              <a:t>Discuss the question assigned to your group and be ready to share your ideas:</a:t>
            </a:r>
          </a:p>
          <a:p>
            <a:pPr marL="274320" lvl="1" indent="0" eaLnBrk="1" hangingPunct="1">
              <a:spcBef>
                <a:spcPts val="0"/>
              </a:spcBef>
              <a:spcAft>
                <a:spcPts val="600"/>
              </a:spcAft>
              <a:buNone/>
            </a:pPr>
            <a:r>
              <a:rPr lang="en-US" sz="2800" b="1" dirty="0"/>
              <a:t>Group 1:</a:t>
            </a:r>
            <a:r>
              <a:rPr lang="en-US" sz="2800" dirty="0"/>
              <a:t> How is analyzing/interpreting different from describing observations? </a:t>
            </a:r>
          </a:p>
          <a:p>
            <a:pPr marL="274637" lvl="1" indent="0" eaLnBrk="1" hangingPunct="1">
              <a:spcBef>
                <a:spcPts val="0"/>
              </a:spcBef>
              <a:spcAft>
                <a:spcPts val="600"/>
              </a:spcAft>
              <a:buNone/>
            </a:pPr>
            <a:r>
              <a:rPr lang="en-US" sz="2800" b="1" dirty="0"/>
              <a:t>Group 2:</a:t>
            </a:r>
            <a:r>
              <a:rPr lang="en-US" sz="2800" dirty="0"/>
              <a:t> How are strategy 4 and strategy 5 different? How are they related? </a:t>
            </a:r>
            <a:endParaRPr lang="en-US" sz="2800" b="1" dirty="0"/>
          </a:p>
          <a:p>
            <a:pPr marL="274637" lvl="1" indent="0" eaLnBrk="1" hangingPunct="1">
              <a:spcBef>
                <a:spcPts val="0"/>
              </a:spcBef>
              <a:spcAft>
                <a:spcPts val="600"/>
              </a:spcAft>
              <a:buNone/>
            </a:pPr>
            <a:r>
              <a:rPr lang="en-US" sz="2800" b="1" dirty="0"/>
              <a:t>Group 3: </a:t>
            </a:r>
            <a:r>
              <a:rPr lang="en-US" sz="2800" dirty="0"/>
              <a:t>How are scientific explanation and scientific argumentation related? How are they different? How are arguments in science </a:t>
            </a:r>
            <a:br>
              <a:rPr lang="en-US" sz="2800" dirty="0"/>
            </a:br>
            <a:r>
              <a:rPr lang="en-US" sz="2800" dirty="0"/>
              <a:t>different from arguments </a:t>
            </a:r>
            <a:br>
              <a:rPr lang="en-US" sz="2800" dirty="0"/>
            </a:br>
            <a:r>
              <a:rPr lang="en-US" sz="2800" dirty="0"/>
              <a:t>in everyday situations? </a:t>
            </a:r>
          </a:p>
          <a:p>
            <a:pPr lvl="4"/>
            <a:endParaRPr lang="en-US" dirty="0"/>
          </a:p>
        </p:txBody>
      </p:sp>
      <p:sp>
        <p:nvSpPr>
          <p:cNvPr id="4" name="TextBox 3"/>
          <p:cNvSpPr txBox="1"/>
          <p:nvPr/>
        </p:nvSpPr>
        <p:spPr>
          <a:xfrm>
            <a:off x="5029200" y="5257800"/>
            <a:ext cx="3810000" cy="1323439"/>
          </a:xfrm>
          <a:prstGeom prst="rect">
            <a:avLst/>
          </a:prstGeom>
          <a:noFill/>
        </p:spPr>
        <p:txBody>
          <a:bodyPr wrap="square" rtlCol="0">
            <a:spAutoFit/>
          </a:bodyPr>
          <a:lstStyle/>
          <a:p>
            <a:r>
              <a:rPr lang="en-US" sz="2000" dirty="0">
                <a:solidFill>
                  <a:srgbClr val="0070C0"/>
                </a:solidFill>
                <a:latin typeface="Calibri" pitchFamily="34" charset="0"/>
              </a:rPr>
              <a:t>To support your responses, use the </a:t>
            </a:r>
            <a:r>
              <a:rPr lang="en-US" sz="2000" dirty="0" err="1">
                <a:solidFill>
                  <a:srgbClr val="0070C0"/>
                </a:solidFill>
                <a:latin typeface="Calibri" pitchFamily="34" charset="0"/>
              </a:rPr>
              <a:t>STeLLA</a:t>
            </a:r>
            <a:r>
              <a:rPr lang="en-US" sz="2000" dirty="0">
                <a:solidFill>
                  <a:srgbClr val="0070C0"/>
                </a:solidFill>
                <a:latin typeface="Calibri" pitchFamily="34" charset="0"/>
              </a:rPr>
              <a:t> strategies booklet and Quick Reference Tools for Strategies 4 and 5 (handout 3.1).</a:t>
            </a:r>
          </a:p>
        </p:txBody>
      </p:sp>
    </p:spTree>
    <p:extLst>
      <p:ext uri="{BB962C8B-B14F-4D97-AF65-F5344CB8AC3E}">
        <p14:creationId xmlns:p14="http://schemas.microsoft.com/office/powerpoint/2010/main" val="193869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normAutofit/>
          </a:bodyPr>
          <a:lstStyle/>
          <a:p>
            <a:r>
              <a:rPr lang="en-US" dirty="0"/>
              <a:t>Practice Identifying Strategies 4 and 5</a:t>
            </a:r>
          </a:p>
        </p:txBody>
      </p:sp>
      <p:sp>
        <p:nvSpPr>
          <p:cNvPr id="3" name="Content Placeholder 2"/>
          <p:cNvSpPr>
            <a:spLocks noGrp="1"/>
          </p:cNvSpPr>
          <p:nvPr>
            <p:ph idx="1"/>
          </p:nvPr>
        </p:nvSpPr>
        <p:spPr>
          <a:xfrm>
            <a:off x="533400" y="1219200"/>
            <a:ext cx="8458200" cy="5105400"/>
          </a:xfrm>
        </p:spPr>
        <p:txBody>
          <a:bodyPr/>
          <a:lstStyle/>
          <a:p>
            <a:pPr marL="0" indent="0">
              <a:spcBef>
                <a:spcPts val="600"/>
              </a:spcBef>
              <a:spcAft>
                <a:spcPts val="600"/>
              </a:spcAft>
              <a:buNone/>
            </a:pPr>
            <a:r>
              <a:rPr lang="en-US" sz="2800" dirty="0"/>
              <a:t>Examine student statements made during a science-class activity. Decide whether each statement represents the following:</a:t>
            </a:r>
          </a:p>
          <a:p>
            <a:pPr marL="731520" lvl="1" indent="-365760">
              <a:spcBef>
                <a:spcPts val="0"/>
              </a:spcBef>
              <a:spcAft>
                <a:spcPts val="600"/>
              </a:spcAft>
            </a:pPr>
            <a:r>
              <a:rPr lang="en-US" sz="2800" dirty="0"/>
              <a:t>An observation</a:t>
            </a:r>
          </a:p>
          <a:p>
            <a:pPr marL="731520" lvl="1" indent="-365760">
              <a:spcBef>
                <a:spcPts val="0"/>
              </a:spcBef>
              <a:spcAft>
                <a:spcPts val="600"/>
              </a:spcAft>
            </a:pPr>
            <a:r>
              <a:rPr lang="en-US" sz="2800" dirty="0"/>
              <a:t>An analysis or interpretation of the observations </a:t>
            </a:r>
            <a:br>
              <a:rPr lang="en-US" sz="2800" dirty="0"/>
            </a:br>
            <a:r>
              <a:rPr lang="en-US" sz="2800" dirty="0"/>
              <a:t>(e.g., describing a pattern) (strategy 4)</a:t>
            </a:r>
          </a:p>
          <a:p>
            <a:pPr marL="731520" lvl="1" indent="-365760">
              <a:spcBef>
                <a:spcPts val="0"/>
              </a:spcBef>
              <a:spcAft>
                <a:spcPts val="600"/>
              </a:spcAft>
            </a:pPr>
            <a:r>
              <a:rPr lang="en-US" sz="2800" dirty="0"/>
              <a:t>An attempt to construct an explanation that has a </a:t>
            </a:r>
            <a:br>
              <a:rPr lang="en-US" sz="2800" dirty="0"/>
            </a:br>
            <a:r>
              <a:rPr lang="en-US" sz="2800" dirty="0"/>
              <a:t>claim, some evidence, and/or reasoning that uses science ideas (strategy 5)</a:t>
            </a:r>
          </a:p>
          <a:p>
            <a:pPr marL="731520" lvl="1" indent="-365760">
              <a:spcBef>
                <a:spcPts val="0"/>
              </a:spcBef>
              <a:spcAft>
                <a:spcPts val="600"/>
              </a:spcAft>
            </a:pPr>
            <a:r>
              <a:rPr lang="en-US" sz="2800" dirty="0"/>
              <a:t>An attempt to construct an argument (strategy 5)</a:t>
            </a:r>
          </a:p>
        </p:txBody>
      </p:sp>
      <p:sp>
        <p:nvSpPr>
          <p:cNvPr id="4" name="TextBox 3"/>
          <p:cNvSpPr txBox="1"/>
          <p:nvPr/>
        </p:nvSpPr>
        <p:spPr>
          <a:xfrm>
            <a:off x="4648200" y="5943600"/>
            <a:ext cx="4143555" cy="707886"/>
          </a:xfrm>
          <a:prstGeom prst="rect">
            <a:avLst/>
          </a:prstGeom>
          <a:noFill/>
        </p:spPr>
        <p:txBody>
          <a:bodyPr wrap="square" rtlCol="0">
            <a:spAutoFit/>
          </a:bodyPr>
          <a:lstStyle/>
          <a:p>
            <a:r>
              <a:rPr lang="en-US" sz="2000">
                <a:solidFill>
                  <a:srgbClr val="0070C0"/>
                </a:solidFill>
                <a:latin typeface="Calibri" pitchFamily="34" charset="0"/>
              </a:rPr>
              <a:t>Refer to Practice </a:t>
            </a:r>
            <a:r>
              <a:rPr lang="en-US" sz="2000" dirty="0">
                <a:solidFill>
                  <a:srgbClr val="0070C0"/>
                </a:solidFill>
                <a:latin typeface="Calibri" pitchFamily="34" charset="0"/>
              </a:rPr>
              <a:t>Identifying Strategies 4 and 5 (handout 3.2).</a:t>
            </a:r>
          </a:p>
        </p:txBody>
      </p:sp>
    </p:spTree>
    <p:extLst>
      <p:ext uri="{BB962C8B-B14F-4D97-AF65-F5344CB8AC3E}">
        <p14:creationId xmlns:p14="http://schemas.microsoft.com/office/powerpoint/2010/main" val="389130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Lesson Analysis Focus Question</a:t>
            </a:r>
          </a:p>
        </p:txBody>
      </p:sp>
      <p:sp>
        <p:nvSpPr>
          <p:cNvPr id="3" name="Content Placeholder 2"/>
          <p:cNvSpPr>
            <a:spLocks noGrp="1"/>
          </p:cNvSpPr>
          <p:nvPr>
            <p:ph idx="1"/>
          </p:nvPr>
        </p:nvSpPr>
        <p:spPr>
          <a:xfrm>
            <a:off x="609600" y="1600200"/>
            <a:ext cx="8077200" cy="4876800"/>
          </a:xfrm>
        </p:spPr>
        <p:txBody>
          <a:bodyPr/>
          <a:lstStyle/>
          <a:p>
            <a:pPr marL="0" lvl="0" indent="0">
              <a:spcBef>
                <a:spcPts val="0"/>
              </a:spcBef>
              <a:buNone/>
            </a:pPr>
            <a:r>
              <a:rPr lang="en-US" sz="3200" dirty="0"/>
              <a:t>How can analyzing data and constructing explanations help students </a:t>
            </a:r>
            <a:r>
              <a:rPr lang="en-US" sz="3200" i="1" dirty="0"/>
              <a:t>move forward</a:t>
            </a:r>
            <a:r>
              <a:rPr lang="en-US" sz="3200" b="1" dirty="0"/>
              <a:t> </a:t>
            </a:r>
            <a:r>
              <a:rPr lang="en-US" sz="3200" dirty="0"/>
              <a:t>toward deeper understandings of science ideas?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90600"/>
          </a:xfrm>
        </p:spPr>
        <p:txBody>
          <a:bodyPr>
            <a:noAutofit/>
          </a:bodyPr>
          <a:lstStyle/>
          <a:p>
            <a:r>
              <a:rPr lang="en-US" dirty="0"/>
              <a:t>Lesson Analysis: </a:t>
            </a:r>
            <a:r>
              <a:rPr lang="en-US" b="1" dirty="0"/>
              <a:t>Review</a:t>
            </a:r>
            <a:r>
              <a:rPr lang="en-US" dirty="0"/>
              <a:t> Lesson </a:t>
            </a:r>
            <a:br>
              <a:rPr lang="en-US" dirty="0"/>
            </a:br>
            <a:r>
              <a:rPr lang="en-US" dirty="0"/>
              <a:t>Context </a:t>
            </a:r>
          </a:p>
        </p:txBody>
      </p:sp>
      <p:sp>
        <p:nvSpPr>
          <p:cNvPr id="3" name="Content Placeholder 2"/>
          <p:cNvSpPr>
            <a:spLocks noGrp="1"/>
          </p:cNvSpPr>
          <p:nvPr>
            <p:ph idx="1"/>
          </p:nvPr>
        </p:nvSpPr>
        <p:spPr>
          <a:xfrm>
            <a:off x="533400" y="1981200"/>
            <a:ext cx="8077200" cy="4495800"/>
          </a:xfrm>
        </p:spPr>
        <p:txBody>
          <a:bodyPr/>
          <a:lstStyle/>
          <a:p>
            <a:pPr marL="0" indent="0">
              <a:buNone/>
            </a:pPr>
            <a:r>
              <a:rPr lang="en-US" sz="3200" dirty="0"/>
              <a:t>Review the lesson context at the top of the video transcript (handout 3.3 in your program binder). </a:t>
            </a:r>
            <a:endParaRPr lang="en-US" sz="3200" b="1" dirty="0">
              <a:solidFill>
                <a:schemeClr val="accent4"/>
              </a:solidFill>
            </a:endParaRPr>
          </a:p>
          <a:p>
            <a:pPr marL="457200" indent="-457200">
              <a:buAutoNum type="alphaLcParenR"/>
            </a:pPr>
            <a:endParaRPr lang="en-US" b="1" dirty="0">
              <a:solidFill>
                <a:schemeClr val="accent4"/>
              </a:solidFill>
            </a:endParaRPr>
          </a:p>
          <a:p>
            <a:pPr marL="457200" indent="-457200">
              <a:buAutoNum type="alphaLcParenR"/>
            </a:pPr>
            <a:endParaRPr lang="en-US" b="1" dirty="0">
              <a:solidFill>
                <a:schemeClr val="accent4"/>
              </a:solidFill>
            </a:endParaRPr>
          </a:p>
          <a:p>
            <a:pPr marL="457200" indent="-457200">
              <a:buAutoNum type="alphaLcParenR"/>
            </a:pPr>
            <a:endParaRPr lang="en-US" b="1" dirty="0">
              <a:solidFill>
                <a:schemeClr val="accent4"/>
              </a:solidFill>
            </a:endParaRPr>
          </a:p>
        </p:txBody>
      </p:sp>
      <p:sp>
        <p:nvSpPr>
          <p:cNvPr id="4" name="TextBox 3"/>
          <p:cNvSpPr txBox="1"/>
          <p:nvPr/>
        </p:nvSpPr>
        <p:spPr>
          <a:xfrm>
            <a:off x="7467600" y="685800"/>
            <a:ext cx="990600" cy="646331"/>
          </a:xfrm>
          <a:prstGeom prst="rect">
            <a:avLst/>
          </a:prstGeom>
          <a:solidFill>
            <a:schemeClr val="bg1">
              <a:lumMod val="85000"/>
              <a:alpha val="78000"/>
            </a:schemeClr>
          </a:solidFill>
        </p:spPr>
        <p:txBody>
          <a:bodyPr wrap="square" rtlCol="0">
            <a:spAutoFit/>
          </a:bodyPr>
          <a:lstStyle/>
          <a:p>
            <a:r>
              <a:rPr lang="en-US" b="1" dirty="0"/>
              <a:t>Video Clip 1</a:t>
            </a:r>
          </a:p>
        </p:txBody>
      </p:sp>
    </p:spTree>
    <p:extLst>
      <p:ext uri="{BB962C8B-B14F-4D97-AF65-F5344CB8AC3E}">
        <p14:creationId xmlns:p14="http://schemas.microsoft.com/office/powerpoint/2010/main" val="1052425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81000"/>
            <a:ext cx="6781800" cy="990600"/>
          </a:xfrm>
        </p:spPr>
        <p:txBody>
          <a:bodyPr>
            <a:noAutofit/>
          </a:bodyPr>
          <a:lstStyle/>
          <a:p>
            <a:pPr eaLnBrk="1" hangingPunct="1"/>
            <a:r>
              <a:rPr lang="en-US" sz="3800" dirty="0"/>
              <a:t>Lesson Analysis: </a:t>
            </a:r>
            <a:r>
              <a:rPr lang="en-US" sz="3800" b="1" dirty="0"/>
              <a:t>Identify</a:t>
            </a:r>
            <a:r>
              <a:rPr lang="en-US" sz="3800" dirty="0"/>
              <a:t> Strategy 4</a:t>
            </a:r>
          </a:p>
        </p:txBody>
      </p:sp>
      <p:sp>
        <p:nvSpPr>
          <p:cNvPr id="22531" name="Rectangle 3"/>
          <p:cNvSpPr>
            <a:spLocks noGrp="1" noChangeArrowheads="1"/>
          </p:cNvSpPr>
          <p:nvPr>
            <p:ph idx="1"/>
          </p:nvPr>
        </p:nvSpPr>
        <p:spPr>
          <a:xfrm>
            <a:off x="457200" y="1371600"/>
            <a:ext cx="8458200" cy="4953000"/>
          </a:xfrm>
        </p:spPr>
        <p:txBody>
          <a:bodyPr/>
          <a:lstStyle/>
          <a:p>
            <a:pPr marL="0" indent="0" eaLnBrk="1" hangingPunct="1">
              <a:buNone/>
            </a:pPr>
            <a:r>
              <a:rPr lang="en-US" sz="2700" dirty="0">
                <a:solidFill>
                  <a:srgbClr val="FF0000"/>
                </a:solidFill>
              </a:rPr>
              <a:t>Identify</a:t>
            </a:r>
            <a:r>
              <a:rPr lang="en-US" sz="2700" dirty="0"/>
              <a:t> instances where the teacher or the students are engaged in </a:t>
            </a:r>
            <a:r>
              <a:rPr lang="en-US" sz="2700" b="1" dirty="0"/>
              <a:t>analyzing and interpreting data and observations</a:t>
            </a:r>
            <a:r>
              <a:rPr lang="en-US" sz="2700" dirty="0"/>
              <a:t> by</a:t>
            </a:r>
          </a:p>
          <a:p>
            <a:pPr marL="731520" lvl="2" indent="-365760"/>
            <a:r>
              <a:rPr lang="en-US" sz="2700" dirty="0"/>
              <a:t>clarifying key observations,</a:t>
            </a:r>
          </a:p>
          <a:p>
            <a:pPr marL="731520" lvl="2" indent="-365760"/>
            <a:r>
              <a:rPr lang="en-US" sz="2700" dirty="0"/>
              <a:t>identifying a pattern in the observations,</a:t>
            </a:r>
          </a:p>
          <a:p>
            <a:pPr marL="731520" lvl="2" indent="-365760"/>
            <a:r>
              <a:rPr lang="en-US" sz="2700" dirty="0"/>
              <a:t>identifying what needs to be explained,</a:t>
            </a:r>
          </a:p>
          <a:p>
            <a:pPr marL="731520" lvl="2" indent="-365760"/>
            <a:r>
              <a:rPr lang="en-US" sz="2700" dirty="0"/>
              <a:t>organizing data/observations, and/or</a:t>
            </a:r>
          </a:p>
          <a:p>
            <a:pPr marL="731520" lvl="2" indent="-365760"/>
            <a:r>
              <a:rPr lang="en-US" sz="2700" dirty="0"/>
              <a:t>trying to make sense of the observations (analyzing, interpreting).</a:t>
            </a:r>
          </a:p>
          <a:p>
            <a:pPr marL="0" lvl="2" indent="0">
              <a:buNone/>
            </a:pPr>
            <a:r>
              <a:rPr lang="en-US" sz="2700" b="1" dirty="0"/>
              <a:t>Discuss: </a:t>
            </a:r>
            <a:r>
              <a:rPr lang="en-US" sz="2700" dirty="0"/>
              <a:t>How are these actions implemented in the video? </a:t>
            </a:r>
          </a:p>
          <a:p>
            <a:pPr marL="0" lvl="2" indent="0">
              <a:buNone/>
            </a:pPr>
            <a:endParaRPr lang="en-US" sz="2600" dirty="0"/>
          </a:p>
        </p:txBody>
      </p:sp>
      <p:sp>
        <p:nvSpPr>
          <p:cNvPr id="2" name="TextBox 1">
            <a:hlinkClick r:id="rId3" action="ppaction://hlinkfile"/>
          </p:cNvPr>
          <p:cNvSpPr txBox="1"/>
          <p:nvPr/>
        </p:nvSpPr>
        <p:spPr>
          <a:xfrm>
            <a:off x="2895600" y="6248400"/>
            <a:ext cx="5206041" cy="369332"/>
          </a:xfrm>
          <a:prstGeom prst="rect">
            <a:avLst/>
          </a:prstGeom>
          <a:noFill/>
        </p:spPr>
        <p:txBody>
          <a:bodyPr wrap="none" rtlCol="0">
            <a:spAutoFit/>
          </a:bodyPr>
          <a:lstStyle/>
          <a:p>
            <a:r>
              <a:rPr lang="en-US" dirty="0">
                <a:solidFill>
                  <a:srgbClr val="0070C0"/>
                </a:solidFill>
                <a:latin typeface="Calibri" pitchFamily="34" charset="0"/>
              </a:rPr>
              <a:t>Link to video clip 1: </a:t>
            </a:r>
            <a:r>
              <a:rPr lang="en-US" dirty="0">
                <a:solidFill>
                  <a:srgbClr val="0070C0"/>
                </a:solidFill>
                <a:latin typeface="Calibri" pitchFamily="34" charset="0"/>
                <a:hlinkClick r:id="rId4"/>
              </a:rPr>
              <a:t>3.1_stella_WC_belcastro_web_c1</a:t>
            </a:r>
            <a:endParaRPr lang="en-US" dirty="0">
              <a:latin typeface="Calibri" pitchFamily="34" charset="0"/>
            </a:endParaRPr>
          </a:p>
        </p:txBody>
      </p:sp>
      <p:sp>
        <p:nvSpPr>
          <p:cNvPr id="6" name="TextBox 5"/>
          <p:cNvSpPr txBox="1"/>
          <p:nvPr/>
        </p:nvSpPr>
        <p:spPr>
          <a:xfrm>
            <a:off x="7696200" y="685800"/>
            <a:ext cx="990600" cy="646331"/>
          </a:xfrm>
          <a:prstGeom prst="rect">
            <a:avLst/>
          </a:prstGeom>
          <a:solidFill>
            <a:schemeClr val="bg1">
              <a:lumMod val="85000"/>
              <a:alpha val="78000"/>
            </a:schemeClr>
          </a:solidFill>
        </p:spPr>
        <p:txBody>
          <a:bodyPr wrap="square" rtlCol="0">
            <a:spAutoFit/>
          </a:bodyPr>
          <a:lstStyle/>
          <a:p>
            <a:r>
              <a:rPr lang="en-US" b="1" dirty="0"/>
              <a:t>Video Clip 1</a:t>
            </a:r>
          </a:p>
        </p:txBody>
      </p:sp>
    </p:spTree>
    <p:extLst>
      <p:ext uri="{BB962C8B-B14F-4D97-AF65-F5344CB8AC3E}">
        <p14:creationId xmlns:p14="http://schemas.microsoft.com/office/powerpoint/2010/main" val="3455973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57200"/>
            <a:ext cx="6781800" cy="990600"/>
          </a:xfrm>
        </p:spPr>
        <p:txBody>
          <a:bodyPr>
            <a:noAutofit/>
          </a:bodyPr>
          <a:lstStyle/>
          <a:p>
            <a:pPr eaLnBrk="1" hangingPunct="1"/>
            <a:r>
              <a:rPr lang="en-US" sz="3400" dirty="0"/>
              <a:t>Lesson Analysis: </a:t>
            </a:r>
            <a:r>
              <a:rPr lang="en-US" sz="3400" b="1" dirty="0"/>
              <a:t>Analyze </a:t>
            </a:r>
            <a:r>
              <a:rPr lang="en-US" sz="3400" dirty="0"/>
              <a:t>Strategy 4 and </a:t>
            </a:r>
            <a:r>
              <a:rPr lang="en-US" sz="3400" b="1" dirty="0"/>
              <a:t>Reflect</a:t>
            </a:r>
          </a:p>
        </p:txBody>
      </p:sp>
      <p:sp>
        <p:nvSpPr>
          <p:cNvPr id="22531" name="Rectangle 3"/>
          <p:cNvSpPr>
            <a:spLocks noGrp="1" noChangeArrowheads="1"/>
          </p:cNvSpPr>
          <p:nvPr>
            <p:ph idx="1"/>
          </p:nvPr>
        </p:nvSpPr>
        <p:spPr>
          <a:xfrm>
            <a:off x="457200" y="1648414"/>
            <a:ext cx="8229600" cy="4904786"/>
          </a:xfrm>
        </p:spPr>
        <p:txBody>
          <a:bodyPr/>
          <a:lstStyle/>
          <a:p>
            <a:pPr eaLnBrk="1" hangingPunct="1">
              <a:buNone/>
            </a:pPr>
            <a:r>
              <a:rPr lang="en-US" sz="2600" b="1" dirty="0">
                <a:solidFill>
                  <a:srgbClr val="FF0000"/>
                </a:solidFill>
              </a:rPr>
              <a:t>Analyze</a:t>
            </a:r>
            <a:endParaRPr lang="en-US" sz="2600" dirty="0">
              <a:solidFill>
                <a:srgbClr val="FF0000"/>
              </a:solidFill>
            </a:endParaRPr>
          </a:p>
          <a:p>
            <a:pPr marL="731520" lvl="1" indent="-365760" eaLnBrk="1" hangingPunct="1">
              <a:spcBef>
                <a:spcPts val="600"/>
              </a:spcBef>
            </a:pPr>
            <a:r>
              <a:rPr lang="en-US" sz="2600" dirty="0"/>
              <a:t>What student thinking is revealed in the video clip by engaging students in analysis and interpretation?</a:t>
            </a:r>
          </a:p>
          <a:p>
            <a:pPr marL="731520" lvl="1" indent="-365760" eaLnBrk="1" hangingPunct="1">
              <a:spcBef>
                <a:spcPts val="600"/>
              </a:spcBef>
            </a:pPr>
            <a:r>
              <a:rPr lang="en-US" sz="2600" dirty="0"/>
              <a:t>Were any opportunities missed for engaging students in analyzing and interpreting data and observations?</a:t>
            </a:r>
          </a:p>
          <a:p>
            <a:pPr>
              <a:buNone/>
            </a:pPr>
            <a:r>
              <a:rPr lang="en-US" sz="2600" b="1" dirty="0">
                <a:solidFill>
                  <a:srgbClr val="FF0000"/>
                </a:solidFill>
              </a:rPr>
              <a:t>Reflect</a:t>
            </a:r>
          </a:p>
          <a:p>
            <a:pPr marL="731520" lvl="1" indent="-365760">
              <a:spcBef>
                <a:spcPts val="600"/>
              </a:spcBef>
            </a:pPr>
            <a:r>
              <a:rPr lang="en-US" sz="2600" dirty="0"/>
              <a:t>What did you learn about strategy 4 from analyzing this video clip? </a:t>
            </a:r>
          </a:p>
          <a:p>
            <a:pPr marL="731520" lvl="1" indent="-365760">
              <a:spcBef>
                <a:spcPts val="600"/>
              </a:spcBef>
            </a:pPr>
            <a:r>
              <a:rPr lang="en-US" sz="2600" dirty="0"/>
              <a:t>Did the analysis process focus your attention on aspects you might not have noticed before? If yes, what is one example? </a:t>
            </a:r>
          </a:p>
          <a:p>
            <a:pPr marL="274637" lvl="1" indent="0">
              <a:buNone/>
            </a:pPr>
            <a:r>
              <a:rPr lang="en-US" dirty="0"/>
              <a:t> </a:t>
            </a:r>
            <a:endParaRPr lang="en-US" sz="2000" dirty="0"/>
          </a:p>
        </p:txBody>
      </p:sp>
      <p:sp>
        <p:nvSpPr>
          <p:cNvPr id="5" name="TextBox 4"/>
          <p:cNvSpPr txBox="1"/>
          <p:nvPr/>
        </p:nvSpPr>
        <p:spPr>
          <a:xfrm>
            <a:off x="7620000" y="609600"/>
            <a:ext cx="990600" cy="646331"/>
          </a:xfrm>
          <a:prstGeom prst="rect">
            <a:avLst/>
          </a:prstGeom>
          <a:solidFill>
            <a:schemeClr val="bg1">
              <a:lumMod val="85000"/>
              <a:alpha val="78000"/>
            </a:schemeClr>
          </a:solidFill>
        </p:spPr>
        <p:txBody>
          <a:bodyPr wrap="square" rtlCol="0">
            <a:spAutoFit/>
          </a:bodyPr>
          <a:lstStyle/>
          <a:p>
            <a:r>
              <a:rPr lang="en-US" b="1" dirty="0"/>
              <a:t>Video Clip 1</a:t>
            </a:r>
          </a:p>
        </p:txBody>
      </p:sp>
    </p:spTree>
    <p:extLst>
      <p:ext uri="{BB962C8B-B14F-4D97-AF65-F5344CB8AC3E}">
        <p14:creationId xmlns:p14="http://schemas.microsoft.com/office/powerpoint/2010/main" val="3034957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43900" cy="1371600"/>
          </a:xfrm>
        </p:spPr>
        <p:txBody>
          <a:bodyPr>
            <a:normAutofit/>
          </a:bodyPr>
          <a:lstStyle/>
          <a:p>
            <a:pPr>
              <a:spcBef>
                <a:spcPts val="0"/>
              </a:spcBef>
            </a:pPr>
            <a:r>
              <a:rPr lang="en-US" dirty="0"/>
              <a:t>Strategy 5 Practice: Explanation and Argumentation			</a:t>
            </a:r>
          </a:p>
        </p:txBody>
      </p:sp>
      <p:sp>
        <p:nvSpPr>
          <p:cNvPr id="3" name="Content Placeholder 2"/>
          <p:cNvSpPr>
            <a:spLocks noGrp="1"/>
          </p:cNvSpPr>
          <p:nvPr>
            <p:ph idx="1"/>
          </p:nvPr>
        </p:nvSpPr>
        <p:spPr>
          <a:xfrm>
            <a:off x="533400" y="1752600"/>
            <a:ext cx="8305800" cy="4800600"/>
          </a:xfrm>
        </p:spPr>
        <p:txBody>
          <a:bodyPr/>
          <a:lstStyle/>
          <a:p>
            <a:pPr marL="0" indent="0">
              <a:buNone/>
            </a:pPr>
            <a:r>
              <a:rPr lang="en-US" sz="2800" dirty="0"/>
              <a:t>Analyze the two water-cycle sample transcripts in the strategies booklet to find evidence of students engaged in </a:t>
            </a:r>
            <a:r>
              <a:rPr lang="en-US" sz="2800" b="1" dirty="0"/>
              <a:t>constructing explanations and arguments </a:t>
            </a:r>
            <a:r>
              <a:rPr lang="en-US" sz="2800" dirty="0"/>
              <a:t>by</a:t>
            </a:r>
          </a:p>
          <a:p>
            <a:pPr marL="731520" lvl="2" indent="-365760">
              <a:spcBef>
                <a:spcPts val="300"/>
              </a:spcBef>
            </a:pPr>
            <a:r>
              <a:rPr lang="en-US" sz="2800" dirty="0"/>
              <a:t>making a claim that answers the investigation question,</a:t>
            </a:r>
          </a:p>
          <a:p>
            <a:pPr marL="731520" lvl="2" indent="-365760">
              <a:spcBef>
                <a:spcPts val="300"/>
              </a:spcBef>
            </a:pPr>
            <a:r>
              <a:rPr lang="en-US" sz="2800" dirty="0"/>
              <a:t>making a claim and supporting it with evidence,</a:t>
            </a:r>
          </a:p>
          <a:p>
            <a:pPr marL="731520" lvl="2" indent="-365760">
              <a:spcBef>
                <a:spcPts val="300"/>
              </a:spcBef>
            </a:pPr>
            <a:r>
              <a:rPr lang="en-US" sz="2800" dirty="0"/>
              <a:t>making a claim and supporting it with science ideas,</a:t>
            </a:r>
          </a:p>
          <a:p>
            <a:pPr marL="731520" lvl="2" indent="-365760">
              <a:spcBef>
                <a:spcPts val="300"/>
              </a:spcBef>
            </a:pPr>
            <a:r>
              <a:rPr lang="en-US" sz="2800" dirty="0"/>
              <a:t>using logical reasoning to explain why the evidence supports a claim, and/or </a:t>
            </a:r>
          </a:p>
          <a:p>
            <a:pPr marL="731520" lvl="2" indent="-365760">
              <a:spcBef>
                <a:spcPts val="300"/>
              </a:spcBef>
            </a:pPr>
            <a:r>
              <a:rPr lang="en-US" sz="2800" dirty="0"/>
              <a:t>making an argument. </a:t>
            </a:r>
          </a:p>
          <a:p>
            <a:pPr marL="60325" lvl="2" indent="0">
              <a:buNone/>
            </a:pPr>
            <a:endParaRPr lang="en-US" sz="2800" dirty="0"/>
          </a:p>
        </p:txBody>
      </p:sp>
    </p:spTree>
    <p:extLst>
      <p:ext uri="{BB962C8B-B14F-4D97-AF65-F5344CB8AC3E}">
        <p14:creationId xmlns:p14="http://schemas.microsoft.com/office/powerpoint/2010/main" val="221984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noAutofit/>
          </a:bodyPr>
          <a:lstStyle/>
          <a:p>
            <a:r>
              <a:rPr lang="en-US" sz="3600" dirty="0"/>
              <a:t>Lesson Analysis: </a:t>
            </a:r>
            <a:r>
              <a:rPr lang="en-US" sz="3600" b="1" dirty="0"/>
              <a:t>Review</a:t>
            </a:r>
            <a:r>
              <a:rPr lang="en-US" sz="3600" dirty="0"/>
              <a:t> Lesson </a:t>
            </a:r>
            <a:br>
              <a:rPr lang="en-US" sz="3600" dirty="0"/>
            </a:br>
            <a:r>
              <a:rPr lang="en-US" sz="3600" dirty="0"/>
              <a:t>Context</a:t>
            </a:r>
          </a:p>
        </p:txBody>
      </p:sp>
      <p:sp>
        <p:nvSpPr>
          <p:cNvPr id="3" name="Content Placeholder 2"/>
          <p:cNvSpPr>
            <a:spLocks noGrp="1"/>
          </p:cNvSpPr>
          <p:nvPr>
            <p:ph idx="1"/>
          </p:nvPr>
        </p:nvSpPr>
        <p:spPr>
          <a:xfrm>
            <a:off x="609600" y="1676400"/>
            <a:ext cx="8229600" cy="4953000"/>
          </a:xfrm>
        </p:spPr>
        <p:txBody>
          <a:bodyPr/>
          <a:lstStyle/>
          <a:p>
            <a:pPr marL="0" indent="0">
              <a:buNone/>
            </a:pPr>
            <a:r>
              <a:rPr lang="en-US" sz="2650" dirty="0"/>
              <a:t>Read the lesson context at the top of the video transcript (handout 3.4 in your program binder). Then consider these questions: </a:t>
            </a:r>
          </a:p>
          <a:p>
            <a:pPr marL="731520" indent="-365760"/>
            <a:r>
              <a:rPr lang="en-US" sz="2650" dirty="0"/>
              <a:t>What </a:t>
            </a:r>
            <a:r>
              <a:rPr lang="en-US" sz="2650" b="1" dirty="0"/>
              <a:t>observations</a:t>
            </a:r>
            <a:r>
              <a:rPr lang="en-US" sz="2650" dirty="0"/>
              <a:t> do you think students in the clip will draw from to explain this system of water-phase changes?</a:t>
            </a:r>
          </a:p>
          <a:p>
            <a:pPr marL="731520" indent="-365760"/>
            <a:r>
              <a:rPr lang="en-US" sz="2650" dirty="0"/>
              <a:t>What </a:t>
            </a:r>
            <a:r>
              <a:rPr lang="en-US" sz="2650" b="1" dirty="0"/>
              <a:t>science ideas </a:t>
            </a:r>
            <a:r>
              <a:rPr lang="en-US" sz="2650" dirty="0"/>
              <a:t>do you think students will use to explain this system (e.g., how molecules move in different states of matter)? </a:t>
            </a:r>
          </a:p>
          <a:p>
            <a:pPr marL="0" indent="0">
              <a:buNone/>
            </a:pPr>
            <a:r>
              <a:rPr lang="en-US" sz="2650" dirty="0"/>
              <a:t>The question that students in the clip are trying to answer is “How can you explain your observations of this system?”</a:t>
            </a:r>
            <a:r>
              <a:rPr lang="en-US" sz="2800" dirty="0"/>
              <a:t> </a:t>
            </a:r>
          </a:p>
          <a:p>
            <a:endParaRPr lang="en-US" dirty="0"/>
          </a:p>
        </p:txBody>
      </p:sp>
      <p:sp>
        <p:nvSpPr>
          <p:cNvPr id="4" name="TextBox 3"/>
          <p:cNvSpPr txBox="1"/>
          <p:nvPr/>
        </p:nvSpPr>
        <p:spPr>
          <a:xfrm>
            <a:off x="7543800" y="533400"/>
            <a:ext cx="990600" cy="646331"/>
          </a:xfrm>
          <a:prstGeom prst="rect">
            <a:avLst/>
          </a:prstGeom>
          <a:solidFill>
            <a:schemeClr val="bg1">
              <a:lumMod val="85000"/>
              <a:alpha val="78000"/>
            </a:schemeClr>
          </a:solidFill>
        </p:spPr>
        <p:txBody>
          <a:bodyPr wrap="square" rtlCol="0">
            <a:spAutoFit/>
          </a:bodyPr>
          <a:lstStyle/>
          <a:p>
            <a:r>
              <a:rPr lang="en-US" b="1" dirty="0"/>
              <a:t>Video Clip 2</a:t>
            </a:r>
          </a:p>
        </p:txBody>
      </p:sp>
    </p:spTree>
    <p:extLst>
      <p:ext uri="{BB962C8B-B14F-4D97-AF65-F5344CB8AC3E}">
        <p14:creationId xmlns:p14="http://schemas.microsoft.com/office/powerpoint/2010/main" val="207158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685800"/>
            <a:ext cx="8458200" cy="990600"/>
          </a:xfrm>
        </p:spPr>
        <p:txBody>
          <a:bodyPr>
            <a:noAutofit/>
          </a:bodyPr>
          <a:lstStyle/>
          <a:p>
            <a:pPr eaLnBrk="1" hangingPunct="1">
              <a:spcBef>
                <a:spcPts val="600"/>
              </a:spcBef>
            </a:pPr>
            <a:r>
              <a:rPr lang="en-US" sz="3800" dirty="0"/>
              <a:t>Lesson Analysis: </a:t>
            </a:r>
            <a:r>
              <a:rPr lang="en-US" sz="3800" b="1" dirty="0"/>
              <a:t>Identify</a:t>
            </a:r>
            <a:r>
              <a:rPr lang="en-US" sz="3800" dirty="0"/>
              <a:t> Strategy 5</a:t>
            </a:r>
            <a:br>
              <a:rPr lang="en-US" sz="3600" dirty="0"/>
            </a:br>
            <a:endParaRPr lang="en-US" sz="3600" dirty="0"/>
          </a:p>
        </p:txBody>
      </p:sp>
      <p:sp>
        <p:nvSpPr>
          <p:cNvPr id="22531" name="Rectangle 3"/>
          <p:cNvSpPr>
            <a:spLocks noGrp="1" noChangeArrowheads="1"/>
          </p:cNvSpPr>
          <p:nvPr>
            <p:ph idx="1"/>
          </p:nvPr>
        </p:nvSpPr>
        <p:spPr>
          <a:xfrm>
            <a:off x="457200" y="1447800"/>
            <a:ext cx="8382000" cy="4525962"/>
          </a:xfrm>
        </p:spPr>
        <p:txBody>
          <a:bodyPr/>
          <a:lstStyle/>
          <a:p>
            <a:pPr marL="0" indent="0" eaLnBrk="1" hangingPunct="1">
              <a:buNone/>
            </a:pPr>
            <a:r>
              <a:rPr lang="en-US" sz="2500" dirty="0">
                <a:solidFill>
                  <a:srgbClr val="FF0000"/>
                </a:solidFill>
              </a:rPr>
              <a:t>Identify</a:t>
            </a:r>
            <a:r>
              <a:rPr lang="en-US" sz="2500" dirty="0"/>
              <a:t> instances in the video clip where students are </a:t>
            </a:r>
            <a:r>
              <a:rPr lang="en-US" sz="2500" b="1" dirty="0"/>
              <a:t>constructing explanations or arguments</a:t>
            </a:r>
            <a:r>
              <a:rPr lang="en-US" sz="2500" dirty="0"/>
              <a:t> by</a:t>
            </a:r>
          </a:p>
          <a:p>
            <a:pPr marL="731520" lvl="2" indent="-365760">
              <a:spcBef>
                <a:spcPts val="400"/>
              </a:spcBef>
            </a:pPr>
            <a:r>
              <a:rPr lang="en-US" sz="2500" dirty="0"/>
              <a:t>stating an explanation or claim, </a:t>
            </a:r>
          </a:p>
          <a:p>
            <a:pPr marL="731520" lvl="2" indent="-365760">
              <a:spcBef>
                <a:spcPts val="400"/>
              </a:spcBef>
            </a:pPr>
            <a:r>
              <a:rPr lang="en-US" sz="2500" dirty="0"/>
              <a:t>using evidence from observations to support or develop the explanation/claim,</a:t>
            </a:r>
          </a:p>
          <a:p>
            <a:pPr marL="731520" lvl="2" indent="-365760">
              <a:spcBef>
                <a:spcPts val="400"/>
              </a:spcBef>
            </a:pPr>
            <a:r>
              <a:rPr lang="en-US" sz="2500" dirty="0"/>
              <a:t>using science ideas to support or develop the explanation/claim,</a:t>
            </a:r>
          </a:p>
          <a:p>
            <a:pPr marL="731520" lvl="2" indent="-365760">
              <a:spcBef>
                <a:spcPts val="400"/>
              </a:spcBef>
            </a:pPr>
            <a:r>
              <a:rPr lang="en-US" sz="2500" dirty="0"/>
              <a:t>using logical reasoning to develop the explanation/claim, and/or</a:t>
            </a:r>
          </a:p>
          <a:p>
            <a:pPr marL="731520" lvl="2" indent="-365760">
              <a:spcBef>
                <a:spcPts val="400"/>
              </a:spcBef>
            </a:pPr>
            <a:r>
              <a:rPr lang="en-US" sz="2500" dirty="0"/>
              <a:t>engaging in argumentation (agreeing, disagreeing).</a:t>
            </a:r>
          </a:p>
          <a:p>
            <a:pPr marL="0" lvl="2" indent="0">
              <a:spcBef>
                <a:spcPts val="400"/>
              </a:spcBef>
              <a:buNone/>
            </a:pPr>
            <a:r>
              <a:rPr lang="en-US" sz="2500" b="1" dirty="0"/>
              <a:t>Discuss: </a:t>
            </a:r>
            <a:r>
              <a:rPr lang="en-US" sz="2500" dirty="0"/>
              <a:t>How are these actions implemented in the video? </a:t>
            </a:r>
          </a:p>
          <a:p>
            <a:pPr marL="731520" lvl="2" indent="-365760">
              <a:spcBef>
                <a:spcPts val="400"/>
              </a:spcBef>
            </a:pPr>
            <a:endParaRPr lang="en-US" sz="2400" dirty="0"/>
          </a:p>
        </p:txBody>
      </p:sp>
      <p:sp>
        <p:nvSpPr>
          <p:cNvPr id="2" name="TextBox 1">
            <a:hlinkClick r:id="rId3" action="ppaction://hlinkfile"/>
          </p:cNvPr>
          <p:cNvSpPr txBox="1"/>
          <p:nvPr/>
        </p:nvSpPr>
        <p:spPr>
          <a:xfrm>
            <a:off x="3505200" y="6172200"/>
            <a:ext cx="5334000" cy="369332"/>
          </a:xfrm>
          <a:prstGeom prst="rect">
            <a:avLst/>
          </a:prstGeom>
          <a:noFill/>
        </p:spPr>
        <p:txBody>
          <a:bodyPr wrap="square" rtlCol="0">
            <a:spAutoFit/>
          </a:bodyPr>
          <a:lstStyle/>
          <a:p>
            <a:r>
              <a:rPr lang="en-US" dirty="0">
                <a:solidFill>
                  <a:srgbClr val="0070C0"/>
                </a:solidFill>
                <a:latin typeface="Calibri" pitchFamily="34" charset="0"/>
              </a:rPr>
              <a:t>Link to video clip 2: </a:t>
            </a:r>
            <a:r>
              <a:rPr lang="en-US" dirty="0">
                <a:solidFill>
                  <a:srgbClr val="0070C0"/>
                </a:solidFill>
                <a:latin typeface="Calibri" pitchFamily="34" charset="0"/>
                <a:hlinkClick r:id="rId4"/>
              </a:rPr>
              <a:t>3.2_stella_WC_anderson_c1</a:t>
            </a:r>
            <a:endParaRPr lang="en-US" dirty="0">
              <a:solidFill>
                <a:srgbClr val="0070C0"/>
              </a:solidFill>
              <a:latin typeface="Calibri" pitchFamily="34" charset="0"/>
            </a:endParaRPr>
          </a:p>
        </p:txBody>
      </p:sp>
      <p:sp>
        <p:nvSpPr>
          <p:cNvPr id="11" name="TextBox 10"/>
          <p:cNvSpPr txBox="1"/>
          <p:nvPr/>
        </p:nvSpPr>
        <p:spPr>
          <a:xfrm>
            <a:off x="7315200" y="685800"/>
            <a:ext cx="990600" cy="646331"/>
          </a:xfrm>
          <a:prstGeom prst="rect">
            <a:avLst/>
          </a:prstGeom>
          <a:solidFill>
            <a:schemeClr val="bg1">
              <a:lumMod val="85000"/>
              <a:alpha val="78000"/>
            </a:schemeClr>
          </a:solidFill>
        </p:spPr>
        <p:txBody>
          <a:bodyPr wrap="square" rtlCol="0">
            <a:spAutoFit/>
          </a:bodyPr>
          <a:lstStyle/>
          <a:p>
            <a:r>
              <a:rPr lang="en-US" b="1" dirty="0"/>
              <a:t>Video Clip 2</a:t>
            </a:r>
          </a:p>
        </p:txBody>
      </p:sp>
    </p:spTree>
    <p:extLst>
      <p:ext uri="{BB962C8B-B14F-4D97-AF65-F5344CB8AC3E}">
        <p14:creationId xmlns:p14="http://schemas.microsoft.com/office/powerpoint/2010/main" val="10509673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1000"/>
                                        <p:tgtEl>
                                          <p:spTgt spid="22531">
                                            <p:txEl>
                                              <p:pRg st="1" end="1"/>
                                            </p:txEl>
                                          </p:spTgt>
                                        </p:tgtEl>
                                      </p:cBhvr>
                                    </p:animEffect>
                                    <p:anim calcmode="lin" valueType="num">
                                      <p:cBhvr>
                                        <p:cTn id="13"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1000"/>
                                        <p:tgtEl>
                                          <p:spTgt spid="22531">
                                            <p:txEl>
                                              <p:pRg st="2" end="2"/>
                                            </p:txEl>
                                          </p:spTgt>
                                        </p:tgtEl>
                                      </p:cBhvr>
                                    </p:animEffect>
                                    <p:anim calcmode="lin" valueType="num">
                                      <p:cBhvr>
                                        <p:cTn id="18"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253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1000"/>
                                        <p:tgtEl>
                                          <p:spTgt spid="22531">
                                            <p:txEl>
                                              <p:pRg st="3" end="3"/>
                                            </p:txEl>
                                          </p:spTgt>
                                        </p:tgtEl>
                                      </p:cBhvr>
                                    </p:animEffect>
                                    <p:anim calcmode="lin" valueType="num">
                                      <p:cBhvr>
                                        <p:cTn id="23"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2531">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fade">
                                      <p:cBhvr>
                                        <p:cTn id="27" dur="1000"/>
                                        <p:tgtEl>
                                          <p:spTgt spid="22531">
                                            <p:txEl>
                                              <p:pRg st="4" end="4"/>
                                            </p:txEl>
                                          </p:spTgt>
                                        </p:tgtEl>
                                      </p:cBhvr>
                                    </p:animEffect>
                                    <p:anim calcmode="lin" valueType="num">
                                      <p:cBhvr>
                                        <p:cTn id="28"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2531">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fade">
                                      <p:cBhvr>
                                        <p:cTn id="32" dur="1000"/>
                                        <p:tgtEl>
                                          <p:spTgt spid="22531">
                                            <p:txEl>
                                              <p:pRg st="5" end="5"/>
                                            </p:txEl>
                                          </p:spTgt>
                                        </p:tgtEl>
                                      </p:cBhvr>
                                    </p:animEffect>
                                    <p:anim calcmode="lin" valueType="num">
                                      <p:cBhvr>
                                        <p:cTn id="33"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2531">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fade">
                                      <p:cBhvr>
                                        <p:cTn id="37" dur="1000"/>
                                        <p:tgtEl>
                                          <p:spTgt spid="22531">
                                            <p:txEl>
                                              <p:pRg st="6" end="6"/>
                                            </p:txEl>
                                          </p:spTgt>
                                        </p:tgtEl>
                                      </p:cBhvr>
                                    </p:animEffect>
                                    <p:anim calcmode="lin" valueType="num">
                                      <p:cBhvr>
                                        <p:cTn id="38" dur="10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25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81000"/>
            <a:ext cx="6477000" cy="1219200"/>
          </a:xfrm>
        </p:spPr>
        <p:txBody>
          <a:bodyPr>
            <a:noAutofit/>
          </a:bodyPr>
          <a:lstStyle/>
          <a:p>
            <a:pPr eaLnBrk="1" hangingPunct="1">
              <a:spcBef>
                <a:spcPts val="1200"/>
              </a:spcBef>
            </a:pPr>
            <a:r>
              <a:rPr lang="en-US" sz="3600" dirty="0"/>
              <a:t>Lesson Analysis: </a:t>
            </a:r>
            <a:r>
              <a:rPr lang="en-US" sz="3600" b="1" dirty="0"/>
              <a:t>Analyze</a:t>
            </a:r>
            <a:r>
              <a:rPr lang="en-US" sz="3600" dirty="0"/>
              <a:t> Strategy 5 and </a:t>
            </a:r>
            <a:r>
              <a:rPr lang="en-US" sz="3600" b="1" dirty="0"/>
              <a:t>Reflect</a:t>
            </a:r>
            <a:endParaRPr lang="en-US" sz="3600" dirty="0"/>
          </a:p>
        </p:txBody>
      </p:sp>
      <p:sp>
        <p:nvSpPr>
          <p:cNvPr id="22531" name="Rectangle 3"/>
          <p:cNvSpPr>
            <a:spLocks noGrp="1" noChangeArrowheads="1"/>
          </p:cNvSpPr>
          <p:nvPr>
            <p:ph idx="1"/>
          </p:nvPr>
        </p:nvSpPr>
        <p:spPr>
          <a:xfrm>
            <a:off x="457200" y="1676400"/>
            <a:ext cx="8458200" cy="4648200"/>
          </a:xfrm>
        </p:spPr>
        <p:txBody>
          <a:bodyPr/>
          <a:lstStyle/>
          <a:p>
            <a:pPr marL="0" indent="0" eaLnBrk="1" hangingPunct="1">
              <a:buNone/>
            </a:pPr>
            <a:r>
              <a:rPr lang="en-US" sz="2500" b="1" dirty="0">
                <a:solidFill>
                  <a:srgbClr val="FF0000"/>
                </a:solidFill>
              </a:rPr>
              <a:t>Analyze</a:t>
            </a:r>
            <a:endParaRPr lang="en-US" sz="2500" dirty="0">
              <a:solidFill>
                <a:srgbClr val="FF0000"/>
              </a:solidFill>
            </a:endParaRPr>
          </a:p>
          <a:p>
            <a:pPr marL="731520" lvl="1" indent="-365760" eaLnBrk="1" hangingPunct="1"/>
            <a:r>
              <a:rPr lang="en-US" sz="2500" dirty="0"/>
              <a:t>What student thinking is revealed by engaging students in constructing explanations of the water-changes system?</a:t>
            </a:r>
          </a:p>
          <a:p>
            <a:pPr marL="731520" lvl="1" indent="-365760" eaLnBrk="1" hangingPunct="1"/>
            <a:r>
              <a:rPr lang="en-US" sz="2500" dirty="0"/>
              <a:t>Were there any missed opportunities to support students in constructing explanations and arguments? </a:t>
            </a:r>
          </a:p>
          <a:p>
            <a:pPr marL="0" indent="0" eaLnBrk="1" hangingPunct="1">
              <a:buNone/>
            </a:pPr>
            <a:r>
              <a:rPr lang="en-US" sz="2500" b="1" dirty="0">
                <a:solidFill>
                  <a:srgbClr val="FF0000"/>
                </a:solidFill>
              </a:rPr>
              <a:t>Reflect</a:t>
            </a:r>
          </a:p>
          <a:p>
            <a:pPr marL="731520" lvl="1" indent="-365760"/>
            <a:r>
              <a:rPr lang="en-US" sz="2500" dirty="0"/>
              <a:t>What did you learn about strategy 5 from analyzing this video clip? </a:t>
            </a:r>
          </a:p>
          <a:p>
            <a:pPr marL="731520" lvl="1" indent="-365760"/>
            <a:r>
              <a:rPr lang="en-US" sz="2500" dirty="0"/>
              <a:t>Did the analysis process focus your attention on aspects you might not have noticed before? If yes, what is one example?</a:t>
            </a:r>
          </a:p>
        </p:txBody>
      </p:sp>
      <p:sp>
        <p:nvSpPr>
          <p:cNvPr id="5" name="TextBox 4"/>
          <p:cNvSpPr txBox="1"/>
          <p:nvPr/>
        </p:nvSpPr>
        <p:spPr>
          <a:xfrm>
            <a:off x="7543800" y="609600"/>
            <a:ext cx="990600" cy="646331"/>
          </a:xfrm>
          <a:prstGeom prst="rect">
            <a:avLst/>
          </a:prstGeom>
          <a:solidFill>
            <a:schemeClr val="bg1">
              <a:lumMod val="85000"/>
              <a:alpha val="78000"/>
            </a:schemeClr>
          </a:solidFill>
        </p:spPr>
        <p:txBody>
          <a:bodyPr wrap="square" rtlCol="0">
            <a:spAutoFit/>
          </a:bodyPr>
          <a:lstStyle/>
          <a:p>
            <a:r>
              <a:rPr lang="en-US" b="1" dirty="0"/>
              <a:t>Video Clip 2</a:t>
            </a:r>
          </a:p>
        </p:txBody>
      </p:sp>
    </p:spTree>
    <p:extLst>
      <p:ext uri="{BB962C8B-B14F-4D97-AF65-F5344CB8AC3E}">
        <p14:creationId xmlns:p14="http://schemas.microsoft.com/office/powerpoint/2010/main" val="1220635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5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253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2531">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p:cTn id="13" dur="10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2531">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2531">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p:cTn id="19" dur="10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2531">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22531">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225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31">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391400" cy="990600"/>
          </a:xfrm>
        </p:spPr>
        <p:txBody>
          <a:bodyPr/>
          <a:lstStyle/>
          <a:p>
            <a:r>
              <a:rPr lang="en-US" dirty="0"/>
              <a:t>Agenda for Day 3</a:t>
            </a:r>
          </a:p>
        </p:txBody>
      </p:sp>
      <p:sp>
        <p:nvSpPr>
          <p:cNvPr id="3" name="Content Placeholder 2"/>
          <p:cNvSpPr>
            <a:spLocks noGrp="1"/>
          </p:cNvSpPr>
          <p:nvPr>
            <p:ph idx="1"/>
          </p:nvPr>
        </p:nvSpPr>
        <p:spPr>
          <a:xfrm>
            <a:off x="609600" y="1447800"/>
            <a:ext cx="8077200" cy="5181600"/>
          </a:xfrm>
        </p:spPr>
        <p:txBody>
          <a:bodyPr/>
          <a:lstStyle/>
          <a:p>
            <a:pPr marL="365760" indent="-365760">
              <a:spcBef>
                <a:spcPts val="600"/>
              </a:spcBef>
            </a:pPr>
            <a:r>
              <a:rPr lang="en-US" sz="3200" dirty="0"/>
              <a:t>Day-2 reflections</a:t>
            </a:r>
          </a:p>
          <a:p>
            <a:pPr marL="365760" indent="-365760">
              <a:spcBef>
                <a:spcPts val="600"/>
              </a:spcBef>
            </a:pPr>
            <a:r>
              <a:rPr lang="en-US" sz="3200" dirty="0"/>
              <a:t>Focus questions</a:t>
            </a:r>
          </a:p>
          <a:p>
            <a:pPr marL="365760" indent="-365760">
              <a:spcBef>
                <a:spcPts val="600"/>
              </a:spcBef>
            </a:pPr>
            <a:r>
              <a:rPr lang="en-US" sz="3200" dirty="0"/>
              <a:t>Introducing Student Thinking Lens strategies 4 and 5</a:t>
            </a:r>
          </a:p>
          <a:p>
            <a:pPr marL="365760" indent="-365760">
              <a:spcBef>
                <a:spcPts val="600"/>
              </a:spcBef>
            </a:pPr>
            <a:r>
              <a:rPr lang="en-US" sz="3200" dirty="0"/>
              <a:t>Lesson analysis: STL strategies 4 and 5 </a:t>
            </a:r>
          </a:p>
          <a:p>
            <a:pPr marL="365760" indent="-365760">
              <a:spcBef>
                <a:spcPts val="600"/>
              </a:spcBef>
            </a:pPr>
            <a:r>
              <a:rPr lang="en-US" sz="3200" dirty="0"/>
              <a:t>Lunch</a:t>
            </a:r>
          </a:p>
          <a:p>
            <a:pPr marL="365760" indent="-365760">
              <a:spcBef>
                <a:spcPts val="600"/>
              </a:spcBef>
            </a:pPr>
            <a:r>
              <a:rPr lang="en-US" sz="3200" dirty="0"/>
              <a:t>Content deepening: water cycle</a:t>
            </a:r>
          </a:p>
          <a:p>
            <a:pPr marL="365760" indent="-365760">
              <a:spcBef>
                <a:spcPts val="600"/>
              </a:spcBef>
            </a:pPr>
            <a:r>
              <a:rPr lang="en-US" sz="3200" dirty="0"/>
              <a:t>Summary, homework, and reflections</a:t>
            </a:r>
          </a:p>
        </p:txBody>
      </p:sp>
    </p:spTree>
    <p:extLst>
      <p:ext uri="{BB962C8B-B14F-4D97-AF65-F5344CB8AC3E}">
        <p14:creationId xmlns:p14="http://schemas.microsoft.com/office/powerpoint/2010/main" val="2308084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90600"/>
          </a:xfrm>
        </p:spPr>
        <p:txBody>
          <a:bodyPr>
            <a:normAutofit/>
          </a:bodyPr>
          <a:lstStyle/>
          <a:p>
            <a:r>
              <a:rPr lang="en-US" dirty="0"/>
              <a:t>Reflect: Key Ideas about Lesson Analysis</a:t>
            </a:r>
          </a:p>
        </p:txBody>
      </p:sp>
      <p:sp>
        <p:nvSpPr>
          <p:cNvPr id="3" name="Content Placeholder 2"/>
          <p:cNvSpPr>
            <a:spLocks noGrp="1"/>
          </p:cNvSpPr>
          <p:nvPr>
            <p:ph idx="1"/>
          </p:nvPr>
        </p:nvSpPr>
        <p:spPr>
          <a:xfrm>
            <a:off x="533400" y="1219200"/>
            <a:ext cx="8305800" cy="5257800"/>
          </a:xfrm>
        </p:spPr>
        <p:txBody>
          <a:bodyPr/>
          <a:lstStyle/>
          <a:p>
            <a:pPr marL="365760" lvl="0" indent="-365760">
              <a:spcBef>
                <a:spcPts val="600"/>
              </a:spcBef>
              <a:spcAft>
                <a:spcPts val="0"/>
              </a:spcAft>
            </a:pPr>
            <a:r>
              <a:rPr lang="en-US" sz="3000" dirty="0"/>
              <a:t>Lesson analysis slows down classroom events so we can focus on specific student thinking.</a:t>
            </a:r>
          </a:p>
          <a:p>
            <a:pPr marL="365760" lvl="0" indent="-365760">
              <a:spcBef>
                <a:spcPts val="600"/>
              </a:spcBef>
              <a:spcAft>
                <a:spcPts val="0"/>
              </a:spcAft>
            </a:pPr>
            <a:r>
              <a:rPr lang="en-US" sz="3000" dirty="0"/>
              <a:t>Making a claim based on evidence challenges us to listen carefully to what students are saying and understanding. When we make quick assessments, we might think they understand things they’re actually still struggling with. </a:t>
            </a:r>
          </a:p>
          <a:p>
            <a:pPr marL="365760" indent="-365760">
              <a:spcBef>
                <a:spcPts val="600"/>
              </a:spcBef>
              <a:spcAft>
                <a:spcPts val="600"/>
              </a:spcAft>
            </a:pPr>
            <a:r>
              <a:rPr lang="en-US" sz="3000" dirty="0"/>
              <a:t>Even though events happen fast in classroom teaching, </a:t>
            </a:r>
            <a:r>
              <a:rPr lang="en-US" sz="3000" b="1" dirty="0"/>
              <a:t>we can get better at listening to students and making on-the-spot assessments </a:t>
            </a:r>
            <a:br>
              <a:rPr lang="en-US" sz="3000" b="1" dirty="0"/>
            </a:br>
            <a:r>
              <a:rPr lang="en-US" sz="3000" b="1" dirty="0"/>
              <a:t>of their understandings and confusion!</a:t>
            </a:r>
          </a:p>
          <a:p>
            <a:pPr marL="0" indent="0" algn="ctr">
              <a:spcBef>
                <a:spcPts val="600"/>
              </a:spcBef>
              <a:spcAft>
                <a:spcPts val="600"/>
              </a:spcAft>
              <a:buNone/>
            </a:pPr>
            <a:endParaRPr lang="en-US" sz="2800" dirty="0"/>
          </a:p>
        </p:txBody>
      </p:sp>
    </p:spTree>
    <p:extLst>
      <p:ext uri="{BB962C8B-B14F-4D97-AF65-F5344CB8AC3E}">
        <p14:creationId xmlns:p14="http://schemas.microsoft.com/office/powerpoint/2010/main" val="238315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990600"/>
          </a:xfrm>
        </p:spPr>
        <p:txBody>
          <a:bodyPr>
            <a:normAutofit/>
          </a:bodyPr>
          <a:lstStyle/>
          <a:p>
            <a:r>
              <a:rPr lang="en-US" dirty="0"/>
              <a:t> Summarizing Strategies 4 and 5</a:t>
            </a:r>
          </a:p>
        </p:txBody>
      </p:sp>
      <p:sp>
        <p:nvSpPr>
          <p:cNvPr id="3" name="Content Placeholder 2"/>
          <p:cNvSpPr>
            <a:spLocks noGrp="1"/>
          </p:cNvSpPr>
          <p:nvPr>
            <p:ph idx="1"/>
          </p:nvPr>
        </p:nvSpPr>
        <p:spPr>
          <a:xfrm>
            <a:off x="457200" y="1371600"/>
            <a:ext cx="8351520" cy="2286000"/>
          </a:xfrm>
        </p:spPr>
        <p:txBody>
          <a:bodyPr/>
          <a:lstStyle/>
          <a:p>
            <a:pPr marL="0" indent="0">
              <a:buNone/>
            </a:pPr>
            <a:r>
              <a:rPr lang="en-US" sz="2900" dirty="0"/>
              <a:t>Create a word picture (a concept map, a thinking map, or other visual) to show how analysis and interpretation (strategy 4) are related to explanation and argumentation (strategy 5). Label any connecting arrows. Suggested words to use: </a:t>
            </a:r>
          </a:p>
          <a:p>
            <a:endParaRPr lang="en-US" dirty="0"/>
          </a:p>
        </p:txBody>
      </p:sp>
      <p:sp>
        <p:nvSpPr>
          <p:cNvPr id="6" name="TextBox 5"/>
          <p:cNvSpPr txBox="1"/>
          <p:nvPr/>
        </p:nvSpPr>
        <p:spPr>
          <a:xfrm>
            <a:off x="838200" y="3733800"/>
            <a:ext cx="3810000" cy="2769989"/>
          </a:xfrm>
          <a:prstGeom prst="rect">
            <a:avLst/>
          </a:prstGeom>
          <a:noFill/>
        </p:spPr>
        <p:txBody>
          <a:bodyPr wrap="square" rtlCol="0">
            <a:spAutoFit/>
          </a:bodyPr>
          <a:lstStyle/>
          <a:p>
            <a:pPr marL="274320" indent="-274320">
              <a:buClr>
                <a:schemeClr val="bg1">
                  <a:lumMod val="75000"/>
                </a:schemeClr>
              </a:buClr>
              <a:buFont typeface="Arial" pitchFamily="34" charset="0"/>
              <a:buChar char="•"/>
            </a:pPr>
            <a:r>
              <a:rPr lang="en-US" sz="2900" dirty="0">
                <a:latin typeface="Calibri" panose="020F0502020204030204" pitchFamily="34" charset="0"/>
              </a:rPr>
              <a:t>Analyze and interpret</a:t>
            </a:r>
          </a:p>
          <a:p>
            <a:pPr marL="274320" indent="-274320">
              <a:buClr>
                <a:schemeClr val="bg1">
                  <a:lumMod val="75000"/>
                </a:schemeClr>
              </a:buClr>
              <a:buFont typeface="Arial" pitchFamily="34" charset="0"/>
              <a:buChar char="•"/>
            </a:pPr>
            <a:r>
              <a:rPr lang="en-US" sz="2900" dirty="0">
                <a:latin typeface="Calibri" panose="020F0502020204030204" pitchFamily="34" charset="0"/>
              </a:rPr>
              <a:t>Argument</a:t>
            </a:r>
          </a:p>
          <a:p>
            <a:pPr marL="274320" indent="-274320">
              <a:buClr>
                <a:schemeClr val="bg1">
                  <a:lumMod val="75000"/>
                </a:schemeClr>
              </a:buClr>
              <a:buFont typeface="Arial" pitchFamily="34" charset="0"/>
              <a:buChar char="•"/>
            </a:pPr>
            <a:r>
              <a:rPr lang="en-US" sz="2900" dirty="0">
                <a:latin typeface="Calibri" panose="020F0502020204030204" pitchFamily="34" charset="0"/>
              </a:rPr>
              <a:t>Data</a:t>
            </a:r>
          </a:p>
          <a:p>
            <a:pPr marL="274320" indent="-274320">
              <a:buClr>
                <a:schemeClr val="bg1">
                  <a:lumMod val="75000"/>
                </a:schemeClr>
              </a:buClr>
              <a:buFont typeface="Arial" pitchFamily="34" charset="0"/>
              <a:buChar char="•"/>
            </a:pPr>
            <a:r>
              <a:rPr lang="en-US" sz="2900" dirty="0">
                <a:latin typeface="Calibri" panose="020F0502020204030204" pitchFamily="34" charset="0"/>
              </a:rPr>
              <a:t>Evidence</a:t>
            </a:r>
          </a:p>
          <a:p>
            <a:pPr marL="274320" indent="-274320">
              <a:buClr>
                <a:schemeClr val="bg1">
                  <a:lumMod val="75000"/>
                </a:schemeClr>
              </a:buClr>
              <a:buFont typeface="Arial" pitchFamily="34" charset="0"/>
              <a:buChar char="•"/>
            </a:pPr>
            <a:r>
              <a:rPr lang="en-US" sz="2900" dirty="0">
                <a:latin typeface="Calibri" panose="020F0502020204030204" pitchFamily="34" charset="0"/>
              </a:rPr>
              <a:t>Explanation</a:t>
            </a:r>
          </a:p>
          <a:p>
            <a:pPr marL="274320" indent="-274320">
              <a:buClr>
                <a:schemeClr val="bg1">
                  <a:lumMod val="75000"/>
                </a:schemeClr>
              </a:buClr>
              <a:buFont typeface="Arial" pitchFamily="34" charset="0"/>
              <a:buChar char="•"/>
            </a:pPr>
            <a:r>
              <a:rPr lang="en-US" sz="2900" dirty="0">
                <a:latin typeface="Calibri" panose="020F0502020204030204" pitchFamily="34" charset="0"/>
              </a:rPr>
              <a:t>Logical thinking </a:t>
            </a:r>
          </a:p>
        </p:txBody>
      </p:sp>
      <p:sp>
        <p:nvSpPr>
          <p:cNvPr id="7" name="TextBox 6"/>
          <p:cNvSpPr txBox="1"/>
          <p:nvPr/>
        </p:nvSpPr>
        <p:spPr>
          <a:xfrm>
            <a:off x="4876800" y="3728278"/>
            <a:ext cx="3810000" cy="2323713"/>
          </a:xfrm>
          <a:prstGeom prst="rect">
            <a:avLst/>
          </a:prstGeom>
          <a:noFill/>
        </p:spPr>
        <p:txBody>
          <a:bodyPr wrap="square" rtlCol="0">
            <a:spAutoFit/>
          </a:bodyPr>
          <a:lstStyle/>
          <a:p>
            <a:pPr marL="274320" indent="-274320">
              <a:buClr>
                <a:schemeClr val="bg1">
                  <a:lumMod val="75000"/>
                </a:schemeClr>
              </a:buClr>
              <a:buFont typeface="Arial" pitchFamily="34" charset="0"/>
              <a:buChar char="•"/>
            </a:pPr>
            <a:r>
              <a:rPr lang="en-US" sz="2900" dirty="0">
                <a:latin typeface="Calibri" panose="020F0502020204030204" pitchFamily="34" charset="0"/>
              </a:rPr>
              <a:t>Organize</a:t>
            </a:r>
          </a:p>
          <a:p>
            <a:pPr marL="274320" indent="-274320">
              <a:buClr>
                <a:schemeClr val="bg1">
                  <a:lumMod val="75000"/>
                </a:schemeClr>
              </a:buClr>
              <a:buFont typeface="Arial" pitchFamily="34" charset="0"/>
              <a:buChar char="•"/>
            </a:pPr>
            <a:r>
              <a:rPr lang="en-US" sz="2900" dirty="0">
                <a:latin typeface="Calibri" panose="020F0502020204030204" pitchFamily="34" charset="0"/>
              </a:rPr>
              <a:t>Observe/observations</a:t>
            </a:r>
          </a:p>
          <a:p>
            <a:pPr marL="274320" indent="-274320">
              <a:buClr>
                <a:schemeClr val="bg1">
                  <a:lumMod val="75000"/>
                </a:schemeClr>
              </a:buClr>
              <a:buFont typeface="Arial" pitchFamily="34" charset="0"/>
              <a:buChar char="•"/>
            </a:pPr>
            <a:r>
              <a:rPr lang="en-US" sz="2900" dirty="0">
                <a:latin typeface="Calibri" panose="020F0502020204030204" pitchFamily="34" charset="0"/>
              </a:rPr>
              <a:t>Patterns </a:t>
            </a:r>
          </a:p>
          <a:p>
            <a:pPr marL="274320" indent="-274320">
              <a:buClr>
                <a:schemeClr val="bg1">
                  <a:lumMod val="75000"/>
                </a:schemeClr>
              </a:buClr>
              <a:buFont typeface="Arial" pitchFamily="34" charset="0"/>
              <a:buChar char="•"/>
            </a:pPr>
            <a:r>
              <a:rPr lang="en-US" sz="2900" dirty="0">
                <a:latin typeface="Calibri" panose="020F0502020204030204" pitchFamily="34" charset="0"/>
              </a:rPr>
              <a:t>Reasoning </a:t>
            </a:r>
          </a:p>
          <a:p>
            <a:pPr marL="274320" indent="-274320">
              <a:buClr>
                <a:schemeClr val="bg1">
                  <a:lumMod val="75000"/>
                </a:schemeClr>
              </a:buClr>
              <a:buFont typeface="Arial" pitchFamily="34" charset="0"/>
              <a:buChar char="•"/>
            </a:pPr>
            <a:r>
              <a:rPr lang="en-US" sz="2900" dirty="0">
                <a:latin typeface="Calibri" panose="020F0502020204030204" pitchFamily="34" charset="0"/>
              </a:rPr>
              <a:t>Science ideas</a:t>
            </a:r>
          </a:p>
        </p:txBody>
      </p:sp>
    </p:spTree>
    <p:extLst>
      <p:ext uri="{BB962C8B-B14F-4D97-AF65-F5344CB8AC3E}">
        <p14:creationId xmlns:p14="http://schemas.microsoft.com/office/powerpoint/2010/main" val="1937504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t>Reflect: Lesson Analysis Focus Question</a:t>
            </a:r>
          </a:p>
        </p:txBody>
      </p:sp>
      <p:sp>
        <p:nvSpPr>
          <p:cNvPr id="24579" name="Rectangle 3"/>
          <p:cNvSpPr>
            <a:spLocks noGrp="1" noChangeArrowheads="1"/>
          </p:cNvSpPr>
          <p:nvPr>
            <p:ph idx="1"/>
          </p:nvPr>
        </p:nvSpPr>
        <p:spPr/>
        <p:txBody>
          <a:bodyPr/>
          <a:lstStyle/>
          <a:p>
            <a:pPr marL="0" indent="0" eaLnBrk="1" hangingPunct="1">
              <a:buNone/>
              <a:defRPr/>
            </a:pPr>
            <a:r>
              <a:rPr lang="en-US" sz="3200" dirty="0"/>
              <a:t>How can analyzing data and constructing explanations help students </a:t>
            </a:r>
            <a:r>
              <a:rPr lang="en-US" sz="3200" b="1" dirty="0"/>
              <a:t>move forward </a:t>
            </a:r>
            <a:r>
              <a:rPr lang="en-US" sz="3200" dirty="0"/>
              <a:t>toward deeper understandings of science ideas?</a:t>
            </a:r>
            <a:endParaRPr lang="en-US" sz="3200" dirty="0">
              <a:highlight>
                <a:srgbClr val="FFFF00"/>
              </a:highlight>
              <a:ea typeface="Times New Roman"/>
              <a:cs typeface="Arial" pitchFamily="34" charset="0"/>
            </a:endParaRPr>
          </a:p>
        </p:txBody>
      </p:sp>
    </p:spTree>
    <p:extLst>
      <p:ext uri="{BB962C8B-B14F-4D97-AF65-F5344CB8AC3E}">
        <p14:creationId xmlns:p14="http://schemas.microsoft.com/office/powerpoint/2010/main" val="1540568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8001000" cy="1981200"/>
          </a:xfrm>
        </p:spPr>
        <p:txBody>
          <a:bodyPr/>
          <a:lstStyle/>
          <a:p>
            <a:pPr fontAlgn="auto">
              <a:spcAft>
                <a:spcPts val="0"/>
              </a:spcAft>
              <a:defRPr/>
            </a:pPr>
            <a:r>
              <a:rPr lang="en-US" dirty="0"/>
              <a:t>WATER CYCLE</a:t>
            </a: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971550" y="3696110"/>
            <a:ext cx="71628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2000" dirty="0">
                <a:solidFill>
                  <a:srgbClr val="292934"/>
                </a:solidFill>
              </a:rPr>
              <a:t>MATH CONTENT DEEPENING 	      	Grade 5</a:t>
            </a:r>
            <a:br>
              <a:rPr lang="en-US" sz="2000" dirty="0">
                <a:solidFill>
                  <a:srgbClr val="292934"/>
                </a:solidFill>
              </a:rPr>
            </a:br>
            <a:endParaRPr lang="en-US" altLang="en-US" sz="2000" dirty="0">
              <a:solidFill>
                <a:srgbClr val="1F497D"/>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769579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Deepening Focus Question</a:t>
            </a:r>
          </a:p>
        </p:txBody>
      </p:sp>
      <p:sp>
        <p:nvSpPr>
          <p:cNvPr id="3" name="Content Placeholder 2"/>
          <p:cNvSpPr>
            <a:spLocks noGrp="1"/>
          </p:cNvSpPr>
          <p:nvPr>
            <p:ph idx="1"/>
          </p:nvPr>
        </p:nvSpPr>
        <p:spPr/>
        <p:txBody>
          <a:bodyPr/>
          <a:lstStyle/>
          <a:p>
            <a:pPr marL="0" indent="0">
              <a:spcBef>
                <a:spcPts val="0"/>
              </a:spcBef>
              <a:buNone/>
            </a:pPr>
            <a:r>
              <a:rPr lang="en-US" sz="3200" b="1" dirty="0"/>
              <a:t>Approximately</a:t>
            </a:r>
            <a:r>
              <a:rPr lang="en-US" sz="3200" b="1" i="1" dirty="0"/>
              <a:t> </a:t>
            </a:r>
            <a:r>
              <a:rPr lang="en-US" sz="3200" dirty="0"/>
              <a:t>how many molecules are in a single drop of water? How do we know?</a:t>
            </a:r>
          </a:p>
          <a:p>
            <a:pPr marL="0" indent="0">
              <a:buNone/>
            </a:pPr>
            <a:endParaRPr lang="en-US" dirty="0"/>
          </a:p>
        </p:txBody>
      </p:sp>
    </p:spTree>
    <p:extLst>
      <p:ext uri="{BB962C8B-B14F-4D97-AF65-F5344CB8AC3E}">
        <p14:creationId xmlns:p14="http://schemas.microsoft.com/office/powerpoint/2010/main" val="2485917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Activity 1: Ping-Pong Balls in a Bin</a:t>
            </a:r>
          </a:p>
        </p:txBody>
      </p:sp>
      <p:sp>
        <p:nvSpPr>
          <p:cNvPr id="3" name="Content Placeholder 2"/>
          <p:cNvSpPr>
            <a:spLocks noGrp="1"/>
          </p:cNvSpPr>
          <p:nvPr>
            <p:ph idx="1"/>
          </p:nvPr>
        </p:nvSpPr>
        <p:spPr>
          <a:xfrm>
            <a:off x="457200" y="1295400"/>
            <a:ext cx="8458200" cy="5181600"/>
          </a:xfrm>
        </p:spPr>
        <p:txBody>
          <a:bodyPr/>
          <a:lstStyle/>
          <a:p>
            <a:pPr marL="320040" indent="-320040">
              <a:spcBef>
                <a:spcPts val="0"/>
              </a:spcBef>
              <a:buFont typeface="+mj-lt"/>
              <a:buAutoNum type="arabicPeriod"/>
            </a:pPr>
            <a:r>
              <a:rPr lang="en-US" sz="2750" dirty="0"/>
              <a:t>Estimate the number of Ping-Pong balls in the container.</a:t>
            </a:r>
          </a:p>
          <a:p>
            <a:pPr marL="320040" indent="-320040">
              <a:spcBef>
                <a:spcPts val="300"/>
              </a:spcBef>
              <a:buFont typeface="+mj-lt"/>
              <a:buAutoNum type="arabicPeriod"/>
            </a:pPr>
            <a:r>
              <a:rPr lang="en-US" sz="2750" dirty="0"/>
              <a:t>Rules:</a:t>
            </a:r>
          </a:p>
          <a:p>
            <a:pPr marL="731520" lvl="1" indent="-365760">
              <a:buFont typeface="+mj-lt"/>
              <a:buAutoNum type="alphaLcPeriod"/>
            </a:pPr>
            <a:r>
              <a:rPr lang="en-US" sz="2750" dirty="0"/>
              <a:t>You are not allowed to open the container.</a:t>
            </a:r>
          </a:p>
          <a:p>
            <a:pPr marL="731520" lvl="1" indent="-365760">
              <a:buFont typeface="+mj-lt"/>
              <a:buAutoNum type="alphaLcPeriod"/>
            </a:pPr>
            <a:r>
              <a:rPr lang="en-US" sz="2750" dirty="0"/>
              <a:t>Derive an estimate that you have confidence in. Be ready to express that confidence by identifying a </a:t>
            </a:r>
            <a:r>
              <a:rPr lang="en-US" sz="2750" b="1" dirty="0"/>
              <a:t>lower bound</a:t>
            </a:r>
            <a:r>
              <a:rPr lang="en-US" sz="2750" dirty="0"/>
              <a:t> and an </a:t>
            </a:r>
            <a:r>
              <a:rPr lang="en-US" sz="2750" b="1" dirty="0"/>
              <a:t>upper bound</a:t>
            </a:r>
            <a:r>
              <a:rPr lang="en-US" sz="2750" dirty="0"/>
              <a:t> for your estimate.</a:t>
            </a:r>
          </a:p>
          <a:p>
            <a:pPr marL="320040" indent="-320040">
              <a:buFont typeface="+mj-lt"/>
              <a:buAutoNum type="arabicPeriod"/>
            </a:pPr>
            <a:r>
              <a:rPr lang="en-US" sz="2750" dirty="0"/>
              <a:t>A </a:t>
            </a:r>
            <a:r>
              <a:rPr lang="en-US" sz="2750" b="1" dirty="0"/>
              <a:t>lower bound</a:t>
            </a:r>
            <a:r>
              <a:rPr lang="en-US" sz="2750" dirty="0"/>
              <a:t> is a number you’re sure is </a:t>
            </a:r>
            <a:r>
              <a:rPr lang="en-US" sz="2750" b="1" dirty="0"/>
              <a:t>less than </a:t>
            </a:r>
            <a:r>
              <a:rPr lang="en-US" sz="2750" dirty="0"/>
              <a:t>the number of balls in the bin.</a:t>
            </a:r>
          </a:p>
          <a:p>
            <a:pPr marL="320040" indent="-320040">
              <a:buFont typeface="+mj-lt"/>
              <a:buAutoNum type="arabicPeriod"/>
            </a:pPr>
            <a:r>
              <a:rPr lang="en-US" sz="2750" dirty="0"/>
              <a:t>An </a:t>
            </a:r>
            <a:r>
              <a:rPr lang="en-US" sz="2750" b="1" dirty="0"/>
              <a:t>upper bound</a:t>
            </a:r>
            <a:r>
              <a:rPr lang="en-US" sz="2750" dirty="0"/>
              <a:t> is a number you’re sure is </a:t>
            </a:r>
            <a:r>
              <a:rPr lang="en-US" sz="2750" b="1" dirty="0"/>
              <a:t>greater than </a:t>
            </a:r>
            <a:r>
              <a:rPr lang="en-US" sz="2750" dirty="0"/>
              <a:t>the number of balls in the bin.</a:t>
            </a:r>
          </a:p>
        </p:txBody>
      </p:sp>
    </p:spTree>
    <p:extLst>
      <p:ext uri="{BB962C8B-B14F-4D97-AF65-F5344CB8AC3E}">
        <p14:creationId xmlns:p14="http://schemas.microsoft.com/office/powerpoint/2010/main" val="2943725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Activity 2: Popcorn in a Bin </a:t>
            </a:r>
          </a:p>
        </p:txBody>
      </p:sp>
      <p:sp>
        <p:nvSpPr>
          <p:cNvPr id="3" name="Content Placeholder 2"/>
          <p:cNvSpPr>
            <a:spLocks noGrp="1"/>
          </p:cNvSpPr>
          <p:nvPr>
            <p:ph idx="1"/>
          </p:nvPr>
        </p:nvSpPr>
        <p:spPr/>
        <p:txBody>
          <a:bodyPr/>
          <a:lstStyle/>
          <a:p>
            <a:pPr marL="365760" indent="-365760">
              <a:buFont typeface="+mj-lt"/>
              <a:buAutoNum type="arabicPeriod"/>
            </a:pPr>
            <a:r>
              <a:rPr lang="en-US" sz="3200" dirty="0"/>
              <a:t>Estimate the number of popcorn kernels in the container.</a:t>
            </a:r>
          </a:p>
          <a:p>
            <a:pPr marL="365760" indent="-365760">
              <a:buFont typeface="+mj-lt"/>
              <a:buAutoNum type="arabicPeriod"/>
            </a:pPr>
            <a:r>
              <a:rPr lang="en-US" sz="3200" dirty="0"/>
              <a:t>Rules:</a:t>
            </a:r>
          </a:p>
          <a:p>
            <a:pPr marL="731520" lvl="1" indent="-365760">
              <a:buFont typeface="+mj-lt"/>
              <a:buAutoNum type="alphaLcPeriod"/>
            </a:pPr>
            <a:r>
              <a:rPr lang="en-US" sz="3200" dirty="0"/>
              <a:t>You are not allowed to open the container.</a:t>
            </a:r>
          </a:p>
          <a:p>
            <a:pPr marL="731520" lvl="1" indent="-365760">
              <a:buFont typeface="+mj-lt"/>
              <a:buAutoNum type="alphaLcPeriod"/>
            </a:pPr>
            <a:r>
              <a:rPr lang="en-US" sz="3200" dirty="0"/>
              <a:t>Derive an estimate that you have confidence in. Be ready to express that confidence by identifying a </a:t>
            </a:r>
            <a:r>
              <a:rPr lang="en-US" sz="3200" b="1" dirty="0"/>
              <a:t>lower bound</a:t>
            </a:r>
            <a:r>
              <a:rPr lang="en-US" sz="3200" dirty="0"/>
              <a:t> and an </a:t>
            </a:r>
            <a:r>
              <a:rPr lang="en-US" sz="3200" b="1" dirty="0"/>
              <a:t>upper bound</a:t>
            </a:r>
            <a:r>
              <a:rPr lang="en-US" sz="3200" dirty="0"/>
              <a:t> for your estimate.</a:t>
            </a:r>
          </a:p>
          <a:p>
            <a:endParaRPr lang="en-US" dirty="0"/>
          </a:p>
        </p:txBody>
      </p:sp>
    </p:spTree>
    <p:extLst>
      <p:ext uri="{BB962C8B-B14F-4D97-AF65-F5344CB8AC3E}">
        <p14:creationId xmlns:p14="http://schemas.microsoft.com/office/powerpoint/2010/main" val="2333824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Activity 3: Grains of Rice in a Bin </a:t>
            </a:r>
          </a:p>
        </p:txBody>
      </p:sp>
      <p:sp>
        <p:nvSpPr>
          <p:cNvPr id="3" name="Content Placeholder 2"/>
          <p:cNvSpPr>
            <a:spLocks noGrp="1"/>
          </p:cNvSpPr>
          <p:nvPr>
            <p:ph idx="1"/>
          </p:nvPr>
        </p:nvSpPr>
        <p:spPr/>
        <p:txBody>
          <a:bodyPr/>
          <a:lstStyle/>
          <a:p>
            <a:pPr marL="365760" indent="-365760">
              <a:buFont typeface="+mj-lt"/>
              <a:buAutoNum type="arabicPeriod"/>
            </a:pPr>
            <a:r>
              <a:rPr lang="en-US" sz="3200" dirty="0"/>
              <a:t>Estimate the number of rice grains in the container.</a:t>
            </a:r>
          </a:p>
          <a:p>
            <a:pPr marL="365760" indent="-365760">
              <a:buFont typeface="+mj-lt"/>
              <a:buAutoNum type="arabicPeriod"/>
            </a:pPr>
            <a:r>
              <a:rPr lang="en-US" sz="3200" dirty="0"/>
              <a:t>Rules:</a:t>
            </a:r>
          </a:p>
          <a:p>
            <a:pPr marL="731520" lvl="1" indent="-365760">
              <a:buFont typeface="+mj-lt"/>
              <a:buAutoNum type="alphaLcPeriod"/>
            </a:pPr>
            <a:r>
              <a:rPr lang="en-US" sz="3200" dirty="0"/>
              <a:t>You are not allowed to open the container.</a:t>
            </a:r>
          </a:p>
          <a:p>
            <a:pPr marL="731520" lvl="1" indent="-365760">
              <a:buFont typeface="+mj-lt"/>
              <a:buAutoNum type="alphaLcPeriod"/>
            </a:pPr>
            <a:r>
              <a:rPr lang="en-US" sz="3200" dirty="0"/>
              <a:t>Derive an estimate that you have confidence in. Be ready to express that confidence by identifying a </a:t>
            </a:r>
            <a:r>
              <a:rPr lang="en-US" sz="3200" b="1" dirty="0"/>
              <a:t>lower bound</a:t>
            </a:r>
            <a:r>
              <a:rPr lang="en-US" sz="3200" dirty="0"/>
              <a:t> and an </a:t>
            </a:r>
            <a:r>
              <a:rPr lang="en-US" sz="3200" b="1" dirty="0"/>
              <a:t>upper bound</a:t>
            </a:r>
            <a:r>
              <a:rPr lang="en-US" sz="3200" dirty="0"/>
              <a:t> for your estimate.</a:t>
            </a:r>
          </a:p>
          <a:p>
            <a:endParaRPr lang="en-US" dirty="0"/>
          </a:p>
        </p:txBody>
      </p:sp>
    </p:spTree>
    <p:extLst>
      <p:ext uri="{BB962C8B-B14F-4D97-AF65-F5344CB8AC3E}">
        <p14:creationId xmlns:p14="http://schemas.microsoft.com/office/powerpoint/2010/main" val="4167966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Big Idea</a:t>
            </a:r>
          </a:p>
        </p:txBody>
      </p:sp>
      <p:sp>
        <p:nvSpPr>
          <p:cNvPr id="4" name="Content Placeholder 3"/>
          <p:cNvSpPr>
            <a:spLocks noGrp="1" noRot="1" noChangeAspect="1" noMove="1" noResize="1" noEditPoints="1" noAdjustHandles="1" noChangeArrowheads="1" noChangeShapeType="1" noTextEdit="1"/>
          </p:cNvSpPr>
          <p:nvPr>
            <p:ph idx="1"/>
          </p:nvPr>
        </p:nvSpPr>
        <p:spPr>
          <a:blipFill>
            <a:blip r:embed="rId3" cstate="print"/>
            <a:stretch>
              <a:fillRect l="-1259" t="-1625"/>
            </a:stretch>
          </a:blipFill>
        </p:spPr>
        <p:txBody>
          <a:bodyPr/>
          <a:lstStyle/>
          <a:p>
            <a:pPr>
              <a:buNone/>
            </a:pPr>
            <a:r>
              <a:rPr lang="en-US" dirty="0">
                <a:noFill/>
              </a:rPr>
              <a:t> </a:t>
            </a:r>
          </a:p>
        </p:txBody>
      </p:sp>
    </p:spTree>
    <p:extLst>
      <p:ext uri="{BB962C8B-B14F-4D97-AF65-F5344CB8AC3E}">
        <p14:creationId xmlns:p14="http://schemas.microsoft.com/office/powerpoint/2010/main" val="436966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p:spPr>
        <p:txBody>
          <a:bodyPr/>
          <a:lstStyle/>
          <a:p>
            <a:r>
              <a:rPr lang="en-US" dirty="0"/>
              <a:t>How Small Is a Water Molecule?</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533400" y="1447800"/>
                <a:ext cx="8229600" cy="5029200"/>
              </a:xfrm>
            </p:spPr>
            <p:txBody>
              <a:bodyPr/>
              <a:lstStyle/>
              <a:p>
                <a:r>
                  <a:rPr lang="en-US" dirty="0"/>
                  <a:t>A millimeter </a:t>
                </a:r>
                <a14:m>
                  <m:oMath xmlns:m="http://schemas.openxmlformats.org/officeDocument/2006/math">
                    <m:r>
                      <a:rPr lang="en-US">
                        <a:latin typeface="Cambria Math" panose="02040503050406030204" pitchFamily="18" charset="0"/>
                      </a:rPr>
                      <m:t>(</m:t>
                    </m:r>
                    <m:r>
                      <a:rPr lang="en-US" i="1">
                        <a:latin typeface="Cambria Math" panose="02040503050406030204" pitchFamily="18" charset="0"/>
                      </a:rPr>
                      <m:t>𝑚𝑚</m:t>
                    </m:r>
                    <m:r>
                      <a:rPr lang="en-US" i="1">
                        <a:latin typeface="Cambria Math" panose="02040503050406030204" pitchFamily="18" charset="0"/>
                      </a:rPr>
                      <m:t>)</m:t>
                    </m:r>
                  </m:oMath>
                </a14:m>
                <a:r>
                  <a:rPr lang="en-US" dirty="0"/>
                  <a:t> is one thousandth of a meter:</a:t>
                </a:r>
              </a:p>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1 </m:t>
                      </m:r>
                      <m:r>
                        <a:rPr lang="en-US" i="1">
                          <a:latin typeface="Cambria Math" panose="02040503050406030204" pitchFamily="18" charset="0"/>
                        </a:rPr>
                        <m:t>𝑚𝑚</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1000</m:t>
                          </m:r>
                        </m:den>
                      </m:f>
                      <m:r>
                        <a:rPr lang="en-US" i="1">
                          <a:latin typeface="Cambria Math" panose="02040503050406030204" pitchFamily="18" charset="0"/>
                        </a:rPr>
                        <m:t> </m:t>
                      </m:r>
                      <m:r>
                        <a:rPr lang="en-US" i="1">
                          <a:latin typeface="Cambria Math" panose="02040503050406030204" pitchFamily="18" charset="0"/>
                        </a:rPr>
                        <m:t>𝑚</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3</m:t>
                              </m:r>
                            </m:sup>
                          </m:sSup>
                        </m:den>
                      </m:f>
                      <m:r>
                        <a:rPr lang="en-US" i="1">
                          <a:latin typeface="Cambria Math" panose="02040503050406030204" pitchFamily="18" charset="0"/>
                        </a:rPr>
                        <m:t> </m:t>
                      </m:r>
                      <m:r>
                        <a:rPr lang="en-US" i="1">
                          <a:latin typeface="Cambria Math" panose="02040503050406030204" pitchFamily="18" charset="0"/>
                        </a:rPr>
                        <m:t>𝑚</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−3</m:t>
                          </m:r>
                        </m:sup>
                      </m:sSup>
                      <m:r>
                        <a:rPr lang="en-US" i="1">
                          <a:latin typeface="Cambria Math" panose="02040503050406030204" pitchFamily="18" charset="0"/>
                        </a:rPr>
                        <m:t> </m:t>
                      </m:r>
                      <m:r>
                        <a:rPr lang="en-US" i="1">
                          <a:latin typeface="Cambria Math" panose="02040503050406030204" pitchFamily="18" charset="0"/>
                        </a:rPr>
                        <m:t>𝑚</m:t>
                      </m:r>
                    </m:oMath>
                  </m:oMathPara>
                </a14:m>
                <a:endParaRPr lang="en-US" dirty="0"/>
              </a:p>
              <a:p>
                <a:r>
                  <a:rPr lang="en-US" dirty="0"/>
                  <a:t>A micrometer </a:t>
                </a:r>
                <a14:m>
                  <m:oMath xmlns:m="http://schemas.openxmlformats.org/officeDocument/2006/math">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𝜇</m:t>
                        </m:r>
                        <m:r>
                          <a:rPr lang="en-US" i="1">
                            <a:latin typeface="Cambria Math" panose="02040503050406030204" pitchFamily="18" charset="0"/>
                            <a:ea typeface="Cambria Math" panose="02040503050406030204" pitchFamily="18" charset="0"/>
                          </a:rPr>
                          <m:t>𝑚</m:t>
                        </m:r>
                      </m:e>
                    </m:d>
                  </m:oMath>
                </a14:m>
                <a:r>
                  <a:rPr lang="en-US" dirty="0"/>
                  <a:t> is one thousandth of a meter:</a:t>
                </a:r>
              </a:p>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1 </m:t>
                      </m:r>
                      <m:r>
                        <a:rPr lang="en-US" i="1">
                          <a:latin typeface="Cambria Math" panose="02040503050406030204" pitchFamily="18" charset="0"/>
                          <a:ea typeface="Cambria Math" panose="02040503050406030204" pitchFamily="18" charset="0"/>
                        </a:rPr>
                        <m:t>𝜇</m:t>
                      </m:r>
                      <m:r>
                        <a:rPr lang="en-US" i="1">
                          <a:latin typeface="Cambria Math" panose="02040503050406030204" pitchFamily="18" charset="0"/>
                          <a:ea typeface="Cambria Math" panose="02040503050406030204" pitchFamily="18" charset="0"/>
                        </a:rPr>
                        <m:t>𝑚</m:t>
                      </m:r>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ea typeface="Cambria Math" panose="02040503050406030204" pitchFamily="18" charset="0"/>
                                </a:rPr>
                                <m:t>3</m:t>
                              </m:r>
                            </m:sup>
                          </m:sSup>
                        </m:den>
                      </m:f>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𝑚𝑚</m:t>
                      </m:r>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ea typeface="Cambria Math" panose="02040503050406030204" pitchFamily="18" charset="0"/>
                            </a:rPr>
                            <m:t>−3</m:t>
                          </m:r>
                        </m:sup>
                      </m:sSup>
                      <m:r>
                        <a:rPr lang="en-US" i="1">
                          <a:latin typeface="Cambria Math" panose="02040503050406030204" pitchFamily="18" charset="0"/>
                          <a:ea typeface="Cambria Math" panose="02040503050406030204" pitchFamily="18" charset="0"/>
                        </a:rPr>
                        <m:t> </m:t>
                      </m:r>
                      <m:d>
                        <m:dPr>
                          <m:ctrlPr>
                            <a:rPr lang="en-US" i="1">
                              <a:latin typeface="Cambria Math" panose="02040503050406030204" pitchFamily="18" charset="0"/>
                              <a:ea typeface="Cambria Math" panose="02040503050406030204" pitchFamily="18" charset="0"/>
                            </a:rPr>
                          </m:ctrlPr>
                        </m:dPr>
                        <m:e>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ea typeface="Cambria Math" panose="02040503050406030204" pitchFamily="18" charset="0"/>
                                </a:rPr>
                                <m:t>−3</m:t>
                              </m:r>
                            </m:sup>
                          </m:sSup>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𝑚</m:t>
                          </m:r>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ea typeface="Cambria Math" panose="02040503050406030204" pitchFamily="18" charset="0"/>
                            </a:rPr>
                            <m:t>−6</m:t>
                          </m:r>
                        </m:sup>
                      </m:sSup>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𝑚</m:t>
                      </m:r>
                    </m:oMath>
                  </m:oMathPara>
                </a14:m>
                <a:endParaRPr lang="en-US" dirty="0"/>
              </a:p>
              <a:p>
                <a:r>
                  <a:rPr lang="en-US" dirty="0"/>
                  <a:t>A nanometer </a:t>
                </a:r>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𝑛𝑚</m:t>
                    </m:r>
                    <m:r>
                      <a:rPr lang="en-US" i="1">
                        <a:latin typeface="Cambria Math" panose="02040503050406030204" pitchFamily="18" charset="0"/>
                      </a:rPr>
                      <m:t>)</m:t>
                    </m:r>
                  </m:oMath>
                </a14:m>
                <a:r>
                  <a:rPr lang="en-US" dirty="0"/>
                  <a:t> is one thousandth of a micrometer:</a:t>
                </a:r>
              </a:p>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1 </m:t>
                      </m:r>
                      <m:r>
                        <a:rPr lang="en-US" i="1">
                          <a:latin typeface="Cambria Math" panose="02040503050406030204" pitchFamily="18" charset="0"/>
                        </a:rPr>
                        <m:t>𝑛𝑚</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−3</m:t>
                          </m:r>
                        </m:sup>
                      </m:sSup>
                      <m:r>
                        <a:rPr lang="en-US" i="1">
                          <a:latin typeface="Cambria Math" panose="02040503050406030204" pitchFamily="18" charset="0"/>
                        </a:rPr>
                        <m:t> </m:t>
                      </m:r>
                      <m:r>
                        <a:rPr lang="en-US" i="1">
                          <a:latin typeface="Cambria Math" panose="02040503050406030204" pitchFamily="18" charset="0"/>
                          <a:ea typeface="Cambria Math" panose="02040503050406030204" pitchFamily="18" charset="0"/>
                        </a:rPr>
                        <m:t>𝜇</m:t>
                      </m:r>
                      <m:r>
                        <a:rPr lang="en-US" i="1">
                          <a:latin typeface="Cambria Math" panose="02040503050406030204" pitchFamily="18" charset="0"/>
                          <a:ea typeface="Cambria Math" panose="02040503050406030204" pitchFamily="18" charset="0"/>
                        </a:rPr>
                        <m:t>𝑚</m:t>
                      </m:r>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ea typeface="Cambria Math" panose="02040503050406030204" pitchFamily="18" charset="0"/>
                            </a:rPr>
                            <m:t>−3</m:t>
                          </m:r>
                        </m:sup>
                      </m:sSup>
                      <m:d>
                        <m:dPr>
                          <m:ctrlPr>
                            <a:rPr lang="en-US" i="1">
                              <a:latin typeface="Cambria Math" panose="02040503050406030204" pitchFamily="18" charset="0"/>
                              <a:ea typeface="Cambria Math" panose="02040503050406030204" pitchFamily="18" charset="0"/>
                            </a:rPr>
                          </m:ctrlPr>
                        </m:dPr>
                        <m:e>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ea typeface="Cambria Math" panose="02040503050406030204" pitchFamily="18" charset="0"/>
                                </a:rPr>
                                <m:t>−6</m:t>
                              </m:r>
                            </m:sup>
                          </m:sSup>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𝑚</m:t>
                          </m:r>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ea typeface="Cambria Math" panose="02040503050406030204" pitchFamily="18" charset="0"/>
                            </a:rPr>
                            <m:t>−9</m:t>
                          </m:r>
                        </m:sup>
                      </m:sSup>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𝑚</m:t>
                      </m:r>
                    </m:oMath>
                  </m:oMathPara>
                </a14:m>
                <a:endParaRPr lang="en-US" dirty="0"/>
              </a:p>
              <a:p>
                <a:endParaRPr lang="en-US" dirty="0"/>
              </a:p>
              <a:p>
                <a:r>
                  <a:rPr lang="en-US" dirty="0"/>
                  <a:t>A water molecule is </a:t>
                </a:r>
                <a:r>
                  <a:rPr lang="en-US" b="1" dirty="0"/>
                  <a:t>about</a:t>
                </a:r>
                <a:r>
                  <a:rPr lang="en-US" dirty="0"/>
                  <a:t> one tenth of a nanometer across:</a:t>
                </a:r>
              </a:p>
              <a:p>
                <a:pPr marL="0" indent="0" algn="ctr">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10</m:t>
                          </m:r>
                        </m:den>
                      </m:f>
                      <m:r>
                        <a:rPr lang="en-US" i="1">
                          <a:latin typeface="Cambria Math" panose="02040503050406030204" pitchFamily="18" charset="0"/>
                        </a:rPr>
                        <m:t> </m:t>
                      </m:r>
                      <m:r>
                        <a:rPr lang="en-US" i="1">
                          <a:latin typeface="Cambria Math" panose="02040503050406030204" pitchFamily="18" charset="0"/>
                        </a:rPr>
                        <m:t>𝑛𝑚</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−1</m:t>
                          </m:r>
                        </m:sup>
                      </m:sSup>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−9</m:t>
                              </m:r>
                            </m:sup>
                          </m:sSup>
                          <m:r>
                            <a:rPr lang="en-US" i="1">
                              <a:latin typeface="Cambria Math" panose="02040503050406030204" pitchFamily="18" charset="0"/>
                            </a:rPr>
                            <m:t> </m:t>
                          </m:r>
                          <m:r>
                            <a:rPr lang="en-US" i="1">
                              <a:latin typeface="Cambria Math" panose="02040503050406030204" pitchFamily="18" charset="0"/>
                            </a:rPr>
                            <m:t>𝑚</m:t>
                          </m:r>
                        </m:e>
                      </m:d>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−10</m:t>
                          </m:r>
                        </m:sup>
                      </m:sSup>
                      <m:r>
                        <a:rPr lang="en-US" i="1">
                          <a:latin typeface="Cambria Math" panose="02040503050406030204" pitchFamily="18" charset="0"/>
                        </a:rPr>
                        <m:t> </m:t>
                      </m:r>
                      <m:r>
                        <a:rPr lang="en-US" i="1">
                          <a:latin typeface="Cambria Math" panose="02040503050406030204" pitchFamily="18" charset="0"/>
                        </a:rPr>
                        <m:t>𝑚</m:t>
                      </m:r>
                    </m:oMath>
                  </m:oMathPara>
                </a14:m>
                <a:endParaRPr lang="en-US" dirty="0"/>
              </a:p>
              <a:p>
                <a:pPr marL="0" indent="0">
                  <a:buNone/>
                </a:pPr>
                <a:endParaRPr lang="en-US" i="1"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533400" y="1447800"/>
                <a:ext cx="8229600" cy="5029200"/>
              </a:xfrm>
              <a:blipFill>
                <a:blip r:embed="rId3" cstate="print"/>
                <a:stretch>
                  <a:fillRect l="-667" t="-970"/>
                </a:stretch>
              </a:blipFill>
            </p:spPr>
            <p:txBody>
              <a:bodyPr/>
              <a:lstStyle/>
              <a:p>
                <a:r>
                  <a:rPr lang="en-US">
                    <a:noFill/>
                  </a:rPr>
                  <a:t> </a:t>
                </a:r>
              </a:p>
            </p:txBody>
          </p:sp>
        </mc:Fallback>
      </mc:AlternateContent>
    </p:spTree>
    <p:extLst>
      <p:ext uri="{BB962C8B-B14F-4D97-AF65-F5344CB8AC3E}">
        <p14:creationId xmlns:p14="http://schemas.microsoft.com/office/powerpoint/2010/main" val="313299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82000" cy="838200"/>
          </a:xfrm>
        </p:spPr>
        <p:txBody>
          <a:bodyPr/>
          <a:lstStyle/>
          <a:p>
            <a:r>
              <a:rPr lang="en-US" dirty="0"/>
              <a:t>Trends in Reflections</a:t>
            </a:r>
          </a:p>
        </p:txBody>
      </p:sp>
      <p:graphicFrame>
        <p:nvGraphicFramePr>
          <p:cNvPr id="5" name="Content Placeholder 4"/>
          <p:cNvGraphicFramePr>
            <a:graphicFrameLocks noGrp="1"/>
          </p:cNvGraphicFramePr>
          <p:nvPr>
            <p:ph idx="1"/>
            <p:extLst/>
          </p:nvPr>
        </p:nvGraphicFramePr>
        <p:xfrm>
          <a:off x="304800" y="1371600"/>
          <a:ext cx="8382000" cy="5122823"/>
        </p:xfrm>
        <a:graphic>
          <a:graphicData uri="http://schemas.openxmlformats.org/drawingml/2006/table">
            <a:tbl>
              <a:tblPr firstRow="1" bandRow="1">
                <a:tableStyleId>{5C22544A-7EE6-4342-B048-85BDC9FD1C3A}</a:tableStyleId>
              </a:tblPr>
              <a:tblGrid>
                <a:gridCol w="4341341">
                  <a:extLst>
                    <a:ext uri="{9D8B030D-6E8A-4147-A177-3AD203B41FA5}">
                      <a16:colId xmlns:a16="http://schemas.microsoft.com/office/drawing/2014/main" val="20000"/>
                    </a:ext>
                  </a:extLst>
                </a:gridCol>
                <a:gridCol w="4040659">
                  <a:extLst>
                    <a:ext uri="{9D8B030D-6E8A-4147-A177-3AD203B41FA5}">
                      <a16:colId xmlns:a16="http://schemas.microsoft.com/office/drawing/2014/main" val="20001"/>
                    </a:ext>
                  </a:extLst>
                </a:gridCol>
              </a:tblGrid>
              <a:tr h="378815">
                <a:tc>
                  <a:txBody>
                    <a:bodyPr/>
                    <a:lstStyle/>
                    <a:p>
                      <a:pPr algn="ctr"/>
                      <a:r>
                        <a:rPr lang="en-US" sz="2000" dirty="0">
                          <a:solidFill>
                            <a:schemeClr val="bg1"/>
                          </a:solidFill>
                        </a:rPr>
                        <a:t>Lesson Analysis</a:t>
                      </a:r>
                    </a:p>
                  </a:txBody>
                  <a:tcPr marL="88969" marR="88969"/>
                </a:tc>
                <a:tc>
                  <a:txBody>
                    <a:bodyPr/>
                    <a:lstStyle/>
                    <a:p>
                      <a:pPr algn="ctr"/>
                      <a:r>
                        <a:rPr lang="en-US" sz="2000" dirty="0">
                          <a:solidFill>
                            <a:schemeClr val="bg1"/>
                          </a:solidFill>
                        </a:rPr>
                        <a:t>Science Content Learning</a:t>
                      </a:r>
                    </a:p>
                  </a:txBody>
                  <a:tcPr marL="88969" marR="88969"/>
                </a:tc>
                <a:extLst>
                  <a:ext uri="{0D108BD9-81ED-4DB2-BD59-A6C34878D82A}">
                    <a16:rowId xmlns:a16="http://schemas.microsoft.com/office/drawing/2014/main" val="10000"/>
                  </a:ext>
                </a:extLst>
              </a:tr>
              <a:tr h="846028">
                <a:tc>
                  <a:txBody>
                    <a:bodyPr/>
                    <a:lstStyle/>
                    <a:p>
                      <a:pPr>
                        <a:spcAft>
                          <a:spcPts val="600"/>
                        </a:spcAft>
                      </a:pPr>
                      <a:endParaRPr lang="en-US" sz="1600" dirty="0"/>
                    </a:p>
                  </a:txBody>
                  <a:tcPr marL="88969" marR="88969"/>
                </a:tc>
                <a:tc>
                  <a:txBody>
                    <a:bodyPr/>
                    <a:lstStyle/>
                    <a:p>
                      <a:endParaRPr lang="en-US" sz="1600" dirty="0"/>
                    </a:p>
                  </a:txBody>
                  <a:tcPr marL="88969" marR="88969"/>
                </a:tc>
                <a:extLst>
                  <a:ext uri="{0D108BD9-81ED-4DB2-BD59-A6C34878D82A}">
                    <a16:rowId xmlns:a16="http://schemas.microsoft.com/office/drawing/2014/main" val="10001"/>
                  </a:ext>
                </a:extLst>
              </a:tr>
              <a:tr h="980486">
                <a:tc>
                  <a:txBody>
                    <a:bodyPr/>
                    <a:lstStyle/>
                    <a:p>
                      <a:pPr marL="0" indent="0">
                        <a:spcAft>
                          <a:spcPts val="600"/>
                        </a:spcAft>
                        <a:buFont typeface="Arial" pitchFamily="34" charset="0"/>
                        <a:buNone/>
                      </a:pPr>
                      <a:endParaRPr lang="en-US" sz="1600" dirty="0"/>
                    </a:p>
                  </a:txBody>
                  <a:tcPr marL="88969" marR="8896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88969" marR="88969"/>
                </a:tc>
                <a:extLst>
                  <a:ext uri="{0D108BD9-81ED-4DB2-BD59-A6C34878D82A}">
                    <a16:rowId xmlns:a16="http://schemas.microsoft.com/office/drawing/2014/main" val="10002"/>
                  </a:ext>
                </a:extLst>
              </a:tr>
              <a:tr h="532264">
                <a:tc>
                  <a:txBody>
                    <a:bodyPr/>
                    <a:lstStyle/>
                    <a:p>
                      <a:pPr marL="0" indent="0">
                        <a:spcAft>
                          <a:spcPts val="600"/>
                        </a:spcAft>
                        <a:buFont typeface="Arial" pitchFamily="34" charset="0"/>
                        <a:buNone/>
                      </a:pPr>
                      <a:endParaRPr lang="en-US" sz="1600" dirty="0"/>
                    </a:p>
                  </a:txBody>
                  <a:tcPr marL="88969" marR="88969"/>
                </a:tc>
                <a:tc>
                  <a:txBody>
                    <a:bodyPr/>
                    <a:lstStyle/>
                    <a:p>
                      <a:endParaRPr lang="en-US" sz="1600" dirty="0"/>
                    </a:p>
                  </a:txBody>
                  <a:tcPr marL="88969" marR="88969"/>
                </a:tc>
                <a:extLst>
                  <a:ext uri="{0D108BD9-81ED-4DB2-BD59-A6C34878D82A}">
                    <a16:rowId xmlns:a16="http://schemas.microsoft.com/office/drawing/2014/main" val="10003"/>
                  </a:ext>
                </a:extLst>
              </a:tr>
              <a:tr h="756375">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4"/>
                  </a:ext>
                </a:extLst>
              </a:tr>
              <a:tr h="980486">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5"/>
                  </a:ext>
                </a:extLst>
              </a:tr>
              <a:tr h="630944">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48261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990600"/>
          </a:xfrm>
        </p:spPr>
        <p:txBody>
          <a:bodyPr>
            <a:normAutofit/>
          </a:bodyPr>
          <a:lstStyle/>
          <a:p>
            <a:r>
              <a:rPr lang="en-US" sz="3800" dirty="0"/>
              <a:t>The Number of Molecules in a Drop of Water</a:t>
            </a:r>
          </a:p>
        </p:txBody>
      </p:sp>
      <p:sp>
        <p:nvSpPr>
          <p:cNvPr id="4" name="Content Placeholder 3"/>
          <p:cNvSpPr>
            <a:spLocks noGrp="1"/>
          </p:cNvSpPr>
          <p:nvPr>
            <p:ph idx="1"/>
          </p:nvPr>
        </p:nvSpPr>
        <p:spPr/>
        <p:txBody>
          <a:bodyPr/>
          <a:lstStyle/>
          <a:p>
            <a:pPr marL="365760" indent="-365760"/>
            <a:r>
              <a:rPr lang="en-US" sz="3200" dirty="0"/>
              <a:t>The volume of a drop of water is </a:t>
            </a:r>
            <a:r>
              <a:rPr lang="en-US" sz="3200" b="1" dirty="0"/>
              <a:t>about</a:t>
            </a:r>
          </a:p>
          <a:p>
            <a:pPr algn="ctr">
              <a:buNone/>
            </a:pPr>
            <a:r>
              <a:rPr lang="en-US" sz="3200" i="1" dirty="0"/>
              <a:t>(1 mm)</a:t>
            </a:r>
            <a:r>
              <a:rPr lang="en-US" sz="3200" i="1" baseline="30000" dirty="0"/>
              <a:t>3</a:t>
            </a:r>
            <a:r>
              <a:rPr lang="en-US" sz="3200" i="1" dirty="0"/>
              <a:t> = (10</a:t>
            </a:r>
            <a:r>
              <a:rPr lang="en-US" sz="3200" i="1" baseline="30000" dirty="0"/>
              <a:t>-3</a:t>
            </a:r>
            <a:r>
              <a:rPr lang="en-US" sz="3200" i="1" dirty="0"/>
              <a:t> m)</a:t>
            </a:r>
            <a:r>
              <a:rPr lang="en-US" sz="3200" i="1" baseline="30000" dirty="0"/>
              <a:t>3</a:t>
            </a:r>
            <a:r>
              <a:rPr lang="en-US" sz="3200" i="1" dirty="0"/>
              <a:t> = 10</a:t>
            </a:r>
            <a:r>
              <a:rPr lang="en-US" sz="3200" i="1" baseline="30000" dirty="0"/>
              <a:t>-9</a:t>
            </a:r>
            <a:r>
              <a:rPr lang="en-US" sz="3200" i="1" dirty="0"/>
              <a:t> m</a:t>
            </a:r>
            <a:r>
              <a:rPr lang="en-US" sz="3200" i="1" baseline="30000" dirty="0"/>
              <a:t>3</a:t>
            </a:r>
          </a:p>
          <a:p>
            <a:pPr marL="365760" indent="-365760">
              <a:spcBef>
                <a:spcPts val="1800"/>
              </a:spcBef>
            </a:pPr>
            <a:r>
              <a:rPr lang="en-US" sz="3200" dirty="0"/>
              <a:t>The volume of the smallest particle of water is </a:t>
            </a:r>
            <a:r>
              <a:rPr lang="en-US" sz="3200" b="1" dirty="0"/>
              <a:t>about</a:t>
            </a:r>
          </a:p>
          <a:p>
            <a:pPr algn="ctr">
              <a:buNone/>
            </a:pPr>
            <a:r>
              <a:rPr lang="en-US" sz="3200" i="1" dirty="0"/>
              <a:t>(10</a:t>
            </a:r>
            <a:r>
              <a:rPr lang="en-US" sz="3200" i="1" baseline="30000" dirty="0"/>
              <a:t>-10</a:t>
            </a:r>
            <a:r>
              <a:rPr lang="en-US" sz="3200" i="1" dirty="0"/>
              <a:t> m)</a:t>
            </a:r>
            <a:r>
              <a:rPr lang="en-US" sz="3200" i="1" baseline="30000" dirty="0"/>
              <a:t>3</a:t>
            </a:r>
            <a:r>
              <a:rPr lang="en-US" sz="3200" i="1" dirty="0"/>
              <a:t> = 10</a:t>
            </a:r>
            <a:r>
              <a:rPr lang="en-US" sz="3200" i="1" baseline="30000" dirty="0"/>
              <a:t>-30</a:t>
            </a:r>
            <a:r>
              <a:rPr lang="en-US" sz="3200" i="1" dirty="0"/>
              <a:t> m</a:t>
            </a:r>
            <a:r>
              <a:rPr lang="en-US" sz="3200" i="1" baseline="30000" dirty="0"/>
              <a:t>3</a:t>
            </a:r>
          </a:p>
        </p:txBody>
      </p:sp>
    </p:spTree>
    <p:extLst>
      <p:ext uri="{BB962C8B-B14F-4D97-AF65-F5344CB8AC3E}">
        <p14:creationId xmlns:p14="http://schemas.microsoft.com/office/powerpoint/2010/main" val="1178955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Number of Molecules in a Drop of Water</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457200" y="1600200"/>
                <a:ext cx="8229600" cy="5105400"/>
              </a:xfrm>
            </p:spPr>
            <p:txBody>
              <a:bodyPr/>
              <a:lstStyle/>
              <a:p>
                <a:pPr marL="365760" indent="-365760">
                  <a:spcBef>
                    <a:spcPts val="600"/>
                  </a:spcBef>
                </a:pPr>
                <a:r>
                  <a:rPr lang="en-US" sz="2800" dirty="0"/>
                  <a:t>The volume of a drop of water is </a:t>
                </a:r>
                <a:r>
                  <a:rPr lang="en-US" sz="2800" b="1" dirty="0"/>
                  <a:t>about</a:t>
                </a:r>
              </a:p>
              <a:p>
                <a:pPr algn="ctr">
                  <a:buNone/>
                </a:pPr>
                <a:r>
                  <a:rPr lang="en-US" sz="2800" i="1" dirty="0"/>
                  <a:t>(1 mm)</a:t>
                </a:r>
                <a:r>
                  <a:rPr lang="en-US" sz="2800" i="1" baseline="30000" dirty="0"/>
                  <a:t>3</a:t>
                </a:r>
                <a:r>
                  <a:rPr lang="en-US" sz="2800" i="1" dirty="0"/>
                  <a:t> = (10</a:t>
                </a:r>
                <a:r>
                  <a:rPr lang="en-US" sz="2800" i="1" baseline="30000" dirty="0"/>
                  <a:t>-3</a:t>
                </a:r>
                <a:r>
                  <a:rPr lang="en-US" sz="2800" i="1" dirty="0"/>
                  <a:t> m)</a:t>
                </a:r>
                <a:r>
                  <a:rPr lang="en-US" sz="2800" i="1" baseline="30000" dirty="0"/>
                  <a:t>3</a:t>
                </a:r>
                <a:r>
                  <a:rPr lang="en-US" sz="2800" i="1" dirty="0"/>
                  <a:t> = 10</a:t>
                </a:r>
                <a:r>
                  <a:rPr lang="en-US" sz="2800" i="1" baseline="30000" dirty="0"/>
                  <a:t>-9</a:t>
                </a:r>
                <a:r>
                  <a:rPr lang="en-US" sz="2800" i="1" dirty="0"/>
                  <a:t> m</a:t>
                </a:r>
                <a:r>
                  <a:rPr lang="en-US" sz="2800" i="1" baseline="30000" dirty="0"/>
                  <a:t>3</a:t>
                </a:r>
              </a:p>
              <a:p>
                <a:pPr marL="365760" indent="-365760">
                  <a:spcBef>
                    <a:spcPts val="1200"/>
                  </a:spcBef>
                </a:pPr>
                <a:r>
                  <a:rPr lang="en-US" sz="2800" dirty="0"/>
                  <a:t>The volume of the smallest particle of water is </a:t>
                </a:r>
                <a:r>
                  <a:rPr lang="en-US" sz="2800" b="1" dirty="0"/>
                  <a:t>about</a:t>
                </a:r>
              </a:p>
              <a:p>
                <a:pPr algn="ctr">
                  <a:buNone/>
                </a:pPr>
                <a:r>
                  <a:rPr lang="en-US" sz="2800" i="1" dirty="0"/>
                  <a:t>(10</a:t>
                </a:r>
                <a:r>
                  <a:rPr lang="en-US" sz="2800" i="1" baseline="30000" dirty="0"/>
                  <a:t>-10</a:t>
                </a:r>
                <a:r>
                  <a:rPr lang="en-US" sz="2800" i="1" dirty="0"/>
                  <a:t> m)</a:t>
                </a:r>
                <a:r>
                  <a:rPr lang="en-US" sz="2800" i="1" baseline="30000" dirty="0"/>
                  <a:t>3</a:t>
                </a:r>
                <a:r>
                  <a:rPr lang="en-US" sz="2800" i="1" dirty="0"/>
                  <a:t> = 10</a:t>
                </a:r>
                <a:r>
                  <a:rPr lang="en-US" sz="2800" i="1" baseline="30000" dirty="0"/>
                  <a:t>-30</a:t>
                </a:r>
                <a:r>
                  <a:rPr lang="en-US" sz="2800" i="1" dirty="0"/>
                  <a:t> m</a:t>
                </a:r>
                <a:r>
                  <a:rPr lang="en-US" sz="2800" i="1" baseline="30000" dirty="0"/>
                  <a:t>3</a:t>
                </a:r>
              </a:p>
              <a:p>
                <a:pPr marL="365760" indent="-365760">
                  <a:spcBef>
                    <a:spcPts val="1200"/>
                  </a:spcBef>
                </a:pPr>
                <a:r>
                  <a:rPr lang="en-US" sz="2800" dirty="0"/>
                  <a:t>So the number of molecules in a drop of water is </a:t>
                </a:r>
                <a:r>
                  <a:rPr lang="en-US" sz="2800" b="1" dirty="0"/>
                  <a:t>about</a:t>
                </a:r>
              </a:p>
              <a:p>
                <a:pPr algn="ctr">
                  <a:buNone/>
                </a:pPr>
                <a14:m>
                  <m:oMathPara xmlns:m="http://schemas.openxmlformats.org/officeDocument/2006/math">
                    <m:oMathParaPr>
                      <m:jc m:val="centerGroup"/>
                    </m:oMathParaPr>
                    <m:oMath xmlns:m="http://schemas.openxmlformats.org/officeDocument/2006/math">
                      <m:f>
                        <m:fPr>
                          <m:ctrlPr>
                            <a:rPr lang="en-US" sz="2800" i="1">
                              <a:latin typeface="Cambria Math" panose="02040503050406030204" pitchFamily="18" charset="0"/>
                            </a:rPr>
                          </m:ctrlPr>
                        </m:fPr>
                        <m:num>
                          <m:sSup>
                            <m:sSupPr>
                              <m:ctrlPr>
                                <a:rPr lang="en-US" sz="2800" i="1">
                                  <a:latin typeface="Cambria Math" panose="02040503050406030204" pitchFamily="18" charset="0"/>
                                </a:rPr>
                              </m:ctrlPr>
                            </m:sSupPr>
                            <m:e>
                              <m:r>
                                <a:rPr lang="en-US" sz="2800" i="1">
                                  <a:latin typeface="Cambria Math" panose="02040503050406030204" pitchFamily="18" charset="0"/>
                                </a:rPr>
                                <m:t>10</m:t>
                              </m:r>
                            </m:e>
                            <m:sup>
                              <m:r>
                                <a:rPr lang="en-US" sz="2800" i="1">
                                  <a:latin typeface="Cambria Math" panose="02040503050406030204" pitchFamily="18" charset="0"/>
                                </a:rPr>
                                <m:t>−9</m:t>
                              </m:r>
                            </m:sup>
                          </m:sSup>
                          <m:sSup>
                            <m:sSupPr>
                              <m:ctrlPr>
                                <a:rPr lang="en-US" sz="2800" i="1">
                                  <a:latin typeface="Cambria Math" panose="02040503050406030204" pitchFamily="18" charset="0"/>
                                </a:rPr>
                              </m:ctrlPr>
                            </m:sSupPr>
                            <m:e>
                              <m:r>
                                <a:rPr lang="en-US" sz="2800" i="1">
                                  <a:latin typeface="Cambria Math" panose="02040503050406030204" pitchFamily="18" charset="0"/>
                                </a:rPr>
                                <m:t>𝑚</m:t>
                              </m:r>
                            </m:e>
                            <m:sup>
                              <m:r>
                                <a:rPr lang="en-US" sz="2800" i="1">
                                  <a:latin typeface="Cambria Math" panose="02040503050406030204" pitchFamily="18" charset="0"/>
                                </a:rPr>
                                <m:t>3</m:t>
                              </m:r>
                            </m:sup>
                          </m:sSup>
                        </m:num>
                        <m:den>
                          <m:sSup>
                            <m:sSupPr>
                              <m:ctrlPr>
                                <a:rPr lang="en-US" sz="2800" i="1">
                                  <a:latin typeface="Cambria Math" panose="02040503050406030204" pitchFamily="18" charset="0"/>
                                </a:rPr>
                              </m:ctrlPr>
                            </m:sSupPr>
                            <m:e>
                              <m:r>
                                <a:rPr lang="en-US" sz="2800" i="1">
                                  <a:latin typeface="Cambria Math" panose="02040503050406030204" pitchFamily="18" charset="0"/>
                                </a:rPr>
                                <m:t>10</m:t>
                              </m:r>
                            </m:e>
                            <m:sup>
                              <m:r>
                                <a:rPr lang="en-US" sz="2800" i="1">
                                  <a:latin typeface="Cambria Math" panose="02040503050406030204" pitchFamily="18" charset="0"/>
                                </a:rPr>
                                <m:t>−30</m:t>
                              </m:r>
                            </m:sup>
                          </m:sSup>
                          <m:sSup>
                            <m:sSupPr>
                              <m:ctrlPr>
                                <a:rPr lang="en-US" sz="2800" i="1">
                                  <a:latin typeface="Cambria Math" panose="02040503050406030204" pitchFamily="18" charset="0"/>
                                </a:rPr>
                              </m:ctrlPr>
                            </m:sSupPr>
                            <m:e>
                              <m:r>
                                <a:rPr lang="en-US" sz="2800" i="1">
                                  <a:latin typeface="Cambria Math" panose="02040503050406030204" pitchFamily="18" charset="0"/>
                                </a:rPr>
                                <m:t>𝑚</m:t>
                              </m:r>
                            </m:e>
                            <m:sup>
                              <m:r>
                                <a:rPr lang="en-US" sz="2800" i="1">
                                  <a:latin typeface="Cambria Math" panose="02040503050406030204" pitchFamily="18" charset="0"/>
                                </a:rPr>
                                <m:t>3</m:t>
                              </m:r>
                            </m:sup>
                          </m:sSup>
                        </m:den>
                      </m:f>
                      <m:r>
                        <a:rPr lang="en-US" sz="2800" i="1">
                          <a:latin typeface="Cambria Math" panose="02040503050406030204" pitchFamily="18" charset="0"/>
                        </a:rPr>
                        <m:t>=</m:t>
                      </m:r>
                      <m:sSup>
                        <m:sSupPr>
                          <m:ctrlPr>
                            <a:rPr lang="en-US" sz="2800" i="1">
                              <a:latin typeface="Cambria Math" panose="02040503050406030204" pitchFamily="18" charset="0"/>
                            </a:rPr>
                          </m:ctrlPr>
                        </m:sSupPr>
                        <m:e>
                          <m:r>
                            <a:rPr lang="en-US" sz="2800" i="1">
                              <a:latin typeface="Cambria Math" panose="02040503050406030204" pitchFamily="18" charset="0"/>
                            </a:rPr>
                            <m:t>10</m:t>
                          </m:r>
                        </m:e>
                        <m:sup>
                          <m:r>
                            <a:rPr lang="en-US" sz="2800" i="1">
                              <a:latin typeface="Cambria Math" panose="02040503050406030204" pitchFamily="18" charset="0"/>
                            </a:rPr>
                            <m:t>30</m:t>
                          </m:r>
                        </m:sup>
                      </m:sSup>
                      <m:d>
                        <m:dPr>
                          <m:ctrlPr>
                            <a:rPr lang="en-US" sz="2800" i="1">
                              <a:latin typeface="Cambria Math" panose="02040503050406030204" pitchFamily="18" charset="0"/>
                            </a:rPr>
                          </m:ctrlPr>
                        </m:dPr>
                        <m:e>
                          <m:sSup>
                            <m:sSupPr>
                              <m:ctrlPr>
                                <a:rPr lang="en-US" sz="2800" i="1">
                                  <a:latin typeface="Cambria Math" panose="02040503050406030204" pitchFamily="18" charset="0"/>
                                </a:rPr>
                              </m:ctrlPr>
                            </m:sSupPr>
                            <m:e>
                              <m:r>
                                <a:rPr lang="en-US" sz="2800" i="1">
                                  <a:latin typeface="Cambria Math" panose="02040503050406030204" pitchFamily="18" charset="0"/>
                                </a:rPr>
                                <m:t>10</m:t>
                              </m:r>
                            </m:e>
                            <m:sup>
                              <m:r>
                                <a:rPr lang="en-US" sz="2800" i="1">
                                  <a:latin typeface="Cambria Math" panose="02040503050406030204" pitchFamily="18" charset="0"/>
                                </a:rPr>
                                <m:t>−9</m:t>
                              </m:r>
                            </m:sup>
                          </m:sSup>
                        </m:e>
                      </m:d>
                      <m:r>
                        <a:rPr lang="en-US" sz="2800" i="1">
                          <a:latin typeface="Cambria Math" panose="02040503050406030204" pitchFamily="18" charset="0"/>
                        </a:rPr>
                        <m:t>=</m:t>
                      </m:r>
                      <m:sSup>
                        <m:sSupPr>
                          <m:ctrlPr>
                            <a:rPr lang="en-US" sz="2800" i="1">
                              <a:latin typeface="Cambria Math" panose="02040503050406030204" pitchFamily="18" charset="0"/>
                            </a:rPr>
                          </m:ctrlPr>
                        </m:sSupPr>
                        <m:e>
                          <m:r>
                            <a:rPr lang="en-US" sz="2800" i="1">
                              <a:latin typeface="Cambria Math" panose="02040503050406030204" pitchFamily="18" charset="0"/>
                            </a:rPr>
                            <m:t>10</m:t>
                          </m:r>
                        </m:e>
                        <m:sup>
                          <m:r>
                            <a:rPr lang="en-US" sz="2800" i="1">
                              <a:latin typeface="Cambria Math" panose="02040503050406030204" pitchFamily="18" charset="0"/>
                            </a:rPr>
                            <m:t>30−9</m:t>
                          </m:r>
                        </m:sup>
                      </m:sSup>
                      <m:r>
                        <a:rPr lang="en-US" sz="2800" i="1">
                          <a:latin typeface="Cambria Math" panose="02040503050406030204" pitchFamily="18" charset="0"/>
                        </a:rPr>
                        <m:t>=</m:t>
                      </m:r>
                      <m:sSup>
                        <m:sSupPr>
                          <m:ctrlPr>
                            <a:rPr lang="en-US" sz="2800" i="1">
                              <a:latin typeface="Cambria Math" panose="02040503050406030204" pitchFamily="18" charset="0"/>
                            </a:rPr>
                          </m:ctrlPr>
                        </m:sSupPr>
                        <m:e>
                          <m:r>
                            <a:rPr lang="en-US" sz="2800" i="1">
                              <a:latin typeface="Cambria Math" panose="02040503050406030204" pitchFamily="18" charset="0"/>
                            </a:rPr>
                            <m:t>10</m:t>
                          </m:r>
                        </m:e>
                        <m:sup>
                          <m:r>
                            <a:rPr lang="en-US" sz="2800" i="1">
                              <a:latin typeface="Cambria Math" panose="02040503050406030204" pitchFamily="18" charset="0"/>
                            </a:rPr>
                            <m:t>21</m:t>
                          </m:r>
                        </m:sup>
                      </m:sSup>
                    </m:oMath>
                  </m:oMathPara>
                </a14:m>
                <a:endParaRPr lang="en-US" sz="2800" i="1" dirty="0"/>
              </a:p>
              <a:p>
                <a:pPr marL="365760" indent="-365760">
                  <a:spcBef>
                    <a:spcPts val="1200"/>
                  </a:spcBef>
                </a:pPr>
                <a:r>
                  <a:rPr lang="en-US" sz="2800" dirty="0"/>
                  <a:t>So there are 10</a:t>
                </a:r>
                <a:r>
                  <a:rPr lang="en-US" sz="2800" baseline="30000" dirty="0"/>
                  <a:t>21</a:t>
                </a:r>
                <a:r>
                  <a:rPr lang="en-US" sz="2800" dirty="0"/>
                  <a:t>, or 1,000,000,000,000,000,000,000 molecules in a single drop of water!</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457200" y="1600200"/>
                <a:ext cx="8229600" cy="5105400"/>
              </a:xfrm>
              <a:blipFill>
                <a:blip r:embed="rId3" cstate="print"/>
                <a:stretch>
                  <a:fillRect l="-963" t="-1195" r="-1556" b="-1075"/>
                </a:stretch>
              </a:blipFill>
            </p:spPr>
            <p:txBody>
              <a:bodyPr/>
              <a:lstStyle/>
              <a:p>
                <a:r>
                  <a:rPr lang="en-US">
                    <a:noFill/>
                  </a:rPr>
                  <a:t> </a:t>
                </a:r>
              </a:p>
            </p:txBody>
          </p:sp>
        </mc:Fallback>
      </mc:AlternateContent>
    </p:spTree>
    <p:extLst>
      <p:ext uri="{BB962C8B-B14F-4D97-AF65-F5344CB8AC3E}">
        <p14:creationId xmlns:p14="http://schemas.microsoft.com/office/powerpoint/2010/main" val="946980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Confidence with Bounds</a:t>
            </a:r>
          </a:p>
        </p:txBody>
      </p:sp>
      <p:sp>
        <p:nvSpPr>
          <p:cNvPr id="4" name="Content Placeholder 3"/>
          <p:cNvSpPr>
            <a:spLocks noGrp="1"/>
          </p:cNvSpPr>
          <p:nvPr>
            <p:ph idx="1"/>
          </p:nvPr>
        </p:nvSpPr>
        <p:spPr/>
        <p:txBody>
          <a:bodyPr/>
          <a:lstStyle/>
          <a:p>
            <a:pPr marL="0" indent="0">
              <a:buNone/>
            </a:pPr>
            <a:r>
              <a:rPr lang="en-US" sz="3200" dirty="0"/>
              <a:t>How do we know that 10</a:t>
            </a:r>
            <a:r>
              <a:rPr lang="en-US" sz="3200" baseline="30000" dirty="0"/>
              <a:t>21</a:t>
            </a:r>
            <a:r>
              <a:rPr lang="en-US" sz="3200" dirty="0"/>
              <a:t> is roughly correct? Can we find lower and upper bounds for our estimate to give us confidence?</a:t>
            </a:r>
          </a:p>
        </p:txBody>
      </p:sp>
    </p:spTree>
    <p:extLst>
      <p:ext uri="{BB962C8B-B14F-4D97-AF65-F5344CB8AC3E}">
        <p14:creationId xmlns:p14="http://schemas.microsoft.com/office/powerpoint/2010/main" val="2010012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a:t>Building Confidence with Bounds</a:t>
            </a:r>
          </a:p>
        </p:txBody>
      </p:sp>
      <p:sp>
        <p:nvSpPr>
          <p:cNvPr id="4" name="Content Placeholder 3"/>
          <p:cNvSpPr>
            <a:spLocks noGrp="1"/>
          </p:cNvSpPr>
          <p:nvPr>
            <p:ph idx="1"/>
          </p:nvPr>
        </p:nvSpPr>
        <p:spPr>
          <a:xfrm>
            <a:off x="457200" y="1447800"/>
            <a:ext cx="8229600" cy="5029200"/>
          </a:xfrm>
        </p:spPr>
        <p:txBody>
          <a:bodyPr/>
          <a:lstStyle/>
          <a:p>
            <a:pPr marL="365760" indent="-365760">
              <a:spcBef>
                <a:spcPts val="1200"/>
              </a:spcBef>
            </a:pPr>
            <a:r>
              <a:rPr lang="en-US" sz="3000" dirty="0"/>
              <a:t>How do we know that 10</a:t>
            </a:r>
            <a:r>
              <a:rPr lang="en-US" sz="3000" baseline="30000" dirty="0"/>
              <a:t>21</a:t>
            </a:r>
            <a:r>
              <a:rPr lang="en-US" sz="3000" dirty="0"/>
              <a:t> is roughly correct? Can we find lower and upper bounds for our estimate to give us confidence?</a:t>
            </a:r>
          </a:p>
          <a:p>
            <a:pPr marL="365760" indent="-365760">
              <a:spcBef>
                <a:spcPts val="1200"/>
              </a:spcBef>
            </a:pPr>
            <a:r>
              <a:rPr lang="en-US" sz="3000" dirty="0"/>
              <a:t>The width across a water molecule is about </a:t>
            </a:r>
            <a:br>
              <a:rPr lang="en-US" sz="3000" dirty="0"/>
            </a:br>
            <a:r>
              <a:rPr lang="en-US" sz="3000" dirty="0"/>
              <a:t>10</a:t>
            </a:r>
            <a:r>
              <a:rPr lang="en-US" sz="3000" baseline="30000" dirty="0"/>
              <a:t>-10</a:t>
            </a:r>
            <a:r>
              <a:rPr lang="en-US" sz="3000" dirty="0"/>
              <a:t> m. More precisely, scientists can say with confidence that</a:t>
            </a:r>
          </a:p>
          <a:p>
            <a:pPr algn="ctr">
              <a:buNone/>
            </a:pPr>
            <a:r>
              <a:rPr lang="en-US" sz="3000" i="1" dirty="0"/>
              <a:t>10</a:t>
            </a:r>
            <a:r>
              <a:rPr lang="en-US" sz="3000" i="1" baseline="30000" dirty="0"/>
              <a:t>-10</a:t>
            </a:r>
            <a:r>
              <a:rPr lang="en-US" sz="3000" i="1" dirty="0"/>
              <a:t> m </a:t>
            </a:r>
            <a:r>
              <a:rPr lang="en-US" sz="3000" i="1" dirty="0">
                <a:cs typeface="Arial"/>
              </a:rPr>
              <a:t>≤ width of H</a:t>
            </a:r>
            <a:r>
              <a:rPr lang="en-US" sz="3000" i="1" baseline="-25000" dirty="0">
                <a:cs typeface="Arial"/>
              </a:rPr>
              <a:t>2</a:t>
            </a:r>
            <a:r>
              <a:rPr lang="en-US" sz="3000" i="1" dirty="0">
                <a:cs typeface="Arial"/>
              </a:rPr>
              <a:t>0 ≤ 10</a:t>
            </a:r>
            <a:r>
              <a:rPr lang="en-US" sz="3000" i="1" baseline="30000" dirty="0">
                <a:cs typeface="Arial"/>
              </a:rPr>
              <a:t>-9</a:t>
            </a:r>
            <a:r>
              <a:rPr lang="en-US" sz="3000" i="1" dirty="0">
                <a:cs typeface="Arial"/>
              </a:rPr>
              <a:t> m</a:t>
            </a:r>
            <a:endParaRPr lang="en-US" sz="3000" i="1" dirty="0"/>
          </a:p>
          <a:p>
            <a:pPr marL="365760" indent="-365760">
              <a:spcBef>
                <a:spcPts val="1200"/>
              </a:spcBef>
            </a:pPr>
            <a:r>
              <a:rPr lang="en-US" sz="3000" dirty="0"/>
              <a:t>Use this equation to find lower and upper bounds for the volume occupied by the smallest particle of water.</a:t>
            </a:r>
          </a:p>
        </p:txBody>
      </p:sp>
    </p:spTree>
    <p:extLst>
      <p:ext uri="{BB962C8B-B14F-4D97-AF65-F5344CB8AC3E}">
        <p14:creationId xmlns:p14="http://schemas.microsoft.com/office/powerpoint/2010/main" val="3500671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Confidence with Bounds</a:t>
            </a:r>
          </a:p>
        </p:txBody>
      </p:sp>
      <p:sp>
        <p:nvSpPr>
          <p:cNvPr id="4" name="Content Placeholder 3"/>
          <p:cNvSpPr>
            <a:spLocks noGrp="1"/>
          </p:cNvSpPr>
          <p:nvPr>
            <p:ph idx="1"/>
          </p:nvPr>
        </p:nvSpPr>
        <p:spPr/>
        <p:txBody>
          <a:bodyPr/>
          <a:lstStyle/>
          <a:p>
            <a:pPr marL="365760" indent="-365760"/>
            <a:r>
              <a:rPr lang="en-US" sz="3200" dirty="0"/>
              <a:t>Now we have lower and upper bounds for the </a:t>
            </a:r>
            <a:r>
              <a:rPr lang="en-US" sz="3200" b="1" dirty="0"/>
              <a:t>volume</a:t>
            </a:r>
            <a:r>
              <a:rPr lang="en-US" sz="3200" dirty="0"/>
              <a:t> of a single water molecule:</a:t>
            </a:r>
          </a:p>
          <a:p>
            <a:pPr algn="ctr">
              <a:buNone/>
            </a:pPr>
            <a:r>
              <a:rPr lang="en-US" sz="3200" i="1" dirty="0"/>
              <a:t>10</a:t>
            </a:r>
            <a:r>
              <a:rPr lang="en-US" sz="3200" i="1" baseline="30000" dirty="0"/>
              <a:t>-30</a:t>
            </a:r>
            <a:r>
              <a:rPr lang="en-US" sz="3200" i="1" dirty="0"/>
              <a:t> m</a:t>
            </a:r>
            <a:r>
              <a:rPr lang="en-US" sz="3200" i="1" baseline="30000" dirty="0"/>
              <a:t>3</a:t>
            </a:r>
            <a:r>
              <a:rPr lang="en-US" sz="3200" i="1" dirty="0"/>
              <a:t> </a:t>
            </a:r>
            <a:r>
              <a:rPr lang="en-US" sz="3200" i="1" dirty="0">
                <a:cs typeface="Arial"/>
              </a:rPr>
              <a:t>≤ </a:t>
            </a:r>
            <a:r>
              <a:rPr lang="en-US" sz="3200" i="1" dirty="0" err="1">
                <a:cs typeface="Arial"/>
              </a:rPr>
              <a:t>vol</a:t>
            </a:r>
            <a:r>
              <a:rPr lang="en-US" sz="3200" i="1" dirty="0">
                <a:cs typeface="Arial"/>
              </a:rPr>
              <a:t> of particle ≤ 10</a:t>
            </a:r>
            <a:r>
              <a:rPr lang="en-US" sz="3200" i="1" baseline="30000" dirty="0">
                <a:cs typeface="Arial"/>
              </a:rPr>
              <a:t>-27</a:t>
            </a:r>
            <a:r>
              <a:rPr lang="en-US" sz="3200" i="1" dirty="0">
                <a:cs typeface="Arial"/>
              </a:rPr>
              <a:t> m</a:t>
            </a:r>
            <a:r>
              <a:rPr lang="en-US" sz="3200" i="1" baseline="30000" dirty="0">
                <a:cs typeface="Arial"/>
              </a:rPr>
              <a:t>3</a:t>
            </a:r>
            <a:endParaRPr lang="en-US" sz="3200" i="1" baseline="30000" dirty="0"/>
          </a:p>
          <a:p>
            <a:pPr marL="365760" indent="-365760">
              <a:spcBef>
                <a:spcPts val="1800"/>
              </a:spcBef>
            </a:pPr>
            <a:r>
              <a:rPr lang="en-US" sz="3200" dirty="0"/>
              <a:t>Can we use these bounds to find lower and upper bounds for the </a:t>
            </a:r>
            <a:r>
              <a:rPr lang="en-US" sz="3200" b="1" dirty="0"/>
              <a:t>number</a:t>
            </a:r>
            <a:r>
              <a:rPr lang="en-US" sz="3200" dirty="0"/>
              <a:t> of molecules in a cubic millimeter of water?</a:t>
            </a:r>
          </a:p>
        </p:txBody>
      </p:sp>
    </p:spTree>
    <p:extLst>
      <p:ext uri="{BB962C8B-B14F-4D97-AF65-F5344CB8AC3E}">
        <p14:creationId xmlns:p14="http://schemas.microsoft.com/office/powerpoint/2010/main" val="3076683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r>
              <a:rPr lang="en-US" sz="3600" dirty="0"/>
              <a:t>Building Confidence with Bounds: The Big Idea</a:t>
            </a:r>
          </a:p>
        </p:txBody>
      </p:sp>
      <p:sp>
        <p:nvSpPr>
          <p:cNvPr id="4" name="Content Placeholder 3"/>
          <p:cNvSpPr>
            <a:spLocks noGrp="1" noRot="1" noChangeAspect="1" noMove="1" noResize="1" noEditPoints="1" noAdjustHandles="1" noChangeArrowheads="1" noChangeShapeType="1" noTextEdit="1"/>
          </p:cNvSpPr>
          <p:nvPr>
            <p:ph idx="1"/>
          </p:nvPr>
        </p:nvSpPr>
        <p:spPr>
          <a:xfrm>
            <a:off x="457200" y="1447800"/>
            <a:ext cx="8229600" cy="5334000"/>
          </a:xfrm>
          <a:blipFill>
            <a:blip r:embed="rId3" cstate="print"/>
            <a:stretch>
              <a:fillRect l="-1110" t="-1370" r="-2" b="-2287"/>
            </a:stretch>
          </a:blipFill>
        </p:spPr>
        <p:txBody>
          <a:bodyPr/>
          <a:lstStyle/>
          <a:p>
            <a:pPr>
              <a:buNone/>
            </a:pPr>
            <a:r>
              <a:rPr lang="en-US" dirty="0">
                <a:noFill/>
              </a:rPr>
              <a:t> </a:t>
            </a:r>
          </a:p>
        </p:txBody>
      </p:sp>
    </p:spTree>
    <p:extLst>
      <p:ext uri="{BB962C8B-B14F-4D97-AF65-F5344CB8AC3E}">
        <p14:creationId xmlns:p14="http://schemas.microsoft.com/office/powerpoint/2010/main" val="3681206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a:bodyPr>
          <a:lstStyle/>
          <a:p>
            <a:r>
              <a:rPr lang="en-US" sz="3800" dirty="0"/>
              <a:t>Reflect: Content Deepening Focus Question</a:t>
            </a:r>
          </a:p>
        </p:txBody>
      </p:sp>
      <p:sp>
        <p:nvSpPr>
          <p:cNvPr id="3" name="Content Placeholder 2"/>
          <p:cNvSpPr>
            <a:spLocks noGrp="1"/>
          </p:cNvSpPr>
          <p:nvPr>
            <p:ph idx="1"/>
          </p:nvPr>
        </p:nvSpPr>
        <p:spPr/>
        <p:txBody>
          <a:bodyPr/>
          <a:lstStyle/>
          <a:p>
            <a:pPr marL="0" indent="0">
              <a:buNone/>
            </a:pPr>
            <a:r>
              <a:rPr lang="en-US" sz="3200" b="1" dirty="0"/>
              <a:t>Approximately</a:t>
            </a:r>
            <a:r>
              <a:rPr lang="en-US" sz="3200" dirty="0"/>
              <a:t> how many molecules are in a single drop of water? How do we know?</a:t>
            </a:r>
          </a:p>
          <a:p>
            <a:endParaRPr lang="en-US" dirty="0"/>
          </a:p>
        </p:txBody>
      </p:sp>
    </p:spTree>
    <p:extLst>
      <p:ext uri="{BB962C8B-B14F-4D97-AF65-F5344CB8AC3E}">
        <p14:creationId xmlns:p14="http://schemas.microsoft.com/office/powerpoint/2010/main" val="8244965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48" y="457200"/>
            <a:ext cx="8354751" cy="1066800"/>
          </a:xfrm>
        </p:spPr>
        <p:txBody>
          <a:bodyPr>
            <a:noAutofit/>
          </a:bodyPr>
          <a:lstStyle/>
          <a:p>
            <a:r>
              <a:rPr lang="en-US" sz="3700" dirty="0"/>
              <a:t>Summary: Moving Student Thinking Forward</a:t>
            </a:r>
          </a:p>
        </p:txBody>
      </p:sp>
      <p:sp>
        <p:nvSpPr>
          <p:cNvPr id="3" name="Content Placeholder 2"/>
          <p:cNvSpPr>
            <a:spLocks noGrp="1"/>
          </p:cNvSpPr>
          <p:nvPr>
            <p:ph idx="1"/>
          </p:nvPr>
        </p:nvSpPr>
        <p:spPr>
          <a:xfrm>
            <a:off x="457200" y="1371600"/>
            <a:ext cx="8229600" cy="4876800"/>
          </a:xfrm>
        </p:spPr>
        <p:txBody>
          <a:bodyPr/>
          <a:lstStyle/>
          <a:p>
            <a:pPr marL="365760" indent="-365760">
              <a:buFont typeface="+mj-lt"/>
              <a:buAutoNum type="arabicPeriod"/>
            </a:pPr>
            <a:r>
              <a:rPr lang="en-US" sz="3200" dirty="0"/>
              <a:t>How can we advance student thinking without just telling students about ideas and asking them to memorize those concepts?  </a:t>
            </a:r>
          </a:p>
          <a:p>
            <a:pPr marL="365760" indent="-365760">
              <a:spcBef>
                <a:spcPts val="1200"/>
              </a:spcBef>
              <a:buFont typeface="+mj-lt"/>
              <a:buAutoNum type="arabicPeriod"/>
            </a:pPr>
            <a:r>
              <a:rPr lang="en-US" sz="3200" dirty="0"/>
              <a:t>Refer to our Effective Science Teaching chart from day 1. Which of these ideas do you want to highlight based on the strategies we’ve explored so far? Anything you want to add or modify?  </a:t>
            </a:r>
          </a:p>
        </p:txBody>
      </p:sp>
    </p:spTree>
    <p:extLst>
      <p:ext uri="{BB962C8B-B14F-4D97-AF65-F5344CB8AC3E}">
        <p14:creationId xmlns:p14="http://schemas.microsoft.com/office/powerpoint/2010/main" val="275246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533400"/>
            <a:ext cx="7620000" cy="990600"/>
          </a:xfrm>
        </p:spPr>
        <p:txBody>
          <a:bodyPr/>
          <a:lstStyle/>
          <a:p>
            <a:r>
              <a:rPr lang="en-US" dirty="0">
                <a:cs typeface="Times New Roman" pitchFamily="18" charset="0"/>
              </a:rPr>
              <a:t>Summary: Today’s Focus Questions</a:t>
            </a:r>
          </a:p>
        </p:txBody>
      </p:sp>
      <p:sp>
        <p:nvSpPr>
          <p:cNvPr id="6" name="Text Placeholder 5"/>
          <p:cNvSpPr>
            <a:spLocks noGrp="1"/>
          </p:cNvSpPr>
          <p:nvPr>
            <p:ph type="body" idx="1"/>
          </p:nvPr>
        </p:nvSpPr>
        <p:spPr/>
        <p:txBody>
          <a:bodyPr>
            <a:normAutofit/>
          </a:bodyPr>
          <a:lstStyle/>
          <a:p>
            <a:r>
              <a:rPr lang="en-US" sz="3200" dirty="0"/>
              <a:t>Lesson Analysis</a:t>
            </a:r>
          </a:p>
        </p:txBody>
      </p:sp>
      <p:sp>
        <p:nvSpPr>
          <p:cNvPr id="54275" name="Rectangle 3"/>
          <p:cNvSpPr>
            <a:spLocks noGrp="1" noChangeArrowheads="1"/>
          </p:cNvSpPr>
          <p:nvPr>
            <p:ph sz="half" idx="2"/>
          </p:nvPr>
        </p:nvSpPr>
        <p:spPr>
          <a:xfrm>
            <a:off x="457200" y="2438400"/>
            <a:ext cx="4114800" cy="3951288"/>
          </a:xfrm>
        </p:spPr>
        <p:txBody>
          <a:bodyPr>
            <a:normAutofit/>
          </a:bodyPr>
          <a:lstStyle/>
          <a:p>
            <a:pPr marL="365760" lvl="0" indent="-365760">
              <a:spcAft>
                <a:spcPts val="1200"/>
              </a:spcAft>
            </a:pPr>
            <a:r>
              <a:rPr lang="en-US" sz="2800" dirty="0"/>
              <a:t>How can analyzing </a:t>
            </a:r>
            <a:br>
              <a:rPr lang="en-US" sz="2800" dirty="0"/>
            </a:br>
            <a:r>
              <a:rPr lang="en-US" sz="2800" dirty="0"/>
              <a:t>data and constructing explanations help students </a:t>
            </a:r>
            <a:r>
              <a:rPr lang="en-US" sz="2800" b="1" dirty="0"/>
              <a:t>move forward </a:t>
            </a:r>
            <a:r>
              <a:rPr lang="en-US" sz="2800" dirty="0"/>
              <a:t>toward  deeper understandings </a:t>
            </a:r>
            <a:br>
              <a:rPr lang="en-US" sz="2800" dirty="0"/>
            </a:br>
            <a:r>
              <a:rPr lang="en-US" sz="2800" dirty="0"/>
              <a:t>of science ideas? </a:t>
            </a:r>
          </a:p>
        </p:txBody>
      </p:sp>
      <p:sp>
        <p:nvSpPr>
          <p:cNvPr id="7" name="Text Placeholder 6"/>
          <p:cNvSpPr>
            <a:spLocks noGrp="1"/>
          </p:cNvSpPr>
          <p:nvPr>
            <p:ph type="body" sz="quarter" idx="3"/>
          </p:nvPr>
        </p:nvSpPr>
        <p:spPr/>
        <p:txBody>
          <a:bodyPr>
            <a:normAutofit/>
          </a:bodyPr>
          <a:lstStyle/>
          <a:p>
            <a:r>
              <a:rPr lang="en-US" sz="3200" dirty="0"/>
              <a:t>Content Deepening</a:t>
            </a:r>
          </a:p>
        </p:txBody>
      </p:sp>
      <p:sp>
        <p:nvSpPr>
          <p:cNvPr id="5" name="Content Placeholder 4"/>
          <p:cNvSpPr>
            <a:spLocks noGrp="1"/>
          </p:cNvSpPr>
          <p:nvPr>
            <p:ph sz="quarter" idx="4"/>
          </p:nvPr>
        </p:nvSpPr>
        <p:spPr/>
        <p:txBody>
          <a:bodyPr/>
          <a:lstStyle/>
          <a:p>
            <a:pPr marL="365760" indent="-365760"/>
            <a:r>
              <a:rPr lang="en-US" sz="2800" b="1" dirty="0"/>
              <a:t>Approximately</a:t>
            </a:r>
            <a:r>
              <a:rPr lang="en-US" sz="2800" b="1" i="1" dirty="0"/>
              <a:t> </a:t>
            </a:r>
            <a:r>
              <a:rPr lang="en-US" sz="2800" dirty="0"/>
              <a:t>how many molecules are in a single drop of water? How do we know?</a:t>
            </a:r>
          </a:p>
        </p:txBody>
      </p:sp>
    </p:spTree>
    <p:extLst>
      <p:ext uri="{BB962C8B-B14F-4D97-AF65-F5344CB8AC3E}">
        <p14:creationId xmlns:p14="http://schemas.microsoft.com/office/powerpoint/2010/main" val="38963834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a:t>Homework</a:t>
            </a:r>
          </a:p>
        </p:txBody>
      </p:sp>
      <p:sp>
        <p:nvSpPr>
          <p:cNvPr id="3" name="Content Placeholder 2"/>
          <p:cNvSpPr>
            <a:spLocks noGrp="1"/>
          </p:cNvSpPr>
          <p:nvPr>
            <p:ph idx="1"/>
          </p:nvPr>
        </p:nvSpPr>
        <p:spPr>
          <a:xfrm>
            <a:off x="457200" y="1524000"/>
            <a:ext cx="8229600" cy="4876800"/>
          </a:xfrm>
        </p:spPr>
        <p:txBody>
          <a:bodyPr/>
          <a:lstStyle/>
          <a:p>
            <a:pPr marL="365760" indent="-365760" eaLnBrk="1" hangingPunct="1">
              <a:buFont typeface="+mj-lt"/>
              <a:buAutoNum type="arabicPeriod"/>
              <a:defRPr/>
            </a:pPr>
            <a:r>
              <a:rPr lang="en-US" sz="3200" dirty="0"/>
              <a:t>Review strategy 6 in the </a:t>
            </a:r>
            <a:r>
              <a:rPr lang="en-US" sz="3200" dirty="0" err="1"/>
              <a:t>STeLLA</a:t>
            </a:r>
            <a:r>
              <a:rPr lang="en-US" sz="3200" dirty="0"/>
              <a:t> strategies booklet and complete the STL Z-fold summary chart for this strategy: Engage students in using and applying new science ideas in a variety of ways and contexts.</a:t>
            </a:r>
          </a:p>
          <a:p>
            <a:pPr marL="365760" lvl="1" indent="-365760" eaLnBrk="1" hangingPunct="1">
              <a:spcBef>
                <a:spcPts val="1200"/>
              </a:spcBef>
              <a:buFont typeface="+mj-lt"/>
              <a:buAutoNum type="arabicPeriod" startAt="2"/>
              <a:defRPr/>
            </a:pPr>
            <a:r>
              <a:rPr lang="en-US" sz="3200" dirty="0"/>
              <a:t>Be prepared to share your assigned lesson plan review.</a:t>
            </a:r>
          </a:p>
        </p:txBody>
      </p:sp>
    </p:spTree>
    <p:extLst>
      <p:ext uri="{BB962C8B-B14F-4D97-AF65-F5344CB8AC3E}">
        <p14:creationId xmlns:p14="http://schemas.microsoft.com/office/powerpoint/2010/main" val="369719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533400"/>
            <a:ext cx="7620000" cy="990600"/>
          </a:xfrm>
        </p:spPr>
        <p:txBody>
          <a:bodyPr/>
          <a:lstStyle/>
          <a:p>
            <a:r>
              <a:rPr lang="en-US" dirty="0">
                <a:cs typeface="Times New Roman" pitchFamily="18" charset="0"/>
              </a:rPr>
              <a:t>Today’s Focus Questions</a:t>
            </a:r>
          </a:p>
        </p:txBody>
      </p:sp>
      <p:sp>
        <p:nvSpPr>
          <p:cNvPr id="6" name="Text Placeholder 5"/>
          <p:cNvSpPr>
            <a:spLocks noGrp="1"/>
          </p:cNvSpPr>
          <p:nvPr>
            <p:ph type="body" idx="1"/>
          </p:nvPr>
        </p:nvSpPr>
        <p:spPr/>
        <p:txBody>
          <a:bodyPr>
            <a:normAutofit/>
          </a:bodyPr>
          <a:lstStyle/>
          <a:p>
            <a:r>
              <a:rPr lang="en-US" sz="3200" dirty="0"/>
              <a:t>Lesson Analysis</a:t>
            </a:r>
          </a:p>
        </p:txBody>
      </p:sp>
      <p:sp>
        <p:nvSpPr>
          <p:cNvPr id="54275" name="Rectangle 3"/>
          <p:cNvSpPr>
            <a:spLocks noGrp="1" noChangeArrowheads="1"/>
          </p:cNvSpPr>
          <p:nvPr>
            <p:ph sz="half" idx="2"/>
          </p:nvPr>
        </p:nvSpPr>
        <p:spPr>
          <a:xfrm>
            <a:off x="457200" y="2438400"/>
            <a:ext cx="4114800" cy="3951288"/>
          </a:xfrm>
        </p:spPr>
        <p:txBody>
          <a:bodyPr>
            <a:normAutofit/>
          </a:bodyPr>
          <a:lstStyle/>
          <a:p>
            <a:pPr marL="365760" lvl="0" indent="-365760">
              <a:spcAft>
                <a:spcPts val="1200"/>
              </a:spcAft>
            </a:pPr>
            <a:r>
              <a:rPr lang="en-US" sz="2800" dirty="0"/>
              <a:t>How can analyzing </a:t>
            </a:r>
            <a:br>
              <a:rPr lang="en-US" sz="2800" dirty="0"/>
            </a:br>
            <a:r>
              <a:rPr lang="en-US" sz="2800" dirty="0"/>
              <a:t>data and constructing explanations help students </a:t>
            </a:r>
            <a:r>
              <a:rPr lang="en-US" sz="2800" b="1" dirty="0"/>
              <a:t>move forward </a:t>
            </a:r>
            <a:r>
              <a:rPr lang="en-US" sz="2800" dirty="0"/>
              <a:t>toward  deeper understandings </a:t>
            </a:r>
            <a:br>
              <a:rPr lang="en-US" sz="2800" dirty="0"/>
            </a:br>
            <a:r>
              <a:rPr lang="en-US" sz="2800" dirty="0"/>
              <a:t>of science ideas? </a:t>
            </a:r>
          </a:p>
        </p:txBody>
      </p:sp>
      <p:sp>
        <p:nvSpPr>
          <p:cNvPr id="7" name="Text Placeholder 6"/>
          <p:cNvSpPr>
            <a:spLocks noGrp="1"/>
          </p:cNvSpPr>
          <p:nvPr>
            <p:ph type="body" sz="quarter" idx="3"/>
          </p:nvPr>
        </p:nvSpPr>
        <p:spPr/>
        <p:txBody>
          <a:bodyPr>
            <a:normAutofit/>
          </a:bodyPr>
          <a:lstStyle/>
          <a:p>
            <a:r>
              <a:rPr lang="en-US" sz="3200" dirty="0"/>
              <a:t>Content Deepening</a:t>
            </a:r>
          </a:p>
        </p:txBody>
      </p:sp>
      <p:sp>
        <p:nvSpPr>
          <p:cNvPr id="5" name="Content Placeholder 4"/>
          <p:cNvSpPr>
            <a:spLocks noGrp="1"/>
          </p:cNvSpPr>
          <p:nvPr>
            <p:ph sz="quarter" idx="4"/>
          </p:nvPr>
        </p:nvSpPr>
        <p:spPr/>
        <p:txBody>
          <a:bodyPr/>
          <a:lstStyle/>
          <a:p>
            <a:pPr marL="365760" indent="-365760"/>
            <a:r>
              <a:rPr lang="en-US" sz="2800" b="1" dirty="0"/>
              <a:t>Approximately</a:t>
            </a:r>
            <a:r>
              <a:rPr lang="en-US" sz="2800" b="1" i="1" dirty="0"/>
              <a:t> </a:t>
            </a:r>
            <a:r>
              <a:rPr lang="en-US" sz="2800" dirty="0"/>
              <a:t>how many molecules are in a single drop of water? How do we know?</a:t>
            </a:r>
          </a:p>
        </p:txBody>
      </p:sp>
    </p:spTree>
    <p:extLst>
      <p:ext uri="{BB962C8B-B14F-4D97-AF65-F5344CB8AC3E}">
        <p14:creationId xmlns:p14="http://schemas.microsoft.com/office/powerpoint/2010/main" val="38963834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990600"/>
          </a:xfrm>
        </p:spPr>
        <p:txBody>
          <a:bodyPr>
            <a:normAutofit/>
          </a:bodyPr>
          <a:lstStyle/>
          <a:p>
            <a:pPr eaLnBrk="1" hangingPunct="1"/>
            <a:r>
              <a:rPr lang="en-US" dirty="0"/>
              <a:t>Reflections on Today’s Session</a:t>
            </a:r>
          </a:p>
        </p:txBody>
      </p:sp>
      <p:sp>
        <p:nvSpPr>
          <p:cNvPr id="28675" name="Rectangle 3"/>
          <p:cNvSpPr>
            <a:spLocks noGrp="1" noChangeArrowheads="1"/>
          </p:cNvSpPr>
          <p:nvPr>
            <p:ph idx="1"/>
          </p:nvPr>
        </p:nvSpPr>
        <p:spPr>
          <a:xfrm>
            <a:off x="457200" y="1219200"/>
            <a:ext cx="8382000" cy="5334000"/>
          </a:xfrm>
        </p:spPr>
        <p:txBody>
          <a:bodyPr>
            <a:noAutofit/>
          </a:bodyPr>
          <a:lstStyle/>
          <a:p>
            <a:pPr marL="0" indent="0">
              <a:spcAft>
                <a:spcPts val="0"/>
              </a:spcAft>
              <a:buNone/>
            </a:pPr>
            <a:r>
              <a:rPr lang="en-US" sz="2600" dirty="0"/>
              <a:t>Complete the Daily Reflections sheet (handout 3.5).</a:t>
            </a:r>
          </a:p>
          <a:p>
            <a:pPr marL="731520" indent="-365760">
              <a:spcBef>
                <a:spcPts val="300"/>
              </a:spcBef>
              <a:spcAft>
                <a:spcPts val="300"/>
              </a:spcAft>
              <a:buFont typeface="+mj-lt"/>
              <a:buAutoNum type="arabicPeriod"/>
            </a:pPr>
            <a:r>
              <a:rPr lang="en-US" sz="2600" dirty="0"/>
              <a:t>What new idea or insight did you have today related to strategy 4 (analyzing and interpreting data and observations) and strategy 5 (constructing explanations and arguments)? </a:t>
            </a:r>
          </a:p>
          <a:p>
            <a:pPr marL="731520" lvl="0" indent="-365760">
              <a:spcBef>
                <a:spcPts val="300"/>
              </a:spcBef>
              <a:spcAft>
                <a:spcPts val="300"/>
              </a:spcAft>
              <a:buFont typeface="+mj-lt"/>
              <a:buAutoNum type="arabicPeriod"/>
            </a:pPr>
            <a:r>
              <a:rPr lang="en-US" sz="2600" dirty="0"/>
              <a:t>What ideas do strategies 4 and 5 give you about things to try or change in your science teaching? </a:t>
            </a:r>
          </a:p>
          <a:p>
            <a:pPr marL="731520" indent="-365760">
              <a:spcBef>
                <a:spcPts val="300"/>
              </a:spcBef>
              <a:spcAft>
                <a:spcPts val="300"/>
              </a:spcAft>
              <a:buFont typeface="+mj-lt"/>
              <a:buAutoNum type="arabicPeriod"/>
            </a:pPr>
            <a:r>
              <a:rPr lang="en-US" sz="2600" dirty="0"/>
              <a:t>Answer one of these questions: (1) What important science idea are you taking away from our content deepening work today? Remember to state the idea in a complete sentence. (2) What question do you have about matter, molecules, and the water cycle (i.e., something you’re unclear or wonder about)?</a:t>
            </a:r>
          </a:p>
          <a:p>
            <a:endParaRPr lang="en-US" sz="2700" dirty="0"/>
          </a:p>
          <a:p>
            <a:pPr marL="457200" indent="-457200" eaLnBrk="1" hangingPunct="1"/>
            <a:endParaRPr lang="en-US" sz="2700" dirty="0"/>
          </a:p>
        </p:txBody>
      </p:sp>
    </p:spTree>
    <p:extLst>
      <p:ext uri="{BB962C8B-B14F-4D97-AF65-F5344CB8AC3E}">
        <p14:creationId xmlns:p14="http://schemas.microsoft.com/office/powerpoint/2010/main" val="4250998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990600"/>
          </a:xfrm>
        </p:spPr>
        <p:txBody>
          <a:bodyPr>
            <a:normAutofit fontScale="90000"/>
          </a:bodyPr>
          <a:lstStyle/>
          <a:p>
            <a:pPr eaLnBrk="1" fontAlgn="auto" hangingPunct="1">
              <a:spcAft>
                <a:spcPts val="0"/>
              </a:spcAft>
              <a:defRPr/>
            </a:pPr>
            <a:br>
              <a:rPr lang="en-US" dirty="0"/>
            </a:br>
            <a:r>
              <a:rPr lang="en-US" sz="4200" dirty="0"/>
              <a:t>Norms for Working Together: The Basics</a:t>
            </a:r>
            <a:br>
              <a:rPr lang="en-US" sz="4400" dirty="0"/>
            </a:br>
            <a:endParaRPr lang="en-US" sz="4400" dirty="0"/>
          </a:p>
        </p:txBody>
      </p:sp>
      <p:sp>
        <p:nvSpPr>
          <p:cNvPr id="115715" name="Rectangle 3"/>
          <p:cNvSpPr>
            <a:spLocks noGrp="1" noChangeArrowheads="1"/>
          </p:cNvSpPr>
          <p:nvPr>
            <p:ph idx="1"/>
          </p:nvPr>
        </p:nvSpPr>
        <p:spPr>
          <a:xfrm>
            <a:off x="533400" y="2323073"/>
            <a:ext cx="8229600" cy="4525962"/>
          </a:xfrm>
        </p:spPr>
        <p:txBody>
          <a:bodyPr rtlCol="0">
            <a:normAutofit lnSpcReduction="10000"/>
          </a:bodyPr>
          <a:lstStyle/>
          <a:p>
            <a:pPr marL="0" indent="0" eaLnBrk="1" fontAlgn="auto" hangingPunct="1">
              <a:spcAft>
                <a:spcPts val="0"/>
              </a:spcAft>
              <a:buFont typeface="Arial" pitchFamily="34" charset="0"/>
              <a:buNone/>
              <a:defRPr/>
            </a:pPr>
            <a:r>
              <a:rPr lang="en-US" sz="2800" b="1" dirty="0"/>
              <a:t>The Basics</a:t>
            </a:r>
          </a:p>
          <a:p>
            <a:pPr marL="342900" marR="0" lvl="0" indent="-342900">
              <a:spcBef>
                <a:spcPts val="600"/>
              </a:spcBef>
              <a:spcAft>
                <a:spcPts val="0"/>
              </a:spcAft>
              <a:buFont typeface="Symbol"/>
              <a:buChar char=""/>
            </a:pPr>
            <a:r>
              <a:rPr lang="en-US" sz="2800" dirty="0">
                <a:solidFill>
                  <a:srgbClr val="292934"/>
                </a:solidFill>
              </a:rPr>
              <a:t>Arrive prepared and on time; stay for the duration; return from breaks on time.</a:t>
            </a:r>
            <a:endParaRPr lang="en-US" sz="2800" dirty="0"/>
          </a:p>
          <a:p>
            <a:pPr marL="342900" marR="0" lvl="0" indent="-342900">
              <a:spcBef>
                <a:spcPts val="600"/>
              </a:spcBef>
              <a:spcAft>
                <a:spcPts val="0"/>
              </a:spcAft>
              <a:buFont typeface="Symbol"/>
              <a:buChar char=""/>
            </a:pPr>
            <a:r>
              <a:rPr lang="en-US" sz="2800" dirty="0">
                <a:solidFill>
                  <a:srgbClr val="292934"/>
                </a:solidFill>
              </a:rPr>
              <a:t>Remain attentive, thoughtful, and respectful; engage and be present.</a:t>
            </a:r>
            <a:endParaRPr lang="en-US" sz="2800" dirty="0"/>
          </a:p>
          <a:p>
            <a:pPr marL="342900" marR="0" lvl="0" indent="-342900">
              <a:spcBef>
                <a:spcPts val="600"/>
              </a:spcBef>
              <a:spcAft>
                <a:spcPts val="0"/>
              </a:spcAft>
              <a:buFont typeface="Symbol"/>
              <a:buChar char=""/>
            </a:pPr>
            <a:r>
              <a:rPr lang="en-US" sz="2800" dirty="0">
                <a:solidFill>
                  <a:srgbClr val="292934"/>
                </a:solidFill>
              </a:rPr>
              <a:t>Eliminate interruptions (turn off cell phones, email, and other electronic devices; avoid sidebar conversations).</a:t>
            </a:r>
            <a:endParaRPr lang="en-US" sz="2800" dirty="0"/>
          </a:p>
          <a:p>
            <a:pPr marL="342900" marR="0" lvl="0" indent="-342900">
              <a:spcBef>
                <a:spcPts val="600"/>
              </a:spcBef>
              <a:spcAft>
                <a:spcPts val="0"/>
              </a:spcAft>
              <a:buFont typeface="Symbol"/>
              <a:buChar char=""/>
            </a:pPr>
            <a:r>
              <a:rPr lang="en-US" sz="2800" dirty="0">
                <a:solidFill>
                  <a:srgbClr val="292934"/>
                </a:solidFill>
              </a:rPr>
              <a:t>Make room for everyone to participate (monitor your floor time).</a:t>
            </a:r>
            <a:endParaRPr lang="en-US" sz="28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533400" y="1219200"/>
            <a:ext cx="8229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190337805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990600"/>
          </a:xfrm>
        </p:spPr>
        <p:txBody>
          <a:bodyPr>
            <a:normAutofit fontScale="90000"/>
          </a:bodyPr>
          <a:lstStyle/>
          <a:p>
            <a:pPr eaLnBrk="1" fontAlgn="auto" hangingPunct="1">
              <a:spcAft>
                <a:spcPts val="0"/>
              </a:spcAft>
              <a:defRPr/>
            </a:pPr>
            <a:br>
              <a:rPr lang="en-US" dirty="0"/>
            </a:br>
            <a:r>
              <a:rPr lang="en-US" sz="4200" dirty="0"/>
              <a:t>Norms for Working Together: The Heart</a:t>
            </a:r>
            <a:br>
              <a:rPr lang="en-US" sz="4400" dirty="0"/>
            </a:br>
            <a:endParaRPr lang="en-US" sz="4400" dirty="0"/>
          </a:p>
        </p:txBody>
      </p:sp>
      <p:sp>
        <p:nvSpPr>
          <p:cNvPr id="115715" name="Rectangle 3"/>
          <p:cNvSpPr>
            <a:spLocks noGrp="1" noChangeArrowheads="1"/>
          </p:cNvSpPr>
          <p:nvPr>
            <p:ph idx="1"/>
          </p:nvPr>
        </p:nvSpPr>
        <p:spPr>
          <a:xfrm>
            <a:off x="457200" y="2371165"/>
            <a:ext cx="8382000" cy="4334435"/>
          </a:xfrm>
        </p:spPr>
        <p:txBody>
          <a:bodyPr rtlCol="0">
            <a:normAutofit fontScale="77500" lnSpcReduction="20000"/>
          </a:bodyPr>
          <a:lstStyle/>
          <a:p>
            <a:pPr marL="0" indent="0" eaLnBrk="1" fontAlgn="auto" hangingPunct="1">
              <a:spcAft>
                <a:spcPts val="0"/>
              </a:spcAft>
              <a:buFont typeface="Arial" pitchFamily="34" charset="0"/>
              <a:buNone/>
              <a:defRPr/>
            </a:pPr>
            <a:r>
              <a:rPr lang="en-US" sz="3300" b="1" dirty="0"/>
              <a:t>The Heart of </a:t>
            </a:r>
            <a:r>
              <a:rPr lang="en-US" sz="3300" b="1" dirty="0" err="1"/>
              <a:t>RESPeCT</a:t>
            </a:r>
            <a:r>
              <a:rPr lang="en-US" sz="3300" b="1" dirty="0"/>
              <a:t> Lesson Analysis and Content </a:t>
            </a:r>
            <a:br>
              <a:rPr lang="en-US" sz="3300" b="1" dirty="0"/>
            </a:br>
            <a:r>
              <a:rPr lang="en-US" sz="3300" b="1" dirty="0"/>
              <a:t>Deepening</a:t>
            </a:r>
          </a:p>
          <a:p>
            <a:pPr marL="342900" marR="0" lvl="0" indent="-342900">
              <a:lnSpc>
                <a:spcPct val="110000"/>
              </a:lnSpc>
              <a:spcBef>
                <a:spcPts val="600"/>
              </a:spcBef>
              <a:spcAft>
                <a:spcPts val="0"/>
              </a:spcAft>
              <a:buFont typeface="Symbol"/>
              <a:buChar char=""/>
            </a:pPr>
            <a:r>
              <a:rPr lang="en-US" sz="3300" dirty="0">
                <a:solidFill>
                  <a:srgbClr val="292934"/>
                </a:solidFill>
              </a:rPr>
              <a:t>Keep the goal in mind: analysis of teaching to improve student learning.  </a:t>
            </a:r>
            <a:endParaRPr lang="en-US" sz="3300" dirty="0"/>
          </a:p>
          <a:p>
            <a:pPr marL="342900" marR="0" lvl="0" indent="-342900">
              <a:lnSpc>
                <a:spcPct val="110000"/>
              </a:lnSpc>
              <a:spcBef>
                <a:spcPts val="600"/>
              </a:spcBef>
              <a:spcAft>
                <a:spcPts val="0"/>
              </a:spcAft>
              <a:buFont typeface="Symbol"/>
              <a:buChar char=""/>
            </a:pPr>
            <a:r>
              <a:rPr lang="en-US" sz="3300" dirty="0">
                <a:solidFill>
                  <a:srgbClr val="292934"/>
                </a:solidFill>
              </a:rPr>
              <a:t>Share your ideas, uncertainties, confusion, disagreements, questions, and good humor. All points of view are welcome.</a:t>
            </a:r>
            <a:endParaRPr lang="en-US" sz="3300" dirty="0"/>
          </a:p>
          <a:p>
            <a:pPr marL="342900" marR="0" lvl="0" indent="-342900">
              <a:lnSpc>
                <a:spcPct val="110000"/>
              </a:lnSpc>
              <a:spcBef>
                <a:spcPts val="600"/>
              </a:spcBef>
              <a:spcAft>
                <a:spcPts val="0"/>
              </a:spcAft>
              <a:buFont typeface="Symbol"/>
              <a:buChar char=""/>
            </a:pPr>
            <a:r>
              <a:rPr lang="en-US" sz="3300" dirty="0">
                <a:solidFill>
                  <a:srgbClr val="292934"/>
                </a:solidFill>
              </a:rPr>
              <a:t>Expect and ask questions to deepen everyone’s learning; be constructively challenging.</a:t>
            </a:r>
            <a:endParaRPr lang="en-US" sz="3300" dirty="0"/>
          </a:p>
          <a:p>
            <a:pPr marL="342900" marR="0" lvl="0" indent="-342900">
              <a:lnSpc>
                <a:spcPct val="110000"/>
              </a:lnSpc>
              <a:spcBef>
                <a:spcPts val="600"/>
              </a:spcBef>
              <a:spcAft>
                <a:spcPts val="0"/>
              </a:spcAft>
              <a:buFont typeface="Symbol"/>
              <a:buChar char=""/>
            </a:pPr>
            <a:r>
              <a:rPr lang="en-US" sz="3300" dirty="0">
                <a:solidFill>
                  <a:srgbClr val="292934"/>
                </a:solidFill>
              </a:rPr>
              <a:t>Listen carefully; seek to understand other participants’ points of view.</a:t>
            </a:r>
            <a:endParaRPr lang="en-US" sz="33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457200" y="1219200"/>
            <a:ext cx="854336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203690665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437254"/>
            <a:ext cx="5868219" cy="6420746"/>
          </a:xfrm>
          <a:prstGeom prst="rect">
            <a:avLst/>
          </a:prstGeom>
        </p:spPr>
      </p:pic>
      <p:sp>
        <p:nvSpPr>
          <p:cNvPr id="5" name="Rectangle 6"/>
          <p:cNvSpPr>
            <a:spLocks noChangeArrowheads="1"/>
          </p:cNvSpPr>
          <p:nvPr/>
        </p:nvSpPr>
        <p:spPr bwMode="auto">
          <a:xfrm>
            <a:off x="1905000" y="4038600"/>
            <a:ext cx="2667000" cy="914400"/>
          </a:xfrm>
          <a:prstGeom prst="rect">
            <a:avLst/>
          </a:prstGeom>
          <a:solidFill>
            <a:srgbClr val="FFFF00">
              <a:alpha val="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0169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r>
              <a:rPr lang="en-US" dirty="0"/>
              <a:t>The Student Thinking Lens: Moving Student Thinking Forward</a:t>
            </a:r>
          </a:p>
        </p:txBody>
      </p:sp>
      <p:sp>
        <p:nvSpPr>
          <p:cNvPr id="3" name="Content Placeholder 2"/>
          <p:cNvSpPr>
            <a:spLocks noGrp="1"/>
          </p:cNvSpPr>
          <p:nvPr>
            <p:ph idx="1"/>
          </p:nvPr>
        </p:nvSpPr>
        <p:spPr>
          <a:xfrm>
            <a:off x="2667000" y="3657600"/>
            <a:ext cx="3276600" cy="2743200"/>
          </a:xfrm>
        </p:spPr>
        <p:txBody>
          <a:bodyPr/>
          <a:lstStyle/>
          <a:p>
            <a:pPr marL="0" indent="0">
              <a:buNone/>
            </a:pPr>
            <a:r>
              <a:rPr lang="en-US" sz="3000" dirty="0"/>
              <a:t>By using </a:t>
            </a:r>
            <a:r>
              <a:rPr lang="en-US" sz="3000" dirty="0" err="1"/>
              <a:t>STeLLA</a:t>
            </a:r>
            <a:r>
              <a:rPr lang="en-US" sz="3000" dirty="0"/>
              <a:t> strategies 4–8 to  engage students in making sense of the world around them.</a:t>
            </a:r>
            <a:endParaRPr lang="en-US" sz="3000" b="1" i="1" dirty="0"/>
          </a:p>
        </p:txBody>
      </p:sp>
      <p:pic>
        <p:nvPicPr>
          <p:cNvPr id="6" name="Picture 5"/>
          <p:cNvPicPr>
            <a:picLocks noChangeAspect="1"/>
          </p:cNvPicPr>
          <p:nvPr/>
        </p:nvPicPr>
        <p:blipFill>
          <a:blip r:embed="rId3" cstate="print"/>
          <a:stretch>
            <a:fillRect/>
          </a:stretch>
        </p:blipFill>
        <p:spPr>
          <a:xfrm>
            <a:off x="6248400" y="3581400"/>
            <a:ext cx="2428417" cy="2177201"/>
          </a:xfrm>
          <a:prstGeom prst="rect">
            <a:avLst/>
          </a:prstGeom>
        </p:spPr>
      </p:pic>
      <p:sp>
        <p:nvSpPr>
          <p:cNvPr id="8" name="Rectangle 7"/>
          <p:cNvSpPr/>
          <p:nvPr/>
        </p:nvSpPr>
        <p:spPr>
          <a:xfrm>
            <a:off x="457200" y="1905000"/>
            <a:ext cx="7696200" cy="1477328"/>
          </a:xfrm>
          <a:prstGeom prst="rect">
            <a:avLst/>
          </a:prstGeom>
        </p:spPr>
        <p:txBody>
          <a:bodyPr wrap="square">
            <a:spAutoFit/>
          </a:bodyPr>
          <a:lstStyle/>
          <a:p>
            <a:r>
              <a:rPr lang="en-US" sz="3000" i="1" dirty="0">
                <a:latin typeface="Calibri" panose="020F0502020204030204" pitchFamily="34" charset="0"/>
              </a:rPr>
              <a:t>How can we advance students’ science learning without just telling them about science ideas and expecting them to memorize the concepts?  </a:t>
            </a:r>
          </a:p>
        </p:txBody>
      </p:sp>
      <p:pic>
        <p:nvPicPr>
          <p:cNvPr id="4" name="Picture 3"/>
          <p:cNvPicPr>
            <a:picLocks noChangeAspect="1"/>
          </p:cNvPicPr>
          <p:nvPr/>
        </p:nvPicPr>
        <p:blipFill>
          <a:blip r:embed="rId4" cstate="print"/>
          <a:stretch>
            <a:fillRect/>
          </a:stretch>
        </p:blipFill>
        <p:spPr>
          <a:xfrm>
            <a:off x="348532" y="4495800"/>
            <a:ext cx="1775086" cy="1066800"/>
          </a:xfrm>
          <a:prstGeom prst="rect">
            <a:avLst/>
          </a:prstGeom>
        </p:spPr>
      </p:pic>
    </p:spTree>
    <p:extLst>
      <p:ext uri="{BB962C8B-B14F-4D97-AF65-F5344CB8AC3E}">
        <p14:creationId xmlns:p14="http://schemas.microsoft.com/office/powerpoint/2010/main" val="114316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391400" cy="990600"/>
          </a:xfrm>
        </p:spPr>
        <p:txBody>
          <a:bodyPr>
            <a:noAutofit/>
          </a:bodyPr>
          <a:lstStyle/>
          <a:p>
            <a:r>
              <a:rPr lang="en-US" dirty="0"/>
              <a:t>The Student Thinking Lens: Moving Student Thinking Forward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767372"/>
              </p:ext>
            </p:extLst>
          </p:nvPr>
        </p:nvGraphicFramePr>
        <p:xfrm>
          <a:off x="476250" y="1828800"/>
          <a:ext cx="8229600" cy="4494616"/>
        </p:xfrm>
        <a:graphic>
          <a:graphicData uri="http://schemas.openxmlformats.org/drawingml/2006/table">
            <a:tbl>
              <a:tblPr firstRow="1" bandRow="1">
                <a:tableStyleId>{5C22544A-7EE6-4342-B048-85BDC9FD1C3A}</a:tableStyleId>
              </a:tblPr>
              <a:tblGrid>
                <a:gridCol w="4019550">
                  <a:extLst>
                    <a:ext uri="{9D8B030D-6E8A-4147-A177-3AD203B41FA5}">
                      <a16:colId xmlns:a16="http://schemas.microsoft.com/office/drawing/2014/main" val="20000"/>
                    </a:ext>
                  </a:extLst>
                </a:gridCol>
                <a:gridCol w="4210050">
                  <a:extLst>
                    <a:ext uri="{9D8B030D-6E8A-4147-A177-3AD203B41FA5}">
                      <a16:colId xmlns:a16="http://schemas.microsoft.com/office/drawing/2014/main" val="20001"/>
                    </a:ext>
                  </a:extLst>
                </a:gridCol>
              </a:tblGrid>
              <a:tr h="762000">
                <a:tc>
                  <a:txBody>
                    <a:bodyPr/>
                    <a:lstStyle/>
                    <a:p>
                      <a:pPr algn="ctr">
                        <a:spcBef>
                          <a:spcPts val="0"/>
                        </a:spcBef>
                      </a:pPr>
                      <a:endParaRPr lang="en-US" sz="300" dirty="0"/>
                    </a:p>
                    <a:p>
                      <a:pPr algn="ctr">
                        <a:spcBef>
                          <a:spcPts val="0"/>
                        </a:spcBef>
                      </a:pPr>
                      <a:r>
                        <a:rPr lang="en-US" dirty="0"/>
                        <a:t>Strategies That Reveal</a:t>
                      </a:r>
                      <a:br>
                        <a:rPr lang="en-US" dirty="0"/>
                      </a:br>
                      <a:r>
                        <a:rPr lang="en-US" dirty="0"/>
                        <a:t>Student Thinking</a:t>
                      </a:r>
                    </a:p>
                  </a:txBody>
                  <a:tcPr/>
                </a:tc>
                <a:tc>
                  <a:txBody>
                    <a:bodyPr/>
                    <a:lstStyle/>
                    <a:p>
                      <a:pPr algn="ctr"/>
                      <a:endParaRPr lang="en-US" sz="300" dirty="0"/>
                    </a:p>
                    <a:p>
                      <a:pPr algn="ctr"/>
                      <a:r>
                        <a:rPr lang="en-US" dirty="0"/>
                        <a:t>Strategies</a:t>
                      </a:r>
                      <a:r>
                        <a:rPr lang="en-US" baseline="0" dirty="0"/>
                        <a:t> That Move </a:t>
                      </a:r>
                      <a:br>
                        <a:rPr lang="en-US" baseline="0" dirty="0"/>
                      </a:br>
                      <a:r>
                        <a:rPr lang="en-US" baseline="0" dirty="0"/>
                        <a:t>Student Thinking Forward</a:t>
                      </a:r>
                      <a:endParaRPr lang="en-US" dirty="0"/>
                    </a:p>
                  </a:txBody>
                  <a:tcPr/>
                </a:tc>
                <a:extLst>
                  <a:ext uri="{0D108BD9-81ED-4DB2-BD59-A6C34878D82A}">
                    <a16:rowId xmlns:a16="http://schemas.microsoft.com/office/drawing/2014/main" val="10000"/>
                  </a:ext>
                </a:extLst>
              </a:tr>
              <a:tr h="486309">
                <a:tc>
                  <a:txBody>
                    <a:bodyPr/>
                    <a:lstStyle/>
                    <a:p>
                      <a:r>
                        <a:rPr lang="en-US" dirty="0"/>
                        <a:t>1. Elicit questions</a:t>
                      </a:r>
                    </a:p>
                  </a:txBody>
                  <a:tcPr/>
                </a:tc>
                <a:tc>
                  <a:txBody>
                    <a:bodyPr/>
                    <a:lstStyle/>
                    <a:p>
                      <a:endParaRPr lang="en-US" dirty="0"/>
                    </a:p>
                  </a:txBody>
                  <a:tcPr/>
                </a:tc>
                <a:extLst>
                  <a:ext uri="{0D108BD9-81ED-4DB2-BD59-A6C34878D82A}">
                    <a16:rowId xmlns:a16="http://schemas.microsoft.com/office/drawing/2014/main" val="10001"/>
                  </a:ext>
                </a:extLst>
              </a:tr>
              <a:tr h="486309">
                <a:tc>
                  <a:txBody>
                    <a:bodyPr/>
                    <a:lstStyle/>
                    <a:p>
                      <a:r>
                        <a:rPr lang="en-US" dirty="0"/>
                        <a:t>2.</a:t>
                      </a:r>
                      <a:r>
                        <a:rPr lang="en-US" baseline="0" dirty="0"/>
                        <a:t> Probe questions</a:t>
                      </a:r>
                      <a:endParaRPr lang="en-US" dirty="0"/>
                    </a:p>
                  </a:txBody>
                  <a:tcPr/>
                </a:tc>
                <a:tc>
                  <a:txBody>
                    <a:bodyPr/>
                    <a:lstStyle/>
                    <a:p>
                      <a:endParaRPr lang="en-US" dirty="0"/>
                    </a:p>
                  </a:txBody>
                  <a:tcPr/>
                </a:tc>
                <a:extLst>
                  <a:ext uri="{0D108BD9-81ED-4DB2-BD59-A6C34878D82A}">
                    <a16:rowId xmlns:a16="http://schemas.microsoft.com/office/drawing/2014/main" val="10002"/>
                  </a:ext>
                </a:extLst>
              </a:tr>
              <a:tr h="486309">
                <a:tc>
                  <a:txBody>
                    <a:bodyPr/>
                    <a:lstStyle/>
                    <a:p>
                      <a:r>
                        <a:rPr lang="en-US" dirty="0"/>
                        <a:t>3. Challenge questions</a:t>
                      </a:r>
                    </a:p>
                  </a:txBody>
                  <a:tcPr/>
                </a:tc>
                <a:tc>
                  <a:txBody>
                    <a:bodyPr/>
                    <a:lstStyle/>
                    <a:p>
                      <a:r>
                        <a:rPr lang="en-US" dirty="0"/>
                        <a:t>3. Challenge questions</a:t>
                      </a:r>
                    </a:p>
                  </a:txBody>
                  <a:tcPr/>
                </a:tc>
                <a:extLst>
                  <a:ext uri="{0D108BD9-81ED-4DB2-BD59-A6C34878D82A}">
                    <a16:rowId xmlns:a16="http://schemas.microsoft.com/office/drawing/2014/main" val="10003"/>
                  </a:ext>
                </a:extLst>
              </a:tr>
              <a:tr h="486309">
                <a:tc>
                  <a:txBody>
                    <a:bodyPr/>
                    <a:lstStyle/>
                    <a:p>
                      <a:r>
                        <a:rPr lang="en-US" dirty="0"/>
                        <a:t>4. Analysis</a:t>
                      </a:r>
                      <a:r>
                        <a:rPr lang="en-US" baseline="0" dirty="0"/>
                        <a:t> </a:t>
                      </a:r>
                      <a:r>
                        <a:rPr lang="en-US" dirty="0"/>
                        <a:t>and interpretation</a:t>
                      </a:r>
                      <a:r>
                        <a:rPr lang="en-US" baseline="0" dirty="0"/>
                        <a:t> of </a:t>
                      </a:r>
                      <a:r>
                        <a:rPr lang="en-US" dirty="0"/>
                        <a:t>data</a:t>
                      </a:r>
                    </a:p>
                  </a:txBody>
                  <a:tcPr/>
                </a:tc>
                <a:tc>
                  <a:txBody>
                    <a:bodyPr/>
                    <a:lstStyle/>
                    <a:p>
                      <a:r>
                        <a:rPr lang="en-US" dirty="0"/>
                        <a:t>4. Analysis and interpretation of data</a:t>
                      </a:r>
                    </a:p>
                  </a:txBody>
                  <a:tcPr/>
                </a:tc>
                <a:extLst>
                  <a:ext uri="{0D108BD9-81ED-4DB2-BD59-A6C34878D82A}">
                    <a16:rowId xmlns:a16="http://schemas.microsoft.com/office/drawing/2014/main" val="10004"/>
                  </a:ext>
                </a:extLst>
              </a:tr>
              <a:tr h="486309">
                <a:tc>
                  <a:txBody>
                    <a:bodyPr/>
                    <a:lstStyle/>
                    <a:p>
                      <a:r>
                        <a:rPr lang="en-US" dirty="0"/>
                        <a:t>5. Construction of explanations</a:t>
                      </a:r>
                    </a:p>
                  </a:txBody>
                  <a:tcPr/>
                </a:tc>
                <a:tc>
                  <a:txBody>
                    <a:bodyPr/>
                    <a:lstStyle/>
                    <a:p>
                      <a:r>
                        <a:rPr lang="en-US" dirty="0"/>
                        <a:t>5. Construction of explanations</a:t>
                      </a:r>
                    </a:p>
                  </a:txBody>
                  <a:tcPr/>
                </a:tc>
                <a:extLst>
                  <a:ext uri="{0D108BD9-81ED-4DB2-BD59-A6C34878D82A}">
                    <a16:rowId xmlns:a16="http://schemas.microsoft.com/office/drawing/2014/main" val="10005"/>
                  </a:ext>
                </a:extLst>
              </a:tr>
              <a:tr h="486309">
                <a:tc>
                  <a:txBody>
                    <a:bodyPr/>
                    <a:lstStyle/>
                    <a:p>
                      <a:r>
                        <a:rPr lang="en-US" dirty="0"/>
                        <a:t>6. Use and application</a:t>
                      </a:r>
                      <a:r>
                        <a:rPr lang="en-US" baseline="0" dirty="0"/>
                        <a:t> of </a:t>
                      </a:r>
                      <a:r>
                        <a:rPr lang="en-US" dirty="0"/>
                        <a:t>new ideas</a:t>
                      </a:r>
                    </a:p>
                  </a:txBody>
                  <a:tcPr/>
                </a:tc>
                <a:tc>
                  <a:txBody>
                    <a:bodyPr/>
                    <a:lstStyle/>
                    <a:p>
                      <a:r>
                        <a:rPr lang="en-US" dirty="0"/>
                        <a:t>6. Use</a:t>
                      </a:r>
                      <a:r>
                        <a:rPr lang="en-US" baseline="0" dirty="0"/>
                        <a:t> and application of new ideas</a:t>
                      </a:r>
                      <a:endParaRPr lang="en-US" dirty="0"/>
                    </a:p>
                  </a:txBody>
                  <a:tcPr/>
                </a:tc>
                <a:extLst>
                  <a:ext uri="{0D108BD9-81ED-4DB2-BD59-A6C34878D82A}">
                    <a16:rowId xmlns:a16="http://schemas.microsoft.com/office/drawing/2014/main" val="10006"/>
                  </a:ext>
                </a:extLst>
              </a:tr>
              <a:tr h="407381">
                <a:tc>
                  <a:txBody>
                    <a:bodyPr/>
                    <a:lstStyle/>
                    <a:p>
                      <a:r>
                        <a:rPr lang="en-US" dirty="0"/>
                        <a:t>7. Synthesis and summarizing</a:t>
                      </a:r>
                    </a:p>
                  </a:txBody>
                  <a:tcPr/>
                </a:tc>
                <a:tc>
                  <a:txBody>
                    <a:bodyPr/>
                    <a:lstStyle/>
                    <a:p>
                      <a:r>
                        <a:rPr lang="en-US" dirty="0"/>
                        <a:t>7. Synthesis and summarizing</a:t>
                      </a:r>
                    </a:p>
                  </a:txBody>
                  <a:tcPr/>
                </a:tc>
                <a:extLst>
                  <a:ext uri="{0D108BD9-81ED-4DB2-BD59-A6C34878D82A}">
                    <a16:rowId xmlns:a16="http://schemas.microsoft.com/office/drawing/2014/main" val="10007"/>
                  </a:ext>
                </a:extLst>
              </a:tr>
              <a:tr h="407381">
                <a:tc>
                  <a:txBody>
                    <a:bodyPr/>
                    <a:lstStyle/>
                    <a:p>
                      <a:r>
                        <a:rPr lang="en-US" dirty="0"/>
                        <a:t>8. Scientific</a:t>
                      </a:r>
                      <a:r>
                        <a:rPr lang="en-US" baseline="0" dirty="0"/>
                        <a:t> communication</a:t>
                      </a:r>
                      <a:endParaRPr lang="en-US" dirty="0"/>
                    </a:p>
                  </a:txBody>
                  <a:tcPr/>
                </a:tc>
                <a:tc>
                  <a:txBody>
                    <a:bodyPr/>
                    <a:lstStyle/>
                    <a:p>
                      <a:r>
                        <a:rPr lang="en-US" dirty="0"/>
                        <a:t>8. Scientific communication</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85228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96200" cy="1143000"/>
          </a:xfrm>
        </p:spPr>
        <p:txBody>
          <a:bodyPr>
            <a:noAutofit/>
          </a:bodyPr>
          <a:lstStyle/>
          <a:p>
            <a:r>
              <a:rPr lang="en-US" dirty="0"/>
              <a:t>The Student Thinking Lens: From Questions to Activities</a:t>
            </a:r>
          </a:p>
        </p:txBody>
      </p:sp>
      <p:sp>
        <p:nvSpPr>
          <p:cNvPr id="3" name="Content Placeholder 2"/>
          <p:cNvSpPr>
            <a:spLocks noGrp="1"/>
          </p:cNvSpPr>
          <p:nvPr>
            <p:ph idx="1"/>
          </p:nvPr>
        </p:nvSpPr>
        <p:spPr>
          <a:xfrm>
            <a:off x="457200" y="1905000"/>
            <a:ext cx="8229600" cy="4419600"/>
          </a:xfrm>
        </p:spPr>
        <p:txBody>
          <a:bodyPr/>
          <a:lstStyle/>
          <a:p>
            <a:pPr marL="365760" indent="-365760">
              <a:spcBef>
                <a:spcPts val="1200"/>
              </a:spcBef>
            </a:pPr>
            <a:r>
              <a:rPr lang="en-US" sz="3200" dirty="0"/>
              <a:t>Look at the Summary of </a:t>
            </a:r>
            <a:r>
              <a:rPr lang="en-US" sz="3200" dirty="0" err="1"/>
              <a:t>STeLLA</a:t>
            </a:r>
            <a:r>
              <a:rPr lang="en-US" sz="3200" dirty="0"/>
              <a:t> Student Thinking Lens Strategies in the strategies booklet.</a:t>
            </a:r>
          </a:p>
          <a:p>
            <a:pPr marL="365760" indent="-365760">
              <a:spcBef>
                <a:spcPts val="1200"/>
              </a:spcBef>
            </a:pPr>
            <a:r>
              <a:rPr lang="en-US" sz="3200" dirty="0"/>
              <a:t>What distinguishes strategies 1–3 from the rest of the Student Thinking Lens strategies? </a:t>
            </a:r>
            <a:endParaRPr lang="en-US" dirty="0"/>
          </a:p>
          <a:p>
            <a:pPr marL="0" indent="0">
              <a:buNone/>
            </a:pPr>
            <a:endParaRPr lang="en-US" dirty="0"/>
          </a:p>
        </p:txBody>
      </p:sp>
    </p:spTree>
    <p:extLst>
      <p:ext uri="{BB962C8B-B14F-4D97-AF65-F5344CB8AC3E}">
        <p14:creationId xmlns:p14="http://schemas.microsoft.com/office/powerpoint/2010/main" val="2313901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609600"/>
            <a:ext cx="8458200" cy="1143000"/>
          </a:xfrm>
        </p:spPr>
        <p:txBody>
          <a:bodyPr>
            <a:noAutofit/>
          </a:bodyPr>
          <a:lstStyle/>
          <a:p>
            <a:pPr eaLnBrk="1" hangingPunct="1"/>
            <a:r>
              <a:rPr lang="en-US" dirty="0"/>
              <a:t>STL Strategies 4 and 5: Purposes and Key Features</a:t>
            </a:r>
          </a:p>
        </p:txBody>
      </p:sp>
      <p:sp>
        <p:nvSpPr>
          <p:cNvPr id="16387" name="Rectangle 3"/>
          <p:cNvSpPr>
            <a:spLocks noGrp="1" noChangeArrowheads="1"/>
          </p:cNvSpPr>
          <p:nvPr>
            <p:ph idx="1"/>
          </p:nvPr>
        </p:nvSpPr>
        <p:spPr>
          <a:xfrm>
            <a:off x="457200" y="2057400"/>
            <a:ext cx="3886200" cy="1752600"/>
          </a:xfrm>
          <a:ln w="50800">
            <a:solidFill>
              <a:schemeClr val="accent1"/>
            </a:solidFill>
          </a:ln>
        </p:spPr>
        <p:txBody>
          <a:bodyPr/>
          <a:lstStyle/>
          <a:p>
            <a:pPr marL="0" indent="0" algn="ctr" eaLnBrk="1" hangingPunct="1">
              <a:spcAft>
                <a:spcPts val="600"/>
              </a:spcAft>
              <a:buNone/>
            </a:pPr>
            <a:r>
              <a:rPr lang="en-US" sz="3000" b="1" dirty="0"/>
              <a:t>Strategy 4</a:t>
            </a:r>
          </a:p>
          <a:p>
            <a:pPr marL="228600" indent="-228600" algn="ctr">
              <a:spcBef>
                <a:spcPts val="672"/>
              </a:spcBef>
              <a:spcAft>
                <a:spcPts val="1200"/>
              </a:spcAft>
              <a:buNone/>
            </a:pPr>
            <a:r>
              <a:rPr lang="en-US" sz="3000" dirty="0"/>
              <a:t>What are the purpose and key features?</a:t>
            </a:r>
          </a:p>
        </p:txBody>
      </p:sp>
      <p:sp>
        <p:nvSpPr>
          <p:cNvPr id="9" name="Rectangle 3"/>
          <p:cNvSpPr txBox="1">
            <a:spLocks noChangeArrowheads="1"/>
          </p:cNvSpPr>
          <p:nvPr/>
        </p:nvSpPr>
        <p:spPr bwMode="auto">
          <a:xfrm>
            <a:off x="4495800" y="2057400"/>
            <a:ext cx="3886200" cy="1752600"/>
          </a:xfrm>
          <a:prstGeom prst="rect">
            <a:avLst/>
          </a:prstGeom>
          <a:noFill/>
          <a:ln w="50800">
            <a:solidFill>
              <a:schemeClr val="accent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ts val="600"/>
              </a:spcAft>
              <a:buClr>
                <a:schemeClr val="accent1"/>
              </a:buClr>
              <a:buSzPct val="85000"/>
              <a:buFont typeface="Arial" charset="0"/>
              <a:buNone/>
              <a:tabLst/>
              <a:defRPr/>
            </a:pPr>
            <a:r>
              <a:rPr kumimoji="0" lang="en-US" sz="3000" b="1"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Strategy 5</a:t>
            </a:r>
          </a:p>
          <a:p>
            <a:pPr marL="228600" marR="0" lvl="0" indent="-228600" algn="ctr" defTabSz="914400" rtl="0" eaLnBrk="0" fontAlgn="base" latinLnBrk="0" hangingPunct="0">
              <a:lnSpc>
                <a:spcPct val="100000"/>
              </a:lnSpc>
              <a:spcBef>
                <a:spcPts val="672"/>
              </a:spcBef>
              <a:spcAft>
                <a:spcPts val="1200"/>
              </a:spcAft>
              <a:buClr>
                <a:schemeClr val="accent1"/>
              </a:buClr>
              <a:buSzPct val="85000"/>
              <a:tabLst/>
              <a:defRPr/>
            </a:pPr>
            <a:r>
              <a:rPr kumimoji="0" lang="en-US" sz="30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What are the purpose and key features?</a:t>
            </a:r>
          </a:p>
        </p:txBody>
      </p:sp>
    </p:spTree>
    <p:extLst>
      <p:ext uri="{BB962C8B-B14F-4D97-AF65-F5344CB8AC3E}">
        <p14:creationId xmlns:p14="http://schemas.microsoft.com/office/powerpoint/2010/main" val="1375290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1" id="{073195B7-1C89-40E8-9AA2-D6D464C5CCD4}" vid="{CB43CD5C-7B61-4BC1-B855-E62918F9B6C1}"/>
    </a:ext>
  </a:extLst>
</a:theme>
</file>

<file path=ppt/theme/theme2.xml><?xml version="1.0" encoding="utf-8"?>
<a:theme xmlns:a="http://schemas.openxmlformats.org/drawingml/2006/main" name="1_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Theme1</Template>
  <TotalTime>27076</TotalTime>
  <Words>6041</Words>
  <Application>Microsoft Office PowerPoint</Application>
  <PresentationFormat>On-screen Show (4:3)</PresentationFormat>
  <Paragraphs>586</Paragraphs>
  <Slides>42</Slides>
  <Notes>42</Notes>
  <HiddenSlides>2</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42</vt:i4>
      </vt:variant>
    </vt:vector>
  </HeadingPairs>
  <TitlesOfParts>
    <vt:vector size="49" baseType="lpstr">
      <vt:lpstr>Arial</vt:lpstr>
      <vt:lpstr>Calibri</vt:lpstr>
      <vt:lpstr>Cambria Math</vt:lpstr>
      <vt:lpstr>Lucida Sans Unicode</vt:lpstr>
      <vt:lpstr>Symbol</vt:lpstr>
      <vt:lpstr>Theme1</vt:lpstr>
      <vt:lpstr>1_Theme1</vt:lpstr>
      <vt:lpstr>RESPeCT PD pROGRAM</vt:lpstr>
      <vt:lpstr>Agenda for Day 3</vt:lpstr>
      <vt:lpstr>Trends in Reflections</vt:lpstr>
      <vt:lpstr>Today’s Focus Questions</vt:lpstr>
      <vt:lpstr>PowerPoint Presentation</vt:lpstr>
      <vt:lpstr>The Student Thinking Lens: Moving Student Thinking Forward</vt:lpstr>
      <vt:lpstr>The Student Thinking Lens: Moving Student Thinking Forward</vt:lpstr>
      <vt:lpstr>The Student Thinking Lens: From Questions to Activities</vt:lpstr>
      <vt:lpstr>STL Strategies 4 and 5: Purposes and Key Features</vt:lpstr>
      <vt:lpstr> Relationships between Strategies 4 and 5 </vt:lpstr>
      <vt:lpstr>Practice Identifying Strategies 4 and 5</vt:lpstr>
      <vt:lpstr>Lesson Analysis Focus Question</vt:lpstr>
      <vt:lpstr>Lesson Analysis: Review Lesson  Context </vt:lpstr>
      <vt:lpstr>Lesson Analysis: Identify Strategy 4</vt:lpstr>
      <vt:lpstr>Lesson Analysis: Analyze Strategy 4 and Reflect</vt:lpstr>
      <vt:lpstr>Strategy 5 Practice: Explanation and Argumentation   </vt:lpstr>
      <vt:lpstr>Lesson Analysis: Review Lesson  Context</vt:lpstr>
      <vt:lpstr>Lesson Analysis: Identify Strategy 5 </vt:lpstr>
      <vt:lpstr>Lesson Analysis: Analyze Strategy 5 and Reflect</vt:lpstr>
      <vt:lpstr>Reflect: Key Ideas about Lesson Analysis</vt:lpstr>
      <vt:lpstr> Summarizing Strategies 4 and 5</vt:lpstr>
      <vt:lpstr>Reflect: Lesson Analysis Focus Question</vt:lpstr>
      <vt:lpstr>WATER CYCLE</vt:lpstr>
      <vt:lpstr>Content Deepening Focus Question</vt:lpstr>
      <vt:lpstr>Activity 1: Ping-Pong Balls in a Bin</vt:lpstr>
      <vt:lpstr>Activity 2: Popcorn in a Bin </vt:lpstr>
      <vt:lpstr>Activity 3: Grains of Rice in a Bin </vt:lpstr>
      <vt:lpstr>The Big Idea</vt:lpstr>
      <vt:lpstr>How Small Is a Water Molecule?</vt:lpstr>
      <vt:lpstr>The Number of Molecules in a Drop of Water</vt:lpstr>
      <vt:lpstr>The Number of Molecules in a Drop of Water</vt:lpstr>
      <vt:lpstr>Building Confidence with Bounds</vt:lpstr>
      <vt:lpstr>Building Confidence with Bounds</vt:lpstr>
      <vt:lpstr>Building Confidence with Bounds</vt:lpstr>
      <vt:lpstr>Building Confidence with Bounds: The Big Idea</vt:lpstr>
      <vt:lpstr>Reflect: Content Deepening Focus Question</vt:lpstr>
      <vt:lpstr>Summary: Moving Student Thinking Forward</vt:lpstr>
      <vt:lpstr>Summary: Today’s Focus Questions</vt:lpstr>
      <vt:lpstr>Homework</vt:lpstr>
      <vt:lpstr>Reflections on Today’s Session</vt:lpstr>
      <vt:lpstr> Norms for Working Together: The Basics </vt:lpstr>
      <vt:lpstr> Norms for Working Together: The Heart </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Mai Ngoc Tran</cp:lastModifiedBy>
  <cp:revision>876</cp:revision>
  <cp:lastPrinted>2016-03-11T23:17:26Z</cp:lastPrinted>
  <dcterms:created xsi:type="dcterms:W3CDTF">2014-06-10T18:20:14Z</dcterms:created>
  <dcterms:modified xsi:type="dcterms:W3CDTF">2020-01-07T22:56:17Z</dcterms:modified>
</cp:coreProperties>
</file>