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54"/>
  </p:notesMasterIdLst>
  <p:handoutMasterIdLst>
    <p:handoutMasterId r:id="rId55"/>
  </p:handoutMasterIdLst>
  <p:sldIdLst>
    <p:sldId id="299" r:id="rId3"/>
    <p:sldId id="374" r:id="rId4"/>
    <p:sldId id="300" r:id="rId5"/>
    <p:sldId id="302" r:id="rId6"/>
    <p:sldId id="313" r:id="rId7"/>
    <p:sldId id="376" r:id="rId8"/>
    <p:sldId id="378" r:id="rId9"/>
    <p:sldId id="319" r:id="rId10"/>
    <p:sldId id="431" r:id="rId11"/>
    <p:sldId id="322" r:id="rId12"/>
    <p:sldId id="323" r:id="rId13"/>
    <p:sldId id="385" r:id="rId14"/>
    <p:sldId id="372" r:id="rId15"/>
    <p:sldId id="366" r:id="rId16"/>
    <p:sldId id="360" r:id="rId17"/>
    <p:sldId id="331" r:id="rId18"/>
    <p:sldId id="325" r:id="rId19"/>
    <p:sldId id="432" r:id="rId20"/>
    <p:sldId id="377" r:id="rId21"/>
    <p:sldId id="357" r:id="rId22"/>
    <p:sldId id="382" r:id="rId23"/>
    <p:sldId id="381" r:id="rId24"/>
    <p:sldId id="361" r:id="rId25"/>
    <p:sldId id="386" r:id="rId26"/>
    <p:sldId id="408" r:id="rId27"/>
    <p:sldId id="409" r:id="rId28"/>
    <p:sldId id="410" r:id="rId29"/>
    <p:sldId id="411" r:id="rId30"/>
    <p:sldId id="412" r:id="rId31"/>
    <p:sldId id="413" r:id="rId32"/>
    <p:sldId id="414" r:id="rId33"/>
    <p:sldId id="415" r:id="rId34"/>
    <p:sldId id="416" r:id="rId35"/>
    <p:sldId id="417" r:id="rId36"/>
    <p:sldId id="418" r:id="rId37"/>
    <p:sldId id="419" r:id="rId38"/>
    <p:sldId id="420" r:id="rId39"/>
    <p:sldId id="421" r:id="rId40"/>
    <p:sldId id="422" r:id="rId41"/>
    <p:sldId id="423" r:id="rId42"/>
    <p:sldId id="424" r:id="rId43"/>
    <p:sldId id="425" r:id="rId44"/>
    <p:sldId id="426" r:id="rId45"/>
    <p:sldId id="427" r:id="rId46"/>
    <p:sldId id="428" r:id="rId47"/>
    <p:sldId id="362" r:id="rId48"/>
    <p:sldId id="373" r:id="rId49"/>
    <p:sldId id="327" r:id="rId50"/>
    <p:sldId id="316" r:id="rId51"/>
    <p:sldId id="429" r:id="rId52"/>
    <p:sldId id="430" r:id="rId5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Lonas" initials="JL" lastIdx="4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00" autoAdjust="0"/>
    <p:restoredTop sz="74373" autoAdjust="0"/>
  </p:normalViewPr>
  <p:slideViewPr>
    <p:cSldViewPr>
      <p:cViewPr varScale="1">
        <p:scale>
          <a:sx n="81" d="100"/>
          <a:sy n="81" d="100"/>
        </p:scale>
        <p:origin x="462" y="90"/>
      </p:cViewPr>
      <p:guideLst>
        <p:guide orient="horz" pos="2160"/>
        <p:guide pos="2880"/>
      </p:guideLst>
    </p:cSldViewPr>
  </p:slideViewPr>
  <p:outlineViewPr>
    <p:cViewPr>
      <p:scale>
        <a:sx n="33" d="100"/>
        <a:sy n="33" d="100"/>
      </p:scale>
      <p:origin x="0" y="-12906"/>
    </p:cViewPr>
  </p:outlineViewPr>
  <p:notesTextViewPr>
    <p:cViewPr>
      <p:scale>
        <a:sx n="1" d="1"/>
        <a:sy n="1" d="1"/>
      </p:scale>
      <p:origin x="0" y="0"/>
    </p:cViewPr>
  </p:notesTextViewPr>
  <p:sorterViewPr>
    <p:cViewPr>
      <p:scale>
        <a:sx n="100" d="100"/>
        <a:sy n="100" d="100"/>
      </p:scale>
      <p:origin x="0" y="-450"/>
    </p:cViewPr>
  </p:sorterViewPr>
  <p:notesViewPr>
    <p:cSldViewPr>
      <p:cViewPr varScale="1">
        <p:scale>
          <a:sx n="112" d="100"/>
          <a:sy n="112" d="100"/>
        </p:scale>
        <p:origin x="164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C27AD806-55DA-4555-B2D1-695CF6B02A10}" type="datetimeFigureOut">
              <a:rPr lang="en-US" smtClean="0"/>
              <a:pPr/>
              <a:t>2/5/2020</a:t>
            </a:fld>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8331392-BC22-4018-AE4B-40E53FC5B18E}" type="slidenum">
              <a:rPr lang="en-US" smtClean="0"/>
              <a:pPr/>
              <a:t>‹#›</a:t>
            </a:fld>
            <a:endParaRPr lang="en-US"/>
          </a:p>
        </p:txBody>
      </p:sp>
    </p:spTree>
    <p:extLst>
      <p:ext uri="{BB962C8B-B14F-4D97-AF65-F5344CB8AC3E}">
        <p14:creationId xmlns:p14="http://schemas.microsoft.com/office/powerpoint/2010/main" val="38632123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13E99A0-5A01-41BA-AC39-BB8F130969B5}" type="datetimeFigureOut">
              <a:rPr lang="en-US" smtClean="0"/>
              <a:pPr/>
              <a:t>2/5/2020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58BEC4D-D1F7-4625-B0BA-2126EAFE9E6D}" type="slidenum">
              <a:rPr lang="en-US" smtClean="0"/>
              <a:pPr/>
              <a:t>‹#›</a:t>
            </a:fld>
            <a:endParaRPr lang="en-US"/>
          </a:p>
        </p:txBody>
      </p:sp>
    </p:spTree>
    <p:extLst>
      <p:ext uri="{BB962C8B-B14F-4D97-AF65-F5344CB8AC3E}">
        <p14:creationId xmlns:p14="http://schemas.microsoft.com/office/powerpoint/2010/main" val="2691797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1</a:t>
            </a:fld>
            <a:endParaRPr lang="en-US" alt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en-US" dirty="0"/>
              <a:t>5 min</a:t>
            </a:r>
          </a:p>
          <a:p>
            <a:pPr eaLnBrk="1" hangingPunct="1"/>
            <a:endParaRPr lang="en-US" alt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Take care of any housekeeping issues. </a:t>
            </a:r>
            <a:endParaRPr lang="en-US" altLang="en-US" dirty="0"/>
          </a:p>
        </p:txBody>
      </p:sp>
    </p:spTree>
    <p:extLst>
      <p:ext uri="{BB962C8B-B14F-4D97-AF65-F5344CB8AC3E}">
        <p14:creationId xmlns:p14="http://schemas.microsoft.com/office/powerpoint/2010/main" val="4071017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endParaRPr lang="en-US" dirty="0"/>
          </a:p>
          <a:p>
            <a:pPr marL="228600" lvl="0" indent="-228600" fontAlgn="base">
              <a:buNone/>
            </a:pPr>
            <a:r>
              <a:rPr lang="en-US" sz="1200" kern="1200" dirty="0">
                <a:solidFill>
                  <a:schemeClr val="tx1"/>
                </a:solidFill>
                <a:latin typeface="+mn-lt"/>
                <a:ea typeface="+mn-ea"/>
                <a:cs typeface="+mn-cs"/>
              </a:rPr>
              <a:t>a. “</a:t>
            </a:r>
            <a:r>
              <a:rPr lang="en-US" sz="1200" u="none" kern="1200" dirty="0">
                <a:solidFill>
                  <a:schemeClr val="tx1"/>
                </a:solidFill>
                <a:latin typeface="+mn-lt"/>
                <a:ea typeface="+mn-ea"/>
                <a:cs typeface="+mn-cs"/>
              </a:rPr>
              <a:t>Read</a:t>
            </a:r>
            <a:r>
              <a:rPr lang="en-US" sz="1200" kern="1200" dirty="0">
                <a:solidFill>
                  <a:schemeClr val="tx1"/>
                </a:solidFill>
                <a:latin typeface="+mn-lt"/>
                <a:ea typeface="+mn-ea"/>
                <a:cs typeface="+mn-cs"/>
              </a:rPr>
              <a:t> the lesson context at the top of the video transcript (handout 4.4 in your PD program binders).”</a:t>
            </a:r>
          </a:p>
          <a:p>
            <a:pPr marL="228600" lvl="0" indent="-228600" fontAlgn="base">
              <a:buNone/>
            </a:pPr>
            <a:endParaRPr lang="en-US" dirty="0"/>
          </a:p>
          <a:p>
            <a:pPr marL="228600" lvl="0" indent="-228600" fontAlgn="base">
              <a:buNone/>
            </a:pPr>
            <a:r>
              <a:rPr lang="en-US" dirty="0"/>
              <a:t>b. </a:t>
            </a:r>
            <a:r>
              <a:rPr lang="en-US" sz="1200" u="none" strike="noStrike" kern="1200" dirty="0">
                <a:solidFill>
                  <a:schemeClr val="tx1"/>
                </a:solidFill>
                <a:effectLst/>
                <a:latin typeface="+mn-lt"/>
                <a:ea typeface="+mn-ea"/>
                <a:cs typeface="+mn-cs"/>
              </a:rPr>
              <a:t>Make</a:t>
            </a:r>
            <a:r>
              <a:rPr lang="en-US" sz="1200" u="none" strike="noStrike" kern="1200" baseline="0" dirty="0">
                <a:solidFill>
                  <a:schemeClr val="tx1"/>
                </a:solidFill>
                <a:effectLst/>
                <a:latin typeface="+mn-lt"/>
                <a:ea typeface="+mn-ea"/>
                <a:cs typeface="+mn-cs"/>
              </a:rPr>
              <a:t> sure </a:t>
            </a:r>
            <a:r>
              <a:rPr lang="en-US" sz="1200" u="none" strike="noStrike" kern="1200" dirty="0">
                <a:solidFill>
                  <a:schemeClr val="tx1"/>
                </a:solidFill>
                <a:effectLst/>
                <a:latin typeface="+mn-lt"/>
                <a:ea typeface="+mn-ea"/>
                <a:cs typeface="+mn-cs"/>
              </a:rPr>
              <a:t>participants understand the science content and activity</a:t>
            </a:r>
            <a:r>
              <a:rPr lang="en-US" sz="1200" u="none" strike="noStrike" kern="1200" baseline="0" dirty="0">
                <a:solidFill>
                  <a:schemeClr val="tx1"/>
                </a:solidFill>
                <a:effectLst/>
                <a:latin typeface="+mn-lt"/>
                <a:ea typeface="+mn-ea"/>
                <a:cs typeface="+mn-cs"/>
              </a:rPr>
              <a:t> that are the focus </a:t>
            </a:r>
            <a:r>
              <a:rPr lang="en-US" sz="1200" u="none" strike="noStrike" kern="1200" dirty="0">
                <a:solidFill>
                  <a:schemeClr val="tx1"/>
                </a:solidFill>
                <a:effectLst/>
                <a:latin typeface="+mn-lt"/>
                <a:ea typeface="+mn-ea"/>
                <a:cs typeface="+mn-cs"/>
              </a:rPr>
              <a:t>of this video clip.</a:t>
            </a:r>
          </a:p>
          <a:p>
            <a:pPr marL="228600" lvl="0" indent="-228600" fontAlgn="base">
              <a:buNone/>
            </a:pPr>
            <a:endParaRPr lang="en-US" sz="1200" u="none" strike="noStrike" kern="1200" dirty="0">
              <a:solidFill>
                <a:schemeClr val="tx1"/>
              </a:solidFill>
              <a:effectLst/>
              <a:latin typeface="+mn-lt"/>
              <a:ea typeface="+mn-ea"/>
              <a:cs typeface="+mn-cs"/>
            </a:endParaRPr>
          </a:p>
          <a:p>
            <a:pPr marL="228600" lvl="0" indent="-228600" fontAlgn="base">
              <a:buNone/>
            </a:pPr>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Refer to the Water Cycle Content Background Document as needed throughout the lesson analysis.</a:t>
            </a:r>
            <a:endParaRPr lang="en-US" dirty="0"/>
          </a:p>
        </p:txBody>
      </p:sp>
      <p:sp>
        <p:nvSpPr>
          <p:cNvPr id="4" name="Slide Number Placeholder 3"/>
          <p:cNvSpPr>
            <a:spLocks noGrp="1"/>
          </p:cNvSpPr>
          <p:nvPr>
            <p:ph type="sldNum" sz="quarter" idx="10"/>
          </p:nvPr>
        </p:nvSpPr>
        <p:spPr/>
        <p:txBody>
          <a:bodyPr/>
          <a:lstStyle/>
          <a:p>
            <a:pPr>
              <a:defRPr/>
            </a:pPr>
            <a:fld id="{9808C13C-847F-4B58-97D9-13B05A934034}" type="slidenum">
              <a:rPr lang="en-US" smtClean="0"/>
              <a:pPr>
                <a:defRPr/>
              </a:pPr>
              <a:t>10</a:t>
            </a:fld>
            <a:endParaRPr lang="en-US"/>
          </a:p>
        </p:txBody>
      </p:sp>
    </p:spTree>
    <p:extLst>
      <p:ext uri="{BB962C8B-B14F-4D97-AF65-F5344CB8AC3E}">
        <p14:creationId xmlns:p14="http://schemas.microsoft.com/office/powerpoint/2010/main" val="1588331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293F2425-BB1A-4108-B190-88894F331882}" type="slidenum">
              <a:rPr lang="en-US" smtClean="0"/>
              <a:pPr eaLnBrk="1" hangingPunct="1"/>
              <a:t>11</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r>
              <a:rPr lang="en-US" dirty="0"/>
              <a:t>25 min</a:t>
            </a:r>
          </a:p>
          <a:p>
            <a:endParaRPr lang="en-US" dirty="0"/>
          </a:p>
          <a:p>
            <a:pPr lvl="0" fontAlgn="base"/>
            <a:r>
              <a:rPr lang="en-US" sz="1200" u="none" kern="1200" dirty="0">
                <a:solidFill>
                  <a:schemeClr val="tx1"/>
                </a:solidFill>
                <a:latin typeface="+mn-lt"/>
                <a:ea typeface="+mn-ea"/>
                <a:cs typeface="+mn-cs"/>
              </a:rPr>
              <a:t>a. “</a:t>
            </a:r>
            <a:r>
              <a:rPr lang="en-US" sz="1200" kern="1200" dirty="0">
                <a:solidFill>
                  <a:schemeClr val="tx1"/>
                </a:solidFill>
                <a:latin typeface="+mn-lt"/>
                <a:ea typeface="+mn-ea"/>
                <a:cs typeface="+mn-cs"/>
              </a:rPr>
              <a:t>As you </a:t>
            </a:r>
            <a:r>
              <a:rPr lang="en-US" sz="1200" u="none" kern="1200" dirty="0">
                <a:solidFill>
                  <a:schemeClr val="tx1"/>
                </a:solidFill>
                <a:latin typeface="+mn-lt"/>
                <a:ea typeface="+mn-ea"/>
                <a:cs typeface="+mn-cs"/>
              </a:rPr>
              <a:t>watch the video, </a:t>
            </a:r>
            <a:r>
              <a:rPr lang="en-US" sz="1200" kern="1200" dirty="0">
                <a:solidFill>
                  <a:schemeClr val="tx1"/>
                </a:solidFill>
                <a:latin typeface="+mn-lt"/>
                <a:ea typeface="+mn-ea"/>
                <a:cs typeface="+mn-cs"/>
              </a:rPr>
              <a:t>think about what makes the activity in this clip a </a:t>
            </a:r>
            <a:r>
              <a:rPr lang="en-US" sz="1200" b="0" i="0" kern="1200" dirty="0">
                <a:solidFill>
                  <a:schemeClr val="tx1"/>
                </a:solidFill>
                <a:latin typeface="+mn-lt"/>
                <a:ea typeface="+mn-ea"/>
                <a:cs typeface="+mn-cs"/>
              </a:rPr>
              <a:t>use-and-apply</a:t>
            </a:r>
            <a:r>
              <a:rPr lang="en-US" sz="1200" b="1" kern="1200" baseline="0" dirty="0">
                <a:solidFill>
                  <a:schemeClr val="tx1"/>
                </a:solidFill>
                <a:latin typeface="+mn-lt"/>
                <a:ea typeface="+mn-ea"/>
                <a:cs typeface="+mn-cs"/>
              </a:rPr>
              <a:t> </a:t>
            </a:r>
            <a:r>
              <a:rPr lang="en-US" sz="1200" kern="1200" dirty="0">
                <a:solidFill>
                  <a:schemeClr val="tx1"/>
                </a:solidFill>
                <a:latin typeface="+mn-lt"/>
                <a:ea typeface="+mn-ea"/>
                <a:cs typeface="+mn-cs"/>
              </a:rPr>
              <a:t>task.</a:t>
            </a:r>
            <a:r>
              <a:rPr lang="en-US" sz="1200" kern="1200" baseline="0" dirty="0">
                <a:solidFill>
                  <a:schemeClr val="tx1"/>
                </a:solidFill>
                <a:latin typeface="+mn-lt"/>
                <a:ea typeface="+mn-ea"/>
                <a:cs typeface="+mn-cs"/>
              </a:rPr>
              <a:t> What </a:t>
            </a:r>
            <a:r>
              <a:rPr lang="en-US" sz="1200" kern="1200" dirty="0">
                <a:solidFill>
                  <a:schemeClr val="tx1"/>
                </a:solidFill>
                <a:latin typeface="+mn-lt"/>
                <a:ea typeface="+mn-ea"/>
                <a:cs typeface="+mn-cs"/>
              </a:rPr>
              <a:t>science ideas should</a:t>
            </a:r>
            <a:r>
              <a:rPr lang="en-US" sz="1200" u="none" kern="1200" dirty="0">
                <a:solidFill>
                  <a:schemeClr val="tx1"/>
                </a:solidFill>
                <a:latin typeface="+mn-lt"/>
                <a:ea typeface="+mn-ea"/>
                <a:cs typeface="+mn-cs"/>
              </a:rPr>
              <a:t> students </a:t>
            </a:r>
            <a:r>
              <a:rPr lang="en-US" sz="1200" kern="1200" dirty="0">
                <a:solidFill>
                  <a:schemeClr val="tx1"/>
                </a:solidFill>
                <a:latin typeface="+mn-lt"/>
                <a:ea typeface="+mn-ea"/>
                <a:cs typeface="+mn-cs"/>
              </a:rPr>
              <a:t>be using and applying in each scenario?</a:t>
            </a:r>
            <a:r>
              <a:rPr lang="en-US" sz="1200" kern="1200" baseline="0" dirty="0">
                <a:solidFill>
                  <a:schemeClr val="tx1"/>
                </a:solidFill>
                <a:latin typeface="+mn-lt"/>
                <a:ea typeface="+mn-ea"/>
                <a:cs typeface="+mn-cs"/>
              </a:rPr>
              <a:t> Also </a:t>
            </a:r>
            <a:r>
              <a:rPr lang="en-US" sz="1200" kern="1200" dirty="0">
                <a:solidFill>
                  <a:schemeClr val="tx1"/>
                </a:solidFill>
                <a:latin typeface="+mn-lt"/>
                <a:ea typeface="+mn-ea"/>
                <a:cs typeface="+mn-cs"/>
              </a:rPr>
              <a:t>notice what kinds of questions the teacher asks.”</a:t>
            </a:r>
          </a:p>
          <a:p>
            <a:pPr lvl="0" fontAlgn="base"/>
            <a:endParaRPr lang="en-US" sz="1200" kern="1200" dirty="0">
              <a:solidFill>
                <a:schemeClr val="tx1"/>
              </a:solidFill>
              <a:latin typeface="+mn-lt"/>
              <a:ea typeface="+mn-ea"/>
              <a:cs typeface="+mn-cs"/>
            </a:endParaRPr>
          </a:p>
          <a:p>
            <a:pPr lvl="0" fontAlgn="base"/>
            <a:r>
              <a:rPr lang="en-US" sz="1200" kern="1200" dirty="0">
                <a:solidFill>
                  <a:schemeClr val="tx1"/>
                </a:solidFill>
                <a:latin typeface="+mn-lt"/>
                <a:ea typeface="+mn-ea"/>
                <a:cs typeface="+mn-cs"/>
              </a:rPr>
              <a:t>b. Show the video clip.</a:t>
            </a:r>
          </a:p>
          <a:p>
            <a:pPr lvl="0" fontAlgn="base"/>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t>
            </a:r>
            <a:r>
              <a:rPr lang="en-US" sz="1200" b="1" kern="1200" dirty="0">
                <a:solidFill>
                  <a:schemeClr val="tx1"/>
                </a:solidFill>
                <a:latin typeface="+mn-lt"/>
                <a:ea typeface="+mn-ea"/>
                <a:cs typeface="+mn-cs"/>
              </a:rPr>
              <a:t>Individuals: </a:t>
            </a:r>
            <a:r>
              <a:rPr lang="en-US" sz="1200" kern="1200" dirty="0">
                <a:solidFill>
                  <a:schemeClr val="tx1"/>
                </a:solidFill>
                <a:latin typeface="+mn-lt"/>
                <a:ea typeface="+mn-ea"/>
                <a:cs typeface="+mn-cs"/>
              </a:rPr>
              <a:t>“</a:t>
            </a:r>
            <a:r>
              <a:rPr lang="en-US" sz="1200" kern="1200" dirty="0">
                <a:solidFill>
                  <a:schemeClr val="tx1"/>
                </a:solidFill>
                <a:effectLst/>
                <a:latin typeface="+mn-lt"/>
                <a:ea typeface="+mn-ea"/>
                <a:cs typeface="+mn-cs"/>
              </a:rPr>
              <a:t>Think about the questions on the slide and mark the transcript  as you identify the use of strategy 6.</a:t>
            </a:r>
          </a:p>
          <a:p>
            <a:endParaRPr lang="en-US" sz="1200" kern="1200" dirty="0">
              <a:solidFill>
                <a:schemeClr val="tx1"/>
              </a:solidFill>
              <a:latin typeface="+mn-lt"/>
              <a:ea typeface="+mn-ea"/>
              <a:cs typeface="+mn-cs"/>
            </a:endParaRPr>
          </a:p>
          <a:p>
            <a:pPr lvl="0" fontAlgn="base"/>
            <a:r>
              <a:rPr lang="en-US" sz="1200" kern="1200" dirty="0">
                <a:solidFill>
                  <a:schemeClr val="tx1"/>
                </a:solidFill>
                <a:latin typeface="+mn-lt"/>
                <a:ea typeface="+mn-ea"/>
                <a:cs typeface="+mn-cs"/>
              </a:rPr>
              <a:t>d. </a:t>
            </a:r>
            <a:r>
              <a:rPr lang="en-US" sz="1200" b="1" kern="1200" dirty="0">
                <a:solidFill>
                  <a:schemeClr val="tx1"/>
                </a:solidFill>
                <a:latin typeface="+mn-lt"/>
                <a:ea typeface="+mn-ea"/>
                <a:cs typeface="+mn-cs"/>
              </a:rPr>
              <a:t>Whole group: </a:t>
            </a:r>
            <a:r>
              <a:rPr lang="en-US" sz="1200" kern="1200" dirty="0">
                <a:solidFill>
                  <a:schemeClr val="tx1"/>
                </a:solidFill>
                <a:latin typeface="+mn-lt"/>
                <a:ea typeface="+mn-ea"/>
                <a:cs typeface="+mn-cs"/>
              </a:rPr>
              <a:t>Discuss</a:t>
            </a:r>
            <a:r>
              <a:rPr lang="en-US" sz="1200" kern="1200" baseline="0" dirty="0">
                <a:solidFill>
                  <a:schemeClr val="tx1"/>
                </a:solidFill>
                <a:latin typeface="+mn-lt"/>
                <a:ea typeface="+mn-ea"/>
                <a:cs typeface="+mn-cs"/>
              </a:rPr>
              <a:t> participants’ responses to t</a:t>
            </a:r>
            <a:r>
              <a:rPr lang="en-US" sz="1200" kern="1200" dirty="0">
                <a:solidFill>
                  <a:schemeClr val="tx1"/>
                </a:solidFill>
                <a:latin typeface="+mn-lt"/>
                <a:ea typeface="+mn-ea"/>
                <a:cs typeface="+mn-cs"/>
              </a:rPr>
              <a:t>he questions.</a:t>
            </a:r>
          </a:p>
          <a:p>
            <a:pPr lvl="0" fontAlgn="base"/>
            <a:endParaRPr lang="en-US" sz="1200" kern="1200" dirty="0">
              <a:solidFill>
                <a:schemeClr val="tx1"/>
              </a:solidFill>
              <a:latin typeface="+mn-lt"/>
              <a:ea typeface="+mn-ea"/>
              <a:cs typeface="+mn-cs"/>
            </a:endParaRPr>
          </a:p>
          <a:p>
            <a:pPr lvl="0" fontAlgn="base"/>
            <a:r>
              <a:rPr lang="en-US" sz="1200" b="1" kern="1200" dirty="0">
                <a:solidFill>
                  <a:schemeClr val="tx1"/>
                </a:solidFill>
                <a:latin typeface="+mn-lt"/>
                <a:ea typeface="+mn-ea"/>
                <a:cs typeface="+mn-cs"/>
              </a:rPr>
              <a:t>Ideal observations:</a:t>
            </a:r>
          </a:p>
          <a:p>
            <a:pPr marL="0" lvl="0" indent="0" fontAlgn="base">
              <a:buNone/>
            </a:pPr>
            <a:r>
              <a:rPr lang="en-US" sz="1200" kern="1200" dirty="0">
                <a:solidFill>
                  <a:schemeClr val="tx1"/>
                </a:solidFill>
                <a:latin typeface="+mn-lt"/>
                <a:ea typeface="+mn-ea"/>
                <a:cs typeface="+mn-cs"/>
              </a:rPr>
              <a:t>a. This is a use-and-apply</a:t>
            </a:r>
            <a:r>
              <a:rPr lang="en-US" sz="1200" kern="1200" baseline="0" dirty="0">
                <a:solidFill>
                  <a:schemeClr val="tx1"/>
                </a:solidFill>
                <a:latin typeface="+mn-lt"/>
                <a:ea typeface="+mn-ea"/>
                <a:cs typeface="+mn-cs"/>
              </a:rPr>
              <a:t> task because students in the video clip are using science ideas they have previously studied to explain five different scenarios. Thus, they are using new science ideas to explain a variety of contexts.</a:t>
            </a:r>
          </a:p>
          <a:p>
            <a:pPr marL="0" lvl="0" indent="0" fontAlgn="base">
              <a:buNone/>
            </a:pPr>
            <a:endParaRPr lang="en-US" sz="1200" kern="1200" baseline="0" dirty="0">
              <a:solidFill>
                <a:schemeClr val="tx1"/>
              </a:solidFill>
              <a:latin typeface="+mn-lt"/>
              <a:ea typeface="+mn-ea"/>
              <a:cs typeface="+mn-cs"/>
            </a:endParaRPr>
          </a:p>
          <a:p>
            <a:pPr marL="0" lvl="0" indent="0" fontAlgn="base">
              <a:buNone/>
            </a:pPr>
            <a:r>
              <a:rPr lang="en-US" sz="1200" kern="1200" baseline="0" dirty="0">
                <a:solidFill>
                  <a:schemeClr val="tx1"/>
                </a:solidFill>
                <a:latin typeface="+mn-lt"/>
                <a:ea typeface="+mn-ea"/>
                <a:cs typeface="+mn-cs"/>
              </a:rPr>
              <a:t>b. All of the scenarios challenge students to think about changes in heat energy and how they affect water molecules and changes of state in the water cycle.</a:t>
            </a:r>
          </a:p>
          <a:p>
            <a:pPr marL="228600" indent="-137160">
              <a:buFont typeface="Arial" pitchFamily="34" charset="0"/>
              <a:buChar char="•"/>
            </a:pPr>
            <a:r>
              <a:rPr lang="en-US" sz="1200" b="1" kern="1200" dirty="0">
                <a:solidFill>
                  <a:schemeClr val="tx1"/>
                </a:solidFill>
                <a:latin typeface="+mn-lt"/>
                <a:ea typeface="+mn-ea"/>
                <a:cs typeface="+mn-cs"/>
              </a:rPr>
              <a:t>Scenario 1</a:t>
            </a:r>
            <a:r>
              <a:rPr lang="en-US" sz="1200" kern="1200" dirty="0">
                <a:solidFill>
                  <a:schemeClr val="tx1"/>
                </a:solidFill>
                <a:latin typeface="+mn-lt"/>
                <a:ea typeface="+mn-ea"/>
                <a:cs typeface="+mn-cs"/>
              </a:rPr>
              <a:t> focuses on evaporation. </a:t>
            </a:r>
          </a:p>
          <a:p>
            <a:pPr marL="228600" indent="-137160">
              <a:buFont typeface="Arial" pitchFamily="34" charset="0"/>
              <a:buChar char="•"/>
            </a:pPr>
            <a:r>
              <a:rPr lang="en-US" sz="1200" b="1" kern="1200" dirty="0">
                <a:solidFill>
                  <a:schemeClr val="tx1"/>
                </a:solidFill>
                <a:latin typeface="+mn-lt"/>
                <a:ea typeface="+mn-ea"/>
                <a:cs typeface="+mn-cs"/>
              </a:rPr>
              <a:t>Scenario 2</a:t>
            </a:r>
            <a:r>
              <a:rPr lang="en-US" sz="1200" kern="1200" dirty="0">
                <a:solidFill>
                  <a:schemeClr val="tx1"/>
                </a:solidFill>
                <a:latin typeface="+mn-lt"/>
                <a:ea typeface="+mn-ea"/>
                <a:cs typeface="+mn-cs"/>
              </a:rPr>
              <a:t>, the cup of water in the plastic bag, demonstrates both </a:t>
            </a:r>
            <a:r>
              <a:rPr lang="en-US" sz="1200" u="none" kern="1200" dirty="0">
                <a:solidFill>
                  <a:schemeClr val="tx1"/>
                </a:solidFill>
                <a:latin typeface="+mn-lt"/>
                <a:ea typeface="+mn-ea"/>
                <a:cs typeface="+mn-cs"/>
              </a:rPr>
              <a:t>the </a:t>
            </a:r>
            <a:r>
              <a:rPr lang="en-US" sz="1200" kern="1200" dirty="0">
                <a:solidFill>
                  <a:schemeClr val="tx1"/>
                </a:solidFill>
                <a:latin typeface="+mn-lt"/>
                <a:ea typeface="+mn-ea"/>
                <a:cs typeface="+mn-cs"/>
              </a:rPr>
              <a:t>evaporation of water molecules from the cup and </a:t>
            </a:r>
            <a:r>
              <a:rPr lang="en-US" sz="1200" u="none" kern="1200" dirty="0">
                <a:solidFill>
                  <a:schemeClr val="tx1"/>
                </a:solidFill>
                <a:latin typeface="+mn-lt"/>
                <a:ea typeface="+mn-ea"/>
                <a:cs typeface="+mn-cs"/>
              </a:rPr>
              <a:t>the </a:t>
            </a:r>
            <a:r>
              <a:rPr lang="en-US" sz="1200" kern="1200" dirty="0">
                <a:solidFill>
                  <a:schemeClr val="tx1"/>
                </a:solidFill>
                <a:latin typeface="+mn-lt"/>
                <a:ea typeface="+mn-ea"/>
                <a:cs typeface="+mn-cs"/>
              </a:rPr>
              <a:t>condensation of water on the inside of the baggie (changing from water vapor back to liquid water as heat energy is lost). </a:t>
            </a:r>
          </a:p>
          <a:p>
            <a:pPr marL="228600" indent="-137160">
              <a:buFont typeface="Arial" pitchFamily="34" charset="0"/>
              <a:buChar char="•"/>
            </a:pPr>
            <a:r>
              <a:rPr lang="en-US" sz="1200" b="1" kern="1200" dirty="0">
                <a:solidFill>
                  <a:schemeClr val="tx1"/>
                </a:solidFill>
                <a:latin typeface="+mn-lt"/>
                <a:ea typeface="+mn-ea"/>
                <a:cs typeface="+mn-cs"/>
              </a:rPr>
              <a:t>Scenarios 3 and 4</a:t>
            </a:r>
            <a:r>
              <a:rPr lang="en-US" sz="1200" kern="1200" dirty="0">
                <a:solidFill>
                  <a:schemeClr val="tx1"/>
                </a:solidFill>
                <a:latin typeface="+mn-lt"/>
                <a:ea typeface="+mn-ea"/>
                <a:cs typeface="+mn-cs"/>
              </a:rPr>
              <a:t> (cold water bottle/cold soda can) both demonstrate condensation. Water-vapor molecules in the air near the cold can or bottle lose heat energy, slow down, and join together to form droplets of liquid water. </a:t>
            </a:r>
          </a:p>
          <a:p>
            <a:pPr marL="228600" indent="-137160">
              <a:buFont typeface="Arial" pitchFamily="34" charset="0"/>
              <a:buChar char="•"/>
            </a:pPr>
            <a:r>
              <a:rPr lang="en-US" sz="1200" b="1" kern="1200" dirty="0">
                <a:solidFill>
                  <a:schemeClr val="tx1"/>
                </a:solidFill>
                <a:latin typeface="+mn-lt"/>
                <a:ea typeface="+mn-ea"/>
                <a:cs typeface="+mn-cs"/>
              </a:rPr>
              <a:t>Scenario 5</a:t>
            </a:r>
            <a:r>
              <a:rPr lang="en-US" sz="1200" kern="1200" dirty="0">
                <a:solidFill>
                  <a:schemeClr val="tx1"/>
                </a:solidFill>
                <a:latin typeface="+mn-lt"/>
                <a:ea typeface="+mn-ea"/>
                <a:cs typeface="+mn-cs"/>
              </a:rPr>
              <a:t>, the teakettle, illustrates both evaporation and condensation. As the water boils, water molecules in the liquid state speed up, move apart, and escape into the air as water vapor. At the end of the spout</a:t>
            </a:r>
            <a:r>
              <a:rPr lang="en-US" sz="1200" u="sng" kern="1200" dirty="0">
                <a:solidFill>
                  <a:schemeClr val="tx1"/>
                </a:solidFill>
                <a:latin typeface="+mn-lt"/>
                <a:ea typeface="+mn-ea"/>
                <a:cs typeface="+mn-cs"/>
              </a:rPr>
              <a:t>,</a:t>
            </a:r>
            <a:r>
              <a:rPr lang="en-US" sz="1200" kern="1200" dirty="0">
                <a:solidFill>
                  <a:schemeClr val="tx1"/>
                </a:solidFill>
                <a:latin typeface="+mn-lt"/>
                <a:ea typeface="+mn-ea"/>
                <a:cs typeface="+mn-cs"/>
              </a:rPr>
              <a:t> you see nothing—water vapor</a:t>
            </a:r>
            <a:r>
              <a:rPr lang="en-US" sz="1200" kern="1200" baseline="0" dirty="0">
                <a:solidFill>
                  <a:schemeClr val="tx1"/>
                </a:solidFill>
                <a:latin typeface="+mn-lt"/>
                <a:ea typeface="+mn-ea"/>
                <a:cs typeface="+mn-cs"/>
              </a:rPr>
              <a:t> is </a:t>
            </a:r>
            <a:r>
              <a:rPr lang="en-US" sz="1200" kern="1200" dirty="0">
                <a:solidFill>
                  <a:schemeClr val="tx1"/>
                </a:solidFill>
                <a:latin typeface="+mn-lt"/>
                <a:ea typeface="+mn-ea"/>
                <a:cs typeface="+mn-cs"/>
              </a:rPr>
              <a:t>there but invisible. Then the water vapor cools (loses heat energy) as it hits the cooler air above the spout,</a:t>
            </a:r>
            <a:r>
              <a:rPr lang="en-US" sz="1200" kern="1200" baseline="0" dirty="0">
                <a:solidFill>
                  <a:schemeClr val="tx1"/>
                </a:solidFill>
                <a:latin typeface="+mn-lt"/>
                <a:ea typeface="+mn-ea"/>
                <a:cs typeface="+mn-cs"/>
              </a:rPr>
              <a:t> causing </a:t>
            </a:r>
            <a:r>
              <a:rPr lang="en-US" sz="1200" kern="1200" dirty="0">
                <a:solidFill>
                  <a:schemeClr val="tx1"/>
                </a:solidFill>
                <a:latin typeface="+mn-lt"/>
                <a:ea typeface="+mn-ea"/>
                <a:cs typeface="+mn-cs"/>
              </a:rPr>
              <a:t>the molecules</a:t>
            </a:r>
            <a:r>
              <a:rPr lang="en-US" sz="1200" kern="1200" baseline="0" dirty="0">
                <a:solidFill>
                  <a:schemeClr val="tx1"/>
                </a:solidFill>
                <a:latin typeface="+mn-lt"/>
                <a:ea typeface="+mn-ea"/>
                <a:cs typeface="+mn-cs"/>
              </a:rPr>
              <a:t> to</a:t>
            </a:r>
            <a:r>
              <a:rPr lang="en-US" sz="1200" kern="1200" dirty="0">
                <a:solidFill>
                  <a:schemeClr val="tx1"/>
                </a:solidFill>
                <a:latin typeface="+mn-lt"/>
                <a:ea typeface="+mn-ea"/>
                <a:cs typeface="+mn-cs"/>
              </a:rPr>
              <a:t> slow down, move together, and form liquid-water droplets in the air above the spout. This cloud of water droplets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is called </a:t>
            </a:r>
            <a:r>
              <a:rPr lang="en-US" sz="1200" i="1" kern="1200" dirty="0">
                <a:solidFill>
                  <a:schemeClr val="tx1"/>
                </a:solidFill>
                <a:latin typeface="+mn-lt"/>
                <a:ea typeface="+mn-ea"/>
                <a:cs typeface="+mn-cs"/>
              </a:rPr>
              <a:t>steam</a:t>
            </a:r>
            <a:r>
              <a:rPr lang="en-US" sz="1200" kern="1200" dirty="0">
                <a:solidFill>
                  <a:schemeClr val="tx1"/>
                </a:solidFill>
                <a:latin typeface="+mn-lt"/>
                <a:ea typeface="+mn-ea"/>
                <a:cs typeface="+mn-cs"/>
              </a:rPr>
              <a:t>. As these droplets collide with faster-moving water-vapor molecules in the air, they quickly</a:t>
            </a:r>
            <a:r>
              <a:rPr lang="en-US" sz="1200" kern="1200" baseline="0" dirty="0">
                <a:solidFill>
                  <a:schemeClr val="tx1"/>
                </a:solidFill>
                <a:latin typeface="+mn-lt"/>
                <a:ea typeface="+mn-ea"/>
                <a:cs typeface="+mn-cs"/>
              </a:rPr>
              <a:t> gain </a:t>
            </a:r>
            <a:r>
              <a:rPr lang="en-US" sz="1200" kern="1200" dirty="0">
                <a:solidFill>
                  <a:schemeClr val="tx1"/>
                </a:solidFill>
                <a:latin typeface="+mn-lt"/>
                <a:ea typeface="+mn-ea"/>
                <a:cs typeface="+mn-cs"/>
              </a:rPr>
              <a:t>energy,</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speed up, and evaporate again.</a:t>
            </a:r>
            <a:r>
              <a:rPr lang="en-US" dirty="0"/>
              <a:t> </a:t>
            </a:r>
            <a:r>
              <a:rPr lang="en-US" sz="1200" kern="1200" dirty="0">
                <a:solidFill>
                  <a:schemeClr val="tx1"/>
                </a:solidFill>
                <a:latin typeface="+mn-lt"/>
                <a:ea typeface="+mn-ea"/>
                <a:cs typeface="+mn-cs"/>
              </a:rPr>
              <a:t> </a:t>
            </a:r>
            <a:endParaRPr lang="en-US" sz="1200" kern="1200" baseline="0" dirty="0">
              <a:solidFill>
                <a:schemeClr val="tx1"/>
              </a:solidFill>
              <a:latin typeface="+mn-lt"/>
              <a:ea typeface="+mn-ea"/>
              <a:cs typeface="+mn-cs"/>
            </a:endParaRPr>
          </a:p>
          <a:p>
            <a:pPr marL="228600" lvl="0" indent="-228600" fontAlgn="base">
              <a:buNone/>
            </a:pPr>
            <a:endParaRPr lang="en-US" sz="1200" kern="1200" baseline="0" dirty="0">
              <a:solidFill>
                <a:schemeClr val="tx1"/>
              </a:solidFill>
              <a:latin typeface="+mn-lt"/>
              <a:ea typeface="+mn-ea"/>
              <a:cs typeface="+mn-cs"/>
            </a:endParaRPr>
          </a:p>
          <a:p>
            <a:r>
              <a:rPr lang="en-US" sz="1200" kern="1200" dirty="0">
                <a:solidFill>
                  <a:schemeClr val="tx1"/>
                </a:solidFill>
                <a:latin typeface="+mn-lt"/>
                <a:ea typeface="+mn-ea"/>
                <a:cs typeface="+mn-cs"/>
              </a:rPr>
              <a:t>c. The video clip appropriately includes </a:t>
            </a:r>
            <a:r>
              <a:rPr lang="en-US" sz="1200" b="1" kern="1200" dirty="0">
                <a:solidFill>
                  <a:schemeClr val="tx1"/>
                </a:solidFill>
                <a:latin typeface="+mn-lt"/>
                <a:ea typeface="+mn-ea"/>
                <a:cs typeface="+mn-cs"/>
              </a:rPr>
              <a:t>challenge questions </a:t>
            </a:r>
            <a:r>
              <a:rPr lang="en-US" sz="1200" b="0" kern="1200" dirty="0">
                <a:solidFill>
                  <a:schemeClr val="tx1"/>
                </a:solidFill>
                <a:latin typeface="+mn-lt"/>
                <a:ea typeface="+mn-ea"/>
                <a:cs typeface="+mn-cs"/>
              </a:rPr>
              <a:t>(and</a:t>
            </a:r>
            <a:r>
              <a:rPr lang="en-US" sz="1200" b="0" kern="1200" baseline="0" dirty="0">
                <a:solidFill>
                  <a:schemeClr val="tx1"/>
                </a:solidFill>
                <a:latin typeface="+mn-lt"/>
                <a:ea typeface="+mn-ea"/>
                <a:cs typeface="+mn-cs"/>
              </a:rPr>
              <a:t> statements) </a:t>
            </a:r>
            <a:r>
              <a:rPr lang="en-US" sz="1200" kern="1200" dirty="0">
                <a:solidFill>
                  <a:schemeClr val="tx1"/>
                </a:solidFill>
                <a:latin typeface="+mn-lt"/>
                <a:ea typeface="+mn-ea"/>
                <a:cs typeface="+mn-cs"/>
              </a:rPr>
              <a:t>because the goal of strategy 6 is to move student thinking forward. (See examples of the teacher challenging</a:t>
            </a:r>
            <a:r>
              <a:rPr lang="en-US" sz="1200" kern="1200" baseline="0" dirty="0">
                <a:solidFill>
                  <a:schemeClr val="tx1"/>
                </a:solidFill>
                <a:latin typeface="+mn-lt"/>
                <a:ea typeface="+mn-ea"/>
                <a:cs typeface="+mn-cs"/>
              </a:rPr>
              <a:t> students in video </a:t>
            </a:r>
            <a:r>
              <a:rPr lang="en-US" sz="1200" kern="1200" dirty="0">
                <a:solidFill>
                  <a:schemeClr val="tx1"/>
                </a:solidFill>
                <a:latin typeface="+mn-lt"/>
                <a:ea typeface="+mn-ea"/>
                <a:cs typeface="+mn-cs"/>
              </a:rPr>
              <a:t>segments 19:58, 21:10, 21:25, 22:32, 22:37, 22:41, 23:17, 23:26, 24:35, 24:44, 24:46, 24:50, 25:05, and 25:20.)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 </a:t>
            </a:r>
            <a:r>
              <a:rPr lang="en-US" sz="1200" b="0" kern="1200" dirty="0">
                <a:solidFill>
                  <a:schemeClr val="tx1"/>
                </a:solidFill>
                <a:latin typeface="+mn-lt"/>
                <a:ea typeface="+mn-ea"/>
                <a:cs typeface="+mn-cs"/>
              </a:rPr>
              <a:t>F</a:t>
            </a:r>
            <a:r>
              <a:rPr lang="en-US" sz="1200" kern="1200" dirty="0">
                <a:solidFill>
                  <a:schemeClr val="tx1"/>
                </a:solidFill>
                <a:latin typeface="+mn-lt"/>
                <a:ea typeface="+mn-ea"/>
                <a:cs typeface="+mn-cs"/>
              </a:rPr>
              <a:t>or examples of strategy 6, see PD Leader Master: 5th-Grade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Guide to Video Clips for Day 4.</a:t>
            </a:r>
            <a:r>
              <a:rPr lang="en-US" dirty="0"/>
              <a:t> </a:t>
            </a:r>
            <a:endParaRPr lang="en-US" sz="1200" kern="1200" dirty="0">
              <a:solidFill>
                <a:schemeClr val="tx1"/>
              </a:solidFill>
              <a:latin typeface="+mn-lt"/>
              <a:ea typeface="+mn-ea"/>
              <a:cs typeface="+mn-cs"/>
            </a:endParaRPr>
          </a:p>
          <a:p>
            <a:endParaRPr lang="en-US" dirty="0"/>
          </a:p>
        </p:txBody>
      </p:sp>
    </p:spTree>
    <p:extLst>
      <p:ext uri="{BB962C8B-B14F-4D97-AF65-F5344CB8AC3E}">
        <p14:creationId xmlns:p14="http://schemas.microsoft.com/office/powerpoint/2010/main" val="309633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293F2425-BB1A-4108-B190-88894F331882}" type="slidenum">
              <a:rPr lang="en-US" smtClean="0"/>
              <a:pPr eaLnBrk="1" hangingPunct="1"/>
              <a:t>12</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r>
              <a:rPr lang="en-US" dirty="0"/>
              <a:t>25 min</a:t>
            </a:r>
          </a:p>
          <a:p>
            <a:endParaRPr lang="en-US" dirty="0"/>
          </a:p>
          <a:p>
            <a:pPr lvl="0" fontAlgn="base"/>
            <a:r>
              <a:rPr lang="en-US" sz="1200" b="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Individuals:</a:t>
            </a:r>
            <a:r>
              <a:rPr lang="en-US" sz="1200" u="none" strike="noStrike" kern="1200" dirty="0">
                <a:solidFill>
                  <a:schemeClr val="tx1"/>
                </a:solidFill>
                <a:effectLst/>
                <a:latin typeface="+mn-lt"/>
                <a:ea typeface="+mn-ea"/>
                <a:cs typeface="+mn-cs"/>
              </a:rPr>
              <a:t> “For the analysis question on the slide, study the video transcript and come up with a claim, evidence, and reasoning to support your claim.”</a:t>
            </a:r>
          </a:p>
          <a:p>
            <a:pPr lvl="0" fontAlgn="base"/>
            <a:endParaRPr lang="en-US" sz="1200" b="1" u="none"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u="none" strike="noStrike" kern="1200" dirty="0">
                <a:solidFill>
                  <a:schemeClr val="tx1"/>
                </a:solidFill>
                <a:effectLst/>
                <a:latin typeface="+mn-lt"/>
                <a:ea typeface="+mn-ea"/>
                <a:cs typeface="+mn-cs"/>
              </a:rPr>
              <a:t>b. </a:t>
            </a:r>
            <a:r>
              <a:rPr lang="en-US" sz="1200" b="1" u="none" strike="noStrike" kern="1200" dirty="0">
                <a:solidFill>
                  <a:schemeClr val="tx1"/>
                </a:solidFill>
                <a:effectLst/>
                <a:latin typeface="+mn-lt"/>
                <a:ea typeface="+mn-ea"/>
                <a:cs typeface="+mn-cs"/>
              </a:rPr>
              <a:t>Whole-group share-out:</a:t>
            </a:r>
            <a:r>
              <a:rPr lang="en-US" sz="1200" u="none" strike="noStrike" kern="1200" dirty="0">
                <a:solidFill>
                  <a:schemeClr val="tx1"/>
                </a:solidFill>
                <a:effectLst/>
                <a:latin typeface="+mn-lt"/>
                <a:ea typeface="+mn-ea"/>
                <a:cs typeface="+mn-cs"/>
              </a:rPr>
              <a:t> As participants share their </a:t>
            </a:r>
            <a:r>
              <a:rPr lang="en-US" sz="1200" kern="1200" dirty="0">
                <a:solidFill>
                  <a:schemeClr val="tx1"/>
                </a:solidFill>
                <a:effectLst/>
                <a:latin typeface="+mn-lt"/>
                <a:ea typeface="+mn-ea"/>
                <a:cs typeface="+mn-cs"/>
              </a:rPr>
              <a:t>claims, evidence, and reasoning</a:t>
            </a:r>
            <a:r>
              <a:rPr lang="en-US" sz="1200" u="none" strike="noStrike" kern="1200" dirty="0">
                <a:solidFill>
                  <a:schemeClr val="tx1"/>
                </a:solidFill>
                <a:effectLst/>
                <a:latin typeface="+mn-lt"/>
                <a:ea typeface="+mn-ea"/>
                <a:cs typeface="+mn-cs"/>
              </a:rPr>
              <a:t>, encourage them to challenge one another by asking questions, disagreeing, and suggesting improvements</a:t>
            </a:r>
            <a:r>
              <a:rPr lang="en-US" sz="1200" u="none" strike="noStrike" kern="1200" baseline="0" dirty="0">
                <a:solidFill>
                  <a:schemeClr val="tx1"/>
                </a:solidFill>
                <a:effectLst/>
                <a:latin typeface="+mn-lt"/>
                <a:ea typeface="+mn-ea"/>
                <a:cs typeface="+mn-cs"/>
              </a:rPr>
              <a:t> or alternative explanations and arguments</a:t>
            </a:r>
            <a:r>
              <a:rPr lang="en-US" sz="1200" u="none" strike="noStrike" kern="1200" dirty="0">
                <a:solidFill>
                  <a:schemeClr val="tx1"/>
                </a:solidFill>
                <a:effectLst/>
                <a:latin typeface="+mn-lt"/>
                <a:ea typeface="+mn-ea"/>
                <a:cs typeface="+mn-cs"/>
              </a:rPr>
              <a:t>. (Refer to the norms at the heart of the </a:t>
            </a:r>
            <a:r>
              <a:rPr lang="en-US" sz="1200" u="none" strike="noStrike" kern="1200" dirty="0" err="1">
                <a:solidFill>
                  <a:schemeClr val="tx1"/>
                </a:solidFill>
                <a:effectLst/>
                <a:latin typeface="+mn-lt"/>
                <a:ea typeface="+mn-ea"/>
                <a:cs typeface="+mn-cs"/>
              </a:rPr>
              <a:t>RESPeCT</a:t>
            </a:r>
            <a:r>
              <a:rPr lang="en-US" sz="1200" u="none" strike="noStrike" kern="1200" dirty="0">
                <a:solidFill>
                  <a:schemeClr val="tx1"/>
                </a:solidFill>
                <a:effectLst/>
                <a:latin typeface="+mn-lt"/>
                <a:ea typeface="+mn-ea"/>
                <a:cs typeface="+mn-cs"/>
              </a:rPr>
              <a:t> program.)</a:t>
            </a:r>
          </a:p>
          <a:p>
            <a:pPr lvl="0" fontAlgn="base"/>
            <a:endParaRPr lang="en-US" sz="1200" b="1" u="none"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You may also want to ask participants whether they noticed in the transcript any missed opportunities for engaging students in using and applying new science ideas. </a:t>
            </a:r>
          </a:p>
          <a:p>
            <a:pPr lvl="0" fontAlgn="base"/>
            <a:endParaRPr lang="en-US" sz="1200" b="1" u="none" strike="noStrike" kern="1200" dirty="0">
              <a:solidFill>
                <a:schemeClr val="tx1"/>
              </a:solidFill>
              <a:effectLst/>
              <a:latin typeface="+mn-lt"/>
              <a:ea typeface="+mn-ea"/>
              <a:cs typeface="+mn-cs"/>
            </a:endParaRPr>
          </a:p>
          <a:p>
            <a:pPr lvl="0" fontAlgn="base"/>
            <a:r>
              <a:rPr lang="en-US" sz="1200" b="0" u="none" strike="noStrike" kern="1200" dirty="0">
                <a:solidFill>
                  <a:schemeClr val="tx1"/>
                </a:solidFill>
                <a:effectLst/>
                <a:latin typeface="+mn-lt"/>
                <a:ea typeface="+mn-ea"/>
                <a:cs typeface="+mn-cs"/>
              </a:rPr>
              <a:t>c. </a:t>
            </a:r>
            <a:r>
              <a:rPr lang="en-US" sz="1200" b="1" u="none" strike="noStrike" kern="1200" dirty="0">
                <a:solidFill>
                  <a:schemeClr val="tx1"/>
                </a:solidFill>
                <a:effectLst/>
                <a:latin typeface="+mn-lt"/>
                <a:ea typeface="+mn-ea"/>
                <a:cs typeface="+mn-cs"/>
              </a:rPr>
              <a:t>Reflect (1 min):</a:t>
            </a:r>
            <a:r>
              <a:rPr lang="en-US" sz="1200" u="none" strike="noStrike" kern="1200" dirty="0">
                <a:solidFill>
                  <a:schemeClr val="tx1"/>
                </a:solidFill>
                <a:effectLst/>
                <a:latin typeface="+mn-lt"/>
                <a:ea typeface="+mn-ea"/>
                <a:cs typeface="+mn-cs"/>
              </a:rPr>
              <a:t> Give participants time to think about the reflection question on the slide.</a:t>
            </a:r>
          </a:p>
          <a:p>
            <a:pPr lvl="0" fontAlgn="base"/>
            <a:endParaRPr lang="en-US" sz="1200" b="1" u="none" strike="noStrike" kern="1200" dirty="0">
              <a:solidFill>
                <a:schemeClr val="tx1"/>
              </a:solidFill>
              <a:effectLst/>
              <a:latin typeface="+mn-lt"/>
              <a:ea typeface="+mn-ea"/>
              <a:cs typeface="+mn-cs"/>
            </a:endParaRPr>
          </a:p>
          <a:p>
            <a:pPr lvl="0" fontAlgn="base"/>
            <a:r>
              <a:rPr lang="en-US" sz="1200" b="0" u="none" strike="noStrike" kern="1200" dirty="0">
                <a:solidFill>
                  <a:schemeClr val="tx1"/>
                </a:solidFill>
                <a:effectLst/>
                <a:latin typeface="+mn-lt"/>
                <a:ea typeface="+mn-ea"/>
                <a:cs typeface="+mn-cs"/>
              </a:rPr>
              <a:t>d. </a:t>
            </a:r>
            <a:r>
              <a:rPr lang="en-US" sz="1200" b="1" u="none" strike="noStrike" kern="1200" dirty="0">
                <a:solidFill>
                  <a:schemeClr val="tx1"/>
                </a:solidFill>
                <a:effectLst/>
                <a:latin typeface="+mn-lt"/>
                <a:ea typeface="+mn-ea"/>
                <a:cs typeface="+mn-cs"/>
              </a:rPr>
              <a:t>Whole-group discussion:</a:t>
            </a:r>
            <a:r>
              <a:rPr lang="en-US" sz="1200" u="none" strike="noStrike" kern="1200" dirty="0">
                <a:solidFill>
                  <a:schemeClr val="tx1"/>
                </a:solidFill>
                <a:effectLst/>
                <a:latin typeface="+mn-lt"/>
                <a:ea typeface="+mn-ea"/>
                <a:cs typeface="+mn-cs"/>
              </a:rPr>
              <a:t> Discuss the reflection question as a group. Make sure participants note specifically what they learned about strategy 6 from</a:t>
            </a:r>
            <a:r>
              <a:rPr lang="en-US" sz="1200" u="none" strike="noStrike" kern="1200" baseline="0" dirty="0">
                <a:solidFill>
                  <a:schemeClr val="tx1"/>
                </a:solidFill>
                <a:effectLst/>
                <a:latin typeface="+mn-lt"/>
                <a:ea typeface="+mn-ea"/>
                <a:cs typeface="+mn-cs"/>
              </a:rPr>
              <a:t> watching and analyzing this video clip.</a:t>
            </a:r>
            <a:endParaRPr lang="en-US" sz="1200" u="none" strike="noStrike" kern="1200" dirty="0">
              <a:solidFill>
                <a:schemeClr val="tx1"/>
              </a:solidFill>
              <a:effectLst/>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For examples of strategy 6, see PD Leader Master: 5th-Grade Guide to Video Clips for Day 4. </a:t>
            </a:r>
            <a:endParaRPr lang="en-US"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1486572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274637">
              <a:spcAft>
                <a:spcPts val="1200"/>
              </a:spcAft>
              <a:buSzPct val="85000"/>
              <a:buFont typeface="Arial" charset="0"/>
              <a:buNone/>
            </a:pPr>
            <a:r>
              <a:rPr lang="en-US" sz="2800" baseline="0" dirty="0"/>
              <a:t>5 min</a:t>
            </a:r>
          </a:p>
          <a:p>
            <a:pPr marL="182563" lvl="1">
              <a:spcAft>
                <a:spcPts val="1200"/>
              </a:spcAft>
              <a:buSzPct val="85000"/>
              <a:buFont typeface="Arial" charset="0"/>
              <a:buNone/>
            </a:pPr>
            <a:endParaRPr lang="en-US" sz="2800" baseline="0" dirty="0"/>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This activity is optional if time is running short.</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a. “To check your understanding of STL strategy 6, jot down your responses to this multiple-choice quiz.”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Have participants discuss their answers either in pairs or as a group. (If time is short, just read the answers</a:t>
            </a:r>
            <a:r>
              <a:rPr lang="en-US" sz="1200" kern="1200" baseline="0" dirty="0">
                <a:solidFill>
                  <a:schemeClr val="tx1"/>
                </a:solidFill>
                <a:latin typeface="+mn-lt"/>
                <a:ea typeface="+mn-ea"/>
                <a:cs typeface="+mn-cs"/>
              </a:rPr>
              <a:t> aloud</a:t>
            </a:r>
            <a:r>
              <a:rPr lang="en-US" sz="1200" kern="1200" dirty="0">
                <a:solidFill>
                  <a:schemeClr val="tx1"/>
                </a:solidFill>
                <a:latin typeface="+mn-lt"/>
                <a:ea typeface="+mn-ea"/>
                <a:cs typeface="+mn-cs"/>
              </a:rPr>
              <a:t>.)</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Answer key: </a:t>
            </a:r>
            <a:endParaRPr lang="en-US" sz="1200" kern="1200" dirty="0">
              <a:solidFill>
                <a:schemeClr val="tx1"/>
              </a:solidFill>
              <a:latin typeface="+mn-lt"/>
              <a:ea typeface="+mn-ea"/>
              <a:cs typeface="+mn-cs"/>
            </a:endParaRPr>
          </a:p>
          <a:p>
            <a:pPr marL="182880" indent="-137160">
              <a:buFont typeface="Arial" pitchFamily="34" charset="0"/>
              <a:buChar char="•"/>
            </a:pPr>
            <a:r>
              <a:rPr lang="en-US" sz="1200" kern="1200" dirty="0">
                <a:solidFill>
                  <a:schemeClr val="tx1"/>
                </a:solidFill>
                <a:latin typeface="+mn-lt"/>
                <a:ea typeface="+mn-ea"/>
                <a:cs typeface="+mn-cs"/>
              </a:rPr>
              <a:t>After</a:t>
            </a:r>
          </a:p>
          <a:p>
            <a:pPr marL="182880" indent="-137160">
              <a:buFont typeface="Arial" pitchFamily="34" charset="0"/>
              <a:buChar char="•"/>
            </a:pPr>
            <a:r>
              <a:rPr lang="en-US" sz="1200" kern="1200" dirty="0">
                <a:solidFill>
                  <a:schemeClr val="tx1"/>
                </a:solidFill>
                <a:latin typeface="+mn-lt"/>
                <a:ea typeface="+mn-ea"/>
                <a:cs typeface="+mn-cs"/>
              </a:rPr>
              <a:t>Many</a:t>
            </a:r>
          </a:p>
          <a:p>
            <a:pPr marL="182880" indent="-137160">
              <a:buFont typeface="Arial" pitchFamily="34" charset="0"/>
              <a:buChar char="•"/>
            </a:pPr>
            <a:r>
              <a:rPr lang="en-US" sz="1200" kern="1200" dirty="0">
                <a:solidFill>
                  <a:schemeClr val="tx1"/>
                </a:solidFill>
                <a:latin typeface="+mn-lt"/>
                <a:ea typeface="+mn-ea"/>
                <a:cs typeface="+mn-cs"/>
              </a:rPr>
              <a:t>False</a:t>
            </a:r>
          </a:p>
          <a:p>
            <a:pPr marL="182880" indent="-137160">
              <a:buFont typeface="Arial" pitchFamily="34" charset="0"/>
              <a:buChar char="•"/>
            </a:pPr>
            <a:r>
              <a:rPr lang="en-US" sz="1200" kern="1200" dirty="0">
                <a:solidFill>
                  <a:schemeClr val="tx1"/>
                </a:solidFill>
                <a:latin typeface="+mn-lt"/>
                <a:ea typeface="+mn-ea"/>
                <a:cs typeface="+mn-cs"/>
              </a:rPr>
              <a:t>Challenge (and probe)</a:t>
            </a:r>
          </a:p>
          <a:p>
            <a:pPr marL="182880" indent="-137160">
              <a:buFont typeface="Arial" pitchFamily="34" charset="0"/>
              <a:buChar char="•"/>
            </a:pPr>
            <a:r>
              <a:rPr lang="en-US" sz="1200" kern="1200" dirty="0">
                <a:solidFill>
                  <a:schemeClr val="tx1"/>
                </a:solidFill>
                <a:latin typeface="+mn-lt"/>
                <a:ea typeface="+mn-ea"/>
                <a:cs typeface="+mn-cs"/>
              </a:rPr>
              <a:t>Judiciously (defined as “good or discriminating judgment; wise, sensible, or well advised”)</a:t>
            </a:r>
            <a:r>
              <a:rPr lang="en-US" dirty="0"/>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13</a:t>
            </a:fld>
            <a:endParaRPr lang="en-US"/>
          </a:p>
        </p:txBody>
      </p:sp>
    </p:spTree>
    <p:extLst>
      <p:ext uri="{BB962C8B-B14F-4D97-AF65-F5344CB8AC3E}">
        <p14:creationId xmlns:p14="http://schemas.microsoft.com/office/powerpoint/2010/main" val="248783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a:t>
            </a:r>
          </a:p>
          <a:p>
            <a:endParaRPr lang="en-US" dirty="0"/>
          </a:p>
          <a:p>
            <a:pPr lvl="0" fontAlgn="base"/>
            <a:r>
              <a:rPr lang="en-US" sz="1200" b="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Individuals </a:t>
            </a:r>
            <a:r>
              <a:rPr lang="en-US" sz="1200" b="1" u="none" strike="noStrike" kern="1200" baseline="0" dirty="0">
                <a:solidFill>
                  <a:schemeClr val="tx1"/>
                </a:solidFill>
                <a:effectLst/>
                <a:latin typeface="+mn-lt"/>
                <a:ea typeface="+mn-ea"/>
                <a:cs typeface="+mn-cs"/>
              </a:rPr>
              <a:t>(1 min)</a:t>
            </a:r>
            <a:r>
              <a:rPr lang="en-US" sz="1200" b="1" u="none" strike="noStrike" kern="120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“Think for a moment about how you would answer the focus question on this slide.”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Whole-group share-out (2 min):</a:t>
            </a:r>
            <a:r>
              <a:rPr lang="en-US" sz="1200" kern="1200" dirty="0">
                <a:solidFill>
                  <a:schemeClr val="tx1"/>
                </a:solidFill>
                <a:latin typeface="+mn-lt"/>
                <a:ea typeface="+mn-ea"/>
                <a:cs typeface="+mn-cs"/>
              </a:rPr>
              <a:t> Have a few participants share their ideas.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14</a:t>
            </a:fld>
            <a:endParaRPr lang="en-US"/>
          </a:p>
        </p:txBody>
      </p:sp>
    </p:spTree>
    <p:extLst>
      <p:ext uri="{BB962C8B-B14F-4D97-AF65-F5344CB8AC3E}">
        <p14:creationId xmlns:p14="http://schemas.microsoft.com/office/powerpoint/2010/main" val="3743417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a:t>
            </a:r>
            <a:r>
              <a:rPr lang="en-US" baseline="0" dirty="0"/>
              <a:t> min </a:t>
            </a:r>
          </a:p>
          <a:p>
            <a:endParaRPr lang="en-US" dirty="0"/>
          </a:p>
          <a:p>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Transition:</a:t>
            </a:r>
            <a:r>
              <a:rPr lang="en-US" sz="1200" kern="1200" dirty="0">
                <a:solidFill>
                  <a:schemeClr val="tx1"/>
                </a:solidFill>
                <a:latin typeface="+mn-lt"/>
                <a:ea typeface="+mn-ea"/>
                <a:cs typeface="+mn-cs"/>
              </a:rPr>
              <a:t> “Now we’ll shift our attention to the second lesson analysis focus question and spend some time summarizing what we’ve learned so far about Student Thinking Lens strategies 1–6. Then we’ll review the Water Cycle lesson plans and highlight how these strategies are used in the lessons you’ll start teaching in January.”</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15</a:t>
            </a:fld>
            <a:endParaRPr lang="en-US"/>
          </a:p>
        </p:txBody>
      </p:sp>
    </p:spTree>
    <p:extLst>
      <p:ext uri="{BB962C8B-B14F-4D97-AF65-F5344CB8AC3E}">
        <p14:creationId xmlns:p14="http://schemas.microsoft.com/office/powerpoint/2010/main" val="2314490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pPr defTabSz="931774">
              <a:defRPr/>
            </a:pPr>
            <a:endParaRPr lang="en-US" baseline="0" dirty="0"/>
          </a:p>
          <a:p>
            <a:pPr lvl="0" fontAlgn="base"/>
            <a:r>
              <a:rPr lang="en-US" sz="1200" u="none" strike="noStrike" kern="1200" dirty="0">
                <a:solidFill>
                  <a:schemeClr val="tx1"/>
                </a:solidFill>
                <a:effectLst/>
                <a:latin typeface="+mn-lt"/>
                <a:ea typeface="+mn-ea"/>
                <a:cs typeface="+mn-cs"/>
              </a:rPr>
              <a:t>a. “These are the Student Thinking Lens strategies we’ve explored so far. You’ll get practice using them as you teach the Food Webs and Water Cycle</a:t>
            </a:r>
            <a:r>
              <a:rPr lang="en-US" sz="1200" b="1" u="none" strike="noStrike" kern="120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lessons next year.”</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16</a:t>
            </a:fld>
            <a:endParaRPr lang="en-US"/>
          </a:p>
        </p:txBody>
      </p:sp>
    </p:spTree>
    <p:extLst>
      <p:ext uri="{BB962C8B-B14F-4D97-AF65-F5344CB8AC3E}">
        <p14:creationId xmlns:p14="http://schemas.microsoft.com/office/powerpoint/2010/main" val="8015880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p:spPr>
        <p:txBody>
          <a:bodyPr/>
          <a:lstStyle/>
          <a:p>
            <a:r>
              <a:rPr lang="en-US" baseline="0" dirty="0"/>
              <a:t>3 </a:t>
            </a:r>
            <a:r>
              <a:rPr lang="en-US" dirty="0"/>
              <a:t>min </a:t>
            </a:r>
          </a:p>
          <a:p>
            <a:pPr lvl="0" fontAlgn="base"/>
            <a:endParaRPr lang="en-US" sz="1200" b="1" u="none" strike="noStrike" kern="1200" dirty="0">
              <a:solidFill>
                <a:schemeClr val="tx1"/>
              </a:solidFill>
              <a:effectLst/>
              <a:latin typeface="+mn-lt"/>
              <a:ea typeface="+mn-ea"/>
              <a:cs typeface="+mn-cs"/>
            </a:endParaRPr>
          </a:p>
          <a:p>
            <a:pPr marL="228600" marR="0" lvl="0" indent="-228600" algn="l" defTabSz="914400" rtl="0" eaLnBrk="1" fontAlgn="base" latinLnBrk="0" hangingPunct="1">
              <a:lnSpc>
                <a:spcPct val="100000"/>
              </a:lnSpc>
              <a:spcBef>
                <a:spcPts val="0"/>
              </a:spcBef>
              <a:spcAft>
                <a:spcPts val="0"/>
              </a:spcAft>
              <a:buClrTx/>
              <a:buSzTx/>
              <a:buFontTx/>
              <a:buNone/>
              <a:tabLst/>
              <a:defRPr/>
            </a:pPr>
            <a:r>
              <a:rPr lang="en-US" sz="1200" b="0" u="none" strike="noStrike" kern="1200" dirty="0">
                <a:solidFill>
                  <a:schemeClr val="tx1"/>
                </a:solidFill>
                <a:effectLst>
                  <a:outerShdw sx="0" sy="0">
                    <a:srgbClr val="000000"/>
                  </a:outerShdw>
                </a:effectLst>
                <a:latin typeface="+mn-lt"/>
                <a:ea typeface="+mn-ea"/>
                <a:cs typeface="+mn-cs"/>
              </a:rPr>
              <a:t>a. </a:t>
            </a:r>
            <a:r>
              <a:rPr lang="en-US" sz="1200" b="1" u="none" strike="noStrike" kern="1200" dirty="0">
                <a:solidFill>
                  <a:schemeClr val="tx1"/>
                </a:solidFill>
                <a:effectLst>
                  <a:outerShdw sx="0" sy="0">
                    <a:srgbClr val="000000"/>
                  </a:outerShdw>
                </a:effectLst>
                <a:latin typeface="+mn-lt"/>
                <a:ea typeface="+mn-ea"/>
                <a:cs typeface="+mn-cs"/>
              </a:rPr>
              <a:t>Individuals: </a:t>
            </a:r>
            <a:r>
              <a:rPr lang="en-US" sz="1200" u="none" strike="noStrike" kern="1200" dirty="0">
                <a:solidFill>
                  <a:schemeClr val="tx1"/>
                </a:solidFill>
                <a:effectLst>
                  <a:outerShdw sx="0" sy="0">
                    <a:srgbClr val="000000"/>
                  </a:outerShdw>
                </a:effectLst>
                <a:latin typeface="+mn-lt"/>
                <a:ea typeface="+mn-ea"/>
                <a:cs typeface="+mn-cs"/>
              </a:rPr>
              <a:t>Have participants review STL strategies</a:t>
            </a:r>
            <a:r>
              <a:rPr lang="en-US" sz="1200" u="none" strike="noStrike" kern="1200" baseline="0" dirty="0">
                <a:solidFill>
                  <a:schemeClr val="tx1"/>
                </a:solidFill>
                <a:effectLst>
                  <a:outerShdw sx="0" sy="0">
                    <a:srgbClr val="000000"/>
                  </a:outerShdw>
                </a:effectLst>
                <a:latin typeface="+mn-lt"/>
                <a:ea typeface="+mn-ea"/>
                <a:cs typeface="+mn-cs"/>
              </a:rPr>
              <a:t> 1</a:t>
            </a:r>
            <a:r>
              <a:rPr lang="en-US" sz="1200" kern="1200" dirty="0">
                <a:solidFill>
                  <a:schemeClr val="tx1"/>
                </a:solidFill>
                <a:latin typeface="+mn-lt"/>
                <a:ea typeface="+mn-ea"/>
                <a:cs typeface="+mn-cs"/>
              </a:rPr>
              <a:t>–6 on </a:t>
            </a:r>
            <a:r>
              <a:rPr lang="en-US" sz="1200" u="none" strike="noStrike" kern="1200" dirty="0">
                <a:solidFill>
                  <a:schemeClr val="tx1"/>
                </a:solidFill>
                <a:effectLst>
                  <a:outerShdw sx="0" sy="0">
                    <a:srgbClr val="000000"/>
                  </a:outerShdw>
                </a:effectLst>
                <a:latin typeface="+mn-lt"/>
                <a:ea typeface="+mn-ea"/>
                <a:cs typeface="+mn-cs"/>
              </a:rPr>
              <a:t>the summary chart in the strategies booklet (Summary of </a:t>
            </a:r>
            <a:r>
              <a:rPr lang="en-US" sz="1200" u="none" strike="noStrike" kern="1200" dirty="0" err="1">
                <a:solidFill>
                  <a:schemeClr val="tx1"/>
                </a:solidFill>
                <a:effectLst>
                  <a:outerShdw sx="0" sy="0">
                    <a:srgbClr val="000000"/>
                  </a:outerShdw>
                </a:effectLst>
                <a:latin typeface="+mn-lt"/>
                <a:ea typeface="+mn-ea"/>
                <a:cs typeface="+mn-cs"/>
              </a:rPr>
              <a:t>STeLLA</a:t>
            </a:r>
            <a:r>
              <a:rPr lang="en-US" sz="1200" u="none" strike="noStrike" kern="1200" dirty="0">
                <a:solidFill>
                  <a:schemeClr val="tx1"/>
                </a:solidFill>
                <a:effectLst>
                  <a:outerShdw sx="0" sy="0">
                    <a:srgbClr val="000000"/>
                  </a:outerShdw>
                </a:effectLst>
                <a:latin typeface="+mn-lt"/>
                <a:ea typeface="+mn-ea"/>
                <a:cs typeface="+mn-cs"/>
              </a:rPr>
              <a:t> Student Thinking Lens Strategies).</a:t>
            </a:r>
          </a:p>
          <a:p>
            <a:pPr marL="228600" lvl="0" indent="-228600" fontAlgn="base">
              <a:buNone/>
            </a:pPr>
            <a:endParaRPr lang="en-US" sz="1200" b="1" u="none" strike="noStrike" kern="1200" dirty="0">
              <a:solidFill>
                <a:schemeClr val="tx1"/>
              </a:solidFill>
              <a:effectLst>
                <a:outerShdw sx="0" sy="0">
                  <a:srgbClr val="000000"/>
                </a:outerShdw>
              </a:effectLst>
              <a:latin typeface="+mn-lt"/>
              <a:ea typeface="+mn-ea"/>
              <a:cs typeface="+mn-cs"/>
            </a:endParaRPr>
          </a:p>
          <a:p>
            <a:pPr marL="228600" lvl="0" indent="-228600" fontAlgn="base">
              <a:buNone/>
            </a:pPr>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Discuss the questions on </a:t>
            </a:r>
            <a:r>
              <a:rPr lang="en-US" sz="1200" kern="1200">
                <a:solidFill>
                  <a:schemeClr val="tx1"/>
                </a:solidFill>
                <a:latin typeface="+mn-lt"/>
                <a:ea typeface="+mn-ea"/>
                <a:cs typeface="+mn-cs"/>
              </a:rPr>
              <a:t>the slide.</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a:t>
            </a:r>
            <a:endParaRPr lang="en-US" sz="1200" kern="1200" dirty="0">
              <a:solidFill>
                <a:schemeClr val="tx1"/>
              </a:solidFill>
              <a:latin typeface="+mn-lt"/>
              <a:ea typeface="+mn-ea"/>
              <a:cs typeface="+mn-cs"/>
            </a:endParaRPr>
          </a:p>
          <a:p>
            <a:pPr marL="228600" indent="-137160">
              <a:buFont typeface="Arial" pitchFamily="34" charset="0"/>
              <a:buChar char="•"/>
            </a:pPr>
            <a:r>
              <a:rPr lang="en-US" sz="1200" kern="1200" dirty="0">
                <a:solidFill>
                  <a:schemeClr val="tx1"/>
                </a:solidFill>
                <a:latin typeface="+mn-lt"/>
                <a:ea typeface="+mn-ea"/>
                <a:cs typeface="+mn-cs"/>
              </a:rPr>
              <a:t>Strategies 1–3 are types of questions, and strategies 4–6 are activities designed to move student thinking forward toward more-scientific understandings. </a:t>
            </a:r>
          </a:p>
          <a:p>
            <a:pPr marL="228600" indent="-137160">
              <a:buFont typeface="Arial" pitchFamily="34" charset="0"/>
              <a:buChar char="•"/>
            </a:pPr>
            <a:r>
              <a:rPr lang="en-US" sz="1200" kern="1200" dirty="0">
                <a:solidFill>
                  <a:schemeClr val="tx1"/>
                </a:solidFill>
                <a:latin typeface="+mn-lt"/>
                <a:ea typeface="+mn-ea"/>
                <a:cs typeface="+mn-cs"/>
              </a:rPr>
              <a:t>Some strategies are used at any time during the lesson (e.g., probe questions); others are used at specific times (e.g., elicit questions used </a:t>
            </a:r>
            <a:r>
              <a:rPr lang="en-US" sz="1200" b="0" i="1" kern="1200" dirty="0">
                <a:solidFill>
                  <a:schemeClr val="tx1"/>
                </a:solidFill>
                <a:latin typeface="+mn-lt"/>
                <a:ea typeface="+mn-ea"/>
                <a:cs typeface="+mn-cs"/>
              </a:rPr>
              <a:t>before</a:t>
            </a:r>
            <a:r>
              <a:rPr lang="en-US" sz="1200" kern="1200" dirty="0">
                <a:solidFill>
                  <a:schemeClr val="tx1"/>
                </a:solidFill>
                <a:latin typeface="+mn-lt"/>
                <a:ea typeface="+mn-ea"/>
                <a:cs typeface="+mn-cs"/>
              </a:rPr>
              <a:t> students have been introduced to new science ideas; use-and-apply activities used </a:t>
            </a:r>
            <a:r>
              <a:rPr lang="en-US" sz="1200" b="0" i="1" kern="1200" dirty="0">
                <a:solidFill>
                  <a:schemeClr val="tx1"/>
                </a:solidFill>
                <a:latin typeface="+mn-lt"/>
                <a:ea typeface="+mn-ea"/>
                <a:cs typeface="+mn-cs"/>
              </a:rPr>
              <a:t>after</a:t>
            </a:r>
            <a:r>
              <a:rPr lang="en-US" sz="1200" kern="1200" dirty="0">
                <a:solidFill>
                  <a:schemeClr val="tx1"/>
                </a:solidFill>
                <a:latin typeface="+mn-lt"/>
                <a:ea typeface="+mn-ea"/>
                <a:cs typeface="+mn-cs"/>
              </a:rPr>
              <a:t> students have been introduced to new science ideas).</a:t>
            </a:r>
          </a:p>
          <a:p>
            <a:pPr marL="228600" indent="-137160">
              <a:buFont typeface="Arial" pitchFamily="34" charset="0"/>
              <a:buChar char="•"/>
            </a:pPr>
            <a:r>
              <a:rPr lang="en-US" sz="1200" kern="1200" dirty="0">
                <a:solidFill>
                  <a:schemeClr val="tx1"/>
                </a:solidFill>
                <a:latin typeface="+mn-lt"/>
                <a:ea typeface="+mn-ea"/>
                <a:cs typeface="+mn-cs"/>
              </a:rPr>
              <a:t>Each strategy has it’s own specific purpose(s), but the strategies are closely connected to one another. That is, these strategies aren’t used in isolation; they’re complementary.</a:t>
            </a:r>
            <a:endParaRPr lang="en-US" baseline="0" dirty="0"/>
          </a:p>
        </p:txBody>
      </p:sp>
      <p:sp>
        <p:nvSpPr>
          <p:cNvPr id="62468"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5B7C795E-1AF6-4A8C-A213-CFDC663F8001}" type="slidenum">
              <a:rPr lang="en-US" smtClean="0"/>
              <a:pPr eaLnBrk="1" hangingPunct="1"/>
              <a:t>17</a:t>
            </a:fld>
            <a:endParaRPr lang="en-US"/>
          </a:p>
        </p:txBody>
      </p:sp>
    </p:spTree>
    <p:extLst>
      <p:ext uri="{BB962C8B-B14F-4D97-AF65-F5344CB8AC3E}">
        <p14:creationId xmlns:p14="http://schemas.microsoft.com/office/powerpoint/2010/main" val="34581530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a:p>
            <a:pPr marL="228600" lvl="0" indent="-228600" fontAlgn="base">
              <a:buNone/>
            </a:pPr>
            <a:r>
              <a:rPr lang="en-US" sz="1200" kern="1200" dirty="0">
                <a:solidFill>
                  <a:schemeClr val="tx1"/>
                </a:solidFill>
                <a:latin typeface="+mn-lt"/>
                <a:ea typeface="+mn-ea"/>
                <a:cs typeface="+mn-cs"/>
              </a:rPr>
              <a:t>a. “</a:t>
            </a:r>
            <a:r>
              <a:rPr lang="en-US" sz="1200" u="none" kern="1200" dirty="0">
                <a:solidFill>
                  <a:schemeClr val="tx1"/>
                </a:solidFill>
                <a:latin typeface="+mn-lt"/>
                <a:ea typeface="+mn-ea"/>
                <a:cs typeface="+mn-cs"/>
              </a:rPr>
              <a:t>Read</a:t>
            </a:r>
            <a:r>
              <a:rPr lang="en-US" sz="1200" kern="1200" dirty="0">
                <a:solidFill>
                  <a:schemeClr val="tx1"/>
                </a:solidFill>
                <a:latin typeface="+mn-lt"/>
                <a:ea typeface="+mn-ea"/>
                <a:cs typeface="+mn-cs"/>
              </a:rPr>
              <a:t> the lesson context at the top of the video transcript (handout 4.5 in your program binders).”</a:t>
            </a:r>
          </a:p>
          <a:p>
            <a:pPr marL="228600" lvl="0" indent="-228600" fontAlgn="base">
              <a:buNone/>
            </a:pPr>
            <a:endParaRPr lang="en-US" dirty="0"/>
          </a:p>
          <a:p>
            <a:pPr marL="228600" lvl="0" indent="-228600" fontAlgn="base">
              <a:buNone/>
            </a:pPr>
            <a:r>
              <a:rPr lang="en-US" dirty="0"/>
              <a:t>b. </a:t>
            </a:r>
            <a:r>
              <a:rPr lang="en-US" sz="1200" u="none" strike="noStrike" kern="1200" dirty="0">
                <a:solidFill>
                  <a:schemeClr val="tx1"/>
                </a:solidFill>
                <a:effectLst/>
                <a:latin typeface="+mn-lt"/>
                <a:ea typeface="+mn-ea"/>
                <a:cs typeface="+mn-cs"/>
              </a:rPr>
              <a:t>Make</a:t>
            </a:r>
            <a:r>
              <a:rPr lang="en-US" sz="1200" u="none" strike="noStrike" kern="1200" baseline="0" dirty="0">
                <a:solidFill>
                  <a:schemeClr val="tx1"/>
                </a:solidFill>
                <a:effectLst/>
                <a:latin typeface="+mn-lt"/>
                <a:ea typeface="+mn-ea"/>
                <a:cs typeface="+mn-cs"/>
              </a:rPr>
              <a:t> sure </a:t>
            </a:r>
            <a:r>
              <a:rPr lang="en-US" sz="1200" u="none" strike="noStrike" kern="1200" dirty="0">
                <a:solidFill>
                  <a:schemeClr val="tx1"/>
                </a:solidFill>
                <a:effectLst/>
                <a:latin typeface="+mn-lt"/>
                <a:ea typeface="+mn-ea"/>
                <a:cs typeface="+mn-cs"/>
              </a:rPr>
              <a:t>participants understand the science content and activity</a:t>
            </a:r>
            <a:r>
              <a:rPr lang="en-US" sz="1200" u="none" strike="noStrike" kern="1200" baseline="0" dirty="0">
                <a:solidFill>
                  <a:schemeClr val="tx1"/>
                </a:solidFill>
                <a:effectLst/>
                <a:latin typeface="+mn-lt"/>
                <a:ea typeface="+mn-ea"/>
                <a:cs typeface="+mn-cs"/>
              </a:rPr>
              <a:t> that are the focus </a:t>
            </a:r>
            <a:r>
              <a:rPr lang="en-US" sz="1200" u="none" strike="noStrike" kern="1200" dirty="0">
                <a:solidFill>
                  <a:schemeClr val="tx1"/>
                </a:solidFill>
                <a:effectLst/>
                <a:latin typeface="+mn-lt"/>
                <a:ea typeface="+mn-ea"/>
                <a:cs typeface="+mn-cs"/>
              </a:rPr>
              <a:t>of</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this video clip.</a:t>
            </a:r>
            <a:endParaRPr lang="en-US" dirty="0"/>
          </a:p>
        </p:txBody>
      </p:sp>
      <p:sp>
        <p:nvSpPr>
          <p:cNvPr id="4" name="Slide Number Placeholder 3"/>
          <p:cNvSpPr>
            <a:spLocks noGrp="1"/>
          </p:cNvSpPr>
          <p:nvPr>
            <p:ph type="sldNum" sz="quarter" idx="10"/>
          </p:nvPr>
        </p:nvSpPr>
        <p:spPr/>
        <p:txBody>
          <a:bodyPr/>
          <a:lstStyle/>
          <a:p>
            <a:pPr>
              <a:defRPr/>
            </a:pPr>
            <a:fld id="{9808C13C-847F-4B58-97D9-13B05A934034}" type="slidenum">
              <a:rPr lang="en-US" smtClean="0"/>
              <a:pPr>
                <a:defRPr/>
              </a:pPr>
              <a:t>18</a:t>
            </a:fld>
            <a:endParaRPr lang="en-US"/>
          </a:p>
        </p:txBody>
      </p:sp>
    </p:spTree>
    <p:extLst>
      <p:ext uri="{BB962C8B-B14F-4D97-AF65-F5344CB8AC3E}">
        <p14:creationId xmlns:p14="http://schemas.microsoft.com/office/powerpoint/2010/main" val="15883315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293F2425-BB1A-4108-B190-88894F331882}" type="slidenum">
              <a:rPr lang="en-US" smtClean="0"/>
              <a:pPr eaLnBrk="1" hangingPunct="1"/>
              <a:t>19</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30 min</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If absolutely necessary, you can skip this video analysis.</a:t>
            </a:r>
          </a:p>
          <a:p>
            <a:pPr lvl="0" fontAlgn="base"/>
            <a:endParaRPr lang="en-US" sz="1200" u="sng"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a. Orient participants to handout 4.6, Identifying Student Thinking Lens Strategies.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Make sure participants understand the context of </a:t>
            </a:r>
            <a:r>
              <a:rPr lang="en-US" sz="1200" kern="1200" baseline="0" dirty="0">
                <a:solidFill>
                  <a:schemeClr val="tx1"/>
                </a:solidFill>
                <a:latin typeface="+mn-lt"/>
                <a:ea typeface="+mn-ea"/>
                <a:cs typeface="+mn-cs"/>
              </a:rPr>
              <a:t>the video clip (</a:t>
            </a:r>
            <a:r>
              <a:rPr lang="en-US" sz="1200" kern="1200" dirty="0">
                <a:solidFill>
                  <a:schemeClr val="tx1"/>
                </a:solidFill>
                <a:latin typeface="+mn-lt"/>
                <a:ea typeface="+mn-ea"/>
                <a:cs typeface="+mn-cs"/>
              </a:rPr>
              <a:t>from the transcript). </a:t>
            </a:r>
            <a:r>
              <a:rPr lang="en-US" sz="1200" u="none" kern="1200" dirty="0">
                <a:solidFill>
                  <a:schemeClr val="tx1"/>
                </a:solidFill>
                <a:latin typeface="+mn-lt"/>
                <a:ea typeface="+mn-ea"/>
                <a:cs typeface="+mn-cs"/>
              </a:rPr>
              <a:t>Emphasize</a:t>
            </a:r>
            <a:r>
              <a:rPr lang="en-US" sz="1200" kern="1200" dirty="0">
                <a:solidFill>
                  <a:schemeClr val="tx1"/>
                </a:solidFill>
                <a:latin typeface="+mn-lt"/>
                <a:ea typeface="+mn-ea"/>
                <a:cs typeface="+mn-cs"/>
              </a:rPr>
              <a:t> that students in the clip have already learned about molecules gaining and losing energy during evaporation and condensation. Also </a:t>
            </a:r>
            <a:r>
              <a:rPr lang="en-US" sz="1200" u="none" kern="1200" dirty="0">
                <a:solidFill>
                  <a:schemeClr val="tx1"/>
                </a:solidFill>
                <a:latin typeface="+mn-lt"/>
                <a:ea typeface="+mn-ea"/>
                <a:cs typeface="+mn-cs"/>
              </a:rPr>
              <a:t>emphasize</a:t>
            </a:r>
            <a:r>
              <a:rPr lang="en-US" sz="1200" kern="1200" dirty="0">
                <a:solidFill>
                  <a:schemeClr val="tx1"/>
                </a:solidFill>
                <a:latin typeface="+mn-lt"/>
                <a:ea typeface="+mn-ea"/>
                <a:cs typeface="+mn-cs"/>
              </a:rPr>
              <a:t> that students are making predictions about the water-changes system, but they haven’t yet observed this system in action.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Show the video clip.</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“Study the video transcript and complete handout 4.6, Identifying Student Thinking</a:t>
            </a:r>
            <a:r>
              <a:rPr lang="en-US" sz="1200" kern="1200" baseline="0" dirty="0">
                <a:solidFill>
                  <a:schemeClr val="tx1"/>
                </a:solidFill>
                <a:latin typeface="+mn-lt"/>
                <a:ea typeface="+mn-ea"/>
                <a:cs typeface="+mn-cs"/>
              </a:rPr>
              <a:t> Lens Strategies</a:t>
            </a:r>
            <a:r>
              <a:rPr lang="en-US" sz="1200" kern="1200" dirty="0">
                <a:solidFill>
                  <a:schemeClr val="tx1"/>
                </a:solidFill>
                <a:latin typeface="+mn-lt"/>
                <a:ea typeface="+mn-ea"/>
                <a:cs typeface="+mn-cs"/>
              </a:rPr>
              <a:t>.”</a:t>
            </a:r>
          </a:p>
          <a:p>
            <a:endParaRPr lang="en-US"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e.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a:t>
            </a:r>
            <a:r>
              <a:rPr lang="en-US" sz="1200" kern="1200" dirty="0">
                <a:solidFill>
                  <a:schemeClr val="tx1"/>
                </a:solidFill>
                <a:effectLst/>
                <a:latin typeface="+mn-lt"/>
                <a:ea typeface="+mn-ea"/>
                <a:cs typeface="+mn-cs"/>
              </a:rPr>
              <a:t>What STL strategies did you identify in the video transcript</a:t>
            </a:r>
            <a:r>
              <a:rPr lang="en-US" sz="1200" kern="1200" dirty="0">
                <a:solidFill>
                  <a:schemeClr val="tx1"/>
                </a:solidFill>
                <a:latin typeface="+mn-lt"/>
                <a:ea typeface="+mn-ea"/>
                <a:cs typeface="+mn-cs"/>
              </a:rPr>
              <a:t>? Did you spot any missed opportunities?”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For examples of STL strategies, see PD Leader Master: 5th-Grade Guide to Video Clips for Day 4.</a:t>
            </a:r>
            <a:endParaRPr lang="en-US" dirty="0"/>
          </a:p>
        </p:txBody>
      </p:sp>
    </p:spTree>
    <p:extLst>
      <p:ext uri="{BB962C8B-B14F-4D97-AF65-F5344CB8AC3E}">
        <p14:creationId xmlns:p14="http://schemas.microsoft.com/office/powerpoint/2010/main" val="3350298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a:t>
            </a:r>
          </a:p>
          <a:p>
            <a:endParaRPr lang="en-US" dirty="0"/>
          </a:p>
          <a:p>
            <a:r>
              <a:rPr lang="en-US" sz="1200" kern="1200" dirty="0">
                <a:solidFill>
                  <a:schemeClr val="tx1"/>
                </a:solidFill>
                <a:effectLst/>
                <a:latin typeface="+mn-lt"/>
                <a:ea typeface="+mn-ea"/>
                <a:cs typeface="+mn-cs"/>
              </a:rPr>
              <a:t>a.</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Talk through the agenda</a:t>
            </a:r>
            <a:r>
              <a:rPr lang="en-US" sz="1200" kern="1200" baseline="0" dirty="0">
                <a:solidFill>
                  <a:schemeClr val="tx1"/>
                </a:solidFill>
                <a:effectLst/>
                <a:latin typeface="+mn-lt"/>
                <a:ea typeface="+mn-ea"/>
                <a:cs typeface="+mn-cs"/>
              </a:rPr>
              <a:t> for the day.</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a:t>
            </a:fld>
            <a:endParaRPr lang="en-US"/>
          </a:p>
        </p:txBody>
      </p:sp>
    </p:spTree>
    <p:extLst>
      <p:ext uri="{BB962C8B-B14F-4D97-AF65-F5344CB8AC3E}">
        <p14:creationId xmlns:p14="http://schemas.microsoft.com/office/powerpoint/2010/main" val="31087901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pPr marL="228600" indent="-228600">
              <a:buNone/>
            </a:pPr>
            <a:endParaRPr lang="en-US" sz="1200"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a. “Before we share our reports about each of the Water Cycle lesson plans and how they support you in practicing these Student Thinking Lens strategies, let’s review the plan for the school year.”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“In the fall you’ll teach the </a:t>
            </a:r>
            <a:r>
              <a:rPr lang="en-US" sz="1200" b="1" kern="1200" dirty="0">
                <a:solidFill>
                  <a:schemeClr val="tx1"/>
                </a:solidFill>
                <a:latin typeface="+mn-lt"/>
                <a:ea typeface="+mn-ea"/>
                <a:cs typeface="+mn-cs"/>
              </a:rPr>
              <a:t>Food Webs </a:t>
            </a:r>
            <a:r>
              <a:rPr lang="en-US" sz="1200" kern="1200" dirty="0">
                <a:solidFill>
                  <a:schemeClr val="tx1"/>
                </a:solidFill>
                <a:latin typeface="+mn-lt"/>
                <a:ea typeface="+mn-ea"/>
                <a:cs typeface="+mn-cs"/>
              </a:rPr>
              <a:t>lessons, and we’ll meet in our study group to analyze video clips and student work from these lessons. This analysis will help us deepen our understandings of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the science content, the lesson plans, and our students’ thinking and learning.”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“Starting in January, you’ll teach the </a:t>
            </a:r>
            <a:r>
              <a:rPr lang="en-US" sz="1200" b="1" kern="1200" dirty="0">
                <a:solidFill>
                  <a:schemeClr val="tx1"/>
                </a:solidFill>
                <a:latin typeface="+mn-lt"/>
                <a:ea typeface="+mn-ea"/>
                <a:cs typeface="+mn-cs"/>
              </a:rPr>
              <a:t>Water Cycle</a:t>
            </a:r>
            <a:r>
              <a:rPr lang="en-US" sz="1200" b="1" kern="1200" baseline="0" dirty="0">
                <a:solidFill>
                  <a:schemeClr val="tx1"/>
                </a:solidFill>
                <a:latin typeface="+mn-lt"/>
                <a:ea typeface="+mn-ea"/>
                <a:cs typeface="+mn-cs"/>
              </a:rPr>
              <a:t> </a:t>
            </a:r>
            <a:r>
              <a:rPr lang="en-US" sz="1200" kern="1200" dirty="0">
                <a:solidFill>
                  <a:schemeClr val="tx1"/>
                </a:solidFill>
                <a:latin typeface="+mn-lt"/>
                <a:ea typeface="+mn-ea"/>
                <a:cs typeface="+mn-cs"/>
              </a:rPr>
              <a:t>lessons, and we’ll meet in our study group to analyze video clips and student work from these lessons. Do you have any questions?”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Important</a:t>
            </a:r>
            <a:r>
              <a:rPr lang="en-US" sz="1200" b="1" kern="1200" baseline="0" dirty="0">
                <a:solidFill>
                  <a:schemeClr val="tx1"/>
                </a:solidFill>
                <a:latin typeface="+mn-lt"/>
                <a:ea typeface="+mn-ea"/>
                <a:cs typeface="+mn-cs"/>
              </a:rPr>
              <a:t> r</a:t>
            </a:r>
            <a:r>
              <a:rPr lang="en-US" sz="1200" b="1" kern="1200" dirty="0">
                <a:solidFill>
                  <a:schemeClr val="tx1"/>
                </a:solidFill>
                <a:latin typeface="+mn-lt"/>
                <a:ea typeface="+mn-ea"/>
                <a:cs typeface="+mn-cs"/>
              </a:rPr>
              <a:t>eminder: </a:t>
            </a:r>
            <a:r>
              <a:rPr lang="en-US" sz="1200" kern="1200" dirty="0">
                <a:solidFill>
                  <a:schemeClr val="tx1"/>
                </a:solidFill>
                <a:latin typeface="+mn-lt"/>
                <a:ea typeface="+mn-ea"/>
                <a:cs typeface="+mn-cs"/>
              </a:rPr>
              <a:t>“Remember that we’re analyzing video clips of our own classroom teaching to help us all learn, not to evaluate and critique one another. Everyone is learning to use both new strategies and new lesson plans, so it’s predictable that our first attempts at teaching these lessons will have rough spots. We need to appreciate and acknowledge the courage each of us is demonstrating to share our initial efforts to teach these lessons. Please be assured that our analyses of the videos will focus on the strategies, the science content, and most importantly, how students are making sense of the lessons. We’re not going to focus on rough spots,</a:t>
            </a:r>
            <a:r>
              <a:rPr lang="en-US" sz="1200" kern="1200" baseline="0" dirty="0">
                <a:solidFill>
                  <a:schemeClr val="tx1"/>
                </a:solidFill>
                <a:latin typeface="+mn-lt"/>
                <a:ea typeface="+mn-ea"/>
                <a:cs typeface="+mn-cs"/>
              </a:rPr>
              <a:t> or</a:t>
            </a:r>
            <a:r>
              <a:rPr lang="en-US" sz="1200" kern="1200" dirty="0">
                <a:solidFill>
                  <a:schemeClr val="tx1"/>
                </a:solidFill>
                <a:latin typeface="+mn-lt"/>
                <a:ea typeface="+mn-ea"/>
                <a:cs typeface="+mn-cs"/>
              </a:rPr>
              <a:t> management problems. We’re here to support one another and to learn and grow as science teachers.” </a:t>
            </a:r>
            <a:endParaRPr lang="en-US" baseline="0"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20</a:t>
            </a:fld>
            <a:endParaRPr lang="en-US"/>
          </a:p>
        </p:txBody>
      </p:sp>
    </p:spTree>
    <p:extLst>
      <p:ext uri="{BB962C8B-B14F-4D97-AF65-F5344CB8AC3E}">
        <p14:creationId xmlns:p14="http://schemas.microsoft.com/office/powerpoint/2010/main" val="12722618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a:p>
            <a:pPr marL="228600" lvl="0" indent="-228600" fontAlgn="base">
              <a:buFontTx/>
              <a:buNone/>
            </a:pPr>
            <a:r>
              <a:rPr lang="en-US" sz="1200" u="none" strike="noStrike" kern="1200" dirty="0">
                <a:solidFill>
                  <a:schemeClr val="tx1"/>
                </a:solidFill>
                <a:effectLst/>
                <a:latin typeface="+mn-lt"/>
                <a:ea typeface="+mn-ea"/>
                <a:cs typeface="+mn-cs"/>
              </a:rPr>
              <a:t>a. Read through the information on this slide. </a:t>
            </a:r>
          </a:p>
          <a:p>
            <a:pPr marL="228600" lvl="0" indent="-228600" fontAlgn="base">
              <a:buFontTx/>
              <a:buNone/>
            </a:pPr>
            <a:endParaRPr lang="en-US" sz="1200" u="none" strike="noStrike" kern="1200" dirty="0">
              <a:solidFill>
                <a:schemeClr val="tx1"/>
              </a:solidFill>
              <a:effectLst/>
              <a:latin typeface="+mn-lt"/>
              <a:ea typeface="+mn-ea"/>
              <a:cs typeface="+mn-cs"/>
            </a:endParaRPr>
          </a:p>
          <a:p>
            <a:pPr marL="228600" lvl="0" indent="-228600" fontAlgn="base">
              <a:buFontTx/>
              <a:buNone/>
            </a:pPr>
            <a:r>
              <a:rPr lang="en-US" sz="1200" u="none" strike="noStrike" kern="1200" dirty="0">
                <a:solidFill>
                  <a:schemeClr val="tx1"/>
                </a:solidFill>
                <a:effectLst/>
                <a:latin typeface="+mn-lt"/>
                <a:ea typeface="+mn-ea"/>
                <a:cs typeface="+mn-cs"/>
              </a:rPr>
              <a:t>b. Elicit and respond to any comments or questions from participants. </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21</a:t>
            </a:fld>
            <a:endParaRPr lang="en-US"/>
          </a:p>
        </p:txBody>
      </p:sp>
    </p:spTree>
    <p:extLst>
      <p:ext uri="{BB962C8B-B14F-4D97-AF65-F5344CB8AC3E}">
        <p14:creationId xmlns:p14="http://schemas.microsoft.com/office/powerpoint/2010/main" val="12077496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endParaRPr lang="en-US" dirty="0"/>
          </a:p>
          <a:p>
            <a:r>
              <a:rPr lang="en-US" sz="1200" kern="1200" dirty="0">
                <a:solidFill>
                  <a:schemeClr val="tx1"/>
                </a:solidFill>
                <a:latin typeface="+mn-lt"/>
                <a:ea typeface="+mn-ea"/>
                <a:cs typeface="+mn-cs"/>
              </a:rPr>
              <a:t>a. </a:t>
            </a:r>
            <a:r>
              <a:rPr lang="en-US" sz="1200" u="none" kern="1200" dirty="0">
                <a:solidFill>
                  <a:schemeClr val="tx1"/>
                </a:solidFill>
                <a:latin typeface="+mn-lt"/>
                <a:ea typeface="+mn-ea"/>
                <a:cs typeface="+mn-cs"/>
              </a:rPr>
              <a:t>Read</a:t>
            </a:r>
            <a:r>
              <a:rPr lang="en-US" sz="1200" kern="1200" dirty="0">
                <a:solidFill>
                  <a:schemeClr val="tx1"/>
                </a:solidFill>
                <a:latin typeface="+mn-lt"/>
                <a:ea typeface="+mn-ea"/>
                <a:cs typeface="+mn-cs"/>
              </a:rPr>
              <a:t> through the information on the slide.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Elicit and respond to any comments or questions from participants.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22</a:t>
            </a:fld>
            <a:endParaRPr lang="en-US"/>
          </a:p>
        </p:txBody>
      </p:sp>
    </p:spTree>
    <p:extLst>
      <p:ext uri="{BB962C8B-B14F-4D97-AF65-F5344CB8AC3E}">
        <p14:creationId xmlns:p14="http://schemas.microsoft.com/office/powerpoint/2010/main" val="36902224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60 min in conjunction with next slide</a:t>
            </a:r>
          </a:p>
          <a:p>
            <a:pPr lvl="1"/>
            <a:endParaRPr lang="en-US" sz="1200" kern="1200" baseline="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a. For step 1 on the slide, have participants describe the main learning goal for their assigned two-part lesson (parts A</a:t>
            </a:r>
            <a:r>
              <a:rPr lang="en-US" sz="1200" u="none" strike="noStrike" kern="1200" baseline="0" dirty="0">
                <a:solidFill>
                  <a:schemeClr val="tx1"/>
                </a:solidFill>
                <a:effectLst/>
                <a:latin typeface="+mn-lt"/>
                <a:ea typeface="+mn-ea"/>
                <a:cs typeface="+mn-cs"/>
              </a:rPr>
              <a:t> and B)</a:t>
            </a:r>
            <a:r>
              <a:rPr lang="en-US" sz="1200" u="none" strike="noStrike" kern="1200" dirty="0">
                <a:solidFill>
                  <a:schemeClr val="tx1"/>
                </a:solidFill>
                <a:effectLst/>
                <a:latin typeface="+mn-lt"/>
                <a:ea typeface="+mn-ea"/>
                <a:cs typeface="+mn-cs"/>
              </a:rPr>
              <a:t> and how it connects to lessons that precede</a:t>
            </a:r>
            <a:r>
              <a:rPr lang="en-US" sz="1200" u="none" strike="noStrike" kern="1200" baseline="0" dirty="0">
                <a:solidFill>
                  <a:schemeClr val="tx1"/>
                </a:solidFill>
                <a:effectLst/>
                <a:latin typeface="+mn-lt"/>
                <a:ea typeface="+mn-ea"/>
                <a:cs typeface="+mn-cs"/>
              </a:rPr>
              <a:t> and follow it</a:t>
            </a:r>
            <a:r>
              <a:rPr lang="en-US" sz="1200" u="none" strike="noStrike" kern="1200" dirty="0">
                <a:solidFill>
                  <a:schemeClr val="tx1"/>
                </a:solidFill>
                <a:effectLst/>
                <a:latin typeface="+mn-lt"/>
                <a:ea typeface="+mn-ea"/>
                <a:cs typeface="+mn-cs"/>
              </a:rPr>
              <a:t>. (5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For steps 2 and 3, have participants report on their assigned two-part lesson.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Rather than walking</a:t>
            </a:r>
            <a:r>
              <a:rPr lang="en-US" sz="1200" kern="1200" baseline="0" dirty="0">
                <a:solidFill>
                  <a:schemeClr val="tx1"/>
                </a:solidFill>
                <a:latin typeface="+mn-lt"/>
                <a:ea typeface="+mn-ea"/>
                <a:cs typeface="+mn-cs"/>
              </a:rPr>
              <a:t> through every step in the lesson plan, p</a:t>
            </a:r>
            <a:r>
              <a:rPr lang="en-US" sz="1200" kern="1200" dirty="0">
                <a:solidFill>
                  <a:schemeClr val="tx1"/>
                </a:solidFill>
                <a:latin typeface="+mn-lt"/>
                <a:ea typeface="+mn-ea"/>
                <a:cs typeface="+mn-cs"/>
              </a:rPr>
              <a:t>articipants should present the </a:t>
            </a:r>
            <a:r>
              <a:rPr lang="en-US" sz="1200" b="0" i="1" kern="1200" dirty="0">
                <a:solidFill>
                  <a:schemeClr val="tx1"/>
                </a:solidFill>
                <a:latin typeface="+mn-lt"/>
                <a:ea typeface="+mn-ea"/>
                <a:cs typeface="+mn-cs"/>
              </a:rPr>
              <a:t>big picture </a:t>
            </a:r>
            <a:r>
              <a:rPr lang="en-US" sz="1200" kern="1200" dirty="0">
                <a:solidFill>
                  <a:schemeClr val="tx1"/>
                </a:solidFill>
                <a:latin typeface="+mn-lt"/>
                <a:ea typeface="+mn-ea"/>
                <a:cs typeface="+mn-cs"/>
              </a:rPr>
              <a:t>using the questions in step 2 on the slide. They should bring up details only when they have some concern, question, or suggestion about a modification.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As participants give their reports, mark on a chart the Student Thinking Lens strategies that are highlighted in each lesson. (Use the chart on the next slide as a model.)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Encourage participants to pick just one or two Student Thinking Lens strategies that are highlighted in the lesson. (Several strategies</a:t>
            </a:r>
            <a:r>
              <a:rPr lang="en-US" sz="1200" kern="1200" baseline="0" dirty="0">
                <a:solidFill>
                  <a:schemeClr val="tx1"/>
                </a:solidFill>
                <a:latin typeface="+mn-lt"/>
                <a:ea typeface="+mn-ea"/>
                <a:cs typeface="+mn-cs"/>
              </a:rPr>
              <a:t> may be used in a lesson.</a:t>
            </a:r>
            <a:r>
              <a:rPr lang="en-US" sz="1200" kern="1200" dirty="0">
                <a:solidFill>
                  <a:schemeClr val="tx1"/>
                </a:solidFill>
                <a:latin typeface="+mn-lt"/>
                <a:ea typeface="+mn-ea"/>
                <a:cs typeface="+mn-cs"/>
              </a:rPr>
              <a:t>)</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Highlight the</a:t>
            </a:r>
            <a:r>
              <a:rPr lang="en-US" sz="1200" b="0" kern="1200" baseline="0" dirty="0">
                <a:solidFill>
                  <a:schemeClr val="tx1"/>
                </a:solidFill>
                <a:latin typeface="+mn-lt"/>
                <a:ea typeface="+mn-ea"/>
                <a:cs typeface="+mn-cs"/>
              </a:rPr>
              <a:t> following ideal pattern and how STL strategies work together across lessons:</a:t>
            </a:r>
          </a:p>
          <a:p>
            <a:pPr marL="365760" indent="-182880">
              <a:buFont typeface="Arial" pitchFamily="34" charset="0"/>
              <a:buChar char="•"/>
            </a:pPr>
            <a:r>
              <a:rPr lang="en-US" sz="1200" kern="1200" dirty="0">
                <a:solidFill>
                  <a:schemeClr val="tx1"/>
                </a:solidFill>
                <a:latin typeface="+mn-lt"/>
                <a:ea typeface="+mn-ea"/>
                <a:cs typeface="+mn-cs"/>
              </a:rPr>
              <a:t>Elicit and probe strategies are very important in lesson 1.</a:t>
            </a:r>
          </a:p>
          <a:p>
            <a:pPr marL="365760" indent="-182880">
              <a:buFont typeface="Arial" pitchFamily="34" charset="0"/>
              <a:buChar char="•"/>
            </a:pPr>
            <a:r>
              <a:rPr lang="en-US" sz="1200" kern="1200" dirty="0">
                <a:solidFill>
                  <a:schemeClr val="tx1"/>
                </a:solidFill>
                <a:latin typeface="+mn-lt"/>
                <a:ea typeface="+mn-ea"/>
                <a:cs typeface="+mn-cs"/>
              </a:rPr>
              <a:t>Probe and challenge strategies are used throughout the lessons.</a:t>
            </a:r>
          </a:p>
          <a:p>
            <a:pPr marL="365760" indent="-182880">
              <a:buFont typeface="Arial" pitchFamily="34" charset="0"/>
              <a:buChar char="•"/>
            </a:pPr>
            <a:r>
              <a:rPr lang="en-US" sz="1200" kern="1200" dirty="0">
                <a:solidFill>
                  <a:schemeClr val="tx1"/>
                </a:solidFill>
                <a:latin typeface="+mn-lt"/>
                <a:ea typeface="+mn-ea"/>
                <a:cs typeface="+mn-cs"/>
              </a:rPr>
              <a:t>Strategies 4 and 5 are highlighted in the middle lessons.</a:t>
            </a:r>
          </a:p>
          <a:p>
            <a:pPr marL="365760" indent="-182880">
              <a:buFont typeface="Arial" pitchFamily="34" charset="0"/>
              <a:buChar char="•"/>
            </a:pPr>
            <a:r>
              <a:rPr lang="en-US" sz="1200" kern="1200" dirty="0">
                <a:solidFill>
                  <a:schemeClr val="tx1"/>
                </a:solidFill>
                <a:latin typeface="+mn-lt"/>
                <a:ea typeface="+mn-ea"/>
                <a:cs typeface="+mn-cs"/>
              </a:rPr>
              <a:t>Strategy 6 is highlighted </a:t>
            </a:r>
            <a:r>
              <a:rPr lang="en-US" sz="1200" kern="1200" dirty="0">
                <a:solidFill>
                  <a:schemeClr val="tx1"/>
                </a:solidFill>
                <a:effectLst/>
                <a:latin typeface="+mn-lt"/>
                <a:ea typeface="+mn-ea"/>
                <a:cs typeface="+mn-cs"/>
              </a:rPr>
              <a:t>toward the end of a lesson, after students encounter new science ideas but before final unit assessments.</a:t>
            </a:r>
            <a:r>
              <a:rPr lang="en-US" sz="1200" kern="1200" baseline="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82880" indent="0">
              <a:buFont typeface="Arial" pitchFamily="34" charset="0"/>
              <a:buNone/>
            </a:pPr>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Timing note: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Make sure you</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limit the time allotted for each lesson</a:t>
            </a:r>
            <a:r>
              <a:rPr lang="en-US" sz="1200" kern="1200" dirty="0">
                <a:solidFill>
                  <a:schemeClr val="tx1"/>
                </a:solidFill>
                <a:latin typeface="+mn-lt"/>
                <a:ea typeface="+mn-ea"/>
                <a:cs typeface="+mn-cs"/>
              </a:rPr>
              <a:t> so you can get through them all. If you have 6 two-part lessons, you’ll have approximately 8 minutes for each lesson (4 minutes for part A, and 4 minutes for part B). If your lesson series has more than 6 two-part lessons, you’ll have to decrease the time for each lesson. </a:t>
            </a:r>
            <a:endParaRPr lang="en-US" b="1" baseline="0"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23</a:t>
            </a:fld>
            <a:endParaRPr lang="en-US"/>
          </a:p>
        </p:txBody>
      </p:sp>
    </p:spTree>
    <p:extLst>
      <p:ext uri="{BB962C8B-B14F-4D97-AF65-F5344CB8AC3E}">
        <p14:creationId xmlns:p14="http://schemas.microsoft.com/office/powerpoint/2010/main" val="29155946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u="none" strike="noStrike" kern="1200" dirty="0">
                <a:solidFill>
                  <a:schemeClr val="tx1"/>
                </a:solidFill>
                <a:effectLst/>
                <a:latin typeface="+mn-lt"/>
                <a:ea typeface="+mn-ea"/>
                <a:cs typeface="+mn-cs"/>
              </a:rPr>
              <a:t>60 minutes in conjunction with slide 21</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a. Use this slide in conjunction with the previous slide.</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24</a:t>
            </a:fld>
            <a:endParaRPr lang="en-US"/>
          </a:p>
        </p:txBody>
      </p:sp>
    </p:spTree>
    <p:extLst>
      <p:ext uri="{BB962C8B-B14F-4D97-AF65-F5344CB8AC3E}">
        <p14:creationId xmlns:p14="http://schemas.microsoft.com/office/powerpoint/2010/main" val="3069554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4243" indent="-290093" eaLnBrk="0" hangingPunct="0">
              <a:spcBef>
                <a:spcPct val="30000"/>
              </a:spcBef>
              <a:defRPr sz="1200">
                <a:solidFill>
                  <a:schemeClr val="tx1"/>
                </a:solidFill>
                <a:latin typeface="Arial" charset="0"/>
              </a:defRPr>
            </a:lvl2pPr>
            <a:lvl3pPr marL="1160374" indent="-232075" eaLnBrk="0" hangingPunct="0">
              <a:spcBef>
                <a:spcPct val="30000"/>
              </a:spcBef>
              <a:defRPr sz="1200">
                <a:solidFill>
                  <a:schemeClr val="tx1"/>
                </a:solidFill>
                <a:latin typeface="Arial" charset="0"/>
              </a:defRPr>
            </a:lvl3pPr>
            <a:lvl4pPr marL="1624523" indent="-232075" eaLnBrk="0" hangingPunct="0">
              <a:spcBef>
                <a:spcPct val="30000"/>
              </a:spcBef>
              <a:defRPr sz="1200">
                <a:solidFill>
                  <a:schemeClr val="tx1"/>
                </a:solidFill>
                <a:latin typeface="Arial" charset="0"/>
              </a:defRPr>
            </a:lvl4pPr>
            <a:lvl5pPr marL="2088672" indent="-232075" eaLnBrk="0" hangingPunct="0">
              <a:spcBef>
                <a:spcPct val="30000"/>
              </a:spcBef>
              <a:defRPr sz="1200">
                <a:solidFill>
                  <a:schemeClr val="tx1"/>
                </a:solidFill>
                <a:latin typeface="Arial" charset="0"/>
              </a:defRPr>
            </a:lvl5pPr>
            <a:lvl6pPr marL="2552822" indent="-232075" eaLnBrk="0" fontAlgn="base" hangingPunct="0">
              <a:spcBef>
                <a:spcPct val="30000"/>
              </a:spcBef>
              <a:spcAft>
                <a:spcPct val="0"/>
              </a:spcAft>
              <a:defRPr sz="1200">
                <a:solidFill>
                  <a:schemeClr val="tx1"/>
                </a:solidFill>
                <a:latin typeface="Arial" charset="0"/>
              </a:defRPr>
            </a:lvl6pPr>
            <a:lvl7pPr marL="3016971" indent="-232075" eaLnBrk="0" fontAlgn="base" hangingPunct="0">
              <a:spcBef>
                <a:spcPct val="30000"/>
              </a:spcBef>
              <a:spcAft>
                <a:spcPct val="0"/>
              </a:spcAft>
              <a:defRPr sz="1200">
                <a:solidFill>
                  <a:schemeClr val="tx1"/>
                </a:solidFill>
                <a:latin typeface="Arial" charset="0"/>
              </a:defRPr>
            </a:lvl7pPr>
            <a:lvl8pPr marL="3481121" indent="-232075" eaLnBrk="0" fontAlgn="base" hangingPunct="0">
              <a:spcBef>
                <a:spcPct val="30000"/>
              </a:spcBef>
              <a:spcAft>
                <a:spcPct val="0"/>
              </a:spcAft>
              <a:defRPr sz="1200">
                <a:solidFill>
                  <a:schemeClr val="tx1"/>
                </a:solidFill>
                <a:latin typeface="Arial" charset="0"/>
              </a:defRPr>
            </a:lvl8pPr>
            <a:lvl9pPr marL="3945270" indent="-2320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25</a:t>
            </a:fld>
            <a:endParaRPr lang="en-US" alt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Throughout this content deepening phase, refer as needed to the Water Cycle Content Background Document and Common Student Ideas about Matter, Molecules, and the Water Cycle.</a:t>
            </a:r>
            <a:endParaRPr lang="en-US" sz="1200" kern="1200">
              <a:solidFill>
                <a:schemeClr val="tx1"/>
              </a:solidFill>
              <a:latin typeface="+mn-lt"/>
              <a:ea typeface="+mn-ea"/>
              <a:cs typeface="+mn-cs"/>
            </a:endParaRPr>
          </a:p>
          <a:p>
            <a:pPr eaLnBrk="1" hangingPunct="1"/>
            <a:endParaRPr lang="en-US" sz="1200" b="1" kern="1200" dirty="0">
              <a:solidFill>
                <a:schemeClr val="tx1"/>
              </a:solidFill>
              <a:latin typeface="+mn-lt"/>
              <a:ea typeface="+mn-ea"/>
              <a:cs typeface="+mn-cs"/>
            </a:endParaRPr>
          </a:p>
          <a:p>
            <a:pPr eaLnBrk="1" hangingPunct="1"/>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This slide marks the transition to the content deepening phase.</a:t>
            </a:r>
          </a:p>
          <a:p>
            <a:pPr eaLnBrk="1" hangingPunct="1"/>
            <a:endParaRPr lang="en-US" alt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Timing note:</a:t>
            </a:r>
            <a:r>
              <a:rPr lang="en-US" sz="1200" kern="1200" dirty="0">
                <a:solidFill>
                  <a:schemeClr val="tx1"/>
                </a:solidFill>
                <a:latin typeface="+mn-lt"/>
                <a:ea typeface="+mn-ea"/>
                <a:cs typeface="+mn-cs"/>
              </a:rPr>
              <a:t> To keep things moving so you don’t run out of time during this phase, adhere as closely as possible to the time you’ve allotted for each slide. If you’re running short on time, you may need to abridge or skip some of the group discussion.</a:t>
            </a:r>
            <a:endParaRPr lang="en-US" dirty="0"/>
          </a:p>
          <a:p>
            <a:pPr eaLnBrk="1" hangingPunct="1"/>
            <a:endParaRPr lang="en-US" altLang="en-US" dirty="0"/>
          </a:p>
        </p:txBody>
      </p:sp>
    </p:spTree>
    <p:extLst>
      <p:ext uri="{BB962C8B-B14F-4D97-AF65-F5344CB8AC3E}">
        <p14:creationId xmlns:p14="http://schemas.microsoft.com/office/powerpoint/2010/main" val="21138660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PD leader talk: </a:t>
            </a:r>
            <a:r>
              <a:rPr lang="en-US" sz="1200" kern="1200" dirty="0">
                <a:solidFill>
                  <a:schemeClr val="tx1"/>
                </a:solidFill>
                <a:effectLst/>
                <a:latin typeface="+mn-lt"/>
                <a:ea typeface="+mn-ea"/>
                <a:cs typeface="+mn-cs"/>
              </a:rPr>
              <a:t>“This week, we’ve been using science ideas about the nature of water molecules to explain the phenomena of the water cycle.” </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9015089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none" kern="1200" dirty="0">
                <a:solidFill>
                  <a:schemeClr val="tx1"/>
                </a:solidFill>
                <a:effectLst/>
                <a:latin typeface="+mn-lt"/>
                <a:ea typeface="+mn-ea"/>
                <a:cs typeface="+mn-cs"/>
              </a:rPr>
              <a:t>PD</a:t>
            </a:r>
            <a:r>
              <a:rPr lang="en-US" sz="1200" b="1" u="none" kern="1200" baseline="0" dirty="0">
                <a:solidFill>
                  <a:schemeClr val="tx1"/>
                </a:solidFill>
                <a:effectLst/>
                <a:latin typeface="+mn-lt"/>
                <a:ea typeface="+mn-ea"/>
                <a:cs typeface="+mn-cs"/>
              </a:rPr>
              <a:t> leader move: </a:t>
            </a:r>
            <a:r>
              <a:rPr lang="en-US" sz="1200" u="none" kern="1200" dirty="0">
                <a:solidFill>
                  <a:schemeClr val="tx1"/>
                </a:solidFill>
                <a:latin typeface="+mn-lt"/>
                <a:ea typeface="+mn-ea"/>
                <a:cs typeface="+mn-cs"/>
              </a:rPr>
              <a:t>Read</a:t>
            </a:r>
            <a:r>
              <a:rPr lang="en-US" sz="1200" kern="1200" dirty="0">
                <a:solidFill>
                  <a:schemeClr val="tx1"/>
                </a:solidFill>
                <a:latin typeface="+mn-lt"/>
                <a:ea typeface="+mn-ea"/>
                <a:cs typeface="+mn-cs"/>
              </a:rPr>
              <a:t> each focus question and continue emphasizing that participants have previous knowledge about water that they’ve acquired over the years, and you hope this content deepening work will enrich their ability to teach the Water Cycle lessons. To ensure that everyone feels prepared to elicit, probe, and challenge student thinking that will be made visible during the actual lessons, some topics covered will exceed the students’ level of knowledge.</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9015089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C778FD-A078-C74D-A733-E98B8C10F47E}" type="slidenum">
              <a:rPr lang="en-US">
                <a:solidFill>
                  <a:prstClr val="black"/>
                </a:solidFill>
              </a:rPr>
              <a:pPr/>
              <a:t>28</a:t>
            </a:fld>
            <a:endParaRPr lang="en-US">
              <a:solidFill>
                <a:prstClr val="black"/>
              </a:solidFill>
            </a:endParaRPr>
          </a:p>
        </p:txBody>
      </p:sp>
      <p:sp>
        <p:nvSpPr>
          <p:cNvPr id="6349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3491" name="Rectangle 3"/>
          <p:cNvSpPr>
            <a:spLocks noGrp="1" noChangeArrowheads="1"/>
          </p:cNvSpPr>
          <p:nvPr>
            <p:ph type="body" idx="1"/>
          </p:nvPr>
        </p:nvSpPr>
        <p:spPr/>
        <p:txBody>
          <a:bodyPr/>
          <a:lstStyle/>
          <a:p>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Hide the diagram on the PPT slide until participants have completed their drawings.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“Phase changes in water occur as energy is gained or lost. Using science ideas from the past few lessons, draw a diagram illustrating this concept.”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Make sure participants use arrows in their diagrams, name the phases, and add the words </a:t>
            </a:r>
            <a:r>
              <a:rPr lang="en-US" sz="1200" i="1" kern="1200" dirty="0">
                <a:solidFill>
                  <a:schemeClr val="tx1"/>
                </a:solidFill>
                <a:latin typeface="+mn-lt"/>
                <a:ea typeface="+mn-ea"/>
                <a:cs typeface="+mn-cs"/>
              </a:rPr>
              <a:t>energy loss</a:t>
            </a:r>
            <a:r>
              <a:rPr lang="en-US" sz="1200" kern="1200" dirty="0">
                <a:solidFill>
                  <a:schemeClr val="tx1"/>
                </a:solidFill>
                <a:latin typeface="+mn-lt"/>
                <a:ea typeface="+mn-ea"/>
                <a:cs typeface="+mn-cs"/>
              </a:rPr>
              <a:t> and </a:t>
            </a:r>
            <a:r>
              <a:rPr lang="en-US" sz="1200" i="1" kern="1200" dirty="0">
                <a:solidFill>
                  <a:schemeClr val="tx1"/>
                </a:solidFill>
                <a:latin typeface="+mn-lt"/>
                <a:ea typeface="+mn-ea"/>
                <a:cs typeface="+mn-cs"/>
              </a:rPr>
              <a:t>energy gain</a:t>
            </a:r>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 </a:t>
            </a:r>
          </a:p>
          <a:p>
            <a:r>
              <a:rPr lang="en-US" sz="1200" b="1" kern="1200" dirty="0">
                <a:solidFill>
                  <a:schemeClr val="tx1"/>
                </a:solidFill>
                <a:latin typeface="+mn-lt"/>
                <a:ea typeface="+mn-ea"/>
                <a:cs typeface="+mn-cs"/>
              </a:rPr>
              <a:t>PD leader move: </a:t>
            </a:r>
            <a:r>
              <a:rPr lang="en-US" sz="1200" kern="1200" dirty="0">
                <a:solidFill>
                  <a:schemeClr val="tx1"/>
                </a:solidFill>
                <a:latin typeface="+mn-lt"/>
                <a:ea typeface="+mn-ea"/>
                <a:cs typeface="+mn-cs"/>
              </a:rPr>
              <a:t>After participants have finished their drawings, reveal the diagram on the slide and discuss participants’ previous knowledge of the various states of matter.  </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8351340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hdr" sz="quarter"/>
          </p:nvPr>
        </p:nvSpPr>
        <p:spPr>
          <a:ln/>
        </p:spPr>
        <p:txBody>
          <a:bodyPr/>
          <a:lstStyle/>
          <a:p>
            <a:r>
              <a:rPr lang="en-US">
                <a:solidFill>
                  <a:prstClr val="black"/>
                </a:solidFill>
              </a:rPr>
              <a:t>Chemistry: McMurry and Fay, 6th Edition</a:t>
            </a:r>
          </a:p>
          <a:p>
            <a:r>
              <a:rPr lang="en-US">
                <a:solidFill>
                  <a:prstClr val="black"/>
                </a:solidFill>
              </a:rPr>
              <a:t>Chapter 7: Covalent Bonds and Molecular Structure</a:t>
            </a:r>
          </a:p>
        </p:txBody>
      </p:sp>
      <p:sp>
        <p:nvSpPr>
          <p:cNvPr id="9" name="Rectangle 3"/>
          <p:cNvSpPr>
            <a:spLocks noGrp="1" noChangeArrowheads="1"/>
          </p:cNvSpPr>
          <p:nvPr>
            <p:ph type="dt" idx="1"/>
          </p:nvPr>
        </p:nvSpPr>
        <p:spPr>
          <a:ln/>
        </p:spPr>
        <p:txBody>
          <a:bodyPr/>
          <a:lstStyle/>
          <a:p>
            <a:fld id="{A65F007E-AC05-6E4F-896E-574359036123}" type="datetime9">
              <a:rPr lang="en-US">
                <a:solidFill>
                  <a:prstClr val="black"/>
                </a:solidFill>
              </a:rPr>
              <a:pPr/>
              <a:t>2/5/2020 11:06:03 AM</a:t>
            </a:fld>
            <a:endParaRPr lang="en-US">
              <a:solidFill>
                <a:prstClr val="black"/>
              </a:solidFill>
            </a:endParaRPr>
          </a:p>
        </p:txBody>
      </p:sp>
      <p:sp>
        <p:nvSpPr>
          <p:cNvPr id="10" name="Rectangle 6"/>
          <p:cNvSpPr>
            <a:spLocks noGrp="1" noChangeArrowheads="1"/>
          </p:cNvSpPr>
          <p:nvPr>
            <p:ph type="ftr" sz="quarter" idx="4"/>
          </p:nvPr>
        </p:nvSpPr>
        <p:spPr>
          <a:ln/>
        </p:spPr>
        <p:txBody>
          <a:bodyPr/>
          <a:lstStyle/>
          <a:p>
            <a:r>
              <a:rPr lang="en-US">
                <a:solidFill>
                  <a:prstClr val="black"/>
                </a:solidFill>
              </a:rPr>
              <a:t>Copyright © 2011 Pearson Prentice Hall, Inc.</a:t>
            </a:r>
          </a:p>
        </p:txBody>
      </p:sp>
      <p:sp>
        <p:nvSpPr>
          <p:cNvPr id="11" name="Rectangle 7"/>
          <p:cNvSpPr>
            <a:spLocks noGrp="1" noChangeArrowheads="1"/>
          </p:cNvSpPr>
          <p:nvPr>
            <p:ph type="sldNum" sz="quarter" idx="5"/>
          </p:nvPr>
        </p:nvSpPr>
        <p:spPr>
          <a:ln/>
        </p:spPr>
        <p:txBody>
          <a:bodyPr/>
          <a:lstStyle/>
          <a:p>
            <a:fld id="{AD613773-45C6-3E46-A4B4-B2BF787E1BE7}" type="slidenum">
              <a:rPr lang="en-US">
                <a:solidFill>
                  <a:prstClr val="black"/>
                </a:solidFill>
              </a:rPr>
              <a:pPr/>
              <a:t>29</a:t>
            </a:fld>
            <a:endParaRPr lang="en-US">
              <a:solidFill>
                <a:prstClr val="black"/>
              </a:solidFill>
            </a:endParaRPr>
          </a:p>
        </p:txBody>
      </p:sp>
      <p:sp>
        <p:nvSpPr>
          <p:cNvPr id="138242" name="Rectangle 2"/>
          <p:cNvSpPr txBox="1">
            <a:spLocks noGrp="1" noChangeArrowheads="1"/>
          </p:cNvSpPr>
          <p:nvPr/>
        </p:nvSpPr>
        <p:spPr bwMode="auto">
          <a:xfrm>
            <a:off x="0" y="0"/>
            <a:ext cx="4875437" cy="4648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solidFill>
                  <a:prstClr val="black"/>
                </a:solidFill>
                <a:latin typeface="Verdana" charset="0"/>
              </a:rPr>
              <a:t>Chapter 7: Covalent Bonds and Molecular Structure</a:t>
            </a:r>
          </a:p>
        </p:txBody>
      </p:sp>
      <p:sp>
        <p:nvSpPr>
          <p:cNvPr id="138243" name="Rectangle 3"/>
          <p:cNvSpPr txBox="1">
            <a:spLocks noGrp="1" noChangeArrowheads="1"/>
          </p:cNvSpPr>
          <p:nvPr/>
        </p:nvSpPr>
        <p:spPr bwMode="auto">
          <a:xfrm>
            <a:off x="5030212" y="0"/>
            <a:ext cx="1934697" cy="4648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FE7E65BB-67EB-0B4A-9073-2FC60E001588}" type="datetime1">
              <a:rPr lang="en-US" sz="1200">
                <a:solidFill>
                  <a:prstClr val="black"/>
                </a:solidFill>
                <a:latin typeface="Verdana" charset="0"/>
              </a:rPr>
              <a:pPr algn="r"/>
              <a:t>2/5/2020</a:t>
            </a:fld>
            <a:endParaRPr lang="en-US" sz="1200">
              <a:solidFill>
                <a:prstClr val="black"/>
              </a:solidFill>
              <a:latin typeface="Verdana" charset="0"/>
            </a:endParaRPr>
          </a:p>
        </p:txBody>
      </p:sp>
      <p:sp>
        <p:nvSpPr>
          <p:cNvPr id="138244" name="Rectangle 6"/>
          <p:cNvSpPr txBox="1">
            <a:spLocks noGrp="1" noChangeArrowheads="1"/>
          </p:cNvSpPr>
          <p:nvPr/>
        </p:nvSpPr>
        <p:spPr bwMode="auto">
          <a:xfrm>
            <a:off x="0" y="8831580"/>
            <a:ext cx="4565885" cy="4648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solidFill>
                  <a:prstClr val="black"/>
                </a:solidFill>
                <a:latin typeface="Verdana" charset="0"/>
              </a:rPr>
              <a:t>Copyright © 2011 Pearson Prentice Hall, Inc.</a:t>
            </a:r>
          </a:p>
        </p:txBody>
      </p:sp>
      <p:sp>
        <p:nvSpPr>
          <p:cNvPr id="138245" name="Rectangle 7"/>
          <p:cNvSpPr txBox="1">
            <a:spLocks noGrp="1" noChangeArrowheads="1"/>
          </p:cNvSpPr>
          <p:nvPr/>
        </p:nvSpPr>
        <p:spPr bwMode="auto">
          <a:xfrm>
            <a:off x="4720661" y="8831580"/>
            <a:ext cx="2244249" cy="4648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F2C3B0BE-7482-E04D-B770-AA580D10E713}" type="slidenum">
              <a:rPr lang="en-US" sz="1200">
                <a:solidFill>
                  <a:prstClr val="black"/>
                </a:solidFill>
                <a:latin typeface="Verdana" charset="0"/>
              </a:rPr>
              <a:pPr algn="r"/>
              <a:t>29</a:t>
            </a:fld>
            <a:endParaRPr lang="en-US" sz="1200">
              <a:solidFill>
                <a:prstClr val="black"/>
              </a:solidFill>
              <a:latin typeface="Verdana" charset="0"/>
            </a:endParaRPr>
          </a:p>
        </p:txBody>
      </p:sp>
      <p:sp>
        <p:nvSpPr>
          <p:cNvPr id="138246" name="Rectangle 2"/>
          <p:cNvSpPr>
            <a:spLocks noGrp="1" noRot="1" noChangeAspect="1" noChangeArrowheads="1" noTextEdit="1"/>
          </p:cNvSpPr>
          <p:nvPr>
            <p:ph type="sldImg"/>
          </p:nvPr>
        </p:nvSpPr>
        <p:spPr bwMode="auto">
          <a:xfrm>
            <a:off x="1158875" y="696913"/>
            <a:ext cx="4646613" cy="348615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138247" name="Rectangle 3"/>
          <p:cNvSpPr>
            <a:spLocks noGrp="1" noChangeArrowheads="1"/>
          </p:cNvSpPr>
          <p:nvPr>
            <p:ph type="body" idx="1"/>
          </p:nvPr>
        </p:nvSpPr>
        <p:spPr bwMode="auto">
          <a:xfrm>
            <a:off x="928655" y="4415790"/>
            <a:ext cx="5107600" cy="418338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r>
              <a:rPr lang="en-US" sz="1200" kern="1200" dirty="0">
                <a:solidFill>
                  <a:schemeClr val="tx1"/>
                </a:solidFill>
                <a:effectLst/>
                <a:latin typeface="+mn-lt"/>
                <a:ea typeface="+mn-ea"/>
                <a:cs typeface="+mn-cs"/>
              </a:rPr>
              <a:t> </a:t>
            </a: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“Let’s practice drawing water in its various states again. Make sure to emphasize how water molecules are arranged (or attracted to each other) in the solid, liquid, and gaseous states. Your drawings should include at least six water molecules.”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 </a:t>
            </a:r>
            <a:r>
              <a:rPr lang="en-US" sz="1200" u="none" strike="noStrike" kern="1200" dirty="0">
                <a:solidFill>
                  <a:schemeClr val="tx1"/>
                </a:solidFill>
                <a:effectLst/>
                <a:latin typeface="+mn-lt"/>
                <a:ea typeface="+mn-ea"/>
                <a:cs typeface="+mn-cs"/>
              </a:rPr>
              <a:t>Give participants 1 minute to draw water molecules in all three states, using at least six water molecules. Look at some of the diagrams and remind participants to include hydrogen bonds (H-bonds).</a:t>
            </a:r>
          </a:p>
          <a:p>
            <a:endParaRPr lang="en-US" sz="1200" u="none" strike="noStrike" kern="1200" dirty="0">
              <a:solidFill>
                <a:schemeClr val="tx1"/>
              </a:solidFill>
              <a:effectLst/>
              <a:latin typeface="+mn-lt"/>
              <a:ea typeface="+mn-ea"/>
              <a:cs typeface="+mn-cs"/>
            </a:endParaRPr>
          </a:p>
          <a:p>
            <a:r>
              <a:rPr lang="en-US" sz="1200" b="1" u="none" strike="noStrike" kern="1200" dirty="0">
                <a:solidFill>
                  <a:schemeClr val="tx1"/>
                </a:solidFill>
                <a:effectLst/>
                <a:latin typeface="+mn-lt"/>
                <a:ea typeface="+mn-ea"/>
                <a:cs typeface="+mn-cs"/>
              </a:rPr>
              <a:t>PD leader move: </a:t>
            </a:r>
            <a:r>
              <a:rPr lang="en-US" sz="1200" kern="1200" dirty="0">
                <a:solidFill>
                  <a:schemeClr val="tx1"/>
                </a:solidFill>
                <a:latin typeface="+mn-lt"/>
                <a:ea typeface="+mn-ea"/>
                <a:cs typeface="+mn-cs"/>
              </a:rPr>
              <a:t>Have two volunteers share their drawings and another few volunteers use various molecular</a:t>
            </a:r>
            <a:r>
              <a:rPr lang="en-US" sz="1200" kern="1200" baseline="0" dirty="0">
                <a:solidFill>
                  <a:schemeClr val="tx1"/>
                </a:solidFill>
                <a:latin typeface="+mn-lt"/>
                <a:ea typeface="+mn-ea"/>
                <a:cs typeface="+mn-cs"/>
              </a:rPr>
              <a:t> models </a:t>
            </a:r>
            <a:r>
              <a:rPr lang="en-US" sz="1200" kern="1200" dirty="0">
                <a:solidFill>
                  <a:schemeClr val="tx1"/>
                </a:solidFill>
                <a:latin typeface="+mn-lt"/>
                <a:ea typeface="+mn-ea"/>
                <a:cs typeface="+mn-cs"/>
              </a:rPr>
              <a:t>(e.g., a ball-and-stick model with magnets)</a:t>
            </a:r>
            <a:r>
              <a:rPr lang="en-US" sz="1200" kern="1200" baseline="0" dirty="0">
                <a:solidFill>
                  <a:schemeClr val="tx1"/>
                </a:solidFill>
                <a:latin typeface="+mn-lt"/>
                <a:ea typeface="+mn-ea"/>
                <a:cs typeface="+mn-cs"/>
              </a:rPr>
              <a:t> to demonstrate </a:t>
            </a:r>
            <a:r>
              <a:rPr lang="en-US" sz="1200" kern="1200" dirty="0">
                <a:solidFill>
                  <a:schemeClr val="tx1"/>
                </a:solidFill>
                <a:latin typeface="+mn-lt"/>
                <a:ea typeface="+mn-ea"/>
                <a:cs typeface="+mn-cs"/>
              </a:rPr>
              <a:t>water molecules in the solid and liquid states.</a:t>
            </a:r>
            <a:endParaRPr lang="en-US" dirty="0"/>
          </a:p>
        </p:txBody>
      </p:sp>
    </p:spTree>
    <p:extLst>
      <p:ext uri="{BB962C8B-B14F-4D97-AF65-F5344CB8AC3E}">
        <p14:creationId xmlns:p14="http://schemas.microsoft.com/office/powerpoint/2010/main" val="678232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rPr>
              <a:t>5 </a:t>
            </a:r>
            <a:r>
              <a:rPr lang="en-US" baseline="0" dirty="0">
                <a:latin typeface="Arial" charset="0"/>
              </a:rPr>
              <a:t>min</a:t>
            </a:r>
            <a:endParaRPr lang="en-US" dirty="0">
              <a:latin typeface="Arial"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a:t>
            </a:r>
            <a:r>
              <a:rPr lang="en-US" sz="1200" kern="1200" dirty="0">
                <a:solidFill>
                  <a:schemeClr val="tx1"/>
                </a:solidFill>
                <a:latin typeface="+mn-lt"/>
                <a:ea typeface="+mn-ea"/>
                <a:cs typeface="+mn-cs"/>
              </a:rPr>
              <a:t>Invite participants to</a:t>
            </a:r>
            <a:r>
              <a:rPr lang="en-US" sz="1200" kern="1200" baseline="0" dirty="0">
                <a:solidFill>
                  <a:schemeClr val="tx1"/>
                </a:solidFill>
                <a:latin typeface="+mn-lt"/>
                <a:ea typeface="+mn-ea"/>
                <a:cs typeface="+mn-cs"/>
              </a:rPr>
              <a:t> look at </a:t>
            </a:r>
            <a:r>
              <a:rPr lang="en-US" sz="1200" kern="1200" dirty="0">
                <a:solidFill>
                  <a:schemeClr val="tx1"/>
                </a:solidFill>
                <a:latin typeface="+mn-lt"/>
                <a:ea typeface="+mn-ea"/>
                <a:cs typeface="+mn-cs"/>
              </a:rPr>
              <a:t>your feedback on their reflections from day 3 and offer reactions, comments, or follow-up questions.</a:t>
            </a:r>
          </a:p>
        </p:txBody>
      </p:sp>
      <p:sp>
        <p:nvSpPr>
          <p:cNvPr id="4" name="Header Placeholder 3"/>
          <p:cNvSpPr>
            <a:spLocks noGrp="1"/>
          </p:cNvSpPr>
          <p:nvPr>
            <p:ph type="hdr" sz="quarter" idx="10"/>
          </p:nvPr>
        </p:nvSpPr>
        <p:spPr/>
        <p:txBody>
          <a:bodyPr/>
          <a:lstStyle/>
          <a:p>
            <a:pPr>
              <a:defRPr/>
            </a:pPr>
            <a:r>
              <a:rPr lang="en-US"/>
              <a:t>BSCS</a:t>
            </a:r>
          </a:p>
        </p:txBody>
      </p:sp>
      <p:sp>
        <p:nvSpPr>
          <p:cNvPr id="5" name="Footer Placeholder 4"/>
          <p:cNvSpPr>
            <a:spLocks noGrp="1"/>
          </p:cNvSpPr>
          <p:nvPr>
            <p:ph type="ftr" sz="quarter" idx="11"/>
          </p:nvPr>
        </p:nvSpPr>
        <p:spPr/>
        <p:txBody>
          <a:bodyPr/>
          <a:lstStyle/>
          <a:p>
            <a:pPr>
              <a:defRPr/>
            </a:pPr>
            <a:r>
              <a:rPr lang="en-US"/>
              <a:t>STeLLA Summer Institute June 2011</a:t>
            </a:r>
          </a:p>
        </p:txBody>
      </p:sp>
      <p:sp>
        <p:nvSpPr>
          <p:cNvPr id="6" name="Slide Number Placeholder 5"/>
          <p:cNvSpPr>
            <a:spLocks noGrp="1"/>
          </p:cNvSpPr>
          <p:nvPr>
            <p:ph type="sldNum" sz="quarter" idx="12"/>
          </p:nvPr>
        </p:nvSpPr>
        <p:spPr/>
        <p:txBody>
          <a:bodyPr/>
          <a:lstStyle/>
          <a:p>
            <a:pPr>
              <a:defRPr/>
            </a:pPr>
            <a:fld id="{35074273-5C1C-4B8A-81EC-C8326BBD4877}" type="slidenum">
              <a:rPr lang="en-US" smtClean="0"/>
              <a:pPr>
                <a:defRPr/>
              </a:pPr>
              <a:t>3</a:t>
            </a:fld>
            <a:endParaRPr lang="en-US"/>
          </a:p>
        </p:txBody>
      </p:sp>
    </p:spTree>
    <p:extLst>
      <p:ext uri="{BB962C8B-B14F-4D97-AF65-F5344CB8AC3E}">
        <p14:creationId xmlns:p14="http://schemas.microsoft.com/office/powerpoint/2010/main" val="4593782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hdr" sz="quarter"/>
          </p:nvPr>
        </p:nvSpPr>
        <p:spPr>
          <a:ln/>
        </p:spPr>
        <p:txBody>
          <a:bodyPr/>
          <a:lstStyle/>
          <a:p>
            <a:r>
              <a:rPr lang="en-US">
                <a:solidFill>
                  <a:prstClr val="black"/>
                </a:solidFill>
              </a:rPr>
              <a:t>Chemistry: McMurry and Fay, 6th Edition</a:t>
            </a:r>
          </a:p>
          <a:p>
            <a:r>
              <a:rPr lang="en-US">
                <a:solidFill>
                  <a:prstClr val="black"/>
                </a:solidFill>
              </a:rPr>
              <a:t>Chapter 7: Covalent Bonds and Molecular Structure</a:t>
            </a:r>
          </a:p>
        </p:txBody>
      </p:sp>
      <p:sp>
        <p:nvSpPr>
          <p:cNvPr id="9" name="Rectangle 3"/>
          <p:cNvSpPr>
            <a:spLocks noGrp="1" noChangeArrowheads="1"/>
          </p:cNvSpPr>
          <p:nvPr>
            <p:ph type="dt" idx="1"/>
          </p:nvPr>
        </p:nvSpPr>
        <p:spPr>
          <a:ln/>
        </p:spPr>
        <p:txBody>
          <a:bodyPr/>
          <a:lstStyle/>
          <a:p>
            <a:fld id="{A65F007E-AC05-6E4F-896E-574359036123}" type="datetime9">
              <a:rPr lang="en-US">
                <a:solidFill>
                  <a:prstClr val="black"/>
                </a:solidFill>
              </a:rPr>
              <a:pPr/>
              <a:t>2/5/2020 11:06:03 AM</a:t>
            </a:fld>
            <a:endParaRPr lang="en-US">
              <a:solidFill>
                <a:prstClr val="black"/>
              </a:solidFill>
            </a:endParaRPr>
          </a:p>
        </p:txBody>
      </p:sp>
      <p:sp>
        <p:nvSpPr>
          <p:cNvPr id="10" name="Rectangle 6"/>
          <p:cNvSpPr>
            <a:spLocks noGrp="1" noChangeArrowheads="1"/>
          </p:cNvSpPr>
          <p:nvPr>
            <p:ph type="ftr" sz="quarter" idx="4"/>
          </p:nvPr>
        </p:nvSpPr>
        <p:spPr>
          <a:ln/>
        </p:spPr>
        <p:txBody>
          <a:bodyPr/>
          <a:lstStyle/>
          <a:p>
            <a:r>
              <a:rPr lang="en-US">
                <a:solidFill>
                  <a:prstClr val="black"/>
                </a:solidFill>
              </a:rPr>
              <a:t>Copyright © 2011 Pearson Prentice Hall, Inc.</a:t>
            </a:r>
          </a:p>
        </p:txBody>
      </p:sp>
      <p:sp>
        <p:nvSpPr>
          <p:cNvPr id="11" name="Rectangle 7"/>
          <p:cNvSpPr>
            <a:spLocks noGrp="1" noChangeArrowheads="1"/>
          </p:cNvSpPr>
          <p:nvPr>
            <p:ph type="sldNum" sz="quarter" idx="5"/>
          </p:nvPr>
        </p:nvSpPr>
        <p:spPr>
          <a:ln/>
        </p:spPr>
        <p:txBody>
          <a:bodyPr/>
          <a:lstStyle/>
          <a:p>
            <a:fld id="{AD613773-45C6-3E46-A4B4-B2BF787E1BE7}" type="slidenum">
              <a:rPr lang="en-US">
                <a:solidFill>
                  <a:prstClr val="black"/>
                </a:solidFill>
              </a:rPr>
              <a:pPr/>
              <a:t>30</a:t>
            </a:fld>
            <a:endParaRPr lang="en-US">
              <a:solidFill>
                <a:prstClr val="black"/>
              </a:solidFill>
            </a:endParaRPr>
          </a:p>
        </p:txBody>
      </p:sp>
      <p:sp>
        <p:nvSpPr>
          <p:cNvPr id="138242" name="Rectangle 2"/>
          <p:cNvSpPr txBox="1">
            <a:spLocks noGrp="1" noChangeArrowheads="1"/>
          </p:cNvSpPr>
          <p:nvPr/>
        </p:nvSpPr>
        <p:spPr bwMode="auto">
          <a:xfrm>
            <a:off x="0" y="0"/>
            <a:ext cx="4875437" cy="4648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solidFill>
                  <a:prstClr val="black"/>
                </a:solidFill>
                <a:latin typeface="Verdana" charset="0"/>
              </a:rPr>
              <a:t>Chapter 7: Covalent Bonds and Molecular Structure</a:t>
            </a:r>
          </a:p>
        </p:txBody>
      </p:sp>
      <p:sp>
        <p:nvSpPr>
          <p:cNvPr id="138243" name="Rectangle 3"/>
          <p:cNvSpPr txBox="1">
            <a:spLocks noGrp="1" noChangeArrowheads="1"/>
          </p:cNvSpPr>
          <p:nvPr/>
        </p:nvSpPr>
        <p:spPr bwMode="auto">
          <a:xfrm>
            <a:off x="5030212" y="0"/>
            <a:ext cx="1934697" cy="4648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FE7E65BB-67EB-0B4A-9073-2FC60E001588}" type="datetime1">
              <a:rPr lang="en-US" sz="1200">
                <a:solidFill>
                  <a:prstClr val="black"/>
                </a:solidFill>
                <a:latin typeface="Verdana" charset="0"/>
              </a:rPr>
              <a:pPr algn="r"/>
              <a:t>2/5/2020</a:t>
            </a:fld>
            <a:endParaRPr lang="en-US" sz="1200">
              <a:solidFill>
                <a:prstClr val="black"/>
              </a:solidFill>
              <a:latin typeface="Verdana" charset="0"/>
            </a:endParaRPr>
          </a:p>
        </p:txBody>
      </p:sp>
      <p:sp>
        <p:nvSpPr>
          <p:cNvPr id="138244" name="Rectangle 6"/>
          <p:cNvSpPr txBox="1">
            <a:spLocks noGrp="1" noChangeArrowheads="1"/>
          </p:cNvSpPr>
          <p:nvPr/>
        </p:nvSpPr>
        <p:spPr bwMode="auto">
          <a:xfrm>
            <a:off x="0" y="8831580"/>
            <a:ext cx="4565885" cy="4648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solidFill>
                  <a:prstClr val="black"/>
                </a:solidFill>
                <a:latin typeface="Verdana" charset="0"/>
              </a:rPr>
              <a:t>Copyright © 2011 Pearson Prentice Hall, Inc.</a:t>
            </a:r>
          </a:p>
        </p:txBody>
      </p:sp>
      <p:sp>
        <p:nvSpPr>
          <p:cNvPr id="138245" name="Rectangle 7"/>
          <p:cNvSpPr txBox="1">
            <a:spLocks noGrp="1" noChangeArrowheads="1"/>
          </p:cNvSpPr>
          <p:nvPr/>
        </p:nvSpPr>
        <p:spPr bwMode="auto">
          <a:xfrm>
            <a:off x="4720661" y="8831580"/>
            <a:ext cx="2244249" cy="4648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F2C3B0BE-7482-E04D-B770-AA580D10E713}" type="slidenum">
              <a:rPr lang="en-US" sz="1200">
                <a:solidFill>
                  <a:prstClr val="black"/>
                </a:solidFill>
                <a:latin typeface="Verdana" charset="0"/>
              </a:rPr>
              <a:pPr algn="r"/>
              <a:t>30</a:t>
            </a:fld>
            <a:endParaRPr lang="en-US" sz="1200">
              <a:solidFill>
                <a:prstClr val="black"/>
              </a:solidFill>
              <a:latin typeface="Verdana" charset="0"/>
            </a:endParaRPr>
          </a:p>
        </p:txBody>
      </p:sp>
      <p:sp>
        <p:nvSpPr>
          <p:cNvPr id="138246" name="Rectangle 2"/>
          <p:cNvSpPr>
            <a:spLocks noGrp="1" noRot="1" noChangeAspect="1" noChangeArrowheads="1" noTextEdit="1"/>
          </p:cNvSpPr>
          <p:nvPr>
            <p:ph type="sldImg"/>
          </p:nvPr>
        </p:nvSpPr>
        <p:spPr bwMode="auto">
          <a:xfrm>
            <a:off x="1158875" y="696913"/>
            <a:ext cx="4646613" cy="348615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138247" name="Rectangle 3"/>
          <p:cNvSpPr>
            <a:spLocks noGrp="1" noChangeArrowheads="1"/>
          </p:cNvSpPr>
          <p:nvPr>
            <p:ph type="body" idx="1"/>
          </p:nvPr>
        </p:nvSpPr>
        <p:spPr bwMode="auto">
          <a:xfrm>
            <a:off x="928655" y="4415790"/>
            <a:ext cx="5107600" cy="418338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Hide the photo on the slide until after participants discuss the question.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“What similarities or differences do you see in your diagrams compared to those on the slide?”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After the discussion, reveal the photo of students engaged in</a:t>
            </a:r>
            <a:r>
              <a:rPr lang="en-US" sz="1200" kern="1200" baseline="0" dirty="0">
                <a:solidFill>
                  <a:schemeClr val="tx1"/>
                </a:solidFill>
                <a:latin typeface="+mn-lt"/>
                <a:ea typeface="+mn-ea"/>
                <a:cs typeface="+mn-cs"/>
              </a:rPr>
              <a:t> a role-play</a:t>
            </a:r>
            <a:r>
              <a:rPr lang="en-US" sz="1200" kern="1200" dirty="0">
                <a:solidFill>
                  <a:schemeClr val="tx1"/>
                </a:solidFill>
                <a:latin typeface="+mn-lt"/>
                <a:ea typeface="+mn-ea"/>
                <a:cs typeface="+mn-cs"/>
              </a:rPr>
              <a:t>. Have participants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role-play water molecules gaining heat energy and undergoing a phase change into a gas and then back to a liquid. Tell</a:t>
            </a:r>
            <a:r>
              <a:rPr lang="en-US" sz="1200" kern="1200" baseline="0" dirty="0">
                <a:solidFill>
                  <a:schemeClr val="tx1"/>
                </a:solidFill>
                <a:latin typeface="+mn-lt"/>
                <a:ea typeface="+mn-ea"/>
                <a:cs typeface="+mn-cs"/>
              </a:rPr>
              <a:t> participants that </a:t>
            </a:r>
            <a:r>
              <a:rPr lang="en-US" sz="1200" kern="1200" dirty="0">
                <a:solidFill>
                  <a:schemeClr val="tx1"/>
                </a:solidFill>
                <a:latin typeface="+mn-lt"/>
                <a:ea typeface="+mn-ea"/>
                <a:cs typeface="+mn-cs"/>
              </a:rPr>
              <a:t>their torsos represent one oxygen atom, and their outstretched hands represent two hydrogen atoms.</a:t>
            </a:r>
            <a:r>
              <a:rPr lang="en-US" dirty="0"/>
              <a:t> </a:t>
            </a:r>
          </a:p>
        </p:txBody>
      </p:sp>
    </p:spTree>
    <p:extLst>
      <p:ext uri="{BB962C8B-B14F-4D97-AF65-F5344CB8AC3E}">
        <p14:creationId xmlns:p14="http://schemas.microsoft.com/office/powerpoint/2010/main" val="40422637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a:t>
            </a:r>
            <a:r>
              <a:rPr lang="en-US" sz="1200" u="none" kern="1200" dirty="0">
                <a:solidFill>
                  <a:schemeClr val="tx1"/>
                </a:solidFill>
                <a:latin typeface="+mn-lt"/>
                <a:ea typeface="+mn-ea"/>
                <a:cs typeface="+mn-cs"/>
              </a:rPr>
              <a:t>Read</a:t>
            </a:r>
            <a:r>
              <a:rPr lang="en-US" sz="1200" kern="1200" dirty="0">
                <a:solidFill>
                  <a:schemeClr val="tx1"/>
                </a:solidFill>
                <a:latin typeface="+mn-lt"/>
                <a:ea typeface="+mn-ea"/>
                <a:cs typeface="+mn-cs"/>
              </a:rPr>
              <a:t> the first content deepening focus question and ask participants to engage in a 2-minute quick write on cloud formation.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After a few minutes, have participants share their answers with an elbow partner.</a:t>
            </a:r>
            <a:r>
              <a:rPr lang="en-US" dirty="0"/>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29015089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299DFF-625B-AA4A-8A7A-53D55CB6CA1E}" type="slidenum">
              <a:rPr lang="en-US">
                <a:solidFill>
                  <a:prstClr val="black"/>
                </a:solidFill>
              </a:rPr>
              <a:pPr/>
              <a:t>32</a:t>
            </a:fld>
            <a:endParaRPr lang="en-US">
              <a:solidFill>
                <a:prstClr val="black"/>
              </a:solidFill>
            </a:endParaRPr>
          </a:p>
        </p:txBody>
      </p:sp>
      <p:sp>
        <p:nvSpPr>
          <p:cNvPr id="7577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5779" name="Rectangle 3"/>
          <p:cNvSpPr>
            <a:spLocks noGrp="1" noChangeArrowheads="1"/>
          </p:cNvSpPr>
          <p:nvPr>
            <p:ph type="body" idx="1"/>
          </p:nvPr>
        </p:nvSpPr>
        <p:spPr/>
        <p:txBody>
          <a:bodyPr/>
          <a:lstStyle/>
          <a:p>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Hide the second image on the slide until participants have discussed the cloud-formation model.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“This is a graphical representation of cloud formation based on scientific studies. How might your students explain what is happening in this model?”</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After the discussion, reveal the second graphic on the slide.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“Students typically refer to cloud formation as a one-step process involving water vapor. They view energy </a:t>
            </a:r>
            <a:r>
              <a:rPr lang="en-US" sz="1200" kern="1200" dirty="0">
                <a:solidFill>
                  <a:schemeClr val="tx1"/>
                </a:solidFill>
                <a:effectLst/>
                <a:latin typeface="+mn-lt"/>
                <a:ea typeface="+mn-ea"/>
                <a:cs typeface="+mn-cs"/>
              </a:rPr>
              <a:t>as a kind of invisible crane that picks up the warm water molecules as they change to a gas and carries them into the sky to form a cloud.”</a:t>
            </a:r>
          </a:p>
        </p:txBody>
      </p:sp>
    </p:spTree>
    <p:extLst>
      <p:ext uri="{BB962C8B-B14F-4D97-AF65-F5344CB8AC3E}">
        <p14:creationId xmlns:p14="http://schemas.microsoft.com/office/powerpoint/2010/main" val="31502873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299DFF-625B-AA4A-8A7A-53D55CB6CA1E}" type="slidenum">
              <a:rPr lang="en-US">
                <a:solidFill>
                  <a:prstClr val="black"/>
                </a:solidFill>
              </a:rPr>
              <a:pPr/>
              <a:t>33</a:t>
            </a:fld>
            <a:endParaRPr lang="en-US">
              <a:solidFill>
                <a:prstClr val="black"/>
              </a:solidFill>
            </a:endParaRPr>
          </a:p>
        </p:txBody>
      </p:sp>
      <p:sp>
        <p:nvSpPr>
          <p:cNvPr id="7577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5779" name="Rectangle 3"/>
          <p:cNvSpPr>
            <a:spLocks noGrp="1" noChangeArrowheads="1"/>
          </p:cNvSpPr>
          <p:nvPr>
            <p:ph type="body" idx="1"/>
          </p:nvPr>
        </p:nvSpPr>
        <p:spPr/>
        <p:txBody>
          <a:bodyPr/>
          <a:lstStyle/>
          <a:p>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Hide the explanation at the bottom of the PPT slide until participants have labeled the diagram.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“The slide shows another model of the water cycle. Let’s label the states of water in the ocean and the clouds that are identified with the black arrows.”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Don’t correct participants if they label the state of water in the clouds as a gas or steam. (This reflects how their students will think, and participants need to approach this topic as learners. Allow them to struggle with it!)</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After participants have applied labels,</a:t>
            </a:r>
            <a:r>
              <a:rPr lang="en-US" sz="1200" kern="1200" baseline="0" dirty="0">
                <a:solidFill>
                  <a:schemeClr val="tx1"/>
                </a:solidFill>
                <a:latin typeface="+mn-lt"/>
                <a:ea typeface="+mn-ea"/>
                <a:cs typeface="+mn-cs"/>
              </a:rPr>
              <a:t> r</a:t>
            </a:r>
            <a:r>
              <a:rPr lang="en-US" sz="1200" kern="1200" dirty="0">
                <a:solidFill>
                  <a:schemeClr val="tx1"/>
                </a:solidFill>
                <a:latin typeface="+mn-lt"/>
                <a:ea typeface="+mn-ea"/>
                <a:cs typeface="+mn-cs"/>
              </a:rPr>
              <a:t>eveal the misconception at the bottom of the slide.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“A common misconception is that steam and clouds are visible kinds of water vapor formed from warm water molecules (humidity) in the air. Visible steam and clouds are actually water in its liquid state!”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Ask how participants might help their students overcome this conceptual hurdle.</a:t>
            </a:r>
            <a:r>
              <a:rPr lang="en-US" dirty="0"/>
              <a:t> </a:t>
            </a:r>
            <a:r>
              <a:rPr lang="en-US" sz="1200" kern="1200" dirty="0">
                <a:solidFill>
                  <a:schemeClr val="tx1"/>
                </a:solidFill>
                <a:latin typeface="+mn-lt"/>
                <a:ea typeface="+mn-ea"/>
                <a:cs typeface="+mn-cs"/>
              </a:rPr>
              <a:t> </a:t>
            </a:r>
          </a:p>
        </p:txBody>
      </p:sp>
    </p:spTree>
    <p:extLst>
      <p:ext uri="{BB962C8B-B14F-4D97-AF65-F5344CB8AC3E}">
        <p14:creationId xmlns:p14="http://schemas.microsoft.com/office/powerpoint/2010/main" val="29233815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“One idea to advance student understanding is to emphasize their learning from lesson 1 and their observation of boiling water, which showed that water vapor is invisible.”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a:t>
            </a:r>
            <a:r>
              <a:rPr lang="en-US" sz="1200" u="none" kern="1200" dirty="0">
                <a:solidFill>
                  <a:schemeClr val="tx1"/>
                </a:solidFill>
                <a:latin typeface="+mn-lt"/>
                <a:ea typeface="+mn-ea"/>
                <a:cs typeface="+mn-cs"/>
              </a:rPr>
              <a:t>Read</a:t>
            </a:r>
            <a:r>
              <a:rPr lang="en-US" sz="1200" kern="1200" dirty="0">
                <a:solidFill>
                  <a:schemeClr val="tx1"/>
                </a:solidFill>
                <a:latin typeface="+mn-lt"/>
                <a:ea typeface="+mn-ea"/>
                <a:cs typeface="+mn-cs"/>
              </a:rPr>
              <a:t> the statements on the slide; then have participants draw two flasks in their science notebooks, one containing water molecules in the liquid phase,</a:t>
            </a:r>
            <a:r>
              <a:rPr lang="en-US" sz="1200" kern="1200" baseline="0" dirty="0">
                <a:solidFill>
                  <a:schemeClr val="tx1"/>
                </a:solidFill>
                <a:latin typeface="+mn-lt"/>
                <a:ea typeface="+mn-ea"/>
                <a:cs typeface="+mn-cs"/>
              </a:rPr>
              <a:t> and one containing molecules </a:t>
            </a:r>
            <a:r>
              <a:rPr lang="en-US" sz="1200" kern="1200" dirty="0">
                <a:solidFill>
                  <a:schemeClr val="tx1"/>
                </a:solidFill>
                <a:latin typeface="+mn-lt"/>
                <a:ea typeface="+mn-ea"/>
                <a:cs typeface="+mn-cs"/>
              </a:rPr>
              <a:t>in the gas phase. Make sure they include at least six water molecules in each flask.</a:t>
            </a:r>
            <a:r>
              <a:rPr lang="en-US" dirty="0"/>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29015089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299DFF-625B-AA4A-8A7A-53D55CB6CA1E}" type="slidenum">
              <a:rPr lang="en-US">
                <a:solidFill>
                  <a:prstClr val="black"/>
                </a:solidFill>
              </a:rPr>
              <a:pPr/>
              <a:t>35</a:t>
            </a:fld>
            <a:endParaRPr lang="en-US">
              <a:solidFill>
                <a:prstClr val="black"/>
              </a:solidFill>
            </a:endParaRPr>
          </a:p>
        </p:txBody>
      </p:sp>
      <p:sp>
        <p:nvSpPr>
          <p:cNvPr id="7577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5779" name="Rectangle 3"/>
          <p:cNvSpPr>
            <a:spLocks noGrp="1" noChangeArrowheads="1"/>
          </p:cNvSpPr>
          <p:nvPr>
            <p:ph type="body" idx="1"/>
          </p:nvPr>
        </p:nvSpPr>
        <p:spPr/>
        <p:txBody>
          <a:bodyPr/>
          <a:lstStyle/>
          <a:p>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Hide the question on the PPT slide until participants have labeled the diagram.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“Let’s revisit this diagram and label the states of water in </a:t>
            </a:r>
            <a:r>
              <a:rPr lang="en-US" sz="1200" b="1" kern="1200" dirty="0">
                <a:solidFill>
                  <a:schemeClr val="tx1"/>
                </a:solidFill>
                <a:latin typeface="+mn-lt"/>
                <a:ea typeface="+mn-ea"/>
                <a:cs typeface="+mn-cs"/>
              </a:rPr>
              <a:t>three</a:t>
            </a:r>
            <a:r>
              <a:rPr lang="en-US" sz="1200" kern="1200" dirty="0">
                <a:solidFill>
                  <a:schemeClr val="tx1"/>
                </a:solidFill>
                <a:latin typeface="+mn-lt"/>
                <a:ea typeface="+mn-ea"/>
                <a:cs typeface="+mn-cs"/>
              </a:rPr>
              <a:t> places now: in the ocean, in the warm air above the ocean, and in the clouds. Make sure to use six water molecules for each phase. Once you complete this task, share your work with an elbow partner and discuss your insights.”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After the Turn and Talk, reveal the focus question below the PPT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diagram.</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“Now take a moment or two and answer the focus question in your notebooks.”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Facilitate a group discussion around the topic of cloud formation. It’s OK if there is still some disagreement.</a:t>
            </a:r>
            <a:r>
              <a:rPr lang="en-US" dirty="0"/>
              <a:t> </a:t>
            </a:r>
          </a:p>
        </p:txBody>
      </p:sp>
    </p:spTree>
    <p:extLst>
      <p:ext uri="{BB962C8B-B14F-4D97-AF65-F5344CB8AC3E}">
        <p14:creationId xmlns:p14="http://schemas.microsoft.com/office/powerpoint/2010/main" val="23493007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“Next we’ll watch a video clip to see if we can find common ground on this topic.”</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After participants have viewed the clip, ask them to reflect on the focus question and consider how the video has influenced their</a:t>
            </a:r>
            <a:r>
              <a:rPr lang="en-US" sz="1200" kern="1200" baseline="0" dirty="0">
                <a:solidFill>
                  <a:schemeClr val="tx1"/>
                </a:solidFill>
                <a:latin typeface="+mn-lt"/>
                <a:ea typeface="+mn-ea"/>
                <a:cs typeface="+mn-cs"/>
              </a:rPr>
              <a:t> thinking about cloud formation</a:t>
            </a:r>
            <a:r>
              <a:rPr lang="en-US" sz="1200" kern="1200" dirty="0">
                <a:solidFill>
                  <a:schemeClr val="tx1"/>
                </a:solidFill>
                <a:latin typeface="+mn-lt"/>
                <a:ea typeface="+mn-ea"/>
                <a:cs typeface="+mn-cs"/>
              </a:rPr>
              <a:t>.</a:t>
            </a:r>
            <a:r>
              <a:rPr lang="en-US" dirty="0"/>
              <a:t> </a:t>
            </a:r>
            <a:r>
              <a:rPr lang="en-US" sz="1200" kern="120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29015089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a:t>
            </a:r>
            <a:r>
              <a:rPr lang="en-US" sz="1200" u="none" kern="1200" dirty="0">
                <a:solidFill>
                  <a:schemeClr val="tx1"/>
                </a:solidFill>
                <a:latin typeface="+mn-lt"/>
                <a:ea typeface="+mn-ea"/>
                <a:cs typeface="+mn-cs"/>
              </a:rPr>
              <a:t>Read</a:t>
            </a:r>
            <a:r>
              <a:rPr lang="en-US" sz="1200" kern="1200" dirty="0">
                <a:solidFill>
                  <a:schemeClr val="tx1"/>
                </a:solidFill>
                <a:latin typeface="+mn-lt"/>
                <a:ea typeface="+mn-ea"/>
                <a:cs typeface="+mn-cs"/>
              </a:rPr>
              <a:t> the focus question on the slide.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“Now we’re going to build on our previous knowledge as we learn about the process of distillation. This content deepening will support our ability to elicit, probe, and challenge student thinking that will be made visible during the actual lesson.”</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29015089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“For thousands of years, distillation was a common tool  used to identify and purify a compound in organic chemistry well before the modern thermometer was invented.”</a:t>
            </a:r>
            <a:r>
              <a:rPr lang="en-US" dirty="0"/>
              <a:t> </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5818081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299DFF-625B-AA4A-8A7A-53D55CB6CA1E}" type="slidenum">
              <a:rPr lang="en-US">
                <a:solidFill>
                  <a:prstClr val="black"/>
                </a:solidFill>
              </a:rPr>
              <a:pPr/>
              <a:t>39</a:t>
            </a:fld>
            <a:endParaRPr lang="en-US">
              <a:solidFill>
                <a:prstClr val="black"/>
              </a:solidFill>
            </a:endParaRPr>
          </a:p>
        </p:txBody>
      </p:sp>
      <p:sp>
        <p:nvSpPr>
          <p:cNvPr id="7577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5779" name="Rectangle 3"/>
          <p:cNvSpPr>
            <a:spLocks noGrp="1" noChangeArrowheads="1"/>
          </p:cNvSpPr>
          <p:nvPr>
            <p:ph type="body" idx="1"/>
          </p:nvPr>
        </p:nvSpPr>
        <p:spPr/>
        <p:txBody>
          <a:bodyPr/>
          <a:lstStyle/>
          <a:p>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Hide the question on the PPT slide until participants have finished their drawings.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“Displayed here is a distillation apparatus consisting</a:t>
            </a:r>
            <a:r>
              <a:rPr lang="en-US" sz="1200" kern="1200" baseline="0" dirty="0">
                <a:solidFill>
                  <a:schemeClr val="tx1"/>
                </a:solidFill>
                <a:latin typeface="+mn-lt"/>
                <a:ea typeface="+mn-ea"/>
                <a:cs typeface="+mn-cs"/>
              </a:rPr>
              <a:t> of </a:t>
            </a:r>
            <a:r>
              <a:rPr lang="en-US" sz="1200" kern="1200" dirty="0">
                <a:solidFill>
                  <a:schemeClr val="tx1"/>
                </a:solidFill>
                <a:latin typeface="+mn-lt"/>
                <a:ea typeface="+mn-ea"/>
                <a:cs typeface="+mn-cs"/>
              </a:rPr>
              <a:t>an Erlenmeyer flask, water, a stopper, aquarium tubing, and a collection tube.”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a:t>
            </a:r>
            <a:r>
              <a:rPr lang="en-US" sz="1200" u="none" strike="noStrike" kern="1200" dirty="0">
                <a:solidFill>
                  <a:schemeClr val="tx1"/>
                </a:solidFill>
                <a:effectLst/>
                <a:latin typeface="+mn-lt"/>
                <a:ea typeface="+mn-ea"/>
                <a:cs typeface="+mn-cs"/>
              </a:rPr>
              <a:t>As you assemble</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the apparatus and start heating</a:t>
            </a:r>
            <a:r>
              <a:rPr lang="en-US" sz="1200" u="none" strike="noStrike" kern="1200" baseline="0" dirty="0">
                <a:solidFill>
                  <a:schemeClr val="tx1"/>
                </a:solidFill>
                <a:effectLst/>
                <a:latin typeface="+mn-lt"/>
                <a:ea typeface="+mn-ea"/>
                <a:cs typeface="+mn-cs"/>
              </a:rPr>
              <a:t> the water</a:t>
            </a:r>
            <a:r>
              <a:rPr lang="en-US" sz="1200" u="none" strike="noStrike" kern="1200" dirty="0">
                <a:solidFill>
                  <a:schemeClr val="tx1"/>
                </a:solidFill>
                <a:effectLst/>
                <a:latin typeface="+mn-lt"/>
                <a:ea typeface="+mn-ea"/>
                <a:cs typeface="+mn-cs"/>
              </a:rPr>
              <a:t>, tell</a:t>
            </a:r>
            <a:r>
              <a:rPr lang="en-US" sz="1200" u="none" strike="noStrike" kern="1200" baseline="0" dirty="0">
                <a:solidFill>
                  <a:schemeClr val="tx1"/>
                </a:solidFill>
                <a:effectLst/>
                <a:latin typeface="+mn-lt"/>
                <a:ea typeface="+mn-ea"/>
                <a:cs typeface="+mn-cs"/>
              </a:rPr>
              <a:t> participants</a:t>
            </a:r>
            <a:r>
              <a:rPr lang="en-US" sz="1200" u="none" strike="noStrike" kern="1200" dirty="0">
                <a:solidFill>
                  <a:schemeClr val="tx1"/>
                </a:solidFill>
                <a:effectLst/>
                <a:latin typeface="+mn-lt"/>
                <a:ea typeface="+mn-ea"/>
                <a:cs typeface="+mn-cs"/>
              </a:rPr>
              <a:t> how the various parts of the apparatus</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are used.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“While we’re waiting for the water in the flask to reach a boiling point, I’d like you to draw the apparatus in your notebooks. Make your drawing large because we’re going to add more details.”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Ask participants to observe the water in the system.</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 </a:t>
            </a:r>
            <a:r>
              <a:rPr lang="en-US" sz="1200" b="1" kern="1200" dirty="0">
                <a:solidFill>
                  <a:schemeClr val="tx1"/>
                </a:solidFill>
                <a:effectLst/>
                <a:latin typeface="+mn-lt"/>
                <a:ea typeface="+mn-ea"/>
                <a:cs typeface="+mn-cs"/>
              </a:rPr>
              <a:t>Keep the heat low enough so the boiling water doesn’t distill into the collection tube</a:t>
            </a:r>
            <a:r>
              <a:rPr lang="en-US" sz="1200" b="1" kern="1200" dirty="0">
                <a:solidFill>
                  <a:schemeClr val="tx1"/>
                </a:solidFill>
                <a:latin typeface="+mn-lt"/>
                <a:ea typeface="+mn-ea"/>
                <a:cs typeface="+mn-cs"/>
              </a:rPr>
              <a:t>. Once some condensation appears in the aquarium</a:t>
            </a:r>
            <a:r>
              <a:rPr lang="en-US" sz="1200" b="1" kern="1200" baseline="0" dirty="0">
                <a:solidFill>
                  <a:schemeClr val="tx1"/>
                </a:solidFill>
                <a:latin typeface="+mn-lt"/>
                <a:ea typeface="+mn-ea"/>
                <a:cs typeface="+mn-cs"/>
              </a:rPr>
              <a:t> tubing</a:t>
            </a:r>
            <a:r>
              <a:rPr lang="en-US" sz="1200" b="1" kern="1200" dirty="0">
                <a:solidFill>
                  <a:schemeClr val="tx1"/>
                </a:solidFill>
                <a:latin typeface="+mn-lt"/>
                <a:ea typeface="+mn-ea"/>
                <a:cs typeface="+mn-cs"/>
              </a:rPr>
              <a:t>, turn off the heat!</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After participants have finished their drawings, reveal the question on the slide.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“Now that your drawings are complete and our system has been heated, explain what happens to the water-vapor molecules as they rise from the heat source.”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Participants should observe that the water-vapor (gas) molecules lose heat energy (cool) and slow down as they move to the top of the beaker and enter the tubing. Don’t discuss what is happening beyond the entrance to the tubing.</a:t>
            </a:r>
            <a:endParaRPr lang="en-US" dirty="0"/>
          </a:p>
        </p:txBody>
      </p:sp>
    </p:spTree>
    <p:extLst>
      <p:ext uri="{BB962C8B-B14F-4D97-AF65-F5344CB8AC3E}">
        <p14:creationId xmlns:p14="http://schemas.microsoft.com/office/powerpoint/2010/main" val="1456216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ED56C7EF-D84D-43AB-A44A-19168EA9E620}" type="slidenum">
              <a:rPr lang="en-US" smtClean="0"/>
              <a:pPr eaLnBrk="1" hangingPunct="1"/>
              <a:t>4</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r>
              <a:rPr lang="en-US" dirty="0"/>
              <a:t>1 min</a:t>
            </a:r>
          </a:p>
          <a:p>
            <a:pPr eaLnBrk="1" hangingPunct="1"/>
            <a:endParaRPr lang="en-US" dirty="0"/>
          </a:p>
          <a:p>
            <a:pPr lvl="0" fontAlgn="base"/>
            <a:r>
              <a:rPr lang="en-US" sz="1200" u="none" strike="noStrike" kern="1200" dirty="0">
                <a:solidFill>
                  <a:schemeClr val="tx1"/>
                </a:solidFill>
                <a:effectLst/>
                <a:latin typeface="+mn-lt"/>
                <a:ea typeface="+mn-ea"/>
                <a:cs typeface="+mn-cs"/>
              </a:rPr>
              <a:t>a. Introduce the focus questions that will guide today’s work.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“Like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4 and 5, the goal of strategy 6 is to move student thinking forward toward deeper understandings of science ideas.”</a:t>
            </a:r>
            <a:endParaRPr lang="en-US" dirty="0"/>
          </a:p>
        </p:txBody>
      </p:sp>
    </p:spTree>
    <p:extLst>
      <p:ext uri="{BB962C8B-B14F-4D97-AF65-F5344CB8AC3E}">
        <p14:creationId xmlns:p14="http://schemas.microsoft.com/office/powerpoint/2010/main" val="10688504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299DFF-625B-AA4A-8A7A-53D55CB6CA1E}" type="slidenum">
              <a:rPr lang="en-US">
                <a:solidFill>
                  <a:prstClr val="black"/>
                </a:solidFill>
              </a:rPr>
              <a:pPr/>
              <a:t>40</a:t>
            </a:fld>
            <a:endParaRPr lang="en-US">
              <a:solidFill>
                <a:prstClr val="black"/>
              </a:solidFill>
            </a:endParaRPr>
          </a:p>
        </p:txBody>
      </p:sp>
      <p:sp>
        <p:nvSpPr>
          <p:cNvPr id="7577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5779" name="Rectangle 3"/>
          <p:cNvSpPr>
            <a:spLocks noGrp="1" noChangeArrowheads="1"/>
          </p:cNvSpPr>
          <p:nvPr>
            <p:ph type="body" idx="1"/>
          </p:nvPr>
        </p:nvSpPr>
        <p:spPr/>
        <p:txBody>
          <a:bodyPr/>
          <a:lstStyle/>
          <a:p>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Hide the instruction at the bottom of the PPT slide until participants have responded to the question.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“How does this loss of heat energy eventually affect the movement and arrangement of the water molecules?”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Participants should explain that the gas (water-vapor) molecules lose kinetic (heat) energy in the cooler environment, slow down, and undergo a phase change from a gas to liquid-water droplets through condensation.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 Don’t mention cloud formation yet!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After this discussion, display the instruction at the bottom of the slide.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“Now add to your diagrams by drawing</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water molecules in their various states.”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Be sure participants show the liquid-water molecules forming hydrogen bonds in the tubing. </a:t>
            </a:r>
          </a:p>
          <a:p>
            <a:endParaRPr lang="en-US" dirty="0"/>
          </a:p>
        </p:txBody>
      </p:sp>
    </p:spTree>
    <p:extLst>
      <p:ext uri="{BB962C8B-B14F-4D97-AF65-F5344CB8AC3E}">
        <p14:creationId xmlns:p14="http://schemas.microsoft.com/office/powerpoint/2010/main" val="36310831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299DFF-625B-AA4A-8A7A-53D55CB6CA1E}" type="slidenum">
              <a:rPr lang="en-US">
                <a:solidFill>
                  <a:prstClr val="black"/>
                </a:solidFill>
              </a:rPr>
              <a:pPr/>
              <a:t>41</a:t>
            </a:fld>
            <a:endParaRPr lang="en-US">
              <a:solidFill>
                <a:prstClr val="black"/>
              </a:solidFill>
            </a:endParaRPr>
          </a:p>
        </p:txBody>
      </p:sp>
      <p:sp>
        <p:nvSpPr>
          <p:cNvPr id="7577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5779" name="Rectangle 3"/>
          <p:cNvSpPr>
            <a:spLocks noGrp="1" noChangeArrowheads="1"/>
          </p:cNvSpPr>
          <p:nvPr>
            <p:ph type="body" idx="1"/>
          </p:nvPr>
        </p:nvSpPr>
        <p:spPr/>
        <p:txBody>
          <a:bodyPr/>
          <a:lstStyle/>
          <a:p>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Hide the explanation at the bottom of the PPT slide until participants have responded to the question. </a:t>
            </a:r>
            <a:r>
              <a:rPr lang="en-US" sz="1200" b="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“Can someone please explain how the first section of this distillation apparatus simulates cloud formation?”</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Use elicit, probe, and challenge questions to push participants toward explaining the formation of a cloud in the tubing (evaporation </a:t>
            </a:r>
            <a:r>
              <a:rPr lang="en-US" sz="1200" kern="1200" dirty="0">
                <a:solidFill>
                  <a:schemeClr val="tx1"/>
                </a:solidFill>
                <a:latin typeface="+mn-lt"/>
                <a:ea typeface="+mn-ea"/>
                <a:cs typeface="+mn-cs"/>
                <a:sym typeface="Wingdings"/>
              </a:rPr>
              <a:t></a:t>
            </a:r>
            <a:r>
              <a:rPr lang="en-US" sz="1200" kern="1200" dirty="0">
                <a:solidFill>
                  <a:schemeClr val="tx1"/>
                </a:solidFill>
                <a:latin typeface="+mn-lt"/>
                <a:ea typeface="+mn-ea"/>
                <a:cs typeface="+mn-cs"/>
              </a:rPr>
              <a:t> condensation).</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After the discussion, reveal the explanation at the bottom of the slide.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Allow participants to discuss the statement on the slide: Similar to steam, clouds form when water molecules condense onto dust particles in the air. </a:t>
            </a:r>
            <a:endParaRPr lang="en-US" dirty="0"/>
          </a:p>
        </p:txBody>
      </p:sp>
    </p:spTree>
    <p:extLst>
      <p:ext uri="{BB962C8B-B14F-4D97-AF65-F5344CB8AC3E}">
        <p14:creationId xmlns:p14="http://schemas.microsoft.com/office/powerpoint/2010/main" val="21660455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299DFF-625B-AA4A-8A7A-53D55CB6CA1E}" type="slidenum">
              <a:rPr lang="en-US">
                <a:solidFill>
                  <a:prstClr val="black"/>
                </a:solidFill>
              </a:rPr>
              <a:pPr/>
              <a:t>42</a:t>
            </a:fld>
            <a:endParaRPr lang="en-US">
              <a:solidFill>
                <a:prstClr val="black"/>
              </a:solidFill>
            </a:endParaRPr>
          </a:p>
        </p:txBody>
      </p:sp>
      <p:sp>
        <p:nvSpPr>
          <p:cNvPr id="7577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5779" name="Rectangle 3"/>
          <p:cNvSpPr>
            <a:spLocks noGrp="1" noChangeArrowheads="1"/>
          </p:cNvSpPr>
          <p:nvPr>
            <p:ph type="body" idx="1"/>
          </p:nvPr>
        </p:nvSpPr>
        <p:spPr/>
        <p:txBody>
          <a:bodyPr/>
          <a:lstStyle/>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“We’re all familiar with Newton’s law of gravity. When an apple ripens and gains enough mass, it falls from a tree. When a leaky faucet collects enough water to form a droplet, the droplet falls from the faucet.”</a:t>
            </a:r>
            <a:endParaRPr lang="en-US" dirty="0"/>
          </a:p>
        </p:txBody>
      </p:sp>
    </p:spTree>
    <p:extLst>
      <p:ext uri="{BB962C8B-B14F-4D97-AF65-F5344CB8AC3E}">
        <p14:creationId xmlns:p14="http://schemas.microsoft.com/office/powerpoint/2010/main" val="23751302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299DFF-625B-AA4A-8A7A-53D55CB6CA1E}" type="slidenum">
              <a:rPr lang="en-US">
                <a:solidFill>
                  <a:prstClr val="black"/>
                </a:solidFill>
              </a:rPr>
              <a:pPr/>
              <a:t>43</a:t>
            </a:fld>
            <a:endParaRPr lang="en-US">
              <a:solidFill>
                <a:prstClr val="black"/>
              </a:solidFill>
            </a:endParaRPr>
          </a:p>
        </p:txBody>
      </p:sp>
      <p:sp>
        <p:nvSpPr>
          <p:cNvPr id="7577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5779" name="Rectangle 3"/>
          <p:cNvSpPr>
            <a:spLocks noGrp="1" noChangeArrowheads="1"/>
          </p:cNvSpPr>
          <p:nvPr>
            <p:ph type="body" idx="1"/>
          </p:nvPr>
        </p:nvSpPr>
        <p:spPr/>
        <p:txBody>
          <a:bodyPr/>
          <a:lstStyle/>
          <a:p>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Hide the PPT diagram of the collection tube in a distillation apparatus until after the discussion.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Gravity has a similar effect on condensation in a cloud. As water molecules are attracted to each other and condense onto dust particles in the air, a cloud forms. Eventually the liquid-water droplets become so heavy that they fall to Earth as rain in a process called </a:t>
            </a:r>
            <a:r>
              <a:rPr lang="en-US" sz="1200" i="1" kern="1200" dirty="0">
                <a:solidFill>
                  <a:schemeClr val="tx1"/>
                </a:solidFill>
                <a:latin typeface="+mn-lt"/>
                <a:ea typeface="+mn-ea"/>
                <a:cs typeface="+mn-cs"/>
              </a:rPr>
              <a:t>precipitation</a:t>
            </a:r>
            <a:r>
              <a:rPr lang="en-US" sz="1200" kern="1200" dirty="0">
                <a:solidFill>
                  <a:schemeClr val="tx1"/>
                </a:solidFill>
                <a:latin typeface="+mn-lt"/>
                <a:ea typeface="+mn-ea"/>
                <a:cs typeface="+mn-cs"/>
              </a:rPr>
              <a:t>.</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“Now I’d like you to identify how a distillation apparatus simulates this process.”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Use probe, elicit, and challenge questions to facilitate a discussion of how a distillation apparatus simulates precipitation</a:t>
            </a:r>
            <a:r>
              <a:rPr lang="en-US" sz="1200" kern="1200" baseline="0" dirty="0">
                <a:solidFill>
                  <a:schemeClr val="tx1"/>
                </a:solidFill>
                <a:latin typeface="+mn-lt"/>
                <a:ea typeface="+mn-ea"/>
                <a:cs typeface="+mn-cs"/>
              </a:rPr>
              <a:t>.</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At the end of the discussion, display the PPT diagram of the collection tube in a distillation apparatus.</a:t>
            </a:r>
            <a:endParaRPr lang="en-US" dirty="0"/>
          </a:p>
        </p:txBody>
      </p:sp>
    </p:spTree>
    <p:extLst>
      <p:ext uri="{BB962C8B-B14F-4D97-AF65-F5344CB8AC3E}">
        <p14:creationId xmlns:p14="http://schemas.microsoft.com/office/powerpoint/2010/main" val="2376387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“Take a few moments to reflect on the second content deepening focus question;</a:t>
            </a:r>
            <a:r>
              <a:rPr lang="en-US" sz="1200" kern="1200" baseline="0" dirty="0">
                <a:solidFill>
                  <a:schemeClr val="tx1"/>
                </a:solidFill>
                <a:latin typeface="+mn-lt"/>
                <a:ea typeface="+mn-ea"/>
                <a:cs typeface="+mn-cs"/>
              </a:rPr>
              <a:t> then jot</a:t>
            </a:r>
            <a:r>
              <a:rPr lang="en-US" sz="1200" kern="1200" dirty="0">
                <a:solidFill>
                  <a:schemeClr val="tx1"/>
                </a:solidFill>
                <a:latin typeface="+mn-lt"/>
                <a:ea typeface="+mn-ea"/>
                <a:cs typeface="+mn-cs"/>
              </a:rPr>
              <a:t> down your ideas in a 2-minute quick write.”</a:t>
            </a:r>
            <a:r>
              <a:rPr lang="en-US" dirty="0"/>
              <a:t> </a:t>
            </a:r>
            <a:r>
              <a:rPr lang="en-US" sz="1200" kern="1200" dirty="0">
                <a:solidFill>
                  <a:schemeClr val="tx1"/>
                </a:solidFill>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29015089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299DFF-625B-AA4A-8A7A-53D55CB6CA1E}" type="slidenum">
              <a:rPr lang="en-US">
                <a:solidFill>
                  <a:prstClr val="black"/>
                </a:solidFill>
              </a:rPr>
              <a:pPr/>
              <a:t>45</a:t>
            </a:fld>
            <a:endParaRPr lang="en-US">
              <a:solidFill>
                <a:prstClr val="black"/>
              </a:solidFill>
            </a:endParaRPr>
          </a:p>
        </p:txBody>
      </p:sp>
      <p:sp>
        <p:nvSpPr>
          <p:cNvPr id="7577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5779" name="Rectangle 3"/>
          <p:cNvSpPr>
            <a:spLocks noGrp="1" noChangeArrowheads="1"/>
          </p:cNvSpPr>
          <p:nvPr>
            <p:ph type="body" idx="1"/>
          </p:nvPr>
        </p:nvSpPr>
        <p:spPr/>
        <p:txBody>
          <a:bodyPr/>
          <a:lstStyle/>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“As we’ve observed in our demonstrations and experiments, water is abundant in our environment. The movement and arrangement of water molecules when they gain and lose energy is fascinating and dynamic!”</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“Our overall goal this week has involved using science ideas about the nature of water molecules to explain the phenomena of the water cycle. How might our students draw</a:t>
            </a:r>
            <a:r>
              <a:rPr lang="en-US" sz="1200" kern="1200" baseline="0" dirty="0">
                <a:solidFill>
                  <a:schemeClr val="tx1"/>
                </a:solidFill>
                <a:latin typeface="+mn-lt"/>
                <a:ea typeface="+mn-ea"/>
                <a:cs typeface="+mn-cs"/>
              </a:rPr>
              <a:t> and label a diagram showing </a:t>
            </a:r>
            <a:r>
              <a:rPr lang="en-US" sz="1200" kern="1200" dirty="0">
                <a:solidFill>
                  <a:schemeClr val="tx1"/>
                </a:solidFill>
                <a:latin typeface="+mn-lt"/>
                <a:ea typeface="+mn-ea"/>
                <a:cs typeface="+mn-cs"/>
              </a:rPr>
              <a:t>how water molecules interact in the water cycle?” </a:t>
            </a:r>
          </a:p>
          <a:p>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As participants share their ideas, draw and label a sample diagram on chart paper.</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You may also want to display a marked </a:t>
            </a:r>
            <a:r>
              <a:rPr lang="en-US" sz="1200" kern="1200">
                <a:solidFill>
                  <a:schemeClr val="tx1"/>
                </a:solidFill>
                <a:latin typeface="+mn-lt"/>
                <a:ea typeface="+mn-ea"/>
                <a:cs typeface="+mn-cs"/>
              </a:rPr>
              <a:t>copy of</a:t>
            </a:r>
            <a:r>
              <a:rPr lang="en-US" sz="1200" kern="1200" baseline="0">
                <a:solidFill>
                  <a:schemeClr val="tx1"/>
                </a:solidFill>
                <a:latin typeface="+mn-lt"/>
                <a:ea typeface="+mn-ea"/>
                <a:cs typeface="+mn-cs"/>
              </a:rPr>
              <a:t> </a:t>
            </a:r>
            <a:r>
              <a:rPr lang="en-US" sz="1200" kern="1200">
                <a:solidFill>
                  <a:schemeClr val="tx1"/>
                </a:solidFill>
                <a:latin typeface="+mn-lt"/>
                <a:ea typeface="+mn-ea"/>
                <a:cs typeface="+mn-cs"/>
              </a:rPr>
              <a:t>the </a:t>
            </a:r>
            <a:r>
              <a:rPr lang="en-US" sz="1200" kern="1200" dirty="0">
                <a:solidFill>
                  <a:schemeClr val="tx1"/>
                </a:solidFill>
                <a:latin typeface="+mn-lt"/>
                <a:ea typeface="+mn-ea"/>
                <a:cs typeface="+mn-cs"/>
              </a:rPr>
              <a:t>Water in the World around Us diagram (handout 5.3) from Water Cycle lesson 5b in the lesson plans binder.</a:t>
            </a:r>
          </a:p>
          <a:p>
            <a:endParaRPr lang="en-US" sz="1200" kern="1200" dirty="0">
              <a:solidFill>
                <a:schemeClr val="tx1"/>
              </a:solidFill>
              <a:latin typeface="+mn-lt"/>
              <a:ea typeface="+mn-ea"/>
              <a:cs typeface="+mn-cs"/>
            </a:endParaRPr>
          </a:p>
        </p:txBody>
      </p:sp>
    </p:spTree>
    <p:extLst>
      <p:ext uri="{BB962C8B-B14F-4D97-AF65-F5344CB8AC3E}">
        <p14:creationId xmlns:p14="http://schemas.microsoft.com/office/powerpoint/2010/main" val="8496279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ED56C7EF-D84D-43AB-A44A-19168EA9E620}" type="slidenum">
              <a:rPr lang="en-US" smtClean="0"/>
              <a:pPr eaLnBrk="1" hangingPunct="1"/>
              <a:t>46</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r>
              <a:rPr lang="en-US" baseline="0" dirty="0"/>
              <a:t>2 min</a:t>
            </a:r>
          </a:p>
          <a:p>
            <a:pPr eaLnBrk="1" hangingPunct="1"/>
            <a:endParaRPr lang="en-US" baseline="0" dirty="0"/>
          </a:p>
          <a:p>
            <a:pPr lvl="0" fontAlgn="base"/>
            <a:r>
              <a:rPr lang="en-US" sz="1200" u="none" strike="noStrike" kern="1200" dirty="0">
                <a:solidFill>
                  <a:schemeClr val="tx1"/>
                </a:solidFill>
                <a:effectLst/>
                <a:latin typeface="+mn-lt"/>
                <a:ea typeface="+mn-ea"/>
                <a:cs typeface="+mn-cs"/>
              </a:rPr>
              <a:t>a. Review today’s focus questions.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 think time (1 min):</a:t>
            </a:r>
            <a:r>
              <a:rPr lang="en-US" sz="1200" kern="1200" dirty="0">
                <a:solidFill>
                  <a:schemeClr val="tx1"/>
                </a:solidFill>
                <a:latin typeface="+mn-lt"/>
                <a:ea typeface="+mn-ea"/>
                <a:cs typeface="+mn-cs"/>
              </a:rPr>
              <a:t> Ask participants to reflect on these questions and think about how they might revise their answers.</a:t>
            </a:r>
            <a:endParaRPr lang="en-US" dirty="0"/>
          </a:p>
        </p:txBody>
      </p:sp>
    </p:spTree>
    <p:extLst>
      <p:ext uri="{BB962C8B-B14F-4D97-AF65-F5344CB8AC3E}">
        <p14:creationId xmlns:p14="http://schemas.microsoft.com/office/powerpoint/2010/main" val="9626878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 </a:t>
            </a:r>
          </a:p>
          <a:p>
            <a:endParaRPr lang="en-US" dirty="0"/>
          </a:p>
          <a:p>
            <a:pPr lvl="0" fontAlgn="base"/>
            <a:r>
              <a:rPr lang="en-US" sz="1200" b="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Individual think time (1 min):</a:t>
            </a:r>
            <a:r>
              <a:rPr lang="en-US" sz="1200" u="none" strike="noStrike" kern="1200" dirty="0">
                <a:solidFill>
                  <a:schemeClr val="tx1"/>
                </a:solidFill>
                <a:effectLst/>
                <a:latin typeface="+mn-lt"/>
                <a:ea typeface="+mn-ea"/>
                <a:cs typeface="+mn-cs"/>
              </a:rPr>
              <a:t> </a:t>
            </a:r>
            <a:r>
              <a:rPr lang="en-US" sz="1200" kern="1200" dirty="0">
                <a:solidFill>
                  <a:schemeClr val="tx1"/>
                </a:solidFill>
                <a:latin typeface="+mn-lt"/>
                <a:ea typeface="+mn-ea"/>
                <a:cs typeface="+mn-cs"/>
              </a:rPr>
              <a:t>Give participants a minute to think about the questions on the slide and consider questions they still have. Challenge them to formulate a statement summarizing what they learned in each area.</a:t>
            </a:r>
            <a:endParaRPr lang="en-US" sz="1200" u="none" strike="noStrike" kern="1200" dirty="0">
              <a:solidFill>
                <a:schemeClr val="tx1"/>
              </a:solidFill>
              <a:effectLst/>
              <a:latin typeface="+mn-lt"/>
              <a:ea typeface="+mn-ea"/>
              <a:cs typeface="+mn-cs"/>
            </a:endParaRP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Whole-group share-out:</a:t>
            </a:r>
            <a:r>
              <a:rPr lang="en-US" sz="1200" kern="1200" dirty="0">
                <a:solidFill>
                  <a:schemeClr val="tx1"/>
                </a:solidFill>
                <a:latin typeface="+mn-lt"/>
                <a:ea typeface="+mn-ea"/>
                <a:cs typeface="+mn-cs"/>
              </a:rPr>
              <a:t> Have participants share at least two different statements about each of the areas on the slide. Elicit more if time allows.</a:t>
            </a:r>
          </a:p>
        </p:txBody>
      </p:sp>
      <p:sp>
        <p:nvSpPr>
          <p:cNvPr id="4" name="Slide Number Placeholder 3"/>
          <p:cNvSpPr>
            <a:spLocks noGrp="1"/>
          </p:cNvSpPr>
          <p:nvPr>
            <p:ph type="sldNum" sz="quarter" idx="10"/>
          </p:nvPr>
        </p:nvSpPr>
        <p:spPr/>
        <p:txBody>
          <a:bodyPr/>
          <a:lstStyle/>
          <a:p>
            <a:fld id="{458BEC4D-D1F7-4625-B0BA-2126EAFE9E6D}" type="slidenum">
              <a:rPr lang="en-US" smtClean="0"/>
              <a:pPr/>
              <a:t>47</a:t>
            </a:fld>
            <a:endParaRPr lang="en-US"/>
          </a:p>
        </p:txBody>
      </p:sp>
    </p:spTree>
    <p:extLst>
      <p:ext uri="{BB962C8B-B14F-4D97-AF65-F5344CB8AC3E}">
        <p14:creationId xmlns:p14="http://schemas.microsoft.com/office/powerpoint/2010/main" val="4896755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p:spPr>
        <p:txBody>
          <a:bodyPr/>
          <a:lstStyle/>
          <a:p>
            <a:r>
              <a:rPr lang="en-US" dirty="0"/>
              <a:t>3 min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 “Next week we’ll focus on the Science Content Storyline Lens strategies and explore a new content area: food webs. To prepare, complete the homework tasks on the slide.”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b. Make sure participants copy the assignment into their science notebooks.</a:t>
            </a:r>
          </a:p>
          <a:p>
            <a:endParaRPr lang="en-US" baseline="0" dirty="0"/>
          </a:p>
        </p:txBody>
      </p:sp>
      <p:sp>
        <p:nvSpPr>
          <p:cNvPr id="63492"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242531CC-D5CF-4FAF-A336-3F7CC1E050A0}" type="slidenum">
              <a:rPr lang="en-US" smtClean="0"/>
              <a:pPr eaLnBrk="1" hangingPunct="1"/>
              <a:t>48</a:t>
            </a:fld>
            <a:endParaRPr lang="en-US"/>
          </a:p>
        </p:txBody>
      </p:sp>
    </p:spTree>
    <p:extLst>
      <p:ext uri="{BB962C8B-B14F-4D97-AF65-F5344CB8AC3E}">
        <p14:creationId xmlns:p14="http://schemas.microsoft.com/office/powerpoint/2010/main" val="27496582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B3A870CA-06FF-432A-87E1-300527A0FDCA}" type="slidenum">
              <a:rPr lang="en-US" smtClean="0"/>
              <a:pPr eaLnBrk="1" hangingPunct="1"/>
              <a:t>49</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r>
              <a:rPr lang="en-US" baseline="0" dirty="0"/>
              <a:t>5 min</a:t>
            </a:r>
            <a:endParaRPr lang="en-US" dirty="0"/>
          </a:p>
          <a:p>
            <a:pPr eaLnBrk="1" hangingPunct="1"/>
            <a:endParaRPr lang="en-US" dirty="0"/>
          </a:p>
          <a:p>
            <a:pPr eaLnBrk="1" hangingPunct="1"/>
            <a:r>
              <a:rPr lang="en-US" sz="1200" kern="1200" dirty="0">
                <a:solidFill>
                  <a:schemeClr val="tx1"/>
                </a:solidFill>
                <a:latin typeface="+mn-lt"/>
                <a:ea typeface="+mn-ea"/>
                <a:cs typeface="+mn-cs"/>
              </a:rPr>
              <a:t>a. Give participants time to reflect on today’s session and write their responses to the questions on the Daily Reflections sheet (handout 4.7 in </a:t>
            </a:r>
            <a:r>
              <a:rPr lang="en-US" sz="1200" kern="1200">
                <a:solidFill>
                  <a:schemeClr val="tx1"/>
                </a:solidFill>
                <a:latin typeface="+mn-lt"/>
                <a:ea typeface="+mn-ea"/>
                <a:cs typeface="+mn-cs"/>
              </a:rPr>
              <a:t>PD program binder).</a:t>
            </a:r>
            <a:endParaRPr lang="en-US" dirty="0"/>
          </a:p>
        </p:txBody>
      </p:sp>
      <p:sp>
        <p:nvSpPr>
          <p:cNvPr id="2" name="Footer Placeholder 1"/>
          <p:cNvSpPr>
            <a:spLocks noGrp="1"/>
          </p:cNvSpPr>
          <p:nvPr>
            <p:ph type="ftr" sz="quarter" idx="10"/>
          </p:nvPr>
        </p:nvSpPr>
        <p:spPr/>
        <p:txBody>
          <a:bodyPr/>
          <a:lstStyle/>
          <a:p>
            <a:pPr>
              <a:defRPr/>
            </a:pPr>
            <a:r>
              <a:rPr lang="en-US"/>
              <a:t>STeLLA Summer Institute June 2011</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2724143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r>
              <a:rPr lang="en-US" baseline="0" dirty="0"/>
              <a:t> min</a:t>
            </a:r>
          </a:p>
          <a:p>
            <a:endParaRPr lang="en-US" baseline="0" dirty="0"/>
          </a:p>
          <a:p>
            <a:pPr lvl="0"/>
            <a:r>
              <a:rPr lang="en-US" sz="1200" kern="1200" dirty="0">
                <a:solidFill>
                  <a:schemeClr val="tx1"/>
                </a:solidFill>
                <a:latin typeface="+mn-lt"/>
                <a:ea typeface="+mn-ea"/>
                <a:cs typeface="+mn-cs"/>
              </a:rPr>
              <a:t>a. Draw participants’ attention to the new strategy highlighted on the slide.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“Strategy 6 is the third STL strategy that is a type of activity designed to move student thinking forward.”</a:t>
            </a:r>
          </a:p>
        </p:txBody>
      </p:sp>
      <p:sp>
        <p:nvSpPr>
          <p:cNvPr id="4" name="Slide Number Placeholder 3"/>
          <p:cNvSpPr>
            <a:spLocks noGrp="1"/>
          </p:cNvSpPr>
          <p:nvPr>
            <p:ph type="sldNum" sz="quarter" idx="10"/>
          </p:nvPr>
        </p:nvSpPr>
        <p:spPr/>
        <p:txBody>
          <a:bodyPr/>
          <a:lstStyle/>
          <a:p>
            <a:fld id="{458BEC4D-D1F7-4625-B0BA-2126EAFE9E6D}" type="slidenum">
              <a:rPr lang="en-US" smtClean="0"/>
              <a:pPr/>
              <a:t>5</a:t>
            </a:fld>
            <a:endParaRPr lang="en-US"/>
          </a:p>
        </p:txBody>
      </p:sp>
    </p:spTree>
    <p:extLst>
      <p:ext uri="{BB962C8B-B14F-4D97-AF65-F5344CB8AC3E}">
        <p14:creationId xmlns:p14="http://schemas.microsoft.com/office/powerpoint/2010/main" val="2471200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43FC5AB-5F77-4208-9469-58F3C9503767}" type="slidenum">
              <a:rPr lang="en-US" altLang="en-US">
                <a:solidFill>
                  <a:srgbClr val="000000"/>
                </a:solidFill>
              </a:rPr>
              <a:pPr eaLnBrk="1" hangingPunct="1">
                <a:spcBef>
                  <a:spcPct val="0"/>
                </a:spcBef>
              </a:pPr>
              <a:t>50</a:t>
            </a:fld>
            <a:endParaRPr lang="en-US" altLang="en-US">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r>
              <a:rPr lang="en-US" altLang="en-US" dirty="0">
                <a:solidFill>
                  <a:srgbClr val="000000"/>
                </a:solidFill>
              </a:rPr>
              <a:t>Hidden slide: A</a:t>
            </a:r>
            <a:r>
              <a:rPr lang="en-US" altLang="en-US" baseline="0" dirty="0">
                <a:solidFill>
                  <a:srgbClr val="000000"/>
                </a:solidFill>
              </a:rPr>
              <a:t>vailable for use at any time as needed</a:t>
            </a:r>
            <a:r>
              <a:rPr lang="en-US" altLang="en-US" dirty="0">
                <a:solidFill>
                  <a:srgbClr val="000000"/>
                </a:solidFill>
              </a:rPr>
              <a:t>. </a:t>
            </a:r>
            <a:endParaRPr lang="en-US" altLang="en-US" dirty="0"/>
          </a:p>
        </p:txBody>
      </p:sp>
    </p:spTree>
    <p:extLst>
      <p:ext uri="{BB962C8B-B14F-4D97-AF65-F5344CB8AC3E}">
        <p14:creationId xmlns:p14="http://schemas.microsoft.com/office/powerpoint/2010/main" val="25110673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43FC5AB-5F77-4208-9469-58F3C9503767}" type="slidenum">
              <a:rPr lang="en-US" altLang="en-US">
                <a:solidFill>
                  <a:srgbClr val="000000"/>
                </a:solidFill>
              </a:rPr>
              <a:pPr eaLnBrk="1" hangingPunct="1">
                <a:spcBef>
                  <a:spcPct val="0"/>
                </a:spcBef>
              </a:pPr>
              <a:t>51</a:t>
            </a:fld>
            <a:endParaRPr lang="en-US" altLang="en-US">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r>
              <a:rPr lang="en-US" altLang="en-US" dirty="0">
                <a:solidFill>
                  <a:srgbClr val="000000"/>
                </a:solidFill>
              </a:rPr>
              <a:t>Hidden slide: A</a:t>
            </a:r>
            <a:r>
              <a:rPr lang="en-US" altLang="en-US" baseline="0" dirty="0">
                <a:solidFill>
                  <a:srgbClr val="000000"/>
                </a:solidFill>
              </a:rPr>
              <a:t>vailable for use at any time as needed.</a:t>
            </a:r>
            <a:endParaRPr lang="en-US" altLang="en-US" dirty="0"/>
          </a:p>
        </p:txBody>
      </p:sp>
    </p:spTree>
    <p:extLst>
      <p:ext uri="{BB962C8B-B14F-4D97-AF65-F5344CB8AC3E}">
        <p14:creationId xmlns:p14="http://schemas.microsoft.com/office/powerpoint/2010/main" val="2279202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a:t>
            </a:r>
            <a:r>
              <a:rPr lang="en-US" baseline="0" dirty="0"/>
              <a:t> min</a:t>
            </a:r>
          </a:p>
          <a:p>
            <a:endParaRPr lang="en-US" baseline="0" dirty="0"/>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If you need some time to catch up on day-3 activities, you can skip this slide. However, this activity is beneficial for reviewing strategy 5 (constructing explanations) and helping participants understand why explanation building is such important work in science and beyond.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Timing note:</a:t>
            </a:r>
            <a:r>
              <a:rPr lang="en-US" sz="1200" kern="1200" dirty="0">
                <a:solidFill>
                  <a:schemeClr val="tx1"/>
                </a:solidFill>
                <a:latin typeface="+mn-lt"/>
                <a:ea typeface="+mn-ea"/>
                <a:cs typeface="+mn-cs"/>
              </a:rPr>
              <a:t> For this segment, allot 5 minutes for reading, 10 minutes to prepare for a group share-out, and 10 minutes for the share-out. </a:t>
            </a:r>
          </a:p>
          <a:p>
            <a:pPr lvl="0"/>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a. Divide participants into three groups or pairs. Assign each group a number (1, 2, 3).</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Direct participants to three handouts:</a:t>
            </a:r>
          </a:p>
          <a:p>
            <a:pPr marL="457200" indent="-228600">
              <a:buFont typeface="+mj-lt"/>
              <a:buAutoNum type="arabicPeriod"/>
            </a:pPr>
            <a:r>
              <a:rPr lang="en-US" sz="1200" kern="1200" dirty="0">
                <a:solidFill>
                  <a:schemeClr val="tx1"/>
                </a:solidFill>
                <a:latin typeface="+mn-lt"/>
                <a:ea typeface="+mn-ea"/>
                <a:cs typeface="+mn-cs"/>
              </a:rPr>
              <a:t>Importance of Engaging Students in Constructing Scientific Explanations (handout 4.1 in PD program binder)</a:t>
            </a:r>
            <a:r>
              <a:rPr lang="en-US" sz="1200" i="1" kern="1200" dirty="0">
                <a:solidFill>
                  <a:schemeClr val="tx1"/>
                </a:solidFill>
                <a:latin typeface="+mn-lt"/>
                <a:ea typeface="+mn-ea"/>
                <a:cs typeface="+mn-cs"/>
              </a:rPr>
              <a:t> </a:t>
            </a:r>
            <a:r>
              <a:rPr lang="en-US" sz="1200" kern="1200" dirty="0">
                <a:solidFill>
                  <a:schemeClr val="tx1"/>
                </a:solidFill>
                <a:latin typeface="+mn-lt"/>
                <a:ea typeface="+mn-ea"/>
                <a:cs typeface="+mn-cs"/>
              </a:rPr>
              <a:t>(This handout describes what groups are to do with the following two handouts.)</a:t>
            </a:r>
          </a:p>
          <a:p>
            <a:pPr marL="457200" indent="-228600">
              <a:buFont typeface="+mj-lt"/>
              <a:buAutoNum type="arabicPeriod"/>
            </a:pPr>
            <a:r>
              <a:rPr lang="en-US" sz="1200" kern="1200" dirty="0">
                <a:solidFill>
                  <a:schemeClr val="tx1"/>
                </a:solidFill>
                <a:latin typeface="+mn-lt"/>
                <a:ea typeface="+mn-ea"/>
                <a:cs typeface="+mn-cs"/>
              </a:rPr>
              <a:t>Student Work from </a:t>
            </a:r>
            <a:r>
              <a:rPr lang="en-US" sz="1200" kern="1200" dirty="0" err="1">
                <a:solidFill>
                  <a:schemeClr val="tx1"/>
                </a:solidFill>
                <a:latin typeface="+mn-lt"/>
                <a:ea typeface="+mn-ea"/>
                <a:cs typeface="+mn-cs"/>
              </a:rPr>
              <a:t>Zembal</a:t>
            </a:r>
            <a:r>
              <a:rPr lang="en-US" sz="1200" kern="1200" dirty="0">
                <a:solidFill>
                  <a:schemeClr val="tx1"/>
                </a:solidFill>
                <a:latin typeface="+mn-lt"/>
                <a:ea typeface="+mn-ea"/>
                <a:cs typeface="+mn-cs"/>
              </a:rPr>
              <a:t>-Saul Book </a:t>
            </a:r>
            <a:r>
              <a:rPr lang="en-US" sz="1200" i="1" kern="1200" dirty="0">
                <a:solidFill>
                  <a:schemeClr val="tx1"/>
                </a:solidFill>
                <a:latin typeface="+mn-lt"/>
                <a:ea typeface="+mn-ea"/>
                <a:cs typeface="+mn-cs"/>
              </a:rPr>
              <a:t>What’s Your Evidence</a:t>
            </a:r>
            <a:r>
              <a:rPr lang="en-US" sz="1200" kern="1200" dirty="0">
                <a:solidFill>
                  <a:schemeClr val="tx1"/>
                </a:solidFill>
                <a:latin typeface="+mn-lt"/>
                <a:ea typeface="+mn-ea"/>
                <a:cs typeface="+mn-cs"/>
              </a:rPr>
              <a:t>? (handout 4.2 in PD binder) (Group 1’s task is linked to this handout.)</a:t>
            </a:r>
          </a:p>
          <a:p>
            <a:pPr marL="457200" indent="-228600">
              <a:buFont typeface="+mj-lt"/>
              <a:buAutoNum type="arabicPeriod"/>
            </a:pPr>
            <a:r>
              <a:rPr lang="en-US" sz="1200" kern="1200" dirty="0">
                <a:solidFill>
                  <a:schemeClr val="tx1"/>
                </a:solidFill>
                <a:latin typeface="+mn-lt"/>
                <a:ea typeface="+mn-ea"/>
                <a:cs typeface="+mn-cs"/>
              </a:rPr>
              <a:t>Benefits of Engaging Students in Constructing</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Scientific Explanations (handout 4.3 in PD binder) (Tasks for Groups 2 and 3 are linked to this handout.)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After participants have read the designated handouts for their groups and completed their assigned tasks, invite them to share out.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6</a:t>
            </a:fld>
            <a:endParaRPr lang="en-US"/>
          </a:p>
        </p:txBody>
      </p:sp>
    </p:spTree>
    <p:extLst>
      <p:ext uri="{BB962C8B-B14F-4D97-AF65-F5344CB8AC3E}">
        <p14:creationId xmlns:p14="http://schemas.microsoft.com/office/powerpoint/2010/main" val="2979290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a:t>
            </a:r>
            <a:endParaRPr lang="en-US" baseline="0" dirty="0"/>
          </a:p>
          <a:p>
            <a:endParaRPr lang="en-US" baseline="0" dirty="0"/>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This activity is optional but powerful. </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a. “Let’s watch how one 3rd-grade teacher taught</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her students to construct scientific explanations. This is the teacher whose student writing Group 1 just read about. The class in this video clip has been studying simple machines (such as pulleys and levers).”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“We’re not going to analyze this video clip in terms of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Instead, think about ideas this gives you as to how you might introduce your students to the CERA framework</a:t>
            </a:r>
            <a:r>
              <a:rPr lang="en-US" sz="1200" kern="1200" baseline="0" dirty="0">
                <a:solidFill>
                  <a:schemeClr val="tx1"/>
                </a:solidFill>
                <a:latin typeface="+mn-lt"/>
                <a:ea typeface="+mn-ea"/>
                <a:cs typeface="+mn-cs"/>
              </a:rPr>
              <a:t> for </a:t>
            </a:r>
            <a:r>
              <a:rPr lang="en-US" sz="1200" kern="1200" dirty="0">
                <a:solidFill>
                  <a:schemeClr val="tx1"/>
                </a:solidFill>
                <a:latin typeface="+mn-lt"/>
                <a:ea typeface="+mn-ea"/>
                <a:cs typeface="+mn-cs"/>
              </a:rPr>
              <a:t>constructing scientific explanations, which involves</a:t>
            </a:r>
            <a:r>
              <a:rPr lang="en-US" sz="1200" kern="1200" baseline="0" dirty="0">
                <a:solidFill>
                  <a:schemeClr val="tx1"/>
                </a:solidFill>
                <a:latin typeface="+mn-lt"/>
                <a:ea typeface="+mn-ea"/>
                <a:cs typeface="+mn-cs"/>
              </a:rPr>
              <a:t> making </a:t>
            </a:r>
            <a:r>
              <a:rPr lang="en-US" sz="1200" kern="1200" dirty="0">
                <a:solidFill>
                  <a:schemeClr val="tx1"/>
                </a:solidFill>
                <a:latin typeface="+mn-lt"/>
                <a:ea typeface="+mn-ea"/>
                <a:cs typeface="+mn-cs"/>
              </a:rPr>
              <a:t>a claim,</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supporting it with evidence and reasoning, and suggesting alternatives.”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After</a:t>
            </a:r>
            <a:r>
              <a:rPr lang="en-US" sz="1200" kern="1200" baseline="0" dirty="0">
                <a:solidFill>
                  <a:schemeClr val="tx1"/>
                </a:solidFill>
                <a:latin typeface="+mn-lt"/>
                <a:ea typeface="+mn-ea"/>
                <a:cs typeface="+mn-cs"/>
              </a:rPr>
              <a:t> watching the clip, d</a:t>
            </a:r>
            <a:r>
              <a:rPr lang="en-US" sz="1200" kern="1200" dirty="0">
                <a:solidFill>
                  <a:schemeClr val="tx1"/>
                </a:solidFill>
                <a:latin typeface="+mn-lt"/>
                <a:ea typeface="+mn-ea"/>
                <a:cs typeface="+mn-cs"/>
              </a:rPr>
              <a:t>iscuss participants’ reactions and any ideas it gave them about how they might help their students learn to construct strong scientific explanations. </a:t>
            </a:r>
          </a:p>
          <a:p>
            <a:endParaRPr lang="en-US" sz="1200" kern="1200" baseline="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Make sure participants are aware that in addition to using the CERA framework as a tool for teaching students how to develop scientific explanations and arguments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strategy 5) in the classroom, they will be using the same framework for </a:t>
            </a:r>
            <a:r>
              <a:rPr lang="en-US" sz="1200" kern="1200" dirty="0" err="1">
                <a:solidFill>
                  <a:schemeClr val="tx1"/>
                </a:solidFill>
                <a:latin typeface="+mn-lt"/>
                <a:ea typeface="+mn-ea"/>
                <a:cs typeface="+mn-cs"/>
              </a:rPr>
              <a:t>videocase</a:t>
            </a:r>
            <a:r>
              <a:rPr lang="en-US" sz="1200" kern="1200" dirty="0">
                <a:solidFill>
                  <a:schemeClr val="tx1"/>
                </a:solidFill>
                <a:latin typeface="+mn-lt"/>
                <a:ea typeface="+mn-ea"/>
                <a:cs typeface="+mn-cs"/>
              </a:rPr>
              <a:t>-based lesson analysis of their science </a:t>
            </a:r>
            <a:r>
              <a:rPr lang="en-US" sz="1200" kern="1200">
                <a:solidFill>
                  <a:schemeClr val="tx1"/>
                </a:solidFill>
                <a:latin typeface="+mn-lt"/>
                <a:ea typeface="+mn-ea"/>
                <a:cs typeface="+mn-cs"/>
              </a:rPr>
              <a:t>teaching in RESPeCT</a:t>
            </a:r>
            <a:r>
              <a:rPr lang="en-US" sz="1200" kern="1200" dirty="0">
                <a:solidFill>
                  <a:schemeClr val="tx1"/>
                </a:solidFill>
                <a:latin typeface="+mn-lt"/>
                <a:ea typeface="+mn-ea"/>
                <a:cs typeface="+mn-cs"/>
              </a:rPr>
              <a:t> study groups throughout the school year. </a:t>
            </a:r>
            <a:endParaRPr lang="en-US" baseline="0"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7</a:t>
            </a:fld>
            <a:endParaRPr lang="en-US"/>
          </a:p>
        </p:txBody>
      </p:sp>
    </p:spTree>
    <p:extLst>
      <p:ext uri="{BB962C8B-B14F-4D97-AF65-F5344CB8AC3E}">
        <p14:creationId xmlns:p14="http://schemas.microsoft.com/office/powerpoint/2010/main" val="4154365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p:spPr>
        <p:txBody>
          <a:bodyPr/>
          <a:lstStyle/>
          <a:p>
            <a:pPr defTabSz="931774" eaLnBrk="0" fontAlgn="base" hangingPunct="0">
              <a:spcBef>
                <a:spcPct val="30000"/>
              </a:spcBef>
              <a:spcAft>
                <a:spcPct val="0"/>
              </a:spcAft>
              <a:defRPr/>
            </a:pPr>
            <a:r>
              <a:rPr lang="en-US" dirty="0">
                <a:latin typeface="Arial" charset="0"/>
              </a:rPr>
              <a:t>20 min</a:t>
            </a:r>
          </a:p>
          <a:p>
            <a:pPr defTabSz="931774" eaLnBrk="0" fontAlgn="base" hangingPunct="0">
              <a:spcBef>
                <a:spcPct val="30000"/>
              </a:spcBef>
              <a:spcAft>
                <a:spcPct val="0"/>
              </a:spcAft>
              <a:defRPr/>
            </a:pPr>
            <a:endParaRPr lang="en-US" dirty="0">
              <a:latin typeface="Arial" charset="0"/>
            </a:endParaRPr>
          </a:p>
          <a:p>
            <a:pPr lvl="0" fontAlgn="base"/>
            <a:r>
              <a:rPr lang="en-US" sz="120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Small groups (10 min): </a:t>
            </a:r>
            <a:r>
              <a:rPr lang="en-US" sz="1200" u="none" strike="noStrike" kern="1200" dirty="0">
                <a:solidFill>
                  <a:schemeClr val="tx1"/>
                </a:solidFill>
                <a:effectLst/>
                <a:latin typeface="+mn-lt"/>
                <a:ea typeface="+mn-ea"/>
                <a:cs typeface="+mn-cs"/>
              </a:rPr>
              <a:t>Divide teachers into two groups to make charts highlighting the purpose and key features of strategy 6: Engage students in using and applying new science ideas in a variety of ways and contexts. Encourage participants to refer to the</a:t>
            </a:r>
            <a:r>
              <a:rPr lang="en-US" sz="1200" u="none" strike="noStrike" kern="1200" baseline="0" dirty="0">
                <a:solidFill>
                  <a:schemeClr val="tx1"/>
                </a:solidFill>
                <a:effectLst/>
                <a:latin typeface="+mn-lt"/>
                <a:ea typeface="+mn-ea"/>
                <a:cs typeface="+mn-cs"/>
              </a:rPr>
              <a:t> </a:t>
            </a:r>
            <a:r>
              <a:rPr lang="en-US" sz="1200" u="none" strike="noStrike" kern="1200" baseline="0" dirty="0" err="1">
                <a:solidFill>
                  <a:schemeClr val="tx1"/>
                </a:solidFill>
                <a:effectLst/>
                <a:latin typeface="+mn-lt"/>
                <a:ea typeface="+mn-ea"/>
                <a:cs typeface="+mn-cs"/>
              </a:rPr>
              <a:t>STeLLA</a:t>
            </a:r>
            <a:r>
              <a:rPr lang="en-US" sz="1200" u="none" strike="noStrike" kern="1200" dirty="0">
                <a:solidFill>
                  <a:schemeClr val="tx1"/>
                </a:solidFill>
                <a:effectLst/>
                <a:latin typeface="+mn-lt"/>
                <a:ea typeface="+mn-ea"/>
                <a:cs typeface="+mn-cs"/>
              </a:rPr>
              <a:t> strategies booklet and STL Z-fold summary charts for this activity.</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t>
            </a:r>
            <a:r>
              <a:rPr lang="en-US" sz="1200" b="1" kern="1200" dirty="0">
                <a:solidFill>
                  <a:schemeClr val="tx1"/>
                </a:solidFill>
                <a:latin typeface="+mn-lt"/>
                <a:ea typeface="+mn-ea"/>
                <a:cs typeface="+mn-cs"/>
              </a:rPr>
              <a:t>Whole group </a:t>
            </a:r>
            <a:r>
              <a:rPr lang="en-US" sz="1200" b="1" u="none" strike="noStrike" kern="1200" dirty="0">
                <a:solidFill>
                  <a:schemeClr val="tx1"/>
                </a:solidFill>
                <a:effectLst/>
                <a:latin typeface="+mn-lt"/>
                <a:ea typeface="+mn-ea"/>
                <a:cs typeface="+mn-cs"/>
              </a:rPr>
              <a:t>(10 min)</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Have groups present their charts in a whole-group share-out and compare them. </a:t>
            </a:r>
            <a:r>
              <a:rPr lang="en-US" sz="1200" u="none" kern="1200" dirty="0">
                <a:solidFill>
                  <a:schemeClr val="tx1"/>
                </a:solidFill>
                <a:latin typeface="+mn-lt"/>
                <a:ea typeface="+mn-ea"/>
                <a:cs typeface="+mn-cs"/>
              </a:rPr>
              <a:t>Ask participants</a:t>
            </a:r>
            <a:r>
              <a:rPr lang="en-US" sz="1200" kern="1200" dirty="0">
                <a:solidFill>
                  <a:schemeClr val="tx1"/>
                </a:solidFill>
                <a:latin typeface="+mn-lt"/>
                <a:ea typeface="+mn-ea"/>
                <a:cs typeface="+mn-cs"/>
              </a:rPr>
              <a:t>, “What differences and similarities do you notice when you compare your charts with those of other groups?”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a:t>
            </a:r>
            <a:endParaRPr lang="en-US" sz="1200" kern="1200" dirty="0">
              <a:solidFill>
                <a:schemeClr val="tx1"/>
              </a:solidFill>
              <a:latin typeface="+mn-lt"/>
              <a:ea typeface="+mn-ea"/>
              <a:cs typeface="+mn-cs"/>
            </a:endParaRPr>
          </a:p>
          <a:p>
            <a:pPr marL="228600" indent="-137160">
              <a:buFont typeface="Arial" pitchFamily="34" charset="0"/>
              <a:buChar char="•"/>
            </a:pPr>
            <a:r>
              <a:rPr lang="en-US" sz="1200" kern="1200" dirty="0">
                <a:solidFill>
                  <a:schemeClr val="tx1"/>
                </a:solidFill>
                <a:latin typeface="+mn-lt"/>
                <a:ea typeface="+mn-ea"/>
                <a:cs typeface="+mn-cs"/>
              </a:rPr>
              <a:t>Strategy 6 is a time for “strategic telling” and making sure students are using science ideas accurately. </a:t>
            </a:r>
          </a:p>
          <a:p>
            <a:pPr marL="228600" indent="-137160">
              <a:buFont typeface="Arial" pitchFamily="34" charset="0"/>
              <a:buChar char="•"/>
            </a:pPr>
            <a:r>
              <a:rPr lang="en-US" sz="1200" kern="1200" dirty="0">
                <a:solidFill>
                  <a:schemeClr val="tx1"/>
                </a:solidFill>
                <a:latin typeface="+mn-lt"/>
                <a:ea typeface="+mn-ea"/>
                <a:cs typeface="+mn-cs"/>
              </a:rPr>
              <a:t>A use-and-apply question or activity occurs </a:t>
            </a:r>
            <a:r>
              <a:rPr lang="en-US" sz="1200" b="0" i="1" kern="1200" dirty="0">
                <a:solidFill>
                  <a:schemeClr val="tx1"/>
                </a:solidFill>
                <a:latin typeface="+mn-lt"/>
                <a:ea typeface="+mn-ea"/>
                <a:cs typeface="+mn-cs"/>
              </a:rPr>
              <a:t>after</a:t>
            </a:r>
            <a:r>
              <a:rPr lang="en-US" sz="1200" kern="1200" dirty="0">
                <a:solidFill>
                  <a:schemeClr val="tx1"/>
                </a:solidFill>
                <a:latin typeface="+mn-lt"/>
                <a:ea typeface="+mn-ea"/>
                <a:cs typeface="+mn-cs"/>
              </a:rPr>
              <a:t> students have experienced/encountered a new science idea. It provides an opportunity for students to use and apply the idea in a new context or novel way and/or link two or more ideas together.</a:t>
            </a:r>
          </a:p>
          <a:p>
            <a:pPr marL="228600" indent="-137160">
              <a:buFont typeface="Arial" pitchFamily="34" charset="0"/>
              <a:buChar char="•"/>
            </a:pPr>
            <a:r>
              <a:rPr lang="en-US" sz="1200" kern="1200" dirty="0">
                <a:solidFill>
                  <a:schemeClr val="tx1"/>
                </a:solidFill>
                <a:latin typeface="+mn-lt"/>
                <a:ea typeface="+mn-ea"/>
                <a:cs typeface="+mn-cs"/>
              </a:rPr>
              <a:t>A common misconception is that use-and-apply questions or activities </a:t>
            </a:r>
            <a:r>
              <a:rPr lang="en-US" sz="1200" b="0" i="1" kern="1200" dirty="0">
                <a:solidFill>
                  <a:schemeClr val="tx1"/>
                </a:solidFill>
                <a:latin typeface="+mn-lt"/>
                <a:ea typeface="+mn-ea"/>
                <a:cs typeface="+mn-cs"/>
              </a:rPr>
              <a:t>assess</a:t>
            </a:r>
            <a:r>
              <a:rPr lang="en-US" sz="1200" kern="1200" dirty="0">
                <a:solidFill>
                  <a:schemeClr val="tx1"/>
                </a:solidFill>
                <a:latin typeface="+mn-lt"/>
                <a:ea typeface="+mn-ea"/>
                <a:cs typeface="+mn-cs"/>
              </a:rPr>
              <a:t> student learning. Teachers often talk about asking these kinds of questions on tests. However, according to research findings published in </a:t>
            </a:r>
            <a:r>
              <a:rPr lang="en-US" sz="1200" i="1" kern="1200" dirty="0">
                <a:solidFill>
                  <a:schemeClr val="tx1"/>
                </a:solidFill>
                <a:latin typeface="+mn-lt"/>
                <a:ea typeface="+mn-ea"/>
                <a:cs typeface="+mn-cs"/>
              </a:rPr>
              <a:t>How People Learn </a:t>
            </a:r>
            <a:r>
              <a:rPr lang="en-US" sz="1200" kern="1200" dirty="0">
                <a:solidFill>
                  <a:schemeClr val="tx1"/>
                </a:solidFill>
                <a:latin typeface="+mn-lt"/>
                <a:ea typeface="+mn-ea"/>
                <a:cs typeface="+mn-cs"/>
              </a:rPr>
              <a:t>(National Academy of Sciences, 2000) , </a:t>
            </a:r>
            <a:r>
              <a:rPr lang="en-US" sz="1200" b="0" i="1" kern="1200" dirty="0">
                <a:solidFill>
                  <a:schemeClr val="tx1"/>
                </a:solidFill>
                <a:latin typeface="+mn-lt"/>
                <a:ea typeface="+mn-ea"/>
                <a:cs typeface="+mn-cs"/>
              </a:rPr>
              <a:t>application</a:t>
            </a:r>
            <a:r>
              <a:rPr lang="en-US" sz="1200" kern="1200" dirty="0">
                <a:solidFill>
                  <a:schemeClr val="tx1"/>
                </a:solidFill>
                <a:latin typeface="+mn-lt"/>
                <a:ea typeface="+mn-ea"/>
                <a:cs typeface="+mn-cs"/>
              </a:rPr>
              <a:t> is part of the learning process, or developing a conceptual framework. If application is treated like assessment, students may encounter a use-and-apply question on a test without ever having had the opportunity to practice this way of thinking as part of their learning.</a:t>
            </a:r>
            <a:r>
              <a:rPr lang="en-US" dirty="0"/>
              <a:t> </a:t>
            </a:r>
            <a:endParaRPr lang="en-US" baseline="0" dirty="0"/>
          </a:p>
          <a:p>
            <a:endParaRPr lang="en-US" baseline="0" dirty="0"/>
          </a:p>
          <a:p>
            <a:endParaRPr lang="en-US" dirty="0"/>
          </a:p>
        </p:txBody>
      </p:sp>
      <p:sp>
        <p:nvSpPr>
          <p:cNvPr id="49156"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E7462BA6-C9B0-40FB-A97E-B2BEEF674833}" type="slidenum">
              <a:rPr lang="en-US" smtClean="0"/>
              <a:pPr eaLnBrk="1" hangingPunct="1"/>
              <a:t>8</a:t>
            </a:fld>
            <a:endParaRPr lang="en-US"/>
          </a:p>
        </p:txBody>
      </p:sp>
    </p:spTree>
    <p:extLst>
      <p:ext uri="{BB962C8B-B14F-4D97-AF65-F5344CB8AC3E}">
        <p14:creationId xmlns:p14="http://schemas.microsoft.com/office/powerpoint/2010/main" val="937791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 than 1 min</a:t>
            </a:r>
          </a:p>
          <a:p>
            <a:endParaRPr lang="en-US" dirty="0"/>
          </a:p>
          <a:p>
            <a:pPr marL="0" lvl="1"/>
            <a:r>
              <a:rPr lang="en-US" sz="1200" kern="1200" dirty="0">
                <a:solidFill>
                  <a:schemeClr val="tx1"/>
                </a:solidFill>
                <a:latin typeface="+mn-lt"/>
                <a:ea typeface="+mn-ea"/>
                <a:cs typeface="+mn-cs"/>
              </a:rPr>
              <a:t>a. Highlight the focus question that will guide the lesson analysis work during this phase.</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a:p>
        </p:txBody>
      </p:sp>
    </p:spTree>
    <p:extLst>
      <p:ext uri="{BB962C8B-B14F-4D97-AF65-F5344CB8AC3E}">
        <p14:creationId xmlns:p14="http://schemas.microsoft.com/office/powerpoint/2010/main" val="146609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950129-838B-4CD0-82C5-B9E5CA8BA4D1}" type="slidenum">
              <a:rPr lang="en-US"/>
              <a:pPr>
                <a:defRPr/>
              </a:pPr>
              <a:t>‹#›</a:t>
            </a:fld>
            <a:endParaRPr lang="en-US"/>
          </a:p>
        </p:txBody>
      </p:sp>
    </p:spTree>
    <p:extLst>
      <p:ext uri="{BB962C8B-B14F-4D97-AF65-F5344CB8AC3E}">
        <p14:creationId xmlns:p14="http://schemas.microsoft.com/office/powerpoint/2010/main" val="2910985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609600"/>
            <a:ext cx="6019800" cy="5867400"/>
          </a:xfrm>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3227E1-08E6-4E55-9BDE-7F7F260040A8}" type="slidenum">
              <a:rPr lang="en-US"/>
              <a:pPr>
                <a:defRPr/>
              </a:pPr>
              <a:t>‹#›</a:t>
            </a:fld>
            <a:endParaRPr lang="en-US"/>
          </a:p>
        </p:txBody>
      </p:sp>
    </p:spTree>
    <p:extLst>
      <p:ext uri="{BB962C8B-B14F-4D97-AF65-F5344CB8AC3E}">
        <p14:creationId xmlns:p14="http://schemas.microsoft.com/office/powerpoint/2010/main" val="3186307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a:p>
        </p:txBody>
      </p:sp>
    </p:spTree>
    <p:extLst>
      <p:ext uri="{BB962C8B-B14F-4D97-AF65-F5344CB8AC3E}">
        <p14:creationId xmlns:p14="http://schemas.microsoft.com/office/powerpoint/2010/main" val="3172656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2654884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266BDC2-34F1-4F7E-8EA7-5E37952CD375}" type="slidenum">
              <a:rPr lang="en-US"/>
              <a:pPr>
                <a:defRPr/>
              </a:pPr>
              <a:t>‹#›</a:t>
            </a:fld>
            <a:endParaRPr lang="en-US"/>
          </a:p>
        </p:txBody>
      </p:sp>
    </p:spTree>
    <p:extLst>
      <p:ext uri="{BB962C8B-B14F-4D97-AF65-F5344CB8AC3E}">
        <p14:creationId xmlns:p14="http://schemas.microsoft.com/office/powerpoint/2010/main" val="1441602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sz="2800">
                <a:latin typeface="Calibri" panose="020F0502020204030204" pitchFamily="34" charset="0"/>
              </a:defRPr>
            </a:lvl1pPr>
            <a:lvl2pPr marL="457200" indent="-182563">
              <a:buSzPct val="100000"/>
              <a:buFont typeface="Calibri" panose="020F0502020204030204" pitchFamily="34" charset="0"/>
              <a:buChar cha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1039450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B6BBEB5-01D6-47A2-BCF3-B3B9837CD530}" type="slidenum">
              <a:rPr lang="en-US"/>
              <a:pPr>
                <a:defRPr/>
              </a:pPr>
              <a:t>‹#›</a:t>
            </a:fld>
            <a:endParaRPr lang="en-US"/>
          </a:p>
        </p:txBody>
      </p:sp>
    </p:spTree>
    <p:extLst>
      <p:ext uri="{BB962C8B-B14F-4D97-AF65-F5344CB8AC3E}">
        <p14:creationId xmlns:p14="http://schemas.microsoft.com/office/powerpoint/2010/main" val="251758983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82B28A-D4AF-4B7E-8537-11780E8ECB02}" type="slidenum">
              <a:rPr lang="en-US"/>
              <a:pPr>
                <a:defRPr/>
              </a:pPr>
              <a:t>‹#›</a:t>
            </a:fld>
            <a:endParaRPr lang="en-US"/>
          </a:p>
        </p:txBody>
      </p:sp>
    </p:spTree>
    <p:extLst>
      <p:ext uri="{BB962C8B-B14F-4D97-AF65-F5344CB8AC3E}">
        <p14:creationId xmlns:p14="http://schemas.microsoft.com/office/powerpoint/2010/main" val="1981600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Calibri" panose="020F05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2AC85E45-36ED-4CB7-AAF7-BE6B50D63CE7}" type="slidenum">
              <a:rPr lang="en-US"/>
              <a:pPr>
                <a:defRPr/>
              </a:pPr>
              <a:t>‹#›</a:t>
            </a:fld>
            <a:endParaRPr lang="en-US"/>
          </a:p>
        </p:txBody>
      </p:sp>
    </p:spTree>
    <p:extLst>
      <p:ext uri="{BB962C8B-B14F-4D97-AF65-F5344CB8AC3E}">
        <p14:creationId xmlns:p14="http://schemas.microsoft.com/office/powerpoint/2010/main" val="1367473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9CF5097-F154-45E2-885E-C804689485C2}" type="slidenum">
              <a:rPr lang="en-US"/>
              <a:pPr>
                <a:defRPr/>
              </a:pPr>
              <a:t>‹#›</a:t>
            </a:fld>
            <a:endParaRPr lang="en-US"/>
          </a:p>
        </p:txBody>
      </p:sp>
    </p:spTree>
    <p:extLst>
      <p:ext uri="{BB962C8B-B14F-4D97-AF65-F5344CB8AC3E}">
        <p14:creationId xmlns:p14="http://schemas.microsoft.com/office/powerpoint/2010/main" val="3938115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266BDC2-34F1-4F7E-8EA7-5E37952CD375}" type="slidenum">
              <a:rPr lang="en-US"/>
              <a:pPr>
                <a:defRPr/>
              </a:pPr>
              <a:t>‹#›</a:t>
            </a:fld>
            <a:endParaRPr lang="en-US"/>
          </a:p>
        </p:txBody>
      </p:sp>
    </p:spTree>
    <p:extLst>
      <p:ext uri="{BB962C8B-B14F-4D97-AF65-F5344CB8AC3E}">
        <p14:creationId xmlns:p14="http://schemas.microsoft.com/office/powerpoint/2010/main" val="302223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2971800" y="792080"/>
            <a:ext cx="5715000" cy="5577840"/>
          </a:xfrm>
        </p:spPr>
        <p:txBody>
          <a:bodyPr/>
          <a:lstStyle>
            <a:lvl1pPr>
              <a:defRPr sz="3200">
                <a:latin typeface="Calibri" panose="020F0502020204030204" pitchFamily="34" charset="0"/>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9070B46F-C72C-481F-AA11-EB346A150C1A}" type="slidenum">
              <a:rPr lang="en-US"/>
              <a:pPr>
                <a:defRPr/>
              </a:pPr>
              <a:t>‹#›</a:t>
            </a:fld>
            <a:endParaRPr lang="en-US"/>
          </a:p>
        </p:txBody>
      </p:sp>
    </p:spTree>
    <p:extLst>
      <p:ext uri="{BB962C8B-B14F-4D97-AF65-F5344CB8AC3E}">
        <p14:creationId xmlns:p14="http://schemas.microsoft.com/office/powerpoint/2010/main" val="3202820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atin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atin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B61DD7-BAA8-421F-9E35-5963BE49B3F3}" type="slidenum">
              <a:rPr lang="en-US"/>
              <a:pPr>
                <a:defRPr/>
              </a:pPr>
              <a:t>‹#›</a:t>
            </a:fld>
            <a:endParaRPr lang="en-US"/>
          </a:p>
        </p:txBody>
      </p:sp>
    </p:spTree>
    <p:extLst>
      <p:ext uri="{BB962C8B-B14F-4D97-AF65-F5344CB8AC3E}">
        <p14:creationId xmlns:p14="http://schemas.microsoft.com/office/powerpoint/2010/main" val="3356374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020229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6100108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sldNum="0" hdr="0" ftr="0" dt="0"/>
  <p:txStyles>
    <p:titleStyle>
      <a:lvl1pPr algn="l" rtl="0" eaLnBrk="1" fontAlgn="base" hangingPunct="1">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file:///C:\Users\chvidsten\Desktop\RESPeCT%20Summer%20Institute%202014\Day%205\5.1%20Stella2_GE_Doggett8_L5_C1.mp4"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youtube.com/embed/Gj-7_4g_Ehw"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embed/kffVuY7SnkI"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4.gif"/><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0.xml"/><Relationship Id="rId1" Type="http://schemas.openxmlformats.org/officeDocument/2006/relationships/slideLayout" Target="../slideLayouts/slideLayout14.xml"/><Relationship Id="rId4" Type="http://schemas.openxmlformats.org/officeDocument/2006/relationships/image" Target="../media/image11.gi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hyperlink" Target="https://www.thehappyscientist.com/content/cloud-formation-part-1" TargetMode="External"/><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1.xml"/><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2.xml"/><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4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3.xml"/><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4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5.xml"/><Relationship Id="rId1" Type="http://schemas.openxmlformats.org/officeDocument/2006/relationships/slideLayout" Target="../slideLayouts/slideLayout13.xml"/><Relationship Id="rId4" Type="http://schemas.openxmlformats.org/officeDocument/2006/relationships/image" Target="../media/image29.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embed/_OtoZ922qF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7848600" cy="936625"/>
          </a:xfrm>
        </p:spPr>
        <p:txBody>
          <a:bodyPr/>
          <a:lstStyle/>
          <a:p>
            <a:pPr eaLnBrk="1" fontAlgn="auto" hangingPunct="1">
              <a:spcAft>
                <a:spcPts val="0"/>
              </a:spcAft>
              <a:defRPr/>
            </a:pPr>
            <a:r>
              <a:rPr lang="en-US" altLang="en-US" dirty="0" err="1"/>
              <a:t>RESP</a:t>
            </a:r>
            <a:r>
              <a:rPr lang="en-US" altLang="en-US" cap="none" dirty="0" err="1"/>
              <a:t>e</a:t>
            </a:r>
            <a:r>
              <a:rPr lang="en-US" altLang="en-US" dirty="0" err="1"/>
              <a:t>CT</a:t>
            </a:r>
            <a:r>
              <a:rPr lang="en-US" altLang="en-US" dirty="0"/>
              <a:t> PD </a:t>
            </a:r>
            <a:r>
              <a:rPr lang="en-US" altLang="en-US" dirty="0" err="1"/>
              <a:t>pROGRAM</a:t>
            </a:r>
            <a:endParaRPr lang="en-US" altLang="en-US" dirty="0"/>
          </a:p>
        </p:txBody>
      </p:sp>
      <p:sp>
        <p:nvSpPr>
          <p:cNvPr id="8195" name="Rectangle 3"/>
          <p:cNvSpPr>
            <a:spLocks noGrp="1" noChangeArrowheads="1"/>
          </p:cNvSpPr>
          <p:nvPr>
            <p:ph type="subTitle" idx="1"/>
          </p:nvPr>
        </p:nvSpPr>
        <p:spPr>
          <a:xfrm>
            <a:off x="838200" y="365760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838200" y="3721100"/>
            <a:ext cx="71628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r" eaLnBrk="1" fontAlgn="base" hangingPunct="1">
              <a:lnSpc>
                <a:spcPct val="80000"/>
              </a:lnSpc>
              <a:spcBef>
                <a:spcPts val="400"/>
              </a:spcBef>
              <a:spcAft>
                <a:spcPct val="0"/>
              </a:spcAft>
              <a:buClr>
                <a:srgbClr val="4F81BD"/>
              </a:buClr>
              <a:buSzPct val="68000"/>
              <a:buFontTx/>
              <a:buNone/>
            </a:pPr>
            <a:r>
              <a:rPr lang="en-US" altLang="en-US" sz="1800" dirty="0" err="1">
                <a:solidFill>
                  <a:srgbClr val="002060"/>
                </a:solidFill>
                <a:latin typeface="Lucida Sans Unicode" pitchFamily="34" charset="0"/>
              </a:rPr>
              <a:t>RESPeCT</a:t>
            </a:r>
            <a:r>
              <a:rPr lang="en-US" altLang="en-US" sz="1800" dirty="0">
                <a:solidFill>
                  <a:srgbClr val="002060"/>
                </a:solidFill>
                <a:latin typeface="Lucida Sans Unicode" pitchFamily="34" charset="0"/>
              </a:rPr>
              <a:t> Summer Institute </a:t>
            </a:r>
            <a:endParaRPr lang="en-US" altLang="en-US" sz="1600" dirty="0">
              <a:solidFill>
                <a:srgbClr val="002060"/>
              </a:solidFill>
              <a:latin typeface="Lucida Sans Unicode" pitchFamily="34" charset="0"/>
            </a:endParaRPr>
          </a:p>
        </p:txBody>
      </p:sp>
      <p:pic>
        <p:nvPicPr>
          <p:cNvPr id="5" name="Picture 4" descr="Noyce Logo copy.png"/>
          <p:cNvPicPr/>
          <p:nvPr/>
        </p:nvPicPr>
        <p:blipFill>
          <a:blip r:embed="rId3" cstate="print"/>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print">
            <a:extLst>
              <a:ext uri="{28A0092B-C50C-407E-A947-70E740481C1C}">
                <a14:useLocalDpi xmlns:a14="http://schemas.microsoft.com/office/drawing/2010/main" val="0"/>
              </a:ext>
            </a:extLst>
          </a:blip>
          <a:srcRect l="13526" t="10564" r="3623" b="5182"/>
          <a:stretch/>
        </p:blipFill>
        <p:spPr bwMode="auto">
          <a:xfrm>
            <a:off x="3282950" y="4927600"/>
            <a:ext cx="679450" cy="622300"/>
          </a:xfrm>
          <a:prstGeom prst="ellipse">
            <a:avLst/>
          </a:prstGeom>
          <a:noFill/>
          <a:ln>
            <a:noFill/>
          </a:ln>
          <a:extLst>
            <a:ext uri="{53640926-AAD7-44D8-BBD7-CCE9431645EC}">
              <a14:shadowObscured xmlns:a14="http://schemas.microsoft.com/office/drawing/2010/main"/>
            </a:ext>
          </a:extLst>
        </p:spPr>
      </p:pic>
      <p:pic>
        <p:nvPicPr>
          <p:cNvPr id="7" name="Picture 6" descr="Macintosh HD:Users:ceemast:Desktop:CPP_logogreen1.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7000" y="4876800"/>
            <a:ext cx="736600" cy="711200"/>
          </a:xfrm>
          <a:prstGeom prst="rect">
            <a:avLst/>
          </a:prstGeom>
          <a:noFill/>
          <a:ln>
            <a:noFill/>
          </a:ln>
        </p:spPr>
      </p:pic>
      <p:pic>
        <p:nvPicPr>
          <p:cNvPr id="8" name="Picture 7" descr="Macintosh HD:Users:ceemast:Desktop:BSCS.jpg"/>
          <p:cNvPicPr/>
          <p:nvPr/>
        </p:nvPicPr>
        <p:blipFill>
          <a:blip r:embed="rId6" cstate="print">
            <a:extLst>
              <a:ext uri="{BEBA8EAE-BF5A-486C-A8C5-ECC9F3942E4B}">
                <a14:imgProps xmlns:a14="http://schemas.microsoft.com/office/drawing/2010/main">
                  <a14:imgLayer r:embed="rId7">
                    <a14:imgEffect>
                      <a14:backgroundRemoval t="9091" b="88430" l="3401" r="94898">
                        <a14:foregroundMark x1="22449" y1="44628" x2="22449" y2="44628"/>
                        <a14:foregroundMark x1="3741" y1="54545" x2="3741" y2="54545"/>
                        <a14:foregroundMark x1="36395" y1="56198" x2="36395" y2="56198"/>
                        <a14:foregroundMark x1="75510" y1="18182" x2="75510" y2="18182"/>
                        <a14:foregroundMark x1="86395" y1="43802" x2="86395" y2="43802"/>
                        <a14:foregroundMark x1="80272" y1="60331" x2="80272" y2="60331"/>
                        <a14:foregroundMark x1="94898" y1="14050" x2="94898" y2="14050"/>
                        <a14:foregroundMark x1="62245" y1="56198" x2="62245" y2="56198"/>
                        <a14:backgroundMark x1="81633" y1="27273" x2="81633" y2="27273"/>
                      </a14:backgroundRemoval>
                    </a14:imgEffect>
                  </a14:imgLayer>
                </a14:imgProps>
              </a:ext>
              <a:ext uri="{28A0092B-C50C-407E-A947-70E740481C1C}">
                <a14:useLocalDpi xmlns:a14="http://schemas.microsoft.com/office/drawing/2010/main" val="0"/>
              </a:ext>
            </a:extLst>
          </a:blip>
          <a:srcRect/>
          <a:stretch>
            <a:fillRect/>
          </a:stretch>
        </p:blipFill>
        <p:spPr bwMode="auto">
          <a:xfrm>
            <a:off x="6858000" y="4883150"/>
            <a:ext cx="838200" cy="673100"/>
          </a:xfrm>
          <a:prstGeom prst="rect">
            <a:avLst/>
          </a:prstGeom>
          <a:noFill/>
          <a:ln>
            <a:noFill/>
          </a:ln>
        </p:spPr>
      </p:pic>
      <p:sp>
        <p:nvSpPr>
          <p:cNvPr id="2" name="TextBox 1"/>
          <p:cNvSpPr txBox="1"/>
          <p:nvPr/>
        </p:nvSpPr>
        <p:spPr>
          <a:xfrm>
            <a:off x="3622675" y="2432180"/>
            <a:ext cx="1371600" cy="646331"/>
          </a:xfrm>
          <a:prstGeom prst="rect">
            <a:avLst/>
          </a:prstGeom>
          <a:noFill/>
        </p:spPr>
        <p:txBody>
          <a:bodyPr wrap="square" rtlCol="0">
            <a:spAutoFit/>
          </a:bodyPr>
          <a:lstStyle/>
          <a:p>
            <a:r>
              <a:rPr lang="en-US" sz="3600" dirty="0">
                <a:solidFill>
                  <a:srgbClr val="1F497D"/>
                </a:solidFill>
                <a:latin typeface="Calibri" pitchFamily="34" charset="0"/>
              </a:rPr>
              <a:t>Day 4</a:t>
            </a:r>
          </a:p>
        </p:txBody>
      </p:sp>
    </p:spTree>
    <p:extLst>
      <p:ext uri="{BB962C8B-B14F-4D97-AF65-F5344CB8AC3E}">
        <p14:creationId xmlns:p14="http://schemas.microsoft.com/office/powerpoint/2010/main" val="4134833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382000" cy="990600"/>
          </a:xfrm>
        </p:spPr>
        <p:txBody>
          <a:bodyPr>
            <a:noAutofit/>
          </a:bodyPr>
          <a:lstStyle/>
          <a:p>
            <a:r>
              <a:rPr lang="en-US" sz="3800" dirty="0"/>
              <a:t>Lesson Analysis: </a:t>
            </a:r>
            <a:r>
              <a:rPr lang="en-US" sz="3800" b="1" dirty="0"/>
              <a:t>Review</a:t>
            </a:r>
            <a:r>
              <a:rPr lang="en-US" sz="3800" dirty="0"/>
              <a:t> Lesson Context</a:t>
            </a:r>
          </a:p>
        </p:txBody>
      </p:sp>
      <p:sp>
        <p:nvSpPr>
          <p:cNvPr id="3" name="Content Placeholder 2"/>
          <p:cNvSpPr>
            <a:spLocks noGrp="1"/>
          </p:cNvSpPr>
          <p:nvPr>
            <p:ph idx="1"/>
          </p:nvPr>
        </p:nvSpPr>
        <p:spPr>
          <a:xfrm>
            <a:off x="533400" y="1752600"/>
            <a:ext cx="8229600" cy="4190999"/>
          </a:xfrm>
        </p:spPr>
        <p:txBody>
          <a:bodyPr/>
          <a:lstStyle/>
          <a:p>
            <a:pPr marL="0" indent="0">
              <a:buNone/>
            </a:pPr>
            <a:r>
              <a:rPr lang="en-US" sz="3200" dirty="0"/>
              <a:t>Read the lesson context for this video clip at the top of the transcript (handout 4.4 in your PD program binder). </a:t>
            </a:r>
          </a:p>
          <a:p>
            <a:pPr marL="0" indent="0">
              <a:buNone/>
            </a:pPr>
            <a:endParaRPr lang="en-US" dirty="0"/>
          </a:p>
        </p:txBody>
      </p:sp>
    </p:spTree>
    <p:extLst>
      <p:ext uri="{BB962C8B-B14F-4D97-AF65-F5344CB8AC3E}">
        <p14:creationId xmlns:p14="http://schemas.microsoft.com/office/powerpoint/2010/main" val="1292436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304800"/>
            <a:ext cx="8229600" cy="990600"/>
          </a:xfrm>
        </p:spPr>
        <p:txBody>
          <a:bodyPr>
            <a:noAutofit/>
          </a:bodyPr>
          <a:lstStyle/>
          <a:p>
            <a:pPr eaLnBrk="1" hangingPunct="1"/>
            <a:r>
              <a:rPr lang="en-US" dirty="0"/>
              <a:t>Lesson Analysis: </a:t>
            </a:r>
            <a:r>
              <a:rPr lang="en-US" b="1" dirty="0"/>
              <a:t>Identify</a:t>
            </a:r>
            <a:r>
              <a:rPr lang="en-US" dirty="0"/>
              <a:t> Strategy 6</a:t>
            </a:r>
          </a:p>
        </p:txBody>
      </p:sp>
      <p:sp>
        <p:nvSpPr>
          <p:cNvPr id="22531" name="Rectangle 3"/>
          <p:cNvSpPr>
            <a:spLocks noGrp="1" noChangeArrowheads="1"/>
          </p:cNvSpPr>
          <p:nvPr>
            <p:ph type="body" idx="1"/>
          </p:nvPr>
        </p:nvSpPr>
        <p:spPr>
          <a:xfrm>
            <a:off x="533400" y="1219200"/>
            <a:ext cx="8382000" cy="5334000"/>
          </a:xfrm>
        </p:spPr>
        <p:txBody>
          <a:bodyPr/>
          <a:lstStyle/>
          <a:p>
            <a:pPr marL="365760" lvl="1" indent="-365760" eaLnBrk="1" hangingPunct="1">
              <a:buAutoNum type="arabicPeriod"/>
            </a:pPr>
            <a:r>
              <a:rPr lang="en-US" sz="2700" dirty="0"/>
              <a:t>What makes this a </a:t>
            </a:r>
            <a:r>
              <a:rPr lang="en-US" sz="2700" b="1" dirty="0"/>
              <a:t>use-and-apply </a:t>
            </a:r>
            <a:r>
              <a:rPr lang="en-US" sz="2700" dirty="0"/>
              <a:t>task? (Focus on task.)</a:t>
            </a:r>
          </a:p>
          <a:p>
            <a:pPr marL="365760" lvl="1" indent="-365760" eaLnBrk="1" hangingPunct="1">
              <a:buAutoNum type="arabicPeriod"/>
            </a:pPr>
            <a:r>
              <a:rPr lang="en-US" sz="2700" dirty="0"/>
              <a:t>What science ideas does each scenario require students to use and apply?</a:t>
            </a:r>
          </a:p>
          <a:p>
            <a:pPr marL="594360" lvl="3" indent="-228600" eaLnBrk="1" hangingPunct="1"/>
            <a:r>
              <a:rPr lang="en-US" sz="2700" dirty="0"/>
              <a:t>2 cups of water (days 1 and 10)</a:t>
            </a:r>
          </a:p>
          <a:p>
            <a:pPr marL="594360" lvl="3" indent="-228600" eaLnBrk="1" hangingPunct="1"/>
            <a:r>
              <a:rPr lang="en-US" sz="2700" dirty="0"/>
              <a:t>Cup of water in sealed plastic bag</a:t>
            </a:r>
          </a:p>
          <a:p>
            <a:pPr marL="594360" lvl="3" indent="-228600" eaLnBrk="1" hangingPunct="1"/>
            <a:r>
              <a:rPr lang="en-US" sz="2700" dirty="0"/>
              <a:t>Cold water bottle</a:t>
            </a:r>
          </a:p>
          <a:p>
            <a:pPr marL="594360" lvl="3" indent="-228600" eaLnBrk="1" hangingPunct="1"/>
            <a:r>
              <a:rPr lang="en-US" sz="2700" dirty="0"/>
              <a:t>Cold can of soda</a:t>
            </a:r>
          </a:p>
          <a:p>
            <a:pPr marL="594360" lvl="3" indent="-228600" eaLnBrk="1" hangingPunct="1"/>
            <a:r>
              <a:rPr lang="en-US" sz="2700" dirty="0"/>
              <a:t>Teakettle</a:t>
            </a:r>
          </a:p>
          <a:p>
            <a:pPr marL="514350" lvl="3" indent="-514350" eaLnBrk="1" hangingPunct="1">
              <a:buClr>
                <a:schemeClr val="bg1">
                  <a:lumMod val="50000"/>
                </a:schemeClr>
              </a:buClr>
              <a:buFont typeface="+mj-lt"/>
              <a:buAutoNum type="arabicPeriod" startAt="3"/>
            </a:pPr>
            <a:r>
              <a:rPr lang="en-US" sz="2700" dirty="0"/>
              <a:t>What do you notice about the types of questions the teacher asks during the clip?</a:t>
            </a:r>
            <a:endParaRPr lang="en-US" sz="2700" b="1" dirty="0"/>
          </a:p>
          <a:p>
            <a:pPr eaLnBrk="1" hangingPunct="1"/>
            <a:endParaRPr lang="en-US" sz="2000" dirty="0"/>
          </a:p>
        </p:txBody>
      </p:sp>
      <p:sp>
        <p:nvSpPr>
          <p:cNvPr id="2" name="TextBox 1">
            <a:hlinkClick r:id="rId3" action="ppaction://hlinkfile"/>
          </p:cNvPr>
          <p:cNvSpPr txBox="1"/>
          <p:nvPr/>
        </p:nvSpPr>
        <p:spPr>
          <a:xfrm>
            <a:off x="3810000" y="6183868"/>
            <a:ext cx="5181600" cy="369332"/>
          </a:xfrm>
          <a:prstGeom prst="rect">
            <a:avLst/>
          </a:prstGeom>
          <a:noFill/>
        </p:spPr>
        <p:txBody>
          <a:bodyPr wrap="square" rtlCol="0">
            <a:spAutoFit/>
          </a:bodyPr>
          <a:lstStyle/>
          <a:p>
            <a:r>
              <a:rPr lang="en-US" dirty="0">
                <a:solidFill>
                  <a:srgbClr val="0070C0"/>
                </a:solidFill>
              </a:rPr>
              <a:t>Link to video clip 1: </a:t>
            </a:r>
            <a:r>
              <a:rPr lang="en-US" dirty="0">
                <a:solidFill>
                  <a:srgbClr val="0070C0"/>
                </a:solidFill>
                <a:hlinkClick r:id="rId4"/>
              </a:rPr>
              <a:t>4.1_stella_WC_dieken_c1</a:t>
            </a:r>
            <a:endParaRPr lang="en-US" dirty="0">
              <a:solidFill>
                <a:srgbClr val="0070C0"/>
              </a:solidFill>
            </a:endParaRPr>
          </a:p>
        </p:txBody>
      </p:sp>
    </p:spTree>
    <p:extLst>
      <p:ext uri="{BB962C8B-B14F-4D97-AF65-F5344CB8AC3E}">
        <p14:creationId xmlns:p14="http://schemas.microsoft.com/office/powerpoint/2010/main" val="339301526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609600"/>
            <a:ext cx="8229600" cy="990600"/>
          </a:xfrm>
        </p:spPr>
        <p:txBody>
          <a:bodyPr>
            <a:noAutofit/>
          </a:bodyPr>
          <a:lstStyle/>
          <a:p>
            <a:pPr eaLnBrk="1" hangingPunct="1"/>
            <a:r>
              <a:rPr lang="en-US" dirty="0"/>
              <a:t>Lesson Analysis: </a:t>
            </a:r>
            <a:r>
              <a:rPr lang="en-US" b="1" dirty="0"/>
              <a:t>Analyze</a:t>
            </a:r>
            <a:r>
              <a:rPr lang="en-US" dirty="0"/>
              <a:t> Strategy 6 and </a:t>
            </a:r>
            <a:r>
              <a:rPr lang="en-US" b="1" dirty="0"/>
              <a:t>Reflect</a:t>
            </a:r>
          </a:p>
        </p:txBody>
      </p:sp>
      <p:sp>
        <p:nvSpPr>
          <p:cNvPr id="22531" name="Rectangle 3"/>
          <p:cNvSpPr>
            <a:spLocks noGrp="1" noChangeArrowheads="1"/>
          </p:cNvSpPr>
          <p:nvPr>
            <p:ph type="body" idx="1"/>
          </p:nvPr>
        </p:nvSpPr>
        <p:spPr>
          <a:xfrm>
            <a:off x="533400" y="1828800"/>
            <a:ext cx="8229600" cy="4525962"/>
          </a:xfrm>
        </p:spPr>
        <p:txBody>
          <a:bodyPr/>
          <a:lstStyle/>
          <a:p>
            <a:pPr eaLnBrk="1" hangingPunct="1">
              <a:buNone/>
            </a:pPr>
            <a:r>
              <a:rPr lang="en-US" sz="3200" b="1" dirty="0"/>
              <a:t>Analyze:</a:t>
            </a:r>
            <a:endParaRPr lang="en-US" sz="3200" dirty="0"/>
          </a:p>
          <a:p>
            <a:pPr marL="548640" lvl="1" indent="-365760" eaLnBrk="1" hangingPunct="1">
              <a:buFont typeface="Arial" pitchFamily="34" charset="0"/>
              <a:buChar char="•"/>
            </a:pPr>
            <a:r>
              <a:rPr lang="en-US" sz="3200" dirty="0"/>
              <a:t>What student thinking is revealed by engaging students in using and applying new science ideas? By providing a claim, evidence, and reasoning?</a:t>
            </a:r>
          </a:p>
          <a:p>
            <a:pPr>
              <a:buNone/>
            </a:pPr>
            <a:r>
              <a:rPr lang="en-US" sz="3200" b="1" dirty="0"/>
              <a:t>Reflect:</a:t>
            </a:r>
          </a:p>
          <a:p>
            <a:pPr marL="548640" lvl="1" indent="-365760">
              <a:buFont typeface="Arial" pitchFamily="34" charset="0"/>
              <a:buChar char="•"/>
            </a:pPr>
            <a:r>
              <a:rPr lang="en-US" sz="3200" dirty="0"/>
              <a:t>What did you learn about strategy 6 from watching and analyzing this video clip? </a:t>
            </a:r>
          </a:p>
          <a:p>
            <a:pPr eaLnBrk="1" hangingPunct="1"/>
            <a:endParaRPr lang="en-US" sz="2400" dirty="0"/>
          </a:p>
        </p:txBody>
      </p:sp>
    </p:spTree>
    <p:extLst>
      <p:ext uri="{BB962C8B-B14F-4D97-AF65-F5344CB8AC3E}">
        <p14:creationId xmlns:p14="http://schemas.microsoft.com/office/powerpoint/2010/main" val="28784624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457200"/>
            <a:ext cx="7997371" cy="990600"/>
          </a:xfrm>
        </p:spPr>
        <p:txBody>
          <a:bodyPr>
            <a:normAutofit/>
          </a:bodyPr>
          <a:lstStyle/>
          <a:p>
            <a:r>
              <a:rPr lang="en-US" dirty="0"/>
              <a:t>Check Your Understanding of Strategy 6</a:t>
            </a:r>
          </a:p>
        </p:txBody>
      </p:sp>
      <p:sp>
        <p:nvSpPr>
          <p:cNvPr id="6" name="Content Placeholder 5"/>
          <p:cNvSpPr>
            <a:spLocks noGrp="1"/>
          </p:cNvSpPr>
          <p:nvPr>
            <p:ph idx="1"/>
          </p:nvPr>
        </p:nvSpPr>
        <p:spPr>
          <a:xfrm>
            <a:off x="533400" y="1371600"/>
            <a:ext cx="8382000" cy="5105400"/>
          </a:xfrm>
        </p:spPr>
        <p:txBody>
          <a:bodyPr/>
          <a:lstStyle/>
          <a:p>
            <a:pPr marL="0" lvl="1" indent="0">
              <a:spcBef>
                <a:spcPts val="600"/>
              </a:spcBef>
              <a:buSzPct val="85000"/>
              <a:buNone/>
            </a:pPr>
            <a:r>
              <a:rPr lang="en-US" sz="2600" dirty="0"/>
              <a:t>Jot down your responses to this multiple-choice quiz:</a:t>
            </a:r>
          </a:p>
          <a:p>
            <a:pPr marL="320040" lvl="1" indent="-320040">
              <a:spcBef>
                <a:spcPts val="600"/>
              </a:spcBef>
              <a:buSzPct val="85000"/>
              <a:buAutoNum type="arabicPeriod"/>
            </a:pPr>
            <a:r>
              <a:rPr lang="en-US" sz="2600" dirty="0"/>
              <a:t>Use-and-apply tasks are used </a:t>
            </a:r>
            <a:r>
              <a:rPr lang="en-US" sz="2600" dirty="0">
                <a:solidFill>
                  <a:srgbClr val="C00000"/>
                </a:solidFill>
              </a:rPr>
              <a:t>[before/during/after] </a:t>
            </a:r>
            <a:r>
              <a:rPr lang="en-US" sz="2600" dirty="0"/>
              <a:t>new science ideas are introduced.</a:t>
            </a:r>
          </a:p>
          <a:p>
            <a:pPr marL="320040" lvl="1" indent="-320040">
              <a:spcBef>
                <a:spcPts val="600"/>
              </a:spcBef>
              <a:buSzPct val="85000"/>
              <a:buAutoNum type="arabicPeriod"/>
            </a:pPr>
            <a:r>
              <a:rPr lang="en-US" sz="2600" dirty="0"/>
              <a:t>For difficult content ideas, students might need to practice applying new ideas in </a:t>
            </a:r>
            <a:r>
              <a:rPr lang="en-US" sz="2600" dirty="0">
                <a:solidFill>
                  <a:srgbClr val="C00000"/>
                </a:solidFill>
              </a:rPr>
              <a:t>[one/two/many] </a:t>
            </a:r>
            <a:r>
              <a:rPr lang="en-US" sz="2600" dirty="0"/>
              <a:t>different contexts.</a:t>
            </a:r>
          </a:p>
          <a:p>
            <a:pPr marL="320040" lvl="1" indent="-320040">
              <a:spcBef>
                <a:spcPts val="600"/>
              </a:spcBef>
              <a:buSzPct val="85000"/>
              <a:buAutoNum type="arabicPeriod"/>
            </a:pPr>
            <a:r>
              <a:rPr lang="en-US" sz="2600" dirty="0">
                <a:solidFill>
                  <a:srgbClr val="C00000"/>
                </a:solidFill>
              </a:rPr>
              <a:t>[True/false]: </a:t>
            </a:r>
            <a:r>
              <a:rPr lang="en-US" sz="2600" dirty="0"/>
              <a:t>Use-and-apply questions or activities are used primarily for student assessment at the end of a unit.</a:t>
            </a:r>
          </a:p>
          <a:p>
            <a:pPr marL="320040" lvl="1" indent="-320040">
              <a:spcBef>
                <a:spcPts val="600"/>
              </a:spcBef>
              <a:buSzPct val="85000"/>
              <a:buAutoNum type="arabicPeriod"/>
            </a:pPr>
            <a:r>
              <a:rPr lang="en-US" sz="2600" dirty="0"/>
              <a:t>It’s appropriate for teachers to ask </a:t>
            </a:r>
            <a:r>
              <a:rPr lang="en-US" sz="2600" dirty="0">
                <a:solidFill>
                  <a:srgbClr val="C00000"/>
                </a:solidFill>
              </a:rPr>
              <a:t>[elicit/probe/challenge] </a:t>
            </a:r>
            <a:r>
              <a:rPr lang="en-US" sz="2600" dirty="0"/>
              <a:t>questions during a use-and-apply activity.</a:t>
            </a:r>
          </a:p>
          <a:p>
            <a:pPr marL="320040" lvl="1" indent="-320040">
              <a:spcBef>
                <a:spcPts val="600"/>
              </a:spcBef>
              <a:buSzPct val="85000"/>
              <a:buAutoNum type="arabicPeriod"/>
            </a:pPr>
            <a:r>
              <a:rPr lang="en-US" sz="2600" dirty="0"/>
              <a:t>Teachers should </a:t>
            </a:r>
            <a:r>
              <a:rPr lang="en-US" sz="2600" dirty="0">
                <a:solidFill>
                  <a:srgbClr val="C00000"/>
                </a:solidFill>
              </a:rPr>
              <a:t>[never/judiciously/always] </a:t>
            </a:r>
            <a:r>
              <a:rPr lang="en-US" sz="2600" dirty="0"/>
              <a:t>tell students about science ideas they are missing or stating inaccurately.  </a:t>
            </a:r>
          </a:p>
          <a:p>
            <a:pPr marL="0" lvl="1" indent="0">
              <a:buSzPct val="85000"/>
              <a:buNone/>
            </a:pPr>
            <a:r>
              <a:rPr lang="en-US" sz="3200" dirty="0"/>
              <a:t> </a:t>
            </a:r>
          </a:p>
          <a:p>
            <a:pPr marL="182563" lvl="1">
              <a:buSzPct val="85000"/>
              <a:buFont typeface="Arial" charset="0"/>
              <a:buChar char="•"/>
            </a:pPr>
            <a:endParaRPr lang="en-US" sz="3200" dirty="0"/>
          </a:p>
          <a:p>
            <a:pPr marL="182563" lvl="1">
              <a:buSzPct val="85000"/>
              <a:buFont typeface="Arial" charset="0"/>
              <a:buChar char="•"/>
            </a:pPr>
            <a:endParaRPr lang="en-US" sz="2800" dirty="0"/>
          </a:p>
          <a:p>
            <a:pPr marL="182563" lvl="1">
              <a:buSzPct val="85000"/>
              <a:buFont typeface="Arial" charset="0"/>
              <a:buChar char="•"/>
            </a:pPr>
            <a:endParaRPr lang="en-US" dirty="0"/>
          </a:p>
        </p:txBody>
      </p:sp>
    </p:spTree>
    <p:extLst>
      <p:ext uri="{BB962C8B-B14F-4D97-AF65-F5344CB8AC3E}">
        <p14:creationId xmlns:p14="http://schemas.microsoft.com/office/powerpoint/2010/main" val="2622484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53400" cy="990600"/>
          </a:xfrm>
        </p:spPr>
        <p:txBody>
          <a:bodyPr>
            <a:normAutofit/>
          </a:bodyPr>
          <a:lstStyle/>
          <a:p>
            <a:r>
              <a:rPr lang="en-US" sz="3800" dirty="0"/>
              <a:t>Reflect: Lesson Analysis Focus Question 1</a:t>
            </a:r>
          </a:p>
        </p:txBody>
      </p:sp>
      <p:sp>
        <p:nvSpPr>
          <p:cNvPr id="3" name="Content Placeholder 2"/>
          <p:cNvSpPr>
            <a:spLocks noGrp="1"/>
          </p:cNvSpPr>
          <p:nvPr>
            <p:ph idx="1"/>
          </p:nvPr>
        </p:nvSpPr>
        <p:spPr>
          <a:xfrm>
            <a:off x="533400" y="1676400"/>
            <a:ext cx="8229600" cy="4876800"/>
          </a:xfrm>
        </p:spPr>
        <p:txBody>
          <a:bodyPr/>
          <a:lstStyle/>
          <a:p>
            <a:pPr marL="0" indent="0">
              <a:buNone/>
            </a:pPr>
            <a:r>
              <a:rPr lang="en-US" sz="3200" dirty="0"/>
              <a:t>Why is it necessary to engage students in using and applying new science ideas in a variety of ways and contexts?</a:t>
            </a:r>
          </a:p>
          <a:p>
            <a:endParaRPr lang="en-US" dirty="0"/>
          </a:p>
        </p:txBody>
      </p:sp>
    </p:spTree>
    <p:extLst>
      <p:ext uri="{BB962C8B-B14F-4D97-AF65-F5344CB8AC3E}">
        <p14:creationId xmlns:p14="http://schemas.microsoft.com/office/powerpoint/2010/main" val="3774624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610600" cy="990600"/>
          </a:xfrm>
        </p:spPr>
        <p:txBody>
          <a:bodyPr>
            <a:normAutofit/>
          </a:bodyPr>
          <a:lstStyle/>
          <a:p>
            <a:r>
              <a:rPr lang="en-US" dirty="0"/>
              <a:t>Lesson Analysis: Focus Question 2</a:t>
            </a:r>
          </a:p>
        </p:txBody>
      </p:sp>
      <p:sp>
        <p:nvSpPr>
          <p:cNvPr id="3" name="Content Placeholder 2"/>
          <p:cNvSpPr>
            <a:spLocks noGrp="1"/>
          </p:cNvSpPr>
          <p:nvPr>
            <p:ph idx="1"/>
          </p:nvPr>
        </p:nvSpPr>
        <p:spPr>
          <a:xfrm>
            <a:off x="533400" y="1600200"/>
            <a:ext cx="8153400" cy="4876800"/>
          </a:xfrm>
        </p:spPr>
        <p:txBody>
          <a:bodyPr/>
          <a:lstStyle/>
          <a:p>
            <a:pPr marL="0" indent="0">
              <a:spcAft>
                <a:spcPts val="1200"/>
              </a:spcAft>
              <a:buNone/>
            </a:pPr>
            <a:r>
              <a:rPr lang="en-US" sz="3200" dirty="0"/>
              <a:t>How will the Student Thinking Lens strategies help you teach the Water Cycle lessons?</a:t>
            </a:r>
          </a:p>
        </p:txBody>
      </p:sp>
    </p:spTree>
    <p:extLst>
      <p:ext uri="{BB962C8B-B14F-4D97-AF65-F5344CB8AC3E}">
        <p14:creationId xmlns:p14="http://schemas.microsoft.com/office/powerpoint/2010/main" val="2449539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404303"/>
            <a:ext cx="5868219" cy="6420746"/>
          </a:xfrm>
          <a:prstGeom prst="rect">
            <a:avLst/>
          </a:prstGeom>
        </p:spPr>
      </p:pic>
      <p:sp>
        <p:nvSpPr>
          <p:cNvPr id="5" name="Rectangle 6"/>
          <p:cNvSpPr>
            <a:spLocks noChangeArrowheads="1"/>
          </p:cNvSpPr>
          <p:nvPr/>
        </p:nvSpPr>
        <p:spPr bwMode="auto">
          <a:xfrm>
            <a:off x="1905000" y="2667000"/>
            <a:ext cx="2667000" cy="2819400"/>
          </a:xfrm>
          <a:prstGeom prst="rect">
            <a:avLst/>
          </a:prstGeom>
          <a:solidFill>
            <a:srgbClr val="FFFF00">
              <a:alpha val="901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4147919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533400"/>
            <a:ext cx="8458200" cy="990600"/>
          </a:xfrm>
        </p:spPr>
        <p:txBody>
          <a:bodyPr>
            <a:normAutofit/>
          </a:bodyPr>
          <a:lstStyle/>
          <a:p>
            <a:pPr eaLnBrk="1" hangingPunct="1"/>
            <a:r>
              <a:rPr lang="en-US" dirty="0"/>
              <a:t>Review: Student Thinking Lens Strategies</a:t>
            </a:r>
          </a:p>
        </p:txBody>
      </p:sp>
      <p:sp>
        <p:nvSpPr>
          <p:cNvPr id="26627" name="Rectangle 3"/>
          <p:cNvSpPr>
            <a:spLocks noGrp="1" noChangeArrowheads="1"/>
          </p:cNvSpPr>
          <p:nvPr>
            <p:ph type="body" idx="1"/>
          </p:nvPr>
        </p:nvSpPr>
        <p:spPr>
          <a:xfrm>
            <a:off x="457200" y="1447800"/>
            <a:ext cx="8229600" cy="4953000"/>
          </a:xfrm>
        </p:spPr>
        <p:txBody>
          <a:bodyPr/>
          <a:lstStyle/>
          <a:p>
            <a:pPr marL="0" indent="0" eaLnBrk="1" hangingPunct="1">
              <a:spcAft>
                <a:spcPts val="1200"/>
              </a:spcAft>
              <a:buFontTx/>
              <a:buNone/>
              <a:defRPr/>
            </a:pPr>
            <a:r>
              <a:rPr lang="en-US" sz="3200" dirty="0"/>
              <a:t>Review the STL summary chart in the </a:t>
            </a:r>
            <a:r>
              <a:rPr lang="en-US" sz="3200" dirty="0" err="1"/>
              <a:t>STeLLA</a:t>
            </a:r>
            <a:r>
              <a:rPr lang="en-US" sz="3200" dirty="0"/>
              <a:t> strategies booklet and discuss these questions:</a:t>
            </a:r>
          </a:p>
          <a:p>
            <a:pPr marL="777240" indent="-457200" eaLnBrk="1" hangingPunct="1">
              <a:spcAft>
                <a:spcPts val="1200"/>
              </a:spcAft>
              <a:buFont typeface="+mj-lt"/>
              <a:buAutoNum type="arabicPeriod"/>
              <a:defRPr/>
            </a:pPr>
            <a:r>
              <a:rPr lang="en-US" sz="3200" dirty="0"/>
              <a:t>What pattern(s) do you see in this arrangement (organization) of the STL strategies? </a:t>
            </a:r>
          </a:p>
          <a:p>
            <a:pPr marL="777240" indent="-457200" eaLnBrk="1" hangingPunct="1">
              <a:spcBef>
                <a:spcPts val="0"/>
              </a:spcBef>
              <a:spcAft>
                <a:spcPts val="1200"/>
              </a:spcAft>
              <a:buFont typeface="+mj-lt"/>
              <a:buAutoNum type="arabicPeriod"/>
              <a:defRPr/>
            </a:pPr>
            <a:r>
              <a:rPr lang="en-US" sz="3200" dirty="0"/>
              <a:t>How does this arrangement (organization) highlight the differences and similarities among the Student Thinking Lens strategies?</a:t>
            </a:r>
          </a:p>
          <a:p>
            <a:pPr marL="609600" indent="-609600" eaLnBrk="1" hangingPunct="1">
              <a:buFontTx/>
              <a:buNone/>
              <a:defRPr/>
            </a:pPr>
            <a:endParaRPr lang="en-US" dirty="0"/>
          </a:p>
        </p:txBody>
      </p:sp>
    </p:spTree>
    <p:extLst>
      <p:ext uri="{BB962C8B-B14F-4D97-AF65-F5344CB8AC3E}">
        <p14:creationId xmlns:p14="http://schemas.microsoft.com/office/powerpoint/2010/main" val="2108677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382000" cy="990600"/>
          </a:xfrm>
        </p:spPr>
        <p:txBody>
          <a:bodyPr>
            <a:noAutofit/>
          </a:bodyPr>
          <a:lstStyle/>
          <a:p>
            <a:r>
              <a:rPr lang="en-US" spc="0" dirty="0"/>
              <a:t>Lesson Analysis: </a:t>
            </a:r>
            <a:r>
              <a:rPr lang="en-US" b="1" spc="0" dirty="0"/>
              <a:t>Review</a:t>
            </a:r>
            <a:r>
              <a:rPr lang="en-US" spc="0" dirty="0"/>
              <a:t> Lesson Context</a:t>
            </a:r>
          </a:p>
        </p:txBody>
      </p:sp>
      <p:sp>
        <p:nvSpPr>
          <p:cNvPr id="3" name="Content Placeholder 2"/>
          <p:cNvSpPr>
            <a:spLocks noGrp="1"/>
          </p:cNvSpPr>
          <p:nvPr>
            <p:ph idx="1"/>
          </p:nvPr>
        </p:nvSpPr>
        <p:spPr>
          <a:xfrm>
            <a:off x="533400" y="1676400"/>
            <a:ext cx="8229600" cy="4190999"/>
          </a:xfrm>
        </p:spPr>
        <p:txBody>
          <a:bodyPr/>
          <a:lstStyle/>
          <a:p>
            <a:pPr marL="0" indent="0">
              <a:buNone/>
            </a:pPr>
            <a:r>
              <a:rPr lang="en-US" sz="3200" dirty="0"/>
              <a:t>Read the lesson context for this video clip at the top of the transcript (handout 4.5 in your program binder). </a:t>
            </a:r>
          </a:p>
          <a:p>
            <a:pPr marL="0" indent="0">
              <a:buNone/>
            </a:pPr>
            <a:endParaRPr lang="en-US" dirty="0"/>
          </a:p>
        </p:txBody>
      </p:sp>
    </p:spTree>
    <p:extLst>
      <p:ext uri="{BB962C8B-B14F-4D97-AF65-F5344CB8AC3E}">
        <p14:creationId xmlns:p14="http://schemas.microsoft.com/office/powerpoint/2010/main" val="1292436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09600" y="533400"/>
            <a:ext cx="8077200" cy="990600"/>
          </a:xfrm>
        </p:spPr>
        <p:txBody>
          <a:bodyPr>
            <a:noAutofit/>
          </a:bodyPr>
          <a:lstStyle/>
          <a:p>
            <a:pPr eaLnBrk="1" hangingPunct="1"/>
            <a:r>
              <a:rPr lang="en-US" sz="3800" dirty="0"/>
              <a:t>Lesson Analysis: </a:t>
            </a:r>
            <a:r>
              <a:rPr lang="en-US" sz="3800" b="1" dirty="0"/>
              <a:t>Identify</a:t>
            </a:r>
            <a:r>
              <a:rPr lang="en-US" sz="3800" dirty="0"/>
              <a:t> Student Thinking Lens Strategies</a:t>
            </a:r>
          </a:p>
        </p:txBody>
      </p:sp>
      <p:sp>
        <p:nvSpPr>
          <p:cNvPr id="22531" name="Rectangle 3"/>
          <p:cNvSpPr>
            <a:spLocks noGrp="1" noChangeArrowheads="1"/>
          </p:cNvSpPr>
          <p:nvPr>
            <p:ph type="body" idx="1"/>
          </p:nvPr>
        </p:nvSpPr>
        <p:spPr>
          <a:xfrm>
            <a:off x="685800" y="1676400"/>
            <a:ext cx="8001000" cy="4525962"/>
          </a:xfrm>
        </p:spPr>
        <p:txBody>
          <a:bodyPr/>
          <a:lstStyle/>
          <a:p>
            <a:pPr marL="365760" lvl="1" indent="-365760" eaLnBrk="1" hangingPunct="1">
              <a:spcBef>
                <a:spcPts val="600"/>
              </a:spcBef>
              <a:spcAft>
                <a:spcPts val="1200"/>
              </a:spcAft>
              <a:buFont typeface="Arial" pitchFamily="34" charset="0"/>
              <a:buChar char="•"/>
            </a:pPr>
            <a:r>
              <a:rPr lang="en-US" sz="3200" dirty="0"/>
              <a:t>What Student Thinking Lens strategies can you identify in this video clip?</a:t>
            </a:r>
          </a:p>
          <a:p>
            <a:pPr marL="365760" lvl="1" indent="-365760" eaLnBrk="1" hangingPunct="1">
              <a:spcBef>
                <a:spcPts val="600"/>
              </a:spcBef>
              <a:buFont typeface="Arial" pitchFamily="34" charset="0"/>
              <a:buChar char="•"/>
            </a:pPr>
            <a:r>
              <a:rPr lang="en-US" sz="3200" dirty="0"/>
              <a:t>After watching the video, study the transcript (handout 4.5) and fill in handout 4.6 (Identifying Student thinking Lens Strategies). </a:t>
            </a:r>
          </a:p>
          <a:p>
            <a:pPr marL="365760" lvl="1" indent="-365760" eaLnBrk="1" hangingPunct="1">
              <a:spcBef>
                <a:spcPts val="600"/>
              </a:spcBef>
              <a:buFont typeface="Arial" pitchFamily="34" charset="0"/>
              <a:buChar char="•"/>
            </a:pPr>
            <a:r>
              <a:rPr lang="en-US" sz="3200" dirty="0"/>
              <a:t>Be ready to share your findings with the group, including any missed opportunities.</a:t>
            </a:r>
            <a:endParaRPr lang="en-US" sz="3200" i="1" dirty="0"/>
          </a:p>
          <a:p>
            <a:pPr marL="274637" lvl="1" indent="0" eaLnBrk="1" hangingPunct="1">
              <a:buNone/>
            </a:pPr>
            <a:endParaRPr lang="en-US" dirty="0"/>
          </a:p>
          <a:p>
            <a:pPr marL="274637" lvl="1" indent="0" eaLnBrk="1" hangingPunct="1">
              <a:buNone/>
            </a:pPr>
            <a:endParaRPr lang="en-US" dirty="0"/>
          </a:p>
          <a:p>
            <a:pPr marL="274637" lvl="1" indent="0" eaLnBrk="1" hangingPunct="1">
              <a:buNone/>
            </a:pPr>
            <a:endParaRPr lang="en-US" b="1" dirty="0"/>
          </a:p>
          <a:p>
            <a:pPr marL="274637" lvl="1" indent="0" eaLnBrk="1" hangingPunct="1">
              <a:buNone/>
            </a:pPr>
            <a:endParaRPr lang="en-US" b="1" dirty="0"/>
          </a:p>
          <a:p>
            <a:pPr eaLnBrk="1" hangingPunct="1"/>
            <a:endParaRPr lang="en-US" sz="2000" dirty="0"/>
          </a:p>
          <a:p>
            <a:pPr marL="0" indent="0" eaLnBrk="1" hangingPunct="1">
              <a:buNone/>
            </a:pPr>
            <a:endParaRPr lang="en-US" sz="2000" dirty="0"/>
          </a:p>
        </p:txBody>
      </p:sp>
      <p:sp>
        <p:nvSpPr>
          <p:cNvPr id="3" name="TextBox 2"/>
          <p:cNvSpPr txBox="1"/>
          <p:nvPr/>
        </p:nvSpPr>
        <p:spPr>
          <a:xfrm flipH="1">
            <a:off x="3400816" y="6248400"/>
            <a:ext cx="5257800" cy="369332"/>
          </a:xfrm>
          <a:prstGeom prst="rect">
            <a:avLst/>
          </a:prstGeom>
          <a:noFill/>
        </p:spPr>
        <p:txBody>
          <a:bodyPr wrap="square" rtlCol="0">
            <a:spAutoFit/>
          </a:bodyPr>
          <a:lstStyle/>
          <a:p>
            <a:r>
              <a:rPr lang="en-US" dirty="0">
                <a:solidFill>
                  <a:srgbClr val="0070C0"/>
                </a:solidFill>
              </a:rPr>
              <a:t>Link to video clip 2: </a:t>
            </a:r>
            <a:r>
              <a:rPr lang="en-US" dirty="0">
                <a:solidFill>
                  <a:srgbClr val="0070C0"/>
                </a:solidFill>
                <a:hlinkClick r:id="rId3"/>
              </a:rPr>
              <a:t>4.2_stella_WC_Anderson_c1</a:t>
            </a:r>
            <a:endParaRPr lang="en-US" dirty="0">
              <a:solidFill>
                <a:srgbClr val="0070C0"/>
              </a:solidFill>
            </a:endParaRPr>
          </a:p>
        </p:txBody>
      </p:sp>
    </p:spTree>
    <p:extLst>
      <p:ext uri="{BB962C8B-B14F-4D97-AF65-F5344CB8AC3E}">
        <p14:creationId xmlns:p14="http://schemas.microsoft.com/office/powerpoint/2010/main" val="23561943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990600"/>
          </a:xfrm>
        </p:spPr>
        <p:txBody>
          <a:bodyPr/>
          <a:lstStyle/>
          <a:p>
            <a:r>
              <a:rPr lang="en-US" dirty="0"/>
              <a:t>Agenda for Day 4</a:t>
            </a:r>
          </a:p>
        </p:txBody>
      </p:sp>
      <p:sp>
        <p:nvSpPr>
          <p:cNvPr id="3" name="Content Placeholder 2"/>
          <p:cNvSpPr>
            <a:spLocks noGrp="1"/>
          </p:cNvSpPr>
          <p:nvPr>
            <p:ph idx="1"/>
          </p:nvPr>
        </p:nvSpPr>
        <p:spPr>
          <a:xfrm>
            <a:off x="609600" y="1219200"/>
            <a:ext cx="8229600" cy="5257800"/>
          </a:xfrm>
        </p:spPr>
        <p:txBody>
          <a:bodyPr/>
          <a:lstStyle/>
          <a:p>
            <a:pPr marL="365760" indent="-365760">
              <a:spcBef>
                <a:spcPts val="600"/>
              </a:spcBef>
            </a:pPr>
            <a:r>
              <a:rPr lang="en-US" sz="3000" dirty="0"/>
              <a:t>Day-3 reflections</a:t>
            </a:r>
          </a:p>
          <a:p>
            <a:pPr marL="365760" indent="-365760">
              <a:spcBef>
                <a:spcPts val="600"/>
              </a:spcBef>
            </a:pPr>
            <a:r>
              <a:rPr lang="en-US" sz="3000" dirty="0"/>
              <a:t>Importance of STL strategy 5: constructing explanations</a:t>
            </a:r>
          </a:p>
          <a:p>
            <a:pPr marL="365760" indent="-365760">
              <a:spcBef>
                <a:spcPts val="600"/>
              </a:spcBef>
            </a:pPr>
            <a:r>
              <a:rPr lang="en-US" sz="3000" dirty="0"/>
              <a:t>Introducing Student Thinking Lens strategy 6</a:t>
            </a:r>
          </a:p>
          <a:p>
            <a:pPr marL="365760" indent="-365760">
              <a:spcBef>
                <a:spcPts val="600"/>
              </a:spcBef>
            </a:pPr>
            <a:r>
              <a:rPr lang="en-US" sz="3000" dirty="0"/>
              <a:t>Lesson analysis: STL strategy 6</a:t>
            </a:r>
          </a:p>
          <a:p>
            <a:pPr marL="365760" indent="-365760">
              <a:spcBef>
                <a:spcPts val="600"/>
              </a:spcBef>
            </a:pPr>
            <a:r>
              <a:rPr lang="en-US" sz="3000" dirty="0"/>
              <a:t>Review: STL strategies 1–6</a:t>
            </a:r>
          </a:p>
          <a:p>
            <a:pPr marL="365760" indent="-365760">
              <a:spcBef>
                <a:spcPts val="600"/>
              </a:spcBef>
            </a:pPr>
            <a:r>
              <a:rPr lang="en-US" sz="3000" dirty="0"/>
              <a:t>Water Cycle lesson plans review</a:t>
            </a:r>
          </a:p>
          <a:p>
            <a:pPr marL="365760" indent="-365760">
              <a:spcBef>
                <a:spcPts val="600"/>
              </a:spcBef>
            </a:pPr>
            <a:r>
              <a:rPr lang="en-US" sz="3000" dirty="0"/>
              <a:t>Lunch</a:t>
            </a:r>
          </a:p>
          <a:p>
            <a:pPr marL="365760" indent="-365760">
              <a:spcBef>
                <a:spcPts val="600"/>
              </a:spcBef>
            </a:pPr>
            <a:r>
              <a:rPr lang="en-US" sz="3000" dirty="0"/>
              <a:t>Content deepening: water cycle</a:t>
            </a:r>
          </a:p>
          <a:p>
            <a:pPr marL="365760" indent="-365760">
              <a:spcBef>
                <a:spcPts val="600"/>
              </a:spcBef>
            </a:pPr>
            <a:r>
              <a:rPr lang="en-US" sz="3000" dirty="0"/>
              <a:t>Summary, homework, and reflections</a:t>
            </a:r>
          </a:p>
        </p:txBody>
      </p:sp>
    </p:spTree>
    <p:extLst>
      <p:ext uri="{BB962C8B-B14F-4D97-AF65-F5344CB8AC3E}">
        <p14:creationId xmlns:p14="http://schemas.microsoft.com/office/powerpoint/2010/main" val="2508046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6248400"/>
          </a:xfrm>
        </p:spPr>
        <p:txBody>
          <a:bodyPr/>
          <a:lstStyle/>
          <a:p>
            <a:pPr marL="0" indent="0" algn="ctr">
              <a:spcBef>
                <a:spcPts val="0"/>
              </a:spcBef>
              <a:buNone/>
            </a:pPr>
            <a:r>
              <a:rPr lang="en-US" sz="4000" dirty="0" err="1">
                <a:solidFill>
                  <a:schemeClr val="tx2"/>
                </a:solidFill>
              </a:rPr>
              <a:t>RESPeCT</a:t>
            </a:r>
            <a:r>
              <a:rPr lang="en-US" sz="4000" dirty="0">
                <a:solidFill>
                  <a:schemeClr val="tx2"/>
                </a:solidFill>
              </a:rPr>
              <a:t> PD Program School-Year Plan</a:t>
            </a:r>
          </a:p>
        </p:txBody>
      </p:sp>
      <p:graphicFrame>
        <p:nvGraphicFramePr>
          <p:cNvPr id="6" name="Table 5"/>
          <p:cNvGraphicFramePr>
            <a:graphicFrameLocks noGrp="1"/>
          </p:cNvGraphicFramePr>
          <p:nvPr>
            <p:extLst>
              <p:ext uri="{D42A27DB-BD31-4B8C-83A1-F6EECF244321}">
                <p14:modId xmlns:p14="http://schemas.microsoft.com/office/powerpoint/2010/main" val="3981567102"/>
              </p:ext>
            </p:extLst>
          </p:nvPr>
        </p:nvGraphicFramePr>
        <p:xfrm>
          <a:off x="381000" y="1295400"/>
          <a:ext cx="8382000" cy="5320207"/>
        </p:xfrm>
        <a:graphic>
          <a:graphicData uri="http://schemas.openxmlformats.org/drawingml/2006/table">
            <a:tbl>
              <a:tblPr firstRow="1" bandRow="1">
                <a:tableStyleId>{5C22544A-7EE6-4342-B048-85BDC9FD1C3A}</a:tableStyleId>
              </a:tblPr>
              <a:tblGrid>
                <a:gridCol w="1885950">
                  <a:extLst>
                    <a:ext uri="{9D8B030D-6E8A-4147-A177-3AD203B41FA5}">
                      <a16:colId xmlns:a16="http://schemas.microsoft.com/office/drawing/2014/main" val="20000"/>
                    </a:ext>
                  </a:extLst>
                </a:gridCol>
                <a:gridCol w="2305050">
                  <a:extLst>
                    <a:ext uri="{9D8B030D-6E8A-4147-A177-3AD203B41FA5}">
                      <a16:colId xmlns:a16="http://schemas.microsoft.com/office/drawing/2014/main" val="20001"/>
                    </a:ext>
                  </a:extLst>
                </a:gridCol>
                <a:gridCol w="2095500">
                  <a:extLst>
                    <a:ext uri="{9D8B030D-6E8A-4147-A177-3AD203B41FA5}">
                      <a16:colId xmlns:a16="http://schemas.microsoft.com/office/drawing/2014/main" val="20002"/>
                    </a:ext>
                  </a:extLst>
                </a:gridCol>
                <a:gridCol w="2095500">
                  <a:extLst>
                    <a:ext uri="{9D8B030D-6E8A-4147-A177-3AD203B41FA5}">
                      <a16:colId xmlns:a16="http://schemas.microsoft.com/office/drawing/2014/main" val="20003"/>
                    </a:ext>
                  </a:extLst>
                </a:gridCol>
              </a:tblGrid>
              <a:tr h="137160">
                <a:tc gridSpan="4">
                  <a:txBody>
                    <a:bodyPr/>
                    <a:lstStyle/>
                    <a:p>
                      <a:pPr algn="ctr"/>
                      <a:r>
                        <a:rPr lang="en-US" dirty="0"/>
                        <a:t>Summer Institute</a:t>
                      </a:r>
                    </a:p>
                  </a:txBody>
                  <a:tcPr>
                    <a:solidFill>
                      <a:schemeClr val="bg1">
                        <a:lumMod val="65000"/>
                      </a:schemeClr>
                    </a:solidFill>
                  </a:tcPr>
                </a:tc>
                <a:tc hMerge="1">
                  <a:txBody>
                    <a:bodyPr/>
                    <a:lstStyle/>
                    <a:p>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707025">
                <a:tc gridSpan="2">
                  <a:txBody>
                    <a:bodyPr/>
                    <a:lstStyle/>
                    <a:p>
                      <a:r>
                        <a:rPr lang="en-US" b="1" u="none" dirty="0"/>
                        <a:t>Content deepening</a:t>
                      </a:r>
                      <a:r>
                        <a:rPr lang="en-US" b="1" dirty="0"/>
                        <a:t>:</a:t>
                      </a:r>
                      <a:r>
                        <a:rPr lang="en-US" b="1" baseline="0" dirty="0"/>
                        <a:t> </a:t>
                      </a:r>
                      <a:r>
                        <a:rPr lang="en-US" baseline="0" dirty="0"/>
                        <a:t>Water Cycle and Food Webs</a:t>
                      </a:r>
                      <a:endParaRPr lang="en-US" dirty="0">
                        <a:solidFill>
                          <a:srgbClr val="0070C0"/>
                        </a:solidFill>
                      </a:endParaRPr>
                    </a:p>
                  </a:txBody>
                  <a:tcPr/>
                </a:tc>
                <a:tc hMerge="1">
                  <a:txBody>
                    <a:bodyPr/>
                    <a:lstStyle/>
                    <a:p>
                      <a:endParaRPr lang="en-US" dirty="0"/>
                    </a:p>
                  </a:txBody>
                  <a:tcPr/>
                </a:tc>
                <a:tc gridSpan="2">
                  <a:txBody>
                    <a:bodyPr/>
                    <a:lstStyle/>
                    <a:p>
                      <a:r>
                        <a:rPr lang="en-US" b="1" u="none" dirty="0"/>
                        <a:t>Lesson analysis:</a:t>
                      </a:r>
                      <a:r>
                        <a:rPr lang="en-US" b="1" u="none" baseline="0" dirty="0"/>
                        <a:t> </a:t>
                      </a:r>
                      <a:r>
                        <a:rPr lang="en-US" baseline="0" dirty="0"/>
                        <a:t>Introduction to the </a:t>
                      </a:r>
                      <a:r>
                        <a:rPr lang="en-US" baseline="0" dirty="0" err="1"/>
                        <a:t>STeLLA</a:t>
                      </a:r>
                      <a:r>
                        <a:rPr lang="en-US" baseline="0" dirty="0"/>
                        <a:t>  framework and strategies</a:t>
                      </a:r>
                    </a:p>
                  </a:txBody>
                  <a:tcPr/>
                </a:tc>
                <a:tc hMerge="1">
                  <a:txBody>
                    <a:bodyPr/>
                    <a:lstStyle/>
                    <a:p>
                      <a:endParaRPr lang="en-US" dirty="0"/>
                    </a:p>
                  </a:txBody>
                  <a:tcPr/>
                </a:tc>
                <a:extLst>
                  <a:ext uri="{0D108BD9-81ED-4DB2-BD59-A6C34878D82A}">
                    <a16:rowId xmlns:a16="http://schemas.microsoft.com/office/drawing/2014/main" val="10001"/>
                  </a:ext>
                </a:extLst>
              </a:tr>
              <a:tr h="409626">
                <a:tc gridSpan="4">
                  <a:txBody>
                    <a:bodyPr/>
                    <a:lstStyle/>
                    <a:p>
                      <a:pPr algn="ctr"/>
                      <a:r>
                        <a:rPr lang="en-US" sz="1800" b="1" kern="1200" dirty="0">
                          <a:solidFill>
                            <a:schemeClr val="lt1"/>
                          </a:solidFill>
                          <a:latin typeface="+mn-lt"/>
                          <a:ea typeface="+mn-ea"/>
                          <a:cs typeface="+mn-cs"/>
                        </a:rPr>
                        <a:t>Fall Study-Group Sessions</a:t>
                      </a:r>
                    </a:p>
                  </a:txBody>
                  <a:tcPr>
                    <a:solidFill>
                      <a:schemeClr val="bg1">
                        <a:lumMod val="65000"/>
                      </a:schemeClr>
                    </a:solidFill>
                  </a:tcPr>
                </a:tc>
                <a:tc hMerge="1">
                  <a:txBody>
                    <a:bodyPr/>
                    <a:lstStyle/>
                    <a:p>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2"/>
                  </a:ext>
                </a:extLst>
              </a:tr>
              <a:tr h="1638503">
                <a:tc>
                  <a:txBody>
                    <a:bodyPr/>
                    <a:lstStyle/>
                    <a:p>
                      <a:pPr algn="ctr"/>
                      <a:r>
                        <a:rPr lang="en-US" dirty="0"/>
                        <a:t>Fall Teaching</a:t>
                      </a:r>
                    </a:p>
                    <a:p>
                      <a:pPr algn="ctr"/>
                      <a:r>
                        <a:rPr lang="en-US" dirty="0"/>
                        <a:t>Rounds 1 and 2</a:t>
                      </a:r>
                    </a:p>
                  </a:txBody>
                  <a:tcPr anchor="ctr"/>
                </a:tc>
                <a:tc gridSpan="2">
                  <a:txBody>
                    <a:bodyPr/>
                    <a:lstStyle/>
                    <a:p>
                      <a:pPr marL="285750" indent="-285750">
                        <a:buFont typeface="Arial" panose="020B0604020202020204" pitchFamily="34" charset="0"/>
                        <a:buChar char="•"/>
                      </a:pPr>
                      <a:r>
                        <a:rPr lang="en-US" sz="1500" dirty="0"/>
                        <a:t>Use the </a:t>
                      </a:r>
                      <a:r>
                        <a:rPr lang="en-US" sz="1500" dirty="0" err="1"/>
                        <a:t>STeLLA</a:t>
                      </a:r>
                      <a:r>
                        <a:rPr lang="en-US" sz="1500" baseline="0" dirty="0"/>
                        <a:t> strategies while teaching lessons on food webs.</a:t>
                      </a:r>
                      <a:endParaRPr lang="en-US" sz="1500" baseline="0" dirty="0">
                        <a:solidFill>
                          <a:srgbClr val="0070C0"/>
                        </a:solidFill>
                      </a:endParaRPr>
                    </a:p>
                    <a:p>
                      <a:pPr marL="285750" indent="-285750">
                        <a:buFont typeface="Arial" panose="020B0604020202020204" pitchFamily="34" charset="0"/>
                        <a:buChar char="•"/>
                      </a:pPr>
                      <a:r>
                        <a:rPr lang="en-US" sz="1500" baseline="0" dirty="0"/>
                        <a:t>Analyze student thinking and science content storylines using video from our own classrooms.</a:t>
                      </a:r>
                    </a:p>
                    <a:p>
                      <a:pPr marL="285750" indent="-285750">
                        <a:buFont typeface="Arial" panose="020B0604020202020204" pitchFamily="34" charset="0"/>
                        <a:buChar char="•"/>
                      </a:pPr>
                      <a:r>
                        <a:rPr lang="en-US" sz="1500" baseline="0" dirty="0"/>
                        <a:t>Deepen content knowledge of food webs through lesson video analysis.</a:t>
                      </a:r>
                      <a:endParaRPr lang="en-US" sz="1500" dirty="0"/>
                    </a:p>
                  </a:txBody>
                  <a:tcPr/>
                </a:tc>
                <a:tc hMerge="1">
                  <a:txBody>
                    <a:bodyPr/>
                    <a:lstStyle/>
                    <a:p>
                      <a:endParaRPr lang="en-US"/>
                    </a:p>
                  </a:txBody>
                  <a:tcPr/>
                </a:tc>
                <a:tc>
                  <a:txBody>
                    <a:bodyPr/>
                    <a:lstStyle/>
                    <a:p>
                      <a:pPr algn="ctr"/>
                      <a:r>
                        <a:rPr lang="en-US" dirty="0">
                          <a:solidFill>
                            <a:schemeClr val="tx1"/>
                          </a:solidFill>
                        </a:rPr>
                        <a:t>Food</a:t>
                      </a:r>
                      <a:r>
                        <a:rPr lang="en-US" baseline="0" dirty="0">
                          <a:solidFill>
                            <a:schemeClr val="tx1"/>
                          </a:solidFill>
                        </a:rPr>
                        <a:t> Webs</a:t>
                      </a:r>
                      <a:endParaRPr lang="en-US" dirty="0">
                        <a:solidFill>
                          <a:schemeClr val="tx1"/>
                        </a:solidFill>
                      </a:endParaRPr>
                    </a:p>
                  </a:txBody>
                  <a:tcPr anchor="ctr"/>
                </a:tc>
                <a:extLst>
                  <a:ext uri="{0D108BD9-81ED-4DB2-BD59-A6C34878D82A}">
                    <a16:rowId xmlns:a16="http://schemas.microsoft.com/office/drawing/2014/main" val="10003"/>
                  </a:ext>
                </a:extLst>
              </a:tr>
              <a:tr h="454516">
                <a:tc gridSpan="4">
                  <a:txBody>
                    <a:bodyPr/>
                    <a:lstStyle/>
                    <a:p>
                      <a:pPr algn="ctr"/>
                      <a:r>
                        <a:rPr lang="en-US" sz="1800" b="1" kern="1200" dirty="0">
                          <a:solidFill>
                            <a:schemeClr val="bg1"/>
                          </a:solidFill>
                          <a:latin typeface="+mn-lt"/>
                          <a:ea typeface="+mn-ea"/>
                          <a:cs typeface="+mn-cs"/>
                        </a:rPr>
                        <a:t>Spring Study-Group Sessions</a:t>
                      </a:r>
                    </a:p>
                  </a:txBody>
                  <a:tcPr anchor="ctr">
                    <a:solidFill>
                      <a:schemeClr val="bg1">
                        <a:lumMod val="65000"/>
                      </a:schemeClr>
                    </a:solidFill>
                  </a:tcPr>
                </a:tc>
                <a:tc hMerge="1">
                  <a:txBody>
                    <a:bodyPr/>
                    <a:lstStyle/>
                    <a:p>
                      <a:pPr marL="285750" indent="-285750">
                        <a:buFont typeface="Arial" panose="020B0604020202020204" pitchFamily="34" charset="0"/>
                        <a:buChar char="•"/>
                      </a:pPr>
                      <a:endParaRPr lang="en-US" sz="1400" dirty="0"/>
                    </a:p>
                  </a:txBody>
                  <a:tcPr/>
                </a:tc>
                <a:tc hMerge="1">
                  <a:txBody>
                    <a:bodyPr/>
                    <a:lstStyle/>
                    <a:p>
                      <a:endParaRPr lang="en-US"/>
                    </a:p>
                  </a:txBody>
                  <a:tcPr/>
                </a:tc>
                <a:tc hMerge="1">
                  <a:txBody>
                    <a:bodyPr/>
                    <a:lstStyle/>
                    <a:p>
                      <a:pPr algn="ctr"/>
                      <a:endParaRPr lang="en-US" dirty="0"/>
                    </a:p>
                  </a:txBody>
                  <a:tcPr anchor="ctr"/>
                </a:tc>
                <a:extLst>
                  <a:ext uri="{0D108BD9-81ED-4DB2-BD59-A6C34878D82A}">
                    <a16:rowId xmlns:a16="http://schemas.microsoft.com/office/drawing/2014/main" val="10004"/>
                  </a:ext>
                </a:extLst>
              </a:tr>
              <a:tr h="1638503">
                <a:tc>
                  <a:txBody>
                    <a:bodyPr/>
                    <a:lstStyle/>
                    <a:p>
                      <a:pPr algn="ctr"/>
                      <a:r>
                        <a:rPr lang="en-US" dirty="0"/>
                        <a:t>Spring Teaching</a:t>
                      </a:r>
                    </a:p>
                    <a:p>
                      <a:pPr algn="ctr"/>
                      <a:r>
                        <a:rPr lang="en-US" dirty="0"/>
                        <a:t>Rounds 1 and 2</a:t>
                      </a:r>
                    </a:p>
                  </a:txBody>
                  <a:tcPr anchor="ctr"/>
                </a:tc>
                <a:tc gridSpan="2">
                  <a:txBody>
                    <a:bodyPr/>
                    <a:lstStyle/>
                    <a:p>
                      <a:pPr marL="285750" indent="-285750">
                        <a:buFont typeface="Arial" panose="020B0604020202020204" pitchFamily="34" charset="0"/>
                        <a:buChar char="•"/>
                      </a:pPr>
                      <a:r>
                        <a:rPr lang="en-US" sz="1500" dirty="0">
                          <a:solidFill>
                            <a:schemeClr val="tx1"/>
                          </a:solidFill>
                        </a:rPr>
                        <a:t>Use the </a:t>
                      </a:r>
                      <a:r>
                        <a:rPr lang="en-US" sz="1500" dirty="0" err="1">
                          <a:solidFill>
                            <a:schemeClr val="tx1"/>
                          </a:solidFill>
                        </a:rPr>
                        <a:t>STeLLA</a:t>
                      </a:r>
                      <a:r>
                        <a:rPr lang="en-US" sz="1500" baseline="0" dirty="0">
                          <a:solidFill>
                            <a:schemeClr val="tx1"/>
                          </a:solidFill>
                        </a:rPr>
                        <a:t> strategies while teaching lessons on the water cycle.</a:t>
                      </a:r>
                      <a:endParaRPr lang="en-US" sz="1500" dirty="0">
                        <a:solidFill>
                          <a:schemeClr val="tx1"/>
                        </a:solidFill>
                      </a:endParaRPr>
                    </a:p>
                    <a:p>
                      <a:pPr marL="285750" indent="-285750">
                        <a:buFont typeface="Arial" panose="020B0604020202020204" pitchFamily="34" charset="0"/>
                        <a:buChar char="•"/>
                      </a:pPr>
                      <a:r>
                        <a:rPr lang="en-US" sz="1500" dirty="0">
                          <a:solidFill>
                            <a:schemeClr val="tx1"/>
                          </a:solidFill>
                        </a:rPr>
                        <a:t>Analyze</a:t>
                      </a:r>
                      <a:r>
                        <a:rPr lang="en-US" sz="1500" baseline="0" dirty="0">
                          <a:solidFill>
                            <a:schemeClr val="tx1"/>
                          </a:solidFill>
                        </a:rPr>
                        <a:t> student thinking and science content storylines using video from our own classrooms.</a:t>
                      </a:r>
                    </a:p>
                    <a:p>
                      <a:pPr marL="285750" indent="-285750">
                        <a:buFont typeface="Arial" panose="020B0604020202020204" pitchFamily="34" charset="0"/>
                        <a:buChar char="•"/>
                      </a:pPr>
                      <a:r>
                        <a:rPr lang="en-US" sz="1500" baseline="0" dirty="0">
                          <a:solidFill>
                            <a:schemeClr val="tx1"/>
                          </a:solidFill>
                        </a:rPr>
                        <a:t>Deepen content knowledge of the water cycle through video analysis. </a:t>
                      </a:r>
                      <a:endParaRPr lang="en-US" sz="1500" dirty="0">
                        <a:solidFill>
                          <a:schemeClr val="tx1"/>
                        </a:solidFill>
                      </a:endParaRPr>
                    </a:p>
                  </a:txBody>
                  <a:tcPr/>
                </a:tc>
                <a:tc hMerge="1">
                  <a:txBody>
                    <a:bodyPr/>
                    <a:lstStyle/>
                    <a:p>
                      <a:endParaRPr lang="en-US"/>
                    </a:p>
                  </a:txBody>
                  <a:tcPr/>
                </a:tc>
                <a:tc>
                  <a:txBody>
                    <a:bodyPr/>
                    <a:lstStyle/>
                    <a:p>
                      <a:pPr marL="0" algn="ctr" defTabSz="914400" rtl="0" eaLnBrk="1" latinLnBrk="0" hangingPunct="1"/>
                      <a:r>
                        <a:rPr lang="en-US" sz="1800" kern="1200" baseline="0" dirty="0">
                          <a:solidFill>
                            <a:schemeClr val="tx1"/>
                          </a:solidFill>
                          <a:latin typeface="+mn-lt"/>
                          <a:ea typeface="+mn-ea"/>
                          <a:cs typeface="+mn-cs"/>
                        </a:rPr>
                        <a:t>Water Cycle</a:t>
                      </a:r>
                      <a:endParaRPr lang="en-US" sz="1800" kern="1200" dirty="0">
                        <a:solidFill>
                          <a:schemeClr val="tx1"/>
                        </a:solidFill>
                        <a:latin typeface="+mn-lt"/>
                        <a:ea typeface="+mn-ea"/>
                        <a:cs typeface="+mn-cs"/>
                      </a:endParaRPr>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614003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noAutofit/>
          </a:bodyPr>
          <a:lstStyle/>
          <a:p>
            <a:r>
              <a:rPr lang="en-US" sz="3800" dirty="0"/>
              <a:t>The </a:t>
            </a:r>
            <a:r>
              <a:rPr lang="en-US" sz="3800" dirty="0" err="1"/>
              <a:t>RESPeCT</a:t>
            </a:r>
            <a:r>
              <a:rPr lang="en-US" sz="3800" dirty="0"/>
              <a:t> Lesson Plans as a Study Tool: Part 1</a:t>
            </a:r>
          </a:p>
        </p:txBody>
      </p:sp>
      <p:sp>
        <p:nvSpPr>
          <p:cNvPr id="3" name="Content Placeholder 2"/>
          <p:cNvSpPr>
            <a:spLocks noGrp="1"/>
          </p:cNvSpPr>
          <p:nvPr>
            <p:ph idx="1"/>
          </p:nvPr>
        </p:nvSpPr>
        <p:spPr>
          <a:xfrm>
            <a:off x="533400" y="1828800"/>
            <a:ext cx="8229600" cy="4876800"/>
          </a:xfrm>
        </p:spPr>
        <p:txBody>
          <a:bodyPr/>
          <a:lstStyle/>
          <a:p>
            <a:pPr marL="0" indent="0">
              <a:spcBef>
                <a:spcPts val="0"/>
              </a:spcBef>
              <a:spcAft>
                <a:spcPts val="1200"/>
              </a:spcAft>
              <a:buNone/>
            </a:pPr>
            <a:r>
              <a:rPr lang="en-US" sz="3200" dirty="0"/>
              <a:t>The </a:t>
            </a:r>
            <a:r>
              <a:rPr lang="en-US" sz="3200" dirty="0" err="1"/>
              <a:t>RESPeCT</a:t>
            </a:r>
            <a:r>
              <a:rPr lang="en-US" sz="3200" dirty="0"/>
              <a:t> lesson plans are </a:t>
            </a:r>
            <a:r>
              <a:rPr lang="en-US" sz="3200" b="1" dirty="0"/>
              <a:t>study tools </a:t>
            </a:r>
            <a:r>
              <a:rPr lang="en-US" sz="3200" dirty="0"/>
              <a:t>designed to support your learning and for our study group to analyze. </a:t>
            </a:r>
          </a:p>
          <a:p>
            <a:pPr marL="0" indent="0">
              <a:spcBef>
                <a:spcPts val="0"/>
              </a:spcBef>
              <a:spcAft>
                <a:spcPts val="1200"/>
              </a:spcAft>
              <a:buNone/>
            </a:pPr>
            <a:r>
              <a:rPr lang="en-US" sz="3200" dirty="0"/>
              <a:t>This has two implications. </a:t>
            </a:r>
          </a:p>
          <a:p>
            <a:pPr marL="685800" indent="-457200">
              <a:spcBef>
                <a:spcPts val="0"/>
              </a:spcBef>
              <a:spcAft>
                <a:spcPts val="1200"/>
              </a:spcAft>
              <a:buFont typeface="+mj-lt"/>
              <a:buAutoNum type="arabicPeriod"/>
            </a:pPr>
            <a:r>
              <a:rPr lang="en-US" sz="3200" dirty="0"/>
              <a:t>These lessons don’t represent a complete unit. You may need to add lessons to help your students achieve all the learning goals, and …</a:t>
            </a:r>
          </a:p>
        </p:txBody>
      </p:sp>
    </p:spTree>
    <p:extLst>
      <p:ext uri="{BB962C8B-B14F-4D97-AF65-F5344CB8AC3E}">
        <p14:creationId xmlns:p14="http://schemas.microsoft.com/office/powerpoint/2010/main" val="840861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a:t>The </a:t>
            </a:r>
            <a:r>
              <a:rPr lang="en-US" sz="3800" dirty="0" err="1"/>
              <a:t>RESPeCT</a:t>
            </a:r>
            <a:r>
              <a:rPr lang="en-US" sz="3800" dirty="0"/>
              <a:t> Lesson Plans as a Study Tool: Part 2</a:t>
            </a:r>
          </a:p>
        </p:txBody>
      </p:sp>
      <p:sp>
        <p:nvSpPr>
          <p:cNvPr id="3" name="Content Placeholder 2"/>
          <p:cNvSpPr>
            <a:spLocks noGrp="1"/>
          </p:cNvSpPr>
          <p:nvPr>
            <p:ph idx="1"/>
          </p:nvPr>
        </p:nvSpPr>
        <p:spPr>
          <a:xfrm>
            <a:off x="457200" y="1752600"/>
            <a:ext cx="8229600" cy="4876800"/>
          </a:xfrm>
        </p:spPr>
        <p:txBody>
          <a:bodyPr/>
          <a:lstStyle/>
          <a:p>
            <a:pPr marL="365760" indent="-365760">
              <a:spcBef>
                <a:spcPts val="0"/>
              </a:spcBef>
              <a:spcAft>
                <a:spcPts val="600"/>
              </a:spcAft>
              <a:buFont typeface="+mj-lt"/>
              <a:buAutoNum type="arabicPeriod" startAt="2"/>
            </a:pPr>
            <a:r>
              <a:rPr lang="en-US" sz="3000" dirty="0"/>
              <a:t>As a study tool, the lesson plans are highly scripted to model how they might be implemented. </a:t>
            </a:r>
          </a:p>
          <a:p>
            <a:pPr marL="777240" indent="-457200">
              <a:spcBef>
                <a:spcPts val="0"/>
              </a:spcBef>
              <a:spcAft>
                <a:spcPts val="600"/>
              </a:spcAft>
              <a:buAutoNum type="alphaLcPeriod"/>
            </a:pPr>
            <a:r>
              <a:rPr lang="en-US" sz="3000" dirty="0"/>
              <a:t>Study this script in your lesson planning.</a:t>
            </a:r>
          </a:p>
          <a:p>
            <a:pPr marL="777240" indent="-457200">
              <a:spcBef>
                <a:spcPts val="0"/>
              </a:spcBef>
              <a:spcAft>
                <a:spcPts val="600"/>
              </a:spcAft>
              <a:buAutoNum type="alphaLcPeriod"/>
            </a:pPr>
            <a:r>
              <a:rPr lang="en-US" sz="3000" dirty="0"/>
              <a:t>Adapt the plans and PowerPoint slides to make them work for you and your students (but don’t add or drop main activities).</a:t>
            </a:r>
          </a:p>
          <a:p>
            <a:pPr marL="777240" indent="-457200">
              <a:spcBef>
                <a:spcPts val="0"/>
              </a:spcBef>
              <a:spcAft>
                <a:spcPts val="600"/>
              </a:spcAft>
              <a:buAutoNum type="alphaLcPeriod"/>
            </a:pPr>
            <a:r>
              <a:rPr lang="en-US" sz="3000" dirty="0"/>
              <a:t>You don’t have to be tied to the script as you teach! Using the slides as a guide can help free you from the script. </a:t>
            </a:r>
          </a:p>
        </p:txBody>
      </p:sp>
    </p:spTree>
    <p:extLst>
      <p:ext uri="{BB962C8B-B14F-4D97-AF65-F5344CB8AC3E}">
        <p14:creationId xmlns:p14="http://schemas.microsoft.com/office/powerpoint/2010/main" val="387050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990600"/>
          </a:xfrm>
        </p:spPr>
        <p:txBody>
          <a:bodyPr/>
          <a:lstStyle/>
          <a:p>
            <a:r>
              <a:rPr lang="en-US" dirty="0"/>
              <a:t>Lesson Plan Conversation</a:t>
            </a:r>
          </a:p>
        </p:txBody>
      </p:sp>
      <p:sp>
        <p:nvSpPr>
          <p:cNvPr id="3" name="Content Placeholder 2"/>
          <p:cNvSpPr>
            <a:spLocks noGrp="1"/>
          </p:cNvSpPr>
          <p:nvPr>
            <p:ph idx="1"/>
          </p:nvPr>
        </p:nvSpPr>
        <p:spPr>
          <a:xfrm>
            <a:off x="533400" y="1143000"/>
            <a:ext cx="8610600" cy="5486400"/>
          </a:xfrm>
        </p:spPr>
        <p:txBody>
          <a:bodyPr/>
          <a:lstStyle/>
          <a:p>
            <a:pPr marL="365760" indent="-365760">
              <a:spcBef>
                <a:spcPts val="0"/>
              </a:spcBef>
              <a:spcAft>
                <a:spcPts val="300"/>
              </a:spcAft>
              <a:buFont typeface="+mj-lt"/>
              <a:buAutoNum type="arabicPeriod"/>
              <a:defRPr/>
            </a:pPr>
            <a:r>
              <a:rPr lang="en-US" sz="2400" b="1" dirty="0">
                <a:ea typeface="Times New Roman"/>
              </a:rPr>
              <a:t>The science content storyline across lessons</a:t>
            </a:r>
          </a:p>
          <a:p>
            <a:pPr marL="777240" lvl="1" indent="-274320">
              <a:spcBef>
                <a:spcPts val="0"/>
              </a:spcBef>
              <a:spcAft>
                <a:spcPts val="0"/>
              </a:spcAft>
              <a:buFont typeface="Arial" pitchFamily="34" charset="0"/>
              <a:buChar char="•"/>
              <a:defRPr/>
            </a:pPr>
            <a:r>
              <a:rPr lang="en-US" dirty="0">
                <a:ea typeface="Times New Roman"/>
              </a:rPr>
              <a:t>Review the main learning goal for each lesson sequentially.</a:t>
            </a:r>
          </a:p>
          <a:p>
            <a:pPr marL="365760" indent="-365760">
              <a:spcBef>
                <a:spcPts val="600"/>
              </a:spcBef>
              <a:spcAft>
                <a:spcPts val="0"/>
              </a:spcAft>
              <a:buFont typeface="+mj-lt"/>
              <a:buAutoNum type="arabicPeriod"/>
              <a:defRPr/>
            </a:pPr>
            <a:r>
              <a:rPr lang="en-US" sz="2400" b="1" dirty="0">
                <a:ea typeface="Times New Roman"/>
              </a:rPr>
              <a:t>The science content storyline within lessons </a:t>
            </a:r>
            <a:r>
              <a:rPr lang="en-US" sz="2400" dirty="0">
                <a:ea typeface="Times New Roman"/>
              </a:rPr>
              <a:t>(5</a:t>
            </a:r>
            <a:r>
              <a:rPr lang="en-US" sz="2400" dirty="0"/>
              <a:t>–</a:t>
            </a:r>
            <a:r>
              <a:rPr lang="en-US" sz="2400" dirty="0">
                <a:ea typeface="Times New Roman"/>
              </a:rPr>
              <a:t>8 min for each two-part lesson)</a:t>
            </a:r>
          </a:p>
          <a:p>
            <a:pPr marL="777240" lvl="1" indent="-274320">
              <a:spcBef>
                <a:spcPts val="300"/>
              </a:spcBef>
              <a:spcAft>
                <a:spcPts val="0"/>
              </a:spcAft>
              <a:buFont typeface="Arial" pitchFamily="34" charset="0"/>
              <a:buChar char="•"/>
            </a:pPr>
            <a:r>
              <a:rPr lang="en-US" dirty="0"/>
              <a:t>How does this lesson fit into the arc of all the lessons? </a:t>
            </a:r>
          </a:p>
          <a:p>
            <a:pPr marL="777240" lvl="1" indent="-274320">
              <a:spcBef>
                <a:spcPts val="300"/>
              </a:spcBef>
              <a:spcAft>
                <a:spcPts val="0"/>
              </a:spcAft>
              <a:buFont typeface="Arial" pitchFamily="34" charset="0"/>
              <a:buChar char="•"/>
            </a:pPr>
            <a:r>
              <a:rPr lang="en-US" dirty="0"/>
              <a:t>What are the main learning goal and focus question?</a:t>
            </a:r>
          </a:p>
          <a:p>
            <a:pPr marL="777240" lvl="1" indent="-274320">
              <a:spcBef>
                <a:spcPts val="300"/>
              </a:spcBef>
              <a:spcAft>
                <a:spcPts val="0"/>
              </a:spcAft>
              <a:buFont typeface="Arial" pitchFamily="34" charset="0"/>
              <a:buChar char="•"/>
            </a:pPr>
            <a:r>
              <a:rPr lang="en-US" dirty="0"/>
              <a:t>What is the main activity (or activities)? </a:t>
            </a:r>
          </a:p>
          <a:p>
            <a:pPr marL="777240" lvl="1" indent="-274320">
              <a:spcBef>
                <a:spcPts val="300"/>
              </a:spcBef>
              <a:spcAft>
                <a:spcPts val="0"/>
              </a:spcAft>
              <a:buFont typeface="Arial" pitchFamily="34" charset="0"/>
              <a:buChar char="•"/>
            </a:pPr>
            <a:r>
              <a:rPr lang="en-US" dirty="0"/>
              <a:t>How will the activity help students better understand the learning goal for the day?</a:t>
            </a:r>
          </a:p>
          <a:p>
            <a:pPr marL="777240" lvl="1" indent="-274320">
              <a:spcBef>
                <a:spcPts val="300"/>
              </a:spcBef>
              <a:spcAft>
                <a:spcPts val="0"/>
              </a:spcAft>
              <a:buFont typeface="Arial" pitchFamily="34" charset="0"/>
              <a:buChar char="•"/>
            </a:pPr>
            <a:r>
              <a:rPr lang="en-US" dirty="0"/>
              <a:t>What </a:t>
            </a:r>
            <a:r>
              <a:rPr lang="en-US" dirty="0" err="1"/>
              <a:t>STeLLA</a:t>
            </a:r>
            <a:r>
              <a:rPr lang="en-US" dirty="0"/>
              <a:t> strategies are highlighted in the activity?</a:t>
            </a:r>
          </a:p>
          <a:p>
            <a:pPr marL="777240" lvl="1" indent="-274320">
              <a:spcBef>
                <a:spcPts val="300"/>
              </a:spcBef>
              <a:spcAft>
                <a:spcPts val="0"/>
              </a:spcAft>
              <a:buFont typeface="Arial" pitchFamily="34" charset="0"/>
              <a:buChar char="•"/>
            </a:pPr>
            <a:r>
              <a:rPr lang="en-US" dirty="0"/>
              <a:t>What concerns or suggestions do you have regarding the activity? </a:t>
            </a:r>
            <a:endParaRPr lang="en-US" dirty="0">
              <a:ea typeface="Times New Roman"/>
            </a:endParaRPr>
          </a:p>
          <a:p>
            <a:pPr marL="365760" indent="-365760">
              <a:spcBef>
                <a:spcPts val="600"/>
              </a:spcBef>
              <a:spcAft>
                <a:spcPts val="0"/>
              </a:spcAft>
              <a:buAutoNum type="arabicPeriod"/>
              <a:defRPr/>
            </a:pPr>
            <a:r>
              <a:rPr lang="en-US" sz="2400" b="1" dirty="0">
                <a:ea typeface="Times New Roman"/>
              </a:rPr>
              <a:t>Practical issues and questions</a:t>
            </a:r>
          </a:p>
          <a:p>
            <a:endParaRPr lang="en-US" dirty="0"/>
          </a:p>
        </p:txBody>
      </p:sp>
    </p:spTree>
    <p:extLst>
      <p:ext uri="{BB962C8B-B14F-4D97-AF65-F5344CB8AC3E}">
        <p14:creationId xmlns:p14="http://schemas.microsoft.com/office/powerpoint/2010/main" val="595676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a:t>STL Strategies Highlighted in Water Cycle Lessons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245779760"/>
              </p:ext>
            </p:extLst>
          </p:nvPr>
        </p:nvGraphicFramePr>
        <p:xfrm>
          <a:off x="533400" y="1523999"/>
          <a:ext cx="8240750" cy="4876801"/>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gridCol w="533400">
                  <a:extLst>
                    <a:ext uri="{9D8B030D-6E8A-4147-A177-3AD203B41FA5}">
                      <a16:colId xmlns:a16="http://schemas.microsoft.com/office/drawing/2014/main" val="20006"/>
                    </a:ext>
                  </a:extLst>
                </a:gridCol>
                <a:gridCol w="533400">
                  <a:extLst>
                    <a:ext uri="{9D8B030D-6E8A-4147-A177-3AD203B41FA5}">
                      <a16:colId xmlns:a16="http://schemas.microsoft.com/office/drawing/2014/main" val="20007"/>
                    </a:ext>
                  </a:extLst>
                </a:gridCol>
                <a:gridCol w="533400">
                  <a:extLst>
                    <a:ext uri="{9D8B030D-6E8A-4147-A177-3AD203B41FA5}">
                      <a16:colId xmlns:a16="http://schemas.microsoft.com/office/drawing/2014/main" val="20008"/>
                    </a:ext>
                  </a:extLst>
                </a:gridCol>
                <a:gridCol w="533400">
                  <a:extLst>
                    <a:ext uri="{9D8B030D-6E8A-4147-A177-3AD203B41FA5}">
                      <a16:colId xmlns:a16="http://schemas.microsoft.com/office/drawing/2014/main" val="20009"/>
                    </a:ext>
                  </a:extLst>
                </a:gridCol>
                <a:gridCol w="533400">
                  <a:extLst>
                    <a:ext uri="{9D8B030D-6E8A-4147-A177-3AD203B41FA5}">
                      <a16:colId xmlns:a16="http://schemas.microsoft.com/office/drawing/2014/main" val="20010"/>
                    </a:ext>
                  </a:extLst>
                </a:gridCol>
                <a:gridCol w="533400">
                  <a:extLst>
                    <a:ext uri="{9D8B030D-6E8A-4147-A177-3AD203B41FA5}">
                      <a16:colId xmlns:a16="http://schemas.microsoft.com/office/drawing/2014/main" val="20011"/>
                    </a:ext>
                  </a:extLst>
                </a:gridCol>
                <a:gridCol w="544550">
                  <a:extLst>
                    <a:ext uri="{9D8B030D-6E8A-4147-A177-3AD203B41FA5}">
                      <a16:colId xmlns:a16="http://schemas.microsoft.com/office/drawing/2014/main" val="20012"/>
                    </a:ext>
                  </a:extLst>
                </a:gridCol>
              </a:tblGrid>
              <a:tr h="434155">
                <a:tc>
                  <a:txBody>
                    <a:bodyPr/>
                    <a:lstStyle/>
                    <a:p>
                      <a:endParaRPr lang="en-US" dirty="0"/>
                    </a:p>
                  </a:txBody>
                  <a:tcPr/>
                </a:tc>
                <a:tc>
                  <a:txBody>
                    <a:bodyPr/>
                    <a:lstStyle/>
                    <a:p>
                      <a:r>
                        <a:rPr lang="en-US" dirty="0"/>
                        <a:t>1a</a:t>
                      </a:r>
                    </a:p>
                  </a:txBody>
                  <a:tcPr/>
                </a:tc>
                <a:tc>
                  <a:txBody>
                    <a:bodyPr/>
                    <a:lstStyle/>
                    <a:p>
                      <a:r>
                        <a:rPr lang="en-US" dirty="0"/>
                        <a:t>1b</a:t>
                      </a:r>
                    </a:p>
                  </a:txBody>
                  <a:tcPr/>
                </a:tc>
                <a:tc>
                  <a:txBody>
                    <a:bodyPr/>
                    <a:lstStyle/>
                    <a:p>
                      <a:r>
                        <a:rPr lang="en-US" dirty="0"/>
                        <a:t>2a</a:t>
                      </a:r>
                    </a:p>
                  </a:txBody>
                  <a:tcPr/>
                </a:tc>
                <a:tc>
                  <a:txBody>
                    <a:bodyPr/>
                    <a:lstStyle/>
                    <a:p>
                      <a:r>
                        <a:rPr lang="en-US" dirty="0"/>
                        <a:t>2b</a:t>
                      </a:r>
                    </a:p>
                  </a:txBody>
                  <a:tcPr/>
                </a:tc>
                <a:tc>
                  <a:txBody>
                    <a:bodyPr/>
                    <a:lstStyle/>
                    <a:p>
                      <a:r>
                        <a:rPr lang="en-US" dirty="0"/>
                        <a:t>3a</a:t>
                      </a:r>
                    </a:p>
                  </a:txBody>
                  <a:tcPr/>
                </a:tc>
                <a:tc>
                  <a:txBody>
                    <a:bodyPr/>
                    <a:lstStyle/>
                    <a:p>
                      <a:r>
                        <a:rPr lang="en-US" dirty="0"/>
                        <a:t>3b</a:t>
                      </a:r>
                    </a:p>
                  </a:txBody>
                  <a:tcPr/>
                </a:tc>
                <a:tc>
                  <a:txBody>
                    <a:bodyPr/>
                    <a:lstStyle/>
                    <a:p>
                      <a:r>
                        <a:rPr lang="en-US" dirty="0"/>
                        <a:t>4a</a:t>
                      </a:r>
                    </a:p>
                  </a:txBody>
                  <a:tcPr/>
                </a:tc>
                <a:tc>
                  <a:txBody>
                    <a:bodyPr/>
                    <a:lstStyle/>
                    <a:p>
                      <a:r>
                        <a:rPr lang="en-US" dirty="0"/>
                        <a:t>4b</a:t>
                      </a:r>
                    </a:p>
                  </a:txBody>
                  <a:tcPr/>
                </a:tc>
                <a:tc>
                  <a:txBody>
                    <a:bodyPr/>
                    <a:lstStyle/>
                    <a:p>
                      <a:r>
                        <a:rPr lang="en-US" dirty="0"/>
                        <a:t>5a</a:t>
                      </a:r>
                    </a:p>
                  </a:txBody>
                  <a:tcPr/>
                </a:tc>
                <a:tc>
                  <a:txBody>
                    <a:bodyPr/>
                    <a:lstStyle/>
                    <a:p>
                      <a:r>
                        <a:rPr lang="en-US" dirty="0"/>
                        <a:t>5b</a:t>
                      </a:r>
                    </a:p>
                  </a:txBody>
                  <a:tcPr/>
                </a:tc>
                <a:tc>
                  <a:txBody>
                    <a:bodyPr/>
                    <a:lstStyle/>
                    <a:p>
                      <a:r>
                        <a:rPr lang="en-US" dirty="0"/>
                        <a:t>6a</a:t>
                      </a:r>
                    </a:p>
                  </a:txBody>
                  <a:tcPr/>
                </a:tc>
                <a:tc>
                  <a:txBody>
                    <a:bodyPr/>
                    <a:lstStyle/>
                    <a:p>
                      <a:r>
                        <a:rPr lang="en-US" dirty="0"/>
                        <a:t>6b</a:t>
                      </a:r>
                    </a:p>
                  </a:txBody>
                  <a:tcPr/>
                </a:tc>
                <a:extLst>
                  <a:ext uri="{0D108BD9-81ED-4DB2-BD59-A6C34878D82A}">
                    <a16:rowId xmlns:a16="http://schemas.microsoft.com/office/drawing/2014/main" val="10000"/>
                  </a:ext>
                </a:extLst>
              </a:tr>
              <a:tr h="695836">
                <a:tc>
                  <a:txBody>
                    <a:bodyPr/>
                    <a:lstStyle/>
                    <a:p>
                      <a:pPr marL="228600" indent="-228600" algn="l">
                        <a:lnSpc>
                          <a:spcPct val="100000"/>
                        </a:lnSpc>
                        <a:spcAft>
                          <a:spcPts val="1200"/>
                        </a:spcAft>
                        <a:buNone/>
                      </a:pPr>
                      <a:r>
                        <a:rPr lang="en-US" sz="2000" dirty="0"/>
                        <a:t>1. Elicit</a:t>
                      </a:r>
                    </a:p>
                    <a:p>
                      <a:pPr marL="228600" indent="-228600" algn="l">
                        <a:lnSpc>
                          <a:spcPct val="100000"/>
                        </a:lnSpc>
                        <a:spcAft>
                          <a:spcPts val="1200"/>
                        </a:spcAft>
                        <a:buNone/>
                      </a:pPr>
                      <a:endParaRPr lang="en-US" sz="300"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606626">
                <a:tc>
                  <a:txBody>
                    <a:bodyPr/>
                    <a:lstStyle/>
                    <a:p>
                      <a:pPr marL="228600" indent="-228600" algn="l">
                        <a:spcAft>
                          <a:spcPts val="600"/>
                        </a:spcAft>
                      </a:pPr>
                      <a:r>
                        <a:rPr lang="en-US" sz="2000" dirty="0"/>
                        <a:t>2. Probe</a:t>
                      </a:r>
                    </a:p>
                    <a:p>
                      <a:pPr marL="228600" indent="-228600" algn="l">
                        <a:spcAft>
                          <a:spcPts val="600"/>
                        </a:spcAft>
                      </a:pPr>
                      <a:endParaRPr lang="en-US" sz="300"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606626">
                <a:tc>
                  <a:txBody>
                    <a:bodyPr/>
                    <a:lstStyle/>
                    <a:p>
                      <a:pPr marL="228600" indent="-228600" algn="l">
                        <a:spcAft>
                          <a:spcPts val="600"/>
                        </a:spcAft>
                      </a:pPr>
                      <a:r>
                        <a:rPr lang="en-US" sz="2000" dirty="0"/>
                        <a:t>3.</a:t>
                      </a:r>
                      <a:r>
                        <a:rPr lang="en-US" sz="2000" baseline="0" dirty="0"/>
                        <a:t> </a:t>
                      </a:r>
                      <a:r>
                        <a:rPr lang="en-US" sz="2000" dirty="0"/>
                        <a:t>Challenge</a:t>
                      </a:r>
                    </a:p>
                    <a:p>
                      <a:pPr marL="228600" indent="-228600" algn="l">
                        <a:spcAft>
                          <a:spcPts val="600"/>
                        </a:spcAft>
                      </a:pPr>
                      <a:endParaRPr lang="en-US" sz="300"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963466">
                <a:tc>
                  <a:txBody>
                    <a:bodyPr/>
                    <a:lstStyle/>
                    <a:p>
                      <a:pPr marL="228600" indent="-228600" algn="l">
                        <a:spcAft>
                          <a:spcPts val="600"/>
                        </a:spcAft>
                      </a:pPr>
                      <a:r>
                        <a:rPr lang="en-US" sz="2000" dirty="0"/>
                        <a:t>4. Analyze/ Interpret</a:t>
                      </a:r>
                    </a:p>
                    <a:p>
                      <a:pPr marL="228600" indent="-228600" algn="l">
                        <a:spcAft>
                          <a:spcPts val="600"/>
                        </a:spcAft>
                      </a:pPr>
                      <a:endParaRPr lang="en-US" sz="300"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r h="963466">
                <a:tc>
                  <a:txBody>
                    <a:bodyPr/>
                    <a:lstStyle/>
                    <a:p>
                      <a:pPr marL="228600" indent="-228600" algn="l">
                        <a:spcAft>
                          <a:spcPts val="600"/>
                        </a:spcAft>
                      </a:pPr>
                      <a:r>
                        <a:rPr lang="en-US" sz="2000" dirty="0"/>
                        <a:t>5. Explain/ Argue</a:t>
                      </a:r>
                    </a:p>
                    <a:p>
                      <a:pPr marL="228600" indent="-228600" algn="l">
                        <a:spcAft>
                          <a:spcPts val="600"/>
                        </a:spcAft>
                      </a:pPr>
                      <a:endParaRPr lang="en-US" sz="300"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5"/>
                  </a:ext>
                </a:extLst>
              </a:tr>
              <a:tr h="606626">
                <a:tc>
                  <a:txBody>
                    <a:bodyPr/>
                    <a:lstStyle/>
                    <a:p>
                      <a:pPr marL="228600" indent="-228600" algn="l">
                        <a:spcAft>
                          <a:spcPts val="600"/>
                        </a:spcAft>
                      </a:pPr>
                      <a:r>
                        <a:rPr lang="en-US" sz="2000" dirty="0"/>
                        <a:t>6.</a:t>
                      </a:r>
                      <a:r>
                        <a:rPr lang="en-US" sz="2000" baseline="0" dirty="0"/>
                        <a:t> U</a:t>
                      </a:r>
                      <a:r>
                        <a:rPr lang="en-US" sz="2000" dirty="0"/>
                        <a:t>se/</a:t>
                      </a:r>
                      <a:r>
                        <a:rPr lang="en-US" sz="2000" baseline="0" dirty="0"/>
                        <a:t>A</a:t>
                      </a:r>
                      <a:r>
                        <a:rPr lang="en-US" sz="2000" dirty="0"/>
                        <a:t>pply</a:t>
                      </a:r>
                    </a:p>
                    <a:p>
                      <a:pPr marL="228600" indent="-228600" algn="l">
                        <a:spcAft>
                          <a:spcPts val="600"/>
                        </a:spcAft>
                      </a:pPr>
                      <a:endParaRPr lang="en-US" sz="300"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349982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8001000" cy="1981200"/>
          </a:xfrm>
        </p:spPr>
        <p:txBody>
          <a:bodyPr/>
          <a:lstStyle/>
          <a:p>
            <a:pPr fontAlgn="auto">
              <a:spcAft>
                <a:spcPts val="0"/>
              </a:spcAft>
              <a:defRPr/>
            </a:pPr>
            <a:r>
              <a:rPr lang="en-US" dirty="0"/>
              <a:t>Water Cycle</a:t>
            </a:r>
            <a:endParaRPr lang="en-US" altLang="en-US" dirty="0"/>
          </a:p>
        </p:txBody>
      </p:sp>
      <p:sp>
        <p:nvSpPr>
          <p:cNvPr id="8195" name="Rectangle 3"/>
          <p:cNvSpPr>
            <a:spLocks noGrp="1" noChangeArrowheads="1"/>
          </p:cNvSpPr>
          <p:nvPr>
            <p:ph type="subTitle" idx="1"/>
          </p:nvPr>
        </p:nvSpPr>
        <p:spPr>
          <a:xfrm>
            <a:off x="838200" y="365760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838200" y="3696110"/>
            <a:ext cx="7296150" cy="6001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defTabSz="1474788" eaLnBrk="1" fontAlgn="base" hangingPunct="1">
              <a:lnSpc>
                <a:spcPct val="80000"/>
              </a:lnSpc>
              <a:spcBef>
                <a:spcPts val="400"/>
              </a:spcBef>
              <a:spcAft>
                <a:spcPct val="0"/>
              </a:spcAft>
              <a:buClr>
                <a:srgbClr val="4F81BD"/>
              </a:buClr>
              <a:buSzPct val="68000"/>
              <a:buFontTx/>
              <a:buNone/>
            </a:pPr>
            <a:r>
              <a:rPr lang="en-US" sz="2000" dirty="0">
                <a:solidFill>
                  <a:srgbClr val="292934"/>
                </a:solidFill>
              </a:rPr>
              <a:t>SCIENCE CONTENT DEEPENING	      	Grade 5</a:t>
            </a:r>
            <a:br>
              <a:rPr lang="en-US" sz="2000" dirty="0">
                <a:solidFill>
                  <a:srgbClr val="292934"/>
                </a:solidFill>
              </a:rPr>
            </a:br>
            <a:endParaRPr lang="en-US" altLang="en-US" sz="2000" dirty="0">
              <a:solidFill>
                <a:srgbClr val="1F497D"/>
              </a:solidFill>
              <a:latin typeface="Lucida Sans Unicode" pitchFamily="34" charset="0"/>
            </a:endParaRPr>
          </a:p>
        </p:txBody>
      </p:sp>
      <p:pic>
        <p:nvPicPr>
          <p:cNvPr id="5" name="Picture 4" descr="Noyce Logo copy.png"/>
          <p:cNvPicPr/>
          <p:nvPr/>
        </p:nvPicPr>
        <p:blipFill>
          <a:blip r:embed="rId3" cstate="print"/>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print">
            <a:extLst>
              <a:ext uri="{28A0092B-C50C-407E-A947-70E740481C1C}">
                <a14:useLocalDpi xmlns:a14="http://schemas.microsoft.com/office/drawing/2010/main" val="0"/>
              </a:ext>
            </a:extLst>
          </a:blip>
          <a:srcRect l="13526" t="10564" r="3623" b="5182"/>
          <a:stretch/>
        </p:blipFill>
        <p:spPr bwMode="auto">
          <a:xfrm>
            <a:off x="3282950" y="4927600"/>
            <a:ext cx="679450" cy="622300"/>
          </a:xfrm>
          <a:prstGeom prst="ellipse">
            <a:avLst/>
          </a:prstGeom>
          <a:noFill/>
          <a:ln>
            <a:noFill/>
          </a:ln>
          <a:extLst>
            <a:ext uri="{53640926-AAD7-44d8-BBD7-CCE9431645EC}">
              <a14:shadowObscured xmlns="" xmlns:a14="http://schemas.microsoft.com/office/drawing/2010/main"/>
            </a:ext>
          </a:extLst>
        </p:spPr>
      </p:pic>
      <p:pic>
        <p:nvPicPr>
          <p:cNvPr id="7" name="Picture 6" descr="Macintosh HD:Users:ceemast:Desktop:CPP_logogreen1.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7000" y="4876800"/>
            <a:ext cx="736600" cy="711200"/>
          </a:xfrm>
          <a:prstGeom prst="rect">
            <a:avLst/>
          </a:prstGeom>
          <a:noFill/>
          <a:ln>
            <a:noFill/>
          </a:ln>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05600" y="4900979"/>
            <a:ext cx="1428750" cy="585788"/>
          </a:xfrm>
          <a:prstGeom prst="rect">
            <a:avLst/>
          </a:prstGeom>
        </p:spPr>
      </p:pic>
    </p:spTree>
    <p:extLst>
      <p:ext uri="{BB962C8B-B14F-4D97-AF65-F5344CB8AC3E}">
        <p14:creationId xmlns:p14="http://schemas.microsoft.com/office/powerpoint/2010/main" val="1384143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Overall Learning Goal</a:t>
            </a:r>
          </a:p>
        </p:txBody>
      </p:sp>
      <p:sp>
        <p:nvSpPr>
          <p:cNvPr id="3" name="Content Placeholder 2"/>
          <p:cNvSpPr>
            <a:spLocks noGrp="1"/>
          </p:cNvSpPr>
          <p:nvPr>
            <p:ph idx="1"/>
          </p:nvPr>
        </p:nvSpPr>
        <p:spPr>
          <a:xfrm>
            <a:off x="457200" y="1447800"/>
            <a:ext cx="8229600" cy="4876800"/>
          </a:xfrm>
        </p:spPr>
        <p:txBody>
          <a:bodyPr/>
          <a:lstStyle/>
          <a:p>
            <a:pPr marL="0" indent="0">
              <a:buNone/>
            </a:pPr>
            <a:r>
              <a:rPr lang="en-US" sz="3200" dirty="0"/>
              <a:t>The phenomena of the water cycle can be explained by examining the nature of water molecules.</a:t>
            </a:r>
          </a:p>
        </p:txBody>
      </p:sp>
      <p:pic>
        <p:nvPicPr>
          <p:cNvPr id="4" name="Picture 3" descr="water_cycle_diagram.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3124200"/>
            <a:ext cx="4645025" cy="3378200"/>
          </a:xfrm>
          <a:prstGeom prst="rect">
            <a:avLst/>
          </a:prstGeom>
        </p:spPr>
      </p:pic>
      <p:sp>
        <p:nvSpPr>
          <p:cNvPr id="5" name="TextBox 4">
            <a:extLst>
              <a:ext uri="{FF2B5EF4-FFF2-40B4-BE49-F238E27FC236}">
                <a16:creationId xmlns:a16="http://schemas.microsoft.com/office/drawing/2014/main" id="{00946AA2-F8D5-45EE-8F5A-3909F6EAE1B4}"/>
              </a:ext>
            </a:extLst>
          </p:cNvPr>
          <p:cNvSpPr txBox="1"/>
          <p:nvPr/>
        </p:nvSpPr>
        <p:spPr>
          <a:xfrm>
            <a:off x="5029200" y="6477000"/>
            <a:ext cx="1922321"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Courtesy of Classroomclipart.com</a:t>
            </a:r>
          </a:p>
        </p:txBody>
      </p:sp>
    </p:spTree>
    <p:extLst>
      <p:ext uri="{BB962C8B-B14F-4D97-AF65-F5344CB8AC3E}">
        <p14:creationId xmlns:p14="http://schemas.microsoft.com/office/powerpoint/2010/main" val="42848427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Content Deepening Focus Questions</a:t>
            </a:r>
          </a:p>
        </p:txBody>
      </p:sp>
      <p:sp>
        <p:nvSpPr>
          <p:cNvPr id="3" name="Content Placeholder 2"/>
          <p:cNvSpPr>
            <a:spLocks noGrp="1"/>
          </p:cNvSpPr>
          <p:nvPr>
            <p:ph idx="1"/>
          </p:nvPr>
        </p:nvSpPr>
        <p:spPr/>
        <p:txBody>
          <a:bodyPr/>
          <a:lstStyle/>
          <a:p>
            <a:pPr marL="365760" indent="-365760">
              <a:spcBef>
                <a:spcPts val="0"/>
              </a:spcBef>
              <a:spcAft>
                <a:spcPts val="1800"/>
              </a:spcAft>
              <a:buFont typeface="Arial" pitchFamily="34" charset="0"/>
              <a:buChar char="•"/>
            </a:pPr>
            <a:r>
              <a:rPr lang="en-US" sz="3200" dirty="0"/>
              <a:t>What are the two basic steps of cloud formation?</a:t>
            </a:r>
          </a:p>
          <a:p>
            <a:pPr marL="365760" indent="-365760">
              <a:spcBef>
                <a:spcPts val="0"/>
              </a:spcBef>
              <a:buFont typeface="Arial" pitchFamily="34" charset="0"/>
              <a:buChar char="•"/>
            </a:pPr>
            <a:r>
              <a:rPr lang="en-US" sz="3200" dirty="0"/>
              <a:t>How does the process of distillation simulate the overall water cycle?</a:t>
            </a:r>
          </a:p>
        </p:txBody>
      </p:sp>
    </p:spTree>
    <p:extLst>
      <p:ext uri="{BB962C8B-B14F-4D97-AF65-F5344CB8AC3E}">
        <p14:creationId xmlns:p14="http://schemas.microsoft.com/office/powerpoint/2010/main" val="24605383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381000"/>
            <a:ext cx="8229600" cy="990600"/>
          </a:xfrm>
        </p:spPr>
        <p:txBody>
          <a:bodyPr/>
          <a:lstStyle/>
          <a:p>
            <a:r>
              <a:rPr lang="en-US" dirty="0"/>
              <a:t>The Role of Energy in Phase Changes</a:t>
            </a:r>
          </a:p>
        </p:txBody>
      </p:sp>
      <p:sp>
        <p:nvSpPr>
          <p:cNvPr id="60419" name="Rectangle 3"/>
          <p:cNvSpPr>
            <a:spLocks noGrp="1" noChangeArrowheads="1"/>
          </p:cNvSpPr>
          <p:nvPr>
            <p:ph type="body" idx="1"/>
          </p:nvPr>
        </p:nvSpPr>
        <p:spPr>
          <a:xfrm>
            <a:off x="533400" y="1295400"/>
            <a:ext cx="7848600" cy="3505200"/>
          </a:xfrm>
        </p:spPr>
        <p:txBody>
          <a:bodyPr/>
          <a:lstStyle/>
          <a:p>
            <a:pPr marL="0" indent="0">
              <a:lnSpc>
                <a:spcPct val="90000"/>
              </a:lnSpc>
              <a:buNone/>
            </a:pPr>
            <a:r>
              <a:rPr lang="en-US" sz="3000" b="1" dirty="0"/>
              <a:t>Phase changes </a:t>
            </a:r>
            <a:r>
              <a:rPr lang="en-US" sz="3000" dirty="0"/>
              <a:t>in water occur as energy is gained or lost. Using science ideas from the past few lessons, draw a diagram illustrating this concept.</a:t>
            </a:r>
          </a:p>
          <a:p>
            <a:pPr marL="0" indent="0">
              <a:lnSpc>
                <a:spcPct val="90000"/>
              </a:lnSpc>
              <a:buNone/>
            </a:pPr>
            <a:endParaRPr lang="en-US" dirty="0">
              <a:effectLst>
                <a:outerShdw blurRad="38100" dist="38100" dir="2700000" algn="tl">
                  <a:srgbClr val="FFFFFF"/>
                </a:outerShdw>
              </a:effectLs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4971" y="2819400"/>
            <a:ext cx="5939151" cy="3657600"/>
          </a:xfrm>
          <a:prstGeom prst="rect">
            <a:avLst/>
          </a:prstGeom>
        </p:spPr>
      </p:pic>
      <p:sp>
        <p:nvSpPr>
          <p:cNvPr id="6" name="TextBox 5">
            <a:extLst>
              <a:ext uri="{FF2B5EF4-FFF2-40B4-BE49-F238E27FC236}">
                <a16:creationId xmlns:a16="http://schemas.microsoft.com/office/drawing/2014/main" id="{CA177782-FC63-48FD-A4F7-81C28D3E8777}"/>
              </a:ext>
            </a:extLst>
          </p:cNvPr>
          <p:cNvSpPr txBox="1"/>
          <p:nvPr/>
        </p:nvSpPr>
        <p:spPr>
          <a:xfrm>
            <a:off x="5566767" y="6477000"/>
            <a:ext cx="1707519"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Courtesy of Stock.Adobe.com</a:t>
            </a:r>
          </a:p>
        </p:txBody>
      </p:sp>
    </p:spTree>
    <p:extLst>
      <p:ext uri="{BB962C8B-B14F-4D97-AF65-F5344CB8AC3E}">
        <p14:creationId xmlns:p14="http://schemas.microsoft.com/office/powerpoint/2010/main" val="328217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idx="4294967295"/>
          </p:nvPr>
        </p:nvSpPr>
        <p:spPr>
          <a:xfrm>
            <a:off x="609600" y="533400"/>
            <a:ext cx="8534400" cy="990600"/>
          </a:xfrm>
        </p:spPr>
        <p:txBody>
          <a:bodyPr>
            <a:noAutofit/>
          </a:bodyPr>
          <a:lstStyle/>
          <a:p>
            <a:r>
              <a:rPr lang="en-US" sz="3600" dirty="0"/>
              <a:t>Review: The Arrangement of Water Molecules</a:t>
            </a:r>
          </a:p>
        </p:txBody>
      </p:sp>
      <p:sp>
        <p:nvSpPr>
          <p:cNvPr id="137219" name="Rectangle 3"/>
          <p:cNvSpPr>
            <a:spLocks noChangeArrowheads="1"/>
          </p:cNvSpPr>
          <p:nvPr/>
        </p:nvSpPr>
        <p:spPr bwMode="auto">
          <a:xfrm>
            <a:off x="685800" y="1524000"/>
            <a:ext cx="7696200" cy="48936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square">
            <a:spAutoFit/>
          </a:bodyPr>
          <a:lstStyle/>
          <a:p>
            <a:r>
              <a:rPr lang="en-US" sz="3200" dirty="0">
                <a:solidFill>
                  <a:srgbClr val="292934"/>
                </a:solidFill>
                <a:latin typeface="Calibri" pitchFamily="34" charset="0"/>
              </a:rPr>
              <a:t>Let’s practice drawing water in its various states again! </a:t>
            </a:r>
          </a:p>
          <a:p>
            <a:pPr>
              <a:spcBef>
                <a:spcPts val="1200"/>
              </a:spcBef>
            </a:pPr>
            <a:r>
              <a:rPr lang="en-US" sz="3200" dirty="0">
                <a:solidFill>
                  <a:srgbClr val="292934"/>
                </a:solidFill>
                <a:latin typeface="Calibri" pitchFamily="34" charset="0"/>
              </a:rPr>
              <a:t>Make sure to emphasize how water molecules are arranged (or attracted to each other) in the </a:t>
            </a:r>
            <a:r>
              <a:rPr lang="en-US" sz="3200" b="1" dirty="0">
                <a:solidFill>
                  <a:srgbClr val="292934"/>
                </a:solidFill>
                <a:latin typeface="Calibri" pitchFamily="34" charset="0"/>
              </a:rPr>
              <a:t>solid, liquid, and gaseous states</a:t>
            </a:r>
            <a:r>
              <a:rPr lang="en-US" sz="3200" dirty="0">
                <a:solidFill>
                  <a:srgbClr val="292934"/>
                </a:solidFill>
                <a:latin typeface="Calibri" pitchFamily="34" charset="0"/>
              </a:rPr>
              <a:t>. </a:t>
            </a:r>
          </a:p>
          <a:p>
            <a:pPr>
              <a:spcBef>
                <a:spcPts val="1200"/>
              </a:spcBef>
            </a:pPr>
            <a:r>
              <a:rPr lang="en-US" sz="3200" dirty="0">
                <a:solidFill>
                  <a:srgbClr val="292934"/>
                </a:solidFill>
                <a:latin typeface="Calibri" pitchFamily="34" charset="0"/>
              </a:rPr>
              <a:t>Your drawings should include at least </a:t>
            </a:r>
            <a:r>
              <a:rPr lang="en-US" sz="3200" b="1" dirty="0">
                <a:solidFill>
                  <a:srgbClr val="292934"/>
                </a:solidFill>
                <a:latin typeface="Calibri" pitchFamily="34" charset="0"/>
              </a:rPr>
              <a:t>six</a:t>
            </a:r>
            <a:r>
              <a:rPr lang="en-US" sz="3200" dirty="0">
                <a:solidFill>
                  <a:srgbClr val="292934"/>
                </a:solidFill>
                <a:latin typeface="Calibri" pitchFamily="34" charset="0"/>
              </a:rPr>
              <a:t> </a:t>
            </a:r>
            <a:r>
              <a:rPr lang="en-US" sz="3200" b="1" dirty="0">
                <a:solidFill>
                  <a:srgbClr val="292934"/>
                </a:solidFill>
                <a:latin typeface="Calibri" pitchFamily="34" charset="0"/>
              </a:rPr>
              <a:t>water molecules</a:t>
            </a:r>
            <a:r>
              <a:rPr lang="en-US" sz="3200" dirty="0">
                <a:solidFill>
                  <a:srgbClr val="292934"/>
                </a:solidFill>
                <a:latin typeface="Calibri" pitchFamily="34" charset="0"/>
              </a:rPr>
              <a:t>.</a:t>
            </a:r>
            <a:endParaRPr lang="en-US" dirty="0">
              <a:solidFill>
                <a:srgbClr val="292934"/>
              </a:solidFill>
            </a:endParaRPr>
          </a:p>
          <a:p>
            <a:endParaRPr lang="en-US" dirty="0">
              <a:solidFill>
                <a:srgbClr val="292934"/>
              </a:solidFill>
            </a:endParaRPr>
          </a:p>
          <a:p>
            <a:endParaRPr lang="en-US" dirty="0">
              <a:solidFill>
                <a:srgbClr val="292934"/>
              </a:solidFill>
            </a:endParaRPr>
          </a:p>
        </p:txBody>
      </p:sp>
    </p:spTree>
    <p:extLst>
      <p:ext uri="{BB962C8B-B14F-4D97-AF65-F5344CB8AC3E}">
        <p14:creationId xmlns:p14="http://schemas.microsoft.com/office/powerpoint/2010/main" val="3483529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txBody>
          <a:bodyPr/>
          <a:lstStyle/>
          <a:p>
            <a:r>
              <a:rPr lang="en-US" dirty="0"/>
              <a:t>Trends in Reflections</a:t>
            </a:r>
          </a:p>
        </p:txBody>
      </p:sp>
      <p:graphicFrame>
        <p:nvGraphicFramePr>
          <p:cNvPr id="4" name="Content Placeholder 4"/>
          <p:cNvGraphicFramePr>
            <a:graphicFrameLocks/>
          </p:cNvGraphicFramePr>
          <p:nvPr>
            <p:extLst/>
          </p:nvPr>
        </p:nvGraphicFramePr>
        <p:xfrm>
          <a:off x="533400" y="1295400"/>
          <a:ext cx="8077200" cy="5122823"/>
        </p:xfrm>
        <a:graphic>
          <a:graphicData uri="http://schemas.openxmlformats.org/drawingml/2006/table">
            <a:tbl>
              <a:tblPr firstRow="1" bandRow="1">
                <a:tableStyleId>{5C22544A-7EE6-4342-B048-85BDC9FD1C3A}</a:tableStyleId>
              </a:tblPr>
              <a:tblGrid>
                <a:gridCol w="4218552">
                  <a:extLst>
                    <a:ext uri="{9D8B030D-6E8A-4147-A177-3AD203B41FA5}">
                      <a16:colId xmlns:a16="http://schemas.microsoft.com/office/drawing/2014/main" val="20000"/>
                    </a:ext>
                  </a:extLst>
                </a:gridCol>
                <a:gridCol w="3858648">
                  <a:extLst>
                    <a:ext uri="{9D8B030D-6E8A-4147-A177-3AD203B41FA5}">
                      <a16:colId xmlns:a16="http://schemas.microsoft.com/office/drawing/2014/main" val="20001"/>
                    </a:ext>
                  </a:extLst>
                </a:gridCol>
              </a:tblGrid>
              <a:tr h="378815">
                <a:tc>
                  <a:txBody>
                    <a:bodyPr/>
                    <a:lstStyle/>
                    <a:p>
                      <a:pPr algn="ctr"/>
                      <a:r>
                        <a:rPr lang="en-US" sz="2000" dirty="0">
                          <a:solidFill>
                            <a:schemeClr val="bg1"/>
                          </a:solidFill>
                        </a:rPr>
                        <a:t>Lesson Analysis</a:t>
                      </a:r>
                    </a:p>
                  </a:txBody>
                  <a:tcPr marL="88969" marR="88969"/>
                </a:tc>
                <a:tc>
                  <a:txBody>
                    <a:bodyPr/>
                    <a:lstStyle/>
                    <a:p>
                      <a:pPr algn="ctr"/>
                      <a:r>
                        <a:rPr lang="en-US" sz="2000" dirty="0">
                          <a:solidFill>
                            <a:schemeClr val="bg1"/>
                          </a:solidFill>
                        </a:rPr>
                        <a:t>Science Content Learning</a:t>
                      </a:r>
                    </a:p>
                  </a:txBody>
                  <a:tcPr marL="88969" marR="88969"/>
                </a:tc>
                <a:extLst>
                  <a:ext uri="{0D108BD9-81ED-4DB2-BD59-A6C34878D82A}">
                    <a16:rowId xmlns:a16="http://schemas.microsoft.com/office/drawing/2014/main" val="10000"/>
                  </a:ext>
                </a:extLst>
              </a:tr>
              <a:tr h="846028">
                <a:tc>
                  <a:txBody>
                    <a:bodyPr/>
                    <a:lstStyle/>
                    <a:p>
                      <a:pPr>
                        <a:spcAft>
                          <a:spcPts val="600"/>
                        </a:spcAft>
                      </a:pPr>
                      <a:endParaRPr lang="en-US" sz="1600" dirty="0"/>
                    </a:p>
                  </a:txBody>
                  <a:tcPr marL="88969" marR="88969"/>
                </a:tc>
                <a:tc>
                  <a:txBody>
                    <a:bodyPr/>
                    <a:lstStyle/>
                    <a:p>
                      <a:endParaRPr lang="en-US" sz="1600" dirty="0"/>
                    </a:p>
                  </a:txBody>
                  <a:tcPr marL="88969" marR="88969"/>
                </a:tc>
                <a:extLst>
                  <a:ext uri="{0D108BD9-81ED-4DB2-BD59-A6C34878D82A}">
                    <a16:rowId xmlns:a16="http://schemas.microsoft.com/office/drawing/2014/main" val="10001"/>
                  </a:ext>
                </a:extLst>
              </a:tr>
              <a:tr h="980486">
                <a:tc>
                  <a:txBody>
                    <a:bodyPr/>
                    <a:lstStyle/>
                    <a:p>
                      <a:pPr marL="0" indent="0">
                        <a:spcAft>
                          <a:spcPts val="600"/>
                        </a:spcAft>
                        <a:buFont typeface="Arial" pitchFamily="34" charset="0"/>
                        <a:buNone/>
                      </a:pPr>
                      <a:endParaRPr lang="en-US" sz="1600" dirty="0"/>
                    </a:p>
                  </a:txBody>
                  <a:tcPr marL="88969" marR="8896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marL="88969" marR="88969"/>
                </a:tc>
                <a:extLst>
                  <a:ext uri="{0D108BD9-81ED-4DB2-BD59-A6C34878D82A}">
                    <a16:rowId xmlns:a16="http://schemas.microsoft.com/office/drawing/2014/main" val="10002"/>
                  </a:ext>
                </a:extLst>
              </a:tr>
              <a:tr h="532264">
                <a:tc>
                  <a:txBody>
                    <a:bodyPr/>
                    <a:lstStyle/>
                    <a:p>
                      <a:pPr marL="0" indent="0">
                        <a:spcAft>
                          <a:spcPts val="600"/>
                        </a:spcAft>
                        <a:buFont typeface="Arial" pitchFamily="34" charset="0"/>
                        <a:buNone/>
                      </a:pPr>
                      <a:endParaRPr lang="en-US" sz="1600" dirty="0"/>
                    </a:p>
                  </a:txBody>
                  <a:tcPr marL="88969" marR="88969"/>
                </a:tc>
                <a:tc>
                  <a:txBody>
                    <a:bodyPr/>
                    <a:lstStyle/>
                    <a:p>
                      <a:endParaRPr lang="en-US" sz="1600" dirty="0"/>
                    </a:p>
                  </a:txBody>
                  <a:tcPr marL="88969" marR="88969"/>
                </a:tc>
                <a:extLst>
                  <a:ext uri="{0D108BD9-81ED-4DB2-BD59-A6C34878D82A}">
                    <a16:rowId xmlns:a16="http://schemas.microsoft.com/office/drawing/2014/main" val="10003"/>
                  </a:ext>
                </a:extLst>
              </a:tr>
              <a:tr h="756375">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4"/>
                  </a:ext>
                </a:extLst>
              </a:tr>
              <a:tr h="980486">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5"/>
                  </a:ext>
                </a:extLst>
              </a:tr>
              <a:tr h="630944">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451165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idx="4294967295"/>
          </p:nvPr>
        </p:nvSpPr>
        <p:spPr/>
        <p:txBody>
          <a:bodyPr>
            <a:normAutofit/>
          </a:bodyPr>
          <a:lstStyle/>
          <a:p>
            <a:r>
              <a:rPr lang="en-US" dirty="0"/>
              <a:t>Drawing Water Molecules in Three States</a:t>
            </a:r>
          </a:p>
        </p:txBody>
      </p:sp>
      <p:grpSp>
        <p:nvGrpSpPr>
          <p:cNvPr id="9" name="Group 8">
            <a:extLst>
              <a:ext uri="{FF2B5EF4-FFF2-40B4-BE49-F238E27FC236}">
                <a16:creationId xmlns:a16="http://schemas.microsoft.com/office/drawing/2014/main" id="{D964651C-EA0A-4D58-AAF5-671BCC886A8F}"/>
              </a:ext>
            </a:extLst>
          </p:cNvPr>
          <p:cNvGrpSpPr/>
          <p:nvPr/>
        </p:nvGrpSpPr>
        <p:grpSpPr>
          <a:xfrm>
            <a:off x="990600" y="1368180"/>
            <a:ext cx="7260833" cy="308220"/>
            <a:chOff x="1143000" y="1360215"/>
            <a:chExt cx="7260833" cy="308220"/>
          </a:xfrm>
        </p:grpSpPr>
        <p:sp>
          <p:nvSpPr>
            <p:cNvPr id="13" name="TextBox 12">
              <a:extLst>
                <a:ext uri="{FF2B5EF4-FFF2-40B4-BE49-F238E27FC236}">
                  <a16:creationId xmlns:a16="http://schemas.microsoft.com/office/drawing/2014/main" id="{A8DB3122-FE75-4BF5-8BA7-0F33A70965C8}"/>
                </a:ext>
              </a:extLst>
            </p:cNvPr>
            <p:cNvSpPr txBox="1"/>
            <p:nvPr/>
          </p:nvSpPr>
          <p:spPr>
            <a:xfrm>
              <a:off x="1143000" y="1360658"/>
              <a:ext cx="2209800" cy="307777"/>
            </a:xfrm>
            <a:prstGeom prst="rect">
              <a:avLst/>
            </a:prstGeom>
            <a:solidFill>
              <a:schemeClr val="bg1"/>
            </a:solidFill>
          </p:spPr>
          <p:txBody>
            <a:bodyPr wrap="square" rtlCol="0">
              <a:spAutoFit/>
            </a:bodyPr>
            <a:lstStyle/>
            <a:p>
              <a:pPr algn="ctr"/>
              <a:r>
                <a:rPr lang="en-US" sz="1400" dirty="0">
                  <a:latin typeface="Calibri" panose="020F0502020204030204" pitchFamily="34" charset="0"/>
                  <a:cs typeface="Calibri" panose="020F0502020204030204" pitchFamily="34" charset="0"/>
                </a:rPr>
                <a:t>Solid Water (Ice)</a:t>
              </a:r>
            </a:p>
          </p:txBody>
        </p:sp>
        <p:sp>
          <p:nvSpPr>
            <p:cNvPr id="14" name="TextBox 13">
              <a:extLst>
                <a:ext uri="{FF2B5EF4-FFF2-40B4-BE49-F238E27FC236}">
                  <a16:creationId xmlns:a16="http://schemas.microsoft.com/office/drawing/2014/main" id="{0967D23D-A3D5-4B84-9531-B9C02D0A7AA8}"/>
                </a:ext>
              </a:extLst>
            </p:cNvPr>
            <p:cNvSpPr txBox="1"/>
            <p:nvPr/>
          </p:nvSpPr>
          <p:spPr>
            <a:xfrm>
              <a:off x="3648818" y="1360216"/>
              <a:ext cx="2402895" cy="307777"/>
            </a:xfrm>
            <a:prstGeom prst="rect">
              <a:avLst/>
            </a:prstGeom>
            <a:solidFill>
              <a:schemeClr val="bg1"/>
            </a:solidFill>
          </p:spPr>
          <p:txBody>
            <a:bodyPr wrap="square" rtlCol="0">
              <a:spAutoFit/>
            </a:bodyPr>
            <a:lstStyle/>
            <a:p>
              <a:pPr algn="ctr"/>
              <a:r>
                <a:rPr lang="en-US" sz="1400" dirty="0">
                  <a:latin typeface="Calibri" panose="020F0502020204030204" pitchFamily="34" charset="0"/>
                  <a:cs typeface="Calibri" panose="020F0502020204030204" pitchFamily="34" charset="0"/>
                </a:rPr>
                <a:t>Liquid Water</a:t>
              </a:r>
            </a:p>
          </p:txBody>
        </p:sp>
        <p:sp>
          <p:nvSpPr>
            <p:cNvPr id="15" name="TextBox 14">
              <a:extLst>
                <a:ext uri="{FF2B5EF4-FFF2-40B4-BE49-F238E27FC236}">
                  <a16:creationId xmlns:a16="http://schemas.microsoft.com/office/drawing/2014/main" id="{019A7DEE-CD06-476F-9EBC-C1F7F7E78DD5}"/>
                </a:ext>
              </a:extLst>
            </p:cNvPr>
            <p:cNvSpPr txBox="1"/>
            <p:nvPr/>
          </p:nvSpPr>
          <p:spPr>
            <a:xfrm>
              <a:off x="6051714" y="1360215"/>
              <a:ext cx="2352119" cy="307777"/>
            </a:xfrm>
            <a:prstGeom prst="rect">
              <a:avLst/>
            </a:prstGeom>
            <a:solidFill>
              <a:schemeClr val="bg1"/>
            </a:solidFill>
          </p:spPr>
          <p:txBody>
            <a:bodyPr wrap="none" rtlCol="0">
              <a:spAutoFit/>
            </a:bodyPr>
            <a:lstStyle/>
            <a:p>
              <a:r>
                <a:rPr lang="en-US" sz="1400" dirty="0">
                  <a:latin typeface="Calibri" panose="020F0502020204030204" pitchFamily="34" charset="0"/>
                  <a:cs typeface="Calibri" panose="020F0502020204030204" pitchFamily="34" charset="0"/>
                </a:rPr>
                <a:t>Gaseous Water (Water Vapor)</a:t>
              </a:r>
            </a:p>
          </p:txBody>
        </p:sp>
      </p:grpSp>
      <p:grpSp>
        <p:nvGrpSpPr>
          <p:cNvPr id="4" name="Group 3">
            <a:extLst>
              <a:ext uri="{FF2B5EF4-FFF2-40B4-BE49-F238E27FC236}">
                <a16:creationId xmlns:a16="http://schemas.microsoft.com/office/drawing/2014/main" id="{C75DCFAC-355F-49BC-83B4-393618A92D4D}"/>
              </a:ext>
            </a:extLst>
          </p:cNvPr>
          <p:cNvGrpSpPr/>
          <p:nvPr/>
        </p:nvGrpSpPr>
        <p:grpSpPr>
          <a:xfrm>
            <a:off x="3496419" y="4587946"/>
            <a:ext cx="1685182" cy="2135274"/>
            <a:chOff x="3496419" y="4587946"/>
            <a:chExt cx="1685182" cy="2135274"/>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6419" y="4587946"/>
              <a:ext cx="1685182" cy="1889053"/>
            </a:xfrm>
            <a:prstGeom prst="rect">
              <a:avLst/>
            </a:prstGeom>
          </p:spPr>
        </p:pic>
        <p:sp>
          <p:nvSpPr>
            <p:cNvPr id="18" name="TextBox 17">
              <a:extLst>
                <a:ext uri="{FF2B5EF4-FFF2-40B4-BE49-F238E27FC236}">
                  <a16:creationId xmlns:a16="http://schemas.microsoft.com/office/drawing/2014/main" id="{D25031A6-D201-4A2D-B989-081A1E20FF32}"/>
                </a:ext>
              </a:extLst>
            </p:cNvPr>
            <p:cNvSpPr txBox="1"/>
            <p:nvPr/>
          </p:nvSpPr>
          <p:spPr>
            <a:xfrm>
              <a:off x="3585089" y="6476999"/>
              <a:ext cx="1465466"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Courtesy of Pixabay.com</a:t>
              </a:r>
            </a:p>
          </p:txBody>
        </p:sp>
      </p:grpSp>
      <p:sp>
        <p:nvSpPr>
          <p:cNvPr id="21" name="TextBox 20">
            <a:extLst>
              <a:ext uri="{FF2B5EF4-FFF2-40B4-BE49-F238E27FC236}">
                <a16:creationId xmlns:a16="http://schemas.microsoft.com/office/drawing/2014/main" id="{961331AE-EA13-490E-9B2A-39F212E4FE95}"/>
              </a:ext>
            </a:extLst>
          </p:cNvPr>
          <p:cNvSpPr txBox="1"/>
          <p:nvPr/>
        </p:nvSpPr>
        <p:spPr>
          <a:xfrm>
            <a:off x="4809380" y="4492823"/>
            <a:ext cx="3738524" cy="246221"/>
          </a:xfrm>
          <a:prstGeom prst="rect">
            <a:avLst/>
          </a:prstGeom>
          <a:noFill/>
        </p:spPr>
        <p:txBody>
          <a:bodyPr wrap="none" rtlCol="0">
            <a:spAutoFit/>
          </a:bodyPr>
          <a:lstStyle/>
          <a:p>
            <a:pPr algn="ctr"/>
            <a:r>
              <a:rPr lang="en-US" sz="1000" dirty="0">
                <a:latin typeface="Calibri" panose="020F0502020204030204" pitchFamily="34" charset="0"/>
                <a:cs typeface="Calibri" panose="020F0502020204030204" pitchFamily="34" charset="0"/>
              </a:rPr>
              <a:t>Courtesy of </a:t>
            </a:r>
            <a:r>
              <a:rPr lang="en-US" sz="1000" dirty="0" err="1">
                <a:latin typeface="Calibri" panose="020F0502020204030204" pitchFamily="34" charset="0"/>
                <a:cs typeface="Calibri" panose="020F0502020204030204" pitchFamily="34" charset="0"/>
              </a:rPr>
              <a:t>Encyclopaedia</a:t>
            </a:r>
            <a:r>
              <a:rPr lang="en-US" sz="1000" dirty="0">
                <a:latin typeface="Calibri" panose="020F0502020204030204" pitchFamily="34" charset="0"/>
                <a:cs typeface="Calibri" panose="020F0502020204030204" pitchFamily="34" charset="0"/>
              </a:rPr>
              <a:t> Britannica, © 2015, used with permission</a:t>
            </a:r>
          </a:p>
        </p:txBody>
      </p:sp>
      <p:grpSp>
        <p:nvGrpSpPr>
          <p:cNvPr id="2" name="Group 1">
            <a:extLst>
              <a:ext uri="{FF2B5EF4-FFF2-40B4-BE49-F238E27FC236}">
                <a16:creationId xmlns:a16="http://schemas.microsoft.com/office/drawing/2014/main" id="{66E8F119-0E29-49C1-AF83-BEC387431B76}"/>
              </a:ext>
            </a:extLst>
          </p:cNvPr>
          <p:cNvGrpSpPr/>
          <p:nvPr/>
        </p:nvGrpSpPr>
        <p:grpSpPr>
          <a:xfrm>
            <a:off x="609600" y="1595331"/>
            <a:ext cx="7602286" cy="3205269"/>
            <a:chOff x="609600" y="1595331"/>
            <a:chExt cx="7602286" cy="3205269"/>
          </a:xfrm>
        </p:grpSpPr>
        <p:grpSp>
          <p:nvGrpSpPr>
            <p:cNvPr id="16" name="Group 15">
              <a:extLst>
                <a:ext uri="{FF2B5EF4-FFF2-40B4-BE49-F238E27FC236}">
                  <a16:creationId xmlns:a16="http://schemas.microsoft.com/office/drawing/2014/main" id="{08346A9D-9F97-427A-847E-34E706AAF2DD}"/>
                </a:ext>
              </a:extLst>
            </p:cNvPr>
            <p:cNvGrpSpPr/>
            <p:nvPr/>
          </p:nvGrpSpPr>
          <p:grpSpPr>
            <a:xfrm>
              <a:off x="609600" y="1697790"/>
              <a:ext cx="7602286" cy="3102810"/>
              <a:chOff x="762000" y="3604235"/>
              <a:chExt cx="7602286" cy="3102810"/>
            </a:xfrm>
          </p:grpSpPr>
          <p:pic>
            <p:nvPicPr>
              <p:cNvPr id="19" name="Picture 18">
                <a:extLst>
                  <a:ext uri="{FF2B5EF4-FFF2-40B4-BE49-F238E27FC236}">
                    <a16:creationId xmlns:a16="http://schemas.microsoft.com/office/drawing/2014/main" id="{09EDAFA3-35BB-4F48-A624-A0E2E61DDF4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720" b="4446"/>
              <a:stretch/>
            </p:blipFill>
            <p:spPr>
              <a:xfrm>
                <a:off x="932114" y="3604235"/>
                <a:ext cx="7432172" cy="2796565"/>
              </a:xfrm>
              <a:prstGeom prst="rect">
                <a:avLst/>
              </a:prstGeom>
            </p:spPr>
          </p:pic>
          <p:sp>
            <p:nvSpPr>
              <p:cNvPr id="20" name="TextBox 19">
                <a:extLst>
                  <a:ext uri="{FF2B5EF4-FFF2-40B4-BE49-F238E27FC236}">
                    <a16:creationId xmlns:a16="http://schemas.microsoft.com/office/drawing/2014/main" id="{2734987F-2780-4A2B-8A54-DF2417310949}"/>
                  </a:ext>
                </a:extLst>
              </p:cNvPr>
              <p:cNvSpPr txBox="1"/>
              <p:nvPr/>
            </p:nvSpPr>
            <p:spPr>
              <a:xfrm>
                <a:off x="762000" y="6337713"/>
                <a:ext cx="2590800" cy="369332"/>
              </a:xfrm>
              <a:prstGeom prst="rect">
                <a:avLst/>
              </a:prstGeom>
              <a:solidFill>
                <a:schemeClr val="bg1"/>
              </a:solidFill>
            </p:spPr>
            <p:txBody>
              <a:bodyPr wrap="square" rtlCol="0">
                <a:spAutoFit/>
              </a:bodyPr>
              <a:lstStyle/>
              <a:p>
                <a:endParaRPr lang="en-US" dirty="0"/>
              </a:p>
            </p:txBody>
          </p:sp>
        </p:grpSp>
        <p:sp>
          <p:nvSpPr>
            <p:cNvPr id="22" name="TextBox 21">
              <a:extLst>
                <a:ext uri="{FF2B5EF4-FFF2-40B4-BE49-F238E27FC236}">
                  <a16:creationId xmlns:a16="http://schemas.microsoft.com/office/drawing/2014/main" id="{9527AE67-7686-4070-9FA7-B0983FE32BCB}"/>
                </a:ext>
              </a:extLst>
            </p:cNvPr>
            <p:cNvSpPr txBox="1"/>
            <p:nvPr/>
          </p:nvSpPr>
          <p:spPr>
            <a:xfrm>
              <a:off x="609600" y="1697790"/>
              <a:ext cx="914400" cy="307777"/>
            </a:xfrm>
            <a:prstGeom prst="rect">
              <a:avLst/>
            </a:prstGeom>
            <a:solidFill>
              <a:schemeClr val="bg1"/>
            </a:solidFill>
          </p:spPr>
          <p:txBody>
            <a:bodyPr wrap="square" rtlCol="0">
              <a:spAutoFit/>
            </a:bodyPr>
            <a:lstStyle/>
            <a:p>
              <a:pPr algn="ctr"/>
              <a:endParaRPr lang="en-US" sz="1400" dirty="0">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E2985F0A-9E76-4170-9C69-5C7540717A84}"/>
                </a:ext>
              </a:extLst>
            </p:cNvPr>
            <p:cNvSpPr txBox="1"/>
            <p:nvPr/>
          </p:nvSpPr>
          <p:spPr>
            <a:xfrm>
              <a:off x="3160400" y="1595331"/>
              <a:ext cx="914400" cy="307777"/>
            </a:xfrm>
            <a:prstGeom prst="rect">
              <a:avLst/>
            </a:prstGeom>
            <a:solidFill>
              <a:schemeClr val="bg1"/>
            </a:solidFill>
          </p:spPr>
          <p:txBody>
            <a:bodyPr wrap="square" rtlCol="0">
              <a:spAutoFit/>
            </a:bodyPr>
            <a:lstStyle/>
            <a:p>
              <a:pPr algn="ctr"/>
              <a:endParaRPr lang="en-US" sz="1400" dirty="0">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C9CBF7DA-F047-415F-AE85-520549B0D27C}"/>
                </a:ext>
              </a:extLst>
            </p:cNvPr>
            <p:cNvSpPr txBox="1"/>
            <p:nvPr/>
          </p:nvSpPr>
          <p:spPr>
            <a:xfrm>
              <a:off x="5787400" y="1703370"/>
              <a:ext cx="914400" cy="307777"/>
            </a:xfrm>
            <a:prstGeom prst="rect">
              <a:avLst/>
            </a:prstGeom>
            <a:solidFill>
              <a:schemeClr val="bg1"/>
            </a:solidFill>
          </p:spPr>
          <p:txBody>
            <a:bodyPr wrap="square" rtlCol="0">
              <a:spAutoFit/>
            </a:bodyPr>
            <a:lstStyle/>
            <a:p>
              <a:pPr algn="ctr"/>
              <a:endParaRPr lang="en-US" sz="140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53536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Content Deepening: Focus Question 1</a:t>
            </a:r>
          </a:p>
        </p:txBody>
      </p:sp>
      <p:sp>
        <p:nvSpPr>
          <p:cNvPr id="3" name="Content Placeholder 2"/>
          <p:cNvSpPr>
            <a:spLocks noGrp="1"/>
          </p:cNvSpPr>
          <p:nvPr>
            <p:ph idx="1"/>
          </p:nvPr>
        </p:nvSpPr>
        <p:spPr/>
        <p:txBody>
          <a:bodyPr/>
          <a:lstStyle/>
          <a:p>
            <a:pPr marL="0" indent="0">
              <a:spcBef>
                <a:spcPts val="0"/>
              </a:spcBef>
              <a:buNone/>
            </a:pPr>
            <a:r>
              <a:rPr lang="en-US" sz="3200" dirty="0"/>
              <a:t>What are the two basic steps of cloud formation?</a:t>
            </a:r>
          </a:p>
          <a:p>
            <a:pPr marL="0" indent="0">
              <a:spcBef>
                <a:spcPts val="0"/>
              </a:spcBef>
              <a:buNone/>
            </a:pPr>
            <a:endParaRPr lang="en-US" sz="2800" b="1" dirty="0"/>
          </a:p>
          <a:p>
            <a:pPr marL="457200" indent="-457200">
              <a:spcBef>
                <a:spcPts val="0"/>
              </a:spcBef>
              <a:buFont typeface="+mj-lt"/>
              <a:buAutoNum type="arabicPeriod"/>
            </a:pPr>
            <a:endParaRPr lang="en-US" dirty="0"/>
          </a:p>
        </p:txBody>
      </p:sp>
    </p:spTree>
    <p:extLst>
      <p:ext uri="{BB962C8B-B14F-4D97-AF65-F5344CB8AC3E}">
        <p14:creationId xmlns:p14="http://schemas.microsoft.com/office/powerpoint/2010/main" val="11888570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dirty="0"/>
              <a:t>Cloud Formation</a:t>
            </a:r>
          </a:p>
        </p:txBody>
      </p:sp>
      <p:sp>
        <p:nvSpPr>
          <p:cNvPr id="66563" name="Rectangle 3"/>
          <p:cNvSpPr>
            <a:spLocks noGrp="1" noChangeArrowheads="1"/>
          </p:cNvSpPr>
          <p:nvPr>
            <p:ph type="body" idx="1"/>
          </p:nvPr>
        </p:nvSpPr>
        <p:spPr>
          <a:xfrm>
            <a:off x="533400" y="1524000"/>
            <a:ext cx="4191000" cy="5029200"/>
          </a:xfrm>
        </p:spPr>
        <p:txBody>
          <a:bodyPr/>
          <a:lstStyle/>
          <a:p>
            <a:pPr marL="0" indent="0">
              <a:lnSpc>
                <a:spcPct val="90000"/>
              </a:lnSpc>
              <a:buNone/>
            </a:pPr>
            <a:r>
              <a:rPr lang="en-US" sz="3200" dirty="0"/>
              <a:t>Students typically refer to cloud formation as a one-step process involving water vapor. </a:t>
            </a:r>
          </a:p>
          <a:p>
            <a:pPr marL="0" indent="0">
              <a:lnSpc>
                <a:spcPct val="90000"/>
              </a:lnSpc>
              <a:spcBef>
                <a:spcPts val="1200"/>
              </a:spcBef>
              <a:buNone/>
            </a:pPr>
            <a:r>
              <a:rPr lang="en-US" sz="3200" dirty="0"/>
              <a:t>They view energy as a kind of invisible crane that picks up the warm water molecules as they change to a gas and carries them into the sky to form a cloud.</a:t>
            </a:r>
          </a:p>
          <a:p>
            <a:pPr marL="0" indent="0">
              <a:lnSpc>
                <a:spcPct val="90000"/>
              </a:lnSpc>
              <a:buNone/>
            </a:pPr>
            <a:endParaRPr lang="en-US" sz="2000" dirty="0">
              <a:solidFill>
                <a:schemeClr val="tx2"/>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0" y="1238598"/>
            <a:ext cx="3429000" cy="2241488"/>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5400" y="4046621"/>
            <a:ext cx="3429000" cy="2329042"/>
          </a:xfrm>
          <a:prstGeom prst="rect">
            <a:avLst/>
          </a:prstGeom>
        </p:spPr>
      </p:pic>
      <p:sp>
        <p:nvSpPr>
          <p:cNvPr id="6" name="TextBox 5">
            <a:extLst>
              <a:ext uri="{FF2B5EF4-FFF2-40B4-BE49-F238E27FC236}">
                <a16:creationId xmlns:a16="http://schemas.microsoft.com/office/drawing/2014/main" id="{74B76024-2865-4F34-8407-3FE4CD85E8FA}"/>
              </a:ext>
            </a:extLst>
          </p:cNvPr>
          <p:cNvSpPr txBox="1"/>
          <p:nvPr/>
        </p:nvSpPr>
        <p:spPr>
          <a:xfrm>
            <a:off x="6858000" y="6400800"/>
            <a:ext cx="1664238"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Courtesy of Cal Poly Pomona</a:t>
            </a:r>
          </a:p>
        </p:txBody>
      </p:sp>
      <p:sp>
        <p:nvSpPr>
          <p:cNvPr id="7" name="TextBox 6">
            <a:extLst>
              <a:ext uri="{FF2B5EF4-FFF2-40B4-BE49-F238E27FC236}">
                <a16:creationId xmlns:a16="http://schemas.microsoft.com/office/drawing/2014/main" id="{55A6F6F5-6DB0-4112-9C47-9A2D6AA01ACE}"/>
              </a:ext>
            </a:extLst>
          </p:cNvPr>
          <p:cNvSpPr txBox="1"/>
          <p:nvPr/>
        </p:nvSpPr>
        <p:spPr>
          <a:xfrm>
            <a:off x="6858000" y="3505200"/>
            <a:ext cx="1664238"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Courtesy of Cal Poly Pomona</a:t>
            </a:r>
          </a:p>
        </p:txBody>
      </p:sp>
    </p:spTree>
    <p:extLst>
      <p:ext uri="{BB962C8B-B14F-4D97-AF65-F5344CB8AC3E}">
        <p14:creationId xmlns:p14="http://schemas.microsoft.com/office/powerpoint/2010/main" val="37718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5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uiExpand="1" build="p"/>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09600" y="228600"/>
            <a:ext cx="8077200" cy="990600"/>
          </a:xfrm>
        </p:spPr>
        <p:txBody>
          <a:bodyPr/>
          <a:lstStyle/>
          <a:p>
            <a:r>
              <a:rPr lang="en-US" dirty="0"/>
              <a:t>Labeling the States of Water</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103" y="1371600"/>
            <a:ext cx="4372297" cy="3193877"/>
          </a:xfrm>
          <a:prstGeom prst="rect">
            <a:avLst/>
          </a:prstGeom>
        </p:spPr>
      </p:pic>
      <p:sp>
        <p:nvSpPr>
          <p:cNvPr id="6" name="Left Arrow 5"/>
          <p:cNvSpPr/>
          <p:nvPr/>
        </p:nvSpPr>
        <p:spPr>
          <a:xfrm>
            <a:off x="5029200" y="1905000"/>
            <a:ext cx="2590800" cy="228600"/>
          </a:xfrm>
          <a:prstGeom prst="lef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ln>
                <a:solidFill>
                  <a:srgbClr val="292934"/>
                </a:solidFill>
              </a:ln>
              <a:solidFill>
                <a:srgbClr val="292934"/>
              </a:solidFill>
            </a:endParaRPr>
          </a:p>
        </p:txBody>
      </p:sp>
      <p:sp>
        <p:nvSpPr>
          <p:cNvPr id="9" name="Left Arrow 8"/>
          <p:cNvSpPr/>
          <p:nvPr/>
        </p:nvSpPr>
        <p:spPr>
          <a:xfrm>
            <a:off x="4953000" y="4038600"/>
            <a:ext cx="2590800" cy="228600"/>
          </a:xfrm>
          <a:prstGeom prst="lef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ln>
                <a:solidFill>
                  <a:srgbClr val="292934"/>
                </a:solidFill>
              </a:ln>
              <a:solidFill>
                <a:srgbClr val="292934"/>
              </a:solidFill>
            </a:endParaRPr>
          </a:p>
        </p:txBody>
      </p:sp>
      <p:sp>
        <p:nvSpPr>
          <p:cNvPr id="11" name="Rectangle 3"/>
          <p:cNvSpPr txBox="1">
            <a:spLocks noChangeArrowheads="1"/>
          </p:cNvSpPr>
          <p:nvPr/>
        </p:nvSpPr>
        <p:spPr bwMode="auto">
          <a:xfrm>
            <a:off x="533400" y="4953000"/>
            <a:ext cx="8382000" cy="152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nSpc>
                <a:spcPct val="90000"/>
              </a:lnSpc>
              <a:buClr>
                <a:srgbClr val="93A299"/>
              </a:buClr>
              <a:buNone/>
            </a:pPr>
            <a:r>
              <a:rPr lang="en-US" sz="2800" dirty="0">
                <a:solidFill>
                  <a:srgbClr val="292934"/>
                </a:solidFill>
              </a:rPr>
              <a:t>A common misconception is that steam and clouds are visible kinds of water vapor formed from warm water molecules (humidity) in the air. Visible steam and clouds are actually water in its liquid state!</a:t>
            </a:r>
          </a:p>
        </p:txBody>
      </p:sp>
      <p:sp>
        <p:nvSpPr>
          <p:cNvPr id="7" name="TextBox 6">
            <a:extLst>
              <a:ext uri="{FF2B5EF4-FFF2-40B4-BE49-F238E27FC236}">
                <a16:creationId xmlns:a16="http://schemas.microsoft.com/office/drawing/2014/main" id="{21C10C35-6FBC-42FD-B7D8-1AE7A2866E5A}"/>
              </a:ext>
            </a:extLst>
          </p:cNvPr>
          <p:cNvSpPr txBox="1"/>
          <p:nvPr/>
        </p:nvSpPr>
        <p:spPr>
          <a:xfrm>
            <a:off x="3429000" y="4572000"/>
            <a:ext cx="1664238"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Courtesy of Cal Poly Pomona</a:t>
            </a:r>
          </a:p>
        </p:txBody>
      </p:sp>
    </p:spTree>
    <p:extLst>
      <p:ext uri="{BB962C8B-B14F-4D97-AF65-F5344CB8AC3E}">
        <p14:creationId xmlns:p14="http://schemas.microsoft.com/office/powerpoint/2010/main" val="1563704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Interactions among Water Molecules</a:t>
            </a:r>
          </a:p>
        </p:txBody>
      </p:sp>
      <p:sp>
        <p:nvSpPr>
          <p:cNvPr id="3" name="Content Placeholder 2"/>
          <p:cNvSpPr>
            <a:spLocks noGrp="1"/>
          </p:cNvSpPr>
          <p:nvPr>
            <p:ph idx="1"/>
          </p:nvPr>
        </p:nvSpPr>
        <p:spPr>
          <a:xfrm>
            <a:off x="457200" y="1447800"/>
            <a:ext cx="8229600" cy="4876800"/>
          </a:xfrm>
        </p:spPr>
        <p:txBody>
          <a:bodyPr/>
          <a:lstStyle/>
          <a:p>
            <a:pPr marL="0" indent="0">
              <a:spcBef>
                <a:spcPts val="0"/>
              </a:spcBef>
              <a:buNone/>
            </a:pPr>
            <a:r>
              <a:rPr lang="en-US" sz="2800" b="1" dirty="0"/>
              <a:t>Liquid water </a:t>
            </a:r>
            <a:r>
              <a:rPr lang="en-US" sz="2800" dirty="0"/>
              <a:t>conforms to the shape of its container, and the molecules are participating in hydrogen bonds.</a:t>
            </a:r>
          </a:p>
          <a:p>
            <a:pPr marL="0" indent="0">
              <a:spcBef>
                <a:spcPts val="1200"/>
              </a:spcBef>
              <a:buNone/>
            </a:pPr>
            <a:r>
              <a:rPr lang="en-US" sz="2800" b="1" dirty="0"/>
              <a:t>Water-vapor molecules </a:t>
            </a:r>
            <a:r>
              <a:rPr lang="en-US" sz="2800" dirty="0"/>
              <a:t>have gained heat energy and are no longer attracted to each other. They are free to fill their environment.</a:t>
            </a:r>
          </a:p>
        </p:txBody>
      </p:sp>
      <p:sp>
        <p:nvSpPr>
          <p:cNvPr id="8" name="Right Arrow 7"/>
          <p:cNvSpPr/>
          <p:nvPr/>
        </p:nvSpPr>
        <p:spPr>
          <a:xfrm>
            <a:off x="3657600" y="5029200"/>
            <a:ext cx="1524000" cy="3048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a:solidFill>
                  <a:srgbClr val="FFFFFF"/>
                </a:solidFill>
              </a:rPr>
              <a:t>Add Heat</a:t>
            </a:r>
          </a:p>
        </p:txBody>
      </p:sp>
      <p:pic>
        <p:nvPicPr>
          <p:cNvPr id="7" name="Picture 6">
            <a:extLst>
              <a:ext uri="{FF2B5EF4-FFF2-40B4-BE49-F238E27FC236}">
                <a16:creationId xmlns:a16="http://schemas.microsoft.com/office/drawing/2014/main" id="{BD0F996C-A905-4F43-84D1-6AE759D3B4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5873" y="4006850"/>
            <a:ext cx="1820227" cy="2286000"/>
          </a:xfrm>
          <a:prstGeom prst="rect">
            <a:avLst/>
          </a:prstGeom>
        </p:spPr>
      </p:pic>
      <p:pic>
        <p:nvPicPr>
          <p:cNvPr id="9" name="Picture 8" descr="erlenmeyerwith-bubbles.png">
            <a:extLst>
              <a:ext uri="{FF2B5EF4-FFF2-40B4-BE49-F238E27FC236}">
                <a16:creationId xmlns:a16="http://schemas.microsoft.com/office/drawing/2014/main" id="{FE873BF3-DEC6-49D6-98AA-2B52990DCB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5000" y="3962400"/>
            <a:ext cx="1676400" cy="2374900"/>
          </a:xfrm>
          <a:prstGeom prst="rect">
            <a:avLst/>
          </a:prstGeom>
        </p:spPr>
      </p:pic>
    </p:spTree>
    <p:extLst>
      <p:ext uri="{BB962C8B-B14F-4D97-AF65-F5344CB8AC3E}">
        <p14:creationId xmlns:p14="http://schemas.microsoft.com/office/powerpoint/2010/main" val="2193690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533400" y="457200"/>
            <a:ext cx="8229600" cy="990600"/>
          </a:xfrm>
        </p:spPr>
        <p:txBody>
          <a:bodyPr/>
          <a:lstStyle/>
          <a:p>
            <a:r>
              <a:rPr lang="en-US" dirty="0"/>
              <a:t>Two Steps of Cloud Formation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811" y="1864496"/>
            <a:ext cx="4540989" cy="3317104"/>
          </a:xfrm>
          <a:prstGeom prst="rect">
            <a:avLst/>
          </a:prstGeom>
        </p:spPr>
      </p:pic>
      <p:sp>
        <p:nvSpPr>
          <p:cNvPr id="6" name="Left Arrow 5"/>
          <p:cNvSpPr/>
          <p:nvPr/>
        </p:nvSpPr>
        <p:spPr>
          <a:xfrm>
            <a:off x="4953000" y="2286000"/>
            <a:ext cx="2590800" cy="228600"/>
          </a:xfrm>
          <a:prstGeom prst="lef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ln>
                <a:solidFill>
                  <a:srgbClr val="292934"/>
                </a:solidFill>
              </a:ln>
              <a:solidFill>
                <a:srgbClr val="292934"/>
              </a:solidFill>
            </a:endParaRPr>
          </a:p>
        </p:txBody>
      </p:sp>
      <p:sp>
        <p:nvSpPr>
          <p:cNvPr id="9" name="Left Arrow 8"/>
          <p:cNvSpPr/>
          <p:nvPr/>
        </p:nvSpPr>
        <p:spPr>
          <a:xfrm>
            <a:off x="4953000" y="4210050"/>
            <a:ext cx="2590800" cy="228600"/>
          </a:xfrm>
          <a:prstGeom prst="lef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ln>
                <a:solidFill>
                  <a:srgbClr val="292934"/>
                </a:solidFill>
              </a:ln>
              <a:solidFill>
                <a:srgbClr val="292934"/>
              </a:solidFill>
            </a:endParaRPr>
          </a:p>
        </p:txBody>
      </p:sp>
      <p:sp>
        <p:nvSpPr>
          <p:cNvPr id="10" name="Left Arrow 9"/>
          <p:cNvSpPr/>
          <p:nvPr/>
        </p:nvSpPr>
        <p:spPr>
          <a:xfrm>
            <a:off x="4953000" y="3238500"/>
            <a:ext cx="2590800" cy="228600"/>
          </a:xfrm>
          <a:prstGeom prst="lef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ln>
                <a:solidFill>
                  <a:srgbClr val="292934"/>
                </a:solidFill>
              </a:ln>
              <a:solidFill>
                <a:srgbClr val="292934"/>
              </a:solidFill>
            </a:endParaRPr>
          </a:p>
        </p:txBody>
      </p:sp>
      <p:sp>
        <p:nvSpPr>
          <p:cNvPr id="11" name="Rectangle 3"/>
          <p:cNvSpPr txBox="1">
            <a:spLocks noChangeArrowheads="1"/>
          </p:cNvSpPr>
          <p:nvPr/>
        </p:nvSpPr>
        <p:spPr bwMode="auto">
          <a:xfrm>
            <a:off x="381000" y="5638800"/>
            <a:ext cx="84582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spcBef>
                <a:spcPts val="0"/>
              </a:spcBef>
              <a:buClr>
                <a:srgbClr val="93A299"/>
              </a:buClr>
              <a:buNone/>
            </a:pPr>
            <a:r>
              <a:rPr lang="en-US" sz="3200" dirty="0">
                <a:solidFill>
                  <a:srgbClr val="292934"/>
                </a:solidFill>
              </a:rPr>
              <a:t>What are the two basic steps of cloud formation?</a:t>
            </a:r>
          </a:p>
        </p:txBody>
      </p:sp>
      <p:sp>
        <p:nvSpPr>
          <p:cNvPr id="8" name="TextBox 7">
            <a:extLst>
              <a:ext uri="{FF2B5EF4-FFF2-40B4-BE49-F238E27FC236}">
                <a16:creationId xmlns:a16="http://schemas.microsoft.com/office/drawing/2014/main" id="{B8C27858-6411-4685-81CC-04EEB5A4B810}"/>
              </a:ext>
            </a:extLst>
          </p:cNvPr>
          <p:cNvSpPr txBox="1"/>
          <p:nvPr/>
        </p:nvSpPr>
        <p:spPr>
          <a:xfrm>
            <a:off x="3581400" y="5181600"/>
            <a:ext cx="1664238"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Courtesy of Cal Poly Pomona</a:t>
            </a:r>
          </a:p>
        </p:txBody>
      </p:sp>
    </p:spTree>
    <p:extLst>
      <p:ext uri="{BB962C8B-B14F-4D97-AF65-F5344CB8AC3E}">
        <p14:creationId xmlns:p14="http://schemas.microsoft.com/office/powerpoint/2010/main" val="322249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153400" cy="990600"/>
          </a:xfrm>
        </p:spPr>
        <p:txBody>
          <a:bodyPr>
            <a:noAutofit/>
          </a:bodyPr>
          <a:lstStyle/>
          <a:p>
            <a:r>
              <a:rPr lang="en-US" dirty="0"/>
              <a:t>Reflect: Content Deepening Focus Question 1</a:t>
            </a:r>
          </a:p>
        </p:txBody>
      </p:sp>
      <p:sp>
        <p:nvSpPr>
          <p:cNvPr id="4" name="Content Placeholder 2"/>
          <p:cNvSpPr txBox="1">
            <a:spLocks/>
          </p:cNvSpPr>
          <p:nvPr/>
        </p:nvSpPr>
        <p:spPr bwMode="auto">
          <a:xfrm>
            <a:off x="533400" y="2133600"/>
            <a:ext cx="8610600" cy="388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spcBef>
                <a:spcPts val="0"/>
              </a:spcBef>
              <a:buClr>
                <a:srgbClr val="93A299"/>
              </a:buClr>
              <a:buNone/>
            </a:pPr>
            <a:r>
              <a:rPr lang="en-US" sz="3200" dirty="0">
                <a:solidFill>
                  <a:srgbClr val="292934"/>
                </a:solidFill>
              </a:rPr>
              <a:t>What are the two basic steps of cloud formation?</a:t>
            </a:r>
          </a:p>
          <a:p>
            <a:pPr marL="0" indent="0">
              <a:spcBef>
                <a:spcPts val="0"/>
              </a:spcBef>
              <a:buClr>
                <a:srgbClr val="93A299"/>
              </a:buClr>
              <a:buNone/>
            </a:pPr>
            <a:endParaRPr lang="en-US" sz="3200" dirty="0">
              <a:solidFill>
                <a:srgbClr val="292934"/>
              </a:solidFill>
            </a:endParaRPr>
          </a:p>
          <a:p>
            <a:pPr marL="457200" indent="-457200">
              <a:spcBef>
                <a:spcPts val="0"/>
              </a:spcBef>
              <a:buClr>
                <a:srgbClr val="93A299"/>
              </a:buClr>
              <a:buNone/>
            </a:pPr>
            <a:endParaRPr lang="en-US" sz="2500" dirty="0">
              <a:solidFill>
                <a:srgbClr val="292934"/>
              </a:solidFill>
            </a:endParaRPr>
          </a:p>
        </p:txBody>
      </p:sp>
      <p:sp>
        <p:nvSpPr>
          <p:cNvPr id="6" name="TextBox 5">
            <a:extLst>
              <a:ext uri="{FF2B5EF4-FFF2-40B4-BE49-F238E27FC236}">
                <a16:creationId xmlns:a16="http://schemas.microsoft.com/office/drawing/2014/main" id="{E90DF8D6-CEC6-43EC-9630-D02C434A3823}"/>
              </a:ext>
            </a:extLst>
          </p:cNvPr>
          <p:cNvSpPr txBox="1"/>
          <p:nvPr/>
        </p:nvSpPr>
        <p:spPr>
          <a:xfrm>
            <a:off x="228600" y="6172200"/>
            <a:ext cx="8915400" cy="369332"/>
          </a:xfrm>
          <a:prstGeom prst="rect">
            <a:avLst/>
          </a:prstGeom>
          <a:noFill/>
        </p:spPr>
        <p:txBody>
          <a:bodyPr wrap="square" rtlCol="0">
            <a:spAutoFit/>
          </a:bodyPr>
          <a:lstStyle/>
          <a:p>
            <a:r>
              <a:rPr lang="en-US" dirty="0">
                <a:solidFill>
                  <a:srgbClr val="0070C0"/>
                </a:solidFill>
              </a:rPr>
              <a:t>Link to video clip at </a:t>
            </a:r>
            <a:r>
              <a:rPr lang="en-US" dirty="0">
                <a:solidFill>
                  <a:srgbClr val="0070C0"/>
                </a:solidFill>
                <a:hlinkClick r:id="rId3"/>
              </a:rPr>
              <a:t>https://www.thehappyscientist.com/content/cloud-formation-part-1</a:t>
            </a:r>
            <a:r>
              <a:rPr lang="en-US" dirty="0">
                <a:solidFill>
                  <a:srgbClr val="0070C0"/>
                </a:solidFill>
              </a:rPr>
              <a:t>. </a:t>
            </a:r>
          </a:p>
        </p:txBody>
      </p:sp>
    </p:spTree>
    <p:extLst>
      <p:ext uri="{BB962C8B-B14F-4D97-AF65-F5344CB8AC3E}">
        <p14:creationId xmlns:p14="http://schemas.microsoft.com/office/powerpoint/2010/main" val="34949714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Content Deepening: Focus Question 2</a:t>
            </a:r>
          </a:p>
        </p:txBody>
      </p:sp>
      <p:sp>
        <p:nvSpPr>
          <p:cNvPr id="3" name="Content Placeholder 2"/>
          <p:cNvSpPr>
            <a:spLocks noGrp="1"/>
          </p:cNvSpPr>
          <p:nvPr>
            <p:ph idx="1"/>
          </p:nvPr>
        </p:nvSpPr>
        <p:spPr/>
        <p:txBody>
          <a:bodyPr/>
          <a:lstStyle/>
          <a:p>
            <a:pPr marL="0" indent="0">
              <a:spcBef>
                <a:spcPts val="0"/>
              </a:spcBef>
              <a:buNone/>
            </a:pPr>
            <a:r>
              <a:rPr lang="en-US" sz="3200" dirty="0"/>
              <a:t>How does the process of distillation simulate the overall water cycle?</a:t>
            </a:r>
          </a:p>
          <a:p>
            <a:pPr marL="0" indent="0">
              <a:spcBef>
                <a:spcPts val="0"/>
              </a:spcBef>
              <a:buNone/>
            </a:pPr>
            <a:endParaRPr lang="en-US" sz="2500" dirty="0"/>
          </a:p>
        </p:txBody>
      </p:sp>
    </p:spTree>
    <p:extLst>
      <p:ext uri="{BB962C8B-B14F-4D97-AF65-F5344CB8AC3E}">
        <p14:creationId xmlns:p14="http://schemas.microsoft.com/office/powerpoint/2010/main" val="9519328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990600"/>
          </a:xfrm>
        </p:spPr>
        <p:txBody>
          <a:bodyPr/>
          <a:lstStyle/>
          <a:p>
            <a:r>
              <a:rPr lang="en-US" dirty="0"/>
              <a:t>Distillation</a:t>
            </a:r>
          </a:p>
        </p:txBody>
      </p:sp>
      <p:sp>
        <p:nvSpPr>
          <p:cNvPr id="3" name="Content Placeholder 2"/>
          <p:cNvSpPr>
            <a:spLocks noGrp="1"/>
          </p:cNvSpPr>
          <p:nvPr>
            <p:ph idx="1"/>
          </p:nvPr>
        </p:nvSpPr>
        <p:spPr>
          <a:xfrm>
            <a:off x="533400" y="1295400"/>
            <a:ext cx="8458200" cy="5029200"/>
          </a:xfrm>
        </p:spPr>
        <p:txBody>
          <a:bodyPr/>
          <a:lstStyle/>
          <a:p>
            <a:pPr>
              <a:spcBef>
                <a:spcPts val="0"/>
              </a:spcBef>
            </a:pPr>
            <a:r>
              <a:rPr lang="en-US" sz="2800" dirty="0"/>
              <a:t>Distillation is the process of </a:t>
            </a:r>
            <a:r>
              <a:rPr lang="en-US" sz="2800" b="1" dirty="0">
                <a:solidFill>
                  <a:srgbClr val="FF0000"/>
                </a:solidFill>
              </a:rPr>
              <a:t>heating a liquid until it boils</a:t>
            </a:r>
            <a:r>
              <a:rPr lang="en-US" sz="2800" dirty="0"/>
              <a:t>, and then </a:t>
            </a:r>
            <a:r>
              <a:rPr lang="en-US" sz="2800" b="1" dirty="0">
                <a:solidFill>
                  <a:srgbClr val="FF0000"/>
                </a:solidFill>
              </a:rPr>
              <a:t>condensing </a:t>
            </a:r>
            <a:r>
              <a:rPr lang="en-US" sz="2800" dirty="0"/>
              <a:t>and collecting the resulting hot vapors. The principles of distillation have been used for thousands of years. Ancient Arab chemists may have been the first to use distillation to isolate perfumes. </a:t>
            </a:r>
          </a:p>
          <a:p>
            <a:pPr>
              <a:spcBef>
                <a:spcPts val="1200"/>
              </a:spcBef>
            </a:pPr>
            <a:r>
              <a:rPr lang="en-US" sz="2800" dirty="0"/>
              <a:t>In modern organic chemistry, distillation is a powerful tool not only for identifying organic compounds but also for purifying them. The boiling point of a compound is one of the physical properties used to identify it.</a:t>
            </a:r>
          </a:p>
          <a:p>
            <a:pPr>
              <a:spcBef>
                <a:spcPts val="1200"/>
              </a:spcBef>
            </a:pPr>
            <a:r>
              <a:rPr lang="en-US" sz="2800" dirty="0"/>
              <a:t>The thermometer wasn’t invented until the early 1700s.</a:t>
            </a:r>
          </a:p>
        </p:txBody>
      </p:sp>
    </p:spTree>
    <p:extLst>
      <p:ext uri="{BB962C8B-B14F-4D97-AF65-F5344CB8AC3E}">
        <p14:creationId xmlns:p14="http://schemas.microsoft.com/office/powerpoint/2010/main" val="33906823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4535" y="1433452"/>
            <a:ext cx="4673265" cy="4785421"/>
          </a:xfrm>
          <a:prstGeom prst="rect">
            <a:avLst/>
          </a:prstGeom>
        </p:spPr>
      </p:pic>
      <p:sp>
        <p:nvSpPr>
          <p:cNvPr id="66562" name="Rectangle 2"/>
          <p:cNvSpPr>
            <a:spLocks noGrp="1" noChangeArrowheads="1"/>
          </p:cNvSpPr>
          <p:nvPr>
            <p:ph type="title"/>
          </p:nvPr>
        </p:nvSpPr>
        <p:spPr>
          <a:xfrm>
            <a:off x="457200" y="381000"/>
            <a:ext cx="8229600" cy="990600"/>
          </a:xfrm>
        </p:spPr>
        <p:txBody>
          <a:bodyPr/>
          <a:lstStyle/>
          <a:p>
            <a:r>
              <a:rPr lang="en-US" dirty="0"/>
              <a:t>Distillation Apparatus</a:t>
            </a:r>
          </a:p>
        </p:txBody>
      </p:sp>
      <p:sp>
        <p:nvSpPr>
          <p:cNvPr id="66563" name="Rectangle 3"/>
          <p:cNvSpPr>
            <a:spLocks noGrp="1" noChangeArrowheads="1"/>
          </p:cNvSpPr>
          <p:nvPr>
            <p:ph type="body" idx="1"/>
          </p:nvPr>
        </p:nvSpPr>
        <p:spPr>
          <a:xfrm>
            <a:off x="533400" y="1371600"/>
            <a:ext cx="3962400" cy="5029200"/>
          </a:xfrm>
        </p:spPr>
        <p:txBody>
          <a:bodyPr/>
          <a:lstStyle/>
          <a:p>
            <a:pPr marL="182880" indent="-182880">
              <a:lnSpc>
                <a:spcPct val="90000"/>
              </a:lnSpc>
            </a:pPr>
            <a:r>
              <a:rPr lang="en-US" sz="3200" dirty="0"/>
              <a:t>Draw this distillation apparatus in your science notebooks. </a:t>
            </a:r>
          </a:p>
          <a:p>
            <a:pPr marL="182880" indent="-182880">
              <a:lnSpc>
                <a:spcPct val="90000"/>
              </a:lnSpc>
              <a:spcBef>
                <a:spcPts val="1800"/>
              </a:spcBef>
            </a:pPr>
            <a:r>
              <a:rPr lang="en-US" sz="3200" dirty="0"/>
              <a:t>When the water in this system has heated to a boil, what happens to the water-vapor molecules the farther they rise from the heat source?</a:t>
            </a:r>
          </a:p>
          <a:p>
            <a:pPr marL="0" indent="0">
              <a:lnSpc>
                <a:spcPct val="90000"/>
              </a:lnSpc>
              <a:buNone/>
            </a:pPr>
            <a:endParaRPr lang="en-US" dirty="0"/>
          </a:p>
        </p:txBody>
      </p:sp>
      <p:sp>
        <p:nvSpPr>
          <p:cNvPr id="2" name="TextBox 1">
            <a:extLst>
              <a:ext uri="{FF2B5EF4-FFF2-40B4-BE49-F238E27FC236}">
                <a16:creationId xmlns:a16="http://schemas.microsoft.com/office/drawing/2014/main" id="{C86037FA-2FEF-494A-A2B9-031525965540}"/>
              </a:ext>
            </a:extLst>
          </p:cNvPr>
          <p:cNvSpPr txBox="1"/>
          <p:nvPr/>
        </p:nvSpPr>
        <p:spPr>
          <a:xfrm>
            <a:off x="6911325" y="6218874"/>
            <a:ext cx="1664238"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Courtesy of Cal Poly Pomona</a:t>
            </a:r>
          </a:p>
        </p:txBody>
      </p:sp>
    </p:spTree>
    <p:extLst>
      <p:ext uri="{BB962C8B-B14F-4D97-AF65-F5344CB8AC3E}">
        <p14:creationId xmlns:p14="http://schemas.microsoft.com/office/powerpoint/2010/main" val="264544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a:t>Today’s Focus Questions </a:t>
            </a:r>
          </a:p>
        </p:txBody>
      </p:sp>
      <p:sp>
        <p:nvSpPr>
          <p:cNvPr id="9219" name="Rectangle 3"/>
          <p:cNvSpPr>
            <a:spLocks noGrp="1" noChangeArrowheads="1"/>
          </p:cNvSpPr>
          <p:nvPr>
            <p:ph type="body" idx="1"/>
          </p:nvPr>
        </p:nvSpPr>
        <p:spPr>
          <a:xfrm>
            <a:off x="609600" y="1524000"/>
            <a:ext cx="8229600" cy="4876800"/>
          </a:xfrm>
          <a:extLst/>
        </p:spPr>
        <p:txBody>
          <a:bodyPr/>
          <a:lstStyle/>
          <a:p>
            <a:pPr marL="365760" indent="-365760" eaLnBrk="1" hangingPunct="1">
              <a:buFont typeface="+mj-lt"/>
              <a:buAutoNum type="arabicPeriod"/>
              <a:defRPr/>
            </a:pPr>
            <a:r>
              <a:rPr lang="en-US" sz="3000" dirty="0"/>
              <a:t>Why is it necessary to engage students in using and applying new science ideas in a variety of ways and contexts? </a:t>
            </a:r>
          </a:p>
          <a:p>
            <a:pPr marL="365760" indent="-365760" eaLnBrk="1" hangingPunct="1">
              <a:spcBef>
                <a:spcPts val="1200"/>
              </a:spcBef>
              <a:buFont typeface="+mj-lt"/>
              <a:buAutoNum type="arabicPeriod"/>
              <a:defRPr/>
            </a:pPr>
            <a:r>
              <a:rPr lang="en-US" sz="3000" dirty="0"/>
              <a:t>How will the Student Thinking Lens strategies help you teach the Water Cycle lessons?</a:t>
            </a:r>
          </a:p>
          <a:p>
            <a:pPr marL="365760" indent="-365760">
              <a:spcBef>
                <a:spcPts val="1200"/>
              </a:spcBef>
              <a:buFont typeface="+mj-lt"/>
              <a:buAutoNum type="arabicPeriod"/>
            </a:pPr>
            <a:r>
              <a:rPr lang="en-US" sz="3000" dirty="0"/>
              <a:t>What are the two basic steps of cloud formation?</a:t>
            </a:r>
          </a:p>
          <a:p>
            <a:pPr marL="365760" indent="-365760">
              <a:spcBef>
                <a:spcPts val="1200"/>
              </a:spcBef>
              <a:buFont typeface="+mj-lt"/>
              <a:buAutoNum type="arabicPeriod"/>
            </a:pPr>
            <a:r>
              <a:rPr lang="en-US" sz="3000" dirty="0"/>
              <a:t>How does the process of distillation simulate the overall water cycle?</a:t>
            </a:r>
          </a:p>
          <a:p>
            <a:pPr marL="365760" indent="-365760">
              <a:spcBef>
                <a:spcPts val="0"/>
              </a:spcBef>
              <a:buFont typeface="+mj-lt"/>
              <a:buAutoNum type="arabicPeriod"/>
            </a:pPr>
            <a:endParaRPr lang="en-US" sz="3000" dirty="0"/>
          </a:p>
          <a:p>
            <a:pPr marL="365760" indent="-365760">
              <a:spcBef>
                <a:spcPts val="0"/>
              </a:spcBef>
              <a:buNone/>
            </a:pPr>
            <a:endParaRPr lang="en-US" sz="3000" dirty="0"/>
          </a:p>
          <a:p>
            <a:pPr eaLnBrk="1" hangingPunct="1">
              <a:defRPr/>
            </a:pPr>
            <a:endParaRPr lang="en-US" dirty="0"/>
          </a:p>
          <a:p>
            <a:pPr marL="0" indent="0" eaLnBrk="1" hangingPunct="1">
              <a:buNone/>
              <a:defRPr/>
            </a:pPr>
            <a:endParaRPr lang="en-US" sz="2800" dirty="0"/>
          </a:p>
          <a:p>
            <a:pPr marL="0" indent="0" eaLnBrk="1" hangingPunct="1">
              <a:buNone/>
              <a:defRPr/>
            </a:pPr>
            <a:endParaRPr lang="en-US" sz="2800" dirty="0"/>
          </a:p>
          <a:p>
            <a:pPr marL="0" indent="0" eaLnBrk="1" hangingPunct="1">
              <a:buNone/>
              <a:defRPr/>
            </a:pPr>
            <a:endParaRPr lang="en-US" sz="2800" dirty="0"/>
          </a:p>
          <a:p>
            <a:pPr marL="0" indent="0">
              <a:spcBef>
                <a:spcPts val="0"/>
              </a:spcBef>
              <a:spcAft>
                <a:spcPts val="0"/>
              </a:spcAft>
              <a:buFontTx/>
              <a:buNone/>
              <a:tabLst>
                <a:tab pos="457200" algn="l"/>
              </a:tabLst>
              <a:defRPr/>
            </a:pPr>
            <a:endParaRPr lang="en-US" sz="2800" dirty="0">
              <a:highlight>
                <a:srgbClr val="FFFF00"/>
              </a:highlight>
              <a:ea typeface="Times New Roman"/>
              <a:cs typeface="Arial" pitchFamily="34" charset="0"/>
            </a:endParaRPr>
          </a:p>
          <a:p>
            <a:pPr marL="514350" indent="-514350" eaLnBrk="1" hangingPunct="1">
              <a:buFontTx/>
              <a:buAutoNum type="arabicPeriod"/>
              <a:defRPr/>
            </a:pPr>
            <a:endParaRPr lang="en-US" sz="2800" dirty="0"/>
          </a:p>
          <a:p>
            <a:pPr marL="0" indent="0" eaLnBrk="1" hangingPunct="1">
              <a:buFontTx/>
              <a:buNone/>
              <a:defRPr/>
            </a:pPr>
            <a:endParaRPr lang="en-US" sz="2800" dirty="0"/>
          </a:p>
        </p:txBody>
      </p:sp>
    </p:spTree>
    <p:extLst>
      <p:ext uri="{BB962C8B-B14F-4D97-AF65-F5344CB8AC3E}">
        <p14:creationId xmlns:p14="http://schemas.microsoft.com/office/powerpoint/2010/main" val="2414329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dirty="0"/>
              <a:t>Distillation Apparatus</a:t>
            </a:r>
          </a:p>
        </p:txBody>
      </p:sp>
      <p:sp>
        <p:nvSpPr>
          <p:cNvPr id="66563" name="Rectangle 3"/>
          <p:cNvSpPr>
            <a:spLocks noGrp="1" noChangeArrowheads="1"/>
          </p:cNvSpPr>
          <p:nvPr>
            <p:ph type="body" idx="1"/>
          </p:nvPr>
        </p:nvSpPr>
        <p:spPr>
          <a:xfrm>
            <a:off x="457200" y="1600200"/>
            <a:ext cx="4191000" cy="4724400"/>
          </a:xfrm>
        </p:spPr>
        <p:txBody>
          <a:bodyPr/>
          <a:lstStyle/>
          <a:p>
            <a:pPr>
              <a:lnSpc>
                <a:spcPct val="90000"/>
              </a:lnSpc>
            </a:pPr>
            <a:r>
              <a:rPr lang="en-US" sz="3200" dirty="0"/>
              <a:t>How does this loss in energy eventually affect the movement and arrangement of the water molecules?</a:t>
            </a:r>
          </a:p>
          <a:p>
            <a:pPr>
              <a:lnSpc>
                <a:spcPct val="90000"/>
              </a:lnSpc>
              <a:spcBef>
                <a:spcPts val="1800"/>
              </a:spcBef>
            </a:pPr>
            <a:r>
              <a:rPr lang="en-US" sz="3200" dirty="0"/>
              <a:t>Add to your diagram by drawing water molecules in their various states.</a:t>
            </a:r>
          </a:p>
        </p:txBody>
      </p:sp>
      <p:pic>
        <p:nvPicPr>
          <p:cNvPr id="8" name="Picture 7">
            <a:extLst>
              <a:ext uri="{FF2B5EF4-FFF2-40B4-BE49-F238E27FC236}">
                <a16:creationId xmlns:a16="http://schemas.microsoft.com/office/drawing/2014/main" id="{511E62E3-D3FE-4F65-B0DC-40A51601A9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4535" y="1433452"/>
            <a:ext cx="4673265" cy="4785421"/>
          </a:xfrm>
          <a:prstGeom prst="rect">
            <a:avLst/>
          </a:prstGeom>
        </p:spPr>
      </p:pic>
      <p:sp>
        <p:nvSpPr>
          <p:cNvPr id="9" name="TextBox 8">
            <a:extLst>
              <a:ext uri="{FF2B5EF4-FFF2-40B4-BE49-F238E27FC236}">
                <a16:creationId xmlns:a16="http://schemas.microsoft.com/office/drawing/2014/main" id="{34A5FBC0-13CB-4716-99D9-91DF3C7DD7ED}"/>
              </a:ext>
            </a:extLst>
          </p:cNvPr>
          <p:cNvSpPr txBox="1"/>
          <p:nvPr/>
        </p:nvSpPr>
        <p:spPr>
          <a:xfrm>
            <a:off x="6911325" y="6218874"/>
            <a:ext cx="1664238"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Courtesy of Cal Poly Pomona</a:t>
            </a:r>
          </a:p>
        </p:txBody>
      </p:sp>
    </p:spTree>
    <p:extLst>
      <p:ext uri="{BB962C8B-B14F-4D97-AF65-F5344CB8AC3E}">
        <p14:creationId xmlns:p14="http://schemas.microsoft.com/office/powerpoint/2010/main" val="412280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228600"/>
            <a:ext cx="8229600" cy="990600"/>
          </a:xfrm>
        </p:spPr>
        <p:txBody>
          <a:bodyPr/>
          <a:lstStyle/>
          <a:p>
            <a:r>
              <a:rPr lang="en-US" dirty="0"/>
              <a:t>A Model of Cloud Formation</a:t>
            </a:r>
          </a:p>
        </p:txBody>
      </p:sp>
      <p:sp>
        <p:nvSpPr>
          <p:cNvPr id="66563" name="Rectangle 3"/>
          <p:cNvSpPr>
            <a:spLocks noGrp="1" noChangeArrowheads="1"/>
          </p:cNvSpPr>
          <p:nvPr>
            <p:ph type="body" idx="1"/>
          </p:nvPr>
        </p:nvSpPr>
        <p:spPr>
          <a:xfrm>
            <a:off x="457200" y="1219200"/>
            <a:ext cx="3886200" cy="5257800"/>
          </a:xfrm>
        </p:spPr>
        <p:txBody>
          <a:bodyPr/>
          <a:lstStyle/>
          <a:p>
            <a:pPr>
              <a:lnSpc>
                <a:spcPct val="90000"/>
              </a:lnSpc>
            </a:pPr>
            <a:r>
              <a:rPr lang="en-US" sz="3200" dirty="0"/>
              <a:t>How does the first section of the distillation apparatus simulate cloud formation?</a:t>
            </a:r>
          </a:p>
          <a:p>
            <a:pPr>
              <a:lnSpc>
                <a:spcPct val="90000"/>
              </a:lnSpc>
              <a:spcBef>
                <a:spcPts val="2400"/>
              </a:spcBef>
            </a:pPr>
            <a:r>
              <a:rPr lang="en-US" sz="3200" dirty="0"/>
              <a:t>Similar to steam, clouds form when water molecules condense onto dust particles in the air.</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2034" y="1143000"/>
            <a:ext cx="3327698" cy="22098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7652" y="3352800"/>
            <a:ext cx="3198695" cy="3275463"/>
          </a:xfrm>
          <a:prstGeom prst="rect">
            <a:avLst/>
          </a:prstGeom>
        </p:spPr>
      </p:pic>
      <p:sp>
        <p:nvSpPr>
          <p:cNvPr id="7" name="TextBox 6">
            <a:extLst>
              <a:ext uri="{FF2B5EF4-FFF2-40B4-BE49-F238E27FC236}">
                <a16:creationId xmlns:a16="http://schemas.microsoft.com/office/drawing/2014/main" id="{C33D2BA1-C804-4FBB-A01D-CF72BEDEB3DE}"/>
              </a:ext>
            </a:extLst>
          </p:cNvPr>
          <p:cNvSpPr txBox="1"/>
          <p:nvPr/>
        </p:nvSpPr>
        <p:spPr>
          <a:xfrm>
            <a:off x="6477000" y="3352800"/>
            <a:ext cx="1790875"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Photo courtesy of Pixabay.com</a:t>
            </a:r>
          </a:p>
        </p:txBody>
      </p:sp>
      <p:sp>
        <p:nvSpPr>
          <p:cNvPr id="8" name="TextBox 7">
            <a:extLst>
              <a:ext uri="{FF2B5EF4-FFF2-40B4-BE49-F238E27FC236}">
                <a16:creationId xmlns:a16="http://schemas.microsoft.com/office/drawing/2014/main" id="{1659B7F0-F35F-4E9E-8CAD-FD4505D9D008}"/>
              </a:ext>
            </a:extLst>
          </p:cNvPr>
          <p:cNvSpPr txBox="1"/>
          <p:nvPr/>
        </p:nvSpPr>
        <p:spPr>
          <a:xfrm>
            <a:off x="6279842" y="6505152"/>
            <a:ext cx="1664238"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Courtesy of Cal Poly Pomona</a:t>
            </a:r>
          </a:p>
        </p:txBody>
      </p:sp>
    </p:spTree>
    <p:extLst>
      <p:ext uri="{BB962C8B-B14F-4D97-AF65-F5344CB8AC3E}">
        <p14:creationId xmlns:p14="http://schemas.microsoft.com/office/powerpoint/2010/main" val="4216578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5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dirty="0"/>
              <a:t>The Effects of Gravity</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9266" r="11969"/>
          <a:stretch/>
        </p:blipFill>
        <p:spPr>
          <a:xfrm>
            <a:off x="533400" y="2352064"/>
            <a:ext cx="3521943" cy="29718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35450" y="2339364"/>
            <a:ext cx="4476750" cy="2984500"/>
          </a:xfrm>
          <a:prstGeom prst="rect">
            <a:avLst/>
          </a:prstGeom>
        </p:spPr>
      </p:pic>
      <p:sp>
        <p:nvSpPr>
          <p:cNvPr id="5" name="TextBox 4">
            <a:extLst>
              <a:ext uri="{FF2B5EF4-FFF2-40B4-BE49-F238E27FC236}">
                <a16:creationId xmlns:a16="http://schemas.microsoft.com/office/drawing/2014/main" id="{1ED3D1D8-C615-428C-96A1-066D2EBE4224}"/>
              </a:ext>
            </a:extLst>
          </p:cNvPr>
          <p:cNvSpPr txBox="1"/>
          <p:nvPr/>
        </p:nvSpPr>
        <p:spPr>
          <a:xfrm>
            <a:off x="6990254" y="5323864"/>
            <a:ext cx="1721946"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Photo courtesy of Pexels.com</a:t>
            </a:r>
          </a:p>
        </p:txBody>
      </p:sp>
      <p:sp>
        <p:nvSpPr>
          <p:cNvPr id="6" name="TextBox 5">
            <a:extLst>
              <a:ext uri="{FF2B5EF4-FFF2-40B4-BE49-F238E27FC236}">
                <a16:creationId xmlns:a16="http://schemas.microsoft.com/office/drawing/2014/main" id="{47AD950F-D07E-4842-9AA3-088AF54721A2}"/>
              </a:ext>
            </a:extLst>
          </p:cNvPr>
          <p:cNvSpPr txBox="1"/>
          <p:nvPr/>
        </p:nvSpPr>
        <p:spPr>
          <a:xfrm>
            <a:off x="2354521" y="5323864"/>
            <a:ext cx="1790875"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Photo courtesy of Pixabay.com</a:t>
            </a:r>
          </a:p>
        </p:txBody>
      </p:sp>
    </p:spTree>
    <p:extLst>
      <p:ext uri="{BB962C8B-B14F-4D97-AF65-F5344CB8AC3E}">
        <p14:creationId xmlns:p14="http://schemas.microsoft.com/office/powerpoint/2010/main" val="8539865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dirty="0"/>
              <a:t>Precipitation</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365726"/>
            <a:ext cx="5672106" cy="2825018"/>
          </a:xfrm>
          <a:prstGeom prst="rect">
            <a:avLst/>
          </a:prstGeom>
        </p:spPr>
      </p:pic>
      <p:sp>
        <p:nvSpPr>
          <p:cNvPr id="8" name="Rectangle 3"/>
          <p:cNvSpPr txBox="1">
            <a:spLocks noChangeArrowheads="1"/>
          </p:cNvSpPr>
          <p:nvPr/>
        </p:nvSpPr>
        <p:spPr bwMode="auto">
          <a:xfrm>
            <a:off x="381000" y="4343400"/>
            <a:ext cx="6019800" cy="2209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nSpc>
                <a:spcPct val="90000"/>
              </a:lnSpc>
              <a:buClr>
                <a:srgbClr val="93A299"/>
              </a:buClr>
              <a:buFont typeface="Arial" charset="0"/>
              <a:buNone/>
            </a:pPr>
            <a:r>
              <a:rPr lang="en-US" sz="2600" dirty="0">
                <a:solidFill>
                  <a:srgbClr val="292934"/>
                </a:solidFill>
              </a:rPr>
              <a:t>As water molecules are attracted to each other and condense onto dust particles in the air, a cloud forms. Eventually the liquid-water droplets become so heavy that they fall to Earth as rain. How does a distillation apparatus simulate this process?</a:t>
            </a:r>
          </a:p>
        </p:txBody>
      </p:sp>
      <p:sp>
        <p:nvSpPr>
          <p:cNvPr id="20" name="TextBox 19">
            <a:extLst>
              <a:ext uri="{FF2B5EF4-FFF2-40B4-BE49-F238E27FC236}">
                <a16:creationId xmlns:a16="http://schemas.microsoft.com/office/drawing/2014/main" id="{1E082063-C512-4F1B-BC9C-C158B1FF5D32}"/>
              </a:ext>
            </a:extLst>
          </p:cNvPr>
          <p:cNvSpPr txBox="1"/>
          <p:nvPr/>
        </p:nvSpPr>
        <p:spPr>
          <a:xfrm>
            <a:off x="4066997" y="4190744"/>
            <a:ext cx="1664238"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Courtesy of Cal Poly Pomona</a:t>
            </a:r>
          </a:p>
        </p:txBody>
      </p:sp>
      <p:pic>
        <p:nvPicPr>
          <p:cNvPr id="22" name="Picture 21" descr="Collecting tube.PNG">
            <a:extLst>
              <a:ext uri="{FF2B5EF4-FFF2-40B4-BE49-F238E27FC236}">
                <a16:creationId xmlns:a16="http://schemas.microsoft.com/office/drawing/2014/main" id="{4E2B92D6-1379-4EB3-965D-0DF6475AC5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8687" y="3664327"/>
            <a:ext cx="2284734" cy="2895600"/>
          </a:xfrm>
          <a:prstGeom prst="rect">
            <a:avLst/>
          </a:prstGeom>
        </p:spPr>
      </p:pic>
      <p:sp>
        <p:nvSpPr>
          <p:cNvPr id="23" name="TextBox 22">
            <a:extLst>
              <a:ext uri="{FF2B5EF4-FFF2-40B4-BE49-F238E27FC236}">
                <a16:creationId xmlns:a16="http://schemas.microsoft.com/office/drawing/2014/main" id="{0458DAE3-DF5E-4BE5-BEEE-39395320F0DA}"/>
              </a:ext>
            </a:extLst>
          </p:cNvPr>
          <p:cNvSpPr txBox="1"/>
          <p:nvPr/>
        </p:nvSpPr>
        <p:spPr>
          <a:xfrm>
            <a:off x="6355811" y="6494235"/>
            <a:ext cx="2175596"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Courtesy of Royal Society of Chemistry</a:t>
            </a:r>
          </a:p>
        </p:txBody>
      </p:sp>
      <p:grpSp>
        <p:nvGrpSpPr>
          <p:cNvPr id="4" name="Group 3">
            <a:extLst>
              <a:ext uri="{FF2B5EF4-FFF2-40B4-BE49-F238E27FC236}">
                <a16:creationId xmlns:a16="http://schemas.microsoft.com/office/drawing/2014/main" id="{7C867EBE-30E7-459D-B9C9-7F0F1CF6C74E}"/>
              </a:ext>
            </a:extLst>
          </p:cNvPr>
          <p:cNvGrpSpPr/>
          <p:nvPr/>
        </p:nvGrpSpPr>
        <p:grpSpPr>
          <a:xfrm>
            <a:off x="6575099" y="474616"/>
            <a:ext cx="1665907" cy="3001161"/>
            <a:chOff x="6575099" y="474616"/>
            <a:chExt cx="1665907" cy="3001161"/>
          </a:xfrm>
        </p:grpSpPr>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75099" y="1653246"/>
              <a:ext cx="1665907" cy="1822531"/>
            </a:xfrm>
            <a:prstGeom prst="rect">
              <a:avLst/>
            </a:prstGeom>
          </p:spPr>
        </p:pic>
        <p:pic>
          <p:nvPicPr>
            <p:cNvPr id="24" name="Picture 23">
              <a:extLst>
                <a:ext uri="{FF2B5EF4-FFF2-40B4-BE49-F238E27FC236}">
                  <a16:creationId xmlns:a16="http://schemas.microsoft.com/office/drawing/2014/main" id="{6EC0A5C8-90CD-4292-988A-F19CD045BDD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87626" y="474616"/>
              <a:ext cx="1126856" cy="1049384"/>
            </a:xfrm>
            <a:prstGeom prst="rect">
              <a:avLst/>
            </a:prstGeom>
          </p:spPr>
        </p:pic>
      </p:grpSp>
    </p:spTree>
    <p:extLst>
      <p:ext uri="{BB962C8B-B14F-4D97-AF65-F5344CB8AC3E}">
        <p14:creationId xmlns:p14="http://schemas.microsoft.com/office/powerpoint/2010/main" val="2178578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normAutofit fontScale="90000"/>
          </a:bodyPr>
          <a:lstStyle/>
          <a:p>
            <a:r>
              <a:rPr lang="en-US" dirty="0"/>
              <a:t>Reflect: Content Deepening Focus Question 2</a:t>
            </a:r>
          </a:p>
        </p:txBody>
      </p:sp>
      <p:sp>
        <p:nvSpPr>
          <p:cNvPr id="5" name="Content Placeholder 2"/>
          <p:cNvSpPr>
            <a:spLocks noGrp="1"/>
          </p:cNvSpPr>
          <p:nvPr>
            <p:ph idx="1"/>
          </p:nvPr>
        </p:nvSpPr>
        <p:spPr>
          <a:xfrm>
            <a:off x="457200" y="1524000"/>
            <a:ext cx="8229600" cy="4876800"/>
          </a:xfrm>
        </p:spPr>
        <p:txBody>
          <a:bodyPr/>
          <a:lstStyle/>
          <a:p>
            <a:pPr marL="0" indent="0">
              <a:spcBef>
                <a:spcPts val="0"/>
              </a:spcBef>
              <a:buNone/>
            </a:pPr>
            <a:r>
              <a:rPr lang="en-US" sz="3200" dirty="0"/>
              <a:t>How does the process of distillation simulate the overall water cycle?</a:t>
            </a:r>
          </a:p>
          <a:p>
            <a:pPr marL="0" indent="0">
              <a:spcBef>
                <a:spcPts val="0"/>
              </a:spcBef>
              <a:buNone/>
            </a:pPr>
            <a:endParaRPr lang="en-US" sz="2800" b="1" dirty="0"/>
          </a:p>
        </p:txBody>
      </p:sp>
      <p:pic>
        <p:nvPicPr>
          <p:cNvPr id="7" name="Picture 6">
            <a:extLst>
              <a:ext uri="{FF2B5EF4-FFF2-40B4-BE49-F238E27FC236}">
                <a16:creationId xmlns:a16="http://schemas.microsoft.com/office/drawing/2014/main" id="{2F4E7C8F-E866-419D-A72B-FECE2AD90A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0" y="2895600"/>
            <a:ext cx="4145280" cy="3163683"/>
          </a:xfrm>
          <a:prstGeom prst="rect">
            <a:avLst/>
          </a:prstGeom>
        </p:spPr>
      </p:pic>
      <p:sp>
        <p:nvSpPr>
          <p:cNvPr id="8" name="TextBox 7">
            <a:extLst>
              <a:ext uri="{FF2B5EF4-FFF2-40B4-BE49-F238E27FC236}">
                <a16:creationId xmlns:a16="http://schemas.microsoft.com/office/drawing/2014/main" id="{FE4A28AB-EA49-4A80-8DF5-CD73B43EF39C}"/>
              </a:ext>
            </a:extLst>
          </p:cNvPr>
          <p:cNvSpPr txBox="1"/>
          <p:nvPr/>
        </p:nvSpPr>
        <p:spPr>
          <a:xfrm>
            <a:off x="4410777" y="6086878"/>
            <a:ext cx="1664238"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Courtesy of Cal Poly Pomona</a:t>
            </a:r>
          </a:p>
        </p:txBody>
      </p:sp>
    </p:spTree>
    <p:extLst>
      <p:ext uri="{BB962C8B-B14F-4D97-AF65-F5344CB8AC3E}">
        <p14:creationId xmlns:p14="http://schemas.microsoft.com/office/powerpoint/2010/main" val="6123828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228600"/>
            <a:ext cx="8229600" cy="990600"/>
          </a:xfrm>
        </p:spPr>
        <p:txBody>
          <a:bodyPr/>
          <a:lstStyle/>
          <a:p>
            <a:r>
              <a:rPr lang="en-US" dirty="0"/>
              <a:t>The Water Cycle</a:t>
            </a:r>
          </a:p>
        </p:txBody>
      </p:sp>
      <p:sp>
        <p:nvSpPr>
          <p:cNvPr id="66563" name="Rectangle 3"/>
          <p:cNvSpPr>
            <a:spLocks noGrp="1" noChangeArrowheads="1"/>
          </p:cNvSpPr>
          <p:nvPr>
            <p:ph type="body" idx="1"/>
          </p:nvPr>
        </p:nvSpPr>
        <p:spPr>
          <a:xfrm>
            <a:off x="533400" y="1066800"/>
            <a:ext cx="8382000" cy="1219200"/>
          </a:xfrm>
        </p:spPr>
        <p:txBody>
          <a:bodyPr/>
          <a:lstStyle/>
          <a:p>
            <a:pPr marL="0" indent="0">
              <a:lnSpc>
                <a:spcPct val="90000"/>
              </a:lnSpc>
              <a:buNone/>
            </a:pPr>
            <a:r>
              <a:rPr lang="en-US" sz="2700" dirty="0"/>
              <a:t>Water is abundant in our environment. The movement </a:t>
            </a:r>
            <a:br>
              <a:rPr lang="en-US" sz="2700" dirty="0"/>
            </a:br>
            <a:r>
              <a:rPr lang="en-US" sz="2700" dirty="0"/>
              <a:t>and arrangement of water molecules as they gain and </a:t>
            </a:r>
            <a:br>
              <a:rPr lang="en-US" sz="2700" dirty="0"/>
            </a:br>
            <a:r>
              <a:rPr lang="en-US" sz="2700" dirty="0"/>
              <a:t>lose energy is fascinating and dynamic! </a:t>
            </a:r>
            <a:endParaRPr lang="en-US" dirty="0"/>
          </a:p>
        </p:txBody>
      </p:sp>
      <p:pic>
        <p:nvPicPr>
          <p:cNvPr id="2" name="Picture 1" descr="hydrological-cycle-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2514600"/>
            <a:ext cx="3874576" cy="2667000"/>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4706679" y="2514600"/>
            <a:ext cx="3657600" cy="2514600"/>
          </a:xfrm>
          <a:prstGeom prst="rect">
            <a:avLst/>
          </a:prstGeom>
        </p:spPr>
      </p:pic>
      <p:sp>
        <p:nvSpPr>
          <p:cNvPr id="3" name="Rectangle 2"/>
          <p:cNvSpPr/>
          <p:nvPr/>
        </p:nvSpPr>
        <p:spPr>
          <a:xfrm>
            <a:off x="533400" y="5638800"/>
            <a:ext cx="8458200" cy="840230"/>
          </a:xfrm>
          <a:prstGeom prst="rect">
            <a:avLst/>
          </a:prstGeom>
        </p:spPr>
        <p:txBody>
          <a:bodyPr wrap="square">
            <a:spAutoFit/>
          </a:bodyPr>
          <a:lstStyle/>
          <a:p>
            <a:pPr>
              <a:lnSpc>
                <a:spcPct val="90000"/>
              </a:lnSpc>
            </a:pPr>
            <a:r>
              <a:rPr lang="en-US" sz="2700" dirty="0">
                <a:latin typeface="Calibri" panose="020F0502020204030204" pitchFamily="34" charset="0"/>
              </a:rPr>
              <a:t>How might students draw and label a diagram showing how water molecules interact in the water cycle?</a:t>
            </a:r>
          </a:p>
        </p:txBody>
      </p:sp>
      <p:sp>
        <p:nvSpPr>
          <p:cNvPr id="7" name="TextBox 6">
            <a:extLst>
              <a:ext uri="{FF2B5EF4-FFF2-40B4-BE49-F238E27FC236}">
                <a16:creationId xmlns:a16="http://schemas.microsoft.com/office/drawing/2014/main" id="{D7A44C4E-CB02-45E8-9269-84653942E001}"/>
              </a:ext>
            </a:extLst>
          </p:cNvPr>
          <p:cNvSpPr txBox="1"/>
          <p:nvPr/>
        </p:nvSpPr>
        <p:spPr>
          <a:xfrm>
            <a:off x="3124200" y="5181600"/>
            <a:ext cx="1348446"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Courtesy of USGS.com</a:t>
            </a:r>
          </a:p>
        </p:txBody>
      </p:sp>
    </p:spTree>
    <p:extLst>
      <p:ext uri="{BB962C8B-B14F-4D97-AF65-F5344CB8AC3E}">
        <p14:creationId xmlns:p14="http://schemas.microsoft.com/office/powerpoint/2010/main" val="30401022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3400" y="533400"/>
            <a:ext cx="8153400" cy="990600"/>
          </a:xfrm>
        </p:spPr>
        <p:txBody>
          <a:bodyPr/>
          <a:lstStyle/>
          <a:p>
            <a:pPr eaLnBrk="1" hangingPunct="1"/>
            <a:r>
              <a:rPr lang="en-US" dirty="0"/>
              <a:t>Today’s Focus Questions </a:t>
            </a:r>
          </a:p>
        </p:txBody>
      </p:sp>
      <p:sp>
        <p:nvSpPr>
          <p:cNvPr id="9219" name="Rectangle 3"/>
          <p:cNvSpPr>
            <a:spLocks noGrp="1" noChangeArrowheads="1"/>
          </p:cNvSpPr>
          <p:nvPr>
            <p:ph type="body" idx="1"/>
          </p:nvPr>
        </p:nvSpPr>
        <p:spPr>
          <a:xfrm>
            <a:off x="533400" y="1600200"/>
            <a:ext cx="8153400" cy="4876800"/>
          </a:xfrm>
          <a:extLst/>
        </p:spPr>
        <p:txBody>
          <a:bodyPr/>
          <a:lstStyle/>
          <a:p>
            <a:pPr marL="365760" indent="-365760" eaLnBrk="1" hangingPunct="1">
              <a:spcBef>
                <a:spcPts val="800"/>
              </a:spcBef>
              <a:defRPr/>
            </a:pPr>
            <a:r>
              <a:rPr lang="en-US" sz="3200" dirty="0"/>
              <a:t>Why is it necessary to engage students in using and applying new science ideas in a variety of ways and contexts?</a:t>
            </a:r>
          </a:p>
          <a:p>
            <a:pPr marL="365760" indent="-365760" eaLnBrk="1" hangingPunct="1">
              <a:spcBef>
                <a:spcPts val="800"/>
              </a:spcBef>
              <a:defRPr/>
            </a:pPr>
            <a:r>
              <a:rPr lang="en-US" sz="3200" dirty="0"/>
              <a:t>How will the Student Thinking Lens strategies help you teach the Water Cycle lessons?</a:t>
            </a:r>
          </a:p>
          <a:p>
            <a:pPr marL="365760" indent="-365760" eaLnBrk="1" hangingPunct="1">
              <a:spcBef>
                <a:spcPts val="800"/>
              </a:spcBef>
              <a:defRPr/>
            </a:pPr>
            <a:r>
              <a:rPr lang="en-US" sz="3200" dirty="0"/>
              <a:t>What are the two basic steps of cloud formation?</a:t>
            </a:r>
          </a:p>
          <a:p>
            <a:pPr marL="365760" indent="-365760" eaLnBrk="1" hangingPunct="1">
              <a:spcBef>
                <a:spcPts val="800"/>
              </a:spcBef>
              <a:defRPr/>
            </a:pPr>
            <a:r>
              <a:rPr lang="en-US" sz="3200" dirty="0"/>
              <a:t>How does the process of distillation simulate the overall water cycle?</a:t>
            </a:r>
          </a:p>
          <a:p>
            <a:pPr marL="0" indent="0" eaLnBrk="1" hangingPunct="1">
              <a:buNone/>
              <a:defRPr/>
            </a:pPr>
            <a:endParaRPr lang="en-US" sz="2800" dirty="0"/>
          </a:p>
          <a:p>
            <a:pPr marL="0" indent="0">
              <a:spcBef>
                <a:spcPts val="0"/>
              </a:spcBef>
              <a:spcAft>
                <a:spcPts val="0"/>
              </a:spcAft>
              <a:buFontTx/>
              <a:buNone/>
              <a:tabLst>
                <a:tab pos="457200" algn="l"/>
              </a:tabLst>
              <a:defRPr/>
            </a:pPr>
            <a:endParaRPr lang="en-US" sz="2800" dirty="0">
              <a:highlight>
                <a:srgbClr val="FFFF00"/>
              </a:highlight>
              <a:ea typeface="Times New Roman"/>
              <a:cs typeface="Arial" pitchFamily="34" charset="0"/>
            </a:endParaRPr>
          </a:p>
          <a:p>
            <a:pPr marL="514350" indent="-514350" eaLnBrk="1" hangingPunct="1">
              <a:buFontTx/>
              <a:buAutoNum type="arabicPeriod"/>
              <a:defRPr/>
            </a:pPr>
            <a:endParaRPr lang="en-US" sz="2800" dirty="0"/>
          </a:p>
          <a:p>
            <a:pPr marL="0" indent="0" eaLnBrk="1" hangingPunct="1">
              <a:buFontTx/>
              <a:buNone/>
              <a:defRPr/>
            </a:pPr>
            <a:endParaRPr lang="en-US" sz="2800" dirty="0"/>
          </a:p>
        </p:txBody>
      </p:sp>
    </p:spTree>
    <p:extLst>
      <p:ext uri="{BB962C8B-B14F-4D97-AF65-F5344CB8AC3E}">
        <p14:creationId xmlns:p14="http://schemas.microsoft.com/office/powerpoint/2010/main" val="1617145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990600"/>
          </a:xfrm>
        </p:spPr>
        <p:txBody>
          <a:bodyPr/>
          <a:lstStyle/>
          <a:p>
            <a:r>
              <a:rPr lang="en-US" dirty="0"/>
              <a:t>Let’s Summarize!</a:t>
            </a:r>
          </a:p>
        </p:txBody>
      </p:sp>
      <p:sp>
        <p:nvSpPr>
          <p:cNvPr id="3" name="Content Placeholder 2"/>
          <p:cNvSpPr>
            <a:spLocks noGrp="1"/>
          </p:cNvSpPr>
          <p:nvPr>
            <p:ph idx="1"/>
          </p:nvPr>
        </p:nvSpPr>
        <p:spPr>
          <a:xfrm>
            <a:off x="609600" y="1295399"/>
            <a:ext cx="7620000" cy="5257801"/>
          </a:xfrm>
        </p:spPr>
        <p:txBody>
          <a:bodyPr>
            <a:normAutofit fontScale="92500"/>
          </a:bodyPr>
          <a:lstStyle/>
          <a:p>
            <a:pPr marL="0" indent="0">
              <a:buNone/>
            </a:pPr>
            <a:r>
              <a:rPr lang="en-US" sz="3200" b="1" dirty="0"/>
              <a:t>Lesson Analysis Strategy 6</a:t>
            </a:r>
          </a:p>
          <a:p>
            <a:pPr marL="548640" indent="-365760">
              <a:spcBef>
                <a:spcPts val="600"/>
              </a:spcBef>
              <a:buFont typeface="Arial" pitchFamily="34" charset="0"/>
              <a:buChar char="•"/>
            </a:pPr>
            <a:r>
              <a:rPr lang="en-US" sz="3200" dirty="0"/>
              <a:t>What new understandings did you develop?</a:t>
            </a:r>
          </a:p>
          <a:p>
            <a:pPr marL="548640" indent="-365760">
              <a:spcBef>
                <a:spcPts val="600"/>
              </a:spcBef>
              <a:buFont typeface="Arial" pitchFamily="34" charset="0"/>
              <a:buChar char="•"/>
            </a:pPr>
            <a:r>
              <a:rPr lang="en-US" sz="3200" dirty="0"/>
              <a:t>What do you still have questions about?</a:t>
            </a:r>
          </a:p>
          <a:p>
            <a:pPr marL="0" indent="0">
              <a:spcBef>
                <a:spcPts val="1200"/>
              </a:spcBef>
              <a:buNone/>
            </a:pPr>
            <a:r>
              <a:rPr lang="en-US" sz="3200" b="1" dirty="0"/>
              <a:t>Lesson Plans Review</a:t>
            </a:r>
            <a:endParaRPr lang="en-US" sz="3200" dirty="0"/>
          </a:p>
          <a:p>
            <a:pPr marL="548640" indent="-365760">
              <a:spcBef>
                <a:spcPts val="600"/>
              </a:spcBef>
            </a:pPr>
            <a:r>
              <a:rPr lang="en-US" sz="3200" dirty="0"/>
              <a:t>What new insight(s) did you gain?</a:t>
            </a:r>
          </a:p>
          <a:p>
            <a:pPr marL="548640" indent="-365760"/>
            <a:r>
              <a:rPr lang="en-US" sz="3200" dirty="0"/>
              <a:t>What do you still have questions about?</a:t>
            </a:r>
          </a:p>
          <a:p>
            <a:pPr marL="0" indent="0">
              <a:spcBef>
                <a:spcPts val="1200"/>
              </a:spcBef>
              <a:buNone/>
            </a:pPr>
            <a:r>
              <a:rPr lang="en-US" sz="3200" b="1" dirty="0"/>
              <a:t>Content Deepening</a:t>
            </a:r>
            <a:endParaRPr lang="en-US" sz="3200" dirty="0"/>
          </a:p>
          <a:p>
            <a:pPr marL="548640" indent="-365760">
              <a:spcBef>
                <a:spcPts val="600"/>
              </a:spcBef>
              <a:buFont typeface="Arial" pitchFamily="34" charset="0"/>
              <a:buChar char="•"/>
            </a:pPr>
            <a:r>
              <a:rPr lang="en-US" sz="3200" dirty="0"/>
              <a:t>What did you learn?</a:t>
            </a:r>
          </a:p>
          <a:p>
            <a:pPr marL="548640" indent="-365760">
              <a:spcBef>
                <a:spcPts val="600"/>
              </a:spcBef>
              <a:buFont typeface="Arial" pitchFamily="34" charset="0"/>
              <a:buChar char="•"/>
            </a:pPr>
            <a:r>
              <a:rPr lang="en-US" sz="3200" dirty="0"/>
              <a:t>What do you still have questions about?</a:t>
            </a:r>
          </a:p>
          <a:p>
            <a:pPr marL="0" indent="0">
              <a:buNone/>
            </a:pPr>
            <a:endParaRPr lang="en-US" dirty="0"/>
          </a:p>
          <a:p>
            <a:pPr marL="0" indent="0">
              <a:buNone/>
            </a:pPr>
            <a:endParaRPr lang="en-US" b="1" dirty="0"/>
          </a:p>
          <a:p>
            <a:pPr marL="0" indent="0">
              <a:buNone/>
            </a:pPr>
            <a:endParaRPr lang="en-US" b="1" dirty="0"/>
          </a:p>
        </p:txBody>
      </p:sp>
    </p:spTree>
    <p:extLst>
      <p:ext uri="{BB962C8B-B14F-4D97-AF65-F5344CB8AC3E}">
        <p14:creationId xmlns:p14="http://schemas.microsoft.com/office/powerpoint/2010/main" val="225118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533400" y="457200"/>
            <a:ext cx="8153400" cy="990600"/>
          </a:xfrm>
        </p:spPr>
        <p:txBody>
          <a:bodyPr/>
          <a:lstStyle/>
          <a:p>
            <a:r>
              <a:rPr lang="en-US" dirty="0"/>
              <a:t>Homework</a:t>
            </a:r>
          </a:p>
        </p:txBody>
      </p:sp>
      <p:sp>
        <p:nvSpPr>
          <p:cNvPr id="3" name="Content Placeholder 2"/>
          <p:cNvSpPr>
            <a:spLocks noGrp="1"/>
          </p:cNvSpPr>
          <p:nvPr>
            <p:ph idx="1"/>
          </p:nvPr>
        </p:nvSpPr>
        <p:spPr>
          <a:xfrm>
            <a:off x="533400" y="1447800"/>
            <a:ext cx="8153400" cy="4800600"/>
          </a:xfrm>
        </p:spPr>
        <p:txBody>
          <a:bodyPr/>
          <a:lstStyle/>
          <a:p>
            <a:pPr marL="365760" indent="-365760">
              <a:spcBef>
                <a:spcPts val="0"/>
              </a:spcBef>
              <a:spcAft>
                <a:spcPts val="600"/>
              </a:spcAft>
              <a:buFont typeface="+mj-lt"/>
              <a:buAutoNum type="arabicPeriod"/>
              <a:defRPr/>
            </a:pPr>
            <a:r>
              <a:rPr lang="en-US" sz="3000" dirty="0"/>
              <a:t>Read in the </a:t>
            </a:r>
            <a:r>
              <a:rPr lang="en-US" sz="3000" dirty="0" err="1"/>
              <a:t>STeLLA</a:t>
            </a:r>
            <a:r>
              <a:rPr lang="en-US" sz="3000" dirty="0"/>
              <a:t> strategies booklet: </a:t>
            </a:r>
          </a:p>
          <a:p>
            <a:pPr marL="685800" lvl="1" indent="-274320">
              <a:spcBef>
                <a:spcPts val="0"/>
              </a:spcBef>
              <a:spcAft>
                <a:spcPts val="600"/>
              </a:spcAft>
              <a:buFont typeface="Arial" pitchFamily="34" charset="0"/>
              <a:buChar char="•"/>
              <a:defRPr/>
            </a:pPr>
            <a:r>
              <a:rPr lang="en-US" sz="3000" dirty="0"/>
              <a:t>Student Ideas and Science Ideas Defined</a:t>
            </a:r>
          </a:p>
          <a:p>
            <a:pPr marL="685800" lvl="1" indent="-274320">
              <a:spcBef>
                <a:spcPts val="0"/>
              </a:spcBef>
              <a:spcAft>
                <a:spcPts val="600"/>
              </a:spcAft>
              <a:buFont typeface="Arial" pitchFamily="34" charset="0"/>
              <a:buChar char="•"/>
              <a:defRPr/>
            </a:pPr>
            <a:r>
              <a:rPr lang="en-US" sz="3000" dirty="0"/>
              <a:t>Introduction to the Science Content Storyline Lens</a:t>
            </a:r>
          </a:p>
          <a:p>
            <a:pPr marL="685800" lvl="1" indent="-274320">
              <a:spcBef>
                <a:spcPts val="0"/>
              </a:spcBef>
              <a:spcAft>
                <a:spcPts val="300"/>
              </a:spcAft>
              <a:buFont typeface="Arial" pitchFamily="34" charset="0"/>
              <a:buChar char="•"/>
              <a:defRPr/>
            </a:pPr>
            <a:r>
              <a:rPr lang="en-US" sz="3000" dirty="0"/>
              <a:t>Science Content Storyline Lens, </a:t>
            </a:r>
            <a:r>
              <a:rPr lang="en-US" sz="3000" dirty="0" err="1"/>
              <a:t>STeLLA</a:t>
            </a:r>
            <a:r>
              <a:rPr lang="en-US" sz="3000" dirty="0"/>
              <a:t> Strategy A: Identify One Main Learning Goal</a:t>
            </a:r>
          </a:p>
          <a:p>
            <a:pPr marL="365760" indent="-365760">
              <a:spcBef>
                <a:spcPts val="1200"/>
              </a:spcBef>
              <a:spcAft>
                <a:spcPts val="0"/>
              </a:spcAft>
              <a:buFont typeface="+mj-lt"/>
              <a:buAutoNum type="arabicPeriod"/>
              <a:defRPr/>
            </a:pPr>
            <a:r>
              <a:rPr lang="en-US" sz="3000" dirty="0"/>
              <a:t>Complete strategy-A column on the Coherent Science Content Storyline Strategies Z-fold summary chart (front binder pocket).</a:t>
            </a:r>
          </a:p>
          <a:p>
            <a:pPr marL="0" indent="0">
              <a:spcAft>
                <a:spcPts val="1200"/>
              </a:spcAft>
              <a:buFontTx/>
              <a:buNone/>
              <a:defRPr/>
            </a:pPr>
            <a:endParaRPr lang="en-US" sz="1800" dirty="0"/>
          </a:p>
          <a:p>
            <a:pPr marL="0" indent="0">
              <a:spcAft>
                <a:spcPts val="1200"/>
              </a:spcAft>
              <a:buFontTx/>
              <a:buNone/>
              <a:defRPr/>
            </a:pPr>
            <a:endParaRPr lang="en-US" sz="2800" dirty="0"/>
          </a:p>
        </p:txBody>
      </p:sp>
    </p:spTree>
    <p:extLst>
      <p:ext uri="{BB962C8B-B14F-4D97-AF65-F5344CB8AC3E}">
        <p14:creationId xmlns:p14="http://schemas.microsoft.com/office/powerpoint/2010/main" val="35206114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a:bodyPr>
          <a:lstStyle/>
          <a:p>
            <a:pPr eaLnBrk="1" hangingPunct="1"/>
            <a:r>
              <a:rPr lang="en-US" dirty="0"/>
              <a:t>Reflections on Today’s Session</a:t>
            </a:r>
          </a:p>
        </p:txBody>
      </p:sp>
      <p:sp>
        <p:nvSpPr>
          <p:cNvPr id="28675" name="Rectangle 3"/>
          <p:cNvSpPr>
            <a:spLocks noGrp="1" noChangeArrowheads="1"/>
          </p:cNvSpPr>
          <p:nvPr>
            <p:ph idx="1"/>
          </p:nvPr>
        </p:nvSpPr>
        <p:spPr>
          <a:xfrm>
            <a:off x="457200" y="1447800"/>
            <a:ext cx="8382000" cy="5105400"/>
          </a:xfrm>
        </p:spPr>
        <p:txBody>
          <a:bodyPr>
            <a:normAutofit fontScale="92500" lnSpcReduction="10000"/>
          </a:bodyPr>
          <a:lstStyle/>
          <a:p>
            <a:pPr marL="0" indent="0">
              <a:buNone/>
            </a:pPr>
            <a:r>
              <a:rPr lang="en-US" sz="3200" dirty="0"/>
              <a:t>Complete the Daily Reflections sheet (handout 4.7 in PD program binder).</a:t>
            </a:r>
          </a:p>
          <a:p>
            <a:pPr marL="365760" indent="-365760">
              <a:spcBef>
                <a:spcPts val="1200"/>
              </a:spcBef>
              <a:buFont typeface="+mj-lt"/>
              <a:buAutoNum type="arabicPeriod"/>
            </a:pPr>
            <a:r>
              <a:rPr lang="en-US" sz="3200" dirty="0"/>
              <a:t>This weekend you bump into a friend who knew you were attending </a:t>
            </a:r>
            <a:r>
              <a:rPr lang="en-US" sz="3200" dirty="0" err="1"/>
              <a:t>RESPeCT</a:t>
            </a:r>
            <a:r>
              <a:rPr lang="en-US" sz="3200" dirty="0"/>
              <a:t> this week. What would you say you’ve learned about the </a:t>
            </a:r>
            <a:r>
              <a:rPr lang="en-US" sz="3200" dirty="0" err="1"/>
              <a:t>STeLLA</a:t>
            </a:r>
            <a:r>
              <a:rPr lang="en-US" sz="3200" dirty="0"/>
              <a:t> Student Thinking Lens strategies and their potential impact on your teaching practice and/or student learning?</a:t>
            </a:r>
          </a:p>
          <a:p>
            <a:pPr marL="365760" indent="-365760">
              <a:spcBef>
                <a:spcPts val="1200"/>
              </a:spcBef>
              <a:buFont typeface="+mj-lt"/>
              <a:buAutoNum type="arabicPeriod"/>
            </a:pPr>
            <a:r>
              <a:rPr lang="en-US" sz="3200" dirty="0"/>
              <a:t>What do you understand better about matter, molecules, and the water cycle after this week’s session? What helped clarify your understanding?</a:t>
            </a:r>
          </a:p>
          <a:p>
            <a:endParaRPr lang="en-US" dirty="0"/>
          </a:p>
          <a:p>
            <a:pPr marL="0" indent="0">
              <a:buNone/>
            </a:pPr>
            <a:endParaRPr lang="en-US" sz="2200" dirty="0"/>
          </a:p>
          <a:p>
            <a:endParaRPr lang="en-US" sz="2400" dirty="0"/>
          </a:p>
          <a:p>
            <a:pPr marL="457200" indent="-457200" eaLnBrk="1" hangingPunct="1"/>
            <a:endParaRPr lang="en-US" sz="2400" dirty="0"/>
          </a:p>
        </p:txBody>
      </p:sp>
    </p:spTree>
    <p:extLst>
      <p:ext uri="{BB962C8B-B14F-4D97-AF65-F5344CB8AC3E}">
        <p14:creationId xmlns:p14="http://schemas.microsoft.com/office/powerpoint/2010/main" val="4250998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3596" y="437254"/>
            <a:ext cx="5868219" cy="6420746"/>
          </a:xfrm>
          <a:prstGeom prst="rect">
            <a:avLst/>
          </a:prstGeom>
        </p:spPr>
      </p:pic>
      <p:sp>
        <p:nvSpPr>
          <p:cNvPr id="5" name="Rectangle 6"/>
          <p:cNvSpPr>
            <a:spLocks noChangeArrowheads="1"/>
          </p:cNvSpPr>
          <p:nvPr/>
        </p:nvSpPr>
        <p:spPr bwMode="auto">
          <a:xfrm>
            <a:off x="1752600" y="4926563"/>
            <a:ext cx="2743200" cy="636037"/>
          </a:xfrm>
          <a:prstGeom prst="rect">
            <a:avLst/>
          </a:prstGeom>
          <a:solidFill>
            <a:srgbClr val="FFFF00">
              <a:alpha val="901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4016935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381000"/>
            <a:ext cx="8229600" cy="990600"/>
          </a:xfrm>
        </p:spPr>
        <p:txBody>
          <a:bodyPr>
            <a:normAutofit fontScale="90000"/>
          </a:bodyPr>
          <a:lstStyle/>
          <a:p>
            <a:pPr eaLnBrk="1" fontAlgn="auto" hangingPunct="1">
              <a:spcAft>
                <a:spcPts val="0"/>
              </a:spcAft>
              <a:defRPr/>
            </a:pPr>
            <a:br>
              <a:rPr lang="en-US" dirty="0"/>
            </a:br>
            <a:r>
              <a:rPr lang="en-US" sz="4200" dirty="0"/>
              <a:t>Norms for Working Together: The Basics</a:t>
            </a:r>
            <a:br>
              <a:rPr lang="en-US" sz="4400" dirty="0"/>
            </a:br>
            <a:endParaRPr lang="en-US" sz="4400" dirty="0"/>
          </a:p>
        </p:txBody>
      </p:sp>
      <p:sp>
        <p:nvSpPr>
          <p:cNvPr id="115715" name="Rectangle 3"/>
          <p:cNvSpPr>
            <a:spLocks noGrp="1" noChangeArrowheads="1"/>
          </p:cNvSpPr>
          <p:nvPr>
            <p:ph idx="1"/>
          </p:nvPr>
        </p:nvSpPr>
        <p:spPr>
          <a:xfrm>
            <a:off x="533400" y="2323073"/>
            <a:ext cx="8229600" cy="4525962"/>
          </a:xfrm>
        </p:spPr>
        <p:txBody>
          <a:bodyPr rtlCol="0">
            <a:normAutofit lnSpcReduction="10000"/>
          </a:bodyPr>
          <a:lstStyle/>
          <a:p>
            <a:pPr marL="0" indent="0" eaLnBrk="1" fontAlgn="auto" hangingPunct="1">
              <a:spcAft>
                <a:spcPts val="0"/>
              </a:spcAft>
              <a:buFont typeface="Arial" pitchFamily="34" charset="0"/>
              <a:buNone/>
              <a:defRPr/>
            </a:pPr>
            <a:r>
              <a:rPr lang="en-US" sz="2800" b="1" dirty="0"/>
              <a:t>The Basics</a:t>
            </a:r>
          </a:p>
          <a:p>
            <a:pPr marL="342900" marR="0" lvl="0" indent="-342900">
              <a:spcBef>
                <a:spcPts val="600"/>
              </a:spcBef>
              <a:spcAft>
                <a:spcPts val="0"/>
              </a:spcAft>
              <a:buFont typeface="Symbol"/>
              <a:buChar char=""/>
            </a:pPr>
            <a:r>
              <a:rPr lang="en-US" sz="2800" dirty="0">
                <a:solidFill>
                  <a:srgbClr val="292934"/>
                </a:solidFill>
              </a:rPr>
              <a:t>Arrive prepared and on time; stay for the duration; return from breaks on time.</a:t>
            </a:r>
            <a:endParaRPr lang="en-US" sz="2800" dirty="0"/>
          </a:p>
          <a:p>
            <a:pPr marL="342900" marR="0" lvl="0" indent="-342900">
              <a:spcBef>
                <a:spcPts val="600"/>
              </a:spcBef>
              <a:spcAft>
                <a:spcPts val="0"/>
              </a:spcAft>
              <a:buFont typeface="Symbol"/>
              <a:buChar char=""/>
            </a:pPr>
            <a:r>
              <a:rPr lang="en-US" sz="2800" dirty="0">
                <a:solidFill>
                  <a:srgbClr val="292934"/>
                </a:solidFill>
              </a:rPr>
              <a:t>Remain attentive, thoughtful, and respectful; engage and be present.</a:t>
            </a:r>
            <a:endParaRPr lang="en-US" sz="2800" dirty="0"/>
          </a:p>
          <a:p>
            <a:pPr marL="342900" marR="0" lvl="0" indent="-342900">
              <a:spcBef>
                <a:spcPts val="600"/>
              </a:spcBef>
              <a:spcAft>
                <a:spcPts val="0"/>
              </a:spcAft>
              <a:buFont typeface="Symbol"/>
              <a:buChar char=""/>
            </a:pPr>
            <a:r>
              <a:rPr lang="en-US" sz="2800" dirty="0">
                <a:solidFill>
                  <a:srgbClr val="292934"/>
                </a:solidFill>
              </a:rPr>
              <a:t>Eliminate interruptions (turn off cell phones, email, and other electronic devices; avoid sidebar conversations).</a:t>
            </a:r>
            <a:endParaRPr lang="en-US" sz="2800" dirty="0"/>
          </a:p>
          <a:p>
            <a:pPr marL="342900" marR="0" lvl="0" indent="-342900">
              <a:spcBef>
                <a:spcPts val="600"/>
              </a:spcBef>
              <a:spcAft>
                <a:spcPts val="0"/>
              </a:spcAft>
              <a:buFont typeface="Symbol"/>
              <a:buChar char=""/>
            </a:pPr>
            <a:r>
              <a:rPr lang="en-US" sz="2800" dirty="0">
                <a:solidFill>
                  <a:srgbClr val="292934"/>
                </a:solidFill>
              </a:rPr>
              <a:t>Make room for everyone to participate (monitor your floor time).</a:t>
            </a:r>
            <a:endParaRPr lang="en-US" sz="2800" dirty="0"/>
          </a:p>
          <a:p>
            <a:pPr marL="182880" indent="-182880" eaLnBrk="1" fontAlgn="auto" hangingPunct="1">
              <a:spcAft>
                <a:spcPts val="0"/>
              </a:spcAft>
              <a:buFont typeface="Arial" pitchFamily="34" charset="0"/>
              <a:buChar char="•"/>
              <a:defRPr/>
            </a:pPr>
            <a:endParaRPr lang="en-US" dirty="0"/>
          </a:p>
        </p:txBody>
      </p:sp>
      <p:sp>
        <p:nvSpPr>
          <p:cNvPr id="48133" name="TextBox 1"/>
          <p:cNvSpPr txBox="1">
            <a:spLocks noChangeArrowheads="1"/>
          </p:cNvSpPr>
          <p:nvPr/>
        </p:nvSpPr>
        <p:spPr bwMode="auto">
          <a:xfrm>
            <a:off x="533400" y="1219200"/>
            <a:ext cx="8229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800" b="1" dirty="0">
                <a:solidFill>
                  <a:srgbClr val="000000"/>
                </a:solidFill>
                <a:latin typeface="Calibri" panose="020F0502020204030204" pitchFamily="34" charset="0"/>
              </a:rPr>
              <a:t>Purpose: </a:t>
            </a:r>
            <a:r>
              <a:rPr lang="en-US" altLang="en-US" sz="2800" dirty="0">
                <a:solidFill>
                  <a:srgbClr val="000000"/>
                </a:solidFill>
                <a:latin typeface="Calibri" panose="020F0502020204030204" pitchFamily="34" charset="0"/>
              </a:rPr>
              <a:t>Build trust and develop a productive study group for all participants.</a:t>
            </a:r>
          </a:p>
        </p:txBody>
      </p:sp>
    </p:spTree>
    <p:extLst>
      <p:ext uri="{BB962C8B-B14F-4D97-AF65-F5344CB8AC3E}">
        <p14:creationId xmlns:p14="http://schemas.microsoft.com/office/powerpoint/2010/main" val="1903378053"/>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381000"/>
            <a:ext cx="8229600" cy="990600"/>
          </a:xfrm>
        </p:spPr>
        <p:txBody>
          <a:bodyPr>
            <a:normAutofit fontScale="90000"/>
          </a:bodyPr>
          <a:lstStyle/>
          <a:p>
            <a:pPr eaLnBrk="1" fontAlgn="auto" hangingPunct="1">
              <a:spcAft>
                <a:spcPts val="0"/>
              </a:spcAft>
              <a:defRPr/>
            </a:pPr>
            <a:br>
              <a:rPr lang="en-US" dirty="0"/>
            </a:br>
            <a:r>
              <a:rPr lang="en-US" sz="4200" dirty="0"/>
              <a:t>Norms for Working Together: The Heart</a:t>
            </a:r>
            <a:br>
              <a:rPr lang="en-US" sz="4400" dirty="0"/>
            </a:br>
            <a:endParaRPr lang="en-US" sz="4400" dirty="0"/>
          </a:p>
        </p:txBody>
      </p:sp>
      <p:sp>
        <p:nvSpPr>
          <p:cNvPr id="115715" name="Rectangle 3"/>
          <p:cNvSpPr>
            <a:spLocks noGrp="1" noChangeArrowheads="1"/>
          </p:cNvSpPr>
          <p:nvPr>
            <p:ph idx="1"/>
          </p:nvPr>
        </p:nvSpPr>
        <p:spPr>
          <a:xfrm>
            <a:off x="457200" y="2371165"/>
            <a:ext cx="8382000" cy="4334435"/>
          </a:xfrm>
        </p:spPr>
        <p:txBody>
          <a:bodyPr rtlCol="0">
            <a:normAutofit fontScale="77500" lnSpcReduction="20000"/>
          </a:bodyPr>
          <a:lstStyle/>
          <a:p>
            <a:pPr marL="0" indent="0" eaLnBrk="1" fontAlgn="auto" hangingPunct="1">
              <a:spcAft>
                <a:spcPts val="0"/>
              </a:spcAft>
              <a:buFont typeface="Arial" pitchFamily="34" charset="0"/>
              <a:buNone/>
              <a:defRPr/>
            </a:pPr>
            <a:r>
              <a:rPr lang="en-US" sz="3300" b="1" dirty="0"/>
              <a:t>The Heart of </a:t>
            </a:r>
            <a:r>
              <a:rPr lang="en-US" sz="3300" b="1" dirty="0" err="1"/>
              <a:t>RESPeCT</a:t>
            </a:r>
            <a:r>
              <a:rPr lang="en-US" sz="3300" b="1" dirty="0"/>
              <a:t> Lesson Analysis and Content </a:t>
            </a:r>
            <a:br>
              <a:rPr lang="en-US" sz="3300" b="1" dirty="0"/>
            </a:br>
            <a:r>
              <a:rPr lang="en-US" sz="3300" b="1" dirty="0"/>
              <a:t>Deepening</a:t>
            </a:r>
          </a:p>
          <a:p>
            <a:pPr marL="342900" marR="0" lvl="0" indent="-342900">
              <a:lnSpc>
                <a:spcPct val="110000"/>
              </a:lnSpc>
              <a:spcBef>
                <a:spcPts val="600"/>
              </a:spcBef>
              <a:spcAft>
                <a:spcPts val="0"/>
              </a:spcAft>
              <a:buFont typeface="Symbol"/>
              <a:buChar char=""/>
            </a:pPr>
            <a:r>
              <a:rPr lang="en-US" sz="3300" dirty="0">
                <a:solidFill>
                  <a:srgbClr val="292934"/>
                </a:solidFill>
              </a:rPr>
              <a:t>Keep the goal in mind: analysis of teaching to improve student learning.  </a:t>
            </a:r>
            <a:endParaRPr lang="en-US" sz="3300" dirty="0"/>
          </a:p>
          <a:p>
            <a:pPr marL="342900" marR="0" lvl="0" indent="-342900">
              <a:lnSpc>
                <a:spcPct val="110000"/>
              </a:lnSpc>
              <a:spcBef>
                <a:spcPts val="600"/>
              </a:spcBef>
              <a:spcAft>
                <a:spcPts val="0"/>
              </a:spcAft>
              <a:buFont typeface="Symbol"/>
              <a:buChar char=""/>
            </a:pPr>
            <a:r>
              <a:rPr lang="en-US" sz="3300" dirty="0">
                <a:solidFill>
                  <a:srgbClr val="292934"/>
                </a:solidFill>
              </a:rPr>
              <a:t>Share your ideas, uncertainties, confusion, disagreements, questions, and good humor. All points of view are welcome.</a:t>
            </a:r>
            <a:endParaRPr lang="en-US" sz="3300" dirty="0"/>
          </a:p>
          <a:p>
            <a:pPr marL="342900" marR="0" lvl="0" indent="-342900">
              <a:lnSpc>
                <a:spcPct val="110000"/>
              </a:lnSpc>
              <a:spcBef>
                <a:spcPts val="600"/>
              </a:spcBef>
              <a:spcAft>
                <a:spcPts val="0"/>
              </a:spcAft>
              <a:buFont typeface="Symbol"/>
              <a:buChar char=""/>
            </a:pPr>
            <a:r>
              <a:rPr lang="en-US" sz="3300" dirty="0">
                <a:solidFill>
                  <a:srgbClr val="292934"/>
                </a:solidFill>
              </a:rPr>
              <a:t>Expect and ask questions to deepen everyone’s learning; be constructively challenging.</a:t>
            </a:r>
            <a:endParaRPr lang="en-US" sz="3300" dirty="0"/>
          </a:p>
          <a:p>
            <a:pPr marL="342900" marR="0" lvl="0" indent="-342900">
              <a:lnSpc>
                <a:spcPct val="110000"/>
              </a:lnSpc>
              <a:spcBef>
                <a:spcPts val="600"/>
              </a:spcBef>
              <a:spcAft>
                <a:spcPts val="0"/>
              </a:spcAft>
              <a:buFont typeface="Symbol"/>
              <a:buChar char=""/>
            </a:pPr>
            <a:r>
              <a:rPr lang="en-US" sz="3300" dirty="0">
                <a:solidFill>
                  <a:srgbClr val="292934"/>
                </a:solidFill>
              </a:rPr>
              <a:t>Listen carefully; seek to understand other participants’ points of view.</a:t>
            </a:r>
            <a:endParaRPr lang="en-US" sz="3300" dirty="0"/>
          </a:p>
          <a:p>
            <a:pPr marL="182880" indent="-182880" eaLnBrk="1" fontAlgn="auto" hangingPunct="1">
              <a:spcAft>
                <a:spcPts val="0"/>
              </a:spcAft>
              <a:buFont typeface="Arial" pitchFamily="34" charset="0"/>
              <a:buChar char="•"/>
              <a:defRPr/>
            </a:pPr>
            <a:endParaRPr lang="en-US" dirty="0"/>
          </a:p>
        </p:txBody>
      </p:sp>
      <p:sp>
        <p:nvSpPr>
          <p:cNvPr id="48133" name="TextBox 1"/>
          <p:cNvSpPr txBox="1">
            <a:spLocks noChangeArrowheads="1"/>
          </p:cNvSpPr>
          <p:nvPr/>
        </p:nvSpPr>
        <p:spPr bwMode="auto">
          <a:xfrm>
            <a:off x="457200" y="1219200"/>
            <a:ext cx="854336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800" b="1" dirty="0">
                <a:solidFill>
                  <a:srgbClr val="000000"/>
                </a:solidFill>
                <a:latin typeface="Calibri" panose="020F0502020204030204" pitchFamily="34" charset="0"/>
              </a:rPr>
              <a:t>Purpose: </a:t>
            </a:r>
            <a:r>
              <a:rPr lang="en-US" altLang="en-US" sz="2800" dirty="0">
                <a:solidFill>
                  <a:srgbClr val="000000"/>
                </a:solidFill>
                <a:latin typeface="Calibri" panose="020F0502020204030204" pitchFamily="34" charset="0"/>
              </a:rPr>
              <a:t>Build trust and develop a productive study group for all participants.</a:t>
            </a:r>
          </a:p>
        </p:txBody>
      </p:sp>
    </p:spTree>
    <p:extLst>
      <p:ext uri="{BB962C8B-B14F-4D97-AF65-F5344CB8AC3E}">
        <p14:creationId xmlns:p14="http://schemas.microsoft.com/office/powerpoint/2010/main" val="203690665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90600"/>
          </a:xfrm>
        </p:spPr>
        <p:txBody>
          <a:bodyPr>
            <a:noAutofit/>
          </a:bodyPr>
          <a:lstStyle/>
          <a:p>
            <a:r>
              <a:rPr lang="en-US" sz="3800" dirty="0"/>
              <a:t>The Importance of Engaging Students in Constructing Scientific Explanations</a:t>
            </a:r>
          </a:p>
        </p:txBody>
      </p:sp>
      <p:sp>
        <p:nvSpPr>
          <p:cNvPr id="3" name="Content Placeholder 2"/>
          <p:cNvSpPr>
            <a:spLocks noGrp="1"/>
          </p:cNvSpPr>
          <p:nvPr>
            <p:ph idx="1"/>
          </p:nvPr>
        </p:nvSpPr>
        <p:spPr>
          <a:xfrm>
            <a:off x="457200" y="1981200"/>
            <a:ext cx="8229600" cy="4876800"/>
          </a:xfrm>
        </p:spPr>
        <p:txBody>
          <a:bodyPr/>
          <a:lstStyle/>
          <a:p>
            <a:pPr marL="0" indent="0">
              <a:buNone/>
            </a:pPr>
            <a:r>
              <a:rPr lang="en-US" sz="3000" dirty="0"/>
              <a:t>Read handout 4.1 and your group-specific handout. Then complete the assigned task:</a:t>
            </a:r>
          </a:p>
          <a:p>
            <a:pPr marL="0" indent="0">
              <a:spcBef>
                <a:spcPts val="1200"/>
              </a:spcBef>
              <a:buNone/>
            </a:pPr>
            <a:r>
              <a:rPr lang="en-US" sz="3000" b="1" dirty="0"/>
              <a:t>Group 1:</a:t>
            </a:r>
            <a:r>
              <a:rPr lang="en-US" sz="3000" dirty="0"/>
              <a:t> Analyze a student explanation (handout 4.2).</a:t>
            </a:r>
          </a:p>
          <a:p>
            <a:pPr marL="0" indent="0">
              <a:spcBef>
                <a:spcPts val="800"/>
              </a:spcBef>
              <a:buNone/>
            </a:pPr>
            <a:r>
              <a:rPr lang="en-US" sz="3000" b="1" dirty="0"/>
              <a:t>Group 2: </a:t>
            </a:r>
            <a:r>
              <a:rPr lang="en-US" sz="3000" dirty="0"/>
              <a:t>Summarize benefits for students of constructing scientific explanations (handout 4.3).</a:t>
            </a:r>
          </a:p>
          <a:p>
            <a:pPr marL="0" indent="0">
              <a:spcBef>
                <a:spcPts val="800"/>
              </a:spcBef>
              <a:buNone/>
            </a:pPr>
            <a:r>
              <a:rPr lang="en-US" sz="3000" b="1" dirty="0"/>
              <a:t>Group 3: </a:t>
            </a:r>
            <a:r>
              <a:rPr lang="en-US" sz="3000" dirty="0"/>
              <a:t>Summarize the benefits for teachers of engaging students in constructing scientific explanations (handout 4.3).</a:t>
            </a:r>
            <a:r>
              <a:rPr lang="en-US" sz="3200" dirty="0"/>
              <a:t> </a:t>
            </a:r>
          </a:p>
        </p:txBody>
      </p:sp>
    </p:spTree>
    <p:extLst>
      <p:ext uri="{BB962C8B-B14F-4D97-AF65-F5344CB8AC3E}">
        <p14:creationId xmlns:p14="http://schemas.microsoft.com/office/powerpoint/2010/main" val="211172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382000" cy="1447800"/>
          </a:xfrm>
        </p:spPr>
        <p:txBody>
          <a:bodyPr>
            <a:noAutofit/>
          </a:bodyPr>
          <a:lstStyle/>
          <a:p>
            <a:r>
              <a:rPr lang="en-US" dirty="0"/>
              <a:t>The CERA Framework for Constructing Scientific Explanations</a:t>
            </a:r>
          </a:p>
        </p:txBody>
      </p:sp>
      <p:sp>
        <p:nvSpPr>
          <p:cNvPr id="3" name="Content Placeholder 2"/>
          <p:cNvSpPr>
            <a:spLocks noGrp="1"/>
          </p:cNvSpPr>
          <p:nvPr>
            <p:ph idx="1"/>
          </p:nvPr>
        </p:nvSpPr>
        <p:spPr>
          <a:xfrm>
            <a:off x="533400" y="1981200"/>
            <a:ext cx="8229600" cy="4572000"/>
          </a:xfrm>
        </p:spPr>
        <p:txBody>
          <a:bodyPr/>
          <a:lstStyle/>
          <a:p>
            <a:pPr marL="365760" indent="-365760">
              <a:buFont typeface="Arial" pitchFamily="34" charset="0"/>
              <a:buChar char="•"/>
            </a:pPr>
            <a:r>
              <a:rPr lang="en-US" sz="3000" dirty="0"/>
              <a:t>Next, we’ll watch video clip of a 3rd-grade teacher instructing students how to construct scientific explanations.</a:t>
            </a:r>
          </a:p>
          <a:p>
            <a:pPr marL="365760" indent="-365760">
              <a:spcBef>
                <a:spcPts val="1200"/>
              </a:spcBef>
              <a:buFont typeface="Arial" pitchFamily="34" charset="0"/>
              <a:buChar char="•"/>
            </a:pPr>
            <a:r>
              <a:rPr lang="en-US" sz="3000" dirty="0"/>
              <a:t>Think about ideas this clip gives you for helping your students learn to construct scientific explanations by making a claim, supporting it with evidence and reasoning, and considering alternative explanations and strategies (CERA).</a:t>
            </a:r>
          </a:p>
        </p:txBody>
      </p:sp>
      <p:sp>
        <p:nvSpPr>
          <p:cNvPr id="4" name="TextBox 3"/>
          <p:cNvSpPr txBox="1"/>
          <p:nvPr/>
        </p:nvSpPr>
        <p:spPr>
          <a:xfrm>
            <a:off x="4572000" y="6172200"/>
            <a:ext cx="4267200" cy="369332"/>
          </a:xfrm>
          <a:prstGeom prst="rect">
            <a:avLst/>
          </a:prstGeom>
          <a:noFill/>
        </p:spPr>
        <p:txBody>
          <a:bodyPr wrap="square" rtlCol="0">
            <a:spAutoFit/>
          </a:bodyPr>
          <a:lstStyle/>
          <a:p>
            <a:r>
              <a:rPr lang="en-US" dirty="0">
                <a:solidFill>
                  <a:srgbClr val="0070C0"/>
                </a:solidFill>
              </a:rPr>
              <a:t>Link to </a:t>
            </a:r>
            <a:r>
              <a:rPr lang="en-US" i="1" dirty="0">
                <a:solidFill>
                  <a:srgbClr val="0070C0"/>
                </a:solidFill>
                <a:hlinkClick r:id="rId3"/>
              </a:rPr>
              <a:t>Introducing the CER </a:t>
            </a:r>
            <a:r>
              <a:rPr lang="en-US" dirty="0">
                <a:solidFill>
                  <a:srgbClr val="0070C0"/>
                </a:solidFill>
                <a:hlinkClick r:id="rId3"/>
              </a:rPr>
              <a:t>video clip.</a:t>
            </a:r>
            <a:endParaRPr lang="en-US" i="1" dirty="0">
              <a:solidFill>
                <a:srgbClr val="0070C0"/>
              </a:solidFill>
            </a:endParaRPr>
          </a:p>
        </p:txBody>
      </p:sp>
    </p:spTree>
    <p:extLst>
      <p:ext uri="{BB962C8B-B14F-4D97-AF65-F5344CB8AC3E}">
        <p14:creationId xmlns:p14="http://schemas.microsoft.com/office/powerpoint/2010/main" val="2502118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533400"/>
            <a:ext cx="8229600" cy="838200"/>
          </a:xfrm>
        </p:spPr>
        <p:txBody>
          <a:bodyPr>
            <a:normAutofit fontScale="90000"/>
          </a:bodyPr>
          <a:lstStyle/>
          <a:p>
            <a:pPr eaLnBrk="1" hangingPunct="1"/>
            <a:br>
              <a:rPr lang="en-US" sz="3200" dirty="0"/>
            </a:br>
            <a:r>
              <a:rPr lang="en-US" sz="4400" dirty="0"/>
              <a:t>Introducing STL Strategy 6</a:t>
            </a:r>
            <a:br>
              <a:rPr lang="en-US" sz="3100" dirty="0"/>
            </a:br>
            <a:endParaRPr lang="en-US" sz="3100" dirty="0"/>
          </a:p>
        </p:txBody>
      </p:sp>
      <p:sp>
        <p:nvSpPr>
          <p:cNvPr id="17411" name="Rectangle 3"/>
          <p:cNvSpPr>
            <a:spLocks noGrp="1" noChangeArrowheads="1"/>
          </p:cNvSpPr>
          <p:nvPr>
            <p:ph type="body" idx="1"/>
          </p:nvPr>
        </p:nvSpPr>
        <p:spPr>
          <a:xfrm>
            <a:off x="457200" y="1524000"/>
            <a:ext cx="8229600" cy="4525963"/>
          </a:xfrm>
        </p:spPr>
        <p:txBody>
          <a:bodyPr/>
          <a:lstStyle/>
          <a:p>
            <a:pPr marL="0" indent="0" eaLnBrk="1" hangingPunct="1">
              <a:spcAft>
                <a:spcPts val="1200"/>
              </a:spcAft>
              <a:buNone/>
            </a:pPr>
            <a:r>
              <a:rPr lang="en-US" sz="3200" dirty="0"/>
              <a:t>Engage students in using and applying new science ideas in a variety of ways and contexts.</a:t>
            </a:r>
          </a:p>
          <a:p>
            <a:pPr marL="777240" indent="-411480" eaLnBrk="1" hangingPunct="1">
              <a:spcBef>
                <a:spcPts val="1800"/>
              </a:spcBef>
              <a:spcAft>
                <a:spcPts val="1200"/>
              </a:spcAft>
              <a:buFont typeface="+mj-lt"/>
              <a:buAutoNum type="arabicPeriod"/>
            </a:pPr>
            <a:r>
              <a:rPr lang="en-US" sz="3200" dirty="0"/>
              <a:t>What are the purpose and key features of this strategy?</a:t>
            </a:r>
          </a:p>
          <a:p>
            <a:pPr marL="777240" indent="-411480" eaLnBrk="1" hangingPunct="1">
              <a:spcBef>
                <a:spcPts val="0"/>
              </a:spcBef>
              <a:spcAft>
                <a:spcPts val="0"/>
              </a:spcAft>
              <a:buFont typeface="+mj-lt"/>
              <a:buAutoNum type="arabicPeriod"/>
            </a:pPr>
            <a:r>
              <a:rPr lang="en-US" sz="3200" dirty="0"/>
              <a:t>Why do you think use-and-apply questions or activities are often shortchanged in science teaching?</a:t>
            </a:r>
          </a:p>
          <a:p>
            <a:pPr eaLnBrk="1" hangingPunct="1"/>
            <a:endParaRPr lang="en-US" dirty="0"/>
          </a:p>
        </p:txBody>
      </p:sp>
    </p:spTree>
    <p:extLst>
      <p:ext uri="{BB962C8B-B14F-4D97-AF65-F5344CB8AC3E}">
        <p14:creationId xmlns:p14="http://schemas.microsoft.com/office/powerpoint/2010/main" val="703767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Lesson Analysis: Focus Question 1</a:t>
            </a:r>
          </a:p>
        </p:txBody>
      </p:sp>
      <p:sp>
        <p:nvSpPr>
          <p:cNvPr id="3" name="Content Placeholder 2"/>
          <p:cNvSpPr>
            <a:spLocks noGrp="1"/>
          </p:cNvSpPr>
          <p:nvPr>
            <p:ph idx="1"/>
          </p:nvPr>
        </p:nvSpPr>
        <p:spPr>
          <a:xfrm>
            <a:off x="609600" y="1600200"/>
            <a:ext cx="8077200" cy="4876800"/>
          </a:xfrm>
        </p:spPr>
        <p:txBody>
          <a:bodyPr/>
          <a:lstStyle/>
          <a:p>
            <a:pPr marL="0" lvl="0" indent="0">
              <a:spcBef>
                <a:spcPts val="0"/>
              </a:spcBef>
              <a:buNone/>
            </a:pPr>
            <a:r>
              <a:rPr lang="en-US" sz="3200" dirty="0"/>
              <a:t>Why is it necessary to engage students in using and applying new science ideas in a variety of ways and contexts?</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RESPeCT Templat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18113</TotalTime>
  <Words>5790</Words>
  <Application>Microsoft Office PowerPoint</Application>
  <PresentationFormat>On-screen Show (4:3)</PresentationFormat>
  <Paragraphs>672</Paragraphs>
  <Slides>51</Slides>
  <Notes>51</Notes>
  <HiddenSlides>2</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51</vt:i4>
      </vt:variant>
    </vt:vector>
  </HeadingPairs>
  <TitlesOfParts>
    <vt:vector size="58" baseType="lpstr">
      <vt:lpstr>Arial</vt:lpstr>
      <vt:lpstr>Calibri</vt:lpstr>
      <vt:lpstr>Lucida Sans Unicode</vt:lpstr>
      <vt:lpstr>Symbol</vt:lpstr>
      <vt:lpstr>Verdana</vt:lpstr>
      <vt:lpstr>Clarity</vt:lpstr>
      <vt:lpstr>RESPeCT Template</vt:lpstr>
      <vt:lpstr>RESPeCT PD pROGRAM</vt:lpstr>
      <vt:lpstr>Agenda for Day 4</vt:lpstr>
      <vt:lpstr>Trends in Reflections</vt:lpstr>
      <vt:lpstr>Today’s Focus Questions </vt:lpstr>
      <vt:lpstr>PowerPoint Presentation</vt:lpstr>
      <vt:lpstr>The Importance of Engaging Students in Constructing Scientific Explanations</vt:lpstr>
      <vt:lpstr>The CERA Framework for Constructing Scientific Explanations</vt:lpstr>
      <vt:lpstr> Introducing STL Strategy 6 </vt:lpstr>
      <vt:lpstr>Lesson Analysis: Focus Question 1</vt:lpstr>
      <vt:lpstr>Lesson Analysis: Review Lesson Context</vt:lpstr>
      <vt:lpstr>Lesson Analysis: Identify Strategy 6</vt:lpstr>
      <vt:lpstr>Lesson Analysis: Analyze Strategy 6 and Reflect</vt:lpstr>
      <vt:lpstr>Check Your Understanding of Strategy 6</vt:lpstr>
      <vt:lpstr>Reflect: Lesson Analysis Focus Question 1</vt:lpstr>
      <vt:lpstr>Lesson Analysis: Focus Question 2</vt:lpstr>
      <vt:lpstr>PowerPoint Presentation</vt:lpstr>
      <vt:lpstr>Review: Student Thinking Lens Strategies</vt:lpstr>
      <vt:lpstr>Lesson Analysis: Review Lesson Context</vt:lpstr>
      <vt:lpstr>Lesson Analysis: Identify Student Thinking Lens Strategies</vt:lpstr>
      <vt:lpstr>PowerPoint Presentation</vt:lpstr>
      <vt:lpstr>The RESPeCT Lesson Plans as a Study Tool: Part 1</vt:lpstr>
      <vt:lpstr>The RESPeCT Lesson Plans as a Study Tool: Part 2</vt:lpstr>
      <vt:lpstr>Lesson Plan Conversation</vt:lpstr>
      <vt:lpstr>STL Strategies Highlighted in Water Cycle Lessons</vt:lpstr>
      <vt:lpstr>Water Cycle</vt:lpstr>
      <vt:lpstr>Overall Learning Goal</vt:lpstr>
      <vt:lpstr>Content Deepening Focus Questions</vt:lpstr>
      <vt:lpstr>The Role of Energy in Phase Changes</vt:lpstr>
      <vt:lpstr>Review: The Arrangement of Water Molecules</vt:lpstr>
      <vt:lpstr>Drawing Water Molecules in Three States</vt:lpstr>
      <vt:lpstr>Content Deepening: Focus Question 1</vt:lpstr>
      <vt:lpstr>Cloud Formation</vt:lpstr>
      <vt:lpstr>Labeling the States of Water</vt:lpstr>
      <vt:lpstr>Interactions among Water Molecules</vt:lpstr>
      <vt:lpstr>Two Steps of Cloud Formation</vt:lpstr>
      <vt:lpstr>Reflect: Content Deepening Focus Question 1</vt:lpstr>
      <vt:lpstr>Content Deepening: Focus Question 2</vt:lpstr>
      <vt:lpstr>Distillation</vt:lpstr>
      <vt:lpstr>Distillation Apparatus</vt:lpstr>
      <vt:lpstr>Distillation Apparatus</vt:lpstr>
      <vt:lpstr>A Model of Cloud Formation</vt:lpstr>
      <vt:lpstr>The Effects of Gravity</vt:lpstr>
      <vt:lpstr>Precipitation</vt:lpstr>
      <vt:lpstr>Reflect: Content Deepening Focus Question 2</vt:lpstr>
      <vt:lpstr>The Water Cycle</vt:lpstr>
      <vt:lpstr>Today’s Focus Questions </vt:lpstr>
      <vt:lpstr>Let’s Summarize!</vt:lpstr>
      <vt:lpstr>Homework</vt:lpstr>
      <vt:lpstr>Reflections on Today’s Session</vt:lpstr>
      <vt:lpstr> Norms for Working Together: The Basics </vt:lpstr>
      <vt:lpstr> Norms for Working Together: The Heart </vt:lpstr>
    </vt:vector>
  </TitlesOfParts>
  <Company>BSCS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Numedahl</dc:creator>
  <cp:lastModifiedBy>Mai Ngoc Tran</cp:lastModifiedBy>
  <cp:revision>923</cp:revision>
  <cp:lastPrinted>2016-03-15T15:58:12Z</cp:lastPrinted>
  <dcterms:created xsi:type="dcterms:W3CDTF">2014-06-10T18:20:14Z</dcterms:created>
  <dcterms:modified xsi:type="dcterms:W3CDTF">2020-02-05T19:06:21Z</dcterms:modified>
</cp:coreProperties>
</file>