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3" r:id="rId2"/>
    <p:sldMasterId id="2147483685" r:id="rId3"/>
  </p:sldMasterIdLst>
  <p:notesMasterIdLst>
    <p:notesMasterId r:id="rId70"/>
  </p:notesMasterIdLst>
  <p:handoutMasterIdLst>
    <p:handoutMasterId r:id="rId71"/>
  </p:handoutMasterIdLst>
  <p:sldIdLst>
    <p:sldId id="299" r:id="rId4"/>
    <p:sldId id="376" r:id="rId5"/>
    <p:sldId id="300" r:id="rId6"/>
    <p:sldId id="342" r:id="rId7"/>
    <p:sldId id="343" r:id="rId8"/>
    <p:sldId id="339" r:id="rId9"/>
    <p:sldId id="377" r:id="rId10"/>
    <p:sldId id="311" r:id="rId11"/>
    <p:sldId id="378" r:id="rId12"/>
    <p:sldId id="379" r:id="rId13"/>
    <p:sldId id="374" r:id="rId14"/>
    <p:sldId id="426" r:id="rId15"/>
    <p:sldId id="313" r:id="rId16"/>
    <p:sldId id="316" r:id="rId17"/>
    <p:sldId id="373" r:id="rId18"/>
    <p:sldId id="317" r:id="rId19"/>
    <p:sldId id="318" r:id="rId20"/>
    <p:sldId id="319" r:id="rId21"/>
    <p:sldId id="320" r:id="rId22"/>
    <p:sldId id="349" r:id="rId23"/>
    <p:sldId id="354" r:id="rId24"/>
    <p:sldId id="380" r:id="rId25"/>
    <p:sldId id="322" r:id="rId26"/>
    <p:sldId id="351" r:id="rId27"/>
    <p:sldId id="324" r:id="rId28"/>
    <p:sldId id="389" r:id="rId29"/>
    <p:sldId id="390" r:id="rId30"/>
    <p:sldId id="344" r:id="rId31"/>
    <p:sldId id="393" r:id="rId32"/>
    <p:sldId id="356" r:id="rId33"/>
    <p:sldId id="381" r:id="rId34"/>
    <p:sldId id="394" r:id="rId35"/>
    <p:sldId id="397" r:id="rId36"/>
    <p:sldId id="398" r:id="rId37"/>
    <p:sldId id="399" r:id="rId38"/>
    <p:sldId id="400" r:id="rId39"/>
    <p:sldId id="401" r:id="rId40"/>
    <p:sldId id="402" r:id="rId41"/>
    <p:sldId id="403" r:id="rId42"/>
    <p:sldId id="404" r:id="rId43"/>
    <p:sldId id="405" r:id="rId44"/>
    <p:sldId id="406" r:id="rId45"/>
    <p:sldId id="408" r:id="rId46"/>
    <p:sldId id="409" r:id="rId47"/>
    <p:sldId id="410" r:id="rId48"/>
    <p:sldId id="411" r:id="rId49"/>
    <p:sldId id="412" r:id="rId50"/>
    <p:sldId id="413" r:id="rId51"/>
    <p:sldId id="414" r:id="rId52"/>
    <p:sldId id="415" r:id="rId53"/>
    <p:sldId id="416" r:id="rId54"/>
    <p:sldId id="417" r:id="rId55"/>
    <p:sldId id="418" r:id="rId56"/>
    <p:sldId id="419" r:id="rId57"/>
    <p:sldId id="420" r:id="rId58"/>
    <p:sldId id="421" r:id="rId59"/>
    <p:sldId id="422" r:id="rId60"/>
    <p:sldId id="423" r:id="rId61"/>
    <p:sldId id="424" r:id="rId62"/>
    <p:sldId id="425" r:id="rId63"/>
    <p:sldId id="370" r:id="rId64"/>
    <p:sldId id="382" r:id="rId65"/>
    <p:sldId id="383" r:id="rId66"/>
    <p:sldId id="337" r:id="rId67"/>
    <p:sldId id="341" r:id="rId68"/>
    <p:sldId id="384" r:id="rId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onas" initials="JL" lastIdx="7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7A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10" autoAdjust="0"/>
    <p:restoredTop sz="68488" autoAdjust="0"/>
  </p:normalViewPr>
  <p:slideViewPr>
    <p:cSldViewPr>
      <p:cViewPr varScale="1">
        <p:scale>
          <a:sx n="77" d="100"/>
          <a:sy n="77" d="100"/>
        </p:scale>
        <p:origin x="56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22BE6590-55AB-41C4-96E2-64150110ABDC}" type="datetimeFigureOut">
              <a:rPr lang="en-US" smtClean="0"/>
              <a:pPr/>
              <a:t>1/7/2020</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DC381C04-FF4A-4314-B444-B851E0167BF6}" type="slidenum">
              <a:rPr lang="en-US" smtClean="0"/>
              <a:pPr/>
              <a:t>‹#›</a:t>
            </a:fld>
            <a:endParaRPr lang="en-US"/>
          </a:p>
        </p:txBody>
      </p:sp>
    </p:spTree>
    <p:extLst>
      <p:ext uri="{BB962C8B-B14F-4D97-AF65-F5344CB8AC3E}">
        <p14:creationId xmlns:p14="http://schemas.microsoft.com/office/powerpoint/2010/main" val="4219231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13E99A0-5A01-41BA-AC39-BB8F130969B5}" type="datetimeFigureOut">
              <a:rPr lang="en-US" smtClean="0"/>
              <a:pPr/>
              <a:t>1/7/2020</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Take care of any housekeeping issues. </a:t>
            </a:r>
          </a:p>
          <a:p>
            <a:pPr eaLnBrk="1" hangingPunct="1"/>
            <a:endParaRPr lang="en-US" altLang="en-US" dirty="0"/>
          </a:p>
        </p:txBody>
      </p:sp>
    </p:spTree>
    <p:extLst>
      <p:ext uri="{BB962C8B-B14F-4D97-AF65-F5344CB8AC3E}">
        <p14:creationId xmlns:p14="http://schemas.microsoft.com/office/powerpoint/2010/main" val="955717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sz="1200"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Turn and Talk (4 min):</a:t>
            </a:r>
            <a:r>
              <a:rPr lang="en-US" sz="1200" u="none" strike="noStrike" kern="1200" dirty="0">
                <a:solidFill>
                  <a:schemeClr val="tx1"/>
                </a:solidFill>
                <a:effectLst/>
                <a:latin typeface="+mn-lt"/>
                <a:ea typeface="+mn-ea"/>
                <a:cs typeface="+mn-cs"/>
              </a:rPr>
              <a:t> “Discuss the use-and-apply</a:t>
            </a:r>
            <a:r>
              <a:rPr lang="en-US" sz="1200" u="none" strike="noStrike" kern="1200" baseline="0" dirty="0">
                <a:solidFill>
                  <a:schemeClr val="tx1"/>
                </a:solidFill>
                <a:effectLst/>
                <a:latin typeface="+mn-lt"/>
                <a:ea typeface="+mn-ea"/>
                <a:cs typeface="+mn-cs"/>
              </a:rPr>
              <a:t> question </a:t>
            </a:r>
            <a:r>
              <a:rPr lang="en-US" sz="1200" u="none" strike="noStrike" kern="1200" dirty="0">
                <a:solidFill>
                  <a:schemeClr val="tx1"/>
                </a:solidFill>
                <a:effectLst/>
                <a:latin typeface="+mn-lt"/>
                <a:ea typeface="+mn-ea"/>
                <a:cs typeface="+mn-cs"/>
              </a:rPr>
              <a:t>on the slide with a partner and be ready to share your ideas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 (4 min):</a:t>
            </a:r>
            <a:r>
              <a:rPr lang="en-US" sz="1200" kern="1200" dirty="0">
                <a:solidFill>
                  <a:schemeClr val="tx1"/>
                </a:solidFill>
                <a:latin typeface="+mn-lt"/>
                <a:ea typeface="+mn-ea"/>
                <a:cs typeface="+mn-cs"/>
              </a:rPr>
              <a:t> “What ideas do you have for answering this question?”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should recognize the scenario as an example of condensation and should reason that water vapor in the air must cool to form droplets of liquid water.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 </a:t>
            </a:r>
            <a:r>
              <a:rPr lang="en-US" sz="1200" kern="1200" dirty="0">
                <a:solidFill>
                  <a:schemeClr val="tx1"/>
                </a:solidFill>
                <a:latin typeface="+mn-lt"/>
                <a:ea typeface="+mn-ea"/>
                <a:cs typeface="+mn-cs"/>
              </a:rPr>
              <a:t>Dew is liquid water that appears when water-vapor molecules in the air lose heat energy (cool), which makes them slow down and join together to form droplets of liquid water on objects near Earth’s surface (like grass or cars). This process is called </a:t>
            </a:r>
            <a:r>
              <a:rPr lang="en-US" sz="1200" i="1" kern="1200" dirty="0">
                <a:solidFill>
                  <a:schemeClr val="tx1"/>
                </a:solidFill>
                <a:latin typeface="+mn-lt"/>
                <a:ea typeface="+mn-ea"/>
                <a:cs typeface="+mn-cs"/>
              </a:rPr>
              <a:t>condensation</a:t>
            </a:r>
            <a:r>
              <a:rPr lang="en-US" sz="1200" kern="1200" dirty="0">
                <a:solidFill>
                  <a:schemeClr val="tx1"/>
                </a:solidFill>
                <a:latin typeface="+mn-lt"/>
                <a:ea typeface="+mn-ea"/>
                <a:cs typeface="+mn-cs"/>
              </a:rPr>
              <a:t>. Factors that enable us to predict whether we’ll see liquid-water molecules in the environment are (a) temperature (if the temperature drops below freezing, frost would be seen rather than dew), and (b) humidity. There needs to be sufficient water vapor in the air for condensation to occur. It the humidity is very low, we wouldn’t expect to see a lot of dew formation.</a:t>
            </a:r>
            <a:r>
              <a:rPr lang="en-US"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112047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 min </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activity is a lead-in for thinking about specific SCSL strategies. When planning science lessons, are participants thinking primarily about (1) SCSL issues, such as learning goals, (2) student misconceptions (an STL issue), which is a great start but doesn’t include SCSL strategies, or (3) activities and/or classroom management and timing issues?  </a:t>
            </a:r>
          </a:p>
          <a:p>
            <a:r>
              <a:rPr lang="en-US" sz="1200" kern="1200" dirty="0">
                <a:solidFill>
                  <a:schemeClr val="tx1"/>
                </a:solidFill>
                <a:latin typeface="+mn-lt"/>
                <a:ea typeface="+mn-ea"/>
                <a:cs typeface="+mn-cs"/>
              </a:rPr>
              <a:t> </a:t>
            </a:r>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a.</a:t>
            </a:r>
            <a:r>
              <a:rPr lang="en-US" sz="1200" b="0" u="none" strike="noStrike" kern="1200" baseline="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Direct participants to take 2–3 minutes to write down the key things they think about when planning science lessons.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participants to share their reflections with the group.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Tell participants:</a:t>
            </a:r>
            <a:r>
              <a:rPr lang="en-US" sz="1200" kern="1200" dirty="0">
                <a:solidFill>
                  <a:schemeClr val="tx1"/>
                </a:solidFill>
                <a:latin typeface="+mn-lt"/>
                <a:ea typeface="+mn-ea"/>
                <a:cs typeface="+mn-cs"/>
              </a:rPr>
              <a:t> “The Science Content Storyline Lens strategies should provide some new or additional ways of thinking about planning your science lessons.” </a:t>
            </a: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2176638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31E4C651-5DBA-4E1B-BBBF-30C4826612BE}" type="slidenum">
              <a:rPr lang="en-US" smtClean="0"/>
              <a:pPr eaLnBrk="1" hangingPunct="1"/>
              <a:t>12</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defTabSz="881390">
              <a:defRPr/>
            </a:pPr>
            <a:r>
              <a:rPr lang="en-US" baseline="0" dirty="0"/>
              <a:t>7 </a:t>
            </a:r>
            <a:r>
              <a:rPr lang="en-US" dirty="0"/>
              <a:t>min </a:t>
            </a:r>
          </a:p>
          <a:p>
            <a:pPr defTabSz="881390">
              <a:defRPr/>
            </a:pPr>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Small groups:</a:t>
            </a:r>
            <a:r>
              <a:rPr lang="en-US" sz="1200" u="none" strike="noStrike" kern="1200" dirty="0">
                <a:solidFill>
                  <a:schemeClr val="tx1"/>
                </a:solidFill>
                <a:effectLst/>
                <a:latin typeface="+mn-lt"/>
                <a:ea typeface="+mn-ea"/>
                <a:cs typeface="+mn-cs"/>
              </a:rPr>
              <a:t> </a:t>
            </a:r>
            <a:r>
              <a:rPr lang="en-US" sz="1200" kern="1200" dirty="0">
                <a:solidFill>
                  <a:schemeClr val="tx1"/>
                </a:solidFill>
                <a:latin typeface="+mn-lt"/>
                <a:ea typeface="+mn-ea"/>
                <a:cs typeface="+mn-cs"/>
              </a:rPr>
              <a:t>Direct half the group to focus on the first bulleted question on the slide, and the other half to focus on the second. Allow groups 2 minutes to think about their assigned questions as they review “Introduction to the Science Content Storyline Lens”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a:t>
            </a:r>
            <a:r>
              <a:rPr lang="en-US" sz="1200" u="none" strike="noStrike" kern="1200" dirty="0">
                <a:solidFill>
                  <a:schemeClr val="tx1"/>
                </a:solidFill>
                <a:effectLst/>
                <a:latin typeface="+mn-lt"/>
                <a:ea typeface="+mn-ea"/>
                <a:cs typeface="+mn-cs"/>
              </a:rPr>
              <a: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each group share their ideas and responses for these questions.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you listen to participants, make sure that what they’re saying is consistent with the strategies booklet. If you aren’t sure they’re interpreting the text accurately, ask them to identify the specific text they are drawing from.  </a:t>
            </a:r>
            <a:endParaRPr lang="en-US" dirty="0"/>
          </a:p>
        </p:txBody>
      </p:sp>
      <p:sp>
        <p:nvSpPr>
          <p:cNvPr id="2" name="Date Placeholder 1"/>
          <p:cNvSpPr>
            <a:spLocks noGrp="1"/>
          </p:cNvSpPr>
          <p:nvPr>
            <p:ph type="dt" idx="10"/>
          </p:nvPr>
        </p:nvSpPr>
        <p:spPr/>
        <p:txBody>
          <a:bodyPr/>
          <a:lstStyle/>
          <a:p>
            <a:pPr>
              <a:defRPr/>
            </a:pPr>
            <a:fld id="{FCEAF0B5-1122-4D61-AE5E-4CFFC583F19A}"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1136964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pPr defTabSz="881390">
              <a:defRPr/>
            </a:pPr>
            <a:r>
              <a:rPr lang="en-US" baseline="0" dirty="0"/>
              <a:t>2</a:t>
            </a:r>
            <a:r>
              <a:rPr lang="en-US" dirty="0"/>
              <a:t> min </a:t>
            </a:r>
          </a:p>
          <a:p>
            <a:endParaRPr lang="en-US" dirty="0"/>
          </a:p>
          <a:p>
            <a:pPr lvl="0" fontAlgn="base"/>
            <a:r>
              <a:rPr lang="en-US" sz="1200" u="none" strike="noStrike" kern="1200" dirty="0">
                <a:solidFill>
                  <a:schemeClr val="tx1"/>
                </a:solidFill>
                <a:effectLst/>
                <a:latin typeface="+mn-lt"/>
                <a:ea typeface="+mn-ea"/>
                <a:cs typeface="+mn-cs"/>
              </a:rPr>
              <a:t>a. Emphasize the research basis for the Science Content Storyline Lens and its importance. Remind participants that the data on the slide was presented on day 1 of the PD program.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does this graph reveal about US science lessons compared with higher-achieving countries?”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r>
              <a:rPr lang="en-US" sz="1200" kern="1200" dirty="0">
                <a:solidFill>
                  <a:schemeClr val="tx1"/>
                </a:solidFill>
                <a:latin typeface="+mn-lt"/>
                <a:ea typeface="+mn-ea"/>
                <a:cs typeface="+mn-cs"/>
              </a:rPr>
              <a:t> According to the study, US science lessons didn’t do as well linking science ideas to lesson activities; in fact, many lessons were activity focused and included significantly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fewer science ideas compared to other countries.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Summarize:</a:t>
            </a:r>
            <a:r>
              <a:rPr lang="en-US" sz="1200" kern="1200" dirty="0">
                <a:solidFill>
                  <a:schemeClr val="tx1"/>
                </a:solidFill>
                <a:latin typeface="+mn-lt"/>
                <a:ea typeface="+mn-ea"/>
                <a:cs typeface="+mn-cs"/>
              </a:rPr>
              <a:t> Point to strategies F and G on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poster: Make explicit links between science ideas and activities (strategy</a:t>
            </a:r>
            <a:r>
              <a:rPr lang="en-US" sz="1200" kern="1200" baseline="0" dirty="0">
                <a:solidFill>
                  <a:schemeClr val="tx1"/>
                </a:solidFill>
                <a:latin typeface="+mn-lt"/>
                <a:ea typeface="+mn-ea"/>
                <a:cs typeface="+mn-cs"/>
              </a:rPr>
              <a:t> F)</a:t>
            </a:r>
            <a:r>
              <a:rPr lang="en-US" sz="1200" kern="1200" dirty="0">
                <a:solidFill>
                  <a:schemeClr val="tx1"/>
                </a:solidFill>
                <a:latin typeface="+mn-lt"/>
                <a:ea typeface="+mn-ea"/>
                <a:cs typeface="+mn-cs"/>
              </a:rPr>
              <a:t> and link science ideas to other science ideas (strategy</a:t>
            </a:r>
            <a:r>
              <a:rPr lang="en-US" sz="1200" kern="1200" baseline="0" dirty="0">
                <a:solidFill>
                  <a:schemeClr val="tx1"/>
                </a:solidFill>
                <a:latin typeface="+mn-lt"/>
                <a:ea typeface="+mn-ea"/>
                <a:cs typeface="+mn-cs"/>
              </a:rPr>
              <a:t> G)</a:t>
            </a:r>
            <a:r>
              <a:rPr lang="en-US" sz="1200" kern="1200" dirty="0">
                <a:solidFill>
                  <a:schemeClr val="tx1"/>
                </a:solidFill>
                <a:latin typeface="+mn-lt"/>
                <a:ea typeface="+mn-ea"/>
                <a:cs typeface="+mn-cs"/>
              </a:rPr>
              <a:t>. These strategies and the idea of a Science Content Storyline Lens grew out of the TIMSS research findings.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“Today we’ll begin our study of the Science Content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Storyline Lens, with a focus on strategy A: Identify one main learning goal.” </a:t>
            </a:r>
          </a:p>
        </p:txBody>
      </p:sp>
      <p:sp>
        <p:nvSpPr>
          <p:cNvPr id="51204" name="Slide Number Placeholder 3"/>
          <p:cNvSpPr>
            <a:spLocks noGrp="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2262B5B8-47F1-48E6-B271-7EBED67B527E}" type="slidenum">
              <a:rPr lang="en-US" smtClean="0"/>
              <a:pPr eaLnBrk="1" hangingPunct="1"/>
              <a:t>13</a:t>
            </a:fld>
            <a:endParaRPr lang="en-US" dirty="0"/>
          </a:p>
        </p:txBody>
      </p:sp>
      <p:sp>
        <p:nvSpPr>
          <p:cNvPr id="2" name="Date Placeholder 1"/>
          <p:cNvSpPr>
            <a:spLocks noGrp="1"/>
          </p:cNvSpPr>
          <p:nvPr>
            <p:ph type="dt" idx="10"/>
          </p:nvPr>
        </p:nvSpPr>
        <p:spPr/>
        <p:txBody>
          <a:bodyPr/>
          <a:lstStyle/>
          <a:p>
            <a:pPr>
              <a:defRPr/>
            </a:pPr>
            <a:fld id="{BBBABCF1-D7A1-489E-9449-2D4DE273B62F}"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1346212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2C9C6DBC-56A9-4FBA-BB42-45CE4D473E72}" type="slidenum">
              <a:rPr lang="en-US" smtClean="0"/>
              <a:pPr eaLnBrk="1" hangingPunct="1"/>
              <a:t>14</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dirty="0"/>
              <a:t>1 min</a:t>
            </a:r>
          </a:p>
          <a:p>
            <a:pPr marL="228600" lvl="0" indent="-228600" fontAlgn="base">
              <a:buNone/>
            </a:pPr>
            <a:endParaRPr lang="en-US" sz="1200" u="none" strike="noStrike" kern="1200" dirty="0">
              <a:solidFill>
                <a:schemeClr val="tx1"/>
              </a:solidFill>
              <a:effectLst/>
              <a:latin typeface="+mn-lt"/>
              <a:ea typeface="+mn-ea"/>
              <a:cs typeface="+mn-cs"/>
            </a:endParaRPr>
          </a:p>
          <a:p>
            <a:pPr marL="228600" lvl="0" indent="-228600" fontAlgn="base">
              <a:buNone/>
            </a:pPr>
            <a:r>
              <a:rPr lang="en-US" sz="1200" i="0" u="none" kern="1200" dirty="0">
                <a:solidFill>
                  <a:schemeClr val="tx1"/>
                </a:solidFill>
                <a:latin typeface="+mn-lt"/>
                <a:ea typeface="+mn-ea"/>
                <a:cs typeface="+mn-cs"/>
              </a:rPr>
              <a:t>a. Read focus question on the slide.</a:t>
            </a:r>
            <a:endParaRPr lang="en-US" i="0" u="none" dirty="0"/>
          </a:p>
        </p:txBody>
      </p:sp>
      <p:sp>
        <p:nvSpPr>
          <p:cNvPr id="2" name="Date Placeholder 1"/>
          <p:cNvSpPr>
            <a:spLocks noGrp="1"/>
          </p:cNvSpPr>
          <p:nvPr>
            <p:ph type="dt" idx="10"/>
          </p:nvPr>
        </p:nvSpPr>
        <p:spPr/>
        <p:txBody>
          <a:bodyPr/>
          <a:lstStyle/>
          <a:p>
            <a:pPr>
              <a:defRPr/>
            </a:pPr>
            <a:fld id="{13ABEF91-3888-4A26-8E01-15FCB26B3A52}"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2744735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eaLnBrk="0" fontAlgn="base" hangingPunct="0">
              <a:spcBef>
                <a:spcPct val="20000"/>
              </a:spcBef>
              <a:spcAft>
                <a:spcPts val="1157"/>
              </a:spcAft>
              <a:buClr>
                <a:srgbClr val="93A299"/>
              </a:buClr>
              <a:buSzPct val="85000"/>
              <a:defRPr/>
            </a:pPr>
            <a:r>
              <a:rPr lang="en-US" sz="2700" dirty="0">
                <a:solidFill>
                  <a:srgbClr val="292934"/>
                </a:solidFill>
                <a:latin typeface="Calibri" panose="020F0502020204030204" pitchFamily="34" charset="0"/>
              </a:rPr>
              <a:t>1 min </a:t>
            </a:r>
          </a:p>
          <a:p>
            <a:pPr defTabSz="881390" eaLnBrk="0" fontAlgn="base" hangingPunct="0">
              <a:spcBef>
                <a:spcPct val="20000"/>
              </a:spcBef>
              <a:spcAft>
                <a:spcPts val="1157"/>
              </a:spcAft>
              <a:buClr>
                <a:srgbClr val="93A299"/>
              </a:buClr>
              <a:buSzPct val="85000"/>
              <a:defRPr/>
            </a:pPr>
            <a:endParaRPr lang="en-US" sz="2700" dirty="0">
              <a:solidFill>
                <a:srgbClr val="292934"/>
              </a:solidFill>
              <a:latin typeface="Calibri" panose="020F0502020204030204" pitchFamily="34" charset="0"/>
            </a:endParaRPr>
          </a:p>
          <a:p>
            <a:pPr lvl="0" fontAlgn="base"/>
            <a:r>
              <a:rPr lang="en-US" sz="1200" u="none" strike="noStrike" kern="1200" dirty="0">
                <a:solidFill>
                  <a:schemeClr val="tx1"/>
                </a:solidFill>
                <a:effectLst/>
                <a:latin typeface="+mn-lt"/>
                <a:ea typeface="+mn-ea"/>
                <a:cs typeface="+mn-cs"/>
              </a:rPr>
              <a:t>a. “Now let’s dig into SCSL strategy A!”</a:t>
            </a:r>
          </a:p>
          <a:p>
            <a:endParaRPr lang="en-US" sz="1200" u="sng" kern="1200" dirty="0">
              <a:solidFill>
                <a:schemeClr val="tx1"/>
              </a:solidFill>
              <a:latin typeface="+mn-lt"/>
              <a:ea typeface="+mn-ea"/>
              <a:cs typeface="+mn-cs"/>
            </a:endParaRPr>
          </a:p>
          <a:p>
            <a:r>
              <a:rPr lang="en-US" sz="1200" kern="1200" dirty="0">
                <a:solidFill>
                  <a:schemeClr val="tx1"/>
                </a:solidFill>
                <a:latin typeface="+mn-lt"/>
                <a:ea typeface="+mn-ea"/>
                <a:cs typeface="+mn-cs"/>
              </a:rPr>
              <a:t>b. “As you can see, strategy A is the first of nine Science Content Storyline Lens strategies. It</a:t>
            </a:r>
            <a:r>
              <a:rPr lang="en-US" sz="1200" kern="1200" baseline="0" dirty="0">
                <a:solidFill>
                  <a:schemeClr val="tx1"/>
                </a:solidFill>
                <a:latin typeface="+mn-lt"/>
                <a:ea typeface="+mn-ea"/>
                <a:cs typeface="+mn-cs"/>
              </a:rPr>
              <a:t> appears </a:t>
            </a:r>
            <a:r>
              <a:rPr lang="en-US" sz="1200" kern="1200" dirty="0">
                <a:solidFill>
                  <a:schemeClr val="tx1"/>
                </a:solidFill>
                <a:latin typeface="+mn-lt"/>
                <a:ea typeface="+mn-ea"/>
                <a:cs typeface="+mn-cs"/>
              </a:rPr>
              <a:t>first because it’s the foundation on which all the other SCSL strategies are built. This will become clearer as we delve into the other strategies and see how important it is that each of them is matched to the lesson’s main learning goal.”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1330578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49511" eaLnBrk="0" hangingPunct="0">
              <a:defRPr>
                <a:solidFill>
                  <a:schemeClr val="tx1"/>
                </a:solidFill>
                <a:latin typeface="Arial" charset="0"/>
              </a:defRPr>
            </a:lvl1pPr>
            <a:lvl2pPr marL="757020" indent="-291161" defTabSz="949511" eaLnBrk="0" hangingPunct="0">
              <a:defRPr>
                <a:solidFill>
                  <a:schemeClr val="tx1"/>
                </a:solidFill>
                <a:latin typeface="Arial" charset="0"/>
              </a:defRPr>
            </a:lvl2pPr>
            <a:lvl3pPr marL="1164647" indent="-232929" defTabSz="949511" eaLnBrk="0" hangingPunct="0">
              <a:defRPr>
                <a:solidFill>
                  <a:schemeClr val="tx1"/>
                </a:solidFill>
                <a:latin typeface="Arial" charset="0"/>
              </a:defRPr>
            </a:lvl3pPr>
            <a:lvl4pPr marL="1630505" indent="-232929" defTabSz="949511" eaLnBrk="0" hangingPunct="0">
              <a:defRPr>
                <a:solidFill>
                  <a:schemeClr val="tx1"/>
                </a:solidFill>
                <a:latin typeface="Arial" charset="0"/>
              </a:defRPr>
            </a:lvl4pPr>
            <a:lvl5pPr marL="2096365" indent="-232929" defTabSz="949511" eaLnBrk="0" hangingPunct="0">
              <a:defRPr>
                <a:solidFill>
                  <a:schemeClr val="tx1"/>
                </a:solidFill>
                <a:latin typeface="Arial" charset="0"/>
              </a:defRPr>
            </a:lvl5pPr>
            <a:lvl6pPr marL="2562224" indent="-232929" defTabSz="949511" eaLnBrk="0" fontAlgn="base" hangingPunct="0">
              <a:spcBef>
                <a:spcPct val="0"/>
              </a:spcBef>
              <a:spcAft>
                <a:spcPct val="0"/>
              </a:spcAft>
              <a:defRPr>
                <a:solidFill>
                  <a:schemeClr val="tx1"/>
                </a:solidFill>
                <a:latin typeface="Arial" charset="0"/>
              </a:defRPr>
            </a:lvl6pPr>
            <a:lvl7pPr marL="3028082" indent="-232929" defTabSz="949511" eaLnBrk="0" fontAlgn="base" hangingPunct="0">
              <a:spcBef>
                <a:spcPct val="0"/>
              </a:spcBef>
              <a:spcAft>
                <a:spcPct val="0"/>
              </a:spcAft>
              <a:defRPr>
                <a:solidFill>
                  <a:schemeClr val="tx1"/>
                </a:solidFill>
                <a:latin typeface="Arial" charset="0"/>
              </a:defRPr>
            </a:lvl7pPr>
            <a:lvl8pPr marL="3493941" indent="-232929" defTabSz="949511" eaLnBrk="0" fontAlgn="base" hangingPunct="0">
              <a:spcBef>
                <a:spcPct val="0"/>
              </a:spcBef>
              <a:spcAft>
                <a:spcPct val="0"/>
              </a:spcAft>
              <a:defRPr>
                <a:solidFill>
                  <a:schemeClr val="tx1"/>
                </a:solidFill>
                <a:latin typeface="Arial" charset="0"/>
              </a:defRPr>
            </a:lvl8pPr>
            <a:lvl9pPr marL="3959800" indent="-232929" defTabSz="949511" eaLnBrk="0" fontAlgn="base" hangingPunct="0">
              <a:spcBef>
                <a:spcPct val="0"/>
              </a:spcBef>
              <a:spcAft>
                <a:spcPct val="0"/>
              </a:spcAft>
              <a:defRPr>
                <a:solidFill>
                  <a:schemeClr val="tx1"/>
                </a:solidFill>
                <a:latin typeface="Arial" charset="0"/>
              </a:defRPr>
            </a:lvl9pPr>
          </a:lstStyle>
          <a:p>
            <a:pPr eaLnBrk="1" hangingPunct="1"/>
            <a:fld id="{F4A50CDB-B1ED-4A5F-A793-64B10A0DC7DB}" type="slidenum">
              <a:rPr lang="en-US" smtClean="0"/>
              <a:pPr eaLnBrk="1" hangingPunct="1"/>
              <a:t>16</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dirty="0"/>
              <a:t>25 min</a:t>
            </a:r>
            <a:endParaRPr lang="en-US" baseline="0" dirty="0"/>
          </a:p>
          <a:p>
            <a:pPr eaLnBrk="1" hangingPunct="1"/>
            <a:endParaRPr lang="en-US" baseline="0"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“Share with a partner what you wrote on your Science Content Storyline Lens Z-fold summary chart about the purpose and key features of strategy 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one or two participant volunteers lead the group in creating a chart that describes the purpose and key features of strategy A.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“Next, we’ll review the difference between a science idea and</a:t>
            </a:r>
            <a:r>
              <a:rPr lang="en-US" sz="1200" kern="1200" baseline="0" dirty="0">
                <a:solidFill>
                  <a:schemeClr val="tx1"/>
                </a:solidFill>
                <a:latin typeface="+mn-lt"/>
                <a:ea typeface="+mn-ea"/>
                <a:cs typeface="+mn-cs"/>
              </a:rPr>
              <a:t> the</a:t>
            </a:r>
            <a:r>
              <a:rPr lang="en-US" sz="1200" kern="1200" dirty="0">
                <a:solidFill>
                  <a:schemeClr val="tx1"/>
                </a:solidFill>
                <a:latin typeface="+mn-lt"/>
                <a:ea typeface="+mn-ea"/>
                <a:cs typeface="+mn-cs"/>
              </a:rPr>
              <a:t> main learning goal of a lesson. Then you’ll practice identifying and clarifying this distinction.” </a:t>
            </a:r>
            <a:endParaRPr lang="en-US" baseline="0" dirty="0"/>
          </a:p>
          <a:p>
            <a:pPr eaLnBrk="1" hangingPunct="1"/>
            <a:endParaRPr lang="en-US" dirty="0"/>
          </a:p>
        </p:txBody>
      </p:sp>
    </p:spTree>
    <p:extLst>
      <p:ext uri="{BB962C8B-B14F-4D97-AF65-F5344CB8AC3E}">
        <p14:creationId xmlns:p14="http://schemas.microsoft.com/office/powerpoint/2010/main" val="3137014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37070F7A-9F35-479B-B5FA-3EC924F252F5}" type="slidenum">
              <a:rPr lang="en-US" smtClean="0"/>
              <a:pPr eaLnBrk="1" hangingPunct="1"/>
              <a:t>17</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1 min</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“This slide lists some key ideas about the definition of a main learning goal.”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Read through the ideas.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“Notice the parenthetical reference to ‘lessons’ in the third bullet point. Each lesson should have only one main learning goal, but you might need two or more lessons to help students accomplish</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 difficult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goal. So it’s often necessary to spend more than one lesson on a specific learning goal.”</a:t>
            </a:r>
            <a:r>
              <a:rPr lang="en-US" dirty="0"/>
              <a:t> </a:t>
            </a:r>
            <a:endParaRPr lang="en-US" sz="1200" kern="1200" dirty="0">
              <a:solidFill>
                <a:schemeClr val="tx1"/>
              </a:solidFill>
              <a:latin typeface="+mn-lt"/>
              <a:ea typeface="+mn-ea"/>
              <a:cs typeface="+mn-cs"/>
            </a:endParaRPr>
          </a:p>
          <a:p>
            <a:pPr eaLnBrk="1" hangingPunct="1"/>
            <a:endParaRPr lang="en-US" dirty="0"/>
          </a:p>
        </p:txBody>
      </p:sp>
      <p:sp>
        <p:nvSpPr>
          <p:cNvPr id="2" name="Date Placeholder 1"/>
          <p:cNvSpPr>
            <a:spLocks noGrp="1"/>
          </p:cNvSpPr>
          <p:nvPr>
            <p:ph type="dt" idx="10"/>
          </p:nvPr>
        </p:nvSpPr>
        <p:spPr/>
        <p:txBody>
          <a:bodyPr/>
          <a:lstStyle/>
          <a:p>
            <a:pPr>
              <a:defRPr/>
            </a:pPr>
            <a:fld id="{83D7572D-9E1D-4E2A-9D02-6DE1C1F61B11}"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2708049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9D53C87B-4F8B-4B60-9D55-8BF297269237}" type="slidenum">
              <a:rPr lang="en-US" smtClean="0"/>
              <a:pPr eaLnBrk="1" hangingPunct="1"/>
              <a:t>18</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dirty="0"/>
              <a:t>1</a:t>
            </a:r>
            <a:r>
              <a:rPr lang="en-US" baseline="0" dirty="0"/>
              <a:t> min</a:t>
            </a:r>
          </a:p>
          <a:p>
            <a:pPr eaLnBrk="1" hangingPunct="1"/>
            <a:endParaRPr lang="en-US" baseline="0" dirty="0"/>
          </a:p>
          <a:p>
            <a:pPr eaLnBrk="1" hangingPunct="1"/>
            <a:r>
              <a:rPr lang="en-US" sz="1200" kern="1200" dirty="0">
                <a:solidFill>
                  <a:schemeClr val="tx1"/>
                </a:solidFill>
                <a:latin typeface="+mn-lt"/>
                <a:ea typeface="+mn-ea"/>
                <a:cs typeface="+mn-cs"/>
              </a:rPr>
              <a:t>a. Review what is </a:t>
            </a:r>
            <a:r>
              <a:rPr lang="en-US" sz="1200" b="1" kern="1200" dirty="0">
                <a:solidFill>
                  <a:schemeClr val="tx1"/>
                </a:solidFill>
                <a:latin typeface="+mn-lt"/>
                <a:ea typeface="+mn-ea"/>
                <a:cs typeface="+mn-cs"/>
              </a:rPr>
              <a:t>not</a:t>
            </a:r>
            <a:r>
              <a:rPr lang="en-US" sz="1200" kern="1200" dirty="0">
                <a:solidFill>
                  <a:schemeClr val="tx1"/>
                </a:solidFill>
                <a:latin typeface="+mn-lt"/>
                <a:ea typeface="+mn-ea"/>
                <a:cs typeface="+mn-cs"/>
              </a:rPr>
              <a:t> considered a main learning goal.</a:t>
            </a:r>
            <a:endParaRPr lang="en-US" dirty="0"/>
          </a:p>
        </p:txBody>
      </p:sp>
      <p:sp>
        <p:nvSpPr>
          <p:cNvPr id="2" name="Date Placeholder 1"/>
          <p:cNvSpPr>
            <a:spLocks noGrp="1"/>
          </p:cNvSpPr>
          <p:nvPr>
            <p:ph type="dt" idx="10"/>
          </p:nvPr>
        </p:nvSpPr>
        <p:spPr/>
        <p:txBody>
          <a:bodyPr/>
          <a:lstStyle/>
          <a:p>
            <a:pPr>
              <a:defRPr/>
            </a:pPr>
            <a:fld id="{77EEA6BA-696B-4723-AB5F-60B7D6BF7CF1}"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2571925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7FF742AA-6BBC-46D0-B1AF-C2D89CD20EE7}" type="slidenum">
              <a:rPr lang="en-US" smtClean="0"/>
              <a:pPr eaLnBrk="1" hangingPunct="1"/>
              <a:t>19</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defTabSz="881390">
              <a:defRPr/>
            </a:pPr>
            <a:r>
              <a:rPr lang="en-US" sz="1300" dirty="0">
                <a:solidFill>
                  <a:srgbClr val="292934"/>
                </a:solidFill>
                <a:latin typeface="Calibri" panose="020F0502020204030204" pitchFamily="34" charset="0"/>
              </a:rPr>
              <a:t>10 min</a:t>
            </a:r>
          </a:p>
          <a:p>
            <a:pPr defTabSz="881390">
              <a:defRPr/>
            </a:pPr>
            <a:endParaRPr lang="en-US" sz="1300" dirty="0">
              <a:solidFill>
                <a:srgbClr val="292934"/>
              </a:solidFill>
              <a:latin typeface="Calibri" panose="020F0502020204030204" pitchFamily="34" charset="0"/>
            </a:endParaRPr>
          </a:p>
          <a:p>
            <a:pPr lvl="0" fontAlgn="base"/>
            <a:r>
              <a:rPr lang="en-US" sz="1200" u="none" strike="noStrike" kern="1200" dirty="0">
                <a:solidFill>
                  <a:schemeClr val="tx1"/>
                </a:solidFill>
                <a:effectLst/>
                <a:latin typeface="+mn-lt"/>
                <a:ea typeface="+mn-ea"/>
                <a:cs typeface="+mn-cs"/>
              </a:rPr>
              <a:t>a. Have participants locate these two readings in the strategies booklet: (1) </a:t>
            </a:r>
            <a:r>
              <a:rPr lang="en-US" sz="1200" u="none" strike="noStrike" kern="120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Strategy A: Identify One Main Learning Goal, and (2) Student Ideas and Science Ideas Defined.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“After you read these sections in the strategies booklet, we’ll discuss the differences between a science idea and a main learning goal.”</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Individuals</a:t>
            </a:r>
            <a:r>
              <a:rPr lang="en-US" sz="1200" b="1" kern="1200" baseline="0" dirty="0">
                <a:solidFill>
                  <a:schemeClr val="tx1"/>
                </a:solidFill>
                <a:latin typeface="+mn-lt"/>
                <a:ea typeface="+mn-ea"/>
                <a:cs typeface="+mn-cs"/>
              </a:rPr>
              <a:t> (3 min)</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Give participants time</a:t>
            </a:r>
            <a:r>
              <a:rPr lang="en-US" sz="1200" kern="1200" baseline="0" dirty="0">
                <a:solidFill>
                  <a:schemeClr val="tx1"/>
                </a:solidFill>
                <a:latin typeface="+mn-lt"/>
                <a:ea typeface="+mn-ea"/>
                <a:cs typeface="+mn-cs"/>
              </a:rPr>
              <a:t> to </a:t>
            </a:r>
            <a:r>
              <a:rPr lang="en-US" sz="1200" kern="1200" dirty="0">
                <a:solidFill>
                  <a:schemeClr val="tx1"/>
                </a:solidFill>
                <a:latin typeface="+mn-lt"/>
                <a:ea typeface="+mn-ea"/>
                <a:cs typeface="+mn-cs"/>
              </a:rPr>
              <a:t>read the specified</a:t>
            </a:r>
            <a:r>
              <a:rPr lang="en-US" sz="1200" kern="1200" baseline="0" dirty="0">
                <a:solidFill>
                  <a:schemeClr val="tx1"/>
                </a:solidFill>
                <a:latin typeface="+mn-lt"/>
                <a:ea typeface="+mn-ea"/>
                <a:cs typeface="+mn-cs"/>
              </a:rPr>
              <a:t> sections </a:t>
            </a:r>
            <a:r>
              <a:rPr lang="en-US" sz="1200" kern="1200" dirty="0">
                <a:solidFill>
                  <a:schemeClr val="tx1"/>
                </a:solidFill>
                <a:latin typeface="+mn-lt"/>
                <a:ea typeface="+mn-ea"/>
                <a:cs typeface="+mn-cs"/>
              </a:rPr>
              <a:t>in the strategies booklet.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(7 min):</a:t>
            </a:r>
            <a:r>
              <a:rPr lang="en-US" sz="1200" kern="1200" dirty="0">
                <a:solidFill>
                  <a:schemeClr val="tx1"/>
                </a:solidFill>
                <a:latin typeface="+mn-lt"/>
                <a:ea typeface="+mn-ea"/>
                <a:cs typeface="+mn-cs"/>
              </a:rPr>
              <a:t> Discuss the question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“While you might incorporate several science ideas that support the main learning goal of a lesson, be careful not to plan an ‘all about’ lesson with too many different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science ideas that will likely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come across to students as a bunch of disconnected facts to be memorized.”  </a:t>
            </a:r>
          </a:p>
          <a:p>
            <a:pPr marL="228600" indent="-228600">
              <a:buFont typeface="+mj-lt"/>
              <a:buNone/>
            </a:pPr>
            <a:endParaRPr lang="en-US" sz="1900" dirty="0">
              <a:latin typeface="Arial" charset="0"/>
            </a:endParaRPr>
          </a:p>
        </p:txBody>
      </p:sp>
      <p:sp>
        <p:nvSpPr>
          <p:cNvPr id="2" name="Date Placeholder 1"/>
          <p:cNvSpPr>
            <a:spLocks noGrp="1"/>
          </p:cNvSpPr>
          <p:nvPr>
            <p:ph type="dt" idx="10"/>
          </p:nvPr>
        </p:nvSpPr>
        <p:spPr/>
        <p:txBody>
          <a:bodyPr/>
          <a:lstStyle/>
          <a:p>
            <a:pPr>
              <a:defRPr/>
            </a:pPr>
            <a:fld id="{EB860A08-A994-41B5-B9C2-57E3F736B608}"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982990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Talk through the agenda for the day.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2899885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lvl="0" fontAlgn="base"/>
            <a:r>
              <a:rPr lang="en-US" sz="1200" u="none" strike="noStrike" kern="1200" dirty="0">
                <a:solidFill>
                  <a:schemeClr val="tx1"/>
                </a:solidFill>
                <a:effectLst/>
                <a:latin typeface="+mn-lt"/>
                <a:ea typeface="+mn-ea"/>
                <a:cs typeface="+mn-cs"/>
              </a:rPr>
              <a:t>a. “Next, we’ll practice identifying student ideas and science ideas just to make sure you understand the way we’re defining these terms.”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As needed, refer participants to the section in the strategies booklet where student ideas are defined (Student Ideas and Science Ideas Defined).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b="1" kern="1200" baseline="0" dirty="0">
                <a:solidFill>
                  <a:schemeClr val="tx1"/>
                </a:solidFill>
                <a:latin typeface="+mn-lt"/>
                <a:ea typeface="+mn-ea"/>
                <a:cs typeface="+mn-cs"/>
              </a:rPr>
              <a:t> </a:t>
            </a:r>
            <a:r>
              <a:rPr lang="en-US" sz="1200" kern="1200" dirty="0">
                <a:solidFill>
                  <a:schemeClr val="tx1"/>
                </a:solidFill>
                <a:latin typeface="+mn-lt"/>
                <a:ea typeface="+mn-ea"/>
                <a:cs typeface="+mn-cs"/>
              </a:rPr>
              <a:t>“First, identify examples of </a:t>
            </a:r>
            <a:r>
              <a:rPr lang="en-US" sz="1200" b="1" kern="1200" dirty="0">
                <a:solidFill>
                  <a:schemeClr val="tx1"/>
                </a:solidFill>
                <a:latin typeface="+mn-lt"/>
                <a:ea typeface="+mn-ea"/>
                <a:cs typeface="+mn-cs"/>
              </a:rPr>
              <a:t>science ideas </a:t>
            </a:r>
            <a:r>
              <a:rPr lang="en-US" sz="1200" kern="1200" dirty="0">
                <a:solidFill>
                  <a:schemeClr val="tx1"/>
                </a:solidFill>
                <a:latin typeface="+mn-lt"/>
                <a:ea typeface="+mn-ea"/>
                <a:cs typeface="+mn-cs"/>
              </a:rPr>
              <a:t>on the slide. If you need help, refer to the document in your </a:t>
            </a:r>
            <a:r>
              <a:rPr lang="en-US" sz="1200" kern="1200">
                <a:solidFill>
                  <a:schemeClr val="tx1"/>
                </a:solidFill>
                <a:latin typeface="+mn-lt"/>
                <a:ea typeface="+mn-ea"/>
                <a:cs typeface="+mn-cs"/>
              </a:rPr>
              <a:t>lesson plans binders </a:t>
            </a:r>
            <a:r>
              <a:rPr lang="en-US" sz="1200" kern="1200" dirty="0">
                <a:solidFill>
                  <a:schemeClr val="tx1"/>
                </a:solidFill>
                <a:latin typeface="+mn-lt"/>
                <a:ea typeface="+mn-ea"/>
                <a:cs typeface="+mn-cs"/>
              </a:rPr>
              <a:t>titled Common Student Ideas about Food Chains and Food Webs. Then identify examples</a:t>
            </a:r>
            <a:r>
              <a:rPr lang="en-US" sz="1200" kern="1200" baseline="0" dirty="0">
                <a:solidFill>
                  <a:schemeClr val="tx1"/>
                </a:solidFill>
                <a:latin typeface="+mn-lt"/>
                <a:ea typeface="+mn-ea"/>
                <a:cs typeface="+mn-cs"/>
              </a:rPr>
              <a:t> of </a:t>
            </a:r>
            <a:r>
              <a:rPr lang="en-US" sz="1200" b="1" kern="1200" baseline="0" dirty="0">
                <a:solidFill>
                  <a:schemeClr val="tx1"/>
                </a:solidFill>
                <a:latin typeface="+mn-lt"/>
                <a:ea typeface="+mn-ea"/>
                <a:cs typeface="+mn-cs"/>
              </a:rPr>
              <a:t>student ideas </a:t>
            </a:r>
            <a:r>
              <a:rPr lang="en-US" sz="1200" kern="1200" baseline="0" dirty="0">
                <a:solidFill>
                  <a:schemeClr val="tx1"/>
                </a:solidFill>
                <a:latin typeface="+mn-lt"/>
                <a:ea typeface="+mn-ea"/>
                <a:cs typeface="+mn-cs"/>
              </a:rPr>
              <a:t>on the slide.</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“Next, identify examples of </a:t>
            </a:r>
            <a:r>
              <a:rPr lang="en-US" sz="1200" b="1" kern="1200" dirty="0">
                <a:solidFill>
                  <a:schemeClr val="tx1"/>
                </a:solidFill>
                <a:latin typeface="+mn-lt"/>
                <a:ea typeface="+mn-ea"/>
                <a:cs typeface="+mn-cs"/>
              </a:rPr>
              <a:t>student ideas </a:t>
            </a: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slide</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Discuss participants’ responses and the correct</a:t>
            </a:r>
            <a:r>
              <a:rPr lang="en-US" sz="1200" kern="1200" baseline="0" dirty="0">
                <a:solidFill>
                  <a:schemeClr val="tx1"/>
                </a:solidFill>
                <a:latin typeface="+mn-lt"/>
                <a:ea typeface="+mn-ea"/>
                <a:cs typeface="+mn-cs"/>
              </a:rPr>
              <a:t> answers (see answer key)</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a:t>
            </a:r>
            <a:endParaRPr lang="en-US" sz="1200" kern="1200" dirty="0">
              <a:solidFill>
                <a:schemeClr val="tx1"/>
              </a:solidFill>
              <a:latin typeface="+mn-lt"/>
              <a:ea typeface="+mn-ea"/>
              <a:cs typeface="+mn-cs"/>
            </a:endParaRPr>
          </a:p>
          <a:p>
            <a:pPr marL="182880" indent="-182880">
              <a:buFont typeface="Arial" pitchFamily="34" charset="0"/>
              <a:buChar char="•"/>
            </a:pPr>
            <a:r>
              <a:rPr lang="en-US" sz="1200" kern="1200" dirty="0">
                <a:solidFill>
                  <a:schemeClr val="tx1"/>
                </a:solidFill>
                <a:latin typeface="+mn-lt"/>
                <a:ea typeface="+mn-ea"/>
                <a:cs typeface="+mn-cs"/>
              </a:rPr>
              <a:t>Science ideas: 4, 8</a:t>
            </a:r>
          </a:p>
          <a:p>
            <a:pPr marL="182880" indent="-182880">
              <a:buFont typeface="Arial" pitchFamily="34" charset="0"/>
              <a:buChar char="•"/>
            </a:pPr>
            <a:r>
              <a:rPr lang="en-US" sz="1200" kern="1200" dirty="0">
                <a:solidFill>
                  <a:schemeClr val="tx1"/>
                </a:solidFill>
                <a:latin typeface="+mn-lt"/>
                <a:ea typeface="+mn-ea"/>
                <a:cs typeface="+mn-cs"/>
              </a:rPr>
              <a:t>Student ideas: 3, 5</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20</a:t>
            </a:fld>
            <a:endParaRPr lang="en-US"/>
          </a:p>
        </p:txBody>
      </p:sp>
    </p:spTree>
    <p:extLst>
      <p:ext uri="{BB962C8B-B14F-4D97-AF65-F5344CB8AC3E}">
        <p14:creationId xmlns:p14="http://schemas.microsoft.com/office/powerpoint/2010/main" val="695965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a:t>
            </a:r>
          </a:p>
          <a:p>
            <a:endParaRPr lang="en-US" baseline="0" dirty="0"/>
          </a:p>
          <a:p>
            <a:pPr lvl="0" fontAlgn="base"/>
            <a:r>
              <a:rPr lang="en-US" sz="1200" u="none" strike="noStrike" kern="1200" dirty="0">
                <a:solidFill>
                  <a:schemeClr val="tx1"/>
                </a:solidFill>
                <a:effectLst/>
                <a:latin typeface="+mn-lt"/>
                <a:ea typeface="+mn-ea"/>
                <a:cs typeface="+mn-cs"/>
              </a:rPr>
              <a:t>a. “It’s a little trickier to recognize student</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ideas and science ideas in class discussions because students sometimes give only one- or two-word answers to teacher questions. But if you link the teacher’s question with the student’s response, you can sometimes find a science idea or a student idea.”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In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we encourage students to speak in complete sentences as much as possible.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“Let’s practice linking the teacher’s question with student responses in the sample discussion</a:t>
            </a:r>
            <a:r>
              <a:rPr lang="en-US" sz="1200" kern="1200" baseline="0" dirty="0">
                <a:solidFill>
                  <a:schemeClr val="tx1"/>
                </a:solidFill>
                <a:latin typeface="+mn-lt"/>
                <a:ea typeface="+mn-ea"/>
                <a:cs typeface="+mn-cs"/>
              </a:rPr>
              <a:t> on the slide</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“Work with a partner to see if you can identify one student idea and one science idea in this discussion.”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share-out: </a:t>
            </a:r>
            <a:r>
              <a:rPr lang="en-US" sz="1200" kern="1200" dirty="0">
                <a:solidFill>
                  <a:schemeClr val="tx1"/>
                </a:solidFill>
                <a:latin typeface="+mn-lt"/>
                <a:ea typeface="+mn-ea"/>
                <a:cs typeface="+mn-cs"/>
              </a:rPr>
              <a:t>Have participants share the ideas they identified in the sample discussion. Then</a:t>
            </a:r>
            <a:r>
              <a:rPr lang="en-US" sz="1200" kern="1200" baseline="0" dirty="0">
                <a:solidFill>
                  <a:schemeClr val="tx1"/>
                </a:solidFill>
                <a:latin typeface="+mn-lt"/>
                <a:ea typeface="+mn-ea"/>
                <a:cs typeface="+mn-cs"/>
              </a:rPr>
              <a:t> review the answers (see answer key).</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“Here’s some food for thought: To make student thinking more visible, why not require students to speak in complete sentences during classroom discussions about science ideas?”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a:t>
            </a:r>
            <a:endParaRPr lang="en-US" sz="1200" kern="1200" dirty="0">
              <a:solidFill>
                <a:schemeClr val="tx1"/>
              </a:solidFill>
              <a:latin typeface="+mn-lt"/>
              <a:ea typeface="+mn-ea"/>
              <a:cs typeface="+mn-cs"/>
            </a:endParaRPr>
          </a:p>
          <a:p>
            <a:pPr marL="182880" indent="-182880">
              <a:buFont typeface="Arial" pitchFamily="34" charset="0"/>
              <a:buChar char="•"/>
            </a:pPr>
            <a:r>
              <a:rPr lang="en-US" sz="1200" kern="1200" dirty="0">
                <a:solidFill>
                  <a:schemeClr val="tx1"/>
                </a:solidFill>
                <a:latin typeface="+mn-lt"/>
                <a:ea typeface="+mn-ea"/>
                <a:cs typeface="+mn-cs"/>
              </a:rPr>
              <a:t>Student ideas/misconceptions:   </a:t>
            </a:r>
          </a:p>
          <a:p>
            <a:pPr marL="365760" indent="-137160">
              <a:buFont typeface="Arial" pitchFamily="34" charset="0"/>
              <a:buChar char="•"/>
            </a:pPr>
            <a:r>
              <a:rPr lang="en-US" sz="1200" kern="1200" dirty="0">
                <a:solidFill>
                  <a:schemeClr val="tx1"/>
                </a:solidFill>
                <a:latin typeface="+mn-lt"/>
                <a:ea typeface="+mn-ea"/>
                <a:cs typeface="+mn-cs"/>
              </a:rPr>
              <a:t>We get energy we need to survive from exercise.</a:t>
            </a:r>
          </a:p>
          <a:p>
            <a:pPr marL="365760" indent="-137160">
              <a:buFont typeface="Arial" pitchFamily="34" charset="0"/>
              <a:buChar char="•"/>
            </a:pPr>
            <a:r>
              <a:rPr lang="en-US" sz="1200" kern="1200" dirty="0">
                <a:solidFill>
                  <a:schemeClr val="tx1"/>
                </a:solidFill>
                <a:latin typeface="+mn-lt"/>
                <a:ea typeface="+mn-ea"/>
                <a:cs typeface="+mn-cs"/>
              </a:rPr>
              <a:t>We get energy from resting and sleeping. </a:t>
            </a:r>
          </a:p>
          <a:p>
            <a:pPr marL="365760" indent="-137160">
              <a:buFont typeface="Arial" pitchFamily="34" charset="0"/>
              <a:buChar char="•"/>
            </a:pPr>
            <a:r>
              <a:rPr lang="en-US" sz="1200" kern="1200" dirty="0">
                <a:solidFill>
                  <a:schemeClr val="tx1"/>
                </a:solidFill>
                <a:latin typeface="+mn-lt"/>
                <a:ea typeface="+mn-ea"/>
                <a:cs typeface="+mn-cs"/>
              </a:rPr>
              <a:t>Plants get energy from water and soil.</a:t>
            </a:r>
          </a:p>
          <a:p>
            <a:pPr marL="182880" indent="-182880">
              <a:buFont typeface="Arial" pitchFamily="34" charset="0"/>
              <a:buChar char="•"/>
            </a:pPr>
            <a:r>
              <a:rPr lang="en-US" sz="1200" kern="1200" dirty="0">
                <a:solidFill>
                  <a:schemeClr val="tx1"/>
                </a:solidFill>
                <a:latin typeface="+mn-lt"/>
                <a:ea typeface="+mn-ea"/>
                <a:cs typeface="+mn-cs"/>
              </a:rPr>
              <a:t>Science ideas: 	</a:t>
            </a:r>
          </a:p>
          <a:p>
            <a:pPr marL="365760" indent="-137160">
              <a:buFont typeface="Arial" pitchFamily="34" charset="0"/>
              <a:buChar char="•"/>
            </a:pPr>
            <a:r>
              <a:rPr lang="en-US" sz="1200" kern="1200" dirty="0">
                <a:solidFill>
                  <a:schemeClr val="tx1"/>
                </a:solidFill>
                <a:latin typeface="+mn-lt"/>
                <a:ea typeface="+mn-ea"/>
                <a:cs typeface="+mn-cs"/>
              </a:rPr>
              <a:t>We get energy from food.</a:t>
            </a:r>
          </a:p>
          <a:p>
            <a:pPr marL="365760" indent="-137160">
              <a:buFont typeface="Arial" pitchFamily="34" charset="0"/>
              <a:buChar char="•"/>
            </a:pPr>
            <a:r>
              <a:rPr lang="en-US" sz="1200" kern="1200" dirty="0">
                <a:solidFill>
                  <a:schemeClr val="tx1"/>
                </a:solidFill>
                <a:latin typeface="+mn-lt"/>
                <a:ea typeface="+mn-ea"/>
                <a:cs typeface="+mn-cs"/>
              </a:rPr>
              <a:t>All living things get energy from food.</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a:p>
        </p:txBody>
      </p:sp>
    </p:spTree>
    <p:extLst>
      <p:ext uri="{BB962C8B-B14F-4D97-AF65-F5344CB8AC3E}">
        <p14:creationId xmlns:p14="http://schemas.microsoft.com/office/powerpoint/2010/main" val="1854397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pPr lvl="0" fontAlgn="base"/>
            <a:r>
              <a:rPr lang="en-US" sz="1200" u="none" strike="noStrike" kern="1200" dirty="0">
                <a:solidFill>
                  <a:schemeClr val="tx1"/>
                </a:solidFill>
                <a:effectLst/>
                <a:latin typeface="+mn-lt"/>
                <a:ea typeface="+mn-ea"/>
                <a:cs typeface="+mn-cs"/>
              </a:rPr>
              <a:t>a. Display </a:t>
            </a:r>
            <a:r>
              <a:rPr lang="en-US" sz="1200" b="1" u="none" strike="noStrike" kern="1200" dirty="0">
                <a:solidFill>
                  <a:schemeClr val="tx1"/>
                </a:solidFill>
                <a:effectLst/>
                <a:latin typeface="+mn-lt"/>
                <a:ea typeface="+mn-ea"/>
                <a:cs typeface="+mn-cs"/>
              </a:rPr>
              <a:t>only</a:t>
            </a:r>
            <a:r>
              <a:rPr lang="en-US" sz="1200" u="none" strike="noStrike" kern="1200" dirty="0">
                <a:solidFill>
                  <a:schemeClr val="tx1"/>
                </a:solidFill>
                <a:effectLst/>
                <a:latin typeface="+mn-lt"/>
                <a:ea typeface="+mn-ea"/>
                <a:cs typeface="+mn-cs"/>
              </a:rPr>
              <a:t> the main learning goal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“Work with a partner to come up with two or three science ideas that might support the development of this main learning goal. Use the Food Webs Content Background Document and the Common Student Ideas chart as resources.”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pairs share the supporting science ideas they came up with.</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Next, reveal the list of possible supporting science ideas one by one on the slide and compare them with participants’ ideas. </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Highlight:</a:t>
            </a:r>
            <a:r>
              <a:rPr lang="en-US" sz="1200" kern="1200" dirty="0">
                <a:solidFill>
                  <a:schemeClr val="tx1"/>
                </a:solidFill>
                <a:latin typeface="+mn-lt"/>
                <a:ea typeface="+mn-ea"/>
                <a:cs typeface="+mn-cs"/>
              </a:rPr>
              <a:t> “Some of these supporting science ideas could also be a lesson’s main learning goal.”  </a:t>
            </a:r>
          </a:p>
          <a:p>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a:p>
        </p:txBody>
      </p:sp>
    </p:spTree>
    <p:extLst>
      <p:ext uri="{BB962C8B-B14F-4D97-AF65-F5344CB8AC3E}">
        <p14:creationId xmlns:p14="http://schemas.microsoft.com/office/powerpoint/2010/main" val="2135969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E7B90E86-018B-490D-8A24-CABFDA3C2CB8}" type="slidenum">
              <a:rPr lang="en-US" smtClean="0"/>
              <a:pPr eaLnBrk="1" hangingPunct="1"/>
              <a:t>23</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lvl="0"/>
            <a:r>
              <a:rPr lang="en-US" sz="1300" dirty="0">
                <a:latin typeface="Arial" charset="0"/>
              </a:rPr>
              <a:t>10 min</a:t>
            </a:r>
          </a:p>
          <a:p>
            <a:pPr lvl="0"/>
            <a:endParaRPr lang="en-US" sz="1300" dirty="0">
              <a:latin typeface="Arial" charset="0"/>
            </a:endParaRPr>
          </a:p>
          <a:p>
            <a:pPr lvl="0" fontAlgn="base"/>
            <a:r>
              <a:rPr lang="en-US" sz="1200" u="none" strike="noStrike" kern="1200" dirty="0">
                <a:solidFill>
                  <a:schemeClr val="tx1"/>
                </a:solidFill>
                <a:effectLst/>
                <a:latin typeface="+mn-lt"/>
                <a:ea typeface="+mn-ea"/>
                <a:cs typeface="+mn-cs"/>
              </a:rPr>
              <a:t>a. Direct participants to locate handout 5.1 (Analysis Guide A: Identifying One Main Learning Goal) and handout 5.2 (Practice Identifying One Main Learning Goal) in their PD program binders.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Small groups</a:t>
            </a:r>
            <a:r>
              <a:rPr lang="en-US" sz="1200" b="1" kern="1200" baseline="0" dirty="0">
                <a:solidFill>
                  <a:schemeClr val="tx1"/>
                </a:solidFill>
                <a:latin typeface="+mn-lt"/>
                <a:ea typeface="+mn-ea"/>
                <a:cs typeface="+mn-cs"/>
              </a:rPr>
              <a:t>/</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form small groups or pairs and use the criteria from Analysis Guide A to analyze the list of possible learning goals on handout 5.2.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Direct participants to write yes or no on the handout to indicate whether the statement is or is not a good candidate for a lesson’s main learning goal. Then have them state the reason for each assessment using criteria from the analysis guide.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Have participants share and discuss their selections.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Be sure to </a:t>
            </a:r>
            <a:r>
              <a:rPr lang="en-US" sz="1200" u="none" kern="1200" dirty="0">
                <a:solidFill>
                  <a:schemeClr val="tx1"/>
                </a:solidFill>
                <a:latin typeface="+mn-lt"/>
                <a:ea typeface="+mn-ea"/>
                <a:cs typeface="+mn-cs"/>
              </a:rPr>
              <a:t>highlight</a:t>
            </a:r>
            <a:r>
              <a:rPr lang="en-US" sz="1200" kern="1200" dirty="0">
                <a:solidFill>
                  <a:schemeClr val="tx1"/>
                </a:solidFill>
                <a:latin typeface="+mn-lt"/>
                <a:ea typeface="+mn-ea"/>
                <a:cs typeface="+mn-cs"/>
              </a:rPr>
              <a:t> what distinguishes a main learning goal from supporting science ideas, topics, phrases, activities, questions.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Also use this discussion to clarify science content.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 </a:t>
            </a:r>
            <a:r>
              <a:rPr lang="en-US" sz="1200" kern="1200" dirty="0">
                <a:solidFill>
                  <a:schemeClr val="tx1"/>
                </a:solidFill>
                <a:latin typeface="+mn-lt"/>
                <a:ea typeface="+mn-ea"/>
                <a:cs typeface="+mn-cs"/>
              </a:rPr>
              <a:t>See PD Leader Master: Practice Identifying One Main Learning Goal  (Answer Key).</a:t>
            </a:r>
            <a:r>
              <a:rPr lang="en-US" dirty="0"/>
              <a:t> </a:t>
            </a:r>
            <a:endParaRPr lang="en-US" sz="1500" dirty="0"/>
          </a:p>
        </p:txBody>
      </p:sp>
      <p:sp>
        <p:nvSpPr>
          <p:cNvPr id="2" name="Date Placeholder 1"/>
          <p:cNvSpPr>
            <a:spLocks noGrp="1"/>
          </p:cNvSpPr>
          <p:nvPr>
            <p:ph type="dt" idx="10"/>
          </p:nvPr>
        </p:nvSpPr>
        <p:spPr/>
        <p:txBody>
          <a:bodyPr/>
          <a:lstStyle/>
          <a:p>
            <a:pPr>
              <a:defRPr/>
            </a:pPr>
            <a:fld id="{FA1665D8-738F-4641-B21D-B53F33446B3E}"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4217582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lvl="0" fontAlgn="base"/>
            <a:r>
              <a:rPr lang="en-US" sz="1200" u="none" strike="noStrike" kern="1200" dirty="0">
                <a:solidFill>
                  <a:schemeClr val="tx1"/>
                </a:solidFill>
                <a:effectLst/>
                <a:latin typeface="+mn-lt"/>
                <a:ea typeface="+mn-ea"/>
                <a:cs typeface="+mn-cs"/>
              </a:rPr>
              <a:t>a. Make sure participants understand that</a:t>
            </a:r>
            <a:r>
              <a:rPr lang="en-US" sz="1200" u="none" strike="noStrike" kern="1200" baseline="0" dirty="0">
                <a:solidFill>
                  <a:schemeClr val="tx1"/>
                </a:solidFill>
                <a:effectLst/>
                <a:latin typeface="+mn-lt"/>
                <a:ea typeface="+mn-ea"/>
                <a:cs typeface="+mn-cs"/>
              </a:rPr>
              <a:t> they </a:t>
            </a:r>
            <a:r>
              <a:rPr lang="en-US" sz="1200" u="none" strike="noStrike" kern="1200" dirty="0">
                <a:solidFill>
                  <a:schemeClr val="tx1"/>
                </a:solidFill>
                <a:effectLst/>
                <a:latin typeface="+mn-lt"/>
                <a:ea typeface="+mn-ea"/>
                <a:cs typeface="+mn-cs"/>
              </a:rPr>
              <a:t>will be viewing a sequence of three video clips from the same Food Webs lesson. </a:t>
            </a:r>
          </a:p>
          <a:p>
            <a:pPr lvl="0" fontAlgn="base"/>
            <a:endParaRPr lang="en-US" sz="1200" u="none" strike="sng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“Fo</a:t>
            </a:r>
            <a:r>
              <a:rPr lang="en-US" sz="1200" u="none" strike="noStrike" kern="1200" baseline="0" dirty="0">
                <a:solidFill>
                  <a:schemeClr val="tx1"/>
                </a:solidFill>
                <a:effectLst/>
                <a:latin typeface="+mn-lt"/>
                <a:ea typeface="+mn-ea"/>
                <a:cs typeface="+mn-cs"/>
              </a:rPr>
              <a:t>r all three clips, we’ll answer the analysis question, </a:t>
            </a:r>
            <a:r>
              <a:rPr lang="en-US" sz="1200" i="1" u="none" strike="noStrike" kern="1200" baseline="0" dirty="0">
                <a:solidFill>
                  <a:schemeClr val="tx1"/>
                </a:solidFill>
                <a:effectLst/>
                <a:latin typeface="+mn-lt"/>
                <a:ea typeface="+mn-ea"/>
                <a:cs typeface="+mn-cs"/>
              </a:rPr>
              <a:t>Does this lesson </a:t>
            </a:r>
            <a:r>
              <a:rPr lang="en-US" sz="1200" i="1" u="none" strike="noStrike" kern="1200" dirty="0">
                <a:solidFill>
                  <a:schemeClr val="tx1"/>
                </a:solidFill>
                <a:effectLst/>
                <a:latin typeface="+mn-lt"/>
                <a:ea typeface="+mn-ea"/>
                <a:cs typeface="+mn-cs"/>
              </a:rPr>
              <a:t>have one main learning goal?</a:t>
            </a:r>
            <a:r>
              <a:rPr lang="en-US" sz="1200" u="none" strike="noStrike" kern="1200" dirty="0">
                <a:solidFill>
                  <a:schemeClr val="tx1"/>
                </a:solidFill>
                <a:effectLst/>
                <a:latin typeface="+mn-lt"/>
                <a:ea typeface="+mn-ea"/>
                <a:cs typeface="+mn-cs"/>
              </a:rPr>
              <a:t>”</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a:t>
            </a:r>
            <a:r>
              <a:rPr lang="en-US" sz="1200" u="none" strike="noStrike" kern="1200" baseline="0" dirty="0">
                <a:solidFill>
                  <a:schemeClr val="tx1"/>
                </a:solidFill>
                <a:effectLst/>
                <a:latin typeface="+mn-lt"/>
                <a:ea typeface="+mn-ea"/>
                <a:cs typeface="+mn-cs"/>
              </a:rPr>
              <a:t> “If the answer is yes, what is the learning goal? If no, </a:t>
            </a:r>
            <a:r>
              <a:rPr lang="en-US" sz="1200" kern="1200" dirty="0">
                <a:solidFill>
                  <a:schemeClr val="tx1"/>
                </a:solidFill>
                <a:latin typeface="+mn-lt"/>
                <a:ea typeface="+mn-ea"/>
                <a:cs typeface="+mn-cs"/>
              </a:rPr>
              <a:t>why do you think that’s the case? What </a:t>
            </a:r>
            <a:r>
              <a:rPr lang="en-US" sz="1200" kern="1200" dirty="0">
                <a:solidFill>
                  <a:schemeClr val="tx1"/>
                </a:solidFill>
                <a:effectLst/>
                <a:latin typeface="+mn-lt"/>
                <a:ea typeface="+mn-ea"/>
                <a:cs typeface="+mn-cs"/>
              </a:rPr>
              <a:t>do you think is happening in the lesson?</a:t>
            </a:r>
            <a:r>
              <a:rPr lang="en-US" sz="1200" u="none" strike="noStrike" kern="1200" baseline="0" dirty="0">
                <a:solidFill>
                  <a:schemeClr val="tx1"/>
                </a:solidFill>
                <a:effectLst/>
                <a:latin typeface="+mn-lt"/>
                <a:ea typeface="+mn-ea"/>
                <a:cs typeface="+mn-cs"/>
              </a:rPr>
              <a:t>”</a:t>
            </a:r>
            <a:endParaRPr lang="en-US" sz="1200" u="sng"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24</a:t>
            </a:fld>
            <a:endParaRPr lang="en-US"/>
          </a:p>
        </p:txBody>
      </p:sp>
    </p:spTree>
    <p:extLst>
      <p:ext uri="{BB962C8B-B14F-4D97-AF65-F5344CB8AC3E}">
        <p14:creationId xmlns:p14="http://schemas.microsoft.com/office/powerpoint/2010/main" val="642877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en-US" baseline="0" dirty="0"/>
              <a:t>5 min</a:t>
            </a:r>
            <a:endParaRPr lang="en-US" dirty="0"/>
          </a:p>
          <a:p>
            <a:pPr lvl="1"/>
            <a:endParaRPr lang="en-US" dirty="0"/>
          </a:p>
          <a:p>
            <a:pPr lvl="0" fontAlgn="base"/>
            <a:r>
              <a:rPr lang="en-US" sz="1200" u="none" strike="noStrike" kern="1200" dirty="0">
                <a:solidFill>
                  <a:schemeClr val="tx1"/>
                </a:solidFill>
                <a:effectLst/>
                <a:latin typeface="+mn-lt"/>
                <a:ea typeface="+mn-ea"/>
                <a:cs typeface="+mn-cs"/>
              </a:rPr>
              <a:t>a. Have participants read the lesson context at the top of the video transcript (handout</a:t>
            </a:r>
            <a:r>
              <a:rPr lang="en-US" sz="1200" u="none" strike="noStrike" kern="1200" baseline="0" dirty="0">
                <a:solidFill>
                  <a:schemeClr val="tx1"/>
                </a:solidFill>
                <a:effectLst/>
                <a:latin typeface="+mn-lt"/>
                <a:ea typeface="+mn-ea"/>
                <a:cs typeface="+mn-cs"/>
              </a:rPr>
              <a:t> 5.3 in PD program binder)</a:t>
            </a:r>
            <a:r>
              <a:rPr lang="en-US" sz="1200" u="none" strike="noStrike" kern="1200" dirty="0">
                <a:solidFill>
                  <a:schemeClr val="tx1"/>
                </a:solidFill>
                <a:effectLst/>
                <a:latin typeface="+mn-lt"/>
                <a:ea typeface="+mn-ea"/>
                <a:cs typeface="+mn-cs"/>
              </a:rPr>
              <a:t>. (Less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information on the slide. (Less than 1 min)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the video clip. (4 min)</a:t>
            </a:r>
            <a:endParaRPr lang="en-US" b="0" dirty="0"/>
          </a:p>
        </p:txBody>
      </p:sp>
      <p:sp>
        <p:nvSpPr>
          <p:cNvPr id="88068" name="Slide Number Placeholder 3"/>
          <p:cNvSpPr>
            <a:spLocks noGrp="1"/>
          </p:cNvSpPr>
          <p:nvPr>
            <p:ph type="sldNum" sz="quarter" idx="5"/>
          </p:nvPr>
        </p:nvSpPr>
        <p:spPr>
          <a:noFill/>
        </p:spPr>
        <p:txBody>
          <a:bodyPr/>
          <a:lstStyle>
            <a:lvl1pPr defTabSz="949511" eaLnBrk="0" hangingPunct="0">
              <a:defRPr>
                <a:solidFill>
                  <a:schemeClr val="tx1"/>
                </a:solidFill>
                <a:latin typeface="Arial" charset="0"/>
              </a:defRPr>
            </a:lvl1pPr>
            <a:lvl2pPr marL="757020" indent="-291161" defTabSz="949511" eaLnBrk="0" hangingPunct="0">
              <a:defRPr>
                <a:solidFill>
                  <a:schemeClr val="tx1"/>
                </a:solidFill>
                <a:latin typeface="Arial" charset="0"/>
              </a:defRPr>
            </a:lvl2pPr>
            <a:lvl3pPr marL="1164647" indent="-232929" defTabSz="949511" eaLnBrk="0" hangingPunct="0">
              <a:defRPr>
                <a:solidFill>
                  <a:schemeClr val="tx1"/>
                </a:solidFill>
                <a:latin typeface="Arial" charset="0"/>
              </a:defRPr>
            </a:lvl3pPr>
            <a:lvl4pPr marL="1630505" indent="-232929" defTabSz="949511" eaLnBrk="0" hangingPunct="0">
              <a:defRPr>
                <a:solidFill>
                  <a:schemeClr val="tx1"/>
                </a:solidFill>
                <a:latin typeface="Arial" charset="0"/>
              </a:defRPr>
            </a:lvl4pPr>
            <a:lvl5pPr marL="2096365" indent="-232929" defTabSz="949511" eaLnBrk="0" hangingPunct="0">
              <a:defRPr>
                <a:solidFill>
                  <a:schemeClr val="tx1"/>
                </a:solidFill>
                <a:latin typeface="Arial" charset="0"/>
              </a:defRPr>
            </a:lvl5pPr>
            <a:lvl6pPr marL="2562224" indent="-232929" defTabSz="949511" eaLnBrk="0" fontAlgn="base" hangingPunct="0">
              <a:spcBef>
                <a:spcPct val="0"/>
              </a:spcBef>
              <a:spcAft>
                <a:spcPct val="0"/>
              </a:spcAft>
              <a:defRPr>
                <a:solidFill>
                  <a:schemeClr val="tx1"/>
                </a:solidFill>
                <a:latin typeface="Arial" charset="0"/>
              </a:defRPr>
            </a:lvl6pPr>
            <a:lvl7pPr marL="3028082" indent="-232929" defTabSz="949511" eaLnBrk="0" fontAlgn="base" hangingPunct="0">
              <a:spcBef>
                <a:spcPct val="0"/>
              </a:spcBef>
              <a:spcAft>
                <a:spcPct val="0"/>
              </a:spcAft>
              <a:defRPr>
                <a:solidFill>
                  <a:schemeClr val="tx1"/>
                </a:solidFill>
                <a:latin typeface="Arial" charset="0"/>
              </a:defRPr>
            </a:lvl7pPr>
            <a:lvl8pPr marL="3493941" indent="-232929" defTabSz="949511" eaLnBrk="0" fontAlgn="base" hangingPunct="0">
              <a:spcBef>
                <a:spcPct val="0"/>
              </a:spcBef>
              <a:spcAft>
                <a:spcPct val="0"/>
              </a:spcAft>
              <a:defRPr>
                <a:solidFill>
                  <a:schemeClr val="tx1"/>
                </a:solidFill>
                <a:latin typeface="Arial" charset="0"/>
              </a:defRPr>
            </a:lvl8pPr>
            <a:lvl9pPr marL="3959800" indent="-232929" defTabSz="949511" eaLnBrk="0" fontAlgn="base" hangingPunct="0">
              <a:spcBef>
                <a:spcPct val="0"/>
              </a:spcBef>
              <a:spcAft>
                <a:spcPct val="0"/>
              </a:spcAft>
              <a:defRPr>
                <a:solidFill>
                  <a:schemeClr val="tx1"/>
                </a:solidFill>
                <a:latin typeface="Arial" charset="0"/>
              </a:defRPr>
            </a:lvl9pPr>
          </a:lstStyle>
          <a:p>
            <a:pPr eaLnBrk="1" hangingPunct="1"/>
            <a:fld id="{61DACD27-FA39-4615-AD92-18B6193CCF19}" type="slidenum">
              <a:rPr lang="en-US" smtClean="0"/>
              <a:pPr eaLnBrk="1" hangingPunct="1"/>
              <a:t>25</a:t>
            </a:fld>
            <a:endParaRPr lang="en-US"/>
          </a:p>
        </p:txBody>
      </p:sp>
    </p:spTree>
    <p:extLst>
      <p:ext uri="{BB962C8B-B14F-4D97-AF65-F5344CB8AC3E}">
        <p14:creationId xmlns:p14="http://schemas.microsoft.com/office/powerpoint/2010/main" val="2693531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25 min </a:t>
            </a:r>
          </a:p>
          <a:p>
            <a:endParaRPr lang="en-US" baseline="0" dirty="0"/>
          </a:p>
          <a:p>
            <a:pPr lvl="0" fontAlgn="base"/>
            <a:r>
              <a:rPr lang="en-US" sz="1200" u="none" strike="noStrike" kern="1200" dirty="0">
                <a:solidFill>
                  <a:schemeClr val="tx1"/>
                </a:solidFill>
                <a:effectLst/>
                <a:latin typeface="+mn-lt"/>
                <a:ea typeface="+mn-ea"/>
                <a:cs typeface="+mn-cs"/>
              </a:rPr>
              <a:t>a. Before participants analyze the video transcript, remind them of these key points: (1 min) </a:t>
            </a:r>
          </a:p>
          <a:p>
            <a:pPr marL="274320" indent="-137160">
              <a:buFont typeface="Arial" pitchFamily="34" charset="0"/>
              <a:buChar char="•"/>
            </a:pPr>
            <a:r>
              <a:rPr lang="en-US" sz="1200" kern="1200" dirty="0">
                <a:solidFill>
                  <a:schemeClr val="tx1"/>
                </a:solidFill>
                <a:latin typeface="+mn-lt"/>
                <a:ea typeface="+mn-ea"/>
                <a:cs typeface="+mn-cs"/>
              </a:rPr>
              <a:t>A science idea is a full-sentence idea that students could take away as something they learned during the lesson. </a:t>
            </a:r>
          </a:p>
          <a:p>
            <a:pPr marL="274320" indent="-137160">
              <a:buFont typeface="Arial" pitchFamily="34" charset="0"/>
              <a:buChar char="•"/>
            </a:pPr>
            <a:r>
              <a:rPr lang="en-US" sz="1200" kern="1200" dirty="0">
                <a:solidFill>
                  <a:schemeClr val="tx1"/>
                </a:solidFill>
                <a:latin typeface="+mn-lt"/>
                <a:ea typeface="+mn-ea"/>
                <a:cs typeface="+mn-cs"/>
              </a:rPr>
              <a:t>Science ideas are sometimes identified  by linking the teacher’s question with the student’s response.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(8 min):</a:t>
            </a:r>
            <a:r>
              <a:rPr lang="en-US" sz="1200" kern="1200" dirty="0">
                <a:solidFill>
                  <a:schemeClr val="tx1"/>
                </a:solidFill>
                <a:latin typeface="+mn-lt"/>
                <a:ea typeface="+mn-ea"/>
                <a:cs typeface="+mn-cs"/>
              </a:rPr>
              <a:t> “Study the video transcript and write in your notebooks any science ideas you identify in the discussion.”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 (5 min):</a:t>
            </a:r>
            <a:r>
              <a:rPr lang="en-US" sz="1200" kern="1200" dirty="0">
                <a:solidFill>
                  <a:schemeClr val="tx1"/>
                </a:solidFill>
                <a:latin typeface="+mn-lt"/>
                <a:ea typeface="+mn-ea"/>
                <a:cs typeface="+mn-cs"/>
              </a:rPr>
              <a:t> “Pair</a:t>
            </a:r>
            <a:r>
              <a:rPr lang="en-US" sz="1200" kern="1200" baseline="0" dirty="0">
                <a:solidFill>
                  <a:schemeClr val="tx1"/>
                </a:solidFill>
                <a:latin typeface="+mn-lt"/>
                <a:ea typeface="+mn-ea"/>
                <a:cs typeface="+mn-cs"/>
              </a:rPr>
              <a:t> up and c</a:t>
            </a:r>
            <a:r>
              <a:rPr lang="en-US" sz="1200" kern="1200" dirty="0">
                <a:solidFill>
                  <a:schemeClr val="tx1"/>
                </a:solidFill>
                <a:latin typeface="+mn-lt"/>
                <a:ea typeface="+mn-ea"/>
                <a:cs typeface="+mn-cs"/>
              </a:rPr>
              <a:t>ompare the science ideas you identified. Then discuss the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(11 min): </a:t>
            </a:r>
            <a:r>
              <a:rPr lang="en-US" sz="1200" kern="1200" dirty="0">
                <a:solidFill>
                  <a:schemeClr val="tx1"/>
                </a:solidFill>
                <a:latin typeface="+mn-lt"/>
                <a:ea typeface="+mn-ea"/>
                <a:cs typeface="+mn-cs"/>
              </a:rPr>
              <a:t>Have participants share what they think might be the main learning goal of this lesson, using their analyses of the science ideas they identified.</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e. List</a:t>
            </a:r>
            <a:r>
              <a:rPr lang="en-US" sz="1200" kern="1200" dirty="0">
                <a:solidFill>
                  <a:schemeClr val="tx1"/>
                </a:solidFill>
                <a:latin typeface="+mn-lt"/>
                <a:ea typeface="+mn-ea"/>
                <a:cs typeface="+mn-cs"/>
              </a:rPr>
              <a:t> the possible learning goals on chart paper.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Let participants know they’ll revisit this list of possible main learning goals for the lesson after they watch the remaining video clips.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examples of student ideas, science ideas, and a possible main learning goal for the lesson, see PD Leader Master: </a:t>
            </a:r>
            <a:r>
              <a:rPr lang="en-US" sz="1200" kern="1200" dirty="0">
                <a:solidFill>
                  <a:schemeClr val="tx1"/>
                </a:solidFill>
                <a:effectLst/>
                <a:latin typeface="+mn-lt"/>
                <a:ea typeface="+mn-ea"/>
                <a:cs typeface="+mn-cs"/>
              </a:rPr>
              <a:t>5th-Grade Guide to Video Clips for Day 5.</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26</a:t>
            </a:fld>
            <a:endParaRPr lang="en-US"/>
          </a:p>
        </p:txBody>
      </p:sp>
    </p:spTree>
    <p:extLst>
      <p:ext uri="{BB962C8B-B14F-4D97-AF65-F5344CB8AC3E}">
        <p14:creationId xmlns:p14="http://schemas.microsoft.com/office/powerpoint/2010/main" val="2323361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en-US" baseline="0" dirty="0"/>
              <a:t>5 min</a:t>
            </a:r>
          </a:p>
          <a:p>
            <a:endParaRPr lang="en-US" sz="1500" dirty="0"/>
          </a:p>
          <a:p>
            <a:pPr lvl="0" fontAlgn="base"/>
            <a:r>
              <a:rPr lang="en-US" sz="1200" u="none" strike="noStrike" kern="1200" dirty="0">
                <a:solidFill>
                  <a:schemeClr val="tx1"/>
                </a:solidFill>
                <a:effectLst/>
                <a:latin typeface="+mn-lt"/>
                <a:ea typeface="+mn-ea"/>
                <a:cs typeface="+mn-cs"/>
              </a:rPr>
              <a:t>a. Have participants read the lesson context at the top of the video transcript (handout</a:t>
            </a:r>
            <a:r>
              <a:rPr lang="en-US" sz="1200" u="none" strike="noStrike" kern="1200" baseline="0" dirty="0">
                <a:solidFill>
                  <a:schemeClr val="tx1"/>
                </a:solidFill>
                <a:effectLst/>
                <a:latin typeface="+mn-lt"/>
                <a:ea typeface="+mn-ea"/>
                <a:cs typeface="+mn-cs"/>
              </a:rPr>
              <a:t> 5.4 in PD binder)</a:t>
            </a:r>
            <a:r>
              <a:rPr lang="en-US" sz="1200" u="none" strike="noStrike" kern="1200" dirty="0">
                <a:solidFill>
                  <a:schemeClr val="tx1"/>
                </a:solidFill>
                <a:effectLst/>
                <a:latin typeface="+mn-lt"/>
                <a:ea typeface="+mn-ea"/>
                <a:cs typeface="+mn-cs"/>
              </a:rPr>
              <a:t>. (Less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instructions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slide. (Less than 1 min)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the video clip. (4 min)</a:t>
            </a:r>
            <a:endParaRPr lang="en-US" dirty="0"/>
          </a:p>
          <a:p>
            <a:endParaRPr lang="en-US" dirty="0"/>
          </a:p>
        </p:txBody>
      </p:sp>
      <p:sp>
        <p:nvSpPr>
          <p:cNvPr id="88068" name="Slide Number Placeholder 3"/>
          <p:cNvSpPr>
            <a:spLocks noGrp="1"/>
          </p:cNvSpPr>
          <p:nvPr>
            <p:ph type="sldNum" sz="quarter" idx="5"/>
          </p:nvPr>
        </p:nvSpPr>
        <p:spPr>
          <a:noFill/>
        </p:spPr>
        <p:txBody>
          <a:bodyPr/>
          <a:lstStyle>
            <a:lvl1pPr defTabSz="949511" eaLnBrk="0" hangingPunct="0">
              <a:defRPr>
                <a:solidFill>
                  <a:schemeClr val="tx1"/>
                </a:solidFill>
                <a:latin typeface="Arial" charset="0"/>
              </a:defRPr>
            </a:lvl1pPr>
            <a:lvl2pPr marL="757020" indent="-291161" defTabSz="949511" eaLnBrk="0" hangingPunct="0">
              <a:defRPr>
                <a:solidFill>
                  <a:schemeClr val="tx1"/>
                </a:solidFill>
                <a:latin typeface="Arial" charset="0"/>
              </a:defRPr>
            </a:lvl2pPr>
            <a:lvl3pPr marL="1164647" indent="-232929" defTabSz="949511" eaLnBrk="0" hangingPunct="0">
              <a:defRPr>
                <a:solidFill>
                  <a:schemeClr val="tx1"/>
                </a:solidFill>
                <a:latin typeface="Arial" charset="0"/>
              </a:defRPr>
            </a:lvl3pPr>
            <a:lvl4pPr marL="1630505" indent="-232929" defTabSz="949511" eaLnBrk="0" hangingPunct="0">
              <a:defRPr>
                <a:solidFill>
                  <a:schemeClr val="tx1"/>
                </a:solidFill>
                <a:latin typeface="Arial" charset="0"/>
              </a:defRPr>
            </a:lvl4pPr>
            <a:lvl5pPr marL="2096365" indent="-232929" defTabSz="949511" eaLnBrk="0" hangingPunct="0">
              <a:defRPr>
                <a:solidFill>
                  <a:schemeClr val="tx1"/>
                </a:solidFill>
                <a:latin typeface="Arial" charset="0"/>
              </a:defRPr>
            </a:lvl5pPr>
            <a:lvl6pPr marL="2562224" indent="-232929" defTabSz="949511" eaLnBrk="0" fontAlgn="base" hangingPunct="0">
              <a:spcBef>
                <a:spcPct val="0"/>
              </a:spcBef>
              <a:spcAft>
                <a:spcPct val="0"/>
              </a:spcAft>
              <a:defRPr>
                <a:solidFill>
                  <a:schemeClr val="tx1"/>
                </a:solidFill>
                <a:latin typeface="Arial" charset="0"/>
              </a:defRPr>
            </a:lvl6pPr>
            <a:lvl7pPr marL="3028082" indent="-232929" defTabSz="949511" eaLnBrk="0" fontAlgn="base" hangingPunct="0">
              <a:spcBef>
                <a:spcPct val="0"/>
              </a:spcBef>
              <a:spcAft>
                <a:spcPct val="0"/>
              </a:spcAft>
              <a:defRPr>
                <a:solidFill>
                  <a:schemeClr val="tx1"/>
                </a:solidFill>
                <a:latin typeface="Arial" charset="0"/>
              </a:defRPr>
            </a:lvl7pPr>
            <a:lvl8pPr marL="3493941" indent="-232929" defTabSz="949511" eaLnBrk="0" fontAlgn="base" hangingPunct="0">
              <a:spcBef>
                <a:spcPct val="0"/>
              </a:spcBef>
              <a:spcAft>
                <a:spcPct val="0"/>
              </a:spcAft>
              <a:defRPr>
                <a:solidFill>
                  <a:schemeClr val="tx1"/>
                </a:solidFill>
                <a:latin typeface="Arial" charset="0"/>
              </a:defRPr>
            </a:lvl8pPr>
            <a:lvl9pPr marL="3959800" indent="-232929" defTabSz="949511" eaLnBrk="0" fontAlgn="base" hangingPunct="0">
              <a:spcBef>
                <a:spcPct val="0"/>
              </a:spcBef>
              <a:spcAft>
                <a:spcPct val="0"/>
              </a:spcAft>
              <a:defRPr>
                <a:solidFill>
                  <a:schemeClr val="tx1"/>
                </a:solidFill>
                <a:latin typeface="Arial" charset="0"/>
              </a:defRPr>
            </a:lvl9pPr>
          </a:lstStyle>
          <a:p>
            <a:pPr eaLnBrk="1" hangingPunct="1"/>
            <a:fld id="{61DACD27-FA39-4615-AD92-18B6193CCF19}" type="slidenum">
              <a:rPr lang="en-US" smtClean="0"/>
              <a:pPr eaLnBrk="1" hangingPunct="1"/>
              <a:t>27</a:t>
            </a:fld>
            <a:endParaRPr lang="en-US"/>
          </a:p>
        </p:txBody>
      </p:sp>
    </p:spTree>
    <p:extLst>
      <p:ext uri="{BB962C8B-B14F-4D97-AF65-F5344CB8AC3E}">
        <p14:creationId xmlns:p14="http://schemas.microsoft.com/office/powerpoint/2010/main" val="131043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a:t>
            </a:r>
            <a:r>
              <a:rPr lang="en-US" baseline="0" dirty="0"/>
              <a:t> min</a:t>
            </a:r>
          </a:p>
          <a:p>
            <a:endParaRPr lang="en-US" baseline="0" dirty="0"/>
          </a:p>
          <a:p>
            <a:pPr lvl="0" fontAlgn="base"/>
            <a:r>
              <a:rPr lang="en-US" sz="1200" u="none" strike="noStrike" kern="1200" dirty="0">
                <a:solidFill>
                  <a:schemeClr val="tx1"/>
                </a:solidFill>
                <a:effectLst/>
                <a:latin typeface="+mn-lt"/>
                <a:ea typeface="+mn-ea"/>
                <a:cs typeface="+mn-cs"/>
              </a:rPr>
              <a:t>a. Review</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the definitions of a science idea and a student idea. Remind</a:t>
            </a:r>
            <a:r>
              <a:rPr lang="en-US" sz="1200" u="none" strike="noStrike" kern="1200" baseline="0" dirty="0">
                <a:solidFill>
                  <a:schemeClr val="tx1"/>
                </a:solidFill>
                <a:effectLst/>
                <a:latin typeface="+mn-lt"/>
                <a:ea typeface="+mn-ea"/>
                <a:cs typeface="+mn-cs"/>
              </a:rPr>
              <a:t> participants that students can express </a:t>
            </a:r>
            <a:r>
              <a:rPr lang="en-US" sz="1200" u="none" strike="noStrike" kern="1200" dirty="0">
                <a:solidFill>
                  <a:schemeClr val="tx1"/>
                </a:solidFill>
                <a:effectLst/>
                <a:latin typeface="+mn-lt"/>
                <a:ea typeface="+mn-ea"/>
                <a:cs typeface="+mn-cs"/>
              </a:rPr>
              <a:t>correct science ideas and inaccurate student ideas at the same time. (1 min)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(8 min):</a:t>
            </a:r>
            <a:r>
              <a:rPr lang="en-US" sz="1200" kern="1200" dirty="0">
                <a:solidFill>
                  <a:schemeClr val="tx1"/>
                </a:solidFill>
                <a:latin typeface="+mn-lt"/>
                <a:ea typeface="+mn-ea"/>
                <a:cs typeface="+mn-cs"/>
              </a:rPr>
              <a:t> “Study the video transcript and write in your notebooks any student ideas and science ideas you identify.”</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 (5 min):</a:t>
            </a:r>
            <a:r>
              <a:rPr lang="en-US" sz="1200" kern="1200" dirty="0">
                <a:solidFill>
                  <a:schemeClr val="tx1"/>
                </a:solidFill>
                <a:latin typeface="+mn-lt"/>
                <a:ea typeface="+mn-ea"/>
                <a:cs typeface="+mn-cs"/>
              </a:rPr>
              <a:t> “Pair up and compare the student ideas and science ideas you identified. Then discuss the question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(11 min): </a:t>
            </a:r>
            <a:r>
              <a:rPr lang="en-US" sz="1200" kern="1200" dirty="0">
                <a:solidFill>
                  <a:schemeClr val="tx1"/>
                </a:solidFill>
                <a:latin typeface="+mn-lt"/>
                <a:ea typeface="+mn-ea"/>
                <a:cs typeface="+mn-cs"/>
              </a:rPr>
              <a:t>Have participants share out what they think might be the main learning goal of this lesson, using their analyses of the science ideas they identified to support their suggestions.</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e.</a:t>
            </a:r>
            <a:r>
              <a:rPr lang="en-US" sz="1200" u="none" kern="1200" baseline="0" dirty="0">
                <a:solidFill>
                  <a:schemeClr val="tx1"/>
                </a:solidFill>
                <a:latin typeface="+mn-lt"/>
                <a:ea typeface="+mn-ea"/>
                <a:cs typeface="+mn-cs"/>
              </a:rPr>
              <a:t> </a:t>
            </a:r>
            <a:r>
              <a:rPr lang="en-US" sz="1200" u="none" kern="1200" dirty="0">
                <a:solidFill>
                  <a:schemeClr val="tx1"/>
                </a:solidFill>
                <a:latin typeface="+mn-lt"/>
                <a:ea typeface="+mn-ea"/>
                <a:cs typeface="+mn-cs"/>
              </a:rPr>
              <a:t>List </a:t>
            </a:r>
            <a:r>
              <a:rPr lang="en-US" sz="1200" kern="1200" dirty="0">
                <a:solidFill>
                  <a:schemeClr val="tx1"/>
                </a:solidFill>
                <a:latin typeface="+mn-lt"/>
                <a:ea typeface="+mn-ea"/>
                <a:cs typeface="+mn-cs"/>
              </a:rPr>
              <a:t>the possible learning goals on chart paper.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Let participants know they’ll revisit this list of possible main learning goals for the lesson after they watch one more video clip.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examples of student ideas, science ideas, and a possible main learning goal for the lesson, see PD Leader Master: </a:t>
            </a:r>
            <a:r>
              <a:rPr lang="en-US" sz="1200" kern="1200" dirty="0">
                <a:solidFill>
                  <a:schemeClr val="tx1"/>
                </a:solidFill>
                <a:effectLst/>
                <a:latin typeface="+mn-lt"/>
                <a:ea typeface="+mn-ea"/>
                <a:cs typeface="+mn-cs"/>
              </a:rPr>
              <a:t>5th-Grade Guide to Video Clips for Day 5.</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28</a:t>
            </a:fld>
            <a:endParaRPr lang="en-US"/>
          </a:p>
        </p:txBody>
      </p:sp>
    </p:spTree>
    <p:extLst>
      <p:ext uri="{BB962C8B-B14F-4D97-AF65-F5344CB8AC3E}">
        <p14:creationId xmlns:p14="http://schemas.microsoft.com/office/powerpoint/2010/main" val="2769610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pPr lvl="1"/>
            <a:endParaRPr lang="en-US" sz="1500" dirty="0"/>
          </a:p>
          <a:p>
            <a:pPr lvl="0" fontAlgn="base"/>
            <a:r>
              <a:rPr lang="en-US" sz="1200" u="none" strike="noStrike" kern="1200" dirty="0">
                <a:solidFill>
                  <a:schemeClr val="tx1"/>
                </a:solidFill>
                <a:effectLst/>
                <a:latin typeface="+mn-lt"/>
                <a:ea typeface="+mn-ea"/>
                <a:cs typeface="+mn-cs"/>
              </a:rPr>
              <a:t>a. Have participants read the lesson context at the top of the video transcript (handout</a:t>
            </a:r>
            <a:r>
              <a:rPr lang="en-US" sz="1200" u="none" strike="noStrike" kern="1200" baseline="0" dirty="0">
                <a:solidFill>
                  <a:schemeClr val="tx1"/>
                </a:solidFill>
                <a:effectLst/>
                <a:latin typeface="+mn-lt"/>
                <a:ea typeface="+mn-ea"/>
                <a:cs typeface="+mn-cs"/>
              </a:rPr>
              <a:t> 5.5 in PD binder)</a:t>
            </a:r>
            <a:r>
              <a:rPr lang="en-US" sz="1200" u="none" strike="noStrike" kern="1200" dirty="0">
                <a:solidFill>
                  <a:schemeClr val="tx1"/>
                </a:solidFill>
                <a:effectLst/>
                <a:latin typeface="+mn-lt"/>
                <a:ea typeface="+mn-ea"/>
                <a:cs typeface="+mn-cs"/>
              </a:rPr>
              <a:t>. (Less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instructions on the slide. (Less than 1 min)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the video clip. (4 min)</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29</a:t>
            </a:fld>
            <a:endParaRPr lang="en-US"/>
          </a:p>
        </p:txBody>
      </p:sp>
    </p:spTree>
    <p:extLst>
      <p:ext uri="{BB962C8B-B14F-4D97-AF65-F5344CB8AC3E}">
        <p14:creationId xmlns:p14="http://schemas.microsoft.com/office/powerpoint/2010/main" val="94328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latin typeface="Arial" charset="0"/>
              </a:rPr>
              <a:t>5 min </a:t>
            </a:r>
          </a:p>
          <a:p>
            <a:pPr eaLnBrk="1" hangingPunct="1"/>
            <a:endParaRPr lang="en-US" sz="1300" dirty="0">
              <a:latin typeface="Arial" charset="0"/>
            </a:endParaRPr>
          </a:p>
          <a:p>
            <a:pPr lvl="0" fontAlgn="base"/>
            <a:r>
              <a:rPr lang="en-US" sz="1200" u="none" strike="noStrike" kern="1200" dirty="0">
                <a:solidFill>
                  <a:schemeClr val="tx1"/>
                </a:solidFill>
                <a:effectLst/>
                <a:latin typeface="+mn-lt"/>
                <a:ea typeface="+mn-ea"/>
                <a:cs typeface="+mn-cs"/>
              </a:rPr>
              <a:t>a. </a:t>
            </a:r>
            <a:r>
              <a:rPr lang="en-US" sz="1200" kern="1200" dirty="0">
                <a:solidFill>
                  <a:schemeClr val="tx1"/>
                </a:solidFill>
                <a:latin typeface="+mn-lt"/>
                <a:ea typeface="+mn-ea"/>
                <a:cs typeface="+mn-cs"/>
              </a:rPr>
              <a:t>Give participants time to review your feedback on their reflections from day 4 and offer reactions, comments, or follow-up questions.</a:t>
            </a:r>
            <a:endParaRPr lang="en-US" sz="1200" u="none" strike="noStrike" kern="1200" dirty="0">
              <a:solidFill>
                <a:schemeClr val="tx1"/>
              </a:solidFill>
              <a:effectLst/>
              <a:latin typeface="+mn-lt"/>
              <a:ea typeface="+mn-ea"/>
              <a:cs typeface="+mn-cs"/>
            </a:endParaRPr>
          </a:p>
          <a:p>
            <a:endParaRPr lang="en-US" sz="1200" kern="1200" dirty="0">
              <a:solidFill>
                <a:schemeClr val="tx1"/>
              </a:solidFill>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 min</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 (8</a:t>
            </a:r>
            <a:r>
              <a:rPr lang="en-US" sz="1200" b="1" u="none" strike="noStrike" kern="1200" baseline="0" dirty="0">
                <a:solidFill>
                  <a:schemeClr val="tx1"/>
                </a:solidFill>
                <a:effectLst/>
                <a:latin typeface="+mn-lt"/>
                <a:ea typeface="+mn-ea"/>
                <a:cs typeface="+mn-cs"/>
              </a:rPr>
              <a:t> min)</a:t>
            </a:r>
            <a:r>
              <a:rPr lang="en-US" sz="1200" b="1" u="none" strike="noStrike" kern="1200" dirty="0">
                <a:solidFill>
                  <a:schemeClr val="tx1"/>
                </a:solidFill>
                <a:effectLst/>
                <a:latin typeface="+mn-lt"/>
                <a:ea typeface="+mn-ea"/>
                <a:cs typeface="+mn-cs"/>
              </a:rPr>
              <a:t>:</a:t>
            </a:r>
            <a:r>
              <a:rPr lang="en-US" sz="1200" u="none" strike="noStrike" kern="1200" dirty="0">
                <a:solidFill>
                  <a:schemeClr val="tx1"/>
                </a:solidFill>
                <a:effectLst/>
                <a:latin typeface="+mn-lt"/>
                <a:ea typeface="+mn-ea"/>
                <a:cs typeface="+mn-cs"/>
              </a:rPr>
              <a:t> “Study the video transcript and write in your notebooks any student ideas and science ideas you identify.”</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b="1" kern="1200" baseline="0" dirty="0">
                <a:solidFill>
                  <a:schemeClr val="tx1"/>
                </a:solidFill>
                <a:latin typeface="+mn-lt"/>
                <a:ea typeface="+mn-ea"/>
                <a:cs typeface="+mn-cs"/>
              </a:rPr>
              <a:t> (5 min):</a:t>
            </a:r>
            <a:r>
              <a:rPr lang="en-US" sz="1200" kern="1200" dirty="0">
                <a:solidFill>
                  <a:schemeClr val="tx1"/>
                </a:solidFill>
                <a:latin typeface="+mn-lt"/>
                <a:ea typeface="+mn-ea"/>
                <a:cs typeface="+mn-cs"/>
              </a:rPr>
              <a:t> “Pair up and compare the student ideas and science ideas you identified on the transcript. Then discuss the question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(11 min): </a:t>
            </a:r>
            <a:r>
              <a:rPr lang="en-US" sz="1200" kern="1200" dirty="0">
                <a:solidFill>
                  <a:schemeClr val="tx1"/>
                </a:solidFill>
                <a:latin typeface="+mn-lt"/>
                <a:ea typeface="+mn-ea"/>
                <a:cs typeface="+mn-cs"/>
              </a:rPr>
              <a:t>Have participants share what they think might be the main learning goal of this lesson. Make sure they use their analyses of the science ideas they identified to support their suggestions.</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d. List</a:t>
            </a:r>
            <a:r>
              <a:rPr lang="en-US" sz="1200" kern="1200" dirty="0">
                <a:solidFill>
                  <a:schemeClr val="tx1"/>
                </a:solidFill>
                <a:latin typeface="+mn-lt"/>
                <a:ea typeface="+mn-ea"/>
                <a:cs typeface="+mn-cs"/>
              </a:rPr>
              <a:t> the science ideas and possible learning goals on chart paper.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“Did the three video clips develop coherence across the lesson or include too many ideas that didn’t support the main learning goal?”</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examples of student ideas, science ideas, and a possible main learning goal for the lesson, see PD Leader Master: </a:t>
            </a:r>
            <a:r>
              <a:rPr lang="en-US" sz="1200" kern="1200" dirty="0">
                <a:solidFill>
                  <a:schemeClr val="tx1"/>
                </a:solidFill>
                <a:effectLst/>
                <a:latin typeface="+mn-lt"/>
                <a:ea typeface="+mn-ea"/>
                <a:cs typeface="+mn-cs"/>
              </a:rPr>
              <a:t>5th-Grade Guide to Video Clips for Day 5.</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30</a:t>
            </a:fld>
            <a:endParaRPr lang="en-US"/>
          </a:p>
        </p:txBody>
      </p:sp>
    </p:spTree>
    <p:extLst>
      <p:ext uri="{BB962C8B-B14F-4D97-AF65-F5344CB8AC3E}">
        <p14:creationId xmlns:p14="http://schemas.microsoft.com/office/powerpoint/2010/main" val="817386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 </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first question on the slide and reach a consensus on the main learning goal for the lesson.</a:t>
            </a:r>
          </a:p>
          <a:p>
            <a:pPr lvl="0" fontAlgn="base"/>
            <a:endParaRPr lang="en-US" sz="1200" b="0" u="none" strike="noStrike" kern="1200" dirty="0">
              <a:solidFill>
                <a:schemeClr val="tx1"/>
              </a:solidFill>
              <a:effectLst/>
              <a:latin typeface="+mn-lt"/>
              <a:ea typeface="+mn-ea"/>
              <a:cs typeface="+mn-cs"/>
            </a:endParaRPr>
          </a:p>
          <a:p>
            <a:pPr lvl="0" fontAlgn="base"/>
            <a:r>
              <a:rPr lang="en-US" sz="1200" b="1" u="none" strike="noStrike" kern="1200" dirty="0">
                <a:solidFill>
                  <a:schemeClr val="tx1"/>
                </a:solidFill>
                <a:effectLst/>
                <a:latin typeface="+mn-lt"/>
                <a:ea typeface="+mn-ea"/>
                <a:cs typeface="+mn-cs"/>
              </a:rPr>
              <a:t>Ideal response: </a:t>
            </a:r>
            <a:r>
              <a:rPr lang="en-US" sz="1200" i="1" u="none" strike="noStrike" kern="1200" dirty="0">
                <a:solidFill>
                  <a:schemeClr val="tx1"/>
                </a:solidFill>
                <a:effectLst/>
                <a:latin typeface="+mn-lt"/>
                <a:ea typeface="+mn-ea"/>
                <a:cs typeface="+mn-cs"/>
              </a:rPr>
              <a:t>Food has both matter [mass]</a:t>
            </a:r>
            <a:r>
              <a:rPr lang="en-US" sz="1200" i="1" u="none" strike="noStrike" kern="1200" baseline="0" dirty="0">
                <a:solidFill>
                  <a:schemeClr val="tx1"/>
                </a:solidFill>
                <a:effectLst/>
                <a:latin typeface="+mn-lt"/>
                <a:ea typeface="+mn-ea"/>
                <a:cs typeface="+mn-cs"/>
              </a:rPr>
              <a:t> </a:t>
            </a:r>
            <a:r>
              <a:rPr lang="en-US" sz="1200" i="1" u="none" strike="noStrike" kern="1200" dirty="0">
                <a:solidFill>
                  <a:schemeClr val="tx1"/>
                </a:solidFill>
                <a:effectLst/>
                <a:latin typeface="+mn-lt"/>
                <a:ea typeface="+mn-ea"/>
                <a:cs typeface="+mn-cs"/>
              </a:rPr>
              <a:t>and energy that living things need to live and grow</a:t>
            </a:r>
            <a:r>
              <a:rPr lang="en-US" sz="1200" u="none" strike="noStrike" kern="1200" dirty="0">
                <a:solidFill>
                  <a:schemeClr val="tx1"/>
                </a:solidFill>
                <a:effectLst/>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work in pairs to answer the criteria questions in Analysis Guide A for this agreed-upon main</a:t>
            </a:r>
            <a:r>
              <a:rPr lang="en-US" sz="1200" kern="1200" baseline="0" dirty="0">
                <a:solidFill>
                  <a:schemeClr val="tx1"/>
                </a:solidFill>
                <a:latin typeface="+mn-lt"/>
                <a:ea typeface="+mn-ea"/>
                <a:cs typeface="+mn-cs"/>
              </a:rPr>
              <a:t> learning goal</a:t>
            </a:r>
            <a:r>
              <a:rPr lang="en-US" sz="1200" kern="1200" dirty="0">
                <a:solidFill>
                  <a:schemeClr val="tx1"/>
                </a:solidFill>
                <a:latin typeface="+mn-lt"/>
                <a:ea typeface="+mn-ea"/>
                <a:cs typeface="+mn-cs"/>
              </a:rPr>
              <a:t>. Also have them identify any supporting science ideas that don’t closely match the main learning goal.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responses to the questions in Analysis Guide A and question 3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ideal responses to the analysis questions for strategy A, see the final section of the PD Leader Master: </a:t>
            </a:r>
            <a:r>
              <a:rPr lang="en-US" sz="1200" kern="1200" dirty="0">
                <a:solidFill>
                  <a:schemeClr val="tx1"/>
                </a:solidFill>
                <a:effectLst/>
                <a:latin typeface="+mn-lt"/>
                <a:ea typeface="+mn-ea"/>
                <a:cs typeface="+mn-cs"/>
              </a:rPr>
              <a:t>5th-Grade Guide to Video Clips for Day 5.</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31</a:t>
            </a:fld>
            <a:endParaRPr lang="en-US"/>
          </a:p>
        </p:txBody>
      </p:sp>
    </p:spTree>
    <p:extLst>
      <p:ext uri="{BB962C8B-B14F-4D97-AF65-F5344CB8AC3E}">
        <p14:creationId xmlns:p14="http://schemas.microsoft.com/office/powerpoint/2010/main" val="1501347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This slide is </a:t>
            </a:r>
            <a:r>
              <a:rPr lang="en-US" sz="1200" b="1" kern="1200" dirty="0">
                <a:solidFill>
                  <a:schemeClr val="tx1"/>
                </a:solidFill>
                <a:latin typeface="+mn-lt"/>
                <a:ea typeface="+mn-ea"/>
                <a:cs typeface="+mn-cs"/>
              </a:rPr>
              <a:t>optional</a:t>
            </a:r>
            <a:r>
              <a:rPr lang="en-US" sz="1200" kern="1200" dirty="0">
                <a:solidFill>
                  <a:schemeClr val="tx1"/>
                </a:solidFill>
                <a:latin typeface="+mn-lt"/>
                <a:ea typeface="+mn-ea"/>
                <a:cs typeface="+mn-cs"/>
              </a:rPr>
              <a:t> if time is running short. It’s designed to help participants see how the lesson plans are written to highlight the main learning goal and science ideas that support the main learning goal.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Have participants look at Food Webs lesson 1a in their lesson plans binders and compare the main learning goal with the goal they came up with in their analyses of the </a:t>
            </a:r>
            <a:r>
              <a:rPr lang="en-US" sz="1200" u="none" strike="noStrike" kern="1200" dirty="0" err="1">
                <a:solidFill>
                  <a:schemeClr val="tx1"/>
                </a:solidFill>
                <a:effectLst/>
                <a:latin typeface="+mn-lt"/>
                <a:ea typeface="+mn-ea"/>
                <a:cs typeface="+mn-cs"/>
              </a:rPr>
              <a:t>Belcastro</a:t>
            </a:r>
            <a:r>
              <a:rPr lang="en-US" sz="1200" u="none" strike="noStrike" kern="1200" dirty="0">
                <a:solidFill>
                  <a:schemeClr val="tx1"/>
                </a:solidFill>
                <a:effectLst/>
                <a:latin typeface="+mn-lt"/>
                <a:ea typeface="+mn-ea"/>
                <a:cs typeface="+mn-cs"/>
              </a:rPr>
              <a:t> video clips. It should be a pretty close match.</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Show participants how to find the main science ideas for the lesson in the lesson plans binder—column 3 of the lesson outline (How the Science Content Storyline Develops) or column 2 of the detailed lesson plan under the Main Science Idea(s) heading. All of these ideas should support the main learning goal.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Pose the question on the slide.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to the slide question: </a:t>
            </a:r>
            <a:r>
              <a:rPr lang="en-US" sz="1200" kern="1200" dirty="0">
                <a:solidFill>
                  <a:schemeClr val="tx1"/>
                </a:solidFill>
                <a:latin typeface="+mn-lt"/>
                <a:ea typeface="+mn-ea"/>
                <a:cs typeface="+mn-cs"/>
              </a:rPr>
              <a:t>The ideas about water, carbon dioxide, and “plant food” are included in the science content storyline for two reasons: (1) They represent common misconceptions (of adults as well as children), and (2) to understand the meaning and power of the phrase “plants make their own food,” you have to appreciate that plants are taking matter (such as water and carbon dioxide) that cannot provide energy to living things and are transforming it into energy-supplying food. Living things cannot live off water, carbon dioxide, and minerals or fertilizers from the soil. They need energy-supplying food that </a:t>
            </a:r>
            <a:r>
              <a:rPr lang="en-US" sz="1200" b="1" kern="1200" dirty="0">
                <a:solidFill>
                  <a:schemeClr val="tx1"/>
                </a:solidFill>
                <a:latin typeface="+mn-lt"/>
                <a:ea typeface="+mn-ea"/>
                <a:cs typeface="+mn-cs"/>
              </a:rPr>
              <a:t>only</a:t>
            </a:r>
            <a:r>
              <a:rPr lang="en-US" sz="1200" kern="1200" dirty="0">
                <a:solidFill>
                  <a:schemeClr val="tx1"/>
                </a:solidFill>
                <a:latin typeface="+mn-lt"/>
                <a:ea typeface="+mn-ea"/>
                <a:cs typeface="+mn-cs"/>
              </a:rPr>
              <a:t> plants can make.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a:p>
        </p:txBody>
      </p:sp>
    </p:spTree>
    <p:extLst>
      <p:ext uri="{BB962C8B-B14F-4D97-AF65-F5344CB8AC3E}">
        <p14:creationId xmlns:p14="http://schemas.microsoft.com/office/powerpoint/2010/main" val="1085750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27015" indent="-279621" eaLnBrk="0" hangingPunct="0">
              <a:spcBef>
                <a:spcPct val="30000"/>
              </a:spcBef>
              <a:defRPr sz="1200">
                <a:solidFill>
                  <a:schemeClr val="tx1"/>
                </a:solidFill>
                <a:latin typeface="Arial" charset="0"/>
              </a:defRPr>
            </a:lvl2pPr>
            <a:lvl3pPr marL="1118484" indent="-223697" eaLnBrk="0" hangingPunct="0">
              <a:spcBef>
                <a:spcPct val="30000"/>
              </a:spcBef>
              <a:defRPr sz="1200">
                <a:solidFill>
                  <a:schemeClr val="tx1"/>
                </a:solidFill>
                <a:latin typeface="Arial" charset="0"/>
              </a:defRPr>
            </a:lvl3pPr>
            <a:lvl4pPr marL="1565878" indent="-223697" eaLnBrk="0" hangingPunct="0">
              <a:spcBef>
                <a:spcPct val="30000"/>
              </a:spcBef>
              <a:defRPr sz="1200">
                <a:solidFill>
                  <a:schemeClr val="tx1"/>
                </a:solidFill>
                <a:latin typeface="Arial" charset="0"/>
              </a:defRPr>
            </a:lvl4pPr>
            <a:lvl5pPr marL="2013271" indent="-223697" eaLnBrk="0" hangingPunct="0">
              <a:spcBef>
                <a:spcPct val="30000"/>
              </a:spcBef>
              <a:defRPr sz="1200">
                <a:solidFill>
                  <a:schemeClr val="tx1"/>
                </a:solidFill>
                <a:latin typeface="Arial" charset="0"/>
              </a:defRPr>
            </a:lvl5pPr>
            <a:lvl6pPr marL="2460665" indent="-223697" eaLnBrk="0" fontAlgn="base" hangingPunct="0">
              <a:spcBef>
                <a:spcPct val="30000"/>
              </a:spcBef>
              <a:spcAft>
                <a:spcPct val="0"/>
              </a:spcAft>
              <a:defRPr sz="1200">
                <a:solidFill>
                  <a:schemeClr val="tx1"/>
                </a:solidFill>
                <a:latin typeface="Arial" charset="0"/>
              </a:defRPr>
            </a:lvl6pPr>
            <a:lvl7pPr marL="2908058" indent="-223697" eaLnBrk="0" fontAlgn="base" hangingPunct="0">
              <a:spcBef>
                <a:spcPct val="30000"/>
              </a:spcBef>
              <a:spcAft>
                <a:spcPct val="0"/>
              </a:spcAft>
              <a:defRPr sz="1200">
                <a:solidFill>
                  <a:schemeClr val="tx1"/>
                </a:solidFill>
                <a:latin typeface="Arial" charset="0"/>
              </a:defRPr>
            </a:lvl7pPr>
            <a:lvl8pPr marL="3355453" indent="-223697" eaLnBrk="0" fontAlgn="base" hangingPunct="0">
              <a:spcBef>
                <a:spcPct val="30000"/>
              </a:spcBef>
              <a:spcAft>
                <a:spcPct val="0"/>
              </a:spcAft>
              <a:defRPr sz="1200">
                <a:solidFill>
                  <a:schemeClr val="tx1"/>
                </a:solidFill>
                <a:latin typeface="Arial" charset="0"/>
              </a:defRPr>
            </a:lvl8pPr>
            <a:lvl9pPr marL="3802846" indent="-2236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33</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Food Webs Content Background Document and Common Student Ideas about Food Chains and Food Webs.</a:t>
            </a:r>
          </a:p>
          <a:p>
            <a:pPr marL="228600" indent="-228600">
              <a:buNone/>
            </a:pPr>
            <a:endParaRPr lang="en-US" sz="1200" b="1" kern="1200" dirty="0">
              <a:solidFill>
                <a:schemeClr val="tx1"/>
              </a:solidFill>
              <a:latin typeface="+mn-lt"/>
              <a:ea typeface="+mn-ea"/>
              <a:cs typeface="+mn-cs"/>
            </a:endParaRPr>
          </a:p>
          <a:p>
            <a:pPr marL="228600" indent="-228600">
              <a:buNone/>
            </a:pPr>
            <a:r>
              <a:rPr lang="en-US" sz="1200" b="1" kern="1200" dirty="0">
                <a:solidFill>
                  <a:schemeClr val="tx1"/>
                </a:solidFill>
                <a:latin typeface="+mn-lt"/>
                <a:ea typeface="+mn-ea"/>
                <a:cs typeface="+mn-cs"/>
              </a:rPr>
              <a:t>PD leader talk: </a:t>
            </a:r>
            <a:r>
              <a:rPr lang="en-US" sz="1200" kern="1200" dirty="0">
                <a:solidFill>
                  <a:schemeClr val="tx1"/>
                </a:solidFill>
                <a:latin typeface="+mn-lt"/>
                <a:ea typeface="+mn-ea"/>
                <a:cs typeface="+mn-cs"/>
              </a:rPr>
              <a:t>“Now let’s begin the content deepening phase on food webs.” </a:t>
            </a:r>
          </a:p>
          <a:p>
            <a:pPr marL="228600" indent="-228600">
              <a:buAutoNum type="alphaLcPeriod"/>
            </a:pPr>
            <a:endParaRPr lang="en-US" alt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To keep things moving so you don’t run out of time during this phase, adhere as closely as possible to the time you’ve allotted for each slide. If you’re running short on time, you may need to abridge or skip some of the group discussion.</a:t>
            </a:r>
            <a:endParaRPr lang="en-US" dirty="0"/>
          </a:p>
          <a:p>
            <a:pPr marL="228600" indent="-228600">
              <a:buNone/>
            </a:pPr>
            <a:endParaRPr lang="en-US" altLang="en-US" dirty="0"/>
          </a:p>
        </p:txBody>
      </p:sp>
    </p:spTree>
    <p:extLst>
      <p:ext uri="{BB962C8B-B14F-4D97-AF65-F5344CB8AC3E}">
        <p14:creationId xmlns:p14="http://schemas.microsoft.com/office/powerpoint/2010/main" val="2504329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1" u="none" strike="noStrike" kern="1200" dirty="0">
                <a:solidFill>
                  <a:schemeClr val="tx1"/>
                </a:solidFill>
                <a:effectLst/>
                <a:latin typeface="+mn-lt"/>
                <a:ea typeface="+mn-ea"/>
                <a:cs typeface="+mn-cs"/>
              </a:rPr>
              <a:t>PD leader move: </a:t>
            </a:r>
            <a:r>
              <a:rPr lang="en-US" sz="1200" u="none" strike="noStrike" kern="1200" dirty="0">
                <a:solidFill>
                  <a:schemeClr val="tx1"/>
                </a:solidFill>
                <a:effectLst/>
                <a:latin typeface="+mn-lt"/>
                <a:ea typeface="+mn-ea"/>
                <a:cs typeface="+mn-cs"/>
              </a:rPr>
              <a:t>Remind participants of the unit central question students will answer in the Food Webs</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lesson sequence. Tell them you’ll work together to understand the major science concepts needed to answer this question.</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 </a:t>
            </a:r>
            <a:r>
              <a:rPr lang="en-US" sz="1200" kern="1200" dirty="0">
                <a:solidFill>
                  <a:schemeClr val="tx1"/>
                </a:solidFill>
                <a:latin typeface="+mn-lt"/>
                <a:ea typeface="+mn-ea"/>
                <a:cs typeface="+mn-cs"/>
              </a:rPr>
              <a:t>“Write this unit central question in your notebooks and draw a double-lined box around it. This reinforces an important practice you should have your students</a:t>
            </a:r>
            <a:r>
              <a:rPr lang="en-US" sz="1200" kern="1200" baseline="0" dirty="0">
                <a:solidFill>
                  <a:schemeClr val="tx1"/>
                </a:solidFill>
                <a:latin typeface="+mn-lt"/>
                <a:ea typeface="+mn-ea"/>
                <a:cs typeface="+mn-cs"/>
              </a:rPr>
              <a:t> follow.”</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406473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 </a:t>
            </a:r>
            <a:r>
              <a:rPr lang="en-US" sz="1200" kern="1200" dirty="0">
                <a:solidFill>
                  <a:schemeClr val="tx1"/>
                </a:solidFill>
                <a:latin typeface="+mn-lt"/>
                <a:ea typeface="+mn-ea"/>
                <a:cs typeface="+mn-cs"/>
              </a:rPr>
              <a:t>Introduce the content deepening focus question.</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 </a:t>
            </a:r>
            <a:r>
              <a:rPr lang="en-US" sz="1200" kern="1200" dirty="0">
                <a:solidFill>
                  <a:schemeClr val="tx1"/>
                </a:solidFill>
                <a:latin typeface="+mn-lt"/>
                <a:ea typeface="+mn-ea"/>
                <a:cs typeface="+mn-cs"/>
              </a:rPr>
              <a:t>“Write this focus question in your science notebooks and draw a box around it. This reinforces a practice your students should follow.”</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811010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I’d like you to define </a:t>
            </a:r>
            <a:r>
              <a:rPr lang="en-US" sz="1200" i="1" kern="1200" dirty="0">
                <a:solidFill>
                  <a:schemeClr val="tx1"/>
                </a:solidFill>
                <a:latin typeface="+mn-lt"/>
                <a:ea typeface="+mn-ea"/>
                <a:cs typeface="+mn-cs"/>
              </a:rPr>
              <a:t>food</a:t>
            </a:r>
            <a:r>
              <a:rPr lang="en-US" sz="1200" kern="1200" dirty="0">
                <a:solidFill>
                  <a:schemeClr val="tx1"/>
                </a:solidFill>
                <a:latin typeface="+mn-lt"/>
                <a:ea typeface="+mn-ea"/>
                <a:cs typeface="+mn-cs"/>
              </a:rPr>
              <a:t> in your notebooks and then determine whether the items listed on the slide are food or are not food according to your definition. Make sure to record your decisions and reasoning in your notebooks.”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Have participants share with a partner their food definitions of food and their decisions about each item. Remind them to use their definitions when explaining their decisions.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Have some participants share their decisions. During the share-out, ask questions that will probe participants’ thinking.</a:t>
            </a:r>
            <a:endParaRPr lang="en-US" baseline="0"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1206510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Read the scientific definition of </a:t>
            </a:r>
            <a:r>
              <a:rPr lang="en-US" sz="1200" i="1" kern="1200" dirty="0">
                <a:solidFill>
                  <a:schemeClr val="tx1"/>
                </a:solidFill>
                <a:latin typeface="+mn-lt"/>
                <a:ea typeface="+mn-ea"/>
                <a:cs typeface="+mn-cs"/>
              </a:rPr>
              <a:t>food</a:t>
            </a:r>
            <a:r>
              <a:rPr lang="en-US" sz="1200" kern="1200" dirty="0">
                <a:solidFill>
                  <a:schemeClr val="tx1"/>
                </a:solidFill>
                <a:latin typeface="+mn-lt"/>
                <a:ea typeface="+mn-ea"/>
                <a:cs typeface="+mn-cs"/>
              </a:rPr>
              <a:t> used in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program.</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“Compare your original definitions with the scientific definition and make any necessary revisions to your definitions using a different colored pen or pencil.”</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31290804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“One of the key terms in the definition of </a:t>
            </a:r>
            <a:r>
              <a:rPr lang="en-US" sz="1200" i="1" kern="1200" dirty="0">
                <a:solidFill>
                  <a:schemeClr val="tx1"/>
                </a:solidFill>
                <a:latin typeface="+mn-lt"/>
                <a:ea typeface="+mn-ea"/>
                <a:cs typeface="+mn-cs"/>
              </a:rPr>
              <a:t>food</a:t>
            </a:r>
            <a:r>
              <a:rPr lang="en-US" sz="1200" kern="1200" dirty="0">
                <a:solidFill>
                  <a:schemeClr val="tx1"/>
                </a:solidFill>
                <a:latin typeface="+mn-lt"/>
                <a:ea typeface="+mn-ea"/>
                <a:cs typeface="+mn-cs"/>
              </a:rPr>
              <a:t> is </a:t>
            </a:r>
            <a:r>
              <a:rPr lang="en-US" sz="1200" b="1" kern="1200" dirty="0">
                <a:solidFill>
                  <a:schemeClr val="tx1"/>
                </a:solidFill>
                <a:latin typeface="+mn-lt"/>
                <a:ea typeface="+mn-ea"/>
                <a:cs typeface="+mn-cs"/>
              </a:rPr>
              <a:t>energy</a:t>
            </a:r>
            <a:r>
              <a:rPr lang="en-US" sz="1200" kern="1200" dirty="0">
                <a:solidFill>
                  <a:schemeClr val="tx1"/>
                </a:solidFill>
                <a:latin typeface="+mn-lt"/>
                <a:ea typeface="+mn-ea"/>
                <a:cs typeface="+mn-cs"/>
              </a:rPr>
              <a:t>. To better help our students understand this definition, it’s important to make sure everyone is using energy terms in the same way.”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Ask participants to write</a:t>
            </a:r>
            <a:r>
              <a:rPr lang="en-US" sz="1200" kern="1200" baseline="0" dirty="0">
                <a:solidFill>
                  <a:schemeClr val="tx1"/>
                </a:solidFill>
                <a:latin typeface="+mn-lt"/>
                <a:ea typeface="+mn-ea"/>
                <a:cs typeface="+mn-cs"/>
              </a:rPr>
              <a:t> a definition of </a:t>
            </a:r>
            <a:r>
              <a:rPr lang="en-US" sz="1200" i="1" kern="1200" dirty="0">
                <a:solidFill>
                  <a:schemeClr val="tx1"/>
                </a:solidFill>
                <a:latin typeface="+mn-lt"/>
                <a:ea typeface="+mn-ea"/>
                <a:cs typeface="+mn-cs"/>
              </a:rPr>
              <a:t>energy</a:t>
            </a:r>
            <a:r>
              <a:rPr lang="en-US" sz="1200" kern="1200" dirty="0">
                <a:solidFill>
                  <a:schemeClr val="tx1"/>
                </a:solidFill>
                <a:latin typeface="+mn-lt"/>
                <a:ea typeface="+mn-ea"/>
                <a:cs typeface="+mn-cs"/>
              </a:rPr>
              <a:t> in their notebooks.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After 1 minute, ask participants to read section 3.4 of the content background document.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“How does the</a:t>
            </a:r>
            <a:r>
              <a:rPr lang="en-US" sz="1200" kern="1200" baseline="0" dirty="0">
                <a:solidFill>
                  <a:schemeClr val="tx1"/>
                </a:solidFill>
                <a:latin typeface="+mn-lt"/>
                <a:ea typeface="+mn-ea"/>
                <a:cs typeface="+mn-cs"/>
              </a:rPr>
              <a:t> scientific definition of </a:t>
            </a:r>
            <a:r>
              <a:rPr lang="en-US" sz="1200" i="1" kern="1200" baseline="0" dirty="0">
                <a:solidFill>
                  <a:schemeClr val="tx1"/>
                </a:solidFill>
                <a:latin typeface="+mn-lt"/>
                <a:ea typeface="+mn-ea"/>
                <a:cs typeface="+mn-cs"/>
              </a:rPr>
              <a:t>energy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compare with your definitions?”</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23274034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At first, display only the slide title.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“The content background document states that energy can be measured.”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Reveal the bullet points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Read the definitions of a </a:t>
            </a:r>
            <a:r>
              <a:rPr lang="en-US" sz="1200" i="1" kern="1200" dirty="0">
                <a:solidFill>
                  <a:schemeClr val="tx1"/>
                </a:solidFill>
                <a:latin typeface="+mn-lt"/>
                <a:ea typeface="+mn-ea"/>
                <a:cs typeface="+mn-cs"/>
              </a:rPr>
              <a:t>calorie</a:t>
            </a:r>
            <a:r>
              <a:rPr lang="en-US" sz="1200" kern="1200" dirty="0">
                <a:solidFill>
                  <a:schemeClr val="tx1"/>
                </a:solidFill>
                <a:latin typeface="+mn-lt"/>
                <a:ea typeface="+mn-ea"/>
                <a:cs typeface="+mn-cs"/>
              </a:rPr>
              <a:t> and a </a:t>
            </a:r>
            <a:r>
              <a:rPr lang="en-US" sz="1200" i="1" kern="1200" dirty="0">
                <a:solidFill>
                  <a:schemeClr val="tx1"/>
                </a:solidFill>
                <a:latin typeface="+mn-lt"/>
                <a:ea typeface="+mn-ea"/>
                <a:cs typeface="+mn-cs"/>
              </a:rPr>
              <a:t>dietary calorie</a:t>
            </a:r>
            <a:r>
              <a:rPr lang="en-US" sz="1200" kern="1200" dirty="0">
                <a:solidFill>
                  <a:schemeClr val="tx1"/>
                </a:solidFill>
                <a:latin typeface="+mn-lt"/>
                <a:ea typeface="+mn-ea"/>
                <a:cs typeface="+mn-cs"/>
              </a:rPr>
              <a:t> (Calorie), pointing out the distinctions.</a:t>
            </a:r>
            <a:r>
              <a:rPr lang="en-US" dirty="0"/>
              <a:t> </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279790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4</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5 min </a:t>
            </a:r>
          </a:p>
          <a:p>
            <a:pPr eaLnBrk="1" hangingPunct="1"/>
            <a:endParaRPr lang="en-US" dirty="0">
              <a:latin typeface="Arial" charset="0"/>
            </a:endParaRPr>
          </a:p>
          <a:p>
            <a:pPr lvl="0" fontAlgn="base"/>
            <a:r>
              <a:rPr lang="en-US" sz="1200" u="none" strike="noStrike" kern="1200" dirty="0">
                <a:solidFill>
                  <a:schemeClr val="tx1"/>
                </a:solidFill>
                <a:effectLst/>
                <a:latin typeface="+mn-lt"/>
                <a:ea typeface="+mn-ea"/>
                <a:cs typeface="+mn-cs"/>
              </a:rPr>
              <a:t>a.</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Review the norms as a group.</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a:t>
            </a:r>
            <a:r>
              <a:rPr lang="en-US" sz="1200" u="none" strike="noStrike" kern="1200" baseline="0" dirty="0">
                <a:solidFill>
                  <a:schemeClr val="tx1"/>
                </a:solidFill>
                <a:effectLst/>
                <a:latin typeface="+mn-lt"/>
                <a:ea typeface="+mn-ea"/>
                <a:cs typeface="+mn-cs"/>
              </a:rPr>
              <a:t> </a:t>
            </a:r>
            <a:r>
              <a:rPr lang="en-US" sz="1200" b="1" u="none" strike="noStrike" kern="1200" baseline="0" dirty="0">
                <a:solidFill>
                  <a:schemeClr val="tx1"/>
                </a:solidFill>
                <a:effectLst/>
                <a:latin typeface="+mn-lt"/>
                <a:ea typeface="+mn-ea"/>
                <a:cs typeface="+mn-cs"/>
              </a:rPr>
              <a:t>Ask: </a:t>
            </a:r>
            <a:r>
              <a:rPr lang="en-US" sz="1200" u="none" strike="noStrike" kern="1200" dirty="0">
                <a:solidFill>
                  <a:schemeClr val="tx1"/>
                </a:solidFill>
                <a:effectLst/>
                <a:latin typeface="+mn-lt"/>
                <a:ea typeface="+mn-ea"/>
                <a:cs typeface="+mn-cs"/>
              </a:rPr>
              <a:t>“Any comments or suggested changes? </a:t>
            </a:r>
            <a:r>
              <a:rPr lang="en-US" sz="1200" kern="1200" dirty="0">
                <a:solidFill>
                  <a:schemeClr val="tx1"/>
                </a:solidFill>
                <a:effectLst/>
                <a:latin typeface="+mn-lt"/>
                <a:ea typeface="+mn-ea"/>
                <a:cs typeface="+mn-cs"/>
              </a:rPr>
              <a:t>How are we doing with applying these norms</a:t>
            </a:r>
            <a:r>
              <a:rPr lang="en-US" sz="1200" u="none" strike="noStrike"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3279290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Reveal the energy terms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“These are some of the words scientists use to talk about energy.”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You may want to refer to some of the student-teacher learning goals from the 4th-grade Energy Transfer lesson set:</a:t>
            </a:r>
          </a:p>
          <a:p>
            <a:pPr marL="228600" lvl="0" indent="-137160"/>
            <a:r>
              <a:rPr lang="en-US" sz="1200" kern="1200" dirty="0">
                <a:solidFill>
                  <a:schemeClr val="tx1"/>
                </a:solidFill>
                <a:latin typeface="+mn-lt"/>
                <a:ea typeface="+mn-ea"/>
                <a:cs typeface="+mn-cs"/>
              </a:rPr>
              <a:t>1. The production of heat, light, sound, or motion indicates that an object has energy.</a:t>
            </a:r>
          </a:p>
          <a:p>
            <a:pPr marL="228600" indent="-137160"/>
            <a:r>
              <a:rPr lang="en-US" sz="1200" kern="1200" dirty="0">
                <a:solidFill>
                  <a:schemeClr val="tx1"/>
                </a:solidFill>
                <a:latin typeface="+mn-lt"/>
                <a:ea typeface="+mn-ea"/>
                <a:cs typeface="+mn-cs"/>
              </a:rPr>
              <a:t>2. The energy of an object depends on its mass, its velocity (during motion), or its position/composition. </a:t>
            </a:r>
            <a:endParaRPr lang="en-US" sz="1200" b="1" kern="1200" dirty="0">
              <a:solidFill>
                <a:schemeClr val="tx1"/>
              </a:solidFill>
              <a:latin typeface="+mn-lt"/>
              <a:ea typeface="+mn-ea"/>
              <a:cs typeface="+mn-cs"/>
            </a:endParaRPr>
          </a:p>
          <a:p>
            <a:pPr marL="228600" indent="-137160"/>
            <a:r>
              <a:rPr lang="en-US" sz="1200" b="0" kern="1200" dirty="0">
                <a:solidFill>
                  <a:schemeClr val="tx1"/>
                </a:solidFill>
                <a:latin typeface="+mn-lt"/>
                <a:ea typeface="+mn-ea"/>
                <a:cs typeface="+mn-cs"/>
              </a:rPr>
              <a:t>3. </a:t>
            </a:r>
            <a:r>
              <a:rPr lang="en-US" sz="1200" b="1" kern="1200" dirty="0">
                <a:solidFill>
                  <a:schemeClr val="tx1"/>
                </a:solidFill>
                <a:latin typeface="+mn-lt"/>
                <a:ea typeface="+mn-ea"/>
                <a:cs typeface="+mn-cs"/>
              </a:rPr>
              <a:t>Kinetic energy</a:t>
            </a:r>
            <a:r>
              <a:rPr lang="en-US" sz="1200" kern="1200" dirty="0">
                <a:solidFill>
                  <a:schemeClr val="tx1"/>
                </a:solidFill>
                <a:latin typeface="+mn-lt"/>
                <a:ea typeface="+mn-ea"/>
                <a:cs typeface="+mn-cs"/>
              </a:rPr>
              <a:t> is the energy of motion.</a:t>
            </a:r>
            <a:endParaRPr lang="en-US" sz="1200" b="1" kern="1200" dirty="0">
              <a:solidFill>
                <a:schemeClr val="tx1"/>
              </a:solidFill>
              <a:latin typeface="+mn-lt"/>
              <a:ea typeface="+mn-ea"/>
              <a:cs typeface="+mn-cs"/>
            </a:endParaRPr>
          </a:p>
          <a:p>
            <a:pPr marL="228600" indent="-137160"/>
            <a:r>
              <a:rPr lang="en-US" sz="1200" b="0" kern="1200" dirty="0">
                <a:solidFill>
                  <a:schemeClr val="tx1"/>
                </a:solidFill>
                <a:latin typeface="+mn-lt"/>
                <a:ea typeface="+mn-ea"/>
                <a:cs typeface="+mn-cs"/>
              </a:rPr>
              <a:t>4. </a:t>
            </a:r>
            <a:r>
              <a:rPr lang="en-US" sz="1200" b="1" kern="1200" dirty="0">
                <a:solidFill>
                  <a:schemeClr val="tx1"/>
                </a:solidFill>
                <a:latin typeface="+mn-lt"/>
                <a:ea typeface="+mn-ea"/>
                <a:cs typeface="+mn-cs"/>
              </a:rPr>
              <a:t>Potential energy</a:t>
            </a:r>
            <a:r>
              <a:rPr lang="en-US" sz="1200" kern="1200" dirty="0">
                <a:solidFill>
                  <a:schemeClr val="tx1"/>
                </a:solidFill>
                <a:latin typeface="+mn-lt"/>
                <a:ea typeface="+mn-ea"/>
                <a:cs typeface="+mn-cs"/>
              </a:rPr>
              <a:t> is the energy of position or composition.</a:t>
            </a:r>
            <a:endParaRPr lang="en-US" sz="1200" b="1" kern="1200" dirty="0">
              <a:solidFill>
                <a:schemeClr val="tx1"/>
              </a:solidFill>
              <a:latin typeface="+mn-lt"/>
              <a:ea typeface="+mn-ea"/>
              <a:cs typeface="+mn-cs"/>
            </a:endParaRPr>
          </a:p>
          <a:p>
            <a:pPr marL="228600" indent="-137160"/>
            <a:r>
              <a:rPr lang="en-US" sz="1200" b="0" kern="1200" dirty="0">
                <a:solidFill>
                  <a:schemeClr val="tx1"/>
                </a:solidFill>
                <a:latin typeface="+mn-lt"/>
                <a:ea typeface="+mn-ea"/>
                <a:cs typeface="+mn-cs"/>
              </a:rPr>
              <a:t>5. </a:t>
            </a:r>
            <a:r>
              <a:rPr lang="en-US" sz="1200" b="1" kern="1200" dirty="0">
                <a:solidFill>
                  <a:schemeClr val="tx1"/>
                </a:solidFill>
                <a:latin typeface="+mn-lt"/>
                <a:ea typeface="+mn-ea"/>
                <a:cs typeface="+mn-cs"/>
              </a:rPr>
              <a:t>Thermal energy</a:t>
            </a:r>
            <a:r>
              <a:rPr lang="en-US" sz="1200" kern="1200" dirty="0">
                <a:solidFill>
                  <a:schemeClr val="tx1"/>
                </a:solidFill>
                <a:latin typeface="+mn-lt"/>
                <a:ea typeface="+mn-ea"/>
                <a:cs typeface="+mn-cs"/>
              </a:rPr>
              <a:t> is the energy of moving particles of matter. </a:t>
            </a:r>
            <a:r>
              <a:rPr lang="en-US" sz="1200" kern="1200" dirty="0">
                <a:solidFill>
                  <a:schemeClr val="tx1"/>
                </a:solidFill>
                <a:effectLst/>
                <a:latin typeface="+mn-lt"/>
                <a:ea typeface="+mn-ea"/>
                <a:cs typeface="+mn-cs"/>
              </a:rPr>
              <a:t>Heating causes systems to lose energy to the environment</a:t>
            </a:r>
            <a:r>
              <a:rPr lang="en-US" sz="1200" kern="1200">
                <a:solidFill>
                  <a:schemeClr val="tx1"/>
                </a:solidFill>
                <a:effectLst/>
                <a:latin typeface="+mn-lt"/>
                <a:ea typeface="+mn-ea"/>
                <a:cs typeface="+mn-cs"/>
              </a:rPr>
              <a:t>. </a:t>
            </a:r>
            <a:endParaRPr lang="en-US" sz="1200" b="1" kern="1200" dirty="0">
              <a:solidFill>
                <a:schemeClr val="tx1"/>
              </a:solidFill>
              <a:latin typeface="+mn-lt"/>
              <a:ea typeface="+mn-ea"/>
              <a:cs typeface="+mn-cs"/>
            </a:endParaRPr>
          </a:p>
          <a:p>
            <a:pPr marL="228600" indent="-137160"/>
            <a:r>
              <a:rPr lang="en-US" sz="1200" b="0" kern="1200" dirty="0">
                <a:solidFill>
                  <a:schemeClr val="tx1"/>
                </a:solidFill>
                <a:latin typeface="+mn-lt"/>
                <a:ea typeface="+mn-ea"/>
                <a:cs typeface="+mn-cs"/>
              </a:rPr>
              <a:t>6. </a:t>
            </a:r>
            <a:r>
              <a:rPr lang="en-US" sz="1200" b="1" kern="1200" dirty="0">
                <a:solidFill>
                  <a:schemeClr val="tx1"/>
                </a:solidFill>
                <a:latin typeface="+mn-lt"/>
                <a:ea typeface="+mn-ea"/>
                <a:cs typeface="+mn-cs"/>
              </a:rPr>
              <a:t>Heat</a:t>
            </a:r>
            <a:r>
              <a:rPr lang="en-US" sz="1200" kern="1200" dirty="0">
                <a:solidFill>
                  <a:schemeClr val="tx1"/>
                </a:solidFill>
                <a:latin typeface="+mn-lt"/>
                <a:ea typeface="+mn-ea"/>
                <a:cs typeface="+mn-cs"/>
              </a:rPr>
              <a:t> is the transfer of thermal energy from matter of a higher temperature to matter of a lower temperature.</a:t>
            </a:r>
            <a:r>
              <a:rPr lang="en-US" dirty="0"/>
              <a:t> </a:t>
            </a:r>
            <a:r>
              <a:rPr lang="en-US" sz="1200" kern="1200" dirty="0">
                <a:solidFill>
                  <a:schemeClr val="tx1"/>
                </a:solidFill>
                <a:latin typeface="+mn-lt"/>
                <a:ea typeface="+mn-ea"/>
                <a:cs typeface="+mn-cs"/>
              </a:rPr>
              <a:t> </a:t>
            </a:r>
          </a:p>
          <a:p>
            <a:pPr lvl="0" fontAlgn="base"/>
            <a:endParaRPr lang="en-US" dirty="0"/>
          </a:p>
          <a:p>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15383022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“Next, I’d like you to work with a partner on an</a:t>
            </a:r>
            <a:r>
              <a:rPr lang="en-US" sz="1200" kern="1200" baseline="0" dirty="0">
                <a:solidFill>
                  <a:schemeClr val="tx1"/>
                </a:solidFill>
                <a:latin typeface="+mn-lt"/>
                <a:ea typeface="+mn-ea"/>
                <a:cs typeface="+mn-cs"/>
              </a:rPr>
              <a:t> activity </a:t>
            </a:r>
            <a:r>
              <a:rPr lang="en-US" sz="1200" kern="1200" dirty="0">
                <a:solidFill>
                  <a:schemeClr val="tx1"/>
                </a:solidFill>
                <a:latin typeface="+mn-lt"/>
                <a:ea typeface="+mn-ea"/>
                <a:cs typeface="+mn-cs"/>
              </a:rPr>
              <a:t>from lesson 1.”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Distribute the nutrition labels from Food Webs lesson 1b and ask participants to locate handout 5.6 (Food versus Not Food) in their PD program binders.</a:t>
            </a:r>
            <a:r>
              <a:rPr lang="en-US" sz="1200" kern="1200" baseline="0" dirty="0">
                <a:solidFill>
                  <a:schemeClr val="tx1"/>
                </a:solidFill>
                <a:latin typeface="+mn-lt"/>
                <a:ea typeface="+mn-ea"/>
                <a:cs typeface="+mn-cs"/>
              </a:rPr>
              <a:t> Direct participants</a:t>
            </a:r>
            <a:r>
              <a:rPr lang="en-US" sz="1200" kern="1200" dirty="0">
                <a:solidFill>
                  <a:schemeClr val="tx1"/>
                </a:solidFill>
                <a:latin typeface="+mn-lt"/>
                <a:ea typeface="+mn-ea"/>
                <a:cs typeface="+mn-cs"/>
              </a:rPr>
              <a:t> to the section on </a:t>
            </a:r>
            <a:r>
              <a:rPr lang="en-US" sz="1200" kern="1200" baseline="0" dirty="0">
                <a:solidFill>
                  <a:schemeClr val="tx1"/>
                </a:solidFill>
                <a:latin typeface="+mn-lt"/>
                <a:ea typeface="+mn-ea"/>
                <a:cs typeface="+mn-cs"/>
              </a:rPr>
              <a:t>the handout</a:t>
            </a:r>
            <a:r>
              <a:rPr lang="en-US" sz="1200" kern="1200" dirty="0">
                <a:solidFill>
                  <a:schemeClr val="tx1"/>
                </a:solidFill>
                <a:latin typeface="+mn-lt"/>
                <a:ea typeface="+mn-ea"/>
                <a:cs typeface="+mn-cs"/>
              </a:rPr>
              <a:t> titled “Are These Materials Food?”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“Work with your partner to fill in the chart using evidence from the nutrition labels to determine whether each substance is food for humans.”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Discuss each pairs’ decisions, making sure to highlight that for a substance to be considered food, it needs to have both matter </a:t>
            </a:r>
            <a:r>
              <a:rPr lang="en-US" sz="1200" b="1" kern="1200" dirty="0">
                <a:solidFill>
                  <a:schemeClr val="tx1"/>
                </a:solidFill>
                <a:latin typeface="+mn-lt"/>
                <a:ea typeface="+mn-ea"/>
                <a:cs typeface="+mn-cs"/>
              </a:rPr>
              <a:t>and</a:t>
            </a:r>
            <a:r>
              <a:rPr lang="en-US" sz="1200" kern="1200" dirty="0">
                <a:solidFill>
                  <a:schemeClr val="tx1"/>
                </a:solidFill>
                <a:latin typeface="+mn-lt"/>
                <a:ea typeface="+mn-ea"/>
                <a:cs typeface="+mn-cs"/>
              </a:rPr>
              <a:t> energy that humans can use to live and grow. Use probe questions to help participants clarify their thinking.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“Since all matter has energy, we need to be deliberate when we talk about energy for humans. For example, a glass of water has energy (as we’ll learn about in the Water Cycle lessons), but it isn’t energy humans can use to live and grow.”</a:t>
            </a:r>
          </a:p>
          <a:p>
            <a:pPr lvl="0" fontAlgn="base"/>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35596762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that we have a working definition of </a:t>
            </a:r>
            <a:r>
              <a:rPr lang="en-US" sz="1200" i="1" kern="1200" dirty="0">
                <a:solidFill>
                  <a:schemeClr val="tx1"/>
                </a:solidFill>
                <a:latin typeface="+mn-lt"/>
                <a:ea typeface="+mn-ea"/>
                <a:cs typeface="+mn-cs"/>
              </a:rPr>
              <a:t>food</a:t>
            </a:r>
            <a:r>
              <a:rPr lang="en-US" sz="1200" kern="1200" dirty="0">
                <a:solidFill>
                  <a:schemeClr val="tx1"/>
                </a:solidFill>
                <a:latin typeface="+mn-lt"/>
                <a:ea typeface="+mn-ea"/>
                <a:cs typeface="+mn-cs"/>
              </a:rPr>
              <a:t>, let’s return to our focus question for this content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deepening phase: </a:t>
            </a:r>
            <a:r>
              <a:rPr lang="en-US" sz="1200" i="1" kern="1200" dirty="0">
                <a:solidFill>
                  <a:schemeClr val="tx1"/>
                </a:solidFill>
                <a:latin typeface="+mn-lt"/>
                <a:ea typeface="+mn-ea"/>
                <a:cs typeface="+mn-cs"/>
              </a:rPr>
              <a:t>How can we trace the matter and energy in food?</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“What progress have we made so far in answering this question?”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Highlight any progress the group</a:t>
            </a:r>
            <a:r>
              <a:rPr lang="en-US" sz="1200" kern="1200" baseline="0" dirty="0">
                <a:solidFill>
                  <a:schemeClr val="tx1"/>
                </a:solidFill>
                <a:latin typeface="+mn-lt"/>
                <a:ea typeface="+mn-ea"/>
                <a:cs typeface="+mn-cs"/>
              </a:rPr>
              <a:t> has</a:t>
            </a:r>
            <a:r>
              <a:rPr lang="en-US" sz="1200" kern="1200" dirty="0">
                <a:solidFill>
                  <a:schemeClr val="tx1"/>
                </a:solidFill>
                <a:latin typeface="+mn-lt"/>
                <a:ea typeface="+mn-ea"/>
                <a:cs typeface="+mn-cs"/>
              </a:rPr>
              <a:t> made, such as reaching an agreement on what food is and how to talk about energy.</a:t>
            </a:r>
            <a:endParaRPr lang="en-US" sz="1200" b="1"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“Next, we’ll think about the amount of chemical energy in a sample of burning food.” </a:t>
            </a:r>
            <a:r>
              <a:rPr lang="en-US" dirty="0"/>
              <a:t> </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10828070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“So how can we trace the matter and energy in food?</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To find out, l</a:t>
            </a:r>
            <a:r>
              <a:rPr lang="en-US" sz="1200" b="0" kern="1200" dirty="0">
                <a:solidFill>
                  <a:schemeClr val="tx1"/>
                </a:solidFill>
                <a:latin typeface="+mn-lt"/>
                <a:ea typeface="+mn-ea"/>
                <a:cs typeface="+mn-cs"/>
              </a:rPr>
              <a:t>et’s </a:t>
            </a:r>
            <a:r>
              <a:rPr lang="en-US" sz="1200" kern="1200" dirty="0">
                <a:solidFill>
                  <a:schemeClr val="tx1"/>
                </a:solidFill>
                <a:latin typeface="+mn-lt"/>
                <a:ea typeface="+mn-ea"/>
                <a:cs typeface="+mn-cs"/>
              </a:rPr>
              <a:t>watch some food burn!”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Introduce</a:t>
            </a:r>
            <a:r>
              <a:rPr lang="en-US" sz="1200" kern="1200" baseline="0" dirty="0">
                <a:solidFill>
                  <a:schemeClr val="tx1"/>
                </a:solidFill>
                <a:latin typeface="+mn-lt"/>
                <a:ea typeface="+mn-ea"/>
                <a:cs typeface="+mn-cs"/>
              </a:rPr>
              <a:t> the questions on the slide and then show the video clip. </a:t>
            </a:r>
            <a:r>
              <a:rPr lang="en-US" sz="1200" kern="1200" dirty="0">
                <a:solidFill>
                  <a:schemeClr val="tx1"/>
                </a:solidFill>
                <a:latin typeface="+mn-lt"/>
                <a:ea typeface="+mn-ea"/>
                <a:cs typeface="+mn-cs"/>
              </a:rPr>
              <a:t>Not</a:t>
            </a:r>
            <a:r>
              <a:rPr lang="en-US" sz="1200" kern="1200" baseline="0" dirty="0">
                <a:solidFill>
                  <a:schemeClr val="tx1"/>
                </a:solidFill>
                <a:latin typeface="+mn-lt"/>
                <a:ea typeface="+mn-ea"/>
                <a:cs typeface="+mn-cs"/>
              </a:rPr>
              <a:t>e that m</a:t>
            </a:r>
            <a:r>
              <a:rPr lang="en-US" sz="1200" kern="1200" dirty="0">
                <a:solidFill>
                  <a:schemeClr val="tx1"/>
                </a:solidFill>
                <a:latin typeface="+mn-lt"/>
                <a:ea typeface="+mn-ea"/>
                <a:cs typeface="+mn-cs"/>
              </a:rPr>
              <a:t>ost people</a:t>
            </a:r>
            <a:r>
              <a:rPr lang="en-US" sz="1200" kern="1200" baseline="0" dirty="0">
                <a:solidFill>
                  <a:schemeClr val="tx1"/>
                </a:solidFill>
                <a:latin typeface="+mn-lt"/>
                <a:ea typeface="+mn-ea"/>
                <a:cs typeface="+mn-cs"/>
              </a:rPr>
              <a:t> are</a:t>
            </a:r>
            <a:r>
              <a:rPr lang="en-US" sz="1200" kern="1200" dirty="0">
                <a:solidFill>
                  <a:schemeClr val="tx1"/>
                </a:solidFill>
                <a:latin typeface="+mn-lt"/>
                <a:ea typeface="+mn-ea"/>
                <a:cs typeface="+mn-cs"/>
              </a:rPr>
              <a:t> surprised at how long the food remains on fire and how much energy is released.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“Record</a:t>
            </a:r>
            <a:r>
              <a:rPr lang="en-US" sz="1200" kern="1200" baseline="0" dirty="0">
                <a:solidFill>
                  <a:schemeClr val="tx1"/>
                </a:solidFill>
                <a:latin typeface="+mn-lt"/>
                <a:ea typeface="+mn-ea"/>
                <a:cs typeface="+mn-cs"/>
              </a:rPr>
              <a:t> in your notebooks </a:t>
            </a:r>
            <a:r>
              <a:rPr lang="en-US" sz="1200" kern="1200" dirty="0">
                <a:solidFill>
                  <a:schemeClr val="tx1"/>
                </a:solidFill>
                <a:latin typeface="+mn-lt"/>
                <a:ea typeface="+mn-ea"/>
                <a:cs typeface="+mn-cs"/>
              </a:rPr>
              <a:t>your ideas for answering the questions on the slide. You’ll have an opportunity to revise your answers later.”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2116620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Direct participants to make a claim that answers the question on the slide. This practice reinforces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strategy 5: Engage students in constructing explanations and arguments.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“As we reflect on the food-burning experiment and discuss your claims and evidence, I’ll use a series of challenge questions to help push your thinking forward.”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Sample challenge questions:</a:t>
            </a:r>
            <a:endParaRPr lang="en-US" sz="1200" kern="1200" dirty="0">
              <a:solidFill>
                <a:schemeClr val="tx1"/>
              </a:solidFill>
              <a:latin typeface="+mn-lt"/>
              <a:ea typeface="+mn-ea"/>
              <a:cs typeface="+mn-cs"/>
            </a:endParaRPr>
          </a:p>
          <a:p>
            <a:pPr marL="182880" indent="-182880">
              <a:buFont typeface="Arial" pitchFamily="34" charset="0"/>
              <a:buChar char="•"/>
            </a:pPr>
            <a:r>
              <a:rPr lang="en-US" sz="1200" kern="1200" dirty="0">
                <a:solidFill>
                  <a:schemeClr val="tx1"/>
                </a:solidFill>
                <a:latin typeface="+mn-lt"/>
                <a:ea typeface="+mn-ea"/>
                <a:cs typeface="+mn-cs"/>
              </a:rPr>
              <a:t>How do you know that the energy released in the food-burning video was from the food matter and not just from the initial flame?</a:t>
            </a:r>
          </a:p>
          <a:p>
            <a:pPr marL="182880" indent="-182880">
              <a:buFont typeface="Arial" pitchFamily="34" charset="0"/>
              <a:buChar char="•"/>
            </a:pPr>
            <a:r>
              <a:rPr lang="en-US" sz="1200" kern="1200" dirty="0">
                <a:solidFill>
                  <a:schemeClr val="tx1"/>
                </a:solidFill>
                <a:latin typeface="+mn-lt"/>
                <a:ea typeface="+mn-ea"/>
                <a:cs typeface="+mn-cs"/>
              </a:rPr>
              <a:t>Do you think the matter in liquid food like orange juice also has energy that can be released? How might you collect evidence to support your claim?</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1960732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Read through the sample claim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“How does this sample claim compare with your own claims?”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will likely not have included reasoning in their claims, since they weren’t asked to provide it, but it’s beneficial to see how a claim relates to a major scientific principle that is useful in the Food Webs lessons.</a:t>
            </a:r>
          </a:p>
          <a:p>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20327914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Present the scenario and question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“Discuss this question with a partner and then make a diagram representing your ideas.”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Briefly discuss participants’ ideas for answering the question and probe their thinking.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After a few participants have shared, reveal that the mass in the closed jar would </a:t>
            </a:r>
            <a:r>
              <a:rPr lang="en-US" sz="1200" b="1" kern="1200" dirty="0">
                <a:solidFill>
                  <a:schemeClr val="tx1"/>
                </a:solidFill>
                <a:latin typeface="+mn-lt"/>
                <a:ea typeface="+mn-ea"/>
                <a:cs typeface="+mn-cs"/>
              </a:rPr>
              <a:t>not </a:t>
            </a:r>
            <a:r>
              <a:rPr lang="en-US" sz="1200" kern="1200" dirty="0">
                <a:solidFill>
                  <a:schemeClr val="tx1"/>
                </a:solidFill>
                <a:latin typeface="+mn-lt"/>
                <a:ea typeface="+mn-ea"/>
                <a:cs typeface="+mn-cs"/>
              </a:rPr>
              <a:t>change, since all the matter (and therefore mass) in the jar </a:t>
            </a:r>
            <a:r>
              <a:rPr lang="en-US" sz="1200" b="1" kern="1200" dirty="0">
                <a:solidFill>
                  <a:schemeClr val="tx1"/>
                </a:solidFill>
                <a:latin typeface="+mn-lt"/>
                <a:ea typeface="+mn-ea"/>
                <a:cs typeface="+mn-cs"/>
              </a:rPr>
              <a:t>before</a:t>
            </a:r>
            <a:r>
              <a:rPr lang="en-US" sz="1200" kern="1200" dirty="0">
                <a:solidFill>
                  <a:schemeClr val="tx1"/>
                </a:solidFill>
                <a:latin typeface="+mn-lt"/>
                <a:ea typeface="+mn-ea"/>
                <a:cs typeface="+mn-cs"/>
              </a:rPr>
              <a:t> the food was burned would still be in the jar afterward, just in different forms.</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35628974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Present the scenario and question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”Discuss this question with a partner and then represent your ideas in a diagram.”</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Briefly discuss participants’ ideas for answering the question and probe their thinking.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 </a:t>
            </a:r>
            <a:r>
              <a:rPr lang="en-US" sz="1200" kern="1200" dirty="0">
                <a:solidFill>
                  <a:schemeClr val="tx1"/>
                </a:solidFill>
                <a:latin typeface="+mn-lt"/>
                <a:ea typeface="+mn-ea"/>
                <a:cs typeface="+mn-cs"/>
              </a:rPr>
              <a:t>After participants share their</a:t>
            </a:r>
            <a:r>
              <a:rPr lang="en-US" sz="1200" kern="1200" baseline="0" dirty="0">
                <a:solidFill>
                  <a:schemeClr val="tx1"/>
                </a:solidFill>
                <a:latin typeface="+mn-lt"/>
                <a:ea typeface="+mn-ea"/>
                <a:cs typeface="+mn-cs"/>
              </a:rPr>
              <a:t> ideas, </a:t>
            </a:r>
            <a:r>
              <a:rPr lang="en-US" sz="1200" kern="1200" dirty="0">
                <a:solidFill>
                  <a:schemeClr val="tx1"/>
                </a:solidFill>
                <a:latin typeface="+mn-lt"/>
                <a:ea typeface="+mn-ea"/>
                <a:cs typeface="+mn-cs"/>
              </a:rPr>
              <a:t>reveal that the energy in the closed jar would change after the food burns, because some of the energy is used to heat the jar and is released outside the system. </a:t>
            </a:r>
          </a:p>
          <a:p>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1175653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Remind participants of today’s content deepening focus question: “How can we trace the matter and energy in food?” Then read the rules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and questions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“These rules must be kept in mind whenever we trace the energy in a system: All the energy that enters a system must stay in the system or leave. It cannot be created or destroyed, but it can change forms.”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“Spend a couple of minutes looking for evidence of these rules in the content background document and answering the questions on the slide.”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Have participants share their findings from the content background document. Remind them to refer directly to the passage in the reading that supports their responses.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1: </a:t>
            </a:r>
            <a:r>
              <a:rPr lang="en-US" sz="1200" kern="1200" dirty="0">
                <a:solidFill>
                  <a:schemeClr val="tx1"/>
                </a:solidFill>
                <a:latin typeface="+mn-lt"/>
                <a:ea typeface="+mn-ea"/>
                <a:cs typeface="+mn-cs"/>
              </a:rPr>
              <a:t>Reinforcing the practice of providing evidence for their answers will be useful during lesson analysis when participants are required to supply evidence from transcripts and/or video clips.</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 2:</a:t>
            </a:r>
            <a:r>
              <a:rPr lang="en-US" sz="1200" kern="1200" dirty="0">
                <a:solidFill>
                  <a:schemeClr val="tx1"/>
                </a:solidFill>
                <a:latin typeface="+mn-lt"/>
                <a:ea typeface="+mn-ea"/>
                <a:cs typeface="+mn-cs"/>
              </a:rPr>
              <a:t> Participants should note that chemical energy is present in the food before it burns, and chemical and thermal energy are present after it burns.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After the discussion, have participants revise their answers to the energy-related questions for the burning-food activity (slide 43). </a:t>
            </a:r>
            <a:r>
              <a:rPr lang="en-US" dirty="0"/>
              <a:t> </a:t>
            </a:r>
            <a:endParaRPr lang="en-US" sz="1200" kern="1200" dirty="0">
              <a:solidFill>
                <a:schemeClr val="tx1"/>
              </a:solidFill>
              <a:latin typeface="+mn-lt"/>
              <a:ea typeface="+mn-ea"/>
              <a:cs typeface="+mn-cs"/>
            </a:endParaRPr>
          </a:p>
          <a:p>
            <a:pPr lvl="0" fontAlgn="base"/>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17678728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“The Food Webs unit central question is ‘How do living things depend on one another to get the food (matter and energy) they need to live and grow?’ To answer this question, we need to understand the movement of matter and energy in food webs. And this requires thinking carefully about closed and open systems.”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Have participants work in groups of three to come up with two examples of the following systems: </a:t>
            </a:r>
          </a:p>
          <a:p>
            <a:pPr marL="228600" indent="-137160">
              <a:buFont typeface="Arial" pitchFamily="34" charset="0"/>
              <a:buChar char="•"/>
            </a:pPr>
            <a:r>
              <a:rPr lang="en-US" sz="1200" kern="1200" dirty="0">
                <a:solidFill>
                  <a:schemeClr val="tx1"/>
                </a:solidFill>
                <a:latin typeface="+mn-lt"/>
                <a:ea typeface="+mn-ea"/>
                <a:cs typeface="+mn-cs"/>
              </a:rPr>
              <a:t>Open for matter</a:t>
            </a:r>
          </a:p>
          <a:p>
            <a:pPr marL="228600" indent="-137160">
              <a:buFont typeface="Arial" pitchFamily="34" charset="0"/>
              <a:buChar char="•"/>
            </a:pPr>
            <a:r>
              <a:rPr lang="en-US" sz="1200" kern="1200" dirty="0">
                <a:solidFill>
                  <a:schemeClr val="tx1"/>
                </a:solidFill>
                <a:latin typeface="+mn-lt"/>
                <a:ea typeface="+mn-ea"/>
                <a:cs typeface="+mn-cs"/>
              </a:rPr>
              <a:t>Closed for matter</a:t>
            </a:r>
          </a:p>
          <a:p>
            <a:pPr marL="228600" indent="-137160">
              <a:buFont typeface="Arial" pitchFamily="34" charset="0"/>
              <a:buChar char="•"/>
            </a:pPr>
            <a:r>
              <a:rPr lang="en-US" sz="1200" kern="1200" dirty="0">
                <a:solidFill>
                  <a:schemeClr val="tx1"/>
                </a:solidFill>
                <a:latin typeface="+mn-lt"/>
                <a:ea typeface="+mn-ea"/>
                <a:cs typeface="+mn-cs"/>
              </a:rPr>
              <a:t>Open for energy</a:t>
            </a:r>
          </a:p>
          <a:p>
            <a:pPr marL="228600" indent="-137160">
              <a:buFont typeface="Arial" pitchFamily="34" charset="0"/>
              <a:buChar char="•"/>
            </a:pPr>
            <a:r>
              <a:rPr lang="en-US" sz="1200" kern="1200" dirty="0">
                <a:solidFill>
                  <a:schemeClr val="tx1"/>
                </a:solidFill>
                <a:latin typeface="+mn-lt"/>
                <a:ea typeface="+mn-ea"/>
                <a:cs typeface="+mn-cs"/>
              </a:rPr>
              <a:t>Closed for energy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Briefly discuss one example of each type of system. If the example doesn’t come up during the discussion, ask whether an animal is an open or closed system for matter.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a:t>
            </a:r>
            <a:r>
              <a:rPr lang="en-US" sz="1200" kern="1200" dirty="0">
                <a:solidFill>
                  <a:schemeClr val="tx1"/>
                </a:solidFill>
                <a:latin typeface="+mn-lt"/>
                <a:ea typeface="+mn-ea"/>
                <a:cs typeface="+mn-cs"/>
              </a:rPr>
              <a:t> An animal is an open system for matter, since matter enters and exits its body. </a:t>
            </a:r>
          </a:p>
          <a:p>
            <a:pPr lvl="0" fontAlgn="base"/>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1003071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5</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baseline="0" dirty="0">
                <a:solidFill>
                  <a:srgbClr val="000000"/>
                </a:solidFill>
              </a:rPr>
              <a:t>5 min</a:t>
            </a:r>
          </a:p>
          <a:p>
            <a:endParaRPr lang="en-US" altLang="en-US" baseline="0" dirty="0">
              <a:solidFill>
                <a:srgbClr val="000000"/>
              </a:solidFill>
            </a:endParaRPr>
          </a:p>
          <a:p>
            <a:pPr lvl="0" fontAlgn="base"/>
            <a:r>
              <a:rPr lang="en-US" sz="1200" b="0" u="none" strike="noStrike" kern="1200" baseline="0" dirty="0">
                <a:solidFill>
                  <a:srgbClr val="000000"/>
                </a:solidFill>
                <a:effectLst/>
                <a:latin typeface="+mn-lt"/>
                <a:ea typeface="+mn-ea"/>
                <a:cs typeface="+mn-cs"/>
              </a:rPr>
              <a:t>a. Review these norms as a group.</a:t>
            </a:r>
          </a:p>
          <a:p>
            <a:pPr lvl="0" fontAlgn="base"/>
            <a:r>
              <a:rPr lang="en-US" sz="1200" b="0" u="none" strike="noStrike" kern="1200" baseline="0" dirty="0">
                <a:solidFill>
                  <a:srgbClr val="000000"/>
                </a:solidFill>
                <a:effectLst/>
                <a:latin typeface="+mn-lt"/>
                <a:ea typeface="+mn-ea"/>
                <a:cs typeface="+mn-cs"/>
              </a:rPr>
              <a:t> </a:t>
            </a:r>
          </a:p>
          <a:p>
            <a:pPr lvl="0"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Ask:</a:t>
            </a:r>
            <a:r>
              <a:rPr lang="en-US" sz="1200" u="none" strike="noStrike" kern="1200" dirty="0">
                <a:solidFill>
                  <a:schemeClr val="tx1"/>
                </a:solidFill>
                <a:effectLst/>
                <a:latin typeface="+mn-lt"/>
                <a:ea typeface="+mn-ea"/>
                <a:cs typeface="+mn-cs"/>
              </a:rPr>
              <a:t> “Any comments or suggested changes? Which of these norms do you think we could get better at applying</a:t>
            </a:r>
            <a:r>
              <a:rPr lang="en-US" sz="1200" u="none" strike="noStrike" kern="1200" baseline="0" dirty="0">
                <a:solidFill>
                  <a:schemeClr val="tx1"/>
                </a:solidFill>
                <a:effectLst/>
                <a:latin typeface="+mn-lt"/>
                <a:ea typeface="+mn-ea"/>
                <a:cs typeface="+mn-cs"/>
              </a:rPr>
              <a:t> individually and as a group</a:t>
            </a:r>
            <a:r>
              <a:rPr lang="en-US" sz="1200" u="none" strike="noStrike" kern="1200" dirty="0">
                <a:solidFill>
                  <a:schemeClr val="tx1"/>
                </a:solidFill>
                <a:effectLst/>
                <a:latin typeface="+mn-lt"/>
                <a:ea typeface="+mn-ea"/>
                <a:cs typeface="+mn-cs"/>
              </a:rPr>
              <a: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Remind participants:</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These norms will become increasingly important during the Summer Institute and throughout the academic year as we analyze one another’s classroom videos and learn together</a:t>
            </a:r>
            <a:r>
              <a:rPr lang="en-US" sz="1200" kern="1200" dirty="0">
                <a:solidFill>
                  <a:schemeClr val="tx1"/>
                </a:solidFill>
                <a:latin typeface="+mn-lt"/>
                <a:ea typeface="+mn-ea"/>
                <a:cs typeface="+mn-cs"/>
              </a:rPr>
              <a:t>.” </a:t>
            </a:r>
            <a:endParaRPr lang="en-US" altLang="en-US" baseline="0" dirty="0">
              <a:solidFill>
                <a:srgbClr val="000000"/>
              </a:solidFill>
            </a:endParaRPr>
          </a:p>
          <a:p>
            <a:endParaRPr lang="en-US" altLang="en-US" dirty="0">
              <a:solidFill>
                <a:srgbClr val="000000"/>
              </a:solidFill>
            </a:endParaRPr>
          </a:p>
        </p:txBody>
      </p:sp>
    </p:spTree>
    <p:extLst>
      <p:ext uri="{BB962C8B-B14F-4D97-AF65-F5344CB8AC3E}">
        <p14:creationId xmlns:p14="http://schemas.microsoft.com/office/powerpoint/2010/main" val="7469888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Read the question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”To answer this question, gather evidence from section 2.3 in the content background document.”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Have participants share their evidence from the reading.</a:t>
            </a:r>
            <a:r>
              <a:rPr lang="en-US" sz="1200" kern="1200" baseline="0" dirty="0">
                <a:solidFill>
                  <a:schemeClr val="tx1"/>
                </a:solidFill>
                <a:latin typeface="+mn-lt"/>
                <a:ea typeface="+mn-ea"/>
                <a:cs typeface="+mn-cs"/>
              </a:rPr>
              <a:t>  </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PD leader move:</a:t>
            </a:r>
            <a:r>
              <a:rPr lang="en-US" sz="1200" kern="1200" baseline="0" dirty="0">
                <a:solidFill>
                  <a:schemeClr val="tx1"/>
                </a:solidFill>
                <a:latin typeface="+mn-lt"/>
                <a:ea typeface="+mn-ea"/>
                <a:cs typeface="+mn-cs"/>
              </a:rPr>
              <a:t> After the share-out, reinforce the idea that </a:t>
            </a:r>
            <a:r>
              <a:rPr lang="en-US" sz="1200" kern="1200" dirty="0">
                <a:solidFill>
                  <a:schemeClr val="tx1"/>
                </a:solidFill>
                <a:latin typeface="+mn-lt"/>
                <a:ea typeface="+mn-ea"/>
                <a:cs typeface="+mn-cs"/>
              </a:rPr>
              <a:t>Earth is a </a:t>
            </a:r>
            <a:r>
              <a:rPr lang="en-US" sz="1200" b="1" kern="1200" dirty="0">
                <a:solidFill>
                  <a:schemeClr val="tx1"/>
                </a:solidFill>
                <a:latin typeface="+mn-lt"/>
                <a:ea typeface="+mn-ea"/>
                <a:cs typeface="+mn-cs"/>
              </a:rPr>
              <a:t>closed system</a:t>
            </a:r>
            <a:r>
              <a:rPr lang="en-US" sz="1200" kern="1200" dirty="0">
                <a:solidFill>
                  <a:schemeClr val="tx1"/>
                </a:solidFill>
                <a:latin typeface="+mn-lt"/>
                <a:ea typeface="+mn-ea"/>
                <a:cs typeface="+mn-cs"/>
              </a:rPr>
              <a:t> for matter. </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50</a:t>
            </a:fld>
            <a:endParaRPr lang="en-US">
              <a:solidFill>
                <a:prstClr val="black"/>
              </a:solidFill>
            </a:endParaRPr>
          </a:p>
        </p:txBody>
      </p:sp>
    </p:spTree>
    <p:extLst>
      <p:ext uri="{BB962C8B-B14F-4D97-AF65-F5344CB8AC3E}">
        <p14:creationId xmlns:p14="http://schemas.microsoft.com/office/powerpoint/2010/main" val="18762630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Read the question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“To answer this question, gather evidence from sections 3.3 and 3.4 of the content background document.”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Have participants share their evidence from the reading.</a:t>
            </a:r>
            <a:r>
              <a:rPr lang="en-US" sz="1200" kern="1200" baseline="0" dirty="0">
                <a:solidFill>
                  <a:schemeClr val="tx1"/>
                </a:solidFill>
                <a:latin typeface="+mn-lt"/>
                <a:ea typeface="+mn-ea"/>
                <a:cs typeface="+mn-cs"/>
              </a:rPr>
              <a:t>  </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PD leader move: </a:t>
            </a:r>
            <a:r>
              <a:rPr lang="en-US" sz="1200" kern="1200" baseline="0" dirty="0">
                <a:solidFill>
                  <a:schemeClr val="tx1"/>
                </a:solidFill>
                <a:latin typeface="+mn-lt"/>
                <a:ea typeface="+mn-ea"/>
                <a:cs typeface="+mn-cs"/>
              </a:rPr>
              <a:t>After the share-out, reinforce the idea </a:t>
            </a:r>
            <a:r>
              <a:rPr lang="en-US" sz="1200" kern="1200" dirty="0">
                <a:solidFill>
                  <a:schemeClr val="tx1"/>
                </a:solidFill>
                <a:latin typeface="+mn-lt"/>
                <a:ea typeface="+mn-ea"/>
                <a:cs typeface="+mn-cs"/>
              </a:rPr>
              <a:t>that Earth is an </a:t>
            </a:r>
            <a:r>
              <a:rPr lang="en-US" sz="1200" b="1" kern="1200" dirty="0">
                <a:solidFill>
                  <a:schemeClr val="tx1"/>
                </a:solidFill>
                <a:latin typeface="+mn-lt"/>
                <a:ea typeface="+mn-ea"/>
                <a:cs typeface="+mn-cs"/>
              </a:rPr>
              <a:t>open system</a:t>
            </a:r>
            <a:r>
              <a:rPr lang="en-US" sz="1200" kern="1200" dirty="0">
                <a:solidFill>
                  <a:schemeClr val="tx1"/>
                </a:solidFill>
                <a:latin typeface="+mn-lt"/>
                <a:ea typeface="+mn-ea"/>
                <a:cs typeface="+mn-cs"/>
              </a:rPr>
              <a:t> for energy.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51</a:t>
            </a:fld>
            <a:endParaRPr lang="en-US">
              <a:solidFill>
                <a:prstClr val="black"/>
              </a:solidFill>
            </a:endParaRPr>
          </a:p>
        </p:txBody>
      </p:sp>
    </p:spTree>
    <p:extLst>
      <p:ext uri="{BB962C8B-B14F-4D97-AF65-F5344CB8AC3E}">
        <p14:creationId xmlns:p14="http://schemas.microsoft.com/office/powerpoint/2010/main" val="13606246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spend a few minutes developing one representation of a system that’s closed for matter, and one representation of a system that’s open for energy. </a:t>
            </a:r>
            <a:r>
              <a:rPr lang="en-US" sz="1200" kern="1200" dirty="0">
                <a:solidFill>
                  <a:schemeClr val="tx1"/>
                </a:solidFill>
                <a:effectLst/>
                <a:latin typeface="+mn-lt"/>
                <a:ea typeface="+mn-ea"/>
                <a:cs typeface="+mn-cs"/>
              </a:rPr>
              <a:t>For example, you could draw and label a diagram that represents a closed system for matter. </a:t>
            </a:r>
            <a:r>
              <a:rPr lang="en-US" sz="1200" kern="120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52</a:t>
            </a:fld>
            <a:endParaRPr lang="en-US">
              <a:solidFill>
                <a:prstClr val="black"/>
              </a:solidFill>
            </a:endParaRPr>
          </a:p>
        </p:txBody>
      </p:sp>
    </p:spTree>
    <p:extLst>
      <p:ext uri="{BB962C8B-B14F-4D97-AF65-F5344CB8AC3E}">
        <p14:creationId xmlns:p14="http://schemas.microsoft.com/office/powerpoint/2010/main" val="54767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Set up the Alka-Seltzer activity now.</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Remind participants of the content deepening focus question: </a:t>
            </a:r>
            <a:r>
              <a:rPr lang="en-US" sz="1200" i="1" kern="1200" dirty="0">
                <a:solidFill>
                  <a:schemeClr val="tx1"/>
                </a:solidFill>
                <a:latin typeface="+mn-lt"/>
                <a:ea typeface="+mn-ea"/>
                <a:cs typeface="+mn-cs"/>
              </a:rPr>
              <a:t>How can we trace the matter and energy in food?</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let’s practice tracing matter in a simple closed system using some of the representations from the Food Webs lessons.”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Direct participants to pair up for this activity; then hand out the materials listed on the slide.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Have</a:t>
            </a:r>
            <a:r>
              <a:rPr lang="en-US" sz="1200" kern="1200" baseline="0" dirty="0">
                <a:solidFill>
                  <a:schemeClr val="tx1"/>
                </a:solidFill>
                <a:latin typeface="+mn-lt"/>
                <a:ea typeface="+mn-ea"/>
                <a:cs typeface="+mn-cs"/>
              </a:rPr>
              <a:t> p</a:t>
            </a:r>
            <a:r>
              <a:rPr lang="en-US" sz="1200" kern="1200" dirty="0">
                <a:solidFill>
                  <a:schemeClr val="tx1"/>
                </a:solidFill>
                <a:latin typeface="+mn-lt"/>
                <a:ea typeface="+mn-ea"/>
                <a:cs typeface="+mn-cs"/>
              </a:rPr>
              <a:t>articipants use the graduated cylinder to measure out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25 ml of water and add it to the water bottle.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“Alka-Seltzer contains sodium bicarbonate and citric acid. In this activity, we’ll focus on what happens to the bicarbonate as the citric acid dissolves in solution but doesn’t undergo a chemical reaction.”</a:t>
            </a:r>
            <a:r>
              <a:rPr lang="en-US" dirty="0"/>
              <a:t> </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53</a:t>
            </a:fld>
            <a:endParaRPr lang="en-US">
              <a:solidFill>
                <a:prstClr val="black"/>
              </a:solidFill>
            </a:endParaRPr>
          </a:p>
        </p:txBody>
      </p:sp>
    </p:spTree>
    <p:extLst>
      <p:ext uri="{BB962C8B-B14F-4D97-AF65-F5344CB8AC3E}">
        <p14:creationId xmlns:p14="http://schemas.microsoft.com/office/powerpoint/2010/main" val="26877830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Read the information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“First make a drawing of the system, and then work with your partner to predict whether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mass of the system </a:t>
            </a:r>
            <a:r>
              <a:rPr lang="en-US" sz="1200" b="1" kern="1200" dirty="0">
                <a:solidFill>
                  <a:schemeClr val="tx1"/>
                </a:solidFill>
                <a:latin typeface="+mn-lt"/>
                <a:ea typeface="+mn-ea"/>
                <a:cs typeface="+mn-cs"/>
              </a:rPr>
              <a:t>before</a:t>
            </a:r>
            <a:r>
              <a:rPr lang="en-US" sz="1200" kern="1200" dirty="0">
                <a:solidFill>
                  <a:schemeClr val="tx1"/>
                </a:solidFill>
                <a:latin typeface="+mn-lt"/>
                <a:ea typeface="+mn-ea"/>
                <a:cs typeface="+mn-cs"/>
              </a:rPr>
              <a:t> the Alka-Seltzer is added to the water will change </a:t>
            </a:r>
            <a:r>
              <a:rPr lang="en-US" sz="1200" b="1" kern="1200" dirty="0">
                <a:solidFill>
                  <a:schemeClr val="tx1"/>
                </a:solidFill>
                <a:latin typeface="+mn-lt"/>
                <a:ea typeface="+mn-ea"/>
                <a:cs typeface="+mn-cs"/>
              </a:rPr>
              <a:t>after</a:t>
            </a:r>
            <a:r>
              <a:rPr lang="en-US" sz="1200" kern="1200" dirty="0">
                <a:solidFill>
                  <a:schemeClr val="tx1"/>
                </a:solidFill>
                <a:latin typeface="+mn-lt"/>
                <a:ea typeface="+mn-ea"/>
                <a:cs typeface="+mn-cs"/>
              </a:rPr>
              <a:t> the tablet has dissolved.”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You may need to explain that the (g) symbol in the slide equation means that the carbon dioxide is a gas.</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54</a:t>
            </a:fld>
            <a:endParaRPr lang="en-US">
              <a:solidFill>
                <a:prstClr val="black"/>
              </a:solidFill>
            </a:endParaRPr>
          </a:p>
        </p:txBody>
      </p:sp>
    </p:spTree>
    <p:extLst>
      <p:ext uri="{BB962C8B-B14F-4D97-AF65-F5344CB8AC3E}">
        <p14:creationId xmlns:p14="http://schemas.microsoft.com/office/powerpoint/2010/main" val="7496926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Have pairs complete the steps outlined on the slide.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”Make sure to measure the mass of the system </a:t>
            </a:r>
            <a:r>
              <a:rPr lang="en-US" sz="1200" b="1" kern="1200" dirty="0">
                <a:solidFill>
                  <a:schemeClr val="tx1"/>
                </a:solidFill>
                <a:latin typeface="+mn-lt"/>
                <a:ea typeface="+mn-ea"/>
                <a:cs typeface="+mn-cs"/>
              </a:rPr>
              <a:t>before</a:t>
            </a:r>
            <a:r>
              <a:rPr lang="en-US" sz="1200" kern="1200" dirty="0">
                <a:solidFill>
                  <a:schemeClr val="tx1"/>
                </a:solidFill>
                <a:latin typeface="+mn-lt"/>
                <a:ea typeface="+mn-ea"/>
                <a:cs typeface="+mn-cs"/>
              </a:rPr>
              <a:t> you begin the activity! It’s easy to forget this step.”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Following the activity, emphasize that the mass of the system at the beginning and at the end should be </a:t>
            </a:r>
            <a:r>
              <a:rPr lang="en-US" sz="1200" b="1" kern="1200" dirty="0">
                <a:solidFill>
                  <a:schemeClr val="tx1"/>
                </a:solidFill>
                <a:latin typeface="+mn-lt"/>
                <a:ea typeface="+mn-ea"/>
                <a:cs typeface="+mn-cs"/>
              </a:rPr>
              <a:t>approximately</a:t>
            </a:r>
            <a:r>
              <a:rPr lang="en-US" sz="1200" kern="1200" dirty="0">
                <a:solidFill>
                  <a:schemeClr val="tx1"/>
                </a:solidFill>
                <a:latin typeface="+mn-lt"/>
                <a:ea typeface="+mn-ea"/>
                <a:cs typeface="+mn-cs"/>
              </a:rPr>
              <a:t> the same. (Some gas may escape the system during the activity, so the mass may not be </a:t>
            </a:r>
            <a:r>
              <a:rPr lang="en-US" sz="1200" b="1" kern="1200" dirty="0">
                <a:solidFill>
                  <a:schemeClr val="tx1"/>
                </a:solidFill>
                <a:latin typeface="+mn-lt"/>
                <a:ea typeface="+mn-ea"/>
                <a:cs typeface="+mn-cs"/>
              </a:rPr>
              <a:t>exactly</a:t>
            </a:r>
            <a:r>
              <a:rPr lang="en-US" sz="1200" kern="1200" dirty="0">
                <a:solidFill>
                  <a:schemeClr val="tx1"/>
                </a:solidFill>
                <a:latin typeface="+mn-lt"/>
                <a:ea typeface="+mn-ea"/>
                <a:cs typeface="+mn-cs"/>
              </a:rPr>
              <a:t> the same.)</a:t>
            </a:r>
          </a:p>
          <a:p>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55</a:t>
            </a:fld>
            <a:endParaRPr lang="en-US">
              <a:solidFill>
                <a:prstClr val="black"/>
              </a:solidFill>
            </a:endParaRPr>
          </a:p>
        </p:txBody>
      </p:sp>
    </p:spTree>
    <p:extLst>
      <p:ext uri="{BB962C8B-B14F-4D97-AF65-F5344CB8AC3E}">
        <p14:creationId xmlns:p14="http://schemas.microsoft.com/office/powerpoint/2010/main" val="37469780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If you have time after the Alka-Seltzer activity, have participants work together</a:t>
            </a:r>
            <a:r>
              <a:rPr lang="en-US" sz="1200" kern="1200" baseline="0" dirty="0">
                <a:solidFill>
                  <a:schemeClr val="tx1"/>
                </a:solidFill>
                <a:latin typeface="+mn-lt"/>
                <a:ea typeface="+mn-ea"/>
                <a:cs typeface="+mn-cs"/>
              </a:rPr>
              <a:t> on the challenge</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The mass of the system should decrease a small amount when the bottle cap is removed.</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56</a:t>
            </a:fld>
            <a:endParaRPr lang="en-US">
              <a:solidFill>
                <a:prstClr val="black"/>
              </a:solidFill>
            </a:endParaRPr>
          </a:p>
        </p:txBody>
      </p:sp>
    </p:spTree>
    <p:extLst>
      <p:ext uri="{BB962C8B-B14F-4D97-AF65-F5344CB8AC3E}">
        <p14:creationId xmlns:p14="http://schemas.microsoft.com/office/powerpoint/2010/main" val="245171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“Spend the next few minutes summarizing what you learned from the Alka-Seltzer activity. Make sure to use the energy terms on the slide in your responses.”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Check that participants are using the energy terms correctly and understand the main point of the activity: Matter was conserved in the chemical reaction because the bottle was a closed system for matter. The bottle could lose or gain heat and other forms of energy, however, so the system was open for energy.</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57</a:t>
            </a:fld>
            <a:endParaRPr lang="en-US">
              <a:solidFill>
                <a:prstClr val="black"/>
              </a:solidFill>
            </a:endParaRPr>
          </a:p>
        </p:txBody>
      </p:sp>
    </p:spTree>
    <p:extLst>
      <p:ext uri="{BB962C8B-B14F-4D97-AF65-F5344CB8AC3E}">
        <p14:creationId xmlns:p14="http://schemas.microsoft.com/office/powerpoint/2010/main" val="2022071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”Review the Common Student </a:t>
            </a:r>
            <a:r>
              <a:rPr lang="en-US" sz="1200" kern="1200">
                <a:solidFill>
                  <a:schemeClr val="tx1"/>
                </a:solidFill>
                <a:latin typeface="+mn-lt"/>
                <a:ea typeface="+mn-ea"/>
                <a:cs typeface="+mn-cs"/>
              </a:rPr>
              <a:t>Ideas resource document</a:t>
            </a:r>
            <a:r>
              <a:rPr lang="en-US" sz="1200" kern="1200" dirty="0">
                <a:solidFill>
                  <a:schemeClr val="tx1"/>
                </a:solidFill>
                <a:latin typeface="+mn-lt"/>
                <a:ea typeface="+mn-ea"/>
                <a:cs typeface="+mn-cs"/>
              </a:rPr>
              <a:t> with a partner and highlight any ideas about matter and energy that we’ve discussed during this content deepening phase.”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may mention these common student ideas about matter and energy:</a:t>
            </a:r>
          </a:p>
          <a:p>
            <a:pPr marL="365760" indent="-182880">
              <a:buFont typeface="Arial" pitchFamily="34" charset="0"/>
              <a:buChar char="•"/>
            </a:pPr>
            <a:r>
              <a:rPr lang="en-US" sz="1200" kern="1200" dirty="0">
                <a:solidFill>
                  <a:schemeClr val="tx1"/>
                </a:solidFill>
                <a:latin typeface="+mn-lt"/>
                <a:ea typeface="+mn-ea"/>
                <a:cs typeface="+mn-cs"/>
              </a:rPr>
              <a:t>Decomposers create matter. </a:t>
            </a:r>
          </a:p>
          <a:p>
            <a:pPr marL="365760" indent="-182880">
              <a:buFont typeface="Arial" pitchFamily="34" charset="0"/>
              <a:buChar char="•"/>
            </a:pPr>
            <a:r>
              <a:rPr lang="en-US" sz="1200" kern="1200" dirty="0">
                <a:solidFill>
                  <a:schemeClr val="tx1"/>
                </a:solidFill>
                <a:latin typeface="+mn-lt"/>
                <a:ea typeface="+mn-ea"/>
                <a:cs typeface="+mn-cs"/>
              </a:rPr>
              <a:t>Matter and energy are the same thing. </a:t>
            </a:r>
          </a:p>
          <a:p>
            <a:pPr marL="365760" indent="-182880">
              <a:buFont typeface="Arial" pitchFamily="34" charset="0"/>
              <a:buChar char="•"/>
            </a:pPr>
            <a:r>
              <a:rPr lang="en-US" sz="1200" kern="1200" dirty="0">
                <a:solidFill>
                  <a:schemeClr val="tx1"/>
                </a:solidFill>
                <a:latin typeface="+mn-lt"/>
                <a:ea typeface="+mn-ea"/>
                <a:cs typeface="+mn-cs"/>
              </a:rPr>
              <a:t>Matter can turn into energy, and energy can turn into matter.</a:t>
            </a:r>
          </a:p>
          <a:p>
            <a:pPr marL="365760" indent="-182880">
              <a:buFont typeface="Arial" pitchFamily="34" charset="0"/>
              <a:buChar char="•"/>
            </a:pPr>
            <a:r>
              <a:rPr lang="en-US" sz="1200" kern="1200" dirty="0">
                <a:solidFill>
                  <a:schemeClr val="tx1"/>
                </a:solidFill>
                <a:latin typeface="+mn-lt"/>
                <a:ea typeface="+mn-ea"/>
                <a:cs typeface="+mn-cs"/>
              </a:rPr>
              <a:t>Energy can be recycled in a food chain or food web. (Participants may think that energy is never created or destroyed, so it can be used over and over again.)</a:t>
            </a:r>
          </a:p>
          <a:p>
            <a:pPr marL="365760" indent="-182880">
              <a:buFont typeface="Arial" pitchFamily="34" charset="0"/>
              <a:buChar char="•"/>
            </a:pPr>
            <a:r>
              <a:rPr lang="en-US" sz="1200" kern="1200" dirty="0">
                <a:solidFill>
                  <a:schemeClr val="tx1"/>
                </a:solidFill>
                <a:latin typeface="+mn-lt"/>
                <a:ea typeface="+mn-ea"/>
                <a:cs typeface="+mn-cs"/>
              </a:rPr>
              <a:t>Decomposers release some energy back to plants.</a:t>
            </a:r>
          </a:p>
          <a:p>
            <a:pPr marL="365760" indent="-182880">
              <a:buFont typeface="Arial" pitchFamily="34" charset="0"/>
              <a:buChar char="•"/>
            </a:pPr>
            <a:r>
              <a:rPr lang="en-US" sz="1200" kern="1200" dirty="0">
                <a:solidFill>
                  <a:schemeClr val="tx1"/>
                </a:solidFill>
                <a:latin typeface="+mn-lt"/>
                <a:ea typeface="+mn-ea"/>
                <a:cs typeface="+mn-cs"/>
              </a:rPr>
              <a:t>The expression "Energy gets used up” means that energy disappears.</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58</a:t>
            </a:fld>
            <a:endParaRPr lang="en-US">
              <a:solidFill>
                <a:prstClr val="black"/>
              </a:solidFill>
            </a:endParaRPr>
          </a:p>
        </p:txBody>
      </p:sp>
    </p:spTree>
    <p:extLst>
      <p:ext uri="{BB962C8B-B14F-4D97-AF65-F5344CB8AC3E}">
        <p14:creationId xmlns:p14="http://schemas.microsoft.com/office/powerpoint/2010/main" val="35876884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“What do you predict will happen to the mass of the strawberry jar </a:t>
            </a:r>
            <a:r>
              <a:rPr lang="en-US" sz="1200" b="1" kern="1200" dirty="0">
                <a:solidFill>
                  <a:schemeClr val="tx1"/>
                </a:solidFill>
                <a:latin typeface="+mn-lt"/>
                <a:ea typeface="+mn-ea"/>
                <a:cs typeface="+mn-cs"/>
              </a:rPr>
              <a:t>after</a:t>
            </a:r>
            <a:r>
              <a:rPr lang="en-US" sz="1200" kern="1200" dirty="0">
                <a:solidFill>
                  <a:schemeClr val="tx1"/>
                </a:solidFill>
                <a:latin typeface="+mn-lt"/>
                <a:ea typeface="+mn-ea"/>
                <a:cs typeface="+mn-cs"/>
              </a:rPr>
              <a:t> the strawberries decompose compared to the mass before decomposition? Will the mass of the system increase, decrease, or stay the same? Be prepared to share your predictions with the group.”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Have participants share their predictions and reasoning. Then emphasize that the mass of the system should stay the same before and after decomposition.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 </a:t>
            </a:r>
            <a:r>
              <a:rPr lang="en-US" sz="1200" kern="1200" dirty="0">
                <a:solidFill>
                  <a:schemeClr val="tx1"/>
                </a:solidFill>
                <a:latin typeface="+mn-lt"/>
                <a:ea typeface="+mn-ea"/>
                <a:cs typeface="+mn-cs"/>
              </a:rPr>
              <a:t>”Students will complete a similar activity in lesson 5, and we’ll examine that lesson later in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a:t>
            </a:r>
            <a:r>
              <a:rPr lang="en-US" dirty="0"/>
              <a:t> </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59</a:t>
            </a:fld>
            <a:endParaRPr lang="en-US">
              <a:solidFill>
                <a:prstClr val="black"/>
              </a:solidFill>
            </a:endParaRPr>
          </a:p>
        </p:txBody>
      </p:sp>
    </p:spTree>
    <p:extLst>
      <p:ext uri="{BB962C8B-B14F-4D97-AF65-F5344CB8AC3E}">
        <p14:creationId xmlns:p14="http://schemas.microsoft.com/office/powerpoint/2010/main" val="294554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kern="1200" dirty="0">
                <a:solidFill>
                  <a:schemeClr val="tx1"/>
                </a:solidFill>
                <a:effectLst/>
                <a:latin typeface="+mn-lt"/>
                <a:ea typeface="+mn-ea"/>
                <a:cs typeface="+mn-cs"/>
              </a:rPr>
              <a:t>1 min</a:t>
            </a:r>
            <a:endParaRPr lang="en-US" sz="1300" dirty="0">
              <a:latin typeface="Arial" charset="0"/>
            </a:endParaRPr>
          </a:p>
          <a:p>
            <a:pPr eaLnBrk="1" hangingPunct="1"/>
            <a:endParaRPr lang="en-US" sz="1300" dirty="0">
              <a:latin typeface="Arial" charset="0"/>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This slide marks the transition from the STL strategies to the Science Content Storyline Lens strategies.</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“Throughout the PD program,</a:t>
            </a:r>
            <a:r>
              <a:rPr lang="en-US" sz="1200" u="none" strike="noStrike" kern="1200" baseline="0" dirty="0">
                <a:solidFill>
                  <a:schemeClr val="tx1"/>
                </a:solidFill>
                <a:effectLst/>
                <a:latin typeface="+mn-lt"/>
                <a:ea typeface="+mn-ea"/>
                <a:cs typeface="+mn-cs"/>
              </a:rPr>
              <a:t> we’ll </a:t>
            </a:r>
            <a:r>
              <a:rPr lang="en-US" sz="1200" u="none" strike="noStrike" kern="1200" dirty="0">
                <a:solidFill>
                  <a:schemeClr val="tx1"/>
                </a:solidFill>
                <a:effectLst/>
                <a:latin typeface="+mn-lt"/>
                <a:ea typeface="+mn-ea"/>
                <a:cs typeface="+mn-cs"/>
              </a:rPr>
              <a:t>continue learning about the Student Thinking Lens (STL) strategies, but today we’ll transition to the Science Content Storyline Lens strategies.”</a:t>
            </a:r>
          </a:p>
          <a:p>
            <a:pPr lvl="0" fontAlgn="base"/>
            <a:endParaRPr lang="en-US" sz="1200" u="sng" strike="noStrike" kern="1200" dirty="0">
              <a:solidFill>
                <a:schemeClr val="tx1"/>
              </a:solidFill>
              <a:effectLst/>
              <a:latin typeface="+mn-lt"/>
              <a:ea typeface="+mn-ea"/>
              <a:cs typeface="+mn-cs"/>
            </a:endParaRPr>
          </a:p>
          <a:p>
            <a:pPr lvl="0" fontAlgn="base"/>
            <a:r>
              <a:rPr lang="en-US" sz="1200" u="none" strike="noStrike" kern="1200">
                <a:solidFill>
                  <a:schemeClr val="tx1"/>
                </a:solidFill>
                <a:effectLst/>
                <a:latin typeface="+mn-lt"/>
                <a:ea typeface="+mn-ea"/>
                <a:cs typeface="+mn-cs"/>
              </a:rPr>
              <a:t>c. </a:t>
            </a:r>
            <a:r>
              <a:rPr lang="en-US" sz="1200" u="none" strike="noStrike" kern="1200" dirty="0">
                <a:solidFill>
                  <a:schemeClr val="tx1"/>
                </a:solidFill>
                <a:effectLst/>
                <a:latin typeface="+mn-lt"/>
                <a:ea typeface="+mn-ea"/>
                <a:cs typeface="+mn-cs"/>
              </a:rPr>
              <a:t>Highlight the SCSL strategies on the slide.</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34512413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take</a:t>
            </a:r>
            <a:r>
              <a:rPr lang="en-US" sz="1200" kern="1200" baseline="0" dirty="0">
                <a:solidFill>
                  <a:schemeClr val="tx1"/>
                </a:solidFill>
                <a:latin typeface="+mn-lt"/>
                <a:ea typeface="+mn-ea"/>
                <a:cs typeface="+mn-cs"/>
              </a:rPr>
              <a:t> a few moments to </a:t>
            </a:r>
            <a:r>
              <a:rPr lang="en-US" sz="1200" kern="1200" dirty="0">
                <a:solidFill>
                  <a:schemeClr val="tx1"/>
                </a:solidFill>
                <a:latin typeface="+mn-lt"/>
                <a:ea typeface="+mn-ea"/>
                <a:cs typeface="+mn-cs"/>
              </a:rPr>
              <a:t>summarize what you learned about mass and energy today and note any questions you still have about the focus question. Write your responses to the slide questions in your notebooks.”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 </a:t>
            </a:r>
            <a:r>
              <a:rPr lang="en-US" sz="1200" kern="1200" dirty="0">
                <a:solidFill>
                  <a:schemeClr val="tx1"/>
                </a:solidFill>
                <a:latin typeface="+mn-lt"/>
                <a:ea typeface="+mn-ea"/>
                <a:cs typeface="+mn-cs"/>
              </a:rPr>
              <a:t>Discuss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participants’ responses to gain insight into questions they may still have about the content deepening focus question.</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running short, collect the responses and review them later, noting any questions or confusion that needs to be addressed.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60</a:t>
            </a:fld>
            <a:endParaRPr lang="en-US">
              <a:solidFill>
                <a:prstClr val="black"/>
              </a:solidFill>
            </a:endParaRPr>
          </a:p>
        </p:txBody>
      </p:sp>
    </p:spTree>
    <p:extLst>
      <p:ext uri="{BB962C8B-B14F-4D97-AF65-F5344CB8AC3E}">
        <p14:creationId xmlns:p14="http://schemas.microsoft.com/office/powerpoint/2010/main" val="4091116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dirty="0"/>
              <a:t>a. Review the focus questions addressed during today’s session.</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61</a:t>
            </a:fld>
            <a:endParaRPr lang="en-US"/>
          </a:p>
        </p:txBody>
      </p:sp>
    </p:spTree>
    <p:extLst>
      <p:ext uri="{BB962C8B-B14F-4D97-AF65-F5344CB8AC3E}">
        <p14:creationId xmlns:p14="http://schemas.microsoft.com/office/powerpoint/2010/main" val="12775948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0" u="none" strike="noStrike" kern="1200" dirty="0">
                <a:solidFill>
                  <a:schemeClr val="tx1"/>
                </a:solidFill>
                <a:effectLst/>
                <a:latin typeface="+mn-lt"/>
                <a:ea typeface="+mn-ea"/>
                <a:cs typeface="+mn-cs"/>
              </a:rPr>
              <a:t>3</a:t>
            </a:r>
            <a:r>
              <a:rPr lang="en-US" sz="1200" b="0" u="none" strike="noStrike" kern="1200" baseline="0" dirty="0">
                <a:solidFill>
                  <a:schemeClr val="tx1"/>
                </a:solidFill>
                <a:effectLst/>
                <a:latin typeface="+mn-lt"/>
                <a:ea typeface="+mn-ea"/>
                <a:cs typeface="+mn-cs"/>
              </a:rPr>
              <a:t> min</a:t>
            </a:r>
            <a:endParaRPr lang="en-US" sz="1200" b="0" u="none" strike="noStrike" kern="1200" dirty="0">
              <a:solidFill>
                <a:schemeClr val="tx1"/>
              </a:solidFill>
              <a:effectLst/>
              <a:latin typeface="+mn-lt"/>
              <a:ea typeface="+mn-ea"/>
              <a:cs typeface="+mn-cs"/>
            </a:endParaRPr>
          </a:p>
          <a:p>
            <a:pPr lvl="0" fontAlgn="base"/>
            <a:endParaRPr lang="en-US" sz="1200" b="0"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 think time (1 min):</a:t>
            </a:r>
            <a:r>
              <a:rPr lang="en-US" sz="1200" u="none" strike="noStrike" kern="1200" dirty="0">
                <a:solidFill>
                  <a:schemeClr val="tx1"/>
                </a:solidFill>
                <a:effectLst/>
                <a:latin typeface="+mn-lt"/>
                <a:ea typeface="+mn-ea"/>
                <a:cs typeface="+mn-cs"/>
              </a:rPr>
              <a:t> Ask participants to reflect on the work they accomplished during today’s lesson analysis and then think about the question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 (2 min):</a:t>
            </a:r>
            <a:r>
              <a:rPr lang="en-US" sz="1200" kern="1200" dirty="0">
                <a:solidFill>
                  <a:schemeClr val="tx1"/>
                </a:solidFill>
                <a:latin typeface="+mn-lt"/>
                <a:ea typeface="+mn-ea"/>
                <a:cs typeface="+mn-cs"/>
              </a:rPr>
              <a:t> Invite participants to share their ideas for modifying the image of effective science teaching based on today’s work. Revise the chart </a:t>
            </a:r>
            <a:r>
              <a:rPr lang="en-US" sz="1200" kern="1200">
                <a:solidFill>
                  <a:schemeClr val="tx1"/>
                </a:solidFill>
                <a:latin typeface="+mn-lt"/>
                <a:ea typeface="+mn-ea"/>
                <a:cs typeface="+mn-cs"/>
              </a:rPr>
              <a:t>as needed.</a:t>
            </a:r>
            <a:r>
              <a:rPr lang="en-US" dirty="0"/>
              <a:t> </a:t>
            </a:r>
            <a:endParaRPr lang="en-US" sz="150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62</a:t>
            </a:fld>
            <a:endParaRPr lang="en-US"/>
          </a:p>
        </p:txBody>
      </p:sp>
    </p:spTree>
    <p:extLst>
      <p:ext uri="{BB962C8B-B14F-4D97-AF65-F5344CB8AC3E}">
        <p14:creationId xmlns:p14="http://schemas.microsoft.com/office/powerpoint/2010/main" val="5217407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0" u="none" strike="noStrike" kern="1200" dirty="0">
                <a:solidFill>
                  <a:schemeClr val="tx1"/>
                </a:solidFill>
                <a:effectLst/>
                <a:latin typeface="+mn-lt"/>
                <a:ea typeface="+mn-ea"/>
                <a:cs typeface="+mn-cs"/>
              </a:rPr>
              <a:t>3 min</a:t>
            </a:r>
          </a:p>
          <a:p>
            <a:pPr lvl="0" fontAlgn="base"/>
            <a:endParaRPr lang="en-US" sz="1200" b="0" u="none" strike="noStrike" kern="1200" dirty="0">
              <a:solidFill>
                <a:schemeClr val="tx1"/>
              </a:solidFill>
              <a:effectLst/>
              <a:latin typeface="+mn-lt"/>
              <a:ea typeface="+mn-ea"/>
              <a:cs typeface="+mn-cs"/>
            </a:endParaRPr>
          </a:p>
          <a:p>
            <a:pPr marL="228600" lvl="0" indent="-228600" fontAlgn="base">
              <a:buAutoNum type="alphaLcPeriod"/>
            </a:pPr>
            <a:r>
              <a:rPr lang="en-US" sz="1200" b="1" u="none" strike="noStrike" kern="1200" dirty="0">
                <a:solidFill>
                  <a:schemeClr val="tx1"/>
                </a:solidFill>
                <a:effectLst/>
                <a:latin typeface="+mn-lt"/>
                <a:ea typeface="+mn-ea"/>
                <a:cs typeface="+mn-cs"/>
              </a:rPr>
              <a:t>Individual think time (1 min):</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Present the options on the slide and give </a:t>
            </a:r>
            <a:r>
              <a:rPr lang="en-US" sz="1200" kern="1200">
                <a:solidFill>
                  <a:schemeClr val="tx1"/>
                </a:solidFill>
                <a:effectLst/>
                <a:latin typeface="+mn-lt"/>
                <a:ea typeface="+mn-ea"/>
                <a:cs typeface="+mn-cs"/>
              </a:rPr>
              <a:t>participants 1 minute </a:t>
            </a:r>
            <a:r>
              <a:rPr lang="en-US" sz="1200" kern="1200" dirty="0">
                <a:solidFill>
                  <a:schemeClr val="tx1"/>
                </a:solidFill>
                <a:effectLst/>
                <a:latin typeface="+mn-lt"/>
                <a:ea typeface="+mn-ea"/>
                <a:cs typeface="+mn-cs"/>
              </a:rPr>
              <a:t>to come up with a statement that summarizes today’s content deepening work in one of these areas.</a:t>
            </a:r>
          </a:p>
          <a:p>
            <a:pPr marL="228600" lvl="0" indent="-228600" fontAlgn="base">
              <a:buAutoNum type="alphaLcPeriod"/>
            </a:pPr>
            <a:endParaRPr lang="en-US" sz="1200" kern="1200" dirty="0">
              <a:solidFill>
                <a:schemeClr val="tx1"/>
              </a:solidFill>
              <a:effectLst/>
              <a:latin typeface="+mn-lt"/>
              <a:ea typeface="+mn-ea"/>
              <a:cs typeface="+mn-cs"/>
            </a:endParaRPr>
          </a:p>
          <a:p>
            <a:pPr marL="228600" lvl="0" indent="-228600" fontAlgn="base">
              <a:buAutoNum type="alphaLcPeriod"/>
            </a:pPr>
            <a:r>
              <a:rPr lang="en-US" sz="1200" b="1" kern="1200" dirty="0">
                <a:solidFill>
                  <a:schemeClr val="tx1"/>
                </a:solidFill>
                <a:latin typeface="+mn-lt"/>
                <a:ea typeface="+mn-ea"/>
                <a:cs typeface="+mn-cs"/>
              </a:rPr>
              <a:t>Whole-group round-robin (2 min):</a:t>
            </a:r>
            <a:r>
              <a:rPr lang="en-US" sz="1200" kern="1200" dirty="0">
                <a:solidFill>
                  <a:schemeClr val="tx1"/>
                </a:solidFill>
                <a:latin typeface="+mn-lt"/>
                <a:ea typeface="+mn-ea"/>
                <a:cs typeface="+mn-cs"/>
              </a:rPr>
              <a:t> Go quickly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around the room and have each participant share one summarizing statement. </a:t>
            </a:r>
            <a:r>
              <a:rPr lang="en-US" sz="1200" b="1" kern="1200" dirty="0">
                <a:solidFill>
                  <a:schemeClr val="tx1"/>
                </a:solidFill>
                <a:latin typeface="+mn-lt"/>
                <a:ea typeface="+mn-ea"/>
                <a:cs typeface="+mn-cs"/>
              </a:rPr>
              <a:t>Push for complete sentences!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63</a:t>
            </a:fld>
            <a:endParaRPr lang="en-US"/>
          </a:p>
        </p:txBody>
      </p:sp>
    </p:spTree>
    <p:extLst>
      <p:ext uri="{BB962C8B-B14F-4D97-AF65-F5344CB8AC3E}">
        <p14:creationId xmlns:p14="http://schemas.microsoft.com/office/powerpoint/2010/main" val="5771983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dirty="0"/>
              <a:t>3 min</a:t>
            </a:r>
          </a:p>
          <a:p>
            <a:endParaRPr lang="en-US" dirty="0"/>
          </a:p>
          <a:p>
            <a:pPr lvl="0" fontAlgn="base"/>
            <a:r>
              <a:rPr lang="en-US" sz="1200" u="none" strike="noStrike" kern="1200" dirty="0">
                <a:solidFill>
                  <a:schemeClr val="tx1"/>
                </a:solidFill>
                <a:effectLst/>
                <a:latin typeface="+mn-lt"/>
                <a:ea typeface="+mn-ea"/>
                <a:cs typeface="+mn-cs"/>
              </a:rPr>
              <a:t>a. Review the homework assignment on the slide and have participants write it in their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Make sure participants are clear about th</a:t>
            </a:r>
            <a:r>
              <a:rPr lang="en-US" sz="1200" kern="1200" baseline="0" dirty="0">
                <a:solidFill>
                  <a:schemeClr val="tx1"/>
                </a:solidFill>
                <a:latin typeface="+mn-lt"/>
                <a:ea typeface="+mn-ea"/>
                <a:cs typeface="+mn-cs"/>
              </a:rPr>
              <a:t>e </a:t>
            </a:r>
            <a:r>
              <a:rPr lang="en-US" sz="1200" kern="1200" dirty="0">
                <a:solidFill>
                  <a:schemeClr val="tx1"/>
                </a:solidFill>
                <a:latin typeface="+mn-lt"/>
                <a:ea typeface="+mn-ea"/>
                <a:cs typeface="+mn-cs"/>
              </a:rPr>
              <a:t>reading and writing tasks. </a:t>
            </a:r>
            <a:endParaRPr lang="en-US" dirty="0"/>
          </a:p>
        </p:txBody>
      </p:sp>
      <p:sp>
        <p:nvSpPr>
          <p:cNvPr id="4301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29" eaLnBrk="0" hangingPunct="0">
              <a:defRPr>
                <a:solidFill>
                  <a:schemeClr val="tx1"/>
                </a:solidFill>
                <a:latin typeface="Arial" charset="0"/>
              </a:defRPr>
            </a:lvl3pPr>
            <a:lvl4pPr marL="1630505" indent="-232929" eaLnBrk="0" hangingPunct="0">
              <a:defRPr>
                <a:solidFill>
                  <a:schemeClr val="tx1"/>
                </a:solidFill>
                <a:latin typeface="Arial" charset="0"/>
              </a:defRPr>
            </a:lvl4pPr>
            <a:lvl5pPr marL="2096365" indent="-232929" eaLnBrk="0" hangingPunct="0">
              <a:defRPr>
                <a:solidFill>
                  <a:schemeClr val="tx1"/>
                </a:solidFill>
                <a:latin typeface="Arial" charset="0"/>
              </a:defRPr>
            </a:lvl5pPr>
            <a:lvl6pPr marL="2562224" indent="-232929" eaLnBrk="0" fontAlgn="base" hangingPunct="0">
              <a:spcBef>
                <a:spcPct val="0"/>
              </a:spcBef>
              <a:spcAft>
                <a:spcPct val="0"/>
              </a:spcAft>
              <a:defRPr>
                <a:solidFill>
                  <a:schemeClr val="tx1"/>
                </a:solidFill>
                <a:latin typeface="Arial" charset="0"/>
              </a:defRPr>
            </a:lvl6pPr>
            <a:lvl7pPr marL="3028082" indent="-232929" eaLnBrk="0" fontAlgn="base" hangingPunct="0">
              <a:spcBef>
                <a:spcPct val="0"/>
              </a:spcBef>
              <a:spcAft>
                <a:spcPct val="0"/>
              </a:spcAft>
              <a:defRPr>
                <a:solidFill>
                  <a:schemeClr val="tx1"/>
                </a:solidFill>
                <a:latin typeface="Arial" charset="0"/>
              </a:defRPr>
            </a:lvl7pPr>
            <a:lvl8pPr marL="3493941" indent="-232929" eaLnBrk="0" fontAlgn="base" hangingPunct="0">
              <a:spcBef>
                <a:spcPct val="0"/>
              </a:spcBef>
              <a:spcAft>
                <a:spcPct val="0"/>
              </a:spcAft>
              <a:defRPr>
                <a:solidFill>
                  <a:schemeClr val="tx1"/>
                </a:solidFill>
                <a:latin typeface="Arial" charset="0"/>
              </a:defRPr>
            </a:lvl8pPr>
            <a:lvl9pPr marL="3959800" indent="-232929" eaLnBrk="0" fontAlgn="base" hangingPunct="0">
              <a:spcBef>
                <a:spcPct val="0"/>
              </a:spcBef>
              <a:spcAft>
                <a:spcPct val="0"/>
              </a:spcAft>
              <a:defRPr>
                <a:solidFill>
                  <a:schemeClr val="tx1"/>
                </a:solidFill>
                <a:latin typeface="Arial" charset="0"/>
              </a:defRPr>
            </a:lvl9pPr>
          </a:lstStyle>
          <a:p>
            <a:pPr eaLnBrk="1" hangingPunct="1"/>
            <a:fld id="{CDEF4D1C-CCD4-471E-9A9A-68DD2B94142E}" type="slidenum">
              <a:rPr lang="en-US" smtClean="0"/>
              <a:pPr eaLnBrk="1" hangingPunct="1"/>
              <a:t>64</a:t>
            </a:fld>
            <a:endParaRPr lang="en-US"/>
          </a:p>
        </p:txBody>
      </p:sp>
    </p:spTree>
    <p:extLst>
      <p:ext uri="{BB962C8B-B14F-4D97-AF65-F5344CB8AC3E}">
        <p14:creationId xmlns:p14="http://schemas.microsoft.com/office/powerpoint/2010/main" val="37570890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dirty="0"/>
              <a:t>3</a:t>
            </a:r>
            <a:r>
              <a:rPr lang="en-US" baseline="0" dirty="0"/>
              <a:t> min</a:t>
            </a:r>
          </a:p>
          <a:p>
            <a:endParaRPr lang="en-US" baseline="0" dirty="0"/>
          </a:p>
          <a:p>
            <a:pPr lvl="0" fontAlgn="base"/>
            <a:r>
              <a:rPr lang="en-US" sz="1200" u="none" strike="noStrike" kern="1200" dirty="0">
                <a:solidFill>
                  <a:schemeClr val="tx1"/>
                </a:solidFill>
                <a:effectLst/>
                <a:latin typeface="+mn-lt"/>
                <a:ea typeface="+mn-ea"/>
                <a:cs typeface="+mn-cs"/>
              </a:rPr>
              <a:t>a. Go over the information on this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review the Extended Homework assignment sheet (handout 5.7), which provides further details about the assignment.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Remind participants that like the extended homework they were assigned on the Water Cycle lessons during week 1, participants are responsible for reading parts A and B of their assigned lesson plan.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Assign </a:t>
            </a:r>
            <a:r>
              <a:rPr lang="en-US" sz="1200" kern="1200">
                <a:solidFill>
                  <a:schemeClr val="tx1"/>
                </a:solidFill>
                <a:latin typeface="+mn-lt"/>
                <a:ea typeface="+mn-ea"/>
                <a:cs typeface="+mn-cs"/>
              </a:rPr>
              <a:t>a two-part </a:t>
            </a:r>
            <a:r>
              <a:rPr lang="en-US" sz="1200" kern="1200" dirty="0">
                <a:solidFill>
                  <a:schemeClr val="tx1"/>
                </a:solidFill>
                <a:latin typeface="+mn-lt"/>
                <a:ea typeface="+mn-ea"/>
                <a:cs typeface="+mn-cs"/>
              </a:rPr>
              <a:t>lesson plan to each participant.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Ask if there are any questions about the assignment.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The group share-out on the last day of the PD program</a:t>
            </a:r>
            <a:r>
              <a:rPr lang="en-US" sz="1200" kern="1200" baseline="0" dirty="0">
                <a:solidFill>
                  <a:schemeClr val="tx1"/>
                </a:solidFill>
                <a:latin typeface="+mn-lt"/>
                <a:ea typeface="+mn-ea"/>
                <a:cs typeface="+mn-cs"/>
              </a:rPr>
              <a:t> (day 8) </a:t>
            </a:r>
            <a:r>
              <a:rPr lang="en-US" sz="1200" kern="1200" dirty="0">
                <a:solidFill>
                  <a:schemeClr val="tx1"/>
                </a:solidFill>
                <a:latin typeface="+mn-lt"/>
                <a:ea typeface="+mn-ea"/>
                <a:cs typeface="+mn-cs"/>
              </a:rPr>
              <a:t>should focus on the assignment-sheet questions (section 2). Participants won’t have time to share all the details of each lesson plan.  </a:t>
            </a:r>
            <a:endParaRPr lang="en-US" dirty="0"/>
          </a:p>
        </p:txBody>
      </p:sp>
      <p:sp>
        <p:nvSpPr>
          <p:cNvPr id="6451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46" indent="-307787" eaLnBrk="0" hangingPunct="0">
              <a:defRPr>
                <a:solidFill>
                  <a:schemeClr val="tx1"/>
                </a:solidFill>
                <a:latin typeface="Arial" charset="0"/>
              </a:defRPr>
            </a:lvl2pPr>
            <a:lvl3pPr marL="1231148" indent="-246229" eaLnBrk="0" hangingPunct="0">
              <a:defRPr>
                <a:solidFill>
                  <a:schemeClr val="tx1"/>
                </a:solidFill>
                <a:latin typeface="Arial" charset="0"/>
              </a:defRPr>
            </a:lvl3pPr>
            <a:lvl4pPr marL="1723607" indent="-246229" eaLnBrk="0" hangingPunct="0">
              <a:defRPr>
                <a:solidFill>
                  <a:schemeClr val="tx1"/>
                </a:solidFill>
                <a:latin typeface="Arial" charset="0"/>
              </a:defRPr>
            </a:lvl4pPr>
            <a:lvl5pPr marL="2216068" indent="-246229" eaLnBrk="0" hangingPunct="0">
              <a:defRPr>
                <a:solidFill>
                  <a:schemeClr val="tx1"/>
                </a:solidFill>
                <a:latin typeface="Arial" charset="0"/>
              </a:defRPr>
            </a:lvl5pPr>
            <a:lvl6pPr marL="2708526" indent="-246229" eaLnBrk="0" fontAlgn="base" hangingPunct="0">
              <a:spcBef>
                <a:spcPct val="0"/>
              </a:spcBef>
              <a:spcAft>
                <a:spcPct val="0"/>
              </a:spcAft>
              <a:defRPr>
                <a:solidFill>
                  <a:schemeClr val="tx1"/>
                </a:solidFill>
                <a:latin typeface="Arial" charset="0"/>
              </a:defRPr>
            </a:lvl6pPr>
            <a:lvl7pPr marL="3200986" indent="-246229" eaLnBrk="0" fontAlgn="base" hangingPunct="0">
              <a:spcBef>
                <a:spcPct val="0"/>
              </a:spcBef>
              <a:spcAft>
                <a:spcPct val="0"/>
              </a:spcAft>
              <a:defRPr>
                <a:solidFill>
                  <a:schemeClr val="tx1"/>
                </a:solidFill>
                <a:latin typeface="Arial" charset="0"/>
              </a:defRPr>
            </a:lvl7pPr>
            <a:lvl8pPr marL="3693445" indent="-246229" eaLnBrk="0" fontAlgn="base" hangingPunct="0">
              <a:spcBef>
                <a:spcPct val="0"/>
              </a:spcBef>
              <a:spcAft>
                <a:spcPct val="0"/>
              </a:spcAft>
              <a:defRPr>
                <a:solidFill>
                  <a:schemeClr val="tx1"/>
                </a:solidFill>
                <a:latin typeface="Arial" charset="0"/>
              </a:defRPr>
            </a:lvl8pPr>
            <a:lvl9pPr marL="4185904" indent="-246229" eaLnBrk="0" fontAlgn="base" hangingPunct="0">
              <a:spcBef>
                <a:spcPct val="0"/>
              </a:spcBef>
              <a:spcAft>
                <a:spcPct val="0"/>
              </a:spcAft>
              <a:defRPr>
                <a:solidFill>
                  <a:schemeClr val="tx1"/>
                </a:solidFill>
                <a:latin typeface="Arial" charset="0"/>
              </a:defRPr>
            </a:lvl9pPr>
          </a:lstStyle>
          <a:p>
            <a:pPr eaLnBrk="1" hangingPunct="1"/>
            <a:fld id="{E8DAA356-58F1-4373-A7F9-6AE311592C78}" type="slidenum">
              <a:rPr lang="en-US" smtClean="0"/>
              <a:pPr eaLnBrk="1" hangingPunct="1"/>
              <a:t>65</a:t>
            </a:fld>
            <a:endParaRPr lang="en-US"/>
          </a:p>
        </p:txBody>
      </p:sp>
    </p:spTree>
    <p:extLst>
      <p:ext uri="{BB962C8B-B14F-4D97-AF65-F5344CB8AC3E}">
        <p14:creationId xmlns:p14="http://schemas.microsoft.com/office/powerpoint/2010/main" val="3166034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BDC9F488-5B1C-4ABE-8F34-3EEC0EE5DDBB}" type="slidenum">
              <a:rPr lang="en-US" smtClean="0"/>
              <a:pPr eaLnBrk="1" hangingPunct="1"/>
              <a:t>66</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dirty="0"/>
              <a:t>7 min </a:t>
            </a:r>
          </a:p>
          <a:p>
            <a:pPr eaLnBrk="1" hangingPunct="1"/>
            <a:endParaRPr lang="en-US" sz="1200" kern="1200" dirty="0">
              <a:solidFill>
                <a:schemeClr val="tx1"/>
              </a:solidFill>
              <a:latin typeface="+mn-lt"/>
              <a:ea typeface="+mn-ea"/>
              <a:cs typeface="+mn-cs"/>
            </a:endParaRPr>
          </a:p>
          <a:p>
            <a:pPr eaLnBrk="1" hangingPunct="1"/>
            <a:r>
              <a:rPr lang="en-US" sz="1200" kern="1200" dirty="0">
                <a:solidFill>
                  <a:schemeClr val="tx1"/>
                </a:solidFill>
                <a:latin typeface="+mn-lt"/>
                <a:ea typeface="+mn-ea"/>
                <a:cs typeface="+mn-cs"/>
              </a:rPr>
              <a:t>a. Allow </a:t>
            </a:r>
            <a:r>
              <a:rPr lang="en-US" sz="1200" b="1" kern="1200" dirty="0">
                <a:solidFill>
                  <a:schemeClr val="tx1"/>
                </a:solidFill>
                <a:latin typeface="+mn-lt"/>
                <a:ea typeface="+mn-ea"/>
                <a:cs typeface="+mn-cs"/>
              </a:rPr>
              <a:t>at least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5 minutes </a:t>
            </a:r>
            <a:r>
              <a:rPr lang="en-US" sz="1200" kern="1200" dirty="0">
                <a:solidFill>
                  <a:schemeClr val="tx1"/>
                </a:solidFill>
                <a:latin typeface="+mn-lt"/>
                <a:ea typeface="+mn-ea"/>
                <a:cs typeface="+mn-cs"/>
              </a:rPr>
              <a:t>for participants to think about today’s session and write their reflections and feedback on the Daily Reflections</a:t>
            </a:r>
            <a:r>
              <a:rPr lang="en-US" sz="1200" kern="1200" baseline="0" dirty="0">
                <a:solidFill>
                  <a:schemeClr val="tx1"/>
                </a:solidFill>
                <a:latin typeface="+mn-lt"/>
                <a:ea typeface="+mn-ea"/>
                <a:cs typeface="+mn-cs"/>
              </a:rPr>
              <a:t> sheet (handout 5.8 in PD program binder)</a:t>
            </a:r>
            <a:r>
              <a:rPr lang="en-US" sz="1200" kern="1200" dirty="0">
                <a:solidFill>
                  <a:schemeClr val="tx1"/>
                </a:solidFill>
                <a:latin typeface="+mn-lt"/>
                <a:ea typeface="+mn-ea"/>
                <a:cs typeface="+mn-cs"/>
              </a:rPr>
              <a:t>.</a:t>
            </a:r>
            <a:endParaRPr lang="en-US" dirty="0"/>
          </a:p>
        </p:txBody>
      </p:sp>
      <p:sp>
        <p:nvSpPr>
          <p:cNvPr id="2" name="Date Placeholder 1"/>
          <p:cNvSpPr>
            <a:spLocks noGrp="1"/>
          </p:cNvSpPr>
          <p:nvPr>
            <p:ph type="dt" idx="10"/>
          </p:nvPr>
        </p:nvSpPr>
        <p:spPr/>
        <p:txBody>
          <a:bodyPr/>
          <a:lstStyle/>
          <a:p>
            <a:pPr>
              <a:defRPr/>
            </a:pPr>
            <a:fld id="{5DEC14B8-E9C9-40D6-A20F-CDA1A307A921}"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3179390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1 min </a:t>
            </a:r>
          </a:p>
          <a:p>
            <a:pPr marL="228600" indent="-228600" defTabSz="881390">
              <a:buNone/>
              <a:defRPr/>
            </a:pPr>
            <a:endParaRPr lang="en-US" sz="1200" kern="1200" dirty="0">
              <a:solidFill>
                <a:schemeClr val="tx1"/>
              </a:solidFill>
              <a:latin typeface="Arial" charset="0"/>
              <a:ea typeface="+mn-ea"/>
              <a:cs typeface="+mn-cs"/>
            </a:endParaRPr>
          </a:p>
          <a:p>
            <a:pPr lvl="0" fontAlgn="base"/>
            <a:r>
              <a:rPr lang="en-US" sz="1200" u="none" strike="noStrike" kern="1200" dirty="0">
                <a:solidFill>
                  <a:schemeClr val="tx1"/>
                </a:solidFill>
                <a:effectLst/>
                <a:latin typeface="+mn-lt"/>
                <a:ea typeface="+mn-ea"/>
                <a:cs typeface="+mn-cs"/>
              </a:rPr>
              <a:t>a. “This week we’ll focus on a new content area: food webs. We’ll also examine the Science Content Storyline Lens strategies and the Food</a:t>
            </a:r>
            <a:r>
              <a:rPr lang="en-US" sz="1200" u="none" strike="noStrike" kern="1200" baseline="0" dirty="0">
                <a:solidFill>
                  <a:schemeClr val="tx1"/>
                </a:solidFill>
                <a:effectLst/>
                <a:latin typeface="+mn-lt"/>
                <a:ea typeface="+mn-ea"/>
                <a:cs typeface="+mn-cs"/>
              </a:rPr>
              <a:t> W</a:t>
            </a:r>
            <a:r>
              <a:rPr lang="en-US" sz="1200" u="none" strike="noStrike" kern="1200" dirty="0">
                <a:solidFill>
                  <a:schemeClr val="tx1"/>
                </a:solidFill>
                <a:effectLst/>
                <a:latin typeface="+mn-lt"/>
                <a:ea typeface="+mn-ea"/>
                <a:cs typeface="+mn-cs"/>
              </a:rPr>
              <a:t>ebs lessons you’ll be teaching in the fall, analyze video clips of those lessons, and deepen your science-content knowledge related to the lesson plans.”</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“On the last day of the </a:t>
            </a:r>
            <a:r>
              <a:rPr lang="en-US" sz="1200" u="none" strike="noStrike" kern="1200" dirty="0" err="1">
                <a:solidFill>
                  <a:schemeClr val="tx1"/>
                </a:solidFill>
                <a:effectLst/>
                <a:latin typeface="+mn-lt"/>
                <a:ea typeface="+mn-ea"/>
                <a:cs typeface="+mn-cs"/>
              </a:rPr>
              <a:t>RESPeCT</a:t>
            </a:r>
            <a:r>
              <a:rPr lang="en-US" sz="1200" u="none" strike="noStrike" kern="1200" dirty="0">
                <a:solidFill>
                  <a:schemeClr val="tx1"/>
                </a:solidFill>
                <a:effectLst/>
                <a:latin typeface="+mn-lt"/>
                <a:ea typeface="+mn-ea"/>
                <a:cs typeface="+mn-cs"/>
              </a:rPr>
              <a:t> PD program, we’ll review the lesson plans and the schedule for the academic year.” </a:t>
            </a:r>
          </a:p>
          <a:p>
            <a:pPr lvl="0" fontAlgn="base"/>
            <a:endParaRPr lang="en-US" sz="120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c. </a:t>
            </a:r>
            <a:r>
              <a:rPr lang="en-US" sz="1200" u="none" strike="noStrike" kern="1200" dirty="0">
                <a:solidFill>
                  <a:schemeClr val="tx1"/>
                </a:solidFill>
                <a:latin typeface="+mn-lt"/>
                <a:ea typeface="+mn-ea"/>
                <a:cs typeface="+mn-cs"/>
              </a:rPr>
              <a:t>“You may notice that we skip strategy E: Sequence key science ideas and activities appropriately. This strategy will be addressed during the school year as you teach the </a:t>
            </a:r>
            <a:r>
              <a:rPr lang="en-US" sz="1200" u="none" strike="noStrike" kern="1200" dirty="0" err="1">
                <a:solidFill>
                  <a:schemeClr val="tx1"/>
                </a:solidFill>
                <a:latin typeface="+mn-lt"/>
                <a:ea typeface="+mn-ea"/>
                <a:cs typeface="+mn-cs"/>
              </a:rPr>
              <a:t>STeLLA</a:t>
            </a:r>
            <a:r>
              <a:rPr lang="en-US" sz="1200" u="none" strike="noStrike" kern="1200" dirty="0">
                <a:solidFill>
                  <a:schemeClr val="tx1"/>
                </a:solidFill>
                <a:latin typeface="+mn-lt"/>
                <a:ea typeface="+mn-ea"/>
                <a:cs typeface="+mn-cs"/>
              </a:rPr>
              <a:t> lesson plans and analyze how they’re sequenced</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within each lesson and across lessons.” </a:t>
            </a:r>
          </a:p>
          <a:p>
            <a:pPr lvl="0" fontAlgn="base"/>
            <a:endParaRPr lang="en-US" sz="1200" u="none" strike="noStrike" kern="1200" dirty="0">
              <a:solidFill>
                <a:schemeClr val="tx1"/>
              </a:solidFill>
              <a:effectLst/>
              <a:latin typeface="+mn-lt"/>
              <a:ea typeface="+mn-ea"/>
              <a:cs typeface="+mn-cs"/>
            </a:endParaRPr>
          </a:p>
          <a:p>
            <a:pPr marL="228600" indent="-228600" defTabSz="881390">
              <a:buNone/>
              <a:defRPr/>
            </a:pPr>
            <a:endParaRPr lang="en-US" sz="1200" kern="1200" dirty="0">
              <a:solidFill>
                <a:schemeClr val="tx1"/>
              </a:solidFill>
              <a:latin typeface="+mn-lt"/>
              <a:ea typeface="+mn-ea"/>
              <a:cs typeface="+mn-cs"/>
            </a:endParaRPr>
          </a:p>
          <a:p>
            <a:pPr marL="228600" indent="-228600" defTabSz="881390">
              <a:buNone/>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2439791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1 min </a:t>
            </a:r>
          </a:p>
          <a:p>
            <a:pPr eaLnBrk="1" hangingPunct="1"/>
            <a:endParaRPr lang="en-US" dirty="0">
              <a:latin typeface="Arial" charset="0"/>
            </a:endParaRPr>
          </a:p>
          <a:p>
            <a:r>
              <a:rPr lang="en-US" sz="1200" kern="1200" dirty="0">
                <a:solidFill>
                  <a:schemeClr val="tx1"/>
                </a:solidFill>
                <a:latin typeface="+mn-lt"/>
                <a:ea typeface="+mn-ea"/>
                <a:cs typeface="+mn-cs"/>
              </a:rPr>
              <a:t>a. Introduce the focus questions that will guide today’s work.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1277594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700" dirty="0"/>
              <a:t>7 min</a:t>
            </a:r>
          </a:p>
          <a:p>
            <a:endParaRPr lang="en-US" sz="270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Display this slide only if it wasn’t used on day 4.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“To check your understanding of STL strategy 6, jot down your responses to this multiple-choice quiz in your science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discuss their answers either in pairs or as a group. (If time is short, just read the answers aloud.)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1.</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After</a:t>
            </a:r>
          </a:p>
          <a:p>
            <a:r>
              <a:rPr lang="en-US" sz="1200" kern="1200" dirty="0">
                <a:solidFill>
                  <a:schemeClr val="tx1"/>
                </a:solidFill>
                <a:latin typeface="+mn-lt"/>
                <a:ea typeface="+mn-ea"/>
                <a:cs typeface="+mn-cs"/>
              </a:rPr>
              <a:t>2. Many</a:t>
            </a:r>
          </a:p>
          <a:p>
            <a:r>
              <a:rPr lang="en-US" sz="1200" kern="1200" dirty="0">
                <a:solidFill>
                  <a:schemeClr val="tx1"/>
                </a:solidFill>
                <a:latin typeface="+mn-lt"/>
                <a:ea typeface="+mn-ea"/>
                <a:cs typeface="+mn-cs"/>
              </a:rPr>
              <a:t>3. False</a:t>
            </a:r>
          </a:p>
          <a:p>
            <a:r>
              <a:rPr lang="en-US" sz="1200" kern="1200" dirty="0">
                <a:solidFill>
                  <a:schemeClr val="tx1"/>
                </a:solidFill>
                <a:latin typeface="+mn-lt"/>
                <a:ea typeface="+mn-ea"/>
                <a:cs typeface="+mn-cs"/>
              </a:rPr>
              <a:t>4. Challenge (and probe)</a:t>
            </a:r>
          </a:p>
          <a:p>
            <a:r>
              <a:rPr lang="en-US" sz="1200" kern="1200" dirty="0">
                <a:solidFill>
                  <a:schemeClr val="tx1"/>
                </a:solidFill>
                <a:latin typeface="+mn-lt"/>
                <a:ea typeface="+mn-ea"/>
                <a:cs typeface="+mn-cs"/>
              </a:rPr>
              <a:t>5. Judiciously (defined as “good or discriminating judgment; wise, sensible, or well advised”)</a:t>
            </a:r>
            <a:r>
              <a:rPr lang="en-US" dirty="0"/>
              <a:t> </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extLst>
      <p:ext uri="{BB962C8B-B14F-4D97-AF65-F5344CB8AC3E}">
        <p14:creationId xmlns:p14="http://schemas.microsoft.com/office/powerpoint/2010/main" val="841877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3353216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570524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311670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1176447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3537725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879161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324749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367932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3200">
                <a:latin typeface="Calibri" panose="020F0502020204030204" pitchFamily="34" charset="0"/>
              </a:defRPr>
            </a:lvl1pPr>
            <a:lvl2pPr marL="457200" indent="-182563">
              <a:buSzPct val="100000"/>
              <a:buFont typeface="Calibri" panose="020F0502020204030204" pitchFamily="34" charset="0"/>
              <a:buChar cha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2863523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3352345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2598076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298169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4235306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403167913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1750472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9" name="Footer Placeholder 7"/>
          <p:cNvSpPr>
            <a:spLocks noGrp="1"/>
          </p:cNvSpPr>
          <p:nvPr>
            <p:ph type="ftr" sz="quarter" idx="11"/>
          </p:nvPr>
        </p:nvSpPr>
        <p:spPr/>
        <p:txBody>
          <a:bodyPr/>
          <a:lstStyle>
            <a:lvl1pPr>
              <a:defRPr/>
            </a:lvl1pPr>
          </a:lstStyle>
          <a:p>
            <a:endParaRPr lang="en-US"/>
          </a:p>
        </p:txBody>
      </p:sp>
      <p:sp>
        <p:nvSpPr>
          <p:cNvPr id="10" name="Slide Number Placeholder 8"/>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592469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1366637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47434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1308529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3676363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462086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2617837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12E8B-3614-4B22-9DE9-CEFA8DAD5307}" type="slidenum">
              <a:rPr lang="en-US" smtClean="0"/>
              <a:pPr/>
              <a:t>‹#›</a:t>
            </a:fld>
            <a:endParaRPr lang="en-US"/>
          </a:p>
        </p:txBody>
      </p:sp>
    </p:spTree>
    <p:extLst>
      <p:ext uri="{BB962C8B-B14F-4D97-AF65-F5344CB8AC3E}">
        <p14:creationId xmlns:p14="http://schemas.microsoft.com/office/powerpoint/2010/main" val="6488359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latin typeface="Aria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latin typeface="Aria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latin typeface="Arial"/>
              </a:rPr>
              <a:pPr defTabSz="457200"/>
              <a:t>1/7/2020</a:t>
            </a:fld>
            <a:endParaRPr lang="en-US" dirty="0">
              <a:latin typeface="Arial"/>
            </a:endParaRPr>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a:latin typeface="Arial"/>
            </a:endParaRP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latin typeface="Arial"/>
              </a:rPr>
              <a:pPr defTabSz="457200"/>
              <a:t>‹#›</a:t>
            </a:fld>
            <a:endParaRPr lang="en-US">
              <a:latin typeface="Arial"/>
            </a:endParaRPr>
          </a:p>
        </p:txBody>
      </p:sp>
    </p:spTree>
    <p:extLst>
      <p:ext uri="{BB962C8B-B14F-4D97-AF65-F5344CB8AC3E}">
        <p14:creationId xmlns:p14="http://schemas.microsoft.com/office/powerpoint/2010/main" val="344083799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01%20Stella2-04-torres4-L2%20C1-C10.mp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youtube.com/embed/U2hDKG92DeQ" TargetMode="External"/><Relationship Id="rId4" Type="http://schemas.openxmlformats.org/officeDocument/2006/relationships/hyperlink" Target="6.1_stella_fw_becastro_l1_c1_web.mp4"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01%20Stella2-04-torres4-L2%20C1-C10.mp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youtube.com/embed/TFIGy3GukPQ" TargetMode="External"/><Relationship Id="rId4" Type="http://schemas.openxmlformats.org/officeDocument/2006/relationships/hyperlink" Target="6.1_stella_fw_becastro_l1_c1_web.mp4"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01%20Stella2-04-torres4-L2%20C1-C10.mp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youtube.com/embed/LDzKwU3EK34" TargetMode="External"/><Relationship Id="rId4" Type="http://schemas.openxmlformats.org/officeDocument/2006/relationships/hyperlink" Target="6.3_stella_fw_becastro_l1_c3_web.mp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4.gif"/><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4.xml"/><Relationship Id="rId5" Type="http://schemas.openxmlformats.org/officeDocument/2006/relationships/image" Target="../media/image11.jpeg"/><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hyperlink" Target="https://youtu.be/Ip8Nppmm11k" TargetMode="External"/><Relationship Id="rId2" Type="http://schemas.openxmlformats.org/officeDocument/2006/relationships/notesSlide" Target="../notesSlides/notesSlide43.xml"/><Relationship Id="rId1" Type="http://schemas.openxmlformats.org/officeDocument/2006/relationships/slideLayout" Target="../slideLayouts/slideLayout24.xml"/><Relationship Id="rId4" Type="http://schemas.openxmlformats.org/officeDocument/2006/relationships/hyperlink" Target="https://youtu.be/uz6201OJ1Qo"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0090"/>
                </a:solidFill>
                <a:latin typeface="Lucida Sans Unicode" pitchFamily="34" charset="0"/>
              </a:rPr>
              <a:t>RESPeCT</a:t>
            </a:r>
            <a:r>
              <a:rPr lang="en-US" altLang="en-US" sz="1800" dirty="0">
                <a:solidFill>
                  <a:srgbClr val="000090"/>
                </a:solidFill>
                <a:latin typeface="Lucida Sans Unicode" pitchFamily="34" charset="0"/>
              </a:rPr>
              <a:t> Summer Institute </a:t>
            </a:r>
            <a:endParaRPr lang="en-US" altLang="en-US" sz="1600" dirty="0">
              <a:solidFill>
                <a:srgbClr val="000090"/>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686175" y="2438400"/>
            <a:ext cx="1952625" cy="646331"/>
          </a:xfrm>
          <a:prstGeom prst="rect">
            <a:avLst/>
          </a:prstGeom>
          <a:noFill/>
        </p:spPr>
        <p:txBody>
          <a:bodyPr wrap="square" rtlCol="0">
            <a:spAutoFit/>
          </a:bodyPr>
          <a:lstStyle/>
          <a:p>
            <a:r>
              <a:rPr lang="en-US" sz="3600" dirty="0">
                <a:solidFill>
                  <a:srgbClr val="1F497D"/>
                </a:solidFill>
                <a:latin typeface="Calibri" pitchFamily="34" charset="0"/>
              </a:rPr>
              <a:t>Day 5</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990600"/>
          </a:xfrm>
        </p:spPr>
        <p:txBody>
          <a:bodyPr>
            <a:noAutofit/>
          </a:bodyPr>
          <a:lstStyle/>
          <a:p>
            <a:r>
              <a:rPr lang="en-US" sz="3800" dirty="0"/>
              <a:t>Use and Apply Your Content Deepening Knowledge</a:t>
            </a:r>
          </a:p>
        </p:txBody>
      </p:sp>
      <p:sp>
        <p:nvSpPr>
          <p:cNvPr id="3" name="Content Placeholder 2"/>
          <p:cNvSpPr>
            <a:spLocks noGrp="1"/>
          </p:cNvSpPr>
          <p:nvPr>
            <p:ph idx="1"/>
          </p:nvPr>
        </p:nvSpPr>
        <p:spPr>
          <a:xfrm>
            <a:off x="457200" y="1981200"/>
            <a:ext cx="8229600" cy="4038600"/>
          </a:xfrm>
        </p:spPr>
        <p:txBody>
          <a:bodyPr/>
          <a:lstStyle/>
          <a:p>
            <a:pPr marL="365760" indent="-365760">
              <a:spcBef>
                <a:spcPts val="1800"/>
              </a:spcBef>
              <a:buFont typeface="Arial" pitchFamily="34" charset="0"/>
              <a:buChar char="•"/>
            </a:pPr>
            <a:r>
              <a:rPr lang="en-US" dirty="0"/>
              <a:t>What data would you use to predict whether you’ll see a lot of dew on the grass or on your car in the morning? Explain your thinking. </a:t>
            </a:r>
          </a:p>
          <a:p>
            <a:pPr marL="365760" indent="-365760">
              <a:spcBef>
                <a:spcPts val="1800"/>
              </a:spcBef>
              <a:buFont typeface="Arial" pitchFamily="34" charset="0"/>
              <a:buChar char="•"/>
            </a:pPr>
            <a:r>
              <a:rPr lang="en-US" dirty="0"/>
              <a:t>To answer this question, use and apply what you learned last week about matter, molecules, and the water cycle. </a:t>
            </a:r>
            <a:endParaRPr lang="en-US" dirty="0">
              <a:solidFill>
                <a:srgbClr val="0070C0"/>
              </a:solidFill>
            </a:endParaRPr>
          </a:p>
        </p:txBody>
      </p:sp>
    </p:spTree>
    <p:extLst>
      <p:ext uri="{BB962C8B-B14F-4D97-AF65-F5344CB8AC3E}">
        <p14:creationId xmlns:p14="http://schemas.microsoft.com/office/powerpoint/2010/main" val="824165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Science Lessons: Quick Write</a:t>
            </a:r>
          </a:p>
        </p:txBody>
      </p:sp>
      <p:sp>
        <p:nvSpPr>
          <p:cNvPr id="3" name="Content Placeholder 2"/>
          <p:cNvSpPr>
            <a:spLocks noGrp="1"/>
          </p:cNvSpPr>
          <p:nvPr>
            <p:ph idx="1"/>
          </p:nvPr>
        </p:nvSpPr>
        <p:spPr/>
        <p:txBody>
          <a:bodyPr>
            <a:normAutofit/>
          </a:bodyPr>
          <a:lstStyle/>
          <a:p>
            <a:pPr marL="0">
              <a:spcBef>
                <a:spcPts val="1800"/>
              </a:spcBef>
              <a:buNone/>
            </a:pPr>
            <a:r>
              <a:rPr lang="en-US" dirty="0"/>
              <a:t>What is generally your thinking process when you plan your science lessons?</a:t>
            </a:r>
            <a:endParaRPr lang="en-US" sz="3200" dirty="0"/>
          </a:p>
          <a:p>
            <a:pPr marL="0">
              <a:spcBef>
                <a:spcPts val="1800"/>
              </a:spcBef>
              <a:buNone/>
            </a:pPr>
            <a:r>
              <a:rPr lang="en-US" dirty="0"/>
              <a:t>Be prepared to share your ideas with the group.</a:t>
            </a:r>
            <a:endParaRPr lang="en-US" b="1" dirty="0"/>
          </a:p>
        </p:txBody>
      </p:sp>
    </p:spTree>
    <p:extLst>
      <p:ext uri="{BB962C8B-B14F-4D97-AF65-F5344CB8AC3E}">
        <p14:creationId xmlns:p14="http://schemas.microsoft.com/office/powerpoint/2010/main" val="3982789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457200"/>
            <a:ext cx="8229600" cy="1143000"/>
          </a:xfrm>
        </p:spPr>
        <p:txBody>
          <a:bodyPr>
            <a:noAutofit/>
          </a:bodyPr>
          <a:lstStyle/>
          <a:p>
            <a:pPr lvl="0" eaLnBrk="1" hangingPunct="1"/>
            <a:r>
              <a:rPr lang="en-US" dirty="0"/>
              <a:t>Lesson Analysis: Focus Question 1</a:t>
            </a:r>
          </a:p>
        </p:txBody>
      </p:sp>
      <p:sp>
        <p:nvSpPr>
          <p:cNvPr id="13315" name="Rectangle 3"/>
          <p:cNvSpPr>
            <a:spLocks noGrp="1" noChangeArrowheads="1"/>
          </p:cNvSpPr>
          <p:nvPr>
            <p:ph type="body" idx="1"/>
          </p:nvPr>
        </p:nvSpPr>
        <p:spPr>
          <a:xfrm>
            <a:off x="533400" y="1600200"/>
            <a:ext cx="8229600" cy="4876800"/>
          </a:xfrm>
        </p:spPr>
        <p:txBody>
          <a:bodyPr/>
          <a:lstStyle/>
          <a:p>
            <a:pPr marL="0" indent="0" eaLnBrk="1" hangingPunct="1">
              <a:buFontTx/>
              <a:buNone/>
            </a:pPr>
            <a:r>
              <a:rPr lang="en-US" dirty="0"/>
              <a:t>What is the Science Content Storyline Lens (SCSL)?</a:t>
            </a:r>
          </a:p>
          <a:p>
            <a:pPr marL="731520" lvl="1" indent="-365760" eaLnBrk="1" hangingPunct="1">
              <a:spcBef>
                <a:spcPts val="1200"/>
              </a:spcBef>
              <a:buFont typeface="Arial" pitchFamily="34" charset="0"/>
              <a:buChar char="•"/>
            </a:pPr>
            <a:r>
              <a:rPr lang="en-US" sz="3200" dirty="0"/>
              <a:t>What is a science content storyline, and why is it important?</a:t>
            </a:r>
          </a:p>
          <a:p>
            <a:pPr marL="731520" lvl="1" indent="-365760" eaLnBrk="1" hangingPunct="1">
              <a:buFont typeface="Arial" pitchFamily="34" charset="0"/>
              <a:buChar char="•"/>
            </a:pPr>
            <a:r>
              <a:rPr lang="en-US" sz="3200" dirty="0"/>
              <a:t>What is challenging about developing a science content storyline? </a:t>
            </a:r>
          </a:p>
        </p:txBody>
      </p:sp>
    </p:spTree>
    <p:extLst>
      <p:ext uri="{BB962C8B-B14F-4D97-AF65-F5344CB8AC3E}">
        <p14:creationId xmlns:p14="http://schemas.microsoft.com/office/powerpoint/2010/main" val="4034627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590516B4-1286-4456-B53E-FC92B197D52D}"/>
              </a:ext>
            </a:extLst>
          </p:cNvPr>
          <p:cNvSpPr txBox="1">
            <a:spLocks noChangeArrowheads="1"/>
          </p:cNvSpPr>
          <p:nvPr/>
        </p:nvSpPr>
        <p:spPr>
          <a:xfrm>
            <a:off x="457200" y="609600"/>
            <a:ext cx="8229600" cy="1143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r>
              <a:rPr lang="en-US"/>
              <a:t>The TIMSS Video Study Findings and the Science Content Storyline Lens</a:t>
            </a:r>
            <a:endParaRPr lang="en-US" dirty="0"/>
          </a:p>
        </p:txBody>
      </p:sp>
      <p:pic>
        <p:nvPicPr>
          <p:cNvPr id="14" name="Content Placeholder 10">
            <a:extLst>
              <a:ext uri="{FF2B5EF4-FFF2-40B4-BE49-F238E27FC236}">
                <a16:creationId xmlns:a16="http://schemas.microsoft.com/office/drawing/2014/main" id="{3E17072D-8DD5-4B22-A0CE-09EE3EE3FC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301191" y="1837585"/>
            <a:ext cx="6541618"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7A784C6F-F9A9-489A-82E8-8064AFCD4294}"/>
              </a:ext>
            </a:extLst>
          </p:cNvPr>
          <p:cNvSpPr txBox="1"/>
          <p:nvPr/>
        </p:nvSpPr>
        <p:spPr>
          <a:xfrm>
            <a:off x="7664817" y="6489546"/>
            <a:ext cx="1027845" cy="215444"/>
          </a:xfrm>
          <a:prstGeom prst="rect">
            <a:avLst/>
          </a:prstGeom>
          <a:noFill/>
        </p:spPr>
        <p:txBody>
          <a:bodyPr wrap="none" rtlCol="0">
            <a:spAutoFit/>
          </a:bodyPr>
          <a:lstStyle/>
          <a:p>
            <a:pPr eaLnBrk="0" fontAlgn="base" hangingPunct="0">
              <a:spcBef>
                <a:spcPct val="0"/>
              </a:spcBef>
              <a:spcAft>
                <a:spcPct val="0"/>
              </a:spcAft>
            </a:pPr>
            <a:r>
              <a:rPr lang="en-US" sz="800" dirty="0">
                <a:solidFill>
                  <a:srgbClr val="292934"/>
                </a:solidFill>
                <a:latin typeface="Calibri" panose="020F0502020204030204" pitchFamily="34" charset="0"/>
                <a:cs typeface="Calibri" panose="020F0502020204030204" pitchFamily="34" charset="0"/>
              </a:rPr>
              <a:t>Source: TIMSS study</a:t>
            </a:r>
          </a:p>
        </p:txBody>
      </p:sp>
    </p:spTree>
    <p:extLst>
      <p:ext uri="{BB962C8B-B14F-4D97-AF65-F5344CB8AC3E}">
        <p14:creationId xmlns:p14="http://schemas.microsoft.com/office/powerpoint/2010/main" val="1280118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492125"/>
            <a:ext cx="8124825" cy="1143000"/>
          </a:xfrm>
        </p:spPr>
        <p:txBody>
          <a:bodyPr>
            <a:normAutofit/>
          </a:bodyPr>
          <a:lstStyle/>
          <a:p>
            <a:pPr eaLnBrk="1" hangingPunct="1"/>
            <a:r>
              <a:rPr lang="en-US" dirty="0"/>
              <a:t>Lesson Analysis: Focus Question 2</a:t>
            </a:r>
          </a:p>
        </p:txBody>
      </p:sp>
      <p:sp>
        <p:nvSpPr>
          <p:cNvPr id="16387" name="Rectangle 3"/>
          <p:cNvSpPr>
            <a:spLocks noGrp="1" noChangeArrowheads="1"/>
          </p:cNvSpPr>
          <p:nvPr>
            <p:ph type="body" idx="1"/>
          </p:nvPr>
        </p:nvSpPr>
        <p:spPr>
          <a:xfrm>
            <a:off x="533400" y="1676400"/>
            <a:ext cx="8153400" cy="3687763"/>
          </a:xfrm>
        </p:spPr>
        <p:txBody>
          <a:bodyPr/>
          <a:lstStyle/>
          <a:p>
            <a:pPr marL="0" indent="0" eaLnBrk="1" hangingPunct="1">
              <a:buNone/>
            </a:pPr>
            <a:r>
              <a:rPr lang="en-US" dirty="0"/>
              <a:t>Why is one main learning goal essential for science content storyline coherence?</a:t>
            </a:r>
          </a:p>
          <a:p>
            <a:pPr marL="0" indent="0" eaLnBrk="1" hangingPunct="1">
              <a:buNone/>
            </a:pPr>
            <a:endParaRPr lang="en-US" sz="2800" dirty="0">
              <a:solidFill>
                <a:srgbClr val="292934"/>
              </a:solidFill>
            </a:endParaRPr>
          </a:p>
          <a:p>
            <a:pPr marL="0" indent="0" eaLnBrk="1" hangingPunct="1">
              <a:buNone/>
            </a:pPr>
            <a:endParaRPr lang="en-US" sz="2800" dirty="0">
              <a:solidFill>
                <a:srgbClr val="292934"/>
              </a:solidFill>
            </a:endParaRPr>
          </a:p>
          <a:p>
            <a:pPr marL="0" indent="0" eaLnBrk="1" hangingPunct="1">
              <a:buNone/>
            </a:pPr>
            <a:endParaRPr lang="en-US" sz="2800" dirty="0">
              <a:solidFill>
                <a:srgbClr val="292934"/>
              </a:solidFill>
            </a:endParaRPr>
          </a:p>
          <a:p>
            <a:pPr marL="0" indent="0" eaLnBrk="1" hangingPunct="1">
              <a:buNone/>
            </a:pPr>
            <a:endParaRPr lang="en-US" dirty="0"/>
          </a:p>
        </p:txBody>
      </p:sp>
    </p:spTree>
    <p:extLst>
      <p:ext uri="{BB962C8B-B14F-4D97-AF65-F5344CB8AC3E}">
        <p14:creationId xmlns:p14="http://schemas.microsoft.com/office/powerpoint/2010/main" val="3076880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596" y="411854"/>
            <a:ext cx="5868219" cy="6420746"/>
          </a:xfrm>
          <a:prstGeom prst="rect">
            <a:avLst/>
          </a:prstGeom>
        </p:spPr>
      </p:pic>
      <p:sp>
        <p:nvSpPr>
          <p:cNvPr id="6" name="Rectangle 6"/>
          <p:cNvSpPr>
            <a:spLocks noChangeArrowheads="1"/>
          </p:cNvSpPr>
          <p:nvPr/>
        </p:nvSpPr>
        <p:spPr bwMode="auto">
          <a:xfrm>
            <a:off x="4507705" y="2667000"/>
            <a:ext cx="2731295" cy="3048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86164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381000"/>
            <a:ext cx="8229600" cy="1143000"/>
          </a:xfrm>
        </p:spPr>
        <p:txBody>
          <a:bodyPr>
            <a:normAutofit/>
          </a:bodyPr>
          <a:lstStyle/>
          <a:p>
            <a:pPr eaLnBrk="1" hangingPunct="1"/>
            <a:r>
              <a:rPr lang="en-US" dirty="0"/>
              <a:t>Purpose and Key Features of Strategy A</a:t>
            </a:r>
            <a:endParaRPr lang="en-US" sz="4800" dirty="0"/>
          </a:p>
        </p:txBody>
      </p:sp>
      <p:sp>
        <p:nvSpPr>
          <p:cNvPr id="28675" name="Rectangle 3"/>
          <p:cNvSpPr>
            <a:spLocks noGrp="1" noChangeArrowheads="1"/>
          </p:cNvSpPr>
          <p:nvPr>
            <p:ph type="body" idx="1"/>
          </p:nvPr>
        </p:nvSpPr>
        <p:spPr/>
        <p:txBody>
          <a:bodyPr/>
          <a:lstStyle/>
          <a:p>
            <a:pPr marL="365760" indent="-365760" eaLnBrk="1" hangingPunct="1">
              <a:spcBef>
                <a:spcPts val="0"/>
              </a:spcBef>
              <a:spcAft>
                <a:spcPts val="1200"/>
              </a:spcAft>
            </a:pPr>
            <a:r>
              <a:rPr lang="en-US" dirty="0"/>
              <a:t>Review your SCSL Z-fold summary charts and share with a partner the purpose and key features of strategy A: Identify one main learning goal.</a:t>
            </a:r>
          </a:p>
          <a:p>
            <a:pPr marL="365760" indent="-365760" eaLnBrk="1" hangingPunct="1">
              <a:spcBef>
                <a:spcPts val="0"/>
              </a:spcBef>
              <a:spcAft>
                <a:spcPts val="1200"/>
              </a:spcAft>
            </a:pPr>
            <a:r>
              <a:rPr lang="en-US" sz="3200" dirty="0"/>
              <a:t>Remember to cite passages from the </a:t>
            </a:r>
            <a:r>
              <a:rPr lang="en-US" sz="3200" dirty="0" err="1"/>
              <a:t>STeLLA</a:t>
            </a:r>
            <a:r>
              <a:rPr lang="en-US" sz="3200" dirty="0"/>
              <a:t> strategies booklet. </a:t>
            </a:r>
            <a:r>
              <a:rPr lang="en-US" sz="3200" dirty="0">
                <a:solidFill>
                  <a:srgbClr val="FF0000"/>
                </a:solidFill>
              </a:rPr>
              <a:t> </a:t>
            </a:r>
          </a:p>
          <a:p>
            <a:pPr marL="365760" indent="-365760">
              <a:spcBef>
                <a:spcPts val="0"/>
              </a:spcBef>
              <a:spcAft>
                <a:spcPts val="1200"/>
              </a:spcAft>
            </a:pPr>
            <a:r>
              <a:rPr lang="en-US" dirty="0"/>
              <a:t>Be prepared to share with the group.</a:t>
            </a:r>
          </a:p>
          <a:p>
            <a:endParaRPr lang="en-US" sz="2800" dirty="0"/>
          </a:p>
        </p:txBody>
      </p:sp>
    </p:spTree>
    <p:extLst>
      <p:ext uri="{BB962C8B-B14F-4D97-AF65-F5344CB8AC3E}">
        <p14:creationId xmlns:p14="http://schemas.microsoft.com/office/powerpoint/2010/main" val="262371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304800"/>
            <a:ext cx="8229600" cy="1143000"/>
          </a:xfrm>
        </p:spPr>
        <p:txBody>
          <a:bodyPr/>
          <a:lstStyle/>
          <a:p>
            <a:pPr eaLnBrk="1" hangingPunct="1"/>
            <a:r>
              <a:rPr lang="en-US" dirty="0"/>
              <a:t>A Main Learning Goal Is …</a:t>
            </a:r>
          </a:p>
        </p:txBody>
      </p:sp>
      <p:sp>
        <p:nvSpPr>
          <p:cNvPr id="71683" name="Rectangle 3"/>
          <p:cNvSpPr>
            <a:spLocks noGrp="1" noChangeArrowheads="1"/>
          </p:cNvSpPr>
          <p:nvPr>
            <p:ph type="body" idx="1"/>
          </p:nvPr>
        </p:nvSpPr>
        <p:spPr>
          <a:xfrm>
            <a:off x="533400" y="1295400"/>
            <a:ext cx="8229600" cy="5257800"/>
          </a:xfrm>
        </p:spPr>
        <p:txBody>
          <a:bodyPr/>
          <a:lstStyle/>
          <a:p>
            <a:pPr marL="365760" indent="-365760" eaLnBrk="1" hangingPunct="1">
              <a:spcBef>
                <a:spcPts val="600"/>
              </a:spcBef>
            </a:pPr>
            <a:r>
              <a:rPr lang="en-US" dirty="0"/>
              <a:t>A big science idea that you want students to learn</a:t>
            </a:r>
          </a:p>
          <a:p>
            <a:pPr marL="365760" indent="-365760" eaLnBrk="1" hangingPunct="1">
              <a:spcBef>
                <a:spcPts val="600"/>
              </a:spcBef>
            </a:pPr>
            <a:r>
              <a:rPr lang="en-US" dirty="0"/>
              <a:t>A big idea that shows the relationship among science ideas </a:t>
            </a:r>
          </a:p>
          <a:p>
            <a:pPr marL="365760" indent="-365760" eaLnBrk="1" hangingPunct="1">
              <a:spcBef>
                <a:spcPts val="600"/>
              </a:spcBef>
            </a:pPr>
            <a:r>
              <a:rPr lang="en-US" dirty="0"/>
              <a:t>The focus of the lesson (or series of lessons)</a:t>
            </a:r>
          </a:p>
          <a:p>
            <a:pPr marL="365760" indent="-365760" eaLnBrk="1" hangingPunct="1">
              <a:spcBef>
                <a:spcPts val="600"/>
              </a:spcBef>
            </a:pPr>
            <a:r>
              <a:rPr lang="en-US" dirty="0"/>
              <a:t>Stated in a complete sentence (for planning purposes)</a:t>
            </a:r>
          </a:p>
          <a:p>
            <a:pPr marL="365760" indent="-365760" eaLnBrk="1" hangingPunct="1">
              <a:spcBef>
                <a:spcPts val="600"/>
              </a:spcBef>
            </a:pPr>
            <a:r>
              <a:rPr lang="en-US" dirty="0"/>
              <a:t>Stated by the teacher, a student, a text, or a multimedia resource</a:t>
            </a:r>
          </a:p>
          <a:p>
            <a:pPr marL="365760" indent="-365760" eaLnBrk="1" hangingPunct="1">
              <a:spcBef>
                <a:spcPts val="600"/>
              </a:spcBef>
            </a:pPr>
            <a:r>
              <a:rPr lang="en-US" dirty="0"/>
              <a:t>A support for teacher planning</a:t>
            </a:r>
          </a:p>
        </p:txBody>
      </p:sp>
    </p:spTree>
    <p:extLst>
      <p:ext uri="{BB962C8B-B14F-4D97-AF65-F5344CB8AC3E}">
        <p14:creationId xmlns:p14="http://schemas.microsoft.com/office/powerpoint/2010/main" val="2975884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fade">
                                      <p:cBhvr>
                                        <p:cTn id="7" dur="2000"/>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83">
                                            <p:txEl>
                                              <p:pRg st="0" end="0"/>
                                            </p:txEl>
                                          </p:spTgt>
                                        </p:tgtEl>
                                        <p:attrNameLst>
                                          <p:attrName>style.visibility</p:attrName>
                                        </p:attrNameLst>
                                      </p:cBhvr>
                                      <p:to>
                                        <p:strVal val="visible"/>
                                      </p:to>
                                    </p:set>
                                    <p:animEffect transition="in" filter="fade">
                                      <p:cBhvr>
                                        <p:cTn id="12" dur="2000"/>
                                        <p:tgtEl>
                                          <p:spTgt spid="716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683">
                                            <p:txEl>
                                              <p:pRg st="1" end="1"/>
                                            </p:txEl>
                                          </p:spTgt>
                                        </p:tgtEl>
                                        <p:attrNameLst>
                                          <p:attrName>style.visibility</p:attrName>
                                        </p:attrNameLst>
                                      </p:cBhvr>
                                      <p:to>
                                        <p:strVal val="visible"/>
                                      </p:to>
                                    </p:set>
                                    <p:animEffect transition="in" filter="fade">
                                      <p:cBhvr>
                                        <p:cTn id="17" dur="2000"/>
                                        <p:tgtEl>
                                          <p:spTgt spid="716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683">
                                            <p:txEl>
                                              <p:pRg st="2" end="2"/>
                                            </p:txEl>
                                          </p:spTgt>
                                        </p:tgtEl>
                                        <p:attrNameLst>
                                          <p:attrName>style.visibility</p:attrName>
                                        </p:attrNameLst>
                                      </p:cBhvr>
                                      <p:to>
                                        <p:strVal val="visible"/>
                                      </p:to>
                                    </p:set>
                                    <p:animEffect transition="in" filter="fade">
                                      <p:cBhvr>
                                        <p:cTn id="22" dur="2000"/>
                                        <p:tgtEl>
                                          <p:spTgt spid="716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683">
                                            <p:txEl>
                                              <p:pRg st="3" end="3"/>
                                            </p:txEl>
                                          </p:spTgt>
                                        </p:tgtEl>
                                        <p:attrNameLst>
                                          <p:attrName>style.visibility</p:attrName>
                                        </p:attrNameLst>
                                      </p:cBhvr>
                                      <p:to>
                                        <p:strVal val="visible"/>
                                      </p:to>
                                    </p:set>
                                    <p:animEffect transition="in" filter="fade">
                                      <p:cBhvr>
                                        <p:cTn id="27" dur="2000"/>
                                        <p:tgtEl>
                                          <p:spTgt spid="7168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683">
                                            <p:txEl>
                                              <p:pRg st="4" end="4"/>
                                            </p:txEl>
                                          </p:spTgt>
                                        </p:tgtEl>
                                        <p:attrNameLst>
                                          <p:attrName>style.visibility</p:attrName>
                                        </p:attrNameLst>
                                      </p:cBhvr>
                                      <p:to>
                                        <p:strVal val="visible"/>
                                      </p:to>
                                    </p:set>
                                    <p:animEffect transition="in" filter="fade">
                                      <p:cBhvr>
                                        <p:cTn id="32" dur="2000"/>
                                        <p:tgtEl>
                                          <p:spTgt spid="7168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1683">
                                            <p:txEl>
                                              <p:pRg st="5" end="5"/>
                                            </p:txEl>
                                          </p:spTgt>
                                        </p:tgtEl>
                                        <p:attrNameLst>
                                          <p:attrName>style.visibility</p:attrName>
                                        </p:attrNameLst>
                                      </p:cBhvr>
                                      <p:to>
                                        <p:strVal val="visible"/>
                                      </p:to>
                                    </p:set>
                                    <p:animEffect transition="in" filter="fade">
                                      <p:cBhvr>
                                        <p:cTn id="37" dur="2000"/>
                                        <p:tgtEl>
                                          <p:spTgt spid="716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533400" y="457200"/>
            <a:ext cx="8153400" cy="1143000"/>
          </a:xfrm>
        </p:spPr>
        <p:txBody>
          <a:bodyPr/>
          <a:lstStyle/>
          <a:p>
            <a:pPr eaLnBrk="1" hangingPunct="1"/>
            <a:r>
              <a:rPr lang="en-US" dirty="0"/>
              <a:t>A Main Learning Goal Is NOT …</a:t>
            </a:r>
          </a:p>
        </p:txBody>
      </p:sp>
      <p:sp>
        <p:nvSpPr>
          <p:cNvPr id="122883" name="Rectangle 3"/>
          <p:cNvSpPr>
            <a:spLocks noGrp="1" noChangeArrowheads="1"/>
          </p:cNvSpPr>
          <p:nvPr>
            <p:ph type="body" idx="1"/>
          </p:nvPr>
        </p:nvSpPr>
        <p:spPr>
          <a:xfrm>
            <a:off x="533400" y="1524000"/>
            <a:ext cx="8229600" cy="4953000"/>
          </a:xfrm>
        </p:spPr>
        <p:txBody>
          <a:bodyPr/>
          <a:lstStyle/>
          <a:p>
            <a:pPr marL="365760" indent="-365760" eaLnBrk="1" hangingPunct="1">
              <a:spcBef>
                <a:spcPts val="800"/>
              </a:spcBef>
            </a:pPr>
            <a:r>
              <a:rPr lang="en-US" dirty="0"/>
              <a:t>A topic or phrase</a:t>
            </a:r>
          </a:p>
          <a:p>
            <a:pPr marL="365760" indent="-365760" eaLnBrk="1" hangingPunct="1">
              <a:spcBef>
                <a:spcPts val="800"/>
              </a:spcBef>
            </a:pPr>
            <a:r>
              <a:rPr lang="en-US" dirty="0"/>
              <a:t>An activity</a:t>
            </a:r>
          </a:p>
          <a:p>
            <a:pPr marL="365760" indent="-365760" eaLnBrk="1" hangingPunct="1">
              <a:spcBef>
                <a:spcPts val="800"/>
              </a:spcBef>
            </a:pPr>
            <a:r>
              <a:rPr lang="en-US" dirty="0"/>
              <a:t>A question</a:t>
            </a:r>
          </a:p>
          <a:p>
            <a:pPr marL="365760" indent="-365760" eaLnBrk="1" hangingPunct="1">
              <a:spcBef>
                <a:spcPts val="800"/>
              </a:spcBef>
            </a:pPr>
            <a:r>
              <a:rPr lang="en-US" dirty="0"/>
              <a:t>A performance task or objective</a:t>
            </a:r>
          </a:p>
          <a:p>
            <a:pPr marL="365760" indent="-365760" eaLnBrk="1" hangingPunct="1">
              <a:spcBef>
                <a:spcPts val="800"/>
              </a:spcBef>
            </a:pPr>
            <a:r>
              <a:rPr lang="en-US" dirty="0"/>
              <a:t>A supporting detail, definition, or fact</a:t>
            </a:r>
          </a:p>
          <a:p>
            <a:pPr marL="365760" indent="-365760" eaLnBrk="1" hangingPunct="1">
              <a:spcBef>
                <a:spcPts val="800"/>
              </a:spcBef>
            </a:pPr>
            <a:r>
              <a:rPr lang="en-US" dirty="0"/>
              <a:t>A student misconception or idea that isn’t scientifically accurate</a:t>
            </a:r>
          </a:p>
        </p:txBody>
      </p:sp>
    </p:spTree>
    <p:extLst>
      <p:ext uri="{BB962C8B-B14F-4D97-AF65-F5344CB8AC3E}">
        <p14:creationId xmlns:p14="http://schemas.microsoft.com/office/powerpoint/2010/main" val="1850396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fade">
                                      <p:cBhvr>
                                        <p:cTn id="7" dur="2000"/>
                                        <p:tgtEl>
                                          <p:spTgt spid="1228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883">
                                            <p:txEl>
                                              <p:pRg st="0" end="0"/>
                                            </p:txEl>
                                          </p:spTgt>
                                        </p:tgtEl>
                                        <p:attrNameLst>
                                          <p:attrName>style.visibility</p:attrName>
                                        </p:attrNameLst>
                                      </p:cBhvr>
                                      <p:to>
                                        <p:strVal val="visible"/>
                                      </p:to>
                                    </p:set>
                                    <p:animEffect transition="in" filter="fade">
                                      <p:cBhvr>
                                        <p:cTn id="12" dur="2000"/>
                                        <p:tgtEl>
                                          <p:spTgt spid="1228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883">
                                            <p:txEl>
                                              <p:pRg st="1" end="1"/>
                                            </p:txEl>
                                          </p:spTgt>
                                        </p:tgtEl>
                                        <p:attrNameLst>
                                          <p:attrName>style.visibility</p:attrName>
                                        </p:attrNameLst>
                                      </p:cBhvr>
                                      <p:to>
                                        <p:strVal val="visible"/>
                                      </p:to>
                                    </p:set>
                                    <p:animEffect transition="in" filter="fade">
                                      <p:cBhvr>
                                        <p:cTn id="17" dur="2000"/>
                                        <p:tgtEl>
                                          <p:spTgt spid="1228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883">
                                            <p:txEl>
                                              <p:pRg st="2" end="2"/>
                                            </p:txEl>
                                          </p:spTgt>
                                        </p:tgtEl>
                                        <p:attrNameLst>
                                          <p:attrName>style.visibility</p:attrName>
                                        </p:attrNameLst>
                                      </p:cBhvr>
                                      <p:to>
                                        <p:strVal val="visible"/>
                                      </p:to>
                                    </p:set>
                                    <p:animEffect transition="in" filter="fade">
                                      <p:cBhvr>
                                        <p:cTn id="22" dur="2000"/>
                                        <p:tgtEl>
                                          <p:spTgt spid="1228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883">
                                            <p:txEl>
                                              <p:pRg st="3" end="3"/>
                                            </p:txEl>
                                          </p:spTgt>
                                        </p:tgtEl>
                                        <p:attrNameLst>
                                          <p:attrName>style.visibility</p:attrName>
                                        </p:attrNameLst>
                                      </p:cBhvr>
                                      <p:to>
                                        <p:strVal val="visible"/>
                                      </p:to>
                                    </p:set>
                                    <p:animEffect transition="in" filter="fade">
                                      <p:cBhvr>
                                        <p:cTn id="27" dur="2000"/>
                                        <p:tgtEl>
                                          <p:spTgt spid="12288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883">
                                            <p:txEl>
                                              <p:pRg st="4" end="4"/>
                                            </p:txEl>
                                          </p:spTgt>
                                        </p:tgtEl>
                                        <p:attrNameLst>
                                          <p:attrName>style.visibility</p:attrName>
                                        </p:attrNameLst>
                                      </p:cBhvr>
                                      <p:to>
                                        <p:strVal val="visible"/>
                                      </p:to>
                                    </p:set>
                                    <p:animEffect transition="in" filter="fade">
                                      <p:cBhvr>
                                        <p:cTn id="32" dur="2000"/>
                                        <p:tgtEl>
                                          <p:spTgt spid="12288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2883">
                                            <p:txEl>
                                              <p:pRg st="5" end="5"/>
                                            </p:txEl>
                                          </p:spTgt>
                                        </p:tgtEl>
                                        <p:attrNameLst>
                                          <p:attrName>style.visibility</p:attrName>
                                        </p:attrNameLst>
                                      </p:cBhvr>
                                      <p:to>
                                        <p:strVal val="visible"/>
                                      </p:to>
                                    </p:set>
                                    <p:animEffect transition="in" filter="fade">
                                      <p:cBhvr>
                                        <p:cTn id="37" dur="2000"/>
                                        <p:tgtEl>
                                          <p:spTgt spid="1228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12288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685800"/>
            <a:ext cx="8229600" cy="1143000"/>
          </a:xfrm>
        </p:spPr>
        <p:txBody>
          <a:bodyPr>
            <a:noAutofit/>
          </a:bodyPr>
          <a:lstStyle/>
          <a:p>
            <a:pPr eaLnBrk="1" hangingPunct="1"/>
            <a:r>
              <a:rPr lang="en-US" dirty="0"/>
              <a:t>Definitions: One Main Learning Goal and Science Ideas </a:t>
            </a:r>
          </a:p>
        </p:txBody>
      </p:sp>
      <p:sp>
        <p:nvSpPr>
          <p:cNvPr id="140291" name="Rectangle 3"/>
          <p:cNvSpPr>
            <a:spLocks noGrp="1" noChangeArrowheads="1"/>
          </p:cNvSpPr>
          <p:nvPr>
            <p:ph type="body" idx="1"/>
          </p:nvPr>
        </p:nvSpPr>
        <p:spPr>
          <a:xfrm>
            <a:off x="457200" y="2133600"/>
            <a:ext cx="8229600" cy="4525963"/>
          </a:xfrm>
        </p:spPr>
        <p:txBody>
          <a:bodyPr/>
          <a:lstStyle/>
          <a:p>
            <a:pPr marL="514350" indent="-514350" eaLnBrk="1" hangingPunct="1">
              <a:spcBef>
                <a:spcPts val="0"/>
              </a:spcBef>
              <a:spcAft>
                <a:spcPts val="1200"/>
              </a:spcAft>
              <a:buFont typeface="+mj-lt"/>
              <a:buAutoNum type="arabicPeriod"/>
            </a:pPr>
            <a:r>
              <a:rPr lang="en-US" dirty="0"/>
              <a:t>Read these sections in the </a:t>
            </a:r>
            <a:r>
              <a:rPr lang="en-US" dirty="0" err="1"/>
              <a:t>STeLLA</a:t>
            </a:r>
            <a:r>
              <a:rPr lang="en-US" dirty="0"/>
              <a:t> strategies booklet: (1) </a:t>
            </a:r>
            <a:r>
              <a:rPr lang="en-US" dirty="0" err="1"/>
              <a:t>STeLLA</a:t>
            </a:r>
            <a:r>
              <a:rPr lang="en-US" dirty="0"/>
              <a:t> Strategy A: Identify One Main Learning Goal, and (2) Student Ideas and Science Ideas Defined. </a:t>
            </a:r>
          </a:p>
          <a:p>
            <a:pPr marL="514350" indent="-514350" eaLnBrk="1" hangingPunct="1">
              <a:spcBef>
                <a:spcPts val="0"/>
              </a:spcBef>
              <a:spcAft>
                <a:spcPts val="1200"/>
              </a:spcAft>
              <a:buFont typeface="+mj-lt"/>
              <a:buAutoNum type="arabicPeriod"/>
            </a:pPr>
            <a:r>
              <a:rPr lang="en-US" dirty="0"/>
              <a:t>Based on these readings, what are the differences between a main learning goal </a:t>
            </a:r>
            <a:br>
              <a:rPr lang="en-US" dirty="0"/>
            </a:br>
            <a:r>
              <a:rPr lang="en-US" dirty="0"/>
              <a:t>and a science idea?</a:t>
            </a:r>
          </a:p>
          <a:p>
            <a:pPr eaLnBrk="1" hangingPunct="1"/>
            <a:endParaRPr lang="en-US" dirty="0"/>
          </a:p>
          <a:p>
            <a:pPr eaLnBrk="1" hangingPunct="1">
              <a:spcBef>
                <a:spcPct val="50000"/>
              </a:spcBef>
            </a:pPr>
            <a:endParaRPr lang="en-US" dirty="0"/>
          </a:p>
        </p:txBody>
      </p:sp>
    </p:spTree>
    <p:extLst>
      <p:ext uri="{BB962C8B-B14F-4D97-AF65-F5344CB8AC3E}">
        <p14:creationId xmlns:p14="http://schemas.microsoft.com/office/powerpoint/2010/main" val="316538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Agenda for Day 5	</a:t>
            </a:r>
          </a:p>
        </p:txBody>
      </p:sp>
      <p:sp>
        <p:nvSpPr>
          <p:cNvPr id="3" name="Content Placeholder 2"/>
          <p:cNvSpPr>
            <a:spLocks noGrp="1"/>
          </p:cNvSpPr>
          <p:nvPr>
            <p:ph idx="1"/>
          </p:nvPr>
        </p:nvSpPr>
        <p:spPr>
          <a:xfrm>
            <a:off x="457200" y="1371600"/>
            <a:ext cx="8229600" cy="5029200"/>
          </a:xfrm>
        </p:spPr>
        <p:txBody>
          <a:bodyPr/>
          <a:lstStyle/>
          <a:p>
            <a:pPr marL="365760" indent="-365760">
              <a:spcBef>
                <a:spcPts val="300"/>
              </a:spcBef>
            </a:pPr>
            <a:r>
              <a:rPr lang="en-US" dirty="0"/>
              <a:t>Day-4 reflections</a:t>
            </a:r>
          </a:p>
          <a:p>
            <a:pPr marL="365760" indent="-365760">
              <a:spcBef>
                <a:spcPts val="300"/>
              </a:spcBef>
            </a:pPr>
            <a:r>
              <a:rPr lang="en-US" dirty="0"/>
              <a:t>Focus questions</a:t>
            </a:r>
          </a:p>
          <a:p>
            <a:pPr marL="365760" indent="-365760">
              <a:spcBef>
                <a:spcPts val="300"/>
              </a:spcBef>
            </a:pPr>
            <a:r>
              <a:rPr lang="en-US" dirty="0"/>
              <a:t>Review strategy 6: use and apply</a:t>
            </a:r>
          </a:p>
          <a:p>
            <a:pPr marL="365760" indent="-365760">
              <a:spcBef>
                <a:spcPts val="300"/>
              </a:spcBef>
            </a:pPr>
            <a:r>
              <a:rPr lang="en-US" dirty="0"/>
              <a:t>What Is the Science Content Storyline Lens?</a:t>
            </a:r>
          </a:p>
          <a:p>
            <a:pPr marL="365760" indent="-365760">
              <a:spcBef>
                <a:spcPts val="300"/>
              </a:spcBef>
            </a:pPr>
            <a:r>
              <a:rPr lang="en-US" dirty="0"/>
              <a:t>Introducing SCSL strategy A</a:t>
            </a:r>
          </a:p>
          <a:p>
            <a:pPr marL="365760" indent="-365760">
              <a:spcBef>
                <a:spcPts val="300"/>
              </a:spcBef>
            </a:pPr>
            <a:r>
              <a:rPr lang="en-US" dirty="0"/>
              <a:t>Lesson analysis: SCSL strategy A</a:t>
            </a:r>
          </a:p>
          <a:p>
            <a:pPr marL="365760" indent="-365760">
              <a:spcBef>
                <a:spcPts val="300"/>
              </a:spcBef>
              <a:buFont typeface="Arial" pitchFamily="34" charset="0"/>
              <a:buChar char="•"/>
            </a:pPr>
            <a:r>
              <a:rPr lang="en-US" dirty="0"/>
              <a:t>Lunch</a:t>
            </a:r>
          </a:p>
          <a:p>
            <a:pPr marL="365760" indent="-365760">
              <a:spcBef>
                <a:spcPts val="300"/>
              </a:spcBef>
            </a:pPr>
            <a:r>
              <a:rPr lang="en-US" dirty="0"/>
              <a:t>Content deepening: food webs</a:t>
            </a:r>
          </a:p>
          <a:p>
            <a:pPr marL="365760" indent="-365760">
              <a:spcBef>
                <a:spcPts val="300"/>
              </a:spcBef>
            </a:pPr>
            <a:r>
              <a:rPr lang="en-US" dirty="0"/>
              <a:t>Summary, homework, and reflections</a:t>
            </a:r>
            <a:r>
              <a:rPr lang="en-US" sz="3000" dirty="0"/>
              <a:t>	</a:t>
            </a:r>
            <a:r>
              <a:rPr lang="en-US" dirty="0"/>
              <a:t>	</a:t>
            </a:r>
          </a:p>
          <a:p>
            <a:pPr marL="182563" lvl="1" indent="-11113"/>
            <a:endParaRPr lang="en-US" dirty="0"/>
          </a:p>
          <a:p>
            <a:endParaRPr lang="en-US" dirty="0"/>
          </a:p>
        </p:txBody>
      </p:sp>
    </p:spTree>
    <p:extLst>
      <p:ext uri="{BB962C8B-B14F-4D97-AF65-F5344CB8AC3E}">
        <p14:creationId xmlns:p14="http://schemas.microsoft.com/office/powerpoint/2010/main" val="1182580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990600"/>
          </a:xfrm>
        </p:spPr>
        <p:txBody>
          <a:bodyPr>
            <a:noAutofit/>
          </a:bodyPr>
          <a:lstStyle/>
          <a:p>
            <a:r>
              <a:rPr lang="en-US" dirty="0"/>
              <a:t>Practice Identifying Student Ideas and </a:t>
            </a:r>
            <a:br>
              <a:rPr lang="en-US" dirty="0"/>
            </a:br>
            <a:r>
              <a:rPr lang="en-US" dirty="0"/>
              <a:t>Science Ideas</a:t>
            </a:r>
          </a:p>
        </p:txBody>
      </p:sp>
      <p:sp>
        <p:nvSpPr>
          <p:cNvPr id="3" name="Content Placeholder 2"/>
          <p:cNvSpPr>
            <a:spLocks noGrp="1"/>
          </p:cNvSpPr>
          <p:nvPr>
            <p:ph idx="1"/>
          </p:nvPr>
        </p:nvSpPr>
        <p:spPr>
          <a:xfrm>
            <a:off x="457200" y="1676400"/>
            <a:ext cx="8458200" cy="4876800"/>
          </a:xfrm>
        </p:spPr>
        <p:txBody>
          <a:bodyPr/>
          <a:lstStyle/>
          <a:p>
            <a:pPr marL="0" indent="0">
              <a:buNone/>
            </a:pPr>
            <a:r>
              <a:rPr lang="en-US" sz="2750" dirty="0"/>
              <a:t>Identify any student ideas and science ideas in this list:</a:t>
            </a:r>
          </a:p>
          <a:p>
            <a:pPr marL="548640" lvl="1" indent="-365760">
              <a:spcBef>
                <a:spcPts val="300"/>
              </a:spcBef>
              <a:buFont typeface="+mj-lt"/>
              <a:buAutoNum type="arabicPeriod"/>
            </a:pPr>
            <a:r>
              <a:rPr lang="en-US" sz="2750" dirty="0"/>
              <a:t>Energy and matter</a:t>
            </a:r>
          </a:p>
          <a:p>
            <a:pPr marL="548640" lvl="1" indent="-365760">
              <a:spcBef>
                <a:spcPts val="300"/>
              </a:spcBef>
              <a:buFont typeface="+mj-lt"/>
              <a:buAutoNum type="arabicPeriod"/>
            </a:pPr>
            <a:r>
              <a:rPr lang="en-US" sz="2750" dirty="0"/>
              <a:t>Students do a role-play showing how a food web works.</a:t>
            </a:r>
          </a:p>
          <a:p>
            <a:pPr marL="548640" lvl="1" indent="-365760">
              <a:spcBef>
                <a:spcPts val="300"/>
              </a:spcBef>
              <a:buFont typeface="+mj-lt"/>
              <a:buAutoNum type="arabicPeriod"/>
            </a:pPr>
            <a:r>
              <a:rPr lang="en-US" sz="2750" dirty="0"/>
              <a:t>Plants get their food by taking it from the soil.</a:t>
            </a:r>
          </a:p>
          <a:p>
            <a:pPr marL="548640" lvl="1" indent="-365760">
              <a:spcBef>
                <a:spcPts val="300"/>
              </a:spcBef>
              <a:buFont typeface="+mj-lt"/>
              <a:buAutoNum type="arabicPeriod"/>
            </a:pPr>
            <a:r>
              <a:rPr lang="en-US" sz="2750" dirty="0"/>
              <a:t>Plants are producers. </a:t>
            </a:r>
          </a:p>
          <a:p>
            <a:pPr marL="548640" lvl="1" indent="-365760">
              <a:spcBef>
                <a:spcPts val="300"/>
              </a:spcBef>
              <a:buFont typeface="+mj-lt"/>
              <a:buAutoNum type="arabicPeriod"/>
            </a:pPr>
            <a:r>
              <a:rPr lang="en-US" sz="2750" dirty="0"/>
              <a:t>Plants don’t need food to grow; they only need water. </a:t>
            </a:r>
          </a:p>
          <a:p>
            <a:pPr marL="548640" lvl="1" indent="-365760">
              <a:spcBef>
                <a:spcPts val="300"/>
              </a:spcBef>
              <a:buFont typeface="+mj-lt"/>
              <a:buAutoNum type="arabicPeriod"/>
            </a:pPr>
            <a:r>
              <a:rPr lang="en-US" sz="2750" dirty="0"/>
              <a:t>Plant the seeds just below the surface of the soil and then water them everyday.</a:t>
            </a:r>
          </a:p>
          <a:p>
            <a:pPr marL="548640" lvl="1" indent="-365760">
              <a:spcBef>
                <a:spcPts val="300"/>
              </a:spcBef>
              <a:buFont typeface="+mj-lt"/>
              <a:buAutoNum type="arabicPeriod"/>
            </a:pPr>
            <a:r>
              <a:rPr lang="en-US" sz="2750" dirty="0"/>
              <a:t>How do plants get their food? </a:t>
            </a:r>
          </a:p>
          <a:p>
            <a:pPr marL="548640" lvl="1" indent="-365760">
              <a:spcBef>
                <a:spcPts val="300"/>
              </a:spcBef>
              <a:buFont typeface="+mj-lt"/>
              <a:buAutoNum type="arabicPeriod"/>
            </a:pPr>
            <a:r>
              <a:rPr lang="en-US" sz="2750" dirty="0"/>
              <a:t>Some animals get their food by eating plants.</a:t>
            </a:r>
          </a:p>
          <a:p>
            <a:pPr lvl="1"/>
            <a:endParaRPr lang="en-US" dirty="0"/>
          </a:p>
          <a:p>
            <a:pPr lvl="1"/>
            <a:endParaRPr lang="en-US" dirty="0"/>
          </a:p>
        </p:txBody>
      </p:sp>
    </p:spTree>
    <p:extLst>
      <p:ext uri="{BB962C8B-B14F-4D97-AF65-F5344CB8AC3E}">
        <p14:creationId xmlns:p14="http://schemas.microsoft.com/office/powerpoint/2010/main" val="417221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77200" cy="990600"/>
          </a:xfrm>
        </p:spPr>
        <p:txBody>
          <a:bodyPr>
            <a:noAutofit/>
          </a:bodyPr>
          <a:lstStyle/>
          <a:p>
            <a:r>
              <a:rPr lang="en-US" dirty="0"/>
              <a:t>Practice Identifying Student Ideas and Science Ideas in a Class Discussion</a:t>
            </a:r>
          </a:p>
        </p:txBody>
      </p:sp>
      <p:sp>
        <p:nvSpPr>
          <p:cNvPr id="3" name="Content Placeholder 2"/>
          <p:cNvSpPr>
            <a:spLocks noGrp="1"/>
          </p:cNvSpPr>
          <p:nvPr>
            <p:ph idx="1"/>
          </p:nvPr>
        </p:nvSpPr>
        <p:spPr>
          <a:xfrm>
            <a:off x="533400" y="1676400"/>
            <a:ext cx="8458200" cy="4876800"/>
          </a:xfrm>
        </p:spPr>
        <p:txBody>
          <a:bodyPr/>
          <a:lstStyle/>
          <a:p>
            <a:pPr marL="0" indent="0">
              <a:spcBef>
                <a:spcPts val="0"/>
              </a:spcBef>
              <a:spcAft>
                <a:spcPts val="300"/>
              </a:spcAft>
              <a:buNone/>
            </a:pPr>
            <a:r>
              <a:rPr lang="en-US" sz="2600" dirty="0"/>
              <a:t>Identify </a:t>
            </a:r>
            <a:r>
              <a:rPr lang="en-US" sz="2600" b="1" dirty="0"/>
              <a:t>one student idea </a:t>
            </a:r>
            <a:r>
              <a:rPr lang="en-US" sz="2600" dirty="0"/>
              <a:t>and </a:t>
            </a:r>
            <a:r>
              <a:rPr lang="en-US" sz="2600" b="1" dirty="0"/>
              <a:t>one science idea </a:t>
            </a:r>
            <a:r>
              <a:rPr lang="en-US" sz="2600" dirty="0"/>
              <a:t>in this class discussion:</a:t>
            </a:r>
          </a:p>
          <a:p>
            <a:pPr marL="0" indent="0" defTabSz="594360">
              <a:spcBef>
                <a:spcPts val="0"/>
              </a:spcBef>
              <a:buNone/>
            </a:pPr>
            <a:r>
              <a:rPr lang="en-US" sz="2600" dirty="0"/>
              <a:t>T:	How do you think we get the energy we need to survive?</a:t>
            </a:r>
          </a:p>
          <a:p>
            <a:pPr marL="0" indent="0" defTabSz="594360">
              <a:spcBef>
                <a:spcPts val="0"/>
              </a:spcBef>
              <a:buNone/>
            </a:pPr>
            <a:r>
              <a:rPr lang="en-US" sz="2600" dirty="0"/>
              <a:t>S:	From exercising.</a:t>
            </a:r>
          </a:p>
          <a:p>
            <a:pPr marL="0" indent="0" defTabSz="594360">
              <a:spcBef>
                <a:spcPts val="0"/>
              </a:spcBef>
              <a:buNone/>
            </a:pPr>
            <a:r>
              <a:rPr lang="en-US" sz="2600" dirty="0"/>
              <a:t>SN:	From resting and sleeping. </a:t>
            </a:r>
          </a:p>
          <a:p>
            <a:pPr marL="0" indent="0" defTabSz="594360">
              <a:spcBef>
                <a:spcPts val="0"/>
              </a:spcBef>
              <a:buNone/>
            </a:pPr>
            <a:r>
              <a:rPr lang="en-US" sz="2600" dirty="0"/>
              <a:t>SN:	From food.</a:t>
            </a:r>
          </a:p>
          <a:p>
            <a:pPr marL="0" indent="0" defTabSz="594360">
              <a:spcBef>
                <a:spcPts val="0"/>
              </a:spcBef>
              <a:buNone/>
            </a:pPr>
            <a:r>
              <a:rPr lang="en-US" sz="2600" dirty="0"/>
              <a:t>T:	Do all living things get energy from food?</a:t>
            </a:r>
          </a:p>
          <a:p>
            <a:pPr marL="0" indent="0" defTabSz="594360">
              <a:spcBef>
                <a:spcPts val="0"/>
              </a:spcBef>
              <a:buNone/>
            </a:pPr>
            <a:r>
              <a:rPr lang="en-US" sz="2600" dirty="0"/>
              <a:t>S:	Yes.</a:t>
            </a:r>
          </a:p>
          <a:p>
            <a:pPr marL="0" indent="0" defTabSz="594360">
              <a:spcBef>
                <a:spcPts val="0"/>
              </a:spcBef>
              <a:buNone/>
            </a:pPr>
            <a:r>
              <a:rPr lang="en-US" sz="2600" dirty="0"/>
              <a:t>SN:	No, plants get energy from water and soil. </a:t>
            </a:r>
          </a:p>
          <a:p>
            <a:pPr marL="0" indent="0">
              <a:spcBef>
                <a:spcPts val="1200"/>
              </a:spcBef>
              <a:buNone/>
            </a:pPr>
            <a:r>
              <a:rPr lang="en-US" sz="2600" b="1" dirty="0">
                <a:solidFill>
                  <a:srgbClr val="C00000"/>
                </a:solidFill>
              </a:rPr>
              <a:t>Food for thought: </a:t>
            </a:r>
            <a:r>
              <a:rPr lang="en-US" sz="2600" dirty="0"/>
              <a:t>To avoid problems, why not require students to speak in complete sentences during science discussions?</a:t>
            </a:r>
          </a:p>
        </p:txBody>
      </p:sp>
    </p:spTree>
    <p:extLst>
      <p:ext uri="{BB962C8B-B14F-4D97-AF65-F5344CB8AC3E}">
        <p14:creationId xmlns:p14="http://schemas.microsoft.com/office/powerpoint/2010/main" val="95034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990600"/>
          </a:xfrm>
        </p:spPr>
        <p:txBody>
          <a:bodyPr>
            <a:noAutofit/>
          </a:bodyPr>
          <a:lstStyle/>
          <a:p>
            <a:r>
              <a:rPr lang="en-US" sz="3800" dirty="0"/>
              <a:t>Science Ideas That Support the Main </a:t>
            </a:r>
            <a:br>
              <a:rPr lang="en-US" sz="3800" dirty="0"/>
            </a:br>
            <a:r>
              <a:rPr lang="en-US" sz="3800" dirty="0"/>
              <a:t>Learning Goal</a:t>
            </a:r>
          </a:p>
        </p:txBody>
      </p:sp>
      <p:sp>
        <p:nvSpPr>
          <p:cNvPr id="3" name="Content Placeholder 2"/>
          <p:cNvSpPr>
            <a:spLocks noGrp="1"/>
          </p:cNvSpPr>
          <p:nvPr>
            <p:ph idx="1"/>
          </p:nvPr>
        </p:nvSpPr>
        <p:spPr>
          <a:xfrm>
            <a:off x="533400" y="1524000"/>
            <a:ext cx="8382000" cy="5181600"/>
          </a:xfrm>
        </p:spPr>
        <p:txBody>
          <a:bodyPr/>
          <a:lstStyle/>
          <a:p>
            <a:pPr marL="0" indent="0">
              <a:spcBef>
                <a:spcPts val="0"/>
              </a:spcBef>
              <a:buNone/>
            </a:pPr>
            <a:r>
              <a:rPr lang="en-US" sz="2600" b="1" dirty="0"/>
              <a:t>Main learning goal: </a:t>
            </a:r>
            <a:r>
              <a:rPr lang="en-US" sz="2600" dirty="0"/>
              <a:t>Plants take in sunlight, air, and water from their environment and use them to make their own food.</a:t>
            </a:r>
          </a:p>
          <a:p>
            <a:pPr marL="0" indent="0">
              <a:spcBef>
                <a:spcPts val="400"/>
              </a:spcBef>
              <a:buNone/>
            </a:pPr>
            <a:r>
              <a:rPr lang="en-US" sz="2600" b="1" dirty="0"/>
              <a:t>Supporting ideas: </a:t>
            </a:r>
          </a:p>
          <a:p>
            <a:pPr marL="365760" lvl="1">
              <a:spcBef>
                <a:spcPts val="300"/>
              </a:spcBef>
              <a:buFont typeface="Arial" pitchFamily="34" charset="0"/>
              <a:buChar char="•"/>
            </a:pPr>
            <a:r>
              <a:rPr lang="en-US" sz="2600" dirty="0"/>
              <a:t>An environment is a place where living things can get what they need to live and grow.</a:t>
            </a:r>
          </a:p>
          <a:p>
            <a:pPr marL="365760" lvl="1">
              <a:spcBef>
                <a:spcPts val="300"/>
              </a:spcBef>
              <a:buFont typeface="Arial" pitchFamily="34" charset="0"/>
              <a:buChar char="•"/>
            </a:pPr>
            <a:r>
              <a:rPr lang="en-US" sz="2600" dirty="0"/>
              <a:t>Plants are living things.</a:t>
            </a:r>
          </a:p>
          <a:p>
            <a:pPr marL="365760" lvl="1">
              <a:spcBef>
                <a:spcPts val="300"/>
              </a:spcBef>
              <a:buFont typeface="Arial" pitchFamily="34" charset="0"/>
              <a:buChar char="•"/>
            </a:pPr>
            <a:r>
              <a:rPr lang="en-US" sz="2600" dirty="0"/>
              <a:t>All living things, including plants, need food.</a:t>
            </a:r>
          </a:p>
          <a:p>
            <a:pPr marL="365760" lvl="1">
              <a:spcBef>
                <a:spcPts val="300"/>
              </a:spcBef>
              <a:buFont typeface="Arial" pitchFamily="34" charset="0"/>
              <a:buChar char="•"/>
            </a:pPr>
            <a:r>
              <a:rPr lang="en-US" sz="2600" dirty="0"/>
              <a:t>Plants cannot catch their food like animals do.</a:t>
            </a:r>
          </a:p>
          <a:p>
            <a:pPr marL="365760" lvl="1">
              <a:spcBef>
                <a:spcPts val="300"/>
              </a:spcBef>
              <a:buFont typeface="Arial" pitchFamily="34" charset="0"/>
              <a:buChar char="•"/>
            </a:pPr>
            <a:r>
              <a:rPr lang="en-US" sz="2600" dirty="0"/>
              <a:t>Plants take in water from their roots.</a:t>
            </a:r>
          </a:p>
          <a:p>
            <a:pPr marL="365760" lvl="1">
              <a:spcBef>
                <a:spcPts val="300"/>
              </a:spcBef>
              <a:buFont typeface="Arial" pitchFamily="34" charset="0"/>
              <a:buChar char="•"/>
            </a:pPr>
            <a:r>
              <a:rPr lang="en-US" sz="2600" dirty="0"/>
              <a:t>Plants take in sunlight and air through their leaves.</a:t>
            </a:r>
          </a:p>
          <a:p>
            <a:pPr marL="365760" lvl="1">
              <a:spcBef>
                <a:spcPts val="300"/>
              </a:spcBef>
              <a:buFont typeface="Arial" pitchFamily="34" charset="0"/>
              <a:buChar char="•"/>
            </a:pPr>
            <a:r>
              <a:rPr lang="en-US" sz="2600" dirty="0"/>
              <a:t>Plants use sunlight, air, and water to make their own food</a:t>
            </a:r>
            <a:r>
              <a:rPr lang="en-US" sz="2600" dirty="0">
                <a:solidFill>
                  <a:srgbClr val="002060"/>
                </a:solidFill>
              </a:rPr>
              <a:t>.</a:t>
            </a:r>
            <a:r>
              <a:rPr lang="en-US" sz="2600" dirty="0"/>
              <a:t> </a:t>
            </a:r>
            <a:endParaRPr lang="en-US" sz="2600" dirty="0">
              <a:solidFill>
                <a:srgbClr val="00B050"/>
              </a:solidFill>
            </a:endParaRPr>
          </a:p>
        </p:txBody>
      </p:sp>
    </p:spTree>
    <p:extLst>
      <p:ext uri="{BB962C8B-B14F-4D97-AF65-F5344CB8AC3E}">
        <p14:creationId xmlns:p14="http://schemas.microsoft.com/office/powerpoint/2010/main" val="361779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228600"/>
            <a:ext cx="8229600" cy="1143000"/>
          </a:xfrm>
        </p:spPr>
        <p:txBody>
          <a:bodyPr>
            <a:noAutofit/>
          </a:bodyPr>
          <a:lstStyle/>
          <a:p>
            <a:pPr eaLnBrk="1" hangingPunct="1"/>
            <a:r>
              <a:rPr lang="en-US" dirty="0"/>
              <a:t>Practice Identifying Main Learning Goals</a:t>
            </a:r>
          </a:p>
        </p:txBody>
      </p:sp>
      <p:sp>
        <p:nvSpPr>
          <p:cNvPr id="21507" name="Rectangle 3"/>
          <p:cNvSpPr>
            <a:spLocks noGrp="1" noChangeArrowheads="1"/>
          </p:cNvSpPr>
          <p:nvPr>
            <p:ph type="body" idx="1"/>
          </p:nvPr>
        </p:nvSpPr>
        <p:spPr>
          <a:xfrm>
            <a:off x="609600" y="1219200"/>
            <a:ext cx="8077200" cy="5181600"/>
          </a:xfrm>
        </p:spPr>
        <p:txBody>
          <a:bodyPr/>
          <a:lstStyle/>
          <a:p>
            <a:pPr marL="548640" indent="-548640">
              <a:spcBef>
                <a:spcPts val="0"/>
              </a:spcBef>
              <a:spcAft>
                <a:spcPts val="800"/>
              </a:spcAft>
              <a:buClr>
                <a:schemeClr val="bg1">
                  <a:lumMod val="65000"/>
                </a:schemeClr>
              </a:buClr>
              <a:buFont typeface="+mj-lt"/>
              <a:buAutoNum type="arabicPeriod"/>
            </a:pPr>
            <a:r>
              <a:rPr lang="en-US" sz="3000" b="1" dirty="0"/>
              <a:t>Small groups or pairs: </a:t>
            </a:r>
            <a:r>
              <a:rPr lang="en-US" sz="3000" dirty="0"/>
              <a:t>Use the criteria in Analysis Guide A (handout 5.1 in binder) to analyze a list of candidate main learning goals related to food webs (handout 5.2: Practice Identifying One Main Learning Goal).</a:t>
            </a:r>
          </a:p>
          <a:p>
            <a:pPr marL="548640" indent="-548640">
              <a:spcBef>
                <a:spcPts val="0"/>
              </a:spcBef>
              <a:spcAft>
                <a:spcPts val="800"/>
              </a:spcAft>
              <a:buFont typeface="+mj-lt"/>
              <a:buAutoNum type="arabicPeriod"/>
            </a:pPr>
            <a:r>
              <a:rPr lang="en-US" sz="3000" dirty="0"/>
              <a:t>Select candidates from the list that you think are good main learning goals for the focus of the lesson and record the reasons for your choices on handout 5.2.</a:t>
            </a:r>
          </a:p>
          <a:p>
            <a:pPr marL="548640" indent="-548640">
              <a:spcBef>
                <a:spcPts val="0"/>
              </a:spcBef>
              <a:spcAft>
                <a:spcPts val="800"/>
              </a:spcAft>
              <a:buFont typeface="+mj-lt"/>
              <a:buAutoNum type="arabicPeriod"/>
            </a:pPr>
            <a:r>
              <a:rPr lang="en-US" sz="3000" b="1" dirty="0"/>
              <a:t>Whole group: </a:t>
            </a:r>
            <a:r>
              <a:rPr lang="en-US" sz="3000" dirty="0"/>
              <a:t>Discuss and justify your selections.</a:t>
            </a:r>
          </a:p>
          <a:p>
            <a:pPr marL="0" indent="0" eaLnBrk="1" hangingPunct="1">
              <a:buNone/>
            </a:pPr>
            <a:endParaRPr lang="en-US" sz="2800" dirty="0"/>
          </a:p>
        </p:txBody>
      </p:sp>
    </p:spTree>
    <p:extLst>
      <p:ext uri="{BB962C8B-B14F-4D97-AF65-F5344CB8AC3E}">
        <p14:creationId xmlns:p14="http://schemas.microsoft.com/office/powerpoint/2010/main" val="395449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90600"/>
          </a:xfrm>
        </p:spPr>
        <p:txBody>
          <a:bodyPr>
            <a:noAutofit/>
          </a:bodyPr>
          <a:lstStyle/>
          <a:p>
            <a:r>
              <a:rPr lang="en-US" dirty="0"/>
              <a:t>Lesson Analysis: Strategy A</a:t>
            </a:r>
          </a:p>
        </p:txBody>
      </p:sp>
      <p:sp>
        <p:nvSpPr>
          <p:cNvPr id="3" name="Content Placeholder 2"/>
          <p:cNvSpPr>
            <a:spLocks noGrp="1"/>
          </p:cNvSpPr>
          <p:nvPr>
            <p:ph idx="1"/>
          </p:nvPr>
        </p:nvSpPr>
        <p:spPr>
          <a:xfrm>
            <a:off x="609600" y="1524000"/>
            <a:ext cx="8229600" cy="4648200"/>
          </a:xfrm>
        </p:spPr>
        <p:txBody>
          <a:bodyPr/>
          <a:lstStyle/>
          <a:p>
            <a:pPr marL="0" indent="0">
              <a:spcBef>
                <a:spcPts val="1200"/>
              </a:spcBef>
              <a:spcAft>
                <a:spcPts val="1200"/>
              </a:spcAft>
              <a:buNone/>
            </a:pPr>
            <a:r>
              <a:rPr lang="en-US" dirty="0"/>
              <a:t>Next, we’ll watch a sequence of three video clips from a single lesson about food webs.</a:t>
            </a:r>
          </a:p>
          <a:p>
            <a:pPr marL="0" indent="0">
              <a:spcBef>
                <a:spcPts val="1200"/>
              </a:spcBef>
              <a:spcAft>
                <a:spcPts val="1200"/>
              </a:spcAft>
              <a:buNone/>
            </a:pPr>
            <a:r>
              <a:rPr lang="en-US" b="1" dirty="0"/>
              <a:t>Analysis question for all three clips: </a:t>
            </a:r>
            <a:r>
              <a:rPr lang="en-US" dirty="0"/>
              <a:t>Does this lesson have one main learning goal?</a:t>
            </a:r>
          </a:p>
          <a:p>
            <a:pPr marL="0" lvl="1" indent="0">
              <a:spcBef>
                <a:spcPts val="1200"/>
              </a:spcBef>
              <a:buNone/>
            </a:pPr>
            <a:r>
              <a:rPr lang="en-US" sz="3200" b="1" dirty="0"/>
              <a:t>Follow-up questions: </a:t>
            </a:r>
          </a:p>
          <a:p>
            <a:pPr lvl="1" indent="-274320">
              <a:spcBef>
                <a:spcPts val="300"/>
              </a:spcBef>
              <a:buFont typeface="Arial" pitchFamily="34" charset="0"/>
              <a:buChar char="•"/>
            </a:pPr>
            <a:r>
              <a:rPr lang="en-US" sz="3200" dirty="0"/>
              <a:t>If yes, what is it?</a:t>
            </a:r>
          </a:p>
          <a:p>
            <a:pPr lvl="1" indent="-274320">
              <a:spcBef>
                <a:spcPts val="300"/>
              </a:spcBef>
              <a:buFont typeface="Arial" pitchFamily="34" charset="0"/>
              <a:buChar char="•"/>
            </a:pPr>
            <a:r>
              <a:rPr lang="en-US" sz="3200" dirty="0"/>
              <a:t>If no, what do you think is happening in the lesson?  </a:t>
            </a:r>
          </a:p>
        </p:txBody>
      </p:sp>
    </p:spTree>
    <p:extLst>
      <p:ext uri="{BB962C8B-B14F-4D97-AF65-F5344CB8AC3E}">
        <p14:creationId xmlns:p14="http://schemas.microsoft.com/office/powerpoint/2010/main" val="2391600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609600"/>
            <a:ext cx="8183422" cy="990600"/>
          </a:xfrm>
        </p:spPr>
        <p:txBody>
          <a:bodyPr>
            <a:noAutofit/>
          </a:bodyPr>
          <a:lstStyle/>
          <a:p>
            <a:pPr eaLnBrk="1" hangingPunct="1"/>
            <a:r>
              <a:rPr lang="en-US" dirty="0"/>
              <a:t>Lesson Analysis: </a:t>
            </a:r>
            <a:r>
              <a:rPr lang="en-US" b="1" dirty="0"/>
              <a:t>Review</a:t>
            </a:r>
            <a:r>
              <a:rPr lang="en-US" dirty="0"/>
              <a:t> Lesson Context, Video Clip 1</a:t>
            </a:r>
          </a:p>
        </p:txBody>
      </p:sp>
      <p:sp>
        <p:nvSpPr>
          <p:cNvPr id="22531" name="Rectangle 3"/>
          <p:cNvSpPr>
            <a:spLocks noGrp="1" noChangeArrowheads="1"/>
          </p:cNvSpPr>
          <p:nvPr>
            <p:ph type="body" idx="1"/>
          </p:nvPr>
        </p:nvSpPr>
        <p:spPr>
          <a:xfrm>
            <a:off x="609600" y="1752600"/>
            <a:ext cx="8077200" cy="4863584"/>
          </a:xfrm>
        </p:spPr>
        <p:txBody>
          <a:bodyPr/>
          <a:lstStyle/>
          <a:p>
            <a:pPr marL="365760" lvl="0" indent="-365760">
              <a:spcBef>
                <a:spcPts val="0"/>
              </a:spcBef>
              <a:spcAft>
                <a:spcPts val="1200"/>
              </a:spcAft>
              <a:buClr>
                <a:srgbClr val="93A299"/>
              </a:buClr>
              <a:buFont typeface="+mj-lt"/>
              <a:buAutoNum type="arabicPeriod"/>
            </a:pPr>
            <a:r>
              <a:rPr lang="en-US" dirty="0">
                <a:solidFill>
                  <a:srgbClr val="292934"/>
                </a:solidFill>
              </a:rPr>
              <a:t>Read the lesson context on the video transcript (handout 5.3 in PD program binder).  </a:t>
            </a:r>
          </a:p>
          <a:p>
            <a:pPr marL="365760" indent="-365760">
              <a:spcBef>
                <a:spcPts val="0"/>
              </a:spcBef>
              <a:spcAft>
                <a:spcPts val="800"/>
              </a:spcAft>
              <a:buClr>
                <a:srgbClr val="93A299"/>
              </a:buClr>
              <a:buAutoNum type="arabicPeriod" startAt="2"/>
            </a:pPr>
            <a:r>
              <a:rPr lang="en-US" dirty="0">
                <a:solidFill>
                  <a:srgbClr val="292934"/>
                </a:solidFill>
              </a:rPr>
              <a:t>As you watch the clip, keep the analysis question in mind: </a:t>
            </a:r>
            <a:r>
              <a:rPr lang="en-US" b="1" dirty="0">
                <a:solidFill>
                  <a:srgbClr val="292934"/>
                </a:solidFill>
              </a:rPr>
              <a:t>Does this lesson have one main learning goal?</a:t>
            </a:r>
          </a:p>
          <a:p>
            <a:pPr marL="548640" indent="-274320">
              <a:spcBef>
                <a:spcPts val="0"/>
              </a:spcBef>
              <a:spcAft>
                <a:spcPts val="0"/>
              </a:spcAft>
              <a:buClr>
                <a:srgbClr val="93A299"/>
              </a:buClr>
            </a:pPr>
            <a:r>
              <a:rPr lang="en-US" dirty="0">
                <a:solidFill>
                  <a:srgbClr val="292934"/>
                </a:solidFill>
              </a:rPr>
              <a:t>If yes, what is it? </a:t>
            </a:r>
          </a:p>
          <a:p>
            <a:pPr marL="548640" indent="-274320">
              <a:spcBef>
                <a:spcPts val="0"/>
              </a:spcBef>
              <a:spcAft>
                <a:spcPts val="0"/>
              </a:spcAft>
              <a:buClr>
                <a:srgbClr val="93A299"/>
              </a:buClr>
            </a:pPr>
            <a:r>
              <a:rPr lang="en-US" dirty="0">
                <a:solidFill>
                  <a:srgbClr val="292934"/>
                </a:solidFill>
              </a:rPr>
              <a:t>If no, what do you think is happening in the lesson?</a:t>
            </a:r>
          </a:p>
          <a:p>
            <a:pPr marL="514350" lvl="0" indent="-514350">
              <a:spcAft>
                <a:spcPts val="1200"/>
              </a:spcAft>
              <a:buClr>
                <a:srgbClr val="93A299"/>
              </a:buClr>
              <a:buFont typeface="Arial" charset="0"/>
              <a:buAutoNum type="arabicPeriod" startAt="2"/>
            </a:pPr>
            <a:endParaRPr lang="en-US" dirty="0">
              <a:solidFill>
                <a:srgbClr val="292934"/>
              </a:solidFill>
            </a:endParaRPr>
          </a:p>
          <a:p>
            <a:pPr marL="274637" lvl="1" indent="0" eaLnBrk="1" hangingPunct="1">
              <a:buNone/>
            </a:pPr>
            <a:endParaRPr lang="en-US" sz="1600" dirty="0">
              <a:hlinkClick r:id="rId3" action="ppaction://hlinkfile"/>
            </a:endParaRPr>
          </a:p>
        </p:txBody>
      </p:sp>
      <p:sp>
        <p:nvSpPr>
          <p:cNvPr id="2" name="TextBox 1">
            <a:hlinkClick r:id="rId4" action="ppaction://hlinkfile"/>
          </p:cNvPr>
          <p:cNvSpPr txBox="1"/>
          <p:nvPr/>
        </p:nvSpPr>
        <p:spPr>
          <a:xfrm>
            <a:off x="3200400" y="6172200"/>
            <a:ext cx="5525947" cy="400110"/>
          </a:xfrm>
          <a:prstGeom prst="rect">
            <a:avLst/>
          </a:prstGeom>
          <a:noFill/>
        </p:spPr>
        <p:txBody>
          <a:bodyPr wrap="square" rtlCol="0">
            <a:spAutoFit/>
          </a:bodyPr>
          <a:lstStyle/>
          <a:p>
            <a:r>
              <a:rPr lang="en-US" sz="2000" dirty="0">
                <a:solidFill>
                  <a:srgbClr val="0070C0"/>
                </a:solidFill>
                <a:latin typeface="Calibri" pitchFamily="34" charset="0"/>
              </a:rPr>
              <a:t>Link to video clip 1: </a:t>
            </a:r>
            <a:r>
              <a:rPr lang="en-US" sz="2000" dirty="0">
                <a:solidFill>
                  <a:srgbClr val="0070C0"/>
                </a:solidFill>
                <a:latin typeface="Calibri" pitchFamily="34" charset="0"/>
                <a:hlinkClick r:id="rId5"/>
              </a:rPr>
              <a:t>5.1_stella_FW_belcastro_L1_c1</a:t>
            </a:r>
            <a:endParaRPr lang="en-US" sz="2000" dirty="0">
              <a:solidFill>
                <a:srgbClr val="0070C0"/>
              </a:solidFill>
              <a:latin typeface="Calibri" pitchFamily="34" charset="0"/>
            </a:endParaRPr>
          </a:p>
        </p:txBody>
      </p:sp>
      <p:sp>
        <p:nvSpPr>
          <p:cNvPr id="3"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5.1_stella_FW_belcastro_</a:t>
            </a:r>
            <a:r>
              <a:rPr kumimoji="0" lang="en-US" altLang="en-US" sz="1000" b="0" i="0" u="none" strike="noStrike" cap="none" normalizeH="0" baseline="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_</a:t>
            </a:r>
            <a:r>
              <a:rPr kumimoji="0" lang="en-US"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L1_c1</a:t>
            </a:r>
            <a:r>
              <a:rPr kumimoji="0" lang="en-US" altLang="en-US" sz="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92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48624" cy="1066800"/>
          </a:xfrm>
        </p:spPr>
        <p:txBody>
          <a:bodyPr>
            <a:noAutofit/>
          </a:bodyPr>
          <a:lstStyle/>
          <a:p>
            <a:r>
              <a:rPr lang="en-US" dirty="0"/>
              <a:t>Lesson Analysis: </a:t>
            </a:r>
            <a:r>
              <a:rPr lang="en-US" b="1" dirty="0"/>
              <a:t>Analyze</a:t>
            </a:r>
            <a:r>
              <a:rPr lang="en-US" dirty="0"/>
              <a:t> the Video, </a:t>
            </a:r>
            <a:br>
              <a:rPr lang="en-US" dirty="0"/>
            </a:br>
            <a:r>
              <a:rPr lang="en-US" dirty="0"/>
              <a:t>Video Clip 1</a:t>
            </a:r>
          </a:p>
        </p:txBody>
      </p:sp>
      <p:sp>
        <p:nvSpPr>
          <p:cNvPr id="3" name="Content Placeholder 2"/>
          <p:cNvSpPr>
            <a:spLocks noGrp="1"/>
          </p:cNvSpPr>
          <p:nvPr>
            <p:ph idx="1"/>
          </p:nvPr>
        </p:nvSpPr>
        <p:spPr>
          <a:xfrm>
            <a:off x="609600" y="1676400"/>
            <a:ext cx="8353425" cy="4876800"/>
          </a:xfrm>
        </p:spPr>
        <p:txBody>
          <a:bodyPr/>
          <a:lstStyle/>
          <a:p>
            <a:pPr marL="365760" indent="-365760">
              <a:spcBef>
                <a:spcPts val="0"/>
              </a:spcBef>
              <a:spcAft>
                <a:spcPts val="0"/>
              </a:spcAft>
              <a:buClr>
                <a:srgbClr val="93A299"/>
              </a:buClr>
              <a:buFont typeface="+mj-lt"/>
              <a:buAutoNum type="arabicPeriod"/>
            </a:pPr>
            <a:r>
              <a:rPr lang="en-US" sz="2800" dirty="0">
                <a:solidFill>
                  <a:srgbClr val="292934"/>
                </a:solidFill>
              </a:rPr>
              <a:t>Study the video transcript and write down any science ideas the students and/or the teacher put on the table.</a:t>
            </a:r>
          </a:p>
          <a:p>
            <a:pPr marL="365760" indent="-365760">
              <a:spcBef>
                <a:spcPts val="600"/>
              </a:spcBef>
              <a:spcAft>
                <a:spcPts val="0"/>
              </a:spcAft>
              <a:buClr>
                <a:srgbClr val="93A299"/>
              </a:buClr>
              <a:buFont typeface="+mj-lt"/>
              <a:buAutoNum type="arabicPeriod"/>
            </a:pPr>
            <a:r>
              <a:rPr lang="en-US" sz="2800" dirty="0">
                <a:solidFill>
                  <a:srgbClr val="292934"/>
                </a:solidFill>
              </a:rPr>
              <a:t>Pair up and compare the science ideas you identified. Then discuss the analysis question: </a:t>
            </a:r>
            <a:r>
              <a:rPr lang="en-US" sz="2800" b="1" dirty="0">
                <a:solidFill>
                  <a:srgbClr val="292934"/>
                </a:solidFill>
              </a:rPr>
              <a:t>Does this lesson have one main learning goal?</a:t>
            </a:r>
          </a:p>
          <a:p>
            <a:pPr marL="685800" indent="-274320">
              <a:spcBef>
                <a:spcPts val="0"/>
              </a:spcBef>
              <a:spcAft>
                <a:spcPts val="0"/>
              </a:spcAft>
              <a:buClr>
                <a:srgbClr val="93A299"/>
              </a:buClr>
            </a:pPr>
            <a:r>
              <a:rPr lang="en-US" sz="2800" dirty="0">
                <a:solidFill>
                  <a:srgbClr val="292934"/>
                </a:solidFill>
              </a:rPr>
              <a:t>If yes, what is it? </a:t>
            </a:r>
          </a:p>
          <a:p>
            <a:pPr marL="685800" indent="-274320">
              <a:spcBef>
                <a:spcPts val="0"/>
              </a:spcBef>
              <a:spcAft>
                <a:spcPts val="0"/>
              </a:spcAft>
              <a:buClr>
                <a:srgbClr val="93A299"/>
              </a:buClr>
            </a:pPr>
            <a:r>
              <a:rPr lang="en-US" sz="2800" dirty="0">
                <a:solidFill>
                  <a:srgbClr val="292934"/>
                </a:solidFill>
              </a:rPr>
              <a:t>If no, what do you think is happening in the lesson?</a:t>
            </a:r>
          </a:p>
          <a:p>
            <a:pPr marL="365760" indent="-365760">
              <a:spcBef>
                <a:spcPts val="600"/>
              </a:spcBef>
              <a:spcAft>
                <a:spcPts val="0"/>
              </a:spcAft>
              <a:buClr>
                <a:srgbClr val="93A299"/>
              </a:buClr>
              <a:buFont typeface="+mj-lt"/>
              <a:buAutoNum type="arabicPeriod" startAt="3"/>
            </a:pPr>
            <a:r>
              <a:rPr lang="en-US" sz="2800" dirty="0">
                <a:solidFill>
                  <a:srgbClr val="292934"/>
                </a:solidFill>
              </a:rPr>
              <a:t>As a group, discuss what the main learning goal might be. Support your answers using your analysis of the science ideas you identified.</a:t>
            </a:r>
          </a:p>
          <a:p>
            <a:endParaRPr lang="en-US" dirty="0"/>
          </a:p>
        </p:txBody>
      </p:sp>
    </p:spTree>
    <p:extLst>
      <p:ext uri="{BB962C8B-B14F-4D97-AF65-F5344CB8AC3E}">
        <p14:creationId xmlns:p14="http://schemas.microsoft.com/office/powerpoint/2010/main" val="48584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85800" y="1828800"/>
            <a:ext cx="800100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65760" marR="0" lvl="0" indent="-365760" algn="l" defTabSz="914400" rtl="0" eaLnBrk="0" fontAlgn="base" latinLnBrk="0" hangingPunct="0">
              <a:lnSpc>
                <a:spcPct val="100000"/>
              </a:lnSpc>
              <a:spcBef>
                <a:spcPts val="0"/>
              </a:spcBef>
              <a:spcAft>
                <a:spcPts val="1200"/>
              </a:spcAft>
              <a:buClr>
                <a:srgbClr val="93A299"/>
              </a:buClr>
              <a:buSzPct val="85000"/>
              <a:buFont typeface="+mj-lt"/>
              <a:buAutoNum type="arabicPeriod"/>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Read the lesson context on the video transcript (handout 5.4 in PD binder).  </a:t>
            </a:r>
          </a:p>
          <a:p>
            <a:pPr marL="365760" marR="0" lvl="0" indent="-365760" algn="l" defTabSz="914400" rtl="0" eaLnBrk="0" fontAlgn="base" latinLnBrk="0" hangingPunct="0">
              <a:lnSpc>
                <a:spcPct val="100000"/>
              </a:lnSpc>
              <a:spcBef>
                <a:spcPts val="0"/>
              </a:spcBef>
              <a:spcAft>
                <a:spcPts val="800"/>
              </a:spcAft>
              <a:buClr>
                <a:srgbClr val="93A299"/>
              </a:buClr>
              <a:buSzPct val="85000"/>
              <a:buFont typeface="Arial" charset="0"/>
              <a:buAutoNum type="arabicPeriod" startAt="2"/>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As you watch the clip, keep the analysis question in mind: </a:t>
            </a:r>
            <a:r>
              <a:rPr kumimoji="0" lang="en-US" sz="3200" b="1"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Does this lesson have one main learning goal?</a:t>
            </a:r>
          </a:p>
          <a:p>
            <a:pPr marL="548640" marR="0" lvl="0" indent="-274320" algn="l" defTabSz="914400" rtl="0" eaLnBrk="0" fontAlgn="base" latinLnBrk="0" hangingPunct="0">
              <a:lnSpc>
                <a:spcPct val="100000"/>
              </a:lnSpc>
              <a:spcBef>
                <a:spcPts val="0"/>
              </a:spcBef>
              <a:spcAft>
                <a:spcPts val="0"/>
              </a:spcAft>
              <a:buClr>
                <a:srgbClr val="93A299"/>
              </a:buClr>
              <a:buSzPct val="85000"/>
              <a:buFont typeface="Arial" charset="0"/>
              <a:buChar char="•"/>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If yes, what is it? </a:t>
            </a:r>
          </a:p>
          <a:p>
            <a:pPr marL="548640" marR="0" lvl="0" indent="-274320" algn="l" defTabSz="914400" rtl="0" eaLnBrk="0" fontAlgn="base" latinLnBrk="0" hangingPunct="0">
              <a:lnSpc>
                <a:spcPct val="100000"/>
              </a:lnSpc>
              <a:spcBef>
                <a:spcPts val="0"/>
              </a:spcBef>
              <a:spcAft>
                <a:spcPts val="0"/>
              </a:spcAft>
              <a:buClr>
                <a:srgbClr val="93A299"/>
              </a:buClr>
              <a:buSzPct val="85000"/>
              <a:buFont typeface="Arial" charset="0"/>
              <a:buChar char="•"/>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If no, what do you think is happening in the lesson?</a:t>
            </a:r>
          </a:p>
          <a:p>
            <a:pPr marL="514350" marR="0" lvl="0" indent="-514350" algn="l" defTabSz="914400" rtl="0" eaLnBrk="0" fontAlgn="base" latinLnBrk="0" hangingPunct="0">
              <a:lnSpc>
                <a:spcPct val="100000"/>
              </a:lnSpc>
              <a:spcBef>
                <a:spcPct val="20000"/>
              </a:spcBef>
              <a:spcAft>
                <a:spcPts val="1200"/>
              </a:spcAft>
              <a:buClr>
                <a:srgbClr val="93A299"/>
              </a:buClr>
              <a:buSzPct val="85000"/>
              <a:buFont typeface="Arial" charset="0"/>
              <a:buAutoNum type="arabicPeriod" startAt="2"/>
              <a:tabLst/>
              <a:defRPr/>
            </a:pPr>
            <a:endPar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endParaRPr>
          </a:p>
          <a:p>
            <a:pPr marL="274637" marR="0" lvl="1" indent="0" algn="l" defTabSz="914400" rtl="0" eaLnBrk="1" fontAlgn="base" latinLnBrk="0" hangingPunct="1">
              <a:lnSpc>
                <a:spcPct val="100000"/>
              </a:lnSpc>
              <a:spcBef>
                <a:spcPct val="20000"/>
              </a:spcBef>
              <a:spcAft>
                <a:spcPct val="0"/>
              </a:spcAft>
              <a:buClr>
                <a:schemeClr val="accent1"/>
              </a:buClr>
              <a:buSzPct val="100000"/>
              <a:buFont typeface="Calibri" panose="020F0502020204030204" pitchFamily="34" charset="0"/>
              <a:buNone/>
              <a:tabLst/>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hlinkClick r:id="rId3" action="ppaction://hlinkfile"/>
            </a:endParaRPr>
          </a:p>
        </p:txBody>
      </p:sp>
      <p:sp>
        <p:nvSpPr>
          <p:cNvPr id="38914" name="Rectangle 2"/>
          <p:cNvSpPr>
            <a:spLocks noGrp="1" noChangeArrowheads="1"/>
          </p:cNvSpPr>
          <p:nvPr>
            <p:ph type="title"/>
          </p:nvPr>
        </p:nvSpPr>
        <p:spPr>
          <a:xfrm>
            <a:off x="609600" y="685800"/>
            <a:ext cx="8107222" cy="990600"/>
          </a:xfrm>
        </p:spPr>
        <p:txBody>
          <a:bodyPr>
            <a:noAutofit/>
          </a:bodyPr>
          <a:lstStyle/>
          <a:p>
            <a:pPr eaLnBrk="1" hangingPunct="1"/>
            <a:r>
              <a:rPr lang="en-US" dirty="0"/>
              <a:t>Lesson Analysis: </a:t>
            </a:r>
            <a:r>
              <a:rPr lang="en-US" b="1" dirty="0"/>
              <a:t>Review</a:t>
            </a:r>
            <a:r>
              <a:rPr lang="en-US" dirty="0"/>
              <a:t> Lesson Context, Video Clip 2</a:t>
            </a:r>
          </a:p>
        </p:txBody>
      </p:sp>
      <p:sp>
        <p:nvSpPr>
          <p:cNvPr id="2" name="TextBox 1">
            <a:hlinkClick r:id="rId4" action="ppaction://hlinkfile"/>
          </p:cNvPr>
          <p:cNvSpPr txBox="1"/>
          <p:nvPr/>
        </p:nvSpPr>
        <p:spPr>
          <a:xfrm>
            <a:off x="2971800" y="6096000"/>
            <a:ext cx="5754547" cy="400110"/>
          </a:xfrm>
          <a:prstGeom prst="rect">
            <a:avLst/>
          </a:prstGeom>
          <a:noFill/>
        </p:spPr>
        <p:txBody>
          <a:bodyPr wrap="square" rtlCol="0">
            <a:spAutoFit/>
          </a:bodyPr>
          <a:lstStyle/>
          <a:p>
            <a:r>
              <a:rPr lang="en-US" sz="2000" dirty="0">
                <a:solidFill>
                  <a:srgbClr val="0070C0"/>
                </a:solidFill>
                <a:latin typeface="Calibri" pitchFamily="34" charset="0"/>
              </a:rPr>
              <a:t>Link to video clip 2: </a:t>
            </a:r>
            <a:r>
              <a:rPr lang="en-US" sz="2000" dirty="0">
                <a:solidFill>
                  <a:srgbClr val="0070C0"/>
                </a:solidFill>
                <a:latin typeface="Calibri" pitchFamily="34" charset="0"/>
                <a:hlinkClick r:id="rId5"/>
              </a:rPr>
              <a:t>5.2_stella_FW_belcastro_L1_c2</a:t>
            </a:r>
            <a:endParaRPr lang="en-US" sz="2000" dirty="0">
              <a:solidFill>
                <a:srgbClr val="0070C0"/>
              </a:solidFill>
              <a:latin typeface="Calibri" pitchFamily="34" charset="0"/>
            </a:endParaRPr>
          </a:p>
        </p:txBody>
      </p:sp>
    </p:spTree>
    <p:extLst>
      <p:ext uri="{BB962C8B-B14F-4D97-AF65-F5344CB8AC3E}">
        <p14:creationId xmlns:p14="http://schemas.microsoft.com/office/powerpoint/2010/main" val="55638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990600"/>
          </a:xfrm>
        </p:spPr>
        <p:txBody>
          <a:bodyPr>
            <a:noAutofit/>
          </a:bodyPr>
          <a:lstStyle/>
          <a:p>
            <a:r>
              <a:rPr lang="en-US" dirty="0"/>
              <a:t>Lesson Analysis: </a:t>
            </a:r>
            <a:r>
              <a:rPr lang="en-US" b="1" dirty="0"/>
              <a:t>Analyze</a:t>
            </a:r>
            <a:r>
              <a:rPr lang="en-US" dirty="0"/>
              <a:t> the Video, </a:t>
            </a:r>
            <a:br>
              <a:rPr lang="en-US" dirty="0"/>
            </a:br>
            <a:r>
              <a:rPr lang="en-US" dirty="0"/>
              <a:t>Video Clip 2 </a:t>
            </a:r>
          </a:p>
        </p:txBody>
      </p:sp>
      <p:sp>
        <p:nvSpPr>
          <p:cNvPr id="3" name="Content Placeholder 2"/>
          <p:cNvSpPr>
            <a:spLocks noGrp="1"/>
          </p:cNvSpPr>
          <p:nvPr>
            <p:ph idx="1"/>
          </p:nvPr>
        </p:nvSpPr>
        <p:spPr>
          <a:xfrm>
            <a:off x="533400" y="1828800"/>
            <a:ext cx="8382000" cy="4876800"/>
          </a:xfrm>
        </p:spPr>
        <p:txBody>
          <a:bodyPr/>
          <a:lstStyle/>
          <a:p>
            <a:pPr marL="365760" indent="-365760">
              <a:spcBef>
                <a:spcPts val="600"/>
              </a:spcBef>
              <a:spcAft>
                <a:spcPts val="0"/>
              </a:spcAft>
              <a:buFont typeface="+mj-lt"/>
              <a:buAutoNum type="arabicPeriod"/>
            </a:pPr>
            <a:r>
              <a:rPr lang="en-US" sz="2850" dirty="0"/>
              <a:t>Study the video transcript and write down any </a:t>
            </a:r>
            <a:r>
              <a:rPr lang="en-US" sz="2850" b="1" dirty="0"/>
              <a:t>student ideas </a:t>
            </a:r>
            <a:r>
              <a:rPr lang="en-US" sz="2850" dirty="0"/>
              <a:t>and </a:t>
            </a:r>
            <a:r>
              <a:rPr lang="en-US" sz="2850" b="1" dirty="0"/>
              <a:t>science ideas </a:t>
            </a:r>
            <a:r>
              <a:rPr lang="en-US" sz="2850" dirty="0"/>
              <a:t>you identify.</a:t>
            </a:r>
          </a:p>
          <a:p>
            <a:pPr marL="365760" indent="-365760">
              <a:spcBef>
                <a:spcPts val="800"/>
              </a:spcBef>
              <a:spcAft>
                <a:spcPts val="0"/>
              </a:spcAft>
              <a:buFont typeface="+mj-lt"/>
              <a:buAutoNum type="arabicPeriod"/>
            </a:pPr>
            <a:r>
              <a:rPr lang="en-US" sz="2850" dirty="0"/>
              <a:t>Pair up and compare the student ideas and science ideas you identified. Then discuss this question: </a:t>
            </a:r>
            <a:r>
              <a:rPr lang="en-US" sz="2850" b="1" dirty="0"/>
              <a:t>Are these ideas consistent with the possible main learning goal you identified for video clip 1?</a:t>
            </a:r>
          </a:p>
          <a:p>
            <a:pPr marL="365760" indent="-365760">
              <a:spcBef>
                <a:spcPts val="800"/>
              </a:spcBef>
              <a:spcAft>
                <a:spcPts val="0"/>
              </a:spcAft>
              <a:buFont typeface="+mj-lt"/>
              <a:buAutoNum type="arabicPeriod"/>
            </a:pPr>
            <a:r>
              <a:rPr lang="en-US" sz="2850" dirty="0"/>
              <a:t>As a group, discuss the possible main learning goal for this lesson. Make sure to support your answers using your analysis of the science ideas you identified.</a:t>
            </a:r>
          </a:p>
          <a:p>
            <a:pPr>
              <a:spcAft>
                <a:spcPts val="1200"/>
              </a:spcAft>
            </a:pPr>
            <a:endParaRPr lang="en-US" dirty="0"/>
          </a:p>
        </p:txBody>
      </p:sp>
    </p:spTree>
    <p:extLst>
      <p:ext uri="{BB962C8B-B14F-4D97-AF65-F5344CB8AC3E}">
        <p14:creationId xmlns:p14="http://schemas.microsoft.com/office/powerpoint/2010/main" val="2400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85800" y="1828800"/>
            <a:ext cx="8001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65760" marR="0" lvl="0" indent="-365760" algn="l" defTabSz="914400" rtl="0" eaLnBrk="0" fontAlgn="base" latinLnBrk="0" hangingPunct="0">
              <a:lnSpc>
                <a:spcPct val="100000"/>
              </a:lnSpc>
              <a:spcBef>
                <a:spcPts val="0"/>
              </a:spcBef>
              <a:spcAft>
                <a:spcPts val="1200"/>
              </a:spcAft>
              <a:buClr>
                <a:srgbClr val="93A299"/>
              </a:buClr>
              <a:buSzPct val="85000"/>
              <a:buFont typeface="+mj-lt"/>
              <a:buAutoNum type="arabicPeriod"/>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Read the lesson context on the video transcript (handout 5.5 in PD binder).  </a:t>
            </a:r>
          </a:p>
          <a:p>
            <a:pPr marL="365760" marR="0" lvl="0" indent="-365760" algn="l" defTabSz="914400" rtl="0" eaLnBrk="0" fontAlgn="base" latinLnBrk="0" hangingPunct="0">
              <a:lnSpc>
                <a:spcPct val="100000"/>
              </a:lnSpc>
              <a:spcBef>
                <a:spcPts val="0"/>
              </a:spcBef>
              <a:spcAft>
                <a:spcPts val="800"/>
              </a:spcAft>
              <a:buClr>
                <a:srgbClr val="93A299"/>
              </a:buClr>
              <a:buSzPct val="85000"/>
              <a:buFont typeface="Arial" charset="0"/>
              <a:buAutoNum type="arabicPeriod" startAt="2"/>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As you watch the clip, keep the analysis question in mind: </a:t>
            </a:r>
            <a:r>
              <a:rPr kumimoji="0" lang="en-US" sz="3200" b="1"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Does this lesson have one main learning goal?</a:t>
            </a:r>
          </a:p>
          <a:p>
            <a:pPr marL="548640" marR="0" lvl="0" indent="-274320" algn="l" defTabSz="914400" rtl="0" eaLnBrk="0" fontAlgn="base" latinLnBrk="0" hangingPunct="0">
              <a:lnSpc>
                <a:spcPct val="100000"/>
              </a:lnSpc>
              <a:spcBef>
                <a:spcPts val="0"/>
              </a:spcBef>
              <a:spcAft>
                <a:spcPts val="0"/>
              </a:spcAft>
              <a:buClr>
                <a:srgbClr val="93A299"/>
              </a:buClr>
              <a:buSzPct val="85000"/>
              <a:buFont typeface="Arial" charset="0"/>
              <a:buChar char="•"/>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If yes, what is it? </a:t>
            </a:r>
          </a:p>
          <a:p>
            <a:pPr marL="548640" marR="0" lvl="0" indent="-274320" algn="l" defTabSz="914400" rtl="0" eaLnBrk="0" fontAlgn="base" latinLnBrk="0" hangingPunct="0">
              <a:lnSpc>
                <a:spcPct val="100000"/>
              </a:lnSpc>
              <a:spcBef>
                <a:spcPts val="0"/>
              </a:spcBef>
              <a:spcAft>
                <a:spcPts val="0"/>
              </a:spcAft>
              <a:buClr>
                <a:srgbClr val="93A299"/>
              </a:buClr>
              <a:buSzPct val="85000"/>
              <a:buFont typeface="Arial" charset="0"/>
              <a:buChar char="•"/>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If no, what do you think is happening in the lesson?</a:t>
            </a:r>
          </a:p>
          <a:p>
            <a:pPr marL="514350" marR="0" lvl="0" indent="-514350" algn="l" defTabSz="914400" rtl="0" eaLnBrk="0" fontAlgn="base" latinLnBrk="0" hangingPunct="0">
              <a:lnSpc>
                <a:spcPct val="100000"/>
              </a:lnSpc>
              <a:spcBef>
                <a:spcPct val="20000"/>
              </a:spcBef>
              <a:spcAft>
                <a:spcPts val="1200"/>
              </a:spcAft>
              <a:buClr>
                <a:srgbClr val="93A299"/>
              </a:buClr>
              <a:buSzPct val="85000"/>
              <a:buFont typeface="Arial" charset="0"/>
              <a:buAutoNum type="arabicPeriod" startAt="2"/>
              <a:tabLst/>
              <a:defRPr/>
            </a:pPr>
            <a:endPar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endParaRPr>
          </a:p>
          <a:p>
            <a:pPr marL="274637" marR="0" lvl="1" indent="0" algn="l" defTabSz="914400" rtl="0" eaLnBrk="1" fontAlgn="base" latinLnBrk="0" hangingPunct="1">
              <a:lnSpc>
                <a:spcPct val="100000"/>
              </a:lnSpc>
              <a:spcBef>
                <a:spcPct val="20000"/>
              </a:spcBef>
              <a:spcAft>
                <a:spcPct val="0"/>
              </a:spcAft>
              <a:buClr>
                <a:schemeClr val="accent1"/>
              </a:buClr>
              <a:buSzPct val="100000"/>
              <a:buFont typeface="Calibri" panose="020F0502020204030204" pitchFamily="34" charset="0"/>
              <a:buNone/>
              <a:tabLst/>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hlinkClick r:id="rId3" action="ppaction://hlinkfile"/>
            </a:endParaRPr>
          </a:p>
        </p:txBody>
      </p:sp>
      <p:sp>
        <p:nvSpPr>
          <p:cNvPr id="2" name="Title 1"/>
          <p:cNvSpPr>
            <a:spLocks noGrp="1"/>
          </p:cNvSpPr>
          <p:nvPr>
            <p:ph type="title"/>
          </p:nvPr>
        </p:nvSpPr>
        <p:spPr>
          <a:xfrm>
            <a:off x="685800" y="685800"/>
            <a:ext cx="8001000" cy="990600"/>
          </a:xfrm>
        </p:spPr>
        <p:txBody>
          <a:bodyPr>
            <a:noAutofit/>
          </a:bodyPr>
          <a:lstStyle/>
          <a:p>
            <a:r>
              <a:rPr lang="en-US" dirty="0"/>
              <a:t>Lesson Analysis: </a:t>
            </a:r>
            <a:r>
              <a:rPr lang="en-US" b="1" dirty="0"/>
              <a:t>Review</a:t>
            </a:r>
            <a:r>
              <a:rPr lang="en-US" dirty="0"/>
              <a:t> Lesson Context, Video Clip 3</a:t>
            </a:r>
          </a:p>
        </p:txBody>
      </p:sp>
      <p:sp>
        <p:nvSpPr>
          <p:cNvPr id="4" name="TextBox 3">
            <a:hlinkClick r:id="rId4" action="ppaction://hlinkfile"/>
          </p:cNvPr>
          <p:cNvSpPr txBox="1"/>
          <p:nvPr/>
        </p:nvSpPr>
        <p:spPr>
          <a:xfrm>
            <a:off x="3352801" y="6107668"/>
            <a:ext cx="5562600" cy="400110"/>
          </a:xfrm>
          <a:prstGeom prst="rect">
            <a:avLst/>
          </a:prstGeom>
          <a:noFill/>
        </p:spPr>
        <p:txBody>
          <a:bodyPr wrap="square" rtlCol="0">
            <a:spAutoFit/>
          </a:bodyPr>
          <a:lstStyle/>
          <a:p>
            <a:r>
              <a:rPr lang="en-US" sz="2000" dirty="0">
                <a:solidFill>
                  <a:srgbClr val="0070C0"/>
                </a:solidFill>
                <a:latin typeface="Calibri" pitchFamily="34" charset="0"/>
              </a:rPr>
              <a:t>Link to video clip 3: </a:t>
            </a:r>
            <a:r>
              <a:rPr lang="en-US" sz="2000" dirty="0">
                <a:solidFill>
                  <a:srgbClr val="0070C0"/>
                </a:solidFill>
                <a:latin typeface="Calibri" pitchFamily="34" charset="0"/>
                <a:hlinkClick r:id="rId5"/>
              </a:rPr>
              <a:t>5.3_stella_FW_belcastro_L1_c3</a:t>
            </a:r>
            <a:endParaRPr lang="en-US" sz="2000" dirty="0">
              <a:solidFill>
                <a:srgbClr val="0070C0"/>
              </a:solidFill>
              <a:latin typeface="Calibri" pitchFamily="34" charset="0"/>
            </a:endParaRPr>
          </a:p>
        </p:txBody>
      </p:sp>
    </p:spTree>
    <p:extLst>
      <p:ext uri="{BB962C8B-B14F-4D97-AF65-F5344CB8AC3E}">
        <p14:creationId xmlns:p14="http://schemas.microsoft.com/office/powerpoint/2010/main" val="128752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a:t>Trends in Reflections</a:t>
            </a:r>
          </a:p>
        </p:txBody>
      </p:sp>
      <p:graphicFrame>
        <p:nvGraphicFramePr>
          <p:cNvPr id="7" name="Content Placeholder 4"/>
          <p:cNvGraphicFramePr>
            <a:graphicFrameLocks/>
          </p:cNvGraphicFramePr>
          <p:nvPr>
            <p:extLst/>
          </p:nvPr>
        </p:nvGraphicFramePr>
        <p:xfrm>
          <a:off x="533400" y="1295400"/>
          <a:ext cx="8077200" cy="5122823"/>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378815">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46028">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980486">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32264">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56375">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980486">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63094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58811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r>
              <a:rPr lang="en-US" dirty="0">
                <a:solidFill>
                  <a:srgbClr val="D2533C"/>
                </a:solidFill>
              </a:rPr>
              <a:t>Lesson Analysis: </a:t>
            </a:r>
            <a:r>
              <a:rPr lang="en-US" b="1" dirty="0">
                <a:solidFill>
                  <a:srgbClr val="D2533C"/>
                </a:solidFill>
              </a:rPr>
              <a:t>Analyze</a:t>
            </a:r>
            <a:r>
              <a:rPr lang="en-US" dirty="0">
                <a:solidFill>
                  <a:srgbClr val="D2533C"/>
                </a:solidFill>
              </a:rPr>
              <a:t> the Video, </a:t>
            </a:r>
            <a:br>
              <a:rPr lang="en-US" dirty="0">
                <a:solidFill>
                  <a:srgbClr val="D2533C"/>
                </a:solidFill>
              </a:rPr>
            </a:br>
            <a:r>
              <a:rPr lang="en-US" dirty="0">
                <a:solidFill>
                  <a:srgbClr val="D2533C"/>
                </a:solidFill>
              </a:rPr>
              <a:t>Video Clip 3</a:t>
            </a:r>
            <a:endParaRPr lang="en-US" dirty="0"/>
          </a:p>
        </p:txBody>
      </p:sp>
      <p:sp>
        <p:nvSpPr>
          <p:cNvPr id="3" name="Content Placeholder 2"/>
          <p:cNvSpPr>
            <a:spLocks noGrp="1"/>
          </p:cNvSpPr>
          <p:nvPr>
            <p:ph idx="1"/>
          </p:nvPr>
        </p:nvSpPr>
        <p:spPr>
          <a:xfrm>
            <a:off x="609600" y="1676400"/>
            <a:ext cx="8382000" cy="4876800"/>
          </a:xfrm>
        </p:spPr>
        <p:txBody>
          <a:bodyPr/>
          <a:lstStyle/>
          <a:p>
            <a:pPr marL="365760" indent="-365760">
              <a:spcBef>
                <a:spcPts val="0"/>
              </a:spcBef>
              <a:spcAft>
                <a:spcPts val="800"/>
              </a:spcAft>
              <a:buFont typeface="+mj-lt"/>
              <a:buAutoNum type="arabicPeriod"/>
            </a:pPr>
            <a:r>
              <a:rPr lang="en-US" sz="2850" dirty="0"/>
              <a:t>Study the video transcript and write down any </a:t>
            </a:r>
            <a:r>
              <a:rPr lang="en-US" sz="2850" b="1" dirty="0"/>
              <a:t>student ideas </a:t>
            </a:r>
            <a:r>
              <a:rPr lang="en-US" sz="2850" dirty="0"/>
              <a:t>and </a:t>
            </a:r>
            <a:r>
              <a:rPr lang="en-US" sz="2850" b="1" dirty="0"/>
              <a:t>science ideas </a:t>
            </a:r>
            <a:r>
              <a:rPr lang="en-US" sz="2850" dirty="0"/>
              <a:t>you identify.</a:t>
            </a:r>
          </a:p>
          <a:p>
            <a:pPr marL="365760" indent="-365760">
              <a:spcBef>
                <a:spcPts val="800"/>
              </a:spcBef>
              <a:spcAft>
                <a:spcPts val="0"/>
              </a:spcAft>
              <a:buFont typeface="+mj-lt"/>
              <a:buAutoNum type="arabicPeriod"/>
            </a:pPr>
            <a:r>
              <a:rPr lang="en-US" sz="2850" dirty="0"/>
              <a:t>Pair up and compare the student ideas and science ideas you identified. Then discuss this question: </a:t>
            </a:r>
            <a:r>
              <a:rPr lang="en-US" sz="2850" b="1" dirty="0"/>
              <a:t>Are these ideas consistent with the possible main learning goal you identified for clips 1 and 2?</a:t>
            </a:r>
          </a:p>
          <a:p>
            <a:pPr marL="365760" indent="-365760">
              <a:spcBef>
                <a:spcPts val="800"/>
              </a:spcBef>
              <a:spcAft>
                <a:spcPts val="0"/>
              </a:spcAft>
              <a:buFont typeface="+mj-lt"/>
              <a:buAutoNum type="arabicPeriod"/>
            </a:pPr>
            <a:r>
              <a:rPr lang="en-US" sz="2850" dirty="0"/>
              <a:t>As a group, discuss the possible main learning goal for this lesson. Make sure to support your answers using your analysis of the science ideas you identified.</a:t>
            </a:r>
            <a:endParaRPr lang="en-US" sz="2850" dirty="0">
              <a:solidFill>
                <a:srgbClr val="292934"/>
              </a:solidFill>
            </a:endParaRPr>
          </a:p>
          <a:p>
            <a:endParaRPr lang="en-US" dirty="0"/>
          </a:p>
        </p:txBody>
      </p:sp>
    </p:spTree>
    <p:extLst>
      <p:ext uri="{BB962C8B-B14F-4D97-AF65-F5344CB8AC3E}">
        <p14:creationId xmlns:p14="http://schemas.microsoft.com/office/powerpoint/2010/main" val="1981127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One Main Learning Goal?</a:t>
            </a:r>
          </a:p>
        </p:txBody>
      </p:sp>
      <p:sp>
        <p:nvSpPr>
          <p:cNvPr id="3" name="Content Placeholder 2"/>
          <p:cNvSpPr>
            <a:spLocks noGrp="1"/>
          </p:cNvSpPr>
          <p:nvPr>
            <p:ph idx="1"/>
          </p:nvPr>
        </p:nvSpPr>
        <p:spPr>
          <a:xfrm>
            <a:off x="457200" y="1600200"/>
            <a:ext cx="8229600" cy="4876800"/>
          </a:xfrm>
        </p:spPr>
        <p:txBody>
          <a:bodyPr/>
          <a:lstStyle/>
          <a:p>
            <a:pPr marL="365760" indent="-365760">
              <a:spcBef>
                <a:spcPts val="0"/>
              </a:spcBef>
              <a:spcAft>
                <a:spcPts val="600"/>
              </a:spcAft>
              <a:buFont typeface="+mj-lt"/>
              <a:buAutoNum type="arabicPeriod"/>
            </a:pPr>
            <a:r>
              <a:rPr lang="en-US" dirty="0"/>
              <a:t>Based on your analysis of these three video clips, does this lesson have one main learning goal? What do you think it is?  </a:t>
            </a:r>
          </a:p>
          <a:p>
            <a:pPr marL="365760" indent="-365760">
              <a:spcBef>
                <a:spcPts val="600"/>
              </a:spcBef>
              <a:spcAft>
                <a:spcPts val="600"/>
              </a:spcAft>
              <a:buFont typeface="+mj-lt"/>
              <a:buAutoNum type="arabicPeriod"/>
            </a:pPr>
            <a:r>
              <a:rPr lang="en-US" dirty="0"/>
              <a:t>Use the criteria questions in Analysis Guide A to analyze the main learning goal identified in these clips. </a:t>
            </a:r>
          </a:p>
          <a:p>
            <a:pPr marL="365760" indent="-365760">
              <a:spcBef>
                <a:spcPts val="600"/>
              </a:spcBef>
              <a:spcAft>
                <a:spcPts val="600"/>
              </a:spcAft>
              <a:buFont typeface="+mj-lt"/>
              <a:buAutoNum type="arabicPeriod"/>
            </a:pPr>
            <a:r>
              <a:rPr lang="en-US" dirty="0"/>
              <a:t>Are there any supporting science ideas that don’t closely match the main learning goal? </a:t>
            </a:r>
          </a:p>
          <a:p>
            <a:endParaRPr lang="en-US" dirty="0"/>
          </a:p>
        </p:txBody>
      </p:sp>
    </p:spTree>
    <p:extLst>
      <p:ext uri="{BB962C8B-B14F-4D97-AF65-F5344CB8AC3E}">
        <p14:creationId xmlns:p14="http://schemas.microsoft.com/office/powerpoint/2010/main" val="336877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Examine Food Webs: Lesson 1a</a:t>
            </a:r>
          </a:p>
        </p:txBody>
      </p:sp>
      <p:sp>
        <p:nvSpPr>
          <p:cNvPr id="3" name="Content Placeholder 2"/>
          <p:cNvSpPr>
            <a:spLocks noGrp="1"/>
          </p:cNvSpPr>
          <p:nvPr>
            <p:ph idx="1"/>
          </p:nvPr>
        </p:nvSpPr>
        <p:spPr>
          <a:xfrm>
            <a:off x="457200" y="1371600"/>
            <a:ext cx="8229600" cy="5105400"/>
          </a:xfrm>
        </p:spPr>
        <p:txBody>
          <a:bodyPr/>
          <a:lstStyle/>
          <a:p>
            <a:pPr marL="365760" indent="-365760">
              <a:spcBef>
                <a:spcPts val="0"/>
              </a:spcBef>
              <a:spcAft>
                <a:spcPts val="800"/>
              </a:spcAft>
              <a:buFont typeface="+mj-lt"/>
              <a:buAutoNum type="arabicPeriod"/>
            </a:pPr>
            <a:r>
              <a:rPr lang="en-US" dirty="0"/>
              <a:t>Review the main learning goal for lesson 1a.</a:t>
            </a:r>
          </a:p>
          <a:p>
            <a:pPr marL="365760" indent="-365760">
              <a:spcBef>
                <a:spcPts val="0"/>
              </a:spcBef>
              <a:spcAft>
                <a:spcPts val="800"/>
              </a:spcAft>
              <a:buFont typeface="+mj-lt"/>
              <a:buAutoNum type="arabicPeriod"/>
            </a:pPr>
            <a:r>
              <a:rPr lang="en-US" dirty="0"/>
              <a:t>Read the main science ideas that support the main learning goal. (See column 3 in the lesson outline or column 2 in the detailed lesson plan.)</a:t>
            </a:r>
          </a:p>
          <a:p>
            <a:pPr marL="365760" indent="-365760">
              <a:spcBef>
                <a:spcPts val="0"/>
              </a:spcBef>
              <a:spcAft>
                <a:spcPts val="800"/>
              </a:spcAft>
              <a:buFont typeface="+mj-lt"/>
              <a:buAutoNum type="arabicPeriod"/>
            </a:pPr>
            <a:r>
              <a:rPr lang="en-US" dirty="0"/>
              <a:t>Included in the lesson storyline is the idea that water, carbon dioxide, and “plant food” are </a:t>
            </a:r>
            <a:r>
              <a:rPr lang="en-US" b="1" dirty="0"/>
              <a:t>not</a:t>
            </a:r>
            <a:r>
              <a:rPr lang="en-US" dirty="0"/>
              <a:t> food by the scientific definition. Why do you think this idea was included in the storyline?  </a:t>
            </a:r>
          </a:p>
          <a:p>
            <a:endParaRPr lang="en-US" dirty="0"/>
          </a:p>
        </p:txBody>
      </p:sp>
    </p:spTree>
    <p:extLst>
      <p:ext uri="{BB962C8B-B14F-4D97-AF65-F5344CB8AC3E}">
        <p14:creationId xmlns:p14="http://schemas.microsoft.com/office/powerpoint/2010/main" val="213966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br>
              <a:rPr lang="en-US" dirty="0"/>
            </a:br>
            <a:r>
              <a:rPr lang="en-US" dirty="0"/>
              <a:t>Food webs</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685800" y="3696110"/>
            <a:ext cx="78486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Grade 5</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733572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lstStyle/>
          <a:p>
            <a:r>
              <a:rPr lang="en-US" dirty="0"/>
              <a:t>Unit Central Question</a:t>
            </a:r>
          </a:p>
        </p:txBody>
      </p:sp>
      <p:sp>
        <p:nvSpPr>
          <p:cNvPr id="3" name="Content Placeholder 2"/>
          <p:cNvSpPr>
            <a:spLocks noGrp="1"/>
          </p:cNvSpPr>
          <p:nvPr>
            <p:ph idx="1"/>
          </p:nvPr>
        </p:nvSpPr>
        <p:spPr>
          <a:xfrm>
            <a:off x="609600" y="1600200"/>
            <a:ext cx="8229600" cy="1524000"/>
          </a:xfrm>
          <a:ln w="12700" cmpd="dbl"/>
        </p:spPr>
        <p:txBody>
          <a:bodyPr/>
          <a:lstStyle/>
          <a:p>
            <a:pPr marL="0" indent="0">
              <a:buNone/>
            </a:pPr>
            <a:r>
              <a:rPr lang="en-US" sz="3200" dirty="0"/>
              <a:t>How do living things depend on one another to get the food (matter and energy) they need to live and grow?</a:t>
            </a:r>
          </a:p>
          <a:p>
            <a:pPr marL="0" indent="0">
              <a:buNone/>
            </a:pPr>
            <a:endParaRPr lang="en-US" sz="3200" dirty="0"/>
          </a:p>
        </p:txBody>
      </p:sp>
      <p:grpSp>
        <p:nvGrpSpPr>
          <p:cNvPr id="6" name="Group 5">
            <a:extLst>
              <a:ext uri="{FF2B5EF4-FFF2-40B4-BE49-F238E27FC236}">
                <a16:creationId xmlns:a16="http://schemas.microsoft.com/office/drawing/2014/main" id="{3219A392-A85D-4AEC-8329-0F5B07719E22}"/>
              </a:ext>
            </a:extLst>
          </p:cNvPr>
          <p:cNvGrpSpPr/>
          <p:nvPr/>
        </p:nvGrpSpPr>
        <p:grpSpPr>
          <a:xfrm>
            <a:off x="457200" y="1447800"/>
            <a:ext cx="8305800" cy="1981200"/>
            <a:chOff x="457200" y="1447800"/>
            <a:chExt cx="8305800" cy="1981200"/>
          </a:xfrm>
        </p:grpSpPr>
        <p:sp>
          <p:nvSpPr>
            <p:cNvPr id="4" name="Rectangle 3">
              <a:extLst>
                <a:ext uri="{FF2B5EF4-FFF2-40B4-BE49-F238E27FC236}">
                  <a16:creationId xmlns:a16="http://schemas.microsoft.com/office/drawing/2014/main" id="{CBE26D67-E224-4A63-861A-187F71E0B631}"/>
                </a:ext>
              </a:extLst>
            </p:cNvPr>
            <p:cNvSpPr/>
            <p:nvPr/>
          </p:nvSpPr>
          <p:spPr>
            <a:xfrm>
              <a:off x="609600" y="1600200"/>
              <a:ext cx="8011886" cy="16655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70F7C9E-62C8-4C4E-8B11-493242058297}"/>
                </a:ext>
              </a:extLst>
            </p:cNvPr>
            <p:cNvSpPr/>
            <p:nvPr/>
          </p:nvSpPr>
          <p:spPr>
            <a:xfrm>
              <a:off x="457200" y="1447800"/>
              <a:ext cx="83058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29795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85800" y="1676400"/>
            <a:ext cx="7848600" cy="1219200"/>
          </a:xfrm>
          <a:prstGeom prst="rect">
            <a:avLst/>
          </a:prstGeom>
          <a:ln w="571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indent="0" fontAlgn="base">
              <a:spcBef>
                <a:spcPts val="300"/>
              </a:spcBef>
              <a:spcAft>
                <a:spcPts val="300"/>
              </a:spcAft>
              <a:buNone/>
            </a:pPr>
            <a:r>
              <a:rPr lang="en-US" dirty="0">
                <a:solidFill>
                  <a:srgbClr val="292934"/>
                </a:solidFill>
                <a:latin typeface="Calibri" pitchFamily="34" charset="0"/>
              </a:rPr>
              <a:t>How can we trace the matter and energy in food? </a:t>
            </a:r>
          </a:p>
        </p:txBody>
      </p:sp>
      <p:sp>
        <p:nvSpPr>
          <p:cNvPr id="6" name="TextBox 5"/>
          <p:cNvSpPr txBox="1"/>
          <p:nvPr/>
        </p:nvSpPr>
        <p:spPr>
          <a:xfrm>
            <a:off x="609600" y="609600"/>
            <a:ext cx="8077200" cy="707886"/>
          </a:xfrm>
          <a:prstGeom prst="rect">
            <a:avLst/>
          </a:prstGeom>
          <a:noFill/>
        </p:spPr>
        <p:txBody>
          <a:bodyPr wrap="square" rtlCol="0">
            <a:spAutoFit/>
          </a:bodyPr>
          <a:lstStyle/>
          <a:p>
            <a:r>
              <a:rPr lang="en-US" sz="4000" dirty="0">
                <a:solidFill>
                  <a:schemeClr val="tx2"/>
                </a:solidFill>
                <a:latin typeface="Calibri" pitchFamily="34" charset="0"/>
              </a:rPr>
              <a:t>Content Deepening Focus Question</a:t>
            </a:r>
          </a:p>
        </p:txBody>
      </p:sp>
      <p:pic>
        <p:nvPicPr>
          <p:cNvPr id="9" name="Picture 2">
            <a:extLst>
              <a:ext uri="{FF2B5EF4-FFF2-40B4-BE49-F238E27FC236}">
                <a16:creationId xmlns:a16="http://schemas.microsoft.com/office/drawing/2014/main" id="{C3C418BE-940C-46EA-AC9A-38FD0ED244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72627" y="3631634"/>
            <a:ext cx="3080173" cy="173259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a:extLst>
              <a:ext uri="{FF2B5EF4-FFF2-40B4-BE49-F238E27FC236}">
                <a16:creationId xmlns:a16="http://schemas.microsoft.com/office/drawing/2014/main" id="{107E04B3-973B-4A4E-B4A4-2E5C64CFE9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324600" y="3631635"/>
            <a:ext cx="2590800" cy="1732597"/>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a:extLst>
              <a:ext uri="{FF2B5EF4-FFF2-40B4-BE49-F238E27FC236}">
                <a16:creationId xmlns:a16="http://schemas.microsoft.com/office/drawing/2014/main" id="{A6632AB8-0536-4275-94F1-AF06BF2EE9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352800" y="3493050"/>
            <a:ext cx="2849531" cy="1999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301F2722-C027-4AA6-913D-1FAA25CFC76C}"/>
              </a:ext>
            </a:extLst>
          </p:cNvPr>
          <p:cNvSpPr txBox="1"/>
          <p:nvPr/>
        </p:nvSpPr>
        <p:spPr>
          <a:xfrm>
            <a:off x="1576274" y="5384537"/>
            <a:ext cx="179087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Pixabay.com</a:t>
            </a:r>
          </a:p>
        </p:txBody>
      </p:sp>
      <p:sp>
        <p:nvSpPr>
          <p:cNvPr id="14" name="TextBox 13">
            <a:extLst>
              <a:ext uri="{FF2B5EF4-FFF2-40B4-BE49-F238E27FC236}">
                <a16:creationId xmlns:a16="http://schemas.microsoft.com/office/drawing/2014/main" id="{3D158782-AF6C-4559-8EF2-6EA9D551965B}"/>
              </a:ext>
            </a:extLst>
          </p:cNvPr>
          <p:cNvSpPr txBox="1"/>
          <p:nvPr/>
        </p:nvSpPr>
        <p:spPr>
          <a:xfrm>
            <a:off x="4407498" y="5384536"/>
            <a:ext cx="179087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Pixabay.com</a:t>
            </a:r>
          </a:p>
        </p:txBody>
      </p:sp>
      <p:sp>
        <p:nvSpPr>
          <p:cNvPr id="15" name="TextBox 14">
            <a:extLst>
              <a:ext uri="{FF2B5EF4-FFF2-40B4-BE49-F238E27FC236}">
                <a16:creationId xmlns:a16="http://schemas.microsoft.com/office/drawing/2014/main" id="{B4C7B83A-5451-4154-979F-3F3CB4A4D280}"/>
              </a:ext>
            </a:extLst>
          </p:cNvPr>
          <p:cNvSpPr txBox="1"/>
          <p:nvPr/>
        </p:nvSpPr>
        <p:spPr>
          <a:xfrm>
            <a:off x="7137390" y="5392453"/>
            <a:ext cx="179087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Pixabay.com</a:t>
            </a:r>
          </a:p>
        </p:txBody>
      </p:sp>
    </p:spTree>
    <p:extLst>
      <p:ext uri="{BB962C8B-B14F-4D97-AF65-F5344CB8AC3E}">
        <p14:creationId xmlns:p14="http://schemas.microsoft.com/office/powerpoint/2010/main" val="290774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normAutofit/>
          </a:bodyPr>
          <a:lstStyle/>
          <a:p>
            <a:r>
              <a:rPr lang="en-US" dirty="0"/>
              <a:t>Defining </a:t>
            </a:r>
            <a:r>
              <a:rPr lang="en-US" i="1" dirty="0"/>
              <a:t>Food</a:t>
            </a:r>
          </a:p>
        </p:txBody>
      </p:sp>
      <p:sp>
        <p:nvSpPr>
          <p:cNvPr id="3" name="Content Placeholder 2"/>
          <p:cNvSpPr>
            <a:spLocks noGrp="1"/>
          </p:cNvSpPr>
          <p:nvPr>
            <p:ph idx="1"/>
          </p:nvPr>
        </p:nvSpPr>
        <p:spPr>
          <a:xfrm>
            <a:off x="609600" y="1371600"/>
            <a:ext cx="8077200" cy="5105400"/>
          </a:xfrm>
        </p:spPr>
        <p:txBody>
          <a:bodyPr/>
          <a:lstStyle/>
          <a:p>
            <a:pPr marL="548640" indent="-548640">
              <a:spcBef>
                <a:spcPts val="0"/>
              </a:spcBef>
              <a:buFont typeface="+mj-lt"/>
              <a:buAutoNum type="arabicPeriod"/>
            </a:pPr>
            <a:r>
              <a:rPr lang="en-US" sz="3000" dirty="0">
                <a:solidFill>
                  <a:srgbClr val="292934"/>
                </a:solidFill>
              </a:rPr>
              <a:t>Define </a:t>
            </a:r>
            <a:r>
              <a:rPr lang="en-US" sz="3000" i="1" dirty="0">
                <a:solidFill>
                  <a:srgbClr val="292934"/>
                </a:solidFill>
              </a:rPr>
              <a:t>food</a:t>
            </a:r>
            <a:r>
              <a:rPr lang="en-US" sz="3000" dirty="0">
                <a:solidFill>
                  <a:srgbClr val="292934"/>
                </a:solidFill>
              </a:rPr>
              <a:t> in your notebooks.</a:t>
            </a:r>
          </a:p>
          <a:p>
            <a:pPr marL="548640" indent="-548640">
              <a:spcBef>
                <a:spcPts val="0"/>
              </a:spcBef>
              <a:buFont typeface="+mj-lt"/>
              <a:buAutoNum type="arabicPeriod"/>
            </a:pPr>
            <a:r>
              <a:rPr lang="en-US" sz="3000" dirty="0">
                <a:solidFill>
                  <a:srgbClr val="292934"/>
                </a:solidFill>
              </a:rPr>
              <a:t>Which of these materials IS food? Why?</a:t>
            </a:r>
          </a:p>
          <a:p>
            <a:pPr marL="914400" indent="0">
              <a:spcBef>
                <a:spcPts val="0"/>
              </a:spcBef>
              <a:buNone/>
            </a:pPr>
            <a:r>
              <a:rPr lang="en-US" sz="3000" dirty="0">
                <a:ea typeface="Times New Roman"/>
              </a:rPr>
              <a:t>Orange juice      </a:t>
            </a:r>
          </a:p>
          <a:p>
            <a:pPr marL="914400" indent="0">
              <a:spcBef>
                <a:spcPts val="0"/>
              </a:spcBef>
              <a:buNone/>
            </a:pPr>
            <a:r>
              <a:rPr lang="en-US" sz="3000" dirty="0">
                <a:ea typeface="Times New Roman"/>
              </a:rPr>
              <a:t>Sugar      </a:t>
            </a:r>
          </a:p>
          <a:p>
            <a:pPr marL="914400" indent="0">
              <a:spcBef>
                <a:spcPts val="0"/>
              </a:spcBef>
              <a:buNone/>
            </a:pPr>
            <a:r>
              <a:rPr lang="en-US" sz="3000" dirty="0">
                <a:ea typeface="Times New Roman"/>
              </a:rPr>
              <a:t>Water</a:t>
            </a:r>
          </a:p>
          <a:p>
            <a:pPr marL="914400" indent="0">
              <a:spcBef>
                <a:spcPts val="0"/>
              </a:spcBef>
              <a:buNone/>
            </a:pPr>
            <a:r>
              <a:rPr lang="en-US" sz="3000" dirty="0">
                <a:ea typeface="Times New Roman"/>
              </a:rPr>
              <a:t>Vitamins      </a:t>
            </a:r>
          </a:p>
          <a:p>
            <a:pPr marL="914400" indent="0">
              <a:spcBef>
                <a:spcPts val="0"/>
              </a:spcBef>
              <a:buNone/>
            </a:pPr>
            <a:r>
              <a:rPr lang="en-US" sz="3000" dirty="0">
                <a:ea typeface="Times New Roman"/>
              </a:rPr>
              <a:t>Plant food (fertilizers, minerals)     </a:t>
            </a:r>
          </a:p>
          <a:p>
            <a:pPr marL="914400" indent="0">
              <a:spcBef>
                <a:spcPts val="0"/>
              </a:spcBef>
              <a:buNone/>
            </a:pPr>
            <a:r>
              <a:rPr lang="en-US" sz="3000" dirty="0">
                <a:ea typeface="Times New Roman"/>
              </a:rPr>
              <a:t>Seltzer water (carbon dioxide)  </a:t>
            </a:r>
          </a:p>
          <a:p>
            <a:pPr marL="914400" indent="0">
              <a:spcBef>
                <a:spcPts val="0"/>
              </a:spcBef>
              <a:buNone/>
            </a:pPr>
            <a:r>
              <a:rPr lang="en-US" sz="3000" dirty="0">
                <a:ea typeface="Times New Roman"/>
              </a:rPr>
              <a:t>Salt   </a:t>
            </a:r>
          </a:p>
          <a:p>
            <a:pPr marL="914400" indent="0">
              <a:spcBef>
                <a:spcPts val="0"/>
              </a:spcBef>
              <a:buNone/>
            </a:pPr>
            <a:r>
              <a:rPr lang="en-US" sz="3000" dirty="0">
                <a:ea typeface="Times New Roman"/>
              </a:rPr>
              <a:t>Mints</a:t>
            </a:r>
          </a:p>
          <a:p>
            <a:pPr marL="548640" indent="-548640">
              <a:spcBef>
                <a:spcPts val="0"/>
              </a:spcBef>
              <a:buFont typeface="+mj-lt"/>
              <a:buAutoNum type="arabicPeriod" startAt="3"/>
            </a:pPr>
            <a:r>
              <a:rPr lang="en-US" sz="3000" dirty="0">
                <a:solidFill>
                  <a:srgbClr val="292934"/>
                </a:solidFill>
              </a:rPr>
              <a:t>Which is NOT food? Why? </a:t>
            </a:r>
          </a:p>
          <a:p>
            <a:pPr>
              <a:spcBef>
                <a:spcPts val="0"/>
              </a:spcBef>
            </a:pPr>
            <a:endParaRPr lang="en-US" dirty="0">
              <a:latin typeface="Times New Roman"/>
              <a:ea typeface="Times New Roman"/>
            </a:endParaRPr>
          </a:p>
          <a:p>
            <a:endParaRPr lang="en-US" dirty="0"/>
          </a:p>
        </p:txBody>
      </p:sp>
    </p:spTree>
    <p:extLst>
      <p:ext uri="{BB962C8B-B14F-4D97-AF65-F5344CB8AC3E}">
        <p14:creationId xmlns:p14="http://schemas.microsoft.com/office/powerpoint/2010/main" val="106920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Scientific Definition of </a:t>
            </a:r>
            <a:r>
              <a:rPr lang="en-US" i="1" dirty="0"/>
              <a:t>Food</a:t>
            </a:r>
          </a:p>
        </p:txBody>
      </p:sp>
      <p:sp>
        <p:nvSpPr>
          <p:cNvPr id="3" name="Content Placeholder 2"/>
          <p:cNvSpPr>
            <a:spLocks noGrp="1"/>
          </p:cNvSpPr>
          <p:nvPr>
            <p:ph idx="1"/>
          </p:nvPr>
        </p:nvSpPr>
        <p:spPr>
          <a:xfrm>
            <a:off x="609600" y="1600200"/>
            <a:ext cx="8229600" cy="3604846"/>
          </a:xfrm>
        </p:spPr>
        <p:txBody>
          <a:bodyPr/>
          <a:lstStyle/>
          <a:p>
            <a:pPr marL="0" lvl="0" indent="0">
              <a:buNone/>
            </a:pPr>
            <a:r>
              <a:rPr lang="en-US" sz="3600" dirty="0">
                <a:solidFill>
                  <a:prstClr val="black"/>
                </a:solidFill>
              </a:rPr>
              <a:t>Food is </a:t>
            </a:r>
            <a:r>
              <a:rPr lang="en-US" sz="3600" dirty="0">
                <a:solidFill>
                  <a:srgbClr val="0070C0"/>
                </a:solidFill>
              </a:rPr>
              <a:t>matter </a:t>
            </a:r>
            <a:r>
              <a:rPr lang="en-US" sz="3600" dirty="0">
                <a:solidFill>
                  <a:prstClr val="black"/>
                </a:solidFill>
              </a:rPr>
              <a:t>(building materials) that contains </a:t>
            </a:r>
            <a:r>
              <a:rPr lang="en-US" sz="3600" dirty="0">
                <a:solidFill>
                  <a:srgbClr val="FF0000"/>
                </a:solidFill>
              </a:rPr>
              <a:t>energy </a:t>
            </a:r>
            <a:r>
              <a:rPr lang="en-US" sz="3600" dirty="0">
                <a:solidFill>
                  <a:prstClr val="black"/>
                </a:solidFill>
              </a:rPr>
              <a:t>living things can use to live and grow, to heal wounds, and to keep all their parts working.</a:t>
            </a:r>
            <a:endParaRPr lang="en-US" dirty="0">
              <a:solidFill>
                <a:prstClr val="black"/>
              </a:solidFill>
            </a:endParaRPr>
          </a:p>
          <a:p>
            <a:endParaRPr lang="en-US" dirty="0"/>
          </a:p>
        </p:txBody>
      </p:sp>
    </p:spTree>
    <p:extLst>
      <p:ext uri="{BB962C8B-B14F-4D97-AF65-F5344CB8AC3E}">
        <p14:creationId xmlns:p14="http://schemas.microsoft.com/office/powerpoint/2010/main" val="271674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rmAutofit/>
          </a:bodyPr>
          <a:lstStyle/>
          <a:p>
            <a:r>
              <a:rPr lang="en-US" dirty="0"/>
              <a:t>Defining </a:t>
            </a:r>
            <a:r>
              <a:rPr lang="en-US" i="1" dirty="0"/>
              <a:t>Energy</a:t>
            </a:r>
          </a:p>
        </p:txBody>
      </p:sp>
      <p:sp>
        <p:nvSpPr>
          <p:cNvPr id="3" name="Content Placeholder 2"/>
          <p:cNvSpPr>
            <a:spLocks noGrp="1"/>
          </p:cNvSpPr>
          <p:nvPr>
            <p:ph idx="1"/>
          </p:nvPr>
        </p:nvSpPr>
        <p:spPr>
          <a:xfrm>
            <a:off x="685800" y="1524000"/>
            <a:ext cx="8077200" cy="4876800"/>
          </a:xfrm>
        </p:spPr>
        <p:txBody>
          <a:bodyPr/>
          <a:lstStyle/>
          <a:p>
            <a:pPr marL="548640" indent="-548640">
              <a:spcBef>
                <a:spcPts val="0"/>
              </a:spcBef>
              <a:spcAft>
                <a:spcPts val="1800"/>
              </a:spcAft>
              <a:buFont typeface="+mj-lt"/>
              <a:buAutoNum type="arabicPeriod"/>
            </a:pPr>
            <a:r>
              <a:rPr lang="en-US" sz="3200" dirty="0"/>
              <a:t>Write your own definition of </a:t>
            </a:r>
            <a:r>
              <a:rPr lang="en-US" sz="3200" i="1" dirty="0"/>
              <a:t>energy</a:t>
            </a:r>
            <a:r>
              <a:rPr lang="en-US" sz="3200" dirty="0"/>
              <a:t> in your notebooks.</a:t>
            </a:r>
          </a:p>
          <a:p>
            <a:pPr marL="548640" indent="-548640">
              <a:spcBef>
                <a:spcPts val="0"/>
              </a:spcBef>
              <a:spcAft>
                <a:spcPts val="1800"/>
              </a:spcAft>
              <a:buFont typeface="+mj-lt"/>
              <a:buAutoNum type="arabicPeriod"/>
            </a:pPr>
            <a:r>
              <a:rPr lang="en-US" sz="3200" dirty="0"/>
              <a:t>Read section 3.4 of the Food Webs Content Background Document. </a:t>
            </a:r>
          </a:p>
          <a:p>
            <a:pPr marL="548640" indent="-548640">
              <a:spcBef>
                <a:spcPts val="0"/>
              </a:spcBef>
              <a:spcAft>
                <a:spcPts val="1800"/>
              </a:spcAft>
              <a:buFont typeface="+mj-lt"/>
              <a:buAutoNum type="arabicPeriod"/>
            </a:pPr>
            <a:r>
              <a:rPr lang="en-US" sz="3200" dirty="0"/>
              <a:t>How does the definition in the reading compare to your definition of </a:t>
            </a:r>
            <a:r>
              <a:rPr lang="en-US" sz="3200" i="1" dirty="0"/>
              <a:t>energy</a:t>
            </a:r>
            <a:r>
              <a:rPr lang="en-US" sz="3200" dirty="0"/>
              <a:t>?</a:t>
            </a:r>
          </a:p>
        </p:txBody>
      </p:sp>
    </p:spTree>
    <p:extLst>
      <p:ext uri="{BB962C8B-B14F-4D97-AF65-F5344CB8AC3E}">
        <p14:creationId xmlns:p14="http://schemas.microsoft.com/office/powerpoint/2010/main" val="4180012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Autofit/>
          </a:bodyPr>
          <a:lstStyle/>
          <a:p>
            <a:r>
              <a:rPr lang="en-US" dirty="0"/>
              <a:t>Useful and Common Ways of Talking </a:t>
            </a:r>
            <a:br>
              <a:rPr lang="en-US" dirty="0"/>
            </a:br>
            <a:r>
              <a:rPr lang="en-US" dirty="0"/>
              <a:t>about Energy</a:t>
            </a:r>
          </a:p>
        </p:txBody>
      </p:sp>
      <p:sp>
        <p:nvSpPr>
          <p:cNvPr id="3" name="Content Placeholder 2"/>
          <p:cNvSpPr>
            <a:spLocks noGrp="1"/>
          </p:cNvSpPr>
          <p:nvPr>
            <p:ph idx="1"/>
          </p:nvPr>
        </p:nvSpPr>
        <p:spPr>
          <a:xfrm>
            <a:off x="457200" y="1828800"/>
            <a:ext cx="8229600" cy="4724400"/>
          </a:xfrm>
        </p:spPr>
        <p:txBody>
          <a:bodyPr/>
          <a:lstStyle/>
          <a:p>
            <a:pPr marL="365760" indent="-365760"/>
            <a:r>
              <a:rPr lang="en-US" sz="3200" dirty="0"/>
              <a:t>Many different units are used to quantify energy. The common unit in the United States is the calorie.</a:t>
            </a:r>
          </a:p>
          <a:p>
            <a:pPr marL="365760" indent="-365760"/>
            <a:r>
              <a:rPr lang="en-US" sz="3200" dirty="0"/>
              <a:t>A </a:t>
            </a:r>
            <a:r>
              <a:rPr lang="en-US" sz="3200" b="1" dirty="0"/>
              <a:t>calorie</a:t>
            </a:r>
            <a:r>
              <a:rPr lang="en-US" sz="3200" dirty="0"/>
              <a:t> (lowercase </a:t>
            </a:r>
            <a:r>
              <a:rPr lang="en-US" sz="3200" i="1" dirty="0"/>
              <a:t>c</a:t>
            </a:r>
            <a:r>
              <a:rPr lang="en-US" sz="3200" dirty="0"/>
              <a:t>) is the amount of energy required to heat 1 gram of water 1 degree Celsius.</a:t>
            </a:r>
          </a:p>
          <a:p>
            <a:pPr marL="365760" indent="-365760"/>
            <a:r>
              <a:rPr lang="en-US" sz="3200" dirty="0"/>
              <a:t>The energy content of food is measured in </a:t>
            </a:r>
            <a:r>
              <a:rPr lang="en-US" sz="3200" b="1" dirty="0"/>
              <a:t>Calories</a:t>
            </a:r>
            <a:r>
              <a:rPr lang="en-US" sz="3200" dirty="0"/>
              <a:t> (capital </a:t>
            </a:r>
            <a:r>
              <a:rPr lang="en-US" sz="3200" i="1" dirty="0"/>
              <a:t>C</a:t>
            </a:r>
            <a:r>
              <a:rPr lang="en-US" sz="3200" dirty="0"/>
              <a:t>), called </a:t>
            </a:r>
            <a:r>
              <a:rPr lang="en-US" sz="3200" b="1" dirty="0"/>
              <a:t>dietary calories</a:t>
            </a:r>
            <a:r>
              <a:rPr lang="en-US" sz="3200" dirty="0"/>
              <a:t>.</a:t>
            </a:r>
          </a:p>
          <a:p>
            <a:pPr marL="365760" indent="-365760"/>
            <a:r>
              <a:rPr lang="en-US" sz="3200" dirty="0"/>
              <a:t>1 Calorie = 1,000 calories</a:t>
            </a:r>
          </a:p>
        </p:txBody>
      </p:sp>
    </p:spTree>
    <p:extLst>
      <p:ext uri="{BB962C8B-B14F-4D97-AF65-F5344CB8AC3E}">
        <p14:creationId xmlns:p14="http://schemas.microsoft.com/office/powerpoint/2010/main" val="58167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848600" cy="990600"/>
          </a:xfrm>
        </p:spPr>
        <p:txBody>
          <a:bodyPr>
            <a:normAutofit/>
          </a:bodyPr>
          <a:lstStyle/>
          <a:p>
            <a:r>
              <a:rPr lang="en-US" dirty="0"/>
              <a:t>Energy Terms</a:t>
            </a:r>
          </a:p>
        </p:txBody>
      </p:sp>
      <p:graphicFrame>
        <p:nvGraphicFramePr>
          <p:cNvPr id="4" name="Table 3"/>
          <p:cNvGraphicFramePr>
            <a:graphicFrameLocks noGrp="1"/>
          </p:cNvGraphicFramePr>
          <p:nvPr>
            <p:extLst>
              <p:ext uri="{D42A27DB-BD31-4B8C-83A1-F6EECF244321}">
                <p14:modId xmlns:p14="http://schemas.microsoft.com/office/powerpoint/2010/main" val="3022434928"/>
              </p:ext>
            </p:extLst>
          </p:nvPr>
        </p:nvGraphicFramePr>
        <p:xfrm>
          <a:off x="838200" y="2362200"/>
          <a:ext cx="7086600" cy="2912970"/>
        </p:xfrm>
        <a:graphic>
          <a:graphicData uri="http://schemas.openxmlformats.org/drawingml/2006/table">
            <a:tbl>
              <a:tblPr firstRow="1" bandRow="1">
                <a:tableStyleId>{5940675A-B579-460E-94D1-54222C63F5DA}</a:tableStyleId>
              </a:tblPr>
              <a:tblGrid>
                <a:gridCol w="3543300">
                  <a:extLst>
                    <a:ext uri="{9D8B030D-6E8A-4147-A177-3AD203B41FA5}">
                      <a16:colId xmlns:a16="http://schemas.microsoft.com/office/drawing/2014/main" val="20000"/>
                    </a:ext>
                  </a:extLst>
                </a:gridCol>
                <a:gridCol w="3543300">
                  <a:extLst>
                    <a:ext uri="{9D8B030D-6E8A-4147-A177-3AD203B41FA5}">
                      <a16:colId xmlns:a16="http://schemas.microsoft.com/office/drawing/2014/main" val="20001"/>
                    </a:ext>
                  </a:extLst>
                </a:gridCol>
              </a:tblGrid>
              <a:tr h="990600">
                <a:tc>
                  <a:txBody>
                    <a:bodyPr/>
                    <a:lstStyle/>
                    <a:p>
                      <a:pPr marL="274320" algn="l">
                        <a:spcBef>
                          <a:spcPts val="600"/>
                        </a:spcBef>
                        <a:spcAft>
                          <a:spcPts val="300"/>
                        </a:spcAft>
                      </a:pPr>
                      <a:endParaRPr lang="en-US" sz="300" dirty="0">
                        <a:latin typeface="Calibri" pitchFamily="34" charset="0"/>
                      </a:endParaRPr>
                    </a:p>
                    <a:p>
                      <a:pPr marL="274320" algn="l">
                        <a:spcBef>
                          <a:spcPts val="600"/>
                        </a:spcBef>
                        <a:spcAft>
                          <a:spcPts val="300"/>
                        </a:spcAft>
                      </a:pPr>
                      <a:r>
                        <a:rPr lang="en-US" sz="3200" dirty="0">
                          <a:latin typeface="Calibri" pitchFamily="34" charset="0"/>
                        </a:rPr>
                        <a:t>Potential Energy</a:t>
                      </a:r>
                    </a:p>
                  </a:txBody>
                  <a:tcPr>
                    <a:solidFill>
                      <a:srgbClr val="FFC000"/>
                    </a:solidFill>
                  </a:tcPr>
                </a:tc>
                <a:tc>
                  <a:txBody>
                    <a:bodyPr/>
                    <a:lstStyle/>
                    <a:p>
                      <a:pPr marL="274320" marR="0" indent="0" algn="l" defTabSz="914400" rtl="0" eaLnBrk="1" fontAlgn="auto" latinLnBrk="0" hangingPunct="1">
                        <a:lnSpc>
                          <a:spcPct val="100000"/>
                        </a:lnSpc>
                        <a:spcBef>
                          <a:spcPts val="600"/>
                        </a:spcBef>
                        <a:spcAft>
                          <a:spcPts val="300"/>
                        </a:spcAft>
                        <a:buClrTx/>
                        <a:buSzTx/>
                        <a:buFontTx/>
                        <a:buNone/>
                        <a:tabLst/>
                        <a:defRPr/>
                      </a:pPr>
                      <a:endParaRPr lang="en-US" sz="300">
                        <a:latin typeface="Calibri" pitchFamily="34" charset="0"/>
                      </a:endParaRPr>
                    </a:p>
                    <a:p>
                      <a:pPr marL="274320" marR="0" indent="0" algn="l" defTabSz="914400" rtl="0" eaLnBrk="1" fontAlgn="auto" latinLnBrk="0" hangingPunct="1">
                        <a:lnSpc>
                          <a:spcPct val="100000"/>
                        </a:lnSpc>
                        <a:spcBef>
                          <a:spcPts val="600"/>
                        </a:spcBef>
                        <a:spcAft>
                          <a:spcPts val="300"/>
                        </a:spcAft>
                        <a:buClrTx/>
                        <a:buSzTx/>
                        <a:buFontTx/>
                        <a:buNone/>
                        <a:tabLst/>
                        <a:defRPr/>
                      </a:pPr>
                      <a:r>
                        <a:rPr lang="en-US" sz="3200">
                          <a:latin typeface="Calibri" pitchFamily="34" charset="0"/>
                        </a:rPr>
                        <a:t>Kinetic Energy</a:t>
                      </a:r>
                      <a:endParaRPr lang="en-US" sz="3200" dirty="0">
                        <a:latin typeface="Calibri" pitchFamily="34" charset="0"/>
                      </a:endParaRPr>
                    </a:p>
                  </a:txBody>
                  <a:tcPr>
                    <a:solidFill>
                      <a:srgbClr val="FFC000"/>
                    </a:solidFill>
                  </a:tcPr>
                </a:tc>
                <a:extLst>
                  <a:ext uri="{0D108BD9-81ED-4DB2-BD59-A6C34878D82A}">
                    <a16:rowId xmlns:a16="http://schemas.microsoft.com/office/drawing/2014/main" val="10000"/>
                  </a:ext>
                </a:extLst>
              </a:tr>
              <a:tr h="961185">
                <a:tc>
                  <a:txBody>
                    <a:bodyPr/>
                    <a:lstStyle/>
                    <a:p>
                      <a:pPr marL="274320" algn="l">
                        <a:spcBef>
                          <a:spcPts val="300"/>
                        </a:spcBef>
                        <a:spcAft>
                          <a:spcPts val="300"/>
                        </a:spcAft>
                      </a:pPr>
                      <a:endParaRPr lang="en-US" sz="300" dirty="0">
                        <a:latin typeface="Calibri" pitchFamily="34" charset="0"/>
                      </a:endParaRPr>
                    </a:p>
                    <a:p>
                      <a:pPr marL="274320" algn="l">
                        <a:spcBef>
                          <a:spcPts val="300"/>
                        </a:spcBef>
                        <a:spcAft>
                          <a:spcPts val="300"/>
                        </a:spcAft>
                      </a:pPr>
                      <a:r>
                        <a:rPr lang="en-US" sz="3200" dirty="0">
                          <a:latin typeface="Calibri" pitchFamily="34" charset="0"/>
                        </a:rPr>
                        <a:t>Chemical Energy</a:t>
                      </a:r>
                    </a:p>
                  </a:txBody>
                  <a:tcPr/>
                </a:tc>
                <a:tc>
                  <a:txBody>
                    <a:bodyPr/>
                    <a:lstStyle/>
                    <a:p>
                      <a:pPr marL="274320" algn="l">
                        <a:spcBef>
                          <a:spcPts val="300"/>
                        </a:spcBef>
                        <a:spcAft>
                          <a:spcPts val="300"/>
                        </a:spcAft>
                      </a:pPr>
                      <a:endParaRPr lang="en-US" sz="300" dirty="0">
                        <a:latin typeface="Calibri" pitchFamily="34" charset="0"/>
                      </a:endParaRPr>
                    </a:p>
                    <a:p>
                      <a:pPr marL="274320" algn="l">
                        <a:spcBef>
                          <a:spcPts val="300"/>
                        </a:spcBef>
                        <a:spcAft>
                          <a:spcPts val="300"/>
                        </a:spcAft>
                      </a:pPr>
                      <a:r>
                        <a:rPr lang="en-US" sz="3200" dirty="0">
                          <a:latin typeface="Calibri" pitchFamily="34" charset="0"/>
                        </a:rPr>
                        <a:t>Light Energy</a:t>
                      </a:r>
                    </a:p>
                  </a:txBody>
                  <a:tcPr/>
                </a:tc>
                <a:extLst>
                  <a:ext uri="{0D108BD9-81ED-4DB2-BD59-A6C34878D82A}">
                    <a16:rowId xmlns:a16="http://schemas.microsoft.com/office/drawing/2014/main" val="10001"/>
                  </a:ext>
                </a:extLst>
              </a:tr>
              <a:tr h="961185">
                <a:tc>
                  <a:txBody>
                    <a:bodyPr/>
                    <a:lstStyle/>
                    <a:p>
                      <a:pPr marL="274320" algn="l">
                        <a:spcBef>
                          <a:spcPts val="300"/>
                        </a:spcBef>
                        <a:spcAft>
                          <a:spcPts val="300"/>
                        </a:spcAft>
                      </a:pPr>
                      <a:endParaRPr lang="en-US" sz="3200" dirty="0">
                        <a:latin typeface="Calibri" pitchFamily="34" charset="0"/>
                      </a:endParaRPr>
                    </a:p>
                  </a:txBody>
                  <a:tcPr/>
                </a:tc>
                <a:tc>
                  <a:txBody>
                    <a:bodyPr/>
                    <a:lstStyle/>
                    <a:p>
                      <a:pPr marL="274320" algn="l">
                        <a:spcBef>
                          <a:spcPts val="300"/>
                        </a:spcBef>
                        <a:spcAft>
                          <a:spcPts val="300"/>
                        </a:spcAft>
                      </a:pPr>
                      <a:endParaRPr lang="en-US" sz="300" dirty="0">
                        <a:latin typeface="Calibri" pitchFamily="34" charset="0"/>
                      </a:endParaRPr>
                    </a:p>
                    <a:p>
                      <a:pPr marL="274320" algn="l">
                        <a:spcBef>
                          <a:spcPts val="300"/>
                        </a:spcBef>
                        <a:spcAft>
                          <a:spcPts val="300"/>
                        </a:spcAft>
                      </a:pPr>
                      <a:r>
                        <a:rPr lang="en-US" sz="3200" dirty="0">
                          <a:latin typeface="Calibri" pitchFamily="34" charset="0"/>
                        </a:rPr>
                        <a:t>Thermal Energy</a:t>
                      </a:r>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838200" y="1600200"/>
            <a:ext cx="7162800" cy="584775"/>
          </a:xfrm>
          <a:prstGeom prst="rect">
            <a:avLst/>
          </a:prstGeom>
          <a:noFill/>
        </p:spPr>
        <p:txBody>
          <a:bodyPr wrap="square" rtlCol="0">
            <a:spAutoFit/>
          </a:bodyPr>
          <a:lstStyle/>
          <a:p>
            <a:r>
              <a:rPr lang="en-US" sz="3200" dirty="0">
                <a:latin typeface="Calibri" pitchFamily="34" charset="0"/>
              </a:rPr>
              <a:t>Some ways to talk about energy:</a:t>
            </a:r>
          </a:p>
        </p:txBody>
      </p:sp>
    </p:spTree>
    <p:extLst>
      <p:ext uri="{BB962C8B-B14F-4D97-AF65-F5344CB8AC3E}">
        <p14:creationId xmlns:p14="http://schemas.microsoft.com/office/powerpoint/2010/main" val="1983253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990600"/>
          </a:xfrm>
        </p:spPr>
        <p:txBody>
          <a:bodyPr>
            <a:noAutofit/>
          </a:bodyPr>
          <a:lstStyle/>
          <a:p>
            <a:r>
              <a:rPr lang="en-US" sz="3800" dirty="0"/>
              <a:t>Investigation: How Can We Find Out Which Materials Are Food?</a:t>
            </a:r>
          </a:p>
        </p:txBody>
      </p:sp>
      <p:sp>
        <p:nvSpPr>
          <p:cNvPr id="3" name="Content Placeholder 2"/>
          <p:cNvSpPr>
            <a:spLocks noGrp="1"/>
          </p:cNvSpPr>
          <p:nvPr>
            <p:ph idx="1"/>
          </p:nvPr>
        </p:nvSpPr>
        <p:spPr>
          <a:xfrm>
            <a:off x="457200" y="1600200"/>
            <a:ext cx="8382000" cy="4876800"/>
          </a:xfrm>
        </p:spPr>
        <p:txBody>
          <a:bodyPr/>
          <a:lstStyle/>
          <a:p>
            <a:pPr marL="0" indent="0">
              <a:buNone/>
            </a:pPr>
            <a:r>
              <a:rPr lang="en-US" sz="2800" dirty="0"/>
              <a:t>Look at nutrition labels for the materials listed on the handout. Use evidence from the labels to determine whether these materials are food for humans.</a:t>
            </a:r>
          </a:p>
          <a:p>
            <a:endParaRPr lang="en-US" dirty="0"/>
          </a:p>
          <a:p>
            <a:pPr>
              <a:buNone/>
            </a:pPr>
            <a:endParaRPr lang="en-US" dirty="0"/>
          </a:p>
          <a:p>
            <a:endParaRPr lang="en-US" dirty="0"/>
          </a:p>
          <a:p>
            <a:endParaRPr lang="en-US" dirty="0"/>
          </a:p>
          <a:p>
            <a:endParaRPr lang="en-US" dirty="0"/>
          </a:p>
        </p:txBody>
      </p:sp>
      <p:graphicFrame>
        <p:nvGraphicFramePr>
          <p:cNvPr id="4" name="Table 3">
            <a:extLst>
              <a:ext uri="{FF2B5EF4-FFF2-40B4-BE49-F238E27FC236}">
                <a16:creationId xmlns:a16="http://schemas.microsoft.com/office/drawing/2014/main" id="{D1E5DF41-A16D-4C6C-B266-6E963A0DE861}"/>
              </a:ext>
            </a:extLst>
          </p:cNvPr>
          <p:cNvGraphicFramePr>
            <a:graphicFrameLocks noGrp="1"/>
          </p:cNvGraphicFramePr>
          <p:nvPr>
            <p:extLst>
              <p:ext uri="{D42A27DB-BD31-4B8C-83A1-F6EECF244321}">
                <p14:modId xmlns:p14="http://schemas.microsoft.com/office/powerpoint/2010/main" val="3564520167"/>
              </p:ext>
            </p:extLst>
          </p:nvPr>
        </p:nvGraphicFramePr>
        <p:xfrm>
          <a:off x="457200" y="3026944"/>
          <a:ext cx="8229600" cy="3434416"/>
        </p:xfrm>
        <a:graphic>
          <a:graphicData uri="http://schemas.openxmlformats.org/drawingml/2006/table">
            <a:tbl>
              <a:tblPr firstRow="1" firstCol="1" lastRow="1" lastCol="1" bandRow="1" bandCol="1">
                <a:tableStyleId>{5940675A-B579-460E-94D1-54222C63F5DA}</a:tableStyleId>
              </a:tblPr>
              <a:tblGrid>
                <a:gridCol w="2362200">
                  <a:extLst>
                    <a:ext uri="{9D8B030D-6E8A-4147-A177-3AD203B41FA5}">
                      <a16:colId xmlns:a16="http://schemas.microsoft.com/office/drawing/2014/main" val="1800663478"/>
                    </a:ext>
                  </a:extLst>
                </a:gridCol>
                <a:gridCol w="2309536">
                  <a:extLst>
                    <a:ext uri="{9D8B030D-6E8A-4147-A177-3AD203B41FA5}">
                      <a16:colId xmlns:a16="http://schemas.microsoft.com/office/drawing/2014/main" val="981228166"/>
                    </a:ext>
                  </a:extLst>
                </a:gridCol>
                <a:gridCol w="1766919">
                  <a:extLst>
                    <a:ext uri="{9D8B030D-6E8A-4147-A177-3AD203B41FA5}">
                      <a16:colId xmlns:a16="http://schemas.microsoft.com/office/drawing/2014/main" val="3429868711"/>
                    </a:ext>
                  </a:extLst>
                </a:gridCol>
                <a:gridCol w="1790945">
                  <a:extLst>
                    <a:ext uri="{9D8B030D-6E8A-4147-A177-3AD203B41FA5}">
                      <a16:colId xmlns:a16="http://schemas.microsoft.com/office/drawing/2014/main" val="281069124"/>
                    </a:ext>
                  </a:extLst>
                </a:gridCol>
              </a:tblGrid>
              <a:tr h="533400">
                <a:tc>
                  <a:txBody>
                    <a:bodyPr/>
                    <a:lstStyle/>
                    <a:p>
                      <a:pPr marL="0" marR="0" algn="ctr">
                        <a:spcBef>
                          <a:spcPts val="0"/>
                        </a:spcBef>
                        <a:spcAft>
                          <a:spcPts val="0"/>
                        </a:spcAft>
                      </a:pPr>
                      <a:r>
                        <a:rPr lang="en-US" sz="1100" dirty="0">
                          <a:effectLst/>
                        </a:rPr>
                        <a:t>Material</a:t>
                      </a:r>
                      <a:endParaRPr lang="en-US" sz="1100" dirty="0">
                        <a:effectLst/>
                        <a:latin typeface="Times New Roman" panose="02020603050405020304" pitchFamily="18" charset="0"/>
                        <a:ea typeface="Times New Roman" panose="02020603050405020304" pitchFamily="18" charset="0"/>
                      </a:endParaRPr>
                    </a:p>
                  </a:txBody>
                  <a:tcPr marL="64657" marR="64657" marT="64657" marB="64657"/>
                </a:tc>
                <a:tc>
                  <a:txBody>
                    <a:bodyPr/>
                    <a:lstStyle/>
                    <a:p>
                      <a:pPr marL="0" marR="0" algn="ctr">
                        <a:spcBef>
                          <a:spcPts val="0"/>
                        </a:spcBef>
                        <a:spcAft>
                          <a:spcPts val="0"/>
                        </a:spcAft>
                      </a:pPr>
                      <a:r>
                        <a:rPr lang="en-US" sz="1100" dirty="0">
                          <a:effectLst/>
                        </a:rPr>
                        <a:t>Does It Have Mass (g)</a:t>
                      </a:r>
                    </a:p>
                    <a:p>
                      <a:pPr marL="0" marR="0" algn="ctr">
                        <a:spcBef>
                          <a:spcPts val="0"/>
                        </a:spcBef>
                        <a:spcAft>
                          <a:spcPts val="0"/>
                        </a:spcAft>
                      </a:pPr>
                      <a:r>
                        <a:rPr lang="en-US" sz="1100" dirty="0">
                          <a:effectLst/>
                        </a:rPr>
                        <a:t>(an indicator that it is Matter)?</a:t>
                      </a:r>
                      <a:endParaRPr lang="en-US" sz="1100" dirty="0">
                        <a:effectLst/>
                        <a:latin typeface="Times New Roman" panose="02020603050405020304" pitchFamily="18" charset="0"/>
                        <a:ea typeface="Times New Roman" panose="02020603050405020304" pitchFamily="18" charset="0"/>
                      </a:endParaRPr>
                    </a:p>
                  </a:txBody>
                  <a:tcPr marL="64657" marR="64657" marT="64657" marB="64657"/>
                </a:tc>
                <a:tc>
                  <a:txBody>
                    <a:bodyPr/>
                    <a:lstStyle/>
                    <a:p>
                      <a:pPr marL="0" marR="0" algn="ctr">
                        <a:spcBef>
                          <a:spcPts val="0"/>
                        </a:spcBef>
                        <a:spcAft>
                          <a:spcPts val="0"/>
                        </a:spcAft>
                      </a:pPr>
                      <a:r>
                        <a:rPr lang="en-US" sz="1100" dirty="0">
                          <a:effectLst/>
                        </a:rPr>
                        <a:t>Does It Have Calories</a:t>
                      </a:r>
                    </a:p>
                    <a:p>
                      <a:pPr marL="0" marR="0" algn="ctr">
                        <a:spcBef>
                          <a:spcPts val="0"/>
                        </a:spcBef>
                        <a:spcAft>
                          <a:spcPts val="0"/>
                        </a:spcAft>
                      </a:pPr>
                      <a:r>
                        <a:rPr lang="en-US" sz="1100" dirty="0">
                          <a:effectLst/>
                        </a:rPr>
                        <a:t> (a measure of Energy)?</a:t>
                      </a:r>
                      <a:endParaRPr lang="en-US" sz="1100" dirty="0">
                        <a:effectLst/>
                        <a:latin typeface="Times New Roman" panose="02020603050405020304" pitchFamily="18" charset="0"/>
                        <a:ea typeface="Times New Roman" panose="02020603050405020304" pitchFamily="18" charset="0"/>
                      </a:endParaRPr>
                    </a:p>
                  </a:txBody>
                  <a:tcPr marL="64657" marR="64657" marT="64657" marB="64657"/>
                </a:tc>
                <a:tc>
                  <a:txBody>
                    <a:bodyPr/>
                    <a:lstStyle/>
                    <a:p>
                      <a:pPr marL="0" marR="0" algn="ctr">
                        <a:spcBef>
                          <a:spcPts val="0"/>
                        </a:spcBef>
                        <a:spcAft>
                          <a:spcPts val="0"/>
                        </a:spcAft>
                      </a:pPr>
                      <a:r>
                        <a:rPr lang="en-US" sz="1100" dirty="0">
                          <a:effectLst/>
                        </a:rPr>
                        <a:t>Is It Food by the Scientific Definition?</a:t>
                      </a:r>
                      <a:endParaRPr lang="en-US" sz="1100" dirty="0">
                        <a:effectLst/>
                        <a:latin typeface="Times New Roman" panose="02020603050405020304" pitchFamily="18" charset="0"/>
                        <a:ea typeface="Times New Roman" panose="02020603050405020304" pitchFamily="18" charset="0"/>
                      </a:endParaRPr>
                    </a:p>
                  </a:txBody>
                  <a:tcPr marL="64657" marR="64657" marT="64657" marB="64657"/>
                </a:tc>
                <a:extLst>
                  <a:ext uri="{0D108BD9-81ED-4DB2-BD59-A6C34878D82A}">
                    <a16:rowId xmlns:a16="http://schemas.microsoft.com/office/drawing/2014/main" val="2645312526"/>
                  </a:ext>
                </a:extLst>
              </a:tr>
              <a:tr h="281840">
                <a:tc>
                  <a:txBody>
                    <a:bodyPr/>
                    <a:lstStyle/>
                    <a:p>
                      <a:pPr marL="0" marR="0">
                        <a:spcBef>
                          <a:spcPts val="0"/>
                        </a:spcBef>
                        <a:spcAft>
                          <a:spcPts val="0"/>
                        </a:spcAft>
                      </a:pPr>
                      <a:r>
                        <a:rPr lang="en-US" sz="1100">
                          <a:effectLst/>
                        </a:rPr>
                        <a:t>Apple Juice</a:t>
                      </a:r>
                      <a:endParaRPr lang="en-US" sz="1100">
                        <a:effectLst/>
                        <a:latin typeface="Times New Roman" panose="02020603050405020304" pitchFamily="18" charset="0"/>
                        <a:ea typeface="Times New Roman" panose="02020603050405020304" pitchFamily="18" charset="0"/>
                      </a:endParaRPr>
                    </a:p>
                  </a:txBody>
                  <a:tcPr marL="60721" marR="60721"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extLst>
                  <a:ext uri="{0D108BD9-81ED-4DB2-BD59-A6C34878D82A}">
                    <a16:rowId xmlns:a16="http://schemas.microsoft.com/office/drawing/2014/main" val="1781553559"/>
                  </a:ext>
                </a:extLst>
              </a:tr>
              <a:tr h="281840">
                <a:tc>
                  <a:txBody>
                    <a:bodyPr/>
                    <a:lstStyle/>
                    <a:p>
                      <a:pPr marL="0" marR="0">
                        <a:spcBef>
                          <a:spcPts val="0"/>
                        </a:spcBef>
                        <a:spcAft>
                          <a:spcPts val="0"/>
                        </a:spcAft>
                      </a:pPr>
                      <a:r>
                        <a:rPr lang="en-US" sz="1100">
                          <a:effectLst/>
                        </a:rPr>
                        <a:t>Cheez-It Crackers</a:t>
                      </a:r>
                      <a:endParaRPr lang="en-US" sz="1100">
                        <a:effectLst/>
                        <a:latin typeface="Times New Roman" panose="02020603050405020304" pitchFamily="18" charset="0"/>
                        <a:ea typeface="Times New Roman" panose="02020603050405020304" pitchFamily="18" charset="0"/>
                      </a:endParaRPr>
                    </a:p>
                  </a:txBody>
                  <a:tcPr marL="60721" marR="60721"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extLst>
                  <a:ext uri="{0D108BD9-81ED-4DB2-BD59-A6C34878D82A}">
                    <a16:rowId xmlns:a16="http://schemas.microsoft.com/office/drawing/2014/main" val="3666472353"/>
                  </a:ext>
                </a:extLst>
              </a:tr>
              <a:tr h="281840">
                <a:tc>
                  <a:txBody>
                    <a:bodyPr/>
                    <a:lstStyle/>
                    <a:p>
                      <a:pPr marL="0" marR="0">
                        <a:spcBef>
                          <a:spcPts val="0"/>
                        </a:spcBef>
                        <a:spcAft>
                          <a:spcPts val="0"/>
                        </a:spcAft>
                      </a:pPr>
                      <a:r>
                        <a:rPr lang="en-US" sz="1100">
                          <a:effectLst/>
                        </a:rPr>
                        <a:t>Orange Juice</a:t>
                      </a:r>
                      <a:endParaRPr lang="en-US" sz="1100">
                        <a:effectLst/>
                        <a:latin typeface="Times New Roman" panose="02020603050405020304" pitchFamily="18" charset="0"/>
                        <a:ea typeface="Times New Roman" panose="02020603050405020304" pitchFamily="18" charset="0"/>
                      </a:endParaRPr>
                    </a:p>
                  </a:txBody>
                  <a:tcPr marL="60721" marR="60721"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extLst>
                  <a:ext uri="{0D108BD9-81ED-4DB2-BD59-A6C34878D82A}">
                    <a16:rowId xmlns:a16="http://schemas.microsoft.com/office/drawing/2014/main" val="589428916"/>
                  </a:ext>
                </a:extLst>
              </a:tr>
              <a:tr h="281840">
                <a:tc>
                  <a:txBody>
                    <a:bodyPr/>
                    <a:lstStyle/>
                    <a:p>
                      <a:pPr marL="0" marR="0">
                        <a:spcBef>
                          <a:spcPts val="0"/>
                        </a:spcBef>
                        <a:spcAft>
                          <a:spcPts val="0"/>
                        </a:spcAft>
                      </a:pPr>
                      <a:r>
                        <a:rPr lang="en-US" sz="1100">
                          <a:effectLst/>
                        </a:rPr>
                        <a:t>Bottled Water</a:t>
                      </a:r>
                      <a:endParaRPr lang="en-US" sz="1100">
                        <a:effectLst/>
                        <a:latin typeface="Times New Roman" panose="02020603050405020304" pitchFamily="18" charset="0"/>
                        <a:ea typeface="Times New Roman" panose="02020603050405020304" pitchFamily="18" charset="0"/>
                      </a:endParaRPr>
                    </a:p>
                  </a:txBody>
                  <a:tcPr marL="60721" marR="60721"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extLst>
                  <a:ext uri="{0D108BD9-81ED-4DB2-BD59-A6C34878D82A}">
                    <a16:rowId xmlns:a16="http://schemas.microsoft.com/office/drawing/2014/main" val="1194863250"/>
                  </a:ext>
                </a:extLst>
              </a:tr>
              <a:tr h="265296">
                <a:tc>
                  <a:txBody>
                    <a:bodyPr/>
                    <a:lstStyle/>
                    <a:p>
                      <a:pPr marL="0" marR="0">
                        <a:spcBef>
                          <a:spcPts val="0"/>
                        </a:spcBef>
                        <a:spcAft>
                          <a:spcPts val="0"/>
                        </a:spcAft>
                      </a:pPr>
                      <a:r>
                        <a:rPr lang="en-US" sz="1100" dirty="0">
                          <a:effectLst/>
                        </a:rPr>
                        <a:t>Mints</a:t>
                      </a:r>
                      <a:endParaRPr lang="en-US" sz="1100" dirty="0">
                        <a:effectLst/>
                        <a:latin typeface="Times New Roman" panose="02020603050405020304" pitchFamily="18" charset="0"/>
                        <a:ea typeface="Times New Roman" panose="02020603050405020304" pitchFamily="18" charset="0"/>
                      </a:endParaRPr>
                    </a:p>
                  </a:txBody>
                  <a:tcPr marL="60721" marR="60721"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extLst>
                  <a:ext uri="{0D108BD9-81ED-4DB2-BD59-A6C34878D82A}">
                    <a16:rowId xmlns:a16="http://schemas.microsoft.com/office/drawing/2014/main" val="1695672368"/>
                  </a:ext>
                </a:extLst>
              </a:tr>
              <a:tr h="381000">
                <a:tc>
                  <a:txBody>
                    <a:bodyPr/>
                    <a:lstStyle/>
                    <a:p>
                      <a:pPr marL="0" marR="0">
                        <a:spcBef>
                          <a:spcPts val="300"/>
                        </a:spcBef>
                        <a:spcAft>
                          <a:spcPts val="300"/>
                        </a:spcAft>
                      </a:pPr>
                      <a:r>
                        <a:rPr lang="en-US" sz="1100">
                          <a:effectLst/>
                        </a:rPr>
                        <a:t>Seltzer Water (Carbon-Dioxide Bubbles in Water)</a:t>
                      </a:r>
                      <a:endParaRPr lang="en-US" sz="1100">
                        <a:effectLst/>
                        <a:latin typeface="Times New Roman" panose="02020603050405020304" pitchFamily="18" charset="0"/>
                        <a:ea typeface="Times New Roman" panose="02020603050405020304" pitchFamily="18" charset="0"/>
                      </a:endParaRPr>
                    </a:p>
                  </a:txBody>
                  <a:tcPr marL="60721" marR="60721"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extLst>
                  <a:ext uri="{0D108BD9-81ED-4DB2-BD59-A6C34878D82A}">
                    <a16:rowId xmlns:a16="http://schemas.microsoft.com/office/drawing/2014/main" val="853057657"/>
                  </a:ext>
                </a:extLst>
              </a:tr>
              <a:tr h="281840">
                <a:tc>
                  <a:txBody>
                    <a:bodyPr/>
                    <a:lstStyle/>
                    <a:p>
                      <a:pPr marL="0" marR="0">
                        <a:spcBef>
                          <a:spcPts val="0"/>
                        </a:spcBef>
                        <a:spcAft>
                          <a:spcPts val="0"/>
                        </a:spcAft>
                      </a:pPr>
                      <a:r>
                        <a:rPr lang="en-US" sz="1100">
                          <a:effectLst/>
                        </a:rPr>
                        <a:t>Multivitamin</a:t>
                      </a:r>
                      <a:endParaRPr lang="en-US" sz="1100">
                        <a:effectLst/>
                        <a:latin typeface="Times New Roman" panose="02020603050405020304" pitchFamily="18" charset="0"/>
                        <a:ea typeface="Times New Roman" panose="02020603050405020304" pitchFamily="18" charset="0"/>
                      </a:endParaRPr>
                    </a:p>
                  </a:txBody>
                  <a:tcPr marL="60721" marR="60721"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extLst>
                  <a:ext uri="{0D108BD9-81ED-4DB2-BD59-A6C34878D82A}">
                    <a16:rowId xmlns:a16="http://schemas.microsoft.com/office/drawing/2014/main" val="321897136"/>
                  </a:ext>
                </a:extLst>
              </a:tr>
              <a:tr h="281840">
                <a:tc>
                  <a:txBody>
                    <a:bodyPr/>
                    <a:lstStyle/>
                    <a:p>
                      <a:pPr marL="0" marR="0">
                        <a:spcBef>
                          <a:spcPts val="0"/>
                        </a:spcBef>
                        <a:spcAft>
                          <a:spcPts val="0"/>
                        </a:spcAft>
                      </a:pPr>
                      <a:r>
                        <a:rPr lang="en-US" sz="1100">
                          <a:effectLst/>
                        </a:rPr>
                        <a:t>Plant Food (Fertilizer)</a:t>
                      </a:r>
                      <a:endParaRPr lang="en-US" sz="1100">
                        <a:effectLst/>
                        <a:latin typeface="Times New Roman" panose="02020603050405020304" pitchFamily="18" charset="0"/>
                        <a:ea typeface="Times New Roman" panose="02020603050405020304" pitchFamily="18" charset="0"/>
                      </a:endParaRPr>
                    </a:p>
                  </a:txBody>
                  <a:tcPr marL="60721" marR="60721"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extLst>
                  <a:ext uri="{0D108BD9-81ED-4DB2-BD59-A6C34878D82A}">
                    <a16:rowId xmlns:a16="http://schemas.microsoft.com/office/drawing/2014/main" val="4043683576"/>
                  </a:ext>
                </a:extLst>
              </a:tr>
              <a:tr h="281840">
                <a:tc>
                  <a:txBody>
                    <a:bodyPr/>
                    <a:lstStyle/>
                    <a:p>
                      <a:pPr marL="0" marR="0">
                        <a:spcBef>
                          <a:spcPts val="0"/>
                        </a:spcBef>
                        <a:spcAft>
                          <a:spcPts val="0"/>
                        </a:spcAft>
                      </a:pPr>
                      <a:r>
                        <a:rPr lang="en-US" sz="1100">
                          <a:effectLst/>
                        </a:rPr>
                        <a:t>Sugar</a:t>
                      </a:r>
                      <a:endParaRPr lang="en-US" sz="1100">
                        <a:effectLst/>
                        <a:latin typeface="Times New Roman" panose="02020603050405020304" pitchFamily="18" charset="0"/>
                        <a:ea typeface="Times New Roman" panose="02020603050405020304" pitchFamily="18" charset="0"/>
                      </a:endParaRPr>
                    </a:p>
                  </a:txBody>
                  <a:tcPr marL="60721" marR="60721"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extLst>
                  <a:ext uri="{0D108BD9-81ED-4DB2-BD59-A6C34878D82A}">
                    <a16:rowId xmlns:a16="http://schemas.microsoft.com/office/drawing/2014/main" val="1756886837"/>
                  </a:ext>
                </a:extLst>
              </a:tr>
              <a:tr h="281840">
                <a:tc>
                  <a:txBody>
                    <a:bodyPr/>
                    <a:lstStyle/>
                    <a:p>
                      <a:pPr marL="0" marR="0">
                        <a:spcBef>
                          <a:spcPts val="0"/>
                        </a:spcBef>
                        <a:spcAft>
                          <a:spcPts val="0"/>
                        </a:spcAft>
                      </a:pPr>
                      <a:r>
                        <a:rPr lang="en-US" sz="1100">
                          <a:effectLst/>
                        </a:rPr>
                        <a:t>Salt</a:t>
                      </a:r>
                      <a:endParaRPr lang="en-US" sz="1100">
                        <a:effectLst/>
                        <a:latin typeface="Times New Roman" panose="02020603050405020304" pitchFamily="18" charset="0"/>
                        <a:ea typeface="Times New Roman" panose="02020603050405020304" pitchFamily="18" charset="0"/>
                      </a:endParaRPr>
                    </a:p>
                  </a:txBody>
                  <a:tcPr marL="60721" marR="60721"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721" marR="60721" marT="0" marB="0" anchor="b"/>
                </a:tc>
                <a:tc>
                  <a:txBody>
                    <a:bodyPr/>
                    <a:lstStyle/>
                    <a:p>
                      <a:pPr marL="0" marR="0">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endParaRPr>
                    </a:p>
                  </a:txBody>
                  <a:tcPr marL="60721" marR="60721" marT="0" marB="0" anchor="b"/>
                </a:tc>
                <a:extLst>
                  <a:ext uri="{0D108BD9-81ED-4DB2-BD59-A6C34878D82A}">
                    <a16:rowId xmlns:a16="http://schemas.microsoft.com/office/drawing/2014/main" val="3727537357"/>
                  </a:ext>
                </a:extLst>
              </a:tr>
            </a:tbl>
          </a:graphicData>
        </a:graphic>
      </p:graphicFrame>
    </p:spTree>
    <p:extLst>
      <p:ext uri="{BB962C8B-B14F-4D97-AF65-F5344CB8AC3E}">
        <p14:creationId xmlns:p14="http://schemas.microsoft.com/office/powerpoint/2010/main" val="4216187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8001000" cy="2773363"/>
          </a:xfrm>
        </p:spPr>
        <p:txBody>
          <a:bodyPr/>
          <a:lstStyle/>
          <a:p>
            <a:pPr marL="0" indent="0">
              <a:buNone/>
            </a:pPr>
            <a:r>
              <a:rPr lang="en-US" sz="3200" dirty="0"/>
              <a:t>How can we trace the matter and energy in food?</a:t>
            </a:r>
          </a:p>
        </p:txBody>
      </p:sp>
      <p:sp>
        <p:nvSpPr>
          <p:cNvPr id="4" name="Rectangle 2"/>
          <p:cNvSpPr txBox="1">
            <a:spLocks noChangeArrowheads="1"/>
          </p:cNvSpPr>
          <p:nvPr/>
        </p:nvSpPr>
        <p:spPr>
          <a:xfrm>
            <a:off x="685800" y="609600"/>
            <a:ext cx="8001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algn="l"/>
            <a:r>
              <a:rPr lang="en-US" sz="4000" dirty="0">
                <a:solidFill>
                  <a:srgbClr val="D2533C"/>
                </a:solidFill>
                <a:latin typeface="Calibri" pitchFamily="34" charset="0"/>
              </a:rPr>
              <a:t>Content Deepening Focus Question</a:t>
            </a:r>
          </a:p>
        </p:txBody>
      </p:sp>
    </p:spTree>
    <p:extLst>
      <p:ext uri="{BB962C8B-B14F-4D97-AF65-F5344CB8AC3E}">
        <p14:creationId xmlns:p14="http://schemas.microsoft.com/office/powerpoint/2010/main" val="3672720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Burning Food!</a:t>
            </a:r>
          </a:p>
        </p:txBody>
      </p:sp>
      <p:sp>
        <p:nvSpPr>
          <p:cNvPr id="3" name="Content Placeholder 2"/>
          <p:cNvSpPr>
            <a:spLocks noGrp="1"/>
          </p:cNvSpPr>
          <p:nvPr>
            <p:ph idx="1"/>
          </p:nvPr>
        </p:nvSpPr>
        <p:spPr>
          <a:xfrm>
            <a:off x="609600" y="1447800"/>
            <a:ext cx="8077200" cy="4876800"/>
          </a:xfrm>
        </p:spPr>
        <p:txBody>
          <a:bodyPr>
            <a:normAutofit/>
          </a:bodyPr>
          <a:lstStyle/>
          <a:p>
            <a:pPr marL="0" lvl="2" indent="0">
              <a:spcBef>
                <a:spcPts val="0"/>
              </a:spcBef>
              <a:spcAft>
                <a:spcPts val="1200"/>
              </a:spcAft>
              <a:buNone/>
            </a:pPr>
            <a:r>
              <a:rPr lang="en-US" sz="3200" dirty="0"/>
              <a:t>As you watch the video clip of food burning, think about the following questions:</a:t>
            </a:r>
          </a:p>
          <a:p>
            <a:pPr marL="914400" lvl="3" indent="-457200">
              <a:spcBef>
                <a:spcPts val="0"/>
              </a:spcBef>
              <a:spcAft>
                <a:spcPts val="600"/>
              </a:spcAft>
              <a:buFont typeface="+mj-lt"/>
              <a:buAutoNum type="arabicPeriod"/>
            </a:pPr>
            <a:r>
              <a:rPr lang="en-US" sz="3200" dirty="0"/>
              <a:t>Describe what is happening to the food matter. Where does the matter go?</a:t>
            </a:r>
          </a:p>
          <a:p>
            <a:pPr marL="914400" lvl="3" indent="-457200">
              <a:spcBef>
                <a:spcPts val="0"/>
              </a:spcBef>
              <a:spcAft>
                <a:spcPts val="600"/>
              </a:spcAft>
              <a:buFont typeface="+mj-lt"/>
              <a:buAutoNum type="arabicPeriod"/>
            </a:pPr>
            <a:r>
              <a:rPr lang="en-US" sz="3200" dirty="0"/>
              <a:t>What forms of energy do you see?</a:t>
            </a:r>
          </a:p>
          <a:p>
            <a:pPr marL="914400" lvl="3" indent="-457200">
              <a:spcBef>
                <a:spcPts val="0"/>
              </a:spcBef>
              <a:spcAft>
                <a:spcPts val="600"/>
              </a:spcAft>
              <a:buFont typeface="+mj-lt"/>
              <a:buAutoNum type="arabicPeriod"/>
            </a:pPr>
            <a:r>
              <a:rPr lang="en-US" sz="3200" dirty="0"/>
              <a:t>Where did the energy come from? </a:t>
            </a:r>
          </a:p>
          <a:p>
            <a:pPr marL="914400" lvl="3" indent="-457200">
              <a:spcBef>
                <a:spcPts val="0"/>
              </a:spcBef>
              <a:spcAft>
                <a:spcPts val="300"/>
              </a:spcAft>
              <a:buFont typeface="+mj-lt"/>
              <a:buAutoNum type="arabicPeriod"/>
            </a:pPr>
            <a:r>
              <a:rPr lang="en-US" sz="3200" dirty="0"/>
              <a:t>Where does it go?</a:t>
            </a:r>
          </a:p>
          <a:p>
            <a:endParaRPr lang="en-US" dirty="0"/>
          </a:p>
          <a:p>
            <a:pPr algn="r">
              <a:buNone/>
            </a:pPr>
            <a:r>
              <a:rPr lang="en-US" sz="2000" dirty="0">
                <a:solidFill>
                  <a:srgbClr val="0070C0"/>
                </a:solidFill>
              </a:rPr>
              <a:t>Link to video of </a:t>
            </a:r>
            <a:r>
              <a:rPr lang="en-US" sz="2000" dirty="0">
                <a:solidFill>
                  <a:srgbClr val="0070C0"/>
                </a:solidFill>
                <a:hlinkClick r:id="rId3"/>
              </a:rPr>
              <a:t>corn chip </a:t>
            </a:r>
            <a:r>
              <a:rPr lang="en-US" sz="2000" dirty="0">
                <a:solidFill>
                  <a:srgbClr val="0070C0"/>
                </a:solidFill>
              </a:rPr>
              <a:t>or </a:t>
            </a:r>
            <a:r>
              <a:rPr lang="en-US" sz="2000" dirty="0">
                <a:solidFill>
                  <a:srgbClr val="0070C0"/>
                </a:solidFill>
                <a:hlinkClick r:id="rId4"/>
              </a:rPr>
              <a:t>peanut burning</a:t>
            </a:r>
            <a:r>
              <a:rPr lang="en-US" sz="2000" dirty="0">
                <a:solidFill>
                  <a:srgbClr val="0070C0"/>
                </a:solidFill>
              </a:rPr>
              <a:t>.</a:t>
            </a:r>
          </a:p>
        </p:txBody>
      </p:sp>
    </p:spTree>
    <p:extLst>
      <p:ext uri="{BB962C8B-B14F-4D97-AF65-F5344CB8AC3E}">
        <p14:creationId xmlns:p14="http://schemas.microsoft.com/office/powerpoint/2010/main" val="3216432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Make a Claim</a:t>
            </a:r>
          </a:p>
        </p:txBody>
      </p:sp>
      <p:sp>
        <p:nvSpPr>
          <p:cNvPr id="3" name="Content Placeholder 2"/>
          <p:cNvSpPr>
            <a:spLocks noGrp="1"/>
          </p:cNvSpPr>
          <p:nvPr>
            <p:ph idx="1"/>
          </p:nvPr>
        </p:nvSpPr>
        <p:spPr>
          <a:xfrm>
            <a:off x="609600" y="1600200"/>
            <a:ext cx="8229600" cy="4876800"/>
          </a:xfrm>
        </p:spPr>
        <p:txBody>
          <a:bodyPr/>
          <a:lstStyle/>
          <a:p>
            <a:pPr marL="365760" indent="-365760">
              <a:spcBef>
                <a:spcPts val="0"/>
              </a:spcBef>
              <a:spcAft>
                <a:spcPts val="1200"/>
              </a:spcAft>
              <a:buFont typeface="+mj-lt"/>
              <a:buAutoNum type="arabicPeriod"/>
            </a:pPr>
            <a:r>
              <a:rPr lang="en-US" sz="3200" dirty="0">
                <a:solidFill>
                  <a:srgbClr val="FF0000"/>
                </a:solidFill>
              </a:rPr>
              <a:t>Question</a:t>
            </a:r>
            <a:r>
              <a:rPr lang="en-US" sz="3200" dirty="0"/>
              <a:t>: Does the matter in food have energy that can be released?</a:t>
            </a:r>
          </a:p>
          <a:p>
            <a:pPr marL="365760" indent="-365760">
              <a:spcBef>
                <a:spcPts val="0"/>
              </a:spcBef>
              <a:spcAft>
                <a:spcPts val="1200"/>
              </a:spcAft>
              <a:buFont typeface="+mj-lt"/>
              <a:buAutoNum type="arabicPeriod"/>
            </a:pPr>
            <a:r>
              <a:rPr lang="en-US" sz="3200" dirty="0"/>
              <a:t>Examine the </a:t>
            </a:r>
            <a:r>
              <a:rPr lang="en-US" sz="3200" dirty="0">
                <a:solidFill>
                  <a:srgbClr val="FF0000"/>
                </a:solidFill>
              </a:rPr>
              <a:t>evidence </a:t>
            </a:r>
            <a:r>
              <a:rPr lang="en-US" sz="3200" dirty="0"/>
              <a:t>and list it in your notebooks.</a:t>
            </a:r>
          </a:p>
          <a:p>
            <a:pPr marL="365760" indent="-365760">
              <a:spcBef>
                <a:spcPts val="0"/>
              </a:spcBef>
              <a:spcAft>
                <a:spcPts val="1200"/>
              </a:spcAft>
              <a:buFont typeface="+mj-lt"/>
              <a:buAutoNum type="arabicPeriod"/>
            </a:pPr>
            <a:r>
              <a:rPr lang="en-US" sz="3200" dirty="0"/>
              <a:t>Use the evidence to make a </a:t>
            </a:r>
            <a:r>
              <a:rPr lang="en-US" sz="3200" dirty="0">
                <a:solidFill>
                  <a:srgbClr val="FF0000"/>
                </a:solidFill>
              </a:rPr>
              <a:t>claim </a:t>
            </a:r>
            <a:r>
              <a:rPr lang="en-US" sz="3200" dirty="0"/>
              <a:t>that answers the question.</a:t>
            </a:r>
          </a:p>
          <a:p>
            <a:pPr marL="365760" indent="-365760">
              <a:spcBef>
                <a:spcPts val="0"/>
              </a:spcBef>
              <a:spcAft>
                <a:spcPts val="1200"/>
              </a:spcAft>
              <a:buFont typeface="+mj-lt"/>
              <a:buAutoNum type="arabicPeriod"/>
            </a:pPr>
            <a:r>
              <a:rPr lang="en-US" sz="3200" dirty="0"/>
              <a:t>Construct a </a:t>
            </a:r>
            <a:r>
              <a:rPr lang="en-US" sz="3200" dirty="0">
                <a:solidFill>
                  <a:srgbClr val="FF0000"/>
                </a:solidFill>
              </a:rPr>
              <a:t>statement</a:t>
            </a:r>
            <a:r>
              <a:rPr lang="en-US" sz="3200" dirty="0"/>
              <a:t> of your claim and include your evidence.</a:t>
            </a:r>
          </a:p>
        </p:txBody>
      </p:sp>
    </p:spTree>
    <p:extLst>
      <p:ext uri="{BB962C8B-B14F-4D97-AF65-F5344CB8AC3E}">
        <p14:creationId xmlns:p14="http://schemas.microsoft.com/office/powerpoint/2010/main" val="257765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Sample Claim</a:t>
            </a:r>
          </a:p>
        </p:txBody>
      </p:sp>
      <p:sp>
        <p:nvSpPr>
          <p:cNvPr id="3" name="Content Placeholder 2"/>
          <p:cNvSpPr>
            <a:spLocks noGrp="1"/>
          </p:cNvSpPr>
          <p:nvPr>
            <p:ph idx="1"/>
          </p:nvPr>
        </p:nvSpPr>
        <p:spPr/>
        <p:txBody>
          <a:bodyPr>
            <a:normAutofit/>
          </a:bodyPr>
          <a:lstStyle/>
          <a:p>
            <a:pPr marL="365760" indent="-365760">
              <a:buFont typeface="+mj-lt"/>
              <a:buAutoNum type="arabicPeriod"/>
            </a:pPr>
            <a:r>
              <a:rPr lang="en-US" sz="3200" dirty="0">
                <a:solidFill>
                  <a:srgbClr val="FF0000"/>
                </a:solidFill>
              </a:rPr>
              <a:t>Claim: </a:t>
            </a:r>
            <a:r>
              <a:rPr lang="en-US" sz="3200" dirty="0"/>
              <a:t>I claim that the matter in food </a:t>
            </a:r>
            <a:r>
              <a:rPr lang="en-US" sz="3200" b="1" dirty="0"/>
              <a:t>does</a:t>
            </a:r>
            <a:r>
              <a:rPr lang="en-US" sz="3200" dirty="0"/>
              <a:t> have energy that can be released or transformed. </a:t>
            </a:r>
            <a:endParaRPr lang="en-US" sz="3200" dirty="0">
              <a:solidFill>
                <a:srgbClr val="FF0000"/>
              </a:solidFill>
            </a:endParaRPr>
          </a:p>
          <a:p>
            <a:pPr marL="365760" indent="-365760">
              <a:buFont typeface="+mj-lt"/>
              <a:buAutoNum type="arabicPeriod"/>
            </a:pPr>
            <a:r>
              <a:rPr lang="en-US" sz="3200" dirty="0">
                <a:solidFill>
                  <a:srgbClr val="FF0000"/>
                </a:solidFill>
              </a:rPr>
              <a:t>Evidence: </a:t>
            </a:r>
            <a:r>
              <a:rPr lang="en-US" sz="3200" dirty="0"/>
              <a:t>My evidence is that the food released a great deal of heat and remained on fire for minutes after being lit. </a:t>
            </a:r>
            <a:endParaRPr lang="en-US" sz="3200" dirty="0">
              <a:solidFill>
                <a:srgbClr val="FF0000"/>
              </a:solidFill>
            </a:endParaRPr>
          </a:p>
          <a:p>
            <a:pPr marL="365760" indent="-365760">
              <a:buFont typeface="+mj-lt"/>
              <a:buAutoNum type="arabicPeriod"/>
            </a:pPr>
            <a:r>
              <a:rPr lang="en-US" sz="3200" dirty="0">
                <a:solidFill>
                  <a:srgbClr val="FF0000"/>
                </a:solidFill>
              </a:rPr>
              <a:t>Reasoning: </a:t>
            </a:r>
            <a:r>
              <a:rPr lang="en-US" sz="3200" dirty="0"/>
              <a:t>Energy cannot be created, so the matter in the food must have been the source of the energy. </a:t>
            </a:r>
            <a:endParaRPr lang="en-US" sz="3200" dirty="0">
              <a:solidFill>
                <a:srgbClr val="FF0000"/>
              </a:solidFill>
            </a:endParaRPr>
          </a:p>
          <a:p>
            <a:endParaRPr lang="en-US" dirty="0"/>
          </a:p>
        </p:txBody>
      </p:sp>
    </p:spTree>
    <p:extLst>
      <p:ext uri="{BB962C8B-B14F-4D97-AF65-F5344CB8AC3E}">
        <p14:creationId xmlns:p14="http://schemas.microsoft.com/office/powerpoint/2010/main" val="1311722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Autofit/>
          </a:bodyPr>
          <a:lstStyle/>
          <a:p>
            <a:r>
              <a:rPr lang="en-US" sz="3800" dirty="0"/>
              <a:t>What Happened to the Matter in the Food? </a:t>
            </a:r>
          </a:p>
        </p:txBody>
      </p:sp>
      <p:sp>
        <p:nvSpPr>
          <p:cNvPr id="5" name="TextBox 4"/>
          <p:cNvSpPr txBox="1"/>
          <p:nvPr/>
        </p:nvSpPr>
        <p:spPr>
          <a:xfrm>
            <a:off x="533400" y="1447800"/>
            <a:ext cx="5181600" cy="2062103"/>
          </a:xfrm>
          <a:prstGeom prst="rect">
            <a:avLst/>
          </a:prstGeom>
          <a:noFill/>
        </p:spPr>
        <p:txBody>
          <a:bodyPr wrap="square" rtlCol="0">
            <a:spAutoFit/>
          </a:bodyPr>
          <a:lstStyle/>
          <a:p>
            <a:pPr eaLnBrk="0" fontAlgn="base" hangingPunct="0">
              <a:spcBef>
                <a:spcPct val="0"/>
              </a:spcBef>
              <a:spcAft>
                <a:spcPct val="0"/>
              </a:spcAft>
            </a:pPr>
            <a:r>
              <a:rPr lang="en-US" sz="3200" dirty="0">
                <a:solidFill>
                  <a:srgbClr val="292934"/>
                </a:solidFill>
                <a:latin typeface="Calibri" pitchFamily="34" charset="0"/>
              </a:rPr>
              <a:t>Consider what would happen if the food burned in a </a:t>
            </a:r>
            <a:r>
              <a:rPr lang="en-US" sz="3200" b="1" dirty="0">
                <a:latin typeface="Calibri" pitchFamily="34" charset="0"/>
              </a:rPr>
              <a:t>closed</a:t>
            </a:r>
            <a:r>
              <a:rPr lang="en-US" sz="3200" dirty="0">
                <a:latin typeface="Calibri" pitchFamily="34" charset="0"/>
              </a:rPr>
              <a:t> jar</a:t>
            </a:r>
            <a:r>
              <a:rPr lang="en-US" sz="3200" dirty="0">
                <a:solidFill>
                  <a:srgbClr val="292934"/>
                </a:solidFill>
                <a:latin typeface="Calibri" pitchFamily="34" charset="0"/>
              </a:rPr>
              <a:t>. No matter could escape the jar, but heat could escape.</a:t>
            </a:r>
          </a:p>
        </p:txBody>
      </p:sp>
      <p:sp>
        <p:nvSpPr>
          <p:cNvPr id="6" name="TextBox 5"/>
          <p:cNvSpPr txBox="1"/>
          <p:nvPr/>
        </p:nvSpPr>
        <p:spPr>
          <a:xfrm>
            <a:off x="533400" y="3733801"/>
            <a:ext cx="5715000" cy="2554545"/>
          </a:xfrm>
          <a:prstGeom prst="rect">
            <a:avLst/>
          </a:prstGeom>
          <a:noFill/>
        </p:spPr>
        <p:txBody>
          <a:bodyPr wrap="square" rtlCol="0">
            <a:spAutoFit/>
          </a:bodyPr>
          <a:lstStyle/>
          <a:p>
            <a:pPr eaLnBrk="0" fontAlgn="base" hangingPunct="0">
              <a:spcBef>
                <a:spcPct val="0"/>
              </a:spcBef>
              <a:spcAft>
                <a:spcPct val="0"/>
              </a:spcAft>
              <a:buClr>
                <a:schemeClr val="bg1">
                  <a:lumMod val="50000"/>
                </a:schemeClr>
              </a:buClr>
            </a:pPr>
            <a:r>
              <a:rPr lang="en-US" sz="3200" dirty="0">
                <a:solidFill>
                  <a:srgbClr val="292934"/>
                </a:solidFill>
                <a:latin typeface="Calibri" pitchFamily="34" charset="0"/>
              </a:rPr>
              <a:t>How would the </a:t>
            </a:r>
            <a:r>
              <a:rPr lang="en-US" sz="3200" dirty="0">
                <a:solidFill>
                  <a:srgbClr val="0070C0"/>
                </a:solidFill>
                <a:latin typeface="Calibri" pitchFamily="34" charset="0"/>
              </a:rPr>
              <a:t>mass</a:t>
            </a:r>
            <a:r>
              <a:rPr lang="en-US" sz="3200" dirty="0">
                <a:solidFill>
                  <a:srgbClr val="292934"/>
                </a:solidFill>
                <a:latin typeface="Calibri" pitchFamily="34" charset="0"/>
              </a:rPr>
              <a:t> of the jar </a:t>
            </a:r>
            <a:br>
              <a:rPr lang="en-US" sz="3200" dirty="0">
                <a:solidFill>
                  <a:srgbClr val="292934"/>
                </a:solidFill>
                <a:latin typeface="Calibri" pitchFamily="34" charset="0"/>
              </a:rPr>
            </a:br>
            <a:r>
              <a:rPr lang="en-US" sz="3200" dirty="0">
                <a:solidFill>
                  <a:srgbClr val="292934"/>
                </a:solidFill>
                <a:latin typeface="Calibri" pitchFamily="34" charset="0"/>
              </a:rPr>
              <a:t>and everything in it </a:t>
            </a:r>
            <a:r>
              <a:rPr lang="en-US" sz="3200" dirty="0">
                <a:solidFill>
                  <a:srgbClr val="FF0000"/>
                </a:solidFill>
                <a:latin typeface="Calibri" pitchFamily="34" charset="0"/>
              </a:rPr>
              <a:t>before</a:t>
            </a:r>
            <a:r>
              <a:rPr lang="en-US" sz="3200" dirty="0">
                <a:solidFill>
                  <a:srgbClr val="292934"/>
                </a:solidFill>
                <a:latin typeface="Calibri" pitchFamily="34" charset="0"/>
              </a:rPr>
              <a:t> the food burning compare with the mass </a:t>
            </a:r>
            <a:r>
              <a:rPr lang="en-US" sz="3200" dirty="0">
                <a:solidFill>
                  <a:srgbClr val="FF0000"/>
                </a:solidFill>
                <a:latin typeface="Calibri" pitchFamily="34" charset="0"/>
              </a:rPr>
              <a:t>after</a:t>
            </a:r>
            <a:r>
              <a:rPr lang="en-US" sz="3200" dirty="0">
                <a:latin typeface="Calibri" pitchFamily="34" charset="0"/>
              </a:rPr>
              <a:t> burning</a:t>
            </a:r>
            <a:r>
              <a:rPr lang="en-US" sz="3200" dirty="0">
                <a:solidFill>
                  <a:srgbClr val="292934"/>
                </a:solidFill>
                <a:latin typeface="Calibri" pitchFamily="34" charset="0"/>
              </a:rPr>
              <a:t>? Represent your answer with a diagram.</a:t>
            </a:r>
            <a:endParaRPr lang="en-US" sz="2400" dirty="0">
              <a:solidFill>
                <a:srgbClr val="292934"/>
              </a:solidFill>
              <a:latin typeface="Arial"/>
            </a:endParaRPr>
          </a:p>
        </p:txBody>
      </p:sp>
      <p:sp>
        <p:nvSpPr>
          <p:cNvPr id="3" name="Flowchart: Magnetic Disk 2"/>
          <p:cNvSpPr/>
          <p:nvPr/>
        </p:nvSpPr>
        <p:spPr>
          <a:xfrm>
            <a:off x="6324600" y="2133600"/>
            <a:ext cx="1905000" cy="3657600"/>
          </a:xfrm>
          <a:prstGeom prst="flowChartMagneticDisk">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3600">
              <a:solidFill>
                <a:srgbClr val="FFFFFF"/>
              </a:solidFill>
              <a:latin typeface="Arial"/>
            </a:endParaRPr>
          </a:p>
        </p:txBody>
      </p:sp>
      <p:sp>
        <p:nvSpPr>
          <p:cNvPr id="7" name="Explosion 2 6"/>
          <p:cNvSpPr/>
          <p:nvPr/>
        </p:nvSpPr>
        <p:spPr>
          <a:xfrm>
            <a:off x="6781800" y="3657600"/>
            <a:ext cx="1061310" cy="13716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3600">
              <a:solidFill>
                <a:srgbClr val="FFFFFF"/>
              </a:solidFill>
              <a:latin typeface="Arial"/>
            </a:endParaRPr>
          </a:p>
        </p:txBody>
      </p:sp>
      <p:sp>
        <p:nvSpPr>
          <p:cNvPr id="8" name="Freeform 7"/>
          <p:cNvSpPr/>
          <p:nvPr/>
        </p:nvSpPr>
        <p:spPr>
          <a:xfrm>
            <a:off x="6705600" y="5029200"/>
            <a:ext cx="994322" cy="362857"/>
          </a:xfrm>
          <a:custGeom>
            <a:avLst/>
            <a:gdLst>
              <a:gd name="connsiteX0" fmla="*/ 449942 w 994322"/>
              <a:gd name="connsiteY0" fmla="*/ 87085 h 362857"/>
              <a:gd name="connsiteX1" fmla="*/ 449942 w 994322"/>
              <a:gd name="connsiteY1" fmla="*/ 87085 h 362857"/>
              <a:gd name="connsiteX2" fmla="*/ 333828 w 994322"/>
              <a:gd name="connsiteY2" fmla="*/ 29028 h 362857"/>
              <a:gd name="connsiteX3" fmla="*/ 246742 w 994322"/>
              <a:gd name="connsiteY3" fmla="*/ 0 h 362857"/>
              <a:gd name="connsiteX4" fmla="*/ 87085 w 994322"/>
              <a:gd name="connsiteY4" fmla="*/ 14514 h 362857"/>
              <a:gd name="connsiteX5" fmla="*/ 58057 w 994322"/>
              <a:gd name="connsiteY5" fmla="*/ 58057 h 362857"/>
              <a:gd name="connsiteX6" fmla="*/ 14514 w 994322"/>
              <a:gd name="connsiteY6" fmla="*/ 72571 h 362857"/>
              <a:gd name="connsiteX7" fmla="*/ 0 w 994322"/>
              <a:gd name="connsiteY7" fmla="*/ 116114 h 362857"/>
              <a:gd name="connsiteX8" fmla="*/ 43542 w 994322"/>
              <a:gd name="connsiteY8" fmla="*/ 261257 h 362857"/>
              <a:gd name="connsiteX9" fmla="*/ 87085 w 994322"/>
              <a:gd name="connsiteY9" fmla="*/ 275771 h 362857"/>
              <a:gd name="connsiteX10" fmla="*/ 537028 w 994322"/>
              <a:gd name="connsiteY10" fmla="*/ 319314 h 362857"/>
              <a:gd name="connsiteX11" fmla="*/ 595085 w 994322"/>
              <a:gd name="connsiteY11" fmla="*/ 333828 h 362857"/>
              <a:gd name="connsiteX12" fmla="*/ 711200 w 994322"/>
              <a:gd name="connsiteY12" fmla="*/ 362857 h 362857"/>
              <a:gd name="connsiteX13" fmla="*/ 899885 w 994322"/>
              <a:gd name="connsiteY13" fmla="*/ 333828 h 362857"/>
              <a:gd name="connsiteX14" fmla="*/ 943428 w 994322"/>
              <a:gd name="connsiteY14" fmla="*/ 304800 h 362857"/>
              <a:gd name="connsiteX15" fmla="*/ 972457 w 994322"/>
              <a:gd name="connsiteY15" fmla="*/ 203200 h 362857"/>
              <a:gd name="connsiteX16" fmla="*/ 986971 w 994322"/>
              <a:gd name="connsiteY16" fmla="*/ 159657 h 362857"/>
              <a:gd name="connsiteX17" fmla="*/ 972457 w 994322"/>
              <a:gd name="connsiteY17" fmla="*/ 29028 h 362857"/>
              <a:gd name="connsiteX18" fmla="*/ 595085 w 994322"/>
              <a:gd name="connsiteY18" fmla="*/ 43542 h 362857"/>
              <a:gd name="connsiteX19" fmla="*/ 551542 w 994322"/>
              <a:gd name="connsiteY19" fmla="*/ 58057 h 362857"/>
              <a:gd name="connsiteX20" fmla="*/ 449942 w 994322"/>
              <a:gd name="connsiteY20" fmla="*/ 87085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322" h="362857">
                <a:moveTo>
                  <a:pt x="449942" y="87085"/>
                </a:moveTo>
                <a:lnTo>
                  <a:pt x="449942" y="87085"/>
                </a:lnTo>
                <a:cubicBezTo>
                  <a:pt x="411237" y="67733"/>
                  <a:pt x="373602" y="46074"/>
                  <a:pt x="333828" y="29028"/>
                </a:cubicBezTo>
                <a:cubicBezTo>
                  <a:pt x="305703" y="16975"/>
                  <a:pt x="246742" y="0"/>
                  <a:pt x="246742" y="0"/>
                </a:cubicBezTo>
                <a:cubicBezTo>
                  <a:pt x="193523" y="4838"/>
                  <a:pt x="138160" y="-1202"/>
                  <a:pt x="87085" y="14514"/>
                </a:cubicBezTo>
                <a:cubicBezTo>
                  <a:pt x="70412" y="19644"/>
                  <a:pt x="71678" y="47160"/>
                  <a:pt x="58057" y="58057"/>
                </a:cubicBezTo>
                <a:cubicBezTo>
                  <a:pt x="46110" y="67614"/>
                  <a:pt x="29028" y="67733"/>
                  <a:pt x="14514" y="72571"/>
                </a:cubicBezTo>
                <a:cubicBezTo>
                  <a:pt x="9676" y="87085"/>
                  <a:pt x="0" y="100815"/>
                  <a:pt x="0" y="116114"/>
                </a:cubicBezTo>
                <a:cubicBezTo>
                  <a:pt x="0" y="155494"/>
                  <a:pt x="4196" y="229780"/>
                  <a:pt x="43542" y="261257"/>
                </a:cubicBezTo>
                <a:cubicBezTo>
                  <a:pt x="55489" y="270814"/>
                  <a:pt x="72571" y="270933"/>
                  <a:pt x="87085" y="275771"/>
                </a:cubicBezTo>
                <a:cubicBezTo>
                  <a:pt x="245833" y="381604"/>
                  <a:pt x="94405" y="291651"/>
                  <a:pt x="537028" y="319314"/>
                </a:cubicBezTo>
                <a:cubicBezTo>
                  <a:pt x="556937" y="320558"/>
                  <a:pt x="575612" y="329501"/>
                  <a:pt x="595085" y="333828"/>
                </a:cubicBezTo>
                <a:cubicBezTo>
                  <a:pt x="700171" y="357180"/>
                  <a:pt x="633393" y="336920"/>
                  <a:pt x="711200" y="362857"/>
                </a:cubicBezTo>
                <a:cubicBezTo>
                  <a:pt x="752824" y="358694"/>
                  <a:pt x="847578" y="359981"/>
                  <a:pt x="899885" y="333828"/>
                </a:cubicBezTo>
                <a:cubicBezTo>
                  <a:pt x="915487" y="326027"/>
                  <a:pt x="928914" y="314476"/>
                  <a:pt x="943428" y="304800"/>
                </a:cubicBezTo>
                <a:cubicBezTo>
                  <a:pt x="978228" y="200399"/>
                  <a:pt x="936007" y="330775"/>
                  <a:pt x="972457" y="203200"/>
                </a:cubicBezTo>
                <a:cubicBezTo>
                  <a:pt x="976660" y="188489"/>
                  <a:pt x="982133" y="174171"/>
                  <a:pt x="986971" y="159657"/>
                </a:cubicBezTo>
                <a:cubicBezTo>
                  <a:pt x="982133" y="116114"/>
                  <a:pt x="1014463" y="41474"/>
                  <a:pt x="972457" y="29028"/>
                </a:cubicBezTo>
                <a:cubicBezTo>
                  <a:pt x="851760" y="-6734"/>
                  <a:pt x="720670" y="34881"/>
                  <a:pt x="595085" y="43542"/>
                </a:cubicBezTo>
                <a:cubicBezTo>
                  <a:pt x="579822" y="44595"/>
                  <a:pt x="566253" y="53854"/>
                  <a:pt x="551542" y="58057"/>
                </a:cubicBezTo>
                <a:lnTo>
                  <a:pt x="449942" y="8708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3600">
              <a:solidFill>
                <a:srgbClr val="FFFFFF"/>
              </a:solidFill>
              <a:latin typeface="Arial"/>
            </a:endParaRPr>
          </a:p>
        </p:txBody>
      </p:sp>
    </p:spTree>
    <p:extLst>
      <p:ext uri="{BB962C8B-B14F-4D97-AF65-F5344CB8AC3E}">
        <p14:creationId xmlns:p14="http://schemas.microsoft.com/office/powerpoint/2010/main" val="323310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sz="3800" dirty="0"/>
              <a:t>What Happened to the Energy in the Food? </a:t>
            </a:r>
          </a:p>
        </p:txBody>
      </p:sp>
      <p:sp>
        <p:nvSpPr>
          <p:cNvPr id="7" name="Flowchart: Magnetic Disk 6"/>
          <p:cNvSpPr/>
          <p:nvPr/>
        </p:nvSpPr>
        <p:spPr>
          <a:xfrm>
            <a:off x="6553200" y="1981200"/>
            <a:ext cx="1905000" cy="3657600"/>
          </a:xfrm>
          <a:prstGeom prst="flowChartMagneticDisk">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3600">
              <a:solidFill>
                <a:srgbClr val="FFFFFF"/>
              </a:solidFill>
              <a:latin typeface="Arial"/>
            </a:endParaRPr>
          </a:p>
        </p:txBody>
      </p:sp>
      <p:sp>
        <p:nvSpPr>
          <p:cNvPr id="8" name="Explosion 2 7"/>
          <p:cNvSpPr/>
          <p:nvPr/>
        </p:nvSpPr>
        <p:spPr>
          <a:xfrm>
            <a:off x="7010400" y="3429000"/>
            <a:ext cx="1061310" cy="13716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3600">
              <a:solidFill>
                <a:srgbClr val="FFFFFF"/>
              </a:solidFill>
              <a:latin typeface="Arial"/>
            </a:endParaRPr>
          </a:p>
        </p:txBody>
      </p:sp>
      <p:sp>
        <p:nvSpPr>
          <p:cNvPr id="9" name="Freeform 8"/>
          <p:cNvSpPr/>
          <p:nvPr/>
        </p:nvSpPr>
        <p:spPr>
          <a:xfrm>
            <a:off x="6934200" y="4800600"/>
            <a:ext cx="994322" cy="362857"/>
          </a:xfrm>
          <a:custGeom>
            <a:avLst/>
            <a:gdLst>
              <a:gd name="connsiteX0" fmla="*/ 449942 w 994322"/>
              <a:gd name="connsiteY0" fmla="*/ 87085 h 362857"/>
              <a:gd name="connsiteX1" fmla="*/ 449942 w 994322"/>
              <a:gd name="connsiteY1" fmla="*/ 87085 h 362857"/>
              <a:gd name="connsiteX2" fmla="*/ 333828 w 994322"/>
              <a:gd name="connsiteY2" fmla="*/ 29028 h 362857"/>
              <a:gd name="connsiteX3" fmla="*/ 246742 w 994322"/>
              <a:gd name="connsiteY3" fmla="*/ 0 h 362857"/>
              <a:gd name="connsiteX4" fmla="*/ 87085 w 994322"/>
              <a:gd name="connsiteY4" fmla="*/ 14514 h 362857"/>
              <a:gd name="connsiteX5" fmla="*/ 58057 w 994322"/>
              <a:gd name="connsiteY5" fmla="*/ 58057 h 362857"/>
              <a:gd name="connsiteX6" fmla="*/ 14514 w 994322"/>
              <a:gd name="connsiteY6" fmla="*/ 72571 h 362857"/>
              <a:gd name="connsiteX7" fmla="*/ 0 w 994322"/>
              <a:gd name="connsiteY7" fmla="*/ 116114 h 362857"/>
              <a:gd name="connsiteX8" fmla="*/ 43542 w 994322"/>
              <a:gd name="connsiteY8" fmla="*/ 261257 h 362857"/>
              <a:gd name="connsiteX9" fmla="*/ 87085 w 994322"/>
              <a:gd name="connsiteY9" fmla="*/ 275771 h 362857"/>
              <a:gd name="connsiteX10" fmla="*/ 537028 w 994322"/>
              <a:gd name="connsiteY10" fmla="*/ 319314 h 362857"/>
              <a:gd name="connsiteX11" fmla="*/ 595085 w 994322"/>
              <a:gd name="connsiteY11" fmla="*/ 333828 h 362857"/>
              <a:gd name="connsiteX12" fmla="*/ 711200 w 994322"/>
              <a:gd name="connsiteY12" fmla="*/ 362857 h 362857"/>
              <a:gd name="connsiteX13" fmla="*/ 899885 w 994322"/>
              <a:gd name="connsiteY13" fmla="*/ 333828 h 362857"/>
              <a:gd name="connsiteX14" fmla="*/ 943428 w 994322"/>
              <a:gd name="connsiteY14" fmla="*/ 304800 h 362857"/>
              <a:gd name="connsiteX15" fmla="*/ 972457 w 994322"/>
              <a:gd name="connsiteY15" fmla="*/ 203200 h 362857"/>
              <a:gd name="connsiteX16" fmla="*/ 986971 w 994322"/>
              <a:gd name="connsiteY16" fmla="*/ 159657 h 362857"/>
              <a:gd name="connsiteX17" fmla="*/ 972457 w 994322"/>
              <a:gd name="connsiteY17" fmla="*/ 29028 h 362857"/>
              <a:gd name="connsiteX18" fmla="*/ 595085 w 994322"/>
              <a:gd name="connsiteY18" fmla="*/ 43542 h 362857"/>
              <a:gd name="connsiteX19" fmla="*/ 551542 w 994322"/>
              <a:gd name="connsiteY19" fmla="*/ 58057 h 362857"/>
              <a:gd name="connsiteX20" fmla="*/ 449942 w 994322"/>
              <a:gd name="connsiteY20" fmla="*/ 87085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322" h="362857">
                <a:moveTo>
                  <a:pt x="449942" y="87085"/>
                </a:moveTo>
                <a:lnTo>
                  <a:pt x="449942" y="87085"/>
                </a:lnTo>
                <a:cubicBezTo>
                  <a:pt x="411237" y="67733"/>
                  <a:pt x="373602" y="46074"/>
                  <a:pt x="333828" y="29028"/>
                </a:cubicBezTo>
                <a:cubicBezTo>
                  <a:pt x="305703" y="16975"/>
                  <a:pt x="246742" y="0"/>
                  <a:pt x="246742" y="0"/>
                </a:cubicBezTo>
                <a:cubicBezTo>
                  <a:pt x="193523" y="4838"/>
                  <a:pt x="138160" y="-1202"/>
                  <a:pt x="87085" y="14514"/>
                </a:cubicBezTo>
                <a:cubicBezTo>
                  <a:pt x="70412" y="19644"/>
                  <a:pt x="71678" y="47160"/>
                  <a:pt x="58057" y="58057"/>
                </a:cubicBezTo>
                <a:cubicBezTo>
                  <a:pt x="46110" y="67614"/>
                  <a:pt x="29028" y="67733"/>
                  <a:pt x="14514" y="72571"/>
                </a:cubicBezTo>
                <a:cubicBezTo>
                  <a:pt x="9676" y="87085"/>
                  <a:pt x="0" y="100815"/>
                  <a:pt x="0" y="116114"/>
                </a:cubicBezTo>
                <a:cubicBezTo>
                  <a:pt x="0" y="155494"/>
                  <a:pt x="4196" y="229780"/>
                  <a:pt x="43542" y="261257"/>
                </a:cubicBezTo>
                <a:cubicBezTo>
                  <a:pt x="55489" y="270814"/>
                  <a:pt x="72571" y="270933"/>
                  <a:pt x="87085" y="275771"/>
                </a:cubicBezTo>
                <a:cubicBezTo>
                  <a:pt x="245833" y="381604"/>
                  <a:pt x="94405" y="291651"/>
                  <a:pt x="537028" y="319314"/>
                </a:cubicBezTo>
                <a:cubicBezTo>
                  <a:pt x="556937" y="320558"/>
                  <a:pt x="575612" y="329501"/>
                  <a:pt x="595085" y="333828"/>
                </a:cubicBezTo>
                <a:cubicBezTo>
                  <a:pt x="700171" y="357180"/>
                  <a:pt x="633393" y="336920"/>
                  <a:pt x="711200" y="362857"/>
                </a:cubicBezTo>
                <a:cubicBezTo>
                  <a:pt x="752824" y="358694"/>
                  <a:pt x="847578" y="359981"/>
                  <a:pt x="899885" y="333828"/>
                </a:cubicBezTo>
                <a:cubicBezTo>
                  <a:pt x="915487" y="326027"/>
                  <a:pt x="928914" y="314476"/>
                  <a:pt x="943428" y="304800"/>
                </a:cubicBezTo>
                <a:cubicBezTo>
                  <a:pt x="978228" y="200399"/>
                  <a:pt x="936007" y="330775"/>
                  <a:pt x="972457" y="203200"/>
                </a:cubicBezTo>
                <a:cubicBezTo>
                  <a:pt x="976660" y="188489"/>
                  <a:pt x="982133" y="174171"/>
                  <a:pt x="986971" y="159657"/>
                </a:cubicBezTo>
                <a:cubicBezTo>
                  <a:pt x="982133" y="116114"/>
                  <a:pt x="1014463" y="41474"/>
                  <a:pt x="972457" y="29028"/>
                </a:cubicBezTo>
                <a:cubicBezTo>
                  <a:pt x="851760" y="-6734"/>
                  <a:pt x="720670" y="34881"/>
                  <a:pt x="595085" y="43542"/>
                </a:cubicBezTo>
                <a:cubicBezTo>
                  <a:pt x="579822" y="44595"/>
                  <a:pt x="566253" y="53854"/>
                  <a:pt x="551542" y="58057"/>
                </a:cubicBezTo>
                <a:lnTo>
                  <a:pt x="449942" y="8708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3600">
              <a:solidFill>
                <a:srgbClr val="FFFFFF"/>
              </a:solidFill>
              <a:latin typeface="Arial"/>
            </a:endParaRPr>
          </a:p>
        </p:txBody>
      </p:sp>
      <p:sp>
        <p:nvSpPr>
          <p:cNvPr id="10" name="TextBox 9"/>
          <p:cNvSpPr txBox="1"/>
          <p:nvPr/>
        </p:nvSpPr>
        <p:spPr>
          <a:xfrm>
            <a:off x="533400" y="1295400"/>
            <a:ext cx="5334000" cy="2062103"/>
          </a:xfrm>
          <a:prstGeom prst="rect">
            <a:avLst/>
          </a:prstGeom>
          <a:noFill/>
        </p:spPr>
        <p:txBody>
          <a:bodyPr wrap="square" rtlCol="0">
            <a:spAutoFit/>
          </a:bodyPr>
          <a:lstStyle/>
          <a:p>
            <a:pPr eaLnBrk="0" fontAlgn="base" hangingPunct="0">
              <a:spcBef>
                <a:spcPct val="0"/>
              </a:spcBef>
              <a:spcAft>
                <a:spcPct val="0"/>
              </a:spcAft>
            </a:pPr>
            <a:r>
              <a:rPr lang="en-US" sz="3200" dirty="0">
                <a:solidFill>
                  <a:srgbClr val="292934"/>
                </a:solidFill>
                <a:latin typeface="Calibri" pitchFamily="34" charset="0"/>
              </a:rPr>
              <a:t>Consider what would happen if the food burned in a </a:t>
            </a:r>
            <a:r>
              <a:rPr lang="en-US" sz="3200" b="1" dirty="0">
                <a:latin typeface="Calibri" pitchFamily="34" charset="0"/>
              </a:rPr>
              <a:t>closed</a:t>
            </a:r>
            <a:r>
              <a:rPr lang="en-US" sz="3200" dirty="0">
                <a:latin typeface="Calibri" pitchFamily="34" charset="0"/>
              </a:rPr>
              <a:t> jar</a:t>
            </a:r>
            <a:r>
              <a:rPr lang="en-US" sz="3200" dirty="0">
                <a:solidFill>
                  <a:srgbClr val="292934"/>
                </a:solidFill>
                <a:latin typeface="Calibri" pitchFamily="34" charset="0"/>
              </a:rPr>
              <a:t>. No matter could escape the jar, but heat could escape.</a:t>
            </a:r>
          </a:p>
        </p:txBody>
      </p:sp>
      <p:sp>
        <p:nvSpPr>
          <p:cNvPr id="11" name="TextBox 10"/>
          <p:cNvSpPr txBox="1"/>
          <p:nvPr/>
        </p:nvSpPr>
        <p:spPr>
          <a:xfrm>
            <a:off x="609600" y="3505200"/>
            <a:ext cx="5638800" cy="3046988"/>
          </a:xfrm>
          <a:prstGeom prst="rect">
            <a:avLst/>
          </a:prstGeom>
          <a:noFill/>
        </p:spPr>
        <p:txBody>
          <a:bodyPr wrap="square" rtlCol="0">
            <a:spAutoFit/>
          </a:bodyPr>
          <a:lstStyle/>
          <a:p>
            <a:pPr eaLnBrk="0" fontAlgn="base" hangingPunct="0">
              <a:spcBef>
                <a:spcPct val="0"/>
              </a:spcBef>
              <a:spcAft>
                <a:spcPct val="0"/>
              </a:spcAft>
              <a:buClr>
                <a:schemeClr val="bg1">
                  <a:lumMod val="50000"/>
                </a:schemeClr>
              </a:buClr>
            </a:pPr>
            <a:r>
              <a:rPr lang="en-US" sz="3200" dirty="0">
                <a:solidFill>
                  <a:srgbClr val="292934"/>
                </a:solidFill>
                <a:latin typeface="Calibri" pitchFamily="34" charset="0"/>
              </a:rPr>
              <a:t>How would the amount of</a:t>
            </a:r>
            <a:r>
              <a:rPr lang="en-US" sz="3200" dirty="0">
                <a:solidFill>
                  <a:srgbClr val="FF0000"/>
                </a:solidFill>
                <a:latin typeface="Calibri" pitchFamily="34" charset="0"/>
              </a:rPr>
              <a:t> energy </a:t>
            </a:r>
            <a:r>
              <a:rPr lang="en-US" sz="3200" dirty="0">
                <a:latin typeface="Calibri" pitchFamily="34" charset="0"/>
              </a:rPr>
              <a:t>in </a:t>
            </a:r>
            <a:r>
              <a:rPr lang="en-US" sz="3200" dirty="0">
                <a:solidFill>
                  <a:srgbClr val="292934"/>
                </a:solidFill>
                <a:latin typeface="Calibri" pitchFamily="34" charset="0"/>
              </a:rPr>
              <a:t>the jar and in everything in the jar </a:t>
            </a:r>
            <a:r>
              <a:rPr lang="en-US" sz="3200" dirty="0">
                <a:solidFill>
                  <a:srgbClr val="FF0000"/>
                </a:solidFill>
                <a:latin typeface="Calibri" pitchFamily="34" charset="0"/>
              </a:rPr>
              <a:t>before</a:t>
            </a:r>
            <a:r>
              <a:rPr lang="en-US" sz="3200" dirty="0">
                <a:solidFill>
                  <a:srgbClr val="292934"/>
                </a:solidFill>
                <a:latin typeface="Calibri" pitchFamily="34" charset="0"/>
              </a:rPr>
              <a:t> the food burning compare with the energy </a:t>
            </a:r>
            <a:r>
              <a:rPr lang="en-US" sz="3200" dirty="0">
                <a:solidFill>
                  <a:srgbClr val="FF0000"/>
                </a:solidFill>
                <a:latin typeface="Calibri" pitchFamily="34" charset="0"/>
              </a:rPr>
              <a:t>after </a:t>
            </a:r>
            <a:r>
              <a:rPr lang="en-US" sz="3200" dirty="0">
                <a:latin typeface="Calibri" pitchFamily="34" charset="0"/>
              </a:rPr>
              <a:t>burning</a:t>
            </a:r>
            <a:r>
              <a:rPr lang="en-US" sz="3200" dirty="0">
                <a:solidFill>
                  <a:srgbClr val="292934"/>
                </a:solidFill>
                <a:latin typeface="Calibri" pitchFamily="34" charset="0"/>
              </a:rPr>
              <a:t>? Represent your answer with a diagram.</a:t>
            </a:r>
            <a:endParaRPr lang="en-US" sz="2400" dirty="0">
              <a:solidFill>
                <a:srgbClr val="292934"/>
              </a:solidFill>
              <a:latin typeface="Arial"/>
            </a:endParaRPr>
          </a:p>
        </p:txBody>
      </p:sp>
    </p:spTree>
    <p:extLst>
      <p:ext uri="{BB962C8B-B14F-4D97-AF65-F5344CB8AC3E}">
        <p14:creationId xmlns:p14="http://schemas.microsoft.com/office/powerpoint/2010/main" val="220484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Some Energy Rules</a:t>
            </a:r>
          </a:p>
        </p:txBody>
      </p:sp>
      <p:sp>
        <p:nvSpPr>
          <p:cNvPr id="3" name="Content Placeholder 2"/>
          <p:cNvSpPr>
            <a:spLocks noGrp="1"/>
          </p:cNvSpPr>
          <p:nvPr>
            <p:ph idx="1"/>
          </p:nvPr>
        </p:nvSpPr>
        <p:spPr>
          <a:xfrm>
            <a:off x="609600" y="1219200"/>
            <a:ext cx="8305800" cy="5257800"/>
          </a:xfrm>
        </p:spPr>
        <p:txBody>
          <a:bodyPr>
            <a:noAutofit/>
          </a:bodyPr>
          <a:lstStyle/>
          <a:p>
            <a:pPr marL="365760" indent="-365760">
              <a:buFont typeface="+mj-lt"/>
              <a:buAutoNum type="arabicPeriod"/>
            </a:pPr>
            <a:r>
              <a:rPr lang="en-US" sz="3200" dirty="0"/>
              <a:t>Energy cannot be created or destroyed.</a:t>
            </a:r>
          </a:p>
          <a:p>
            <a:pPr marL="640080" lvl="1" indent="-274320">
              <a:spcBef>
                <a:spcPts val="600"/>
              </a:spcBef>
            </a:pPr>
            <a:r>
              <a:rPr lang="en-US" sz="3200" dirty="0"/>
              <a:t>How does this apply to your answer about what happened to the energy in the food after it burned?</a:t>
            </a:r>
          </a:p>
          <a:p>
            <a:pPr marL="365760" indent="-365760">
              <a:spcBef>
                <a:spcPts val="600"/>
              </a:spcBef>
              <a:buFont typeface="+mj-lt"/>
              <a:buAutoNum type="arabicPeriod"/>
            </a:pPr>
            <a:r>
              <a:rPr lang="en-US" sz="3200" dirty="0"/>
              <a:t>Energy can change from one form to another.</a:t>
            </a:r>
          </a:p>
          <a:p>
            <a:pPr marL="640080" lvl="1" indent="-274320">
              <a:spcBef>
                <a:spcPts val="600"/>
              </a:spcBef>
            </a:pPr>
            <a:r>
              <a:rPr lang="en-US" sz="3200" dirty="0"/>
              <a:t>What major forms of energy were present in the food before it burned? After it burned?</a:t>
            </a:r>
          </a:p>
          <a:p>
            <a:pPr marL="0" indent="0">
              <a:spcBef>
                <a:spcPts val="1200"/>
              </a:spcBef>
              <a:buNone/>
            </a:pPr>
            <a:r>
              <a:rPr lang="en-US" sz="3200" dirty="0"/>
              <a:t>Find evidence of these rules in the content background document and answer the questions in your notebooks.</a:t>
            </a:r>
          </a:p>
        </p:txBody>
      </p:sp>
    </p:spTree>
    <p:extLst>
      <p:ext uri="{BB962C8B-B14F-4D97-AF65-F5344CB8AC3E}">
        <p14:creationId xmlns:p14="http://schemas.microsoft.com/office/powerpoint/2010/main" val="315770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Closed or Open System?</a:t>
            </a:r>
          </a:p>
        </p:txBody>
      </p:sp>
      <p:sp>
        <p:nvSpPr>
          <p:cNvPr id="3" name="Content Placeholder 2"/>
          <p:cNvSpPr>
            <a:spLocks noGrp="1"/>
          </p:cNvSpPr>
          <p:nvPr>
            <p:ph idx="1"/>
          </p:nvPr>
        </p:nvSpPr>
        <p:spPr/>
        <p:txBody>
          <a:bodyPr/>
          <a:lstStyle/>
          <a:p>
            <a:pPr marL="365760" indent="-365760">
              <a:spcBef>
                <a:spcPts val="0"/>
              </a:spcBef>
              <a:spcAft>
                <a:spcPts val="1800"/>
              </a:spcAft>
            </a:pPr>
            <a:r>
              <a:rPr lang="en-US" sz="3200" dirty="0"/>
              <a:t>To trace matter and energy in food webs, we need to think about whether Earth is a closed system or an open system.</a:t>
            </a:r>
          </a:p>
          <a:p>
            <a:pPr marL="365760" indent="-365760">
              <a:spcBef>
                <a:spcPts val="0"/>
              </a:spcBef>
              <a:spcAft>
                <a:spcPts val="1800"/>
              </a:spcAft>
            </a:pPr>
            <a:r>
              <a:rPr lang="en-US" sz="3200" dirty="0"/>
              <a:t>If a system is </a:t>
            </a:r>
            <a:r>
              <a:rPr lang="en-US" sz="3200" b="1" dirty="0"/>
              <a:t>closed</a:t>
            </a:r>
            <a:r>
              <a:rPr lang="en-US" sz="3200" dirty="0"/>
              <a:t>, nothing can move into or out of it.</a:t>
            </a:r>
          </a:p>
          <a:p>
            <a:pPr marL="365760" indent="-365760">
              <a:spcBef>
                <a:spcPts val="0"/>
              </a:spcBef>
              <a:spcAft>
                <a:spcPts val="1800"/>
              </a:spcAft>
            </a:pPr>
            <a:r>
              <a:rPr lang="en-US" sz="3200" dirty="0"/>
              <a:t>If a system is </a:t>
            </a:r>
            <a:r>
              <a:rPr lang="en-US" sz="3200" b="1" dirty="0"/>
              <a:t>open</a:t>
            </a:r>
            <a:r>
              <a:rPr lang="en-US" sz="3200" dirty="0"/>
              <a:t>, something can move into or out of it.</a:t>
            </a:r>
          </a:p>
          <a:p>
            <a:pPr marL="0" indent="0">
              <a:buNone/>
            </a:pPr>
            <a:endParaRPr lang="en-US" sz="2000" dirty="0"/>
          </a:p>
          <a:p>
            <a:endParaRPr lang="en-US" sz="2000" dirty="0"/>
          </a:p>
          <a:p>
            <a:pPr marL="0" indent="0">
              <a:buNone/>
            </a:pPr>
            <a:endParaRPr lang="en-US" sz="2000" dirty="0"/>
          </a:p>
        </p:txBody>
      </p:sp>
    </p:spTree>
    <p:extLst>
      <p:ext uri="{BB962C8B-B14F-4D97-AF65-F5344CB8AC3E}">
        <p14:creationId xmlns:p14="http://schemas.microsoft.com/office/powerpoint/2010/main" val="2687111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a:t>
            </a:r>
            <a:r>
              <a:rPr lang="en-US" sz="2800" b="1" dirty="0" err="1"/>
              <a:t>RESPeCT</a:t>
            </a:r>
            <a:r>
              <a:rPr lang="en-US" sz="2800" b="1" dirty="0"/>
              <a: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Closed or Open for Matter?</a:t>
            </a:r>
          </a:p>
        </p:txBody>
      </p:sp>
      <p:sp>
        <p:nvSpPr>
          <p:cNvPr id="3" name="Content Placeholder 2"/>
          <p:cNvSpPr>
            <a:spLocks noGrp="1"/>
          </p:cNvSpPr>
          <p:nvPr>
            <p:ph idx="1"/>
          </p:nvPr>
        </p:nvSpPr>
        <p:spPr>
          <a:xfrm>
            <a:off x="609600" y="1600200"/>
            <a:ext cx="8077200" cy="4876800"/>
          </a:xfrm>
        </p:spPr>
        <p:txBody>
          <a:bodyPr/>
          <a:lstStyle/>
          <a:p>
            <a:pPr marL="0" indent="0">
              <a:spcBef>
                <a:spcPts val="0"/>
              </a:spcBef>
              <a:buNone/>
            </a:pPr>
            <a:r>
              <a:rPr lang="en-US" sz="3200" dirty="0"/>
              <a:t>Is Earth closed or open for </a:t>
            </a:r>
            <a:r>
              <a:rPr lang="en-US" sz="3200" dirty="0">
                <a:solidFill>
                  <a:srgbClr val="0070C0"/>
                </a:solidFill>
              </a:rPr>
              <a:t>matter</a:t>
            </a:r>
            <a:r>
              <a:rPr lang="en-US" sz="3200" dirty="0"/>
              <a:t>?</a:t>
            </a:r>
          </a:p>
          <a:p>
            <a:pPr marL="0" indent="0">
              <a:spcBef>
                <a:spcPts val="1200"/>
              </a:spcBef>
              <a:buNone/>
            </a:pPr>
            <a:r>
              <a:rPr lang="en-US" sz="3200" dirty="0"/>
              <a:t>Read section 2.3 of the content background document and gather evidence to answer this question.</a:t>
            </a:r>
          </a:p>
        </p:txBody>
      </p:sp>
    </p:spTree>
    <p:extLst>
      <p:ext uri="{BB962C8B-B14F-4D97-AF65-F5344CB8AC3E}">
        <p14:creationId xmlns:p14="http://schemas.microsoft.com/office/powerpoint/2010/main" val="3900213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Closed or Open for Energy?</a:t>
            </a:r>
          </a:p>
        </p:txBody>
      </p:sp>
      <p:sp>
        <p:nvSpPr>
          <p:cNvPr id="3" name="Content Placeholder 2"/>
          <p:cNvSpPr>
            <a:spLocks noGrp="1"/>
          </p:cNvSpPr>
          <p:nvPr>
            <p:ph idx="1"/>
          </p:nvPr>
        </p:nvSpPr>
        <p:spPr>
          <a:xfrm>
            <a:off x="609600" y="1600200"/>
            <a:ext cx="8077200" cy="4876800"/>
          </a:xfrm>
        </p:spPr>
        <p:txBody>
          <a:bodyPr/>
          <a:lstStyle/>
          <a:p>
            <a:pPr marL="0" indent="0">
              <a:buNone/>
            </a:pPr>
            <a:r>
              <a:rPr lang="en-US" sz="3200" dirty="0"/>
              <a:t>Is Earth (or any ecosystem) closed or open for</a:t>
            </a:r>
            <a:r>
              <a:rPr lang="en-US" sz="3200" dirty="0">
                <a:solidFill>
                  <a:srgbClr val="FF0000"/>
                </a:solidFill>
              </a:rPr>
              <a:t> energy</a:t>
            </a:r>
            <a:r>
              <a:rPr lang="en-US" sz="3200" dirty="0"/>
              <a:t>? </a:t>
            </a:r>
          </a:p>
          <a:p>
            <a:pPr marL="0" indent="0">
              <a:spcBef>
                <a:spcPts val="1200"/>
              </a:spcBef>
              <a:spcAft>
                <a:spcPts val="0"/>
              </a:spcAft>
              <a:buNone/>
            </a:pPr>
            <a:r>
              <a:rPr lang="en-US" sz="3200" dirty="0"/>
              <a:t>Read sections 3.3 and 3.4 of the content background document and gather evidence to answer this question.</a:t>
            </a:r>
          </a:p>
        </p:txBody>
      </p:sp>
    </p:spTree>
    <p:extLst>
      <p:ext uri="{BB962C8B-B14F-4D97-AF65-F5344CB8AC3E}">
        <p14:creationId xmlns:p14="http://schemas.microsoft.com/office/powerpoint/2010/main" val="21771899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305800" cy="990600"/>
          </a:xfrm>
        </p:spPr>
        <p:txBody>
          <a:bodyPr>
            <a:noAutofit/>
          </a:bodyPr>
          <a:lstStyle/>
          <a:p>
            <a:r>
              <a:rPr lang="en-US" dirty="0"/>
              <a:t>Representations of Closed and Open Systems</a:t>
            </a:r>
          </a:p>
        </p:txBody>
      </p:sp>
      <p:sp>
        <p:nvSpPr>
          <p:cNvPr id="3" name="Content Placeholder 2"/>
          <p:cNvSpPr>
            <a:spLocks noGrp="1"/>
          </p:cNvSpPr>
          <p:nvPr>
            <p:ph idx="1"/>
          </p:nvPr>
        </p:nvSpPr>
        <p:spPr>
          <a:xfrm>
            <a:off x="609600" y="1981200"/>
            <a:ext cx="8077200" cy="3581400"/>
          </a:xfrm>
        </p:spPr>
        <p:txBody>
          <a:bodyPr/>
          <a:lstStyle/>
          <a:p>
            <a:pPr marL="0" indent="0">
              <a:spcBef>
                <a:spcPts val="0"/>
              </a:spcBef>
              <a:buNone/>
            </a:pPr>
            <a:r>
              <a:rPr lang="en-US" sz="3200" dirty="0"/>
              <a:t>Develop one representation of a system that is </a:t>
            </a:r>
            <a:r>
              <a:rPr lang="en-US" sz="3200" b="1" dirty="0"/>
              <a:t>closed </a:t>
            </a:r>
            <a:r>
              <a:rPr lang="en-US" sz="3200" dirty="0"/>
              <a:t>for</a:t>
            </a:r>
            <a:r>
              <a:rPr lang="en-US" sz="3200" b="1" dirty="0"/>
              <a:t> </a:t>
            </a:r>
            <a:r>
              <a:rPr lang="en-US" sz="3200" dirty="0">
                <a:solidFill>
                  <a:srgbClr val="0070C0"/>
                </a:solidFill>
              </a:rPr>
              <a:t>matter</a:t>
            </a:r>
            <a:r>
              <a:rPr lang="en-US" sz="3200" dirty="0"/>
              <a:t>, and one representation of a system that is </a:t>
            </a:r>
            <a:r>
              <a:rPr lang="en-US" sz="3200" b="1" dirty="0"/>
              <a:t>open</a:t>
            </a:r>
            <a:r>
              <a:rPr lang="en-US" sz="3200" dirty="0"/>
              <a:t> for </a:t>
            </a:r>
            <a:r>
              <a:rPr lang="en-US" sz="3200" dirty="0">
                <a:solidFill>
                  <a:srgbClr val="FF0000"/>
                </a:solidFill>
              </a:rPr>
              <a:t>energy</a:t>
            </a:r>
            <a:r>
              <a:rPr lang="en-US" sz="3200" dirty="0"/>
              <a:t>. </a:t>
            </a:r>
          </a:p>
        </p:txBody>
      </p:sp>
    </p:spTree>
    <p:extLst>
      <p:ext uri="{BB962C8B-B14F-4D97-AF65-F5344CB8AC3E}">
        <p14:creationId xmlns:p14="http://schemas.microsoft.com/office/powerpoint/2010/main" val="21899406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305800" cy="990600"/>
          </a:xfrm>
        </p:spPr>
        <p:txBody>
          <a:bodyPr>
            <a:normAutofit/>
          </a:bodyPr>
          <a:lstStyle/>
          <a:p>
            <a:r>
              <a:rPr lang="en-US" sz="3800" dirty="0"/>
              <a:t>Practice Tracing Matter in a Closed System</a:t>
            </a:r>
          </a:p>
        </p:txBody>
      </p:sp>
      <p:sp>
        <p:nvSpPr>
          <p:cNvPr id="3" name="Content Placeholder 2"/>
          <p:cNvSpPr>
            <a:spLocks noGrp="1"/>
          </p:cNvSpPr>
          <p:nvPr>
            <p:ph idx="1"/>
          </p:nvPr>
        </p:nvSpPr>
        <p:spPr>
          <a:xfrm>
            <a:off x="609600" y="1600200"/>
            <a:ext cx="8077200" cy="4876800"/>
          </a:xfrm>
        </p:spPr>
        <p:txBody>
          <a:bodyPr>
            <a:normAutofit/>
          </a:bodyPr>
          <a:lstStyle/>
          <a:p>
            <a:pPr marL="0" indent="0">
              <a:spcBef>
                <a:spcPts val="0"/>
              </a:spcBef>
              <a:spcAft>
                <a:spcPts val="1200"/>
              </a:spcAft>
              <a:buNone/>
            </a:pPr>
            <a:r>
              <a:rPr lang="en-US" sz="3200" dirty="0"/>
              <a:t>We’ll use these materials to create a closed system for </a:t>
            </a:r>
            <a:r>
              <a:rPr lang="en-US" sz="3200" dirty="0">
                <a:solidFill>
                  <a:srgbClr val="0070C0"/>
                </a:solidFill>
              </a:rPr>
              <a:t>matter</a:t>
            </a:r>
            <a:r>
              <a:rPr lang="en-US" sz="3200" dirty="0"/>
              <a:t>:</a:t>
            </a:r>
          </a:p>
          <a:p>
            <a:pPr marL="731520" lvl="1" indent="-365760">
              <a:spcBef>
                <a:spcPts val="600"/>
              </a:spcBef>
            </a:pPr>
            <a:r>
              <a:rPr lang="en-US" sz="3200" dirty="0"/>
              <a:t>A bottle filled with 25 ml of water</a:t>
            </a:r>
          </a:p>
          <a:p>
            <a:pPr marL="731520" lvl="1" indent="-365760">
              <a:spcBef>
                <a:spcPts val="600"/>
              </a:spcBef>
            </a:pPr>
            <a:r>
              <a:rPr lang="en-US" sz="3200" dirty="0"/>
              <a:t>Half an Alka-Seltzer tablet containing sodium bicarbonate (baking soda) and citric acid</a:t>
            </a:r>
          </a:p>
          <a:p>
            <a:pPr marL="731520" lvl="1" indent="-365760">
              <a:spcBef>
                <a:spcPts val="600"/>
              </a:spcBef>
            </a:pPr>
            <a:r>
              <a:rPr lang="en-US" sz="3200" dirty="0"/>
              <a:t>A cap to seal the bottle</a:t>
            </a:r>
            <a:endParaRPr lang="en-US" dirty="0"/>
          </a:p>
          <a:p>
            <a:endParaRPr lang="en-US" dirty="0"/>
          </a:p>
          <a:p>
            <a:endParaRPr lang="en-US" dirty="0"/>
          </a:p>
        </p:txBody>
      </p:sp>
    </p:spTree>
    <p:extLst>
      <p:ext uri="{BB962C8B-B14F-4D97-AF65-F5344CB8AC3E}">
        <p14:creationId xmlns:p14="http://schemas.microsoft.com/office/powerpoint/2010/main" val="28480338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Matter in a Closed System</a:t>
            </a:r>
          </a:p>
        </p:txBody>
      </p:sp>
      <p:sp>
        <p:nvSpPr>
          <p:cNvPr id="3" name="Content Placeholder 2"/>
          <p:cNvSpPr>
            <a:spLocks noGrp="1"/>
          </p:cNvSpPr>
          <p:nvPr>
            <p:ph idx="1"/>
          </p:nvPr>
        </p:nvSpPr>
        <p:spPr>
          <a:xfrm>
            <a:off x="533400" y="1524000"/>
            <a:ext cx="8229600" cy="4876800"/>
          </a:xfrm>
        </p:spPr>
        <p:txBody>
          <a:bodyPr>
            <a:normAutofit/>
          </a:bodyPr>
          <a:lstStyle/>
          <a:p>
            <a:pPr marL="365760" indent="-365760"/>
            <a:r>
              <a:rPr lang="en-US" sz="3000" dirty="0"/>
              <a:t>Make a drawing of the system right before the Alka-Seltzer tablet hits the water. Make sure to include the bottle and cap, the water, and the tablet in your drawing.</a:t>
            </a:r>
          </a:p>
          <a:p>
            <a:pPr marL="365760" indent="-365760"/>
            <a:r>
              <a:rPr lang="en-US" sz="3000" dirty="0"/>
              <a:t>Predict whether the</a:t>
            </a:r>
            <a:r>
              <a:rPr lang="en-US" sz="3000" dirty="0">
                <a:solidFill>
                  <a:srgbClr val="0070C0"/>
                </a:solidFill>
              </a:rPr>
              <a:t> mass </a:t>
            </a:r>
            <a:r>
              <a:rPr lang="en-US" sz="3000" dirty="0"/>
              <a:t>of the system </a:t>
            </a:r>
            <a:r>
              <a:rPr lang="en-US" sz="3000" dirty="0">
                <a:solidFill>
                  <a:srgbClr val="FF0000"/>
                </a:solidFill>
              </a:rPr>
              <a:t>before</a:t>
            </a:r>
            <a:r>
              <a:rPr lang="en-US" sz="3000" dirty="0"/>
              <a:t> the Alka-Seltzer hits the water will change </a:t>
            </a:r>
            <a:r>
              <a:rPr lang="en-US" sz="3000" dirty="0">
                <a:solidFill>
                  <a:srgbClr val="FF0000"/>
                </a:solidFill>
              </a:rPr>
              <a:t>after</a:t>
            </a:r>
            <a:r>
              <a:rPr lang="en-US" sz="3000" dirty="0"/>
              <a:t> the tablet dissolves and releases a gas.</a:t>
            </a:r>
          </a:p>
          <a:p>
            <a:pPr algn="ctr">
              <a:spcBef>
                <a:spcPts val="1800"/>
              </a:spcBef>
              <a:buNone/>
            </a:pPr>
            <a:r>
              <a:rPr lang="pt-BR" sz="3000" dirty="0">
                <a:solidFill>
                  <a:srgbClr val="292934"/>
                </a:solidFill>
              </a:rPr>
              <a:t>HCO</a:t>
            </a:r>
            <a:r>
              <a:rPr lang="pt-BR" sz="3000" baseline="-25000" dirty="0">
                <a:solidFill>
                  <a:srgbClr val="292934"/>
                </a:solidFill>
              </a:rPr>
              <a:t>3</a:t>
            </a:r>
            <a:r>
              <a:rPr lang="pt-BR" sz="3000" baseline="30000" dirty="0">
                <a:solidFill>
                  <a:srgbClr val="292934"/>
                </a:solidFill>
              </a:rPr>
              <a:t>-</a:t>
            </a:r>
            <a:r>
              <a:rPr lang="pt-BR" sz="3000" dirty="0">
                <a:solidFill>
                  <a:srgbClr val="292934"/>
                </a:solidFill>
              </a:rPr>
              <a:t> + H</a:t>
            </a:r>
            <a:r>
              <a:rPr lang="pt-BR" sz="3000" baseline="30000" dirty="0">
                <a:solidFill>
                  <a:srgbClr val="292934"/>
                </a:solidFill>
              </a:rPr>
              <a:t>+</a:t>
            </a:r>
            <a:r>
              <a:rPr lang="pt-BR" sz="3000" dirty="0">
                <a:solidFill>
                  <a:srgbClr val="292934"/>
                </a:solidFill>
              </a:rPr>
              <a:t> </a:t>
            </a:r>
            <a:r>
              <a:rPr lang="en-US" sz="3000" dirty="0">
                <a:solidFill>
                  <a:srgbClr val="292934"/>
                </a:solidFill>
              </a:rPr>
              <a:t>→ H</a:t>
            </a:r>
            <a:r>
              <a:rPr lang="en-US" sz="3000" baseline="-25000" dirty="0">
                <a:solidFill>
                  <a:srgbClr val="292934"/>
                </a:solidFill>
              </a:rPr>
              <a:t>2</a:t>
            </a:r>
            <a:r>
              <a:rPr lang="pt-BR" sz="3000" dirty="0">
                <a:solidFill>
                  <a:srgbClr val="292934"/>
                </a:solidFill>
              </a:rPr>
              <a:t>CO</a:t>
            </a:r>
            <a:r>
              <a:rPr lang="pt-BR" sz="3000" baseline="-25000" dirty="0">
                <a:solidFill>
                  <a:srgbClr val="292934"/>
                </a:solidFill>
              </a:rPr>
              <a:t>3 </a:t>
            </a:r>
            <a:r>
              <a:rPr lang="en-US" sz="3000" dirty="0">
                <a:solidFill>
                  <a:srgbClr val="292934"/>
                </a:solidFill>
              </a:rPr>
              <a:t>→ H</a:t>
            </a:r>
            <a:r>
              <a:rPr lang="en-US" sz="3000" baseline="-25000" dirty="0">
                <a:solidFill>
                  <a:srgbClr val="292934"/>
                </a:solidFill>
              </a:rPr>
              <a:t>2</a:t>
            </a:r>
            <a:r>
              <a:rPr lang="en-US" sz="3000" dirty="0">
                <a:solidFill>
                  <a:srgbClr val="292934"/>
                </a:solidFill>
              </a:rPr>
              <a:t>O + CO</a:t>
            </a:r>
            <a:r>
              <a:rPr lang="en-US" sz="3000" baseline="-25000" dirty="0">
                <a:solidFill>
                  <a:srgbClr val="292934"/>
                </a:solidFill>
              </a:rPr>
              <a:t>2</a:t>
            </a:r>
            <a:r>
              <a:rPr lang="en-US" sz="3000" dirty="0">
                <a:solidFill>
                  <a:srgbClr val="292934"/>
                </a:solidFill>
              </a:rPr>
              <a:t>(g)</a:t>
            </a:r>
          </a:p>
          <a:p>
            <a:pPr>
              <a:buNone/>
            </a:pPr>
            <a:endParaRPr lang="en-US" sz="2800" dirty="0"/>
          </a:p>
          <a:p>
            <a:endParaRPr lang="en-US" dirty="0"/>
          </a:p>
          <a:p>
            <a:pPr>
              <a:buNone/>
            </a:pPr>
            <a:endParaRPr lang="en-US" dirty="0"/>
          </a:p>
        </p:txBody>
      </p:sp>
      <p:sp>
        <p:nvSpPr>
          <p:cNvPr id="10" name="Rectangle 9"/>
          <p:cNvSpPr/>
          <p:nvPr/>
        </p:nvSpPr>
        <p:spPr>
          <a:xfrm>
            <a:off x="1752600" y="5562600"/>
            <a:ext cx="1371600" cy="369332"/>
          </a:xfrm>
          <a:prstGeom prst="rect">
            <a:avLst/>
          </a:prstGeom>
        </p:spPr>
        <p:txBody>
          <a:bodyPr wrap="square">
            <a:spAutoFit/>
          </a:bodyPr>
          <a:lstStyle/>
          <a:p>
            <a:pPr eaLnBrk="0" fontAlgn="base" hangingPunct="0">
              <a:spcBef>
                <a:spcPct val="0"/>
              </a:spcBef>
              <a:spcAft>
                <a:spcPct val="0"/>
              </a:spcAft>
            </a:pPr>
            <a:r>
              <a:rPr lang="en-US" dirty="0">
                <a:solidFill>
                  <a:srgbClr val="292934"/>
                </a:solidFill>
                <a:latin typeface="Calibri" pitchFamily="34" charset="0"/>
              </a:rPr>
              <a:t>Bicarbonate </a:t>
            </a:r>
          </a:p>
        </p:txBody>
      </p:sp>
      <p:sp>
        <p:nvSpPr>
          <p:cNvPr id="12" name="Rectangle 11"/>
          <p:cNvSpPr/>
          <p:nvPr/>
        </p:nvSpPr>
        <p:spPr>
          <a:xfrm>
            <a:off x="5334000" y="5562600"/>
            <a:ext cx="760336" cy="369332"/>
          </a:xfrm>
          <a:prstGeom prst="rect">
            <a:avLst/>
          </a:prstGeom>
        </p:spPr>
        <p:txBody>
          <a:bodyPr wrap="none">
            <a:spAutoFit/>
          </a:bodyPr>
          <a:lstStyle/>
          <a:p>
            <a:pPr eaLnBrk="0" fontAlgn="base" hangingPunct="0">
              <a:spcBef>
                <a:spcPct val="0"/>
              </a:spcBef>
              <a:spcAft>
                <a:spcPct val="0"/>
              </a:spcAft>
            </a:pPr>
            <a:r>
              <a:rPr lang="en-US" dirty="0">
                <a:solidFill>
                  <a:srgbClr val="292934"/>
                </a:solidFill>
                <a:latin typeface="Calibri" pitchFamily="34" charset="0"/>
              </a:rPr>
              <a:t>Water</a:t>
            </a:r>
          </a:p>
        </p:txBody>
      </p:sp>
      <p:sp>
        <p:nvSpPr>
          <p:cNvPr id="13" name="Rectangle 12"/>
          <p:cNvSpPr/>
          <p:nvPr/>
        </p:nvSpPr>
        <p:spPr>
          <a:xfrm>
            <a:off x="6172200" y="5562600"/>
            <a:ext cx="2185214" cy="369332"/>
          </a:xfrm>
          <a:prstGeom prst="rect">
            <a:avLst/>
          </a:prstGeom>
        </p:spPr>
        <p:txBody>
          <a:bodyPr wrap="none">
            <a:spAutoFit/>
          </a:bodyPr>
          <a:lstStyle/>
          <a:p>
            <a:pPr eaLnBrk="0" fontAlgn="base" hangingPunct="0">
              <a:spcBef>
                <a:spcPct val="0"/>
              </a:spcBef>
              <a:spcAft>
                <a:spcPct val="0"/>
              </a:spcAft>
            </a:pPr>
            <a:r>
              <a:rPr lang="en-US" dirty="0">
                <a:solidFill>
                  <a:srgbClr val="292934"/>
                </a:solidFill>
                <a:latin typeface="Calibri" pitchFamily="34" charset="0"/>
              </a:rPr>
              <a:t>Carbon Dioxide (gas)</a:t>
            </a:r>
          </a:p>
        </p:txBody>
      </p:sp>
      <p:sp>
        <p:nvSpPr>
          <p:cNvPr id="11" name="Rectangle 10"/>
          <p:cNvSpPr/>
          <p:nvPr/>
        </p:nvSpPr>
        <p:spPr>
          <a:xfrm>
            <a:off x="3810000" y="5562600"/>
            <a:ext cx="1524000" cy="369332"/>
          </a:xfrm>
          <a:prstGeom prst="rect">
            <a:avLst/>
          </a:prstGeom>
        </p:spPr>
        <p:txBody>
          <a:bodyPr wrap="square">
            <a:spAutoFit/>
          </a:bodyPr>
          <a:lstStyle/>
          <a:p>
            <a:pPr eaLnBrk="0" fontAlgn="base" hangingPunct="0">
              <a:spcBef>
                <a:spcPct val="0"/>
              </a:spcBef>
              <a:spcAft>
                <a:spcPct val="0"/>
              </a:spcAft>
            </a:pPr>
            <a:r>
              <a:rPr lang="en-US" dirty="0">
                <a:solidFill>
                  <a:srgbClr val="292934"/>
                </a:solidFill>
                <a:latin typeface="Calibri" pitchFamily="34" charset="0"/>
              </a:rPr>
              <a:t>Carbonic Acid </a:t>
            </a:r>
          </a:p>
        </p:txBody>
      </p:sp>
    </p:spTree>
    <p:extLst>
      <p:ext uri="{BB962C8B-B14F-4D97-AF65-F5344CB8AC3E}">
        <p14:creationId xmlns:p14="http://schemas.microsoft.com/office/powerpoint/2010/main" val="5778726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Measure the Mass!</a:t>
            </a:r>
          </a:p>
        </p:txBody>
      </p:sp>
      <p:sp>
        <p:nvSpPr>
          <p:cNvPr id="3" name="Content Placeholder 2"/>
          <p:cNvSpPr>
            <a:spLocks noGrp="1"/>
          </p:cNvSpPr>
          <p:nvPr>
            <p:ph idx="1"/>
          </p:nvPr>
        </p:nvSpPr>
        <p:spPr>
          <a:xfrm>
            <a:off x="609600" y="1524000"/>
            <a:ext cx="8077200" cy="5334000"/>
          </a:xfrm>
        </p:spPr>
        <p:txBody>
          <a:bodyPr>
            <a:normAutofit fontScale="92500" lnSpcReduction="10000"/>
          </a:bodyPr>
          <a:lstStyle/>
          <a:p>
            <a:pPr marL="548640" indent="-548640">
              <a:spcBef>
                <a:spcPts val="0"/>
              </a:spcBef>
              <a:spcAft>
                <a:spcPts val="1200"/>
              </a:spcAft>
              <a:buFont typeface="+mj-lt"/>
              <a:buAutoNum type="arabicPeriod"/>
            </a:pPr>
            <a:r>
              <a:rPr lang="en-US" sz="3200" b="1" dirty="0"/>
              <a:t>At the beginning</a:t>
            </a:r>
            <a:r>
              <a:rPr lang="en-US" sz="3200" dirty="0"/>
              <a:t>, measure the mass of the total system (bottle, cap, water, half an Alka-Seltzer tablet) using a scale and record the result in your notebooks.</a:t>
            </a:r>
          </a:p>
          <a:p>
            <a:pPr marL="548640" indent="-548640">
              <a:spcBef>
                <a:spcPts val="0"/>
              </a:spcBef>
              <a:spcAft>
                <a:spcPts val="1200"/>
              </a:spcAft>
              <a:buFont typeface="+mj-lt"/>
              <a:buAutoNum type="arabicPeriod" startAt="2"/>
            </a:pPr>
            <a:r>
              <a:rPr lang="en-US" sz="3200" dirty="0"/>
              <a:t>Before adding the Alka-Seltzer to the water, squeeze a little air out of the bottle. </a:t>
            </a:r>
          </a:p>
          <a:p>
            <a:pPr marL="548640" indent="-548640">
              <a:spcBef>
                <a:spcPts val="0"/>
              </a:spcBef>
              <a:spcAft>
                <a:spcPts val="1200"/>
              </a:spcAft>
              <a:buFont typeface="+mj-lt"/>
              <a:buAutoNum type="arabicPeriod" startAt="2"/>
            </a:pPr>
            <a:r>
              <a:rPr lang="en-US" sz="3200" dirty="0"/>
              <a:t>Drop the Alka-Seltzer tablet in the water and quickly seal the bottle with the cap.</a:t>
            </a:r>
          </a:p>
          <a:p>
            <a:pPr marL="548640" indent="-548640">
              <a:spcBef>
                <a:spcPts val="0"/>
              </a:spcBef>
              <a:spcAft>
                <a:spcPts val="1200"/>
              </a:spcAft>
              <a:buFont typeface="+mj-lt"/>
              <a:buAutoNum type="arabicPeriod" startAt="2"/>
            </a:pPr>
            <a:r>
              <a:rPr lang="en-US" sz="3200" dirty="0"/>
              <a:t>Let the tablet dissolve completely.</a:t>
            </a:r>
          </a:p>
          <a:p>
            <a:pPr marL="548640" indent="-548640">
              <a:spcBef>
                <a:spcPts val="0"/>
              </a:spcBef>
              <a:spcAft>
                <a:spcPts val="1200"/>
              </a:spcAft>
              <a:buFont typeface="+mj-lt"/>
              <a:buAutoNum type="arabicPeriod" startAt="2"/>
            </a:pPr>
            <a:r>
              <a:rPr lang="en-US" sz="3200" dirty="0"/>
              <a:t>Measure the mass of the system again.</a:t>
            </a:r>
          </a:p>
          <a:p>
            <a:pPr marL="514350" indent="-514350">
              <a:buFont typeface="+mj-lt"/>
              <a:buAutoNum type="arabicPeriod" startAt="2"/>
            </a:pPr>
            <a:endParaRPr lang="en-US" sz="2800" dirty="0"/>
          </a:p>
        </p:txBody>
      </p:sp>
    </p:spTree>
    <p:extLst>
      <p:ext uri="{BB962C8B-B14F-4D97-AF65-F5344CB8AC3E}">
        <p14:creationId xmlns:p14="http://schemas.microsoft.com/office/powerpoint/2010/main" val="2702278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Matter?</a:t>
            </a:r>
          </a:p>
        </p:txBody>
      </p:sp>
      <p:sp>
        <p:nvSpPr>
          <p:cNvPr id="3" name="Content Placeholder 2"/>
          <p:cNvSpPr>
            <a:spLocks noGrp="1"/>
          </p:cNvSpPr>
          <p:nvPr>
            <p:ph idx="1"/>
          </p:nvPr>
        </p:nvSpPr>
        <p:spPr/>
        <p:txBody>
          <a:bodyPr/>
          <a:lstStyle/>
          <a:p>
            <a:pPr marL="0" indent="0">
              <a:spcBef>
                <a:spcPts val="0"/>
              </a:spcBef>
              <a:spcAft>
                <a:spcPts val="1200"/>
              </a:spcAft>
              <a:buNone/>
            </a:pPr>
            <a:r>
              <a:rPr lang="en-US" sz="3200" b="1" dirty="0"/>
              <a:t>Challenge: </a:t>
            </a:r>
            <a:r>
              <a:rPr lang="en-US" sz="3200" dirty="0"/>
              <a:t>After completing the Alka-Seltzer activity, remove the bottle cap and determine the following: </a:t>
            </a:r>
          </a:p>
          <a:p>
            <a:pPr marL="731520" indent="-365760">
              <a:spcBef>
                <a:spcPts val="600"/>
              </a:spcBef>
              <a:buFont typeface="Arial" pitchFamily="34" charset="0"/>
              <a:buChar char="•"/>
            </a:pPr>
            <a:r>
              <a:rPr lang="en-US" sz="3200" dirty="0"/>
              <a:t>What happens to the mass of the system when the cap is removed?</a:t>
            </a:r>
          </a:p>
          <a:p>
            <a:pPr marL="731520" indent="-365760">
              <a:spcBef>
                <a:spcPts val="600"/>
              </a:spcBef>
              <a:buFont typeface="Arial" pitchFamily="34" charset="0"/>
              <a:buChar char="•"/>
            </a:pPr>
            <a:r>
              <a:rPr lang="en-US" sz="3200" dirty="0"/>
              <a:t>Did any matter that exited the system have mass? </a:t>
            </a:r>
          </a:p>
        </p:txBody>
      </p:sp>
    </p:spTree>
    <p:extLst>
      <p:ext uri="{BB962C8B-B14F-4D97-AF65-F5344CB8AC3E}">
        <p14:creationId xmlns:p14="http://schemas.microsoft.com/office/powerpoint/2010/main" val="36595789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lstStyle/>
          <a:p>
            <a:r>
              <a:rPr lang="en-US" dirty="0"/>
              <a:t>Summarize What You Learned</a:t>
            </a:r>
          </a:p>
        </p:txBody>
      </p:sp>
      <p:sp>
        <p:nvSpPr>
          <p:cNvPr id="3" name="Content Placeholder 2"/>
          <p:cNvSpPr>
            <a:spLocks noGrp="1"/>
          </p:cNvSpPr>
          <p:nvPr>
            <p:ph idx="1"/>
          </p:nvPr>
        </p:nvSpPr>
        <p:spPr>
          <a:xfrm>
            <a:off x="685800" y="1371600"/>
            <a:ext cx="8229600" cy="5105400"/>
          </a:xfrm>
        </p:spPr>
        <p:txBody>
          <a:bodyPr/>
          <a:lstStyle/>
          <a:p>
            <a:pPr marL="0" indent="0">
              <a:spcBef>
                <a:spcPts val="0"/>
              </a:spcBef>
              <a:buNone/>
            </a:pPr>
            <a:r>
              <a:rPr lang="en-US" sz="3200" dirty="0"/>
              <a:t>Write a short summary of what you learned from the Alka-Seltzer activity. In your response, include these terms:</a:t>
            </a:r>
          </a:p>
          <a:p>
            <a:pPr marL="731520" lvl="1" indent="-365760">
              <a:spcBef>
                <a:spcPts val="600"/>
              </a:spcBef>
            </a:pPr>
            <a:r>
              <a:rPr lang="en-US" sz="3200" dirty="0"/>
              <a:t>Open system</a:t>
            </a:r>
          </a:p>
          <a:p>
            <a:pPr marL="731520" lvl="1" indent="-365760">
              <a:spcBef>
                <a:spcPts val="600"/>
              </a:spcBef>
            </a:pPr>
            <a:r>
              <a:rPr lang="en-US" sz="3200" dirty="0"/>
              <a:t>Closed system</a:t>
            </a:r>
          </a:p>
          <a:p>
            <a:pPr marL="731520" lvl="1" indent="-365760">
              <a:spcBef>
                <a:spcPts val="600"/>
              </a:spcBef>
            </a:pPr>
            <a:r>
              <a:rPr lang="en-US" sz="3200" dirty="0"/>
              <a:t>Matter </a:t>
            </a:r>
          </a:p>
          <a:p>
            <a:pPr marL="731520" lvl="1" indent="-365760">
              <a:spcBef>
                <a:spcPts val="600"/>
              </a:spcBef>
            </a:pPr>
            <a:r>
              <a:rPr lang="en-US" sz="3200" dirty="0"/>
              <a:t>Energy</a:t>
            </a:r>
          </a:p>
          <a:p>
            <a:pPr marL="731520" lvl="1" indent="-365760">
              <a:spcBef>
                <a:spcPts val="600"/>
              </a:spcBef>
            </a:pPr>
            <a:r>
              <a:rPr lang="en-US" sz="3200" dirty="0"/>
              <a:t>Mass</a:t>
            </a:r>
          </a:p>
          <a:p>
            <a:pPr marL="731520" lvl="1" indent="-365760">
              <a:spcBef>
                <a:spcPts val="600"/>
              </a:spcBef>
            </a:pPr>
            <a:r>
              <a:rPr lang="en-US" sz="3200" dirty="0"/>
              <a:t>Heat</a:t>
            </a:r>
          </a:p>
        </p:txBody>
      </p:sp>
    </p:spTree>
    <p:extLst>
      <p:ext uri="{BB962C8B-B14F-4D97-AF65-F5344CB8AC3E}">
        <p14:creationId xmlns:p14="http://schemas.microsoft.com/office/powerpoint/2010/main" val="17232541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990600"/>
          </a:xfrm>
        </p:spPr>
        <p:txBody>
          <a:bodyPr>
            <a:noAutofit/>
          </a:bodyPr>
          <a:lstStyle/>
          <a:p>
            <a:r>
              <a:rPr lang="en-US" sz="3800" dirty="0"/>
              <a:t>Common Student Ideas about Matter </a:t>
            </a:r>
            <a:br>
              <a:rPr lang="en-US" sz="3800" dirty="0"/>
            </a:br>
            <a:r>
              <a:rPr lang="en-US" sz="3800" dirty="0"/>
              <a:t>and Energy</a:t>
            </a:r>
          </a:p>
        </p:txBody>
      </p:sp>
      <p:sp>
        <p:nvSpPr>
          <p:cNvPr id="3" name="Content Placeholder 2"/>
          <p:cNvSpPr>
            <a:spLocks noGrp="1"/>
          </p:cNvSpPr>
          <p:nvPr>
            <p:ph idx="1"/>
          </p:nvPr>
        </p:nvSpPr>
        <p:spPr>
          <a:xfrm>
            <a:off x="609600" y="1981200"/>
            <a:ext cx="8077200" cy="3810000"/>
          </a:xfrm>
        </p:spPr>
        <p:txBody>
          <a:bodyPr/>
          <a:lstStyle/>
          <a:p>
            <a:pPr marL="0" indent="0">
              <a:spcBef>
                <a:spcPts val="0"/>
              </a:spcBef>
              <a:buNone/>
            </a:pPr>
            <a:r>
              <a:rPr lang="en-US" sz="3200" dirty="0"/>
              <a:t>Pair up and review the sections on matter and energy in the Common Student Ideas resource document.</a:t>
            </a:r>
          </a:p>
          <a:p>
            <a:pPr marL="0" indent="0">
              <a:spcBef>
                <a:spcPts val="1200"/>
              </a:spcBef>
              <a:buNone/>
            </a:pPr>
            <a:r>
              <a:rPr lang="en-US" sz="3200" dirty="0"/>
              <a:t>Highlight any ideas about matter and energy that we’ve addressed in this content deepening phase.</a:t>
            </a:r>
          </a:p>
        </p:txBody>
      </p:sp>
    </p:spTree>
    <p:extLst>
      <p:ext uri="{BB962C8B-B14F-4D97-AF65-F5344CB8AC3E}">
        <p14:creationId xmlns:p14="http://schemas.microsoft.com/office/powerpoint/2010/main" val="22279841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990600"/>
          </a:xfrm>
        </p:spPr>
        <p:txBody>
          <a:bodyPr>
            <a:normAutofit/>
          </a:bodyPr>
          <a:lstStyle/>
          <a:p>
            <a:r>
              <a:rPr lang="en-US" dirty="0"/>
              <a:t>Mass in Food Webs</a:t>
            </a:r>
          </a:p>
        </p:txBody>
      </p:sp>
      <p:sp>
        <p:nvSpPr>
          <p:cNvPr id="3" name="Content Placeholder 2"/>
          <p:cNvSpPr>
            <a:spLocks noGrp="1"/>
          </p:cNvSpPr>
          <p:nvPr>
            <p:ph idx="1"/>
          </p:nvPr>
        </p:nvSpPr>
        <p:spPr>
          <a:xfrm>
            <a:off x="457200" y="1143000"/>
            <a:ext cx="8229600" cy="1981200"/>
          </a:xfrm>
        </p:spPr>
        <p:txBody>
          <a:bodyPr/>
          <a:lstStyle/>
          <a:p>
            <a:pPr marL="0" indent="0">
              <a:buNone/>
            </a:pPr>
            <a:r>
              <a:rPr lang="en-US" sz="3000" dirty="0"/>
              <a:t>Compared to the mass of the strawberry jar </a:t>
            </a:r>
            <a:r>
              <a:rPr lang="en-US" sz="3000" b="1" dirty="0"/>
              <a:t>before</a:t>
            </a:r>
            <a:r>
              <a:rPr lang="en-US" sz="3000" dirty="0"/>
              <a:t> the strawberries decompose, what do you predict will happen </a:t>
            </a:r>
            <a:r>
              <a:rPr lang="en-US" sz="3000" b="1" dirty="0"/>
              <a:t>after </a:t>
            </a:r>
            <a:r>
              <a:rPr lang="en-US" sz="3000" dirty="0"/>
              <a:t>they decompose? Will the mass of the system increase, decrease, or stay the same?</a:t>
            </a:r>
          </a:p>
        </p:txBody>
      </p:sp>
      <p:pic>
        <p:nvPicPr>
          <p:cNvPr id="5" name="Picture 4">
            <a:extLst>
              <a:ext uri="{FF2B5EF4-FFF2-40B4-BE49-F238E27FC236}">
                <a16:creationId xmlns:a16="http://schemas.microsoft.com/office/drawing/2014/main" id="{D504FCD4-D81E-42ED-99CC-ECE14F5270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3154680"/>
            <a:ext cx="4473742" cy="3333376"/>
          </a:xfrm>
          <a:prstGeom prst="rect">
            <a:avLst/>
          </a:prstGeom>
        </p:spPr>
      </p:pic>
      <p:sp>
        <p:nvSpPr>
          <p:cNvPr id="6" name="TextBox 5">
            <a:extLst>
              <a:ext uri="{FF2B5EF4-FFF2-40B4-BE49-F238E27FC236}">
                <a16:creationId xmlns:a16="http://schemas.microsoft.com/office/drawing/2014/main" id="{23F5EE41-435C-453B-BF0C-566381500F4A}"/>
              </a:ext>
            </a:extLst>
          </p:cNvPr>
          <p:cNvSpPr txBox="1"/>
          <p:nvPr/>
        </p:nvSpPr>
        <p:spPr>
          <a:xfrm>
            <a:off x="5029200" y="6488056"/>
            <a:ext cx="200407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Cal Poly Pomona</a:t>
            </a:r>
          </a:p>
        </p:txBody>
      </p:sp>
    </p:spTree>
    <p:extLst>
      <p:ext uri="{BB962C8B-B14F-4D97-AF65-F5344CB8AC3E}">
        <p14:creationId xmlns:p14="http://schemas.microsoft.com/office/powerpoint/2010/main" val="4266652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1899" y="437254"/>
            <a:ext cx="5868219" cy="6420746"/>
          </a:xfrm>
          <a:prstGeom prst="rect">
            <a:avLst/>
          </a:prstGeom>
        </p:spPr>
      </p:pic>
      <p:sp>
        <p:nvSpPr>
          <p:cNvPr id="4" name="Rectangle 6">
            <a:extLst>
              <a:ext uri="{FF2B5EF4-FFF2-40B4-BE49-F238E27FC236}">
                <a16:creationId xmlns:a16="http://schemas.microsoft.com/office/drawing/2014/main" id="{A0785A93-FE83-4EE4-ACE1-068D5735456D}"/>
              </a:ext>
            </a:extLst>
          </p:cNvPr>
          <p:cNvSpPr>
            <a:spLocks noChangeArrowheads="1"/>
          </p:cNvSpPr>
          <p:nvPr/>
        </p:nvSpPr>
        <p:spPr bwMode="auto">
          <a:xfrm>
            <a:off x="4572000" y="2743200"/>
            <a:ext cx="2743200" cy="37338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0809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Let’s Summarize!</a:t>
            </a:r>
          </a:p>
        </p:txBody>
      </p:sp>
      <p:sp>
        <p:nvSpPr>
          <p:cNvPr id="3" name="Content Placeholder 2"/>
          <p:cNvSpPr>
            <a:spLocks noGrp="1"/>
          </p:cNvSpPr>
          <p:nvPr>
            <p:ph idx="1"/>
          </p:nvPr>
        </p:nvSpPr>
        <p:spPr/>
        <p:txBody>
          <a:bodyPr/>
          <a:lstStyle/>
          <a:p>
            <a:pPr marL="548640" indent="-548640">
              <a:spcBef>
                <a:spcPts val="0"/>
              </a:spcBef>
              <a:spcAft>
                <a:spcPts val="1200"/>
              </a:spcAft>
              <a:buFont typeface="+mj-lt"/>
              <a:buAutoNum type="arabicPeriod"/>
            </a:pPr>
            <a:r>
              <a:rPr lang="en-US" sz="3200" dirty="0"/>
              <a:t>What have you learned today about mass and energy in food that was new to you?</a:t>
            </a:r>
          </a:p>
          <a:p>
            <a:pPr marL="548640" indent="-548640">
              <a:spcBef>
                <a:spcPts val="0"/>
              </a:spcBef>
              <a:spcAft>
                <a:spcPts val="1200"/>
              </a:spcAft>
              <a:buFont typeface="+mj-lt"/>
              <a:buAutoNum type="arabicPeriod" startAt="2"/>
            </a:pPr>
            <a:r>
              <a:rPr lang="en-US" sz="3200" dirty="0"/>
              <a:t>Today’s content deepening focus question was “How can we trace the matter and energy in food?” Summarize what you’ve learned about tracing matter and energy in food. </a:t>
            </a:r>
          </a:p>
          <a:p>
            <a:pPr marL="548640" indent="-548640">
              <a:spcBef>
                <a:spcPts val="0"/>
              </a:spcBef>
              <a:buFont typeface="+mj-lt"/>
              <a:buAutoNum type="arabicPeriod" startAt="2"/>
            </a:pPr>
            <a:r>
              <a:rPr lang="en-US" sz="3200" dirty="0"/>
              <a:t>What questions do you still have about the focus question?</a:t>
            </a:r>
          </a:p>
          <a:p>
            <a:pPr lvl="1" indent="0">
              <a:buNone/>
            </a:pPr>
            <a:endParaRPr lang="en-US" baseline="-25000" dirty="0"/>
          </a:p>
          <a:p>
            <a:pPr marL="0" indent="0">
              <a:buNone/>
            </a:pPr>
            <a:endParaRPr lang="en-US" dirty="0"/>
          </a:p>
        </p:txBody>
      </p:sp>
    </p:spTree>
    <p:extLst>
      <p:ext uri="{BB962C8B-B14F-4D97-AF65-F5344CB8AC3E}">
        <p14:creationId xmlns:p14="http://schemas.microsoft.com/office/powerpoint/2010/main" val="30127550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1143000"/>
          </a:xfrm>
        </p:spPr>
        <p:txBody>
          <a:bodyPr/>
          <a:lstStyle/>
          <a:p>
            <a:r>
              <a:rPr lang="en-US" dirty="0"/>
              <a:t>Today’s Focus Questions</a:t>
            </a:r>
          </a:p>
        </p:txBody>
      </p:sp>
      <p:sp>
        <p:nvSpPr>
          <p:cNvPr id="3" name="Content Placeholder 2"/>
          <p:cNvSpPr>
            <a:spLocks noGrp="1"/>
          </p:cNvSpPr>
          <p:nvPr>
            <p:ph idx="1"/>
          </p:nvPr>
        </p:nvSpPr>
        <p:spPr>
          <a:xfrm>
            <a:off x="533400" y="1600200"/>
            <a:ext cx="8153400" cy="5257800"/>
          </a:xfrm>
        </p:spPr>
        <p:txBody>
          <a:bodyPr/>
          <a:lstStyle/>
          <a:p>
            <a:pPr marL="548640" indent="-548640">
              <a:spcBef>
                <a:spcPts val="0"/>
              </a:spcBef>
              <a:spcAft>
                <a:spcPts val="1200"/>
              </a:spcAft>
              <a:buFont typeface="+mj-lt"/>
              <a:buAutoNum type="arabicPeriod"/>
            </a:pPr>
            <a:r>
              <a:rPr lang="en-US" dirty="0"/>
              <a:t>What is the Science Content Storyline Lens (SCSL)?</a:t>
            </a:r>
          </a:p>
          <a:p>
            <a:pPr marL="548640" indent="-548640">
              <a:spcBef>
                <a:spcPts val="0"/>
              </a:spcBef>
              <a:spcAft>
                <a:spcPts val="1200"/>
              </a:spcAft>
              <a:buFont typeface="+mj-lt"/>
              <a:buAutoNum type="arabicPeriod"/>
            </a:pPr>
            <a:r>
              <a:rPr lang="en-US" dirty="0"/>
              <a:t>Why is one main learning goal essential for science content storyline coherence? </a:t>
            </a:r>
          </a:p>
          <a:p>
            <a:pPr marL="548640" indent="-548640">
              <a:spcBef>
                <a:spcPts val="0"/>
              </a:spcBef>
              <a:spcAft>
                <a:spcPts val="1200"/>
              </a:spcAft>
              <a:buFont typeface="+mj-lt"/>
              <a:buAutoNum type="arabicPeriod"/>
            </a:pPr>
            <a:r>
              <a:rPr lang="en-US" dirty="0"/>
              <a:t>How can we trace the matter and energy in food?</a:t>
            </a:r>
          </a:p>
        </p:txBody>
      </p:sp>
    </p:spTree>
    <p:extLst>
      <p:ext uri="{BB962C8B-B14F-4D97-AF65-F5344CB8AC3E}">
        <p14:creationId xmlns:p14="http://schemas.microsoft.com/office/powerpoint/2010/main" val="39396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Today’s Lesson Analysis Work</a:t>
            </a:r>
          </a:p>
        </p:txBody>
      </p:sp>
      <p:sp>
        <p:nvSpPr>
          <p:cNvPr id="3" name="Content Placeholder 2"/>
          <p:cNvSpPr>
            <a:spLocks noGrp="1"/>
          </p:cNvSpPr>
          <p:nvPr>
            <p:ph idx="1"/>
          </p:nvPr>
        </p:nvSpPr>
        <p:spPr>
          <a:xfrm>
            <a:off x="533400" y="1447800"/>
            <a:ext cx="8229600" cy="5029200"/>
          </a:xfrm>
        </p:spPr>
        <p:txBody>
          <a:bodyPr/>
          <a:lstStyle/>
          <a:p>
            <a:pPr marL="0" indent="0">
              <a:buNone/>
            </a:pPr>
            <a:r>
              <a:rPr lang="en-US" dirty="0"/>
              <a:t>Reflect on today’s session:</a:t>
            </a:r>
          </a:p>
          <a:p>
            <a:pPr marL="731520" indent="-365760">
              <a:spcBef>
                <a:spcPts val="600"/>
              </a:spcBef>
              <a:buFont typeface="Arial" pitchFamily="34" charset="0"/>
              <a:buChar char="•"/>
            </a:pPr>
            <a:r>
              <a:rPr lang="en-US" dirty="0"/>
              <a:t>STL strategy 6: use and apply</a:t>
            </a:r>
          </a:p>
          <a:p>
            <a:pPr marL="731520" lvl="1" indent="-365760">
              <a:spcBef>
                <a:spcPts val="600"/>
              </a:spcBef>
              <a:buFont typeface="Arial" pitchFamily="34" charset="0"/>
              <a:buChar char="•"/>
            </a:pPr>
            <a:r>
              <a:rPr lang="en-US" sz="3200" dirty="0"/>
              <a:t>The Science Content Storyline Lens (SCSL)</a:t>
            </a:r>
          </a:p>
          <a:p>
            <a:pPr marL="731520" lvl="1" indent="-365760">
              <a:spcBef>
                <a:spcPts val="600"/>
              </a:spcBef>
              <a:buFont typeface="Arial" pitchFamily="34" charset="0"/>
              <a:buChar char="•"/>
            </a:pPr>
            <a:r>
              <a:rPr lang="en-US" sz="3200" dirty="0"/>
              <a:t>Science ideas and student ideas</a:t>
            </a:r>
          </a:p>
          <a:p>
            <a:pPr marL="731520" lvl="1" indent="-365760">
              <a:spcBef>
                <a:spcPts val="600"/>
              </a:spcBef>
              <a:buFont typeface="Arial" pitchFamily="34" charset="0"/>
              <a:buChar char="•"/>
            </a:pPr>
            <a:r>
              <a:rPr lang="en-US" sz="3200" dirty="0"/>
              <a:t>SCSL strategy A: identify one main learning goal</a:t>
            </a:r>
          </a:p>
          <a:p>
            <a:pPr marL="0" indent="0">
              <a:spcBef>
                <a:spcPts val="1800"/>
              </a:spcBef>
              <a:buNone/>
            </a:pPr>
            <a:r>
              <a:rPr lang="en-US" dirty="0"/>
              <a:t>Based on our work today, do you have any suggestions for modifying our image of effective science teaching? </a:t>
            </a:r>
          </a:p>
        </p:txBody>
      </p:sp>
    </p:spTree>
    <p:extLst>
      <p:ext uri="{BB962C8B-B14F-4D97-AF65-F5344CB8AC3E}">
        <p14:creationId xmlns:p14="http://schemas.microsoft.com/office/powerpoint/2010/main" val="264221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990600"/>
          </a:xfrm>
        </p:spPr>
        <p:txBody>
          <a:bodyPr>
            <a:normAutofit/>
          </a:bodyPr>
          <a:lstStyle/>
          <a:p>
            <a:r>
              <a:rPr lang="en-US" sz="3800" dirty="0"/>
              <a:t>Summary: Today’s Content Deepening Work</a:t>
            </a:r>
          </a:p>
        </p:txBody>
      </p:sp>
      <p:sp>
        <p:nvSpPr>
          <p:cNvPr id="3" name="Content Placeholder 2"/>
          <p:cNvSpPr>
            <a:spLocks noGrp="1"/>
          </p:cNvSpPr>
          <p:nvPr>
            <p:ph idx="1"/>
          </p:nvPr>
        </p:nvSpPr>
        <p:spPr>
          <a:xfrm>
            <a:off x="457200" y="1676400"/>
            <a:ext cx="8458200" cy="4876800"/>
          </a:xfrm>
        </p:spPr>
        <p:txBody>
          <a:bodyPr/>
          <a:lstStyle/>
          <a:p>
            <a:pPr marL="0" indent="0">
              <a:buNone/>
            </a:pPr>
            <a:r>
              <a:rPr lang="en-US" dirty="0"/>
              <a:t>Name one main learning goal for today’s content deepening work.</a:t>
            </a:r>
          </a:p>
          <a:p>
            <a:pPr marL="0" indent="0" algn="ctr">
              <a:buNone/>
            </a:pPr>
            <a:r>
              <a:rPr lang="en-US" dirty="0"/>
              <a:t>OR</a:t>
            </a:r>
          </a:p>
          <a:p>
            <a:pPr marL="0" indent="0">
              <a:buNone/>
            </a:pPr>
            <a:r>
              <a:rPr lang="en-US" dirty="0"/>
              <a:t>Name one supporting science idea you learned about food webs today.</a:t>
            </a:r>
          </a:p>
          <a:p>
            <a:pPr marL="0" indent="0" algn="ctr">
              <a:buNone/>
            </a:pPr>
            <a:r>
              <a:rPr lang="en-US" dirty="0"/>
              <a:t>OR</a:t>
            </a:r>
          </a:p>
          <a:p>
            <a:pPr marL="0" indent="0">
              <a:buNone/>
            </a:pPr>
            <a:r>
              <a:rPr lang="en-US" dirty="0"/>
              <a:t>Name one common student idea (misconception) about food webs. </a:t>
            </a:r>
          </a:p>
        </p:txBody>
      </p:sp>
    </p:spTree>
    <p:extLst>
      <p:ext uri="{BB962C8B-B14F-4D97-AF65-F5344CB8AC3E}">
        <p14:creationId xmlns:p14="http://schemas.microsoft.com/office/powerpoint/2010/main" val="31742235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304800"/>
            <a:ext cx="8229600" cy="1020763"/>
          </a:xfrm>
        </p:spPr>
        <p:txBody>
          <a:bodyPr>
            <a:normAutofit/>
          </a:bodyPr>
          <a:lstStyle/>
          <a:p>
            <a:r>
              <a:rPr lang="en-US" dirty="0"/>
              <a:t>Homework</a:t>
            </a:r>
          </a:p>
        </p:txBody>
      </p:sp>
      <p:sp>
        <p:nvSpPr>
          <p:cNvPr id="3" name="Content Placeholder 2"/>
          <p:cNvSpPr>
            <a:spLocks noGrp="1"/>
          </p:cNvSpPr>
          <p:nvPr>
            <p:ph idx="1"/>
          </p:nvPr>
        </p:nvSpPr>
        <p:spPr>
          <a:xfrm>
            <a:off x="609600" y="1143000"/>
            <a:ext cx="8229600" cy="5334000"/>
          </a:xfrm>
        </p:spPr>
        <p:txBody>
          <a:bodyPr/>
          <a:lstStyle/>
          <a:p>
            <a:pPr marL="548640" indent="-548640">
              <a:spcBef>
                <a:spcPts val="0"/>
              </a:spcBef>
              <a:spcAft>
                <a:spcPts val="300"/>
              </a:spcAft>
              <a:buFont typeface="+mj-lt"/>
              <a:buAutoNum type="arabicPeriod"/>
              <a:defRPr/>
            </a:pPr>
            <a:r>
              <a:rPr lang="en-US" sz="3000" dirty="0"/>
              <a:t>Read in the </a:t>
            </a:r>
            <a:r>
              <a:rPr lang="en-US" sz="3000" dirty="0" err="1"/>
              <a:t>STeLLA</a:t>
            </a:r>
            <a:r>
              <a:rPr lang="en-US" sz="3000" dirty="0"/>
              <a:t> strategies booklet:</a:t>
            </a:r>
          </a:p>
          <a:p>
            <a:pPr marL="731520" lvl="1" indent="-365760">
              <a:spcBef>
                <a:spcPts val="0"/>
              </a:spcBef>
              <a:spcAft>
                <a:spcPts val="300"/>
              </a:spcAft>
              <a:buFont typeface="Arial" pitchFamily="34" charset="0"/>
              <a:buChar char="•"/>
              <a:defRPr/>
            </a:pPr>
            <a:r>
              <a:rPr lang="en-US" sz="3000" dirty="0"/>
              <a:t>SCSL strategy B: Set the purpose with a focus question or goal statement</a:t>
            </a:r>
          </a:p>
          <a:p>
            <a:pPr marL="731520" lvl="1" indent="-365760">
              <a:spcBef>
                <a:spcPts val="0"/>
              </a:spcBef>
              <a:spcAft>
                <a:spcPts val="300"/>
              </a:spcAft>
              <a:buFont typeface="Arial" pitchFamily="34" charset="0"/>
              <a:buChar char="•"/>
              <a:defRPr/>
            </a:pPr>
            <a:r>
              <a:rPr lang="en-US" sz="3000" dirty="0"/>
              <a:t>SCSL strategy C: Select activities that are matched to the learning goal</a:t>
            </a:r>
          </a:p>
          <a:p>
            <a:pPr marL="731520" lvl="1" indent="-365760">
              <a:spcBef>
                <a:spcPts val="0"/>
              </a:spcBef>
              <a:spcAft>
                <a:spcPts val="300"/>
              </a:spcAft>
              <a:buFont typeface="Arial" pitchFamily="34" charset="0"/>
              <a:buChar char="•"/>
              <a:defRPr/>
            </a:pPr>
            <a:r>
              <a:rPr lang="en-US" sz="3000" dirty="0"/>
              <a:t>SCSL strategy I: Summarize key science ideas </a:t>
            </a:r>
          </a:p>
          <a:p>
            <a:pPr marL="731520" lvl="1" indent="-365760">
              <a:spcBef>
                <a:spcPts val="0"/>
              </a:spcBef>
              <a:spcAft>
                <a:spcPts val="300"/>
              </a:spcAft>
              <a:buFont typeface="Arial" pitchFamily="34" charset="0"/>
              <a:buChar char="•"/>
              <a:defRPr/>
            </a:pPr>
            <a:r>
              <a:rPr lang="en-US" sz="3000" dirty="0"/>
              <a:t>STL strategy 7: Engage students in making connections by synthesizing and summarizing key science ideas</a:t>
            </a:r>
            <a:r>
              <a:rPr lang="en-US" sz="3000" dirty="0">
                <a:solidFill>
                  <a:srgbClr val="FF0000"/>
                </a:solidFill>
              </a:rPr>
              <a:t> </a:t>
            </a:r>
            <a:endParaRPr lang="en-US" sz="3000" dirty="0"/>
          </a:p>
          <a:p>
            <a:pPr marL="548640" indent="-548640">
              <a:spcBef>
                <a:spcPts val="600"/>
              </a:spcBef>
              <a:buFont typeface="+mj-lt"/>
              <a:buAutoNum type="arabicPeriod"/>
              <a:defRPr/>
            </a:pPr>
            <a:r>
              <a:rPr lang="en-US" sz="3000" dirty="0"/>
              <a:t>Fill in the appropriate columns on your SCSL </a:t>
            </a:r>
            <a:br>
              <a:rPr lang="en-US" sz="3000" dirty="0"/>
            </a:br>
            <a:r>
              <a:rPr lang="en-US" sz="3000" dirty="0"/>
              <a:t>Z-fold summary charts.</a:t>
            </a:r>
          </a:p>
        </p:txBody>
      </p:sp>
    </p:spTree>
    <p:extLst>
      <p:ext uri="{BB962C8B-B14F-4D97-AF65-F5344CB8AC3E}">
        <p14:creationId xmlns:p14="http://schemas.microsoft.com/office/powerpoint/2010/main" val="209014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 Extended Homework</a:t>
            </a:r>
          </a:p>
        </p:txBody>
      </p:sp>
      <p:sp>
        <p:nvSpPr>
          <p:cNvPr id="32771" name="Content Placeholder 2"/>
          <p:cNvSpPr>
            <a:spLocks noGrp="1"/>
          </p:cNvSpPr>
          <p:nvPr>
            <p:ph idx="1"/>
          </p:nvPr>
        </p:nvSpPr>
        <p:spPr>
          <a:xfrm>
            <a:off x="457200" y="1600200"/>
            <a:ext cx="8382000" cy="4876800"/>
          </a:xfrm>
        </p:spPr>
        <p:txBody>
          <a:bodyPr>
            <a:normAutofit/>
          </a:bodyPr>
          <a:lstStyle/>
          <a:p>
            <a:pPr marL="365760" indent="-365760">
              <a:spcBef>
                <a:spcPts val="0"/>
              </a:spcBef>
              <a:spcAft>
                <a:spcPts val="1200"/>
              </a:spcAft>
            </a:pPr>
            <a:r>
              <a:rPr lang="en-US" dirty="0"/>
              <a:t>Locate handout 5.7 (Extended Homework) in your PD program binder.   </a:t>
            </a:r>
            <a:endParaRPr lang="en-US" dirty="0">
              <a:solidFill>
                <a:srgbClr val="FF0000"/>
              </a:solidFill>
            </a:endParaRPr>
          </a:p>
          <a:p>
            <a:pPr marL="365760" indent="-365760">
              <a:spcBef>
                <a:spcPts val="0"/>
              </a:spcBef>
              <a:spcAft>
                <a:spcPts val="1200"/>
              </a:spcAft>
            </a:pPr>
            <a:r>
              <a:rPr lang="en-US" dirty="0"/>
              <a:t>Between now and Friday, read your assigned two-part lesson plan (parts A and B). </a:t>
            </a:r>
          </a:p>
          <a:p>
            <a:pPr marL="365760" indent="-365760">
              <a:spcBef>
                <a:spcPts val="0"/>
              </a:spcBef>
              <a:spcAft>
                <a:spcPts val="1200"/>
              </a:spcAft>
            </a:pPr>
            <a:r>
              <a:rPr lang="en-US" dirty="0"/>
              <a:t>Be prepared to share your findings in a study-group conversation on our last day. </a:t>
            </a:r>
          </a:p>
        </p:txBody>
      </p:sp>
    </p:spTree>
    <p:extLst>
      <p:ext uri="{BB962C8B-B14F-4D97-AF65-F5344CB8AC3E}">
        <p14:creationId xmlns:p14="http://schemas.microsoft.com/office/powerpoint/2010/main" val="15736822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533400"/>
            <a:ext cx="8382000" cy="990600"/>
          </a:xfrm>
        </p:spPr>
        <p:txBody>
          <a:bodyPr>
            <a:normAutofit/>
          </a:bodyPr>
          <a:lstStyle/>
          <a:p>
            <a:pPr eaLnBrk="1" hangingPunct="1"/>
            <a:r>
              <a:rPr lang="en-US" dirty="0"/>
              <a:t>Reflections on Today’s Session</a:t>
            </a:r>
          </a:p>
        </p:txBody>
      </p:sp>
      <p:sp>
        <p:nvSpPr>
          <p:cNvPr id="40963" name="Rectangle 3"/>
          <p:cNvSpPr>
            <a:spLocks noGrp="1" noChangeArrowheads="1"/>
          </p:cNvSpPr>
          <p:nvPr>
            <p:ph type="body" idx="1"/>
          </p:nvPr>
        </p:nvSpPr>
        <p:spPr>
          <a:xfrm>
            <a:off x="457200" y="1524000"/>
            <a:ext cx="8458200" cy="5105400"/>
          </a:xfrm>
        </p:spPr>
        <p:txBody>
          <a:bodyPr/>
          <a:lstStyle/>
          <a:p>
            <a:pPr marL="0" indent="0" eaLnBrk="1" hangingPunct="1">
              <a:spcBef>
                <a:spcPts val="0"/>
              </a:spcBef>
              <a:spcAft>
                <a:spcPts val="1200"/>
              </a:spcAft>
              <a:buNone/>
            </a:pPr>
            <a:r>
              <a:rPr lang="en-US" sz="3000" b="1" dirty="0"/>
              <a:t>Reflect on lesson analysis: </a:t>
            </a:r>
            <a:r>
              <a:rPr lang="en-US" sz="3000" dirty="0"/>
              <a:t>In what way(s) did our lesson analysis work and/or our study of SCSL strategy A (one main learning goal) stretch your thinking? Give an example to support your response.</a:t>
            </a:r>
            <a:endParaRPr lang="en-US" sz="3000" b="1" dirty="0"/>
          </a:p>
          <a:p>
            <a:pPr marL="0" indent="0" eaLnBrk="1" hangingPunct="1">
              <a:spcBef>
                <a:spcPts val="0"/>
              </a:spcBef>
              <a:spcAft>
                <a:spcPts val="1200"/>
              </a:spcAft>
              <a:buNone/>
            </a:pPr>
            <a:r>
              <a:rPr lang="en-US" sz="3000" b="1" dirty="0"/>
              <a:t>Reflect on content deepening: </a:t>
            </a:r>
            <a:r>
              <a:rPr lang="en-US" sz="3000" dirty="0"/>
              <a:t>Describe how our content deepening work today helped you clarify a science-content idea.</a:t>
            </a:r>
            <a:endParaRPr lang="en-US" sz="3000" b="1" dirty="0"/>
          </a:p>
          <a:p>
            <a:pPr marL="0" indent="0" eaLnBrk="1" hangingPunct="1">
              <a:spcBef>
                <a:spcPts val="0"/>
              </a:spcBef>
              <a:spcAft>
                <a:spcPts val="0"/>
              </a:spcAft>
              <a:buNone/>
            </a:pPr>
            <a:r>
              <a:rPr lang="en-US" sz="3000" b="1" dirty="0"/>
              <a:t>Feedback: </a:t>
            </a:r>
            <a:r>
              <a:rPr lang="en-US" sz="3000" dirty="0"/>
              <a:t>Provide feedback about today’s session and the program so far (likes, dislikes, questions, concerns, suggestions).</a:t>
            </a:r>
          </a:p>
        </p:txBody>
      </p:sp>
    </p:spTree>
    <p:extLst>
      <p:ext uri="{BB962C8B-B14F-4D97-AF65-F5344CB8AC3E}">
        <p14:creationId xmlns:p14="http://schemas.microsoft.com/office/powerpoint/2010/main" val="1317743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457200"/>
            <a:ext cx="8229600" cy="990600"/>
          </a:xfrm>
        </p:spPr>
        <p:txBody>
          <a:bodyPr/>
          <a:lstStyle/>
          <a:p>
            <a:r>
              <a:rPr lang="en-US" dirty="0"/>
              <a:t>Focus for the Week</a:t>
            </a:r>
          </a:p>
        </p:txBody>
      </p:sp>
      <p:sp>
        <p:nvSpPr>
          <p:cNvPr id="8195" name="Content Placeholder 2"/>
          <p:cNvSpPr>
            <a:spLocks noGrp="1"/>
          </p:cNvSpPr>
          <p:nvPr>
            <p:ph idx="1"/>
          </p:nvPr>
        </p:nvSpPr>
        <p:spPr>
          <a:xfrm>
            <a:off x="457200" y="1447800"/>
            <a:ext cx="8229600" cy="4876800"/>
          </a:xfrm>
        </p:spPr>
        <p:txBody>
          <a:bodyPr/>
          <a:lstStyle/>
          <a:p>
            <a:pPr marL="365760" indent="-365760">
              <a:spcBef>
                <a:spcPts val="800"/>
              </a:spcBef>
              <a:buClr>
                <a:schemeClr val="bg1">
                  <a:lumMod val="65000"/>
                </a:schemeClr>
              </a:buClr>
            </a:pPr>
            <a:r>
              <a:rPr lang="en-US" sz="3000" dirty="0"/>
              <a:t>Content area 2: food webs</a:t>
            </a:r>
          </a:p>
          <a:p>
            <a:pPr marL="365760" indent="-365760">
              <a:spcBef>
                <a:spcPts val="800"/>
              </a:spcBef>
              <a:buClr>
                <a:schemeClr val="bg1">
                  <a:lumMod val="65000"/>
                </a:schemeClr>
              </a:buClr>
            </a:pPr>
            <a:r>
              <a:rPr lang="en-US" sz="3000" dirty="0"/>
              <a:t>Science Content Storyline Lens</a:t>
            </a:r>
          </a:p>
          <a:p>
            <a:pPr marL="731520" lvl="1" indent="-365760">
              <a:spcBef>
                <a:spcPts val="800"/>
              </a:spcBef>
              <a:buClr>
                <a:schemeClr val="bg1">
                  <a:lumMod val="65000"/>
                </a:schemeClr>
              </a:buClr>
              <a:buSzPct val="100000"/>
              <a:buFont typeface="Arial" pitchFamily="34" charset="0"/>
              <a:buChar char="•"/>
            </a:pPr>
            <a:r>
              <a:rPr lang="en-US" sz="3000" dirty="0"/>
              <a:t>Strategies A, B, C, D, F, G, H, and I</a:t>
            </a:r>
          </a:p>
          <a:p>
            <a:pPr marL="731520" lvl="1" indent="-365760">
              <a:spcBef>
                <a:spcPts val="800"/>
              </a:spcBef>
              <a:buClr>
                <a:schemeClr val="bg1">
                  <a:lumMod val="65000"/>
                </a:schemeClr>
              </a:buClr>
              <a:buSzPct val="100000"/>
              <a:buFont typeface="Arial" pitchFamily="34" charset="0"/>
              <a:buChar char="•"/>
            </a:pPr>
            <a:r>
              <a:rPr lang="en-US" sz="3000" dirty="0"/>
              <a:t>Video-based lesson analysis (Food Webs lessons)</a:t>
            </a:r>
          </a:p>
          <a:p>
            <a:pPr marL="365760" lvl="1" indent="-365760">
              <a:spcBef>
                <a:spcPts val="800"/>
              </a:spcBef>
              <a:buClr>
                <a:schemeClr val="bg1">
                  <a:lumMod val="65000"/>
                </a:schemeClr>
              </a:buClr>
              <a:buFont typeface="Arial" pitchFamily="34" charset="0"/>
              <a:buChar char="•"/>
            </a:pPr>
            <a:r>
              <a:rPr lang="en-US" sz="3000" dirty="0"/>
              <a:t>Food Webs lesson plans review (last day)</a:t>
            </a:r>
          </a:p>
          <a:p>
            <a:pPr marL="365760" lvl="1" indent="-365760">
              <a:spcBef>
                <a:spcPts val="800"/>
              </a:spcBef>
              <a:buClr>
                <a:schemeClr val="bg1">
                  <a:lumMod val="65000"/>
                </a:schemeClr>
              </a:buClr>
              <a:buFont typeface="Arial" pitchFamily="34" charset="0"/>
              <a:buChar char="•"/>
            </a:pPr>
            <a:r>
              <a:rPr lang="en-US" sz="3000" dirty="0"/>
              <a:t>Academic-year schedule (last day)</a:t>
            </a:r>
          </a:p>
          <a:p>
            <a:pPr marL="731520" lvl="2" indent="-365760">
              <a:spcBef>
                <a:spcPts val="800"/>
              </a:spcBef>
              <a:buClr>
                <a:schemeClr val="bg1">
                  <a:lumMod val="65000"/>
                </a:schemeClr>
              </a:buClr>
            </a:pPr>
            <a:r>
              <a:rPr lang="en-US" sz="3000" dirty="0"/>
              <a:t>Video recording</a:t>
            </a:r>
          </a:p>
          <a:p>
            <a:pPr marL="731520" lvl="2" indent="-365760">
              <a:spcBef>
                <a:spcPts val="800"/>
              </a:spcBef>
              <a:buClr>
                <a:schemeClr val="bg1">
                  <a:lumMod val="65000"/>
                </a:schemeClr>
              </a:buClr>
            </a:pPr>
            <a:r>
              <a:rPr lang="en-US" sz="3000" dirty="0"/>
              <a:t>Study-group sessions</a:t>
            </a:r>
          </a:p>
        </p:txBody>
      </p:sp>
    </p:spTree>
    <p:extLst>
      <p:ext uri="{BB962C8B-B14F-4D97-AF65-F5344CB8AC3E}">
        <p14:creationId xmlns:p14="http://schemas.microsoft.com/office/powerpoint/2010/main" val="18759838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Today’s Focus Questions</a:t>
            </a:r>
          </a:p>
        </p:txBody>
      </p:sp>
      <p:sp>
        <p:nvSpPr>
          <p:cNvPr id="3" name="Content Placeholder 2"/>
          <p:cNvSpPr>
            <a:spLocks noGrp="1"/>
          </p:cNvSpPr>
          <p:nvPr>
            <p:ph idx="1"/>
          </p:nvPr>
        </p:nvSpPr>
        <p:spPr>
          <a:xfrm>
            <a:off x="457200" y="1600200"/>
            <a:ext cx="8229600" cy="5257800"/>
          </a:xfrm>
        </p:spPr>
        <p:txBody>
          <a:bodyPr/>
          <a:lstStyle/>
          <a:p>
            <a:pPr marL="457200" indent="-457200">
              <a:spcAft>
                <a:spcPts val="1200"/>
              </a:spcAft>
              <a:buFont typeface="+mj-lt"/>
              <a:buAutoNum type="arabicPeriod"/>
            </a:pPr>
            <a:r>
              <a:rPr lang="en-US" dirty="0"/>
              <a:t>What is the Science Content Storyline Lens (SCSL)?</a:t>
            </a:r>
          </a:p>
          <a:p>
            <a:pPr marL="457200" indent="-457200">
              <a:spcAft>
                <a:spcPts val="1200"/>
              </a:spcAft>
              <a:buFont typeface="+mj-lt"/>
              <a:buAutoNum type="arabicPeriod"/>
            </a:pPr>
            <a:r>
              <a:rPr lang="en-US" dirty="0"/>
              <a:t>Why is one main learning goal essential for science content storyline coherence? </a:t>
            </a:r>
          </a:p>
          <a:p>
            <a:pPr marL="457200" indent="-457200">
              <a:spcAft>
                <a:spcPts val="1200"/>
              </a:spcAft>
              <a:buFont typeface="+mj-lt"/>
              <a:buAutoNum type="arabicPeriod"/>
            </a:pPr>
            <a:r>
              <a:rPr lang="en-US" dirty="0"/>
              <a:t>How can we trace the matter and energy in food?</a:t>
            </a:r>
          </a:p>
        </p:txBody>
      </p:sp>
    </p:spTree>
    <p:extLst>
      <p:ext uri="{BB962C8B-B14F-4D97-AF65-F5344CB8AC3E}">
        <p14:creationId xmlns:p14="http://schemas.microsoft.com/office/powerpoint/2010/main" val="5422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457200"/>
            <a:ext cx="8229600" cy="990600"/>
          </a:xfrm>
        </p:spPr>
        <p:txBody>
          <a:bodyPr>
            <a:normAutofit/>
          </a:bodyPr>
          <a:lstStyle/>
          <a:p>
            <a:r>
              <a:rPr lang="en-US" dirty="0"/>
              <a:t>Check Your Understanding of Strategy 6</a:t>
            </a:r>
          </a:p>
        </p:txBody>
      </p:sp>
      <p:sp>
        <p:nvSpPr>
          <p:cNvPr id="4" name="Content Placeholder 5"/>
          <p:cNvSpPr txBox="1">
            <a:spLocks/>
          </p:cNvSpPr>
          <p:nvPr/>
        </p:nvSpPr>
        <p:spPr bwMode="auto">
          <a:xfrm>
            <a:off x="381000" y="1371600"/>
            <a:ext cx="83820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1" indent="0" algn="l" defTabSz="914400" rtl="0" eaLnBrk="0" fontAlgn="base" latinLnBrk="0" hangingPunct="0">
              <a:lnSpc>
                <a:spcPct val="100000"/>
              </a:lnSpc>
              <a:spcBef>
                <a:spcPts val="600"/>
              </a:spcBef>
              <a:spcAft>
                <a:spcPct val="0"/>
              </a:spcAft>
              <a:buClr>
                <a:schemeClr val="accent1"/>
              </a:buClr>
              <a:buSzPct val="85000"/>
              <a:buFont typeface="Calibri" panose="020F0502020204030204" pitchFamily="34" charset="0"/>
              <a:buNone/>
              <a:tabLst/>
              <a:defRPr/>
            </a:pP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Jot down your responses to this multiple-choice quiz:</a:t>
            </a:r>
          </a:p>
          <a:p>
            <a:pPr marL="320040" marR="0" lvl="1" indent="-320040" algn="l" defTabSz="914400" rtl="0" eaLnBrk="0" fontAlgn="base" latinLnBrk="0" hangingPunct="0">
              <a:lnSpc>
                <a:spcPct val="100000"/>
              </a:lnSpc>
              <a:spcBef>
                <a:spcPts val="600"/>
              </a:spcBef>
              <a:spcAft>
                <a:spcPct val="0"/>
              </a:spcAft>
              <a:buClr>
                <a:schemeClr val="accent1"/>
              </a:buClr>
              <a:buSzPct val="85000"/>
              <a:buFont typeface="Calibri" panose="020F0502020204030204" pitchFamily="34" charset="0"/>
              <a:buAutoNum type="arabicPeriod"/>
              <a:tabLst/>
              <a:defRPr/>
            </a:pP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Use-and-apply tasks are used </a:t>
            </a:r>
            <a:r>
              <a:rPr kumimoji="0" lang="en-US" sz="26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[before/during/after] </a:t>
            </a: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new science ideas are introduced.</a:t>
            </a:r>
          </a:p>
          <a:p>
            <a:pPr marL="320040" marR="0" lvl="1" indent="-320040" algn="l" defTabSz="914400" rtl="0" eaLnBrk="0" fontAlgn="base" latinLnBrk="0" hangingPunct="0">
              <a:lnSpc>
                <a:spcPct val="100000"/>
              </a:lnSpc>
              <a:spcBef>
                <a:spcPts val="600"/>
              </a:spcBef>
              <a:spcAft>
                <a:spcPct val="0"/>
              </a:spcAft>
              <a:buClr>
                <a:schemeClr val="accent1"/>
              </a:buClr>
              <a:buSzPct val="85000"/>
              <a:buFont typeface="Calibri" panose="020F0502020204030204" pitchFamily="34" charset="0"/>
              <a:buAutoNum type="arabicPeriod"/>
              <a:tabLst/>
              <a:defRPr/>
            </a:pP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For difficult content ideas, students might need to practice applying new ideas in </a:t>
            </a:r>
            <a:r>
              <a:rPr kumimoji="0" lang="en-US" sz="26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[one/two/many] </a:t>
            </a: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different contexts.</a:t>
            </a:r>
          </a:p>
          <a:p>
            <a:pPr marL="320040" marR="0" lvl="1" indent="-320040" algn="l" defTabSz="914400" rtl="0" eaLnBrk="0" fontAlgn="base" latinLnBrk="0" hangingPunct="0">
              <a:lnSpc>
                <a:spcPct val="100000"/>
              </a:lnSpc>
              <a:spcBef>
                <a:spcPts val="600"/>
              </a:spcBef>
              <a:spcAft>
                <a:spcPct val="0"/>
              </a:spcAft>
              <a:buClr>
                <a:schemeClr val="accent1"/>
              </a:buClr>
              <a:buSzPct val="85000"/>
              <a:buFont typeface="Calibri" panose="020F0502020204030204" pitchFamily="34" charset="0"/>
              <a:buAutoNum type="arabicPeriod"/>
              <a:tabLst/>
              <a:defRPr/>
            </a:pPr>
            <a:r>
              <a:rPr kumimoji="0" lang="en-US" sz="26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[True/false]: </a:t>
            </a: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Use-and-apply questions or activities are used primarily for student assessment at the end of a unit.</a:t>
            </a:r>
          </a:p>
          <a:p>
            <a:pPr marL="320040" marR="0" lvl="1" indent="-320040" algn="l" defTabSz="914400" rtl="0" eaLnBrk="0" fontAlgn="base" latinLnBrk="0" hangingPunct="0">
              <a:lnSpc>
                <a:spcPct val="100000"/>
              </a:lnSpc>
              <a:spcBef>
                <a:spcPts val="600"/>
              </a:spcBef>
              <a:spcAft>
                <a:spcPct val="0"/>
              </a:spcAft>
              <a:buClr>
                <a:schemeClr val="accent1"/>
              </a:buClr>
              <a:buSzPct val="85000"/>
              <a:buFont typeface="Calibri" panose="020F0502020204030204" pitchFamily="34" charset="0"/>
              <a:buAutoNum type="arabicPeriod"/>
              <a:tabLst/>
              <a:defRPr/>
            </a:pP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It’s appropriate for teachers to ask </a:t>
            </a:r>
            <a:r>
              <a:rPr kumimoji="0" lang="en-US" sz="26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[elicit/probe/challenge] </a:t>
            </a: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questions during a use-and-apply activity.</a:t>
            </a:r>
          </a:p>
          <a:p>
            <a:pPr marL="320040" marR="0" lvl="1" indent="-320040" algn="l" defTabSz="914400" rtl="0" eaLnBrk="0" fontAlgn="base" latinLnBrk="0" hangingPunct="0">
              <a:lnSpc>
                <a:spcPct val="100000"/>
              </a:lnSpc>
              <a:spcBef>
                <a:spcPts val="600"/>
              </a:spcBef>
              <a:spcAft>
                <a:spcPct val="0"/>
              </a:spcAft>
              <a:buClr>
                <a:schemeClr val="accent1"/>
              </a:buClr>
              <a:buSzPct val="85000"/>
              <a:buFont typeface="Calibri" panose="020F0502020204030204" pitchFamily="34" charset="0"/>
              <a:buAutoNum type="arabicPeriod"/>
              <a:tabLst/>
              <a:defRPr/>
            </a:pP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Teachers should </a:t>
            </a:r>
            <a:r>
              <a:rPr kumimoji="0" lang="en-US" sz="26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[never/judiciously/always] </a:t>
            </a: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tell students about science ideas they are missing or stating inaccurately.  </a:t>
            </a:r>
          </a:p>
          <a:p>
            <a:pPr marL="0" marR="0" lvl="1" indent="0" algn="l" defTabSz="914400" rtl="0" eaLnBrk="0" fontAlgn="base" latinLnBrk="0" hangingPunct="0">
              <a:lnSpc>
                <a:spcPct val="100000"/>
              </a:lnSpc>
              <a:spcBef>
                <a:spcPct val="20000"/>
              </a:spcBef>
              <a:spcAft>
                <a:spcPct val="0"/>
              </a:spcAft>
              <a:buClr>
                <a:schemeClr val="accent1"/>
              </a:buClr>
              <a:buSzPct val="85000"/>
              <a:buFont typeface="Calibri" panose="020F0502020204030204" pitchFamily="34" charset="0"/>
              <a:buNone/>
              <a:tabLst/>
              <a:defRPr/>
            </a:pPr>
            <a:r>
              <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 </a:t>
            </a:r>
          </a:p>
          <a:p>
            <a:pPr marL="182563" marR="0" lvl="1" indent="-182563" algn="l" defTabSz="914400" rtl="0" eaLnBrk="0" fontAlgn="base" latinLnBrk="0" hangingPunct="0">
              <a:lnSpc>
                <a:spcPct val="100000"/>
              </a:lnSpc>
              <a:spcBef>
                <a:spcPct val="20000"/>
              </a:spcBef>
              <a:spcAft>
                <a:spcPct val="0"/>
              </a:spcAft>
              <a:buClr>
                <a:schemeClr val="accent1"/>
              </a:buClr>
              <a:buSzPct val="85000"/>
              <a:buFont typeface="Arial" charset="0"/>
              <a:buChar char="•"/>
              <a:tabLst/>
              <a:defRPr/>
            </a:pPr>
            <a:endPar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182563" marR="0" lvl="1" indent="-182563" algn="l" defTabSz="914400" rtl="0" eaLnBrk="0" fontAlgn="base" latinLnBrk="0" hangingPunct="0">
              <a:lnSpc>
                <a:spcPct val="100000"/>
              </a:lnSpc>
              <a:spcBef>
                <a:spcPct val="20000"/>
              </a:spcBef>
              <a:spcAft>
                <a:spcPct val="0"/>
              </a:spcAft>
              <a:buClr>
                <a:schemeClr val="accent1"/>
              </a:buClr>
              <a:buSzPct val="85000"/>
              <a:buFont typeface="Arial" charset="0"/>
              <a:buChar char="•"/>
              <a:tabLst/>
              <a:defRPr/>
            </a:pPr>
            <a:endPar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182563" marR="0" lvl="1" indent="-182563" algn="l" defTabSz="914400" rtl="0" eaLnBrk="0" fontAlgn="base" latinLnBrk="0" hangingPunct="0">
              <a:lnSpc>
                <a:spcPct val="100000"/>
              </a:lnSpc>
              <a:spcBef>
                <a:spcPct val="20000"/>
              </a:spcBef>
              <a:spcAft>
                <a:spcPct val="0"/>
              </a:spcAft>
              <a:buClr>
                <a:schemeClr val="accent1"/>
              </a:buClr>
              <a:buSzPct val="85000"/>
              <a:buFont typeface="Arial" charset="0"/>
              <a:buChar char="•"/>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68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21773</TotalTime>
  <Words>8540</Words>
  <Application>Microsoft Office PowerPoint</Application>
  <PresentationFormat>On-screen Show (4:3)</PresentationFormat>
  <Paragraphs>968</Paragraphs>
  <Slides>66</Slides>
  <Notes>66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66</vt:i4>
      </vt:variant>
    </vt:vector>
  </HeadingPairs>
  <TitlesOfParts>
    <vt:vector size="74" baseType="lpstr">
      <vt:lpstr>Arial</vt:lpstr>
      <vt:lpstr>Calibri</vt:lpstr>
      <vt:lpstr>Lucida Sans Unicode</vt:lpstr>
      <vt:lpstr>Symbol</vt:lpstr>
      <vt:lpstr>Times New Roman</vt:lpstr>
      <vt:lpstr>Clarity</vt:lpstr>
      <vt:lpstr>Custom Design</vt:lpstr>
      <vt:lpstr>Theme1</vt:lpstr>
      <vt:lpstr>RESPeCT PD pROGRAM</vt:lpstr>
      <vt:lpstr>Agenda for Day 5 </vt:lpstr>
      <vt:lpstr>Trends in Reflections</vt:lpstr>
      <vt:lpstr> Norms for Working Together: The Basics </vt:lpstr>
      <vt:lpstr> Norms for Working Together: The Heart  </vt:lpstr>
      <vt:lpstr>PowerPoint Presentation</vt:lpstr>
      <vt:lpstr>Focus for the Week</vt:lpstr>
      <vt:lpstr>Today’s Focus Questions</vt:lpstr>
      <vt:lpstr>Check Your Understanding of Strategy 6</vt:lpstr>
      <vt:lpstr>Use and Apply Your Content Deepening Knowledge</vt:lpstr>
      <vt:lpstr>Planning Science Lessons: Quick Write</vt:lpstr>
      <vt:lpstr>Lesson Analysis: Focus Question 1</vt:lpstr>
      <vt:lpstr>PowerPoint Presentation</vt:lpstr>
      <vt:lpstr>Lesson Analysis: Focus Question 2</vt:lpstr>
      <vt:lpstr>PowerPoint Presentation</vt:lpstr>
      <vt:lpstr>Purpose and Key Features of Strategy A</vt:lpstr>
      <vt:lpstr>A Main Learning Goal Is …</vt:lpstr>
      <vt:lpstr>A Main Learning Goal Is NOT …</vt:lpstr>
      <vt:lpstr>Definitions: One Main Learning Goal and Science Ideas </vt:lpstr>
      <vt:lpstr>Practice Identifying Student Ideas and  Science Ideas</vt:lpstr>
      <vt:lpstr>Practice Identifying Student Ideas and Science Ideas in a Class Discussion</vt:lpstr>
      <vt:lpstr>Science Ideas That Support the Main  Learning Goal</vt:lpstr>
      <vt:lpstr>Practice Identifying Main Learning Goals</vt:lpstr>
      <vt:lpstr>Lesson Analysis: Strategy A</vt:lpstr>
      <vt:lpstr>Lesson Analysis: Review Lesson Context, Video Clip 1</vt:lpstr>
      <vt:lpstr>Lesson Analysis: Analyze the Video,  Video Clip 1</vt:lpstr>
      <vt:lpstr>Lesson Analysis: Review Lesson Context, Video Clip 2</vt:lpstr>
      <vt:lpstr>Lesson Analysis: Analyze the Video,  Video Clip 2 </vt:lpstr>
      <vt:lpstr>Lesson Analysis: Review Lesson Context, Video Clip 3</vt:lpstr>
      <vt:lpstr>Lesson Analysis: Analyze the Video,  Video Clip 3</vt:lpstr>
      <vt:lpstr>One Main Learning Goal?</vt:lpstr>
      <vt:lpstr>Examine Food Webs: Lesson 1a</vt:lpstr>
      <vt:lpstr> Food webs</vt:lpstr>
      <vt:lpstr>Unit Central Question</vt:lpstr>
      <vt:lpstr>PowerPoint Presentation</vt:lpstr>
      <vt:lpstr>Defining Food</vt:lpstr>
      <vt:lpstr>The Scientific Definition of Food</vt:lpstr>
      <vt:lpstr>Defining Energy</vt:lpstr>
      <vt:lpstr>Useful and Common Ways of Talking  about Energy</vt:lpstr>
      <vt:lpstr>Energy Terms</vt:lpstr>
      <vt:lpstr>Investigation: How Can We Find Out Which Materials Are Food?</vt:lpstr>
      <vt:lpstr>PowerPoint Presentation</vt:lpstr>
      <vt:lpstr>Burning Food!</vt:lpstr>
      <vt:lpstr>Make a Claim</vt:lpstr>
      <vt:lpstr>A Sample Claim</vt:lpstr>
      <vt:lpstr>What Happened to the Matter in the Food? </vt:lpstr>
      <vt:lpstr>What Happened to the Energy in the Food? </vt:lpstr>
      <vt:lpstr>Some Energy Rules</vt:lpstr>
      <vt:lpstr>Closed or Open System?</vt:lpstr>
      <vt:lpstr>Closed or Open for Matter?</vt:lpstr>
      <vt:lpstr>Closed or Open for Energy?</vt:lpstr>
      <vt:lpstr>Representations of Closed and Open Systems</vt:lpstr>
      <vt:lpstr>Practice Tracing Matter in a Closed System</vt:lpstr>
      <vt:lpstr>Matter in a Closed System</vt:lpstr>
      <vt:lpstr>Measure the Mass!</vt:lpstr>
      <vt:lpstr>What’s the Matter?</vt:lpstr>
      <vt:lpstr>Summarize What You Learned</vt:lpstr>
      <vt:lpstr>Common Student Ideas about Matter  and Energy</vt:lpstr>
      <vt:lpstr>Mass in Food Webs</vt:lpstr>
      <vt:lpstr>Let’s Summarize!</vt:lpstr>
      <vt:lpstr>Today’s Focus Questions</vt:lpstr>
      <vt:lpstr>Summary: Today’s Lesson Analysis Work</vt:lpstr>
      <vt:lpstr>Summary: Today’s Content Deepening Work</vt:lpstr>
      <vt:lpstr>Homework</vt:lpstr>
      <vt:lpstr> Extended Homework</vt:lpstr>
      <vt:lpstr>Reflections on Today’s Session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1105</cp:revision>
  <cp:lastPrinted>2016-03-15T16:03:22Z</cp:lastPrinted>
  <dcterms:created xsi:type="dcterms:W3CDTF">2014-06-10T18:20:14Z</dcterms:created>
  <dcterms:modified xsi:type="dcterms:W3CDTF">2020-01-07T22:58:40Z</dcterms:modified>
</cp:coreProperties>
</file>