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7"/>
  </p:notesMasterIdLst>
  <p:handoutMasterIdLst>
    <p:handoutMasterId r:id="rId78"/>
  </p:handoutMasterIdLst>
  <p:sldIdLst>
    <p:sldId id="299" r:id="rId3"/>
    <p:sldId id="361" r:id="rId4"/>
    <p:sldId id="300" r:id="rId5"/>
    <p:sldId id="304" r:id="rId6"/>
    <p:sldId id="305" r:id="rId7"/>
    <p:sldId id="303" r:id="rId8"/>
    <p:sldId id="327" r:id="rId9"/>
    <p:sldId id="339" r:id="rId10"/>
    <p:sldId id="360" r:id="rId11"/>
    <p:sldId id="359" r:id="rId12"/>
    <p:sldId id="342" r:id="rId13"/>
    <p:sldId id="341" r:id="rId14"/>
    <p:sldId id="343" r:id="rId15"/>
    <p:sldId id="326"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388" r:id="rId35"/>
    <p:sldId id="389" r:id="rId36"/>
    <p:sldId id="391" r:id="rId37"/>
    <p:sldId id="392" r:id="rId38"/>
    <p:sldId id="421" r:id="rId39"/>
    <p:sldId id="394" r:id="rId40"/>
    <p:sldId id="395" r:id="rId41"/>
    <p:sldId id="396" r:id="rId42"/>
    <p:sldId id="397" r:id="rId43"/>
    <p:sldId id="398" r:id="rId44"/>
    <p:sldId id="420" r:id="rId45"/>
    <p:sldId id="390" r:id="rId46"/>
    <p:sldId id="400" r:id="rId47"/>
    <p:sldId id="401" r:id="rId48"/>
    <p:sldId id="422" r:id="rId49"/>
    <p:sldId id="423" r:id="rId50"/>
    <p:sldId id="424" r:id="rId51"/>
    <p:sldId id="425" r:id="rId52"/>
    <p:sldId id="426" r:id="rId53"/>
    <p:sldId id="427" r:id="rId54"/>
    <p:sldId id="428" r:id="rId55"/>
    <p:sldId id="416" r:id="rId56"/>
    <p:sldId id="410" r:id="rId57"/>
    <p:sldId id="411" r:id="rId58"/>
    <p:sldId id="417" r:id="rId59"/>
    <p:sldId id="412" r:id="rId60"/>
    <p:sldId id="413" r:id="rId61"/>
    <p:sldId id="414" r:id="rId62"/>
    <p:sldId id="415" r:id="rId63"/>
    <p:sldId id="328" r:id="rId64"/>
    <p:sldId id="306" r:id="rId65"/>
    <p:sldId id="348" r:id="rId66"/>
    <p:sldId id="349" r:id="rId67"/>
    <p:sldId id="352" r:id="rId68"/>
    <p:sldId id="369" r:id="rId69"/>
    <p:sldId id="358" r:id="rId70"/>
    <p:sldId id="366" r:id="rId71"/>
    <p:sldId id="357" r:id="rId72"/>
    <p:sldId id="323" r:id="rId73"/>
    <p:sldId id="324" r:id="rId74"/>
    <p:sldId id="418" r:id="rId75"/>
    <p:sldId id="419"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4" clrIdx="0">
    <p:extLst>
      <p:ext uri="{19B8F6BF-5375-455C-9EA6-DF929625EA0E}">
        <p15:presenceInfo xmlns:p15="http://schemas.microsoft.com/office/powerpoint/2012/main" userId="S-1-5-21-117609710-706699826-1801674531-557821" providerId="AD"/>
      </p:ext>
    </p:extLst>
  </p:cmAuthor>
  <p:cmAuthor id="2" name="JLonas" initials="JL" lastIdx="6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73" autoAdjust="0"/>
    <p:restoredTop sz="72939" autoAdjust="0"/>
  </p:normalViewPr>
  <p:slideViewPr>
    <p:cSldViewPr>
      <p:cViewPr varScale="1">
        <p:scale>
          <a:sx n="82" d="100"/>
          <a:sy n="82" d="100"/>
        </p:scale>
        <p:origin x="40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27" tIns="45713" rIns="91427" bIns="45713" rtlCol="0"/>
          <a:lstStyle>
            <a:lvl1pPr algn="r">
              <a:defRPr sz="1200"/>
            </a:lvl1pPr>
          </a:lstStyle>
          <a:p>
            <a:fld id="{0433BA63-D8A0-4426-BBA7-3C8F193DFC35}" type="datetimeFigureOut">
              <a:rPr lang="en-US" smtClean="0"/>
              <a:pPr/>
              <a:t>1/7/2020</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27" tIns="45713" rIns="91427" bIns="45713" rtlCol="0" anchor="b"/>
          <a:lstStyle>
            <a:lvl1pPr algn="r">
              <a:defRPr sz="1200"/>
            </a:lvl1pPr>
          </a:lstStyle>
          <a:p>
            <a:fld id="{1EAF1224-71D9-4D57-9228-63E84795514A}" type="slidenum">
              <a:rPr lang="en-US" smtClean="0"/>
              <a:pPr/>
              <a:t>‹#›</a:t>
            </a:fld>
            <a:endParaRPr lang="en-US"/>
          </a:p>
        </p:txBody>
      </p:sp>
    </p:spTree>
    <p:extLst>
      <p:ext uri="{BB962C8B-B14F-4D97-AF65-F5344CB8AC3E}">
        <p14:creationId xmlns:p14="http://schemas.microsoft.com/office/powerpoint/2010/main" val="3575499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55" indent="-291136" eaLnBrk="0" hangingPunct="0">
              <a:spcBef>
                <a:spcPct val="30000"/>
              </a:spcBef>
              <a:defRPr sz="1200">
                <a:solidFill>
                  <a:schemeClr val="tx1"/>
                </a:solidFill>
                <a:latin typeface="Arial" charset="0"/>
              </a:defRPr>
            </a:lvl2pPr>
            <a:lvl3pPr marL="1164546" indent="-232909" eaLnBrk="0" hangingPunct="0">
              <a:spcBef>
                <a:spcPct val="30000"/>
              </a:spcBef>
              <a:defRPr sz="1200">
                <a:solidFill>
                  <a:schemeClr val="tx1"/>
                </a:solidFill>
                <a:latin typeface="Arial" charset="0"/>
              </a:defRPr>
            </a:lvl3pPr>
            <a:lvl4pPr marL="1630366" indent="-232909" eaLnBrk="0" hangingPunct="0">
              <a:spcBef>
                <a:spcPct val="30000"/>
              </a:spcBef>
              <a:defRPr sz="1200">
                <a:solidFill>
                  <a:schemeClr val="tx1"/>
                </a:solidFill>
                <a:latin typeface="Arial" charset="0"/>
              </a:defRPr>
            </a:lvl4pPr>
            <a:lvl5pPr marL="2096184" indent="-232909" eaLnBrk="0" hangingPunct="0">
              <a:spcBef>
                <a:spcPct val="30000"/>
              </a:spcBef>
              <a:defRPr sz="1200">
                <a:solidFill>
                  <a:schemeClr val="tx1"/>
                </a:solidFill>
                <a:latin typeface="Arial" charset="0"/>
              </a:defRPr>
            </a:lvl5pPr>
            <a:lvl6pPr marL="2562002" indent="-232909" eaLnBrk="0" fontAlgn="base" hangingPunct="0">
              <a:spcBef>
                <a:spcPct val="30000"/>
              </a:spcBef>
              <a:spcAft>
                <a:spcPct val="0"/>
              </a:spcAft>
              <a:defRPr sz="1200">
                <a:solidFill>
                  <a:schemeClr val="tx1"/>
                </a:solidFill>
                <a:latin typeface="Arial" charset="0"/>
              </a:defRPr>
            </a:lvl6pPr>
            <a:lvl7pPr marL="3027820" indent="-232909" eaLnBrk="0" fontAlgn="base" hangingPunct="0">
              <a:spcBef>
                <a:spcPct val="30000"/>
              </a:spcBef>
              <a:spcAft>
                <a:spcPct val="0"/>
              </a:spcAft>
              <a:defRPr sz="1200">
                <a:solidFill>
                  <a:schemeClr val="tx1"/>
                </a:solidFill>
                <a:latin typeface="Arial" charset="0"/>
              </a:defRPr>
            </a:lvl7pPr>
            <a:lvl8pPr marL="3493639" indent="-232909" eaLnBrk="0" fontAlgn="base" hangingPunct="0">
              <a:spcBef>
                <a:spcPct val="30000"/>
              </a:spcBef>
              <a:spcAft>
                <a:spcPct val="0"/>
              </a:spcAft>
              <a:defRPr sz="1200">
                <a:solidFill>
                  <a:schemeClr val="tx1"/>
                </a:solidFill>
                <a:latin typeface="Arial" charset="0"/>
              </a:defRPr>
            </a:lvl8pPr>
            <a:lvl9pPr marL="3959457" indent="-23290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r>
              <a:rPr lang="en-US" sz="1200" kern="1200" dirty="0">
                <a:solidFill>
                  <a:schemeClr val="tx1"/>
                </a:solidFill>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818618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Arial" charset="0"/>
              </a:rPr>
              <a:t>7 min</a:t>
            </a:r>
          </a:p>
          <a:p>
            <a:pPr lvl="0"/>
            <a:endParaRPr lang="en-US"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first question on the slide. Participants can refer to the reading for strategy 7</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in the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strategies booklet to identify a variety of ways in which key science ideas in a lesson</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can be synthesized.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“Toward the end of a unit, an entire lesson may be devoted to strategy 7, which engages students in synthesizing and summarizing science ideas across several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Discuss the second question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r>
              <a:rPr lang="en-US" sz="1200" kern="1200" dirty="0">
                <a:solidFill>
                  <a:schemeClr val="tx1"/>
                </a:solidFill>
                <a:latin typeface="+mn-lt"/>
                <a:ea typeface="+mn-ea"/>
                <a:cs typeface="+mn-cs"/>
              </a:rPr>
              <a:t> </a:t>
            </a:r>
            <a:endParaRPr lang="en-US" sz="16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In strategy I, the </a:t>
            </a:r>
            <a:r>
              <a:rPr lang="en-US" sz="1200" i="1" u="none" kern="1200" dirty="0">
                <a:solidFill>
                  <a:schemeClr val="tx1"/>
                </a:solidFill>
                <a:latin typeface="+mn-lt"/>
                <a:ea typeface="+mn-ea"/>
                <a:cs typeface="+mn-cs"/>
              </a:rPr>
              <a:t>teacher</a:t>
            </a:r>
            <a:r>
              <a:rPr lang="en-US" sz="1200" kern="1200" dirty="0">
                <a:solidFill>
                  <a:schemeClr val="tx1"/>
                </a:solidFill>
                <a:latin typeface="+mn-lt"/>
                <a:ea typeface="+mn-ea"/>
                <a:cs typeface="+mn-cs"/>
              </a:rPr>
              <a:t> creates a summary of key science ideas in the lesson. Strategy 7, however, engages </a:t>
            </a:r>
            <a:r>
              <a:rPr lang="en-US" sz="1200" i="1" u="none" kern="1200" dirty="0">
                <a:solidFill>
                  <a:schemeClr val="tx1"/>
                </a:solidFill>
                <a:latin typeface="+mn-lt"/>
                <a:ea typeface="+mn-ea"/>
                <a:cs typeface="+mn-cs"/>
              </a:rPr>
              <a:t>students</a:t>
            </a:r>
            <a:r>
              <a:rPr lang="en-US" sz="1200" kern="1200" dirty="0">
                <a:solidFill>
                  <a:schemeClr val="tx1"/>
                </a:solidFill>
                <a:latin typeface="+mn-lt"/>
                <a:ea typeface="+mn-ea"/>
                <a:cs typeface="+mn-cs"/>
              </a:rPr>
              <a:t> in synthesizing and summarizing key science ideas in the lesson. When </a:t>
            </a:r>
            <a:r>
              <a:rPr lang="en-US" sz="1200" i="1" u="none" kern="1200" dirty="0">
                <a:solidFill>
                  <a:schemeClr val="tx1"/>
                </a:solidFill>
                <a:latin typeface="+mn-lt"/>
                <a:ea typeface="+mn-ea"/>
                <a:cs typeface="+mn-cs"/>
              </a:rPr>
              <a:t>students themselves </a:t>
            </a:r>
            <a:r>
              <a:rPr lang="en-US" sz="1200" kern="1200" dirty="0">
                <a:solidFill>
                  <a:schemeClr val="tx1"/>
                </a:solidFill>
                <a:latin typeface="+mn-lt"/>
                <a:ea typeface="+mn-ea"/>
                <a:cs typeface="+mn-cs"/>
              </a:rPr>
              <a:t>perform this work, it makes their thinking visible, engages them in active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and reveals to the teacher any misunderstandings or gaps in knowledge. Using both strategies brings coherence to a science lesson and is a powerful way to end it.</a:t>
            </a:r>
          </a:p>
          <a:p>
            <a:pPr marL="365760" indent="-182880">
              <a:buFont typeface="Arial" pitchFamily="34" charset="0"/>
              <a:buChar char="•"/>
            </a:pPr>
            <a:r>
              <a:rPr lang="en-US" sz="1200" kern="1200" dirty="0">
                <a:solidFill>
                  <a:schemeClr val="tx1"/>
                </a:solidFill>
                <a:effectLst/>
                <a:latin typeface="+mn-lt"/>
                <a:ea typeface="+mn-ea"/>
                <a:cs typeface="+mn-cs"/>
              </a:rPr>
              <a:t>In strategy 7, summarizing involves making connections between key science ideas, which helps students </a:t>
            </a:r>
            <a:r>
              <a:rPr lang="en-US" sz="1200" i="1" kern="1200" dirty="0">
                <a:solidFill>
                  <a:schemeClr val="tx1"/>
                </a:solidFill>
                <a:effectLst/>
                <a:latin typeface="+mn-lt"/>
                <a:ea typeface="+mn-ea"/>
                <a:cs typeface="+mn-cs"/>
              </a:rPr>
              <a:t>synthesize</a:t>
            </a:r>
            <a:r>
              <a:rPr lang="en-US" sz="1200" kern="1200" dirty="0">
                <a:solidFill>
                  <a:schemeClr val="tx1"/>
                </a:solidFill>
                <a:effectLst/>
                <a:latin typeface="+mn-lt"/>
                <a:ea typeface="+mn-ea"/>
                <a:cs typeface="+mn-cs"/>
              </a:rPr>
              <a:t> the main learning goal or big idea in a lesson.</a:t>
            </a:r>
          </a:p>
          <a:p>
            <a:pPr marL="365760" indent="-182880">
              <a:buFont typeface="Arial" pitchFamily="34" charset="0"/>
              <a:buChar char="•"/>
            </a:pPr>
            <a:r>
              <a:rPr lang="en-US" sz="1200" kern="1200" dirty="0">
                <a:solidFill>
                  <a:schemeClr val="tx1"/>
                </a:solidFill>
                <a:latin typeface="+mn-lt"/>
                <a:ea typeface="+mn-ea"/>
                <a:cs typeface="+mn-cs"/>
              </a:rPr>
              <a:t>Summaries should focus on key science ideas, not activities; that is, focusing on “what we </a:t>
            </a:r>
            <a:r>
              <a:rPr lang="en-US" sz="1200" i="1" kern="1200" dirty="0">
                <a:solidFill>
                  <a:schemeClr val="tx1"/>
                </a:solidFill>
                <a:latin typeface="+mn-lt"/>
                <a:ea typeface="+mn-ea"/>
                <a:cs typeface="+mn-cs"/>
              </a:rPr>
              <a:t>learned</a:t>
            </a:r>
            <a:r>
              <a:rPr lang="en-US" sz="1200" kern="1200" dirty="0">
                <a:solidFill>
                  <a:schemeClr val="tx1"/>
                </a:solidFill>
                <a:latin typeface="+mn-lt"/>
                <a:ea typeface="+mn-ea"/>
                <a:cs typeface="+mn-cs"/>
              </a:rPr>
              <a:t>” versus “what we </a:t>
            </a:r>
            <a:r>
              <a:rPr lang="en-US" sz="1200" i="1" kern="1200" dirty="0">
                <a:solidFill>
                  <a:schemeClr val="tx1"/>
                </a:solidFill>
                <a:latin typeface="+mn-lt"/>
                <a:ea typeface="+mn-ea"/>
                <a:cs typeface="+mn-cs"/>
              </a:rPr>
              <a:t>did</a:t>
            </a:r>
            <a:r>
              <a:rPr lang="en-US" sz="1200" kern="1200" dirty="0">
                <a:solidFill>
                  <a:schemeClr val="tx1"/>
                </a:solidFill>
                <a:latin typeface="+mn-lt"/>
                <a:ea typeface="+mn-ea"/>
                <a:cs typeface="+mn-cs"/>
              </a:rPr>
              <a:t>.”</a:t>
            </a:r>
          </a:p>
          <a:p>
            <a:pPr marL="365760" indent="-182880">
              <a:buFont typeface="Arial" pitchFamily="34" charset="0"/>
              <a:buChar char="•"/>
            </a:pPr>
            <a:r>
              <a:rPr lang="en-US" sz="1200" kern="1200" dirty="0">
                <a:solidFill>
                  <a:schemeClr val="tx1"/>
                </a:solidFill>
                <a:latin typeface="+mn-lt"/>
                <a:ea typeface="+mn-ea"/>
                <a:cs typeface="+mn-cs"/>
              </a:rPr>
              <a:t>For a variety of reasons, a lesson sometimes ends before the main learning goal has been fully developed. However, summarizing work should still take place. For example, the teacher might say, “Our focus question today was </a:t>
            </a:r>
            <a:r>
              <a:rPr lang="en-US" sz="1200" i="1" kern="1200" dirty="0">
                <a:solidFill>
                  <a:schemeClr val="tx1"/>
                </a:solidFill>
                <a:latin typeface="+mn-lt"/>
                <a:ea typeface="+mn-ea"/>
                <a:cs typeface="+mn-cs"/>
              </a:rPr>
              <a:t>How do plants get their food? </a:t>
            </a:r>
            <a:r>
              <a:rPr lang="en-US" sz="1200" kern="1200" dirty="0">
                <a:solidFill>
                  <a:schemeClr val="tx1"/>
                </a:solidFill>
                <a:latin typeface="+mn-lt"/>
                <a:ea typeface="+mn-ea"/>
                <a:cs typeface="+mn-cs"/>
              </a:rPr>
              <a:t>What have we found out so far?” After students respond, the teacher could reply, “Yes, so far we’ve</a:t>
            </a:r>
            <a:r>
              <a:rPr lang="en-US" sz="1200" kern="1200" baseline="0" dirty="0">
                <a:solidFill>
                  <a:schemeClr val="tx1"/>
                </a:solidFill>
                <a:latin typeface="+mn-lt"/>
                <a:ea typeface="+mn-ea"/>
                <a:cs typeface="+mn-cs"/>
              </a:rPr>
              <a:t> discovered </a:t>
            </a:r>
            <a:r>
              <a:rPr lang="en-US" sz="1200" kern="1200" dirty="0">
                <a:solidFill>
                  <a:schemeClr val="tx1"/>
                </a:solidFill>
                <a:latin typeface="+mn-lt"/>
                <a:ea typeface="+mn-ea"/>
                <a:cs typeface="+mn-cs"/>
              </a:rPr>
              <a:t>that water and soil aren’t food for plants. But we still haven’t figured out what </a:t>
            </a:r>
            <a:r>
              <a:rPr lang="en-US" sz="1200" i="1" kern="1200" dirty="0">
                <a:solidFill>
                  <a:schemeClr val="tx1"/>
                </a:solidFill>
                <a:latin typeface="+mn-lt"/>
                <a:ea typeface="+mn-ea"/>
                <a:cs typeface="+mn-cs"/>
              </a:rPr>
              <a:t>is </a:t>
            </a:r>
            <a:r>
              <a:rPr lang="en-US" sz="1200" kern="1200" dirty="0">
                <a:solidFill>
                  <a:schemeClr val="tx1"/>
                </a:solidFill>
                <a:latin typeface="+mn-lt"/>
                <a:ea typeface="+mn-ea"/>
                <a:cs typeface="+mn-cs"/>
              </a:rPr>
              <a:t>food for plants. We’ll continue working on this question next time.”</a:t>
            </a:r>
            <a:r>
              <a:rPr lang="en-US" dirty="0"/>
              <a:t> </a:t>
            </a:r>
            <a:endParaRPr lang="en-US" sz="1200" kern="1200" dirty="0">
              <a:solidFill>
                <a:schemeClr val="tx1"/>
              </a:solidFill>
              <a:latin typeface="+mn-lt"/>
              <a:ea typeface="+mn-ea"/>
              <a:cs typeface="+mn-cs"/>
            </a:endParaRPr>
          </a:p>
          <a:p>
            <a:pPr lvl="0"/>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93803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a:t>
            </a:r>
            <a:r>
              <a:rPr lang="en-US" dirty="0"/>
              <a:t>1 min</a:t>
            </a:r>
          </a:p>
          <a:p>
            <a:endParaRPr lang="en-US" dirty="0"/>
          </a:p>
          <a:p>
            <a:r>
              <a:rPr lang="en-US" dirty="0"/>
              <a:t>a.</a:t>
            </a:r>
            <a:r>
              <a:rPr lang="en-US" baseline="0" dirty="0"/>
              <a:t> </a:t>
            </a:r>
            <a:r>
              <a:rPr lang="en-US" b="1" baseline="0" dirty="0"/>
              <a:t>Transition:</a:t>
            </a:r>
            <a:r>
              <a:rPr lang="en-US" baseline="0" dirty="0"/>
              <a:t> </a:t>
            </a:r>
            <a:r>
              <a:rPr lang="en-US" dirty="0"/>
              <a:t>This</a:t>
            </a:r>
            <a:r>
              <a:rPr lang="en-US" baseline="0" dirty="0"/>
              <a:t> slide marks the transition to video-based lesson analysis.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58126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lvl="0" fontAlgn="base"/>
            <a:r>
              <a:rPr lang="en-US" sz="1200" u="none" strike="noStrike" kern="1200" dirty="0">
                <a:solidFill>
                  <a:schemeClr val="tx1"/>
                </a:solidFill>
                <a:effectLst/>
                <a:latin typeface="+mn-lt"/>
                <a:ea typeface="+mn-ea"/>
                <a:cs typeface="+mn-cs"/>
              </a:rPr>
              <a:t>a. Have participants locate Analysis Guides B and I (handout 6.1 in PD program binder) and spend 1 or 2 minutes reading the criteria for strategy B: Setting the purpose</a:t>
            </a:r>
            <a:r>
              <a:rPr lang="en-US" sz="1200" u="none" strike="noStrike" kern="1200" baseline="0" dirty="0">
                <a:solidFill>
                  <a:schemeClr val="tx1"/>
                </a:solidFill>
                <a:effectLst/>
                <a:latin typeface="+mn-lt"/>
                <a:ea typeface="+mn-ea"/>
                <a:cs typeface="+mn-cs"/>
              </a:rPr>
              <a:t>.</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“Do you have any questions about these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“Keep the criteria for strategy B in mind as you watch the video clip from the beginning of a Food Webs lesson.”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Give participants a couple of minutes to read and think about the lesson context at the top of the video transcript (handout 6.2).</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Show the video</a:t>
            </a:r>
            <a:r>
              <a:rPr lang="en-US" sz="1200" b="0" kern="1200" baseline="0" dirty="0">
                <a:solidFill>
                  <a:schemeClr val="tx1"/>
                </a:solidFill>
                <a:latin typeface="+mn-lt"/>
                <a:ea typeface="+mn-ea"/>
                <a:cs typeface="+mn-cs"/>
              </a:rPr>
              <a:t> clip.</a:t>
            </a:r>
            <a:endParaRPr lang="en-US" sz="1200" b="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well does the beginning of this lesson match the criteria for strategy B?”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1: </a:t>
            </a:r>
            <a:r>
              <a:rPr lang="en-US" sz="1200" kern="1200" dirty="0">
                <a:solidFill>
                  <a:schemeClr val="tx1"/>
                </a:solidFill>
                <a:latin typeface="+mn-lt"/>
                <a:ea typeface="+mn-ea"/>
                <a:cs typeface="+mn-cs"/>
              </a:rPr>
              <a:t>During the discussion, be on the lookout for opportunities to clarify science-content ideas.</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 2: </a:t>
            </a:r>
            <a:r>
              <a:rPr lang="en-US" sz="1200" kern="1200" dirty="0">
                <a:solidFill>
                  <a:schemeClr val="tx1"/>
                </a:solidFill>
                <a:latin typeface="+mn-lt"/>
                <a:ea typeface="+mn-ea"/>
                <a:cs typeface="+mn-cs"/>
              </a:rPr>
              <a:t>For a sample analysis of the video clip using Analysis Guide </a:t>
            </a:r>
            <a:r>
              <a:rPr lang="en-US" sz="1200" kern="1200" baseline="0" dirty="0">
                <a:solidFill>
                  <a:schemeClr val="tx1"/>
                </a:solidFill>
                <a:latin typeface="+mn-lt"/>
                <a:ea typeface="+mn-ea"/>
                <a:cs typeface="+mn-cs"/>
              </a:rPr>
              <a:t>B criteria</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see PD Leader Master: 5th-Grade Guide to McCabe Video Clips for Day 6. </a:t>
            </a:r>
            <a:endParaRPr lang="en-US" baseline="0" dirty="0"/>
          </a:p>
          <a:p>
            <a:endParaRPr lang="en-US" baseline="0" dirty="0"/>
          </a:p>
          <a:p>
            <a:r>
              <a:rPr lang="en-US" baseline="0"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56588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lvl="0" fontAlgn="base"/>
            <a:r>
              <a:rPr lang="en-US" sz="1200" u="none" strike="noStrike" kern="1200" dirty="0">
                <a:solidFill>
                  <a:schemeClr val="tx1"/>
                </a:solidFill>
                <a:effectLst/>
                <a:latin typeface="+mn-lt"/>
                <a:ea typeface="+mn-ea"/>
                <a:cs typeface="+mn-cs"/>
              </a:rPr>
              <a:t>a. Allow participants 1 or 2 minutes to read the six criteria in the analysis guide for strategy I: Summarizing key science ideas.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“Do you have any questions about these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“Keep the criteria for strategy I in mind as you watch the video clip from the end of the same Food Webs lesson.”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Give participants a couple of minutes to read and think about the lesson context at the top of the video transcript (handout 6.3).</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Show the video clip.</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well does the end of this lesson match the criteria for strategy I? How well does the summary statement match the beginning of the lesson?”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a sample analysis of the video clip using criteria from Analysis Guide I,</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see PD Leader Master: 5th-Grade Guide to McCabe Video Clips for Day 6. </a:t>
            </a:r>
            <a:endParaRPr lang="en-US" b="1"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389857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pPr lvl="0" fontAlgn="base"/>
            <a:r>
              <a:rPr lang="en-US" sz="1200" b="1" u="none" strike="noStrike" kern="1200" dirty="0">
                <a:solidFill>
                  <a:schemeClr val="tx1"/>
                </a:solidFill>
                <a:effectLst/>
                <a:latin typeface="+mn-lt"/>
                <a:ea typeface="+mn-ea"/>
                <a:cs typeface="+mn-cs"/>
              </a:rPr>
              <a:t>Note: </a:t>
            </a:r>
            <a:r>
              <a:rPr lang="en-US" sz="1200" u="none" strike="noStrike" kern="1200" dirty="0">
                <a:solidFill>
                  <a:schemeClr val="tx1"/>
                </a:solidFill>
                <a:effectLst/>
                <a:latin typeface="+mn-lt"/>
                <a:ea typeface="+mn-ea"/>
                <a:cs typeface="+mn-cs"/>
              </a:rPr>
              <a:t>This slide can be abridged</a:t>
            </a:r>
            <a:r>
              <a:rPr lang="en-US" sz="1200" u="none" strike="noStrike" kern="1200" baseline="0" dirty="0">
                <a:solidFill>
                  <a:schemeClr val="tx1"/>
                </a:solidFill>
                <a:effectLst/>
                <a:latin typeface="+mn-lt"/>
                <a:ea typeface="+mn-ea"/>
                <a:cs typeface="+mn-cs"/>
              </a:rPr>
              <a:t> or skipped if time is running short.</a:t>
            </a:r>
            <a:endParaRPr lang="en-US" sz="1200" u="none" strike="noStrike" kern="1200" dirty="0">
              <a:solidFill>
                <a:schemeClr val="tx1"/>
              </a:solidFill>
              <a:effectLst/>
              <a:latin typeface="+mn-lt"/>
              <a:ea typeface="+mn-ea"/>
              <a:cs typeface="+mn-cs"/>
            </a:endParaRP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Read the instructions on the slide and assign a two-part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lesson plan (parts A and B) to each participant.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Ask participants if they have any questions about the assignment.</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Individual reading-and-analysis time (5 min): </a:t>
            </a:r>
            <a:r>
              <a:rPr lang="en-US" sz="1200" u="none" strike="noStrike" kern="1200" dirty="0">
                <a:solidFill>
                  <a:schemeClr val="tx1"/>
                </a:solidFill>
                <a:effectLst/>
                <a:latin typeface="+mn-lt"/>
                <a:ea typeface="+mn-ea"/>
                <a:cs typeface="+mn-cs"/>
              </a:rPr>
              <a:t>“Answer the slide questions in your notebooks, keeping in mind the analysis-guide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(5 min): </a:t>
            </a:r>
            <a:r>
              <a:rPr lang="en-US" sz="1200" kern="1200" dirty="0">
                <a:solidFill>
                  <a:schemeClr val="tx1"/>
                </a:solidFill>
                <a:latin typeface="+mn-lt"/>
                <a:ea typeface="+mn-ea"/>
                <a:cs typeface="+mn-cs"/>
              </a:rPr>
              <a:t>Briefly discuss participants’ observations and questions for their assigned lesson plans.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should see a close match between the main learning goal, the lesson focus question, and the summary. However, also welcome critiques and suggestions for improvement. Just make sure critiques are based on good understandings of the strategies involved.</a:t>
            </a:r>
            <a:r>
              <a:rPr lang="en-US" dirty="0"/>
              <a:t> </a:t>
            </a:r>
            <a:endParaRPr lang="en-US" sz="1200" kern="1200" dirty="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a:p>
        </p:txBody>
      </p:sp>
    </p:spTree>
    <p:extLst>
      <p:ext uri="{BB962C8B-B14F-4D97-AF65-F5344CB8AC3E}">
        <p14:creationId xmlns:p14="http://schemas.microsoft.com/office/powerpoint/2010/main" val="132611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015" indent="-279621" eaLnBrk="0" hangingPunct="0">
              <a:spcBef>
                <a:spcPct val="30000"/>
              </a:spcBef>
              <a:defRPr sz="1200">
                <a:solidFill>
                  <a:schemeClr val="tx1"/>
                </a:solidFill>
                <a:latin typeface="Arial" charset="0"/>
              </a:defRPr>
            </a:lvl2pPr>
            <a:lvl3pPr marL="1118484" indent="-223697" eaLnBrk="0" hangingPunct="0">
              <a:spcBef>
                <a:spcPct val="30000"/>
              </a:spcBef>
              <a:defRPr sz="1200">
                <a:solidFill>
                  <a:schemeClr val="tx1"/>
                </a:solidFill>
                <a:latin typeface="Arial" charset="0"/>
              </a:defRPr>
            </a:lvl3pPr>
            <a:lvl4pPr marL="1565878" indent="-223697" eaLnBrk="0" hangingPunct="0">
              <a:spcBef>
                <a:spcPct val="30000"/>
              </a:spcBef>
              <a:defRPr sz="1200">
                <a:solidFill>
                  <a:schemeClr val="tx1"/>
                </a:solidFill>
                <a:latin typeface="Arial" charset="0"/>
              </a:defRPr>
            </a:lvl4pPr>
            <a:lvl5pPr marL="2013271" indent="-223697" eaLnBrk="0" hangingPunct="0">
              <a:spcBef>
                <a:spcPct val="30000"/>
              </a:spcBef>
              <a:defRPr sz="1200">
                <a:solidFill>
                  <a:schemeClr val="tx1"/>
                </a:solidFill>
                <a:latin typeface="Arial" charset="0"/>
              </a:defRPr>
            </a:lvl5pPr>
            <a:lvl6pPr marL="2460665" indent="-223697" eaLnBrk="0" fontAlgn="base" hangingPunct="0">
              <a:spcBef>
                <a:spcPct val="30000"/>
              </a:spcBef>
              <a:spcAft>
                <a:spcPct val="0"/>
              </a:spcAft>
              <a:defRPr sz="1200">
                <a:solidFill>
                  <a:schemeClr val="tx1"/>
                </a:solidFill>
                <a:latin typeface="Arial" charset="0"/>
              </a:defRPr>
            </a:lvl6pPr>
            <a:lvl7pPr marL="2908058" indent="-223697" eaLnBrk="0" fontAlgn="base" hangingPunct="0">
              <a:spcBef>
                <a:spcPct val="30000"/>
              </a:spcBef>
              <a:spcAft>
                <a:spcPct val="0"/>
              </a:spcAft>
              <a:defRPr sz="1200">
                <a:solidFill>
                  <a:schemeClr val="tx1"/>
                </a:solidFill>
                <a:latin typeface="Arial" charset="0"/>
              </a:defRPr>
            </a:lvl7pPr>
            <a:lvl8pPr marL="3355453" indent="-223697" eaLnBrk="0" fontAlgn="base" hangingPunct="0">
              <a:spcBef>
                <a:spcPct val="30000"/>
              </a:spcBef>
              <a:spcAft>
                <a:spcPct val="0"/>
              </a:spcAft>
              <a:defRPr sz="1200">
                <a:solidFill>
                  <a:schemeClr val="tx1"/>
                </a:solidFill>
                <a:latin typeface="Arial" charset="0"/>
              </a:defRPr>
            </a:lvl8pPr>
            <a:lvl9pPr marL="3802846" indent="-2236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15</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Food Webs Content Background Document and Common Student Ideas about Food Chains and Food Webs.</a:t>
            </a:r>
          </a:p>
          <a:p>
            <a:pPr marL="228600" indent="-228600">
              <a:buNone/>
            </a:pPr>
            <a:endParaRPr lang="en-US" sz="1200" b="1" kern="1200" dirty="0">
              <a:solidFill>
                <a:schemeClr val="tx1"/>
              </a:solidFill>
              <a:latin typeface="+mn-lt"/>
              <a:ea typeface="+mn-ea"/>
              <a:cs typeface="+mn-cs"/>
            </a:endParaRPr>
          </a:p>
          <a:p>
            <a:pPr marL="228600" indent="-228600">
              <a:buNone/>
            </a:pPr>
            <a:r>
              <a:rPr lang="en-US" sz="1200" b="1" kern="1200" dirty="0">
                <a:solidFill>
                  <a:schemeClr val="tx1"/>
                </a:solidFill>
                <a:latin typeface="+mn-lt"/>
                <a:ea typeface="+mn-ea"/>
                <a:cs typeface="+mn-cs"/>
              </a:rPr>
              <a:t>PD</a:t>
            </a:r>
            <a:r>
              <a:rPr lang="en-US" sz="1200" b="1" kern="1200" baseline="0" dirty="0">
                <a:solidFill>
                  <a:schemeClr val="tx1"/>
                </a:solidFill>
                <a:latin typeface="+mn-lt"/>
                <a:ea typeface="+mn-ea"/>
                <a:cs typeface="+mn-cs"/>
              </a:rPr>
              <a:t> leader move: </a:t>
            </a:r>
            <a:r>
              <a:rPr lang="en-US" sz="1200" kern="1200" baseline="0" dirty="0">
                <a:solidFill>
                  <a:schemeClr val="tx1"/>
                </a:solidFill>
                <a:latin typeface="+mn-lt"/>
                <a:ea typeface="+mn-ea"/>
                <a:cs typeface="+mn-cs"/>
              </a:rPr>
              <a:t>This slide marks the transition to the content deepening work.</a:t>
            </a:r>
            <a:endParaRPr lang="en-US" sz="1200" kern="1200" dirty="0">
              <a:solidFill>
                <a:schemeClr val="tx1"/>
              </a:solidFill>
              <a:latin typeface="+mn-lt"/>
              <a:ea typeface="+mn-ea"/>
              <a:cs typeface="+mn-cs"/>
            </a:endParaRPr>
          </a:p>
          <a:p>
            <a:pPr marL="228600" indent="-228600">
              <a:buAutoNum type="alphaLcPeriod"/>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To keep things moving so you don’t run out of time during this phase, adhere as closely as possible to the time you’ve allotted for each slide. If you’re running short on time, you may need to abridge or skip some of the group discussion.</a:t>
            </a:r>
            <a:endParaRPr lang="en-US" dirty="0"/>
          </a:p>
          <a:p>
            <a:pPr marL="228600" indent="-228600">
              <a:buNone/>
            </a:pP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2504329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Remind participants of the content deepening focus question from the previous session.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“For review and to help you conceptualize an answer to this focus question, we’re going to make a model that demonstrates what happens in a closed system during a chemical reaction.” </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72143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“Gather the linking cubes you’ll need for this activity, as well as a piece of chart paper and a marker.”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 participants assemble these materials, tell them that each of the linking cubes represents a specific “bit,” or atom, of matter. The model they’ll be making will include three types of atoms: </a:t>
            </a:r>
          </a:p>
          <a:p>
            <a:pPr marL="365760" indent="-182880">
              <a:buFont typeface="+mj-lt"/>
              <a:buAutoNum type="arabicPeriod"/>
            </a:pPr>
            <a:r>
              <a:rPr lang="en-US" sz="1200" kern="1200" dirty="0">
                <a:solidFill>
                  <a:schemeClr val="tx1"/>
                </a:solidFill>
                <a:latin typeface="+mn-lt"/>
                <a:ea typeface="+mn-ea"/>
                <a:cs typeface="+mn-cs"/>
              </a:rPr>
              <a:t>Hydrogen atoms (blue linking cubes) </a:t>
            </a:r>
          </a:p>
          <a:p>
            <a:pPr marL="365760" indent="-182880">
              <a:buFont typeface="+mj-lt"/>
              <a:buAutoNum type="arabicPeriod"/>
            </a:pPr>
            <a:r>
              <a:rPr lang="en-US" sz="1200" kern="1200" dirty="0">
                <a:solidFill>
                  <a:schemeClr val="tx1"/>
                </a:solidFill>
                <a:latin typeface="+mn-lt"/>
                <a:ea typeface="+mn-ea"/>
                <a:cs typeface="+mn-cs"/>
              </a:rPr>
              <a:t>Oxygen atoms (white linking cubes) </a:t>
            </a:r>
          </a:p>
          <a:p>
            <a:pPr marL="365760" indent="-182880">
              <a:buFont typeface="+mj-lt"/>
              <a:buAutoNum type="arabicPeriod"/>
            </a:pPr>
            <a:r>
              <a:rPr lang="en-US" sz="1200" kern="1200" dirty="0">
                <a:solidFill>
                  <a:schemeClr val="tx1"/>
                </a:solidFill>
                <a:latin typeface="+mn-lt"/>
                <a:ea typeface="+mn-ea"/>
                <a:cs typeface="+mn-cs"/>
              </a:rPr>
              <a:t>Carbon atoms (red linking cubes)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“One of the main components of Alka-Seltzer is sodium bicarbonate. As the tablet dissolves, the sodium bicarbonate breaks down to form bicarbonate ions, which react with hydrogen to form water and carbon-dioxide gas.”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Demonstrate for participants how to construct the bicarbonate ions with the linking cubes.</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694830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I’d like you to work in small groups to complete the tasks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each small group demonstrate how the bicarbonate ions break down to form water and carbon dioxide. Ask probe and challenge questions to move participants’ thinking forward.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Following the activity, hold a brief whole-group discussion about what happened during the reaction.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“Why do you think the mass in the system stayed the same?”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Answer:</a:t>
            </a:r>
            <a:r>
              <a:rPr lang="en-US" sz="1200" kern="1200" dirty="0">
                <a:solidFill>
                  <a:schemeClr val="tx1"/>
                </a:solidFill>
                <a:latin typeface="+mn-lt"/>
                <a:ea typeface="+mn-ea"/>
                <a:cs typeface="+mn-cs"/>
              </a:rPr>
              <a:t> None of the bits of matter left the system, so the mass stayed the same. New molecules were formed when these bits of matter changed partners, but the matter was still matter. None of it disappeared or was destroyed in the reaction.</a:t>
            </a:r>
          </a:p>
          <a:p>
            <a:pPr marL="228600" indent="-228600">
              <a:buFont typeface="+mj-lt"/>
              <a:buNone/>
            </a:pP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989657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Briefly discuss the question on the slide, emphasizing that in both reactions (Alka-Seltzer and the burning food), carbon dioxide (CO</a:t>
            </a:r>
            <a:r>
              <a:rPr lang="en-US" sz="1200" kern="1200" baseline="-25000" dirty="0">
                <a:solidFill>
                  <a:schemeClr val="tx1"/>
                </a:solidFill>
                <a:latin typeface="+mn-lt"/>
                <a:ea typeface="+mn-ea"/>
                <a:cs typeface="+mn-cs"/>
              </a:rPr>
              <a:t>2</a:t>
            </a:r>
            <a:r>
              <a:rPr lang="en-US" sz="1200" kern="1200" dirty="0">
                <a:solidFill>
                  <a:schemeClr val="tx1"/>
                </a:solidFill>
                <a:latin typeface="+mn-lt"/>
                <a:ea typeface="+mn-ea"/>
                <a:cs typeface="+mn-cs"/>
              </a:rPr>
              <a:t>) and water (H</a:t>
            </a:r>
            <a:r>
              <a:rPr lang="en-US" sz="1200" kern="1200" baseline="-25000" dirty="0">
                <a:solidFill>
                  <a:schemeClr val="tx1"/>
                </a:solidFill>
                <a:latin typeface="+mn-lt"/>
                <a:ea typeface="+mn-ea"/>
                <a:cs typeface="+mn-cs"/>
              </a:rPr>
              <a:t>2</a:t>
            </a:r>
            <a:r>
              <a:rPr lang="en-US" sz="1200" kern="1200" dirty="0">
                <a:solidFill>
                  <a:schemeClr val="tx1"/>
                </a:solidFill>
                <a:latin typeface="+mn-lt"/>
                <a:ea typeface="+mn-ea"/>
                <a:cs typeface="+mn-cs"/>
              </a:rPr>
              <a:t>O) were released, and mass was conserved. So all the bits of matter (linking cubes, or atoms) that were present at the beginning of each activity were still there at the end.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Most participants won’t recognize this, but in both reactions, thermal energy was also released.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“When the food burned, most of the matter in the food underwent a chemical change, and carbon dioxide and water were released. If the food in a person’s body burned, carbon dioxide would be exhaled, and the person would lose mass, since a body isn’t a closed system.”</a:t>
            </a:r>
            <a:r>
              <a:rPr lang="en-US" dirty="0"/>
              <a:t> </a:t>
            </a:r>
            <a:endParaRPr lang="en-US" sz="1200" kern="1200" dirty="0">
              <a:solidFill>
                <a:schemeClr val="tx1"/>
              </a:solidFill>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684613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Go over the agenda for the day.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2824409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Read the content deepening learning goals on the slide and briefly discuss the question to help participants build connections between the science content and the activities.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“Did the Alka-Seltzer activity match these learning goals?”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259868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 </a:t>
            </a:r>
            <a:r>
              <a:rPr lang="en-US" sz="1200" kern="1200" dirty="0">
                <a:solidFill>
                  <a:schemeClr val="tx1"/>
                </a:solidFill>
                <a:latin typeface="+mn-lt"/>
                <a:ea typeface="+mn-ea"/>
                <a:cs typeface="+mn-cs"/>
              </a:rPr>
              <a:t>Read the instructions on the slide. Mention that this task comes from lesson 2a of the Food Webs unit, and the next segment of the content deepening phase will follow that lesson somewhat closely.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“Work individually for 1 or 2 minutes on this task. Make sure to name an item that is </a:t>
            </a:r>
            <a:r>
              <a:rPr lang="en-US" sz="1200" b="1" kern="1200" dirty="0">
                <a:solidFill>
                  <a:schemeClr val="tx1"/>
                </a:solidFill>
                <a:latin typeface="+mn-lt"/>
                <a:ea typeface="+mn-ea"/>
                <a:cs typeface="+mn-cs"/>
              </a:rPr>
              <a:t>not</a:t>
            </a:r>
            <a:r>
              <a:rPr lang="en-US" sz="1200" kern="1200" dirty="0">
                <a:solidFill>
                  <a:schemeClr val="tx1"/>
                </a:solidFill>
                <a:latin typeface="+mn-lt"/>
                <a:ea typeface="+mn-ea"/>
                <a:cs typeface="+mn-cs"/>
              </a:rPr>
              <a:t> considered food according to the scientific definition but may be something your students think of as food.”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participants need</a:t>
            </a:r>
            <a:r>
              <a:rPr lang="en-US" sz="1200" kern="1200" baseline="0" dirty="0">
                <a:solidFill>
                  <a:schemeClr val="tx1"/>
                </a:solidFill>
                <a:latin typeface="+mn-lt"/>
                <a:ea typeface="+mn-ea"/>
                <a:cs typeface="+mn-cs"/>
              </a:rPr>
              <a:t> to review </a:t>
            </a:r>
            <a:r>
              <a:rPr lang="en-US" sz="1200" kern="1200" dirty="0">
                <a:solidFill>
                  <a:schemeClr val="tx1"/>
                </a:solidFill>
                <a:latin typeface="+mn-lt"/>
                <a:ea typeface="+mn-ea"/>
                <a:cs typeface="+mn-cs"/>
              </a:rPr>
              <a:t>the scientific definition of </a:t>
            </a:r>
            <a:r>
              <a:rPr lang="en-US" sz="1200" i="1" kern="1200" dirty="0">
                <a:solidFill>
                  <a:schemeClr val="tx1"/>
                </a:solidFill>
                <a:latin typeface="+mn-lt"/>
                <a:ea typeface="+mn-ea"/>
                <a:cs typeface="+mn-cs"/>
              </a:rPr>
              <a:t>food</a:t>
            </a:r>
            <a:r>
              <a:rPr lang="en-US" sz="1200" kern="1200" dirty="0">
                <a:solidFill>
                  <a:schemeClr val="tx1"/>
                </a:solidFill>
                <a:latin typeface="+mn-lt"/>
                <a:ea typeface="+mn-ea"/>
                <a:cs typeface="+mn-cs"/>
              </a:rPr>
              <a:t>, show the next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share their responses with the group. Answers may include carbon dioxide, plant food, vitamins, diet sodas, or water.</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346231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Refer to this slide if participants need to review the scientific definition of </a:t>
            </a:r>
            <a:r>
              <a:rPr lang="en-US" sz="1200" i="1" kern="1200" dirty="0">
                <a:solidFill>
                  <a:schemeClr val="tx1"/>
                </a:solidFill>
                <a:latin typeface="+mn-lt"/>
                <a:ea typeface="+mn-ea"/>
                <a:cs typeface="+mn-cs"/>
              </a:rPr>
              <a:t>food</a:t>
            </a:r>
            <a:r>
              <a:rPr lang="en-US" sz="1200" kern="1200" dirty="0">
                <a:solidFill>
                  <a:schemeClr val="tx1"/>
                </a:solidFill>
                <a:latin typeface="+mn-lt"/>
                <a:ea typeface="+mn-ea"/>
                <a:cs typeface="+mn-cs"/>
              </a:rPr>
              <a:t> to complete the task on the previous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write this definition in their notebooks (if they didn’t yesterday).</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986004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Introduce the first content deepening focus question for the session.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“Take a moment to write this focus question in your science notebooks.”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let’s talk about how yesterday’s focus question (“How can we trace the matter and energy in food?”)  relates to this focus question. </a:t>
            </a:r>
            <a:r>
              <a:rPr lang="en-US" sz="1200" kern="1200" dirty="0">
                <a:solidFill>
                  <a:schemeClr val="tx1"/>
                </a:solidFill>
                <a:effectLst/>
                <a:latin typeface="+mn-lt"/>
                <a:ea typeface="+mn-ea"/>
                <a:cs typeface="+mn-cs"/>
              </a:rPr>
              <a:t>How do these questions create a coherent science content storyline?”</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This focus question</a:t>
            </a:r>
            <a:r>
              <a:rPr lang="en-US" dirty="0"/>
              <a:t> appeared in an earlier version of lesson 2 and doesn’t reflect the current lesson</a:t>
            </a:r>
            <a:r>
              <a:rPr lang="en-US" baseline="0" dirty="0"/>
              <a:t> plan.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441220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“The </a:t>
            </a:r>
            <a:r>
              <a:rPr lang="en-US" sz="1200" kern="1200" baseline="0" dirty="0">
                <a:solidFill>
                  <a:schemeClr val="tx1"/>
                </a:solidFill>
                <a:latin typeface="+mn-lt"/>
                <a:ea typeface="+mn-ea"/>
                <a:cs typeface="+mn-cs"/>
              </a:rPr>
              <a:t>large oak tree on this slide grew from a tiny acorn.”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5F3C47-26E5-4879-A102-751A33FDB2F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534191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Now show the images of a tiny sequoia sapling and a gigantic sequoia tree.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“How do trees get the food they need to live and grow bigger? How does a tiny sapling turn into a huge oak or sequoia tree?”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Give participants a minute to discuss their ideas with a partner.</a:t>
            </a:r>
            <a:endParaRPr lang="en-US" dirty="0"/>
          </a:p>
        </p:txBody>
      </p:sp>
      <p:sp>
        <p:nvSpPr>
          <p:cNvPr id="4" name="Slide Number Placeholder 3"/>
          <p:cNvSpPr>
            <a:spLocks noGrp="1"/>
          </p:cNvSpPr>
          <p:nvPr>
            <p:ph type="sldNum" sz="quarter" idx="10"/>
          </p:nvPr>
        </p:nvSpPr>
        <p:spPr/>
        <p:txBody>
          <a:bodyPr/>
          <a:lstStyle/>
          <a:p>
            <a:fld id="{485F3C47-26E5-4879-A102-751A33FDB2F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632341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“Let’s hear your ideas about how plants get their food.”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Write each idea on chart paper, using the table on the slide as a model. After participants share four or five ideas, ask for evidence that supports and challenges each idea. Have participants write their supporting evidence on sticky notes and add them to the chart. </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364663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“Think about the scientific definition of </a:t>
            </a:r>
            <a:r>
              <a:rPr lang="en-US" sz="1200" i="1" kern="1200" dirty="0">
                <a:solidFill>
                  <a:schemeClr val="tx1"/>
                </a:solidFill>
                <a:latin typeface="+mn-lt"/>
                <a:ea typeface="+mn-ea"/>
                <a:cs typeface="+mn-cs"/>
              </a:rPr>
              <a:t>food</a:t>
            </a:r>
            <a:r>
              <a:rPr lang="en-US" sz="1200" kern="1200" dirty="0">
                <a:solidFill>
                  <a:schemeClr val="tx1"/>
                </a:solidFill>
                <a:latin typeface="+mn-lt"/>
                <a:ea typeface="+mn-ea"/>
                <a:cs typeface="+mn-cs"/>
              </a:rPr>
              <a:t> and whether you already have any evidence to answer the questions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it doesn’t come up, encourage participants to consider evidence from the nutrition labels they looked at yesterday.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Help participants come to the conclusion that both water and carbon dioxide have mass, but since they don’t have energy plants can use, they aren’t considered food. Again, it’s important to note that water and carbon dioxide do indeed have energy. They just don’t have the kind of energy plants can use to live and grow.</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“Read the sections in the lesson plan where this activity appears.”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Direct participants to activity 1 in lesson 2a,</a:t>
            </a:r>
            <a:r>
              <a:rPr lang="en-US" sz="1200" kern="1200" baseline="0" dirty="0">
                <a:solidFill>
                  <a:schemeClr val="tx1"/>
                </a:solidFill>
                <a:latin typeface="+mn-lt"/>
                <a:ea typeface="+mn-ea"/>
                <a:cs typeface="+mn-cs"/>
              </a:rPr>
              <a:t> including the setup and follow-up sections.</a:t>
            </a:r>
            <a:r>
              <a:rPr lang="en-US" sz="1200" kern="1200" dirty="0">
                <a:solidFill>
                  <a:schemeClr val="tx1"/>
                </a:solidFill>
                <a:latin typeface="+mn-lt"/>
                <a:ea typeface="+mn-ea"/>
                <a:cs typeface="+mn-cs"/>
              </a:rPr>
              <a:t> If participants notice that the focus question in the current lesson plan isn’t the same</a:t>
            </a:r>
            <a:r>
              <a:rPr lang="en-US" sz="1200" kern="1200" baseline="0" dirty="0">
                <a:solidFill>
                  <a:schemeClr val="tx1"/>
                </a:solidFill>
                <a:latin typeface="+mn-lt"/>
                <a:ea typeface="+mn-ea"/>
                <a:cs typeface="+mn-cs"/>
              </a:rPr>
              <a:t> as the one presented on slide 23 or in the video clips, remind them that the question appeared in an earlier version of lesson 2.</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participants have read the relevant content in the lesson plan, have a brief group discussion about the key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in highlighted in this lesson.</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936411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 </a:t>
            </a:r>
            <a:r>
              <a:rPr lang="en-US" sz="1200" kern="1200" dirty="0">
                <a:solidFill>
                  <a:schemeClr val="tx1"/>
                </a:solidFill>
                <a:latin typeface="+mn-lt"/>
                <a:ea typeface="+mn-ea"/>
                <a:cs typeface="+mn-cs"/>
              </a:rPr>
              <a:t>“Let’s consider a classic experiment to help us answer the question, </a:t>
            </a:r>
            <a:r>
              <a:rPr lang="en-US" sz="1200" i="1" kern="1200" dirty="0">
                <a:solidFill>
                  <a:schemeClr val="tx1"/>
                </a:solidFill>
                <a:latin typeface="+mn-lt"/>
                <a:ea typeface="+mn-ea"/>
                <a:cs typeface="+mn-cs"/>
              </a:rPr>
              <a:t>Is soil food for plants?”</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participants to pair up and read about Jan van </a:t>
            </a:r>
            <a:r>
              <a:rPr lang="en-US" sz="1200" kern="1200" dirty="0" err="1">
                <a:solidFill>
                  <a:schemeClr val="tx1"/>
                </a:solidFill>
                <a:latin typeface="+mn-lt"/>
                <a:ea typeface="+mn-ea"/>
                <a:cs typeface="+mn-cs"/>
              </a:rPr>
              <a:t>Helmont’s</a:t>
            </a:r>
            <a:r>
              <a:rPr lang="en-US" sz="1200" kern="1200" dirty="0">
                <a:solidFill>
                  <a:schemeClr val="tx1"/>
                </a:solidFill>
                <a:latin typeface="+mn-lt"/>
                <a:ea typeface="+mn-ea"/>
                <a:cs typeface="+mn-cs"/>
              </a:rPr>
              <a:t> experiment in Investigation 2 of Food Webs lesson handout 2.1 (What Is Food for Plants?). Then have them talk about the results and answer the analysis questions on page 3 of the handout.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When pairs have completed their analyses, briefly discuss their observations and responses to the questions as a group.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let’s read and discuss the teacher’s content note in the lesson plan that explains the loss of mass in Van </a:t>
            </a:r>
            <a:r>
              <a:rPr lang="en-US" sz="1200" kern="1200" dirty="0" err="1">
                <a:solidFill>
                  <a:schemeClr val="tx1"/>
                </a:solidFill>
                <a:latin typeface="+mn-lt"/>
                <a:ea typeface="+mn-ea"/>
                <a:cs typeface="+mn-cs"/>
              </a:rPr>
              <a:t>Helmont’s</a:t>
            </a:r>
            <a:r>
              <a:rPr lang="en-US" sz="1200" kern="1200" dirty="0">
                <a:solidFill>
                  <a:schemeClr val="tx1"/>
                </a:solidFill>
                <a:latin typeface="+mn-lt"/>
                <a:ea typeface="+mn-ea"/>
                <a:cs typeface="+mn-cs"/>
              </a:rPr>
              <a:t> experiment:”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CONTENT NOTE:</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The slight loss of mass in the soil can be explained in several ways. It could have been a measurement error, especially given that measurement tools in Van </a:t>
            </a:r>
            <a:r>
              <a:rPr lang="en-US" sz="1200" i="1" kern="1200" dirty="0" err="1">
                <a:solidFill>
                  <a:schemeClr val="tx1"/>
                </a:solidFill>
                <a:latin typeface="+mn-lt"/>
                <a:ea typeface="+mn-ea"/>
                <a:cs typeface="+mn-cs"/>
              </a:rPr>
              <a:t>Helmont’s</a:t>
            </a:r>
            <a:r>
              <a:rPr lang="en-US" sz="1200" i="1" kern="1200" dirty="0">
                <a:solidFill>
                  <a:schemeClr val="tx1"/>
                </a:solidFill>
                <a:latin typeface="+mn-lt"/>
                <a:ea typeface="+mn-ea"/>
                <a:cs typeface="+mn-cs"/>
              </a:rPr>
              <a:t> day weren’t very sensitive. It also could have been that some dust in the soil got blown out of the pot. Or it could have been due to the non-energy-containing matter (minerals) that plants take in and use to maintain health and build cell parts (like vitamins for humans). This matter is partly what decomposers leave behind, but it isn’t energy-providing food. The minerals from the soil add a tiny bit of mass to the plant, but they don’t provide energy or account for the large growth in the plant’s mass over time. Avoid going into these details with students; instead,  emphasize the main point that plants don’t get their mass/food from the soil. Therefore, soil (and minerals in the soil) aren’t food for plants.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Highlight the main conclusion about soil in the lesson plan: “Van </a:t>
            </a:r>
            <a:r>
              <a:rPr lang="en-US" sz="1200" kern="1200" dirty="0" err="1">
                <a:solidFill>
                  <a:schemeClr val="tx1"/>
                </a:solidFill>
                <a:latin typeface="+mn-lt"/>
                <a:ea typeface="+mn-ea"/>
                <a:cs typeface="+mn-cs"/>
              </a:rPr>
              <a:t>Helmont’s</a:t>
            </a:r>
            <a:r>
              <a:rPr lang="en-US" sz="1200" kern="1200" dirty="0">
                <a:solidFill>
                  <a:schemeClr val="tx1"/>
                </a:solidFill>
                <a:latin typeface="+mn-lt"/>
                <a:ea typeface="+mn-ea"/>
                <a:cs typeface="+mn-cs"/>
              </a:rPr>
              <a:t> experiment shows us that soil is not food for plants because the mass of the soil stayed essentially the same over a period of five years, while the mass of the tree increased a lot.”</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4068091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“The third investigation in the lesson handout explores the question, </a:t>
            </a:r>
            <a:r>
              <a:rPr lang="en-US" sz="1200" i="1" kern="1200" dirty="0">
                <a:solidFill>
                  <a:schemeClr val="tx1"/>
                </a:solidFill>
                <a:latin typeface="+mn-lt"/>
                <a:ea typeface="+mn-ea"/>
                <a:cs typeface="+mn-cs"/>
              </a:rPr>
              <a:t>Is sunlight food for plants? </a:t>
            </a:r>
            <a:r>
              <a:rPr lang="en-US" sz="1200" kern="1200" dirty="0">
                <a:solidFill>
                  <a:schemeClr val="tx1"/>
                </a:solidFill>
                <a:latin typeface="+mn-lt"/>
                <a:ea typeface="+mn-ea"/>
                <a:cs typeface="+mn-cs"/>
              </a:rPr>
              <a:t>To answer this question, pair up and complete the statements on the slide, making sure to provide evidence and reasoning for your responses.”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Give pairs 5 minutes to work on their answers; then elicit participants’ ideas in a brief group discussion.</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733310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5 min</a:t>
            </a:r>
          </a:p>
          <a:p>
            <a:pPr eaLnBrk="1" hangingPunct="1"/>
            <a:endParaRPr lang="en-US" dirty="0">
              <a:latin typeface="Arial" charset="0"/>
            </a:endParaRPr>
          </a:p>
          <a:p>
            <a:pPr defTabSz="881390">
              <a:defRPr/>
            </a:pPr>
            <a:r>
              <a:rPr lang="en-US" dirty="0"/>
              <a:t>a. Give participants time</a:t>
            </a:r>
            <a:r>
              <a:rPr lang="en-US" baseline="0" dirty="0"/>
              <a:t> </a:t>
            </a:r>
            <a:r>
              <a:rPr lang="en-US" dirty="0"/>
              <a:t>to review your feedback on their reflections from day 5 and offer reactions, comments, or follow-up questions. </a:t>
            </a:r>
          </a:p>
          <a:p>
            <a:pPr eaLnBrk="1" hangingPunct="1"/>
            <a:endParaRPr lang="en-US" dirty="0">
              <a:latin typeface="Arial" charset="0"/>
            </a:endParaRPr>
          </a:p>
          <a:p>
            <a:pPr eaLnBrk="1" hangingPunct="1"/>
            <a:endParaRPr lang="en-US" dirty="0">
              <a:latin typeface="Arial" charset="0"/>
            </a:endParaRP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“These small mustard plants in this photo were grown from seeds in light and dark conditions. The plants on the left were grown in the light, and the plants on the right were grown in the dark.”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“How would you describe the differences between the plants grown in the light and those grown in the dark? What do you observe?” </a:t>
            </a:r>
            <a:r>
              <a:rPr lang="en-US" dirty="0"/>
              <a:t> </a:t>
            </a:r>
          </a:p>
          <a:p>
            <a:r>
              <a:rPr lang="en-US" b="1" dirty="0"/>
              <a:t> </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490839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Show further examples of plants grown in the light and the dark.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 </a:t>
            </a:r>
            <a:r>
              <a:rPr lang="en-US" sz="1200" kern="1200" dirty="0">
                <a:solidFill>
                  <a:schemeClr val="tx1"/>
                </a:solidFill>
                <a:latin typeface="+mn-lt"/>
                <a:ea typeface="+mn-ea"/>
                <a:cs typeface="+mn-cs"/>
              </a:rPr>
              <a:t>“This image shows grass seed grown in light and dark conditions.”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“From</a:t>
            </a:r>
            <a:r>
              <a:rPr lang="en-US" sz="1200" kern="1200" baseline="0" dirty="0">
                <a:solidFill>
                  <a:schemeClr val="tx1"/>
                </a:solidFill>
                <a:latin typeface="+mn-lt"/>
                <a:ea typeface="+mn-ea"/>
                <a:cs typeface="+mn-cs"/>
              </a:rPr>
              <a:t> what you observe, d</a:t>
            </a:r>
            <a:r>
              <a:rPr lang="en-US" sz="1200" kern="1200" dirty="0">
                <a:solidFill>
                  <a:schemeClr val="tx1"/>
                </a:solidFill>
                <a:latin typeface="+mn-lt"/>
                <a:ea typeface="+mn-ea"/>
                <a:cs typeface="+mn-cs"/>
              </a:rPr>
              <a:t>o you think plants need sunlight to live and grow? Is sunlight food for plants? What is your evidence and reasoning?”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4030943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Show a final image of bean plants grown in the dark and the light.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“Based on this evidence, do you think many students will conclude that sunlight is food for plants? Why or why not?”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Emphasize that the photos clearly demonstrate that plants need light, which may lead many students to conclude that plants “eat” light.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Before displaying the next slide, read, as a group, the science-content paragraph on the last page of lesson handout 2.1.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3907376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”So is sunlight food for plants? Complete the statement on the slide in your notebooks, making sure to support your answers with evidence.”</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294971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let’s</a:t>
            </a:r>
            <a:r>
              <a:rPr lang="en-US" sz="1200" kern="1200" baseline="0" dirty="0">
                <a:solidFill>
                  <a:schemeClr val="tx1"/>
                </a:solidFill>
                <a:latin typeface="+mn-lt"/>
                <a:ea typeface="+mn-ea"/>
                <a:cs typeface="+mn-cs"/>
              </a:rPr>
              <a:t> summarize </a:t>
            </a:r>
            <a:r>
              <a:rPr lang="en-US" sz="1200" kern="1200" dirty="0">
                <a:solidFill>
                  <a:schemeClr val="tx1"/>
                </a:solidFill>
                <a:latin typeface="+mn-lt"/>
                <a:ea typeface="+mn-ea"/>
                <a:cs typeface="+mn-cs"/>
              </a:rPr>
              <a:t>the evidence we gathered in our investigations for why none of the materials listed on the slide are food for plants.”</a:t>
            </a:r>
            <a:endParaRPr lang="en-US" dirty="0"/>
          </a:p>
        </p:txBody>
      </p:sp>
      <p:sp>
        <p:nvSpPr>
          <p:cNvPr id="4" name="Slide Number Placeholder 3"/>
          <p:cNvSpPr>
            <a:spLocks noGrp="1"/>
          </p:cNvSpPr>
          <p:nvPr>
            <p:ph type="sldNum" sz="quarter" idx="10"/>
          </p:nvPr>
        </p:nvSpPr>
        <p:spPr/>
        <p:txBody>
          <a:bodyPr/>
          <a:lstStyle/>
          <a:p>
            <a:fld id="{485F3C47-26E5-4879-A102-751A33FDB2F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648693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Click through the information on the slide, revealing one line at a time.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I’m going to perform a short demonstration from one of the Food</a:t>
            </a:r>
            <a:r>
              <a:rPr lang="en-US" sz="1200" kern="1200" baseline="0" dirty="0">
                <a:solidFill>
                  <a:schemeClr val="tx1"/>
                </a:solidFill>
                <a:latin typeface="+mn-lt"/>
                <a:ea typeface="+mn-ea"/>
                <a:cs typeface="+mn-cs"/>
              </a:rPr>
              <a:t> W</a:t>
            </a:r>
            <a:r>
              <a:rPr lang="en-US" sz="1200" kern="1200" dirty="0">
                <a:solidFill>
                  <a:schemeClr val="tx1"/>
                </a:solidFill>
                <a:latin typeface="+mn-lt"/>
                <a:ea typeface="+mn-ea"/>
                <a:cs typeface="+mn-cs"/>
              </a:rPr>
              <a:t>ebs lessons to help us think about how plants make sugar.”</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3495633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Perform the demonstration from Food Webs lesson 2b described below. Alternatively, you could have participants review the procedure in the lesson plan, and a volunteer could lead the group through the demonstration.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“Scientists have learned that water, carbon dioxide, and sunlight are </a:t>
            </a:r>
            <a:r>
              <a:rPr lang="en-US" sz="1200" i="1" kern="1200" dirty="0">
                <a:solidFill>
                  <a:schemeClr val="tx1"/>
                </a:solidFill>
                <a:latin typeface="+mn-lt"/>
                <a:ea typeface="+mn-ea"/>
                <a:cs typeface="+mn-cs"/>
              </a:rPr>
              <a:t>not</a:t>
            </a:r>
            <a:r>
              <a:rPr lang="en-US" sz="1200" kern="1200" dirty="0">
                <a:solidFill>
                  <a:schemeClr val="tx1"/>
                </a:solidFill>
                <a:latin typeface="+mn-lt"/>
                <a:ea typeface="+mn-ea"/>
                <a:cs typeface="+mn-cs"/>
              </a:rPr>
              <a:t> by themselves food for plants. But plants can do something with these two kinds of matter (water and carbon dioxide) and one form of energy (sunlight). Here’s one way of imagining what is happening inside a plant.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green bowl represents a plant leaf. The leaf takes in water from the roots. Can someone pour some water into this leaf? The leaf also takes in carbon dioxide from the air that enters through tiny holes in the leaf. I have a baggie filled with air that contains carbon dioxide. Can someone give the leaf some carbon dioxide?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“Now we need someone to be the Sun and shine this flashlight on the leaf. When water, carbon dioxide, and sunlight come together, an amazing set of chemical reactions takes place in the leaf. I’ll represent those chemical reactions with this mixer. The plant rearranges the bits of carbon dioxide and water and changes them into sugar, which contains both matter and a new form of stored energy that we call </a:t>
            </a:r>
            <a:r>
              <a:rPr lang="en-US" sz="1200" i="1" kern="1200" dirty="0">
                <a:solidFill>
                  <a:schemeClr val="tx1"/>
                </a:solidFill>
                <a:latin typeface="+mn-lt"/>
                <a:ea typeface="+mn-ea"/>
                <a:cs typeface="+mn-cs"/>
              </a:rPr>
              <a:t>food energy</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Show some sugar or sugar cubes.</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“So carbon dioxide by itself isn’t food for plants, water by itself isn’t food for plants, and sunshine by itself isn’t food for plants. But the plant can take these three things and </a:t>
            </a:r>
            <a:r>
              <a:rPr lang="en-US" sz="1200" i="1" kern="1200" dirty="0">
                <a:solidFill>
                  <a:schemeClr val="tx1"/>
                </a:solidFill>
                <a:latin typeface="+mn-lt"/>
                <a:ea typeface="+mn-ea"/>
                <a:cs typeface="+mn-cs"/>
              </a:rPr>
              <a:t>make</a:t>
            </a:r>
            <a:r>
              <a:rPr lang="en-US" sz="1200" kern="1200" dirty="0">
                <a:solidFill>
                  <a:schemeClr val="tx1"/>
                </a:solidFill>
                <a:latin typeface="+mn-lt"/>
                <a:ea typeface="+mn-ea"/>
                <a:cs typeface="+mn-cs"/>
              </a:rPr>
              <a:t> or </a:t>
            </a:r>
            <a:r>
              <a:rPr lang="en-US" sz="1200" i="1" kern="1200" dirty="0">
                <a:solidFill>
                  <a:schemeClr val="tx1"/>
                </a:solidFill>
                <a:latin typeface="+mn-lt"/>
                <a:ea typeface="+mn-ea"/>
                <a:cs typeface="+mn-cs"/>
              </a:rPr>
              <a:t>produce</a:t>
            </a:r>
            <a:r>
              <a:rPr lang="en-US" sz="1200" kern="1200" dirty="0">
                <a:solidFill>
                  <a:schemeClr val="tx1"/>
                </a:solidFill>
                <a:latin typeface="+mn-lt"/>
                <a:ea typeface="+mn-ea"/>
                <a:cs typeface="+mn-cs"/>
              </a:rPr>
              <a:t> food. This is why scientists call plants </a:t>
            </a:r>
            <a:r>
              <a:rPr lang="en-US" sz="1200" i="1" kern="1200" dirty="0">
                <a:solidFill>
                  <a:schemeClr val="tx1"/>
                </a:solidFill>
                <a:latin typeface="+mn-lt"/>
                <a:ea typeface="+mn-ea"/>
                <a:cs typeface="+mn-cs"/>
              </a:rPr>
              <a:t>producers</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Tell participants this process is called </a:t>
            </a:r>
            <a:r>
              <a:rPr lang="en-US" sz="1200" i="1" kern="1200" dirty="0">
                <a:solidFill>
                  <a:schemeClr val="tx1"/>
                </a:solidFill>
                <a:latin typeface="+mn-lt"/>
                <a:ea typeface="+mn-ea"/>
                <a:cs typeface="+mn-cs"/>
              </a:rPr>
              <a:t>photosynthesis</a:t>
            </a:r>
            <a:r>
              <a:rPr lang="en-US" sz="1200" kern="1200" dirty="0">
                <a:solidFill>
                  <a:schemeClr val="tx1"/>
                </a:solidFill>
                <a:latin typeface="+mn-lt"/>
                <a:ea typeface="+mn-ea"/>
                <a:cs typeface="+mn-cs"/>
              </a:rPr>
              <a:t>.</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957815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Briefly review some of details of photosynthesis so participants have a stronger basis for understanding the model used in </a:t>
            </a:r>
            <a:r>
              <a:rPr lang="en-US" sz="1200" kern="1200">
                <a:solidFill>
                  <a:schemeClr val="tx1"/>
                </a:solidFill>
                <a:latin typeface="+mn-lt"/>
                <a:ea typeface="+mn-ea"/>
                <a:cs typeface="+mn-cs"/>
              </a:rPr>
              <a:t>lesson 2b.</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“Look at image 1 on the slide. If this leaf were magnified, you’d see that it’s made up of tiny cells, seen in image 2. Image 3 shows a close-up of one of these cells, which has a lot of green ovals inside it. Each of these ovals is called a </a:t>
            </a:r>
            <a:r>
              <a:rPr lang="en-US" sz="1200" i="1" kern="1200" dirty="0">
                <a:solidFill>
                  <a:schemeClr val="tx1"/>
                </a:solidFill>
                <a:latin typeface="+mn-lt"/>
                <a:ea typeface="+mn-ea"/>
                <a:cs typeface="+mn-cs"/>
              </a:rPr>
              <a:t>chloroplast</a:t>
            </a:r>
            <a:r>
              <a:rPr lang="en-US" sz="1200" kern="1200" dirty="0">
                <a:solidFill>
                  <a:schemeClr val="tx1"/>
                </a:solidFill>
                <a:latin typeface="+mn-lt"/>
                <a:ea typeface="+mn-ea"/>
                <a:cs typeface="+mn-cs"/>
              </a:rPr>
              <a:t>. Image 4 is a </a:t>
            </a:r>
            <a:r>
              <a:rPr lang="en-US" sz="1200" kern="1200" dirty="0" err="1">
                <a:solidFill>
                  <a:schemeClr val="tx1"/>
                </a:solidFill>
                <a:latin typeface="+mn-lt"/>
                <a:ea typeface="+mn-ea"/>
                <a:cs typeface="+mn-cs"/>
              </a:rPr>
              <a:t>protype</a:t>
            </a:r>
            <a:r>
              <a:rPr lang="en-US" sz="1200" kern="1200" dirty="0">
                <a:solidFill>
                  <a:schemeClr val="tx1"/>
                </a:solidFill>
                <a:latin typeface="+mn-lt"/>
                <a:ea typeface="+mn-ea"/>
                <a:cs typeface="+mn-cs"/>
              </a:rPr>
              <a:t> version of a chloroplast, and image 5 was taken with a special instrument called a </a:t>
            </a:r>
            <a:r>
              <a:rPr lang="en-US" sz="1200" i="1" kern="1200" dirty="0">
                <a:solidFill>
                  <a:schemeClr val="tx1"/>
                </a:solidFill>
                <a:latin typeface="+mn-lt"/>
                <a:ea typeface="+mn-ea"/>
                <a:cs typeface="+mn-cs"/>
              </a:rPr>
              <a:t>transmission electron microscope</a:t>
            </a:r>
            <a:r>
              <a:rPr lang="en-US" sz="1200" kern="1200" dirty="0">
                <a:solidFill>
                  <a:schemeClr val="tx1"/>
                </a:solidFill>
                <a:latin typeface="+mn-lt"/>
                <a:ea typeface="+mn-ea"/>
                <a:cs typeface="+mn-cs"/>
              </a:rPr>
              <a:t>, which shows the membranes inside a chloroplast. All the complex reactions that take place during photosynthesis occur in the chloroplast.”</a:t>
            </a:r>
            <a:endParaRPr lang="en-US" dirty="0"/>
          </a:p>
        </p:txBody>
      </p:sp>
    </p:spTree>
    <p:extLst>
      <p:ext uri="{BB962C8B-B14F-4D97-AF65-F5344CB8AC3E}">
        <p14:creationId xmlns:p14="http://schemas.microsoft.com/office/powerpoint/2010/main" val="545493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D1B07-82B4-4C62-A987-238466E89CCF}" type="slidenum">
              <a:rPr lang="en-US">
                <a:solidFill>
                  <a:prstClr val="black"/>
                </a:solidFill>
              </a:rPr>
              <a:pPr/>
              <a:t>38</a:t>
            </a:fld>
            <a:endParaRPr lang="en-US">
              <a:solidFill>
                <a:prstClr val="black"/>
              </a:solidFill>
            </a:endParaRPr>
          </a:p>
        </p:txBody>
      </p:sp>
      <p:sp>
        <p:nvSpPr>
          <p:cNvPr id="214018" name="Rectangle 2"/>
          <p:cNvSpPr>
            <a:spLocks noGrp="1" noRot="1" noChangeAspect="1" noChangeArrowheads="1" noTextEdit="1"/>
          </p:cNvSpPr>
          <p:nvPr>
            <p:ph type="sldImg"/>
          </p:nvPr>
        </p:nvSpPr>
        <p:spPr>
          <a:xfrm>
            <a:off x="1179513" y="696913"/>
            <a:ext cx="4646612" cy="3486150"/>
          </a:xfrm>
          <a:ln/>
        </p:spPr>
      </p:sp>
      <p:sp>
        <p:nvSpPr>
          <p:cNvPr id="214019" name="Rectangle 3"/>
          <p:cNvSpPr>
            <a:spLocks noGrp="1" noChangeArrowheads="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“For photosynthesis to occur, plants need both matter and energy. Carbon dioxide from the air and water from the soil supply the matter, and sunlight provides the energy. When light energy from the Sun is present, plants convert the carbon dioxide and water into carbohydrates (or sugars) and oxygen in a chemical reaction. Sugars make plants bigger and are also a source of energy.”</a:t>
            </a:r>
            <a:r>
              <a:rPr lang="en-US" dirty="0"/>
              <a:t> </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1874228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622055-36D5-48B7-A368-2AAFAEB76416}" type="slidenum">
              <a:rPr lang="en-US">
                <a:solidFill>
                  <a:prstClr val="black"/>
                </a:solidFill>
              </a:rPr>
              <a:pPr/>
              <a:t>39</a:t>
            </a:fld>
            <a:endParaRPr lang="en-US">
              <a:solidFill>
                <a:prstClr val="black"/>
              </a:solidFill>
            </a:endParaRPr>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“For photosynthesis to happen, a plant needs to take in carbon dioxide from the air. The image on the slide shows a cross section of a leaf with a pore or hole on the underside called a </a:t>
            </a:r>
            <a:r>
              <a:rPr lang="en-US" sz="1200" i="1" kern="1200" dirty="0">
                <a:solidFill>
                  <a:schemeClr val="tx1"/>
                </a:solidFill>
                <a:latin typeface="+mn-lt"/>
                <a:ea typeface="+mn-ea"/>
                <a:cs typeface="+mn-cs"/>
              </a:rPr>
              <a:t>stoma</a:t>
            </a:r>
            <a:r>
              <a:rPr lang="en-US" sz="1200" i="0" kern="1200" dirty="0">
                <a:solidFill>
                  <a:schemeClr val="tx1"/>
                </a:solidFill>
                <a:latin typeface="+mn-lt"/>
                <a:ea typeface="+mn-ea"/>
                <a:cs typeface="+mn-cs"/>
              </a:rPr>
              <a:t>.</a:t>
            </a:r>
            <a:r>
              <a:rPr lang="en-US" sz="1200" i="0" kern="1200" baseline="0" dirty="0">
                <a:solidFill>
                  <a:schemeClr val="tx1"/>
                </a:solidFill>
                <a:latin typeface="+mn-lt"/>
                <a:ea typeface="+mn-ea"/>
                <a:cs typeface="+mn-cs"/>
              </a:rPr>
              <a:t> This hole </a:t>
            </a:r>
            <a:r>
              <a:rPr lang="en-US" sz="1200" kern="1200" dirty="0">
                <a:solidFill>
                  <a:schemeClr val="tx1"/>
                </a:solidFill>
                <a:latin typeface="+mn-lt"/>
                <a:ea typeface="+mn-ea"/>
                <a:cs typeface="+mn-cs"/>
              </a:rPr>
              <a:t>allows carbon dioxide to enter the leaf. Plants can open and close their stomata.”</a:t>
            </a:r>
          </a:p>
          <a:p>
            <a:endParaRPr lang="en-US" dirty="0"/>
          </a:p>
        </p:txBody>
      </p:sp>
    </p:spTree>
    <p:extLst>
      <p:ext uri="{BB962C8B-B14F-4D97-AF65-F5344CB8AC3E}">
        <p14:creationId xmlns:p14="http://schemas.microsoft.com/office/powerpoint/2010/main" val="355025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4CBD8A22-17BE-48DC-9408-6BFC81FB80E2}" type="slidenum">
              <a:rPr lang="en-US" smtClean="0"/>
              <a:pPr eaLnBrk="1" hangingPunct="1"/>
              <a:t>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dirty="0"/>
              <a:t>10 min</a:t>
            </a:r>
          </a:p>
          <a:p>
            <a:pPr eaLnBrk="1" hangingPunct="1"/>
            <a:endParaRPr lang="en-US" dirty="0"/>
          </a:p>
          <a:p>
            <a:pPr lvl="0" fontAlgn="base"/>
            <a:r>
              <a:rPr lang="en-US" sz="1200" u="none" strike="noStrike" kern="1200" dirty="0">
                <a:solidFill>
                  <a:schemeClr val="tx1"/>
                </a:solidFill>
                <a:effectLst/>
                <a:latin typeface="+mn-lt"/>
                <a:ea typeface="+mn-ea"/>
                <a:cs typeface="+mn-cs"/>
              </a:rPr>
              <a:t>a. Point out the three tasks on the slide. Allow 4–5 minutes for participants to write their responses in their science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each participant share </a:t>
            </a:r>
            <a:r>
              <a:rPr lang="en-US" sz="1200" kern="1200" dirty="0">
                <a:solidFill>
                  <a:schemeClr val="tx1"/>
                </a:solidFill>
                <a:effectLst/>
                <a:latin typeface="+mn-lt"/>
                <a:ea typeface="+mn-ea"/>
                <a:cs typeface="+mn-cs"/>
              </a:rPr>
              <a:t>one idea about the science content storyline that she or he thinks is really important.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Then ask participants to share their questions. If you can answer them quickly, go ahead and do so. If a question needs a more detailed response, write it down and schedule a time to address it. </a:t>
            </a:r>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529755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read section 3.6 in the content background document: How Does Energy Get into the Food Web?</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Emphasize the following teacher learning goals (from the Food Webs lesson plans binder):</a:t>
            </a:r>
          </a:p>
          <a:p>
            <a:pPr marL="365760" lvl="0" indent="-182880">
              <a:buFont typeface="+mj-lt"/>
              <a:buAutoNum type="arabicPeriod"/>
            </a:pPr>
            <a:r>
              <a:rPr lang="en-US" sz="1200" kern="1200" dirty="0">
                <a:solidFill>
                  <a:schemeClr val="tx1"/>
                </a:solidFill>
                <a:latin typeface="+mn-lt"/>
                <a:ea typeface="+mn-ea"/>
                <a:cs typeface="+mn-cs"/>
              </a:rPr>
              <a:t>The process of photosynthesis converts carbon dioxide and water into sugars and released oxygen (section 3Ta). </a:t>
            </a:r>
          </a:p>
          <a:p>
            <a:pPr marL="365760" indent="-182880">
              <a:buFont typeface="+mj-lt"/>
              <a:buAutoNum type="arabicPeriod"/>
            </a:pPr>
            <a:r>
              <a:rPr lang="en-US" sz="1200" kern="1200" dirty="0">
                <a:solidFill>
                  <a:schemeClr val="tx1"/>
                </a:solidFill>
                <a:latin typeface="+mn-lt"/>
                <a:ea typeface="+mn-ea"/>
                <a:cs typeface="+mn-cs"/>
              </a:rPr>
              <a:t>Photosynthesis produces sugars that can be used immediately or stored for growth or later use (section 3Tb). </a:t>
            </a:r>
          </a:p>
          <a:p>
            <a:pPr marL="365760" indent="-182880">
              <a:buFont typeface="+mj-lt"/>
              <a:buAutoNum type="arabicPeriod"/>
            </a:pPr>
            <a:r>
              <a:rPr lang="en-US" sz="1200" kern="1200" dirty="0">
                <a:solidFill>
                  <a:schemeClr val="tx1"/>
                </a:solidFill>
                <a:latin typeface="+mn-lt"/>
                <a:ea typeface="+mn-ea"/>
                <a:cs typeface="+mn-cs"/>
              </a:rPr>
              <a:t>Most of the matter plants use for growth originates from carbon dioxide and water (section 3Tc).</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2234456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Read the information on the slide. These ideas also appear in the Food Webs Content Background Document.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“Many people think that plants only make sugars, but in fact, they use sugar molecules to produce other molecules, including proteins, fats, and DNA, which are used to form new cells and make the plants grow bigger.”</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2790537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let’s use the knowledge we’ve gained about photosynthesis to compare and contrast two diagrams.”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Review the diagram on this slide before advancing to the next slide. </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3179645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First </a:t>
            </a:r>
            <a:r>
              <a:rPr lang="en-US" sz="1200" kern="1200" dirty="0">
                <a:solidFill>
                  <a:schemeClr val="tx1"/>
                </a:solidFill>
                <a:latin typeface="+mn-lt"/>
                <a:ea typeface="+mn-ea"/>
                <a:cs typeface="+mn-cs"/>
              </a:rPr>
              <a:t>ask participants to compare and contrast the two representations of photosynthesis. (Switch</a:t>
            </a:r>
            <a:r>
              <a:rPr lang="en-US" sz="1200" kern="1200" baseline="0" dirty="0">
                <a:solidFill>
                  <a:schemeClr val="tx1"/>
                </a:solidFill>
                <a:latin typeface="+mn-lt"/>
                <a:ea typeface="+mn-ea"/>
                <a:cs typeface="+mn-cs"/>
              </a:rPr>
              <a:t> back and forth between this slide and the previous slide as needed.)</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Highlight the following similarities and differences between the two representations of photosynthesis: </a:t>
            </a:r>
          </a:p>
          <a:p>
            <a:pPr marL="365760" indent="-182880">
              <a:buFont typeface="Arial" pitchFamily="34" charset="0"/>
              <a:buChar char="•"/>
            </a:pPr>
            <a:r>
              <a:rPr lang="en-US" sz="1200" kern="1200" dirty="0">
                <a:solidFill>
                  <a:schemeClr val="tx1"/>
                </a:solidFill>
                <a:latin typeface="+mn-lt"/>
                <a:ea typeface="+mn-ea"/>
                <a:cs typeface="+mn-cs"/>
              </a:rPr>
              <a:t>In both diagrams, matter that doesn’t provide energy for living things is converted to matter that has stored energy living things can use. </a:t>
            </a:r>
          </a:p>
          <a:p>
            <a:pPr marL="365760" indent="-182880">
              <a:buFont typeface="Arial" pitchFamily="34" charset="0"/>
              <a:buChar char="•"/>
            </a:pPr>
            <a:r>
              <a:rPr lang="en-US" sz="1200" kern="1200" dirty="0">
                <a:solidFill>
                  <a:schemeClr val="tx1"/>
                </a:solidFill>
                <a:latin typeface="+mn-lt"/>
                <a:ea typeface="+mn-ea"/>
                <a:cs typeface="+mn-cs"/>
              </a:rPr>
              <a:t>The first diagram relies on words in an equation to make this point, while the second uses an image of plant leaves with labels and arrows to describe what happens during photosynthesis. </a:t>
            </a:r>
          </a:p>
          <a:p>
            <a:pPr marL="365760" indent="-182880">
              <a:buFont typeface="Arial" pitchFamily="34" charset="0"/>
              <a:buChar char="•"/>
            </a:pPr>
            <a:r>
              <a:rPr lang="en-US" sz="1200" kern="1200" dirty="0">
                <a:solidFill>
                  <a:schemeClr val="tx1"/>
                </a:solidFill>
                <a:latin typeface="+mn-lt"/>
                <a:ea typeface="+mn-ea"/>
                <a:cs typeface="+mn-cs"/>
              </a:rPr>
              <a:t>In the first diagram, students may not recognize that the sugars (food molecules) a plant produces are part of the plant itself. In the second diagram, this is clearer; however, it’s less clear that a set of chemical reactions leads to the formation of food molecules (sugar) and oxygen.</a:t>
            </a:r>
            <a:r>
              <a:rPr lang="en-US" dirty="0"/>
              <a:t> </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 </a:t>
            </a:r>
            <a:r>
              <a:rPr lang="en-US" sz="1200" kern="1200" dirty="0">
                <a:solidFill>
                  <a:schemeClr val="tx1"/>
                </a:solidFill>
                <a:latin typeface="+mn-lt"/>
                <a:ea typeface="+mn-ea"/>
                <a:cs typeface="+mn-cs"/>
              </a:rPr>
              <a:t>“What are the strengths and weaknesses of each representation?”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Discussing content representations and engaging participants in their use foreshadows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strategy D, which will be the focus of the next session.</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43</a:t>
            </a:fld>
            <a:endParaRPr lang="en-US"/>
          </a:p>
        </p:txBody>
      </p:sp>
    </p:spTree>
    <p:extLst>
      <p:ext uri="{BB962C8B-B14F-4D97-AF65-F5344CB8AC3E}">
        <p14:creationId xmlns:p14="http://schemas.microsoft.com/office/powerpoint/2010/main" val="75104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To help participants build connections between the science content and pedagogy work, read the learning goals on the slide and briefly discuss how well the three investigations matched these goals.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30714952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Read the second content deepening focus question on the slide.</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3195585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Show participants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either the time-lapse videos listed on this slide (if you have an Internet connection) or the photos of young and adult organisms on slides 47–54.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“As you [</a:t>
            </a:r>
            <a:r>
              <a:rPr lang="en-US" sz="1200" i="1" kern="1200" dirty="0">
                <a:solidFill>
                  <a:schemeClr val="tx1"/>
                </a:solidFill>
                <a:latin typeface="+mn-lt"/>
                <a:ea typeface="+mn-ea"/>
                <a:cs typeface="+mn-cs"/>
              </a:rPr>
              <a:t>watch the time-lapse videos video/look at the pictures</a:t>
            </a:r>
            <a:r>
              <a:rPr lang="en-US" sz="1200" kern="1200" dirty="0">
                <a:solidFill>
                  <a:schemeClr val="tx1"/>
                </a:solidFill>
                <a:latin typeface="+mn-lt"/>
                <a:ea typeface="+mn-ea"/>
                <a:cs typeface="+mn-cs"/>
              </a:rPr>
              <a:t>] of growing organisms, think about the focus question, </a:t>
            </a:r>
            <a:r>
              <a:rPr lang="en-US" sz="1200" i="1" kern="1200" dirty="0">
                <a:solidFill>
                  <a:schemeClr val="tx1"/>
                </a:solidFill>
                <a:latin typeface="+mn-lt"/>
                <a:ea typeface="+mn-ea"/>
                <a:cs typeface="+mn-cs"/>
              </a:rPr>
              <a:t>How do living things grow bigger?</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7186917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2-day newborn oak sapling</a:t>
            </a:r>
            <a:r>
              <a:rPr lang="en-US" sz="1200" b="0" i="0" kern="1200" baseline="0" dirty="0">
                <a:solidFill>
                  <a:schemeClr val="tx1"/>
                </a:solidFill>
                <a:effectLst/>
                <a:latin typeface="+mn-lt"/>
                <a:ea typeface="+mn-ea"/>
                <a:cs typeface="+mn-cs"/>
              </a:rPr>
              <a:t> </a:t>
            </a:r>
            <a:endParaRPr lang="en-US" sz="1200" dirty="0">
              <a:latin typeface="Arial" panose="020B0604020202020204" pitchFamily="34" charset="0"/>
              <a:cs typeface="Arial" panose="020B0604020202020204" pitchFamily="34" charset="0"/>
            </a:endParaRPr>
          </a:p>
          <a:p>
            <a:endParaRPr lang="en-US" baseline="0" dirty="0"/>
          </a:p>
          <a:p>
            <a:r>
              <a:rPr lang="en-US" sz="1200" b="0" i="0" kern="1200" dirty="0">
                <a:solidFill>
                  <a:schemeClr val="tx1"/>
                </a:solidFill>
                <a:effectLst/>
                <a:latin typeface="+mn-lt"/>
                <a:ea typeface="+mn-ea"/>
                <a:cs typeface="+mn-cs"/>
              </a:rPr>
              <a:t>Large </a:t>
            </a:r>
            <a:r>
              <a:rPr lang="en-US" sz="1200" b="0" i="0" kern="1200" dirty="0" err="1">
                <a:solidFill>
                  <a:schemeClr val="tx1"/>
                </a:solidFill>
                <a:effectLst/>
                <a:latin typeface="+mn-lt"/>
                <a:ea typeface="+mn-ea"/>
                <a:cs typeface="+mn-cs"/>
              </a:rPr>
              <a:t>Quercus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rubra</a:t>
            </a:r>
            <a:r>
              <a:rPr lang="en-US" sz="1200" b="0" i="0" kern="1200" dirty="0">
                <a:solidFill>
                  <a:schemeClr val="tx1"/>
                </a:solidFill>
                <a:effectLst/>
                <a:latin typeface="+mn-lt"/>
                <a:ea typeface="+mn-ea"/>
                <a:cs typeface="+mn-cs"/>
              </a:rPr>
              <a:t>, Red Oak Tree</a:t>
            </a:r>
          </a:p>
          <a:p>
            <a:endParaRPr lang="en-US" dirty="0"/>
          </a:p>
        </p:txBody>
      </p:sp>
      <p:sp>
        <p:nvSpPr>
          <p:cNvPr id="4" name="Slide Number Placeholder 3"/>
          <p:cNvSpPr>
            <a:spLocks noGrp="1"/>
          </p:cNvSpPr>
          <p:nvPr>
            <p:ph type="sldNum" sz="quarter" idx="10"/>
          </p:nvPr>
        </p:nvSpPr>
        <p:spPr/>
        <p:txBody>
          <a:bodyPr/>
          <a:lstStyle/>
          <a:p>
            <a:fld id="{485F3C47-26E5-4879-A102-751A33FDB2F5}" type="slidenum">
              <a:rPr lang="en-US" smtClean="0"/>
              <a:pPr/>
              <a:t>47</a:t>
            </a:fld>
            <a:endParaRPr lang="en-US"/>
          </a:p>
        </p:txBody>
      </p:sp>
    </p:spTree>
    <p:extLst>
      <p:ext uri="{BB962C8B-B14F-4D97-AF65-F5344CB8AC3E}">
        <p14:creationId xmlns:p14="http://schemas.microsoft.com/office/powerpoint/2010/main" val="29295864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Lynx</a:t>
            </a:r>
          </a:p>
        </p:txBody>
      </p:sp>
      <p:sp>
        <p:nvSpPr>
          <p:cNvPr id="4" name="Slide Number Placeholder 3"/>
          <p:cNvSpPr>
            <a:spLocks noGrp="1"/>
          </p:cNvSpPr>
          <p:nvPr>
            <p:ph type="sldNum" sz="quarter" idx="10"/>
          </p:nvPr>
        </p:nvSpPr>
        <p:spPr/>
        <p:txBody>
          <a:bodyPr/>
          <a:lstStyle/>
          <a:p>
            <a:fld id="{485F3C47-26E5-4879-A102-751A33FDB2F5}" type="slidenum">
              <a:rPr lang="en-US" smtClean="0"/>
              <a:pPr/>
              <a:t>48</a:t>
            </a:fld>
            <a:endParaRPr lang="en-US"/>
          </a:p>
        </p:txBody>
      </p:sp>
    </p:spTree>
    <p:extLst>
      <p:ext uri="{BB962C8B-B14F-4D97-AF65-F5344CB8AC3E}">
        <p14:creationId xmlns:p14="http://schemas.microsoft.com/office/powerpoint/2010/main" val="22656727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Frog guarding </a:t>
            </a:r>
            <a:r>
              <a:rPr lang="en-US" dirty="0" err="1"/>
              <a:t>froglets</a:t>
            </a:r>
            <a:endParaRPr lang="en-US" dirty="0"/>
          </a:p>
        </p:txBody>
      </p:sp>
      <p:sp>
        <p:nvSpPr>
          <p:cNvPr id="4" name="Slide Number Placeholder 3"/>
          <p:cNvSpPr>
            <a:spLocks noGrp="1"/>
          </p:cNvSpPr>
          <p:nvPr>
            <p:ph type="sldNum" sz="quarter" idx="10"/>
          </p:nvPr>
        </p:nvSpPr>
        <p:spPr/>
        <p:txBody>
          <a:bodyPr/>
          <a:lstStyle/>
          <a:p>
            <a:fld id="{485F3C47-26E5-4879-A102-751A33FDB2F5}" type="slidenum">
              <a:rPr lang="en-US" smtClean="0"/>
              <a:pPr/>
              <a:t>49</a:t>
            </a:fld>
            <a:endParaRPr lang="en-US"/>
          </a:p>
        </p:txBody>
      </p:sp>
    </p:spTree>
    <p:extLst>
      <p:ext uri="{BB962C8B-B14F-4D97-AF65-F5344CB8AC3E}">
        <p14:creationId xmlns:p14="http://schemas.microsoft.com/office/powerpoint/2010/main" val="388081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dirty="0"/>
              <a:t>2</a:t>
            </a:r>
            <a:r>
              <a:rPr lang="en-US" baseline="0" dirty="0"/>
              <a:t> m</a:t>
            </a:r>
            <a:r>
              <a:rPr lang="en-US" dirty="0"/>
              <a:t>in</a:t>
            </a:r>
          </a:p>
          <a:p>
            <a:pPr marL="220348" indent="-220348">
              <a:buAutoNum type="arabicPlain"/>
            </a:pPr>
            <a:endParaRPr lang="en-US" dirty="0"/>
          </a:p>
          <a:p>
            <a:pPr defTabSz="881390">
              <a:defRPr/>
            </a:pPr>
            <a:r>
              <a:rPr lang="en-US" dirty="0"/>
              <a:t>a. Introduce today’s focus questions.</a:t>
            </a:r>
          </a:p>
          <a:p>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83915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Brown bear and cub</a:t>
            </a:r>
          </a:p>
        </p:txBody>
      </p:sp>
      <p:sp>
        <p:nvSpPr>
          <p:cNvPr id="4" name="Slide Number Placeholder 3"/>
          <p:cNvSpPr>
            <a:spLocks noGrp="1"/>
          </p:cNvSpPr>
          <p:nvPr>
            <p:ph type="sldNum" sz="quarter" idx="10"/>
          </p:nvPr>
        </p:nvSpPr>
        <p:spPr/>
        <p:txBody>
          <a:bodyPr/>
          <a:lstStyle/>
          <a:p>
            <a:fld id="{485F3C47-26E5-4879-A102-751A33FDB2F5}" type="slidenum">
              <a:rPr lang="en-US" smtClean="0"/>
              <a:pPr/>
              <a:t>50</a:t>
            </a:fld>
            <a:endParaRPr lang="en-US"/>
          </a:p>
        </p:txBody>
      </p:sp>
    </p:spTree>
    <p:extLst>
      <p:ext uri="{BB962C8B-B14F-4D97-AF65-F5344CB8AC3E}">
        <p14:creationId xmlns:p14="http://schemas.microsoft.com/office/powerpoint/2010/main" val="13656089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Spider and babies</a:t>
            </a:r>
          </a:p>
        </p:txBody>
      </p:sp>
      <p:sp>
        <p:nvSpPr>
          <p:cNvPr id="4" name="Slide Number Placeholder 3"/>
          <p:cNvSpPr>
            <a:spLocks noGrp="1"/>
          </p:cNvSpPr>
          <p:nvPr>
            <p:ph type="sldNum" sz="quarter" idx="10"/>
          </p:nvPr>
        </p:nvSpPr>
        <p:spPr/>
        <p:txBody>
          <a:bodyPr/>
          <a:lstStyle/>
          <a:p>
            <a:fld id="{485F3C47-26E5-4879-A102-751A33FDB2F5}" type="slidenum">
              <a:rPr lang="en-US" smtClean="0"/>
              <a:pPr/>
              <a:t>51</a:t>
            </a:fld>
            <a:endParaRPr lang="en-US"/>
          </a:p>
        </p:txBody>
      </p:sp>
    </p:spTree>
    <p:extLst>
      <p:ext uri="{BB962C8B-B14F-4D97-AF65-F5344CB8AC3E}">
        <p14:creationId xmlns:p14="http://schemas.microsoft.com/office/powerpoint/2010/main" val="15929746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Seahorse</a:t>
            </a:r>
            <a:r>
              <a:rPr lang="en-US" baseline="0" dirty="0"/>
              <a:t> and baby</a:t>
            </a:r>
            <a:endParaRPr lang="en-US" dirty="0"/>
          </a:p>
        </p:txBody>
      </p:sp>
      <p:sp>
        <p:nvSpPr>
          <p:cNvPr id="4" name="Slide Number Placeholder 3"/>
          <p:cNvSpPr>
            <a:spLocks noGrp="1"/>
          </p:cNvSpPr>
          <p:nvPr>
            <p:ph type="sldNum" sz="quarter" idx="10"/>
          </p:nvPr>
        </p:nvSpPr>
        <p:spPr/>
        <p:txBody>
          <a:bodyPr/>
          <a:lstStyle/>
          <a:p>
            <a:fld id="{485F3C47-26E5-4879-A102-751A33FDB2F5}" type="slidenum">
              <a:rPr lang="en-US" smtClean="0"/>
              <a:pPr/>
              <a:t>52</a:t>
            </a:fld>
            <a:endParaRPr lang="en-US"/>
          </a:p>
        </p:txBody>
      </p:sp>
    </p:spTree>
    <p:extLst>
      <p:ext uri="{BB962C8B-B14F-4D97-AF65-F5344CB8AC3E}">
        <p14:creationId xmlns:p14="http://schemas.microsoft.com/office/powerpoint/2010/main" val="22749675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Polar bear and cubs</a:t>
            </a:r>
          </a:p>
        </p:txBody>
      </p:sp>
      <p:sp>
        <p:nvSpPr>
          <p:cNvPr id="4" name="Slide Number Placeholder 3"/>
          <p:cNvSpPr>
            <a:spLocks noGrp="1"/>
          </p:cNvSpPr>
          <p:nvPr>
            <p:ph type="sldNum" sz="quarter" idx="10"/>
          </p:nvPr>
        </p:nvSpPr>
        <p:spPr/>
        <p:txBody>
          <a:bodyPr/>
          <a:lstStyle/>
          <a:p>
            <a:fld id="{485F3C47-26E5-4879-A102-751A33FDB2F5}" type="slidenum">
              <a:rPr lang="en-US" smtClean="0"/>
              <a:pPr/>
              <a:t>53</a:t>
            </a:fld>
            <a:endParaRPr lang="en-US"/>
          </a:p>
        </p:txBody>
      </p:sp>
    </p:spTree>
    <p:extLst>
      <p:ext uri="{BB962C8B-B14F-4D97-AF65-F5344CB8AC3E}">
        <p14:creationId xmlns:p14="http://schemas.microsoft.com/office/powerpoint/2010/main" val="23309642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participants have looked at</a:t>
            </a:r>
            <a:r>
              <a:rPr lang="en-US" sz="1200" kern="1200" baseline="0" dirty="0">
                <a:solidFill>
                  <a:schemeClr val="tx1"/>
                </a:solidFill>
                <a:latin typeface="+mn-lt"/>
                <a:ea typeface="+mn-ea"/>
                <a:cs typeface="+mn-cs"/>
              </a:rPr>
              <a:t> the images, ask them </a:t>
            </a:r>
            <a:r>
              <a:rPr lang="en-US" sz="1200" kern="1200" dirty="0">
                <a:solidFill>
                  <a:schemeClr val="tx1"/>
                </a:solidFill>
                <a:latin typeface="+mn-lt"/>
                <a:ea typeface="+mn-ea"/>
                <a:cs typeface="+mn-cs"/>
              </a:rPr>
              <a:t>to write a possible answer to the focus question in their science notebooks. Remind them to use complete sentences.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54</a:t>
            </a:fld>
            <a:endParaRPr lang="en-US"/>
          </a:p>
        </p:txBody>
      </p:sp>
    </p:spTree>
    <p:extLst>
      <p:ext uri="{BB962C8B-B14F-4D97-AF65-F5344CB8AC3E}">
        <p14:creationId xmlns:p14="http://schemas.microsoft.com/office/powerpoint/2010/main" val="1449209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 </a:t>
            </a:r>
            <a:r>
              <a:rPr lang="en-US" sz="1200" kern="1200" dirty="0">
                <a:solidFill>
                  <a:schemeClr val="tx1"/>
                </a:solidFill>
                <a:latin typeface="+mn-lt"/>
                <a:ea typeface="+mn-ea"/>
                <a:cs typeface="+mn-cs"/>
              </a:rPr>
              <a:t>Distribute the laminated tree, squirrel, and mountain lion place mats from Food Webs lessons 3a and 3b (handouts 3.1, 3.2, and 3.3).</a:t>
            </a:r>
            <a:r>
              <a:rPr lang="en-US" sz="1200" b="1"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“Using your tree, squirrel,</a:t>
            </a:r>
            <a:r>
              <a:rPr lang="en-US" sz="1200" kern="1200" baseline="0" dirty="0">
                <a:solidFill>
                  <a:schemeClr val="tx1"/>
                </a:solidFill>
                <a:latin typeface="+mn-lt"/>
                <a:ea typeface="+mn-ea"/>
                <a:cs typeface="+mn-cs"/>
              </a:rPr>
              <a:t> and mountain lion </a:t>
            </a:r>
            <a:r>
              <a:rPr lang="en-US" sz="1200" kern="1200" dirty="0">
                <a:solidFill>
                  <a:schemeClr val="tx1"/>
                </a:solidFill>
                <a:latin typeface="+mn-lt"/>
                <a:ea typeface="+mn-ea"/>
                <a:cs typeface="+mn-cs"/>
              </a:rPr>
              <a:t>organism place mats, build a simple food web, arranging the mats in an order that shows which organism eats another organism.”</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6862270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Guide participants through this activity from Food Webs lesson 3a. To model plant growth for participants, demonstrate what the three types of molecules should look like based on the slide images. Make 20 linking-cube carbon-dioxide molecules, 10 linking-cube water molecules, and 4 linking-cube food/sugar molecules.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“Turn to the section in lesson 3a where this activity appears in your lesson</a:t>
            </a:r>
            <a:r>
              <a:rPr lang="en-US" sz="1200" kern="1200" baseline="0" dirty="0">
                <a:solidFill>
                  <a:schemeClr val="tx1"/>
                </a:solidFill>
                <a:latin typeface="+mn-lt"/>
                <a:ea typeface="+mn-ea"/>
                <a:cs typeface="+mn-cs"/>
              </a:rPr>
              <a:t> plans binder</a:t>
            </a:r>
            <a:r>
              <a:rPr lang="en-US" sz="1200" kern="1200" dirty="0">
                <a:solidFill>
                  <a:schemeClr val="tx1"/>
                </a:solidFill>
                <a:latin typeface="+mn-lt"/>
                <a:ea typeface="+mn-ea"/>
                <a:cs typeface="+mn-cs"/>
              </a:rPr>
              <a:t>. Then follow the steps to show how plants grow.”</a:t>
            </a:r>
            <a:r>
              <a:rPr lang="en-US" sz="1200" i="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548640" lvl="0" indent="-228600">
              <a:buFont typeface="+mj-lt"/>
              <a:buAutoNum type="arabicPeriod"/>
            </a:pPr>
            <a:r>
              <a:rPr lang="en-US" sz="1200" kern="1200" dirty="0">
                <a:solidFill>
                  <a:schemeClr val="tx1"/>
                </a:solidFill>
                <a:latin typeface="+mn-lt"/>
                <a:ea typeface="+mn-ea"/>
                <a:cs typeface="+mn-cs"/>
              </a:rPr>
              <a:t>Place one food molecule on the tree poster/place</a:t>
            </a:r>
            <a:r>
              <a:rPr lang="en-US" sz="1200" kern="1200" baseline="0" dirty="0">
                <a:solidFill>
                  <a:schemeClr val="tx1"/>
                </a:solidFill>
                <a:latin typeface="+mn-lt"/>
                <a:ea typeface="+mn-ea"/>
                <a:cs typeface="+mn-cs"/>
              </a:rPr>
              <a:t> mat</a:t>
            </a:r>
            <a:r>
              <a:rPr lang="en-US" sz="1200" kern="1200" dirty="0">
                <a:solidFill>
                  <a:schemeClr val="tx1"/>
                </a:solidFill>
                <a:latin typeface="+mn-lt"/>
                <a:ea typeface="+mn-ea"/>
                <a:cs typeface="+mn-cs"/>
              </a:rPr>
              <a:t>. This baby tree is made up of food molecules, but not a lot of them. </a:t>
            </a:r>
          </a:p>
          <a:p>
            <a:pPr marL="548640" lvl="0" indent="-228600">
              <a:buFont typeface="+mj-lt"/>
              <a:buAutoNum type="arabicPeriod"/>
            </a:pPr>
            <a:r>
              <a:rPr lang="en-US" sz="1200" kern="1200" dirty="0">
                <a:solidFill>
                  <a:schemeClr val="tx1"/>
                </a:solidFill>
                <a:latin typeface="+mn-lt"/>
                <a:ea typeface="+mn-ea"/>
                <a:cs typeface="+mn-cs"/>
              </a:rPr>
              <a:t>Place the CO</a:t>
            </a:r>
            <a:r>
              <a:rPr lang="en-US" sz="1200" kern="1200" baseline="-25000" dirty="0">
                <a:solidFill>
                  <a:schemeClr val="tx1"/>
                </a:solidFill>
                <a:latin typeface="+mn-lt"/>
                <a:ea typeface="+mn-ea"/>
                <a:cs typeface="+mn-cs"/>
              </a:rPr>
              <a:t>2</a:t>
            </a:r>
            <a:r>
              <a:rPr lang="en-US" sz="1200" kern="1200" dirty="0">
                <a:solidFill>
                  <a:schemeClr val="tx1"/>
                </a:solidFill>
                <a:latin typeface="+mn-lt"/>
                <a:ea typeface="+mn-ea"/>
                <a:cs typeface="+mn-cs"/>
              </a:rPr>
              <a:t> molecules in the air surrounding the tree.</a:t>
            </a:r>
          </a:p>
          <a:p>
            <a:pPr marL="548640" indent="-228600">
              <a:buFont typeface="+mj-lt"/>
              <a:buAutoNum type="arabicPeriod"/>
            </a:pPr>
            <a:r>
              <a:rPr lang="en-US" sz="1200" kern="1200" dirty="0">
                <a:solidFill>
                  <a:schemeClr val="tx1"/>
                </a:solidFill>
                <a:latin typeface="+mn-lt"/>
                <a:ea typeface="+mn-ea"/>
                <a:cs typeface="+mn-cs"/>
              </a:rPr>
              <a:t>Place water molecules in the soil on the poster/place mat.   </a:t>
            </a:r>
          </a:p>
          <a:p>
            <a:pPr marL="548640" indent="-228600">
              <a:buFont typeface="+mj-lt"/>
              <a:buAutoNum type="arabicPeriod"/>
            </a:pPr>
            <a:r>
              <a:rPr lang="en-US" sz="1200" kern="1200" dirty="0">
                <a:solidFill>
                  <a:schemeClr val="tx1"/>
                </a:solidFill>
                <a:latin typeface="+mn-lt"/>
                <a:ea typeface="+mn-ea"/>
                <a:cs typeface="+mn-cs"/>
              </a:rPr>
              <a:t>Take one CO</a:t>
            </a:r>
            <a:r>
              <a:rPr lang="en-US" sz="1200" kern="1200" baseline="-25000" dirty="0">
                <a:solidFill>
                  <a:schemeClr val="tx1"/>
                </a:solidFill>
                <a:latin typeface="+mn-lt"/>
                <a:ea typeface="+mn-ea"/>
                <a:cs typeface="+mn-cs"/>
              </a:rPr>
              <a:t>2</a:t>
            </a:r>
            <a:r>
              <a:rPr lang="en-US" sz="1200" kern="1200" dirty="0">
                <a:solidFill>
                  <a:schemeClr val="tx1"/>
                </a:solidFill>
                <a:latin typeface="+mn-lt"/>
                <a:ea typeface="+mn-ea"/>
                <a:cs typeface="+mn-cs"/>
              </a:rPr>
              <a:t> molecule and one water molecule and hold them together up toward the light (the Sun) to get energy. With this energy from the Sun, take the CO</a:t>
            </a:r>
            <a:r>
              <a:rPr lang="en-US" sz="1200" kern="1200" baseline="-25000" dirty="0">
                <a:solidFill>
                  <a:schemeClr val="tx1"/>
                </a:solidFill>
                <a:latin typeface="+mn-lt"/>
                <a:ea typeface="+mn-ea"/>
                <a:cs typeface="+mn-cs"/>
              </a:rPr>
              <a:t>2</a:t>
            </a:r>
            <a:r>
              <a:rPr lang="en-US" sz="1200" kern="1200" dirty="0">
                <a:solidFill>
                  <a:schemeClr val="tx1"/>
                </a:solidFill>
                <a:latin typeface="+mn-lt"/>
                <a:ea typeface="+mn-ea"/>
                <a:cs typeface="+mn-cs"/>
              </a:rPr>
              <a:t> and H</a:t>
            </a:r>
            <a:r>
              <a:rPr lang="en-US" sz="1200" kern="1200" baseline="-25000" dirty="0">
                <a:solidFill>
                  <a:schemeClr val="tx1"/>
                </a:solidFill>
                <a:latin typeface="+mn-lt"/>
                <a:ea typeface="+mn-ea"/>
                <a:cs typeface="+mn-cs"/>
              </a:rPr>
              <a:t>2</a:t>
            </a:r>
            <a:r>
              <a:rPr lang="en-US" sz="1200" kern="1200" dirty="0">
                <a:solidFill>
                  <a:schemeClr val="tx1"/>
                </a:solidFill>
                <a:latin typeface="+mn-lt"/>
                <a:ea typeface="+mn-ea"/>
                <a:cs typeface="+mn-cs"/>
              </a:rPr>
              <a:t>O molecules apart and then rearrange the cubes to build sugar molecules. </a:t>
            </a:r>
            <a:r>
              <a:rPr lang="en-US" sz="1200" i="1" kern="1200" dirty="0">
                <a:solidFill>
                  <a:schemeClr val="tx1"/>
                </a:solidFill>
                <a:latin typeface="+mn-lt"/>
                <a:ea typeface="+mn-ea"/>
                <a:cs typeface="+mn-cs"/>
              </a:rPr>
              <a:t>Emphasize </a:t>
            </a:r>
            <a:r>
              <a:rPr lang="en-US" sz="1200" kern="1200" dirty="0">
                <a:solidFill>
                  <a:schemeClr val="tx1"/>
                </a:solidFill>
                <a:latin typeface="+mn-lt"/>
                <a:ea typeface="+mn-ea"/>
                <a:cs typeface="+mn-cs"/>
              </a:rPr>
              <a:t>that energy is now stored in the links between each of the cubes. The food molecules have stored energy. </a:t>
            </a:r>
          </a:p>
          <a:p>
            <a:pPr marL="548640" indent="-228600">
              <a:buFont typeface="+mj-lt"/>
              <a:buAutoNum type="arabicPeriod"/>
            </a:pPr>
            <a:r>
              <a:rPr lang="en-US" sz="1200" kern="1200" dirty="0">
                <a:solidFill>
                  <a:schemeClr val="tx1"/>
                </a:solidFill>
                <a:latin typeface="+mn-lt"/>
                <a:ea typeface="+mn-ea"/>
                <a:cs typeface="+mn-cs"/>
              </a:rPr>
              <a:t>As you build food molecules, place them on the tree poster/mat. The tree gets bigger by making more and more food molecules and using them as building blocks for its body structures. </a:t>
            </a:r>
          </a:p>
          <a:p>
            <a:pPr marL="548640" indent="-228600">
              <a:buFont typeface="+mj-lt"/>
              <a:buAutoNum type="arabicPeriod"/>
            </a:pPr>
            <a:r>
              <a:rPr lang="en-US" sz="1200" kern="1200" dirty="0">
                <a:solidFill>
                  <a:schemeClr val="tx1"/>
                </a:solidFill>
                <a:latin typeface="+mn-lt"/>
                <a:ea typeface="+mn-ea"/>
                <a:cs typeface="+mn-cs"/>
              </a:rPr>
              <a:t>Keep going through this process of building food molecules and growing the tree until you run out of linking cubes.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A simplified version of a food molecule is used in this model to make the science content easier for students to grasp. In reality, a glucose or sugar molecule has a chemical formula of C</a:t>
            </a:r>
            <a:r>
              <a:rPr lang="en-US" sz="1200" kern="1200" baseline="-25000" dirty="0">
                <a:solidFill>
                  <a:schemeClr val="tx1"/>
                </a:solidFill>
                <a:latin typeface="+mn-lt"/>
                <a:ea typeface="+mn-ea"/>
                <a:cs typeface="+mn-cs"/>
              </a:rPr>
              <a:t>6</a:t>
            </a:r>
            <a:r>
              <a:rPr lang="en-US" sz="1200" kern="1200" dirty="0">
                <a:solidFill>
                  <a:schemeClr val="tx1"/>
                </a:solidFill>
                <a:latin typeface="+mn-lt"/>
                <a:ea typeface="+mn-ea"/>
                <a:cs typeface="+mn-cs"/>
              </a:rPr>
              <a:t>H</a:t>
            </a:r>
            <a:r>
              <a:rPr lang="en-US" sz="1200" kern="1200" baseline="-25000" dirty="0">
                <a:solidFill>
                  <a:schemeClr val="tx1"/>
                </a:solidFill>
                <a:latin typeface="+mn-lt"/>
                <a:ea typeface="+mn-ea"/>
                <a:cs typeface="+mn-cs"/>
              </a:rPr>
              <a:t>12</a:t>
            </a:r>
            <a:r>
              <a:rPr lang="en-US" sz="1200" kern="1200" dirty="0">
                <a:solidFill>
                  <a:schemeClr val="tx1"/>
                </a:solidFill>
                <a:latin typeface="+mn-lt"/>
                <a:ea typeface="+mn-ea"/>
                <a:cs typeface="+mn-cs"/>
              </a:rPr>
              <a:t>O</a:t>
            </a:r>
            <a:r>
              <a:rPr lang="en-US" sz="1200" kern="1200" baseline="-25000" dirty="0">
                <a:solidFill>
                  <a:schemeClr val="tx1"/>
                </a:solidFill>
                <a:latin typeface="+mn-lt"/>
                <a:ea typeface="+mn-ea"/>
                <a:cs typeface="+mn-cs"/>
              </a:rPr>
              <a:t>6</a:t>
            </a:r>
            <a:r>
              <a:rPr lang="en-US" sz="1200" kern="1200" dirty="0">
                <a:solidFill>
                  <a:schemeClr val="tx1"/>
                </a:solidFill>
                <a:latin typeface="+mn-lt"/>
                <a:ea typeface="+mn-ea"/>
                <a:cs typeface="+mn-cs"/>
              </a:rPr>
              <a:t> (which means there are 6 carbon atoms, 12 hydrogen atoms, and 6 oxygen atoms in one glucose molecule).</a:t>
            </a:r>
            <a:r>
              <a:rPr lang="en-US" dirty="0"/>
              <a:t> </a:t>
            </a:r>
          </a:p>
          <a:p>
            <a:pPr lvl="0"/>
            <a:endParaRPr lang="en-US" dirty="0"/>
          </a:p>
          <a:p>
            <a:r>
              <a:rPr lang="en-US" i="1"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32662858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PD leader talk: </a:t>
            </a:r>
            <a:r>
              <a:rPr lang="en-US" sz="1200" kern="1200" dirty="0">
                <a:solidFill>
                  <a:schemeClr val="tx1"/>
                </a:solidFill>
                <a:latin typeface="+mn-lt"/>
                <a:ea typeface="+mn-ea"/>
                <a:cs typeface="+mn-cs"/>
              </a:rPr>
              <a:t>“Do you think animals can grow by making their own food molecules like plants do?” </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 </a:t>
            </a:r>
            <a:r>
              <a:rPr lang="en-US" sz="1200" kern="1200" dirty="0">
                <a:solidFill>
                  <a:schemeClr val="tx1"/>
                </a:solidFill>
                <a:latin typeface="+mn-lt"/>
                <a:ea typeface="+mn-ea"/>
                <a:cs typeface="+mn-cs"/>
              </a:rPr>
              <a:t>Emphasize that the answer to this question is no.</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Then demonstrate how animals grow bigger by guiding participants through these steps from lesson 3b:</a:t>
            </a:r>
          </a:p>
          <a:p>
            <a:pPr marL="365760" lvl="0" indent="-182880">
              <a:buFont typeface="+mj-lt"/>
              <a:buAutoNum type="arabicPeriod"/>
            </a:pPr>
            <a:r>
              <a:rPr lang="en-US" sz="1200" kern="1200" dirty="0">
                <a:solidFill>
                  <a:schemeClr val="tx1"/>
                </a:solidFill>
                <a:latin typeface="+mn-lt"/>
                <a:ea typeface="+mn-ea"/>
                <a:cs typeface="+mn-cs"/>
              </a:rPr>
              <a:t>To show how the squirrel gets bigger, let’s imagine that it’s eating some of the nuts on this tree. When it does this, it takes food molecules the tree made and adds these molecules to its own body to grow bigger. </a:t>
            </a:r>
          </a:p>
          <a:p>
            <a:pPr marL="365760" lvl="0" indent="-182880">
              <a:buFont typeface="+mj-lt"/>
              <a:buAutoNum type="arabicPeriod"/>
            </a:pPr>
            <a:r>
              <a:rPr lang="en-US" sz="1200" kern="1200" dirty="0">
                <a:solidFill>
                  <a:schemeClr val="tx1"/>
                </a:solidFill>
                <a:latin typeface="+mn-lt"/>
                <a:ea typeface="+mn-ea"/>
                <a:cs typeface="+mn-cs"/>
              </a:rPr>
              <a:t>To model how the squirrel grows bigger by using this matter, move food molecules from the tree to the squirrel. But don’t move all of the food molecules, because the squirrel doesn’t eat the whole tree!  </a:t>
            </a:r>
          </a:p>
          <a:p>
            <a:pPr marL="365760" indent="-182880">
              <a:buFont typeface="+mj-lt"/>
              <a:buAutoNum type="arabicPeriod"/>
            </a:pPr>
            <a:r>
              <a:rPr lang="en-US" sz="1200" kern="1200" dirty="0">
                <a:solidFill>
                  <a:schemeClr val="tx1"/>
                </a:solidFill>
                <a:latin typeface="+mn-lt"/>
                <a:ea typeface="+mn-ea"/>
                <a:cs typeface="+mn-cs"/>
              </a:rPr>
              <a:t>The mountain lion is going to get the matter (or food molecules) it needs to grow bigger by eating most of the squirrel (it doesn’t eat the bones). </a:t>
            </a:r>
          </a:p>
          <a:p>
            <a:pPr marL="365760" indent="-182880">
              <a:buFont typeface="+mj-lt"/>
              <a:buAutoNum type="arabicPeriod"/>
            </a:pPr>
            <a:r>
              <a:rPr lang="en-US" sz="1200" kern="1200" dirty="0">
                <a:solidFill>
                  <a:schemeClr val="tx1"/>
                </a:solidFill>
                <a:latin typeface="+mn-lt"/>
                <a:ea typeface="+mn-ea"/>
                <a:cs typeface="+mn-cs"/>
              </a:rPr>
              <a:t>So move most of the food molecules from the squirrel to the mountain lion to show how the mountain lion will grow bigger using the matter (or food molecules) it got from eating the squirrel.</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57</a:t>
            </a:fld>
            <a:endParaRPr lang="en-US"/>
          </a:p>
        </p:txBody>
      </p:sp>
    </p:spTree>
    <p:extLst>
      <p:ext uri="{BB962C8B-B14F-4D97-AF65-F5344CB8AC3E}">
        <p14:creationId xmlns:p14="http://schemas.microsoft.com/office/powerpoint/2010/main" val="4161986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“Answer the questions on the slide in your notebooks, and be prepared to share your ideas with the group.”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Invite participants to briefly share their ideas about how living things grow and where the mountain lion’s food matter originally came from.</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1621355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“Sketch each of these organisms in your notebooks and then work with a partner to complete the task on the slide. Make sure to add arrows and labels to your diagrams to show how each organism grows.”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the activity, ask one or two pairs to describe their completed diagrams to the rest of the group.</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4265225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r>
              <a:rPr lang="en-US" sz="1200" kern="1200" dirty="0">
                <a:solidFill>
                  <a:schemeClr val="tx1"/>
                </a:solidFill>
                <a:latin typeface="+mn-lt"/>
                <a:ea typeface="+mn-ea"/>
                <a:cs typeface="+mn-cs"/>
              </a:rPr>
              <a:t>a. “Today we’ll be looking at four new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Three of them are Science Content Storyline Lens strategies, and one is a Student Thinking Lens strategy. Throughout the session, think about how these strategies are different from one another and how they are closely linked to each other.”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3369999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 </a:t>
            </a:r>
            <a:r>
              <a:rPr lang="en-US" sz="1200" kern="1200" dirty="0">
                <a:solidFill>
                  <a:schemeClr val="tx1"/>
                </a:solidFill>
                <a:latin typeface="+mn-lt"/>
                <a:ea typeface="+mn-ea"/>
                <a:cs typeface="+mn-cs"/>
              </a:rPr>
              <a:t>If time allows, have participants complete the synthesizing/summarizing task on the slide. </a:t>
            </a:r>
          </a:p>
          <a:p>
            <a:endParaRPr lang="en-US" sz="1200" b="1" kern="1200" baseline="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When participants have finished this task, lead them through the assessment questions on the following slide.</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60</a:t>
            </a:fld>
            <a:endParaRPr lang="en-US">
              <a:solidFill>
                <a:prstClr val="black"/>
              </a:solidFill>
            </a:endParaRPr>
          </a:p>
        </p:txBody>
      </p:sp>
    </p:spTree>
    <p:extLst>
      <p:ext uri="{BB962C8B-B14F-4D97-AF65-F5344CB8AC3E}">
        <p14:creationId xmlns:p14="http://schemas.microsoft.com/office/powerpoint/2010/main" val="8637210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Read through the assessment questions on the slide and direct participants to write their responses in their science notebooks.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“How has our content deepening work changed your thinking about the focus question, </a:t>
            </a:r>
            <a:r>
              <a:rPr lang="en-US" sz="1200" i="1" kern="1200" dirty="0">
                <a:solidFill>
                  <a:schemeClr val="tx1"/>
                </a:solidFill>
                <a:latin typeface="+mn-lt"/>
                <a:ea typeface="+mn-ea"/>
                <a:cs typeface="+mn-cs"/>
              </a:rPr>
              <a:t>How do living things grow bigger?</a:t>
            </a:r>
            <a:r>
              <a:rPr lang="en-US" sz="1200" kern="1200" dirty="0">
                <a:solidFill>
                  <a:schemeClr val="tx1"/>
                </a:solidFill>
                <a:latin typeface="+mn-lt"/>
                <a:ea typeface="+mn-ea"/>
                <a:cs typeface="+mn-cs"/>
              </a:rPr>
              <a:t>”</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61</a:t>
            </a:fld>
            <a:endParaRPr lang="en-US">
              <a:solidFill>
                <a:prstClr val="black"/>
              </a:solidFill>
            </a:endParaRPr>
          </a:p>
        </p:txBody>
      </p:sp>
    </p:spTree>
    <p:extLst>
      <p:ext uri="{BB962C8B-B14F-4D97-AF65-F5344CB8AC3E}">
        <p14:creationId xmlns:p14="http://schemas.microsoft.com/office/powerpoint/2010/main" val="4379953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62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Less than 1 min</a:t>
            </a:r>
          </a:p>
          <a:p>
            <a:pPr eaLnBrk="1" hangingPunct="1"/>
            <a:endParaRPr lang="en-US" dirty="0"/>
          </a:p>
          <a:p>
            <a:pPr eaLnBrk="1" hangingPunct="1"/>
            <a:r>
              <a:rPr lang="en-US" sz="1200" kern="1200" dirty="0">
                <a:solidFill>
                  <a:schemeClr val="tx1"/>
                </a:solidFill>
                <a:latin typeface="+mn-lt"/>
                <a:ea typeface="+mn-ea"/>
                <a:cs typeface="+mn-cs"/>
              </a:rPr>
              <a:t>a. Read the focus question on the slide.</a:t>
            </a:r>
          </a:p>
          <a:p>
            <a:pPr eaLnBrk="1" hangingPunct="1"/>
            <a:endParaRPr lang="en-US" sz="1200" kern="1200" dirty="0">
              <a:solidFill>
                <a:schemeClr val="tx1"/>
              </a:solidFill>
              <a:latin typeface="+mn-lt"/>
              <a:ea typeface="+mn-ea"/>
              <a:cs typeface="+mn-cs"/>
            </a:endParaRPr>
          </a:p>
          <a:p>
            <a:pPr eaLnBrk="1" hangingPunct="1"/>
            <a:r>
              <a:rPr lang="en-US" sz="1200" kern="1200" dirty="0">
                <a:solidFill>
                  <a:schemeClr val="tx1"/>
                </a:solidFill>
                <a:latin typeface="+mn-lt"/>
                <a:ea typeface="+mn-ea"/>
                <a:cs typeface="+mn-cs"/>
              </a:rPr>
              <a:t>b. “To help us answer this focus question, we’re going to explore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strategy C: Select activities that are matched to the learning goal.”</a:t>
            </a:r>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35244516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pPr defTabSz="931637" eaLnBrk="0" fontAlgn="base" hangingPunct="0">
              <a:spcBef>
                <a:spcPct val="30000"/>
              </a:spcBef>
              <a:spcAft>
                <a:spcPct val="0"/>
              </a:spcAft>
              <a:defRPr/>
            </a:pPr>
            <a:r>
              <a:rPr lang="en-US" dirty="0"/>
              <a:t>25 min</a:t>
            </a:r>
          </a:p>
          <a:p>
            <a:pPr defTabSz="931637" eaLnBrk="0" fontAlgn="base" hangingPunct="0">
              <a:spcBef>
                <a:spcPct val="30000"/>
              </a:spcBef>
              <a:spcAft>
                <a:spcPct val="0"/>
              </a:spcAf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Ask participants to locate the section on strategy C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t>
            </a:r>
            <a:endParaRPr lang="en-US" sz="1200" u="none" strike="noStrike" kern="1200" dirty="0">
              <a:solidFill>
                <a:schemeClr val="tx1"/>
              </a:solidFill>
              <a:effectLst/>
              <a:latin typeface="+mn-lt"/>
              <a:ea typeface="+mn-ea"/>
              <a:cs typeface="+mn-cs"/>
            </a:endParaRP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Have one participant lead the group in creating a chart that summarizes the purpose and key features of strategy C: Select activities that are matched to the learning goal.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does the strategies booklet say about science activities that are fun and engaging for students?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Activities should be selected because they can support students in understanding the main learning goal, </a:t>
            </a:r>
            <a:r>
              <a:rPr lang="en-US" sz="1200" i="1" kern="1200" dirty="0">
                <a:solidFill>
                  <a:schemeClr val="tx1"/>
                </a:solidFill>
                <a:latin typeface="+mn-lt"/>
                <a:ea typeface="+mn-ea"/>
                <a:cs typeface="+mn-cs"/>
              </a:rPr>
              <a:t>not</a:t>
            </a:r>
            <a:r>
              <a:rPr lang="en-US" sz="1200" kern="1200" dirty="0">
                <a:solidFill>
                  <a:schemeClr val="tx1"/>
                </a:solidFill>
                <a:latin typeface="+mn-lt"/>
                <a:ea typeface="+mn-ea"/>
                <a:cs typeface="+mn-cs"/>
              </a:rPr>
              <a:t> because they’re fun or easy to do. </a:t>
            </a:r>
          </a:p>
          <a:p>
            <a:pPr marL="365760" indent="-182880">
              <a:buFont typeface="Arial" pitchFamily="34" charset="0"/>
              <a:buChar char="•"/>
            </a:pPr>
            <a:r>
              <a:rPr lang="en-US" sz="1200" kern="1200" dirty="0">
                <a:solidFill>
                  <a:schemeClr val="tx1"/>
                </a:solidFill>
                <a:latin typeface="+mn-lt"/>
                <a:ea typeface="+mn-ea"/>
                <a:cs typeface="+mn-cs"/>
              </a:rPr>
              <a:t>Avoid activities that are only topically related (e.g., something about plants); instead, activities should focus on a specific science idea that is closely linked to the main learning goal (e.g., Plants get their food by making it out of carbon dioxide, water, and light energy).</a:t>
            </a:r>
          </a:p>
          <a:p>
            <a:pPr marL="365760" indent="-182880">
              <a:buFont typeface="Arial" pitchFamily="34" charset="0"/>
              <a:buChar char="•"/>
            </a:pPr>
            <a:r>
              <a:rPr lang="en-US" sz="1200" kern="1200" dirty="0">
                <a:solidFill>
                  <a:schemeClr val="tx1"/>
                </a:solidFill>
                <a:latin typeface="+mn-lt"/>
                <a:ea typeface="+mn-ea"/>
                <a:cs typeface="+mn-cs"/>
              </a:rPr>
              <a:t>Activities should not just be interesting supplements to the science content storyline; they should help develop it.  </a:t>
            </a:r>
          </a:p>
          <a:p>
            <a:pPr marL="365760" indent="-182880">
              <a:buFont typeface="Arial" pitchFamily="34" charset="0"/>
              <a:buNone/>
            </a:pPr>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Follow-up:</a:t>
            </a:r>
            <a:r>
              <a:rPr lang="en-US" sz="1200" kern="1200" dirty="0">
                <a:solidFill>
                  <a:schemeClr val="tx1"/>
                </a:solidFill>
                <a:latin typeface="+mn-lt"/>
                <a:ea typeface="+mn-ea"/>
                <a:cs typeface="+mn-cs"/>
              </a:rPr>
              <a:t> “Think back on science-lab activities in high school or college. Did these activities play a key role in helping you better understand the science concepts presented in textbooks or lectures? Or were they more like add-on activities that were </a:t>
            </a:r>
            <a:r>
              <a:rPr lang="en-US" sz="1200" kern="1200">
                <a:solidFill>
                  <a:schemeClr val="tx1"/>
                </a:solidFill>
                <a:latin typeface="+mn-lt"/>
                <a:ea typeface="+mn-ea"/>
                <a:cs typeface="+mn-cs"/>
              </a:rPr>
              <a:t>only loosely related </a:t>
            </a:r>
            <a:r>
              <a:rPr lang="en-US" sz="1200" kern="1200" dirty="0">
                <a:solidFill>
                  <a:schemeClr val="tx1"/>
                </a:solidFill>
                <a:latin typeface="+mn-lt"/>
                <a:ea typeface="+mn-ea"/>
                <a:cs typeface="+mn-cs"/>
              </a:rPr>
              <a:t>to the science concepts being taught?” </a:t>
            </a:r>
          </a:p>
          <a:p>
            <a:endParaRPr lang="en-US" sz="1200" b="1"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710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D441DCA0-2B53-4198-A98B-EC830D3D25E2}" type="slidenum">
              <a:rPr lang="en-US" smtClean="0"/>
              <a:pPr eaLnBrk="1" hangingPunct="1"/>
              <a:t>63</a:t>
            </a:fld>
            <a:endParaRPr lang="en-US"/>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7697648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DE33E7E1-7144-4912-A4BE-73B7210918CA}" type="slidenum">
              <a:rPr lang="en-US" smtClean="0"/>
              <a:pPr eaLnBrk="1" hangingPunct="1"/>
              <a:t>64</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dirty="0"/>
              <a:t>1 min</a:t>
            </a:r>
          </a:p>
          <a:p>
            <a:pPr defTabSz="881390">
              <a:defRPr/>
            </a:pPr>
            <a:endParaRPr lang="en-US" dirty="0"/>
          </a:p>
          <a:p>
            <a:pPr lvl="0" fontAlgn="base"/>
            <a:r>
              <a:rPr lang="en-US" sz="1200" u="none" strike="noStrike" kern="1200" dirty="0">
                <a:solidFill>
                  <a:schemeClr val="tx1"/>
                </a:solidFill>
                <a:effectLst/>
                <a:latin typeface="+mn-lt"/>
                <a:ea typeface="+mn-ea"/>
                <a:cs typeface="+mn-cs"/>
              </a:rPr>
              <a:t>a. For this lesson analysis, participants will view a set of four video clips from one Food Webs lesson.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main learning goal and focus question on the slide. Then introduce the analysis question: </a:t>
            </a:r>
            <a:r>
              <a:rPr lang="en-US" sz="1200" i="1" kern="1200" dirty="0">
                <a:solidFill>
                  <a:schemeClr val="tx1"/>
                </a:solidFill>
                <a:latin typeface="+mn-lt"/>
                <a:ea typeface="+mn-ea"/>
                <a:cs typeface="+mn-cs"/>
              </a:rPr>
              <a:t>Are the activities well matched to the main learning goal?</a:t>
            </a:r>
          </a:p>
          <a:p>
            <a:endParaRPr lang="en-US" sz="1200" i="1" kern="1200" dirty="0">
              <a:solidFill>
                <a:schemeClr val="tx1"/>
              </a:solidFill>
              <a:latin typeface="+mn-lt"/>
              <a:ea typeface="+mn-ea"/>
              <a:cs typeface="+mn-cs"/>
            </a:endParaRPr>
          </a:p>
          <a:p>
            <a:r>
              <a:rPr lang="en-US" sz="1200" b="1" i="0" kern="1200" dirty="0">
                <a:solidFill>
                  <a:schemeClr val="tx1"/>
                </a:solidFill>
                <a:latin typeface="+mn-lt"/>
                <a:ea typeface="+mn-ea"/>
                <a:cs typeface="+mn-cs"/>
              </a:rPr>
              <a:t>Note: </a:t>
            </a:r>
            <a:r>
              <a:rPr lang="en-US" sz="1200" b="0" i="0" kern="1200" dirty="0">
                <a:solidFill>
                  <a:schemeClr val="tx1"/>
                </a:solidFill>
                <a:latin typeface="+mn-lt"/>
                <a:ea typeface="+mn-ea"/>
                <a:cs typeface="+mn-cs"/>
              </a:rPr>
              <a:t>The focus question in these video clips appeared in an earlier version</a:t>
            </a:r>
            <a:r>
              <a:rPr lang="en-US" sz="1200" b="0" i="0" kern="1200" baseline="0" dirty="0">
                <a:solidFill>
                  <a:schemeClr val="tx1"/>
                </a:solidFill>
                <a:latin typeface="+mn-lt"/>
                <a:ea typeface="+mn-ea"/>
                <a:cs typeface="+mn-cs"/>
              </a:rPr>
              <a:t> of lesson 2 and doesn’t reflect the current lesson plan.</a:t>
            </a:r>
            <a:endParaRPr lang="en-US" b="0" i="0" dirty="0"/>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104570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dirty="0"/>
              <a:t>50 min</a:t>
            </a:r>
          </a:p>
          <a:p>
            <a:endParaRPr lang="en-US" b="1" baseline="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Refer to the Food Webs Content Background Document as needed throughout this lesson analysis.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Have participants locate Analysis Guide C (handout 6.4) in their PD binders and read the main learning goal at the top of page 1. Then orient them to part 1 of the analysis guide.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Before each clip:</a:t>
            </a:r>
            <a:r>
              <a:rPr lang="en-US" sz="1200" kern="1200" dirty="0">
                <a:solidFill>
                  <a:schemeClr val="tx1"/>
                </a:solidFill>
                <a:latin typeface="+mn-lt"/>
                <a:ea typeface="+mn-ea"/>
                <a:cs typeface="+mn-cs"/>
              </a:rPr>
              <a:t> First, have participants read the lesson context at the top of the corresponding video transcript. Then have them read the relevant pages on Investigations 2 and 3 in Food Webs lesson handout 2.1, What Is Food for Plants? Clip 4 addresses the question in Investigation 2, “Is soil food for plants?” and clip 5 addresses the question in Investigation 3, “Is sunlight food for plants?”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each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After each clip (individuals</a:t>
            </a:r>
            <a:r>
              <a:rPr lang="en-US" sz="1200" b="1" kern="1200" baseline="0" dirty="0">
                <a:solidFill>
                  <a:schemeClr val="tx1"/>
                </a:solidFill>
                <a:latin typeface="+mn-lt"/>
                <a:ea typeface="+mn-ea"/>
                <a:cs typeface="+mn-cs"/>
              </a:rPr>
              <a:t> or pairs)</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Allow time for participants to review the analysis guide, write down science ideas revealed in the activity, and assess how well matched these ideas are to the main learning goal.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1: </a:t>
            </a:r>
            <a:r>
              <a:rPr lang="en-US" sz="1200" b="0" kern="1200" dirty="0">
                <a:solidFill>
                  <a:schemeClr val="tx1"/>
                </a:solidFill>
                <a:latin typeface="+mn-lt"/>
                <a:ea typeface="+mn-ea"/>
                <a:cs typeface="+mn-cs"/>
              </a:rPr>
              <a:t>F</a:t>
            </a:r>
            <a:r>
              <a:rPr lang="en-US" sz="1200" kern="1200" dirty="0">
                <a:solidFill>
                  <a:schemeClr val="tx1"/>
                </a:solidFill>
                <a:latin typeface="+mn-lt"/>
                <a:ea typeface="+mn-ea"/>
                <a:cs typeface="+mn-cs"/>
              </a:rPr>
              <a:t>or sample responses to part 1 of the analysis guide for each clip, refer to PD Leader Master: 5th-Grade Guide to </a:t>
            </a:r>
            <a:r>
              <a:rPr lang="en-US" sz="1200" kern="1200" dirty="0" err="1">
                <a:solidFill>
                  <a:schemeClr val="tx1"/>
                </a:solidFill>
                <a:latin typeface="+mn-lt"/>
                <a:ea typeface="+mn-ea"/>
                <a:cs typeface="+mn-cs"/>
              </a:rPr>
              <a:t>Belcastro</a:t>
            </a:r>
            <a:r>
              <a:rPr lang="en-US" sz="1200" kern="1200" dirty="0">
                <a:solidFill>
                  <a:schemeClr val="tx1"/>
                </a:solidFill>
                <a:latin typeface="+mn-lt"/>
                <a:ea typeface="+mn-ea"/>
                <a:cs typeface="+mn-cs"/>
              </a:rPr>
              <a:t> Video Clips for Day 6.</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2:</a:t>
            </a:r>
            <a:r>
              <a:rPr lang="en-US" sz="1200" kern="1200" dirty="0">
                <a:solidFill>
                  <a:schemeClr val="tx1"/>
                </a:solidFill>
                <a:latin typeface="+mn-lt"/>
                <a:ea typeface="+mn-ea"/>
                <a:cs typeface="+mn-cs"/>
              </a:rPr>
              <a:t> Video clip 4 includes some nice illustrations of STL strategy 4 that you might want to highlight. See part 2 of the </a:t>
            </a:r>
            <a:r>
              <a:rPr lang="en-US" sz="1200" kern="1200" dirty="0" err="1">
                <a:solidFill>
                  <a:schemeClr val="tx1"/>
                </a:solidFill>
                <a:latin typeface="+mn-lt"/>
                <a:ea typeface="+mn-ea"/>
                <a:cs typeface="+mn-cs"/>
              </a:rPr>
              <a:t>Belcastro</a:t>
            </a:r>
            <a:r>
              <a:rPr lang="en-US" sz="1200" kern="1200" dirty="0">
                <a:solidFill>
                  <a:schemeClr val="tx1"/>
                </a:solidFill>
                <a:latin typeface="+mn-lt"/>
                <a:ea typeface="+mn-ea"/>
                <a:cs typeface="+mn-cs"/>
              </a:rPr>
              <a:t> PD leader master (point 2 under the question “What kept the students focused on the revised learning goal?”).</a:t>
            </a:r>
            <a:r>
              <a:rPr lang="en-US" dirty="0"/>
              <a:t> </a:t>
            </a:r>
            <a:r>
              <a:rPr lang="en-US" sz="1200" kern="1200" dirty="0">
                <a:solidFill>
                  <a:schemeClr val="tx1"/>
                </a:solidFill>
                <a:latin typeface="+mn-lt"/>
                <a:ea typeface="+mn-ea"/>
                <a:cs typeface="+mn-cs"/>
              </a:rPr>
              <a:t> </a:t>
            </a:r>
            <a:endParaRPr lang="en-US" baseline="0" dirty="0"/>
          </a:p>
        </p:txBody>
      </p:sp>
      <p:sp>
        <p:nvSpPr>
          <p:cNvPr id="7168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16130" indent="-275434" eaLnBrk="0" hangingPunct="0">
              <a:defRPr>
                <a:solidFill>
                  <a:schemeClr val="tx1"/>
                </a:solidFill>
                <a:latin typeface="Arial" charset="0"/>
              </a:defRPr>
            </a:lvl2pPr>
            <a:lvl3pPr marL="1101738" indent="-220348" eaLnBrk="0" hangingPunct="0">
              <a:defRPr>
                <a:solidFill>
                  <a:schemeClr val="tx1"/>
                </a:solidFill>
                <a:latin typeface="Arial" charset="0"/>
              </a:defRPr>
            </a:lvl3pPr>
            <a:lvl4pPr marL="1542433" indent="-220348" eaLnBrk="0" hangingPunct="0">
              <a:defRPr>
                <a:solidFill>
                  <a:schemeClr val="tx1"/>
                </a:solidFill>
                <a:latin typeface="Arial" charset="0"/>
              </a:defRPr>
            </a:lvl4pPr>
            <a:lvl5pPr marL="1983128" indent="-220348" eaLnBrk="0" hangingPunct="0">
              <a:defRPr>
                <a:solidFill>
                  <a:schemeClr val="tx1"/>
                </a:solidFill>
                <a:latin typeface="Arial" charset="0"/>
              </a:defRPr>
            </a:lvl5pPr>
            <a:lvl6pPr marL="2423823" indent="-220348" eaLnBrk="0" fontAlgn="base" hangingPunct="0">
              <a:spcBef>
                <a:spcPct val="0"/>
              </a:spcBef>
              <a:spcAft>
                <a:spcPct val="0"/>
              </a:spcAft>
              <a:defRPr>
                <a:solidFill>
                  <a:schemeClr val="tx1"/>
                </a:solidFill>
                <a:latin typeface="Arial" charset="0"/>
              </a:defRPr>
            </a:lvl6pPr>
            <a:lvl7pPr marL="2864518" indent="-220348" eaLnBrk="0" fontAlgn="base" hangingPunct="0">
              <a:spcBef>
                <a:spcPct val="0"/>
              </a:spcBef>
              <a:spcAft>
                <a:spcPct val="0"/>
              </a:spcAft>
              <a:defRPr>
                <a:solidFill>
                  <a:schemeClr val="tx1"/>
                </a:solidFill>
                <a:latin typeface="Arial" charset="0"/>
              </a:defRPr>
            </a:lvl7pPr>
            <a:lvl8pPr marL="3305213" indent="-220348" eaLnBrk="0" fontAlgn="base" hangingPunct="0">
              <a:spcBef>
                <a:spcPct val="0"/>
              </a:spcBef>
              <a:spcAft>
                <a:spcPct val="0"/>
              </a:spcAft>
              <a:defRPr>
                <a:solidFill>
                  <a:schemeClr val="tx1"/>
                </a:solidFill>
                <a:latin typeface="Arial" charset="0"/>
              </a:defRPr>
            </a:lvl8pPr>
            <a:lvl9pPr marL="3745908" indent="-220348" eaLnBrk="0" fontAlgn="base" hangingPunct="0">
              <a:spcBef>
                <a:spcPct val="0"/>
              </a:spcBef>
              <a:spcAft>
                <a:spcPct val="0"/>
              </a:spcAft>
              <a:defRPr>
                <a:solidFill>
                  <a:schemeClr val="tx1"/>
                </a:solidFill>
                <a:latin typeface="Arial" charset="0"/>
              </a:defRPr>
            </a:lvl9pPr>
          </a:lstStyle>
          <a:p>
            <a:pPr eaLnBrk="1" hangingPunct="1"/>
            <a:fld id="{DAB56088-0ABA-4738-B8BA-2D6F121AD02C}" type="slidenum">
              <a:rPr lang="en-US" smtClean="0"/>
              <a:pPr eaLnBrk="1" hangingPunct="1"/>
              <a:t>65</a:t>
            </a:fld>
            <a:endParaRPr lang="en-US"/>
          </a:p>
        </p:txBody>
      </p:sp>
    </p:spTree>
    <p:extLst>
      <p:ext uri="{BB962C8B-B14F-4D97-AF65-F5344CB8AC3E}">
        <p14:creationId xmlns:p14="http://schemas.microsoft.com/office/powerpoint/2010/main" val="24446821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“Discuss the questions on the slide and be ready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Assess how well the activities in the video clips matched the main learning goal, and ask participants to offer suggestions for improving the match.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Discussion</a:t>
            </a:r>
            <a:r>
              <a:rPr lang="en-US" sz="1200" b="1" kern="1200" baseline="0" dirty="0">
                <a:solidFill>
                  <a:schemeClr val="tx1"/>
                </a:solidFill>
                <a:latin typeface="+mn-lt"/>
                <a:ea typeface="+mn-ea"/>
                <a:cs typeface="+mn-cs"/>
              </a:rPr>
              <a:t> n</a:t>
            </a:r>
            <a:r>
              <a:rPr lang="en-US" sz="1200" b="1" kern="1200" dirty="0">
                <a:solidFill>
                  <a:schemeClr val="tx1"/>
                </a:solidFill>
                <a:latin typeface="+mn-lt"/>
                <a:ea typeface="+mn-ea"/>
                <a:cs typeface="+mn-cs"/>
              </a:rPr>
              <a:t>otes:</a:t>
            </a:r>
            <a:endParaRPr lang="en-US" sz="1200" kern="1200" dirty="0">
              <a:solidFill>
                <a:schemeClr val="tx1"/>
              </a:solidFill>
              <a:latin typeface="+mn-lt"/>
              <a:ea typeface="+mn-ea"/>
              <a:cs typeface="+mn-cs"/>
            </a:endParaRPr>
          </a:p>
          <a:p>
            <a:pPr marL="365760" lvl="0" indent="-182880">
              <a:buFont typeface="Arial" pitchFamily="34" charset="0"/>
              <a:buChar char="•"/>
            </a:pPr>
            <a:r>
              <a:rPr lang="en-US" sz="1200" b="1" kern="1200" dirty="0">
                <a:solidFill>
                  <a:schemeClr val="tx1"/>
                </a:solidFill>
                <a:latin typeface="+mn-lt"/>
                <a:ea typeface="+mn-ea"/>
                <a:cs typeface="+mn-cs"/>
              </a:rPr>
              <a:t>Slide question 1:</a:t>
            </a:r>
            <a:r>
              <a:rPr lang="en-US" sz="1200" kern="1200" dirty="0">
                <a:solidFill>
                  <a:schemeClr val="tx1"/>
                </a:solidFill>
                <a:latin typeface="+mn-lt"/>
                <a:ea typeface="+mn-ea"/>
                <a:cs typeface="+mn-cs"/>
              </a:rPr>
              <a:t> Make sure participants understand that the lesson was originally intended to include another activity that would have directly addressed the main learning goal. But since the teacher ran out of time</a:t>
            </a:r>
            <a:r>
              <a:rPr lang="en-US" sz="1200" kern="1200" baseline="0" dirty="0">
                <a:solidFill>
                  <a:schemeClr val="tx1"/>
                </a:solidFill>
                <a:latin typeface="+mn-lt"/>
                <a:ea typeface="+mn-ea"/>
                <a:cs typeface="+mn-cs"/>
              </a:rPr>
              <a:t> for that activity</a:t>
            </a:r>
            <a:r>
              <a:rPr lang="en-US" sz="1200" kern="1200" dirty="0">
                <a:solidFill>
                  <a:schemeClr val="tx1"/>
                </a:solidFill>
                <a:latin typeface="+mn-lt"/>
                <a:ea typeface="+mn-ea"/>
                <a:cs typeface="+mn-cs"/>
              </a:rPr>
              <a:t>, participants may have different ideas about how well the activities in the clips matched the learning goal. Some may argue that laying the groundwork for the main learning goal was a pretty close but partial match. Others may argue that the activities (the Van </a:t>
            </a:r>
            <a:r>
              <a:rPr lang="en-US" sz="1200" kern="1200" dirty="0" err="1">
                <a:solidFill>
                  <a:schemeClr val="tx1"/>
                </a:solidFill>
                <a:latin typeface="+mn-lt"/>
                <a:ea typeface="+mn-ea"/>
                <a:cs typeface="+mn-cs"/>
              </a:rPr>
              <a:t>Helmont</a:t>
            </a:r>
            <a:r>
              <a:rPr lang="en-US" sz="1200" kern="1200" dirty="0">
                <a:solidFill>
                  <a:schemeClr val="tx1"/>
                </a:solidFill>
                <a:latin typeface="+mn-lt"/>
                <a:ea typeface="+mn-ea"/>
                <a:cs typeface="+mn-cs"/>
              </a:rPr>
              <a:t> experiment and the sunlight activity) weren’t matched to the main learning goal at all. Either argument is fine. </a:t>
            </a:r>
          </a:p>
          <a:p>
            <a:pPr marL="365760" indent="-182880">
              <a:buFont typeface="Arial" pitchFamily="34" charset="0"/>
              <a:buChar char="•"/>
            </a:pPr>
            <a:r>
              <a:rPr lang="en-US" sz="1200" b="1" kern="1200" dirty="0">
                <a:solidFill>
                  <a:schemeClr val="tx1"/>
                </a:solidFill>
                <a:latin typeface="+mn-lt"/>
                <a:ea typeface="+mn-ea"/>
                <a:cs typeface="+mn-cs"/>
              </a:rPr>
              <a:t>Slide question 2:</a:t>
            </a:r>
            <a:r>
              <a:rPr lang="en-US" sz="1200" kern="1200" dirty="0">
                <a:solidFill>
                  <a:schemeClr val="tx1"/>
                </a:solidFill>
                <a:latin typeface="+mn-lt"/>
                <a:ea typeface="+mn-ea"/>
                <a:cs typeface="+mn-cs"/>
              </a:rPr>
              <a:t> See the </a:t>
            </a:r>
            <a:r>
              <a:rPr lang="en-US" sz="1200" kern="1200" dirty="0" err="1">
                <a:solidFill>
                  <a:schemeClr val="tx1"/>
                </a:solidFill>
                <a:latin typeface="+mn-lt"/>
                <a:ea typeface="+mn-ea"/>
                <a:cs typeface="+mn-cs"/>
              </a:rPr>
              <a:t>Belcastro</a:t>
            </a:r>
            <a:r>
              <a:rPr lang="en-US" sz="1200" kern="1200" dirty="0">
                <a:solidFill>
                  <a:schemeClr val="tx1"/>
                </a:solidFill>
                <a:latin typeface="+mn-lt"/>
                <a:ea typeface="+mn-ea"/>
                <a:cs typeface="+mn-cs"/>
              </a:rPr>
              <a:t> PD leader master for suggestions on matching activities more closely to the learning goal. Participants may have other suggestions.</a:t>
            </a:r>
          </a:p>
          <a:p>
            <a:pPr marL="365760" indent="-182880">
              <a:buFont typeface="Arial" pitchFamily="34" charset="0"/>
              <a:buChar char="•"/>
            </a:pPr>
            <a:r>
              <a:rPr lang="en-US" sz="1200" kern="1200" dirty="0">
                <a:solidFill>
                  <a:schemeClr val="tx1"/>
                </a:solidFill>
                <a:latin typeface="+mn-lt"/>
                <a:ea typeface="+mn-ea"/>
                <a:cs typeface="+mn-cs"/>
              </a:rPr>
              <a:t>Inform participants that the analysis of this lesson ultimately led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curriculum writers to revise and divide it into two </a:t>
            </a:r>
            <a:r>
              <a:rPr lang="en-US" sz="1200" kern="1200" baseline="0" dirty="0">
                <a:solidFill>
                  <a:schemeClr val="tx1"/>
                </a:solidFill>
                <a:latin typeface="+mn-lt"/>
                <a:ea typeface="+mn-ea"/>
                <a:cs typeface="+mn-cs"/>
              </a:rPr>
              <a:t>parts (lessons 2a and 2b)s,</a:t>
            </a:r>
            <a:r>
              <a:rPr lang="en-US" sz="1200" kern="1200" dirty="0">
                <a:solidFill>
                  <a:schemeClr val="tx1"/>
                </a:solidFill>
                <a:latin typeface="+mn-lt"/>
                <a:ea typeface="+mn-ea"/>
                <a:cs typeface="+mn-cs"/>
              </a:rPr>
              <a:t> each with its own main learning goal. See the relevant discussion in the </a:t>
            </a:r>
            <a:r>
              <a:rPr lang="en-US" sz="1200" kern="1200" dirty="0" err="1">
                <a:solidFill>
                  <a:schemeClr val="tx1"/>
                </a:solidFill>
                <a:latin typeface="+mn-lt"/>
                <a:ea typeface="+mn-ea"/>
                <a:cs typeface="+mn-cs"/>
              </a:rPr>
              <a:t>Belcastro</a:t>
            </a:r>
            <a:r>
              <a:rPr lang="en-US" sz="1200" kern="1200" dirty="0">
                <a:solidFill>
                  <a:schemeClr val="tx1"/>
                </a:solidFill>
                <a:latin typeface="+mn-lt"/>
                <a:ea typeface="+mn-ea"/>
                <a:cs typeface="+mn-cs"/>
              </a:rPr>
              <a:t> PD leader master.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For sample responses in analyzing</a:t>
            </a:r>
            <a:r>
              <a:rPr lang="en-US" sz="1200" kern="1200" baseline="0" dirty="0">
                <a:solidFill>
                  <a:schemeClr val="tx1"/>
                </a:solidFill>
                <a:latin typeface="+mn-lt"/>
                <a:ea typeface="+mn-ea"/>
                <a:cs typeface="+mn-cs"/>
              </a:rPr>
              <a:t> the use of strategy C in the video clips</a:t>
            </a:r>
            <a:r>
              <a:rPr lang="en-US" sz="1200" kern="1200" dirty="0">
                <a:solidFill>
                  <a:schemeClr val="tx1"/>
                </a:solidFill>
                <a:latin typeface="+mn-lt"/>
                <a:ea typeface="+mn-ea"/>
                <a:cs typeface="+mn-cs"/>
              </a:rPr>
              <a:t>, see PD Leader Master: 5th-Grade Guide to </a:t>
            </a:r>
            <a:r>
              <a:rPr lang="en-US" sz="1200" kern="1200" dirty="0" err="1">
                <a:solidFill>
                  <a:schemeClr val="tx1"/>
                </a:solidFill>
                <a:latin typeface="+mn-lt"/>
                <a:ea typeface="+mn-ea"/>
                <a:cs typeface="+mn-cs"/>
              </a:rPr>
              <a:t>Belcastro</a:t>
            </a:r>
            <a:r>
              <a:rPr lang="en-US" sz="1200" kern="1200" dirty="0">
                <a:solidFill>
                  <a:schemeClr val="tx1"/>
                </a:solidFill>
                <a:latin typeface="+mn-lt"/>
                <a:ea typeface="+mn-ea"/>
                <a:cs typeface="+mn-cs"/>
              </a:rPr>
              <a:t> Video Clips for Day 6.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66</a:t>
            </a:fld>
            <a:endParaRPr lang="en-US"/>
          </a:p>
        </p:txBody>
      </p:sp>
    </p:spTree>
    <p:extLst>
      <p:ext uri="{BB962C8B-B14F-4D97-AF65-F5344CB8AC3E}">
        <p14:creationId xmlns:p14="http://schemas.microsoft.com/office/powerpoint/2010/main" val="16968874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min</a:t>
            </a:r>
          </a:p>
          <a:p>
            <a:endParaRPr lang="en-US" dirty="0"/>
          </a:p>
          <a:p>
            <a:pPr lvl="0" fontAlgn="base"/>
            <a:r>
              <a:rPr lang="en-US" sz="1200" u="none" strike="noStrike" kern="1200" dirty="0">
                <a:solidFill>
                  <a:schemeClr val="tx1"/>
                </a:solidFill>
                <a:effectLst/>
                <a:latin typeface="+mn-lt"/>
                <a:ea typeface="+mn-ea"/>
                <a:cs typeface="+mn-cs"/>
              </a:rPr>
              <a:t>a. Have participants reconsider the four </a:t>
            </a:r>
            <a:r>
              <a:rPr lang="en-US" sz="1200" u="none" strike="noStrike" kern="1200" dirty="0" err="1">
                <a:solidFill>
                  <a:schemeClr val="tx1"/>
                </a:solidFill>
                <a:effectLst/>
                <a:latin typeface="+mn-lt"/>
                <a:ea typeface="+mn-ea"/>
                <a:cs typeface="+mn-cs"/>
              </a:rPr>
              <a:t>Belcastro</a:t>
            </a:r>
            <a:r>
              <a:rPr lang="en-US" sz="1200" u="none" strike="noStrike" kern="1200" dirty="0">
                <a:solidFill>
                  <a:schemeClr val="tx1"/>
                </a:solidFill>
                <a:effectLst/>
                <a:latin typeface="+mn-lt"/>
                <a:ea typeface="+mn-ea"/>
                <a:cs typeface="+mn-cs"/>
              </a:rPr>
              <a:t> video clips in light of the revised main learning goal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b="0" kern="1200" dirty="0">
                <a:solidFill>
                  <a:schemeClr val="tx1"/>
                </a:solidFill>
                <a:latin typeface="+mn-lt"/>
                <a:ea typeface="+mn-ea"/>
                <a:cs typeface="+mn-cs"/>
              </a:rPr>
              <a:t>The</a:t>
            </a:r>
            <a:r>
              <a:rPr lang="en-US" sz="1200" b="0" kern="1200" baseline="0" dirty="0">
                <a:solidFill>
                  <a:schemeClr val="tx1"/>
                </a:solidFill>
                <a:latin typeface="+mn-lt"/>
                <a:ea typeface="+mn-ea"/>
                <a:cs typeface="+mn-cs"/>
              </a:rPr>
              <a:t> revised learning goal appeared in an earlier version of lesson 2 and varies slightly from the current lesson plan.</a:t>
            </a:r>
            <a:endParaRPr lang="en-US" sz="1200" b="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Direct participants to look for evidence in the video transcripts that will help them answer these questions: </a:t>
            </a:r>
          </a:p>
          <a:p>
            <a:pPr marL="411480" lvl="0" indent="-228600">
              <a:buFont typeface="+mj-lt"/>
              <a:buAutoNum type="arabicPeriod"/>
            </a:pPr>
            <a:r>
              <a:rPr lang="en-US" sz="1200" kern="1200" dirty="0">
                <a:solidFill>
                  <a:schemeClr val="tx1"/>
                </a:solidFill>
                <a:latin typeface="+mn-lt"/>
                <a:ea typeface="+mn-ea"/>
                <a:cs typeface="+mn-cs"/>
              </a:rPr>
              <a:t>What kept students focused on the revised learning goal? </a:t>
            </a:r>
          </a:p>
          <a:p>
            <a:pPr marL="411480" indent="-228600">
              <a:buFont typeface="+mj-lt"/>
              <a:buAutoNum type="arabicPeriod"/>
            </a:pPr>
            <a:r>
              <a:rPr lang="en-US" sz="1200" kern="1200" dirty="0">
                <a:solidFill>
                  <a:schemeClr val="tx1"/>
                </a:solidFill>
                <a:latin typeface="+mn-lt"/>
                <a:ea typeface="+mn-ea"/>
                <a:cs typeface="+mn-cs"/>
              </a:rPr>
              <a:t>What distracted students from the revised learning goal?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ideas and evidence in response to the questions.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1:</a:t>
            </a:r>
            <a:r>
              <a:rPr lang="en-US" sz="1200" kern="1200" dirty="0">
                <a:solidFill>
                  <a:schemeClr val="tx1"/>
                </a:solidFill>
                <a:latin typeface="+mn-lt"/>
                <a:ea typeface="+mn-ea"/>
                <a:cs typeface="+mn-cs"/>
              </a:rPr>
              <a:t> For ideas on what to highlight during the group discussion, see the PD Leader Master: 5th-Grade Guide to </a:t>
            </a:r>
            <a:r>
              <a:rPr lang="en-US" sz="1200" kern="1200" dirty="0" err="1">
                <a:solidFill>
                  <a:schemeClr val="tx1"/>
                </a:solidFill>
                <a:latin typeface="+mn-lt"/>
                <a:ea typeface="+mn-ea"/>
                <a:cs typeface="+mn-cs"/>
              </a:rPr>
              <a:t>Belcastro</a:t>
            </a:r>
            <a:r>
              <a:rPr lang="en-US" sz="1200" kern="1200" dirty="0">
                <a:solidFill>
                  <a:schemeClr val="tx1"/>
                </a:solidFill>
                <a:latin typeface="+mn-lt"/>
                <a:ea typeface="+mn-ea"/>
                <a:cs typeface="+mn-cs"/>
              </a:rPr>
              <a:t> Video Clips for Day 6.</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2:</a:t>
            </a:r>
            <a:r>
              <a:rPr lang="en-US" sz="1200" kern="1200" dirty="0">
                <a:solidFill>
                  <a:schemeClr val="tx1"/>
                </a:solidFill>
                <a:latin typeface="+mn-lt"/>
                <a:ea typeface="+mn-ea"/>
                <a:cs typeface="+mn-cs"/>
              </a:rPr>
              <a:t> The second question (What distracted students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from the revised learning goal?) and the ideas about light energy that Harry and Blake were so passionately arguing for in clip 5 (that sunlight</a:t>
            </a:r>
            <a:r>
              <a:rPr lang="en-US" sz="1200" kern="1200" baseline="0" dirty="0">
                <a:solidFill>
                  <a:schemeClr val="tx1"/>
                </a:solidFill>
                <a:latin typeface="+mn-lt"/>
                <a:ea typeface="+mn-ea"/>
                <a:cs typeface="+mn-cs"/>
              </a:rPr>
              <a:t> is food for plants) </a:t>
            </a:r>
            <a:r>
              <a:rPr lang="en-US" sz="1200" kern="1200" dirty="0">
                <a:solidFill>
                  <a:schemeClr val="tx1"/>
                </a:solidFill>
                <a:latin typeface="+mn-lt"/>
                <a:ea typeface="+mn-ea"/>
                <a:cs typeface="+mn-cs"/>
              </a:rPr>
              <a:t>offer an excellent content deepening opportunity for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group discussion.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67</a:t>
            </a:fld>
            <a:endParaRPr lang="en-US"/>
          </a:p>
        </p:txBody>
      </p:sp>
    </p:spTree>
    <p:extLst>
      <p:ext uri="{BB962C8B-B14F-4D97-AF65-F5344CB8AC3E}">
        <p14:creationId xmlns:p14="http://schemas.microsoft.com/office/powerpoint/2010/main" val="28799801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baseline="0" dirty="0"/>
              <a:t>10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may be skipped if time is running short.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Have participants locate handout 6.9 in their PD binders (Practice: Is the Activity Matched to the Main Learning Goal?).</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 (2</a:t>
            </a:r>
            <a:r>
              <a:rPr lang="en-US" sz="1200" b="1" kern="1200" dirty="0">
                <a:solidFill>
                  <a:schemeClr val="tx1"/>
                </a:solidFill>
                <a:latin typeface="+mn-lt"/>
                <a:ea typeface="+mn-ea"/>
                <a:cs typeface="+mn-cs"/>
              </a:rPr>
              <a:t>–3 m</a:t>
            </a:r>
            <a:r>
              <a:rPr lang="en-US" sz="1200" b="1" u="none" strike="noStrike" kern="1200" dirty="0">
                <a:solidFill>
                  <a:schemeClr val="tx1"/>
                </a:solidFill>
                <a:effectLst/>
                <a:latin typeface="+mn-lt"/>
                <a:ea typeface="+mn-ea"/>
                <a:cs typeface="+mn-cs"/>
              </a:rPr>
              <a:t>in):</a:t>
            </a:r>
            <a:r>
              <a:rPr lang="en-US" sz="1200" u="none" strike="noStrike" kern="1200" dirty="0">
                <a:solidFill>
                  <a:schemeClr val="tx1"/>
                </a:solidFill>
                <a:effectLst/>
                <a:latin typeface="+mn-lt"/>
                <a:ea typeface="+mn-ea"/>
                <a:cs typeface="+mn-cs"/>
              </a:rPr>
              <a:t> “Think about how well the activities on the handout are matched to the main learning goal. Be prepared to give a rationale for your answers.”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and reasoning with the group.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Activity 1—Burning peanut:</a:t>
            </a:r>
            <a:r>
              <a:rPr lang="en-US" sz="1200" kern="1200" dirty="0">
                <a:solidFill>
                  <a:schemeClr val="tx1"/>
                </a:solidFill>
                <a:latin typeface="+mn-lt"/>
                <a:ea typeface="+mn-ea"/>
                <a:cs typeface="+mn-cs"/>
              </a:rPr>
              <a:t> Partially matched or not matched to the learning goal. This activity addresses the idea that when food is used (burned), it gives off heat energy. But it doesn’t address what happens to food inside organisms. To more closely match the activity with the learning goal, the teacher could ask, “What do you think will happen when a squirrel or a person eats a peanut?”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Activity 2—Ocean</a:t>
            </a:r>
            <a:r>
              <a:rPr lang="en-US" sz="1200" b="1" kern="1200" baseline="0" dirty="0">
                <a:solidFill>
                  <a:schemeClr val="tx1"/>
                </a:solidFill>
                <a:latin typeface="+mn-lt"/>
                <a:ea typeface="+mn-ea"/>
                <a:cs typeface="+mn-cs"/>
              </a:rPr>
              <a:t> f</a:t>
            </a:r>
            <a:r>
              <a:rPr lang="en-US" sz="1200" b="1" kern="1200" dirty="0">
                <a:solidFill>
                  <a:schemeClr val="tx1"/>
                </a:solidFill>
                <a:latin typeface="+mn-lt"/>
                <a:ea typeface="+mn-ea"/>
                <a:cs typeface="+mn-cs"/>
              </a:rPr>
              <a:t>ood-chain diagram:</a:t>
            </a:r>
            <a:r>
              <a:rPr lang="en-US" sz="1200" kern="1200" dirty="0">
                <a:solidFill>
                  <a:schemeClr val="tx1"/>
                </a:solidFill>
                <a:latin typeface="+mn-lt"/>
                <a:ea typeface="+mn-ea"/>
                <a:cs typeface="+mn-cs"/>
              </a:rPr>
              <a:t> Matched to all aspects of the learning goal. This is the activity in the Food Webs lesson series.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Activity 3—String food web:</a:t>
            </a:r>
            <a:r>
              <a:rPr lang="en-US" sz="1200" kern="1200" dirty="0">
                <a:solidFill>
                  <a:schemeClr val="tx1"/>
                </a:solidFill>
                <a:latin typeface="+mn-lt"/>
                <a:ea typeface="+mn-ea"/>
                <a:cs typeface="+mn-cs"/>
              </a:rPr>
              <a:t> Partially matched to the learning goal. This activity focuses only on energy moving from one organism to another in a food chain. It doesn’t address how each organism uses energy for life functions, or that energy is released as heat but is not recycled. The teacher could more closely match this activity to the main learning goal by adding the Sun to the food web and focusing only on what is happening to the light energy and food energy. However, it’s difficult to imagine how this string representation could demonstrate in an accurate and meaningful way that energy is given off as heat but is not recycled. </a:t>
            </a:r>
            <a:endParaRPr lang="en-US" dirty="0"/>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16130" indent="-275434" eaLnBrk="0" hangingPunct="0">
              <a:defRPr>
                <a:solidFill>
                  <a:schemeClr val="tx1"/>
                </a:solidFill>
                <a:latin typeface="Arial" charset="0"/>
              </a:defRPr>
            </a:lvl2pPr>
            <a:lvl3pPr marL="1101738" indent="-220348" eaLnBrk="0" hangingPunct="0">
              <a:defRPr>
                <a:solidFill>
                  <a:schemeClr val="tx1"/>
                </a:solidFill>
                <a:latin typeface="Arial" charset="0"/>
              </a:defRPr>
            </a:lvl3pPr>
            <a:lvl4pPr marL="1542433" indent="-220348" eaLnBrk="0" hangingPunct="0">
              <a:defRPr>
                <a:solidFill>
                  <a:schemeClr val="tx1"/>
                </a:solidFill>
                <a:latin typeface="Arial" charset="0"/>
              </a:defRPr>
            </a:lvl4pPr>
            <a:lvl5pPr marL="1983128" indent="-220348" eaLnBrk="0" hangingPunct="0">
              <a:defRPr>
                <a:solidFill>
                  <a:schemeClr val="tx1"/>
                </a:solidFill>
                <a:latin typeface="Arial" charset="0"/>
              </a:defRPr>
            </a:lvl5pPr>
            <a:lvl6pPr marL="2423823" indent="-220348" eaLnBrk="0" fontAlgn="base" hangingPunct="0">
              <a:spcBef>
                <a:spcPct val="0"/>
              </a:spcBef>
              <a:spcAft>
                <a:spcPct val="0"/>
              </a:spcAft>
              <a:defRPr>
                <a:solidFill>
                  <a:schemeClr val="tx1"/>
                </a:solidFill>
                <a:latin typeface="Arial" charset="0"/>
              </a:defRPr>
            </a:lvl6pPr>
            <a:lvl7pPr marL="2864518" indent="-220348" eaLnBrk="0" fontAlgn="base" hangingPunct="0">
              <a:spcBef>
                <a:spcPct val="0"/>
              </a:spcBef>
              <a:spcAft>
                <a:spcPct val="0"/>
              </a:spcAft>
              <a:defRPr>
                <a:solidFill>
                  <a:schemeClr val="tx1"/>
                </a:solidFill>
                <a:latin typeface="Arial" charset="0"/>
              </a:defRPr>
            </a:lvl7pPr>
            <a:lvl8pPr marL="3305213" indent="-220348" eaLnBrk="0" fontAlgn="base" hangingPunct="0">
              <a:spcBef>
                <a:spcPct val="0"/>
              </a:spcBef>
              <a:spcAft>
                <a:spcPct val="0"/>
              </a:spcAft>
              <a:defRPr>
                <a:solidFill>
                  <a:schemeClr val="tx1"/>
                </a:solidFill>
                <a:latin typeface="Arial" charset="0"/>
              </a:defRPr>
            </a:lvl8pPr>
            <a:lvl9pPr marL="3745908" indent="-220348" eaLnBrk="0" fontAlgn="base" hangingPunct="0">
              <a:spcBef>
                <a:spcPct val="0"/>
              </a:spcBef>
              <a:spcAft>
                <a:spcPct val="0"/>
              </a:spcAft>
              <a:defRPr>
                <a:solidFill>
                  <a:schemeClr val="tx1"/>
                </a:solidFill>
                <a:latin typeface="Arial" charset="0"/>
              </a:defRPr>
            </a:lvl9pPr>
          </a:lstStyle>
          <a:p>
            <a:pPr eaLnBrk="1" hangingPunct="1"/>
            <a:fld id="{BFDBD007-306A-4E2D-A3BC-6B9A474680F5}" type="slidenum">
              <a:rPr lang="en-US" smtClean="0"/>
              <a:pPr eaLnBrk="1" hangingPunct="1"/>
              <a:t>68</a:t>
            </a:fld>
            <a:endParaRPr lang="en-US"/>
          </a:p>
        </p:txBody>
      </p:sp>
    </p:spTree>
    <p:extLst>
      <p:ext uri="{BB962C8B-B14F-4D97-AF65-F5344CB8AC3E}">
        <p14:creationId xmlns:p14="http://schemas.microsoft.com/office/powerpoint/2010/main" val="39694307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69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dirty="0"/>
              <a:t>Less than 1</a:t>
            </a:r>
            <a:r>
              <a:rPr lang="en-US" baseline="0" dirty="0"/>
              <a:t> m</a:t>
            </a:r>
            <a:r>
              <a:rPr lang="en-US" dirty="0"/>
              <a:t>in</a:t>
            </a:r>
          </a:p>
          <a:p>
            <a:pPr marL="220348" indent="-220348">
              <a:buAutoNum type="arabicPlain"/>
            </a:pPr>
            <a:endParaRPr lang="en-US" dirty="0"/>
          </a:p>
          <a:p>
            <a:r>
              <a:rPr lang="en-US" dirty="0"/>
              <a:t>a. Remind</a:t>
            </a:r>
            <a:r>
              <a:rPr lang="en-US" baseline="0" dirty="0"/>
              <a:t> participants of today’s focus questions.</a:t>
            </a:r>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1514105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Less than 1 min</a:t>
            </a:r>
          </a:p>
          <a:p>
            <a:pPr eaLnBrk="1" hangingPunct="1"/>
            <a:endParaRPr lang="en-US" dirty="0"/>
          </a:p>
          <a:p>
            <a:pPr eaLnBrk="1" hangingPunct="1"/>
            <a:r>
              <a:rPr lang="en-US" dirty="0"/>
              <a:t>a. “Now</a:t>
            </a:r>
            <a:r>
              <a:rPr lang="en-US" baseline="0" dirty="0"/>
              <a:t> let’s dig into our first focus question.”</a:t>
            </a:r>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8743912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lvl="0" fontAlgn="base"/>
            <a:r>
              <a:rPr lang="en-US" sz="1200" b="1" u="none" strike="noStrike" kern="1200" dirty="0">
                <a:solidFill>
                  <a:schemeClr val="tx1"/>
                </a:solidFill>
                <a:effectLst/>
                <a:latin typeface="+mn-lt"/>
                <a:ea typeface="+mn-ea"/>
                <a:cs typeface="+mn-cs"/>
              </a:rPr>
              <a:t>Individuals: </a:t>
            </a:r>
            <a:r>
              <a:rPr lang="en-US" sz="1200" b="0" u="none" strike="noStrike" kern="1200" dirty="0">
                <a:solidFill>
                  <a:schemeClr val="tx1"/>
                </a:solidFill>
                <a:effectLst/>
                <a:latin typeface="+mn-lt"/>
                <a:ea typeface="+mn-ea"/>
                <a:cs typeface="+mn-cs"/>
              </a:rPr>
              <a:t>Read</a:t>
            </a:r>
            <a:r>
              <a:rPr lang="en-US" sz="1200" b="0" u="none" strike="noStrike" kern="1200" baseline="0" dirty="0">
                <a:solidFill>
                  <a:schemeClr val="tx1"/>
                </a:solidFill>
                <a:effectLst/>
                <a:latin typeface="+mn-lt"/>
                <a:ea typeface="+mn-ea"/>
                <a:cs typeface="+mn-cs"/>
              </a:rPr>
              <a:t> the instructions on the slide and g</a:t>
            </a:r>
            <a:r>
              <a:rPr lang="en-US" sz="1200" u="none" strike="noStrike" kern="1200" dirty="0">
                <a:solidFill>
                  <a:schemeClr val="tx1"/>
                </a:solidFill>
                <a:effectLst/>
                <a:latin typeface="+mn-lt"/>
                <a:ea typeface="+mn-ea"/>
                <a:cs typeface="+mn-cs"/>
              </a:rPr>
              <a:t>ive participants enough time to come up with three ideas to summarize today’s work.</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 a round-robin, invite participants to share a key idea for each category on the slide. (Allow participants to pass if they wish.)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70</a:t>
            </a:fld>
            <a:endParaRPr lang="en-US"/>
          </a:p>
        </p:txBody>
      </p:sp>
    </p:spTree>
    <p:extLst>
      <p:ext uri="{BB962C8B-B14F-4D97-AF65-F5344CB8AC3E}">
        <p14:creationId xmlns:p14="http://schemas.microsoft.com/office/powerpoint/2010/main" val="1845617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baseline="0" dirty="0"/>
              <a:t>Less than 1 min</a:t>
            </a:r>
          </a:p>
          <a:p>
            <a:endParaRPr lang="en-US" baseline="0" dirty="0"/>
          </a:p>
          <a:p>
            <a:pPr lvl="0" fontAlgn="base"/>
            <a:r>
              <a:rPr lang="en-US" sz="1200" u="none" strike="noStrike" kern="1200" dirty="0">
                <a:solidFill>
                  <a:schemeClr val="tx1"/>
                </a:solidFill>
                <a:effectLst/>
                <a:latin typeface="+mn-lt"/>
                <a:ea typeface="+mn-ea"/>
                <a:cs typeface="+mn-cs"/>
              </a:rPr>
              <a:t>a. Go over the homework assignment and have participants write it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understand each part of the assignment.</a:t>
            </a:r>
            <a:r>
              <a:rPr lang="en-US" dirty="0"/>
              <a:t> </a:t>
            </a:r>
            <a:endParaRPr lang="en-US" sz="1200" kern="1200" dirty="0">
              <a:solidFill>
                <a:schemeClr val="tx1"/>
              </a:solidFill>
              <a:latin typeface="+mn-lt"/>
              <a:ea typeface="+mn-ea"/>
              <a:cs typeface="+mn-cs"/>
            </a:endParaRPr>
          </a:p>
        </p:txBody>
      </p:sp>
      <p:sp>
        <p:nvSpPr>
          <p:cNvPr id="430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6955" indent="-291136" eaLnBrk="0" hangingPunct="0">
              <a:defRPr>
                <a:solidFill>
                  <a:schemeClr val="tx1"/>
                </a:solidFill>
                <a:latin typeface="Arial" charset="0"/>
              </a:defRPr>
            </a:lvl2pPr>
            <a:lvl3pPr marL="1164546" indent="-232909" eaLnBrk="0" hangingPunct="0">
              <a:defRPr>
                <a:solidFill>
                  <a:schemeClr val="tx1"/>
                </a:solidFill>
                <a:latin typeface="Arial" charset="0"/>
              </a:defRPr>
            </a:lvl3pPr>
            <a:lvl4pPr marL="1630366" indent="-232909" eaLnBrk="0" hangingPunct="0">
              <a:defRPr>
                <a:solidFill>
                  <a:schemeClr val="tx1"/>
                </a:solidFill>
                <a:latin typeface="Arial" charset="0"/>
              </a:defRPr>
            </a:lvl4pPr>
            <a:lvl5pPr marL="2096184" indent="-232909" eaLnBrk="0" hangingPunct="0">
              <a:defRPr>
                <a:solidFill>
                  <a:schemeClr val="tx1"/>
                </a:solidFill>
                <a:latin typeface="Arial" charset="0"/>
              </a:defRPr>
            </a:lvl5pPr>
            <a:lvl6pPr marL="2562002" indent="-232909" eaLnBrk="0" fontAlgn="base" hangingPunct="0">
              <a:spcBef>
                <a:spcPct val="0"/>
              </a:spcBef>
              <a:spcAft>
                <a:spcPct val="0"/>
              </a:spcAft>
              <a:defRPr>
                <a:solidFill>
                  <a:schemeClr val="tx1"/>
                </a:solidFill>
                <a:latin typeface="Arial" charset="0"/>
              </a:defRPr>
            </a:lvl6pPr>
            <a:lvl7pPr marL="3027820" indent="-232909" eaLnBrk="0" fontAlgn="base" hangingPunct="0">
              <a:spcBef>
                <a:spcPct val="0"/>
              </a:spcBef>
              <a:spcAft>
                <a:spcPct val="0"/>
              </a:spcAft>
              <a:defRPr>
                <a:solidFill>
                  <a:schemeClr val="tx1"/>
                </a:solidFill>
                <a:latin typeface="Arial" charset="0"/>
              </a:defRPr>
            </a:lvl7pPr>
            <a:lvl8pPr marL="3493639" indent="-232909" eaLnBrk="0" fontAlgn="base" hangingPunct="0">
              <a:spcBef>
                <a:spcPct val="0"/>
              </a:spcBef>
              <a:spcAft>
                <a:spcPct val="0"/>
              </a:spcAft>
              <a:defRPr>
                <a:solidFill>
                  <a:schemeClr val="tx1"/>
                </a:solidFill>
                <a:latin typeface="Arial" charset="0"/>
              </a:defRPr>
            </a:lvl8pPr>
            <a:lvl9pPr marL="3959457" indent="-232909" eaLnBrk="0" fontAlgn="base" hangingPunct="0">
              <a:spcBef>
                <a:spcPct val="0"/>
              </a:spcBef>
              <a:spcAft>
                <a:spcPct val="0"/>
              </a:spcAft>
              <a:defRPr>
                <a:solidFill>
                  <a:schemeClr val="tx1"/>
                </a:solidFill>
                <a:latin typeface="Arial" charset="0"/>
              </a:defRPr>
            </a:lvl9pPr>
          </a:lstStyle>
          <a:p>
            <a:pPr eaLnBrk="1" hangingPunct="1"/>
            <a:fld id="{CDEF4D1C-CCD4-471E-9A9A-68DD2B94142E}" type="slidenum">
              <a:rPr lang="en-US" smtClean="0"/>
              <a:pPr eaLnBrk="1" hangingPunct="1"/>
              <a:t>71</a:t>
            </a:fld>
            <a:endParaRPr lang="en-US"/>
          </a:p>
        </p:txBody>
      </p:sp>
    </p:spTree>
    <p:extLst>
      <p:ext uri="{BB962C8B-B14F-4D97-AF65-F5344CB8AC3E}">
        <p14:creationId xmlns:p14="http://schemas.microsoft.com/office/powerpoint/2010/main" val="27431087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0B4530A1-D67C-4A6B-952E-CFC27DD25194}" type="slidenum">
              <a:rPr lang="en-US" smtClean="0"/>
              <a:pPr eaLnBrk="1" hangingPunct="1"/>
              <a:t>72</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dirty="0"/>
              <a:t>7 min</a:t>
            </a:r>
          </a:p>
          <a:p>
            <a:pPr eaLnBrk="1" hangingPunct="1"/>
            <a:endParaRPr lang="en-US" dirty="0"/>
          </a:p>
          <a:p>
            <a:pPr lvl="0" fontAlgn="base"/>
            <a:r>
              <a:rPr lang="en-US" sz="1200" u="none" strike="noStrike" kern="1200" dirty="0">
                <a:solidFill>
                  <a:schemeClr val="tx1"/>
                </a:solidFill>
                <a:effectLst/>
                <a:latin typeface="+mn-lt"/>
                <a:ea typeface="+mn-ea"/>
                <a:cs typeface="+mn-cs"/>
              </a:rPr>
              <a:t>a. Allow participants </a:t>
            </a:r>
            <a:r>
              <a:rPr lang="en-US" sz="1200" b="1" u="none" strike="noStrike" kern="1200" dirty="0">
                <a:solidFill>
                  <a:schemeClr val="tx1"/>
                </a:solidFill>
                <a:effectLst/>
                <a:latin typeface="+mn-lt"/>
                <a:ea typeface="+mn-ea"/>
                <a:cs typeface="+mn-cs"/>
              </a:rPr>
              <a:t>at least 5 minutes </a:t>
            </a:r>
            <a:r>
              <a:rPr lang="en-US" sz="1200" u="none" strike="noStrike" kern="1200" dirty="0">
                <a:solidFill>
                  <a:schemeClr val="tx1"/>
                </a:solidFill>
                <a:effectLst/>
                <a:latin typeface="+mn-lt"/>
                <a:ea typeface="+mn-ea"/>
                <a:cs typeface="+mn-cs"/>
              </a:rPr>
              <a:t>to think about today’s session and write their reflections and feedback on the Daily Reflections sheet (handout 6.10 in </a:t>
            </a:r>
            <a:r>
              <a:rPr lang="en-US" sz="1200" u="none" strike="noStrike" kern="1200">
                <a:solidFill>
                  <a:schemeClr val="tx1"/>
                </a:solidFill>
                <a:effectLst/>
                <a:latin typeface="+mn-lt"/>
                <a:ea typeface="+mn-ea"/>
                <a:cs typeface="+mn-cs"/>
              </a:rPr>
              <a:t>PD program binder). </a:t>
            </a:r>
            <a:endParaRPr lang="en-US" sz="1200" u="none" strike="noStrike" kern="1200" dirty="0">
              <a:solidFill>
                <a:schemeClr val="tx1"/>
              </a:solidFill>
              <a:effectLst/>
              <a:latin typeface="+mn-lt"/>
              <a:ea typeface="+mn-ea"/>
              <a:cs typeface="+mn-cs"/>
            </a:endParaRPr>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9947012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73</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Hidden slide</a:t>
            </a:r>
            <a:r>
              <a:rPr lang="en-US" sz="1200" kern="1200" dirty="0">
                <a:solidFill>
                  <a:schemeClr val="tx1"/>
                </a:solidFill>
                <a:latin typeface="+mn-lt"/>
                <a:ea typeface="+mn-ea"/>
                <a:cs typeface="+mn-cs"/>
              </a:rPr>
              <a:t>—available</a:t>
            </a:r>
            <a:r>
              <a:rPr lang="en-US" sz="1200" kern="1200" baseline="0" dirty="0">
                <a:solidFill>
                  <a:schemeClr val="tx1"/>
                </a:solidFill>
                <a:latin typeface="+mn-lt"/>
                <a:ea typeface="+mn-ea"/>
                <a:cs typeface="+mn-cs"/>
              </a:rPr>
              <a:t> for use as needed.</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79290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74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Hidden slide</a:t>
            </a:r>
            <a:r>
              <a:rPr lang="en-US" sz="1200" kern="1200" dirty="0">
                <a:solidFill>
                  <a:schemeClr val="tx1"/>
                </a:solidFill>
                <a:latin typeface="+mn-lt"/>
                <a:ea typeface="+mn-ea"/>
                <a:cs typeface="+mn-cs"/>
              </a:rPr>
              <a:t>—available</a:t>
            </a:r>
            <a:r>
              <a:rPr lang="en-US" sz="1200" kern="1200" baseline="0" dirty="0">
                <a:solidFill>
                  <a:schemeClr val="tx1"/>
                </a:solidFill>
                <a:latin typeface="+mn-lt"/>
                <a:ea typeface="+mn-ea"/>
                <a:cs typeface="+mn-cs"/>
              </a:rPr>
              <a:t> for use as needed.</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4698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lvl="0"/>
            <a:r>
              <a:rPr lang="en-US" dirty="0">
                <a:latin typeface="Arial" charset="0"/>
              </a:rPr>
              <a:t>25 min</a:t>
            </a:r>
          </a:p>
          <a:p>
            <a:endParaRPr lang="en-US"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 (3 min):</a:t>
            </a:r>
            <a:r>
              <a:rPr lang="en-US" sz="1200" u="none" strike="noStrike" kern="1200" dirty="0">
                <a:solidFill>
                  <a:schemeClr val="tx1"/>
                </a:solidFill>
                <a:effectLst/>
                <a:latin typeface="+mn-lt"/>
                <a:ea typeface="+mn-ea"/>
                <a:cs typeface="+mn-cs"/>
              </a:rPr>
              <a:t> Direct participants to retrieve their Z-fold summary charts and share with a partner what they learned from their homework assignment about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strategies B, I, and 7.</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Small groups (12 min):</a:t>
            </a:r>
            <a:r>
              <a:rPr lang="en-US" sz="1200" kern="1200" dirty="0">
                <a:solidFill>
                  <a:schemeClr val="tx1"/>
                </a:solidFill>
                <a:latin typeface="+mn-lt"/>
                <a:ea typeface="+mn-ea"/>
                <a:cs typeface="+mn-cs"/>
              </a:rPr>
              <a:t> Divide participants into three small groups and have them make charts that capture the purposes and key features of the three strategies.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Challenge participants to imagine themselves in a Teacher Leader role. Ask them, “How would you explain these strategies to the teachers you’re leading?”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(10 min):</a:t>
            </a:r>
            <a:r>
              <a:rPr lang="en-US" sz="1200" kern="1200" dirty="0">
                <a:solidFill>
                  <a:schemeClr val="tx1"/>
                </a:solidFill>
                <a:latin typeface="+mn-lt"/>
                <a:ea typeface="+mn-ea"/>
                <a:cs typeface="+mn-cs"/>
              </a:rPr>
              <a:t> Have small groups share their charts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a whole-group share-out.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Make sure participants understand that a focus question is designed to do more than just get students interested in the lesson. It gets them thinking about a phenomenon or something else they’ve never thought about before. It also reveals important things about the knowledge and experiences they’re bringing to the lesson, it conceptually situates the learning, and it’s referred to throughout the lesson.  </a:t>
            </a:r>
          </a:p>
          <a:p>
            <a:pPr marL="365760" indent="-182880">
              <a:buFont typeface="Arial" pitchFamily="34" charset="0"/>
              <a:buChar char="•"/>
            </a:pP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 I, and 7 are like bookends that mark the beginning and end of a lesson. The science ideas used in the summary should match the focus question from the beginning of the lesson, and both the focus question and the summary should match the lesson’s main learning goal.</a:t>
            </a:r>
            <a:r>
              <a:rPr lang="en-US" dirty="0"/>
              <a:t> </a:t>
            </a:r>
          </a:p>
        </p:txBody>
      </p:sp>
      <p:sp>
        <p:nvSpPr>
          <p:cNvPr id="68612" name="Slide Number Placeholder 3"/>
          <p:cNvSpPr>
            <a:spLocks noGrp="1"/>
          </p:cNvSpPr>
          <p:nvPr>
            <p:ph type="sldNum" sz="quarter" idx="5"/>
          </p:nvPr>
        </p:nvSpPr>
        <p:spPr>
          <a:noFill/>
        </p:spPr>
        <p:txBody>
          <a:bodyPr/>
          <a:lstStyle>
            <a:lvl1pPr defTabSz="984843" eaLnBrk="0" hangingPunct="0">
              <a:defRPr>
                <a:solidFill>
                  <a:schemeClr val="tx1"/>
                </a:solidFill>
                <a:latin typeface="Arial" charset="0"/>
              </a:defRPr>
            </a:lvl1pPr>
            <a:lvl2pPr marL="785190" indent="-301996" defTabSz="984843" eaLnBrk="0" hangingPunct="0">
              <a:defRPr>
                <a:solidFill>
                  <a:schemeClr val="tx1"/>
                </a:solidFill>
                <a:latin typeface="Arial" charset="0"/>
              </a:defRPr>
            </a:lvl2pPr>
            <a:lvl3pPr marL="1207984" indent="-241597" defTabSz="984843" eaLnBrk="0" hangingPunct="0">
              <a:defRPr>
                <a:solidFill>
                  <a:schemeClr val="tx1"/>
                </a:solidFill>
                <a:latin typeface="Arial" charset="0"/>
              </a:defRPr>
            </a:lvl3pPr>
            <a:lvl4pPr marL="1691177" indent="-241597" defTabSz="984843" eaLnBrk="0" hangingPunct="0">
              <a:defRPr>
                <a:solidFill>
                  <a:schemeClr val="tx1"/>
                </a:solidFill>
                <a:latin typeface="Arial" charset="0"/>
              </a:defRPr>
            </a:lvl4pPr>
            <a:lvl5pPr marL="2174371" indent="-241597" defTabSz="984843" eaLnBrk="0" hangingPunct="0">
              <a:defRPr>
                <a:solidFill>
                  <a:schemeClr val="tx1"/>
                </a:solidFill>
                <a:latin typeface="Arial" charset="0"/>
              </a:defRPr>
            </a:lvl5pPr>
            <a:lvl6pPr marL="2657566" indent="-241597" defTabSz="984843" eaLnBrk="0" fontAlgn="base" hangingPunct="0">
              <a:spcBef>
                <a:spcPct val="0"/>
              </a:spcBef>
              <a:spcAft>
                <a:spcPct val="0"/>
              </a:spcAft>
              <a:defRPr>
                <a:solidFill>
                  <a:schemeClr val="tx1"/>
                </a:solidFill>
                <a:latin typeface="Arial" charset="0"/>
              </a:defRPr>
            </a:lvl6pPr>
            <a:lvl7pPr marL="3140757" indent="-241597" defTabSz="984843" eaLnBrk="0" fontAlgn="base" hangingPunct="0">
              <a:spcBef>
                <a:spcPct val="0"/>
              </a:spcBef>
              <a:spcAft>
                <a:spcPct val="0"/>
              </a:spcAft>
              <a:defRPr>
                <a:solidFill>
                  <a:schemeClr val="tx1"/>
                </a:solidFill>
                <a:latin typeface="Arial" charset="0"/>
              </a:defRPr>
            </a:lvl7pPr>
            <a:lvl8pPr marL="3623952" indent="-241597" defTabSz="984843" eaLnBrk="0" fontAlgn="base" hangingPunct="0">
              <a:spcBef>
                <a:spcPct val="0"/>
              </a:spcBef>
              <a:spcAft>
                <a:spcPct val="0"/>
              </a:spcAft>
              <a:defRPr>
                <a:solidFill>
                  <a:schemeClr val="tx1"/>
                </a:solidFill>
                <a:latin typeface="Arial" charset="0"/>
              </a:defRPr>
            </a:lvl8pPr>
            <a:lvl9pPr marL="4107145" indent="-241597" defTabSz="984843" eaLnBrk="0" fontAlgn="base" hangingPunct="0">
              <a:spcBef>
                <a:spcPct val="0"/>
              </a:spcBef>
              <a:spcAft>
                <a:spcPct val="0"/>
              </a:spcAft>
              <a:defRPr>
                <a:solidFill>
                  <a:schemeClr val="tx1"/>
                </a:solidFill>
                <a:latin typeface="Arial" charset="0"/>
              </a:defRPr>
            </a:lvl9pPr>
          </a:lstStyle>
          <a:p>
            <a:pPr eaLnBrk="1" hangingPunct="1"/>
            <a:fld id="{60B414E8-FCFE-46D8-BA08-574C71DA1196}" type="slidenum">
              <a:rPr lang="en-US" smtClean="0"/>
              <a:pPr eaLnBrk="1" hangingPunct="1"/>
              <a:t>8</a:t>
            </a:fld>
            <a:endParaRPr lang="en-US" dirty="0"/>
          </a:p>
        </p:txBody>
      </p:sp>
      <p:sp>
        <p:nvSpPr>
          <p:cNvPr id="2" name="Date Placeholder 1"/>
          <p:cNvSpPr>
            <a:spLocks noGrp="1"/>
          </p:cNvSpPr>
          <p:nvPr>
            <p:ph type="dt" idx="10"/>
          </p:nvPr>
        </p:nvSpPr>
        <p:spPr/>
        <p:txBody>
          <a:bodyPr/>
          <a:lstStyle/>
          <a:p>
            <a:pPr>
              <a:defRPr/>
            </a:pPr>
            <a:fld id="{793A580C-52CB-43C5-BF1F-B4A655877C36}"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13023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lvl="0"/>
            <a:r>
              <a:rPr lang="en-US" sz="1300" dirty="0">
                <a:latin typeface="Arial" charset="0"/>
              </a:rPr>
              <a:t>7 min</a:t>
            </a:r>
          </a:p>
          <a:p>
            <a:pPr lvl="0"/>
            <a:endParaRPr lang="en-US" sz="1300"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questions on the slide as a group.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A focus question is designed to be answered using the lesson’s main learning goal and supporting science ideas. A goal statement describes the main science idea to be learned.</a:t>
            </a:r>
          </a:p>
          <a:p>
            <a:pPr marL="365760" indent="-182880">
              <a:buFont typeface="Arial" pitchFamily="34" charset="0"/>
              <a:buChar char="•"/>
            </a:pPr>
            <a:r>
              <a:rPr lang="en-US" sz="1200" kern="1200" dirty="0">
                <a:solidFill>
                  <a:schemeClr val="tx1"/>
                </a:solidFill>
                <a:latin typeface="+mn-lt"/>
                <a:ea typeface="+mn-ea"/>
                <a:cs typeface="+mn-cs"/>
              </a:rPr>
              <a:t>Focus questions are always used in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lesson plans because they’re useful in engaging student interest, making their thinking visible, and eliciting initial ideas at the beginning of a lesson. When posed at the end of a lesson, focus questions challenge students to use new ideas developed during the lesson. </a:t>
            </a:r>
          </a:p>
          <a:p>
            <a:r>
              <a:rPr lang="en-US" sz="1300" dirty="0">
                <a:latin typeface="Arial" charset="0"/>
              </a:rPr>
              <a:t> </a:t>
            </a:r>
          </a:p>
          <a:p>
            <a:endParaRPr lang="en-US" dirty="0"/>
          </a:p>
        </p:txBody>
      </p:sp>
      <p:sp>
        <p:nvSpPr>
          <p:cNvPr id="68612" name="Slide Number Placeholder 3"/>
          <p:cNvSpPr>
            <a:spLocks noGrp="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60B414E8-FCFE-46D8-BA08-574C71DA1196}" type="slidenum">
              <a:rPr lang="en-US" smtClean="0">
                <a:solidFill>
                  <a:prstClr val="black"/>
                </a:solidFill>
              </a:rPr>
              <a:pPr eaLnBrk="1" hangingPunct="1"/>
              <a:t>9</a:t>
            </a:fld>
            <a:endParaRPr lang="en-US" dirty="0">
              <a:solidFill>
                <a:prstClr val="black"/>
              </a:solidFill>
            </a:endParaRPr>
          </a:p>
        </p:txBody>
      </p:sp>
      <p:sp>
        <p:nvSpPr>
          <p:cNvPr id="2" name="Date Placeholder 1"/>
          <p:cNvSpPr>
            <a:spLocks noGrp="1"/>
          </p:cNvSpPr>
          <p:nvPr>
            <p:ph type="dt" idx="10"/>
          </p:nvPr>
        </p:nvSpPr>
        <p:spPr/>
        <p:txBody>
          <a:bodyPr/>
          <a:lstStyle/>
          <a:p>
            <a:pPr>
              <a:defRPr/>
            </a:pPr>
            <a:fld id="{793A580C-52CB-43C5-BF1F-B4A655877C36}" type="datetime1">
              <a:rPr lang="en-US" smtClean="0">
                <a:solidFill>
                  <a:prstClr val="black"/>
                </a:solidFill>
              </a:rPr>
              <a:pPr>
                <a:defRPr/>
              </a:pPr>
              <a:t>1/7/2020</a:t>
            </a:fld>
            <a:endParaRPr lang="en-US" dirty="0">
              <a:solidFill>
                <a:prstClr val="black"/>
              </a:solidFill>
            </a:endParaRPr>
          </a:p>
        </p:txBody>
      </p:sp>
      <p:sp>
        <p:nvSpPr>
          <p:cNvPr id="3" name="Footer Placeholder 2"/>
          <p:cNvSpPr>
            <a:spLocks noGrp="1"/>
          </p:cNvSpPr>
          <p:nvPr>
            <p:ph type="ftr" sz="quarter" idx="11"/>
          </p:nvPr>
        </p:nvSpPr>
        <p:spPr/>
        <p:txBody>
          <a:bodyPr/>
          <a:lstStyle/>
          <a:p>
            <a:pPr>
              <a:defRPr/>
            </a:pPr>
            <a:r>
              <a:rPr lang="en-US" dirty="0">
                <a:solidFill>
                  <a:prstClr val="black"/>
                </a:solidFill>
              </a:rPr>
              <a:t>STeLLA Summer Institute I</a:t>
            </a:r>
          </a:p>
        </p:txBody>
      </p:sp>
      <p:sp>
        <p:nvSpPr>
          <p:cNvPr id="4" name="Header Placeholder 3"/>
          <p:cNvSpPr>
            <a:spLocks noGrp="1"/>
          </p:cNvSpPr>
          <p:nvPr>
            <p:ph type="hdr" sz="quarter" idx="12"/>
          </p:nvPr>
        </p:nvSpPr>
        <p:spPr/>
        <p:txBody>
          <a:bodyPr/>
          <a:lstStyle/>
          <a:p>
            <a:pPr>
              <a:defRPr/>
            </a:pPr>
            <a:r>
              <a:rPr lang="en-US" dirty="0">
                <a:solidFill>
                  <a:prstClr val="black"/>
                </a:solidFill>
              </a:rPr>
              <a:t>BSCS</a:t>
            </a:r>
          </a:p>
        </p:txBody>
      </p:sp>
    </p:spTree>
    <p:extLst>
      <p:ext uri="{BB962C8B-B14F-4D97-AF65-F5344CB8AC3E}">
        <p14:creationId xmlns:p14="http://schemas.microsoft.com/office/powerpoint/2010/main" val="96161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98169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235306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03167913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750472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9" name="Footer Placeholder 7"/>
          <p:cNvSpPr>
            <a:spLocks noGrp="1"/>
          </p:cNvSpPr>
          <p:nvPr>
            <p:ph type="ftr" sz="quarter" idx="11"/>
          </p:nvPr>
        </p:nvSpPr>
        <p:spPr/>
        <p:txBody>
          <a:bodyPr/>
          <a:lstStyle>
            <a:lvl1pPr>
              <a:defRPr/>
            </a:lvl1pPr>
          </a:lstStyle>
          <a:p>
            <a:endParaRPr lang="en-US"/>
          </a:p>
        </p:txBody>
      </p:sp>
      <p:sp>
        <p:nvSpPr>
          <p:cNvPr id="10" name="Slide Number Placeholder 8"/>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592469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366637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74344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30852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3676363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462086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261783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latin typeface="Aria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defTabSz="457200"/>
            <a:fld id="{4553C4AB-E34A-354F-8CDE-943FCEBEB1F2}" type="datetimeFigureOut">
              <a:rPr lang="en-US" smtClean="0">
                <a:latin typeface="Arial"/>
              </a:rPr>
              <a:pPr defTabSz="457200"/>
              <a:t>1/7/2020</a:t>
            </a:fld>
            <a:endParaRPr lang="en-US" dirty="0">
              <a:latin typeface="Arial"/>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defTabSz="457200"/>
            <a:endParaRPr lang="en-US">
              <a:latin typeface="Arial"/>
            </a:endParaRP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defTabSz="457200"/>
            <a:fld id="{ADC91B2B-8558-1E4B-8886-2054566C95DE}" type="slidenum">
              <a:rPr lang="en-US" smtClean="0">
                <a:latin typeface="Arial"/>
              </a:rPr>
              <a:pPr defTabSz="457200"/>
              <a:t>‹#›</a:t>
            </a:fld>
            <a:endParaRPr lang="en-US">
              <a:latin typeface="Arial"/>
            </a:endParaRPr>
          </a:p>
        </p:txBody>
      </p:sp>
    </p:spTree>
    <p:extLst>
      <p:ext uri="{BB962C8B-B14F-4D97-AF65-F5344CB8AC3E}">
        <p14:creationId xmlns:p14="http://schemas.microsoft.com/office/powerpoint/2010/main" val="3440837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embed/rT4wAWGN4a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embed/OezLxK4v1m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LICDb8nM5rs%20(tomato%20seedlings)" TargetMode="External"/><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hyperlink" Target="https://www.youtube.com/watch?v=ISYBpayqL-0%20(German%20shepher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9.xml"/><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embed/XtGOuhvnIJE"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www.youtube.com/embed/hji4Wy_n_Do" TargetMode="External"/><Relationship Id="rId5" Type="http://schemas.openxmlformats.org/officeDocument/2006/relationships/hyperlink" Target="https://www.youtube.com/embed/_zXNH96RBoU" TargetMode="External"/><Relationship Id="rId4" Type="http://schemas.openxmlformats.org/officeDocument/2006/relationships/hyperlink" Target="https://www.youtube.com/embed/3y2XJe8GL7w"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1F497D"/>
                </a:solidFill>
                <a:latin typeface="Lucida Sans Unicode" pitchFamily="34" charset="0"/>
              </a:rPr>
              <a:t>RESPeCT</a:t>
            </a:r>
            <a:r>
              <a:rPr lang="en-US" altLang="en-US" sz="1800" dirty="0">
                <a:solidFill>
                  <a:srgbClr val="1F497D"/>
                </a:solidFill>
                <a:latin typeface="Lucida Sans Unicode" pitchFamily="34" charset="0"/>
              </a:rPr>
              <a:t> Summer Institute </a:t>
            </a:r>
            <a:endParaRPr lang="en-US" altLang="en-US" sz="16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622675" y="2514600"/>
            <a:ext cx="1787525" cy="646331"/>
          </a:xfrm>
          <a:prstGeom prst="rect">
            <a:avLst/>
          </a:prstGeom>
          <a:noFill/>
        </p:spPr>
        <p:txBody>
          <a:bodyPr wrap="square" rtlCol="0">
            <a:spAutoFit/>
          </a:bodyPr>
          <a:lstStyle/>
          <a:p>
            <a:r>
              <a:rPr lang="en-US" sz="3600" dirty="0">
                <a:solidFill>
                  <a:srgbClr val="1F497D"/>
                </a:solidFill>
                <a:latin typeface="Calibri" pitchFamily="34" charset="0"/>
              </a:rPr>
              <a:t>Day 6</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 Questions: Strategies I and 7</a:t>
            </a:r>
          </a:p>
        </p:txBody>
      </p:sp>
      <p:sp>
        <p:nvSpPr>
          <p:cNvPr id="3" name="Content Placeholder 2"/>
          <p:cNvSpPr>
            <a:spLocks noGrp="1"/>
          </p:cNvSpPr>
          <p:nvPr>
            <p:ph idx="1"/>
          </p:nvPr>
        </p:nvSpPr>
        <p:spPr/>
        <p:txBody>
          <a:bodyPr/>
          <a:lstStyle/>
          <a:p>
            <a:pPr marL="365760" indent="-365760">
              <a:buFont typeface="+mj-lt"/>
              <a:buAutoNum type="arabicPeriod"/>
            </a:pPr>
            <a:r>
              <a:rPr lang="en-US" sz="3200" dirty="0"/>
              <a:t>What are various ways a lesson or unit can be synthesized and/or summarized?</a:t>
            </a:r>
          </a:p>
          <a:p>
            <a:pPr marL="365760" indent="-365760">
              <a:spcBef>
                <a:spcPts val="1200"/>
              </a:spcBef>
              <a:buFont typeface="+mj-lt"/>
              <a:buAutoNum type="arabicPeriod"/>
            </a:pPr>
            <a:r>
              <a:rPr lang="en-US" sz="3200" dirty="0"/>
              <a:t>How are strategies I and 7 similar and different?</a:t>
            </a:r>
          </a:p>
          <a:p>
            <a:pPr marL="731520" indent="-365760">
              <a:buClr>
                <a:schemeClr val="bg1">
                  <a:lumMod val="75000"/>
                </a:schemeClr>
              </a:buClr>
              <a:buAutoNum type="alphaLcPeriod"/>
            </a:pPr>
            <a:r>
              <a:rPr lang="en-US" sz="3200" b="1" dirty="0"/>
              <a:t>SCSL strategy I</a:t>
            </a:r>
            <a:r>
              <a:rPr lang="en-US" sz="3200" dirty="0"/>
              <a:t>: Summarize key science ideas.</a:t>
            </a:r>
          </a:p>
          <a:p>
            <a:pPr marL="731520" indent="-365760">
              <a:buClr>
                <a:schemeClr val="bg1">
                  <a:lumMod val="75000"/>
                </a:schemeClr>
              </a:buClr>
              <a:buFont typeface="Arial" charset="0"/>
              <a:buAutoNum type="alphaLcPeriod"/>
            </a:pPr>
            <a:r>
              <a:rPr lang="en-US" sz="3200" b="1" dirty="0"/>
              <a:t>STL strategy 7</a:t>
            </a:r>
            <a:r>
              <a:rPr lang="en-US" sz="3200" dirty="0"/>
              <a:t>: Engage students in making connections by synthesizing and summarizing key science ideas.</a:t>
            </a:r>
          </a:p>
          <a:p>
            <a:pPr marL="457200" indent="-457200">
              <a:buAutoNum type="alphaLcPeriod"/>
            </a:pPr>
            <a:endParaRPr lang="en-US" dirty="0"/>
          </a:p>
          <a:p>
            <a:endParaRPr lang="en-US" dirty="0"/>
          </a:p>
        </p:txBody>
      </p:sp>
    </p:spTree>
    <p:extLst>
      <p:ext uri="{BB962C8B-B14F-4D97-AF65-F5344CB8AC3E}">
        <p14:creationId xmlns:p14="http://schemas.microsoft.com/office/powerpoint/2010/main" val="18527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rmAutofit/>
          </a:bodyPr>
          <a:lstStyle/>
          <a:p>
            <a:r>
              <a:rPr lang="en-US" dirty="0"/>
              <a:t>Video-based Lesson Analysis</a:t>
            </a:r>
          </a:p>
        </p:txBody>
      </p:sp>
      <p:sp>
        <p:nvSpPr>
          <p:cNvPr id="4" name="Content Placeholder 3"/>
          <p:cNvSpPr>
            <a:spLocks noGrp="1"/>
          </p:cNvSpPr>
          <p:nvPr>
            <p:ph idx="1"/>
          </p:nvPr>
        </p:nvSpPr>
        <p:spPr>
          <a:xfrm>
            <a:off x="609600" y="1600200"/>
            <a:ext cx="8077200" cy="4876800"/>
          </a:xfrm>
        </p:spPr>
        <p:txBody>
          <a:bodyPr/>
          <a:lstStyle/>
          <a:p>
            <a:pPr marL="0" indent="0">
              <a:buNone/>
            </a:pPr>
            <a:r>
              <a:rPr lang="en-US" sz="3200" dirty="0"/>
              <a:t>Next we’ll analyze two video clips from the beginning and end of a Food Webs lesson.  </a:t>
            </a:r>
          </a:p>
        </p:txBody>
      </p:sp>
    </p:spTree>
    <p:extLst>
      <p:ext uri="{BB962C8B-B14F-4D97-AF65-F5344CB8AC3E}">
        <p14:creationId xmlns:p14="http://schemas.microsoft.com/office/powerpoint/2010/main" val="223890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990600"/>
          </a:xfrm>
        </p:spPr>
        <p:txBody>
          <a:bodyPr>
            <a:normAutofit/>
          </a:bodyPr>
          <a:lstStyle/>
          <a:p>
            <a:r>
              <a:rPr lang="en-US" dirty="0"/>
              <a:t>Lesson Analysis: Strategy B</a:t>
            </a:r>
          </a:p>
        </p:txBody>
      </p:sp>
      <p:sp>
        <p:nvSpPr>
          <p:cNvPr id="3" name="Content Placeholder 2"/>
          <p:cNvSpPr>
            <a:spLocks noGrp="1"/>
          </p:cNvSpPr>
          <p:nvPr>
            <p:ph idx="1"/>
          </p:nvPr>
        </p:nvSpPr>
        <p:spPr>
          <a:xfrm>
            <a:off x="457200" y="1295400"/>
            <a:ext cx="8001000" cy="4800600"/>
          </a:xfrm>
        </p:spPr>
        <p:txBody>
          <a:bodyPr/>
          <a:lstStyle/>
          <a:p>
            <a:pPr marL="365760" indent="-365760" eaLnBrk="1" hangingPunct="1">
              <a:spcBef>
                <a:spcPts val="600"/>
              </a:spcBef>
              <a:buAutoNum type="arabicPeriod"/>
            </a:pPr>
            <a:r>
              <a:rPr lang="en-US" sz="2800" dirty="0"/>
              <a:t>In Analysis Guides B and I (handout 6.1), review the four criteria for strategy B: Setting the purpose.</a:t>
            </a:r>
          </a:p>
          <a:p>
            <a:pPr marL="365760" indent="-365760" eaLnBrk="1" hangingPunct="1">
              <a:spcBef>
                <a:spcPts val="800"/>
              </a:spcBef>
              <a:buAutoNum type="arabicPeriod" startAt="2"/>
            </a:pPr>
            <a:r>
              <a:rPr lang="en-US" sz="2800" dirty="0"/>
              <a:t>Read the lesson context for the first video clip at the top of the transcript (handout 6.2).</a:t>
            </a:r>
          </a:p>
          <a:p>
            <a:pPr marL="365760" indent="-365760" eaLnBrk="1" hangingPunct="1">
              <a:spcBef>
                <a:spcPts val="800"/>
              </a:spcBef>
              <a:buAutoNum type="arabicPeriod" startAt="2"/>
            </a:pPr>
            <a:r>
              <a:rPr lang="en-US" sz="2800" dirty="0"/>
              <a:t>Watch the video clip, keeping in mind the criteria for strategy B.</a:t>
            </a:r>
          </a:p>
          <a:p>
            <a:pPr marL="365760" indent="-365760" eaLnBrk="1" hangingPunct="1">
              <a:spcBef>
                <a:spcPts val="800"/>
              </a:spcBef>
              <a:buAutoNum type="arabicPeriod" startAt="2"/>
            </a:pPr>
            <a:r>
              <a:rPr lang="en-US" sz="2800" dirty="0"/>
              <a:t>Analyze the transcript using the analysis guide. </a:t>
            </a:r>
          </a:p>
          <a:p>
            <a:pPr marL="731520" indent="-274320" eaLnBrk="1" hangingPunct="1">
              <a:spcBef>
                <a:spcPts val="600"/>
              </a:spcBef>
            </a:pPr>
            <a:r>
              <a:rPr lang="en-US" sz="2800" i="1" dirty="0"/>
              <a:t>How well does the beginning of this lesson match the criteria for strategy B?</a:t>
            </a:r>
          </a:p>
          <a:p>
            <a:pPr marL="365760" indent="-365760" eaLnBrk="1" hangingPunct="1">
              <a:spcBef>
                <a:spcPts val="800"/>
              </a:spcBef>
              <a:buFont typeface="+mj-lt"/>
              <a:buAutoNum type="arabicPeriod" startAt="5"/>
            </a:pPr>
            <a:r>
              <a:rPr lang="en-US" sz="2800" dirty="0"/>
              <a:t>Share and compare your analyses. </a:t>
            </a:r>
          </a:p>
        </p:txBody>
      </p:sp>
      <p:sp>
        <p:nvSpPr>
          <p:cNvPr id="4" name="TextBox 3"/>
          <p:cNvSpPr txBox="1"/>
          <p:nvPr/>
        </p:nvSpPr>
        <p:spPr>
          <a:xfrm>
            <a:off x="1371600" y="6248400"/>
            <a:ext cx="7772400" cy="400110"/>
          </a:xfrm>
          <a:prstGeom prst="rect">
            <a:avLst/>
          </a:prstGeom>
          <a:noFill/>
        </p:spPr>
        <p:txBody>
          <a:bodyPr wrap="square" rtlCol="0">
            <a:spAutoFit/>
          </a:bodyPr>
          <a:lstStyle/>
          <a:p>
            <a:r>
              <a:rPr lang="en-US" sz="2000" dirty="0">
                <a:solidFill>
                  <a:srgbClr val="0070C0"/>
                </a:solidFill>
                <a:latin typeface="Calibri" pitchFamily="34" charset="0"/>
              </a:rPr>
              <a:t>Link to McCabe Video Clip 6.1: </a:t>
            </a:r>
            <a:r>
              <a:rPr lang="en-US" sz="2000" dirty="0">
                <a:solidFill>
                  <a:srgbClr val="0070C0"/>
                </a:solidFill>
                <a:latin typeface="Calibri" pitchFamily="34" charset="0"/>
                <a:hlinkClick r:id="rId3"/>
              </a:rPr>
              <a:t>6.1_role001-2-284-lvtf_300_mccabe_c2</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1836508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990600"/>
          </a:xfrm>
        </p:spPr>
        <p:txBody>
          <a:bodyPr>
            <a:normAutofit/>
          </a:bodyPr>
          <a:lstStyle/>
          <a:p>
            <a:r>
              <a:rPr lang="en-US" dirty="0"/>
              <a:t>Lesson Analysis: Strategy I</a:t>
            </a:r>
          </a:p>
        </p:txBody>
      </p:sp>
      <p:sp>
        <p:nvSpPr>
          <p:cNvPr id="3" name="Content Placeholder 2"/>
          <p:cNvSpPr>
            <a:spLocks noGrp="1"/>
          </p:cNvSpPr>
          <p:nvPr>
            <p:ph idx="1"/>
          </p:nvPr>
        </p:nvSpPr>
        <p:spPr>
          <a:xfrm>
            <a:off x="457200" y="1295400"/>
            <a:ext cx="8534400" cy="4876800"/>
          </a:xfrm>
        </p:spPr>
        <p:txBody>
          <a:bodyPr/>
          <a:lstStyle/>
          <a:p>
            <a:pPr marL="365760" indent="-365760" eaLnBrk="1" hangingPunct="1">
              <a:spcBef>
                <a:spcPts val="600"/>
              </a:spcBef>
              <a:buAutoNum type="arabicPeriod"/>
            </a:pPr>
            <a:r>
              <a:rPr lang="en-US" sz="2800" dirty="0"/>
              <a:t>In Analysis Guides B and I (handout 6.1), review the six criteria for strategy I: Summarizing key science ideas. </a:t>
            </a:r>
          </a:p>
          <a:p>
            <a:pPr marL="365760" indent="-365760" eaLnBrk="1" hangingPunct="1">
              <a:spcBef>
                <a:spcPts val="600"/>
              </a:spcBef>
              <a:buAutoNum type="arabicPeriod"/>
            </a:pPr>
            <a:r>
              <a:rPr lang="en-US" sz="2800" dirty="0"/>
              <a:t>Read the lesson context for the second video clip at the top of the transcript (handout 6.3). </a:t>
            </a:r>
          </a:p>
          <a:p>
            <a:pPr marL="365760" indent="-365760" eaLnBrk="1" hangingPunct="1">
              <a:spcBef>
                <a:spcPts val="600"/>
              </a:spcBef>
              <a:buAutoNum type="arabicPeriod"/>
            </a:pPr>
            <a:r>
              <a:rPr lang="en-US" sz="2800" dirty="0"/>
              <a:t>Watch the video clip, keeping in mind the criteria for strategy I.</a:t>
            </a:r>
          </a:p>
          <a:p>
            <a:pPr marL="365760" indent="-365760" eaLnBrk="1" hangingPunct="1">
              <a:spcBef>
                <a:spcPts val="600"/>
              </a:spcBef>
              <a:buAutoNum type="arabicPeriod"/>
            </a:pPr>
            <a:r>
              <a:rPr lang="en-US" sz="2800" dirty="0"/>
              <a:t>Analyze the transcript using the analysis guide.</a:t>
            </a:r>
          </a:p>
          <a:p>
            <a:pPr marL="731520" indent="-274320" eaLnBrk="1" hangingPunct="1">
              <a:spcBef>
                <a:spcPts val="600"/>
              </a:spcBef>
            </a:pPr>
            <a:r>
              <a:rPr lang="en-US" sz="2800" i="1" dirty="0"/>
              <a:t>How well does the end of this lesson match the criteria for strategy I?</a:t>
            </a:r>
          </a:p>
          <a:p>
            <a:pPr marL="365760" indent="-365760" eaLnBrk="1" hangingPunct="1">
              <a:spcBef>
                <a:spcPts val="600"/>
              </a:spcBef>
              <a:buFont typeface="+mj-lt"/>
              <a:buAutoNum type="arabicPeriod" startAt="5"/>
            </a:pPr>
            <a:r>
              <a:rPr lang="en-US" sz="2800" dirty="0"/>
              <a:t>Share and compare your analyses. </a:t>
            </a:r>
          </a:p>
          <a:p>
            <a:endParaRPr lang="en-US" dirty="0"/>
          </a:p>
        </p:txBody>
      </p:sp>
      <p:sp>
        <p:nvSpPr>
          <p:cNvPr id="4" name="TextBox 3"/>
          <p:cNvSpPr txBox="1"/>
          <p:nvPr/>
        </p:nvSpPr>
        <p:spPr>
          <a:xfrm>
            <a:off x="1371600" y="6096000"/>
            <a:ext cx="7772400" cy="400110"/>
          </a:xfrm>
          <a:prstGeom prst="rect">
            <a:avLst/>
          </a:prstGeom>
          <a:noFill/>
        </p:spPr>
        <p:txBody>
          <a:bodyPr wrap="square" rtlCol="0">
            <a:spAutoFit/>
          </a:bodyPr>
          <a:lstStyle/>
          <a:p>
            <a:r>
              <a:rPr lang="en-US" sz="2000" dirty="0">
                <a:solidFill>
                  <a:srgbClr val="0070C0"/>
                </a:solidFill>
                <a:latin typeface="Calibri" pitchFamily="34" charset="0"/>
              </a:rPr>
              <a:t>Link to McCabe Video Clip 6.2: </a:t>
            </a:r>
            <a:r>
              <a:rPr lang="en-US" sz="2000" dirty="0">
                <a:solidFill>
                  <a:srgbClr val="0070C0"/>
                </a:solidFill>
                <a:latin typeface="Calibri" pitchFamily="34" charset="0"/>
                <a:hlinkClick r:id="rId3"/>
              </a:rPr>
              <a:t>6.2_role001-2-284-lvtf_300_mccabe_c3</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189879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990600"/>
          </a:xfrm>
        </p:spPr>
        <p:txBody>
          <a:bodyPr>
            <a:normAutofit fontScale="90000"/>
          </a:bodyPr>
          <a:lstStyle/>
          <a:p>
            <a:r>
              <a:rPr lang="en-US" dirty="0"/>
              <a:t>Food Webs Lesson Plans: Reading and Analysis</a:t>
            </a:r>
          </a:p>
        </p:txBody>
      </p:sp>
      <p:sp>
        <p:nvSpPr>
          <p:cNvPr id="3" name="Content Placeholder 2"/>
          <p:cNvSpPr>
            <a:spLocks noGrp="1"/>
          </p:cNvSpPr>
          <p:nvPr>
            <p:ph idx="1"/>
          </p:nvPr>
        </p:nvSpPr>
        <p:spPr/>
        <p:txBody>
          <a:bodyPr>
            <a:normAutofit/>
          </a:bodyPr>
          <a:lstStyle/>
          <a:p>
            <a:pPr marL="365760" indent="-365760">
              <a:buFont typeface="+mj-lt"/>
              <a:buAutoNum type="arabicPeriod"/>
            </a:pPr>
            <a:r>
              <a:rPr lang="en-US" sz="3200" dirty="0"/>
              <a:t>Examine the main learning goal, the lesson focus question, and the lesson summary for your assigned Food Webs lesson plan (parts A and B).</a:t>
            </a:r>
          </a:p>
          <a:p>
            <a:pPr marL="365760" indent="-365760">
              <a:spcBef>
                <a:spcPts val="1200"/>
              </a:spcBef>
              <a:buFont typeface="+mj-lt"/>
              <a:buAutoNum type="arabicPeriod"/>
            </a:pPr>
            <a:r>
              <a:rPr lang="en-US" sz="3200" dirty="0"/>
              <a:t>Answer these questions in your notebooks, keeping in mind the analysis-guide criteria for strategies B and I: </a:t>
            </a:r>
          </a:p>
          <a:p>
            <a:pPr marL="731520" lvl="1" indent="-274320">
              <a:spcBef>
                <a:spcPts val="300"/>
              </a:spcBef>
              <a:buFont typeface="Arial" pitchFamily="34" charset="0"/>
              <a:buChar char="•"/>
            </a:pPr>
            <a:r>
              <a:rPr lang="en-US" sz="3200" dirty="0"/>
              <a:t>What do you notice?</a:t>
            </a:r>
          </a:p>
          <a:p>
            <a:pPr marL="731520" lvl="1" indent="-274320">
              <a:spcBef>
                <a:spcPts val="300"/>
              </a:spcBef>
              <a:buFont typeface="Arial" pitchFamily="34" charset="0"/>
              <a:buChar char="•"/>
            </a:pPr>
            <a:r>
              <a:rPr lang="en-US" sz="3200" dirty="0"/>
              <a:t>What do you wonder about?</a:t>
            </a:r>
          </a:p>
        </p:txBody>
      </p:sp>
    </p:spTree>
    <p:extLst>
      <p:ext uri="{BB962C8B-B14F-4D97-AF65-F5344CB8AC3E}">
        <p14:creationId xmlns:p14="http://schemas.microsoft.com/office/powerpoint/2010/main" val="127748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br>
              <a:rPr lang="en-US" dirty="0"/>
            </a:br>
            <a:r>
              <a:rPr lang="en-US" dirty="0"/>
              <a:t>Food webs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685800" y="3581400"/>
            <a:ext cx="7162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5</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733572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2627" y="3631634"/>
            <a:ext cx="3080173" cy="173259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24600" y="3631635"/>
            <a:ext cx="2590800" cy="1732597"/>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352800" y="3493050"/>
            <a:ext cx="2849531" cy="19991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609600"/>
            <a:ext cx="8077200" cy="707886"/>
          </a:xfrm>
          <a:prstGeom prst="rect">
            <a:avLst/>
          </a:prstGeom>
          <a:noFill/>
        </p:spPr>
        <p:txBody>
          <a:bodyPr wrap="square" rtlCol="0">
            <a:spAutoFit/>
          </a:bodyPr>
          <a:lstStyle/>
          <a:p>
            <a:r>
              <a:rPr lang="en-US" sz="4000" dirty="0">
                <a:solidFill>
                  <a:schemeClr val="tx2"/>
                </a:solidFill>
                <a:latin typeface="Calibri" pitchFamily="34" charset="0"/>
              </a:rPr>
              <a:t>Yesterday’s Focus Question</a:t>
            </a:r>
          </a:p>
        </p:txBody>
      </p:sp>
      <p:sp>
        <p:nvSpPr>
          <p:cNvPr id="10" name="Content Placeholder 2"/>
          <p:cNvSpPr txBox="1">
            <a:spLocks/>
          </p:cNvSpPr>
          <p:nvPr/>
        </p:nvSpPr>
        <p:spPr>
          <a:xfrm>
            <a:off x="685800" y="1676400"/>
            <a:ext cx="7848600" cy="1219200"/>
          </a:xfrm>
          <a:prstGeom prst="rect">
            <a:avLst/>
          </a:prstGeom>
          <a:ln w="571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0" fontAlgn="base">
              <a:spcBef>
                <a:spcPts val="300"/>
              </a:spcBef>
              <a:spcAft>
                <a:spcPts val="300"/>
              </a:spcAft>
              <a:buNone/>
            </a:pPr>
            <a:r>
              <a:rPr lang="en-US" dirty="0">
                <a:solidFill>
                  <a:srgbClr val="292934"/>
                </a:solidFill>
                <a:latin typeface="Calibri" pitchFamily="34" charset="0"/>
              </a:rPr>
              <a:t>How can we trace the matter and energy in food? </a:t>
            </a:r>
          </a:p>
        </p:txBody>
      </p:sp>
      <p:sp>
        <p:nvSpPr>
          <p:cNvPr id="2" name="TextBox 1">
            <a:extLst>
              <a:ext uri="{FF2B5EF4-FFF2-40B4-BE49-F238E27FC236}">
                <a16:creationId xmlns:a16="http://schemas.microsoft.com/office/drawing/2014/main" id="{B3ADB016-EC0D-4F88-9F47-C24606DA27A5}"/>
              </a:ext>
            </a:extLst>
          </p:cNvPr>
          <p:cNvSpPr txBox="1"/>
          <p:nvPr/>
        </p:nvSpPr>
        <p:spPr>
          <a:xfrm>
            <a:off x="1576274" y="5384537"/>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
        <p:nvSpPr>
          <p:cNvPr id="11" name="TextBox 10">
            <a:extLst>
              <a:ext uri="{FF2B5EF4-FFF2-40B4-BE49-F238E27FC236}">
                <a16:creationId xmlns:a16="http://schemas.microsoft.com/office/drawing/2014/main" id="{A3799CEC-EE64-4A94-97F4-129097C65667}"/>
              </a:ext>
            </a:extLst>
          </p:cNvPr>
          <p:cNvSpPr txBox="1"/>
          <p:nvPr/>
        </p:nvSpPr>
        <p:spPr>
          <a:xfrm>
            <a:off x="4407498" y="5384536"/>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
        <p:nvSpPr>
          <p:cNvPr id="12" name="TextBox 11">
            <a:extLst>
              <a:ext uri="{FF2B5EF4-FFF2-40B4-BE49-F238E27FC236}">
                <a16:creationId xmlns:a16="http://schemas.microsoft.com/office/drawing/2014/main" id="{DE1B9AB4-EBD9-4D57-AB8B-A6078C5BA82A}"/>
              </a:ext>
            </a:extLst>
          </p:cNvPr>
          <p:cNvSpPr txBox="1"/>
          <p:nvPr/>
        </p:nvSpPr>
        <p:spPr>
          <a:xfrm>
            <a:off x="7137390" y="5392453"/>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313854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Alka-Seltzer Activity: A New Model</a:t>
            </a:r>
          </a:p>
        </p:txBody>
      </p:sp>
      <p:sp>
        <p:nvSpPr>
          <p:cNvPr id="24" name="Content Placeholder 23"/>
          <p:cNvSpPr>
            <a:spLocks noGrp="1"/>
          </p:cNvSpPr>
          <p:nvPr>
            <p:ph idx="1"/>
          </p:nvPr>
        </p:nvSpPr>
        <p:spPr>
          <a:xfrm>
            <a:off x="457200" y="1600200"/>
            <a:ext cx="8534400" cy="4876800"/>
          </a:xfrm>
        </p:spPr>
        <p:txBody>
          <a:bodyPr/>
          <a:lstStyle/>
          <a:p>
            <a:pPr marL="365760" indent="-365760">
              <a:spcBef>
                <a:spcPts val="0"/>
              </a:spcBef>
              <a:buFont typeface="+mj-lt"/>
              <a:buAutoNum type="arabicPeriod"/>
            </a:pPr>
            <a:r>
              <a:rPr lang="en-US" sz="3000" dirty="0"/>
              <a:t>Gather these linking cubes for the activity: 10 blue (hydrogen), 5 red (carbon), 15 white (oxygen).</a:t>
            </a:r>
          </a:p>
          <a:p>
            <a:pPr marL="365760" indent="-365760">
              <a:spcBef>
                <a:spcPts val="600"/>
              </a:spcBef>
              <a:buFont typeface="+mj-lt"/>
              <a:buAutoNum type="arabicPeriod"/>
            </a:pPr>
            <a:r>
              <a:rPr lang="en-US" sz="3000" dirty="0"/>
              <a:t>Join the linking cubes to make 5 bicarbonate molecules, leaving 5 hydrogen atoms:</a:t>
            </a:r>
          </a:p>
        </p:txBody>
      </p:sp>
      <p:sp>
        <p:nvSpPr>
          <p:cNvPr id="16" name="TextBox 15"/>
          <p:cNvSpPr txBox="1"/>
          <p:nvPr/>
        </p:nvSpPr>
        <p:spPr>
          <a:xfrm>
            <a:off x="2438400" y="3657600"/>
            <a:ext cx="3886200" cy="553998"/>
          </a:xfrm>
          <a:prstGeom prst="rect">
            <a:avLst/>
          </a:prstGeom>
          <a:noFill/>
        </p:spPr>
        <p:txBody>
          <a:bodyPr wrap="square" rtlCol="0">
            <a:spAutoFit/>
          </a:bodyPr>
          <a:lstStyle/>
          <a:p>
            <a:pPr eaLnBrk="0" fontAlgn="base" hangingPunct="0">
              <a:spcBef>
                <a:spcPct val="0"/>
              </a:spcBef>
              <a:spcAft>
                <a:spcPct val="0"/>
              </a:spcAft>
            </a:pPr>
            <a:r>
              <a:rPr lang="en-US" sz="3000" dirty="0">
                <a:solidFill>
                  <a:srgbClr val="292934"/>
                </a:solidFill>
                <a:latin typeface="Calibri" pitchFamily="34" charset="0"/>
                <a:cs typeface="Sakkal Majalla" pitchFamily="2" charset="-78"/>
              </a:rPr>
              <a:t>Hydrogen Bicarbonate</a:t>
            </a:r>
          </a:p>
        </p:txBody>
      </p:sp>
      <p:grpSp>
        <p:nvGrpSpPr>
          <p:cNvPr id="21" name="Group 20"/>
          <p:cNvGrpSpPr/>
          <p:nvPr/>
        </p:nvGrpSpPr>
        <p:grpSpPr>
          <a:xfrm>
            <a:off x="4572000" y="4038600"/>
            <a:ext cx="2762101" cy="2305707"/>
            <a:chOff x="5406695" y="2360415"/>
            <a:chExt cx="2762101" cy="2305707"/>
          </a:xfrm>
        </p:grpSpPr>
        <p:sp>
          <p:nvSpPr>
            <p:cNvPr id="12" name="Rectangle 54"/>
            <p:cNvSpPr>
              <a:spLocks noChangeArrowheads="1"/>
            </p:cNvSpPr>
            <p:nvPr/>
          </p:nvSpPr>
          <p:spPr bwMode="auto">
            <a:xfrm>
              <a:off x="7208085" y="3129338"/>
              <a:ext cx="960711" cy="768569"/>
            </a:xfrm>
            <a:prstGeom prst="rect">
              <a:avLst/>
            </a:prstGeom>
            <a:solidFill>
              <a:srgbClr val="FF000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13" name="Rectangle 56"/>
            <p:cNvSpPr>
              <a:spLocks noChangeArrowheads="1"/>
            </p:cNvSpPr>
            <p:nvPr/>
          </p:nvSpPr>
          <p:spPr bwMode="auto">
            <a:xfrm>
              <a:off x="6324708" y="3128984"/>
              <a:ext cx="918013" cy="768569"/>
            </a:xfrm>
            <a:prstGeom prst="rect">
              <a:avLst/>
            </a:prstGeom>
            <a:solidFill>
              <a:srgbClr val="FFFFFF"/>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14" name="Rectangle 56"/>
            <p:cNvSpPr>
              <a:spLocks noChangeArrowheads="1"/>
            </p:cNvSpPr>
            <p:nvPr/>
          </p:nvSpPr>
          <p:spPr bwMode="auto">
            <a:xfrm>
              <a:off x="7250783" y="3897553"/>
              <a:ext cx="918013" cy="768569"/>
            </a:xfrm>
            <a:prstGeom prst="rect">
              <a:avLst/>
            </a:prstGeom>
            <a:solidFill>
              <a:srgbClr val="FFFFFF"/>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15" name="Rectangle 56"/>
            <p:cNvSpPr>
              <a:spLocks noChangeArrowheads="1"/>
            </p:cNvSpPr>
            <p:nvPr/>
          </p:nvSpPr>
          <p:spPr bwMode="auto">
            <a:xfrm>
              <a:off x="7250783" y="2360415"/>
              <a:ext cx="918013" cy="768569"/>
            </a:xfrm>
            <a:prstGeom prst="rect">
              <a:avLst/>
            </a:prstGeom>
            <a:solidFill>
              <a:srgbClr val="FFFFFF"/>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18" name="Rectangle 56"/>
            <p:cNvSpPr>
              <a:spLocks noChangeArrowheads="1"/>
            </p:cNvSpPr>
            <p:nvPr/>
          </p:nvSpPr>
          <p:spPr bwMode="auto">
            <a:xfrm>
              <a:off x="5406695" y="3128985"/>
              <a:ext cx="918013" cy="768569"/>
            </a:xfrm>
            <a:prstGeom prst="rect">
              <a:avLst/>
            </a:prstGeom>
            <a:solidFill>
              <a:srgbClr val="0070C0"/>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grpSp>
      <p:sp>
        <p:nvSpPr>
          <p:cNvPr id="20" name="Rectangle 56"/>
          <p:cNvSpPr>
            <a:spLocks noChangeArrowheads="1"/>
          </p:cNvSpPr>
          <p:nvPr/>
        </p:nvSpPr>
        <p:spPr bwMode="auto">
          <a:xfrm>
            <a:off x="3048000" y="4800600"/>
            <a:ext cx="918013" cy="768569"/>
          </a:xfrm>
          <a:prstGeom prst="rect">
            <a:avLst/>
          </a:prstGeom>
          <a:solidFill>
            <a:srgbClr val="0070C0"/>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22" name="Rectangle 21"/>
          <p:cNvSpPr/>
          <p:nvPr/>
        </p:nvSpPr>
        <p:spPr>
          <a:xfrm>
            <a:off x="3276600" y="4191000"/>
            <a:ext cx="2362200" cy="553998"/>
          </a:xfrm>
          <a:prstGeom prst="rect">
            <a:avLst/>
          </a:prstGeom>
        </p:spPr>
        <p:txBody>
          <a:bodyPr wrap="square">
            <a:spAutoFit/>
          </a:bodyPr>
          <a:lstStyle/>
          <a:p>
            <a:pPr eaLnBrk="0" fontAlgn="base" hangingPunct="0">
              <a:spcBef>
                <a:spcPct val="0"/>
              </a:spcBef>
              <a:spcAft>
                <a:spcPct val="0"/>
              </a:spcAft>
            </a:pPr>
            <a:r>
              <a:rPr lang="pt-BR" sz="3000" dirty="0">
                <a:solidFill>
                  <a:srgbClr val="292934"/>
                </a:solidFill>
                <a:latin typeface="Calibri" pitchFamily="34" charset="0"/>
              </a:rPr>
              <a:t>H</a:t>
            </a:r>
            <a:r>
              <a:rPr lang="pt-BR" sz="3000" baseline="30000" dirty="0">
                <a:solidFill>
                  <a:srgbClr val="292934"/>
                </a:solidFill>
                <a:latin typeface="Calibri" pitchFamily="34" charset="0"/>
              </a:rPr>
              <a:t>+    </a:t>
            </a:r>
            <a:r>
              <a:rPr lang="pt-BR" sz="3000" dirty="0">
                <a:solidFill>
                  <a:srgbClr val="292934"/>
                </a:solidFill>
                <a:latin typeface="Calibri" pitchFamily="34" charset="0"/>
              </a:rPr>
              <a:t>+   HCO</a:t>
            </a:r>
            <a:r>
              <a:rPr lang="pt-BR" sz="3000" baseline="-25000" dirty="0">
                <a:solidFill>
                  <a:srgbClr val="292934"/>
                </a:solidFill>
                <a:latin typeface="Calibri" pitchFamily="34" charset="0"/>
              </a:rPr>
              <a:t>3</a:t>
            </a:r>
            <a:r>
              <a:rPr lang="pt-BR" sz="3000" baseline="30000" dirty="0">
                <a:solidFill>
                  <a:srgbClr val="292934"/>
                </a:solidFill>
                <a:latin typeface="Calibri" pitchFamily="34" charset="0"/>
              </a:rPr>
              <a:t>-</a:t>
            </a:r>
            <a:endParaRPr lang="en-US" sz="3000" dirty="0">
              <a:solidFill>
                <a:srgbClr val="292934"/>
              </a:solidFill>
              <a:latin typeface="Calibri" pitchFamily="34" charset="0"/>
            </a:endParaRPr>
          </a:p>
        </p:txBody>
      </p:sp>
      <p:sp>
        <p:nvSpPr>
          <p:cNvPr id="23" name="Rectangle 22"/>
          <p:cNvSpPr/>
          <p:nvPr/>
        </p:nvSpPr>
        <p:spPr>
          <a:xfrm>
            <a:off x="4038600" y="4800600"/>
            <a:ext cx="457200" cy="646331"/>
          </a:xfrm>
          <a:prstGeom prst="rect">
            <a:avLst/>
          </a:prstGeom>
        </p:spPr>
        <p:txBody>
          <a:bodyPr wrap="square">
            <a:spAutoFit/>
          </a:bodyPr>
          <a:lstStyle/>
          <a:p>
            <a:pPr eaLnBrk="0" fontAlgn="base" hangingPunct="0">
              <a:spcBef>
                <a:spcPct val="0"/>
              </a:spcBef>
              <a:spcAft>
                <a:spcPct val="0"/>
              </a:spcAft>
            </a:pPr>
            <a:r>
              <a:rPr lang="pt-BR" sz="3600" dirty="0">
                <a:solidFill>
                  <a:srgbClr val="292934"/>
                </a:solidFill>
                <a:latin typeface="Times" pitchFamily="68" charset="0"/>
              </a:rPr>
              <a:t>+</a:t>
            </a:r>
            <a:endParaRPr lang="en-US" sz="3600" dirty="0">
              <a:solidFill>
                <a:srgbClr val="292934"/>
              </a:solidFill>
              <a:latin typeface="Times" pitchFamily="68" charset="0"/>
            </a:endParaRPr>
          </a:p>
        </p:txBody>
      </p:sp>
    </p:spTree>
    <p:extLst>
      <p:ext uri="{BB962C8B-B14F-4D97-AF65-F5344CB8AC3E}">
        <p14:creationId xmlns:p14="http://schemas.microsoft.com/office/powerpoint/2010/main" val="2471138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normAutofit/>
          </a:bodyPr>
          <a:lstStyle/>
          <a:p>
            <a:r>
              <a:rPr lang="en-US" dirty="0"/>
              <a:t>What Just Happened?</a:t>
            </a:r>
          </a:p>
        </p:txBody>
      </p:sp>
      <p:sp>
        <p:nvSpPr>
          <p:cNvPr id="24" name="Content Placeholder 23"/>
          <p:cNvSpPr>
            <a:spLocks noGrp="1"/>
          </p:cNvSpPr>
          <p:nvPr>
            <p:ph idx="1"/>
          </p:nvPr>
        </p:nvSpPr>
        <p:spPr>
          <a:xfrm>
            <a:off x="457200" y="1219200"/>
            <a:ext cx="4648200" cy="5410200"/>
          </a:xfrm>
        </p:spPr>
        <p:txBody>
          <a:bodyPr>
            <a:noAutofit/>
          </a:bodyPr>
          <a:lstStyle/>
          <a:p>
            <a:pPr marL="365760" indent="-365760">
              <a:buFont typeface="+mj-lt"/>
              <a:buAutoNum type="arabicPeriod"/>
            </a:pPr>
            <a:r>
              <a:rPr lang="en-US" sz="2800" dirty="0"/>
              <a:t>Draw a big water bottle (with a cap) on chart paper. </a:t>
            </a:r>
          </a:p>
          <a:p>
            <a:pPr marL="365760" indent="-365760">
              <a:buFont typeface="+mj-lt"/>
              <a:buAutoNum type="arabicPeriod"/>
            </a:pPr>
            <a:r>
              <a:rPr lang="en-US" sz="2800" dirty="0"/>
              <a:t>Use the linking cubes to show what happened in the chemical reaction as the 5 hydrogen atoms and 5 bicarbonate molecules were rearranged to form carbon-dioxide and water molecules.</a:t>
            </a:r>
          </a:p>
          <a:p>
            <a:pPr marL="365760" indent="-365760">
              <a:buFont typeface="+mj-lt"/>
              <a:buAutoNum type="arabicPeriod"/>
            </a:pPr>
            <a:r>
              <a:rPr lang="en-US" sz="2800" dirty="0"/>
              <a:t>Explain why the mass in the system stayed the same.</a:t>
            </a:r>
          </a:p>
        </p:txBody>
      </p:sp>
      <p:grpSp>
        <p:nvGrpSpPr>
          <p:cNvPr id="17" name="Group 16"/>
          <p:cNvGrpSpPr/>
          <p:nvPr/>
        </p:nvGrpSpPr>
        <p:grpSpPr>
          <a:xfrm>
            <a:off x="5486400" y="4876800"/>
            <a:ext cx="2825202" cy="768569"/>
            <a:chOff x="5952867" y="1866681"/>
            <a:chExt cx="2825202" cy="768569"/>
          </a:xfrm>
        </p:grpSpPr>
        <p:sp>
          <p:nvSpPr>
            <p:cNvPr id="19" name="Rectangle 52"/>
            <p:cNvSpPr>
              <a:spLocks noChangeArrowheads="1"/>
            </p:cNvSpPr>
            <p:nvPr/>
          </p:nvSpPr>
          <p:spPr bwMode="auto">
            <a:xfrm>
              <a:off x="5952867" y="1866681"/>
              <a:ext cx="939362" cy="768569"/>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25" name="Rectangle 54"/>
            <p:cNvSpPr>
              <a:spLocks noChangeArrowheads="1"/>
            </p:cNvSpPr>
            <p:nvPr/>
          </p:nvSpPr>
          <p:spPr bwMode="auto">
            <a:xfrm>
              <a:off x="6899345" y="1866681"/>
              <a:ext cx="960711" cy="768569"/>
            </a:xfrm>
            <a:prstGeom prst="rect">
              <a:avLst/>
            </a:prstGeom>
            <a:solidFill>
              <a:srgbClr val="FF000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26" name="Rectangle 56"/>
            <p:cNvSpPr>
              <a:spLocks noChangeArrowheads="1"/>
            </p:cNvSpPr>
            <p:nvPr/>
          </p:nvSpPr>
          <p:spPr bwMode="auto">
            <a:xfrm>
              <a:off x="7860056" y="1866681"/>
              <a:ext cx="918013" cy="768569"/>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grpSp>
      <p:sp>
        <p:nvSpPr>
          <p:cNvPr id="28" name="TextBox 27"/>
          <p:cNvSpPr txBox="1"/>
          <p:nvPr/>
        </p:nvSpPr>
        <p:spPr>
          <a:xfrm>
            <a:off x="4953000" y="1524000"/>
            <a:ext cx="3709234" cy="3693319"/>
          </a:xfrm>
          <a:prstGeom prst="rect">
            <a:avLst/>
          </a:prstGeom>
          <a:noFill/>
        </p:spPr>
        <p:txBody>
          <a:bodyPr wrap="square" rtlCol="0">
            <a:spAutoFit/>
          </a:bodyPr>
          <a:lstStyle/>
          <a:p>
            <a:pPr algn="ctr" eaLnBrk="0" fontAlgn="base" hangingPunct="0">
              <a:spcBef>
                <a:spcPct val="0"/>
              </a:spcBef>
              <a:spcAft>
                <a:spcPct val="0"/>
              </a:spcAft>
            </a:pPr>
            <a:r>
              <a:rPr lang="en-US" sz="3000" dirty="0">
                <a:solidFill>
                  <a:srgbClr val="292934"/>
                </a:solidFill>
                <a:latin typeface="Calibri" pitchFamily="34" charset="0"/>
              </a:rPr>
              <a:t>Water (</a:t>
            </a:r>
            <a:r>
              <a:rPr lang="pt-BR" sz="3000" dirty="0">
                <a:solidFill>
                  <a:srgbClr val="292934"/>
                </a:solidFill>
                <a:latin typeface="Calibri" pitchFamily="34" charset="0"/>
              </a:rPr>
              <a:t>H</a:t>
            </a:r>
            <a:r>
              <a:rPr lang="pt-BR" sz="3000" baseline="-25000" dirty="0">
                <a:solidFill>
                  <a:srgbClr val="292934"/>
                </a:solidFill>
                <a:latin typeface="Calibri" pitchFamily="34" charset="0"/>
              </a:rPr>
              <a:t>2</a:t>
            </a:r>
            <a:r>
              <a:rPr lang="pt-BR" sz="3000" dirty="0">
                <a:solidFill>
                  <a:srgbClr val="292934"/>
                </a:solidFill>
                <a:latin typeface="Calibri" pitchFamily="34" charset="0"/>
              </a:rPr>
              <a:t>O)</a:t>
            </a:r>
            <a:endParaRPr lang="en-US" sz="3000" dirty="0">
              <a:solidFill>
                <a:srgbClr val="292934"/>
              </a:solidFill>
              <a:latin typeface="Calibri" pitchFamily="34" charset="0"/>
            </a:endParaRPr>
          </a:p>
          <a:p>
            <a:pPr eaLnBrk="0" fontAlgn="base" hangingPunct="0">
              <a:spcBef>
                <a:spcPct val="0"/>
              </a:spcBef>
              <a:spcAft>
                <a:spcPct val="0"/>
              </a:spcAft>
            </a:pPr>
            <a:endParaRPr lang="en-US" sz="3600" dirty="0">
              <a:solidFill>
                <a:srgbClr val="292934"/>
              </a:solidFill>
              <a:latin typeface="Times" pitchFamily="68" charset="0"/>
            </a:endParaRPr>
          </a:p>
          <a:p>
            <a:pPr eaLnBrk="0" fontAlgn="base" hangingPunct="0">
              <a:spcBef>
                <a:spcPct val="0"/>
              </a:spcBef>
              <a:spcAft>
                <a:spcPct val="0"/>
              </a:spcAft>
            </a:pPr>
            <a:endParaRPr lang="en-US" sz="3600" dirty="0">
              <a:solidFill>
                <a:srgbClr val="292934"/>
              </a:solidFill>
              <a:latin typeface="Times" pitchFamily="68" charset="0"/>
            </a:endParaRPr>
          </a:p>
          <a:p>
            <a:pPr eaLnBrk="0" fontAlgn="base" hangingPunct="0">
              <a:spcBef>
                <a:spcPct val="0"/>
              </a:spcBef>
              <a:spcAft>
                <a:spcPct val="0"/>
              </a:spcAft>
            </a:pPr>
            <a:endParaRPr lang="en-US" sz="3600" dirty="0">
              <a:solidFill>
                <a:srgbClr val="292934"/>
              </a:solidFill>
              <a:latin typeface="Times" pitchFamily="68" charset="0"/>
            </a:endParaRPr>
          </a:p>
          <a:p>
            <a:pPr eaLnBrk="0" fontAlgn="base" hangingPunct="0">
              <a:spcBef>
                <a:spcPct val="0"/>
              </a:spcBef>
              <a:spcAft>
                <a:spcPct val="0"/>
              </a:spcAft>
            </a:pPr>
            <a:endParaRPr lang="en-US" sz="3600" dirty="0">
              <a:solidFill>
                <a:srgbClr val="292934"/>
              </a:solidFill>
              <a:latin typeface="Times" pitchFamily="68" charset="0"/>
            </a:endParaRPr>
          </a:p>
          <a:p>
            <a:pPr marL="228600" eaLnBrk="0" fontAlgn="base" hangingPunct="0">
              <a:spcBef>
                <a:spcPct val="0"/>
              </a:spcBef>
              <a:spcAft>
                <a:spcPct val="0"/>
              </a:spcAft>
            </a:pPr>
            <a:r>
              <a:rPr lang="en-US" sz="3000" dirty="0">
                <a:solidFill>
                  <a:srgbClr val="292934"/>
                </a:solidFill>
                <a:latin typeface="Calibri" pitchFamily="34" charset="0"/>
              </a:rPr>
              <a:t>Carbon dioxide (CO</a:t>
            </a:r>
            <a:r>
              <a:rPr lang="en-US" sz="3000" baseline="-25000" dirty="0">
                <a:solidFill>
                  <a:srgbClr val="292934"/>
                </a:solidFill>
                <a:latin typeface="Calibri" pitchFamily="34" charset="0"/>
              </a:rPr>
              <a:t>2</a:t>
            </a:r>
            <a:r>
              <a:rPr lang="en-US" sz="3000" dirty="0">
                <a:solidFill>
                  <a:srgbClr val="292934"/>
                </a:solidFill>
                <a:latin typeface="Calibri" pitchFamily="34" charset="0"/>
              </a:rPr>
              <a:t>)</a:t>
            </a:r>
          </a:p>
          <a:p>
            <a:pPr marL="228600" eaLnBrk="0" fontAlgn="base" hangingPunct="0">
              <a:spcBef>
                <a:spcPct val="0"/>
              </a:spcBef>
              <a:spcAft>
                <a:spcPct val="0"/>
              </a:spcAft>
            </a:pPr>
            <a:endParaRPr lang="en-US" sz="3000" dirty="0">
              <a:solidFill>
                <a:srgbClr val="292934"/>
              </a:solidFill>
              <a:latin typeface="Calibri" pitchFamily="34" charset="0"/>
            </a:endParaRPr>
          </a:p>
        </p:txBody>
      </p:sp>
      <p:sp>
        <p:nvSpPr>
          <p:cNvPr id="29" name="Rectangle 56"/>
          <p:cNvSpPr>
            <a:spLocks noChangeArrowheads="1"/>
          </p:cNvSpPr>
          <p:nvPr/>
        </p:nvSpPr>
        <p:spPr bwMode="auto">
          <a:xfrm>
            <a:off x="7010400" y="2209800"/>
            <a:ext cx="918013" cy="768569"/>
          </a:xfrm>
          <a:prstGeom prst="rect">
            <a:avLst/>
          </a:prstGeom>
          <a:solidFill>
            <a:srgbClr val="FFFFFF"/>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30" name="Rectangle 56"/>
          <p:cNvSpPr>
            <a:spLocks noChangeArrowheads="1"/>
          </p:cNvSpPr>
          <p:nvPr/>
        </p:nvSpPr>
        <p:spPr bwMode="auto">
          <a:xfrm>
            <a:off x="6096000" y="2209800"/>
            <a:ext cx="918013" cy="768569"/>
          </a:xfrm>
          <a:prstGeom prst="rect">
            <a:avLst/>
          </a:prstGeom>
          <a:solidFill>
            <a:srgbClr val="0070C0"/>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31" name="Rectangle 56"/>
          <p:cNvSpPr>
            <a:spLocks noChangeArrowheads="1"/>
          </p:cNvSpPr>
          <p:nvPr/>
        </p:nvSpPr>
        <p:spPr bwMode="auto">
          <a:xfrm>
            <a:off x="7010400" y="2971800"/>
            <a:ext cx="918013" cy="768569"/>
          </a:xfrm>
          <a:prstGeom prst="rect">
            <a:avLst/>
          </a:prstGeom>
          <a:solidFill>
            <a:srgbClr val="0070C0"/>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Tree>
    <p:extLst>
      <p:ext uri="{BB962C8B-B14F-4D97-AF65-F5344CB8AC3E}">
        <p14:creationId xmlns:p14="http://schemas.microsoft.com/office/powerpoint/2010/main" val="324041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lstStyle/>
          <a:p>
            <a:pPr marL="0" indent="0">
              <a:spcBef>
                <a:spcPts val="0"/>
              </a:spcBef>
              <a:buNone/>
            </a:pPr>
            <a:r>
              <a:rPr lang="en-US" sz="3200" dirty="0"/>
              <a:t>How does the Alka-Seltzer activity relate to burning food?</a:t>
            </a:r>
          </a:p>
        </p:txBody>
      </p:sp>
      <p:sp>
        <p:nvSpPr>
          <p:cNvPr id="4" name="TextBox 3"/>
          <p:cNvSpPr txBox="1"/>
          <p:nvPr/>
        </p:nvSpPr>
        <p:spPr>
          <a:xfrm>
            <a:off x="533400" y="2819400"/>
            <a:ext cx="3861816" cy="553998"/>
          </a:xfrm>
          <a:prstGeom prst="rect">
            <a:avLst/>
          </a:prstGeom>
          <a:noFill/>
        </p:spPr>
        <p:txBody>
          <a:bodyPr wrap="square" rtlCol="0">
            <a:spAutoFit/>
          </a:bodyPr>
          <a:lstStyle/>
          <a:p>
            <a:pPr eaLnBrk="0" fontAlgn="base" hangingPunct="0">
              <a:spcBef>
                <a:spcPct val="0"/>
              </a:spcBef>
              <a:spcAft>
                <a:spcPct val="0"/>
              </a:spcAft>
            </a:pPr>
            <a:r>
              <a:rPr lang="en-US" sz="3000" dirty="0">
                <a:solidFill>
                  <a:srgbClr val="292934"/>
                </a:solidFill>
                <a:latin typeface="Calibri" pitchFamily="34" charset="0"/>
              </a:rPr>
              <a:t>Hydrogen Bicarbonate</a:t>
            </a:r>
          </a:p>
        </p:txBody>
      </p:sp>
      <p:grpSp>
        <p:nvGrpSpPr>
          <p:cNvPr id="5" name="Group 4"/>
          <p:cNvGrpSpPr/>
          <p:nvPr/>
        </p:nvGrpSpPr>
        <p:grpSpPr>
          <a:xfrm>
            <a:off x="1828800" y="3657600"/>
            <a:ext cx="2762101" cy="2305707"/>
            <a:chOff x="5406695" y="2360415"/>
            <a:chExt cx="2762101" cy="2305707"/>
          </a:xfrm>
        </p:grpSpPr>
        <p:sp>
          <p:nvSpPr>
            <p:cNvPr id="6" name="Rectangle 54"/>
            <p:cNvSpPr>
              <a:spLocks noChangeArrowheads="1"/>
            </p:cNvSpPr>
            <p:nvPr/>
          </p:nvSpPr>
          <p:spPr bwMode="auto">
            <a:xfrm>
              <a:off x="7208085" y="3129338"/>
              <a:ext cx="960711" cy="768569"/>
            </a:xfrm>
            <a:prstGeom prst="rect">
              <a:avLst/>
            </a:prstGeom>
            <a:solidFill>
              <a:srgbClr val="FF000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7" name="Rectangle 56"/>
            <p:cNvSpPr>
              <a:spLocks noChangeArrowheads="1"/>
            </p:cNvSpPr>
            <p:nvPr/>
          </p:nvSpPr>
          <p:spPr bwMode="auto">
            <a:xfrm>
              <a:off x="6324708" y="3128984"/>
              <a:ext cx="918013" cy="768569"/>
            </a:xfrm>
            <a:prstGeom prst="rect">
              <a:avLst/>
            </a:prstGeom>
            <a:solidFill>
              <a:srgbClr val="FFFFFF"/>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8" name="Rectangle 56"/>
            <p:cNvSpPr>
              <a:spLocks noChangeArrowheads="1"/>
            </p:cNvSpPr>
            <p:nvPr/>
          </p:nvSpPr>
          <p:spPr bwMode="auto">
            <a:xfrm>
              <a:off x="7250783" y="3897553"/>
              <a:ext cx="918013" cy="768569"/>
            </a:xfrm>
            <a:prstGeom prst="rect">
              <a:avLst/>
            </a:prstGeom>
            <a:solidFill>
              <a:srgbClr val="FFFFFF"/>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9" name="Rectangle 56"/>
            <p:cNvSpPr>
              <a:spLocks noChangeArrowheads="1"/>
            </p:cNvSpPr>
            <p:nvPr/>
          </p:nvSpPr>
          <p:spPr bwMode="auto">
            <a:xfrm>
              <a:off x="7250783" y="2360415"/>
              <a:ext cx="918013" cy="768569"/>
            </a:xfrm>
            <a:prstGeom prst="rect">
              <a:avLst/>
            </a:prstGeom>
            <a:solidFill>
              <a:srgbClr val="FFFFFF"/>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10" name="Rectangle 56"/>
            <p:cNvSpPr>
              <a:spLocks noChangeArrowheads="1"/>
            </p:cNvSpPr>
            <p:nvPr/>
          </p:nvSpPr>
          <p:spPr bwMode="auto">
            <a:xfrm>
              <a:off x="5406695" y="3128985"/>
              <a:ext cx="918013" cy="768569"/>
            </a:xfrm>
            <a:prstGeom prst="rect">
              <a:avLst/>
            </a:prstGeom>
            <a:solidFill>
              <a:srgbClr val="0070C0"/>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grpSp>
      <p:sp>
        <p:nvSpPr>
          <p:cNvPr id="11" name="Rectangle 56"/>
          <p:cNvSpPr>
            <a:spLocks noChangeArrowheads="1"/>
          </p:cNvSpPr>
          <p:nvPr/>
        </p:nvSpPr>
        <p:spPr bwMode="auto">
          <a:xfrm>
            <a:off x="457200" y="4419600"/>
            <a:ext cx="918013" cy="768569"/>
          </a:xfrm>
          <a:prstGeom prst="rect">
            <a:avLst/>
          </a:prstGeom>
          <a:solidFill>
            <a:srgbClr val="0070C0"/>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12" name="Rectangle 11"/>
          <p:cNvSpPr/>
          <p:nvPr/>
        </p:nvSpPr>
        <p:spPr>
          <a:xfrm>
            <a:off x="1295400" y="3429000"/>
            <a:ext cx="2254277" cy="553998"/>
          </a:xfrm>
          <a:prstGeom prst="rect">
            <a:avLst/>
          </a:prstGeom>
        </p:spPr>
        <p:txBody>
          <a:bodyPr wrap="square">
            <a:spAutoFit/>
          </a:bodyPr>
          <a:lstStyle/>
          <a:p>
            <a:pPr eaLnBrk="0" fontAlgn="base" hangingPunct="0">
              <a:spcBef>
                <a:spcPct val="0"/>
              </a:spcBef>
              <a:spcAft>
                <a:spcPct val="0"/>
              </a:spcAft>
            </a:pPr>
            <a:r>
              <a:rPr lang="pt-BR" sz="3000" dirty="0">
                <a:solidFill>
                  <a:srgbClr val="292934"/>
                </a:solidFill>
                <a:latin typeface="Calibri" pitchFamily="34" charset="0"/>
              </a:rPr>
              <a:t>H</a:t>
            </a:r>
            <a:r>
              <a:rPr lang="pt-BR" sz="3000" baseline="30000" dirty="0">
                <a:solidFill>
                  <a:srgbClr val="292934"/>
                </a:solidFill>
                <a:latin typeface="Calibri" pitchFamily="34" charset="0"/>
              </a:rPr>
              <a:t>+    </a:t>
            </a:r>
            <a:r>
              <a:rPr lang="pt-BR" sz="3000" dirty="0">
                <a:solidFill>
                  <a:srgbClr val="292934"/>
                </a:solidFill>
                <a:latin typeface="Calibri" pitchFamily="34" charset="0"/>
              </a:rPr>
              <a:t>+   HCO</a:t>
            </a:r>
            <a:r>
              <a:rPr lang="pt-BR" sz="3000" baseline="-25000" dirty="0">
                <a:solidFill>
                  <a:srgbClr val="292934"/>
                </a:solidFill>
                <a:latin typeface="Calibri" pitchFamily="34" charset="0"/>
              </a:rPr>
              <a:t>3</a:t>
            </a:r>
            <a:r>
              <a:rPr lang="pt-BR" sz="3000" baseline="30000" dirty="0">
                <a:solidFill>
                  <a:srgbClr val="292934"/>
                </a:solidFill>
                <a:latin typeface="Calibri" pitchFamily="34" charset="0"/>
              </a:rPr>
              <a:t>-</a:t>
            </a:r>
            <a:endParaRPr lang="en-US" sz="3000" dirty="0">
              <a:solidFill>
                <a:srgbClr val="292934"/>
              </a:solidFill>
              <a:latin typeface="Calibri" pitchFamily="34" charset="0"/>
            </a:endParaRPr>
          </a:p>
        </p:txBody>
      </p:sp>
      <p:sp>
        <p:nvSpPr>
          <p:cNvPr id="13" name="Rectangle 12"/>
          <p:cNvSpPr/>
          <p:nvPr/>
        </p:nvSpPr>
        <p:spPr>
          <a:xfrm>
            <a:off x="1371600" y="4495800"/>
            <a:ext cx="444352" cy="646331"/>
          </a:xfrm>
          <a:prstGeom prst="rect">
            <a:avLst/>
          </a:prstGeom>
        </p:spPr>
        <p:txBody>
          <a:bodyPr wrap="none">
            <a:spAutoFit/>
          </a:bodyPr>
          <a:lstStyle/>
          <a:p>
            <a:pPr eaLnBrk="0" fontAlgn="base" hangingPunct="0">
              <a:spcBef>
                <a:spcPct val="0"/>
              </a:spcBef>
              <a:spcAft>
                <a:spcPct val="0"/>
              </a:spcAft>
            </a:pPr>
            <a:r>
              <a:rPr lang="pt-BR" sz="3600" dirty="0">
                <a:solidFill>
                  <a:srgbClr val="292934"/>
                </a:solidFill>
                <a:latin typeface="Times" pitchFamily="68" charset="0"/>
              </a:rPr>
              <a:t>+</a:t>
            </a:r>
            <a:endParaRPr lang="en-US" sz="3600" dirty="0">
              <a:solidFill>
                <a:srgbClr val="292934"/>
              </a:solidFill>
              <a:latin typeface="Times" pitchFamily="68" charset="0"/>
            </a:endParaRPr>
          </a:p>
        </p:txBody>
      </p:sp>
      <p:grpSp>
        <p:nvGrpSpPr>
          <p:cNvPr id="14" name="Group 13"/>
          <p:cNvGrpSpPr/>
          <p:nvPr/>
        </p:nvGrpSpPr>
        <p:grpSpPr>
          <a:xfrm>
            <a:off x="5943600" y="5638800"/>
            <a:ext cx="2825202" cy="768569"/>
            <a:chOff x="5952867" y="1866681"/>
            <a:chExt cx="2825202" cy="768569"/>
          </a:xfrm>
        </p:grpSpPr>
        <p:sp>
          <p:nvSpPr>
            <p:cNvPr id="15" name="Rectangle 52"/>
            <p:cNvSpPr>
              <a:spLocks noChangeArrowheads="1"/>
            </p:cNvSpPr>
            <p:nvPr/>
          </p:nvSpPr>
          <p:spPr bwMode="auto">
            <a:xfrm>
              <a:off x="5952867" y="1866681"/>
              <a:ext cx="939362" cy="768569"/>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16" name="Rectangle 54"/>
            <p:cNvSpPr>
              <a:spLocks noChangeArrowheads="1"/>
            </p:cNvSpPr>
            <p:nvPr/>
          </p:nvSpPr>
          <p:spPr bwMode="auto">
            <a:xfrm>
              <a:off x="6899345" y="1866681"/>
              <a:ext cx="960711" cy="768569"/>
            </a:xfrm>
            <a:prstGeom prst="rect">
              <a:avLst/>
            </a:prstGeom>
            <a:solidFill>
              <a:srgbClr val="FF000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17" name="Rectangle 56"/>
            <p:cNvSpPr>
              <a:spLocks noChangeArrowheads="1"/>
            </p:cNvSpPr>
            <p:nvPr/>
          </p:nvSpPr>
          <p:spPr bwMode="auto">
            <a:xfrm>
              <a:off x="7860056" y="1866681"/>
              <a:ext cx="918013" cy="768569"/>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grpSp>
      <p:sp>
        <p:nvSpPr>
          <p:cNvPr id="19" name="TextBox 18"/>
          <p:cNvSpPr txBox="1"/>
          <p:nvPr/>
        </p:nvSpPr>
        <p:spPr>
          <a:xfrm>
            <a:off x="5715000" y="2667000"/>
            <a:ext cx="3429000" cy="2985433"/>
          </a:xfrm>
          <a:prstGeom prst="rect">
            <a:avLst/>
          </a:prstGeom>
          <a:noFill/>
        </p:spPr>
        <p:txBody>
          <a:bodyPr wrap="square" rtlCol="0">
            <a:spAutoFit/>
          </a:bodyPr>
          <a:lstStyle/>
          <a:p>
            <a:pPr algn="ctr" eaLnBrk="0" fontAlgn="base" hangingPunct="0">
              <a:spcBef>
                <a:spcPct val="0"/>
              </a:spcBef>
              <a:spcAft>
                <a:spcPct val="0"/>
              </a:spcAft>
            </a:pPr>
            <a:r>
              <a:rPr lang="en-US" sz="3000" dirty="0">
                <a:solidFill>
                  <a:srgbClr val="292934"/>
                </a:solidFill>
                <a:latin typeface="Calibri" pitchFamily="34" charset="0"/>
              </a:rPr>
              <a:t>Water (H</a:t>
            </a:r>
            <a:r>
              <a:rPr lang="en-US" sz="3000" baseline="-25000" dirty="0">
                <a:solidFill>
                  <a:srgbClr val="292934"/>
                </a:solidFill>
                <a:latin typeface="Calibri" pitchFamily="34" charset="0"/>
              </a:rPr>
              <a:t>2</a:t>
            </a:r>
            <a:r>
              <a:rPr lang="en-US" sz="3000" dirty="0">
                <a:solidFill>
                  <a:srgbClr val="292934"/>
                </a:solidFill>
                <a:latin typeface="Calibri" pitchFamily="34" charset="0"/>
              </a:rPr>
              <a:t>O)</a:t>
            </a:r>
          </a:p>
          <a:p>
            <a:pPr eaLnBrk="0" fontAlgn="base" hangingPunct="0">
              <a:spcBef>
                <a:spcPct val="0"/>
              </a:spcBef>
              <a:spcAft>
                <a:spcPct val="0"/>
              </a:spcAft>
            </a:pPr>
            <a:endParaRPr lang="en-US" sz="3600" dirty="0">
              <a:solidFill>
                <a:srgbClr val="292934"/>
              </a:solidFill>
              <a:latin typeface="Times" pitchFamily="68" charset="0"/>
            </a:endParaRPr>
          </a:p>
          <a:p>
            <a:pPr eaLnBrk="0" fontAlgn="base" hangingPunct="0">
              <a:spcBef>
                <a:spcPct val="0"/>
              </a:spcBef>
              <a:spcAft>
                <a:spcPct val="0"/>
              </a:spcAft>
            </a:pPr>
            <a:endParaRPr lang="en-US" sz="3600" dirty="0">
              <a:solidFill>
                <a:srgbClr val="292934"/>
              </a:solidFill>
              <a:latin typeface="Times" pitchFamily="68" charset="0"/>
            </a:endParaRPr>
          </a:p>
          <a:p>
            <a:pPr eaLnBrk="0" fontAlgn="base" hangingPunct="0">
              <a:spcBef>
                <a:spcPct val="0"/>
              </a:spcBef>
              <a:spcAft>
                <a:spcPct val="0"/>
              </a:spcAft>
            </a:pPr>
            <a:endParaRPr lang="en-US" sz="3600" dirty="0">
              <a:solidFill>
                <a:srgbClr val="292934"/>
              </a:solidFill>
              <a:latin typeface="Times" pitchFamily="68" charset="0"/>
            </a:endParaRPr>
          </a:p>
          <a:p>
            <a:pPr eaLnBrk="0" fontAlgn="base" hangingPunct="0">
              <a:spcBef>
                <a:spcPct val="0"/>
              </a:spcBef>
              <a:spcAft>
                <a:spcPct val="0"/>
              </a:spcAft>
            </a:pPr>
            <a:endParaRPr lang="en-US" sz="2000" dirty="0">
              <a:solidFill>
                <a:srgbClr val="292934"/>
              </a:solidFill>
              <a:latin typeface="Calibri" pitchFamily="34" charset="0"/>
            </a:endParaRPr>
          </a:p>
          <a:p>
            <a:pPr eaLnBrk="0" fontAlgn="base" hangingPunct="0">
              <a:spcBef>
                <a:spcPct val="0"/>
              </a:spcBef>
              <a:spcAft>
                <a:spcPct val="0"/>
              </a:spcAft>
            </a:pPr>
            <a:r>
              <a:rPr lang="en-US" sz="3000" dirty="0">
                <a:solidFill>
                  <a:srgbClr val="292934"/>
                </a:solidFill>
                <a:latin typeface="Calibri" pitchFamily="34" charset="0"/>
              </a:rPr>
              <a:t>Carbon dioxide (CO</a:t>
            </a:r>
            <a:r>
              <a:rPr lang="en-US" sz="3000" baseline="-25000" dirty="0">
                <a:solidFill>
                  <a:srgbClr val="292934"/>
                </a:solidFill>
                <a:latin typeface="Calibri" pitchFamily="34" charset="0"/>
              </a:rPr>
              <a:t>2</a:t>
            </a:r>
            <a:r>
              <a:rPr lang="en-US" sz="3000" dirty="0">
                <a:solidFill>
                  <a:srgbClr val="292934"/>
                </a:solidFill>
                <a:latin typeface="Calibri" pitchFamily="34" charset="0"/>
              </a:rPr>
              <a:t>)</a:t>
            </a:r>
          </a:p>
        </p:txBody>
      </p:sp>
      <p:sp>
        <p:nvSpPr>
          <p:cNvPr id="20" name="Rectangle 56"/>
          <p:cNvSpPr>
            <a:spLocks noChangeArrowheads="1"/>
          </p:cNvSpPr>
          <p:nvPr/>
        </p:nvSpPr>
        <p:spPr bwMode="auto">
          <a:xfrm>
            <a:off x="7467600" y="3276600"/>
            <a:ext cx="918013" cy="768569"/>
          </a:xfrm>
          <a:prstGeom prst="rect">
            <a:avLst/>
          </a:prstGeom>
          <a:solidFill>
            <a:srgbClr val="FFFFFF"/>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21" name="Rectangle 56"/>
          <p:cNvSpPr>
            <a:spLocks noChangeArrowheads="1"/>
          </p:cNvSpPr>
          <p:nvPr/>
        </p:nvSpPr>
        <p:spPr bwMode="auto">
          <a:xfrm>
            <a:off x="6553200" y="3276600"/>
            <a:ext cx="918013" cy="768569"/>
          </a:xfrm>
          <a:prstGeom prst="rect">
            <a:avLst/>
          </a:prstGeom>
          <a:solidFill>
            <a:srgbClr val="0070C0"/>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sp>
        <p:nvSpPr>
          <p:cNvPr id="22" name="Rectangle 56"/>
          <p:cNvSpPr>
            <a:spLocks noChangeArrowheads="1"/>
          </p:cNvSpPr>
          <p:nvPr/>
        </p:nvSpPr>
        <p:spPr bwMode="auto">
          <a:xfrm>
            <a:off x="7467600" y="4038600"/>
            <a:ext cx="918013" cy="768569"/>
          </a:xfrm>
          <a:prstGeom prst="rect">
            <a:avLst/>
          </a:prstGeom>
          <a:solidFill>
            <a:srgbClr val="0070C0"/>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3600">
              <a:solidFill>
                <a:srgbClr val="292934"/>
              </a:solidFill>
              <a:latin typeface="Times" pitchFamily="68" charset="0"/>
            </a:endParaRPr>
          </a:p>
        </p:txBody>
      </p:sp>
      <p:cxnSp>
        <p:nvCxnSpPr>
          <p:cNvPr id="25" name="Straight Arrow Connector 24"/>
          <p:cNvCxnSpPr/>
          <p:nvPr/>
        </p:nvCxnSpPr>
        <p:spPr>
          <a:xfrm>
            <a:off x="4800600" y="4419600"/>
            <a:ext cx="8645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3400" y="609600"/>
            <a:ext cx="7848600" cy="707886"/>
          </a:xfrm>
          <a:prstGeom prst="rect">
            <a:avLst/>
          </a:prstGeom>
          <a:noFill/>
        </p:spPr>
        <p:txBody>
          <a:bodyPr wrap="square" rtlCol="0">
            <a:spAutoFit/>
          </a:bodyPr>
          <a:lstStyle/>
          <a:p>
            <a:r>
              <a:rPr lang="en-US" sz="4000" dirty="0">
                <a:solidFill>
                  <a:schemeClr val="tx2"/>
                </a:solidFill>
                <a:latin typeface="Calibri" pitchFamily="34" charset="0"/>
              </a:rPr>
              <a:t>Alka-Seltzer and Burning Food</a:t>
            </a:r>
          </a:p>
        </p:txBody>
      </p:sp>
    </p:spTree>
    <p:extLst>
      <p:ext uri="{BB962C8B-B14F-4D97-AF65-F5344CB8AC3E}">
        <p14:creationId xmlns:p14="http://schemas.microsoft.com/office/powerpoint/2010/main" val="72885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Agenda for Day 6	</a:t>
            </a:r>
          </a:p>
        </p:txBody>
      </p:sp>
      <p:sp>
        <p:nvSpPr>
          <p:cNvPr id="3" name="Content Placeholder 2"/>
          <p:cNvSpPr>
            <a:spLocks noGrp="1"/>
          </p:cNvSpPr>
          <p:nvPr>
            <p:ph idx="1"/>
          </p:nvPr>
        </p:nvSpPr>
        <p:spPr>
          <a:xfrm>
            <a:off x="457200" y="1295400"/>
            <a:ext cx="8458200" cy="5257800"/>
          </a:xfrm>
        </p:spPr>
        <p:txBody>
          <a:bodyPr/>
          <a:lstStyle/>
          <a:p>
            <a:pPr marL="365760" indent="-365760">
              <a:spcBef>
                <a:spcPts val="300"/>
              </a:spcBef>
            </a:pPr>
            <a:r>
              <a:rPr lang="en-US" sz="3200" dirty="0"/>
              <a:t>Day-5 reflections</a:t>
            </a:r>
          </a:p>
          <a:p>
            <a:pPr marL="365760" indent="-365760">
              <a:spcBef>
                <a:spcPts val="300"/>
              </a:spcBef>
            </a:pPr>
            <a:r>
              <a:rPr lang="en-US" sz="3200" dirty="0"/>
              <a:t>Focus questions</a:t>
            </a:r>
          </a:p>
          <a:p>
            <a:pPr marL="365760" indent="-365760">
              <a:spcBef>
                <a:spcPts val="300"/>
              </a:spcBef>
            </a:pPr>
            <a:r>
              <a:rPr lang="en-US" sz="3200" dirty="0"/>
              <a:t>Review: science content storyline</a:t>
            </a:r>
          </a:p>
          <a:p>
            <a:pPr marL="365760" indent="-365760">
              <a:spcBef>
                <a:spcPts val="300"/>
              </a:spcBef>
            </a:pPr>
            <a:r>
              <a:rPr lang="en-US" sz="3200" dirty="0"/>
              <a:t>Lesson analysis: </a:t>
            </a:r>
            <a:r>
              <a:rPr lang="en-US" sz="3200" dirty="0" err="1"/>
              <a:t>STeLLA</a:t>
            </a:r>
            <a:r>
              <a:rPr lang="en-US" sz="3200" dirty="0"/>
              <a:t> strategies B, I, and 7</a:t>
            </a:r>
          </a:p>
          <a:p>
            <a:pPr marL="365760" indent="-365760">
              <a:spcBef>
                <a:spcPts val="300"/>
              </a:spcBef>
            </a:pPr>
            <a:r>
              <a:rPr lang="en-US" sz="3200" dirty="0"/>
              <a:t>Content deepening: food webs</a:t>
            </a:r>
          </a:p>
          <a:p>
            <a:pPr marL="365760" indent="-365760">
              <a:spcBef>
                <a:spcPts val="300"/>
              </a:spcBef>
            </a:pPr>
            <a:r>
              <a:rPr lang="en-US" sz="3200" dirty="0"/>
              <a:t>Lunch</a:t>
            </a:r>
          </a:p>
          <a:p>
            <a:pPr marL="365760" indent="-365760">
              <a:spcBef>
                <a:spcPts val="300"/>
              </a:spcBef>
            </a:pPr>
            <a:r>
              <a:rPr lang="en-US" sz="3200" dirty="0"/>
              <a:t>Content deepening (continued)</a:t>
            </a:r>
          </a:p>
          <a:p>
            <a:pPr marL="365760" indent="-365760">
              <a:spcBef>
                <a:spcPts val="300"/>
              </a:spcBef>
            </a:pPr>
            <a:r>
              <a:rPr lang="en-US" sz="3200" dirty="0"/>
              <a:t>Lesson analysis: SCSL strategy C</a:t>
            </a:r>
          </a:p>
          <a:p>
            <a:pPr marL="365760" indent="-365760">
              <a:spcBef>
                <a:spcPts val="300"/>
              </a:spcBef>
            </a:pPr>
            <a:r>
              <a:rPr lang="en-US" sz="3200" dirty="0"/>
              <a:t>Summary, homework, and reflections	</a:t>
            </a:r>
            <a:endParaRPr lang="en-US" dirty="0"/>
          </a:p>
          <a:p>
            <a:endParaRPr lang="en-US" dirty="0"/>
          </a:p>
        </p:txBody>
      </p:sp>
    </p:spTree>
    <p:extLst>
      <p:ext uri="{BB962C8B-B14F-4D97-AF65-F5344CB8AC3E}">
        <p14:creationId xmlns:p14="http://schemas.microsoft.com/office/powerpoint/2010/main" val="1035444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458200" cy="990600"/>
          </a:xfrm>
        </p:spPr>
        <p:txBody>
          <a:bodyPr>
            <a:noAutofit/>
          </a:bodyPr>
          <a:lstStyle/>
          <a:p>
            <a:r>
              <a:rPr lang="en-US" dirty="0"/>
              <a:t>Did the Activity Match the Learning Goals?</a:t>
            </a:r>
          </a:p>
        </p:txBody>
      </p:sp>
      <p:sp>
        <p:nvSpPr>
          <p:cNvPr id="3" name="Content Placeholder 2"/>
          <p:cNvSpPr>
            <a:spLocks noGrp="1"/>
          </p:cNvSpPr>
          <p:nvPr>
            <p:ph idx="1"/>
          </p:nvPr>
        </p:nvSpPr>
        <p:spPr>
          <a:xfrm>
            <a:off x="533400" y="1600200"/>
            <a:ext cx="8153400" cy="4876800"/>
          </a:xfrm>
        </p:spPr>
        <p:txBody>
          <a:bodyPr/>
          <a:lstStyle/>
          <a:p>
            <a:pPr marL="365760" lvl="0" indent="-365760">
              <a:buFont typeface="+mj-lt"/>
              <a:buAutoNum type="arabicPeriod"/>
            </a:pPr>
            <a:r>
              <a:rPr lang="en-US" sz="3200" dirty="0"/>
              <a:t>How did the Alka-Seltzer activity connect to these learning goals from yesterday’s content deepening work? </a:t>
            </a:r>
          </a:p>
          <a:p>
            <a:pPr marL="731520" lvl="1" indent="-365760"/>
            <a:r>
              <a:rPr lang="en-US" sz="3200" dirty="0"/>
              <a:t>Matter is conserved in chemical reactions.</a:t>
            </a:r>
          </a:p>
          <a:p>
            <a:pPr marL="731520" lvl="1" indent="-365760"/>
            <a:r>
              <a:rPr lang="en-US" sz="3200" dirty="0"/>
              <a:t>All the matter in a closed system remains in the system and can be traced.</a:t>
            </a:r>
          </a:p>
          <a:p>
            <a:pPr marL="365760" indent="-365760">
              <a:spcBef>
                <a:spcPts val="1200"/>
              </a:spcBef>
              <a:buFont typeface="+mj-lt"/>
              <a:buAutoNum type="arabicPeriod"/>
            </a:pPr>
            <a:r>
              <a:rPr lang="en-US" sz="3200" dirty="0"/>
              <a:t>How closely did the activity match these goals?</a:t>
            </a:r>
          </a:p>
        </p:txBody>
      </p:sp>
    </p:spTree>
    <p:extLst>
      <p:ext uri="{BB962C8B-B14F-4D97-AF65-F5344CB8AC3E}">
        <p14:creationId xmlns:p14="http://schemas.microsoft.com/office/powerpoint/2010/main" val="1217095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Review: What Is NOT Food?</a:t>
            </a:r>
          </a:p>
        </p:txBody>
      </p:sp>
      <p:sp>
        <p:nvSpPr>
          <p:cNvPr id="3" name="Content Placeholder 2"/>
          <p:cNvSpPr>
            <a:spLocks noGrp="1"/>
          </p:cNvSpPr>
          <p:nvPr>
            <p:ph idx="1"/>
          </p:nvPr>
        </p:nvSpPr>
        <p:spPr>
          <a:xfrm>
            <a:off x="609600" y="1600200"/>
            <a:ext cx="8077200" cy="4876800"/>
          </a:xfrm>
        </p:spPr>
        <p:txBody>
          <a:bodyPr/>
          <a:lstStyle/>
          <a:p>
            <a:pPr marL="0" marR="0" indent="0">
              <a:spcBef>
                <a:spcPts val="0"/>
              </a:spcBef>
              <a:spcAft>
                <a:spcPts val="0"/>
              </a:spcAft>
              <a:buNone/>
            </a:pPr>
            <a:r>
              <a:rPr lang="en-US" sz="3200" dirty="0"/>
              <a:t>Name something that living things take into their bodies that is NOT food according to the scientific definition (but your students may think of as food). </a:t>
            </a:r>
          </a:p>
          <a:p>
            <a:pPr marL="0" marR="0" indent="0">
              <a:spcBef>
                <a:spcPts val="1200"/>
              </a:spcBef>
              <a:spcAft>
                <a:spcPts val="0"/>
              </a:spcAft>
              <a:buNone/>
            </a:pPr>
            <a:r>
              <a:rPr lang="en-US" sz="3200" dirty="0"/>
              <a:t>Be ready to give a reason for your choices. </a:t>
            </a:r>
          </a:p>
          <a:p>
            <a:endParaRPr lang="en-US" dirty="0"/>
          </a:p>
        </p:txBody>
      </p:sp>
    </p:spTree>
    <p:extLst>
      <p:ext uri="{BB962C8B-B14F-4D97-AF65-F5344CB8AC3E}">
        <p14:creationId xmlns:p14="http://schemas.microsoft.com/office/powerpoint/2010/main" val="2323892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dirty="0"/>
              <a:t>The Scientific Definition of </a:t>
            </a:r>
            <a:r>
              <a:rPr lang="en-US" i="1" dirty="0"/>
              <a:t>Food</a:t>
            </a:r>
          </a:p>
        </p:txBody>
      </p:sp>
      <p:sp>
        <p:nvSpPr>
          <p:cNvPr id="4" name="Content Placeholder 3"/>
          <p:cNvSpPr>
            <a:spLocks noGrp="1"/>
          </p:cNvSpPr>
          <p:nvPr>
            <p:ph idx="1"/>
          </p:nvPr>
        </p:nvSpPr>
        <p:spPr>
          <a:xfrm>
            <a:off x="609600" y="1600200"/>
            <a:ext cx="8077200" cy="4876800"/>
          </a:xfrm>
        </p:spPr>
        <p:txBody>
          <a:bodyPr/>
          <a:lstStyle/>
          <a:p>
            <a:pPr marL="0" indent="0">
              <a:buNone/>
            </a:pPr>
            <a:r>
              <a:rPr lang="en-US" sz="3200" dirty="0"/>
              <a:t>Food is </a:t>
            </a:r>
            <a:r>
              <a:rPr lang="en-US" sz="3200" dirty="0">
                <a:solidFill>
                  <a:srgbClr val="0070C0"/>
                </a:solidFill>
              </a:rPr>
              <a:t>matter</a:t>
            </a:r>
            <a:r>
              <a:rPr lang="en-US" sz="3200" dirty="0"/>
              <a:t> (building materials) that contains </a:t>
            </a:r>
            <a:r>
              <a:rPr lang="en-US" sz="3200" dirty="0">
                <a:solidFill>
                  <a:srgbClr val="FF0000"/>
                </a:solidFill>
              </a:rPr>
              <a:t>energy </a:t>
            </a:r>
            <a:r>
              <a:rPr lang="en-US" sz="3200" dirty="0"/>
              <a:t>living things can use to live and grow, to heal wounds, and to keep all their parts working.</a:t>
            </a:r>
          </a:p>
        </p:txBody>
      </p:sp>
    </p:spTree>
    <p:extLst>
      <p:ext uri="{BB962C8B-B14F-4D97-AF65-F5344CB8AC3E}">
        <p14:creationId xmlns:p14="http://schemas.microsoft.com/office/powerpoint/2010/main" val="121913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Deepening: Focus Question 1</a:t>
            </a:r>
          </a:p>
        </p:txBody>
      </p:sp>
      <p:sp>
        <p:nvSpPr>
          <p:cNvPr id="3" name="Content Placeholder 2"/>
          <p:cNvSpPr>
            <a:spLocks noGrp="1"/>
          </p:cNvSpPr>
          <p:nvPr>
            <p:ph idx="1"/>
          </p:nvPr>
        </p:nvSpPr>
        <p:spPr/>
        <p:txBody>
          <a:bodyPr>
            <a:normAutofit/>
          </a:bodyPr>
          <a:lstStyle/>
          <a:p>
            <a:pPr marL="0" indent="0">
              <a:buNone/>
            </a:pPr>
            <a:r>
              <a:rPr lang="en-US" sz="3200" dirty="0"/>
              <a:t>How do plants get the food (matter and energy) they need to live and grow? </a:t>
            </a:r>
          </a:p>
        </p:txBody>
      </p:sp>
    </p:spTree>
    <p:extLst>
      <p:ext uri="{BB962C8B-B14F-4D97-AF65-F5344CB8AC3E}">
        <p14:creationId xmlns:p14="http://schemas.microsoft.com/office/powerpoint/2010/main" val="424703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457200"/>
            <a:ext cx="8153400" cy="1600438"/>
          </a:xfrm>
          <a:prstGeom prst="rect">
            <a:avLst/>
          </a:prstGeom>
          <a:noFill/>
        </p:spPr>
        <p:txBody>
          <a:bodyPr wrap="square" rtlCol="0">
            <a:spAutoFit/>
          </a:bodyPr>
          <a:lstStyle/>
          <a:p>
            <a:r>
              <a:rPr lang="en-US" sz="4000" dirty="0">
                <a:solidFill>
                  <a:schemeClr val="tx2"/>
                </a:solidFill>
                <a:latin typeface="Calibri" pitchFamily="34" charset="0"/>
              </a:rPr>
              <a:t>How Do Plants Get the Food They Need to Live and Grow?</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275" y="2839089"/>
            <a:ext cx="4341241" cy="3255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2644"/>
          <a:stretch/>
        </p:blipFill>
        <p:spPr>
          <a:xfrm>
            <a:off x="4038600" y="2249290"/>
            <a:ext cx="4967682" cy="3626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5"/>
          <p:cNvSpPr txBox="1"/>
          <p:nvPr/>
        </p:nvSpPr>
        <p:spPr>
          <a:xfrm>
            <a:off x="7069371" y="5921070"/>
            <a:ext cx="2044149"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Arial" panose="020B0604020202020204" pitchFamily="34" charset="0"/>
              </a:rPr>
              <a:t>Photograph by Jean-Pol </a:t>
            </a:r>
            <a:r>
              <a:rPr lang="en-US" sz="1000" dirty="0" err="1">
                <a:latin typeface="Calibri" panose="020F0502020204030204" pitchFamily="34" charset="0"/>
                <a:cs typeface="Arial" panose="020B0604020202020204" pitchFamily="34" charset="0"/>
              </a:rPr>
              <a:t>Grandmont</a:t>
            </a:r>
            <a:endParaRPr lang="en-US" sz="1000" dirty="0">
              <a:latin typeface="Calibri" panose="020F0502020204030204" pitchFamily="34" charset="0"/>
              <a:cs typeface="Arial" panose="020B0604020202020204" pitchFamily="34" charset="0"/>
            </a:endParaRPr>
          </a:p>
        </p:txBody>
      </p:sp>
      <p:sp>
        <p:nvSpPr>
          <p:cNvPr id="12" name="TextBox 6"/>
          <p:cNvSpPr txBox="1"/>
          <p:nvPr/>
        </p:nvSpPr>
        <p:spPr>
          <a:xfrm>
            <a:off x="2895600" y="6167291"/>
            <a:ext cx="1721946"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Arial" panose="020B0604020202020204" pitchFamily="34" charset="0"/>
              </a:rPr>
              <a:t>Photo courtesy of Pexels.com</a:t>
            </a:r>
          </a:p>
        </p:txBody>
      </p:sp>
    </p:spTree>
    <p:extLst>
      <p:ext uri="{BB962C8B-B14F-4D97-AF65-F5344CB8AC3E}">
        <p14:creationId xmlns:p14="http://schemas.microsoft.com/office/powerpoint/2010/main" val="3471084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609600"/>
            <a:ext cx="4572000" cy="707886"/>
          </a:xfrm>
          <a:prstGeom prst="rect">
            <a:avLst/>
          </a:prstGeom>
          <a:noFill/>
        </p:spPr>
        <p:txBody>
          <a:bodyPr wrap="square" rtlCol="0">
            <a:spAutoFit/>
          </a:bodyPr>
          <a:lstStyle/>
          <a:p>
            <a:r>
              <a:rPr lang="en-US" sz="4000" dirty="0">
                <a:solidFill>
                  <a:schemeClr val="tx2"/>
                </a:solidFill>
                <a:latin typeface="Calibri" pitchFamily="34" charset="0"/>
              </a:rPr>
              <a:t>Seedling to Sequoia</a:t>
            </a:r>
          </a:p>
        </p:txBody>
      </p:sp>
      <p:pic>
        <p:nvPicPr>
          <p:cNvPr id="8" name="Picture 7"/>
          <p:cNvPicPr>
            <a:picLocks noGrp="1"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9969" y="2060449"/>
            <a:ext cx="262856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2"/>
          <p:cNvSpPr txBox="1"/>
          <p:nvPr/>
        </p:nvSpPr>
        <p:spPr>
          <a:xfrm>
            <a:off x="1412988" y="5562600"/>
            <a:ext cx="163383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Arial" panose="020B0604020202020204" pitchFamily="34" charset="0"/>
              </a:rPr>
              <a:t>Photograph by Milton </a:t>
            </a:r>
            <a:r>
              <a:rPr lang="en-US" sz="1000" dirty="0" err="1">
                <a:latin typeface="Calibri" panose="020F0502020204030204" pitchFamily="34" charset="0"/>
                <a:cs typeface="Arial" panose="020B0604020202020204" pitchFamily="34" charset="0"/>
              </a:rPr>
              <a:t>Taam</a:t>
            </a:r>
            <a:endParaRPr lang="en-US" sz="1000" dirty="0">
              <a:latin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6101" y="2057401"/>
            <a:ext cx="5272215" cy="3505200"/>
          </a:xfrm>
          <a:prstGeom prst="rect">
            <a:avLst/>
          </a:prstGeom>
        </p:spPr>
      </p:pic>
      <p:sp>
        <p:nvSpPr>
          <p:cNvPr id="11" name="TextBox 4"/>
          <p:cNvSpPr txBox="1"/>
          <p:nvPr/>
        </p:nvSpPr>
        <p:spPr>
          <a:xfrm>
            <a:off x="6901841" y="5562600"/>
            <a:ext cx="1803051"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Arial" panose="020B0604020202020204" pitchFamily="34" charset="0"/>
              </a:rPr>
              <a:t>Photo courtesy of Pixabay.com</a:t>
            </a:r>
          </a:p>
        </p:txBody>
      </p:sp>
    </p:spTree>
    <p:extLst>
      <p:ext uri="{BB962C8B-B14F-4D97-AF65-F5344CB8AC3E}">
        <p14:creationId xmlns:p14="http://schemas.microsoft.com/office/powerpoint/2010/main" val="751462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How Do Plants Get Their Food?</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261103263"/>
              </p:ext>
            </p:extLst>
          </p:nvPr>
        </p:nvGraphicFramePr>
        <p:xfrm>
          <a:off x="457200" y="1600200"/>
          <a:ext cx="8229600" cy="4876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981616">
                <a:tc>
                  <a:txBody>
                    <a:bodyPr/>
                    <a:lstStyle/>
                    <a:p>
                      <a:pPr algn="ctr">
                        <a:spcBef>
                          <a:spcPts val="0"/>
                        </a:spcBef>
                      </a:pPr>
                      <a:r>
                        <a:rPr lang="en-US" dirty="0"/>
                        <a:t>Our Ideas</a:t>
                      </a:r>
                      <a:r>
                        <a:rPr lang="en-US" baseline="0" dirty="0"/>
                        <a:t> about What Is Food for Plants</a:t>
                      </a:r>
                      <a:endParaRPr lang="en-US" dirty="0"/>
                    </a:p>
                  </a:txBody>
                  <a:tcPr anchor="ctr"/>
                </a:tc>
                <a:tc>
                  <a:txBody>
                    <a:bodyPr/>
                    <a:lstStyle/>
                    <a:p>
                      <a:pPr algn="ctr">
                        <a:spcBef>
                          <a:spcPts val="0"/>
                        </a:spcBef>
                      </a:pPr>
                      <a:r>
                        <a:rPr lang="en-US" dirty="0"/>
                        <a:t>Evidence</a:t>
                      </a:r>
                      <a:r>
                        <a:rPr lang="en-US" baseline="0" dirty="0"/>
                        <a:t> to Support Our Claims</a:t>
                      </a:r>
                      <a:endParaRPr lang="en-US" dirty="0"/>
                    </a:p>
                  </a:txBody>
                  <a:tcPr anchor="ctr"/>
                </a:tc>
                <a:tc>
                  <a:txBody>
                    <a:bodyPr/>
                    <a:lstStyle/>
                    <a:p>
                      <a:pPr algn="ctr">
                        <a:spcBef>
                          <a:spcPts val="1200"/>
                        </a:spcBef>
                      </a:pPr>
                      <a:r>
                        <a:rPr lang="en-US" dirty="0"/>
                        <a:t>Evidence to Challenge Our Claims</a:t>
                      </a:r>
                    </a:p>
                  </a:txBody>
                  <a:tcPr anchor="ctr"/>
                </a:tc>
                <a:extLst>
                  <a:ext uri="{0D108BD9-81ED-4DB2-BD59-A6C34878D82A}">
                    <a16:rowId xmlns:a16="http://schemas.microsoft.com/office/drawing/2014/main" val="10000"/>
                  </a:ext>
                </a:extLst>
              </a:tr>
              <a:tr h="973796">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973796">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973796">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973796">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37036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Autofit/>
          </a:bodyPr>
          <a:lstStyle/>
          <a:p>
            <a:r>
              <a:rPr lang="en-US" dirty="0"/>
              <a:t>Investigation 1: Are Water and Carbon Dioxide Food for Plants? 	</a:t>
            </a:r>
          </a:p>
        </p:txBody>
      </p:sp>
      <p:sp>
        <p:nvSpPr>
          <p:cNvPr id="3" name="Content Placeholder 2"/>
          <p:cNvSpPr>
            <a:spLocks noGrp="1"/>
          </p:cNvSpPr>
          <p:nvPr>
            <p:ph idx="1"/>
          </p:nvPr>
        </p:nvSpPr>
        <p:spPr>
          <a:xfrm>
            <a:off x="457200" y="1981200"/>
            <a:ext cx="8458200" cy="4572000"/>
          </a:xfrm>
        </p:spPr>
        <p:txBody>
          <a:bodyPr/>
          <a:lstStyle/>
          <a:p>
            <a:pPr marL="365760" lvl="0" indent="-365760">
              <a:spcBef>
                <a:spcPts val="0"/>
              </a:spcBef>
              <a:buFont typeface="+mj-lt"/>
              <a:buAutoNum type="arabicPeriod"/>
            </a:pPr>
            <a:r>
              <a:rPr lang="en-US" sz="3200" dirty="0">
                <a:ea typeface="Times New Roman"/>
              </a:rPr>
              <a:t>I think water </a:t>
            </a:r>
            <a:r>
              <a:rPr lang="en-US" sz="3200" i="1" dirty="0">
                <a:ea typeface="Times New Roman"/>
              </a:rPr>
              <a:t>(is or is not) </a:t>
            </a:r>
            <a:r>
              <a:rPr lang="en-US" sz="3200" dirty="0">
                <a:ea typeface="Times New Roman"/>
              </a:rPr>
              <a:t>food for plants. My evidence is _____________. </a:t>
            </a:r>
          </a:p>
          <a:p>
            <a:pPr marL="365760" lvl="0" indent="-365760">
              <a:spcBef>
                <a:spcPts val="1800"/>
              </a:spcBef>
              <a:buFont typeface="+mj-lt"/>
              <a:buAutoNum type="arabicPeriod"/>
            </a:pPr>
            <a:r>
              <a:rPr lang="en-US" sz="3200" dirty="0">
                <a:ea typeface="Times New Roman"/>
              </a:rPr>
              <a:t>I think carbon dioxide </a:t>
            </a:r>
            <a:r>
              <a:rPr lang="en-US" sz="3200" i="1" dirty="0">
                <a:ea typeface="Times New Roman"/>
              </a:rPr>
              <a:t>(is or is not) </a:t>
            </a:r>
            <a:r>
              <a:rPr lang="en-US" sz="3200" dirty="0">
                <a:ea typeface="Times New Roman"/>
              </a:rPr>
              <a:t>food for plants. My evidence is _______________.</a:t>
            </a:r>
          </a:p>
          <a:p>
            <a:pPr marL="0" indent="0">
              <a:spcBef>
                <a:spcPts val="1800"/>
              </a:spcBef>
              <a:buNone/>
            </a:pPr>
            <a:r>
              <a:rPr lang="en-US" sz="3200" dirty="0"/>
              <a:t>Now read the sections for activity 1 (including setup and follow-up) in lesson 2a. Discuss how the teacher engages students in using and talking about evidence.</a:t>
            </a:r>
          </a:p>
        </p:txBody>
      </p:sp>
    </p:spTree>
    <p:extLst>
      <p:ext uri="{BB962C8B-B14F-4D97-AF65-F5344CB8AC3E}">
        <p14:creationId xmlns:p14="http://schemas.microsoft.com/office/powerpoint/2010/main" val="302338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Investigation 2: Is Soil Food for Plants?</a:t>
            </a:r>
          </a:p>
        </p:txBody>
      </p:sp>
      <p:sp>
        <p:nvSpPr>
          <p:cNvPr id="3" name="Content Placeholder 2"/>
          <p:cNvSpPr>
            <a:spLocks noGrp="1"/>
          </p:cNvSpPr>
          <p:nvPr>
            <p:ph idx="1"/>
          </p:nvPr>
        </p:nvSpPr>
        <p:spPr/>
        <p:txBody>
          <a:bodyPr>
            <a:normAutofit/>
          </a:bodyPr>
          <a:lstStyle/>
          <a:p>
            <a:pPr marL="0" indent="0">
              <a:buNone/>
            </a:pPr>
            <a:r>
              <a:rPr lang="en-US" sz="3600" dirty="0"/>
              <a:t>Read about Jan van </a:t>
            </a:r>
            <a:r>
              <a:rPr lang="en-US" sz="3600" dirty="0" err="1"/>
              <a:t>Helmont’s</a:t>
            </a:r>
            <a:r>
              <a:rPr lang="en-US" sz="3600" dirty="0"/>
              <a:t> experiment. </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0375" y="3225046"/>
            <a:ext cx="2619375" cy="23508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895600"/>
            <a:ext cx="3901440" cy="2926080"/>
          </a:xfrm>
          <a:prstGeom prst="rect">
            <a:avLst/>
          </a:prstGeom>
        </p:spPr>
      </p:pic>
      <p:sp>
        <p:nvSpPr>
          <p:cNvPr id="9" name="TextBox 5"/>
          <p:cNvSpPr txBox="1"/>
          <p:nvPr/>
        </p:nvSpPr>
        <p:spPr>
          <a:xfrm>
            <a:off x="3033478" y="5794696"/>
            <a:ext cx="1827109"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Arial" panose="020B0604020202020204" pitchFamily="34" charset="0"/>
              </a:rPr>
              <a:t>Photo courtesy of Pixabay.com</a:t>
            </a:r>
          </a:p>
        </p:txBody>
      </p:sp>
    </p:spTree>
    <p:extLst>
      <p:ext uri="{BB962C8B-B14F-4D97-AF65-F5344CB8AC3E}">
        <p14:creationId xmlns:p14="http://schemas.microsoft.com/office/powerpoint/2010/main" val="3952394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25120"/>
            <a:ext cx="8562974" cy="1143000"/>
          </a:xfrm>
        </p:spPr>
        <p:txBody>
          <a:bodyPr>
            <a:normAutofit/>
          </a:bodyPr>
          <a:lstStyle/>
          <a:p>
            <a:pPr marL="342900" lvl="0" indent="-342900">
              <a:spcBef>
                <a:spcPct val="20000"/>
              </a:spcBef>
            </a:pPr>
            <a:r>
              <a:rPr lang="en-US" dirty="0"/>
              <a:t>Investigation 3: Is Sunlight Food for Plants?</a:t>
            </a:r>
            <a:r>
              <a:rPr lang="en-US" sz="3600" b="0" dirty="0">
                <a:solidFill>
                  <a:prstClr val="black"/>
                </a:solidFill>
              </a:rPr>
              <a:t> </a:t>
            </a:r>
            <a:endParaRPr lang="en-US" dirty="0"/>
          </a:p>
        </p:txBody>
      </p:sp>
      <p:sp>
        <p:nvSpPr>
          <p:cNvPr id="3" name="Content Placeholder 2"/>
          <p:cNvSpPr>
            <a:spLocks noGrp="1"/>
          </p:cNvSpPr>
          <p:nvPr>
            <p:ph idx="1"/>
          </p:nvPr>
        </p:nvSpPr>
        <p:spPr>
          <a:xfrm>
            <a:off x="381000" y="1447800"/>
            <a:ext cx="8562974" cy="5105400"/>
          </a:xfrm>
        </p:spPr>
        <p:txBody>
          <a:bodyPr>
            <a:normAutofit/>
          </a:bodyPr>
          <a:lstStyle/>
          <a:p>
            <a:pPr marL="365760" marR="0" indent="-365760">
              <a:spcBef>
                <a:spcPts val="0"/>
              </a:spcBef>
              <a:spcAft>
                <a:spcPts val="0"/>
              </a:spcAft>
              <a:buFont typeface="+mj-lt"/>
              <a:buAutoNum type="arabicPeriod"/>
            </a:pPr>
            <a:r>
              <a:rPr lang="en-US" sz="2800" dirty="0">
                <a:ea typeface="Times New Roman"/>
              </a:rPr>
              <a:t>We think plants </a:t>
            </a:r>
            <a:r>
              <a:rPr lang="en-US" sz="2800" i="1" dirty="0">
                <a:ea typeface="Times New Roman"/>
              </a:rPr>
              <a:t>(need or don’t need)</a:t>
            </a:r>
            <a:r>
              <a:rPr lang="en-US" sz="2800" dirty="0">
                <a:ea typeface="Times New Roman"/>
              </a:rPr>
              <a:t> sunlight. Our evidence is __________.  </a:t>
            </a:r>
          </a:p>
          <a:p>
            <a:pPr marL="365760" marR="0" indent="-365760">
              <a:spcBef>
                <a:spcPts val="600"/>
              </a:spcBef>
              <a:spcAft>
                <a:spcPts val="0"/>
              </a:spcAft>
              <a:buFont typeface="+mj-lt"/>
              <a:buAutoNum type="arabicPeriod"/>
            </a:pPr>
            <a:r>
              <a:rPr lang="en-US" sz="2800" dirty="0">
                <a:ea typeface="Times New Roman"/>
              </a:rPr>
              <a:t>We think sunlight </a:t>
            </a:r>
            <a:r>
              <a:rPr lang="en-US" sz="2800" i="1" dirty="0">
                <a:ea typeface="Times New Roman"/>
              </a:rPr>
              <a:t>(is or is not) </a:t>
            </a:r>
            <a:r>
              <a:rPr lang="en-US" sz="2800" dirty="0">
                <a:ea typeface="Times New Roman"/>
              </a:rPr>
              <a:t>food that plants can use to live and grow. Our reasoning is __________.</a:t>
            </a:r>
          </a:p>
          <a:p>
            <a:pPr marL="228600" marR="0" indent="-228600">
              <a:spcBef>
                <a:spcPts val="0"/>
              </a:spcBef>
              <a:spcAft>
                <a:spcPts val="0"/>
              </a:spcAft>
              <a:buNone/>
            </a:pPr>
            <a:endParaRPr lang="en-US" sz="3600" dirty="0">
              <a:latin typeface="Arial"/>
              <a:ea typeface="Times New Roman"/>
            </a:endParaRPr>
          </a:p>
          <a:p>
            <a:pPr marL="228600" marR="0" indent="-228600">
              <a:spcBef>
                <a:spcPts val="0"/>
              </a:spcBef>
              <a:spcAft>
                <a:spcPts val="0"/>
              </a:spcAft>
            </a:pPr>
            <a:endParaRPr lang="en-US" sz="3600" dirty="0">
              <a:latin typeface="Times New Roman"/>
              <a:ea typeface="Times New Roman"/>
            </a:endParaRPr>
          </a:p>
          <a:p>
            <a:pPr marL="0" indent="0">
              <a:buNone/>
            </a:pPr>
            <a:endParaRPr lang="en-US" sz="3600" dirty="0"/>
          </a:p>
          <a:p>
            <a:endParaRPr lang="en-US" sz="3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2856" y="3810000"/>
            <a:ext cx="1972028" cy="1972028"/>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50698"/>
          <a:stretch/>
        </p:blipFill>
        <p:spPr>
          <a:xfrm>
            <a:off x="4281130" y="3396962"/>
            <a:ext cx="2351219" cy="3177574"/>
          </a:xfrm>
          <a:prstGeom prst="rect">
            <a:avLst/>
          </a:prstGeom>
        </p:spPr>
      </p:pic>
      <p:sp>
        <p:nvSpPr>
          <p:cNvPr id="10" name="TextBox 6"/>
          <p:cNvSpPr txBox="1"/>
          <p:nvPr/>
        </p:nvSpPr>
        <p:spPr>
          <a:xfrm>
            <a:off x="4974470" y="6574536"/>
            <a:ext cx="2034125"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rPr>
              <a:t>Photo courtesy of Pexels.com</a:t>
            </a:r>
          </a:p>
        </p:txBody>
      </p:sp>
    </p:spTree>
    <p:extLst>
      <p:ext uri="{BB962C8B-B14F-4D97-AF65-F5344CB8AC3E}">
        <p14:creationId xmlns:p14="http://schemas.microsoft.com/office/powerpoint/2010/main" val="671939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a:t>Trends in Reflections</a:t>
            </a:r>
          </a:p>
        </p:txBody>
      </p:sp>
      <p:graphicFrame>
        <p:nvGraphicFramePr>
          <p:cNvPr id="6" name="Content Placeholder 4"/>
          <p:cNvGraphicFramePr>
            <a:graphicFrameLocks/>
          </p:cNvGraphicFramePr>
          <p:nvPr>
            <p:extLst/>
          </p:nvPr>
        </p:nvGraphicFramePr>
        <p:xfrm>
          <a:off x="533400" y="1142999"/>
          <a:ext cx="8077200" cy="5275224"/>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408028">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1197">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09655">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8098">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78877">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0965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4971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7848600" cy="707886"/>
          </a:xfrm>
          <a:prstGeom prst="rect">
            <a:avLst/>
          </a:prstGeom>
          <a:noFill/>
        </p:spPr>
        <p:txBody>
          <a:bodyPr wrap="square" rtlCol="0">
            <a:spAutoFit/>
          </a:bodyPr>
          <a:lstStyle/>
          <a:p>
            <a:r>
              <a:rPr lang="en-US" sz="4000" dirty="0">
                <a:solidFill>
                  <a:schemeClr val="tx2"/>
                </a:solidFill>
                <a:latin typeface="Calibri" pitchFamily="34" charset="0"/>
              </a:rPr>
              <a:t>Mustard Plants</a:t>
            </a: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61" b="6560"/>
          <a:stretch/>
        </p:blipFill>
        <p:spPr bwMode="auto">
          <a:xfrm>
            <a:off x="894001" y="1219200"/>
            <a:ext cx="7487999" cy="5338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3"/>
          <p:cNvSpPr txBox="1"/>
          <p:nvPr/>
        </p:nvSpPr>
        <p:spPr>
          <a:xfrm>
            <a:off x="894001" y="6557774"/>
            <a:ext cx="7596801"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Calibri" panose="020F0502020204030204" pitchFamily="34" charset="0"/>
                <a:cs typeface="Arial" panose="020B0604020202020204" pitchFamily="34" charset="0"/>
              </a:rPr>
              <a:t>Photo courtesy of Wisconsin Fast Plants Program, College of Agricultural and Life Sciences: University of Wisconsin-Madison, Fastplants.org</a:t>
            </a:r>
          </a:p>
        </p:txBody>
      </p:sp>
    </p:spTree>
    <p:extLst>
      <p:ext uri="{BB962C8B-B14F-4D97-AF65-F5344CB8AC3E}">
        <p14:creationId xmlns:p14="http://schemas.microsoft.com/office/powerpoint/2010/main" val="314784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077200" cy="707886"/>
          </a:xfrm>
          <a:prstGeom prst="rect">
            <a:avLst/>
          </a:prstGeom>
          <a:noFill/>
        </p:spPr>
        <p:txBody>
          <a:bodyPr wrap="square" rtlCol="0">
            <a:spAutoFit/>
          </a:bodyPr>
          <a:lstStyle/>
          <a:p>
            <a:r>
              <a:rPr lang="en-US" sz="4000" dirty="0">
                <a:solidFill>
                  <a:schemeClr val="tx2"/>
                </a:solidFill>
                <a:latin typeface="Calibri" pitchFamily="34" charset="0"/>
              </a:rPr>
              <a:t>Grass Seed</a:t>
            </a:r>
          </a:p>
        </p:txBody>
      </p:sp>
      <p:sp>
        <p:nvSpPr>
          <p:cNvPr id="7" name="TextBox 1"/>
          <p:cNvSpPr txBox="1"/>
          <p:nvPr/>
        </p:nvSpPr>
        <p:spPr>
          <a:xfrm>
            <a:off x="6172200" y="6400800"/>
            <a:ext cx="1707728"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latin typeface="Calibri" panose="020F0502020204030204" pitchFamily="34" charset="0"/>
              </a:rPr>
              <a:t>Photograph by Kate Wright</a:t>
            </a:r>
          </a:p>
        </p:txBody>
      </p:sp>
      <p:pic>
        <p:nvPicPr>
          <p:cNvPr id="8"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371600"/>
            <a:ext cx="6874523" cy="5097251"/>
          </a:xfrm>
        </p:spPr>
      </p:pic>
    </p:spTree>
    <p:extLst>
      <p:ext uri="{BB962C8B-B14F-4D97-AF65-F5344CB8AC3E}">
        <p14:creationId xmlns:p14="http://schemas.microsoft.com/office/powerpoint/2010/main" val="1832237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7772400" cy="707886"/>
          </a:xfrm>
          <a:prstGeom prst="rect">
            <a:avLst/>
          </a:prstGeom>
          <a:noFill/>
        </p:spPr>
        <p:txBody>
          <a:bodyPr wrap="square" rtlCol="0">
            <a:spAutoFit/>
          </a:bodyPr>
          <a:lstStyle/>
          <a:p>
            <a:r>
              <a:rPr lang="en-US" sz="4000" dirty="0">
                <a:solidFill>
                  <a:schemeClr val="tx2"/>
                </a:solidFill>
                <a:latin typeface="Calibri" pitchFamily="34" charset="0"/>
              </a:rPr>
              <a:t>Bean Plants</a:t>
            </a:r>
          </a:p>
        </p:txBody>
      </p:sp>
      <p:pic>
        <p:nvPicPr>
          <p:cNvPr id="5" name="Picture 4" descr="S:\Production\Art Files--Final\RESPECT-MSPCP\Food Webs\RES.C1.FW.L2HO.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295400"/>
            <a:ext cx="6812853" cy="51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5"/>
          <p:cNvSpPr txBox="1"/>
          <p:nvPr/>
        </p:nvSpPr>
        <p:spPr>
          <a:xfrm>
            <a:off x="6324600" y="6401991"/>
            <a:ext cx="1888952"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rPr>
              <a:t>Photograph by </a:t>
            </a:r>
            <a:r>
              <a:rPr lang="en-US" sz="1000" dirty="0">
                <a:latin typeface="Calibri" panose="020F0502020204030204" pitchFamily="34" charset="0"/>
                <a:cs typeface="Arial" panose="020B0604020202020204" pitchFamily="34" charset="0"/>
              </a:rPr>
              <a:t>Kirsty Lawson</a:t>
            </a:r>
          </a:p>
        </p:txBody>
      </p:sp>
    </p:spTree>
    <p:extLst>
      <p:ext uri="{BB962C8B-B14F-4D97-AF65-F5344CB8AC3E}">
        <p14:creationId xmlns:p14="http://schemas.microsoft.com/office/powerpoint/2010/main" val="31705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Is Sunlight Food for Plants? </a:t>
            </a:r>
          </a:p>
        </p:txBody>
      </p:sp>
      <p:sp>
        <p:nvSpPr>
          <p:cNvPr id="3" name="Content Placeholder 2"/>
          <p:cNvSpPr>
            <a:spLocks noGrp="1"/>
          </p:cNvSpPr>
          <p:nvPr>
            <p:ph idx="1"/>
          </p:nvPr>
        </p:nvSpPr>
        <p:spPr/>
        <p:txBody>
          <a:bodyPr/>
          <a:lstStyle/>
          <a:p>
            <a:pPr marL="114300" marR="0" indent="0">
              <a:spcBef>
                <a:spcPts val="0"/>
              </a:spcBef>
              <a:spcAft>
                <a:spcPts val="0"/>
              </a:spcAft>
              <a:buNone/>
            </a:pPr>
            <a:r>
              <a:rPr lang="en-US" sz="3200" dirty="0">
                <a:ea typeface="Times New Roman"/>
              </a:rPr>
              <a:t>Sunlight </a:t>
            </a:r>
            <a:r>
              <a:rPr lang="en-US" sz="3200" i="1" dirty="0">
                <a:ea typeface="Times New Roman"/>
              </a:rPr>
              <a:t>(is or is not) </a:t>
            </a:r>
            <a:r>
              <a:rPr lang="en-US" sz="3200" dirty="0">
                <a:ea typeface="Times New Roman"/>
              </a:rPr>
              <a:t>food for plants by the scientific definition because ___________.</a:t>
            </a:r>
          </a:p>
          <a:p>
            <a:pPr marL="0" indent="0">
              <a:buNone/>
            </a:pPr>
            <a:endParaRPr lang="en-US" dirty="0"/>
          </a:p>
        </p:txBody>
      </p:sp>
    </p:spTree>
    <p:extLst>
      <p:ext uri="{BB962C8B-B14F-4D97-AF65-F5344CB8AC3E}">
        <p14:creationId xmlns:p14="http://schemas.microsoft.com/office/powerpoint/2010/main" val="3152954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a:bodyPr>
          <a:lstStyle/>
          <a:p>
            <a:r>
              <a:rPr lang="en-US" dirty="0"/>
              <a:t>Wrapping Up Our Investigations		</a:t>
            </a:r>
          </a:p>
        </p:txBody>
      </p:sp>
      <p:sp>
        <p:nvSpPr>
          <p:cNvPr id="3" name="Content Placeholder 2"/>
          <p:cNvSpPr>
            <a:spLocks noGrp="1"/>
          </p:cNvSpPr>
          <p:nvPr>
            <p:ph idx="1"/>
          </p:nvPr>
        </p:nvSpPr>
        <p:spPr>
          <a:xfrm>
            <a:off x="533400" y="1600200"/>
            <a:ext cx="8153400" cy="4876800"/>
          </a:xfrm>
        </p:spPr>
        <p:txBody>
          <a:bodyPr/>
          <a:lstStyle/>
          <a:p>
            <a:pPr marL="0" indent="0">
              <a:buNone/>
            </a:pPr>
            <a:r>
              <a:rPr lang="en-US" sz="3200" dirty="0"/>
              <a:t>What conclusions have we reached about these materials?</a:t>
            </a:r>
          </a:p>
          <a:p>
            <a:pPr marL="548640" indent="-274320"/>
            <a:r>
              <a:rPr lang="en-US" sz="3200" dirty="0"/>
              <a:t>Is water food for plants?</a:t>
            </a:r>
          </a:p>
          <a:p>
            <a:pPr marL="548640" indent="-274320"/>
            <a:r>
              <a:rPr lang="en-US" sz="3200" dirty="0"/>
              <a:t>Is carbon dioxide food for plants?</a:t>
            </a:r>
          </a:p>
          <a:p>
            <a:pPr marL="548640" indent="-274320"/>
            <a:r>
              <a:rPr lang="en-US" sz="3200" dirty="0"/>
              <a:t>Is soil food for plants?</a:t>
            </a:r>
          </a:p>
          <a:p>
            <a:pPr marL="548640" lvl="0" indent="-274320"/>
            <a:r>
              <a:rPr lang="en-US" sz="3200" dirty="0">
                <a:solidFill>
                  <a:prstClr val="black"/>
                </a:solidFill>
              </a:rPr>
              <a:t>Is sunlight food for plants?</a:t>
            </a:r>
          </a:p>
          <a:p>
            <a:pPr marL="0" indent="0">
              <a:buNone/>
            </a:pPr>
            <a:endParaRPr lang="en-US" dirty="0"/>
          </a:p>
          <a:p>
            <a:endParaRPr lang="en-US" dirty="0"/>
          </a:p>
        </p:txBody>
      </p:sp>
    </p:spTree>
    <p:extLst>
      <p:ext uri="{BB962C8B-B14F-4D97-AF65-F5344CB8AC3E}">
        <p14:creationId xmlns:p14="http://schemas.microsoft.com/office/powerpoint/2010/main" val="3901186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Food for Plants?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524000"/>
            <a:ext cx="7157701" cy="4261068"/>
          </a:xfrm>
        </p:spPr>
      </p:pic>
      <p:sp>
        <p:nvSpPr>
          <p:cNvPr id="5" name="TextBox 4"/>
          <p:cNvSpPr txBox="1"/>
          <p:nvPr/>
        </p:nvSpPr>
        <p:spPr>
          <a:xfrm>
            <a:off x="6629400" y="1828800"/>
            <a:ext cx="1249445" cy="584775"/>
          </a:xfrm>
          <a:prstGeom prst="rect">
            <a:avLst/>
          </a:prstGeom>
          <a:noFill/>
        </p:spPr>
        <p:txBody>
          <a:bodyPr wrap="none" rtlCol="0">
            <a:spAutoFit/>
          </a:bodyPr>
          <a:lstStyle/>
          <a:p>
            <a:pPr eaLnBrk="0" fontAlgn="base" hangingPunct="0">
              <a:spcBef>
                <a:spcPct val="0"/>
              </a:spcBef>
              <a:spcAft>
                <a:spcPct val="0"/>
              </a:spcAft>
            </a:pPr>
            <a:r>
              <a:rPr lang="en-US" sz="3200" dirty="0">
                <a:solidFill>
                  <a:srgbClr val="292934"/>
                </a:solidFill>
                <a:latin typeface="Calibri" pitchFamily="34" charset="0"/>
              </a:rPr>
              <a:t>Sugar!</a:t>
            </a:r>
          </a:p>
        </p:txBody>
      </p:sp>
      <p:sp>
        <p:nvSpPr>
          <p:cNvPr id="6" name="TextBox 5"/>
          <p:cNvSpPr txBox="1"/>
          <p:nvPr/>
        </p:nvSpPr>
        <p:spPr>
          <a:xfrm>
            <a:off x="1828800" y="6019800"/>
            <a:ext cx="5398657" cy="584775"/>
          </a:xfrm>
          <a:prstGeom prst="rect">
            <a:avLst/>
          </a:prstGeom>
          <a:noFill/>
        </p:spPr>
        <p:txBody>
          <a:bodyPr wrap="none" rtlCol="0">
            <a:spAutoFit/>
          </a:bodyPr>
          <a:lstStyle/>
          <a:p>
            <a:pPr eaLnBrk="0" fontAlgn="base" hangingPunct="0">
              <a:spcBef>
                <a:spcPct val="0"/>
              </a:spcBef>
              <a:spcAft>
                <a:spcPct val="0"/>
              </a:spcAft>
            </a:pPr>
            <a:r>
              <a:rPr lang="en-US" sz="3200" dirty="0">
                <a:solidFill>
                  <a:srgbClr val="292934"/>
                </a:solidFill>
                <a:latin typeface="Calibri" pitchFamily="34" charset="0"/>
              </a:rPr>
              <a:t>But how do plants make sugar?</a:t>
            </a:r>
          </a:p>
        </p:txBody>
      </p:sp>
      <p:sp>
        <p:nvSpPr>
          <p:cNvPr id="7" name="TextBox 5">
            <a:extLst>
              <a:ext uri="{FF2B5EF4-FFF2-40B4-BE49-F238E27FC236}">
                <a16:creationId xmlns:a16="http://schemas.microsoft.com/office/drawing/2014/main" id="{EA5B8584-7B81-427D-8D85-6D4DBCD9C1D5}"/>
              </a:ext>
            </a:extLst>
          </p:cNvPr>
          <p:cNvSpPr txBox="1"/>
          <p:nvPr/>
        </p:nvSpPr>
        <p:spPr>
          <a:xfrm>
            <a:off x="6309646" y="5779324"/>
            <a:ext cx="1888952"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Arial" panose="020B0604020202020204" pitchFamily="34" charset="0"/>
              </a:rPr>
              <a:t>Photo courtesy of Pixabay.com</a:t>
            </a:r>
          </a:p>
        </p:txBody>
      </p:sp>
    </p:spTree>
    <p:extLst>
      <p:ext uri="{BB962C8B-B14F-4D97-AF65-F5344CB8AC3E}">
        <p14:creationId xmlns:p14="http://schemas.microsoft.com/office/powerpoint/2010/main" val="41689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Photosynthesis Demonstration</a:t>
            </a:r>
          </a:p>
        </p:txBody>
      </p:sp>
      <p:pic>
        <p:nvPicPr>
          <p:cNvPr id="4" name="Picture 3">
            <a:extLst>
              <a:ext uri="{FF2B5EF4-FFF2-40B4-BE49-F238E27FC236}">
                <a16:creationId xmlns:a16="http://schemas.microsoft.com/office/drawing/2014/main" id="{2F10C778-12B3-48B7-B67F-3FFDEC3583C6}"/>
              </a:ext>
            </a:extLst>
          </p:cNvPr>
          <p:cNvPicPr>
            <a:picLocks noChangeAspect="1"/>
          </p:cNvPicPr>
          <p:nvPr/>
        </p:nvPicPr>
        <p:blipFill>
          <a:blip r:embed="rId3" cstate="print"/>
          <a:stretch>
            <a:fillRect/>
          </a:stretch>
        </p:blipFill>
        <p:spPr>
          <a:xfrm>
            <a:off x="732181" y="1927058"/>
            <a:ext cx="1990753" cy="1977481"/>
          </a:xfrm>
          <a:prstGeom prst="rect">
            <a:avLst/>
          </a:prstGeom>
        </p:spPr>
      </p:pic>
      <p:pic>
        <p:nvPicPr>
          <p:cNvPr id="5" name="Picture 4">
            <a:extLst>
              <a:ext uri="{FF2B5EF4-FFF2-40B4-BE49-F238E27FC236}">
                <a16:creationId xmlns:a16="http://schemas.microsoft.com/office/drawing/2014/main" id="{415E7B46-78C1-4A78-9972-A550B5EE7AF4}"/>
              </a:ext>
            </a:extLst>
          </p:cNvPr>
          <p:cNvPicPr>
            <a:picLocks noChangeAspect="1"/>
          </p:cNvPicPr>
          <p:nvPr/>
        </p:nvPicPr>
        <p:blipFill>
          <a:blip r:embed="rId4" cstate="print"/>
          <a:stretch>
            <a:fillRect/>
          </a:stretch>
        </p:blipFill>
        <p:spPr>
          <a:xfrm>
            <a:off x="5475142" y="1465602"/>
            <a:ext cx="2771775" cy="2590800"/>
          </a:xfrm>
          <a:prstGeom prst="rect">
            <a:avLst/>
          </a:prstGeom>
        </p:spPr>
      </p:pic>
      <p:pic>
        <p:nvPicPr>
          <p:cNvPr id="6" name="Picture 5">
            <a:extLst>
              <a:ext uri="{FF2B5EF4-FFF2-40B4-BE49-F238E27FC236}">
                <a16:creationId xmlns:a16="http://schemas.microsoft.com/office/drawing/2014/main" id="{6503D1F8-1E6B-4421-95B7-205A106027C5}"/>
              </a:ext>
            </a:extLst>
          </p:cNvPr>
          <p:cNvPicPr>
            <a:picLocks noChangeAspect="1"/>
          </p:cNvPicPr>
          <p:nvPr/>
        </p:nvPicPr>
        <p:blipFill>
          <a:blip r:embed="rId5" cstate="print"/>
          <a:stretch>
            <a:fillRect/>
          </a:stretch>
        </p:blipFill>
        <p:spPr>
          <a:xfrm>
            <a:off x="3790773" y="1698302"/>
            <a:ext cx="863305" cy="2358100"/>
          </a:xfrm>
          <a:prstGeom prst="rect">
            <a:avLst/>
          </a:prstGeom>
        </p:spPr>
      </p:pic>
      <p:pic>
        <p:nvPicPr>
          <p:cNvPr id="7" name="Picture 6">
            <a:extLst>
              <a:ext uri="{FF2B5EF4-FFF2-40B4-BE49-F238E27FC236}">
                <a16:creationId xmlns:a16="http://schemas.microsoft.com/office/drawing/2014/main" id="{D8A6877A-EFE0-45AB-89D2-CA647E3D203F}"/>
              </a:ext>
            </a:extLst>
          </p:cNvPr>
          <p:cNvPicPr>
            <a:picLocks noChangeAspect="1"/>
          </p:cNvPicPr>
          <p:nvPr/>
        </p:nvPicPr>
        <p:blipFill>
          <a:blip r:embed="rId6" cstate="print"/>
          <a:stretch>
            <a:fillRect/>
          </a:stretch>
        </p:blipFill>
        <p:spPr>
          <a:xfrm>
            <a:off x="2924910" y="4576997"/>
            <a:ext cx="2595029" cy="1874670"/>
          </a:xfrm>
          <a:prstGeom prst="rect">
            <a:avLst/>
          </a:prstGeom>
        </p:spPr>
      </p:pic>
      <p:pic>
        <p:nvPicPr>
          <p:cNvPr id="8" name="Picture 7">
            <a:extLst>
              <a:ext uri="{FF2B5EF4-FFF2-40B4-BE49-F238E27FC236}">
                <a16:creationId xmlns:a16="http://schemas.microsoft.com/office/drawing/2014/main" id="{BEBE030A-6D9E-4700-A8F1-17630C8BA90B}"/>
              </a:ext>
            </a:extLst>
          </p:cNvPr>
          <p:cNvPicPr>
            <a:picLocks noChangeAspect="1"/>
          </p:cNvPicPr>
          <p:nvPr/>
        </p:nvPicPr>
        <p:blipFill>
          <a:blip r:embed="rId7" cstate="print"/>
          <a:stretch>
            <a:fillRect/>
          </a:stretch>
        </p:blipFill>
        <p:spPr>
          <a:xfrm>
            <a:off x="544540" y="4456187"/>
            <a:ext cx="2366033" cy="1922896"/>
          </a:xfrm>
          <a:prstGeom prst="rect">
            <a:avLst/>
          </a:prstGeom>
        </p:spPr>
      </p:pic>
      <p:pic>
        <p:nvPicPr>
          <p:cNvPr id="9" name="Picture 8">
            <a:extLst>
              <a:ext uri="{FF2B5EF4-FFF2-40B4-BE49-F238E27FC236}">
                <a16:creationId xmlns:a16="http://schemas.microsoft.com/office/drawing/2014/main" id="{5FC53F02-4493-4B5D-8399-519B09BED738}"/>
              </a:ext>
            </a:extLst>
          </p:cNvPr>
          <p:cNvPicPr>
            <a:picLocks noChangeAspect="1"/>
          </p:cNvPicPr>
          <p:nvPr/>
        </p:nvPicPr>
        <p:blipFill>
          <a:blip r:embed="rId8" cstate="print"/>
          <a:stretch>
            <a:fillRect/>
          </a:stretch>
        </p:blipFill>
        <p:spPr>
          <a:xfrm>
            <a:off x="5913983" y="4098422"/>
            <a:ext cx="2881556" cy="2638425"/>
          </a:xfrm>
          <a:prstGeom prst="rect">
            <a:avLst/>
          </a:prstGeom>
        </p:spPr>
      </p:pic>
    </p:spTree>
    <p:extLst>
      <p:ext uri="{BB962C8B-B14F-4D97-AF65-F5344CB8AC3E}">
        <p14:creationId xmlns:p14="http://schemas.microsoft.com/office/powerpoint/2010/main" val="227390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86" r="1950"/>
          <a:stretch/>
        </p:blipFill>
        <p:spPr bwMode="auto">
          <a:xfrm>
            <a:off x="9466" y="1533827"/>
            <a:ext cx="9117711" cy="5030686"/>
          </a:xfrm>
          <a:prstGeom prst="rect">
            <a:avLst/>
          </a:prstGeom>
          <a:noFill/>
          <a:extLst>
            <a:ext uri="{909E8E84-426E-40dd-AFC4-6F175D3DCCD1}">
              <a14:hiddenFill xmlns="" xmlns:a14="http://schemas.microsoft.com/office/drawing/2010/main">
                <a:solidFill>
                  <a:srgbClr val="FFFFFF"/>
                </a:solidFill>
              </a14:hiddenFill>
            </a:ext>
          </a:extLst>
        </p:spPr>
      </p:pic>
      <p:sp>
        <p:nvSpPr>
          <p:cNvPr id="150530" name="Rectangle 2"/>
          <p:cNvSpPr>
            <a:spLocks noGrp="1" noChangeArrowheads="1"/>
          </p:cNvSpPr>
          <p:nvPr>
            <p:ph type="title"/>
          </p:nvPr>
        </p:nvSpPr>
        <p:spPr>
          <a:xfrm>
            <a:off x="533400" y="381000"/>
            <a:ext cx="8305800" cy="990600"/>
          </a:xfrm>
        </p:spPr>
        <p:txBody>
          <a:bodyPr>
            <a:noAutofit/>
          </a:bodyPr>
          <a:lstStyle/>
          <a:p>
            <a:r>
              <a:rPr lang="en-US" sz="3800" dirty="0"/>
              <a:t>The Role of Chloroplasts in Photosynthesis</a:t>
            </a:r>
          </a:p>
        </p:txBody>
      </p:sp>
      <p:sp>
        <p:nvSpPr>
          <p:cNvPr id="150535" name="Text Box 7"/>
          <p:cNvSpPr txBox="1">
            <a:spLocks noChangeArrowheads="1"/>
          </p:cNvSpPr>
          <p:nvPr/>
        </p:nvSpPr>
        <p:spPr bwMode="auto">
          <a:xfrm>
            <a:off x="914400" y="1491284"/>
            <a:ext cx="4390159" cy="227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0" fontAlgn="base" hangingPunct="0">
              <a:lnSpc>
                <a:spcPct val="80000"/>
              </a:lnSpc>
              <a:spcBef>
                <a:spcPct val="0"/>
              </a:spcBef>
              <a:spcAft>
                <a:spcPct val="0"/>
              </a:spcAft>
            </a:pPr>
            <a:r>
              <a:rPr lang="en-US" b="1" dirty="0">
                <a:solidFill>
                  <a:srgbClr val="292934"/>
                </a:solidFill>
                <a:latin typeface="Calibri" pitchFamily="34" charset="0"/>
              </a:rPr>
              <a:t>Leaves contain millions of chloroplasts.</a:t>
            </a:r>
          </a:p>
        </p:txBody>
      </p:sp>
      <p:sp>
        <p:nvSpPr>
          <p:cNvPr id="150536" name="Text Box 8"/>
          <p:cNvSpPr txBox="1">
            <a:spLocks noChangeArrowheads="1"/>
          </p:cNvSpPr>
          <p:nvPr/>
        </p:nvSpPr>
        <p:spPr bwMode="auto">
          <a:xfrm>
            <a:off x="914400" y="3759909"/>
            <a:ext cx="4800600" cy="448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0" fontAlgn="base" hangingPunct="0">
              <a:lnSpc>
                <a:spcPct val="80000"/>
              </a:lnSpc>
              <a:spcBef>
                <a:spcPct val="0"/>
              </a:spcBef>
              <a:spcAft>
                <a:spcPct val="0"/>
              </a:spcAft>
            </a:pPr>
            <a:r>
              <a:rPr lang="en-US" b="1" dirty="0">
                <a:solidFill>
                  <a:srgbClr val="292934"/>
                </a:solidFill>
                <a:latin typeface="Calibri" pitchFamily="34" charset="0"/>
              </a:rPr>
              <a:t>Chloroplasts are highly structured, membrane-rich organelles.</a:t>
            </a:r>
          </a:p>
        </p:txBody>
      </p:sp>
      <p:sp>
        <p:nvSpPr>
          <p:cNvPr id="150538" name="Text Box 10"/>
          <p:cNvSpPr txBox="1">
            <a:spLocks noChangeArrowheads="1"/>
          </p:cNvSpPr>
          <p:nvPr/>
        </p:nvSpPr>
        <p:spPr bwMode="auto">
          <a:xfrm>
            <a:off x="6636204" y="4315713"/>
            <a:ext cx="1828800"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0" fontAlgn="base" hangingPunct="0">
              <a:lnSpc>
                <a:spcPct val="80000"/>
              </a:lnSpc>
              <a:spcBef>
                <a:spcPct val="0"/>
              </a:spcBef>
              <a:spcAft>
                <a:spcPct val="0"/>
              </a:spcAft>
            </a:pPr>
            <a:r>
              <a:rPr lang="en-US" sz="2000" b="1" dirty="0">
                <a:solidFill>
                  <a:srgbClr val="292934"/>
                </a:solidFill>
                <a:latin typeface="Calibri" pitchFamily="34" charset="0"/>
              </a:rPr>
              <a:t>Chloroplasts</a:t>
            </a:r>
          </a:p>
        </p:txBody>
      </p:sp>
      <p:sp>
        <p:nvSpPr>
          <p:cNvPr id="150539" name="Text Box 11"/>
          <p:cNvSpPr txBox="1">
            <a:spLocks noChangeArrowheads="1"/>
          </p:cNvSpPr>
          <p:nvPr/>
        </p:nvSpPr>
        <p:spPr bwMode="auto">
          <a:xfrm>
            <a:off x="6628534" y="2845531"/>
            <a:ext cx="418523" cy="123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fontAlgn="base" hangingPunct="0">
              <a:lnSpc>
                <a:spcPct val="80000"/>
              </a:lnSpc>
              <a:spcBef>
                <a:spcPct val="0"/>
              </a:spcBef>
              <a:spcAft>
                <a:spcPct val="0"/>
              </a:spcAft>
            </a:pPr>
            <a:r>
              <a:rPr lang="en-US" sz="1000" b="1" dirty="0">
                <a:solidFill>
                  <a:srgbClr val="292934"/>
                </a:solidFill>
                <a:latin typeface="Arial" charset="0"/>
              </a:rPr>
              <a:t>Cell</a:t>
            </a:r>
            <a:endParaRPr lang="en-US" sz="1000" b="1" dirty="0">
              <a:solidFill>
                <a:srgbClr val="292934"/>
              </a:solidFill>
              <a:latin typeface="Times" pitchFamily="48" charset="0"/>
            </a:endParaRPr>
          </a:p>
        </p:txBody>
      </p:sp>
      <p:sp>
        <p:nvSpPr>
          <p:cNvPr id="2" name="TextBox 1"/>
          <p:cNvSpPr txBox="1"/>
          <p:nvPr/>
        </p:nvSpPr>
        <p:spPr>
          <a:xfrm>
            <a:off x="132374" y="1857019"/>
            <a:ext cx="497252" cy="584775"/>
          </a:xfrm>
          <a:prstGeom prst="rect">
            <a:avLst/>
          </a:prstGeom>
          <a:noFill/>
          <a:ln>
            <a:solidFill>
              <a:schemeClr val="tx1"/>
            </a:solidFill>
          </a:ln>
        </p:spPr>
        <p:txBody>
          <a:bodyPr wrap="none" rtlCol="0">
            <a:spAutoFit/>
          </a:bodyPr>
          <a:lstStyle/>
          <a:p>
            <a:pPr eaLnBrk="0" fontAlgn="base" hangingPunct="0">
              <a:spcBef>
                <a:spcPct val="0"/>
              </a:spcBef>
              <a:spcAft>
                <a:spcPct val="0"/>
              </a:spcAft>
            </a:pPr>
            <a:r>
              <a:rPr lang="en-US" sz="3200" dirty="0">
                <a:solidFill>
                  <a:srgbClr val="292934"/>
                </a:solidFill>
                <a:latin typeface="Calibri" pitchFamily="34" charset="0"/>
              </a:rPr>
              <a:t>1.</a:t>
            </a:r>
          </a:p>
        </p:txBody>
      </p:sp>
      <p:sp>
        <p:nvSpPr>
          <p:cNvPr id="35" name="TextBox 34"/>
          <p:cNvSpPr txBox="1"/>
          <p:nvPr/>
        </p:nvSpPr>
        <p:spPr>
          <a:xfrm>
            <a:off x="3109479" y="1859280"/>
            <a:ext cx="497252" cy="584775"/>
          </a:xfrm>
          <a:prstGeom prst="rect">
            <a:avLst/>
          </a:prstGeom>
          <a:noFill/>
          <a:ln>
            <a:solidFill>
              <a:schemeClr val="tx1"/>
            </a:solidFill>
          </a:ln>
        </p:spPr>
        <p:txBody>
          <a:bodyPr wrap="none" rtlCol="0">
            <a:spAutoFit/>
          </a:bodyPr>
          <a:lstStyle/>
          <a:p>
            <a:pPr eaLnBrk="0" fontAlgn="base" hangingPunct="0">
              <a:spcBef>
                <a:spcPct val="0"/>
              </a:spcBef>
              <a:spcAft>
                <a:spcPct val="0"/>
              </a:spcAft>
            </a:pPr>
            <a:r>
              <a:rPr lang="en-US" sz="3200" dirty="0">
                <a:solidFill>
                  <a:srgbClr val="292934"/>
                </a:solidFill>
                <a:latin typeface="Calibri" pitchFamily="34" charset="0"/>
              </a:rPr>
              <a:t>2.</a:t>
            </a:r>
          </a:p>
        </p:txBody>
      </p:sp>
      <p:sp>
        <p:nvSpPr>
          <p:cNvPr id="36" name="TextBox 35"/>
          <p:cNvSpPr txBox="1"/>
          <p:nvPr/>
        </p:nvSpPr>
        <p:spPr>
          <a:xfrm>
            <a:off x="4697186" y="4262476"/>
            <a:ext cx="497252" cy="584775"/>
          </a:xfrm>
          <a:prstGeom prst="rect">
            <a:avLst/>
          </a:prstGeom>
          <a:noFill/>
          <a:ln>
            <a:solidFill>
              <a:schemeClr val="tx1"/>
            </a:solidFill>
          </a:ln>
        </p:spPr>
        <p:txBody>
          <a:bodyPr wrap="none" rtlCol="0">
            <a:spAutoFit/>
          </a:bodyPr>
          <a:lstStyle/>
          <a:p>
            <a:pPr eaLnBrk="0" fontAlgn="base" hangingPunct="0">
              <a:spcBef>
                <a:spcPct val="0"/>
              </a:spcBef>
              <a:spcAft>
                <a:spcPct val="0"/>
              </a:spcAft>
            </a:pPr>
            <a:r>
              <a:rPr lang="en-US" sz="3200" dirty="0">
                <a:solidFill>
                  <a:srgbClr val="292934"/>
                </a:solidFill>
                <a:latin typeface="Calibri" pitchFamily="34" charset="0"/>
              </a:rPr>
              <a:t>5.</a:t>
            </a:r>
          </a:p>
        </p:txBody>
      </p:sp>
      <p:sp>
        <p:nvSpPr>
          <p:cNvPr id="37" name="TextBox 36"/>
          <p:cNvSpPr txBox="1"/>
          <p:nvPr/>
        </p:nvSpPr>
        <p:spPr>
          <a:xfrm>
            <a:off x="132374" y="4267200"/>
            <a:ext cx="497252" cy="584775"/>
          </a:xfrm>
          <a:prstGeom prst="rect">
            <a:avLst/>
          </a:prstGeom>
          <a:noFill/>
          <a:ln>
            <a:solidFill>
              <a:schemeClr val="tx1"/>
            </a:solidFill>
          </a:ln>
        </p:spPr>
        <p:txBody>
          <a:bodyPr wrap="none" rtlCol="0">
            <a:spAutoFit/>
          </a:bodyPr>
          <a:lstStyle/>
          <a:p>
            <a:pPr eaLnBrk="0" fontAlgn="base" hangingPunct="0">
              <a:spcBef>
                <a:spcPct val="0"/>
              </a:spcBef>
              <a:spcAft>
                <a:spcPct val="0"/>
              </a:spcAft>
            </a:pPr>
            <a:r>
              <a:rPr lang="en-US" sz="3200" dirty="0">
                <a:solidFill>
                  <a:srgbClr val="292934"/>
                </a:solidFill>
                <a:latin typeface="Calibri" pitchFamily="34" charset="0"/>
              </a:rPr>
              <a:t>4.</a:t>
            </a:r>
          </a:p>
        </p:txBody>
      </p:sp>
      <p:sp>
        <p:nvSpPr>
          <p:cNvPr id="38" name="TextBox 37"/>
          <p:cNvSpPr txBox="1"/>
          <p:nvPr/>
        </p:nvSpPr>
        <p:spPr>
          <a:xfrm>
            <a:off x="5589332" y="1857019"/>
            <a:ext cx="497252" cy="584775"/>
          </a:xfrm>
          <a:prstGeom prst="rect">
            <a:avLst/>
          </a:prstGeom>
          <a:noFill/>
          <a:ln>
            <a:solidFill>
              <a:schemeClr val="tx1"/>
            </a:solidFill>
          </a:ln>
        </p:spPr>
        <p:txBody>
          <a:bodyPr wrap="none" rtlCol="0">
            <a:spAutoFit/>
          </a:bodyPr>
          <a:lstStyle/>
          <a:p>
            <a:pPr eaLnBrk="0" fontAlgn="base" hangingPunct="0">
              <a:spcBef>
                <a:spcPct val="0"/>
              </a:spcBef>
              <a:spcAft>
                <a:spcPct val="0"/>
              </a:spcAft>
            </a:pPr>
            <a:r>
              <a:rPr lang="en-US" sz="3200" dirty="0">
                <a:solidFill>
                  <a:srgbClr val="292934"/>
                </a:solidFill>
                <a:latin typeface="Calibri" pitchFamily="34" charset="0"/>
              </a:rPr>
              <a:t>3.</a:t>
            </a:r>
          </a:p>
        </p:txBody>
      </p:sp>
      <p:sp>
        <p:nvSpPr>
          <p:cNvPr id="14" name="TextBox 5">
            <a:extLst>
              <a:ext uri="{FF2B5EF4-FFF2-40B4-BE49-F238E27FC236}">
                <a16:creationId xmlns:a16="http://schemas.microsoft.com/office/drawing/2014/main" id="{5A53AA71-498E-40C3-8C99-9C97EE35E365}"/>
              </a:ext>
            </a:extLst>
          </p:cNvPr>
          <p:cNvSpPr txBox="1"/>
          <p:nvPr/>
        </p:nvSpPr>
        <p:spPr>
          <a:xfrm>
            <a:off x="5887570" y="6587167"/>
            <a:ext cx="3326068"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anose="020F0502020204030204" pitchFamily="34" charset="0"/>
                <a:cs typeface="Arial" panose="020B0604020202020204" pitchFamily="34" charset="0"/>
              </a:rPr>
              <a:t>Photographs courtesy of Pixabay.com and Wikimedia.org</a:t>
            </a:r>
          </a:p>
        </p:txBody>
      </p:sp>
    </p:spTree>
    <p:extLst>
      <p:ext uri="{BB962C8B-B14F-4D97-AF65-F5344CB8AC3E}">
        <p14:creationId xmlns:p14="http://schemas.microsoft.com/office/powerpoint/2010/main" val="2310209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7" name="Text Box 5"/>
          <p:cNvSpPr txBox="1">
            <a:spLocks noChangeArrowheads="1"/>
          </p:cNvSpPr>
          <p:nvPr/>
        </p:nvSpPr>
        <p:spPr bwMode="auto">
          <a:xfrm>
            <a:off x="381000" y="3505200"/>
            <a:ext cx="106680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3200" dirty="0">
                <a:solidFill>
                  <a:srgbClr val="292934"/>
                </a:solidFill>
                <a:latin typeface="Calibri" pitchFamily="34" charset="0"/>
              </a:rPr>
              <a:t>from </a:t>
            </a:r>
            <a:r>
              <a:rPr lang="en-US" sz="3200" dirty="0">
                <a:solidFill>
                  <a:srgbClr val="AD8F67"/>
                </a:solidFill>
                <a:latin typeface="Calibri" pitchFamily="34" charset="0"/>
              </a:rPr>
              <a:t>Air</a:t>
            </a:r>
          </a:p>
        </p:txBody>
      </p:sp>
      <p:sp>
        <p:nvSpPr>
          <p:cNvPr id="212998" name="Text Box 6"/>
          <p:cNvSpPr txBox="1">
            <a:spLocks noChangeArrowheads="1"/>
          </p:cNvSpPr>
          <p:nvPr/>
        </p:nvSpPr>
        <p:spPr bwMode="auto">
          <a:xfrm>
            <a:off x="1752600" y="3505200"/>
            <a:ext cx="106680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3200" dirty="0">
                <a:solidFill>
                  <a:srgbClr val="292934"/>
                </a:solidFill>
                <a:latin typeface="Calibri" pitchFamily="34" charset="0"/>
              </a:rPr>
              <a:t>from </a:t>
            </a:r>
            <a:r>
              <a:rPr lang="en-US" sz="3200" dirty="0">
                <a:solidFill>
                  <a:srgbClr val="AD8F67"/>
                </a:solidFill>
                <a:latin typeface="Calibri" pitchFamily="34" charset="0"/>
              </a:rPr>
              <a:t>Soil</a:t>
            </a:r>
          </a:p>
        </p:txBody>
      </p:sp>
      <p:sp>
        <p:nvSpPr>
          <p:cNvPr id="212999" name="Text Box 7"/>
          <p:cNvSpPr txBox="1">
            <a:spLocks noChangeArrowheads="1"/>
          </p:cNvSpPr>
          <p:nvPr/>
        </p:nvSpPr>
        <p:spPr bwMode="auto">
          <a:xfrm>
            <a:off x="3276600" y="3505200"/>
            <a:ext cx="106680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3200" dirty="0">
                <a:solidFill>
                  <a:srgbClr val="292934"/>
                </a:solidFill>
                <a:latin typeface="Calibri" pitchFamily="34" charset="0"/>
              </a:rPr>
              <a:t>from </a:t>
            </a:r>
            <a:r>
              <a:rPr lang="en-US" sz="3200" dirty="0">
                <a:solidFill>
                  <a:srgbClr val="C00000"/>
                </a:solidFill>
                <a:latin typeface="Calibri" pitchFamily="34" charset="0"/>
              </a:rPr>
              <a:t>Sun</a:t>
            </a:r>
          </a:p>
        </p:txBody>
      </p:sp>
      <p:sp>
        <p:nvSpPr>
          <p:cNvPr id="13" name="Text Box 3"/>
          <p:cNvSpPr txBox="1">
            <a:spLocks noChangeArrowheads="1"/>
          </p:cNvSpPr>
          <p:nvPr/>
        </p:nvSpPr>
        <p:spPr bwMode="auto">
          <a:xfrm>
            <a:off x="365185" y="2819400"/>
            <a:ext cx="8778815"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3200" dirty="0">
                <a:solidFill>
                  <a:srgbClr val="AD8F67"/>
                </a:solidFill>
                <a:latin typeface="Calibri" pitchFamily="34" charset="0"/>
              </a:rPr>
              <a:t>CO</a:t>
            </a:r>
            <a:r>
              <a:rPr lang="en-US" sz="3200" baseline="-25000" dirty="0">
                <a:solidFill>
                  <a:srgbClr val="AD8F67"/>
                </a:solidFill>
                <a:latin typeface="Calibri" pitchFamily="34" charset="0"/>
              </a:rPr>
              <a:t>2</a:t>
            </a:r>
            <a:r>
              <a:rPr lang="en-US" sz="3200" dirty="0">
                <a:solidFill>
                  <a:srgbClr val="AD8F67"/>
                </a:solidFill>
                <a:latin typeface="Calibri" pitchFamily="34" charset="0"/>
              </a:rPr>
              <a:t> and H</a:t>
            </a:r>
            <a:r>
              <a:rPr lang="en-US" sz="3200" baseline="-25000" dirty="0">
                <a:solidFill>
                  <a:srgbClr val="AD8F67"/>
                </a:solidFill>
                <a:latin typeface="Calibri" pitchFamily="34" charset="0"/>
              </a:rPr>
              <a:t>2</a:t>
            </a:r>
            <a:r>
              <a:rPr lang="en-US" sz="3200" dirty="0">
                <a:solidFill>
                  <a:srgbClr val="AD8F67"/>
                </a:solidFill>
                <a:latin typeface="Calibri" pitchFamily="34" charset="0"/>
              </a:rPr>
              <a:t>O</a:t>
            </a:r>
            <a:r>
              <a:rPr lang="en-US" sz="3200" dirty="0">
                <a:solidFill>
                  <a:srgbClr val="CC3300"/>
                </a:solidFill>
                <a:latin typeface="Calibri" pitchFamily="34" charset="0"/>
              </a:rPr>
              <a:t> and Light E </a:t>
            </a:r>
            <a:r>
              <a:rPr lang="en-US" sz="3200" dirty="0">
                <a:solidFill>
                  <a:srgbClr val="CC3300"/>
                </a:solidFill>
                <a:latin typeface="Calibri" pitchFamily="34" charset="0"/>
                <a:sym typeface="Wingdings" pitchFamily="2" charset="2"/>
              </a:rPr>
              <a:t> Carbohydrates (Sugars) </a:t>
            </a:r>
            <a:r>
              <a:rPr lang="en-US" sz="3200" dirty="0">
                <a:solidFill>
                  <a:schemeClr val="accent3">
                    <a:lumMod val="40000"/>
                    <a:lumOff val="60000"/>
                  </a:schemeClr>
                </a:solidFill>
                <a:latin typeface="Calibri" pitchFamily="34" charset="0"/>
                <a:sym typeface="Wingdings" pitchFamily="2" charset="2"/>
              </a:rPr>
              <a:t>	</a:t>
            </a:r>
            <a:r>
              <a:rPr lang="en-US" sz="3200" dirty="0">
                <a:solidFill>
                  <a:srgbClr val="CC3300"/>
                </a:solidFill>
                <a:latin typeface="Calibri" pitchFamily="34" charset="0"/>
                <a:sym typeface="Wingdings" pitchFamily="2" charset="2"/>
              </a:rPr>
              <a:t>				and Oxygen</a:t>
            </a:r>
            <a:endParaRPr lang="en-US" sz="3200" dirty="0">
              <a:solidFill>
                <a:srgbClr val="CC3300"/>
              </a:solidFill>
              <a:latin typeface="Calibri" pitchFamily="34" charset="0"/>
            </a:endParaRPr>
          </a:p>
        </p:txBody>
      </p:sp>
      <p:sp>
        <p:nvSpPr>
          <p:cNvPr id="7" name="TextBox 6"/>
          <p:cNvSpPr txBox="1"/>
          <p:nvPr/>
        </p:nvSpPr>
        <p:spPr>
          <a:xfrm>
            <a:off x="457200" y="609600"/>
            <a:ext cx="8153400" cy="707886"/>
          </a:xfrm>
          <a:prstGeom prst="rect">
            <a:avLst/>
          </a:prstGeom>
          <a:noFill/>
        </p:spPr>
        <p:txBody>
          <a:bodyPr wrap="square" rtlCol="0">
            <a:spAutoFit/>
          </a:bodyPr>
          <a:lstStyle/>
          <a:p>
            <a:r>
              <a:rPr lang="en-US" sz="4000" dirty="0">
                <a:solidFill>
                  <a:schemeClr val="tx2"/>
                </a:solidFill>
                <a:latin typeface="Calibri" pitchFamily="34" charset="0"/>
              </a:rPr>
              <a:t>Matter and Energy in Photosynthesis</a:t>
            </a:r>
          </a:p>
        </p:txBody>
      </p:sp>
      <p:sp>
        <p:nvSpPr>
          <p:cNvPr id="8" name="TextBox 7"/>
          <p:cNvSpPr txBox="1"/>
          <p:nvPr/>
        </p:nvSpPr>
        <p:spPr>
          <a:xfrm>
            <a:off x="533400" y="1447800"/>
            <a:ext cx="7162800" cy="1077218"/>
          </a:xfrm>
          <a:prstGeom prst="rect">
            <a:avLst/>
          </a:prstGeom>
          <a:noFill/>
        </p:spPr>
        <p:txBody>
          <a:bodyPr wrap="square" rtlCol="0">
            <a:spAutoFit/>
          </a:bodyPr>
          <a:lstStyle/>
          <a:p>
            <a:r>
              <a:rPr lang="en-US" sz="3200" dirty="0">
                <a:latin typeface="Calibri" pitchFamily="34" charset="0"/>
              </a:rPr>
              <a:t>Photosynthesis is used to transform light energy into chemical-bond energy.</a:t>
            </a:r>
          </a:p>
        </p:txBody>
      </p:sp>
    </p:spTree>
    <p:extLst>
      <p:ext uri="{BB962C8B-B14F-4D97-AF65-F5344CB8AC3E}">
        <p14:creationId xmlns:p14="http://schemas.microsoft.com/office/powerpoint/2010/main" val="11384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2997"/>
                                        </p:tgtEl>
                                        <p:attrNameLst>
                                          <p:attrName>style.visibility</p:attrName>
                                        </p:attrNameLst>
                                      </p:cBhvr>
                                      <p:to>
                                        <p:strVal val="visible"/>
                                      </p:to>
                                    </p:set>
                                    <p:anim calcmode="lin" valueType="num">
                                      <p:cBhvr additive="base">
                                        <p:cTn id="7" dur="500" fill="hold"/>
                                        <p:tgtEl>
                                          <p:spTgt spid="212997"/>
                                        </p:tgtEl>
                                        <p:attrNameLst>
                                          <p:attrName>ppt_x</p:attrName>
                                        </p:attrNameLst>
                                      </p:cBhvr>
                                      <p:tavLst>
                                        <p:tav tm="0">
                                          <p:val>
                                            <p:strVal val="#ppt_x"/>
                                          </p:val>
                                        </p:tav>
                                        <p:tav tm="100000">
                                          <p:val>
                                            <p:strVal val="#ppt_x"/>
                                          </p:val>
                                        </p:tav>
                                      </p:tavLst>
                                    </p:anim>
                                    <p:anim calcmode="lin" valueType="num">
                                      <p:cBhvr additive="base">
                                        <p:cTn id="8" dur="500" fill="hold"/>
                                        <p:tgtEl>
                                          <p:spTgt spid="2129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2998"/>
                                        </p:tgtEl>
                                        <p:attrNameLst>
                                          <p:attrName>style.visibility</p:attrName>
                                        </p:attrNameLst>
                                      </p:cBhvr>
                                      <p:to>
                                        <p:strVal val="visible"/>
                                      </p:to>
                                    </p:set>
                                    <p:anim calcmode="lin" valueType="num">
                                      <p:cBhvr additive="base">
                                        <p:cTn id="13" dur="500" fill="hold"/>
                                        <p:tgtEl>
                                          <p:spTgt spid="212998"/>
                                        </p:tgtEl>
                                        <p:attrNameLst>
                                          <p:attrName>ppt_x</p:attrName>
                                        </p:attrNameLst>
                                      </p:cBhvr>
                                      <p:tavLst>
                                        <p:tav tm="0">
                                          <p:val>
                                            <p:strVal val="#ppt_x"/>
                                          </p:val>
                                        </p:tav>
                                        <p:tav tm="100000">
                                          <p:val>
                                            <p:strVal val="#ppt_x"/>
                                          </p:val>
                                        </p:tav>
                                      </p:tavLst>
                                    </p:anim>
                                    <p:anim calcmode="lin" valueType="num">
                                      <p:cBhvr additive="base">
                                        <p:cTn id="14" dur="500" fill="hold"/>
                                        <p:tgtEl>
                                          <p:spTgt spid="2129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2999"/>
                                        </p:tgtEl>
                                        <p:attrNameLst>
                                          <p:attrName>style.visibility</p:attrName>
                                        </p:attrNameLst>
                                      </p:cBhvr>
                                      <p:to>
                                        <p:strVal val="visible"/>
                                      </p:to>
                                    </p:set>
                                    <p:anim calcmode="lin" valueType="num">
                                      <p:cBhvr additive="base">
                                        <p:cTn id="19" dur="500" fill="hold"/>
                                        <p:tgtEl>
                                          <p:spTgt spid="212999"/>
                                        </p:tgtEl>
                                        <p:attrNameLst>
                                          <p:attrName>ppt_x</p:attrName>
                                        </p:attrNameLst>
                                      </p:cBhvr>
                                      <p:tavLst>
                                        <p:tav tm="0">
                                          <p:val>
                                            <p:strVal val="#ppt_x"/>
                                          </p:val>
                                        </p:tav>
                                        <p:tav tm="100000">
                                          <p:val>
                                            <p:strVal val="#ppt_x"/>
                                          </p:val>
                                        </p:tav>
                                      </p:tavLst>
                                    </p:anim>
                                    <p:anim calcmode="lin" valueType="num">
                                      <p:cBhvr additive="base">
                                        <p:cTn id="20" dur="500" fill="hold"/>
                                        <p:tgtEl>
                                          <p:spTgt spid="21299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7" grpId="0"/>
      <p:bldP spid="212998" grpId="0"/>
      <p:bldP spid="212999"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9">
            <a:extLst>
              <a:ext uri="{FF2B5EF4-FFF2-40B4-BE49-F238E27FC236}">
                <a16:creationId xmlns:a16="http://schemas.microsoft.com/office/drawing/2014/main" id="{6B9132D5-4540-4152-8362-FFA4AB822E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57350" y="1600200"/>
            <a:ext cx="5829300" cy="5194525"/>
          </a:xfrm>
          <a:prstGeom prst="rect">
            <a:avLst/>
          </a:prstGeom>
          <a:noFill/>
          <a:extLst>
            <a:ext uri="{909E8E84-426E-40dd-AFC4-6F175D3DCCD1}">
              <a14:hiddenFill xmlns="" xmlns:a14="http://schemas.microsoft.com/office/drawing/2010/main">
                <a:solidFill>
                  <a:srgbClr val="FFFFFF"/>
                </a:solidFill>
              </a14:hiddenFill>
            </a:ext>
          </a:extLst>
        </p:spPr>
      </p:pic>
      <p:sp>
        <p:nvSpPr>
          <p:cNvPr id="270341" name="Text Box 5"/>
          <p:cNvSpPr txBox="1">
            <a:spLocks noChangeArrowheads="1"/>
          </p:cNvSpPr>
          <p:nvPr/>
        </p:nvSpPr>
        <p:spPr bwMode="auto">
          <a:xfrm>
            <a:off x="1669707" y="1524000"/>
            <a:ext cx="6710362" cy="2523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fontAlgn="base" hangingPunct="0">
              <a:lnSpc>
                <a:spcPct val="80000"/>
              </a:lnSpc>
              <a:spcBef>
                <a:spcPct val="0"/>
              </a:spcBef>
              <a:spcAft>
                <a:spcPct val="0"/>
              </a:spcAft>
            </a:pPr>
            <a:r>
              <a:rPr lang="en-US" sz="2000" b="1" dirty="0">
                <a:solidFill>
                  <a:srgbClr val="292934"/>
                </a:solidFill>
                <a:latin typeface="Calibri" pitchFamily="34" charset="0"/>
              </a:rPr>
              <a:t>Carbon dioxide diffuses into leaves through stomata.</a:t>
            </a:r>
          </a:p>
        </p:txBody>
      </p:sp>
      <p:sp>
        <p:nvSpPr>
          <p:cNvPr id="2" name="Title 1"/>
          <p:cNvSpPr>
            <a:spLocks noGrp="1"/>
          </p:cNvSpPr>
          <p:nvPr>
            <p:ph type="title"/>
          </p:nvPr>
        </p:nvSpPr>
        <p:spPr/>
        <p:txBody>
          <a:bodyPr/>
          <a:lstStyle/>
          <a:p>
            <a:r>
              <a:rPr lang="en-US" sz="4000" cap="none" dirty="0"/>
              <a:t>How Does Carbon Dioxide Enter a Leaf</a:t>
            </a:r>
            <a:r>
              <a:rPr lang="en-US" sz="4000" dirty="0"/>
              <a:t>?</a:t>
            </a:r>
          </a:p>
        </p:txBody>
      </p:sp>
      <p:sp>
        <p:nvSpPr>
          <p:cNvPr id="15" name="Text Box 26">
            <a:extLst>
              <a:ext uri="{FF2B5EF4-FFF2-40B4-BE49-F238E27FC236}">
                <a16:creationId xmlns:a16="http://schemas.microsoft.com/office/drawing/2014/main" id="{42F1C7A9-5388-4E10-82E9-BF93FF28E17F}"/>
              </a:ext>
            </a:extLst>
          </p:cNvPr>
          <p:cNvSpPr txBox="1">
            <a:spLocks noChangeArrowheads="1"/>
          </p:cNvSpPr>
          <p:nvPr/>
        </p:nvSpPr>
        <p:spPr bwMode="auto">
          <a:xfrm>
            <a:off x="6442611" y="3739292"/>
            <a:ext cx="1428750" cy="201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fontAlgn="base" hangingPunct="0">
              <a:lnSpc>
                <a:spcPct val="80000"/>
              </a:lnSpc>
              <a:spcBef>
                <a:spcPct val="0"/>
              </a:spcBef>
              <a:spcAft>
                <a:spcPct val="0"/>
              </a:spcAft>
            </a:pPr>
            <a:r>
              <a:rPr lang="en-US" sz="1600" b="1" dirty="0">
                <a:solidFill>
                  <a:srgbClr val="FF0000"/>
                </a:solidFill>
                <a:latin typeface="Calibri" pitchFamily="34" charset="0"/>
              </a:rPr>
              <a:t>Interior of Leaf</a:t>
            </a:r>
          </a:p>
        </p:txBody>
      </p:sp>
      <p:sp>
        <p:nvSpPr>
          <p:cNvPr id="16" name="Text Box 27">
            <a:extLst>
              <a:ext uri="{FF2B5EF4-FFF2-40B4-BE49-F238E27FC236}">
                <a16:creationId xmlns:a16="http://schemas.microsoft.com/office/drawing/2014/main" id="{9FE160B6-F8AE-439B-A039-AA46FF406CBA}"/>
              </a:ext>
            </a:extLst>
          </p:cNvPr>
          <p:cNvSpPr txBox="1">
            <a:spLocks noChangeArrowheads="1"/>
          </p:cNvSpPr>
          <p:nvPr/>
        </p:nvSpPr>
        <p:spPr bwMode="auto">
          <a:xfrm>
            <a:off x="2514600" y="3423955"/>
            <a:ext cx="1219200" cy="201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fontAlgn="base" hangingPunct="0">
              <a:lnSpc>
                <a:spcPct val="80000"/>
              </a:lnSpc>
              <a:spcBef>
                <a:spcPct val="0"/>
              </a:spcBef>
              <a:spcAft>
                <a:spcPct val="0"/>
              </a:spcAft>
            </a:pPr>
            <a:r>
              <a:rPr lang="en-US" sz="1600" b="1" dirty="0">
                <a:solidFill>
                  <a:srgbClr val="FF0000"/>
                </a:solidFill>
                <a:latin typeface="Calibri" pitchFamily="34" charset="0"/>
              </a:rPr>
              <a:t>Leaf Surface</a:t>
            </a:r>
          </a:p>
        </p:txBody>
      </p:sp>
    </p:spTree>
    <p:extLst>
      <p:ext uri="{BB962C8B-B14F-4D97-AF65-F5344CB8AC3E}">
        <p14:creationId xmlns:p14="http://schemas.microsoft.com/office/powerpoint/2010/main" val="242406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457200"/>
            <a:ext cx="8229600" cy="990600"/>
          </a:xfrm>
        </p:spPr>
        <p:txBody>
          <a:bodyPr>
            <a:noAutofit/>
          </a:bodyPr>
          <a:lstStyle/>
          <a:p>
            <a:pPr eaLnBrk="1" hangingPunct="1"/>
            <a:r>
              <a:rPr lang="en-US" dirty="0"/>
              <a:t>Review: Science Content Storyline</a:t>
            </a:r>
          </a:p>
        </p:txBody>
      </p:sp>
      <p:sp>
        <p:nvSpPr>
          <p:cNvPr id="9219" name="Rectangle 3"/>
          <p:cNvSpPr>
            <a:spLocks noGrp="1" noChangeArrowheads="1"/>
          </p:cNvSpPr>
          <p:nvPr>
            <p:ph type="body" idx="1"/>
          </p:nvPr>
        </p:nvSpPr>
        <p:spPr>
          <a:xfrm>
            <a:off x="457200" y="1371600"/>
            <a:ext cx="8229600" cy="4495800"/>
          </a:xfrm>
        </p:spPr>
        <p:txBody>
          <a:bodyPr/>
          <a:lstStyle/>
          <a:p>
            <a:pPr marL="0" indent="0" eaLnBrk="1" hangingPunct="1">
              <a:spcBef>
                <a:spcPct val="50000"/>
              </a:spcBef>
              <a:buNone/>
            </a:pPr>
            <a:r>
              <a:rPr lang="en-US" sz="3200" dirty="0"/>
              <a:t>In your notebooks, jot down … </a:t>
            </a:r>
          </a:p>
          <a:p>
            <a:pPr marL="1371600" indent="0" eaLnBrk="1" hangingPunct="1">
              <a:spcBef>
                <a:spcPct val="50000"/>
              </a:spcBef>
              <a:buNone/>
            </a:pPr>
            <a:r>
              <a:rPr lang="en-US" sz="3200" dirty="0"/>
              <a:t>things you remember from yesterday’s session,</a:t>
            </a:r>
          </a:p>
          <a:p>
            <a:pPr marL="1371600" indent="0" eaLnBrk="1" hangingPunct="1">
              <a:spcBef>
                <a:spcPct val="50000"/>
              </a:spcBef>
              <a:buNone/>
            </a:pPr>
            <a:r>
              <a:rPr lang="en-US" sz="3200" dirty="0"/>
              <a:t>ideas that seem important to you, and</a:t>
            </a:r>
          </a:p>
          <a:p>
            <a:pPr marL="1371600" indent="0" eaLnBrk="1" hangingPunct="1">
              <a:spcBef>
                <a:spcPct val="50000"/>
              </a:spcBef>
              <a:buNone/>
            </a:pPr>
            <a:r>
              <a:rPr lang="en-US" sz="3200" dirty="0"/>
              <a:t>question you have. </a:t>
            </a:r>
          </a:p>
          <a:p>
            <a:pPr marL="0" indent="0" eaLnBrk="1" hangingPunct="1">
              <a:spcBef>
                <a:spcPct val="50000"/>
              </a:spcBef>
              <a:buNone/>
            </a:pPr>
            <a:r>
              <a:rPr lang="en-US" sz="3200" dirty="0"/>
              <a:t>Be prepared to share one idea and question with the group.</a:t>
            </a:r>
          </a:p>
        </p:txBody>
      </p:sp>
      <p:sp>
        <p:nvSpPr>
          <p:cNvPr id="2" name="Rectangle 1"/>
          <p:cNvSpPr/>
          <p:nvPr/>
        </p:nvSpPr>
        <p:spPr>
          <a:xfrm>
            <a:off x="1143000" y="1981200"/>
            <a:ext cx="470001"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a:t>
            </a:r>
          </a:p>
        </p:txBody>
      </p:sp>
      <p:sp>
        <p:nvSpPr>
          <p:cNvPr id="6" name="Rectangle 5"/>
          <p:cNvSpPr/>
          <p:nvPr/>
        </p:nvSpPr>
        <p:spPr>
          <a:xfrm>
            <a:off x="1143000" y="3962400"/>
            <a:ext cx="470000"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a:t>
            </a:r>
          </a:p>
        </p:txBody>
      </p:sp>
      <p:sp>
        <p:nvSpPr>
          <p:cNvPr id="7" name="Rectangle 6"/>
          <p:cNvSpPr/>
          <p:nvPr/>
        </p:nvSpPr>
        <p:spPr>
          <a:xfrm>
            <a:off x="1143000" y="3200400"/>
            <a:ext cx="470000"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p>
        </p:txBody>
      </p:sp>
    </p:spTree>
    <p:extLst>
      <p:ext uri="{BB962C8B-B14F-4D97-AF65-F5344CB8AC3E}">
        <p14:creationId xmlns:p14="http://schemas.microsoft.com/office/powerpoint/2010/main" val="3921580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990600"/>
          </a:xfrm>
        </p:spPr>
        <p:txBody>
          <a:bodyPr>
            <a:normAutofit/>
          </a:bodyPr>
          <a:lstStyle/>
          <a:p>
            <a:r>
              <a:rPr lang="en-US" sz="3800" dirty="0"/>
              <a:t>Reading: How Plants Use Matter and Energy</a:t>
            </a:r>
          </a:p>
        </p:txBody>
      </p:sp>
      <p:sp>
        <p:nvSpPr>
          <p:cNvPr id="3" name="Content Placeholder 2"/>
          <p:cNvSpPr>
            <a:spLocks noGrp="1"/>
          </p:cNvSpPr>
          <p:nvPr>
            <p:ph idx="1"/>
          </p:nvPr>
        </p:nvSpPr>
        <p:spPr>
          <a:xfrm>
            <a:off x="533400" y="1295400"/>
            <a:ext cx="8458200" cy="4876800"/>
          </a:xfrm>
        </p:spPr>
        <p:txBody>
          <a:bodyPr/>
          <a:lstStyle/>
          <a:p>
            <a:pPr marL="365760" indent="-365760">
              <a:buFont typeface="+mj-lt"/>
              <a:buAutoNum type="arabicPeriod"/>
            </a:pPr>
            <a:r>
              <a:rPr lang="en-US" sz="3200" dirty="0"/>
              <a:t>Read section 3.6 in the Food Webs Content Background Document: How Does Energy Get into the Food Web.</a:t>
            </a:r>
          </a:p>
          <a:p>
            <a:pPr marL="365760" indent="-365760">
              <a:buFont typeface="+mj-lt"/>
              <a:buAutoNum type="arabicPeriod"/>
            </a:pPr>
            <a:r>
              <a:rPr lang="en-US" sz="3200" dirty="0"/>
              <a:t>Highlight in one color any content that relates to </a:t>
            </a:r>
            <a:r>
              <a:rPr lang="en-US" sz="3200" b="1" dirty="0"/>
              <a:t>matter</a:t>
            </a:r>
            <a:r>
              <a:rPr lang="en-US" sz="3200" dirty="0"/>
              <a:t>.</a:t>
            </a:r>
          </a:p>
          <a:p>
            <a:pPr marL="365760" indent="-365760">
              <a:buFont typeface="+mj-lt"/>
              <a:buAutoNum type="arabicPeriod"/>
            </a:pPr>
            <a:r>
              <a:rPr lang="en-US" sz="3200" dirty="0"/>
              <a:t>Highlight in another color any content that relates to </a:t>
            </a:r>
            <a:r>
              <a:rPr lang="en-US" sz="3200" b="1" dirty="0"/>
              <a:t>energy</a:t>
            </a:r>
            <a:r>
              <a:rPr lang="en-US" sz="3200" dirty="0"/>
              <a:t>.</a:t>
            </a:r>
          </a:p>
          <a:p>
            <a:pPr marL="365760" indent="-365760">
              <a:buFont typeface="+mj-lt"/>
              <a:buAutoNum type="arabicPeriod"/>
            </a:pPr>
            <a:r>
              <a:rPr lang="en-US" sz="3200" dirty="0"/>
              <a:t>Summarize three main points from the reading.</a:t>
            </a:r>
          </a:p>
          <a:p>
            <a:pPr marL="365760" indent="-365760">
              <a:buFont typeface="+mj-lt"/>
              <a:buAutoNum type="arabicPeriod"/>
            </a:pPr>
            <a:r>
              <a:rPr lang="en-US" sz="3200" dirty="0"/>
              <a:t>Add two statements you have questions about.</a:t>
            </a:r>
          </a:p>
          <a:p>
            <a:endParaRPr lang="en-US" dirty="0"/>
          </a:p>
        </p:txBody>
      </p:sp>
    </p:spTree>
    <p:extLst>
      <p:ext uri="{BB962C8B-B14F-4D97-AF65-F5344CB8AC3E}">
        <p14:creationId xmlns:p14="http://schemas.microsoft.com/office/powerpoint/2010/main" val="2081202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dirty="0"/>
              <a:t>What Happens to the Sugar Molecules?</a:t>
            </a:r>
          </a:p>
        </p:txBody>
      </p:sp>
      <p:sp>
        <p:nvSpPr>
          <p:cNvPr id="3" name="Content Placeholder 2"/>
          <p:cNvSpPr>
            <a:spLocks noGrp="1"/>
          </p:cNvSpPr>
          <p:nvPr>
            <p:ph idx="1"/>
          </p:nvPr>
        </p:nvSpPr>
        <p:spPr>
          <a:xfrm>
            <a:off x="533400" y="1295400"/>
            <a:ext cx="8382000" cy="5181600"/>
          </a:xfrm>
        </p:spPr>
        <p:txBody>
          <a:bodyPr/>
          <a:lstStyle/>
          <a:p>
            <a:pPr marL="0" indent="0">
              <a:buNone/>
            </a:pPr>
            <a:r>
              <a:rPr lang="en-US" sz="2800" dirty="0"/>
              <a:t>Here’s what can happen to the sugar molecules produced during photosynthesis:</a:t>
            </a:r>
          </a:p>
          <a:p>
            <a:pPr marL="548640" indent="-274320"/>
            <a:r>
              <a:rPr lang="en-US" sz="2800" dirty="0"/>
              <a:t>Sugars + enzymes </a:t>
            </a:r>
            <a:r>
              <a:rPr lang="en-US" sz="2800" dirty="0">
                <a:sym typeface="Wingdings" panose="05000000000000000000" pitchFamily="2" charset="2"/>
              </a:rPr>
              <a:t> </a:t>
            </a:r>
            <a:r>
              <a:rPr lang="en-US" sz="2800" dirty="0">
                <a:solidFill>
                  <a:srgbClr val="FF0000"/>
                </a:solidFill>
                <a:sym typeface="Wingdings" panose="05000000000000000000" pitchFamily="2" charset="2"/>
              </a:rPr>
              <a:t>fats</a:t>
            </a:r>
          </a:p>
          <a:p>
            <a:pPr marL="548640" indent="-274320"/>
            <a:r>
              <a:rPr lang="en-US" sz="2800" dirty="0">
                <a:sym typeface="Wingdings" panose="05000000000000000000" pitchFamily="2" charset="2"/>
              </a:rPr>
              <a:t>Sugars + nitrogen from soil (and other elements)  </a:t>
            </a:r>
            <a:r>
              <a:rPr lang="en-US" sz="2800" dirty="0">
                <a:solidFill>
                  <a:srgbClr val="FF0000"/>
                </a:solidFill>
                <a:sym typeface="Wingdings" panose="05000000000000000000" pitchFamily="2" charset="2"/>
              </a:rPr>
              <a:t>proteins</a:t>
            </a:r>
          </a:p>
          <a:p>
            <a:pPr marL="548640" indent="-274320"/>
            <a:r>
              <a:rPr lang="en-US" sz="2800" dirty="0">
                <a:sym typeface="Wingdings" panose="05000000000000000000" pitchFamily="2" charset="2"/>
              </a:rPr>
              <a:t>Sugars + nitrogen and phosphorus from soil  </a:t>
            </a:r>
            <a:r>
              <a:rPr lang="en-US" sz="2800" dirty="0">
                <a:solidFill>
                  <a:srgbClr val="FF0000"/>
                </a:solidFill>
                <a:sym typeface="Wingdings" panose="05000000000000000000" pitchFamily="2" charset="2"/>
              </a:rPr>
              <a:t>DNA and RNA</a:t>
            </a:r>
          </a:p>
          <a:p>
            <a:pPr marL="0" indent="0">
              <a:buNone/>
            </a:pPr>
            <a:r>
              <a:rPr lang="en-US" sz="2800" dirty="0">
                <a:sym typeface="Wingdings" panose="05000000000000000000" pitchFamily="2" charset="2"/>
              </a:rPr>
              <a:t>In other words, </a:t>
            </a:r>
            <a:r>
              <a:rPr lang="en-US" sz="2800" dirty="0"/>
              <a:t>sugar molecules and inorganic nutrients (like nitrogen and phosphorous) are used to make larger molecules (like proteins and DNA), which are used to form new plant cells. And new cells = growth!</a:t>
            </a:r>
          </a:p>
          <a:p>
            <a:endParaRPr lang="en-US" dirty="0"/>
          </a:p>
        </p:txBody>
      </p:sp>
    </p:spTree>
    <p:extLst>
      <p:ext uri="{BB962C8B-B14F-4D97-AF65-F5344CB8AC3E}">
        <p14:creationId xmlns:p14="http://schemas.microsoft.com/office/powerpoint/2010/main" val="1049301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dirty="0"/>
              <a:t>Plants Are Producers That Make Food!</a:t>
            </a:r>
          </a:p>
        </p:txBody>
      </p:sp>
      <p:sp>
        <p:nvSpPr>
          <p:cNvPr id="9" name="Right Arrow 8"/>
          <p:cNvSpPr/>
          <p:nvPr/>
        </p:nvSpPr>
        <p:spPr>
          <a:xfrm>
            <a:off x="3366524" y="3349199"/>
            <a:ext cx="2038350" cy="1200150"/>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Arial"/>
            </a:endParaRPr>
          </a:p>
        </p:txBody>
      </p:sp>
      <p:sp>
        <p:nvSpPr>
          <p:cNvPr id="10" name="TextBox 9"/>
          <p:cNvSpPr txBox="1"/>
          <p:nvPr/>
        </p:nvSpPr>
        <p:spPr>
          <a:xfrm>
            <a:off x="152400" y="3533774"/>
            <a:ext cx="1400175" cy="830997"/>
          </a:xfrm>
          <a:prstGeom prst="rect">
            <a:avLst/>
          </a:prstGeom>
          <a:noFill/>
        </p:spPr>
        <p:txBody>
          <a:bodyPr wrap="square" rtlCol="0">
            <a:spAutoFit/>
          </a:bodyPr>
          <a:lstStyle/>
          <a:p>
            <a:pPr algn="ctr" defTabSz="457200"/>
            <a:r>
              <a:rPr lang="en-US" sz="2400" b="1" dirty="0">
                <a:solidFill>
                  <a:srgbClr val="292934"/>
                </a:solidFill>
                <a:latin typeface="Arial"/>
              </a:rPr>
              <a:t>Carbon Dioxide</a:t>
            </a:r>
          </a:p>
        </p:txBody>
      </p:sp>
      <p:sp>
        <p:nvSpPr>
          <p:cNvPr id="11" name="Cross 10"/>
          <p:cNvSpPr/>
          <p:nvPr/>
        </p:nvSpPr>
        <p:spPr>
          <a:xfrm>
            <a:off x="1657351" y="3724274"/>
            <a:ext cx="428624" cy="409575"/>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Arial"/>
            </a:endParaRPr>
          </a:p>
        </p:txBody>
      </p:sp>
      <p:sp>
        <p:nvSpPr>
          <p:cNvPr id="12" name="TextBox 11"/>
          <p:cNvSpPr txBox="1"/>
          <p:nvPr/>
        </p:nvSpPr>
        <p:spPr>
          <a:xfrm>
            <a:off x="2250574" y="3653133"/>
            <a:ext cx="1110669" cy="461665"/>
          </a:xfrm>
          <a:prstGeom prst="rect">
            <a:avLst/>
          </a:prstGeom>
          <a:noFill/>
        </p:spPr>
        <p:txBody>
          <a:bodyPr wrap="square" rtlCol="0">
            <a:spAutoFit/>
          </a:bodyPr>
          <a:lstStyle/>
          <a:p>
            <a:pPr defTabSz="457200"/>
            <a:r>
              <a:rPr lang="en-US" sz="2400" b="1" dirty="0">
                <a:solidFill>
                  <a:srgbClr val="292934"/>
                </a:solidFill>
                <a:latin typeface="Arial"/>
              </a:rPr>
              <a:t>Water</a:t>
            </a:r>
          </a:p>
        </p:txBody>
      </p:sp>
      <p:sp>
        <p:nvSpPr>
          <p:cNvPr id="13" name="TextBox 12"/>
          <p:cNvSpPr txBox="1"/>
          <p:nvPr/>
        </p:nvSpPr>
        <p:spPr>
          <a:xfrm>
            <a:off x="5415507" y="3202541"/>
            <a:ext cx="1720817" cy="1200329"/>
          </a:xfrm>
          <a:prstGeom prst="rect">
            <a:avLst/>
          </a:prstGeom>
          <a:noFill/>
        </p:spPr>
        <p:txBody>
          <a:bodyPr wrap="square" rtlCol="0">
            <a:spAutoFit/>
          </a:bodyPr>
          <a:lstStyle/>
          <a:p>
            <a:pPr algn="ctr" defTabSz="457200"/>
            <a:r>
              <a:rPr lang="en-US" sz="2400" b="1" dirty="0">
                <a:solidFill>
                  <a:srgbClr val="292934"/>
                </a:solidFill>
                <a:latin typeface="Arial"/>
              </a:rPr>
              <a:t>Food Molecules (Sugar)</a:t>
            </a:r>
          </a:p>
        </p:txBody>
      </p:sp>
      <p:sp>
        <p:nvSpPr>
          <p:cNvPr id="14" name="TextBox 13"/>
          <p:cNvSpPr txBox="1"/>
          <p:nvPr/>
        </p:nvSpPr>
        <p:spPr>
          <a:xfrm>
            <a:off x="542925" y="5086350"/>
            <a:ext cx="2971799" cy="646331"/>
          </a:xfrm>
          <a:prstGeom prst="rect">
            <a:avLst/>
          </a:prstGeom>
          <a:noFill/>
        </p:spPr>
        <p:txBody>
          <a:bodyPr wrap="square" rtlCol="0">
            <a:spAutoFit/>
          </a:bodyPr>
          <a:lstStyle/>
          <a:p>
            <a:pPr algn="ctr" defTabSz="457200"/>
            <a:r>
              <a:rPr lang="en-US" b="1" dirty="0">
                <a:solidFill>
                  <a:srgbClr val="292934"/>
                </a:solidFill>
                <a:latin typeface="Arial"/>
              </a:rPr>
              <a:t>MATTER THAT DOES NOT PROVIDE ENERGY</a:t>
            </a:r>
          </a:p>
        </p:txBody>
      </p:sp>
      <p:sp>
        <p:nvSpPr>
          <p:cNvPr id="15" name="TextBox 14"/>
          <p:cNvSpPr txBox="1"/>
          <p:nvPr/>
        </p:nvSpPr>
        <p:spPr>
          <a:xfrm>
            <a:off x="5402988" y="4947850"/>
            <a:ext cx="1757364" cy="923330"/>
          </a:xfrm>
          <a:prstGeom prst="rect">
            <a:avLst/>
          </a:prstGeom>
          <a:noFill/>
        </p:spPr>
        <p:txBody>
          <a:bodyPr wrap="square" rtlCol="0">
            <a:spAutoFit/>
          </a:bodyPr>
          <a:lstStyle/>
          <a:p>
            <a:pPr algn="ctr" defTabSz="457200"/>
            <a:r>
              <a:rPr lang="en-US" b="1" dirty="0">
                <a:solidFill>
                  <a:srgbClr val="292934"/>
                </a:solidFill>
                <a:latin typeface="Arial"/>
              </a:rPr>
              <a:t>MATTER THAT CONTAINS STORED ENERGY</a:t>
            </a:r>
          </a:p>
        </p:txBody>
      </p:sp>
      <p:cxnSp>
        <p:nvCxnSpPr>
          <p:cNvPr id="17" name="Straight Arrow Connector 16"/>
          <p:cNvCxnSpPr/>
          <p:nvPr/>
        </p:nvCxnSpPr>
        <p:spPr>
          <a:xfrm flipH="1" flipV="1">
            <a:off x="1219200" y="4549348"/>
            <a:ext cx="200026" cy="398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314372" y="4549348"/>
            <a:ext cx="194459" cy="3985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6265000" y="4549348"/>
            <a:ext cx="0" cy="398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85838" y="1577548"/>
            <a:ext cx="1771650" cy="1771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3455572" y="3745466"/>
            <a:ext cx="1541721" cy="369332"/>
          </a:xfrm>
          <a:prstGeom prst="rect">
            <a:avLst/>
          </a:prstGeom>
          <a:noFill/>
        </p:spPr>
        <p:txBody>
          <a:bodyPr wrap="square" rtlCol="0">
            <a:spAutoFit/>
          </a:bodyPr>
          <a:lstStyle/>
          <a:p>
            <a:pPr defTabSz="457200"/>
            <a:r>
              <a:rPr lang="en-US" b="1" dirty="0">
                <a:solidFill>
                  <a:srgbClr val="292934"/>
                </a:solidFill>
                <a:latin typeface="Arial"/>
              </a:rPr>
              <a:t>PRODUCES</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6957" y="3653133"/>
            <a:ext cx="523875" cy="512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70832" y="3653133"/>
            <a:ext cx="1336494" cy="461665"/>
          </a:xfrm>
          <a:prstGeom prst="rect">
            <a:avLst/>
          </a:prstGeom>
          <a:noFill/>
        </p:spPr>
        <p:txBody>
          <a:bodyPr wrap="square" rtlCol="0">
            <a:spAutoFit/>
          </a:bodyPr>
          <a:lstStyle/>
          <a:p>
            <a:pPr defTabSz="457200"/>
            <a:r>
              <a:rPr lang="en-US" sz="2400" b="1" dirty="0">
                <a:solidFill>
                  <a:srgbClr val="292934"/>
                </a:solidFill>
                <a:latin typeface="Arial"/>
              </a:rPr>
              <a:t>Oxygen</a:t>
            </a:r>
          </a:p>
        </p:txBody>
      </p:sp>
    </p:spTree>
    <p:extLst>
      <p:ext uri="{BB962C8B-B14F-4D97-AF65-F5344CB8AC3E}">
        <p14:creationId xmlns:p14="http://schemas.microsoft.com/office/powerpoint/2010/main" val="324483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P spid="11" grpId="0" animBg="1"/>
      <p:bldP spid="12" grpId="0"/>
      <p:bldP spid="13" grpId="0"/>
      <p:bldP spid="14" grpId="0"/>
      <p:bldP spid="15" grpId="0"/>
      <p:bldP spid="26"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2629" y="1541192"/>
            <a:ext cx="4373323" cy="3279992"/>
          </a:xfrm>
          <a:prstGeom prst="rect">
            <a:avLst/>
          </a:prstGeom>
        </p:spPr>
      </p:pic>
      <p:sp>
        <p:nvSpPr>
          <p:cNvPr id="2" name="Title 1"/>
          <p:cNvSpPr>
            <a:spLocks noGrp="1"/>
          </p:cNvSpPr>
          <p:nvPr>
            <p:ph type="title"/>
          </p:nvPr>
        </p:nvSpPr>
        <p:spPr>
          <a:xfrm>
            <a:off x="457200" y="192353"/>
            <a:ext cx="8229600" cy="934174"/>
          </a:xfrm>
        </p:spPr>
        <p:txBody>
          <a:bodyPr>
            <a:normAutofit/>
          </a:bodyPr>
          <a:lstStyle/>
          <a:p>
            <a:r>
              <a:rPr lang="en-US" dirty="0"/>
              <a:t>Plants Are Producers That Make Food!</a:t>
            </a:r>
          </a:p>
        </p:txBody>
      </p:sp>
      <p:sp>
        <p:nvSpPr>
          <p:cNvPr id="10" name="TextBox 9"/>
          <p:cNvSpPr txBox="1"/>
          <p:nvPr/>
        </p:nvSpPr>
        <p:spPr>
          <a:xfrm>
            <a:off x="1540056" y="3808840"/>
            <a:ext cx="1554126" cy="830997"/>
          </a:xfrm>
          <a:prstGeom prst="rect">
            <a:avLst/>
          </a:prstGeom>
          <a:noFill/>
        </p:spPr>
        <p:txBody>
          <a:bodyPr wrap="square" rtlCol="0">
            <a:spAutoFit/>
          </a:bodyPr>
          <a:lstStyle/>
          <a:p>
            <a:pPr algn="ctr"/>
            <a:r>
              <a:rPr lang="en-US" sz="2400" b="1" dirty="0">
                <a:latin typeface="Calibri" pitchFamily="34" charset="0"/>
              </a:rPr>
              <a:t>Carbon Dioxide</a:t>
            </a:r>
          </a:p>
        </p:txBody>
      </p:sp>
      <p:sp>
        <p:nvSpPr>
          <p:cNvPr id="12" name="TextBox 11"/>
          <p:cNvSpPr txBox="1"/>
          <p:nvPr/>
        </p:nvSpPr>
        <p:spPr>
          <a:xfrm>
            <a:off x="1162716" y="3116342"/>
            <a:ext cx="1110669" cy="461665"/>
          </a:xfrm>
          <a:prstGeom prst="rect">
            <a:avLst/>
          </a:prstGeom>
          <a:noFill/>
        </p:spPr>
        <p:txBody>
          <a:bodyPr wrap="square" rtlCol="0">
            <a:spAutoFit/>
          </a:bodyPr>
          <a:lstStyle/>
          <a:p>
            <a:r>
              <a:rPr lang="en-US" sz="2400" b="1" dirty="0">
                <a:latin typeface="Calibri" pitchFamily="34" charset="0"/>
              </a:rPr>
              <a:t>Water</a:t>
            </a:r>
          </a:p>
        </p:txBody>
      </p:sp>
      <p:sp>
        <p:nvSpPr>
          <p:cNvPr id="14" name="TextBox 13"/>
          <p:cNvSpPr txBox="1"/>
          <p:nvPr/>
        </p:nvSpPr>
        <p:spPr>
          <a:xfrm>
            <a:off x="643374" y="5580312"/>
            <a:ext cx="2971799" cy="1107996"/>
          </a:xfrm>
          <a:prstGeom prst="rect">
            <a:avLst/>
          </a:prstGeom>
          <a:noFill/>
        </p:spPr>
        <p:txBody>
          <a:bodyPr wrap="square" rtlCol="0">
            <a:spAutoFit/>
          </a:bodyPr>
          <a:lstStyle/>
          <a:p>
            <a:pPr algn="ctr"/>
            <a:r>
              <a:rPr lang="en-US" sz="2200" b="1" dirty="0">
                <a:latin typeface="Calibri" pitchFamily="34" charset="0"/>
              </a:rPr>
              <a:t>Matter that does not provide energy for living things</a:t>
            </a:r>
          </a:p>
        </p:txBody>
      </p:sp>
      <p:cxnSp>
        <p:nvCxnSpPr>
          <p:cNvPr id="17" name="Straight Arrow Connector 16"/>
          <p:cNvCxnSpPr/>
          <p:nvPr/>
        </p:nvCxnSpPr>
        <p:spPr>
          <a:xfrm flipV="1">
            <a:off x="1540056" y="3578008"/>
            <a:ext cx="0" cy="2002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456007" y="4639837"/>
            <a:ext cx="0" cy="940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7832" y="1043797"/>
            <a:ext cx="17716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162716" y="1593337"/>
            <a:ext cx="1021285" cy="707886"/>
          </a:xfrm>
          <a:prstGeom prst="rect">
            <a:avLst/>
          </a:prstGeom>
          <a:noFill/>
        </p:spPr>
        <p:txBody>
          <a:bodyPr wrap="square" rtlCol="0">
            <a:spAutoFit/>
          </a:bodyPr>
          <a:lstStyle/>
          <a:p>
            <a:pPr algn="ctr"/>
            <a:r>
              <a:rPr lang="en-US" sz="2000" b="1" dirty="0">
                <a:latin typeface="Calibri" pitchFamily="34" charset="0"/>
              </a:rPr>
              <a:t>Light Energy</a:t>
            </a:r>
          </a:p>
        </p:txBody>
      </p:sp>
      <p:cxnSp>
        <p:nvCxnSpPr>
          <p:cNvPr id="22" name="Straight Arrow Connector 21"/>
          <p:cNvCxnSpPr/>
          <p:nvPr/>
        </p:nvCxnSpPr>
        <p:spPr>
          <a:xfrm>
            <a:off x="2662673" y="2161017"/>
            <a:ext cx="2640847" cy="1137336"/>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904517" y="3024010"/>
            <a:ext cx="2190750" cy="1569660"/>
          </a:xfrm>
          <a:prstGeom prst="rect">
            <a:avLst/>
          </a:prstGeom>
          <a:noFill/>
          <a:ln>
            <a:noFill/>
          </a:ln>
        </p:spPr>
        <p:txBody>
          <a:bodyPr wrap="square" rtlCol="0">
            <a:spAutoFit/>
          </a:bodyPr>
          <a:lstStyle/>
          <a:p>
            <a:pPr algn="ctr"/>
            <a:r>
              <a:rPr lang="en-US" sz="2400" b="1" dirty="0">
                <a:solidFill>
                  <a:schemeClr val="bg1"/>
                </a:solidFill>
                <a:effectLst>
                  <a:outerShdw blurRad="50800" dist="38100" dir="2700000" algn="tl" rotWithShape="0">
                    <a:prstClr val="black">
                      <a:alpha val="40000"/>
                    </a:prstClr>
                  </a:outerShdw>
                </a:effectLst>
              </a:rPr>
              <a:t>Plant makes food molecules (sugar)</a:t>
            </a:r>
          </a:p>
        </p:txBody>
      </p:sp>
      <p:sp>
        <p:nvSpPr>
          <p:cNvPr id="15" name="TextBox 14"/>
          <p:cNvSpPr txBox="1"/>
          <p:nvPr/>
        </p:nvSpPr>
        <p:spPr>
          <a:xfrm>
            <a:off x="5682098" y="5580312"/>
            <a:ext cx="2669793" cy="1107996"/>
          </a:xfrm>
          <a:prstGeom prst="rect">
            <a:avLst/>
          </a:prstGeom>
          <a:noFill/>
        </p:spPr>
        <p:txBody>
          <a:bodyPr wrap="square" rtlCol="0">
            <a:spAutoFit/>
          </a:bodyPr>
          <a:lstStyle/>
          <a:p>
            <a:r>
              <a:rPr lang="en-US" sz="2200" b="1" dirty="0">
                <a:latin typeface="Calibri" pitchFamily="34" charset="0"/>
              </a:rPr>
              <a:t>Matter that contains stored energy for living things to use</a:t>
            </a:r>
          </a:p>
        </p:txBody>
      </p:sp>
      <p:cxnSp>
        <p:nvCxnSpPr>
          <p:cNvPr id="25" name="Straight Arrow Connector 24"/>
          <p:cNvCxnSpPr/>
          <p:nvPr/>
        </p:nvCxnSpPr>
        <p:spPr>
          <a:xfrm flipV="1">
            <a:off x="6999892" y="5058283"/>
            <a:ext cx="0" cy="619874"/>
          </a:xfrm>
          <a:prstGeom prst="straightConnector1">
            <a:avLst/>
          </a:prstGeom>
          <a:ln w="25400">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24" name="Straight Arrow Connector 1023"/>
          <p:cNvCxnSpPr/>
          <p:nvPr/>
        </p:nvCxnSpPr>
        <p:spPr>
          <a:xfrm flipV="1">
            <a:off x="2184001" y="3298353"/>
            <a:ext cx="3119519" cy="127256"/>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cxnSp>
        <p:nvCxnSpPr>
          <p:cNvPr id="1031" name="Straight Arrow Connector 1030"/>
          <p:cNvCxnSpPr>
            <a:stCxn id="10" idx="3"/>
          </p:cNvCxnSpPr>
          <p:nvPr/>
        </p:nvCxnSpPr>
        <p:spPr>
          <a:xfrm flipV="1">
            <a:off x="3094182" y="3425609"/>
            <a:ext cx="2026458" cy="798730"/>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cxnSp>
        <p:nvCxnSpPr>
          <p:cNvPr id="1034" name="Straight Arrow Connector 1033"/>
          <p:cNvCxnSpPr/>
          <p:nvPr/>
        </p:nvCxnSpPr>
        <p:spPr>
          <a:xfrm>
            <a:off x="3437891" y="6134310"/>
            <a:ext cx="20669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784435" y="4794121"/>
            <a:ext cx="1721946" cy="246221"/>
          </a:xfrm>
          <a:prstGeom prst="rect">
            <a:avLst/>
          </a:prstGeom>
          <a:noFill/>
        </p:spPr>
        <p:txBody>
          <a:bodyPr wrap="none" rtlCol="0">
            <a:spAutoFit/>
          </a:bodyPr>
          <a:lstStyle/>
          <a:p>
            <a:r>
              <a:rPr lang="en-US" sz="1000" dirty="0">
                <a:latin typeface="Calibri" panose="020F0502020204030204" pitchFamily="34" charset="0"/>
                <a:cs typeface="Arial" panose="020B0604020202020204" pitchFamily="34" charset="0"/>
              </a:rPr>
              <a:t>Photo courtesy of Pexels.com</a:t>
            </a:r>
          </a:p>
        </p:txBody>
      </p:sp>
      <p:sp>
        <p:nvSpPr>
          <p:cNvPr id="21" name="TextBox 20"/>
          <p:cNvSpPr txBox="1"/>
          <p:nvPr/>
        </p:nvSpPr>
        <p:spPr>
          <a:xfrm>
            <a:off x="6799944" y="1005697"/>
            <a:ext cx="1345953" cy="461665"/>
          </a:xfrm>
          <a:prstGeom prst="rect">
            <a:avLst/>
          </a:prstGeom>
          <a:noFill/>
        </p:spPr>
        <p:txBody>
          <a:bodyPr wrap="square" rtlCol="0">
            <a:spAutoFit/>
          </a:bodyPr>
          <a:lstStyle/>
          <a:p>
            <a:pPr defTabSz="457200"/>
            <a:r>
              <a:rPr lang="en-US" sz="2400" b="1" dirty="0">
                <a:solidFill>
                  <a:srgbClr val="292934"/>
                </a:solidFill>
                <a:latin typeface="Arial"/>
              </a:rPr>
              <a:t>Oxygen</a:t>
            </a:r>
          </a:p>
        </p:txBody>
      </p:sp>
      <p:cxnSp>
        <p:nvCxnSpPr>
          <p:cNvPr id="23" name="Straight Arrow Connector 22"/>
          <p:cNvCxnSpPr/>
          <p:nvPr/>
        </p:nvCxnSpPr>
        <p:spPr>
          <a:xfrm flipV="1">
            <a:off x="5553832" y="1424254"/>
            <a:ext cx="1529319" cy="18740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89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14" grpId="0"/>
      <p:bldP spid="18" grpId="0"/>
      <p:bldP spid="13" grpId="0"/>
      <p:bldP spid="15" grpId="0"/>
      <p:bldP spid="19"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rmAutofit fontScale="90000"/>
          </a:bodyPr>
          <a:lstStyle/>
          <a:p>
            <a:r>
              <a:rPr lang="en-US" dirty="0"/>
              <a:t>Did the Activity Match the Learning Goal?</a:t>
            </a:r>
          </a:p>
        </p:txBody>
      </p:sp>
      <p:sp>
        <p:nvSpPr>
          <p:cNvPr id="3" name="Content Placeholder 2"/>
          <p:cNvSpPr>
            <a:spLocks noGrp="1"/>
          </p:cNvSpPr>
          <p:nvPr>
            <p:ph idx="1"/>
          </p:nvPr>
        </p:nvSpPr>
        <p:spPr>
          <a:xfrm>
            <a:off x="533400" y="1219200"/>
            <a:ext cx="8382000" cy="5486400"/>
          </a:xfrm>
        </p:spPr>
        <p:txBody>
          <a:bodyPr/>
          <a:lstStyle/>
          <a:p>
            <a:pPr marL="365760" lvl="0" indent="-365760">
              <a:buFont typeface="+mj-lt"/>
              <a:buAutoNum type="arabicPeriod"/>
            </a:pPr>
            <a:r>
              <a:rPr lang="en-US" sz="2850" dirty="0"/>
              <a:t>How did the investigations connect to these learning goals?</a:t>
            </a:r>
          </a:p>
          <a:p>
            <a:pPr marL="731520" lvl="0" indent="-365760">
              <a:spcBef>
                <a:spcPts val="300"/>
              </a:spcBef>
            </a:pPr>
            <a:r>
              <a:rPr lang="en-US" sz="2850" dirty="0"/>
              <a:t>The process of photosynthesis converts carbon dioxide and water into sugars and released oxygen. </a:t>
            </a:r>
          </a:p>
          <a:p>
            <a:pPr marL="731520" lvl="0" indent="-365760">
              <a:spcBef>
                <a:spcPts val="300"/>
              </a:spcBef>
            </a:pPr>
            <a:r>
              <a:rPr lang="en-US" sz="2850" dirty="0"/>
              <a:t>Most of the matter that plants use for growth comes originally from carbon dioxide and water. </a:t>
            </a:r>
          </a:p>
          <a:p>
            <a:pPr marL="731520" lvl="0" indent="-365760">
              <a:spcBef>
                <a:spcPts val="300"/>
              </a:spcBef>
            </a:pPr>
            <a:r>
              <a:rPr lang="en-US" sz="2850" dirty="0"/>
              <a:t>The process of photosynthesis converts light energy to stored chemical energy in food molecules.</a:t>
            </a:r>
          </a:p>
          <a:p>
            <a:pPr marL="365760" indent="-365760">
              <a:spcBef>
                <a:spcPts val="300"/>
              </a:spcBef>
              <a:buFont typeface="+mj-lt"/>
              <a:buAutoNum type="arabicPeriod" startAt="2"/>
            </a:pPr>
            <a:r>
              <a:rPr lang="en-US" sz="2850" dirty="0"/>
              <a:t>How closely did these activities match the learning goals?</a:t>
            </a:r>
          </a:p>
          <a:p>
            <a:endParaRPr lang="en-US" dirty="0"/>
          </a:p>
        </p:txBody>
      </p:sp>
    </p:spTree>
    <p:extLst>
      <p:ext uri="{BB962C8B-B14F-4D97-AF65-F5344CB8AC3E}">
        <p14:creationId xmlns:p14="http://schemas.microsoft.com/office/powerpoint/2010/main" val="3578225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Content Deepening: Focus Question 2</a:t>
            </a:r>
          </a:p>
        </p:txBody>
      </p:sp>
      <p:sp>
        <p:nvSpPr>
          <p:cNvPr id="3" name="Content Placeholder 2"/>
          <p:cNvSpPr>
            <a:spLocks noGrp="1"/>
          </p:cNvSpPr>
          <p:nvPr>
            <p:ph idx="1"/>
          </p:nvPr>
        </p:nvSpPr>
        <p:spPr>
          <a:xfrm>
            <a:off x="533400" y="1524000"/>
            <a:ext cx="8153400" cy="4876800"/>
          </a:xfrm>
        </p:spPr>
        <p:txBody>
          <a:bodyPr/>
          <a:lstStyle/>
          <a:p>
            <a:pPr marL="0" indent="0">
              <a:buNone/>
            </a:pPr>
            <a:r>
              <a:rPr lang="en-US" sz="3200" dirty="0"/>
              <a:t>How do living things grow bigger?</a:t>
            </a:r>
          </a:p>
        </p:txBody>
      </p:sp>
    </p:spTree>
    <p:extLst>
      <p:ext uri="{BB962C8B-B14F-4D97-AF65-F5344CB8AC3E}">
        <p14:creationId xmlns:p14="http://schemas.microsoft.com/office/powerpoint/2010/main" val="1088025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Living Things Grow Bigger?</a:t>
            </a:r>
          </a:p>
        </p:txBody>
      </p:sp>
      <p:sp>
        <p:nvSpPr>
          <p:cNvPr id="3" name="Content Placeholder 2"/>
          <p:cNvSpPr>
            <a:spLocks noGrp="1"/>
          </p:cNvSpPr>
          <p:nvPr>
            <p:ph idx="1"/>
          </p:nvPr>
        </p:nvSpPr>
        <p:spPr>
          <a:xfrm>
            <a:off x="457200" y="1600200"/>
            <a:ext cx="8362950" cy="4800600"/>
          </a:xfrm>
        </p:spPr>
        <p:txBody>
          <a:bodyPr/>
          <a:lstStyle/>
          <a:p>
            <a:pPr marL="0" marR="0" indent="0">
              <a:spcBef>
                <a:spcPts val="0"/>
              </a:spcBef>
              <a:spcAft>
                <a:spcPts val="0"/>
              </a:spcAft>
              <a:buNone/>
            </a:pPr>
            <a:r>
              <a:rPr lang="en-US" sz="3200" dirty="0">
                <a:ea typeface="Times New Roman"/>
              </a:rPr>
              <a:t>To help us answer this question, let’s look at some images of growing organisms.</a:t>
            </a:r>
          </a:p>
        </p:txBody>
      </p:sp>
      <p:sp>
        <p:nvSpPr>
          <p:cNvPr id="4" name="TextBox 3"/>
          <p:cNvSpPr txBox="1"/>
          <p:nvPr/>
        </p:nvSpPr>
        <p:spPr>
          <a:xfrm>
            <a:off x="2209800" y="5410200"/>
            <a:ext cx="6705600" cy="923330"/>
          </a:xfrm>
          <a:prstGeom prst="rect">
            <a:avLst/>
          </a:prstGeom>
          <a:noFill/>
        </p:spPr>
        <p:txBody>
          <a:bodyPr wrap="square" rtlCol="0">
            <a:spAutoFit/>
          </a:bodyPr>
          <a:lstStyle/>
          <a:p>
            <a:r>
              <a:rPr lang="en-US" dirty="0">
                <a:solidFill>
                  <a:srgbClr val="0070C0"/>
                </a:solidFill>
                <a:latin typeface="Calibri" pitchFamily="34" charset="0"/>
                <a:ea typeface="Times New Roman"/>
              </a:rPr>
              <a:t>Links to time-lapse videos: </a:t>
            </a:r>
          </a:p>
          <a:p>
            <a:r>
              <a:rPr lang="en-US" dirty="0">
                <a:solidFill>
                  <a:srgbClr val="0070C0"/>
                </a:solidFill>
                <a:latin typeface="Calibri" pitchFamily="34" charset="0"/>
                <a:ea typeface="Times New Roman"/>
                <a:hlinkClick r:id="rId3"/>
              </a:rPr>
              <a:t>http://www.youtube.com/watch?v=LICDb8nM5rs (tomato seedlings)</a:t>
            </a:r>
            <a:r>
              <a:rPr lang="en-US" dirty="0">
                <a:solidFill>
                  <a:srgbClr val="0070C0"/>
                </a:solidFill>
                <a:latin typeface="Calibri" pitchFamily="34" charset="0"/>
                <a:ea typeface="Times New Roman"/>
              </a:rPr>
              <a:t>; </a:t>
            </a:r>
            <a:r>
              <a:rPr lang="en-US" dirty="0">
                <a:solidFill>
                  <a:srgbClr val="0070C0"/>
                </a:solidFill>
                <a:latin typeface="Calibri" pitchFamily="34" charset="0"/>
                <a:ea typeface="Times New Roman"/>
                <a:hlinkClick r:id="rId4"/>
              </a:rPr>
              <a:t>https://www.youtube.com/watch?v=ISYBpayqL-0 (German shepherd)</a:t>
            </a:r>
            <a:endParaRPr lang="en-US" dirty="0">
              <a:solidFill>
                <a:srgbClr val="0070C0"/>
              </a:solidFill>
              <a:latin typeface="Calibri" pitchFamily="34" charset="0"/>
              <a:ea typeface="Times New Roman"/>
            </a:endParaRPr>
          </a:p>
        </p:txBody>
      </p:sp>
    </p:spTree>
    <p:extLst>
      <p:ext uri="{BB962C8B-B14F-4D97-AF65-F5344CB8AC3E}">
        <p14:creationId xmlns:p14="http://schemas.microsoft.com/office/powerpoint/2010/main" val="4111132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6724" y="1925533"/>
            <a:ext cx="2480310" cy="3720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6511" y="700849"/>
            <a:ext cx="6090515" cy="4567112"/>
          </a:xfrm>
          <a:prstGeom prst="rect">
            <a:avLst/>
          </a:prstGeom>
        </p:spPr>
      </p:pic>
      <p:sp>
        <p:nvSpPr>
          <p:cNvPr id="3" name="TextBox 2"/>
          <p:cNvSpPr txBox="1"/>
          <p:nvPr/>
        </p:nvSpPr>
        <p:spPr>
          <a:xfrm>
            <a:off x="6947450" y="5267961"/>
            <a:ext cx="2078722" cy="246221"/>
          </a:xfrm>
          <a:prstGeom prst="rect">
            <a:avLst/>
          </a:prstGeom>
          <a:noFill/>
        </p:spPr>
        <p:txBody>
          <a:bodyPr wrap="square" rtlCol="0">
            <a:spAutoFit/>
          </a:bodyPr>
          <a:lstStyle/>
          <a:p>
            <a:r>
              <a:rPr lang="en-US" sz="1000" dirty="0">
                <a:latin typeface="Calibri" panose="020F0502020204030204" pitchFamily="34" charset="0"/>
                <a:cs typeface="Arial" panose="020B0604020202020204" pitchFamily="34" charset="0"/>
              </a:rPr>
              <a:t>Photograph by Jean-Pol </a:t>
            </a:r>
            <a:r>
              <a:rPr lang="en-US" sz="1000" dirty="0" err="1">
                <a:latin typeface="Calibri" panose="020F0502020204030204" pitchFamily="34" charset="0"/>
                <a:cs typeface="Arial" panose="020B0604020202020204" pitchFamily="34" charset="0"/>
              </a:rPr>
              <a:t>Grandmont</a:t>
            </a:r>
            <a:endParaRPr lang="en-US" sz="1000" dirty="0">
              <a:latin typeface="Calibri" panose="020F0502020204030204" pitchFamily="34" charset="0"/>
              <a:cs typeface="Arial" panose="020B0604020202020204" pitchFamily="34" charset="0"/>
            </a:endParaRPr>
          </a:p>
        </p:txBody>
      </p:sp>
      <p:sp>
        <p:nvSpPr>
          <p:cNvPr id="5" name="TextBox 4"/>
          <p:cNvSpPr txBox="1"/>
          <p:nvPr/>
        </p:nvSpPr>
        <p:spPr>
          <a:xfrm>
            <a:off x="1205585" y="5644471"/>
            <a:ext cx="1576072" cy="246221"/>
          </a:xfrm>
          <a:prstGeom prst="rect">
            <a:avLst/>
          </a:prstGeom>
          <a:noFill/>
        </p:spPr>
        <p:txBody>
          <a:bodyPr wrap="none" rtlCol="0">
            <a:spAutoFit/>
          </a:bodyPr>
          <a:lstStyle/>
          <a:p>
            <a:r>
              <a:rPr lang="en-US" sz="1000" dirty="0">
                <a:latin typeface="Calibri" panose="020F0502020204030204" pitchFamily="34" charset="0"/>
                <a:cs typeface="Arial" panose="020B0604020202020204" pitchFamily="34" charset="0"/>
              </a:rPr>
              <a:t>Photograph by </a:t>
            </a:r>
            <a:r>
              <a:rPr lang="en-US" sz="1000" dirty="0" err="1">
                <a:latin typeface="Calibri" panose="020F0502020204030204" pitchFamily="34" charset="0"/>
                <a:cs typeface="Arial" panose="020B0604020202020204" pitchFamily="34" charset="0"/>
              </a:rPr>
              <a:t>Fotofermer</a:t>
            </a:r>
            <a:endParaRPr lang="en-US" sz="10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878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52941" y="918127"/>
            <a:ext cx="6724466" cy="52809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49663" y="6199075"/>
            <a:ext cx="1827744" cy="246221"/>
          </a:xfrm>
          <a:prstGeom prst="rect">
            <a:avLst/>
          </a:prstGeom>
          <a:noFill/>
        </p:spPr>
        <p:txBody>
          <a:bodyPr wrap="none" rtlCol="0">
            <a:spAutoFit/>
          </a:bodyPr>
          <a:lstStyle/>
          <a:p>
            <a:r>
              <a:rPr lang="en-US" sz="1000" dirty="0">
                <a:latin typeface="Calibri" panose="020F0502020204030204" pitchFamily="34" charset="0"/>
                <a:cs typeface="Arial" panose="020B0604020202020204" pitchFamily="34" charset="0"/>
              </a:rPr>
              <a:t>Photo courtesy of Lynxexsitu.es</a:t>
            </a:r>
          </a:p>
        </p:txBody>
      </p:sp>
    </p:spTree>
    <p:extLst>
      <p:ext uri="{BB962C8B-B14F-4D97-AF65-F5344CB8AC3E}">
        <p14:creationId xmlns:p14="http://schemas.microsoft.com/office/powerpoint/2010/main" val="3322531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tretch>
            <a:fillRect/>
          </a:stretch>
        </p:blipFill>
        <p:spPr bwMode="auto">
          <a:xfrm rot="16200000">
            <a:off x="1999373" y="270495"/>
            <a:ext cx="5208616" cy="66157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18744" y="6182673"/>
            <a:ext cx="1899879" cy="246221"/>
          </a:xfrm>
          <a:prstGeom prst="rect">
            <a:avLst/>
          </a:prstGeom>
          <a:noFill/>
        </p:spPr>
        <p:txBody>
          <a:bodyPr wrap="none" rtlCol="0">
            <a:spAutoFit/>
          </a:bodyPr>
          <a:lstStyle/>
          <a:p>
            <a:r>
              <a:rPr lang="en-US" sz="1000" dirty="0">
                <a:latin typeface="Calibri" panose="020F0502020204030204" pitchFamily="34" charset="0"/>
                <a:cs typeface="Arial" panose="020B0604020202020204" pitchFamily="34" charset="0"/>
              </a:rPr>
              <a:t>Photograph by Gregory Johnston</a:t>
            </a:r>
          </a:p>
        </p:txBody>
      </p:sp>
    </p:spTree>
    <p:extLst>
      <p:ext uri="{BB962C8B-B14F-4D97-AF65-F5344CB8AC3E}">
        <p14:creationId xmlns:p14="http://schemas.microsoft.com/office/powerpoint/2010/main" val="385143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229600" cy="11430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457200" y="1447800"/>
            <a:ext cx="8229600" cy="4876800"/>
          </a:xfrm>
        </p:spPr>
        <p:txBody>
          <a:bodyPr/>
          <a:lstStyle/>
          <a:p>
            <a:pPr marL="365760" indent="-365760" eaLnBrk="1" hangingPunct="1">
              <a:spcBef>
                <a:spcPts val="1200"/>
              </a:spcBef>
              <a:buFont typeface="+mj-lt"/>
              <a:buAutoNum type="arabicPeriod"/>
            </a:pPr>
            <a:r>
              <a:rPr lang="en-US" sz="3200" dirty="0"/>
              <a:t>How can we begin and end a lesson to help students develop a coherent science content storyline?</a:t>
            </a:r>
          </a:p>
          <a:p>
            <a:pPr marL="365760" indent="-365760" eaLnBrk="1" hangingPunct="1">
              <a:spcBef>
                <a:spcPts val="1200"/>
              </a:spcBef>
              <a:buFont typeface="+mj-lt"/>
              <a:buAutoNum type="arabicPeriod"/>
            </a:pPr>
            <a:r>
              <a:rPr lang="en-US" sz="3200" dirty="0"/>
              <a:t>How can selecting appropriate science activities help students develop a coherent science content storyline?</a:t>
            </a:r>
          </a:p>
          <a:p>
            <a:pPr marL="365760" indent="-365760" eaLnBrk="1" hangingPunct="1">
              <a:spcBef>
                <a:spcPts val="1200"/>
              </a:spcBef>
              <a:buFont typeface="+mj-lt"/>
              <a:buAutoNum type="arabicPeriod"/>
            </a:pPr>
            <a:r>
              <a:rPr lang="en-US" sz="3200" dirty="0"/>
              <a:t>How do plants get the food (matter and energy) they need to live and grow?</a:t>
            </a:r>
          </a:p>
          <a:p>
            <a:pPr marL="365760" indent="-365760" eaLnBrk="1" hangingPunct="1">
              <a:spcBef>
                <a:spcPts val="1200"/>
              </a:spcBef>
              <a:buFont typeface="+mj-lt"/>
              <a:buAutoNum type="arabicPeriod"/>
            </a:pPr>
            <a:r>
              <a:rPr lang="en-US" sz="3200" dirty="0"/>
              <a:t>How do living things grow bigger?</a:t>
            </a:r>
          </a:p>
        </p:txBody>
      </p:sp>
    </p:spTree>
    <p:extLst>
      <p:ext uri="{BB962C8B-B14F-4D97-AF65-F5344CB8AC3E}">
        <p14:creationId xmlns:p14="http://schemas.microsoft.com/office/powerpoint/2010/main" val="176518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08676" y="1251284"/>
            <a:ext cx="7326647" cy="4876800"/>
          </a:xfrm>
        </p:spPr>
      </p:pic>
      <p:sp>
        <p:nvSpPr>
          <p:cNvPr id="4" name="TextBox 3"/>
          <p:cNvSpPr txBox="1"/>
          <p:nvPr/>
        </p:nvSpPr>
        <p:spPr>
          <a:xfrm>
            <a:off x="6526150" y="6128084"/>
            <a:ext cx="1977027" cy="246221"/>
          </a:xfrm>
          <a:prstGeom prst="rect">
            <a:avLst/>
          </a:prstGeom>
          <a:noFill/>
        </p:spPr>
        <p:txBody>
          <a:bodyPr wrap="square" rtlCol="0">
            <a:spAutoFit/>
          </a:bodyPr>
          <a:lstStyle/>
          <a:p>
            <a:r>
              <a:rPr lang="en-US" sz="1000" dirty="0">
                <a:latin typeface="Calibri" panose="020F0502020204030204" pitchFamily="34" charset="0"/>
                <a:cs typeface="Arial" panose="020B0604020202020204" pitchFamily="34" charset="0"/>
              </a:rPr>
              <a:t>Photo courtesy of Pixabay.com</a:t>
            </a:r>
          </a:p>
        </p:txBody>
      </p:sp>
    </p:spTree>
    <p:extLst>
      <p:ext uri="{BB962C8B-B14F-4D97-AF65-F5344CB8AC3E}">
        <p14:creationId xmlns:p14="http://schemas.microsoft.com/office/powerpoint/2010/main" val="2976813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tretch>
            <a:fillRect/>
          </a:stretch>
        </p:blipFill>
        <p:spPr bwMode="auto">
          <a:xfrm>
            <a:off x="936041" y="1123123"/>
            <a:ext cx="7218861" cy="481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31835" y="5966866"/>
            <a:ext cx="1923067" cy="246221"/>
          </a:xfrm>
          <a:prstGeom prst="rect">
            <a:avLst/>
          </a:prstGeom>
          <a:noFill/>
        </p:spPr>
        <p:txBody>
          <a:bodyPr wrap="square" rtlCol="0">
            <a:spAutoFit/>
          </a:bodyPr>
          <a:lstStyle/>
          <a:p>
            <a:r>
              <a:rPr lang="en-US" sz="1000" dirty="0">
                <a:latin typeface="Calibri" panose="020F0502020204030204" pitchFamily="34" charset="0"/>
                <a:cs typeface="Arial" panose="020B0604020202020204" pitchFamily="34" charset="0"/>
              </a:rPr>
              <a:t>Photo courtesy of Wikimedia.org</a:t>
            </a:r>
          </a:p>
        </p:txBody>
      </p:sp>
    </p:spTree>
    <p:extLst>
      <p:ext uri="{BB962C8B-B14F-4D97-AF65-F5344CB8AC3E}">
        <p14:creationId xmlns:p14="http://schemas.microsoft.com/office/powerpoint/2010/main" val="3743077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tretch>
            <a:fillRect/>
          </a:stretch>
        </p:blipFill>
        <p:spPr bwMode="auto">
          <a:xfrm>
            <a:off x="1602629" y="894521"/>
            <a:ext cx="5891475" cy="518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11297" y="6078328"/>
            <a:ext cx="2493010" cy="246221"/>
          </a:xfrm>
          <a:prstGeom prst="rect">
            <a:avLst/>
          </a:prstGeom>
          <a:noFill/>
        </p:spPr>
        <p:txBody>
          <a:bodyPr wrap="square" rtlCol="0">
            <a:spAutoFit/>
          </a:bodyPr>
          <a:lstStyle/>
          <a:p>
            <a:r>
              <a:rPr lang="en-US" sz="1000" dirty="0">
                <a:latin typeface="Calibri" panose="020F0502020204030204" pitchFamily="34" charset="0"/>
                <a:cs typeface="Arial" panose="020B0604020202020204" pitchFamily="34" charset="0"/>
              </a:rPr>
              <a:t>Photograph by Richard Ross</a:t>
            </a:r>
          </a:p>
        </p:txBody>
      </p:sp>
    </p:spTree>
    <p:extLst>
      <p:ext uri="{BB962C8B-B14F-4D97-AF65-F5344CB8AC3E}">
        <p14:creationId xmlns:p14="http://schemas.microsoft.com/office/powerpoint/2010/main" val="4235816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0560" y="1099877"/>
            <a:ext cx="7948784" cy="5377849"/>
          </a:xfrm>
        </p:spPr>
      </p:pic>
      <p:sp>
        <p:nvSpPr>
          <p:cNvPr id="5" name="TextBox 4"/>
          <p:cNvSpPr txBox="1"/>
          <p:nvPr/>
        </p:nvSpPr>
        <p:spPr>
          <a:xfrm>
            <a:off x="6927574" y="6482821"/>
            <a:ext cx="1850795" cy="246221"/>
          </a:xfrm>
          <a:prstGeom prst="rect">
            <a:avLst/>
          </a:prstGeom>
          <a:noFill/>
        </p:spPr>
        <p:txBody>
          <a:bodyPr wrap="square" rtlCol="0">
            <a:spAutoFit/>
          </a:bodyPr>
          <a:lstStyle/>
          <a:p>
            <a:r>
              <a:rPr lang="en-US" sz="1000" dirty="0">
                <a:latin typeface="Calibri" panose="020F0502020204030204" pitchFamily="34" charset="0"/>
                <a:cs typeface="Arial" panose="020B0604020202020204" pitchFamily="34" charset="0"/>
              </a:rPr>
              <a:t>Photo courtesy of Pixabay.com</a:t>
            </a:r>
          </a:p>
        </p:txBody>
      </p:sp>
    </p:spTree>
    <p:extLst>
      <p:ext uri="{BB962C8B-B14F-4D97-AF65-F5344CB8AC3E}">
        <p14:creationId xmlns:p14="http://schemas.microsoft.com/office/powerpoint/2010/main" val="533623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How Do Living Things Grow Bigger?</a:t>
            </a:r>
          </a:p>
        </p:txBody>
      </p:sp>
      <p:sp>
        <p:nvSpPr>
          <p:cNvPr id="3" name="Content Placeholder 2"/>
          <p:cNvSpPr>
            <a:spLocks noGrp="1"/>
          </p:cNvSpPr>
          <p:nvPr>
            <p:ph idx="1"/>
          </p:nvPr>
        </p:nvSpPr>
        <p:spPr>
          <a:xfrm>
            <a:off x="533400" y="1600200"/>
            <a:ext cx="8153400" cy="4876800"/>
          </a:xfrm>
        </p:spPr>
        <p:txBody>
          <a:bodyPr/>
          <a:lstStyle/>
          <a:p>
            <a:pPr marL="0" indent="0">
              <a:buNone/>
            </a:pPr>
            <a:r>
              <a:rPr lang="en-US" sz="3200" dirty="0"/>
              <a:t>After looking at </a:t>
            </a:r>
            <a:r>
              <a:rPr lang="en-US" sz="3200" dirty="0">
                <a:ea typeface="Times New Roman"/>
              </a:rPr>
              <a:t>these images of growing organisms, how would you answer this focus question?</a:t>
            </a:r>
          </a:p>
          <a:p>
            <a:pPr marL="0" indent="0">
              <a:spcBef>
                <a:spcPts val="1800"/>
              </a:spcBef>
              <a:buNone/>
            </a:pPr>
            <a:r>
              <a:rPr lang="en-US" sz="3200" dirty="0">
                <a:ea typeface="Times New Roman"/>
              </a:rPr>
              <a:t>Write your ideas in a complete sentence.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t>Building a Food Web</a:t>
            </a:r>
          </a:p>
        </p:txBody>
      </p:sp>
      <p:sp>
        <p:nvSpPr>
          <p:cNvPr id="3" name="Content Placeholder 2"/>
          <p:cNvSpPr>
            <a:spLocks noGrp="1"/>
          </p:cNvSpPr>
          <p:nvPr>
            <p:ph idx="1"/>
          </p:nvPr>
        </p:nvSpPr>
        <p:spPr/>
        <p:txBody>
          <a:bodyPr/>
          <a:lstStyle/>
          <a:p>
            <a:pPr marL="514350" indent="-514350">
              <a:buFont typeface="+mj-lt"/>
              <a:buAutoNum type="arabicPeriod"/>
            </a:pPr>
            <a:r>
              <a:rPr lang="en-US" sz="3200" dirty="0"/>
              <a:t>Build a simple food web using your tree, squirrel, and mountain lion place mats.</a:t>
            </a:r>
          </a:p>
          <a:p>
            <a:pPr marL="514350" indent="-514350">
              <a:spcBef>
                <a:spcPts val="1200"/>
              </a:spcBef>
              <a:buFont typeface="+mj-lt"/>
              <a:buAutoNum type="arabicPeriod"/>
            </a:pPr>
            <a:r>
              <a:rPr lang="en-US" sz="3200" dirty="0"/>
              <a:t>Arrange the place mats in an order that shows what eats what.</a:t>
            </a:r>
          </a:p>
        </p:txBody>
      </p:sp>
    </p:spTree>
    <p:extLst>
      <p:ext uri="{BB962C8B-B14F-4D97-AF65-F5344CB8AC3E}">
        <p14:creationId xmlns:p14="http://schemas.microsoft.com/office/powerpoint/2010/main" val="1475968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066800"/>
          </a:xfrm>
        </p:spPr>
        <p:txBody>
          <a:bodyPr>
            <a:normAutofit/>
          </a:bodyPr>
          <a:lstStyle/>
          <a:p>
            <a:r>
              <a:rPr lang="en-US" sz="3800" dirty="0"/>
              <a:t>What Happens to Matter in a Food Chain?</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029200"/>
            <a:ext cx="1225550" cy="3862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239000" y="5562600"/>
            <a:ext cx="1752600" cy="707886"/>
          </a:xfrm>
          <a:prstGeom prst="rect">
            <a:avLst/>
          </a:prstGeom>
          <a:noFill/>
        </p:spPr>
        <p:txBody>
          <a:bodyPr wrap="square" rtlCol="0">
            <a:spAutoFit/>
          </a:bodyPr>
          <a:lstStyle/>
          <a:p>
            <a:pPr eaLnBrk="0" fontAlgn="base" hangingPunct="0">
              <a:spcBef>
                <a:spcPct val="0"/>
              </a:spcBef>
              <a:spcAft>
                <a:spcPct val="0"/>
              </a:spcAft>
            </a:pPr>
            <a:r>
              <a:rPr lang="en-US" sz="2000" dirty="0">
                <a:solidFill>
                  <a:srgbClr val="292934"/>
                </a:solidFill>
                <a:latin typeface="Calibri" pitchFamily="34" charset="0"/>
              </a:rPr>
              <a:t>Food Molecule </a:t>
            </a:r>
            <a:br>
              <a:rPr lang="en-US" sz="2000" dirty="0">
                <a:solidFill>
                  <a:srgbClr val="292934"/>
                </a:solidFill>
                <a:latin typeface="Calibri" pitchFamily="34" charset="0"/>
              </a:rPr>
            </a:br>
            <a:r>
              <a:rPr lang="en-US" sz="2000" dirty="0">
                <a:solidFill>
                  <a:srgbClr val="292934"/>
                </a:solidFill>
                <a:latin typeface="Calibri" pitchFamily="34" charset="0"/>
              </a:rPr>
              <a:t>(Sugar)</a:t>
            </a:r>
          </a:p>
        </p:txBody>
      </p:sp>
      <p:grpSp>
        <p:nvGrpSpPr>
          <p:cNvPr id="8" name="Group 7"/>
          <p:cNvGrpSpPr/>
          <p:nvPr/>
        </p:nvGrpSpPr>
        <p:grpSpPr>
          <a:xfrm>
            <a:off x="7696200" y="3124200"/>
            <a:ext cx="828674" cy="757238"/>
            <a:chOff x="2033341" y="1595437"/>
            <a:chExt cx="828674" cy="757238"/>
          </a:xfrm>
        </p:grpSpPr>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3341" y="1595437"/>
              <a:ext cx="414337" cy="371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7678" y="1981200"/>
              <a:ext cx="414337" cy="371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3341" y="1970086"/>
              <a:ext cx="439737" cy="36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a:off x="7086600" y="3962400"/>
            <a:ext cx="1884077" cy="707886"/>
          </a:xfrm>
          <a:prstGeom prst="rect">
            <a:avLst/>
          </a:prstGeom>
          <a:noFill/>
        </p:spPr>
        <p:txBody>
          <a:bodyPr wrap="square" rtlCol="0">
            <a:spAutoFit/>
          </a:bodyPr>
          <a:lstStyle/>
          <a:p>
            <a:pPr eaLnBrk="0" fontAlgn="base" hangingPunct="0">
              <a:spcBef>
                <a:spcPct val="0"/>
              </a:spcBef>
              <a:spcAft>
                <a:spcPct val="0"/>
              </a:spcAft>
            </a:pPr>
            <a:r>
              <a:rPr lang="en-US" sz="2000" dirty="0">
                <a:solidFill>
                  <a:srgbClr val="292934"/>
                </a:solidFill>
                <a:latin typeface="Calibri" pitchFamily="34" charset="0"/>
              </a:rPr>
              <a:t>Water Molecule </a:t>
            </a:r>
            <a:br>
              <a:rPr lang="en-US" sz="2000" dirty="0">
                <a:solidFill>
                  <a:srgbClr val="292934"/>
                </a:solidFill>
                <a:latin typeface="Calibri" pitchFamily="34" charset="0"/>
              </a:rPr>
            </a:br>
            <a:r>
              <a:rPr lang="en-US" sz="2000" dirty="0">
                <a:solidFill>
                  <a:srgbClr val="292934"/>
                </a:solidFill>
                <a:latin typeface="Calibri" pitchFamily="34" charset="0"/>
              </a:rPr>
              <a:t>(H</a:t>
            </a:r>
            <a:r>
              <a:rPr lang="en-US" sz="2000" baseline="-25000" dirty="0">
                <a:solidFill>
                  <a:srgbClr val="292934"/>
                </a:solidFill>
                <a:latin typeface="Calibri" pitchFamily="34" charset="0"/>
              </a:rPr>
              <a:t>2</a:t>
            </a:r>
            <a:r>
              <a:rPr lang="en-US" sz="2000" dirty="0">
                <a:solidFill>
                  <a:srgbClr val="292934"/>
                </a:solidFill>
                <a:latin typeface="Calibri" pitchFamily="34" charset="0"/>
              </a:rPr>
              <a:t>O)</a:t>
            </a:r>
          </a:p>
        </p:txBody>
      </p:sp>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1676400"/>
            <a:ext cx="1286367" cy="365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010400" y="2209800"/>
            <a:ext cx="1828800" cy="707886"/>
          </a:xfrm>
          <a:prstGeom prst="rect">
            <a:avLst/>
          </a:prstGeom>
          <a:noFill/>
        </p:spPr>
        <p:txBody>
          <a:bodyPr wrap="square" rtlCol="0">
            <a:spAutoFit/>
          </a:bodyPr>
          <a:lstStyle/>
          <a:p>
            <a:pPr eaLnBrk="0" fontAlgn="base" hangingPunct="0">
              <a:spcBef>
                <a:spcPct val="0"/>
              </a:spcBef>
              <a:spcAft>
                <a:spcPct val="0"/>
              </a:spcAft>
            </a:pPr>
            <a:r>
              <a:rPr lang="en-US" sz="2000" dirty="0">
                <a:solidFill>
                  <a:srgbClr val="292934"/>
                </a:solidFill>
                <a:latin typeface="Calibri" pitchFamily="34" charset="0"/>
              </a:rPr>
              <a:t>Carbon-Dioxide</a:t>
            </a:r>
            <a:br>
              <a:rPr lang="en-US" sz="2000" dirty="0">
                <a:solidFill>
                  <a:srgbClr val="292934"/>
                </a:solidFill>
                <a:latin typeface="Calibri" pitchFamily="34" charset="0"/>
              </a:rPr>
            </a:br>
            <a:r>
              <a:rPr lang="en-US" sz="2000" dirty="0">
                <a:solidFill>
                  <a:srgbClr val="292934"/>
                </a:solidFill>
                <a:latin typeface="Calibri" pitchFamily="34" charset="0"/>
              </a:rPr>
              <a:t>Molecule (CO</a:t>
            </a:r>
            <a:r>
              <a:rPr lang="en-US" sz="2000" baseline="-25000" dirty="0">
                <a:solidFill>
                  <a:srgbClr val="292934"/>
                </a:solidFill>
                <a:latin typeface="Calibri" pitchFamily="34" charset="0"/>
              </a:rPr>
              <a:t>2</a:t>
            </a:r>
            <a:r>
              <a:rPr lang="en-US" sz="2000" dirty="0">
                <a:solidFill>
                  <a:srgbClr val="292934"/>
                </a:solidFill>
                <a:latin typeface="Calibri" pitchFamily="34" charset="0"/>
              </a:rPr>
              <a:t>)</a:t>
            </a:r>
          </a:p>
        </p:txBody>
      </p:sp>
      <p:sp>
        <p:nvSpPr>
          <p:cNvPr id="15" name="TextBox 14"/>
          <p:cNvSpPr txBox="1"/>
          <p:nvPr/>
        </p:nvSpPr>
        <p:spPr>
          <a:xfrm>
            <a:off x="457200" y="1295400"/>
            <a:ext cx="6400800" cy="5270674"/>
          </a:xfrm>
          <a:prstGeom prst="rect">
            <a:avLst/>
          </a:prstGeom>
          <a:noFill/>
        </p:spPr>
        <p:txBody>
          <a:bodyPr wrap="square" rtlCol="0">
            <a:spAutoFit/>
          </a:bodyPr>
          <a:lstStyle/>
          <a:p>
            <a:pPr>
              <a:spcAft>
                <a:spcPts val="600"/>
              </a:spcAft>
            </a:pPr>
            <a:r>
              <a:rPr lang="en-US" sz="2550" dirty="0">
                <a:latin typeface="Calibri" pitchFamily="34" charset="0"/>
              </a:rPr>
              <a:t>First, let’s create a model that shows how </a:t>
            </a:r>
            <a:r>
              <a:rPr lang="en-US" sz="2550" b="1" dirty="0">
                <a:latin typeface="Calibri" pitchFamily="34" charset="0"/>
              </a:rPr>
              <a:t>plants</a:t>
            </a:r>
            <a:r>
              <a:rPr lang="en-US" sz="2550" dirty="0">
                <a:latin typeface="Calibri" pitchFamily="34" charset="0"/>
              </a:rPr>
              <a:t> grow. Follow the steps in lesson 3a.</a:t>
            </a:r>
          </a:p>
          <a:p>
            <a:pPr marL="365760" indent="-365760">
              <a:buClr>
                <a:schemeClr val="bg1">
                  <a:lumMod val="65000"/>
                </a:schemeClr>
              </a:buClr>
              <a:buFont typeface="+mj-lt"/>
              <a:buAutoNum type="arabicPeriod"/>
            </a:pPr>
            <a:r>
              <a:rPr lang="en-US" sz="2550" dirty="0">
                <a:latin typeface="Calibri" pitchFamily="34" charset="0"/>
              </a:rPr>
              <a:t>Use linking cubes to make 20 carbon-dioxide (CO</a:t>
            </a:r>
            <a:r>
              <a:rPr lang="en-US" sz="2550" baseline="-25000" dirty="0">
                <a:latin typeface="Calibri" pitchFamily="34" charset="0"/>
              </a:rPr>
              <a:t>2</a:t>
            </a:r>
            <a:r>
              <a:rPr lang="en-US" sz="2550" dirty="0">
                <a:latin typeface="Calibri" pitchFamily="34" charset="0"/>
              </a:rPr>
              <a:t>) molecules, 10 water (H</a:t>
            </a:r>
            <a:r>
              <a:rPr lang="en-US" sz="2550" baseline="-25000" dirty="0">
                <a:latin typeface="Calibri" pitchFamily="34" charset="0"/>
              </a:rPr>
              <a:t>2</a:t>
            </a:r>
            <a:r>
              <a:rPr lang="en-US" sz="2550" dirty="0">
                <a:latin typeface="Calibri" pitchFamily="34" charset="0"/>
              </a:rPr>
              <a:t>O) molecules, and 4 food (sugar) molecules.</a:t>
            </a:r>
          </a:p>
          <a:p>
            <a:pPr marL="365760" indent="-365760">
              <a:buClr>
                <a:schemeClr val="bg1">
                  <a:lumMod val="65000"/>
                </a:schemeClr>
              </a:buClr>
              <a:buFont typeface="+mj-lt"/>
              <a:buAutoNum type="arabicPeriod"/>
            </a:pPr>
            <a:r>
              <a:rPr lang="en-US" sz="2550" dirty="0">
                <a:latin typeface="Calibri" pitchFamily="34" charset="0"/>
              </a:rPr>
              <a:t>Place one food molecule on the tree.</a:t>
            </a:r>
          </a:p>
          <a:p>
            <a:pPr marL="365760" indent="-365760">
              <a:buClr>
                <a:schemeClr val="bg1">
                  <a:lumMod val="65000"/>
                </a:schemeClr>
              </a:buClr>
              <a:buFont typeface="+mj-lt"/>
              <a:buAutoNum type="arabicPeriod"/>
            </a:pPr>
            <a:r>
              <a:rPr lang="en-US" sz="2550" dirty="0">
                <a:latin typeface="Calibri" pitchFamily="34" charset="0"/>
              </a:rPr>
              <a:t>Place the carbon-dioxide molecules in the air surrounding the tree, and the water molecules in the soil near the tree.</a:t>
            </a:r>
          </a:p>
          <a:p>
            <a:pPr marL="365760" indent="-365760">
              <a:buClr>
                <a:schemeClr val="bg1">
                  <a:lumMod val="65000"/>
                </a:schemeClr>
              </a:buClr>
              <a:buFont typeface="+mj-lt"/>
              <a:buAutoNum type="arabicPeriod"/>
            </a:pPr>
            <a:r>
              <a:rPr lang="en-US" sz="2550" dirty="0">
                <a:latin typeface="Calibri" pitchFamily="34" charset="0"/>
              </a:rPr>
              <a:t>Hold up one CO</a:t>
            </a:r>
            <a:r>
              <a:rPr lang="en-US" sz="2550" baseline="-25000" dirty="0">
                <a:latin typeface="Calibri" pitchFamily="34" charset="0"/>
              </a:rPr>
              <a:t>2</a:t>
            </a:r>
            <a:r>
              <a:rPr lang="en-US" sz="2550" dirty="0">
                <a:latin typeface="Calibri" pitchFamily="34" charset="0"/>
              </a:rPr>
              <a:t> molecule and one H</a:t>
            </a:r>
            <a:r>
              <a:rPr lang="en-US" sz="2550" baseline="-25000" dirty="0">
                <a:latin typeface="Calibri" pitchFamily="34" charset="0"/>
              </a:rPr>
              <a:t>2</a:t>
            </a:r>
            <a:r>
              <a:rPr lang="en-US" sz="2550" dirty="0">
                <a:latin typeface="Calibri" pitchFamily="34" charset="0"/>
              </a:rPr>
              <a:t>O molecule to the light for energy.</a:t>
            </a:r>
          </a:p>
          <a:p>
            <a:pPr marL="365760" indent="-365760">
              <a:buClr>
                <a:schemeClr val="bg1">
                  <a:lumMod val="65000"/>
                </a:schemeClr>
              </a:buClr>
              <a:buFont typeface="+mj-lt"/>
              <a:buAutoNum type="arabicPeriod"/>
            </a:pPr>
            <a:r>
              <a:rPr lang="en-US" sz="2550" dirty="0">
                <a:latin typeface="Calibri" pitchFamily="34" charset="0"/>
              </a:rPr>
              <a:t>Keep building food molecules and placing them on the tree until you run out.</a:t>
            </a:r>
            <a:endParaRPr lang="en-US" sz="2800" dirty="0">
              <a:latin typeface="Calibri" pitchFamily="34" charset="0"/>
            </a:endParaRPr>
          </a:p>
        </p:txBody>
      </p:sp>
    </p:spTree>
    <p:extLst>
      <p:ext uri="{BB962C8B-B14F-4D97-AF65-F5344CB8AC3E}">
        <p14:creationId xmlns:p14="http://schemas.microsoft.com/office/powerpoint/2010/main" val="12671826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Autofit/>
          </a:bodyPr>
          <a:lstStyle/>
          <a:p>
            <a:r>
              <a:rPr lang="en-US" sz="3800" dirty="0"/>
              <a:t>What Happens to Matter in a Food Chain?</a:t>
            </a:r>
          </a:p>
        </p:txBody>
      </p:sp>
      <p:sp>
        <p:nvSpPr>
          <p:cNvPr id="3" name="Content Placeholder 2"/>
          <p:cNvSpPr>
            <a:spLocks noGrp="1"/>
          </p:cNvSpPr>
          <p:nvPr>
            <p:ph idx="1"/>
          </p:nvPr>
        </p:nvSpPr>
        <p:spPr>
          <a:xfrm>
            <a:off x="533400" y="1524000"/>
            <a:ext cx="8153400" cy="4876800"/>
          </a:xfrm>
        </p:spPr>
        <p:txBody>
          <a:bodyPr/>
          <a:lstStyle/>
          <a:p>
            <a:pPr marL="0" indent="0">
              <a:spcBef>
                <a:spcPts val="1200"/>
              </a:spcBef>
              <a:buNone/>
            </a:pPr>
            <a:r>
              <a:rPr lang="en-US" sz="3200" dirty="0"/>
              <a:t>Do you think animals grow bigger by making their own food like plants do?</a:t>
            </a:r>
          </a:p>
          <a:p>
            <a:pPr marL="0" indent="0">
              <a:spcBef>
                <a:spcPts val="1200"/>
              </a:spcBef>
              <a:buNone/>
            </a:pPr>
            <a:r>
              <a:rPr lang="en-US" sz="3200" dirty="0"/>
              <a:t>Let’s use our organism place mats to show how </a:t>
            </a:r>
            <a:r>
              <a:rPr lang="en-US" sz="3200" b="1" dirty="0"/>
              <a:t>animals</a:t>
            </a:r>
            <a:r>
              <a:rPr lang="en-US" sz="3200" dirty="0"/>
              <a:t> grow bigger as matter moves from organism to organism in a food chain. </a:t>
            </a:r>
          </a:p>
          <a:p>
            <a:pPr>
              <a:buNone/>
            </a:pPr>
            <a:endParaRPr lang="en-US" dirty="0"/>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p:txBody>
          <a:bodyPr/>
          <a:lstStyle/>
          <a:p>
            <a:pPr marL="365760" indent="-365760">
              <a:buFont typeface="+mj-lt"/>
              <a:buAutoNum type="arabicPeriod"/>
            </a:pPr>
            <a:r>
              <a:rPr lang="en-US" sz="3200" dirty="0"/>
              <a:t>How do living things get bigger? How do they grow?</a:t>
            </a:r>
          </a:p>
          <a:p>
            <a:pPr marL="365760" indent="-365760">
              <a:buFont typeface="+mj-lt"/>
              <a:buAutoNum type="arabicPeriod"/>
            </a:pPr>
            <a:r>
              <a:rPr lang="en-US" sz="3200" dirty="0"/>
              <a:t>Where did the mountain lion’s food matter come from </a:t>
            </a:r>
            <a:r>
              <a:rPr lang="en-US" sz="3200" b="1" dirty="0"/>
              <a:t>at the very beginning</a:t>
            </a:r>
            <a:r>
              <a:rPr lang="en-US" sz="3200" dirty="0"/>
              <a:t>?</a:t>
            </a:r>
          </a:p>
        </p:txBody>
      </p:sp>
    </p:spTree>
    <p:extLst>
      <p:ext uri="{BB962C8B-B14F-4D97-AF65-F5344CB8AC3E}">
        <p14:creationId xmlns:p14="http://schemas.microsoft.com/office/powerpoint/2010/main" val="28499978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dirty="0"/>
              <a:t>Organism Drawings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276600"/>
            <a:ext cx="2478794" cy="2286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4191000"/>
            <a:ext cx="1447720" cy="146304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3657600"/>
            <a:ext cx="2571833" cy="2011680"/>
          </a:xfrm>
          <a:prstGeom prst="rect">
            <a:avLst/>
          </a:prstGeom>
        </p:spPr>
      </p:pic>
      <p:sp>
        <p:nvSpPr>
          <p:cNvPr id="6" name="TextBox 5"/>
          <p:cNvSpPr txBox="1"/>
          <p:nvPr/>
        </p:nvSpPr>
        <p:spPr>
          <a:xfrm>
            <a:off x="533400" y="1371600"/>
            <a:ext cx="8382000" cy="1569660"/>
          </a:xfrm>
          <a:prstGeom prst="rect">
            <a:avLst/>
          </a:prstGeom>
          <a:noFill/>
        </p:spPr>
        <p:txBody>
          <a:bodyPr wrap="square" rtlCol="0">
            <a:spAutoFit/>
          </a:bodyPr>
          <a:lstStyle/>
          <a:p>
            <a:r>
              <a:rPr lang="en-US" sz="3200" dirty="0">
                <a:latin typeface="Calibri" pitchFamily="34" charset="0"/>
              </a:rPr>
              <a:t>Sketch these living organisms in your notebooks. Then add arrows and labels to show how each of them grows bigger.</a:t>
            </a:r>
          </a:p>
        </p:txBody>
      </p:sp>
    </p:spTree>
    <p:extLst>
      <p:ext uri="{BB962C8B-B14F-4D97-AF65-F5344CB8AC3E}">
        <p14:creationId xmlns:p14="http://schemas.microsoft.com/office/powerpoint/2010/main" val="274856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596" y="437254"/>
            <a:ext cx="5868219" cy="6420746"/>
          </a:xfrm>
          <a:prstGeom prst="rect">
            <a:avLst/>
          </a:prstGeom>
        </p:spPr>
      </p:pic>
      <p:sp>
        <p:nvSpPr>
          <p:cNvPr id="5" name="Rectangle 6"/>
          <p:cNvSpPr>
            <a:spLocks noChangeArrowheads="1"/>
          </p:cNvSpPr>
          <p:nvPr/>
        </p:nvSpPr>
        <p:spPr bwMode="auto">
          <a:xfrm>
            <a:off x="4507705" y="3045716"/>
            <a:ext cx="2731295" cy="3429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6"/>
          <p:cNvSpPr>
            <a:spLocks noChangeArrowheads="1"/>
          </p:cNvSpPr>
          <p:nvPr/>
        </p:nvSpPr>
        <p:spPr bwMode="auto">
          <a:xfrm>
            <a:off x="4516849" y="6248400"/>
            <a:ext cx="2722151" cy="3048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6"/>
          <p:cNvSpPr>
            <a:spLocks noChangeArrowheads="1"/>
          </p:cNvSpPr>
          <p:nvPr/>
        </p:nvSpPr>
        <p:spPr bwMode="auto">
          <a:xfrm>
            <a:off x="1752600" y="5580888"/>
            <a:ext cx="2743200" cy="533401"/>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6"/>
          <p:cNvSpPr>
            <a:spLocks noChangeArrowheads="1"/>
          </p:cNvSpPr>
          <p:nvPr/>
        </p:nvSpPr>
        <p:spPr bwMode="auto">
          <a:xfrm>
            <a:off x="4507705" y="3476176"/>
            <a:ext cx="2731295" cy="410023"/>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757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86800" cy="1143000"/>
          </a:xfrm>
        </p:spPr>
        <p:txBody>
          <a:bodyPr>
            <a:normAutofit/>
          </a:bodyPr>
          <a:lstStyle/>
          <a:p>
            <a:r>
              <a:rPr lang="en-US" dirty="0"/>
              <a:t>Synthesize and Summarize</a:t>
            </a:r>
          </a:p>
        </p:txBody>
      </p:sp>
      <p:sp>
        <p:nvSpPr>
          <p:cNvPr id="3" name="Content Placeholder 2"/>
          <p:cNvSpPr>
            <a:spLocks noGrp="1"/>
          </p:cNvSpPr>
          <p:nvPr>
            <p:ph idx="1"/>
          </p:nvPr>
        </p:nvSpPr>
        <p:spPr>
          <a:xfrm>
            <a:off x="381000" y="990600"/>
            <a:ext cx="8610600" cy="5715000"/>
          </a:xfrm>
        </p:spPr>
        <p:txBody>
          <a:bodyPr>
            <a:noAutofit/>
          </a:bodyPr>
          <a:lstStyle/>
          <a:p>
            <a:pPr marL="0" marR="0" indent="0">
              <a:spcBef>
                <a:spcPts val="0"/>
              </a:spcBef>
              <a:spcAft>
                <a:spcPts val="600"/>
              </a:spcAft>
              <a:buNone/>
            </a:pPr>
            <a:r>
              <a:rPr lang="en-US" sz="2300" dirty="0">
                <a:ea typeface="Times New Roman"/>
              </a:rPr>
              <a:t>Draw and label a diagram that shows how matter moves in a food chain and helps living things grow. Pick 3 or 4 organisms from this list:</a:t>
            </a:r>
          </a:p>
          <a:p>
            <a:pPr marL="0" marR="0" indent="0">
              <a:spcBef>
                <a:spcPts val="0"/>
              </a:spcBef>
              <a:spcAft>
                <a:spcPts val="0"/>
              </a:spcAft>
              <a:buNone/>
            </a:pPr>
            <a:r>
              <a:rPr lang="en-US" sz="2300" dirty="0">
                <a:ea typeface="Times New Roman"/>
                <a:cs typeface="Arial" panose="020B0604020202020204" pitchFamily="34" charset="0"/>
              </a:rPr>
              <a:t>	Bush with berries	Small bird	Squirrel</a:t>
            </a:r>
          </a:p>
          <a:p>
            <a:pPr marL="0" marR="0" indent="0">
              <a:spcBef>
                <a:spcPts val="0"/>
              </a:spcBef>
              <a:spcAft>
                <a:spcPts val="0"/>
              </a:spcAft>
              <a:buNone/>
            </a:pPr>
            <a:r>
              <a:rPr lang="en-US" sz="2300" dirty="0">
                <a:ea typeface="Times New Roman"/>
                <a:cs typeface="Arial" panose="020B0604020202020204" pitchFamily="34" charset="0"/>
              </a:rPr>
              <a:t>	Raccoon		Mouse		Deer</a:t>
            </a:r>
          </a:p>
          <a:p>
            <a:pPr marL="0" marR="0" indent="0">
              <a:spcBef>
                <a:spcPts val="0"/>
              </a:spcBef>
              <a:spcAft>
                <a:spcPts val="0"/>
              </a:spcAft>
              <a:buNone/>
            </a:pPr>
            <a:r>
              <a:rPr lang="en-US" sz="2300" dirty="0">
                <a:ea typeface="Times New Roman"/>
                <a:cs typeface="Arial" panose="020B0604020202020204" pitchFamily="34" charset="0"/>
              </a:rPr>
              <a:t>	Hawk			Grass		Oak tree with acorns </a:t>
            </a:r>
          </a:p>
          <a:p>
            <a:pPr marL="0" marR="0" indent="0">
              <a:spcBef>
                <a:spcPts val="0"/>
              </a:spcBef>
              <a:spcAft>
                <a:spcPts val="0"/>
              </a:spcAft>
              <a:buNone/>
            </a:pPr>
            <a:r>
              <a:rPr lang="en-US" sz="2300" dirty="0">
                <a:ea typeface="Times New Roman"/>
                <a:cs typeface="Arial" panose="020B0604020202020204" pitchFamily="34" charset="0"/>
              </a:rPr>
              <a:t>	Grasshopper		Wolf </a:t>
            </a:r>
          </a:p>
          <a:p>
            <a:pPr marL="0" marR="0" indent="0">
              <a:spcBef>
                <a:spcPts val="600"/>
              </a:spcBef>
              <a:spcAft>
                <a:spcPts val="0"/>
              </a:spcAft>
              <a:buNone/>
            </a:pPr>
            <a:r>
              <a:rPr lang="en-US" sz="2300" b="1" dirty="0">
                <a:ea typeface="Times New Roman"/>
              </a:rPr>
              <a:t>Checklist:</a:t>
            </a:r>
          </a:p>
          <a:p>
            <a:pPr marL="0" lvl="0" indent="0">
              <a:spcBef>
                <a:spcPts val="0"/>
              </a:spcBef>
              <a:spcAft>
                <a:spcPts val="0"/>
              </a:spcAft>
              <a:buNone/>
            </a:pPr>
            <a:r>
              <a:rPr lang="en-US" sz="2300" dirty="0">
                <a:ea typeface="Times New Roman"/>
              </a:rPr>
              <a:t>____ Are the arrows labeled “provides food matter for”?</a:t>
            </a:r>
          </a:p>
          <a:p>
            <a:pPr marL="0" lvl="0" indent="0">
              <a:spcBef>
                <a:spcPts val="0"/>
              </a:spcBef>
              <a:spcAft>
                <a:spcPts val="0"/>
              </a:spcAft>
              <a:buNone/>
            </a:pPr>
            <a:r>
              <a:rPr lang="en-US" sz="2300" dirty="0">
                <a:ea typeface="Times New Roman"/>
              </a:rPr>
              <a:t>____ Are the organisms labeled </a:t>
            </a:r>
            <a:r>
              <a:rPr lang="en-US" sz="2300" dirty="0">
                <a:solidFill>
                  <a:srgbClr val="FF0000"/>
                </a:solidFill>
                <a:ea typeface="Times New Roman"/>
              </a:rPr>
              <a:t>producers</a:t>
            </a:r>
            <a:r>
              <a:rPr lang="en-US" sz="2300" dirty="0">
                <a:ea typeface="Times New Roman"/>
              </a:rPr>
              <a:t> or </a:t>
            </a:r>
            <a:r>
              <a:rPr lang="en-US" sz="2300" dirty="0">
                <a:solidFill>
                  <a:srgbClr val="FF0000"/>
                </a:solidFill>
                <a:ea typeface="Times New Roman"/>
              </a:rPr>
              <a:t>consumers</a:t>
            </a:r>
            <a:r>
              <a:rPr lang="en-US" sz="2300" dirty="0">
                <a:ea typeface="Times New Roman"/>
              </a:rPr>
              <a:t>? </a:t>
            </a:r>
          </a:p>
          <a:p>
            <a:pPr marL="0" lvl="0" indent="0">
              <a:spcBef>
                <a:spcPts val="600"/>
              </a:spcBef>
              <a:spcAft>
                <a:spcPts val="0"/>
              </a:spcAft>
              <a:buNone/>
            </a:pPr>
            <a:r>
              <a:rPr lang="en-US" sz="2300" b="1" dirty="0">
                <a:ea typeface="Times New Roman"/>
              </a:rPr>
              <a:t>Word bank for sentences: </a:t>
            </a:r>
            <a:r>
              <a:rPr lang="en-US" sz="2300" i="1" dirty="0">
                <a:solidFill>
                  <a:prstClr val="black"/>
                </a:solidFill>
                <a:ea typeface="Times New Roman"/>
              </a:rPr>
              <a:t>matter</a:t>
            </a:r>
            <a:r>
              <a:rPr lang="en-US" sz="2300" dirty="0">
                <a:solidFill>
                  <a:prstClr val="black"/>
                </a:solidFill>
                <a:ea typeface="Times New Roman"/>
              </a:rPr>
              <a:t>, </a:t>
            </a:r>
            <a:r>
              <a:rPr lang="en-US" sz="2300" i="1" dirty="0">
                <a:solidFill>
                  <a:prstClr val="black"/>
                </a:solidFill>
                <a:ea typeface="Times New Roman"/>
              </a:rPr>
              <a:t>molecules</a:t>
            </a:r>
            <a:r>
              <a:rPr lang="en-US" sz="2300" dirty="0">
                <a:solidFill>
                  <a:prstClr val="black"/>
                </a:solidFill>
                <a:ea typeface="Times New Roman"/>
              </a:rPr>
              <a:t>, </a:t>
            </a:r>
            <a:r>
              <a:rPr lang="en-US" sz="2300" i="1" dirty="0">
                <a:solidFill>
                  <a:prstClr val="black"/>
                </a:solidFill>
                <a:ea typeface="Times New Roman"/>
              </a:rPr>
              <a:t>carbon dioxide</a:t>
            </a:r>
            <a:r>
              <a:rPr lang="en-US" sz="2300" dirty="0">
                <a:solidFill>
                  <a:prstClr val="black"/>
                </a:solidFill>
                <a:ea typeface="Times New Roman"/>
              </a:rPr>
              <a:t>, </a:t>
            </a:r>
            <a:r>
              <a:rPr lang="en-US" sz="2300" i="1" dirty="0">
                <a:solidFill>
                  <a:prstClr val="black"/>
                </a:solidFill>
                <a:ea typeface="Times New Roman"/>
              </a:rPr>
              <a:t>water</a:t>
            </a:r>
            <a:r>
              <a:rPr lang="en-US" sz="2300" dirty="0">
                <a:solidFill>
                  <a:prstClr val="black"/>
                </a:solidFill>
                <a:ea typeface="Times New Roman"/>
              </a:rPr>
              <a:t>, </a:t>
            </a:r>
            <a:r>
              <a:rPr lang="en-US" sz="2300" i="1" dirty="0">
                <a:solidFill>
                  <a:prstClr val="black"/>
                </a:solidFill>
                <a:ea typeface="Times New Roman"/>
              </a:rPr>
              <a:t>food</a:t>
            </a:r>
            <a:endParaRPr lang="en-US" sz="2300" i="1" dirty="0">
              <a:ea typeface="Times New Roman"/>
            </a:endParaRPr>
          </a:p>
          <a:p>
            <a:pPr marL="228600" lvl="0" indent="-228600">
              <a:spcBef>
                <a:spcPts val="600"/>
              </a:spcBef>
              <a:spcAft>
                <a:spcPts val="0"/>
              </a:spcAft>
              <a:buAutoNum type="arabicPeriod"/>
            </a:pPr>
            <a:r>
              <a:rPr lang="en-US" sz="2300" dirty="0">
                <a:ea typeface="Times New Roman"/>
              </a:rPr>
              <a:t>Write a sentence underneath your diagram that explains how </a:t>
            </a:r>
            <a:r>
              <a:rPr lang="en-US" sz="2300" dirty="0">
                <a:solidFill>
                  <a:srgbClr val="FF0000"/>
                </a:solidFill>
                <a:ea typeface="Times New Roman"/>
              </a:rPr>
              <a:t>producers</a:t>
            </a:r>
            <a:r>
              <a:rPr lang="en-US" sz="2300" dirty="0">
                <a:ea typeface="Times New Roman"/>
              </a:rPr>
              <a:t> in this food chain grow. </a:t>
            </a:r>
            <a:r>
              <a:rPr lang="en-US" sz="2300" i="1" dirty="0">
                <a:ea typeface="Times New Roman"/>
              </a:rPr>
              <a:t>Producers grow by </a:t>
            </a:r>
            <a:r>
              <a:rPr lang="en-US" sz="2300" dirty="0">
                <a:ea typeface="Times New Roman"/>
              </a:rPr>
              <a:t>__________.</a:t>
            </a:r>
          </a:p>
          <a:p>
            <a:pPr marL="228600" lvl="0" indent="-228600">
              <a:spcBef>
                <a:spcPts val="0"/>
              </a:spcBef>
              <a:spcAft>
                <a:spcPts val="0"/>
              </a:spcAft>
              <a:buAutoNum type="arabicPeriod"/>
            </a:pPr>
            <a:r>
              <a:rPr lang="en-US" sz="2300" dirty="0">
                <a:ea typeface="Times New Roman"/>
              </a:rPr>
              <a:t>Write a sentence underneath your diagram that explains how </a:t>
            </a:r>
            <a:r>
              <a:rPr lang="en-US" sz="2300" dirty="0">
                <a:solidFill>
                  <a:srgbClr val="FF0000"/>
                </a:solidFill>
                <a:ea typeface="Times New Roman"/>
              </a:rPr>
              <a:t>consumers</a:t>
            </a:r>
            <a:r>
              <a:rPr lang="en-US" sz="2300" dirty="0">
                <a:ea typeface="Times New Roman"/>
              </a:rPr>
              <a:t> in this food chain grow. </a:t>
            </a:r>
            <a:r>
              <a:rPr lang="en-US" sz="2300" i="1" dirty="0">
                <a:ea typeface="Times New Roman"/>
              </a:rPr>
              <a:t>Consumers grow by __________.</a:t>
            </a:r>
            <a:endParaRPr lang="en-US" sz="2300" dirty="0">
              <a:ea typeface="Times New Roman"/>
            </a:endParaRPr>
          </a:p>
          <a:p>
            <a:pPr marL="0" indent="0">
              <a:buNone/>
            </a:pPr>
            <a:endParaRPr lang="en-US" sz="1900" dirty="0"/>
          </a:p>
        </p:txBody>
      </p:sp>
    </p:spTree>
    <p:extLst>
      <p:ext uri="{BB962C8B-B14F-4D97-AF65-F5344CB8AC3E}">
        <p14:creationId xmlns:p14="http://schemas.microsoft.com/office/powerpoint/2010/main" val="26811172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dirty="0"/>
              <a:t>Assessing Your Work</a:t>
            </a:r>
          </a:p>
        </p:txBody>
      </p:sp>
      <p:sp>
        <p:nvSpPr>
          <p:cNvPr id="3" name="Content Placeholder 2"/>
          <p:cNvSpPr>
            <a:spLocks noGrp="1"/>
          </p:cNvSpPr>
          <p:nvPr>
            <p:ph idx="1"/>
          </p:nvPr>
        </p:nvSpPr>
        <p:spPr>
          <a:xfrm>
            <a:off x="457200" y="1143000"/>
            <a:ext cx="8458200" cy="5524500"/>
          </a:xfrm>
        </p:spPr>
        <p:txBody>
          <a:bodyPr>
            <a:noAutofit/>
          </a:bodyPr>
          <a:lstStyle/>
          <a:p>
            <a:pPr marL="365760" lvl="0" indent="-365760">
              <a:spcBef>
                <a:spcPts val="0"/>
              </a:spcBef>
              <a:buFont typeface="+mj-lt"/>
              <a:buAutoNum type="arabicPeriod"/>
            </a:pPr>
            <a:r>
              <a:rPr lang="en-US" sz="2050" dirty="0">
                <a:ea typeface="Times New Roman"/>
              </a:rPr>
              <a:t>Does your food chain start with a plant?</a:t>
            </a:r>
          </a:p>
          <a:p>
            <a:pPr marL="365760" lvl="0" indent="-365760">
              <a:spcBef>
                <a:spcPts val="0"/>
              </a:spcBef>
              <a:buFont typeface="+mj-lt"/>
              <a:buAutoNum type="arabicPeriod"/>
            </a:pPr>
            <a:r>
              <a:rPr lang="en-US" sz="2050" dirty="0">
                <a:ea typeface="Times New Roman"/>
              </a:rPr>
              <a:t>Did you label the plant a </a:t>
            </a:r>
            <a:r>
              <a:rPr lang="en-US" sz="2050" dirty="0">
                <a:solidFill>
                  <a:srgbClr val="FF0000"/>
                </a:solidFill>
                <a:ea typeface="Times New Roman"/>
              </a:rPr>
              <a:t>producer</a:t>
            </a:r>
            <a:r>
              <a:rPr lang="en-US" sz="2050" dirty="0">
                <a:ea typeface="Times New Roman"/>
              </a:rPr>
              <a:t>? </a:t>
            </a:r>
          </a:p>
          <a:p>
            <a:pPr marL="365760" lvl="0" indent="-365760">
              <a:spcBef>
                <a:spcPts val="0"/>
              </a:spcBef>
              <a:buFont typeface="+mj-lt"/>
              <a:buAutoNum type="arabicPeriod"/>
            </a:pPr>
            <a:r>
              <a:rPr lang="en-US" sz="2050" dirty="0">
                <a:ea typeface="Times New Roman"/>
              </a:rPr>
              <a:t>Did you draw an arrow from the plant to an animal? Did you label this animal an </a:t>
            </a:r>
            <a:r>
              <a:rPr lang="en-US" sz="2050" dirty="0">
                <a:solidFill>
                  <a:srgbClr val="FF0000"/>
                </a:solidFill>
                <a:ea typeface="Times New Roman"/>
              </a:rPr>
              <a:t>herbivore</a:t>
            </a:r>
            <a:r>
              <a:rPr lang="en-US" sz="2050" dirty="0">
                <a:ea typeface="Times New Roman"/>
              </a:rPr>
              <a:t> or a </a:t>
            </a:r>
            <a:r>
              <a:rPr lang="en-US" sz="2050" dirty="0">
                <a:solidFill>
                  <a:srgbClr val="FF0000"/>
                </a:solidFill>
                <a:ea typeface="Times New Roman"/>
              </a:rPr>
              <a:t>consumer</a:t>
            </a:r>
            <a:r>
              <a:rPr lang="en-US" sz="2050" dirty="0">
                <a:ea typeface="Times New Roman"/>
              </a:rPr>
              <a:t>?</a:t>
            </a:r>
          </a:p>
          <a:p>
            <a:pPr marL="365760" lvl="0" indent="-365760">
              <a:spcBef>
                <a:spcPts val="0"/>
              </a:spcBef>
              <a:buFont typeface="+mj-lt"/>
              <a:buAutoNum type="arabicPeriod"/>
            </a:pPr>
            <a:r>
              <a:rPr lang="en-US" sz="2050" dirty="0">
                <a:ea typeface="Times New Roman"/>
              </a:rPr>
              <a:t>Did you draw an arrow from this animal to another animal that eats it? Did you label this new animal a </a:t>
            </a:r>
            <a:r>
              <a:rPr lang="en-US" sz="2050" dirty="0">
                <a:solidFill>
                  <a:srgbClr val="FF0000"/>
                </a:solidFill>
                <a:ea typeface="Times New Roman"/>
              </a:rPr>
              <a:t>carnivore</a:t>
            </a:r>
            <a:r>
              <a:rPr lang="en-US" sz="2050" dirty="0">
                <a:ea typeface="Times New Roman"/>
              </a:rPr>
              <a:t>? </a:t>
            </a:r>
          </a:p>
          <a:p>
            <a:pPr marL="365760" lvl="0" indent="-365760">
              <a:spcBef>
                <a:spcPts val="0"/>
              </a:spcBef>
              <a:buFont typeface="+mj-lt"/>
              <a:buAutoNum type="arabicPeriod"/>
            </a:pPr>
            <a:r>
              <a:rPr lang="en-US" sz="2050" dirty="0">
                <a:ea typeface="Times New Roman"/>
              </a:rPr>
              <a:t>Are your arrows labeled “provides matter for”?</a:t>
            </a:r>
          </a:p>
          <a:p>
            <a:pPr marL="365760" lvl="0" indent="-365760">
              <a:spcBef>
                <a:spcPts val="0"/>
              </a:spcBef>
              <a:buFont typeface="+mj-lt"/>
              <a:buAutoNum type="arabicPeriod"/>
            </a:pPr>
            <a:r>
              <a:rPr lang="en-US" sz="2050" dirty="0">
                <a:ea typeface="Times New Roman"/>
              </a:rPr>
              <a:t>Does your sentence about producers say they make food out of carbon dioxide and water?</a:t>
            </a:r>
          </a:p>
          <a:p>
            <a:pPr marL="365760" lvl="0" indent="-365760">
              <a:spcBef>
                <a:spcPts val="0"/>
              </a:spcBef>
              <a:buFont typeface="+mj-lt"/>
              <a:buAutoNum type="arabicPeriod"/>
            </a:pPr>
            <a:r>
              <a:rPr lang="en-US" sz="2050" dirty="0">
                <a:ea typeface="Times New Roman"/>
              </a:rPr>
              <a:t>Does your sentence about consumers say they get food molecules by eating other organisms? </a:t>
            </a:r>
          </a:p>
          <a:p>
            <a:pPr marL="365760" lvl="0" indent="-365760">
              <a:spcBef>
                <a:spcPts val="0"/>
              </a:spcBef>
              <a:buFont typeface="+mj-lt"/>
              <a:buAutoNum type="arabicPeriod"/>
            </a:pPr>
            <a:r>
              <a:rPr lang="en-US" sz="2050" dirty="0">
                <a:ea typeface="Times New Roman"/>
              </a:rPr>
              <a:t>Do both of your sentences say that the organism uses food molecules to grow and get bigger (to build its body)? </a:t>
            </a:r>
          </a:p>
          <a:p>
            <a:pPr marL="365760" lvl="0" indent="-365760">
              <a:spcBef>
                <a:spcPts val="0"/>
              </a:spcBef>
              <a:buFont typeface="+mj-lt"/>
              <a:buAutoNum type="arabicPeriod"/>
            </a:pPr>
            <a:r>
              <a:rPr lang="en-US" sz="2050" b="1" dirty="0">
                <a:ea typeface="Times New Roman"/>
              </a:rPr>
              <a:t>Bonus: </a:t>
            </a:r>
            <a:r>
              <a:rPr lang="en-US" sz="2050" dirty="0">
                <a:ea typeface="Times New Roman"/>
              </a:rPr>
              <a:t>Do your sentences mention that consumers get their matter/food </a:t>
            </a:r>
            <a:r>
              <a:rPr lang="en-US" sz="2050" b="1" dirty="0">
                <a:ea typeface="Times New Roman"/>
              </a:rPr>
              <a:t>only</a:t>
            </a:r>
            <a:r>
              <a:rPr lang="en-US" sz="2050" dirty="0">
                <a:ea typeface="Times New Roman"/>
              </a:rPr>
              <a:t> by eating other organisms? That they can’t make their own food? Or that plants are the only organisms that can make their own food?</a:t>
            </a:r>
          </a:p>
          <a:p>
            <a:pPr marL="365760" lvl="0" indent="-365760">
              <a:spcBef>
                <a:spcPts val="0"/>
              </a:spcBef>
              <a:buFont typeface="+mj-lt"/>
              <a:buAutoNum type="arabicPeriod"/>
            </a:pPr>
            <a:r>
              <a:rPr lang="en-US" sz="2050" b="1" dirty="0">
                <a:ea typeface="Times New Roman"/>
              </a:rPr>
              <a:t>Extra: </a:t>
            </a:r>
            <a:r>
              <a:rPr lang="en-US" sz="2050" dirty="0">
                <a:ea typeface="Times New Roman"/>
              </a:rPr>
              <a:t>Does your food chain include more than three organisms?</a:t>
            </a:r>
          </a:p>
        </p:txBody>
      </p:sp>
    </p:spTree>
    <p:extLst>
      <p:ext uri="{BB962C8B-B14F-4D97-AF65-F5344CB8AC3E}">
        <p14:creationId xmlns:p14="http://schemas.microsoft.com/office/powerpoint/2010/main" val="36938051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1143000"/>
          </a:xfrm>
        </p:spPr>
        <p:txBody>
          <a:bodyPr/>
          <a:lstStyle/>
          <a:p>
            <a:pPr eaLnBrk="1" hangingPunct="1"/>
            <a:r>
              <a:rPr lang="en-US" dirty="0"/>
              <a:t>Lesson Analysis: Focus Question 2 </a:t>
            </a:r>
          </a:p>
        </p:txBody>
      </p:sp>
      <p:sp>
        <p:nvSpPr>
          <p:cNvPr id="30723" name="Rectangle 3"/>
          <p:cNvSpPr>
            <a:spLocks noGrp="1" noChangeArrowheads="1"/>
          </p:cNvSpPr>
          <p:nvPr>
            <p:ph type="body" idx="1"/>
          </p:nvPr>
        </p:nvSpPr>
        <p:spPr>
          <a:xfrm>
            <a:off x="457200" y="1524000"/>
            <a:ext cx="8229600" cy="4876800"/>
          </a:xfrm>
        </p:spPr>
        <p:txBody>
          <a:bodyPr/>
          <a:lstStyle/>
          <a:p>
            <a:pPr marL="0" indent="0" eaLnBrk="1" hangingPunct="1">
              <a:spcBef>
                <a:spcPct val="50000"/>
              </a:spcBef>
              <a:buNone/>
            </a:pPr>
            <a:r>
              <a:rPr lang="en-US" sz="3200" dirty="0"/>
              <a:t>How can selecting appropriate science activities help students develop a coherent science content storyline?</a:t>
            </a:r>
          </a:p>
        </p:txBody>
      </p:sp>
    </p:spTree>
    <p:extLst>
      <p:ext uri="{BB962C8B-B14F-4D97-AF65-F5344CB8AC3E}">
        <p14:creationId xmlns:p14="http://schemas.microsoft.com/office/powerpoint/2010/main" val="1135188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001000" cy="1143000"/>
          </a:xfrm>
        </p:spPr>
        <p:txBody>
          <a:bodyPr>
            <a:normAutofit/>
          </a:bodyPr>
          <a:lstStyle/>
          <a:p>
            <a:pPr eaLnBrk="1" hangingPunct="1"/>
            <a:r>
              <a:rPr lang="en-US" dirty="0"/>
              <a:t>Strategy C: Purpose and Key Features</a:t>
            </a:r>
          </a:p>
        </p:txBody>
      </p:sp>
      <p:sp>
        <p:nvSpPr>
          <p:cNvPr id="9219" name="Rectangle 3"/>
          <p:cNvSpPr>
            <a:spLocks noGrp="1" noChangeArrowheads="1"/>
          </p:cNvSpPr>
          <p:nvPr>
            <p:ph type="body" idx="1"/>
          </p:nvPr>
        </p:nvSpPr>
        <p:spPr>
          <a:xfrm>
            <a:off x="533400" y="1600200"/>
            <a:ext cx="8229600" cy="3200400"/>
          </a:xfrm>
        </p:spPr>
        <p:txBody>
          <a:bodyPr/>
          <a:lstStyle/>
          <a:p>
            <a:pPr marL="0" indent="0" eaLnBrk="1" hangingPunct="1">
              <a:lnSpc>
                <a:spcPct val="90000"/>
              </a:lnSpc>
              <a:buNone/>
              <a:defRPr/>
            </a:pPr>
            <a:r>
              <a:rPr lang="en-US" sz="3200" dirty="0"/>
              <a:t>According to the strategies booklet, what are the purpose and key features of strategy C: Select activities that are matched to the learning goal?</a:t>
            </a:r>
          </a:p>
          <a:p>
            <a:pPr eaLnBrk="1" hangingPunct="1">
              <a:lnSpc>
                <a:spcPct val="90000"/>
              </a:lnSpc>
              <a:defRPr/>
            </a:pPr>
            <a:endParaRPr lang="en-US" sz="3200" dirty="0"/>
          </a:p>
          <a:p>
            <a:pPr marL="0" indent="0" eaLnBrk="1" hangingPunct="1">
              <a:lnSpc>
                <a:spcPct val="90000"/>
              </a:lnSpc>
              <a:buNone/>
              <a:defRPr/>
            </a:pPr>
            <a:endParaRPr lang="en-US" sz="3200" dirty="0"/>
          </a:p>
        </p:txBody>
      </p:sp>
    </p:spTree>
    <p:extLst>
      <p:ext uri="{BB962C8B-B14F-4D97-AF65-F5344CB8AC3E}">
        <p14:creationId xmlns:p14="http://schemas.microsoft.com/office/powerpoint/2010/main" val="140835953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229600" cy="1066800"/>
          </a:xfrm>
        </p:spPr>
        <p:txBody>
          <a:bodyPr>
            <a:noAutofit/>
          </a:bodyPr>
          <a:lstStyle/>
          <a:p>
            <a:pPr eaLnBrk="1" hangingPunct="1"/>
            <a:r>
              <a:rPr lang="en-US" dirty="0"/>
              <a:t>Lesson Analysis Question</a:t>
            </a:r>
          </a:p>
        </p:txBody>
      </p:sp>
      <p:sp>
        <p:nvSpPr>
          <p:cNvPr id="10243" name="Rectangle 3"/>
          <p:cNvSpPr>
            <a:spLocks noGrp="1" noChangeArrowheads="1"/>
          </p:cNvSpPr>
          <p:nvPr>
            <p:ph type="body" idx="1"/>
          </p:nvPr>
        </p:nvSpPr>
        <p:spPr>
          <a:xfrm>
            <a:off x="457200" y="1447800"/>
            <a:ext cx="8534400" cy="5105400"/>
          </a:xfrm>
        </p:spPr>
        <p:txBody>
          <a:bodyPr/>
          <a:lstStyle/>
          <a:p>
            <a:pPr marL="0" indent="0" eaLnBrk="1" hangingPunct="1">
              <a:buNone/>
              <a:defRPr/>
            </a:pPr>
            <a:r>
              <a:rPr lang="en-US" sz="3200" b="1" dirty="0"/>
              <a:t>Main Learning goal</a:t>
            </a:r>
            <a:r>
              <a:rPr lang="en-US" sz="3200" dirty="0"/>
              <a:t>: Plants are producers that make their own food by using energy from the Sun to transform matter from the air (carbon dioxide) and matter from the soil (water) into energy-supplying food.</a:t>
            </a:r>
          </a:p>
          <a:p>
            <a:pPr marL="0" indent="0" eaLnBrk="1" hangingPunct="1">
              <a:spcBef>
                <a:spcPts val="1200"/>
              </a:spcBef>
              <a:buNone/>
              <a:defRPr/>
            </a:pPr>
            <a:r>
              <a:rPr lang="en-US" sz="3200" b="1" dirty="0"/>
              <a:t>Focus question: </a:t>
            </a:r>
            <a:r>
              <a:rPr lang="en-US" sz="3200" dirty="0"/>
              <a:t>How</a:t>
            </a:r>
            <a:r>
              <a:rPr lang="en-US" sz="3200" b="1" dirty="0"/>
              <a:t> </a:t>
            </a:r>
            <a:r>
              <a:rPr lang="en-US" sz="3200" dirty="0"/>
              <a:t>do plants get the food they need to live and grow?</a:t>
            </a:r>
          </a:p>
          <a:p>
            <a:pPr marL="0" indent="0" eaLnBrk="1" hangingPunct="1">
              <a:spcBef>
                <a:spcPts val="1200"/>
              </a:spcBef>
              <a:buNone/>
              <a:defRPr/>
            </a:pPr>
            <a:r>
              <a:rPr lang="en-US" sz="3200" b="1" dirty="0">
                <a:solidFill>
                  <a:srgbClr val="FF0000"/>
                </a:solidFill>
              </a:rPr>
              <a:t>Analysis question:</a:t>
            </a:r>
            <a:r>
              <a:rPr lang="en-US" sz="3200" i="1" dirty="0">
                <a:solidFill>
                  <a:srgbClr val="FF0000"/>
                </a:solidFill>
              </a:rPr>
              <a:t> </a:t>
            </a:r>
            <a:r>
              <a:rPr lang="en-US" sz="3200" dirty="0"/>
              <a:t>Are the activities well matched to the main learning goal? </a:t>
            </a:r>
          </a:p>
          <a:p>
            <a:pPr marL="365760" indent="0" eaLnBrk="1" hangingPunct="1">
              <a:buNone/>
              <a:defRPr/>
            </a:pPr>
            <a:endParaRPr lang="en-US" sz="2700" b="1" i="1" dirty="0"/>
          </a:p>
          <a:p>
            <a:pPr marL="365760" indent="0" eaLnBrk="1" hangingPunct="1">
              <a:buNone/>
              <a:defRPr/>
            </a:pPr>
            <a:endParaRPr lang="en-US" sz="2700" i="1" dirty="0"/>
          </a:p>
          <a:p>
            <a:pPr marL="365760" indent="0" eaLnBrk="1" hangingPunct="1">
              <a:buNone/>
              <a:defRPr/>
            </a:pPr>
            <a:endParaRPr lang="en-US" sz="2700" i="1" dirty="0"/>
          </a:p>
          <a:p>
            <a:pPr marL="0" indent="0">
              <a:buFontTx/>
              <a:buNone/>
              <a:defRPr/>
            </a:pPr>
            <a:r>
              <a:rPr lang="en-US" sz="2700" dirty="0"/>
              <a:t> </a:t>
            </a:r>
          </a:p>
        </p:txBody>
      </p:sp>
    </p:spTree>
    <p:extLst>
      <p:ext uri="{BB962C8B-B14F-4D97-AF65-F5344CB8AC3E}">
        <p14:creationId xmlns:p14="http://schemas.microsoft.com/office/powerpoint/2010/main" val="362521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1066800"/>
            <a:ext cx="8382000" cy="5573358"/>
          </a:xfrm>
        </p:spPr>
        <p:txBody>
          <a:bodyPr/>
          <a:lstStyle/>
          <a:p>
            <a:pPr marL="0" indent="0" eaLnBrk="1" hangingPunct="1">
              <a:lnSpc>
                <a:spcPct val="80000"/>
              </a:lnSpc>
              <a:buNone/>
              <a:defRPr/>
            </a:pPr>
            <a:endParaRPr lang="en-US" sz="1000" dirty="0"/>
          </a:p>
          <a:p>
            <a:pPr marL="365760" indent="-365760" eaLnBrk="1" hangingPunct="1">
              <a:lnSpc>
                <a:spcPct val="80000"/>
              </a:lnSpc>
              <a:spcBef>
                <a:spcPts val="0"/>
              </a:spcBef>
              <a:buFont typeface="+mj-lt"/>
              <a:buAutoNum type="arabicPeriod"/>
              <a:defRPr/>
            </a:pPr>
            <a:r>
              <a:rPr lang="en-US" sz="3000" dirty="0"/>
              <a:t>Locate Analysis Guide C in your program binders (handout 6.4) and read the main learning goal at the top of page 1.</a:t>
            </a:r>
          </a:p>
          <a:p>
            <a:pPr marL="365760" indent="-365760" eaLnBrk="1" hangingPunct="1">
              <a:lnSpc>
                <a:spcPct val="80000"/>
              </a:lnSpc>
              <a:spcBef>
                <a:spcPts val="1200"/>
              </a:spcBef>
              <a:buFont typeface="+mj-lt"/>
              <a:buAutoNum type="arabicPeriod"/>
              <a:defRPr/>
            </a:pPr>
            <a:r>
              <a:rPr lang="en-US" sz="3000" dirty="0"/>
              <a:t>For this analysis, we’ll watch four video clips from the same Food Webs lesson (Food for Plants).</a:t>
            </a:r>
          </a:p>
          <a:p>
            <a:pPr marL="365760" lvl="1" indent="-365760" eaLnBrk="1" hangingPunct="1">
              <a:lnSpc>
                <a:spcPct val="80000"/>
              </a:lnSpc>
              <a:spcBef>
                <a:spcPts val="1200"/>
              </a:spcBef>
              <a:buFont typeface="+mj-lt"/>
              <a:buAutoNum type="arabicPeriod" startAt="3"/>
              <a:defRPr/>
            </a:pPr>
            <a:r>
              <a:rPr lang="en-US" sz="3000" b="1" dirty="0"/>
              <a:t>Before each clip: </a:t>
            </a:r>
            <a:r>
              <a:rPr lang="en-US" sz="3000" dirty="0"/>
              <a:t>Read the lesson context at the top of the video transcript and the relevant pages on Investigations 2 and 3 in Food Webs lesson handout 2.1 (What Is Food for Plants?).</a:t>
            </a:r>
          </a:p>
          <a:p>
            <a:pPr marL="365760" lvl="1" indent="-365760" eaLnBrk="1" hangingPunct="1">
              <a:lnSpc>
                <a:spcPct val="80000"/>
              </a:lnSpc>
              <a:spcBef>
                <a:spcPts val="1200"/>
              </a:spcBef>
              <a:buFont typeface="+mj-lt"/>
              <a:buAutoNum type="arabicPeriod" startAt="4"/>
              <a:defRPr/>
            </a:pPr>
            <a:r>
              <a:rPr lang="en-US" sz="3000" b="1" dirty="0"/>
              <a:t>After each clip: </a:t>
            </a:r>
            <a:r>
              <a:rPr lang="en-US" sz="3000" dirty="0"/>
              <a:t>Complete part 1 of Analysis Guide C.</a:t>
            </a:r>
          </a:p>
        </p:txBody>
      </p:sp>
      <p:sp>
        <p:nvSpPr>
          <p:cNvPr id="5" name="Rectangle 2"/>
          <p:cNvSpPr>
            <a:spLocks noGrp="1" noChangeArrowheads="1"/>
          </p:cNvSpPr>
          <p:nvPr>
            <p:ph type="title"/>
          </p:nvPr>
        </p:nvSpPr>
        <p:spPr>
          <a:xfrm>
            <a:off x="457200" y="304800"/>
            <a:ext cx="8229600" cy="914400"/>
          </a:xfrm>
        </p:spPr>
        <p:txBody>
          <a:bodyPr>
            <a:noAutofit/>
          </a:bodyPr>
          <a:lstStyle/>
          <a:p>
            <a:pPr eaLnBrk="1" hangingPunct="1"/>
            <a:r>
              <a:rPr lang="en-US" dirty="0"/>
              <a:t>Lesson Analysis: Strategy C</a:t>
            </a:r>
          </a:p>
        </p:txBody>
      </p:sp>
      <p:sp>
        <p:nvSpPr>
          <p:cNvPr id="6" name="TextBox 5"/>
          <p:cNvSpPr txBox="1"/>
          <p:nvPr/>
        </p:nvSpPr>
        <p:spPr>
          <a:xfrm>
            <a:off x="2819400" y="5619571"/>
            <a:ext cx="6705600" cy="1200329"/>
          </a:xfrm>
          <a:prstGeom prst="rect">
            <a:avLst/>
          </a:prstGeom>
          <a:noFill/>
        </p:spPr>
        <p:txBody>
          <a:bodyPr wrap="square" rtlCol="0">
            <a:spAutoFit/>
          </a:bodyPr>
          <a:lstStyle/>
          <a:p>
            <a:r>
              <a:rPr lang="en-US" dirty="0">
                <a:solidFill>
                  <a:srgbClr val="0070C0"/>
                </a:solidFill>
                <a:latin typeface="Calibri" pitchFamily="34" charset="0"/>
              </a:rPr>
              <a:t>Links to </a:t>
            </a:r>
            <a:r>
              <a:rPr lang="en-US" dirty="0" err="1">
                <a:solidFill>
                  <a:srgbClr val="0070C0"/>
                </a:solidFill>
                <a:latin typeface="Calibri" pitchFamily="34" charset="0"/>
              </a:rPr>
              <a:t>Belcastro</a:t>
            </a:r>
            <a:r>
              <a:rPr lang="en-US" dirty="0">
                <a:solidFill>
                  <a:srgbClr val="0070C0"/>
                </a:solidFill>
                <a:latin typeface="Calibri" pitchFamily="34" charset="0"/>
              </a:rPr>
              <a:t> video clips: </a:t>
            </a:r>
            <a:r>
              <a:rPr lang="en-US" dirty="0">
                <a:solidFill>
                  <a:srgbClr val="0070C0"/>
                </a:solidFill>
                <a:latin typeface="Calibri" pitchFamily="34" charset="0"/>
                <a:hlinkClick r:id="rId3"/>
              </a:rPr>
              <a:t>6.3_stella_FW_belcastro_L2_c1</a:t>
            </a:r>
            <a:r>
              <a:rPr lang="en-US" dirty="0">
                <a:solidFill>
                  <a:srgbClr val="0070C0"/>
                </a:solidFill>
                <a:latin typeface="Calibri" pitchFamily="34" charset="0"/>
              </a:rPr>
              <a:t>; </a:t>
            </a:r>
          </a:p>
          <a:p>
            <a:r>
              <a:rPr lang="en-US" dirty="0">
                <a:solidFill>
                  <a:srgbClr val="0070C0"/>
                </a:solidFill>
                <a:latin typeface="Calibri" pitchFamily="34" charset="0"/>
              </a:rPr>
              <a:t>			</a:t>
            </a:r>
            <a:r>
              <a:rPr lang="en-US" dirty="0">
                <a:solidFill>
                  <a:srgbClr val="0070C0"/>
                </a:solidFill>
                <a:latin typeface="Calibri" pitchFamily="34" charset="0"/>
                <a:hlinkClick r:id="rId4"/>
              </a:rPr>
              <a:t>6.4_stella_FW_belcastro_L2_c2</a:t>
            </a:r>
            <a:r>
              <a:rPr lang="en-US" dirty="0">
                <a:solidFill>
                  <a:srgbClr val="0070C0"/>
                </a:solidFill>
                <a:latin typeface="Calibri" pitchFamily="34" charset="0"/>
              </a:rPr>
              <a:t>; 				</a:t>
            </a:r>
            <a:r>
              <a:rPr lang="en-US" dirty="0">
                <a:solidFill>
                  <a:srgbClr val="0070C0"/>
                </a:solidFill>
                <a:latin typeface="Calibri" pitchFamily="34" charset="0"/>
                <a:hlinkClick r:id="rId5"/>
              </a:rPr>
              <a:t>6.5_stella_FW_belcastro_L2_c3</a:t>
            </a:r>
            <a:r>
              <a:rPr lang="en-US" dirty="0">
                <a:solidFill>
                  <a:srgbClr val="0070C0"/>
                </a:solidFill>
                <a:latin typeface="Calibri" pitchFamily="34" charset="0"/>
              </a:rPr>
              <a:t>; </a:t>
            </a:r>
          </a:p>
          <a:p>
            <a:r>
              <a:rPr lang="en-US" dirty="0">
                <a:solidFill>
                  <a:srgbClr val="0070C0"/>
                </a:solidFill>
                <a:latin typeface="Calibri" pitchFamily="34" charset="0"/>
              </a:rPr>
              <a:t>			</a:t>
            </a:r>
            <a:r>
              <a:rPr lang="en-US" dirty="0">
                <a:solidFill>
                  <a:srgbClr val="0070C0"/>
                </a:solidFill>
                <a:latin typeface="Calibri" pitchFamily="34" charset="0"/>
                <a:hlinkClick r:id="rId6"/>
              </a:rPr>
              <a:t>6.6_stella_FW_belcastro_L2_c4  </a:t>
            </a:r>
            <a:endParaRPr lang="en-US" dirty="0">
              <a:solidFill>
                <a:srgbClr val="0070C0"/>
              </a:solidFill>
              <a:latin typeface="Calibri" pitchFamily="34" charset="0"/>
            </a:endParaRPr>
          </a:p>
        </p:txBody>
      </p:sp>
    </p:spTree>
    <p:extLst>
      <p:ext uri="{BB962C8B-B14F-4D97-AF65-F5344CB8AC3E}">
        <p14:creationId xmlns:p14="http://schemas.microsoft.com/office/powerpoint/2010/main" val="346872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a:t>Lesson Analysis: Strategy C</a:t>
            </a:r>
          </a:p>
        </p:txBody>
      </p:sp>
      <p:sp>
        <p:nvSpPr>
          <p:cNvPr id="3" name="Content Placeholder 2"/>
          <p:cNvSpPr>
            <a:spLocks noGrp="1"/>
          </p:cNvSpPr>
          <p:nvPr>
            <p:ph idx="1"/>
          </p:nvPr>
        </p:nvSpPr>
        <p:spPr>
          <a:xfrm>
            <a:off x="457200" y="1371600"/>
            <a:ext cx="8229600" cy="4876800"/>
          </a:xfrm>
        </p:spPr>
        <p:txBody>
          <a:bodyPr/>
          <a:lstStyle/>
          <a:p>
            <a:pPr marL="0" indent="0">
              <a:buNone/>
            </a:pPr>
            <a:r>
              <a:rPr lang="en-US" sz="3200" dirty="0"/>
              <a:t>Discuss these questions with a partner:</a:t>
            </a:r>
          </a:p>
          <a:p>
            <a:pPr marL="685800" indent="-457200">
              <a:buFont typeface="+mj-lt"/>
              <a:buAutoNum type="arabicPeriod"/>
            </a:pPr>
            <a:r>
              <a:rPr lang="en-US" sz="3200" dirty="0"/>
              <a:t>Were the activities well matched to the learning goal? Provide evidence to support your response.</a:t>
            </a:r>
          </a:p>
          <a:p>
            <a:pPr marL="685800" indent="-457200">
              <a:buFont typeface="+mj-lt"/>
              <a:buAutoNum type="arabicPeriod"/>
            </a:pPr>
            <a:r>
              <a:rPr lang="en-US" sz="3200" dirty="0"/>
              <a:t>Suggest ways to improve the match between the activities and the main learning goal (part 2, Analysis Guide C). </a:t>
            </a:r>
          </a:p>
          <a:p>
            <a:pPr marL="0" indent="0">
              <a:spcBef>
                <a:spcPts val="1200"/>
              </a:spcBef>
              <a:buNone/>
            </a:pPr>
            <a:r>
              <a:rPr lang="en-US" sz="3200" dirty="0"/>
              <a:t>Be prepared to share your ideas in a group discussion.</a:t>
            </a:r>
          </a:p>
        </p:txBody>
      </p:sp>
    </p:spTree>
    <p:extLst>
      <p:ext uri="{BB962C8B-B14F-4D97-AF65-F5344CB8AC3E}">
        <p14:creationId xmlns:p14="http://schemas.microsoft.com/office/powerpoint/2010/main" val="19823974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990600"/>
          </a:xfrm>
        </p:spPr>
        <p:txBody>
          <a:bodyPr>
            <a:noAutofit/>
          </a:bodyPr>
          <a:lstStyle/>
          <a:p>
            <a:r>
              <a:rPr lang="en-US" sz="3800" dirty="0"/>
              <a:t>Lesson Analysis: Revised Main Learning Goal</a:t>
            </a:r>
          </a:p>
        </p:txBody>
      </p:sp>
      <p:sp>
        <p:nvSpPr>
          <p:cNvPr id="3" name="Content Placeholder 2"/>
          <p:cNvSpPr>
            <a:spLocks noGrp="1"/>
          </p:cNvSpPr>
          <p:nvPr>
            <p:ph idx="1"/>
          </p:nvPr>
        </p:nvSpPr>
        <p:spPr>
          <a:xfrm>
            <a:off x="457200" y="1219200"/>
            <a:ext cx="8458200" cy="5410200"/>
          </a:xfrm>
        </p:spPr>
        <p:txBody>
          <a:bodyPr/>
          <a:lstStyle/>
          <a:p>
            <a:pPr marL="0" indent="0">
              <a:spcBef>
                <a:spcPts val="0"/>
              </a:spcBef>
              <a:buNone/>
            </a:pPr>
            <a:r>
              <a:rPr lang="en-US" sz="2750" dirty="0"/>
              <a:t>The analysis of these four video clips led the </a:t>
            </a:r>
            <a:r>
              <a:rPr lang="en-US" sz="2750" dirty="0" err="1"/>
              <a:t>RESPeCT</a:t>
            </a:r>
            <a:r>
              <a:rPr lang="en-US" sz="2750" dirty="0"/>
              <a:t> team to revise the main learning goal for this lesson as follows:</a:t>
            </a:r>
          </a:p>
          <a:p>
            <a:pPr marL="296863" indent="0">
              <a:spcBef>
                <a:spcPts val="600"/>
              </a:spcBef>
              <a:buNone/>
            </a:pPr>
            <a:r>
              <a:rPr lang="en-US" sz="2750" i="1" dirty="0"/>
              <a:t>Water, carbon dioxide, soil, and sunlight are not food for plants because they are not matter that contains energy plants can use to live and grow.</a:t>
            </a:r>
          </a:p>
          <a:p>
            <a:pPr marL="0" indent="0">
              <a:spcBef>
                <a:spcPts val="1200"/>
              </a:spcBef>
              <a:buNone/>
            </a:pPr>
            <a:r>
              <a:rPr lang="en-US" sz="2750" dirty="0"/>
              <a:t>Study the video transcripts again and gather evidence to answer these questions: </a:t>
            </a:r>
          </a:p>
          <a:p>
            <a:pPr marL="731520" indent="-274320">
              <a:spcBef>
                <a:spcPts val="600"/>
              </a:spcBef>
            </a:pPr>
            <a:r>
              <a:rPr lang="en-US" sz="2750" dirty="0"/>
              <a:t>What kept students focused on the revised learning goal?</a:t>
            </a:r>
          </a:p>
          <a:p>
            <a:pPr marL="731520" indent="-274320">
              <a:spcBef>
                <a:spcPts val="300"/>
              </a:spcBef>
            </a:pPr>
            <a:r>
              <a:rPr lang="en-US" sz="2750" dirty="0"/>
              <a:t>What distracted students from the revised learning goal? </a:t>
            </a:r>
          </a:p>
        </p:txBody>
      </p:sp>
    </p:spTree>
    <p:extLst>
      <p:ext uri="{BB962C8B-B14F-4D97-AF65-F5344CB8AC3E}">
        <p14:creationId xmlns:p14="http://schemas.microsoft.com/office/powerpoint/2010/main" val="167766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304800"/>
            <a:ext cx="8496300" cy="1143000"/>
          </a:xfrm>
        </p:spPr>
        <p:txBody>
          <a:bodyPr/>
          <a:lstStyle/>
          <a:p>
            <a:r>
              <a:rPr lang="en-US" dirty="0"/>
              <a:t>Practice: Strategy C</a:t>
            </a:r>
          </a:p>
        </p:txBody>
      </p:sp>
      <p:sp>
        <p:nvSpPr>
          <p:cNvPr id="3" name="Content Placeholder 2"/>
          <p:cNvSpPr>
            <a:spLocks noGrp="1"/>
          </p:cNvSpPr>
          <p:nvPr>
            <p:ph idx="1"/>
          </p:nvPr>
        </p:nvSpPr>
        <p:spPr>
          <a:xfrm>
            <a:off x="533400" y="1447800"/>
            <a:ext cx="7886700" cy="4800600"/>
          </a:xfrm>
        </p:spPr>
        <p:txBody>
          <a:bodyPr/>
          <a:lstStyle/>
          <a:p>
            <a:pPr marL="0" lvl="1" indent="0" eaLnBrk="1" hangingPunct="1">
              <a:lnSpc>
                <a:spcPct val="80000"/>
              </a:lnSpc>
              <a:buNone/>
              <a:defRPr/>
            </a:pPr>
            <a:r>
              <a:rPr lang="en-US" sz="3200" b="1" dirty="0"/>
              <a:t>Main learning goal: </a:t>
            </a:r>
            <a:r>
              <a:rPr lang="en-US" sz="3200" dirty="0"/>
              <a:t>When energy moves from one organism to another in a food chain, it is used for life functions and given off as heat, but it is not recycled. </a:t>
            </a:r>
            <a:endParaRPr lang="en-US" sz="3200" b="1" dirty="0">
              <a:solidFill>
                <a:srgbClr val="0070C0"/>
              </a:solidFill>
            </a:endParaRPr>
          </a:p>
          <a:p>
            <a:pPr marL="0" lvl="1" indent="0" eaLnBrk="1" hangingPunct="1">
              <a:lnSpc>
                <a:spcPct val="80000"/>
              </a:lnSpc>
              <a:spcBef>
                <a:spcPts val="1800"/>
              </a:spcBef>
              <a:buNone/>
              <a:defRPr/>
            </a:pPr>
            <a:r>
              <a:rPr lang="en-US" sz="3200" b="1" dirty="0"/>
              <a:t>Ask these questions for each activity: </a:t>
            </a:r>
          </a:p>
          <a:p>
            <a:pPr marL="731520" lvl="1" indent="-274320" eaLnBrk="1" hangingPunct="1">
              <a:lnSpc>
                <a:spcPct val="80000"/>
              </a:lnSpc>
              <a:defRPr/>
            </a:pPr>
            <a:r>
              <a:rPr lang="en-US" sz="3200" dirty="0"/>
              <a:t>How well is the activity matched to the main learning goal (closely, partially, weakly, not at all)?</a:t>
            </a:r>
          </a:p>
          <a:p>
            <a:pPr marL="731520" lvl="1" indent="-274320" eaLnBrk="1" hangingPunct="1">
              <a:lnSpc>
                <a:spcPct val="80000"/>
              </a:lnSpc>
              <a:defRPr/>
            </a:pPr>
            <a:r>
              <a:rPr lang="en-US" sz="3200" dirty="0"/>
              <a:t>How might the activity be changed to better match the main learning goal? </a:t>
            </a:r>
            <a:endParaRPr lang="en-US" sz="3200" b="1" i="1" dirty="0">
              <a:solidFill>
                <a:srgbClr val="0070C0"/>
              </a:solidFill>
            </a:endParaRPr>
          </a:p>
          <a:p>
            <a:pPr marL="0" lvl="1" indent="0" eaLnBrk="1" hangingPunct="1">
              <a:lnSpc>
                <a:spcPct val="80000"/>
              </a:lnSpc>
              <a:buNone/>
              <a:defRPr/>
            </a:pPr>
            <a:endParaRPr lang="en-US" sz="2800" b="1" i="1" dirty="0">
              <a:solidFill>
                <a:srgbClr val="0070C0"/>
              </a:solidFill>
            </a:endParaRPr>
          </a:p>
          <a:p>
            <a:pPr marL="514350" lvl="1" indent="-514350" eaLnBrk="1" hangingPunct="1">
              <a:lnSpc>
                <a:spcPct val="80000"/>
              </a:lnSpc>
              <a:buAutoNum type="arabicPeriod"/>
              <a:defRPr/>
            </a:pPr>
            <a:endParaRPr lang="en-US" sz="2800" b="1" i="1" dirty="0">
              <a:solidFill>
                <a:srgbClr val="0070C0"/>
              </a:solidFill>
            </a:endParaRPr>
          </a:p>
          <a:p>
            <a:pPr marL="514350" lvl="1" indent="-514350" eaLnBrk="1" hangingPunct="1">
              <a:lnSpc>
                <a:spcPct val="80000"/>
              </a:lnSpc>
              <a:buAutoNum type="arabicPeriod"/>
              <a:defRPr/>
            </a:pPr>
            <a:endParaRPr lang="en-US" sz="2800" b="1" i="1" dirty="0">
              <a:solidFill>
                <a:srgbClr val="0070C0"/>
              </a:solidFill>
            </a:endParaRPr>
          </a:p>
          <a:p>
            <a:pPr eaLnBrk="1" hangingPunct="1">
              <a:lnSpc>
                <a:spcPct val="80000"/>
              </a:lnSpc>
              <a:defRPr/>
            </a:pPr>
            <a:endParaRPr lang="en-US" sz="3200" dirty="0"/>
          </a:p>
          <a:p>
            <a:pPr eaLnBrk="1" hangingPunct="1">
              <a:lnSpc>
                <a:spcPct val="80000"/>
              </a:lnSpc>
              <a:defRPr/>
            </a:pPr>
            <a:endParaRPr lang="en-US" sz="3200" dirty="0"/>
          </a:p>
          <a:p>
            <a:pPr eaLnBrk="1" hangingPunct="1">
              <a:lnSpc>
                <a:spcPct val="80000"/>
              </a:lnSpc>
              <a:defRPr/>
            </a:pPr>
            <a:endParaRPr lang="en-US" sz="3200" dirty="0"/>
          </a:p>
          <a:p>
            <a:pPr eaLnBrk="1" hangingPunct="1">
              <a:lnSpc>
                <a:spcPct val="80000"/>
              </a:lnSpc>
              <a:defRPr/>
            </a:pPr>
            <a:endParaRPr lang="en-US" sz="3200" dirty="0"/>
          </a:p>
        </p:txBody>
      </p:sp>
    </p:spTree>
    <p:extLst>
      <p:ext uri="{BB962C8B-B14F-4D97-AF65-F5344CB8AC3E}">
        <p14:creationId xmlns:p14="http://schemas.microsoft.com/office/powerpoint/2010/main" val="225622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229600" cy="11430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533400" y="1371600"/>
            <a:ext cx="8229600" cy="4876800"/>
          </a:xfrm>
        </p:spPr>
        <p:txBody>
          <a:bodyPr/>
          <a:lstStyle/>
          <a:p>
            <a:pPr marL="365760" indent="-365760" eaLnBrk="1" hangingPunct="1">
              <a:spcBef>
                <a:spcPts val="1200"/>
              </a:spcBef>
              <a:buFont typeface="+mj-lt"/>
              <a:buAutoNum type="arabicPeriod"/>
            </a:pPr>
            <a:r>
              <a:rPr lang="en-US" sz="3200" dirty="0"/>
              <a:t>How can we begin and end a lesson to help students develop a coherent science content storyline?</a:t>
            </a:r>
          </a:p>
          <a:p>
            <a:pPr marL="365760" indent="-365760" eaLnBrk="1" hangingPunct="1">
              <a:spcBef>
                <a:spcPts val="1200"/>
              </a:spcBef>
              <a:buFont typeface="+mj-lt"/>
              <a:buAutoNum type="arabicPeriod"/>
            </a:pPr>
            <a:r>
              <a:rPr lang="en-US" sz="3200" dirty="0"/>
              <a:t>How can selecting appropriate science activities help students develop a coherent science content storyline?</a:t>
            </a:r>
          </a:p>
          <a:p>
            <a:pPr marL="365760" indent="-365760" eaLnBrk="1" hangingPunct="1">
              <a:spcBef>
                <a:spcPts val="1200"/>
              </a:spcBef>
              <a:buFont typeface="+mj-lt"/>
              <a:buAutoNum type="arabicPeriod"/>
            </a:pPr>
            <a:r>
              <a:rPr lang="en-US" sz="3200" dirty="0"/>
              <a:t>How do plants get the food (matter and energy) they need to live and grow?</a:t>
            </a:r>
          </a:p>
          <a:p>
            <a:pPr marL="365760" indent="-365760" eaLnBrk="1" hangingPunct="1">
              <a:spcBef>
                <a:spcPts val="1200"/>
              </a:spcBef>
              <a:buFont typeface="+mj-lt"/>
              <a:buAutoNum type="arabicPeriod"/>
            </a:pPr>
            <a:r>
              <a:rPr lang="en-US" sz="3200" dirty="0"/>
              <a:t>How do living things grow bigger?</a:t>
            </a:r>
            <a:endParaRPr lang="en-US" sz="3200" dirty="0">
              <a:solidFill>
                <a:srgbClr val="00B050"/>
              </a:solidFill>
            </a:endParaRPr>
          </a:p>
          <a:p>
            <a:pPr marL="514350" indent="-514350" eaLnBrk="1" hangingPunct="1">
              <a:spcBef>
                <a:spcPct val="50000"/>
              </a:spcBef>
              <a:buFont typeface="+mj-lt"/>
              <a:buAutoNum type="arabicPeriod"/>
            </a:pPr>
            <a:endParaRPr lang="en-US" sz="2800" dirty="0"/>
          </a:p>
        </p:txBody>
      </p:sp>
    </p:spTree>
    <p:extLst>
      <p:ext uri="{BB962C8B-B14F-4D97-AF65-F5344CB8AC3E}">
        <p14:creationId xmlns:p14="http://schemas.microsoft.com/office/powerpoint/2010/main" val="19399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81000"/>
            <a:ext cx="8153400" cy="1143000"/>
          </a:xfrm>
        </p:spPr>
        <p:txBody>
          <a:bodyPr/>
          <a:lstStyle/>
          <a:p>
            <a:pPr eaLnBrk="1" hangingPunct="1"/>
            <a:r>
              <a:rPr lang="en-US" dirty="0"/>
              <a:t>Lesson Analysis: Focus Question 1</a:t>
            </a:r>
          </a:p>
        </p:txBody>
      </p:sp>
      <p:sp>
        <p:nvSpPr>
          <p:cNvPr id="30723" name="Rectangle 3"/>
          <p:cNvSpPr>
            <a:spLocks noGrp="1" noChangeArrowheads="1"/>
          </p:cNvSpPr>
          <p:nvPr>
            <p:ph type="body" idx="1"/>
          </p:nvPr>
        </p:nvSpPr>
        <p:spPr>
          <a:xfrm>
            <a:off x="533400" y="1524000"/>
            <a:ext cx="8153400" cy="4419600"/>
          </a:xfrm>
        </p:spPr>
        <p:txBody>
          <a:bodyPr/>
          <a:lstStyle/>
          <a:p>
            <a:pPr marL="0" indent="0" eaLnBrk="1" hangingPunct="1">
              <a:spcBef>
                <a:spcPct val="50000"/>
              </a:spcBef>
              <a:buNone/>
            </a:pPr>
            <a:r>
              <a:rPr lang="en-US" sz="3200" dirty="0"/>
              <a:t>How can we begin and end a lesson to help students develop a coherent science content storyline?</a:t>
            </a:r>
          </a:p>
          <a:p>
            <a:pPr marL="0" indent="0" eaLnBrk="1" hangingPunct="1">
              <a:spcBef>
                <a:spcPct val="50000"/>
              </a:spcBef>
              <a:buNone/>
            </a:pPr>
            <a:endParaRPr lang="en-US" sz="2800" dirty="0"/>
          </a:p>
        </p:txBody>
      </p:sp>
    </p:spTree>
    <p:extLst>
      <p:ext uri="{BB962C8B-B14F-4D97-AF65-F5344CB8AC3E}">
        <p14:creationId xmlns:p14="http://schemas.microsoft.com/office/powerpoint/2010/main" val="25641018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Summarize Today’s Work</a:t>
            </a:r>
          </a:p>
        </p:txBody>
      </p:sp>
      <p:sp>
        <p:nvSpPr>
          <p:cNvPr id="3" name="Content Placeholder 2"/>
          <p:cNvSpPr>
            <a:spLocks noGrp="1"/>
          </p:cNvSpPr>
          <p:nvPr>
            <p:ph idx="1"/>
          </p:nvPr>
        </p:nvSpPr>
        <p:spPr>
          <a:xfrm>
            <a:off x="457200" y="1219200"/>
            <a:ext cx="8382000" cy="5257800"/>
          </a:xfrm>
        </p:spPr>
        <p:txBody>
          <a:bodyPr/>
          <a:lstStyle/>
          <a:p>
            <a:pPr marL="0" indent="0">
              <a:buNone/>
            </a:pPr>
            <a:r>
              <a:rPr lang="en-US" sz="2670" dirty="0"/>
              <a:t>Hold up three fingers when you have all of these in mind:</a:t>
            </a:r>
          </a:p>
          <a:p>
            <a:pPr marL="365760" indent="-365760">
              <a:spcBef>
                <a:spcPts val="600"/>
              </a:spcBef>
              <a:buFont typeface="+mj-lt"/>
              <a:buAutoNum type="arabicPeriod"/>
            </a:pPr>
            <a:r>
              <a:rPr lang="en-US" sz="2670" dirty="0"/>
              <a:t>One idea you’re taking away about strategy C: Select activities that are matched to the learning goal</a:t>
            </a:r>
          </a:p>
          <a:p>
            <a:pPr marL="365760" indent="-365760">
              <a:spcBef>
                <a:spcPts val="600"/>
              </a:spcBef>
              <a:buFont typeface="+mj-lt"/>
              <a:buAutoNum type="arabicPeriod" startAt="2"/>
            </a:pPr>
            <a:r>
              <a:rPr lang="en-US" sz="2670" dirty="0"/>
              <a:t>One idea you’re taking away about strategies B, I, and 7: </a:t>
            </a:r>
          </a:p>
          <a:p>
            <a:pPr marL="731520" lvl="1" indent="-274320">
              <a:spcBef>
                <a:spcPts val="0"/>
              </a:spcBef>
              <a:buFont typeface="Arial" pitchFamily="34" charset="0"/>
              <a:buChar char="•"/>
            </a:pPr>
            <a:r>
              <a:rPr lang="en-US" sz="2670" dirty="0"/>
              <a:t>Set the purpose with a focus question or goal statement (strategy B)</a:t>
            </a:r>
          </a:p>
          <a:p>
            <a:pPr marL="731520" lvl="1" indent="-274320">
              <a:spcBef>
                <a:spcPts val="0"/>
              </a:spcBef>
              <a:buFont typeface="Arial" pitchFamily="34" charset="0"/>
              <a:buChar char="•"/>
            </a:pPr>
            <a:r>
              <a:rPr lang="en-US" sz="2670" dirty="0"/>
              <a:t>Summarize key science ideas (strategy I)</a:t>
            </a:r>
          </a:p>
          <a:p>
            <a:pPr marL="731520" lvl="1" indent="-274320">
              <a:spcBef>
                <a:spcPts val="0"/>
              </a:spcBef>
              <a:buFont typeface="Arial" pitchFamily="34" charset="0"/>
              <a:buChar char="•"/>
            </a:pPr>
            <a:r>
              <a:rPr lang="en-US" sz="2670" dirty="0"/>
              <a:t>Engage students in making connections by synthesizing and summarizing key science ideas (strategy 7)</a:t>
            </a:r>
          </a:p>
          <a:p>
            <a:pPr marL="365760" lvl="1" indent="-365760">
              <a:spcBef>
                <a:spcPts val="600"/>
              </a:spcBef>
              <a:buFont typeface="+mj-lt"/>
              <a:buAutoNum type="arabicPeriod" startAt="3"/>
            </a:pPr>
            <a:r>
              <a:rPr lang="en-US" sz="2670" dirty="0"/>
              <a:t>One science idea about food webs that you’re taking away from today’s content deepening work.</a:t>
            </a:r>
          </a:p>
        </p:txBody>
      </p:sp>
    </p:spTree>
    <p:extLst>
      <p:ext uri="{BB962C8B-B14F-4D97-AF65-F5344CB8AC3E}">
        <p14:creationId xmlns:p14="http://schemas.microsoft.com/office/powerpoint/2010/main" val="411052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81000"/>
            <a:ext cx="8229600" cy="1020763"/>
          </a:xfrm>
        </p:spPr>
        <p:txBody>
          <a:bodyPr>
            <a:normAutofit/>
          </a:bodyPr>
          <a:lstStyle/>
          <a:p>
            <a:r>
              <a:rPr lang="en-US" dirty="0"/>
              <a:t>Homework</a:t>
            </a:r>
          </a:p>
        </p:txBody>
      </p:sp>
      <p:sp>
        <p:nvSpPr>
          <p:cNvPr id="3" name="Content Placeholder 2"/>
          <p:cNvSpPr>
            <a:spLocks noGrp="1"/>
          </p:cNvSpPr>
          <p:nvPr>
            <p:ph idx="1"/>
          </p:nvPr>
        </p:nvSpPr>
        <p:spPr>
          <a:xfrm>
            <a:off x="533400" y="1371600"/>
            <a:ext cx="8382000" cy="4876800"/>
          </a:xfrm>
        </p:spPr>
        <p:txBody>
          <a:bodyPr/>
          <a:lstStyle/>
          <a:p>
            <a:pPr marL="365760" indent="-365760">
              <a:spcBef>
                <a:spcPts val="0"/>
              </a:spcBef>
              <a:defRPr/>
            </a:pPr>
            <a:r>
              <a:rPr lang="en-US" sz="3200" dirty="0"/>
              <a:t>In the </a:t>
            </a:r>
            <a:r>
              <a:rPr lang="en-US" sz="3200" dirty="0" err="1"/>
              <a:t>STeLLA</a:t>
            </a:r>
            <a:r>
              <a:rPr lang="en-US" sz="3200" dirty="0"/>
              <a:t> strategies booklet, read about SCSL strategy D: </a:t>
            </a:r>
          </a:p>
          <a:p>
            <a:pPr marL="685800" indent="0">
              <a:spcBef>
                <a:spcPts val="300"/>
              </a:spcBef>
              <a:buNone/>
              <a:defRPr/>
            </a:pPr>
            <a:r>
              <a:rPr lang="en-US" sz="3200" i="1" dirty="0"/>
              <a:t>Select content representations and models matched to the learning goal and engage students in their use.</a:t>
            </a:r>
            <a:endParaRPr lang="en-US" sz="3200" i="1" dirty="0">
              <a:solidFill>
                <a:srgbClr val="FF0000"/>
              </a:solidFill>
            </a:endParaRPr>
          </a:p>
          <a:p>
            <a:pPr marL="365760" indent="-365760">
              <a:spcBef>
                <a:spcPts val="1200"/>
              </a:spcBef>
              <a:defRPr/>
            </a:pPr>
            <a:r>
              <a:rPr lang="en-US" sz="3200" dirty="0"/>
              <a:t>Fill in the appropriate column on your Z-fold summary chart.</a:t>
            </a:r>
          </a:p>
        </p:txBody>
      </p:sp>
    </p:spTree>
    <p:extLst>
      <p:ext uri="{BB962C8B-B14F-4D97-AF65-F5344CB8AC3E}">
        <p14:creationId xmlns:p14="http://schemas.microsoft.com/office/powerpoint/2010/main" val="2023901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81000"/>
            <a:ext cx="8458200" cy="1143000"/>
          </a:xfrm>
        </p:spPr>
        <p:txBody>
          <a:bodyPr>
            <a:noAutofit/>
          </a:bodyPr>
          <a:lstStyle/>
          <a:p>
            <a:pPr eaLnBrk="1" hangingPunct="1"/>
            <a:r>
              <a:rPr lang="en-US" sz="3800" dirty="0"/>
              <a:t>Reflections on Today’s Session</a:t>
            </a:r>
          </a:p>
        </p:txBody>
      </p:sp>
      <p:sp>
        <p:nvSpPr>
          <p:cNvPr id="39939" name="Rectangle 3"/>
          <p:cNvSpPr>
            <a:spLocks noGrp="1" noChangeArrowheads="1"/>
          </p:cNvSpPr>
          <p:nvPr>
            <p:ph type="body" idx="1"/>
          </p:nvPr>
        </p:nvSpPr>
        <p:spPr>
          <a:xfrm>
            <a:off x="457200" y="1371600"/>
            <a:ext cx="8229600" cy="5105400"/>
          </a:xfrm>
        </p:spPr>
        <p:txBody>
          <a:bodyPr/>
          <a:lstStyle/>
          <a:p>
            <a:pPr marL="365760" indent="-365760" eaLnBrk="1" hangingPunct="1">
              <a:spcBef>
                <a:spcPts val="600"/>
              </a:spcBef>
            </a:pPr>
            <a:r>
              <a:rPr lang="en-US" sz="3200" dirty="0"/>
              <a:t>How are </a:t>
            </a:r>
            <a:r>
              <a:rPr lang="en-US" sz="3200" dirty="0" err="1"/>
              <a:t>STeLLA</a:t>
            </a:r>
            <a:r>
              <a:rPr lang="en-US" sz="3200" dirty="0"/>
              <a:t> strategies B, I, 7, and C related to one another?</a:t>
            </a:r>
          </a:p>
          <a:p>
            <a:pPr marL="365760" indent="-365760" eaLnBrk="1" hangingPunct="1">
              <a:spcBef>
                <a:spcPts val="1800"/>
              </a:spcBef>
            </a:pPr>
            <a:r>
              <a:rPr lang="en-US" sz="3200" dirty="0"/>
              <a:t>What new insights or questions have emerged about matter and/or energy in food webs? </a:t>
            </a:r>
          </a:p>
          <a:p>
            <a:pPr marL="365760" indent="-365760" eaLnBrk="1" hangingPunct="1">
              <a:spcBef>
                <a:spcPts val="1800"/>
              </a:spcBef>
            </a:pPr>
            <a:r>
              <a:rPr lang="en-US" sz="3200" dirty="0"/>
              <a:t>Only two more days are left of our time together at the Summer Institute. What burning questions do you think should be answered before the end of the week?  </a:t>
            </a:r>
          </a:p>
          <a:p>
            <a:pPr eaLnBrk="1" hangingPunct="1"/>
            <a:endParaRPr lang="en-US" sz="3200" dirty="0"/>
          </a:p>
        </p:txBody>
      </p:sp>
    </p:spTree>
    <p:extLst>
      <p:ext uri="{BB962C8B-B14F-4D97-AF65-F5344CB8AC3E}">
        <p14:creationId xmlns:p14="http://schemas.microsoft.com/office/powerpoint/2010/main" val="8714358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09600"/>
            <a:ext cx="8305800" cy="990600"/>
          </a:xfrm>
        </p:spPr>
        <p:txBody>
          <a:bodyPr>
            <a:noAutofit/>
          </a:bodyPr>
          <a:lstStyle/>
          <a:p>
            <a:pPr marL="0" lvl="1" indent="0" eaLnBrk="1" hangingPunct="1">
              <a:spcBef>
                <a:spcPts val="0"/>
              </a:spcBef>
            </a:pPr>
            <a:r>
              <a:rPr lang="en-US" sz="3800" dirty="0">
                <a:latin typeface="Calibri" pitchFamily="34" charset="0"/>
              </a:rPr>
              <a:t>Strategies B, I, and 7: Purposes and Key Features</a:t>
            </a:r>
          </a:p>
        </p:txBody>
      </p:sp>
      <p:sp>
        <p:nvSpPr>
          <p:cNvPr id="31747" name="Rectangle 3"/>
          <p:cNvSpPr>
            <a:spLocks noGrp="1" noChangeArrowheads="1"/>
          </p:cNvSpPr>
          <p:nvPr>
            <p:ph idx="1"/>
          </p:nvPr>
        </p:nvSpPr>
        <p:spPr>
          <a:xfrm>
            <a:off x="457200" y="1828800"/>
            <a:ext cx="8382000" cy="4648200"/>
          </a:xfrm>
        </p:spPr>
        <p:txBody>
          <a:bodyPr/>
          <a:lstStyle/>
          <a:p>
            <a:pPr marL="0" lvl="1" indent="0" eaLnBrk="1" hangingPunct="1">
              <a:spcBef>
                <a:spcPts val="600"/>
              </a:spcBef>
              <a:buNone/>
            </a:pPr>
            <a:r>
              <a:rPr lang="en-US" sz="2500" b="1" dirty="0"/>
              <a:t>Group 1: </a:t>
            </a:r>
            <a:r>
              <a:rPr lang="en-US" sz="2500" dirty="0"/>
              <a:t>What are the purpose and key features of strategy B? </a:t>
            </a:r>
            <a:endParaRPr lang="en-US" sz="2500" dirty="0">
              <a:solidFill>
                <a:srgbClr val="00B050"/>
              </a:solidFill>
            </a:endParaRPr>
          </a:p>
          <a:p>
            <a:pPr marL="731520" lvl="2" indent="-274320" eaLnBrk="1" hangingPunct="1">
              <a:spcBef>
                <a:spcPts val="600"/>
              </a:spcBef>
            </a:pPr>
            <a:r>
              <a:rPr lang="en-US" sz="2500" dirty="0"/>
              <a:t>Why is a focus question or goal statement important for science content storyline coherence?</a:t>
            </a:r>
          </a:p>
          <a:p>
            <a:pPr marL="0" indent="0" eaLnBrk="1" hangingPunct="1">
              <a:spcBef>
                <a:spcPts val="1200"/>
              </a:spcBef>
              <a:buNone/>
              <a:defRPr/>
            </a:pPr>
            <a:r>
              <a:rPr lang="en-US" sz="2500" b="1" dirty="0"/>
              <a:t>Group 2: </a:t>
            </a:r>
            <a:r>
              <a:rPr lang="en-US" sz="2500" dirty="0"/>
              <a:t>What are the purpose and key features of strategy I?</a:t>
            </a:r>
            <a:endParaRPr lang="en-US" sz="2500" dirty="0">
              <a:solidFill>
                <a:srgbClr val="00B050"/>
              </a:solidFill>
            </a:endParaRPr>
          </a:p>
          <a:p>
            <a:pPr marL="731520" lvl="2" indent="-274320" eaLnBrk="1" hangingPunct="1">
              <a:spcBef>
                <a:spcPts val="600"/>
              </a:spcBef>
              <a:defRPr/>
            </a:pPr>
            <a:r>
              <a:rPr lang="en-US" sz="2500" dirty="0"/>
              <a:t>Why is summarizing key science ideas important for science content storyline coherence?</a:t>
            </a:r>
          </a:p>
          <a:p>
            <a:pPr marL="0" indent="0" eaLnBrk="1" hangingPunct="1">
              <a:spcBef>
                <a:spcPts val="1200"/>
              </a:spcBef>
              <a:buNone/>
              <a:defRPr/>
            </a:pPr>
            <a:r>
              <a:rPr lang="en-US" sz="2500" b="1" dirty="0"/>
              <a:t>Group 3: </a:t>
            </a:r>
            <a:r>
              <a:rPr lang="en-US" sz="2500" dirty="0"/>
              <a:t>What are the purpose and key features of strategy 7? </a:t>
            </a:r>
          </a:p>
          <a:p>
            <a:pPr marL="731520" lvl="1" indent="-274320" eaLnBrk="1" hangingPunct="1">
              <a:spcBef>
                <a:spcPts val="600"/>
              </a:spcBef>
              <a:defRPr/>
            </a:pPr>
            <a:r>
              <a:rPr lang="en-US" sz="2500" dirty="0"/>
              <a:t>How does strategy 7 compare with strategy I? </a:t>
            </a:r>
            <a:endParaRPr lang="en-US" sz="2500" b="1" dirty="0"/>
          </a:p>
          <a:p>
            <a:pPr marL="0" lvl="1" indent="0" eaLnBrk="1" hangingPunct="1">
              <a:spcBef>
                <a:spcPts val="1200"/>
              </a:spcBef>
              <a:buNone/>
              <a:defRPr/>
            </a:pPr>
            <a:r>
              <a:rPr lang="en-US" sz="2500" b="1" dirty="0"/>
              <a:t>All groups: </a:t>
            </a:r>
            <a:r>
              <a:rPr lang="en-US" sz="2500" dirty="0"/>
              <a:t>Make sure to cite ideas from the </a:t>
            </a:r>
            <a:r>
              <a:rPr lang="en-US" sz="2500" dirty="0" err="1"/>
              <a:t>STeLLA</a:t>
            </a:r>
            <a:r>
              <a:rPr lang="en-US" sz="2500" dirty="0"/>
              <a:t> strategies booklet in your answers.</a:t>
            </a:r>
          </a:p>
          <a:p>
            <a:pPr lvl="1" eaLnBrk="1" hangingPunct="1">
              <a:spcBef>
                <a:spcPts val="0"/>
              </a:spcBef>
              <a:buNone/>
              <a:defRPr/>
            </a:pPr>
            <a:r>
              <a:rPr lang="en-US" sz="2400" dirty="0"/>
              <a:t> </a:t>
            </a:r>
          </a:p>
        </p:txBody>
      </p:sp>
    </p:spTree>
    <p:extLst>
      <p:ext uri="{BB962C8B-B14F-4D97-AF65-F5344CB8AC3E}">
        <p14:creationId xmlns:p14="http://schemas.microsoft.com/office/powerpoint/2010/main" val="2632782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33400"/>
            <a:ext cx="8458200" cy="990600"/>
          </a:xfrm>
        </p:spPr>
        <p:txBody>
          <a:bodyPr>
            <a:normAutofit/>
          </a:bodyPr>
          <a:lstStyle/>
          <a:p>
            <a:pPr eaLnBrk="1" hangingPunct="1"/>
            <a:r>
              <a:rPr lang="en-US" dirty="0"/>
              <a:t>Discussion Questions: Strategy B</a:t>
            </a:r>
          </a:p>
        </p:txBody>
      </p:sp>
      <p:sp>
        <p:nvSpPr>
          <p:cNvPr id="31747" name="Rectangle 3"/>
          <p:cNvSpPr>
            <a:spLocks noGrp="1" noChangeArrowheads="1"/>
          </p:cNvSpPr>
          <p:nvPr>
            <p:ph type="body" idx="1"/>
          </p:nvPr>
        </p:nvSpPr>
        <p:spPr/>
        <p:txBody>
          <a:bodyPr/>
          <a:lstStyle/>
          <a:p>
            <a:pPr marL="365760" indent="-365760" eaLnBrk="1" hangingPunct="1">
              <a:spcBef>
                <a:spcPct val="50000"/>
              </a:spcBef>
              <a:buFont typeface="+mj-lt"/>
              <a:buAutoNum type="arabicPeriod"/>
            </a:pPr>
            <a:r>
              <a:rPr lang="en-US" sz="3200" dirty="0"/>
              <a:t>What is the difference between focus questions and goal statements?</a:t>
            </a:r>
          </a:p>
          <a:p>
            <a:pPr marL="365760" indent="-365760" eaLnBrk="1" hangingPunct="1">
              <a:spcBef>
                <a:spcPct val="50000"/>
              </a:spcBef>
              <a:buFont typeface="+mj-lt"/>
              <a:buAutoNum type="arabicPeriod"/>
            </a:pPr>
            <a:r>
              <a:rPr lang="en-US" sz="3200" dirty="0"/>
              <a:t>Which do you think would be more useful in engaging student interest and making their thinking visible—focus questions or goal statements?</a:t>
            </a:r>
          </a:p>
        </p:txBody>
      </p:sp>
    </p:spTree>
    <p:extLst>
      <p:ext uri="{BB962C8B-B14F-4D97-AF65-F5344CB8AC3E}">
        <p14:creationId xmlns:p14="http://schemas.microsoft.com/office/powerpoint/2010/main" val="154137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15227</TotalTime>
  <Words>7693</Words>
  <Application>Microsoft Office PowerPoint</Application>
  <PresentationFormat>On-screen Show (4:3)</PresentationFormat>
  <Paragraphs>863</Paragraphs>
  <Slides>74</Slides>
  <Notes>74</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74</vt:i4>
      </vt:variant>
    </vt:vector>
  </HeadingPairs>
  <TitlesOfParts>
    <vt:vector size="82" baseType="lpstr">
      <vt:lpstr>Arial</vt:lpstr>
      <vt:lpstr>Calibri</vt:lpstr>
      <vt:lpstr>Lucida Sans Unicode</vt:lpstr>
      <vt:lpstr>Symbol</vt:lpstr>
      <vt:lpstr>Times</vt:lpstr>
      <vt:lpstr>Times New Roman</vt:lpstr>
      <vt:lpstr>Clarity</vt:lpstr>
      <vt:lpstr>Theme1</vt:lpstr>
      <vt:lpstr>RESPeCT PD pROGRAM</vt:lpstr>
      <vt:lpstr>Agenda for Day 6 </vt:lpstr>
      <vt:lpstr>Trends in Reflections</vt:lpstr>
      <vt:lpstr>Review: Science Content Storyline</vt:lpstr>
      <vt:lpstr>Today’s Focus Questions</vt:lpstr>
      <vt:lpstr>PowerPoint Presentation</vt:lpstr>
      <vt:lpstr>Lesson Analysis: Focus Question 1</vt:lpstr>
      <vt:lpstr>Strategies B, I, and 7: Purposes and Key Features</vt:lpstr>
      <vt:lpstr>Discussion Questions: Strategy B</vt:lpstr>
      <vt:lpstr>Discussion Questions: Strategies I and 7</vt:lpstr>
      <vt:lpstr>Video-based Lesson Analysis</vt:lpstr>
      <vt:lpstr>Lesson Analysis: Strategy B</vt:lpstr>
      <vt:lpstr>Lesson Analysis: Strategy I</vt:lpstr>
      <vt:lpstr>Food Webs Lesson Plans: Reading and Analysis</vt:lpstr>
      <vt:lpstr> Food webs</vt:lpstr>
      <vt:lpstr>PowerPoint Presentation</vt:lpstr>
      <vt:lpstr>The Alka-Seltzer Activity: A New Model</vt:lpstr>
      <vt:lpstr>What Just Happened?</vt:lpstr>
      <vt:lpstr>PowerPoint Presentation</vt:lpstr>
      <vt:lpstr>Did the Activity Match the Learning Goals?</vt:lpstr>
      <vt:lpstr>Review: What Is NOT Food?</vt:lpstr>
      <vt:lpstr>The Scientific Definition of Food</vt:lpstr>
      <vt:lpstr>Content Deepening: Focus Question 1</vt:lpstr>
      <vt:lpstr>PowerPoint Presentation</vt:lpstr>
      <vt:lpstr>PowerPoint Presentation</vt:lpstr>
      <vt:lpstr>How Do Plants Get Their Food?</vt:lpstr>
      <vt:lpstr>Investigation 1: Are Water and Carbon Dioxide Food for Plants?  </vt:lpstr>
      <vt:lpstr>Investigation 2: Is Soil Food for Plants?</vt:lpstr>
      <vt:lpstr>Investigation 3: Is Sunlight Food for Plants? </vt:lpstr>
      <vt:lpstr>PowerPoint Presentation</vt:lpstr>
      <vt:lpstr>PowerPoint Presentation</vt:lpstr>
      <vt:lpstr>PowerPoint Presentation</vt:lpstr>
      <vt:lpstr>Is Sunlight Food for Plants? </vt:lpstr>
      <vt:lpstr>Wrapping Up Our Investigations  </vt:lpstr>
      <vt:lpstr>So What Is Food for Plants?</vt:lpstr>
      <vt:lpstr>Photosynthesis Demonstration</vt:lpstr>
      <vt:lpstr>The Role of Chloroplasts in Photosynthesis</vt:lpstr>
      <vt:lpstr>PowerPoint Presentation</vt:lpstr>
      <vt:lpstr>How Does Carbon Dioxide Enter a Leaf?</vt:lpstr>
      <vt:lpstr>Reading: How Plants Use Matter and Energy</vt:lpstr>
      <vt:lpstr>What Happens to the Sugar Molecules?</vt:lpstr>
      <vt:lpstr>Plants Are Producers That Make Food!</vt:lpstr>
      <vt:lpstr>Plants Are Producers That Make Food!</vt:lpstr>
      <vt:lpstr>Did the Activity Match the Learning Goal?</vt:lpstr>
      <vt:lpstr>Content Deepening: Focus Question 2</vt:lpstr>
      <vt:lpstr>How Do Living Things Grow Bigger?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Living Things Grow Bigger?</vt:lpstr>
      <vt:lpstr>Building a Food Web</vt:lpstr>
      <vt:lpstr>What Happens to Matter in a Food Chain?</vt:lpstr>
      <vt:lpstr>What Happens to Matter in a Food Chain?</vt:lpstr>
      <vt:lpstr>Discussion Questions</vt:lpstr>
      <vt:lpstr>Organism Drawings</vt:lpstr>
      <vt:lpstr>Synthesize and Summarize</vt:lpstr>
      <vt:lpstr>Assessing Your Work</vt:lpstr>
      <vt:lpstr>Lesson Analysis: Focus Question 2 </vt:lpstr>
      <vt:lpstr>Strategy C: Purpose and Key Features</vt:lpstr>
      <vt:lpstr>Lesson Analysis Question</vt:lpstr>
      <vt:lpstr>Lesson Analysis: Strategy C</vt:lpstr>
      <vt:lpstr>Lesson Analysis: Strategy C</vt:lpstr>
      <vt:lpstr>Lesson Analysis: Revised Main Learning Goal</vt:lpstr>
      <vt:lpstr>Practice: Strategy C</vt:lpstr>
      <vt:lpstr>Today’s Focus Questions</vt:lpstr>
      <vt:lpstr>Summarize Today’s Work</vt:lpstr>
      <vt:lpstr>Homework</vt:lpstr>
      <vt:lpstr>Reflections on Today’s Session</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910</cp:revision>
  <cp:lastPrinted>2016-03-15T16:05:57Z</cp:lastPrinted>
  <dcterms:created xsi:type="dcterms:W3CDTF">2014-06-10T18:20:14Z</dcterms:created>
  <dcterms:modified xsi:type="dcterms:W3CDTF">2020-01-07T22:59:52Z</dcterms:modified>
</cp:coreProperties>
</file>