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handoutMasterIdLst>
    <p:handoutMasterId r:id="rId49"/>
  </p:handoutMasterIdLst>
  <p:sldIdLst>
    <p:sldId id="299" r:id="rId3"/>
    <p:sldId id="360" r:id="rId4"/>
    <p:sldId id="300" r:id="rId5"/>
    <p:sldId id="305" r:id="rId6"/>
    <p:sldId id="303" r:id="rId7"/>
    <p:sldId id="419" r:id="rId8"/>
    <p:sldId id="334" r:id="rId9"/>
    <p:sldId id="377" r:id="rId10"/>
    <p:sldId id="370" r:id="rId11"/>
    <p:sldId id="338" r:id="rId12"/>
    <p:sldId id="382" r:id="rId13"/>
    <p:sldId id="342" r:id="rId14"/>
    <p:sldId id="345" r:id="rId15"/>
    <p:sldId id="420" r:id="rId16"/>
    <p:sldId id="415" r:id="rId17"/>
    <p:sldId id="379" r:id="rId18"/>
    <p:sldId id="380" r:id="rId19"/>
    <p:sldId id="373" r:id="rId20"/>
    <p:sldId id="374" r:id="rId21"/>
    <p:sldId id="375" r:id="rId22"/>
    <p:sldId id="383" r:id="rId23"/>
    <p:sldId id="384" r:id="rId24"/>
    <p:sldId id="409" r:id="rId25"/>
    <p:sldId id="416" r:id="rId26"/>
    <p:sldId id="387" r:id="rId27"/>
    <p:sldId id="388" r:id="rId28"/>
    <p:sldId id="389" r:id="rId29"/>
    <p:sldId id="390" r:id="rId30"/>
    <p:sldId id="391" r:id="rId31"/>
    <p:sldId id="392" r:id="rId32"/>
    <p:sldId id="417" r:id="rId33"/>
    <p:sldId id="394" r:id="rId34"/>
    <p:sldId id="410" r:id="rId35"/>
    <p:sldId id="411" r:id="rId36"/>
    <p:sldId id="401" r:id="rId37"/>
    <p:sldId id="402" r:id="rId38"/>
    <p:sldId id="403" r:id="rId39"/>
    <p:sldId id="412" r:id="rId40"/>
    <p:sldId id="405" r:id="rId41"/>
    <p:sldId id="413" r:id="rId42"/>
    <p:sldId id="408" r:id="rId43"/>
    <p:sldId id="418" r:id="rId44"/>
    <p:sldId id="369" r:id="rId45"/>
    <p:sldId id="376" r:id="rId46"/>
    <p:sldId id="293" r:id="rId47"/>
  </p:sldIdLst>
  <p:sldSz cx="9144000" cy="6858000" type="screen4x3"/>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 id="2" name="JLonas" initials="JL"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03" autoAdjust="0"/>
  </p:normalViewPr>
  <p:slideViewPr>
    <p:cSldViewPr>
      <p:cViewPr varScale="1">
        <p:scale>
          <a:sx n="87" d="100"/>
          <a:sy n="87" d="100"/>
        </p:scale>
        <p:origin x="6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92E6DE-0210-48E8-8DBD-55BCAB3111E7}"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z="1200" kern="1200" baseline="0" dirty="0">
                <a:solidFill>
                  <a:schemeClr val="tx1"/>
                </a:solidFill>
                <a:effectLst/>
                <a:latin typeface="+mn-lt"/>
                <a:ea typeface="+mn-ea"/>
                <a:cs typeface="+mn-cs"/>
              </a:rPr>
              <a:t>5 min</a:t>
            </a:r>
          </a:p>
          <a:p>
            <a:pPr eaLnBrk="1" hangingPunct="1"/>
            <a:endParaRPr lang="en-US" altLang="en-US" sz="1200" kern="1200" baseline="0" dirty="0">
              <a:solidFill>
                <a:schemeClr val="tx1"/>
              </a:solidFill>
              <a:effectLst/>
              <a:latin typeface="+mn-lt"/>
              <a:ea typeface="+mn-ea"/>
              <a:cs typeface="+mn-cs"/>
            </a:endParaRPr>
          </a:p>
          <a:p>
            <a:pPr eaLnBrk="1" hangingPunct="1"/>
            <a:r>
              <a:rPr lang="en-US" altLang="en-US" sz="1200" kern="1200" baseline="0" dirty="0">
                <a:solidFill>
                  <a:schemeClr val="tx1"/>
                </a:solidFill>
                <a:effectLst/>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60 min—20 min/clip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review part 2 of Analysis Guide F. After they watch each video clip, ask </a:t>
            </a:r>
            <a:r>
              <a:rPr lang="en-US" sz="1200" kern="1200" baseline="0" dirty="0">
                <a:solidFill>
                  <a:schemeClr val="tx1"/>
                </a:solidFill>
                <a:latin typeface="+mn-lt"/>
                <a:ea typeface="+mn-ea"/>
                <a:cs typeface="+mn-cs"/>
              </a:rPr>
              <a:t>them to </a:t>
            </a:r>
            <a:r>
              <a:rPr lang="en-US" sz="1200" kern="1200" dirty="0">
                <a:solidFill>
                  <a:schemeClr val="tx1"/>
                </a:solidFill>
                <a:latin typeface="+mn-lt"/>
                <a:ea typeface="+mn-ea"/>
                <a:cs typeface="+mn-cs"/>
              </a:rPr>
              <a:t>study the corresponding transcript, answer the questions in part 2 of the analysis guide, and then analyze the links between science ideas and activities that were (or were not) made before, during, or after the activity.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context for video clip 1 at the top of the transcript (handout 8.2 in PD program binder).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video clip 1 and then guide participants through these tasks:</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“Study the video transcript and then complete part 2, section 1 of the analysis guide, Setup for the Activity.”</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Have participants read the context for video clip 2 at the top of the transcript (handout 8.3 in PD binder).</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Show video clip 2 and then guide participants through these tasks:</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2 of the analysis guide, During the Activity.” </a:t>
            </a:r>
          </a:p>
          <a:p>
            <a:pPr marL="365760" indent="-137160">
              <a:buFont typeface="Arial" pitchFamily="34" charset="0"/>
              <a:buChar char="•"/>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f. Have participants read the context for video clip 3 at the top of the transcript (handout 8.4</a:t>
            </a:r>
            <a:r>
              <a:rPr lang="en-US" sz="1200" u="none" strike="noStrike" kern="1200" baseline="0" dirty="0">
                <a:solidFill>
                  <a:schemeClr val="tx1"/>
                </a:solidFill>
                <a:effectLst/>
                <a:latin typeface="+mn-lt"/>
                <a:ea typeface="+mn-ea"/>
                <a:cs typeface="+mn-cs"/>
              </a:rPr>
              <a:t> in PD binder</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g. Show video segments 3a and 3b.</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h.</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Before showing segment 3c, have participants read Food Webs lesson handout 5.2 (Rotting Is a Good Thing!) in their lesson plans binders.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err="1">
                <a:solidFill>
                  <a:schemeClr val="tx1"/>
                </a:solidFill>
                <a:effectLst/>
                <a:latin typeface="+mn-lt"/>
                <a:ea typeface="+mn-ea"/>
                <a:cs typeface="+mn-cs"/>
              </a:rPr>
              <a:t>i</a:t>
            </a:r>
            <a:r>
              <a:rPr lang="en-US" sz="1200" u="none" strike="noStrike" kern="1200" dirty="0">
                <a:solidFill>
                  <a:schemeClr val="tx1"/>
                </a:solidFill>
                <a:effectLst/>
                <a:latin typeface="+mn-lt"/>
                <a:ea typeface="+mn-ea"/>
                <a:cs typeface="+mn-cs"/>
              </a:rPr>
              <a:t>. Then show segment 3c and guide participants through these tasks: </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part 2, section 3 of the analysis guide, Follow-up to the Activity.” </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sample analyses of each video clip using Analysis Guide F criteria,</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Torres Video Clips for Day 8.</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 min</a:t>
            </a:r>
          </a:p>
          <a:p>
            <a:endParaRPr lang="en-US" baseline="0" dirty="0"/>
          </a:p>
          <a:p>
            <a:r>
              <a:rPr lang="en-US" sz="1200" kern="1200" dirty="0">
                <a:solidFill>
                  <a:schemeClr val="tx1"/>
                </a:solidFill>
                <a:latin typeface="+mn-lt"/>
                <a:ea typeface="+mn-ea"/>
                <a:cs typeface="+mn-cs"/>
              </a:rPr>
              <a:t>a. “Now we’re going to watch another short video clip from the same lesson. In this clip, be on the lookout for evidence of strategies F, G, and H at the beginning and end of the lesson.”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context at the top of the video transcript (handout 8.5).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Divide participants into three groups (or pairs). Group 1 will focus on finding evidence of strategy F in the clip, Group 2 will focus on strategy G, and Group 3 will focus on strategy H.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Ask each group:</a:t>
            </a:r>
            <a:r>
              <a:rPr lang="en-US" sz="1200" u="none" strike="noStrike" kern="1200" dirty="0">
                <a:solidFill>
                  <a:schemeClr val="tx1"/>
                </a:solidFill>
                <a:effectLst/>
                <a:latin typeface="+mn-lt"/>
                <a:ea typeface="+mn-ea"/>
                <a:cs typeface="+mn-cs"/>
              </a:rPr>
              <a:t> “What evidence of your assigned strategy might you find in the video?” (Encourage participants to refer to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or strategy charts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if they need to review the key features of each strategy.)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Show the video clip.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f.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evidence each group came up with for their assigned strategy.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sample analyses of the video clip using Analysis Guide F criteria,</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Torres Video Clips for Day 8. </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07563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work only on part A of their assigned task.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Go over the directions on the slide. Emphasize the importance of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strategy charts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transcript for video clip 4 and search for examples of your assigned strategy being used during the lesson. Be ready to share your ideas with the group, and make</a:t>
            </a:r>
            <a:r>
              <a:rPr lang="en-US" sz="1200" kern="1200" baseline="0" dirty="0">
                <a:solidFill>
                  <a:schemeClr val="tx1"/>
                </a:solidFill>
                <a:latin typeface="+mn-lt"/>
                <a:ea typeface="+mn-ea"/>
                <a:cs typeface="+mn-cs"/>
              </a:rPr>
              <a:t> sure</a:t>
            </a:r>
            <a:r>
              <a:rPr lang="en-US" sz="1200" kern="1200" dirty="0">
                <a:solidFill>
                  <a:schemeClr val="tx1"/>
                </a:solidFill>
                <a:latin typeface="+mn-lt"/>
                <a:ea typeface="+mn-ea"/>
                <a:cs typeface="+mn-cs"/>
              </a:rPr>
              <a:t> to support your answers with evidence.”</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Have participants share their findings. Encourage listeners to agree or disagree,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ask clarification questions and add 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the strategies being used in the lesson, see PD Leader Master: 5th-Grade Guide to Torres Video Clips for Day 8.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329096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 min</a:t>
            </a:r>
            <a:endParaRPr lang="en-US" dirty="0"/>
          </a:p>
          <a:p>
            <a:endParaRPr lang="en-US" dirty="0"/>
          </a:p>
          <a:p>
            <a:pPr marL="228600" indent="-228600">
              <a:buNone/>
            </a:pPr>
            <a:r>
              <a:rPr lang="en-US" sz="1200" kern="1200" dirty="0">
                <a:solidFill>
                  <a:schemeClr val="tx1"/>
                </a:solidFill>
                <a:latin typeface="+mn-lt"/>
                <a:ea typeface="+mn-ea"/>
                <a:cs typeface="+mn-cs"/>
              </a:rPr>
              <a:t>a. Read the summary statements on the slide or give participants time to read them silently. </a:t>
            </a:r>
          </a:p>
          <a:p>
            <a:pPr marL="228600" indent="-228600">
              <a:buAutoNum type="alphaLcPeriod"/>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b. Ask participants whether they have a brief comment or question about the summary.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74915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356201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Give a brief overview of the science content storyline across lessons and then begin the lesson conversation.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For steps 2 and 3, ask each participant to report on her/his 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As participants give their reports, fill in the charts you’ve created, checking off the main strategies highlighted in each lesson. (See the chart 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Student Thinking Lens strategies:</a:t>
            </a:r>
          </a:p>
          <a:p>
            <a:pPr marL="137160" indent="-137160">
              <a:buFont typeface="Arial" pitchFamily="34" charset="0"/>
              <a:buChar char="•"/>
            </a:pPr>
            <a:r>
              <a:rPr lang="en-US" sz="1200" kern="1200" dirty="0">
                <a:solidFill>
                  <a:schemeClr val="tx1"/>
                </a:solidFill>
                <a:latin typeface="+mn-lt"/>
                <a:ea typeface="+mn-ea"/>
                <a:cs typeface="+mn-cs"/>
              </a:rPr>
              <a:t>Elicit and probe strategies are very important in lesson 1. They also appear as students are engaged in making predictions in lessons 2, 4, and 5.</a:t>
            </a:r>
          </a:p>
          <a:p>
            <a:pPr marL="137160" indent="-137160">
              <a:buFont typeface="Arial" pitchFamily="34" charset="0"/>
              <a:buChar char="•"/>
            </a:pPr>
            <a:r>
              <a:rPr lang="en-US" sz="1200" kern="1200" dirty="0">
                <a:solidFill>
                  <a:schemeClr val="tx1"/>
                </a:solidFill>
                <a:latin typeface="+mn-lt"/>
                <a:ea typeface="+mn-ea"/>
                <a:cs typeface="+mn-cs"/>
              </a:rPr>
              <a:t>Probe and challenge strategies are used throughout all the lessons.</a:t>
            </a:r>
          </a:p>
          <a:p>
            <a:pPr marL="137160" indent="-137160">
              <a:buFont typeface="Arial" pitchFamily="34" charset="0"/>
              <a:buChar char="•"/>
            </a:pPr>
            <a:r>
              <a:rPr lang="en-US" sz="1200" kern="1200" dirty="0">
                <a:solidFill>
                  <a:schemeClr val="tx1"/>
                </a:solidFill>
                <a:latin typeface="+mn-lt"/>
                <a:ea typeface="+mn-ea"/>
                <a:cs typeface="+mn-cs"/>
              </a:rPr>
              <a:t>Strategies 4 (analyzing data) and 5 (constructing explanations) are highlighted in the middle lessons (lessons 2, 3, 4, 5) to help students construct new science ideas in evidence-based ways.</a:t>
            </a:r>
          </a:p>
          <a:p>
            <a:pPr marL="137160" indent="-137160">
              <a:buFont typeface="Arial" pitchFamily="34" charset="0"/>
              <a:buChar char="•"/>
            </a:pPr>
            <a:r>
              <a:rPr lang="en-US" sz="1200" kern="1200" dirty="0">
                <a:solidFill>
                  <a:schemeClr val="tx1"/>
                </a:solidFill>
                <a:latin typeface="+mn-lt"/>
                <a:ea typeface="+mn-ea"/>
                <a:cs typeface="+mn-cs"/>
              </a:rPr>
              <a:t>Strategy 6 (use and apply new science ideas) starts appearing after some new ideas have been introduced (lessons 3 and 5), but they become the main focus of the final two lessons.</a:t>
            </a:r>
          </a:p>
          <a:p>
            <a:pPr marL="137160" indent="-137160">
              <a:buFont typeface="Arial" pitchFamily="34" charset="0"/>
              <a:buChar char="•"/>
            </a:pPr>
            <a:r>
              <a:rPr lang="en-US" sz="1200" kern="1200" dirty="0">
                <a:solidFill>
                  <a:schemeClr val="tx1"/>
                </a:solidFill>
                <a:latin typeface="+mn-lt"/>
                <a:ea typeface="+mn-ea"/>
                <a:cs typeface="+mn-cs"/>
              </a:rPr>
              <a:t>Strategy 7 (synthesizing and summarizing) appears at the end of each lesson.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Science Content Storyline Lens strategies: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To ensure that each lesson has a coherent science content storyline, all lessons include the following:</a:t>
            </a:r>
          </a:p>
          <a:p>
            <a:pPr marL="320040" indent="-137160">
              <a:buFont typeface="Arial" pitchFamily="34" charset="0"/>
              <a:buChar char="•"/>
            </a:pPr>
            <a:r>
              <a:rPr lang="en-US" sz="1200" kern="1200" dirty="0">
                <a:solidFill>
                  <a:schemeClr val="tx1"/>
                </a:solidFill>
                <a:latin typeface="+mn-lt"/>
                <a:ea typeface="+mn-ea"/>
                <a:cs typeface="+mn-cs"/>
              </a:rPr>
              <a:t>Strategy A: one main learning goal</a:t>
            </a:r>
          </a:p>
          <a:p>
            <a:pPr marL="320040" indent="-137160">
              <a:buFont typeface="Arial" pitchFamily="34" charset="0"/>
              <a:buChar char="•"/>
            </a:pPr>
            <a:r>
              <a:rPr lang="en-US" sz="1200" kern="1200" dirty="0">
                <a:solidFill>
                  <a:schemeClr val="tx1"/>
                </a:solidFill>
                <a:latin typeface="+mn-lt"/>
                <a:ea typeface="+mn-ea"/>
                <a:cs typeface="+mn-cs"/>
              </a:rPr>
              <a:t>Strategy B: focus question or goal statement</a:t>
            </a:r>
          </a:p>
          <a:p>
            <a:pPr marL="320040" indent="-137160">
              <a:buFont typeface="Arial" pitchFamily="34" charset="0"/>
              <a:buChar char="•"/>
            </a:pPr>
            <a:r>
              <a:rPr lang="en-US" sz="1200" kern="1200" dirty="0">
                <a:solidFill>
                  <a:schemeClr val="tx1"/>
                </a:solidFill>
                <a:latin typeface="+mn-lt"/>
                <a:ea typeface="+mn-ea"/>
                <a:cs typeface="+mn-cs"/>
              </a:rPr>
              <a:t>Strategy C: activities matched to the learning goal</a:t>
            </a:r>
          </a:p>
          <a:p>
            <a:pPr marL="320040" indent="-137160">
              <a:buFont typeface="Arial" pitchFamily="34" charset="0"/>
              <a:buChar char="•"/>
            </a:pPr>
            <a:r>
              <a:rPr lang="en-US" sz="1200" kern="1200" dirty="0">
                <a:solidFill>
                  <a:schemeClr val="tx1"/>
                </a:solidFill>
                <a:latin typeface="+mn-lt"/>
                <a:ea typeface="+mn-ea"/>
                <a:cs typeface="+mn-cs"/>
              </a:rPr>
              <a:t>Strategy F: links between science ideas and activities (before, during, after)</a:t>
            </a:r>
          </a:p>
          <a:p>
            <a:pPr marL="320040" indent="-137160">
              <a:buFont typeface="Arial" pitchFamily="34" charset="0"/>
              <a:buChar char="•"/>
            </a:pPr>
            <a:r>
              <a:rPr lang="en-US" sz="1200" kern="1200" dirty="0">
                <a:solidFill>
                  <a:schemeClr val="tx1"/>
                </a:solidFill>
                <a:latin typeface="+mn-lt"/>
                <a:ea typeface="+mn-ea"/>
                <a:cs typeface="+mn-cs"/>
              </a:rPr>
              <a:t>Strategy I: summaries of key science ideas</a:t>
            </a:r>
          </a:p>
          <a:p>
            <a:pPr marL="137160" indent="-137160">
              <a:buFont typeface="Arial" pitchFamily="34" charset="0"/>
              <a:buChar char="•"/>
            </a:pPr>
            <a:r>
              <a:rPr lang="en-US" sz="1200" kern="1200" dirty="0">
                <a:solidFill>
                  <a:schemeClr val="tx1"/>
                </a:solidFill>
                <a:latin typeface="+mn-lt"/>
                <a:ea typeface="+mn-ea"/>
                <a:cs typeface="+mn-cs"/>
              </a:rPr>
              <a:t>Strategy D (content representations) appears in two types of lessons. First, content representations are used in lessons where students analyze data and construct explanations (lessons 3 and 4). Second, they’re a central part of a use-and-apply lesson (lesson 6) in which students use what they’ve learned to construct their own content representations.</a:t>
            </a:r>
          </a:p>
          <a:p>
            <a:pPr marL="137160" indent="-137160">
              <a:buFont typeface="Arial" pitchFamily="34" charset="0"/>
              <a:buChar char="•"/>
            </a:pPr>
            <a:r>
              <a:rPr lang="en-US" sz="1200" kern="1200" dirty="0">
                <a:solidFill>
                  <a:schemeClr val="tx1"/>
                </a:solidFill>
                <a:latin typeface="+mn-lt"/>
                <a:ea typeface="+mn-ea"/>
                <a:cs typeface="+mn-cs"/>
              </a:rPr>
              <a:t>Strategies G (link science ideas to other science ideas) and H (highlight key science ideas) appear consistently after the first lesson as new science ideas are encountered.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STL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15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SCSL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a:t>
            </a:r>
            <a:r>
              <a:rPr lang="en-US" sz="1200" kern="1200">
                <a:solidFill>
                  <a:schemeClr val="tx1"/>
                </a:solidFill>
                <a:latin typeface="+mn-lt"/>
                <a:ea typeface="+mn-ea"/>
                <a:cs typeface="+mn-cs"/>
              </a:rPr>
              <a:t>slide 15 </a:t>
            </a:r>
            <a:r>
              <a:rPr lang="en-US" sz="1200" kern="1200" dirty="0">
                <a:solidFill>
                  <a:schemeClr val="tx1"/>
                </a:solidFill>
                <a:latin typeface="+mn-lt"/>
                <a:ea typeface="+mn-ea"/>
                <a:cs typeface="+mn-cs"/>
              </a:rPr>
              <a:t>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 </a:t>
            </a:r>
            <a:endParaRPr lang="en-US" b="1"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17</a:t>
            </a:fld>
            <a:endParaRPr lang="en-US" i="0"/>
          </a:p>
        </p:txBody>
      </p:sp>
    </p:spTree>
    <p:extLst>
      <p:ext uri="{BB962C8B-B14F-4D97-AF65-F5344CB8AC3E}">
        <p14:creationId xmlns:p14="http://schemas.microsoft.com/office/powerpoint/2010/main" val="18886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Have participants locate handout 8.6—Overview of School-Year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The purpose of the study-group sessions is to practice, analyze, and learn from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your teaching of the Food Webs lessons in the fall and the Water Cycle lessons in the spring.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Talk participants through the 2-hour meeting in December/January and Study Groups 4–6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Pause for questions and a summary task. Ask participants, “What is the purpose of the 2-hour meeting in December/January?” and “What is the main focus for spring study-group sessions 4–6?”</a:t>
            </a:r>
            <a:r>
              <a:rPr lang="en-US" dirty="0"/>
              <a:t> </a:t>
            </a:r>
            <a:endParaRPr lang="en-US" baseline="0" dirty="0"/>
          </a:p>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371216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Before going over this slide, have participants locate the Food Webs classroom pre-post test in their lesson plans binders (</a:t>
            </a:r>
            <a:r>
              <a:rPr lang="en-US" sz="1200" u="none" strike="noStrike" kern="1200" dirty="0" err="1">
                <a:solidFill>
                  <a:schemeClr val="tx1"/>
                </a:solidFill>
                <a:effectLst/>
                <a:latin typeface="+mn-lt"/>
                <a:ea typeface="+mn-ea"/>
                <a:cs typeface="+mn-cs"/>
              </a:rPr>
              <a:t>pretabs</a:t>
            </a:r>
            <a:r>
              <a:rPr lang="en-US" sz="1200" u="none" strike="noStrike" kern="1200" dirty="0">
                <a:solidFill>
                  <a:schemeClr val="tx1"/>
                </a:solidFill>
                <a:effectLst/>
                <a:latin typeface="+mn-lt"/>
                <a:ea typeface="+mn-ea"/>
                <a:cs typeface="+mn-cs"/>
              </a:rPr>
              <a:t> section). </a:t>
            </a:r>
          </a:p>
          <a:p>
            <a:endParaRPr lang="en-US" sz="1200" b="1"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298489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today’s agenda.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Early October. Round-1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Mid-November. Round-2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December/January. The purpose of this meeting is to review the Water Cycle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Early February. Round-1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March. Round-2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47690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Food Webs Content Background Document and Common Student Ideas about Food Chains and Food Webs.</a:t>
            </a:r>
          </a:p>
          <a:p>
            <a:pPr marL="228600" lvl="0" indent="-228600" fontAlgn="base">
              <a:buNone/>
            </a:pPr>
            <a:endParaRPr lang="en-US" sz="1200" b="1" u="none" strike="noStrike" kern="1200" dirty="0">
              <a:solidFill>
                <a:schemeClr val="tx1"/>
              </a:solidFill>
              <a:effectLst/>
              <a:latin typeface="+mn-lt"/>
              <a:ea typeface="+mn-ea"/>
              <a:cs typeface="+mn-cs"/>
            </a:endParaRPr>
          </a:p>
          <a:p>
            <a:pPr marL="228600" lvl="0" indent="-228600" fontAlgn="base">
              <a:buNone/>
            </a:pPr>
            <a:r>
              <a:rPr lang="en-US" sz="1200" b="1" u="none" strike="noStrike" kern="1200" dirty="0">
                <a:solidFill>
                  <a:schemeClr val="tx1"/>
                </a:solidFill>
                <a:effectLst/>
                <a:latin typeface="+mn-lt"/>
                <a:ea typeface="+mn-ea"/>
                <a:cs typeface="+mn-cs"/>
              </a:rPr>
              <a:t>PD</a:t>
            </a:r>
            <a:r>
              <a:rPr lang="en-US" sz="1200" b="1" u="none" strike="noStrike" kern="1200" baseline="0" dirty="0">
                <a:solidFill>
                  <a:schemeClr val="tx1"/>
                </a:solidFill>
                <a:effectLst/>
                <a:latin typeface="+mn-lt"/>
                <a:ea typeface="+mn-ea"/>
                <a:cs typeface="+mn-cs"/>
              </a:rPr>
              <a:t> leader talk:</a:t>
            </a:r>
            <a:r>
              <a:rPr lang="en-US" sz="1200" u="none" strike="noStrike" kern="1200" dirty="0">
                <a:solidFill>
                  <a:schemeClr val="tx1"/>
                </a:solidFill>
                <a:effectLst/>
                <a:latin typeface="+mn-lt"/>
                <a:ea typeface="+mn-ea"/>
                <a:cs typeface="+mn-cs"/>
              </a:rPr>
              <a:t> “Now let’s dig into some math content deepening on food webs!”</a:t>
            </a:r>
          </a:p>
          <a:p>
            <a:pPr marL="228600" lvl="0" indent="-228600" fontAlgn="base">
              <a:buAutoNum type="alphaLcPeriod"/>
            </a:pPr>
            <a:endParaRPr lang="en-US" sz="120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a:p>
            <a:pPr marL="228600" lvl="0" indent="-228600" fontAlgn="base">
              <a:buNone/>
            </a:pPr>
            <a:r>
              <a:rPr lang="en-US" sz="1200" u="none" strike="noStrike"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11386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Read the focus questions on the slide to orient participants to the content deepening work they’ll be doing in this phase.</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“This mathematical problem is presented to students in lesson 5a. Each fraction represents a portion of the plant’s food matter being used in one of four possible ways in the food web: for growth, for energy, as wastes, or as food for other organisms. To address the question “How much of the food matter was used up and disappeared?” we need to determine whether any portion of the food matter is unaccounted for. That means we need to determine whether the sum of the four portions constitutes the whole of the food matter in the plant.”</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184198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“Work individually to compute this sum by any method you know and record it in your notebooks.”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Even if some participants conclude very quickly (without any calculations) that the sum is 1, ask them to write in their notebooks the steps they would follow with their students. It will be useful to refer to those steps later in the session. If any participants have trouble with the calculation, jog their memories by reminding them to find a common denominator before performing the addition. One of the hidden goals of the session is to deepen their understandings of why they should compute this sum, but at this point, you just want them to execute the procedure. Before moving on to the next slide, confirm that everyone has computed a sum of 1.</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50516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“Remember that our focus for the session is to explain why the fractions of food matter in an organism add up to 1. In an earlier session, we simulated the movement of food molecules through a food web using linking cubes.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red, white, and blue linking-cube triplets we placed on an organism represented food matter becoming part of the organism’s body as it used the matter for growth. Then we popped the cubes apart to represent food matter being used for energy. (The clicking sound represented energy being released.). Next, we moved the cubes to the base of the mat to represent matter being lost as wastes (falling off a plant as leaf litter, or falling from an animal as droppings). Finally, we moved the cubes to another mat to represent matter being passed on to another organism.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“When we counted and tallied the number of cubes at the start and end of the simulation, we observed that the totals were the same. This form of conservation of matter is a different but related mathematical concept than the one we’re discussing here.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“Why do we focus on fractions? Because in a real-world food chain, the molecules these linking cubes represent are so numerous that it would be impossible to count them all. Instead, scientists use fractions to estimate what portion of the whole represents each type of molecule.”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Emphasize the words in bold italics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goal of this activity is not to explain why the sum of the portions was 1 for the lesson example but to explain why the sum of the portions </a:t>
            </a:r>
            <a:r>
              <a:rPr lang="en-US" sz="1200" b="1" kern="1200" dirty="0">
                <a:solidFill>
                  <a:schemeClr val="tx1"/>
                </a:solidFill>
                <a:latin typeface="+mn-lt"/>
                <a:ea typeface="+mn-ea"/>
                <a:cs typeface="+mn-cs"/>
              </a:rPr>
              <a:t>should be</a:t>
            </a:r>
            <a:r>
              <a:rPr lang="en-US" sz="1200" kern="1200" dirty="0">
                <a:solidFill>
                  <a:schemeClr val="tx1"/>
                </a:solidFill>
                <a:latin typeface="+mn-lt"/>
                <a:ea typeface="+mn-ea"/>
                <a:cs typeface="+mn-cs"/>
              </a:rPr>
              <a:t> 1 no matter which organism we consider (plant or animal).”</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39264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“Return to the calculation you just wrote in your notebooks and answer each of the questions on the slide to analyze your thinking. It’s important to try to describe the steps of your calculation in words.”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Circulate among participants and check their descriptions. Most likely, they’ll describe the calculation in short phrases, such as “Get a common denominator” and “Then add.” A hidden goal of the session is to help participants appreciate the intermediate steps they may have performed without noticing and to give them words to describe those steps more accurately. Regardless of background, participants will likely be able to identify the whole as the food matter in the plant. If they’re unfamiliar with the concept of the unit being added, offer the following example: If you have three apples and five oranges and want to know the total number of fruit pieces, then you compute 3 + 5. The unit being added is 1 piece of fruit.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“Turn to an elbow partner and share the steps in your calculation, identifying the whole and the unit.”</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6371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If you haven’t already done so, distribute handout 8.7 (Pie Charts and Tape Diagram) to</a:t>
            </a:r>
            <a:r>
              <a:rPr lang="en-US" sz="1200" kern="1200" baseline="0" dirty="0">
                <a:solidFill>
                  <a:schemeClr val="tx1"/>
                </a:solidFill>
                <a:latin typeface="+mn-lt"/>
                <a:ea typeface="+mn-ea"/>
                <a:cs typeface="+mn-cs"/>
              </a:rPr>
              <a:t> each participant, as well as</a:t>
            </a:r>
            <a:r>
              <a:rPr lang="en-US" sz="1200" kern="1200" dirty="0">
                <a:solidFill>
                  <a:schemeClr val="tx1"/>
                </a:solidFill>
                <a:latin typeface="+mn-lt"/>
                <a:ea typeface="+mn-ea"/>
                <a:cs typeface="+mn-cs"/>
              </a:rPr>
              <a:t> a pair of scissors.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“From the pie charts on your handout, cut out pieces representing each of the fractions in the sum you calculated—1/2, 1/10, 1/5, and 1/5—and write each fraction on the corresponding pie-chart piece as shown in the example on the slide. Then arrange the pieces to illustrate the equation shown.”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Circulate among participants, making sure they select the correct pieces (without further subdivisions) to represent each fraction. For example, it might be tempting to cut a half circle out of the 4-piece pie chart and label it 1/2, but this doesn’t match the example on the slide. Each piece they use to represent a fraction shouldn’t contain any further subdivisions.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After you confirm that participants have the correct pieces cut out and have arranged them to form a whole pie in some manner, ask them to paste their representations into their notebooks with a glue stick. Encourage participants to write the equation next to their representations. It’s unlikely all participants will come up with exactly the same arrangement, but make a mental note if this occurs. You want to see some variety.</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9298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share their pie-chart representations with the group. There are six different ways the pieces could be arranged, if you agree to regard as the same those representations that are rotations of one another.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compare our representations with the one on the slide and with each other’s. What’s similar and different about the representations we produced?”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Wait for participants to respond and then ask elicit and probe questions to solicit their thinking and make visible the following ideas: </a:t>
            </a:r>
          </a:p>
          <a:p>
            <a:pPr marL="365760" indent="-182880">
              <a:buFont typeface="Arial" pitchFamily="34" charset="0"/>
              <a:buChar char="•"/>
            </a:pPr>
            <a:r>
              <a:rPr lang="en-US" sz="1200" kern="1200" dirty="0">
                <a:solidFill>
                  <a:schemeClr val="tx1"/>
                </a:solidFill>
                <a:latin typeface="+mn-lt"/>
                <a:ea typeface="+mn-ea"/>
                <a:cs typeface="+mn-cs"/>
              </a:rPr>
              <a:t>All of the representations should form a whole pie. </a:t>
            </a:r>
          </a:p>
          <a:p>
            <a:pPr marL="365760" indent="-182880">
              <a:buFont typeface="Arial" pitchFamily="34" charset="0"/>
              <a:buChar char="•"/>
            </a:pPr>
            <a:r>
              <a:rPr lang="en-US" sz="1200" kern="1200" dirty="0">
                <a:solidFill>
                  <a:schemeClr val="tx1"/>
                </a:solidFill>
                <a:latin typeface="+mn-lt"/>
                <a:ea typeface="+mn-ea"/>
                <a:cs typeface="+mn-cs"/>
              </a:rPr>
              <a:t>The same counterclockwise order of pieces shouldn’t appear in all the representations.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If there are two different counterclockwise orders among the representations, ask the following challenge question: “What law of addition is represented by the fact that the pieces can be arranged in at least two different counterclockwise orders to form a whole pie?” The ideal response is “The commutative law of addition, which states that you can add numbers in any order and obtain the same result.”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“How can we illustrate the other steps of our calculation?”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illustrate the other steps on the slide by cutting out additional pie-chart pieces, arranging them, and gluing them into their notebooks next to their first representation, with an equals sign between them.</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6921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Direct participants to write out the slide calculation in their notebooks, leaving plenty of space between each line so they can add comments to justify each of the equalities. While participants do this, prepare a chart with the heading “People have difficulty working with rational numbers because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you’ve finished copying down this calculation, let’s share with one another in a round-robin what we understand about the reasoning behind each of these equalities. When it’s your turn, pick an equality that hasn’t been discussed yet and offer an explanation for why it’s true.”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 each participant responds, ask probe questions to clarify that person’s language and/or use elicit questions to solicit what the rest of the group thinks. The goal is to facilitate a discussion that produces the justifications shown on the next slide. As each justification is locked down, encourage participants to write it in their notebooks between the corresponding equality lines.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will likely write “Get a common denominator” as a justification for the first step. Take a moment to emphasize that getting a common denominator is a </a:t>
            </a:r>
            <a:r>
              <a:rPr lang="en-US" sz="1200" b="1" kern="1200" dirty="0">
                <a:solidFill>
                  <a:schemeClr val="tx1"/>
                </a:solidFill>
                <a:latin typeface="+mn-lt"/>
                <a:ea typeface="+mn-ea"/>
                <a:cs typeface="+mn-cs"/>
              </a:rPr>
              <a:t>procedure</a:t>
            </a:r>
            <a:r>
              <a:rPr lang="en-US" sz="1200" kern="1200" dirty="0">
                <a:solidFill>
                  <a:schemeClr val="tx1"/>
                </a:solidFill>
                <a:latin typeface="+mn-lt"/>
                <a:ea typeface="+mn-ea"/>
                <a:cs typeface="+mn-cs"/>
              </a:rPr>
              <a:t> for obtaining the second line from the first, </a:t>
            </a:r>
            <a:r>
              <a:rPr lang="en-US" sz="1200" b="1" kern="1200" dirty="0">
                <a:solidFill>
                  <a:schemeClr val="tx1"/>
                </a:solidFill>
                <a:latin typeface="+mn-lt"/>
                <a:ea typeface="+mn-ea"/>
                <a:cs typeface="+mn-cs"/>
              </a:rPr>
              <a:t>not a reason</a:t>
            </a:r>
            <a:r>
              <a:rPr lang="en-US" sz="1200" kern="1200" dirty="0">
                <a:solidFill>
                  <a:schemeClr val="tx1"/>
                </a:solidFill>
                <a:latin typeface="+mn-lt"/>
                <a:ea typeface="+mn-ea"/>
                <a:cs typeface="+mn-cs"/>
              </a:rPr>
              <a:t> for why the two lines are equal. The goal is to justify each equality using their understanding of the number system, not to produce each line mechanically.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dialogue:</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Participant:</a:t>
            </a:r>
            <a:r>
              <a:rPr lang="en-US" sz="1200" kern="1200" dirty="0">
                <a:solidFill>
                  <a:schemeClr val="tx1"/>
                </a:solidFill>
                <a:latin typeface="+mn-lt"/>
                <a:ea typeface="+mn-ea"/>
                <a:cs typeface="+mn-cs"/>
              </a:rPr>
              <a:t> We know that 1/2 and 5/10 are equal, and 1/5 and 2/10 are equal. That’s why the first equality is true.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a:t>
            </a:r>
            <a:r>
              <a:rPr lang="en-US" sz="1200" kern="1200" dirty="0">
                <a:solidFill>
                  <a:schemeClr val="tx1"/>
                </a:solidFill>
                <a:latin typeface="+mn-lt"/>
                <a:ea typeface="+mn-ea"/>
                <a:cs typeface="+mn-cs"/>
              </a:rPr>
              <a:t> Do others agree or disagree with that justification? Can you tell us more about why you say that 1/2 and 5/10 are equal? Since they aren’t literally the same, why do you say they’re equal?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Participant:</a:t>
            </a:r>
            <a:r>
              <a:rPr lang="en-US" sz="1200" kern="1200" dirty="0">
                <a:solidFill>
                  <a:schemeClr val="tx1"/>
                </a:solidFill>
                <a:latin typeface="+mn-lt"/>
                <a:ea typeface="+mn-ea"/>
                <a:cs typeface="+mn-cs"/>
              </a:rPr>
              <a:t> Well, they represent the same part of the whole, 1 out of 2 equal pieces is the same portion as 5 out of 10 equal pieces.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a:t>
            </a:r>
            <a:r>
              <a:rPr lang="en-US" sz="1200" kern="1200" dirty="0">
                <a:solidFill>
                  <a:schemeClr val="tx1"/>
                </a:solidFill>
                <a:latin typeface="+mn-lt"/>
                <a:ea typeface="+mn-ea"/>
                <a:cs typeface="+mn-cs"/>
              </a:rPr>
              <a:t> So can we summarize this by saying that 1/2 and 5/10 are equivalent part-whole relationships? Great. Let’s write that down in between the first two lines.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6319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Give participants time to review your feedback on their reflections from day 7 and offer reactions, comments, or follow-up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“Here’s a summary of our justifications for each step of this calculation: To compute the sum, we replaced each part-whole relationship with an equivalent one so that the numerators of each fraction were counting the same type of part of a whole—in this case 1/10th. That part, one tenth of the whole, was then the unit being added in the sum. Did anyone else use a different unit in their original calculation?”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Any multiple of 10 will work, although participants most likely chose the least common multiple 10 of the denominators 2, 5, and 10, because that’s the procedure they were trained to perform in school. It also involves the fewest number of parts of the whole (the </a:t>
            </a:r>
            <a:r>
              <a:rPr lang="en-US" sz="1200" b="1" i="0" kern="1200" dirty="0">
                <a:solidFill>
                  <a:schemeClr val="tx1"/>
                </a:solidFill>
                <a:latin typeface="+mn-lt"/>
                <a:ea typeface="+mn-ea"/>
                <a:cs typeface="+mn-cs"/>
              </a:rPr>
              <a:t>least</a:t>
            </a:r>
            <a:r>
              <a:rPr lang="en-US" sz="1200" kern="1200" dirty="0">
                <a:solidFill>
                  <a:schemeClr val="tx1"/>
                </a:solidFill>
                <a:latin typeface="+mn-lt"/>
                <a:ea typeface="+mn-ea"/>
                <a:cs typeface="+mn-cs"/>
              </a:rPr>
              <a:t> common multiple).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96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“Don’t write this down, but here’s another calculation of this sum that achieves the same result. In this case, the unit is 1/100th of the whole. Can you think of other units that could have been used?”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“Okay, let’s step back for a moment. We’ve seen at least two ways to perform and justify this calculation using at least two different units. Why do you think people (kids and adults) have difficulty interpreting addition with fractions? What aspects of this reasoning are hard to understand? Discuss these questions with an elbow partner.”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44116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“Here are two key points you may want to record in your notebooks next to the calculation we justified. One difficulty is that different expressions, such as 1/2, 5/10, or 50/100, can represent the same portion of the whole. A second difficulty is that the unit being added is determined relative to the parts being added. We used the unit of 1/10 to add 1/2 + 1/10 + 1/5 + 1/5 because 10 is a common multiple of 2, 10, and 5. For a problem with different denominators, the unit may be totally different as well.”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Record these ideas on the chart.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212845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“Here is the second problem we ask the students to consider in the lessons. Similar to the first problem, it specifies portions of the food matter in a fish that are used in some way in the food web. Again, there are four ways the food matter can be used: for growth, for energy, as wastes, and as matter passed on to other organisms. How much of the food matter is not accounted for in these portions? Compute the sum of the four portions by any means you know.”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Participants should obtain this sum: 1/2 + 1/4 + 1/8 + 2/16 = 1, using a unit of 1/8 or 1/16 or the reciprocal of any multiple of 8. Since the result was 1, which represents the whole of the food matter, we know that all of the food matter was used 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354703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“Suppose we rewrote the problem using different fractions but didn’t think carefully about which numbers we recorded. The numbers on the slide can’t possibly be correct. Can you explain why? Work on the answer to this question independently and write it in your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Give participants at least 3 minutes to answer the question. If anyone is confused about how to start, remind them that you computed the sum of the fractions in the previous two examples, so computing the sum in this example might be a good place to start.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“Discuss your answers with an elbow partner</a:t>
            </a:r>
            <a:r>
              <a:rPr lang="en-US" sz="1200" kern="1200" baseline="0" dirty="0">
                <a:solidFill>
                  <a:schemeClr val="tx1"/>
                </a:solidFill>
                <a:latin typeface="+mn-lt"/>
                <a:ea typeface="+mn-ea"/>
                <a:cs typeface="+mn-cs"/>
              </a:rPr>
              <a:t> and c</a:t>
            </a:r>
            <a:r>
              <a:rPr lang="en-US" sz="1200" kern="1200" dirty="0">
                <a:solidFill>
                  <a:schemeClr val="tx1"/>
                </a:solidFill>
                <a:latin typeface="+mn-lt"/>
                <a:ea typeface="+mn-ea"/>
                <a:cs typeface="+mn-cs"/>
              </a:rPr>
              <a:t>hallenge each other to explain your reasoning.”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Allow participants to discuss their answers for 4 minutes; then have some of the participants share out. Ask probe questions to clarify responses, and challenge participants’ reasoning when appropriate. The main point that should emerge is that the sum of the portions is different from 1; in fact, it’s greater than 1. Don’t advance to the next slide until this point has been made.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1833101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“There must be an error because the whole of the food matter is being used in exactly the four ways we discussed, and yet the sum of the supposed portions is greater than the whole. This is represented by the fact that the 1/7 piece of the pie doesn’t fit in the remaining space. In this calculation, the unit is 1/42 of the whole, and the number of units being added is 45, which is greater than 42. This tells us that something is wrong, and that food matter has been created that wasn’t in the fish.”</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83627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Direct participants to return to focus question 1 and answer it in their notebooks. Emphasize that the point is to articulate why these fractions should add up to 1 for </a:t>
            </a:r>
            <a:r>
              <a:rPr lang="en-US" sz="1200" b="1" kern="1200" dirty="0">
                <a:solidFill>
                  <a:schemeClr val="tx1"/>
                </a:solidFill>
                <a:latin typeface="+mn-lt"/>
                <a:ea typeface="+mn-ea"/>
                <a:cs typeface="+mn-cs"/>
              </a:rPr>
              <a:t>any</a:t>
            </a:r>
            <a:r>
              <a:rPr lang="en-US" sz="1200" kern="1200" dirty="0">
                <a:solidFill>
                  <a:schemeClr val="tx1"/>
                </a:solidFill>
                <a:latin typeface="+mn-lt"/>
                <a:ea typeface="+mn-ea"/>
                <a:cs typeface="+mn-cs"/>
              </a:rPr>
              <a:t> organism (</a:t>
            </a:r>
            <a:r>
              <a:rPr lang="en-US" sz="1200" kern="1200">
                <a:solidFill>
                  <a:schemeClr val="tx1"/>
                </a:solidFill>
                <a:latin typeface="+mn-lt"/>
                <a:ea typeface="+mn-ea"/>
                <a:cs typeface="+mn-cs"/>
              </a:rPr>
              <a:t>e.g., a </a:t>
            </a:r>
            <a:r>
              <a:rPr lang="en-US" sz="1200" kern="1200" dirty="0">
                <a:solidFill>
                  <a:schemeClr val="tx1"/>
                </a:solidFill>
                <a:latin typeface="+mn-lt"/>
                <a:ea typeface="+mn-ea"/>
                <a:cs typeface="+mn-cs"/>
              </a:rPr>
              <a:t>plant, a fish, an insect).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53509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 </a:t>
            </a:r>
            <a:r>
              <a:rPr lang="en-US" sz="1200" kern="1200" dirty="0">
                <a:solidFill>
                  <a:schemeClr val="tx1"/>
                </a:solidFill>
                <a:latin typeface="+mn-lt"/>
                <a:ea typeface="+mn-ea"/>
                <a:cs typeface="+mn-cs"/>
              </a:rPr>
              <a:t>Read the second content deepening focus question aloud.</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“Consider this mathematical problem from the Food Webs lessons. Work with an elbow partner to solve the problem as you would expect your students to, and then use pie charts to illustrate your computations.”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pairs to share their results and illustrations. Prompt them to identify the unit being added or subtracted in their calculations. Most likely participants will respond, “The unit</a:t>
            </a:r>
            <a:r>
              <a:rPr lang="en-US" sz="1200" kern="1200" baseline="0" dirty="0">
                <a:solidFill>
                  <a:schemeClr val="tx1"/>
                </a:solidFill>
                <a:latin typeface="+mn-lt"/>
                <a:ea typeface="+mn-ea"/>
                <a:cs typeface="+mn-cs"/>
              </a:rPr>
              <a:t> is </a:t>
            </a:r>
            <a:r>
              <a:rPr lang="en-US" sz="1200" kern="1200" dirty="0">
                <a:solidFill>
                  <a:schemeClr val="tx1"/>
                </a:solidFill>
                <a:latin typeface="+mn-lt"/>
                <a:ea typeface="+mn-ea"/>
                <a:cs typeface="+mn-cs"/>
              </a:rPr>
              <a:t>1/10th of the whole,” but 1 over any multiple of 10 is also a valid answer.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913814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 main point is that there are only four ways the food matter in an organism is used: for growth, for energy, as wastes, and as food for other organisms. The portion lost as wastes must be what is left of the whole after taking away the other three portions. In this problem, there is only 1 unit of 1/10th of the whole unaccounted for after summing the other three.”</a:t>
            </a:r>
            <a:r>
              <a:rPr lang="en-US" dirty="0"/>
              <a:t> </a:t>
            </a:r>
            <a:r>
              <a:rPr lang="en-US" sz="1200" kern="1200" dirty="0">
                <a:solidFill>
                  <a:schemeClr val="tx1"/>
                </a:solidFill>
                <a:latin typeface="+mn-lt"/>
                <a:ea typeface="+mn-ea"/>
                <a:cs typeface="+mn-cs"/>
              </a:rPr>
              <a:t> </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86751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r>
              <a:rPr lang="en-US" sz="1200" kern="1200" dirty="0">
                <a:solidFill>
                  <a:schemeClr val="tx1"/>
                </a:solidFill>
                <a:effectLst/>
                <a:latin typeface="+mn-lt"/>
                <a:ea typeface="+mn-ea"/>
                <a:cs typeface="+mn-cs"/>
              </a:rPr>
              <a:t>a. Introduce the focus questions that will guide today’s work. </a:t>
            </a: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conclude our content deepening work with a challenge. Design a fraction problem with scientific context following the previous example of the fish and the bear. The challenge is to choose fractions for the question marks on the slide so that the unit being added in the computation is 1/14. Work on this problem independently and write the answers in your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Circulate and observe participants creating their fraction problems. Pick one or two of the problems to share with the group. It’s best to select problems that ask for different quantities (e.g., one asking for the fraction of food matter used for energy, and one asking for the fraction of food matter lost as wastes).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When everyone is finished creating their fraction problems, ask the two participants whose work you selected to share their problems with the group. Since the prime factors of 14 are 2 and 7, the fractions involved should have denominators of 2, 7, and 14, or multiples of 14.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“These examples show how we can use the science of food webs to create mathematical problems with context. Checking students’ solutions to a problem involves another application of mathematics to science. How could students detect whether they’ve made an error when solving your problem? What could they do?”</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Guide the discussion with probe and challenge questions to evoke the idea that students should add the three given fractions to the one found and obtain 1.</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690082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Direct participants to answer the focus question in their notebooks.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pPr lvl="0" fontAlgn="base"/>
            <a:r>
              <a:rPr lang="en-US" sz="1200" u="none" strike="noStrike" kern="1200" dirty="0">
                <a:solidFill>
                  <a:schemeClr val="tx1"/>
                </a:solidFill>
                <a:latin typeface="+mn-lt"/>
                <a:ea typeface="+mn-ea"/>
                <a:cs typeface="+mn-cs"/>
              </a:rPr>
              <a:t>a. Give participants a couple of minutes to think about today’s focus questions and then answer them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time allows, have a share-out of ideas.</a:t>
            </a:r>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Science Content Storyline Lens Strategies.” </a:t>
            </a:r>
          </a:p>
          <a:p>
            <a:pPr lvl="0" fontAlgn="base"/>
            <a:endParaRPr lang="en-US" sz="1200" b="1"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“Look at this summary chart and how it’s organized. What do you think the organization highlights? Write your observations in your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second discussion question on the slide and invite participants to suggest additions or changes to the Effective</a:t>
            </a:r>
            <a:r>
              <a:rPr lang="en-US" sz="1200" kern="1200" baseline="0" dirty="0">
                <a:solidFill>
                  <a:schemeClr val="tx1"/>
                </a:solidFill>
                <a:latin typeface="+mn-lt"/>
                <a:ea typeface="+mn-ea"/>
                <a:cs typeface="+mn-cs"/>
              </a:rPr>
              <a:t> Science Teaching chart</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0"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indent="-228600">
              <a:buFont typeface="+mj-lt"/>
              <a:buAutoNum type="arabicPeriod"/>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provide examples of how strategies B, F, G, H, and I might be used during the lessons.</a:t>
            </a:r>
          </a:p>
          <a:p>
            <a:pPr marL="228600"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1107428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Decide how you’ll celebrate the end of the </a:t>
            </a:r>
            <a:r>
              <a:rPr lang="en-US" sz="1200" b="1" u="none" strike="noStrike" kern="1200" dirty="0" err="1">
                <a:solidFill>
                  <a:schemeClr val="tx1"/>
                </a:solidFill>
                <a:effectLst/>
                <a:latin typeface="+mn-lt"/>
                <a:ea typeface="+mn-ea"/>
                <a:cs typeface="+mn-cs"/>
              </a:rPr>
              <a:t>RESPeCT</a:t>
            </a:r>
            <a:r>
              <a:rPr lang="en-US" sz="1200" b="1" u="none" strike="noStrike" kern="1200" dirty="0">
                <a:solidFill>
                  <a:schemeClr val="tx1"/>
                </a:solidFill>
                <a:effectLst/>
                <a:latin typeface="+mn-lt"/>
                <a:ea typeface="+mn-ea"/>
                <a:cs typeface="+mn-cs"/>
              </a:rPr>
              <a:t> PD program, and modify the slide accordingly. </a:t>
            </a:r>
            <a:r>
              <a:rPr lang="en-US" sz="1200" u="none" strike="noStrike" kern="1200" dirty="0">
                <a:solidFill>
                  <a:schemeClr val="tx1"/>
                </a:solidFill>
                <a:effectLst/>
                <a:latin typeface="+mn-lt"/>
                <a:ea typeface="+mn-ea"/>
                <a:cs typeface="+mn-cs"/>
              </a:rPr>
              <a:t>Here are a few ideas: </a:t>
            </a:r>
          </a:p>
          <a:p>
            <a:pPr marL="365760" indent="-18288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indent="-18288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indent="-18288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732483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45</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dismissing participants, thank them for participating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39425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focus on three Science Content Storyline Lens strategies, all of which make explicit links to science ideas:</a:t>
            </a:r>
          </a:p>
          <a:p>
            <a:pPr marL="457200"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457200"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457200"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06132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68986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a:t>
            </a:r>
            <a:r>
              <a:rPr lang="en-US" sz="1200" kern="1200" baseline="0" dirty="0">
                <a:solidFill>
                  <a:schemeClr val="tx1"/>
                </a:solidFill>
                <a:latin typeface="+mn-lt"/>
                <a:ea typeface="+mn-ea"/>
                <a:cs typeface="+mn-cs"/>
              </a:rPr>
              <a:t> the entire group</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Challenge participants to imagine themselves in their Teacher Leader roles. Ask them, “How would you explain these strategies to the teachers you’re leading?”</a:t>
            </a:r>
            <a:r>
              <a:rPr lang="en-US" dirty="0"/>
              <a:t> </a:t>
            </a: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2372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“Next, we’re going to watch a series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three classroom video clips on strategy F from Food Webs lesson 5. The first clip takes place before students start working on the strawberries activity; the second clip shows students while they’re working on the activity; and the third clip shows the teacher following up with students after the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locate Analysis Guide F (handout 8.1) in their PD program binders.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Tell participants that part 1 of the guide provides the context for the video clips.</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“Read part 1 of the analysis guide and be prepared to discuss the two questions on the slide.”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 </a:t>
            </a:r>
            <a:endParaRPr lang="en-US" sz="1200" u="none" strike="noStrike" kern="1200" dirty="0">
              <a:solidFill>
                <a:schemeClr val="tx1"/>
              </a:solidFill>
              <a:effectLst/>
              <a:latin typeface="+mn-lt"/>
              <a:ea typeface="+mn-ea"/>
              <a:cs typeface="+mn-cs"/>
            </a:endParaRPr>
          </a:p>
          <a:p>
            <a:pPr marL="457200" indent="-182880">
              <a:buFont typeface="Arial" pitchFamily="34" charset="0"/>
              <a:buChar char="•"/>
            </a:pPr>
            <a:r>
              <a:rPr lang="en-US" sz="1200" kern="1200" dirty="0">
                <a:solidFill>
                  <a:schemeClr val="tx1"/>
                </a:solidFill>
                <a:latin typeface="+mn-lt"/>
                <a:ea typeface="+mn-ea"/>
                <a:cs typeface="+mn-cs"/>
              </a:rPr>
              <a:t>Discuss the questions on the slide.</a:t>
            </a:r>
          </a:p>
          <a:p>
            <a:pPr marL="457200" indent="-18288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82880" lvl="0" indent="-182880">
              <a:buFont typeface="Arial" pitchFamily="34" charset="0"/>
              <a:buChar char="•"/>
            </a:pPr>
            <a:r>
              <a:rPr lang="en-US" sz="1200" i="1" kern="1200" dirty="0">
                <a:solidFill>
                  <a:schemeClr val="tx1"/>
                </a:solidFill>
                <a:latin typeface="+mn-lt"/>
                <a:ea typeface="+mn-ea"/>
                <a:cs typeface="+mn-cs"/>
              </a:rPr>
              <a:t>Difference between the main learning goal and supporting science ideas:</a:t>
            </a:r>
            <a:r>
              <a:rPr lang="en-US" sz="1200" kern="1200" dirty="0">
                <a:solidFill>
                  <a:schemeClr val="tx1"/>
                </a:solidFill>
                <a:latin typeface="+mn-lt"/>
                <a:ea typeface="+mn-ea"/>
                <a:cs typeface="+mn-cs"/>
              </a:rPr>
              <a:t> The main learning goal is the big idea that is the focus of the lesson. Supporting science ideas are smaller, connected ideas </a:t>
            </a:r>
            <a:r>
              <a:rPr lang="en-US" sz="1200" kern="1200" dirty="0">
                <a:solidFill>
                  <a:schemeClr val="tx1"/>
                </a:solidFill>
                <a:effectLst/>
                <a:latin typeface="+mn-lt"/>
                <a:ea typeface="+mn-ea"/>
                <a:cs typeface="+mn-cs"/>
              </a:rPr>
              <a:t>that build upon each other to support the </a:t>
            </a:r>
            <a:r>
              <a:rPr lang="en-US" sz="1200" kern="1200" dirty="0">
                <a:solidFill>
                  <a:schemeClr val="tx1"/>
                </a:solidFill>
                <a:latin typeface="+mn-lt"/>
                <a:ea typeface="+mn-ea"/>
                <a:cs typeface="+mn-cs"/>
              </a:rPr>
              <a:t>main learning goal. See examples in part 1 of the analysis guide.</a:t>
            </a:r>
          </a:p>
          <a:p>
            <a:pPr marL="182880" indent="-182880">
              <a:buFont typeface="Arial" pitchFamily="34" charset="0"/>
              <a:buChar char="•"/>
            </a:pPr>
            <a:r>
              <a:rPr lang="en-US" sz="1200" i="1" kern="1200" dirty="0">
                <a:solidFill>
                  <a:schemeClr val="tx1"/>
                </a:solidFill>
                <a:latin typeface="+mn-lt"/>
                <a:ea typeface="+mn-ea"/>
                <a:cs typeface="+mn-cs"/>
              </a:rPr>
              <a:t>Similarity between the main learning goal and supporting science ideas: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main learning goal and supporting science ideas are all expressed as complete-sentence science ideas (not as topics, phrases, or activities).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91021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54027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31546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226527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K-Uw4U3wJ_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embed/UnvK09_i99I" TargetMode="External"/><Relationship Id="rId4" Type="http://schemas.openxmlformats.org/officeDocument/2006/relationships/hyperlink" Target="https://www.youtube.com/embed/hYh0x_VVfYQ"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embed/2zyO8FeKqZ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646331"/>
          </a:xfrm>
          <a:prstGeom prst="rect">
            <a:avLst/>
          </a:prstGeom>
          <a:noFill/>
        </p:spPr>
        <p:txBody>
          <a:bodyPr wrap="square" rtlCol="0">
            <a:spAutoFit/>
          </a:bodyPr>
          <a:lstStyle/>
          <a:p>
            <a:r>
              <a:rPr lang="en-US" sz="3600" dirty="0">
                <a:solidFill>
                  <a:srgbClr val="1F497D"/>
                </a:solidFill>
                <a:latin typeface="Calibri"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7868" cy="990600"/>
          </a:xfrm>
        </p:spPr>
        <p:txBody>
          <a:bodyPr>
            <a:normAutofit/>
          </a:bodyPr>
          <a:lstStyle/>
          <a:p>
            <a:r>
              <a:rPr lang="en-US" dirty="0"/>
              <a:t>Lesson Analysis: Strategy F</a:t>
            </a:r>
          </a:p>
        </p:txBody>
      </p:sp>
      <p:sp>
        <p:nvSpPr>
          <p:cNvPr id="3" name="Content Placeholder 2"/>
          <p:cNvSpPr>
            <a:spLocks noGrp="1"/>
          </p:cNvSpPr>
          <p:nvPr>
            <p:ph idx="1"/>
          </p:nvPr>
        </p:nvSpPr>
        <p:spPr>
          <a:xfrm>
            <a:off x="457200" y="1295400"/>
            <a:ext cx="8534400" cy="5105400"/>
          </a:xfrm>
        </p:spPr>
        <p:txBody>
          <a:bodyPr/>
          <a:lstStyle/>
          <a:p>
            <a:pPr marL="365760" indent="-365760">
              <a:spcAft>
                <a:spcPts val="600"/>
              </a:spcAft>
              <a:buFont typeface="+mj-lt"/>
              <a:buAutoNum type="arabicPeriod"/>
            </a:pPr>
            <a:r>
              <a:rPr lang="en-US" sz="3200" dirty="0"/>
              <a:t>For each of the video clips, read the context at the top of the corresponding transcript and then watch the clip.</a:t>
            </a:r>
          </a:p>
          <a:p>
            <a:pPr marL="365760" indent="-365760">
              <a:spcAft>
                <a:spcPts val="600"/>
              </a:spcAft>
              <a:buFont typeface="+mj-lt"/>
              <a:buAutoNum type="arabicPeriod"/>
            </a:pPr>
            <a:r>
              <a:rPr lang="en-US" sz="3200" dirty="0"/>
              <a:t>For each clip, use the criteria in part 2 of Analysis Guide F to analyze how well science ideas were linked to the activity.</a:t>
            </a:r>
          </a:p>
        </p:txBody>
      </p:sp>
      <p:sp>
        <p:nvSpPr>
          <p:cNvPr id="5" name="TextBox 4"/>
          <p:cNvSpPr txBox="1"/>
          <p:nvPr/>
        </p:nvSpPr>
        <p:spPr>
          <a:xfrm>
            <a:off x="4230029" y="5791200"/>
            <a:ext cx="4876800" cy="830997"/>
          </a:xfrm>
          <a:prstGeom prst="rect">
            <a:avLst/>
          </a:prstGeom>
          <a:noFill/>
        </p:spPr>
        <p:txBody>
          <a:bodyPr wrap="square" rtlCol="0">
            <a:spAutoFit/>
          </a:bodyPr>
          <a:lstStyle/>
          <a:p>
            <a:r>
              <a:rPr lang="en-US" sz="1600" dirty="0">
                <a:solidFill>
                  <a:srgbClr val="0070C0"/>
                </a:solidFill>
              </a:rPr>
              <a:t>Link to video clips: </a:t>
            </a:r>
            <a:r>
              <a:rPr lang="en-US" sz="1600" dirty="0">
                <a:solidFill>
                  <a:srgbClr val="0070C0"/>
                </a:solidFill>
                <a:hlinkClick r:id="rId3"/>
              </a:rPr>
              <a:t>8.1_stella_FW_torres_L5_c1</a:t>
            </a:r>
            <a:r>
              <a:rPr lang="en-US" sz="1600" dirty="0">
                <a:solidFill>
                  <a:srgbClr val="0070C0"/>
                </a:solidFill>
              </a:rPr>
              <a:t>; </a:t>
            </a:r>
          </a:p>
          <a:p>
            <a:r>
              <a:rPr lang="en-US" sz="1600" dirty="0">
                <a:solidFill>
                  <a:srgbClr val="0070C0"/>
                </a:solidFill>
              </a:rPr>
              <a:t>	              </a:t>
            </a:r>
            <a:r>
              <a:rPr lang="en-US" sz="1600" dirty="0">
                <a:solidFill>
                  <a:srgbClr val="0070C0"/>
                </a:solidFill>
                <a:hlinkClick r:id="rId4"/>
              </a:rPr>
              <a:t>8.2_stella_FW_torres_L5_c2</a:t>
            </a:r>
            <a:r>
              <a:rPr lang="en-US" sz="1600" dirty="0">
                <a:solidFill>
                  <a:srgbClr val="0070C0"/>
                </a:solidFill>
              </a:rPr>
              <a:t>; 		              </a:t>
            </a:r>
            <a:r>
              <a:rPr lang="en-US" sz="1600" dirty="0">
                <a:solidFill>
                  <a:srgbClr val="0070C0"/>
                </a:solidFill>
                <a:hlinkClick r:id="rId5"/>
              </a:rPr>
              <a:t>8.3_stella_FW_torres_L5_c3 </a:t>
            </a:r>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86988" cy="990600"/>
          </a:xfrm>
        </p:spPr>
        <p:txBody>
          <a:bodyPr>
            <a:normAutofit/>
          </a:bodyPr>
          <a:lstStyle/>
          <a:p>
            <a:r>
              <a:rPr lang="en-US" dirty="0"/>
              <a:t>Lesson Analysis: Strategies F, G, and H</a:t>
            </a:r>
          </a:p>
        </p:txBody>
      </p:sp>
      <p:sp>
        <p:nvSpPr>
          <p:cNvPr id="3" name="TextBox 2"/>
          <p:cNvSpPr txBox="1"/>
          <p:nvPr/>
        </p:nvSpPr>
        <p:spPr>
          <a:xfrm>
            <a:off x="609600" y="1371600"/>
            <a:ext cx="8153400" cy="2785378"/>
          </a:xfrm>
          <a:prstGeom prst="rect">
            <a:avLst/>
          </a:prstGeom>
          <a:noFill/>
        </p:spPr>
        <p:txBody>
          <a:bodyPr wrap="square" rtlCol="0">
            <a:spAutoFit/>
          </a:bodyPr>
          <a:lstStyle/>
          <a:p>
            <a:pPr marL="457200" indent="-457200">
              <a:buFont typeface="+mj-lt"/>
              <a:buAutoNum type="arabicPeriod"/>
            </a:pPr>
            <a:r>
              <a:rPr lang="en-US" sz="3200" dirty="0">
                <a:latin typeface="Calibri" pitchFamily="34" charset="0"/>
              </a:rPr>
              <a:t>Read the context of the video clip at the top of the transcript (handout 8.5). </a:t>
            </a:r>
          </a:p>
          <a:p>
            <a:pPr marL="731520" indent="-365760">
              <a:spcBef>
                <a:spcPts val="600"/>
              </a:spcBef>
              <a:buClr>
                <a:schemeClr val="bg1">
                  <a:lumMod val="65000"/>
                </a:schemeClr>
              </a:buClr>
              <a:buFont typeface="Arial" pitchFamily="34" charset="0"/>
              <a:buChar char="•"/>
            </a:pPr>
            <a:r>
              <a:rPr lang="en-US" sz="3200" dirty="0">
                <a:latin typeface="Calibri" pitchFamily="34" charset="0"/>
              </a:rPr>
              <a:t>What evidence of your assigned strategy might you find in the video?</a:t>
            </a:r>
          </a:p>
          <a:p>
            <a:pPr marL="457200" indent="-457200">
              <a:spcBef>
                <a:spcPts val="1200"/>
              </a:spcBef>
              <a:buFont typeface="+mj-lt"/>
              <a:buAutoNum type="arabicPeriod" startAt="2"/>
            </a:pPr>
            <a:r>
              <a:rPr lang="en-US" sz="3200" dirty="0">
                <a:latin typeface="Calibri" pitchFamily="34" charset="0"/>
              </a:rPr>
              <a:t>Watch the video clip.</a:t>
            </a:r>
            <a:r>
              <a:rPr lang="en-US" sz="2800" dirty="0"/>
              <a:t> </a:t>
            </a:r>
          </a:p>
        </p:txBody>
      </p:sp>
      <p:sp>
        <p:nvSpPr>
          <p:cNvPr id="4" name="TextBox 3">
            <a:extLst>
              <a:ext uri="{FF2B5EF4-FFF2-40B4-BE49-F238E27FC236}">
                <a16:creationId xmlns:a16="http://schemas.microsoft.com/office/drawing/2014/main" id="{7EF40BFC-FCD7-4875-AD69-587AE9DADE04}"/>
              </a:ext>
            </a:extLst>
          </p:cNvPr>
          <p:cNvSpPr txBox="1"/>
          <p:nvPr/>
        </p:nvSpPr>
        <p:spPr>
          <a:xfrm>
            <a:off x="4267200" y="6096000"/>
            <a:ext cx="4648200" cy="338554"/>
          </a:xfrm>
          <a:prstGeom prst="rect">
            <a:avLst/>
          </a:prstGeom>
          <a:noFill/>
        </p:spPr>
        <p:txBody>
          <a:bodyPr wrap="square" rtlCol="0">
            <a:spAutoFit/>
          </a:bodyPr>
          <a:lstStyle/>
          <a:p>
            <a:r>
              <a:rPr lang="en-US" sz="1600" dirty="0">
                <a:solidFill>
                  <a:srgbClr val="0070C0"/>
                </a:solidFill>
              </a:rPr>
              <a:t>Link to video clip: </a:t>
            </a:r>
            <a:r>
              <a:rPr lang="en-US" sz="1600" dirty="0">
                <a:solidFill>
                  <a:srgbClr val="0070C0"/>
                </a:solidFill>
                <a:hlinkClick r:id="rId3"/>
              </a:rPr>
              <a:t>8.4_stella_FW_torres_L5_c4 </a:t>
            </a:r>
            <a:endParaRPr lang="en-US" sz="1600" dirty="0">
              <a:solidFill>
                <a:srgbClr val="0070C0"/>
              </a:solidFill>
            </a:endParaRPr>
          </a:p>
        </p:txBody>
      </p:sp>
    </p:spTree>
    <p:extLst>
      <p:ext uri="{BB962C8B-B14F-4D97-AF65-F5344CB8AC3E}">
        <p14:creationId xmlns:p14="http://schemas.microsoft.com/office/powerpoint/2010/main" val="13132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50"/>
            <a:ext cx="8160026" cy="990600"/>
          </a:xfrm>
        </p:spPr>
        <p:txBody>
          <a:bodyPr>
            <a:normAutofit/>
          </a:bodyPr>
          <a:lstStyle/>
          <a:p>
            <a:r>
              <a:rPr lang="en-US" dirty="0"/>
              <a:t>Lesson Analysis: Strategies F, G, and H</a:t>
            </a:r>
          </a:p>
        </p:txBody>
      </p:sp>
      <p:sp>
        <p:nvSpPr>
          <p:cNvPr id="4" name="TextBox 3"/>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6" name="TextBox 5"/>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
        <p:nvSpPr>
          <p:cNvPr id="3" name="TextBox 2"/>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Tree>
    <p:extLst>
      <p:ext uri="{BB962C8B-B14F-4D97-AF65-F5344CB8AC3E}">
        <p14:creationId xmlns:p14="http://schemas.microsoft.com/office/powerpoint/2010/main" val="276706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2</a:t>
            </a:r>
          </a:p>
        </p:txBody>
      </p:sp>
      <p:sp>
        <p:nvSpPr>
          <p:cNvPr id="3" name="Content Placeholder 2"/>
          <p:cNvSpPr>
            <a:spLocks noGrp="1"/>
          </p:cNvSpPr>
          <p:nvPr>
            <p:ph idx="1"/>
          </p:nvPr>
        </p:nvSpPr>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Food Webs lessons in the fall?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Food Webs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a:t>
            </a:r>
            <a:r>
              <a:rPr lang="en-US" sz="2350" dirty="0" err="1"/>
              <a:t>STeLLA</a:t>
            </a:r>
            <a:r>
              <a:rPr lang="en-US" sz="2350" dirty="0"/>
              <a:t>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04800"/>
            <a:ext cx="8610600" cy="990600"/>
          </a:xfrm>
        </p:spPr>
        <p:txBody>
          <a:bodyPr>
            <a:noAutofit/>
          </a:bodyPr>
          <a:lstStyle/>
          <a:p>
            <a:pPr eaLnBrk="1" hangingPunct="1"/>
            <a:r>
              <a:rPr lang="en-US" sz="3300" dirty="0"/>
              <a:t>STL Strategies Highlighted in the Food Webs Lessons</a:t>
            </a:r>
          </a:p>
        </p:txBody>
      </p:sp>
      <p:graphicFrame>
        <p:nvGraphicFramePr>
          <p:cNvPr id="5" name="Table 4"/>
          <p:cNvGraphicFramePr>
            <a:graphicFrameLocks noGrp="1"/>
          </p:cNvGraphicFramePr>
          <p:nvPr>
            <p:extLst>
              <p:ext uri="{D42A27DB-BD31-4B8C-83A1-F6EECF244321}">
                <p14:modId xmlns:p14="http://schemas.microsoft.com/office/powerpoint/2010/main" val="2908610399"/>
              </p:ext>
            </p:extLst>
          </p:nvPr>
        </p:nvGraphicFramePr>
        <p:xfrm>
          <a:off x="457201" y="1295400"/>
          <a:ext cx="8381998" cy="5131368"/>
        </p:xfrm>
        <a:graphic>
          <a:graphicData uri="http://schemas.openxmlformats.org/drawingml/2006/table">
            <a:tbl>
              <a:tblPr firstRow="1" bandRow="1">
                <a:tableStyleId>{5C22544A-7EE6-4342-B048-85BDC9FD1C3A}</a:tableStyleId>
              </a:tblPr>
              <a:tblGrid>
                <a:gridCol w="1585785">
                  <a:extLst>
                    <a:ext uri="{9D8B030D-6E8A-4147-A177-3AD203B41FA5}">
                      <a16:colId xmlns:a16="http://schemas.microsoft.com/office/drawing/2014/main" val="20000"/>
                    </a:ext>
                  </a:extLst>
                </a:gridCol>
                <a:gridCol w="453081">
                  <a:extLst>
                    <a:ext uri="{9D8B030D-6E8A-4147-A177-3AD203B41FA5}">
                      <a16:colId xmlns:a16="http://schemas.microsoft.com/office/drawing/2014/main" val="20001"/>
                    </a:ext>
                  </a:extLst>
                </a:gridCol>
                <a:gridCol w="453081">
                  <a:extLst>
                    <a:ext uri="{9D8B030D-6E8A-4147-A177-3AD203B41FA5}">
                      <a16:colId xmlns:a16="http://schemas.microsoft.com/office/drawing/2014/main" val="20002"/>
                    </a:ext>
                  </a:extLst>
                </a:gridCol>
                <a:gridCol w="453081">
                  <a:extLst>
                    <a:ext uri="{9D8B030D-6E8A-4147-A177-3AD203B41FA5}">
                      <a16:colId xmlns:a16="http://schemas.microsoft.com/office/drawing/2014/main" val="20003"/>
                    </a:ext>
                  </a:extLst>
                </a:gridCol>
                <a:gridCol w="528595">
                  <a:extLst>
                    <a:ext uri="{9D8B030D-6E8A-4147-A177-3AD203B41FA5}">
                      <a16:colId xmlns:a16="http://schemas.microsoft.com/office/drawing/2014/main" val="20004"/>
                    </a:ext>
                  </a:extLst>
                </a:gridCol>
                <a:gridCol w="453081">
                  <a:extLst>
                    <a:ext uri="{9D8B030D-6E8A-4147-A177-3AD203B41FA5}">
                      <a16:colId xmlns:a16="http://schemas.microsoft.com/office/drawing/2014/main" val="20005"/>
                    </a:ext>
                  </a:extLst>
                </a:gridCol>
                <a:gridCol w="528595">
                  <a:extLst>
                    <a:ext uri="{9D8B030D-6E8A-4147-A177-3AD203B41FA5}">
                      <a16:colId xmlns:a16="http://schemas.microsoft.com/office/drawing/2014/main" val="20006"/>
                    </a:ext>
                  </a:extLst>
                </a:gridCol>
                <a:gridCol w="528595">
                  <a:extLst>
                    <a:ext uri="{9D8B030D-6E8A-4147-A177-3AD203B41FA5}">
                      <a16:colId xmlns:a16="http://schemas.microsoft.com/office/drawing/2014/main" val="20007"/>
                    </a:ext>
                  </a:extLst>
                </a:gridCol>
                <a:gridCol w="453081">
                  <a:extLst>
                    <a:ext uri="{9D8B030D-6E8A-4147-A177-3AD203B41FA5}">
                      <a16:colId xmlns:a16="http://schemas.microsoft.com/office/drawing/2014/main" val="20008"/>
                    </a:ext>
                  </a:extLst>
                </a:gridCol>
                <a:gridCol w="528595">
                  <a:extLst>
                    <a:ext uri="{9D8B030D-6E8A-4147-A177-3AD203B41FA5}">
                      <a16:colId xmlns:a16="http://schemas.microsoft.com/office/drawing/2014/main" val="20009"/>
                    </a:ext>
                  </a:extLst>
                </a:gridCol>
                <a:gridCol w="528595">
                  <a:extLst>
                    <a:ext uri="{9D8B030D-6E8A-4147-A177-3AD203B41FA5}">
                      <a16:colId xmlns:a16="http://schemas.microsoft.com/office/drawing/2014/main" val="20010"/>
                    </a:ext>
                  </a:extLst>
                </a:gridCol>
                <a:gridCol w="453081">
                  <a:extLst>
                    <a:ext uri="{9D8B030D-6E8A-4147-A177-3AD203B41FA5}">
                      <a16:colId xmlns:a16="http://schemas.microsoft.com/office/drawing/2014/main" val="20011"/>
                    </a:ext>
                  </a:extLst>
                </a:gridCol>
                <a:gridCol w="528595">
                  <a:extLst>
                    <a:ext uri="{9D8B030D-6E8A-4147-A177-3AD203B41FA5}">
                      <a16:colId xmlns:a16="http://schemas.microsoft.com/office/drawing/2014/main" val="20012"/>
                    </a:ext>
                  </a:extLst>
                </a:gridCol>
                <a:gridCol w="453081">
                  <a:extLst>
                    <a:ext uri="{9D8B030D-6E8A-4147-A177-3AD203B41FA5}">
                      <a16:colId xmlns:a16="http://schemas.microsoft.com/office/drawing/2014/main" val="20013"/>
                    </a:ext>
                  </a:extLst>
                </a:gridCol>
                <a:gridCol w="453076">
                  <a:extLst>
                    <a:ext uri="{9D8B030D-6E8A-4147-A177-3AD203B41FA5}">
                      <a16:colId xmlns:a16="http://schemas.microsoft.com/office/drawing/2014/main" val="20014"/>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6a</a:t>
                      </a:r>
                    </a:p>
                  </a:txBody>
                  <a:tcPr anchor="ctr"/>
                </a:tc>
                <a:tc>
                  <a:txBody>
                    <a:bodyPr/>
                    <a:lstStyle/>
                    <a:p>
                      <a:pPr algn="ctr">
                        <a:spcBef>
                          <a:spcPts val="1200"/>
                        </a:spcBef>
                      </a:pPr>
                      <a:r>
                        <a:rPr lang="en-US" dirty="0"/>
                        <a:t>6b</a:t>
                      </a:r>
                    </a:p>
                  </a:txBody>
                  <a:tcPr anchor="ctr"/>
                </a:tc>
                <a:tc>
                  <a:txBody>
                    <a:bodyPr/>
                    <a:lstStyle/>
                    <a:p>
                      <a:pPr algn="ctr">
                        <a:spcBef>
                          <a:spcPts val="1200"/>
                        </a:spcBef>
                      </a:pPr>
                      <a:r>
                        <a:rPr lang="en-US" dirty="0"/>
                        <a:t>7a</a:t>
                      </a:r>
                    </a:p>
                  </a:txBody>
                  <a:tcPr anchor="ctr"/>
                </a:tc>
                <a:tc>
                  <a:txBody>
                    <a:bodyPr/>
                    <a:lstStyle/>
                    <a:p>
                      <a:pPr algn="ctr">
                        <a:spcBef>
                          <a:spcPts val="1200"/>
                        </a:spcBef>
                      </a:pPr>
                      <a:r>
                        <a:rPr lang="en-US" dirty="0"/>
                        <a:t>7b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8610600" cy="990600"/>
          </a:xfrm>
        </p:spPr>
        <p:txBody>
          <a:bodyPr>
            <a:normAutofit/>
          </a:bodyPr>
          <a:lstStyle/>
          <a:p>
            <a:pPr eaLnBrk="1" hangingPunct="1"/>
            <a:r>
              <a:rPr lang="en-US" sz="3300" dirty="0"/>
              <a:t>SCSL Strategies Highlighted in the Food Webs Lessons</a:t>
            </a:r>
          </a:p>
        </p:txBody>
      </p:sp>
      <p:sp>
        <p:nvSpPr>
          <p:cNvPr id="3" name="Content Placeholder 2"/>
          <p:cNvSpPr>
            <a:spLocks noGrp="1"/>
          </p:cNvSpPr>
          <p:nvPr>
            <p:ph idx="1"/>
          </p:nvPr>
        </p:nvSpPr>
        <p:spPr>
          <a:xfrm>
            <a:off x="457200" y="1524000"/>
            <a:ext cx="8229600" cy="5029200"/>
          </a:xfrm>
        </p:spPr>
        <p:txBody>
          <a:bodyPr/>
          <a:lstStyle/>
          <a:p>
            <a:pPr marL="0" indent="0">
              <a:spcBef>
                <a:spcPts val="0"/>
              </a:spcBef>
              <a:spcAft>
                <a:spcPts val="1200"/>
              </a:spcAft>
              <a:buNone/>
              <a:defRPr/>
            </a:pPr>
            <a:endParaRPr lang="en-US" sz="2400" dirty="0">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590794343"/>
              </p:ext>
            </p:extLst>
          </p:nvPr>
        </p:nvGraphicFramePr>
        <p:xfrm>
          <a:off x="381000" y="1160135"/>
          <a:ext cx="8382000" cy="525765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tblGrid>
              <a:tr h="349576">
                <a:tc>
                  <a:txBody>
                    <a:bodyPr/>
                    <a:lstStyle/>
                    <a:p>
                      <a:pPr algn="ctr"/>
                      <a:r>
                        <a:rPr lang="en-US" dirty="0">
                          <a:latin typeface="Calibri" pitchFamily="34" charset="0"/>
                        </a:rPr>
                        <a:t>Lesson</a:t>
                      </a:r>
                    </a:p>
                  </a:txBody>
                  <a:tcPr anchor="ctr"/>
                </a:tc>
                <a:tc>
                  <a:txBody>
                    <a:bodyPr/>
                    <a:lstStyle/>
                    <a:p>
                      <a:pPr algn="ctr"/>
                      <a:r>
                        <a:rPr lang="en-US" dirty="0">
                          <a:latin typeface="Calibri" pitchFamily="34" charset="0"/>
                        </a:rPr>
                        <a:t>1a</a:t>
                      </a:r>
                    </a:p>
                  </a:txBody>
                  <a:tcPr anchor="ctr"/>
                </a:tc>
                <a:tc>
                  <a:txBody>
                    <a:bodyPr/>
                    <a:lstStyle/>
                    <a:p>
                      <a:pPr algn="ctr"/>
                      <a:r>
                        <a:rPr lang="en-US" dirty="0">
                          <a:latin typeface="Calibri" pitchFamily="34" charset="0"/>
                        </a:rPr>
                        <a:t>1b</a:t>
                      </a:r>
                    </a:p>
                  </a:txBody>
                  <a:tcPr anchor="ctr"/>
                </a:tc>
                <a:tc>
                  <a:txBody>
                    <a:bodyPr/>
                    <a:lstStyle/>
                    <a:p>
                      <a:pPr algn="ctr"/>
                      <a:r>
                        <a:rPr lang="en-US" dirty="0">
                          <a:latin typeface="Calibri" pitchFamily="34" charset="0"/>
                        </a:rPr>
                        <a:t>2a</a:t>
                      </a:r>
                    </a:p>
                  </a:txBody>
                  <a:tcPr anchor="ctr"/>
                </a:tc>
                <a:tc>
                  <a:txBody>
                    <a:bodyPr/>
                    <a:lstStyle/>
                    <a:p>
                      <a:pPr algn="ctr"/>
                      <a:r>
                        <a:rPr lang="en-US" dirty="0">
                          <a:latin typeface="Calibri" pitchFamily="34" charset="0"/>
                        </a:rPr>
                        <a:t>2b</a:t>
                      </a:r>
                    </a:p>
                  </a:txBody>
                  <a:tcPr anchor="ctr"/>
                </a:tc>
                <a:tc>
                  <a:txBody>
                    <a:bodyPr/>
                    <a:lstStyle/>
                    <a:p>
                      <a:pPr algn="ctr"/>
                      <a:r>
                        <a:rPr lang="en-US" dirty="0">
                          <a:latin typeface="Calibri" pitchFamily="34" charset="0"/>
                        </a:rPr>
                        <a:t>3a</a:t>
                      </a:r>
                    </a:p>
                  </a:txBody>
                  <a:tcPr anchor="ctr"/>
                </a:tc>
                <a:tc>
                  <a:txBody>
                    <a:bodyPr/>
                    <a:lstStyle/>
                    <a:p>
                      <a:pPr algn="ctr"/>
                      <a:r>
                        <a:rPr lang="en-US" dirty="0">
                          <a:latin typeface="Calibri" pitchFamily="34" charset="0"/>
                        </a:rPr>
                        <a:t>3b</a:t>
                      </a:r>
                    </a:p>
                  </a:txBody>
                  <a:tcPr anchor="ctr"/>
                </a:tc>
                <a:tc>
                  <a:txBody>
                    <a:bodyPr/>
                    <a:lstStyle/>
                    <a:p>
                      <a:pPr algn="ctr"/>
                      <a:r>
                        <a:rPr lang="en-US" dirty="0">
                          <a:latin typeface="Calibri" pitchFamily="34" charset="0"/>
                        </a:rPr>
                        <a:t>4a</a:t>
                      </a:r>
                    </a:p>
                  </a:txBody>
                  <a:tcPr anchor="ctr"/>
                </a:tc>
                <a:tc>
                  <a:txBody>
                    <a:bodyPr/>
                    <a:lstStyle/>
                    <a:p>
                      <a:pPr algn="ctr"/>
                      <a:r>
                        <a:rPr lang="en-US" dirty="0">
                          <a:latin typeface="Calibri" pitchFamily="34" charset="0"/>
                        </a:rPr>
                        <a:t>4b</a:t>
                      </a:r>
                    </a:p>
                  </a:txBody>
                  <a:tcPr anchor="ctr"/>
                </a:tc>
                <a:tc>
                  <a:txBody>
                    <a:bodyPr/>
                    <a:lstStyle/>
                    <a:p>
                      <a:pPr algn="ctr"/>
                      <a:r>
                        <a:rPr lang="en-US" dirty="0">
                          <a:latin typeface="Calibri" pitchFamily="34" charset="0"/>
                        </a:rPr>
                        <a:t>5a</a:t>
                      </a:r>
                    </a:p>
                  </a:txBody>
                  <a:tcPr anchor="ctr"/>
                </a:tc>
                <a:tc>
                  <a:txBody>
                    <a:bodyPr/>
                    <a:lstStyle/>
                    <a:p>
                      <a:pPr algn="ctr"/>
                      <a:r>
                        <a:rPr lang="en-US" dirty="0">
                          <a:latin typeface="Calibri" pitchFamily="34" charset="0"/>
                        </a:rPr>
                        <a:t>5b</a:t>
                      </a:r>
                    </a:p>
                  </a:txBody>
                  <a:tcPr anchor="ctr"/>
                </a:tc>
                <a:tc>
                  <a:txBody>
                    <a:bodyPr/>
                    <a:lstStyle/>
                    <a:p>
                      <a:pPr algn="ctr"/>
                      <a:r>
                        <a:rPr lang="en-US" dirty="0">
                          <a:latin typeface="Calibri" pitchFamily="34" charset="0"/>
                        </a:rPr>
                        <a:t>6a</a:t>
                      </a:r>
                    </a:p>
                  </a:txBody>
                  <a:tcPr anchor="ctr"/>
                </a:tc>
                <a:tc>
                  <a:txBody>
                    <a:bodyPr/>
                    <a:lstStyle/>
                    <a:p>
                      <a:pPr algn="ctr"/>
                      <a:r>
                        <a:rPr lang="en-US" dirty="0">
                          <a:latin typeface="Calibri" pitchFamily="34" charset="0"/>
                        </a:rPr>
                        <a:t>6b</a:t>
                      </a:r>
                    </a:p>
                  </a:txBody>
                  <a:tcPr anchor="ctr"/>
                </a:tc>
                <a:tc>
                  <a:txBody>
                    <a:bodyPr/>
                    <a:lstStyle/>
                    <a:p>
                      <a:pPr algn="ctr"/>
                      <a:r>
                        <a:rPr lang="en-US" dirty="0">
                          <a:latin typeface="Calibri" pitchFamily="34" charset="0"/>
                        </a:rPr>
                        <a:t>7a</a:t>
                      </a:r>
                    </a:p>
                  </a:txBody>
                  <a:tcPr anchor="ctr"/>
                </a:tc>
                <a:tc>
                  <a:txBody>
                    <a:bodyPr/>
                    <a:lstStyle/>
                    <a:p>
                      <a:pPr algn="ctr"/>
                      <a:r>
                        <a:rPr lang="en-US" dirty="0">
                          <a:latin typeface="Calibri" pitchFamily="34" charset="0"/>
                        </a:rPr>
                        <a:t>7b</a:t>
                      </a:r>
                    </a:p>
                  </a:txBody>
                  <a:tcPr anchor="ctr"/>
                </a:tc>
                <a:extLst>
                  <a:ext uri="{0D108BD9-81ED-4DB2-BD59-A6C34878D82A}">
                    <a16:rowId xmlns:a16="http://schemas.microsoft.com/office/drawing/2014/main" val="10000"/>
                  </a:ext>
                </a:extLst>
              </a:tr>
              <a:tr h="597191">
                <a:tc>
                  <a:txBody>
                    <a:bodyPr/>
                    <a:lstStyle/>
                    <a:p>
                      <a:pPr marL="320040" indent="-320040"/>
                      <a:r>
                        <a:rPr lang="en-US" sz="1500" dirty="0">
                          <a:latin typeface="Calibri" pitchFamily="34" charset="0"/>
                        </a:rPr>
                        <a:t>A.   Identify</a:t>
                      </a:r>
                      <a:r>
                        <a:rPr lang="en-US" sz="1500" baseline="0" dirty="0">
                          <a:latin typeface="Calibri" pitchFamily="34" charset="0"/>
                        </a:rPr>
                        <a:t> Main Learning Goal</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97191">
                <a:tc>
                  <a:txBody>
                    <a:bodyPr/>
                    <a:lstStyle/>
                    <a:p>
                      <a:pPr marL="320040" indent="-320040"/>
                      <a:r>
                        <a:rPr lang="en-US" sz="1500" dirty="0">
                          <a:latin typeface="Calibri" pitchFamily="34" charset="0"/>
                        </a:rPr>
                        <a:t>B.  </a:t>
                      </a:r>
                      <a:r>
                        <a:rPr lang="en-US" sz="1500" baseline="0" dirty="0">
                          <a:latin typeface="Calibri" pitchFamily="34" charset="0"/>
                        </a:rPr>
                        <a:t> Set Purpose and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97191">
                <a:tc>
                  <a:txBody>
                    <a:bodyPr/>
                    <a:lstStyle/>
                    <a:p>
                      <a:pPr marL="320040" indent="-320040"/>
                      <a:r>
                        <a:rPr lang="en-US" sz="1500" dirty="0">
                          <a:latin typeface="Calibri" pitchFamily="34" charset="0"/>
                        </a:rPr>
                        <a:t>C.   Match</a:t>
                      </a:r>
                      <a:r>
                        <a:rPr lang="en-US" sz="1500" baseline="0" dirty="0">
                          <a:latin typeface="Calibri" pitchFamily="34" charset="0"/>
                        </a:rPr>
                        <a:t> Activity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597191">
                <a:tc>
                  <a:txBody>
                    <a:bodyPr/>
                    <a:lstStyle/>
                    <a:p>
                      <a:pPr marL="320040" indent="-320040"/>
                      <a:r>
                        <a:rPr lang="en-US" sz="1500" dirty="0">
                          <a:latin typeface="Calibri" pitchFamily="34" charset="0"/>
                        </a:rPr>
                        <a:t>D.</a:t>
                      </a:r>
                      <a:r>
                        <a:rPr lang="en-US" sz="1500" baseline="0" dirty="0">
                          <a:latin typeface="Calibri" pitchFamily="34" charset="0"/>
                        </a:rPr>
                        <a:t>   Match Content Reps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597191">
                <a:tc>
                  <a:txBody>
                    <a:bodyPr/>
                    <a:lstStyle/>
                    <a:p>
                      <a:pPr marL="320040" indent="-320040"/>
                      <a:r>
                        <a:rPr lang="en-US" sz="1500" dirty="0">
                          <a:latin typeface="Calibri" pitchFamily="34" charset="0"/>
                        </a:rPr>
                        <a:t>F.</a:t>
                      </a:r>
                      <a:r>
                        <a:rPr lang="en-US" sz="1500" baseline="0" dirty="0">
                          <a:latin typeface="Calibri" pitchFamily="34" charset="0"/>
                        </a:rPr>
                        <a:t>    Link Activity to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94345">
                <a:tc>
                  <a:txBody>
                    <a:bodyPr/>
                    <a:lstStyle/>
                    <a:p>
                      <a:pPr marL="320040" indent="-320040"/>
                      <a:r>
                        <a:rPr lang="en-US" sz="1500" dirty="0">
                          <a:latin typeface="Calibri" pitchFamily="34" charset="0"/>
                        </a:rPr>
                        <a:t>G.</a:t>
                      </a:r>
                      <a:r>
                        <a:rPr lang="en-US" sz="1500" baseline="0" dirty="0">
                          <a:latin typeface="Calibri" pitchFamily="34" charset="0"/>
                        </a:rPr>
                        <a:t>   Link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914400">
                <a:tc>
                  <a:txBody>
                    <a:bodyPr/>
                    <a:lstStyle/>
                    <a:p>
                      <a:pPr marL="320040" indent="-320040"/>
                      <a:r>
                        <a:rPr lang="en-US" sz="1500" dirty="0">
                          <a:latin typeface="Calibri" pitchFamily="34" charset="0"/>
                        </a:rPr>
                        <a:t>H.   Highlight Key</a:t>
                      </a:r>
                      <a:r>
                        <a:rPr lang="en-US" sz="1500" baseline="0" dirty="0">
                          <a:latin typeface="Calibri" pitchFamily="34" charset="0"/>
                        </a:rPr>
                        <a:t> Science </a:t>
                      </a:r>
                      <a:r>
                        <a:rPr lang="en-US" sz="1500" dirty="0">
                          <a:latin typeface="Calibri" pitchFamily="34" charset="0"/>
                        </a:rPr>
                        <a:t>Ideas and</a:t>
                      </a:r>
                      <a:r>
                        <a:rPr lang="en-US" sz="1500" baseline="0" dirty="0">
                          <a:latin typeface="Calibri" pitchFamily="34" charset="0"/>
                        </a:rPr>
                        <a:t>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597191">
                <a:tc>
                  <a:txBody>
                    <a:bodyPr/>
                    <a:lstStyle/>
                    <a:p>
                      <a:pPr marL="320040" indent="-320040"/>
                      <a:r>
                        <a:rPr lang="en-US" sz="1500" dirty="0">
                          <a:latin typeface="Calibri" pitchFamily="34" charset="0"/>
                        </a:rPr>
                        <a:t>I.    Summarize Key</a:t>
                      </a:r>
                      <a:r>
                        <a:rPr lang="en-US" sz="1500" baseline="0" dirty="0">
                          <a:latin typeface="Calibri" pitchFamily="34" charset="0"/>
                        </a:rPr>
                        <a:t> Science</a:t>
                      </a:r>
                      <a:r>
                        <a:rPr lang="en-US" sz="1500" dirty="0">
                          <a:latin typeface="Calibri" pitchFamily="34" charset="0"/>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550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a:t>
            </a:r>
            <a:r>
              <a:rPr lang="en-US" sz="3000" dirty="0" err="1"/>
              <a:t>STeLLA</a:t>
            </a:r>
            <a:r>
              <a:rPr lang="en-US" sz="3000" dirty="0"/>
              <a:t>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Teaching the Food Webs Lessons</a:t>
            </a:r>
          </a:p>
        </p:txBody>
      </p:sp>
      <p:sp>
        <p:nvSpPr>
          <p:cNvPr id="3" name="Content Placeholder 2"/>
          <p:cNvSpPr>
            <a:spLocks noGrp="1"/>
          </p:cNvSpPr>
          <p:nvPr>
            <p:ph idx="1"/>
          </p:nvPr>
        </p:nvSpPr>
        <p:spPr>
          <a:xfrm>
            <a:off x="533400" y="1371600"/>
            <a:ext cx="8382000" cy="5181600"/>
          </a:xfrm>
        </p:spPr>
        <p:txBody>
          <a:bodyPr/>
          <a:lstStyle/>
          <a:p>
            <a:pPr marL="365760" indent="-365760">
              <a:spcBef>
                <a:spcPts val="300"/>
              </a:spcBef>
              <a:spcAft>
                <a:spcPts val="300"/>
              </a:spcAft>
              <a:buFont typeface="+mj-lt"/>
              <a:buAutoNum type="arabicPeriod"/>
            </a:pPr>
            <a:r>
              <a:rPr lang="en-US" sz="3000" dirty="0"/>
              <a:t>Before teaching lesson 1, give your students the classroom pretest.</a:t>
            </a:r>
          </a:p>
          <a:p>
            <a:pPr marL="365760" indent="-365760">
              <a:spcBef>
                <a:spcPts val="300"/>
              </a:spcBef>
              <a:spcAft>
                <a:spcPts val="0"/>
              </a:spcAft>
              <a:buFont typeface="+mj-lt"/>
              <a:buAutoNum type="arabicPeriod"/>
            </a:pPr>
            <a:r>
              <a:rPr lang="en-US" sz="3000" dirty="0"/>
              <a:t>Teach all the lessons and have one lesson video recorded.</a:t>
            </a:r>
          </a:p>
          <a:p>
            <a:pPr marL="365760" indent="-365760">
              <a:spcBef>
                <a:spcPts val="300"/>
              </a:spcBef>
              <a:spcAft>
                <a:spcPts val="0"/>
              </a:spcAft>
              <a:buFont typeface="+mj-lt"/>
              <a:buAutoNum type="arabicPeriod"/>
            </a:pPr>
            <a:r>
              <a:rPr lang="en-US" sz="3000" dirty="0"/>
              <a:t>Give your students the classroom posttest.</a:t>
            </a:r>
          </a:p>
          <a:p>
            <a:pPr marL="365760" indent="-365760">
              <a:spcBef>
                <a:spcPts val="300"/>
              </a:spcBef>
              <a:spcAft>
                <a:spcPts val="0"/>
              </a:spcAft>
              <a:buFont typeface="+mj-lt"/>
              <a:buAutoNum type="arabicPeriod"/>
            </a:pPr>
            <a:r>
              <a:rPr lang="en-US" sz="3000" b="1" dirty="0"/>
              <a:t>Hold on to your students’ pre-post tests! </a:t>
            </a:r>
            <a:r>
              <a:rPr lang="en-US" sz="3000" dirty="0"/>
              <a:t>You’ll analyze them in preparation for Study Group 3.</a:t>
            </a:r>
            <a:endParaRPr lang="en-US" dirty="0"/>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Agenda for Day 8			</a:t>
            </a:r>
          </a:p>
        </p:txBody>
      </p:sp>
      <p:sp>
        <p:nvSpPr>
          <p:cNvPr id="3" name="Content Placeholder 2"/>
          <p:cNvSpPr>
            <a:spLocks noGrp="1"/>
          </p:cNvSpPr>
          <p:nvPr>
            <p:ph idx="1"/>
          </p:nvPr>
        </p:nvSpPr>
        <p:spPr>
          <a:xfrm>
            <a:off x="609600" y="1371600"/>
            <a:ext cx="8229600" cy="5257800"/>
          </a:xfrm>
        </p:spPr>
        <p:txBody>
          <a:bodyPr/>
          <a:lstStyle/>
          <a:p>
            <a:pPr marL="365760" indent="-365760">
              <a:spcBef>
                <a:spcPts val="600"/>
              </a:spcBef>
            </a:pPr>
            <a:r>
              <a:rPr lang="en-US" sz="3200" dirty="0"/>
              <a:t>Day-7 reflections</a:t>
            </a:r>
          </a:p>
          <a:p>
            <a:pPr marL="365760" indent="-365760">
              <a:spcBef>
                <a:spcPts val="600"/>
              </a:spcBef>
            </a:pPr>
            <a:r>
              <a:rPr lang="en-US" sz="3200" dirty="0"/>
              <a:t>Focus questions</a:t>
            </a:r>
          </a:p>
          <a:p>
            <a:pPr marL="365760" indent="-365760">
              <a:spcBef>
                <a:spcPts val="600"/>
              </a:spcBef>
            </a:pPr>
            <a:r>
              <a:rPr lang="en-US" sz="3200" dirty="0"/>
              <a:t>Introducing SCSL strategies F, G, and H</a:t>
            </a:r>
          </a:p>
          <a:p>
            <a:pPr marL="365760" indent="-365760">
              <a:spcBef>
                <a:spcPts val="600"/>
              </a:spcBef>
            </a:pPr>
            <a:r>
              <a:rPr lang="en-US" sz="3200" dirty="0"/>
              <a:t>Lesson analysis: SCSL strategies F, G, and H</a:t>
            </a:r>
          </a:p>
          <a:p>
            <a:pPr marL="365760" lvl="1" indent="-365760">
              <a:spcBef>
                <a:spcPts val="600"/>
              </a:spcBef>
            </a:pPr>
            <a:r>
              <a:rPr lang="en-US" sz="3200" dirty="0"/>
              <a:t>Food Webs lesson plan review</a:t>
            </a:r>
          </a:p>
          <a:p>
            <a:pPr marL="365760" lvl="1" indent="-365760">
              <a:spcBef>
                <a:spcPts val="600"/>
              </a:spcBef>
            </a:pPr>
            <a:r>
              <a:rPr lang="en-US" sz="3200" dirty="0"/>
              <a:t>Fall overview and study-group scheduling</a:t>
            </a:r>
          </a:p>
          <a:p>
            <a:pPr marL="365760" indent="-365760">
              <a:spcBef>
                <a:spcPts val="600"/>
              </a:spcBef>
            </a:pPr>
            <a:r>
              <a:rPr lang="en-US" sz="3200" dirty="0"/>
              <a:t>Lunch</a:t>
            </a:r>
          </a:p>
          <a:p>
            <a:pPr marL="365760" indent="-365760">
              <a:spcBef>
                <a:spcPts val="600"/>
              </a:spcBef>
            </a:pPr>
            <a:r>
              <a:rPr lang="en-US" sz="3200" dirty="0"/>
              <a:t>Content deepening: food webs</a:t>
            </a:r>
          </a:p>
          <a:p>
            <a:pPr marL="365760" indent="-365760">
              <a:spcBef>
                <a:spcPts val="6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Water Cycle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FOOD </a:t>
            </a:r>
            <a:r>
              <a:rPr lang="en-US" dirty="0" err="1"/>
              <a:t>WEbs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4485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latin typeface="+mj-lt"/>
              </a:rPr>
              <a:t>MATH CONTENT DEEPENING	      	Grade 5</a:t>
            </a:r>
            <a:br>
              <a:rPr lang="en-US" sz="2000" dirty="0">
                <a:solidFill>
                  <a:srgbClr val="292934"/>
                </a:solidFill>
                <a:latin typeface="+mj-lt"/>
              </a:rPr>
            </a:br>
            <a:endParaRPr lang="en-US" altLang="en-US" sz="2000" dirty="0">
              <a:solidFill>
                <a:srgbClr val="1F497D"/>
              </a:solidFill>
              <a:latin typeface="+mj-lt"/>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Deepening Focus Questions</a:t>
            </a:r>
          </a:p>
        </p:txBody>
      </p:sp>
      <p:sp>
        <p:nvSpPr>
          <p:cNvPr id="3" name="Content Placeholder 2"/>
          <p:cNvSpPr>
            <a:spLocks noGrp="1"/>
          </p:cNvSpPr>
          <p:nvPr>
            <p:ph idx="1"/>
          </p:nvPr>
        </p:nvSpPr>
        <p:spPr/>
        <p:txBody>
          <a:bodyPr/>
          <a:lstStyle/>
          <a:p>
            <a:pPr marL="365760" indent="-365760">
              <a:buFont typeface="Arial" pitchFamily="34" charset="0"/>
              <a:buChar char="•"/>
            </a:pPr>
            <a:r>
              <a:rPr lang="en-US" sz="3200" dirty="0"/>
              <a:t>An organism can use food molecules (1) for growth as they become part of its body; (2) for energy as the molecules are broken down; (3) as wastes; and (4) as matter passed on to other organisms. Why should these fractions of food matter in an organism add up to 1? </a:t>
            </a:r>
          </a:p>
          <a:p>
            <a:pPr marL="365760" indent="-365760">
              <a:spcBef>
                <a:spcPts val="1200"/>
              </a:spcBef>
              <a:buFont typeface="Arial" pitchFamily="34" charset="0"/>
              <a:buChar char="•"/>
            </a:pPr>
            <a:r>
              <a:rPr lang="en-US" sz="3200" dirty="0"/>
              <a:t>How can we use conservation of matter to create fraction problems with a scientific context?</a:t>
            </a:r>
          </a:p>
        </p:txBody>
      </p:sp>
    </p:spTree>
    <p:extLst>
      <p:ext uri="{BB962C8B-B14F-4D97-AF65-F5344CB8AC3E}">
        <p14:creationId xmlns:p14="http://schemas.microsoft.com/office/powerpoint/2010/main" val="266921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724" y="2936081"/>
            <a:ext cx="3578479" cy="2384721"/>
          </a:xfrm>
          <a:prstGeom prst="rect">
            <a:avLst/>
          </a:prstGeom>
        </p:spPr>
      </p:pic>
      <p:sp>
        <p:nvSpPr>
          <p:cNvPr id="2" name="Title 1"/>
          <p:cNvSpPr>
            <a:spLocks noGrp="1"/>
          </p:cNvSpPr>
          <p:nvPr>
            <p:ph type="title"/>
          </p:nvPr>
        </p:nvSpPr>
        <p:spPr>
          <a:xfrm>
            <a:off x="219075" y="274638"/>
            <a:ext cx="8772525" cy="833639"/>
          </a:xfrm>
        </p:spPr>
        <p:txBody>
          <a:bodyPr>
            <a:normAutofit/>
          </a:bodyPr>
          <a:lstStyle/>
          <a:p>
            <a:r>
              <a:rPr lang="en-US" sz="3800" dirty="0"/>
              <a:t>Where Does the Matter Go? A Math Problem!</a:t>
            </a:r>
          </a:p>
        </p:txBody>
      </p:sp>
      <p:cxnSp>
        <p:nvCxnSpPr>
          <p:cNvPr id="6" name="Straight Arrow Connector 5"/>
          <p:cNvCxnSpPr/>
          <p:nvPr/>
        </p:nvCxnSpPr>
        <p:spPr>
          <a:xfrm>
            <a:off x="2296483" y="2688321"/>
            <a:ext cx="3175547" cy="1662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10254" y="1920418"/>
            <a:ext cx="2984227" cy="830997"/>
          </a:xfrm>
          <a:prstGeom prst="rect">
            <a:avLst/>
          </a:prstGeom>
          <a:noFill/>
        </p:spPr>
        <p:txBody>
          <a:bodyPr wrap="square" rtlCol="0">
            <a:spAutoFit/>
          </a:bodyPr>
          <a:lstStyle/>
          <a:p>
            <a:r>
              <a:rPr lang="en-US" sz="2400" dirty="0">
                <a:latin typeface="Calibri" pitchFamily="34" charset="0"/>
              </a:rPr>
              <a:t>The fish ate 1/5 of the food matter.</a:t>
            </a:r>
          </a:p>
        </p:txBody>
      </p:sp>
      <p:sp>
        <p:nvSpPr>
          <p:cNvPr id="9" name="Rectangle 8"/>
          <p:cNvSpPr/>
          <p:nvPr/>
        </p:nvSpPr>
        <p:spPr>
          <a:xfrm>
            <a:off x="4197078" y="5649958"/>
            <a:ext cx="4572000" cy="830997"/>
          </a:xfrm>
          <a:prstGeom prst="rect">
            <a:avLst/>
          </a:prstGeom>
          <a:ln>
            <a:solidFill>
              <a:schemeClr val="accent1">
                <a:shade val="95000"/>
                <a:satMod val="105000"/>
              </a:schemeClr>
            </a:solidFill>
          </a:ln>
        </p:spPr>
        <p:txBody>
          <a:bodyPr>
            <a:spAutoFit/>
          </a:bodyPr>
          <a:lstStyle/>
          <a:p>
            <a:pPr marR="0" lvl="0">
              <a:spcBef>
                <a:spcPts val="0"/>
              </a:spcBef>
              <a:spcAft>
                <a:spcPts val="0"/>
              </a:spcAft>
            </a:pPr>
            <a:r>
              <a:rPr lang="en-US" sz="2400" b="1" dirty="0">
                <a:latin typeface="Calibri" pitchFamily="34" charset="0"/>
                <a:ea typeface="Times New Roman"/>
              </a:rPr>
              <a:t>How much of the food matter was used up and disappeared? </a:t>
            </a:r>
            <a:endParaRPr lang="en-US" sz="2400" b="1" dirty="0">
              <a:effectLst/>
              <a:latin typeface="Calibri" pitchFamily="34" charset="0"/>
              <a:ea typeface="Times New Roman"/>
            </a:endParaRPr>
          </a:p>
        </p:txBody>
      </p:sp>
      <p:sp>
        <p:nvSpPr>
          <p:cNvPr id="10" name="TextBox 9"/>
          <p:cNvSpPr txBox="1"/>
          <p:nvPr/>
        </p:nvSpPr>
        <p:spPr>
          <a:xfrm>
            <a:off x="2633137" y="1135588"/>
            <a:ext cx="2838893" cy="1569660"/>
          </a:xfrm>
          <a:prstGeom prst="rect">
            <a:avLst/>
          </a:prstGeom>
          <a:noFill/>
        </p:spPr>
        <p:txBody>
          <a:bodyPr wrap="square" rtlCol="0">
            <a:spAutoFit/>
          </a:bodyPr>
          <a:lstStyle/>
          <a:p>
            <a:r>
              <a:rPr lang="en-US" sz="2400" dirty="0">
                <a:latin typeface="Calibri" pitchFamily="34" charset="0"/>
              </a:rPr>
              <a:t>1/2 of the food matter became part of the plant so it could grow bigger.</a:t>
            </a:r>
          </a:p>
        </p:txBody>
      </p:sp>
      <p:sp>
        <p:nvSpPr>
          <p:cNvPr id="11" name="TextBox 10"/>
          <p:cNvSpPr txBox="1"/>
          <p:nvPr/>
        </p:nvSpPr>
        <p:spPr>
          <a:xfrm>
            <a:off x="457843" y="4731488"/>
            <a:ext cx="3465571" cy="1938992"/>
          </a:xfrm>
          <a:prstGeom prst="rect">
            <a:avLst/>
          </a:prstGeom>
          <a:noFill/>
        </p:spPr>
        <p:txBody>
          <a:bodyPr wrap="square" rtlCol="0">
            <a:spAutoFit/>
          </a:bodyPr>
          <a:lstStyle/>
          <a:p>
            <a:r>
              <a:rPr lang="en-US" sz="2400" dirty="0">
                <a:latin typeface="Calibri" pitchFamily="34" charset="0"/>
              </a:rPr>
              <a:t>1/5 of the food matter was changed to CO</a:t>
            </a:r>
            <a:r>
              <a:rPr lang="en-US" sz="2400" baseline="-25000" dirty="0">
                <a:latin typeface="Calibri" pitchFamily="34" charset="0"/>
              </a:rPr>
              <a:t>2</a:t>
            </a:r>
            <a:r>
              <a:rPr lang="en-US" sz="2400" dirty="0">
                <a:latin typeface="Calibri" pitchFamily="34" charset="0"/>
              </a:rPr>
              <a:t> and H</a:t>
            </a:r>
            <a:r>
              <a:rPr lang="en-US" sz="2400" baseline="-25000" dirty="0">
                <a:latin typeface="Calibri" pitchFamily="34" charset="0"/>
              </a:rPr>
              <a:t>2</a:t>
            </a:r>
            <a:r>
              <a:rPr lang="en-US" sz="2400" dirty="0">
                <a:latin typeface="Calibri" pitchFamily="34" charset="0"/>
              </a:rPr>
              <a:t>O when the plant broke it down to release stored energy.</a:t>
            </a:r>
          </a:p>
        </p:txBody>
      </p:sp>
      <p:sp>
        <p:nvSpPr>
          <p:cNvPr id="12" name="TextBox 11"/>
          <p:cNvSpPr txBox="1"/>
          <p:nvPr/>
        </p:nvSpPr>
        <p:spPr>
          <a:xfrm>
            <a:off x="457843" y="3750388"/>
            <a:ext cx="3267641" cy="830997"/>
          </a:xfrm>
          <a:prstGeom prst="rect">
            <a:avLst/>
          </a:prstGeom>
          <a:noFill/>
        </p:spPr>
        <p:txBody>
          <a:bodyPr wrap="square" rtlCol="0">
            <a:spAutoFit/>
          </a:bodyPr>
          <a:lstStyle/>
          <a:p>
            <a:r>
              <a:rPr lang="en-US" sz="2400" dirty="0">
                <a:latin typeface="Calibri" pitchFamily="34" charset="0"/>
              </a:rPr>
              <a:t>1/10 of the food matter ended up as wastes.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2380" t="22327" b="14698"/>
          <a:stretch/>
        </p:blipFill>
        <p:spPr>
          <a:xfrm>
            <a:off x="819620" y="1181755"/>
            <a:ext cx="1615087" cy="2445398"/>
          </a:xfrm>
          <a:prstGeom prst="rect">
            <a:avLst/>
          </a:prstGeom>
        </p:spPr>
      </p:pic>
      <p:sp>
        <p:nvSpPr>
          <p:cNvPr id="14" name="TextBox 13">
            <a:extLst>
              <a:ext uri="{FF2B5EF4-FFF2-40B4-BE49-F238E27FC236}">
                <a16:creationId xmlns:a16="http://schemas.microsoft.com/office/drawing/2014/main" id="{88C99AD1-CB26-4D83-A335-B1CB517D0B36}"/>
              </a:ext>
            </a:extLst>
          </p:cNvPr>
          <p:cNvSpPr txBox="1"/>
          <p:nvPr/>
        </p:nvSpPr>
        <p:spPr>
          <a:xfrm>
            <a:off x="6933535" y="5293152"/>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
        <p:nvSpPr>
          <p:cNvPr id="15" name="TextBox 14">
            <a:extLst>
              <a:ext uri="{FF2B5EF4-FFF2-40B4-BE49-F238E27FC236}">
                <a16:creationId xmlns:a16="http://schemas.microsoft.com/office/drawing/2014/main" id="{89B6B8B2-62C0-47A1-8951-81C208CFADDC}"/>
              </a:ext>
            </a:extLst>
          </p:cNvPr>
          <p:cNvSpPr txBox="1"/>
          <p:nvPr/>
        </p:nvSpPr>
        <p:spPr>
          <a:xfrm>
            <a:off x="767334" y="3611765"/>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Tree>
    <p:extLst>
      <p:ext uri="{BB962C8B-B14F-4D97-AF65-F5344CB8AC3E}">
        <p14:creationId xmlns:p14="http://schemas.microsoft.com/office/powerpoint/2010/main" val="33740989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2D52-C616-469F-B004-4B0855AAB918}"/>
              </a:ext>
            </a:extLst>
          </p:cNvPr>
          <p:cNvSpPr>
            <a:spLocks noGrp="1"/>
          </p:cNvSpPr>
          <p:nvPr>
            <p:ph type="title"/>
          </p:nvPr>
        </p:nvSpPr>
        <p:spPr/>
        <p:txBody>
          <a:bodyPr/>
          <a:lstStyle/>
          <a:p>
            <a:r>
              <a:rPr lang="en-US" dirty="0"/>
              <a:t>Compute the Sum</a:t>
            </a:r>
          </a:p>
        </p:txBody>
      </p:sp>
      <p:sp>
        <p:nvSpPr>
          <p:cNvPr id="3" name="Content Placeholder 2">
            <a:extLst>
              <a:ext uri="{FF2B5EF4-FFF2-40B4-BE49-F238E27FC236}">
                <a16:creationId xmlns:a16="http://schemas.microsoft.com/office/drawing/2014/main" id="{06FFA6A6-C6D1-4177-8793-A76D97BF9F0C}"/>
              </a:ext>
            </a:extLst>
          </p:cNvPr>
          <p:cNvSpPr>
            <a:spLocks noGrp="1" noRot="1" noChangeAspect="1" noMove="1" noResize="1" noEditPoints="1" noAdjustHandles="1" noChangeArrowheads="1" noChangeShapeType="1" noTextEdit="1"/>
          </p:cNvSpPr>
          <p:nvPr>
            <p:ph idx="1"/>
          </p:nvPr>
        </p:nvSpPr>
        <p:spPr>
          <a:blipFill>
            <a:blip r:embed="rId3" cstate="print"/>
            <a:stretch>
              <a:fillRect l="-1852"/>
            </a:stretch>
          </a:blipFill>
        </p:spPr>
        <p:txBody>
          <a:bodyPr/>
          <a:lstStyle/>
          <a:p>
            <a:pPr>
              <a:buNone/>
            </a:pPr>
            <a:r>
              <a:rPr lang="en-US" dirty="0">
                <a:noFill/>
              </a:rPr>
              <a:t> </a:t>
            </a:r>
          </a:p>
        </p:txBody>
      </p:sp>
    </p:spTree>
    <p:extLst>
      <p:ext uri="{BB962C8B-B14F-4D97-AF65-F5344CB8AC3E}">
        <p14:creationId xmlns:p14="http://schemas.microsoft.com/office/powerpoint/2010/main" val="334719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1</a:t>
            </a:r>
          </a:p>
        </p:txBody>
      </p:sp>
      <p:sp>
        <p:nvSpPr>
          <p:cNvPr id="3" name="Content Placeholder 2"/>
          <p:cNvSpPr>
            <a:spLocks noGrp="1"/>
          </p:cNvSpPr>
          <p:nvPr>
            <p:ph idx="1"/>
          </p:nvPr>
        </p:nvSpPr>
        <p:spPr>
          <a:xfrm>
            <a:off x="609600" y="1524000"/>
            <a:ext cx="8077200" cy="4876800"/>
          </a:xfrm>
        </p:spPr>
        <p:txBody>
          <a:bodyPr/>
          <a:lstStyle/>
          <a:p>
            <a:pPr marL="365760" indent="-365760"/>
            <a:r>
              <a:rPr lang="en-US" sz="3200" dirty="0"/>
              <a:t>An organism can use food molecules</a:t>
            </a:r>
          </a:p>
          <a:p>
            <a:pPr marL="731520" lvl="1" indent="-365760">
              <a:spcBef>
                <a:spcPts val="600"/>
              </a:spcBef>
              <a:buFont typeface="+mj-lt"/>
              <a:buAutoNum type="arabicPeriod"/>
            </a:pPr>
            <a:r>
              <a:rPr lang="en-US" sz="3200" dirty="0"/>
              <a:t>for growth, </a:t>
            </a:r>
          </a:p>
          <a:p>
            <a:pPr marL="731520" lvl="1" indent="-365760">
              <a:spcBef>
                <a:spcPts val="600"/>
              </a:spcBef>
              <a:buFont typeface="+mj-lt"/>
              <a:buAutoNum type="arabicPeriod"/>
            </a:pPr>
            <a:r>
              <a:rPr lang="en-US" sz="3200" dirty="0"/>
              <a:t>for energy, </a:t>
            </a:r>
          </a:p>
          <a:p>
            <a:pPr marL="731520" lvl="1" indent="-365760">
              <a:spcBef>
                <a:spcPts val="600"/>
              </a:spcBef>
              <a:buFont typeface="+mj-lt"/>
              <a:buAutoNum type="arabicPeriod"/>
            </a:pPr>
            <a:r>
              <a:rPr lang="en-US" sz="3200" dirty="0"/>
              <a:t>as wastes, and </a:t>
            </a:r>
          </a:p>
          <a:p>
            <a:pPr marL="731520" lvl="1" indent="-365760">
              <a:spcBef>
                <a:spcPts val="600"/>
              </a:spcBef>
              <a:buFont typeface="+mj-lt"/>
              <a:buAutoNum type="arabicPeriod"/>
            </a:pPr>
            <a:r>
              <a:rPr lang="en-US" sz="3200" dirty="0"/>
              <a:t>as matter passed on to other organisms.  </a:t>
            </a:r>
          </a:p>
          <a:p>
            <a:pPr marL="365760" indent="-365760">
              <a:spcBef>
                <a:spcPts val="1200"/>
              </a:spcBef>
            </a:pPr>
            <a:r>
              <a:rPr lang="en-US" sz="3200" dirty="0"/>
              <a:t>Why </a:t>
            </a:r>
            <a:r>
              <a:rPr lang="en-US" sz="3200" b="1" i="1" dirty="0"/>
              <a:t>should</a:t>
            </a:r>
            <a:r>
              <a:rPr lang="en-US" sz="3200" dirty="0"/>
              <a:t> these fractions of food matter in an organism add up to 1 (for </a:t>
            </a:r>
            <a:r>
              <a:rPr lang="en-US" sz="3200" b="1" i="1" dirty="0"/>
              <a:t>any</a:t>
            </a:r>
            <a:r>
              <a:rPr lang="en-US" sz="3200" dirty="0"/>
              <a:t> organism)? </a:t>
            </a:r>
          </a:p>
          <a:p>
            <a:endParaRPr lang="en-US" dirty="0"/>
          </a:p>
        </p:txBody>
      </p:sp>
    </p:spTree>
    <p:extLst>
      <p:ext uri="{BB962C8B-B14F-4D97-AF65-F5344CB8AC3E}">
        <p14:creationId xmlns:p14="http://schemas.microsoft.com/office/powerpoint/2010/main" val="210130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Your Thinking</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089C8EE-4D04-4184-9D3C-5F3204CE6919}"/>
                  </a:ext>
                </a:extLst>
              </p:cNvPr>
              <p:cNvSpPr>
                <a:spLocks noGrp="1"/>
              </p:cNvSpPr>
              <p:nvPr>
                <p:ph idx="1"/>
              </p:nvPr>
            </p:nvSpPr>
            <p:spPr/>
            <p:txBody>
              <a:bodyPr/>
              <a:lstStyle/>
              <a:p>
                <a:pPr>
                  <a:buNone/>
                </a:pPr>
                <a:r>
                  <a:rPr lang="en-US" sz="3200" dirty="0">
                    <a:cs typeface="Calibri" panose="020F0502020204030204" pitchFamily="34" charset="0"/>
                  </a:rPr>
                  <a:t>When you found the sum </a:t>
                </a:r>
                <a14:m>
                  <m:oMath xmlns:m="http://schemas.openxmlformats.org/officeDocument/2006/math">
                    <m:f>
                      <m:fPr>
                        <m:ctrlPr>
                          <a:rPr lang="en-US" sz="3200" i="1">
                            <a:latin typeface="Cambria Math" panose="02040503050406030204" pitchFamily="18" charset="0"/>
                          </a:rPr>
                        </m:ctrlPr>
                      </m:fPr>
                      <m:num>
                        <m:r>
                          <m:rPr>
                            <m:nor/>
                          </m:rPr>
                          <a:rPr lang="en-US" sz="3200">
                            <a:cs typeface="Calibri" panose="020F0502020204030204" pitchFamily="34" charset="0"/>
                          </a:rPr>
                          <m:t>1</m:t>
                        </m:r>
                      </m:num>
                      <m:den>
                        <m:r>
                          <m:rPr>
                            <m:nor/>
                          </m:rPr>
                          <a:rPr lang="en-US" sz="3200">
                            <a:cs typeface="Calibri" panose="020F0502020204030204" pitchFamily="34" charset="0"/>
                          </a:rPr>
                          <m:t>2</m:t>
                        </m:r>
                      </m:den>
                    </m:f>
                    <m:r>
                      <m:rPr>
                        <m:nor/>
                      </m:rPr>
                      <a:rPr lang="en-US" sz="3200">
                        <a:cs typeface="Calibri" panose="020F0502020204030204" pitchFamily="34" charset="0"/>
                      </a:rPr>
                      <m:t>+</m:t>
                    </m:r>
                    <m:f>
                      <m:fPr>
                        <m:ctrlPr>
                          <a:rPr lang="en-US" sz="3200" i="1">
                            <a:latin typeface="Cambria Math" panose="02040503050406030204" pitchFamily="18" charset="0"/>
                          </a:rPr>
                        </m:ctrlPr>
                      </m:fPr>
                      <m:num>
                        <m:r>
                          <m:rPr>
                            <m:nor/>
                          </m:rPr>
                          <a:rPr lang="en-US" sz="3200">
                            <a:cs typeface="Calibri" panose="020F0502020204030204" pitchFamily="34" charset="0"/>
                          </a:rPr>
                          <m:t>1</m:t>
                        </m:r>
                      </m:num>
                      <m:den>
                        <m:r>
                          <m:rPr>
                            <m:nor/>
                          </m:rPr>
                          <a:rPr lang="en-US" sz="3200">
                            <a:cs typeface="Calibri" panose="020F0502020204030204" pitchFamily="34" charset="0"/>
                          </a:rPr>
                          <m:t>10</m:t>
                        </m:r>
                      </m:den>
                    </m:f>
                    <m:r>
                      <m:rPr>
                        <m:nor/>
                      </m:rPr>
                      <a:rPr lang="en-US" sz="3200">
                        <a:cs typeface="Calibri" panose="020F0502020204030204" pitchFamily="34" charset="0"/>
                      </a:rPr>
                      <m:t>+</m:t>
                    </m:r>
                    <m:f>
                      <m:fPr>
                        <m:ctrlPr>
                          <a:rPr lang="en-US" sz="3200" i="1">
                            <a:latin typeface="Cambria Math" panose="02040503050406030204" pitchFamily="18" charset="0"/>
                          </a:rPr>
                        </m:ctrlPr>
                      </m:fPr>
                      <m:num>
                        <m:r>
                          <m:rPr>
                            <m:nor/>
                          </m:rPr>
                          <a:rPr lang="en-US" sz="3200">
                            <a:cs typeface="Calibri" panose="020F0502020204030204" pitchFamily="34" charset="0"/>
                          </a:rPr>
                          <m:t>1</m:t>
                        </m:r>
                      </m:num>
                      <m:den>
                        <m:r>
                          <m:rPr>
                            <m:nor/>
                          </m:rPr>
                          <a:rPr lang="en-US" sz="3200">
                            <a:cs typeface="Calibri" panose="020F0502020204030204" pitchFamily="34" charset="0"/>
                          </a:rPr>
                          <m:t>5</m:t>
                        </m:r>
                      </m:den>
                    </m:f>
                    <m:r>
                      <m:rPr>
                        <m:nor/>
                      </m:rPr>
                      <a:rPr lang="en-US" sz="3200">
                        <a:cs typeface="Calibri" panose="020F0502020204030204" pitchFamily="34" charset="0"/>
                      </a:rPr>
                      <m:t>+</m:t>
                    </m:r>
                    <m:f>
                      <m:fPr>
                        <m:ctrlPr>
                          <a:rPr lang="en-US" sz="3200" i="1">
                            <a:latin typeface="Cambria Math" panose="02040503050406030204" pitchFamily="18" charset="0"/>
                          </a:rPr>
                        </m:ctrlPr>
                      </m:fPr>
                      <m:num>
                        <m:r>
                          <m:rPr>
                            <m:nor/>
                          </m:rPr>
                          <a:rPr lang="en-US" sz="3200">
                            <a:cs typeface="Calibri" panose="020F0502020204030204" pitchFamily="34" charset="0"/>
                          </a:rPr>
                          <m:t>1</m:t>
                        </m:r>
                      </m:num>
                      <m:den>
                        <m:r>
                          <m:rPr>
                            <m:nor/>
                          </m:rPr>
                          <a:rPr lang="en-US" sz="3200">
                            <a:cs typeface="Calibri" panose="020F0502020204030204" pitchFamily="34" charset="0"/>
                          </a:rPr>
                          <m:t>5</m:t>
                        </m:r>
                      </m:den>
                    </m:f>
                    <m:r>
                      <m:rPr>
                        <m:nor/>
                      </m:rPr>
                      <a:rPr lang="en-US" sz="3200">
                        <a:cs typeface="Calibri" panose="020F0502020204030204" pitchFamily="34" charset="0"/>
                      </a:rPr>
                      <m:t>=1</m:t>
                    </m:r>
                  </m:oMath>
                </a14:m>
                <a:endParaRPr lang="en-US" sz="3200" dirty="0">
                  <a:cs typeface="Calibri" panose="020F0502020204030204" pitchFamily="34" charset="0"/>
                </a:endParaRPr>
              </a:p>
              <a:p>
                <a:pPr>
                  <a:buNone/>
                </a:pPr>
                <a:r>
                  <a:rPr lang="en-US" sz="3200" dirty="0">
                    <a:cs typeface="Calibri" panose="020F0502020204030204" pitchFamily="34" charset="0"/>
                  </a:rPr>
                  <a:t> </a:t>
                </a:r>
              </a:p>
              <a:p>
                <a:pPr marL="457200" indent="-457200">
                  <a:buFont typeface="+mj-lt"/>
                  <a:buAutoNum type="arabicPeriod"/>
                </a:pPr>
                <a:r>
                  <a:rPr lang="en-US" sz="3200" dirty="0">
                    <a:cs typeface="Calibri" panose="020F0502020204030204" pitchFamily="34" charset="0"/>
                  </a:rPr>
                  <a:t>What were the steps of your calculations? Describe what you did in words.</a:t>
                </a:r>
              </a:p>
              <a:p>
                <a:pPr marL="457200" indent="-457200">
                  <a:buFont typeface="+mj-lt"/>
                  <a:buAutoNum type="arabicPeriod"/>
                </a:pPr>
                <a:r>
                  <a:rPr lang="en-US" sz="3200" dirty="0">
                    <a:cs typeface="Calibri" panose="020F0502020204030204" pitchFamily="34" charset="0"/>
                  </a:rPr>
                  <a:t>What is the </a:t>
                </a:r>
                <a:r>
                  <a:rPr lang="en-US" sz="3200" b="1" i="1" dirty="0">
                    <a:cs typeface="Calibri" panose="020F0502020204030204" pitchFamily="34" charset="0"/>
                  </a:rPr>
                  <a:t>whole</a:t>
                </a:r>
                <a:r>
                  <a:rPr lang="en-US" sz="3200" dirty="0">
                    <a:cs typeface="Calibri" panose="020F0502020204030204" pitchFamily="34" charset="0"/>
                  </a:rPr>
                  <a:t> that each fraction represents part of?</a:t>
                </a:r>
              </a:p>
              <a:p>
                <a:pPr marL="457200" indent="-457200">
                  <a:buFont typeface="+mj-lt"/>
                  <a:buAutoNum type="arabicPeriod"/>
                </a:pPr>
                <a:r>
                  <a:rPr lang="en-US" sz="3200" dirty="0">
                    <a:cs typeface="Calibri" panose="020F0502020204030204" pitchFamily="34" charset="0"/>
                  </a:rPr>
                  <a:t>What was the </a:t>
                </a:r>
                <a:r>
                  <a:rPr lang="en-US" sz="3200" b="1" i="1" dirty="0">
                    <a:cs typeface="Calibri" panose="020F0502020204030204" pitchFamily="34" charset="0"/>
                  </a:rPr>
                  <a:t>unit</a:t>
                </a:r>
                <a:r>
                  <a:rPr lang="en-US" sz="3200" dirty="0">
                    <a:cs typeface="Calibri" panose="020F0502020204030204" pitchFamily="34" charset="0"/>
                  </a:rPr>
                  <a:t> being added in the sum?</a:t>
                </a:r>
              </a:p>
            </p:txBody>
          </p:sp>
        </mc:Choice>
        <mc:Fallback xmlns="">
          <p:sp>
            <p:nvSpPr>
              <p:cNvPr id="7" name="Content Placeholder 6">
                <a:extLst>
                  <a:ext uri="{FF2B5EF4-FFF2-40B4-BE49-F238E27FC236}">
                    <a16:creationId xmlns:a16="http://schemas.microsoft.com/office/drawing/2014/main" xmlns="" xmlns:a14="http://schemas.microsoft.com/office/drawing/2010/main" id="{F089C8EE-4D04-4184-9D3C-5F3204CE6919}"/>
                  </a:ext>
                </a:extLst>
              </p:cNvPr>
              <p:cNvSpPr>
                <a:spLocks noGrp="1" noRot="1" noChangeAspect="1" noMove="1" noResize="1" noEditPoints="1" noAdjustHandles="1" noChangeArrowheads="1" noChangeShapeType="1" noTextEdit="1"/>
              </p:cNvSpPr>
              <p:nvPr>
                <p:ph idx="1"/>
              </p:nvPr>
            </p:nvSpPr>
            <p:spPr>
              <a:blipFill>
                <a:blip r:embed="rId3" cstate="print"/>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350717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Portions with Pie Charts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57043" y="1295400"/>
            <a:ext cx="2225334" cy="2286000"/>
          </a:xfrm>
        </p:spPr>
      </p:pic>
      <p:grpSp>
        <p:nvGrpSpPr>
          <p:cNvPr id="5" name="Group 4">
            <a:extLst>
              <a:ext uri="{FF2B5EF4-FFF2-40B4-BE49-F238E27FC236}">
                <a16:creationId xmlns:a16="http://schemas.microsoft.com/office/drawing/2014/main" id="{1CF492CC-39BC-4D4C-82A0-C1E27C837DA6}"/>
              </a:ext>
            </a:extLst>
          </p:cNvPr>
          <p:cNvGrpSpPr/>
          <p:nvPr/>
        </p:nvGrpSpPr>
        <p:grpSpPr>
          <a:xfrm>
            <a:off x="6324599" y="3554858"/>
            <a:ext cx="2490221" cy="2526797"/>
            <a:chOff x="5638800" y="4331203"/>
            <a:chExt cx="2490221" cy="252679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331203"/>
              <a:ext cx="2490221" cy="2526797"/>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6695397" y="4724400"/>
                  <a:ext cx="372217" cy="6587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292934"/>
                                </a:solidFill>
                                <a:latin typeface="Cambria Math" panose="02040503050406030204" pitchFamily="18" charset="0"/>
                              </a:rPr>
                            </m:ctrlPr>
                          </m:fPr>
                          <m:num>
                            <m:r>
                              <m:rPr>
                                <m:nor/>
                              </m:rPr>
                              <a:rPr lang="en-US" sz="2000" i="0" smtClean="0">
                                <a:solidFill>
                                  <a:srgbClr val="292934"/>
                                </a:solidFill>
                                <a:latin typeface="Calibri" panose="020F0502020204030204" pitchFamily="34" charset="0"/>
                                <a:cs typeface="Calibri" panose="020F0502020204030204" pitchFamily="34" charset="0"/>
                              </a:rPr>
                              <m:t>1</m:t>
                            </m:r>
                          </m:num>
                          <m:den>
                            <m:r>
                              <m:rPr>
                                <m:nor/>
                              </m:rPr>
                              <a:rPr lang="en-US" sz="2000" i="0" smtClean="0">
                                <a:solidFill>
                                  <a:srgbClr val="292934"/>
                                </a:solidFill>
                                <a:latin typeface="Calibri" panose="020F0502020204030204" pitchFamily="34" charset="0"/>
                                <a:cs typeface="Calibri" panose="020F0502020204030204" pitchFamily="34" charset="0"/>
                              </a:rPr>
                              <m:t>2</m:t>
                            </m:r>
                          </m:den>
                        </m:f>
                      </m:oMath>
                    </m:oMathPara>
                  </a14:m>
                  <a:endParaRPr lang="en-US" sz="2000" dirty="0">
                    <a:solidFill>
                      <a:srgbClr val="292934"/>
                    </a:solidFill>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95397" y="4724400"/>
                  <a:ext cx="372217" cy="658770"/>
                </a:xfrm>
                <a:prstGeom prst="rect">
                  <a:avLst/>
                </a:prstGeom>
                <a:blipFill>
                  <a:blip r:embed="rId5" cstate="print"/>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6439063" y="5396537"/>
                <a:ext cx="2499787" cy="888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2</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5</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5</m:t>
                          </m:r>
                        </m:den>
                      </m:f>
                      <m:r>
                        <m:rPr>
                          <m:nor/>
                        </m:rPr>
                        <a:rPr lang="en-US" sz="2800" i="0">
                          <a:solidFill>
                            <a:srgbClr val="292934"/>
                          </a:solidFill>
                          <a:latin typeface="Calibri" panose="020F0502020204030204" pitchFamily="34" charset="0"/>
                          <a:cs typeface="Calibri" panose="020F0502020204030204" pitchFamily="34" charset="0"/>
                        </a:rPr>
                        <m:t>=1</m:t>
                      </m:r>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439063" y="5396537"/>
                <a:ext cx="2499787" cy="888641"/>
              </a:xfrm>
              <a:prstGeom prst="rect">
                <a:avLst/>
              </a:prstGeom>
              <a:blipFill>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349B85F1-2B99-4242-AE7D-AC45D8B619E3}"/>
                  </a:ext>
                </a:extLst>
              </p:cNvPr>
              <p:cNvSpPr>
                <a:spLocks noGrp="1"/>
              </p:cNvSpPr>
              <p:nvPr>
                <p:ph sz="half" idx="1"/>
              </p:nvPr>
            </p:nvSpPr>
            <p:spPr>
              <a:xfrm>
                <a:off x="457200" y="1673352"/>
                <a:ext cx="5410200" cy="4718304"/>
              </a:xfrm>
            </p:spPr>
            <p:txBody>
              <a:bodyPr/>
              <a:lstStyle/>
              <a:p>
                <a:r>
                  <a:rPr lang="en-US" dirty="0"/>
                  <a:t>Each of the fractions </a:t>
                </a:r>
                <a14:m>
                  <m:oMath xmlns:m="http://schemas.openxmlformats.org/officeDocument/2006/math">
                    <m:f>
                      <m:fPr>
                        <m:ctrlPr>
                          <a:rPr lang="en-US" i="1">
                            <a:latin typeface="Cambria Math" panose="02040503050406030204" pitchFamily="18" charset="0"/>
                          </a:rPr>
                        </m:ctrlPr>
                      </m:fPr>
                      <m:num>
                        <m:r>
                          <m:rPr>
                            <m:nor/>
                          </m:rPr>
                          <a:rPr lang="en-US">
                            <a:cs typeface="Calibri" panose="020F0502020204030204" pitchFamily="34" charset="0"/>
                          </a:rPr>
                          <m:t>1</m:t>
                        </m:r>
                      </m:num>
                      <m:den>
                        <m:r>
                          <m:rPr>
                            <m:nor/>
                          </m:rPr>
                          <a:rPr lang="en-US">
                            <a:cs typeface="Calibri" panose="020F0502020204030204" pitchFamily="34" charset="0"/>
                          </a:rPr>
                          <m:t>2</m:t>
                        </m:r>
                      </m:den>
                    </m:f>
                    <m:r>
                      <a:rPr lang="en-US" b="0" i="1" smtClean="0">
                        <a:latin typeface="Cambria Math" panose="02040503050406030204" pitchFamily="18" charset="0"/>
                        <a:cs typeface="Calibri" panose="020F0502020204030204" pitchFamily="34" charset="0"/>
                      </a:rPr>
                      <m:t>,  </m:t>
                    </m:r>
                    <m:f>
                      <m:fPr>
                        <m:ctrlPr>
                          <a:rPr lang="en-US" i="1" smtClean="0">
                            <a:latin typeface="Cambria Math" panose="02040503050406030204" pitchFamily="18" charset="0"/>
                          </a:rPr>
                        </m:ctrlPr>
                      </m:fPr>
                      <m:num>
                        <m:r>
                          <m:rPr>
                            <m:nor/>
                          </m:rPr>
                          <a:rPr lang="en-US">
                            <a:cs typeface="Calibri" panose="020F0502020204030204" pitchFamily="34" charset="0"/>
                          </a:rPr>
                          <m:t>1</m:t>
                        </m:r>
                      </m:num>
                      <m:den>
                        <m:r>
                          <m:rPr>
                            <m:nor/>
                          </m:rPr>
                          <a:rPr lang="en-US" b="0" i="0" smtClean="0">
                            <a:cs typeface="Calibri" panose="020F0502020204030204" pitchFamily="34" charset="0"/>
                          </a:rPr>
                          <m:t>5</m:t>
                        </m:r>
                      </m:den>
                    </m:f>
                    <m:r>
                      <a:rPr lang="en-US" b="0" i="1" smtClean="0">
                        <a:latin typeface="Cambria Math" panose="02040503050406030204" pitchFamily="18" charset="0"/>
                        <a:cs typeface="Calibri" panose="020F0502020204030204" pitchFamily="34" charset="0"/>
                      </a:rPr>
                      <m:t>, </m:t>
                    </m:r>
                    <m:r>
                      <m:rPr>
                        <m:nor/>
                      </m:rPr>
                      <a:rPr lang="en-US" b="0" i="0" smtClean="0">
                        <a:cs typeface="Calibri" panose="020F0502020204030204" pitchFamily="34" charset="0"/>
                      </a:rPr>
                      <m:t>and</m:t>
                    </m:r>
                    <m:f>
                      <m:fPr>
                        <m:ctrlPr>
                          <a:rPr lang="en-US" i="1" smtClean="0">
                            <a:latin typeface="Cambria Math" panose="02040503050406030204" pitchFamily="18" charset="0"/>
                          </a:rPr>
                        </m:ctrlPr>
                      </m:fPr>
                      <m:num>
                        <m:r>
                          <m:rPr>
                            <m:nor/>
                          </m:rPr>
                          <a:rPr lang="en-US">
                            <a:cs typeface="Calibri" panose="020F0502020204030204" pitchFamily="34" charset="0"/>
                          </a:rPr>
                          <m:t>1</m:t>
                        </m:r>
                      </m:num>
                      <m:den>
                        <m:r>
                          <m:rPr>
                            <m:nor/>
                          </m:rPr>
                          <a:rPr lang="en-US" b="0" i="0" smtClean="0">
                            <a:cs typeface="Calibri" panose="020F0502020204030204" pitchFamily="34" charset="0"/>
                          </a:rPr>
                          <m:t>10</m:t>
                        </m:r>
                      </m:den>
                    </m:f>
                  </m:oMath>
                </a14:m>
                <a:r>
                  <a:rPr lang="en-US" dirty="0"/>
                  <a:t> is a unit fraction representing one specific portion of a whole.</a:t>
                </a:r>
              </a:p>
              <a:p>
                <a:r>
                  <a:rPr lang="en-US" dirty="0"/>
                  <a:t>For each fraction, select the appropriate pie chart from the handout and cut out the portion of that whole represented by that fraction.</a:t>
                </a:r>
              </a:p>
              <a:p>
                <a:r>
                  <a:rPr lang="en-US" dirty="0"/>
                  <a:t>Arrange the pieces to illustrate the equation. </a:t>
                </a:r>
              </a:p>
              <a:p>
                <a:endParaRPr lang="en-US" dirty="0"/>
              </a:p>
            </p:txBody>
          </p:sp>
        </mc:Choice>
        <mc:Fallback xmlns="">
          <p:sp>
            <p:nvSpPr>
              <p:cNvPr id="8" name="Content Placeholder 7">
                <a:extLst>
                  <a:ext uri="{FF2B5EF4-FFF2-40B4-BE49-F238E27FC236}">
                    <a16:creationId xmlns:a16="http://schemas.microsoft.com/office/drawing/2014/main" xmlns="" xmlns:a14="http://schemas.microsoft.com/office/drawing/2010/main" id="{349B85F1-2B99-4242-AE7D-AC45D8B619E3}"/>
                  </a:ext>
                </a:extLst>
              </p:cNvPr>
              <p:cNvSpPr>
                <a:spLocks noGrp="1" noRot="1" noChangeAspect="1" noMove="1" noResize="1" noEditPoints="1" noAdjustHandles="1" noChangeArrowheads="1" noChangeShapeType="1" noTextEdit="1"/>
              </p:cNvSpPr>
              <p:nvPr>
                <p:ph sz="half" idx="1"/>
              </p:nvPr>
            </p:nvSpPr>
            <p:spPr>
              <a:xfrm>
                <a:off x="457200" y="1673352"/>
                <a:ext cx="5410200" cy="4718304"/>
              </a:xfrm>
              <a:blipFill>
                <a:blip r:embed="rId7" cstate="print"/>
                <a:stretch>
                  <a:fillRect l="-1464" r="-2590" b="-4651"/>
                </a:stretch>
              </a:blipFill>
            </p:spPr>
            <p:txBody>
              <a:bodyPr/>
              <a:lstStyle/>
              <a:p>
                <a:r>
                  <a:rPr lang="en-US" dirty="0">
                    <a:noFill/>
                  </a:rPr>
                  <a:t> </a:t>
                </a:r>
              </a:p>
            </p:txBody>
          </p:sp>
        </mc:Fallback>
      </mc:AlternateContent>
    </p:spTree>
    <p:extLst>
      <p:ext uri="{BB962C8B-B14F-4D97-AF65-F5344CB8AC3E}">
        <p14:creationId xmlns:p14="http://schemas.microsoft.com/office/powerpoint/2010/main" val="719822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Representing Addition with Pie Charts</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lstStyle/>
              <a:p>
                <a:r>
                  <a:rPr lang="en-US" sz="3000" dirty="0">
                    <a:cs typeface="Calibri" panose="020F0502020204030204" pitchFamily="34" charset="0"/>
                  </a:rPr>
                  <a:t>Arrange the pieces to illustrate the equation</a:t>
                </a:r>
              </a:p>
              <a:p>
                <a:pPr marL="0" indent="0" algn="ctr">
                  <a:buNone/>
                </a:pPr>
                <a14:m>
                  <m:oMath xmlns:m="http://schemas.openxmlformats.org/officeDocument/2006/math">
                    <m:f>
                      <m:fPr>
                        <m:ctrlPr>
                          <a:rPr lang="en-US" sz="3000" i="1">
                            <a:latin typeface="Cambria Math" panose="02040503050406030204" pitchFamily="18" charset="0"/>
                          </a:rPr>
                        </m:ctrlPr>
                      </m:fPr>
                      <m:num>
                        <m:r>
                          <m:rPr>
                            <m:nor/>
                          </m:rPr>
                          <a:rPr lang="en-US" sz="3000" i="0">
                            <a:cs typeface="Calibri" panose="020F0502020204030204" pitchFamily="34" charset="0"/>
                          </a:rPr>
                          <m:t>1</m:t>
                        </m:r>
                      </m:num>
                      <m:den>
                        <m:r>
                          <m:rPr>
                            <m:nor/>
                          </m:rPr>
                          <a:rPr lang="en-US" sz="3000" i="0">
                            <a:cs typeface="Calibri" panose="020F0502020204030204" pitchFamily="34" charset="0"/>
                          </a:rPr>
                          <m:t>2</m:t>
                        </m:r>
                      </m:den>
                    </m:f>
                    <m:r>
                      <m:rPr>
                        <m:nor/>
                      </m:rPr>
                      <a:rPr lang="en-US" sz="3000" i="0">
                        <a:cs typeface="Calibri" panose="020F0502020204030204" pitchFamily="34" charset="0"/>
                      </a:rPr>
                      <m:t>+</m:t>
                    </m:r>
                    <m:f>
                      <m:fPr>
                        <m:ctrlPr>
                          <a:rPr lang="en-US" sz="3000" i="1">
                            <a:latin typeface="Cambria Math" panose="02040503050406030204" pitchFamily="18" charset="0"/>
                          </a:rPr>
                        </m:ctrlPr>
                      </m:fPr>
                      <m:num>
                        <m:r>
                          <m:rPr>
                            <m:nor/>
                          </m:rPr>
                          <a:rPr lang="en-US" sz="3000" i="0">
                            <a:cs typeface="Calibri" panose="020F0502020204030204" pitchFamily="34" charset="0"/>
                          </a:rPr>
                          <m:t>1</m:t>
                        </m:r>
                      </m:num>
                      <m:den>
                        <m:r>
                          <m:rPr>
                            <m:nor/>
                          </m:rPr>
                          <a:rPr lang="en-US" sz="3000" i="0">
                            <a:cs typeface="Calibri" panose="020F0502020204030204" pitchFamily="34" charset="0"/>
                          </a:rPr>
                          <m:t>10</m:t>
                        </m:r>
                      </m:den>
                    </m:f>
                    <m:r>
                      <m:rPr>
                        <m:nor/>
                      </m:rPr>
                      <a:rPr lang="en-US" sz="3000" i="0">
                        <a:cs typeface="Calibri" panose="020F0502020204030204" pitchFamily="34" charset="0"/>
                      </a:rPr>
                      <m:t>+</m:t>
                    </m:r>
                    <m:f>
                      <m:fPr>
                        <m:ctrlPr>
                          <a:rPr lang="en-US" sz="3000" i="1">
                            <a:latin typeface="Cambria Math" panose="02040503050406030204" pitchFamily="18" charset="0"/>
                          </a:rPr>
                        </m:ctrlPr>
                      </m:fPr>
                      <m:num>
                        <m:r>
                          <m:rPr>
                            <m:nor/>
                          </m:rPr>
                          <a:rPr lang="en-US" sz="3000" i="0">
                            <a:cs typeface="Calibri" panose="020F0502020204030204" pitchFamily="34" charset="0"/>
                          </a:rPr>
                          <m:t>1</m:t>
                        </m:r>
                      </m:num>
                      <m:den>
                        <m:r>
                          <m:rPr>
                            <m:nor/>
                          </m:rPr>
                          <a:rPr lang="en-US" sz="3000" i="0">
                            <a:cs typeface="Calibri" panose="020F0502020204030204" pitchFamily="34" charset="0"/>
                          </a:rPr>
                          <m:t>5</m:t>
                        </m:r>
                      </m:den>
                    </m:f>
                    <m:r>
                      <m:rPr>
                        <m:nor/>
                      </m:rPr>
                      <a:rPr lang="en-US" sz="3000" i="0">
                        <a:cs typeface="Calibri" panose="020F0502020204030204" pitchFamily="34" charset="0"/>
                      </a:rPr>
                      <m:t>+</m:t>
                    </m:r>
                    <m:f>
                      <m:fPr>
                        <m:ctrlPr>
                          <a:rPr lang="en-US" sz="3000" i="1">
                            <a:latin typeface="Cambria Math" panose="02040503050406030204" pitchFamily="18" charset="0"/>
                          </a:rPr>
                        </m:ctrlPr>
                      </m:fPr>
                      <m:num>
                        <m:r>
                          <m:rPr>
                            <m:nor/>
                          </m:rPr>
                          <a:rPr lang="en-US" sz="3000" i="0">
                            <a:cs typeface="Calibri" panose="020F0502020204030204" pitchFamily="34" charset="0"/>
                          </a:rPr>
                          <m:t>1</m:t>
                        </m:r>
                      </m:num>
                      <m:den>
                        <m:r>
                          <m:rPr>
                            <m:nor/>
                          </m:rPr>
                          <a:rPr lang="en-US" sz="3000" i="0">
                            <a:cs typeface="Calibri" panose="020F0502020204030204" pitchFamily="34" charset="0"/>
                          </a:rPr>
                          <m:t>5</m:t>
                        </m:r>
                      </m:den>
                    </m:f>
                    <m:r>
                      <m:rPr>
                        <m:nor/>
                      </m:rPr>
                      <a:rPr lang="en-US" sz="3000" i="0">
                        <a:cs typeface="Calibri" panose="020F0502020204030204" pitchFamily="34" charset="0"/>
                      </a:rPr>
                      <m:t>=1</m:t>
                    </m:r>
                  </m:oMath>
                </a14:m>
                <a:r>
                  <a:rPr lang="en-US" sz="3000" dirty="0">
                    <a:cs typeface="Calibri" panose="020F0502020204030204" pitchFamily="34" charset="0"/>
                  </a:rPr>
                  <a:t>.</a:t>
                </a:r>
              </a:p>
              <a:p>
                <a:r>
                  <a:rPr lang="en-US" sz="3000" dirty="0">
                    <a:cs typeface="Calibri" panose="020F0502020204030204" pitchFamily="34" charset="0"/>
                  </a:rPr>
                  <a:t>How can you use pie charts to illustrate the other steps in your calculation?</a:t>
                </a:r>
              </a:p>
              <a:p>
                <a:pPr marL="0" indent="0">
                  <a:buNone/>
                </a:pPr>
                <a:endParaRPr lang="en-US" sz="3000" dirty="0">
                  <a:cs typeface="Calibri" panose="020F0502020204030204" pitchFamily="34" charset="0"/>
                </a:endParaRPr>
              </a:p>
              <a:p>
                <a:pPr marL="0" indent="0">
                  <a:buNone/>
                </a:pPr>
                <a:endParaRPr lang="en-US" sz="3000" dirty="0">
                  <a:cs typeface="Calibri" panose="020F0502020204030204" pitchFamily="34" charset="0"/>
                </a:endParaRPr>
              </a:p>
              <a:p>
                <a:endParaRPr lang="en-US" sz="3000" dirty="0">
                  <a:cs typeface="Calibri" panose="020F0502020204030204" pitchFamily="34" charset="0"/>
                </a:endParaRPr>
              </a:p>
              <a:p>
                <a:endParaRPr lang="en-US" sz="3000" dirty="0">
                  <a:cs typeface="Calibri" panose="020F0502020204030204" pitchFamily="34" charset="0"/>
                </a:endParaRPr>
              </a:p>
              <a:p>
                <a:endParaRPr lang="en-US" sz="3000" dirty="0">
                  <a:cs typeface="Calibri" panose="020F0502020204030204" pitchFamily="34"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a:blip r:embed="rId3" cstate="print"/>
                <a:stretch>
                  <a:fillRect l="-2262" t="-1550"/>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261908" y="1556807"/>
            <a:ext cx="2807210" cy="2848442"/>
          </a:xfrm>
        </p:spPr>
      </p:pic>
      <p:grpSp>
        <p:nvGrpSpPr>
          <p:cNvPr id="3" name="Group 2"/>
          <p:cNvGrpSpPr/>
          <p:nvPr/>
        </p:nvGrpSpPr>
        <p:grpSpPr>
          <a:xfrm>
            <a:off x="5486400" y="2220594"/>
            <a:ext cx="1878584" cy="1671004"/>
            <a:chOff x="5486400" y="2220594"/>
            <a:chExt cx="1878584" cy="1671004"/>
          </a:xfrm>
        </p:grpSpPr>
        <mc:AlternateContent xmlns:mc="http://schemas.openxmlformats.org/markup-compatibility/2006" xmlns:a14="http://schemas.microsoft.com/office/drawing/2010/main">
          <mc:Choice Requires="a14">
            <p:sp>
              <p:nvSpPr>
                <p:cNvPr id="7" name="TextBox 6"/>
                <p:cNvSpPr txBox="1"/>
                <p:nvPr/>
              </p:nvSpPr>
              <p:spPr>
                <a:xfrm>
                  <a:off x="6477000" y="2220594"/>
                  <a:ext cx="354584" cy="602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2</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477000" y="2220594"/>
                  <a:ext cx="354584" cy="602088"/>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10400" y="3134994"/>
                  <a:ext cx="354584" cy="604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5</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010400" y="3134994"/>
                  <a:ext cx="354584" cy="604204"/>
                </a:xfrm>
                <a:prstGeom prst="rect">
                  <a:avLst/>
                </a:prstGeom>
                <a:blipFill>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88487" y="3287394"/>
                  <a:ext cx="354584" cy="604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5</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88487" y="3287394"/>
                  <a:ext cx="354584" cy="604204"/>
                </a:xfrm>
                <a:prstGeom prst="rect">
                  <a:avLst/>
                </a:prstGeom>
                <a:blipFill>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86400" y="2949130"/>
                  <a:ext cx="471604" cy="604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86400" y="2949130"/>
                  <a:ext cx="471604" cy="604204"/>
                </a:xfrm>
                <a:prstGeom prst="rect">
                  <a:avLst/>
                </a:prstGeom>
                <a:blipFill>
                  <a:blip r:embed="rId8" cstate="print"/>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4764191" y="4837369"/>
                <a:ext cx="3802644" cy="6053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2</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5</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5</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5</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2</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2</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10</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=1</m:t>
                      </m:r>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764191" y="4837369"/>
                <a:ext cx="3802644" cy="605359"/>
              </a:xfrm>
              <a:prstGeom prst="rect">
                <a:avLst/>
              </a:prstGeom>
              <a:blipFill>
                <a:blip r:embed="rId9"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429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990600"/>
          </a:xfrm>
        </p:spPr>
        <p:txBody>
          <a:bodyPr/>
          <a:lstStyle/>
          <a:p>
            <a:r>
              <a:rPr lang="en-US" dirty="0"/>
              <a:t>Identifying the Unit</a:t>
            </a:r>
          </a:p>
        </p:txBody>
      </p:sp>
      <mc:AlternateContent xmlns:mc="http://schemas.openxmlformats.org/markup-compatibility/2006" xmlns:a14="http://schemas.microsoft.com/office/drawing/2010/main">
        <mc:Choice Requires="a14">
          <p:sp>
            <p:nvSpPr>
              <p:cNvPr id="9" name="TextBox 8"/>
              <p:cNvSpPr txBox="1"/>
              <p:nvPr/>
            </p:nvSpPr>
            <p:spPr>
              <a:xfrm>
                <a:off x="2687716" y="1524000"/>
                <a:ext cx="2077685"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2</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5</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5</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87716" y="1524000"/>
                <a:ext cx="2077685" cy="888641"/>
              </a:xfrm>
              <a:prstGeom prst="rect">
                <a:avLst/>
              </a:prstGeom>
              <a:blipFill>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32569" y="3530959"/>
                <a:ext cx="4631781"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=(5)</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+(1)</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+(2)</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+(2)</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332569" y="3530959"/>
                <a:ext cx="4631781" cy="888641"/>
              </a:xfrm>
              <a:prstGeom prst="rect">
                <a:avLst/>
              </a:prstGeom>
              <a:blipFill>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32569" y="4495800"/>
                <a:ext cx="2438873"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m:t>
                      </m:r>
                      <m:d>
                        <m:dPr>
                          <m:ctrlPr>
                            <a:rPr lang="en-US" sz="2800" i="1" smtClean="0">
                              <a:solidFill>
                                <a:srgbClr val="292934"/>
                              </a:solidFill>
                              <a:latin typeface="Cambria Math" panose="02040503050406030204" pitchFamily="18" charset="0"/>
                            </a:rPr>
                          </m:ctrlPr>
                        </m:dPr>
                        <m:e>
                          <m:r>
                            <m:rPr>
                              <m:nor/>
                            </m:rPr>
                            <a:rPr lang="en-US" sz="2800" i="0" smtClean="0">
                              <a:solidFill>
                                <a:srgbClr val="292934"/>
                              </a:solidFill>
                              <a:latin typeface="Calibri" panose="020F0502020204030204" pitchFamily="34" charset="0"/>
                              <a:cs typeface="Calibri" panose="020F0502020204030204" pitchFamily="34" charset="0"/>
                            </a:rPr>
                            <m:t>5+1+2+2</m:t>
                          </m:r>
                        </m:e>
                      </m:d>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32569" y="4495800"/>
                <a:ext cx="2438873" cy="888641"/>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332569" y="5334000"/>
                <a:ext cx="4420120" cy="890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m:t>
                      </m:r>
                      <m:d>
                        <m:dPr>
                          <m:ctrlPr>
                            <a:rPr lang="en-US" sz="2800" i="1" smtClean="0">
                              <a:solidFill>
                                <a:srgbClr val="292934"/>
                              </a:solidFill>
                              <a:latin typeface="Cambria Math" panose="02040503050406030204" pitchFamily="18" charset="0"/>
                            </a:rPr>
                          </m:ctrlPr>
                        </m:dPr>
                        <m:e>
                          <m:r>
                            <m:rPr>
                              <m:nor/>
                            </m:rPr>
                            <a:rPr lang="en-US" sz="2800" i="0" smtClean="0">
                              <a:solidFill>
                                <a:srgbClr val="292934"/>
                              </a:solidFill>
                              <a:latin typeface="Calibri" panose="020F0502020204030204" pitchFamily="34" charset="0"/>
                              <a:cs typeface="Calibri" panose="020F0502020204030204" pitchFamily="34" charset="0"/>
                            </a:rPr>
                            <m:t>10</m:t>
                          </m:r>
                        </m:e>
                      </m:d>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     </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10</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     1</m:t>
                      </m:r>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332569" y="5334000"/>
                <a:ext cx="4420120" cy="890372"/>
              </a:xfrm>
              <a:prstGeom prst="rect">
                <a:avLst/>
              </a:prstGeom>
              <a:blipFill>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40275" y="2538628"/>
                <a:ext cx="2947025" cy="890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292934"/>
                          </a:solidFill>
                          <a:latin typeface="Calibri" panose="020F0502020204030204" pitchFamily="34" charset="0"/>
                          <a:cs typeface="Calibri" panose="020F0502020204030204" pitchFamily="34" charset="0"/>
                        </a:rPr>
                        <m:t>= </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5</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2</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2</m:t>
                          </m:r>
                        </m:num>
                        <m:den>
                          <m:r>
                            <m:rPr>
                              <m:nor/>
                            </m:rPr>
                            <a:rPr lang="en-US" sz="2800" i="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40275" y="2538628"/>
                <a:ext cx="2947025" cy="890372"/>
              </a:xfrm>
              <a:prstGeom prst="rect">
                <a:avLst/>
              </a:prstGeom>
              <a:blipFill>
                <a:blip r:embed="rId7"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333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122823"/>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460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98048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5637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9804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990600"/>
          </a:xfrm>
        </p:spPr>
        <p:txBody>
          <a:bodyPr/>
          <a:lstStyle/>
          <a:p>
            <a:r>
              <a:rPr lang="en-US" dirty="0">
                <a:cs typeface="Calibri" panose="020F0502020204030204" pitchFamily="34" charset="0"/>
              </a:rPr>
              <a:t>Identifying the Unit</a:t>
            </a:r>
          </a:p>
        </p:txBody>
      </p:sp>
      <mc:AlternateContent xmlns:mc="http://schemas.openxmlformats.org/markup-compatibility/2006" xmlns:a14="http://schemas.microsoft.com/office/drawing/2010/main">
        <mc:Choice Requires="a14">
          <p:sp>
            <p:nvSpPr>
              <p:cNvPr id="9" name="TextBox 8"/>
              <p:cNvSpPr txBox="1"/>
              <p:nvPr/>
            </p:nvSpPr>
            <p:spPr>
              <a:xfrm>
                <a:off x="1314323" y="1371600"/>
                <a:ext cx="2077685"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2</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5</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5</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14323" y="1371600"/>
                <a:ext cx="2077685" cy="888641"/>
              </a:xfrm>
              <a:prstGeom prst="rect">
                <a:avLst/>
              </a:prstGeom>
              <a:blipFill>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46444" y="3276600"/>
                <a:ext cx="4631781"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=(5)</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+(1)</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+(2)</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+(2)</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46444" y="3276600"/>
                <a:ext cx="4631781" cy="888641"/>
              </a:xfrm>
              <a:prstGeom prst="rect">
                <a:avLst/>
              </a:prstGeom>
              <a:blipFill>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46444" y="4114800"/>
                <a:ext cx="2438873"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m:t>
                      </m:r>
                      <m:d>
                        <m:dPr>
                          <m:ctrlPr>
                            <a:rPr lang="en-US" sz="2800" i="1" smtClean="0">
                              <a:solidFill>
                                <a:srgbClr val="292934"/>
                              </a:solidFill>
                              <a:latin typeface="Cambria Math" panose="02040503050406030204" pitchFamily="18" charset="0"/>
                            </a:rPr>
                          </m:ctrlPr>
                        </m:dPr>
                        <m:e>
                          <m:r>
                            <m:rPr>
                              <m:nor/>
                            </m:rPr>
                            <a:rPr lang="en-US" sz="2800" i="0" smtClean="0">
                              <a:solidFill>
                                <a:srgbClr val="292934"/>
                              </a:solidFill>
                              <a:latin typeface="Calibri" panose="020F0502020204030204" pitchFamily="34" charset="0"/>
                              <a:cs typeface="Calibri" panose="020F0502020204030204" pitchFamily="34" charset="0"/>
                            </a:rPr>
                            <m:t>5+1+2+2</m:t>
                          </m:r>
                        </m:e>
                      </m:d>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46444" y="4114800"/>
                <a:ext cx="2438873" cy="888641"/>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60621" y="4981353"/>
                <a:ext cx="4420121" cy="890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m:t>
                      </m:r>
                      <m:d>
                        <m:dPr>
                          <m:ctrlPr>
                            <a:rPr lang="en-US" sz="2800" i="1" smtClean="0">
                              <a:solidFill>
                                <a:srgbClr val="292934"/>
                              </a:solidFill>
                              <a:latin typeface="Cambria Math" panose="02040503050406030204" pitchFamily="18" charset="0"/>
                            </a:rPr>
                          </m:ctrlPr>
                        </m:dPr>
                        <m:e>
                          <m:r>
                            <m:rPr>
                              <m:nor/>
                            </m:rPr>
                            <a:rPr lang="en-US" sz="2800" i="0" smtClean="0">
                              <a:solidFill>
                                <a:srgbClr val="292934"/>
                              </a:solidFill>
                              <a:latin typeface="Calibri" panose="020F0502020204030204" pitchFamily="34" charset="0"/>
                              <a:cs typeface="Calibri" panose="020F0502020204030204" pitchFamily="34" charset="0"/>
                            </a:rPr>
                            <m:t>10</m:t>
                          </m:r>
                        </m:e>
                      </m:d>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     </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10</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      =     1</m:t>
                      </m:r>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60621" y="4981353"/>
                <a:ext cx="4420121" cy="890372"/>
              </a:xfrm>
              <a:prstGeom prst="rect">
                <a:avLst/>
              </a:prstGeom>
              <a:blipFill>
                <a:blip r:embed="rId6" cstate="print"/>
                <a:stretch>
                  <a:fillRect/>
                </a:stretch>
              </a:blipFill>
            </p:spPr>
            <p:txBody>
              <a:bodyPr/>
              <a:lstStyle/>
              <a:p>
                <a:r>
                  <a:rPr lang="en-US">
                    <a:noFill/>
                  </a:rPr>
                  <a:t> </a:t>
                </a:r>
              </a:p>
            </p:txBody>
          </p:sp>
        </mc:Fallback>
      </mc:AlternateContent>
      <p:sp>
        <p:nvSpPr>
          <p:cNvPr id="14" name="TextBox 13"/>
          <p:cNvSpPr txBox="1"/>
          <p:nvPr/>
        </p:nvSpPr>
        <p:spPr>
          <a:xfrm>
            <a:off x="993609" y="6248400"/>
            <a:ext cx="5218929" cy="523220"/>
          </a:xfrm>
          <a:prstGeom prst="rect">
            <a:avLst/>
          </a:prstGeom>
          <a:noFill/>
        </p:spPr>
        <p:txBody>
          <a:bodyPr wrap="none" rtlCol="0">
            <a:spAutoFit/>
          </a:bodyPr>
          <a:lstStyle/>
          <a:p>
            <a:r>
              <a:rPr lang="en-US" sz="2800" dirty="0">
                <a:solidFill>
                  <a:srgbClr val="292934"/>
                </a:solidFill>
                <a:latin typeface="Calibri" panose="020F0502020204030204" pitchFamily="34" charset="0"/>
                <a:cs typeface="Calibri" panose="020F0502020204030204" pitchFamily="34" charset="0"/>
              </a:rPr>
              <a:t>The unit is one tenth of the whole.</a:t>
            </a:r>
          </a:p>
        </p:txBody>
      </p:sp>
      <mc:AlternateContent xmlns:mc="http://schemas.openxmlformats.org/markup-compatibility/2006" xmlns:a14="http://schemas.microsoft.com/office/drawing/2010/main">
        <mc:Choice Requires="a14">
          <p:sp>
            <p:nvSpPr>
              <p:cNvPr id="2" name="Rectangle 1"/>
              <p:cNvSpPr/>
              <p:nvPr/>
            </p:nvSpPr>
            <p:spPr>
              <a:xfrm>
                <a:off x="981886" y="2316126"/>
                <a:ext cx="2947025" cy="890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292934"/>
                          </a:solidFill>
                          <a:latin typeface="Calibri" panose="020F0502020204030204" pitchFamily="34" charset="0"/>
                          <a:cs typeface="Calibri" panose="020F0502020204030204" pitchFamily="34" charset="0"/>
                        </a:rPr>
                        <m:t>= </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5</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2</m:t>
                          </m:r>
                        </m:num>
                        <m:den>
                          <m:r>
                            <m:rPr>
                              <m:nor/>
                            </m:rPr>
                            <a:rPr lang="en-US" sz="2800" i="0">
                              <a:solidFill>
                                <a:srgbClr val="292934"/>
                              </a:solidFill>
                              <a:latin typeface="Calibri" panose="020F0502020204030204" pitchFamily="34" charset="0"/>
                              <a:cs typeface="Calibri" panose="020F0502020204030204" pitchFamily="34" charset="0"/>
                            </a:rPr>
                            <m:t>10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2</m:t>
                          </m:r>
                        </m:num>
                        <m:den>
                          <m:r>
                            <m:rPr>
                              <m:nor/>
                            </m:rPr>
                            <a:rPr lang="en-US" sz="2800" i="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81886" y="2316126"/>
                <a:ext cx="2947025" cy="890372"/>
              </a:xfrm>
              <a:prstGeom prst="rect">
                <a:avLst/>
              </a:prstGeom>
              <a:blipFill>
                <a:blip r:embed="rId7" cstate="print"/>
                <a:stretch>
                  <a:fillRect/>
                </a:stretch>
              </a:blipFill>
            </p:spPr>
            <p:txBody>
              <a:bodyPr/>
              <a:lstStyle/>
              <a:p>
                <a:r>
                  <a:rPr lang="en-US">
                    <a:noFill/>
                  </a:rPr>
                  <a:t> </a:t>
                </a:r>
              </a:p>
            </p:txBody>
          </p:sp>
        </mc:Fallback>
      </mc:AlternateContent>
      <p:sp>
        <p:nvSpPr>
          <p:cNvPr id="3" name="TextBox 2"/>
          <p:cNvSpPr txBox="1"/>
          <p:nvPr/>
        </p:nvSpPr>
        <p:spPr>
          <a:xfrm>
            <a:off x="5839348" y="1429244"/>
            <a:ext cx="3098402" cy="830997"/>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Equivalent Part-Whole Relationships</a:t>
            </a:r>
          </a:p>
        </p:txBody>
      </p:sp>
      <p:sp>
        <p:nvSpPr>
          <p:cNvPr id="13" name="TextBox 12"/>
          <p:cNvSpPr txBox="1"/>
          <p:nvPr/>
        </p:nvSpPr>
        <p:spPr>
          <a:xfrm>
            <a:off x="5831561" y="2460897"/>
            <a:ext cx="2895600" cy="830997"/>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Multiples of a Common Unit</a:t>
            </a:r>
          </a:p>
        </p:txBody>
      </p:sp>
      <p:sp>
        <p:nvSpPr>
          <p:cNvPr id="15" name="TextBox 14"/>
          <p:cNvSpPr txBox="1"/>
          <p:nvPr/>
        </p:nvSpPr>
        <p:spPr>
          <a:xfrm>
            <a:off x="5839348" y="3544952"/>
            <a:ext cx="2324623" cy="461665"/>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Distributive Law</a:t>
            </a:r>
          </a:p>
        </p:txBody>
      </p:sp>
      <p:sp>
        <p:nvSpPr>
          <p:cNvPr id="16" name="TextBox 15"/>
          <p:cNvSpPr txBox="1"/>
          <p:nvPr/>
        </p:nvSpPr>
        <p:spPr>
          <a:xfrm>
            <a:off x="5831561" y="5066696"/>
            <a:ext cx="3023703" cy="830997"/>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Equivalent Part-Whole Relationships</a:t>
            </a:r>
          </a:p>
        </p:txBody>
      </p:sp>
      <p:sp>
        <p:nvSpPr>
          <p:cNvPr id="17" name="TextBox 16"/>
          <p:cNvSpPr txBox="1"/>
          <p:nvPr/>
        </p:nvSpPr>
        <p:spPr>
          <a:xfrm>
            <a:off x="5831561" y="4413716"/>
            <a:ext cx="1656884" cy="461665"/>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Total Units</a:t>
            </a:r>
          </a:p>
        </p:txBody>
      </p:sp>
    </p:spTree>
    <p:extLst>
      <p:ext uri="{BB962C8B-B14F-4D97-AF65-F5344CB8AC3E}">
        <p14:creationId xmlns:p14="http://schemas.microsoft.com/office/powerpoint/2010/main" val="167851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990600"/>
          </a:xfrm>
        </p:spPr>
        <p:txBody>
          <a:bodyPr/>
          <a:lstStyle/>
          <a:p>
            <a:r>
              <a:rPr lang="en-US" dirty="0">
                <a:cs typeface="Calibri" panose="020F0502020204030204" pitchFamily="34" charset="0"/>
              </a:rPr>
              <a:t>Identifying the Unit</a:t>
            </a:r>
          </a:p>
        </p:txBody>
      </p:sp>
      <mc:AlternateContent xmlns:mc="http://schemas.openxmlformats.org/markup-compatibility/2006" xmlns:a14="http://schemas.microsoft.com/office/drawing/2010/main">
        <mc:Choice Requires="a14">
          <p:sp>
            <p:nvSpPr>
              <p:cNvPr id="9" name="TextBox 8"/>
              <p:cNvSpPr txBox="1"/>
              <p:nvPr/>
            </p:nvSpPr>
            <p:spPr>
              <a:xfrm>
                <a:off x="748879" y="1371600"/>
                <a:ext cx="2077685"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2</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5</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num>
                        <m:den>
                          <m:r>
                            <m:rPr>
                              <m:nor/>
                            </m:rPr>
                            <a:rPr lang="en-US" sz="2800" i="0">
                              <a:solidFill>
                                <a:srgbClr val="292934"/>
                              </a:solidFill>
                              <a:latin typeface="Calibri" panose="020F0502020204030204" pitchFamily="34" charset="0"/>
                              <a:cs typeface="Calibri" panose="020F0502020204030204" pitchFamily="34" charset="0"/>
                            </a:rPr>
                            <m:t>5</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48879" y="1371600"/>
                <a:ext cx="2077685" cy="888641"/>
              </a:xfrm>
              <a:prstGeom prst="rect">
                <a:avLst/>
              </a:prstGeom>
              <a:blipFill>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3276600"/>
                <a:ext cx="6093719"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=(5</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r>
                            <m:rPr>
                              <m:nor/>
                            </m:rPr>
                            <a:rPr lang="en-US" sz="2800" b="0" i="0" smtClean="0">
                              <a:solidFill>
                                <a:srgbClr val="292934"/>
                              </a:solidFill>
                              <a:latin typeface="Calibri" panose="020F0502020204030204" pitchFamily="34" charset="0"/>
                              <a:cs typeface="Calibri" panose="020F0502020204030204" pitchFamily="34" charset="0"/>
                            </a:rPr>
                            <m:t>0</m:t>
                          </m:r>
                        </m:den>
                      </m:f>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den>
                      </m:f>
                      <m:r>
                        <m:rPr>
                          <m:nor/>
                        </m:rPr>
                        <a:rPr lang="en-US" sz="2800" i="0" smtClean="0">
                          <a:solidFill>
                            <a:srgbClr val="292934"/>
                          </a:solidFill>
                          <a:latin typeface="Calibri" panose="020F0502020204030204" pitchFamily="34" charset="0"/>
                          <a:cs typeface="Calibri" panose="020F0502020204030204" pitchFamily="34" charset="0"/>
                        </a:rPr>
                        <m:t> +(2</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den>
                      </m:f>
                      <m:r>
                        <m:rPr>
                          <m:nor/>
                        </m:rPr>
                        <a:rPr lang="en-US" sz="2800" i="0" smtClean="0">
                          <a:solidFill>
                            <a:srgbClr val="292934"/>
                          </a:solidFill>
                          <a:latin typeface="Calibri" panose="020F0502020204030204" pitchFamily="34" charset="0"/>
                          <a:cs typeface="Calibri" panose="020F0502020204030204" pitchFamily="34" charset="0"/>
                        </a:rPr>
                        <m:t> +(2</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1000" y="3276600"/>
                <a:ext cx="6093719" cy="888641"/>
              </a:xfrm>
              <a:prstGeom prst="rect">
                <a:avLst/>
              </a:prstGeom>
              <a:blipFill>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000" y="4114800"/>
                <a:ext cx="3352584" cy="88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m:t>
                      </m:r>
                      <m:d>
                        <m:dPr>
                          <m:ctrlPr>
                            <a:rPr lang="en-US" sz="2800" i="1" smtClean="0">
                              <a:solidFill>
                                <a:srgbClr val="292934"/>
                              </a:solidFill>
                              <a:latin typeface="Cambria Math" panose="02040503050406030204" pitchFamily="18" charset="0"/>
                            </a:rPr>
                          </m:ctrlPr>
                        </m:dPr>
                        <m:e>
                          <m:r>
                            <m:rPr>
                              <m:nor/>
                            </m:rPr>
                            <a:rPr lang="en-US" sz="2800" i="0" smtClean="0">
                              <a:solidFill>
                                <a:srgbClr val="292934"/>
                              </a:solidFill>
                              <a:latin typeface="Calibri" panose="020F0502020204030204" pitchFamily="34" charset="0"/>
                              <a:cs typeface="Calibri" panose="020F0502020204030204" pitchFamily="34" charset="0"/>
                            </a:rPr>
                            <m:t>5</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+2</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+2</m:t>
                          </m:r>
                          <m:r>
                            <m:rPr>
                              <m:nor/>
                            </m:rPr>
                            <a:rPr lang="en-US" sz="2800" b="0" i="0" smtClean="0">
                              <a:solidFill>
                                <a:srgbClr val="292934"/>
                              </a:solidFill>
                              <a:latin typeface="Calibri" panose="020F0502020204030204" pitchFamily="34" charset="0"/>
                              <a:cs typeface="Calibri" panose="020F0502020204030204" pitchFamily="34" charset="0"/>
                            </a:rPr>
                            <m:t>0</m:t>
                          </m:r>
                        </m:e>
                      </m:d>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81000" y="4114800"/>
                <a:ext cx="3352584" cy="888641"/>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5177" y="4981353"/>
                <a:ext cx="4968348" cy="890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m:t>
                      </m:r>
                      <m:d>
                        <m:dPr>
                          <m:ctrlPr>
                            <a:rPr lang="en-US" sz="2800" i="1" smtClean="0">
                              <a:solidFill>
                                <a:srgbClr val="292934"/>
                              </a:solidFill>
                              <a:latin typeface="Cambria Math" panose="02040503050406030204" pitchFamily="18" charset="0"/>
                            </a:rPr>
                          </m:ctrlPr>
                        </m:dPr>
                        <m:e>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e>
                      </m:d>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den>
                      </m:f>
                      <m:r>
                        <m:rPr>
                          <m:nor/>
                        </m:rPr>
                        <a:rPr lang="en-US" sz="2800" i="0" smtClean="0">
                          <a:solidFill>
                            <a:srgbClr val="292934"/>
                          </a:solidFill>
                          <a:latin typeface="Calibri" panose="020F0502020204030204" pitchFamily="34" charset="0"/>
                          <a:cs typeface="Calibri" panose="020F0502020204030204" pitchFamily="34" charset="0"/>
                        </a:rPr>
                        <m:t>      =     </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num>
                        <m:den>
                          <m:r>
                            <m:rPr>
                              <m:nor/>
                            </m:rPr>
                            <a:rPr lang="en-US" sz="2800" i="0" smtClean="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r>
                            <m:rPr>
                              <m:nor/>
                            </m:rPr>
                            <a:rPr lang="en-US" sz="2800" i="0" smtClean="0">
                              <a:solidFill>
                                <a:srgbClr val="292934"/>
                              </a:solidFill>
                              <a:latin typeface="Calibri" panose="020F0502020204030204" pitchFamily="34" charset="0"/>
                              <a:cs typeface="Calibri" panose="020F0502020204030204" pitchFamily="34" charset="0"/>
                            </a:rPr>
                            <m:t>0</m:t>
                          </m:r>
                        </m:den>
                      </m:f>
                      <m:r>
                        <m:rPr>
                          <m:nor/>
                        </m:rPr>
                        <a:rPr lang="en-US" sz="2800" i="0" smtClean="0">
                          <a:solidFill>
                            <a:srgbClr val="292934"/>
                          </a:solidFill>
                          <a:latin typeface="Calibri" panose="020F0502020204030204" pitchFamily="34" charset="0"/>
                          <a:cs typeface="Calibri" panose="020F0502020204030204" pitchFamily="34" charset="0"/>
                        </a:rPr>
                        <m:t>      =     1</m:t>
                      </m:r>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5177" y="4981353"/>
                <a:ext cx="4968348" cy="890372"/>
              </a:xfrm>
              <a:prstGeom prst="rect">
                <a:avLst/>
              </a:prstGeom>
              <a:blipFill>
                <a:blip r:embed="rId6" cstate="print"/>
                <a:stretch>
                  <a:fillRect/>
                </a:stretch>
              </a:blipFill>
            </p:spPr>
            <p:txBody>
              <a:bodyPr/>
              <a:lstStyle/>
              <a:p>
                <a:r>
                  <a:rPr lang="en-US">
                    <a:noFill/>
                  </a:rPr>
                  <a:t> </a:t>
                </a:r>
              </a:p>
            </p:txBody>
          </p:sp>
        </mc:Fallback>
      </mc:AlternateContent>
      <p:sp>
        <p:nvSpPr>
          <p:cNvPr id="14" name="TextBox 13"/>
          <p:cNvSpPr txBox="1"/>
          <p:nvPr/>
        </p:nvSpPr>
        <p:spPr>
          <a:xfrm>
            <a:off x="456758" y="6258580"/>
            <a:ext cx="5982792" cy="523220"/>
          </a:xfrm>
          <a:prstGeom prst="rect">
            <a:avLst/>
          </a:prstGeom>
          <a:noFill/>
        </p:spPr>
        <p:txBody>
          <a:bodyPr wrap="none" rtlCol="0">
            <a:spAutoFit/>
          </a:bodyPr>
          <a:lstStyle/>
          <a:p>
            <a:r>
              <a:rPr lang="en-US" sz="2800" dirty="0">
                <a:solidFill>
                  <a:srgbClr val="292934"/>
                </a:solidFill>
                <a:latin typeface="Calibri" panose="020F0502020204030204" pitchFamily="34" charset="0"/>
                <a:cs typeface="Calibri" panose="020F0502020204030204" pitchFamily="34" charset="0"/>
              </a:rPr>
              <a:t>The unit is one hundredth of the whole.</a:t>
            </a:r>
          </a:p>
        </p:txBody>
      </p:sp>
      <mc:AlternateContent xmlns:mc="http://schemas.openxmlformats.org/markup-compatibility/2006" xmlns:a14="http://schemas.microsoft.com/office/drawing/2010/main">
        <mc:Choice Requires="a14">
          <p:sp>
            <p:nvSpPr>
              <p:cNvPr id="2" name="Rectangle 1"/>
              <p:cNvSpPr/>
              <p:nvPr/>
            </p:nvSpPr>
            <p:spPr>
              <a:xfrm>
                <a:off x="416442" y="2316126"/>
                <a:ext cx="3677995" cy="890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292934"/>
                          </a:solidFill>
                          <a:latin typeface="Calibri" panose="020F0502020204030204" pitchFamily="34" charset="0"/>
                          <a:cs typeface="Calibri" panose="020F0502020204030204" pitchFamily="34" charset="0"/>
                        </a:rPr>
                        <m:t>= </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5</m:t>
                          </m:r>
                          <m:r>
                            <m:rPr>
                              <m:nor/>
                            </m:rPr>
                            <a:rPr lang="en-US" sz="2800" b="0" i="0" smtClean="0">
                              <a:solidFill>
                                <a:srgbClr val="292934"/>
                              </a:solidFill>
                              <a:latin typeface="Calibri" panose="020F0502020204030204" pitchFamily="34" charset="0"/>
                              <a:cs typeface="Calibri" panose="020F0502020204030204" pitchFamily="34" charset="0"/>
                            </a:rPr>
                            <m:t>0</m:t>
                          </m:r>
                        </m:num>
                        <m:den>
                          <m:r>
                            <m:rPr>
                              <m:nor/>
                            </m:rPr>
                            <a:rPr lang="en-US" sz="2800" i="0">
                              <a:solidFill>
                                <a:srgbClr val="292934"/>
                              </a:solidFill>
                              <a:latin typeface="Calibri" panose="020F0502020204030204" pitchFamily="34" charset="0"/>
                              <a:cs typeface="Calibri" panose="020F0502020204030204" pitchFamily="34" charset="0"/>
                            </a:rPr>
                            <m:t>10</m:t>
                          </m:r>
                          <m:r>
                            <m:rPr>
                              <m:nor/>
                            </m:rPr>
                            <a:rPr lang="en-US" sz="2800" b="0" i="0" smtClean="0">
                              <a:solidFill>
                                <a:srgbClr val="292934"/>
                              </a:solidFill>
                              <a:latin typeface="Calibri" panose="020F0502020204030204" pitchFamily="34" charset="0"/>
                              <a:cs typeface="Calibri" panose="020F0502020204030204" pitchFamily="34" charset="0"/>
                            </a:rPr>
                            <m:t>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1</m:t>
                          </m:r>
                          <m:r>
                            <m:rPr>
                              <m:nor/>
                            </m:rPr>
                            <a:rPr lang="en-US" sz="2800" b="0" i="0" smtClean="0">
                              <a:solidFill>
                                <a:srgbClr val="292934"/>
                              </a:solidFill>
                              <a:latin typeface="Calibri" panose="020F0502020204030204" pitchFamily="34" charset="0"/>
                              <a:cs typeface="Calibri" panose="020F0502020204030204" pitchFamily="34" charset="0"/>
                            </a:rPr>
                            <m:t>0</m:t>
                          </m:r>
                        </m:num>
                        <m:den>
                          <m:r>
                            <m:rPr>
                              <m:nor/>
                            </m:rPr>
                            <a:rPr lang="en-US" sz="2800" i="0">
                              <a:solidFill>
                                <a:srgbClr val="292934"/>
                              </a:solidFill>
                              <a:latin typeface="Calibri" panose="020F0502020204030204" pitchFamily="34" charset="0"/>
                              <a:cs typeface="Calibri" panose="020F0502020204030204" pitchFamily="34" charset="0"/>
                            </a:rPr>
                            <m:t>10</m:t>
                          </m:r>
                          <m:r>
                            <m:rPr>
                              <m:nor/>
                            </m:rPr>
                            <a:rPr lang="en-US" sz="2800" b="0" i="0" smtClean="0">
                              <a:solidFill>
                                <a:srgbClr val="292934"/>
                              </a:solidFill>
                              <a:latin typeface="Calibri" panose="020F0502020204030204" pitchFamily="34" charset="0"/>
                              <a:cs typeface="Calibri" panose="020F0502020204030204" pitchFamily="34" charset="0"/>
                            </a:rPr>
                            <m:t>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2</m:t>
                          </m:r>
                          <m:r>
                            <m:rPr>
                              <m:nor/>
                            </m:rPr>
                            <a:rPr lang="en-US" sz="2800" b="0" i="0" smtClean="0">
                              <a:solidFill>
                                <a:srgbClr val="292934"/>
                              </a:solidFill>
                              <a:latin typeface="Calibri" panose="020F0502020204030204" pitchFamily="34" charset="0"/>
                              <a:cs typeface="Calibri" panose="020F0502020204030204" pitchFamily="34" charset="0"/>
                            </a:rPr>
                            <m:t>0</m:t>
                          </m:r>
                        </m:num>
                        <m:den>
                          <m:r>
                            <m:rPr>
                              <m:nor/>
                            </m:rPr>
                            <a:rPr lang="en-US" sz="2800" i="0">
                              <a:solidFill>
                                <a:srgbClr val="292934"/>
                              </a:solidFill>
                              <a:latin typeface="Calibri" panose="020F0502020204030204" pitchFamily="34" charset="0"/>
                              <a:cs typeface="Calibri" panose="020F0502020204030204" pitchFamily="34" charset="0"/>
                            </a:rPr>
                            <m:t>10</m:t>
                          </m:r>
                          <m:r>
                            <m:rPr>
                              <m:nor/>
                            </m:rPr>
                            <a:rPr lang="en-US" sz="2800" b="0" i="0" smtClean="0">
                              <a:solidFill>
                                <a:srgbClr val="292934"/>
                              </a:solidFill>
                              <a:latin typeface="Calibri" panose="020F0502020204030204" pitchFamily="34" charset="0"/>
                              <a:cs typeface="Calibri" panose="020F0502020204030204" pitchFamily="34" charset="0"/>
                            </a:rPr>
                            <m:t>0</m:t>
                          </m:r>
                        </m:den>
                      </m:f>
                      <m:r>
                        <m:rPr>
                          <m:nor/>
                        </m:rPr>
                        <a:rPr lang="en-US" sz="2800" i="0">
                          <a:solidFill>
                            <a:srgbClr val="292934"/>
                          </a:solidFill>
                          <a:latin typeface="Calibri" panose="020F0502020204030204" pitchFamily="34" charset="0"/>
                          <a:cs typeface="Calibri" panose="020F0502020204030204" pitchFamily="34" charset="0"/>
                        </a:rPr>
                        <m:t>+</m:t>
                      </m:r>
                      <m:f>
                        <m:fPr>
                          <m:ctrlPr>
                            <a:rPr lang="en-US" sz="2800" i="1">
                              <a:solidFill>
                                <a:srgbClr val="292934"/>
                              </a:solidFill>
                              <a:latin typeface="Cambria Math" panose="02040503050406030204" pitchFamily="18" charset="0"/>
                            </a:rPr>
                          </m:ctrlPr>
                        </m:fPr>
                        <m:num>
                          <m:r>
                            <m:rPr>
                              <m:nor/>
                            </m:rPr>
                            <a:rPr lang="en-US" sz="2800" i="0">
                              <a:solidFill>
                                <a:srgbClr val="292934"/>
                              </a:solidFill>
                              <a:latin typeface="Calibri" panose="020F0502020204030204" pitchFamily="34" charset="0"/>
                              <a:cs typeface="Calibri" panose="020F0502020204030204" pitchFamily="34" charset="0"/>
                            </a:rPr>
                            <m:t>2</m:t>
                          </m:r>
                          <m:r>
                            <m:rPr>
                              <m:nor/>
                            </m:rPr>
                            <a:rPr lang="en-US" sz="2800" b="0" i="0" smtClean="0">
                              <a:solidFill>
                                <a:srgbClr val="292934"/>
                              </a:solidFill>
                              <a:latin typeface="Calibri" panose="020F0502020204030204" pitchFamily="34" charset="0"/>
                              <a:cs typeface="Calibri" panose="020F0502020204030204" pitchFamily="34" charset="0"/>
                            </a:rPr>
                            <m:t>0</m:t>
                          </m:r>
                        </m:num>
                        <m:den>
                          <m:r>
                            <m:rPr>
                              <m:nor/>
                            </m:rPr>
                            <a:rPr lang="en-US" sz="2800" i="0">
                              <a:solidFill>
                                <a:srgbClr val="292934"/>
                              </a:solidFill>
                              <a:latin typeface="Calibri" panose="020F0502020204030204" pitchFamily="34" charset="0"/>
                              <a:cs typeface="Calibri" panose="020F0502020204030204" pitchFamily="34" charset="0"/>
                            </a:rPr>
                            <m:t>10</m:t>
                          </m:r>
                          <m:r>
                            <m:rPr>
                              <m:nor/>
                            </m:rPr>
                            <a:rPr lang="en-US" sz="2800" b="0" i="0" smtClean="0">
                              <a:solidFill>
                                <a:srgbClr val="292934"/>
                              </a:solidFill>
                              <a:latin typeface="Calibri" panose="020F0502020204030204" pitchFamily="34" charset="0"/>
                              <a:cs typeface="Calibri" panose="020F0502020204030204" pitchFamily="34" charset="0"/>
                            </a:rPr>
                            <m:t>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6442" y="2316126"/>
                <a:ext cx="3677995" cy="890372"/>
              </a:xfrm>
              <a:prstGeom prst="rect">
                <a:avLst/>
              </a:prstGeom>
              <a:blipFill>
                <a:blip r:embed="rId7" cstate="print"/>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0942073E-A550-46CA-B7D3-AE83A77DA037}"/>
              </a:ext>
            </a:extLst>
          </p:cNvPr>
          <p:cNvSpPr txBox="1"/>
          <p:nvPr/>
        </p:nvSpPr>
        <p:spPr>
          <a:xfrm>
            <a:off x="5839348" y="1429244"/>
            <a:ext cx="3098402" cy="830997"/>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Equivalent Part-Whole Relationships</a:t>
            </a:r>
          </a:p>
        </p:txBody>
      </p:sp>
      <p:sp>
        <p:nvSpPr>
          <p:cNvPr id="30" name="TextBox 29">
            <a:extLst>
              <a:ext uri="{FF2B5EF4-FFF2-40B4-BE49-F238E27FC236}">
                <a16:creationId xmlns:a16="http://schemas.microsoft.com/office/drawing/2014/main" id="{1E139778-80D6-497A-BEF1-EB16CF7E8955}"/>
              </a:ext>
            </a:extLst>
          </p:cNvPr>
          <p:cNvSpPr txBox="1"/>
          <p:nvPr/>
        </p:nvSpPr>
        <p:spPr>
          <a:xfrm>
            <a:off x="5831561" y="2460897"/>
            <a:ext cx="2895600" cy="830997"/>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Multiples of a Common Unit</a:t>
            </a:r>
          </a:p>
        </p:txBody>
      </p:sp>
      <p:sp>
        <p:nvSpPr>
          <p:cNvPr id="31" name="TextBox 30">
            <a:extLst>
              <a:ext uri="{FF2B5EF4-FFF2-40B4-BE49-F238E27FC236}">
                <a16:creationId xmlns:a16="http://schemas.microsoft.com/office/drawing/2014/main" id="{9F32BECB-FE5E-4431-AB38-53359E14DB8C}"/>
              </a:ext>
            </a:extLst>
          </p:cNvPr>
          <p:cNvSpPr txBox="1"/>
          <p:nvPr/>
        </p:nvSpPr>
        <p:spPr>
          <a:xfrm>
            <a:off x="6613127" y="3541097"/>
            <a:ext cx="2324623" cy="461665"/>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Distributive Law</a:t>
            </a:r>
          </a:p>
        </p:txBody>
      </p:sp>
      <p:sp>
        <p:nvSpPr>
          <p:cNvPr id="32" name="TextBox 31">
            <a:extLst>
              <a:ext uri="{FF2B5EF4-FFF2-40B4-BE49-F238E27FC236}">
                <a16:creationId xmlns:a16="http://schemas.microsoft.com/office/drawing/2014/main" id="{9FCF4572-4CDC-4B98-A5DF-5093FA43F759}"/>
              </a:ext>
            </a:extLst>
          </p:cNvPr>
          <p:cNvSpPr txBox="1"/>
          <p:nvPr/>
        </p:nvSpPr>
        <p:spPr>
          <a:xfrm>
            <a:off x="5831561" y="5066696"/>
            <a:ext cx="3023703" cy="830997"/>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Equivalent Part-Whole Relationships</a:t>
            </a:r>
          </a:p>
        </p:txBody>
      </p:sp>
      <p:sp>
        <p:nvSpPr>
          <p:cNvPr id="33" name="TextBox 32">
            <a:extLst>
              <a:ext uri="{FF2B5EF4-FFF2-40B4-BE49-F238E27FC236}">
                <a16:creationId xmlns:a16="http://schemas.microsoft.com/office/drawing/2014/main" id="{B9D687B5-D3DF-42B9-A842-68317BDAF8F1}"/>
              </a:ext>
            </a:extLst>
          </p:cNvPr>
          <p:cNvSpPr txBox="1"/>
          <p:nvPr/>
        </p:nvSpPr>
        <p:spPr>
          <a:xfrm>
            <a:off x="5831561" y="4413716"/>
            <a:ext cx="1656884" cy="461665"/>
          </a:xfrm>
          <a:prstGeom prst="rect">
            <a:avLst/>
          </a:prstGeom>
          <a:noFill/>
        </p:spPr>
        <p:txBody>
          <a:bodyPr wrap="square" rtlCol="0">
            <a:spAutoFit/>
          </a:bodyPr>
          <a:lstStyle/>
          <a:p>
            <a:r>
              <a:rPr lang="en-US" sz="2400" dirty="0">
                <a:solidFill>
                  <a:srgbClr val="D2533C"/>
                </a:solidFill>
                <a:latin typeface="Calibri" panose="020F0502020204030204" pitchFamily="34" charset="0"/>
                <a:cs typeface="Calibri" panose="020F0502020204030204" pitchFamily="34" charset="0"/>
              </a:rPr>
              <a:t>Total Units</a:t>
            </a:r>
          </a:p>
        </p:txBody>
      </p:sp>
    </p:spTree>
    <p:extLst>
      <p:ext uri="{BB962C8B-B14F-4D97-AF65-F5344CB8AC3E}">
        <p14:creationId xmlns:p14="http://schemas.microsoft.com/office/powerpoint/2010/main" val="288346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Identifying the Unit</a:t>
            </a:r>
          </a:p>
        </p:txBody>
      </p:sp>
      <p:sp>
        <p:nvSpPr>
          <p:cNvPr id="7" name="Content Placeholder 6"/>
          <p:cNvSpPr>
            <a:spLocks noGrp="1"/>
          </p:cNvSpPr>
          <p:nvPr>
            <p:ph sz="half" idx="1"/>
          </p:nvPr>
        </p:nvSpPr>
        <p:spPr>
          <a:xfrm>
            <a:off x="457200" y="1600200"/>
            <a:ext cx="4038600" cy="4718304"/>
          </a:xfrm>
        </p:spPr>
        <p:txBody>
          <a:bodyPr/>
          <a:lstStyle/>
          <a:p>
            <a:pPr marL="0" indent="0">
              <a:buNone/>
            </a:pPr>
            <a:r>
              <a:rPr lang="en-US" dirty="0"/>
              <a:t>People have difficulty interpreting addition with rational numbers because</a:t>
            </a:r>
          </a:p>
          <a:p>
            <a:pPr marL="548640" lvl="1" indent="-274320"/>
            <a:r>
              <a:rPr lang="en-US" sz="2800" dirty="0">
                <a:solidFill>
                  <a:schemeClr val="tx2"/>
                </a:solidFill>
              </a:rPr>
              <a:t>different expressions can represent the same portion, and </a:t>
            </a:r>
          </a:p>
          <a:p>
            <a:pPr marL="548640" lvl="1" indent="-274320"/>
            <a:r>
              <a:rPr lang="en-US" sz="2800" dirty="0">
                <a:solidFill>
                  <a:schemeClr val="tx2"/>
                </a:solidFill>
              </a:rPr>
              <a:t>the </a:t>
            </a:r>
            <a:r>
              <a:rPr lang="en-US" sz="2800" b="1" i="1" dirty="0">
                <a:solidFill>
                  <a:schemeClr val="tx2"/>
                </a:solidFill>
              </a:rPr>
              <a:t>unit</a:t>
            </a:r>
            <a:r>
              <a:rPr lang="en-US" sz="2800" dirty="0">
                <a:solidFill>
                  <a:schemeClr val="tx2"/>
                </a:solidFill>
              </a:rPr>
              <a:t> being added is determined relative to the parts being added.</a:t>
            </a:r>
          </a:p>
        </p:txBody>
      </p:sp>
      <mc:AlternateContent xmlns:mc="http://schemas.openxmlformats.org/markup-compatibility/2006" xmlns:a14="http://schemas.microsoft.com/office/drawing/2010/main">
        <mc:Choice Requires="a14">
          <p:sp>
            <p:nvSpPr>
              <p:cNvPr id="9" name="TextBox 8"/>
              <p:cNvSpPr txBox="1"/>
              <p:nvPr/>
            </p:nvSpPr>
            <p:spPr>
              <a:xfrm>
                <a:off x="5109593" y="838200"/>
                <a:ext cx="1399742" cy="604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2</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5</m:t>
                          </m:r>
                        </m:den>
                      </m:f>
                      <m:r>
                        <m:rPr>
                          <m:nor/>
                        </m:rPr>
                        <a:rPr lang="en-US" i="0" smtClean="0">
                          <a:solidFill>
                            <a:srgbClr val="292934"/>
                          </a:solidFill>
                          <a:latin typeface="Calibri" panose="020F0502020204030204" pitchFamily="34" charset="0"/>
                          <a:cs typeface="Calibri" panose="020F0502020204030204" pitchFamily="34" charset="0"/>
                        </a:rPr>
                        <m:t>+</m:t>
                      </m:r>
                      <m:f>
                        <m:fPr>
                          <m:ctrlPr>
                            <a:rPr lang="en-US" i="1">
                              <a:solidFill>
                                <a:srgbClr val="292934"/>
                              </a:solidFill>
                              <a:latin typeface="Cambria Math" panose="02040503050406030204" pitchFamily="18" charset="0"/>
                            </a:rPr>
                          </m:ctrlPr>
                        </m:fPr>
                        <m:num>
                          <m:r>
                            <m:rPr>
                              <m:nor/>
                            </m:rPr>
                            <a:rPr lang="en-US" i="0">
                              <a:solidFill>
                                <a:srgbClr val="292934"/>
                              </a:solidFill>
                              <a:latin typeface="Calibri" panose="020F0502020204030204" pitchFamily="34" charset="0"/>
                              <a:cs typeface="Calibri" panose="020F0502020204030204" pitchFamily="34" charset="0"/>
                            </a:rPr>
                            <m:t>1</m:t>
                          </m:r>
                        </m:num>
                        <m:den>
                          <m:r>
                            <m:rPr>
                              <m:nor/>
                            </m:rPr>
                            <a:rPr lang="en-US" i="0">
                              <a:solidFill>
                                <a:srgbClr val="292934"/>
                              </a:solidFill>
                              <a:latin typeface="Calibri" panose="020F0502020204030204" pitchFamily="34" charset="0"/>
                              <a:cs typeface="Calibri" panose="020F0502020204030204" pitchFamily="34" charset="0"/>
                            </a:rPr>
                            <m:t>5</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09593" y="838200"/>
                <a:ext cx="1399742" cy="604204"/>
              </a:xfrm>
              <a:prstGeom prst="rect">
                <a:avLst/>
              </a:prstGeom>
              <a:blipFill>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37521" y="2743200"/>
                <a:ext cx="3042821" cy="604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smtClean="0">
                          <a:solidFill>
                            <a:srgbClr val="292934"/>
                          </a:solidFill>
                          <a:latin typeface="Calibri" panose="020F0502020204030204" pitchFamily="34" charset="0"/>
                          <a:cs typeface="Calibri" panose="020F0502020204030204" pitchFamily="34" charset="0"/>
                        </a:rPr>
                        <m:t>=(5)</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+(1)</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 +(2)</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 +(2)</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37521" y="2743200"/>
                <a:ext cx="3042821" cy="604204"/>
              </a:xfrm>
              <a:prstGeom prst="rect">
                <a:avLst/>
              </a:prstGeom>
              <a:blipFill>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37521" y="3581400"/>
                <a:ext cx="1631409" cy="604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smtClean="0">
                          <a:solidFill>
                            <a:srgbClr val="292934"/>
                          </a:solidFill>
                          <a:latin typeface="Calibri" panose="020F0502020204030204" pitchFamily="34" charset="0"/>
                          <a:cs typeface="Calibri" panose="020F0502020204030204" pitchFamily="34" charset="0"/>
                        </a:rPr>
                        <m:t>=</m:t>
                      </m:r>
                      <m:d>
                        <m:dPr>
                          <m:ctrlPr>
                            <a:rPr lang="en-US" i="1" smtClean="0">
                              <a:solidFill>
                                <a:srgbClr val="292934"/>
                              </a:solidFill>
                              <a:latin typeface="Cambria Math" panose="02040503050406030204" pitchFamily="18" charset="0"/>
                            </a:rPr>
                          </m:ctrlPr>
                        </m:dPr>
                        <m:e>
                          <m:r>
                            <m:rPr>
                              <m:nor/>
                            </m:rPr>
                            <a:rPr lang="en-US" i="0" smtClean="0">
                              <a:solidFill>
                                <a:srgbClr val="292934"/>
                              </a:solidFill>
                              <a:latin typeface="Calibri" panose="020F0502020204030204" pitchFamily="34" charset="0"/>
                              <a:cs typeface="Calibri" panose="020F0502020204030204" pitchFamily="34" charset="0"/>
                            </a:rPr>
                            <m:t>5+1+2+2</m:t>
                          </m:r>
                        </m:e>
                      </m:d>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737521" y="3581400"/>
                <a:ext cx="1631409" cy="604204"/>
              </a:xfrm>
              <a:prstGeom prst="rect">
                <a:avLst/>
              </a:prstGeom>
              <a:blipFill>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51698" y="4447953"/>
                <a:ext cx="2912207" cy="6053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i="0" smtClean="0">
                          <a:solidFill>
                            <a:srgbClr val="292934"/>
                          </a:solidFill>
                          <a:latin typeface="Calibri" panose="020F0502020204030204" pitchFamily="34" charset="0"/>
                          <a:cs typeface="Calibri" panose="020F0502020204030204" pitchFamily="34" charset="0"/>
                        </a:rPr>
                        <m:t>=</m:t>
                      </m:r>
                      <m:d>
                        <m:dPr>
                          <m:ctrlPr>
                            <a:rPr lang="en-US" i="1" smtClean="0">
                              <a:solidFill>
                                <a:srgbClr val="292934"/>
                              </a:solidFill>
                              <a:latin typeface="Cambria Math" panose="02040503050406030204" pitchFamily="18" charset="0"/>
                            </a:rPr>
                          </m:ctrlPr>
                        </m:dPr>
                        <m:e>
                          <m:r>
                            <m:rPr>
                              <m:nor/>
                            </m:rPr>
                            <a:rPr lang="en-US" i="0" smtClean="0">
                              <a:solidFill>
                                <a:srgbClr val="292934"/>
                              </a:solidFill>
                              <a:latin typeface="Calibri" panose="020F0502020204030204" pitchFamily="34" charset="0"/>
                              <a:cs typeface="Calibri" panose="020F0502020204030204" pitchFamily="34" charset="0"/>
                            </a:rPr>
                            <m:t>10</m:t>
                          </m:r>
                        </m:e>
                      </m:d>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      =     </m:t>
                      </m:r>
                      <m:f>
                        <m:fPr>
                          <m:ctrlPr>
                            <a:rPr lang="en-US" i="1" smtClean="0">
                              <a:solidFill>
                                <a:srgbClr val="292934"/>
                              </a:solidFill>
                              <a:latin typeface="Cambria Math" panose="02040503050406030204" pitchFamily="18" charset="0"/>
                            </a:rPr>
                          </m:ctrlPr>
                        </m:fPr>
                        <m:num>
                          <m:r>
                            <m:rPr>
                              <m:nor/>
                            </m:rPr>
                            <a:rPr lang="en-US" i="0" smtClean="0">
                              <a:solidFill>
                                <a:srgbClr val="292934"/>
                              </a:solidFill>
                              <a:latin typeface="Calibri" panose="020F0502020204030204" pitchFamily="34" charset="0"/>
                              <a:cs typeface="Calibri" panose="020F0502020204030204" pitchFamily="34" charset="0"/>
                            </a:rPr>
                            <m:t>10</m:t>
                          </m:r>
                        </m:num>
                        <m:den>
                          <m:r>
                            <m:rPr>
                              <m:nor/>
                            </m:rPr>
                            <a:rPr lang="en-US" i="0" smtClean="0">
                              <a:solidFill>
                                <a:srgbClr val="292934"/>
                              </a:solidFill>
                              <a:latin typeface="Calibri" panose="020F0502020204030204" pitchFamily="34" charset="0"/>
                              <a:cs typeface="Calibri" panose="020F0502020204030204" pitchFamily="34" charset="0"/>
                            </a:rPr>
                            <m:t>10</m:t>
                          </m:r>
                        </m:den>
                      </m:f>
                      <m:r>
                        <m:rPr>
                          <m:nor/>
                        </m:rPr>
                        <a:rPr lang="en-US" i="0" smtClean="0">
                          <a:solidFill>
                            <a:srgbClr val="292934"/>
                          </a:solidFill>
                          <a:latin typeface="Calibri" panose="020F0502020204030204" pitchFamily="34" charset="0"/>
                          <a:cs typeface="Calibri" panose="020F0502020204030204" pitchFamily="34" charset="0"/>
                        </a:rPr>
                        <m:t>      =     1</m:t>
                      </m:r>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751698" y="4447953"/>
                <a:ext cx="2912207" cy="605359"/>
              </a:xfrm>
              <a:prstGeom prst="rect">
                <a:avLst/>
              </a:prstGeom>
              <a:blipFill>
                <a:blip r:embed="rId6" cstate="print"/>
                <a:stretch>
                  <a:fillRect/>
                </a:stretch>
              </a:blipFill>
            </p:spPr>
            <p:txBody>
              <a:bodyPr/>
              <a:lstStyle/>
              <a:p>
                <a:r>
                  <a:rPr lang="en-US">
                    <a:noFill/>
                  </a:rPr>
                  <a:t> </a:t>
                </a:r>
              </a:p>
            </p:txBody>
          </p:sp>
        </mc:Fallback>
      </mc:AlternateContent>
      <p:sp>
        <p:nvSpPr>
          <p:cNvPr id="14" name="TextBox 13"/>
          <p:cNvSpPr txBox="1"/>
          <p:nvPr/>
        </p:nvSpPr>
        <p:spPr>
          <a:xfrm>
            <a:off x="4890561" y="5801115"/>
            <a:ext cx="3781484" cy="400110"/>
          </a:xfrm>
          <a:prstGeom prst="rect">
            <a:avLst/>
          </a:prstGeom>
          <a:noFill/>
        </p:spPr>
        <p:txBody>
          <a:bodyPr wrap="none" rtlCol="0">
            <a:spAutoFit/>
          </a:bodyPr>
          <a:lstStyle/>
          <a:p>
            <a:r>
              <a:rPr lang="en-US" sz="2000" dirty="0">
                <a:solidFill>
                  <a:srgbClr val="292934"/>
                </a:solidFill>
                <a:latin typeface="Calibri" panose="020F0502020204030204" pitchFamily="34" charset="0"/>
                <a:cs typeface="Calibri" panose="020F0502020204030204" pitchFamily="34" charset="0"/>
              </a:rPr>
              <a:t>The unit is one tenth of the whole.</a:t>
            </a:r>
          </a:p>
        </p:txBody>
      </p:sp>
      <mc:AlternateContent xmlns:mc="http://schemas.openxmlformats.org/markup-compatibility/2006" xmlns:a14="http://schemas.microsoft.com/office/drawing/2010/main">
        <mc:Choice Requires="a14">
          <p:sp>
            <p:nvSpPr>
              <p:cNvPr id="2" name="Rectangle 1"/>
              <p:cNvSpPr/>
              <p:nvPr/>
            </p:nvSpPr>
            <p:spPr>
              <a:xfrm>
                <a:off x="4772963" y="1782726"/>
                <a:ext cx="1957587" cy="605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0">
                          <a:solidFill>
                            <a:srgbClr val="292934"/>
                          </a:solidFill>
                          <a:latin typeface="Calibri" panose="020F0502020204030204" pitchFamily="34" charset="0"/>
                          <a:cs typeface="Calibri" panose="020F0502020204030204" pitchFamily="34" charset="0"/>
                        </a:rPr>
                        <m:t>= </m:t>
                      </m:r>
                      <m:f>
                        <m:fPr>
                          <m:ctrlPr>
                            <a:rPr lang="en-US" i="1">
                              <a:solidFill>
                                <a:srgbClr val="292934"/>
                              </a:solidFill>
                              <a:latin typeface="Cambria Math" panose="02040503050406030204" pitchFamily="18" charset="0"/>
                            </a:rPr>
                          </m:ctrlPr>
                        </m:fPr>
                        <m:num>
                          <m:r>
                            <m:rPr>
                              <m:nor/>
                            </m:rPr>
                            <a:rPr lang="en-US" i="0">
                              <a:solidFill>
                                <a:srgbClr val="292934"/>
                              </a:solidFill>
                              <a:latin typeface="Calibri" panose="020F0502020204030204" pitchFamily="34" charset="0"/>
                              <a:cs typeface="Calibri" panose="020F0502020204030204" pitchFamily="34" charset="0"/>
                            </a:rPr>
                            <m:t>5</m:t>
                          </m:r>
                        </m:num>
                        <m:den>
                          <m:r>
                            <m:rPr>
                              <m:nor/>
                            </m:rPr>
                            <a:rPr lang="en-US" i="0">
                              <a:solidFill>
                                <a:srgbClr val="292934"/>
                              </a:solidFill>
                              <a:latin typeface="Calibri" panose="020F0502020204030204" pitchFamily="34" charset="0"/>
                              <a:cs typeface="Calibri" panose="020F0502020204030204" pitchFamily="34" charset="0"/>
                            </a:rPr>
                            <m:t>10</m:t>
                          </m:r>
                        </m:den>
                      </m:f>
                      <m:r>
                        <m:rPr>
                          <m:nor/>
                        </m:rPr>
                        <a:rPr lang="en-US" i="0">
                          <a:solidFill>
                            <a:srgbClr val="292934"/>
                          </a:solidFill>
                          <a:latin typeface="Calibri" panose="020F0502020204030204" pitchFamily="34" charset="0"/>
                          <a:cs typeface="Calibri" panose="020F0502020204030204" pitchFamily="34" charset="0"/>
                        </a:rPr>
                        <m:t>+</m:t>
                      </m:r>
                      <m:f>
                        <m:fPr>
                          <m:ctrlPr>
                            <a:rPr lang="en-US" i="1">
                              <a:solidFill>
                                <a:srgbClr val="292934"/>
                              </a:solidFill>
                              <a:latin typeface="Cambria Math" panose="02040503050406030204" pitchFamily="18" charset="0"/>
                            </a:rPr>
                          </m:ctrlPr>
                        </m:fPr>
                        <m:num>
                          <m:r>
                            <m:rPr>
                              <m:nor/>
                            </m:rPr>
                            <a:rPr lang="en-US" i="0">
                              <a:solidFill>
                                <a:srgbClr val="292934"/>
                              </a:solidFill>
                              <a:latin typeface="Calibri" panose="020F0502020204030204" pitchFamily="34" charset="0"/>
                              <a:cs typeface="Calibri" panose="020F0502020204030204" pitchFamily="34" charset="0"/>
                            </a:rPr>
                            <m:t>1</m:t>
                          </m:r>
                        </m:num>
                        <m:den>
                          <m:r>
                            <m:rPr>
                              <m:nor/>
                            </m:rPr>
                            <a:rPr lang="en-US" i="0">
                              <a:solidFill>
                                <a:srgbClr val="292934"/>
                              </a:solidFill>
                              <a:latin typeface="Calibri" panose="020F0502020204030204" pitchFamily="34" charset="0"/>
                              <a:cs typeface="Calibri" panose="020F0502020204030204" pitchFamily="34" charset="0"/>
                            </a:rPr>
                            <m:t>10</m:t>
                          </m:r>
                        </m:den>
                      </m:f>
                      <m:r>
                        <m:rPr>
                          <m:nor/>
                        </m:rPr>
                        <a:rPr lang="en-US" i="0">
                          <a:solidFill>
                            <a:srgbClr val="292934"/>
                          </a:solidFill>
                          <a:latin typeface="Calibri" panose="020F0502020204030204" pitchFamily="34" charset="0"/>
                          <a:cs typeface="Calibri" panose="020F0502020204030204" pitchFamily="34" charset="0"/>
                        </a:rPr>
                        <m:t>+</m:t>
                      </m:r>
                      <m:f>
                        <m:fPr>
                          <m:ctrlPr>
                            <a:rPr lang="en-US" i="1">
                              <a:solidFill>
                                <a:srgbClr val="292934"/>
                              </a:solidFill>
                              <a:latin typeface="Cambria Math" panose="02040503050406030204" pitchFamily="18" charset="0"/>
                            </a:rPr>
                          </m:ctrlPr>
                        </m:fPr>
                        <m:num>
                          <m:r>
                            <m:rPr>
                              <m:nor/>
                            </m:rPr>
                            <a:rPr lang="en-US" i="0">
                              <a:solidFill>
                                <a:srgbClr val="292934"/>
                              </a:solidFill>
                              <a:latin typeface="Calibri" panose="020F0502020204030204" pitchFamily="34" charset="0"/>
                              <a:cs typeface="Calibri" panose="020F0502020204030204" pitchFamily="34" charset="0"/>
                            </a:rPr>
                            <m:t>2</m:t>
                          </m:r>
                        </m:num>
                        <m:den>
                          <m:r>
                            <m:rPr>
                              <m:nor/>
                            </m:rPr>
                            <a:rPr lang="en-US" i="0">
                              <a:solidFill>
                                <a:srgbClr val="292934"/>
                              </a:solidFill>
                              <a:latin typeface="Calibri" panose="020F0502020204030204" pitchFamily="34" charset="0"/>
                              <a:cs typeface="Calibri" panose="020F0502020204030204" pitchFamily="34" charset="0"/>
                            </a:rPr>
                            <m:t>10</m:t>
                          </m:r>
                        </m:den>
                      </m:f>
                      <m:r>
                        <m:rPr>
                          <m:nor/>
                        </m:rPr>
                        <a:rPr lang="en-US" i="0">
                          <a:solidFill>
                            <a:srgbClr val="292934"/>
                          </a:solidFill>
                          <a:latin typeface="Calibri" panose="020F0502020204030204" pitchFamily="34" charset="0"/>
                          <a:cs typeface="Calibri" panose="020F0502020204030204" pitchFamily="34" charset="0"/>
                        </a:rPr>
                        <m:t>+</m:t>
                      </m:r>
                      <m:f>
                        <m:fPr>
                          <m:ctrlPr>
                            <a:rPr lang="en-US" i="1">
                              <a:solidFill>
                                <a:srgbClr val="292934"/>
                              </a:solidFill>
                              <a:latin typeface="Cambria Math" panose="02040503050406030204" pitchFamily="18" charset="0"/>
                            </a:rPr>
                          </m:ctrlPr>
                        </m:fPr>
                        <m:num>
                          <m:r>
                            <m:rPr>
                              <m:nor/>
                            </m:rPr>
                            <a:rPr lang="en-US" i="0">
                              <a:solidFill>
                                <a:srgbClr val="292934"/>
                              </a:solidFill>
                              <a:latin typeface="Calibri" panose="020F0502020204030204" pitchFamily="34" charset="0"/>
                              <a:cs typeface="Calibri" panose="020F0502020204030204" pitchFamily="34" charset="0"/>
                            </a:rPr>
                            <m:t>2</m:t>
                          </m:r>
                        </m:num>
                        <m:den>
                          <m:r>
                            <m:rPr>
                              <m:nor/>
                            </m:rPr>
                            <a:rPr lang="en-US" i="0">
                              <a:solidFill>
                                <a:srgbClr val="292934"/>
                              </a:solidFill>
                              <a:latin typeface="Calibri" panose="020F0502020204030204" pitchFamily="34" charset="0"/>
                              <a:cs typeface="Calibri" panose="020F0502020204030204" pitchFamily="34" charset="0"/>
                            </a:rPr>
                            <m:t>10</m:t>
                          </m:r>
                        </m:den>
                      </m:f>
                    </m:oMath>
                  </m:oMathPara>
                </a14:m>
                <a:endParaRPr lang="en-US" dirty="0">
                  <a:solidFill>
                    <a:srgbClr val="292934"/>
                  </a:solidFill>
                  <a:latin typeface="Calibri" panose="020F0502020204030204" pitchFamily="34" charset="0"/>
                  <a:cs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772963" y="1782726"/>
                <a:ext cx="1957587" cy="605359"/>
              </a:xfrm>
              <a:prstGeom prst="rect">
                <a:avLst/>
              </a:prstGeom>
              <a:blipFill>
                <a:blip r:embed="rId7" cstate="print"/>
                <a:stretch>
                  <a:fillRect/>
                </a:stretch>
              </a:blipFill>
            </p:spPr>
            <p:txBody>
              <a:bodyPr/>
              <a:lstStyle/>
              <a:p>
                <a:r>
                  <a:rPr lang="en-US">
                    <a:noFill/>
                  </a:rPr>
                  <a:t> </a:t>
                </a:r>
              </a:p>
            </p:txBody>
          </p:sp>
        </mc:Fallback>
      </mc:AlternateContent>
      <p:sp>
        <p:nvSpPr>
          <p:cNvPr id="3" name="TextBox 2"/>
          <p:cNvSpPr txBox="1"/>
          <p:nvPr/>
        </p:nvSpPr>
        <p:spPr>
          <a:xfrm>
            <a:off x="7334716" y="759547"/>
            <a:ext cx="1524000" cy="830997"/>
          </a:xfrm>
          <a:prstGeom prst="rect">
            <a:avLst/>
          </a:prstGeom>
          <a:noFill/>
        </p:spPr>
        <p:txBody>
          <a:bodyPr wrap="square" rtlCol="0">
            <a:spAutoFit/>
          </a:bodyPr>
          <a:lstStyle/>
          <a:p>
            <a:r>
              <a:rPr lang="en-US" sz="1600" dirty="0">
                <a:solidFill>
                  <a:srgbClr val="D2533C"/>
                </a:solidFill>
                <a:latin typeface="Calibri" panose="020F0502020204030204" pitchFamily="34" charset="0"/>
                <a:cs typeface="Calibri" panose="020F0502020204030204" pitchFamily="34" charset="0"/>
              </a:rPr>
              <a:t>Equivalent Part-Whole Relationships</a:t>
            </a:r>
          </a:p>
        </p:txBody>
      </p:sp>
      <p:sp>
        <p:nvSpPr>
          <p:cNvPr id="13" name="TextBox 12"/>
          <p:cNvSpPr txBox="1"/>
          <p:nvPr/>
        </p:nvSpPr>
        <p:spPr>
          <a:xfrm>
            <a:off x="7334716" y="1879162"/>
            <a:ext cx="1524000" cy="584775"/>
          </a:xfrm>
          <a:prstGeom prst="rect">
            <a:avLst/>
          </a:prstGeom>
          <a:noFill/>
        </p:spPr>
        <p:txBody>
          <a:bodyPr wrap="square" rtlCol="0">
            <a:spAutoFit/>
          </a:bodyPr>
          <a:lstStyle/>
          <a:p>
            <a:r>
              <a:rPr lang="en-US" sz="1600" dirty="0">
                <a:solidFill>
                  <a:srgbClr val="D2533C"/>
                </a:solidFill>
                <a:latin typeface="Calibri" panose="020F0502020204030204" pitchFamily="34" charset="0"/>
                <a:cs typeface="Calibri" panose="020F0502020204030204" pitchFamily="34" charset="0"/>
              </a:rPr>
              <a:t>Multiples of a Common Unit</a:t>
            </a:r>
          </a:p>
        </p:txBody>
      </p:sp>
      <p:sp>
        <p:nvSpPr>
          <p:cNvPr id="15" name="TextBox 14"/>
          <p:cNvSpPr txBox="1"/>
          <p:nvPr/>
        </p:nvSpPr>
        <p:spPr>
          <a:xfrm>
            <a:off x="7334716" y="3355932"/>
            <a:ext cx="1656884" cy="338554"/>
          </a:xfrm>
          <a:prstGeom prst="rect">
            <a:avLst/>
          </a:prstGeom>
          <a:noFill/>
        </p:spPr>
        <p:txBody>
          <a:bodyPr wrap="square" rtlCol="0">
            <a:spAutoFit/>
          </a:bodyPr>
          <a:lstStyle/>
          <a:p>
            <a:r>
              <a:rPr lang="en-US" sz="1600" dirty="0">
                <a:solidFill>
                  <a:srgbClr val="D2533C"/>
                </a:solidFill>
                <a:latin typeface="Calibri" panose="020F0502020204030204" pitchFamily="34" charset="0"/>
                <a:cs typeface="Calibri" panose="020F0502020204030204" pitchFamily="34" charset="0"/>
              </a:rPr>
              <a:t>Distributive Law</a:t>
            </a:r>
          </a:p>
        </p:txBody>
      </p:sp>
      <p:sp>
        <p:nvSpPr>
          <p:cNvPr id="16" name="TextBox 15"/>
          <p:cNvSpPr txBox="1"/>
          <p:nvPr/>
        </p:nvSpPr>
        <p:spPr>
          <a:xfrm>
            <a:off x="5022227" y="5097402"/>
            <a:ext cx="3609005" cy="338554"/>
          </a:xfrm>
          <a:prstGeom prst="rect">
            <a:avLst/>
          </a:prstGeom>
          <a:noFill/>
        </p:spPr>
        <p:txBody>
          <a:bodyPr wrap="square" rtlCol="0">
            <a:spAutoFit/>
          </a:bodyPr>
          <a:lstStyle/>
          <a:p>
            <a:r>
              <a:rPr lang="en-US" sz="1600" dirty="0">
                <a:solidFill>
                  <a:srgbClr val="D2533C"/>
                </a:solidFill>
                <a:latin typeface="Calibri" panose="020F0502020204030204" pitchFamily="34" charset="0"/>
                <a:cs typeface="Calibri" panose="020F0502020204030204" pitchFamily="34" charset="0"/>
              </a:rPr>
              <a:t>Equivalent Part-Whole Relationships</a:t>
            </a:r>
          </a:p>
        </p:txBody>
      </p:sp>
      <p:sp>
        <p:nvSpPr>
          <p:cNvPr id="17" name="TextBox 16"/>
          <p:cNvSpPr txBox="1"/>
          <p:nvPr/>
        </p:nvSpPr>
        <p:spPr>
          <a:xfrm>
            <a:off x="7334716" y="4128564"/>
            <a:ext cx="1656884" cy="338554"/>
          </a:xfrm>
          <a:prstGeom prst="rect">
            <a:avLst/>
          </a:prstGeom>
          <a:noFill/>
        </p:spPr>
        <p:txBody>
          <a:bodyPr wrap="square" rtlCol="0">
            <a:spAutoFit/>
          </a:bodyPr>
          <a:lstStyle/>
          <a:p>
            <a:r>
              <a:rPr lang="en-US" sz="1600" dirty="0">
                <a:solidFill>
                  <a:srgbClr val="D2533C"/>
                </a:solidFill>
                <a:latin typeface="Calibri" panose="020F0502020204030204" pitchFamily="34" charset="0"/>
                <a:cs typeface="Calibri" panose="020F0502020204030204" pitchFamily="34" charset="0"/>
              </a:rPr>
              <a:t>Total Units</a:t>
            </a:r>
          </a:p>
        </p:txBody>
      </p:sp>
    </p:spTree>
    <p:extLst>
      <p:ext uri="{BB962C8B-B14F-4D97-AF65-F5344CB8AC3E}">
        <p14:creationId xmlns:p14="http://schemas.microsoft.com/office/powerpoint/2010/main" val="101118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76" y="1096209"/>
            <a:ext cx="3245873" cy="216307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21126" y="3083423"/>
            <a:ext cx="3901440" cy="2514600"/>
          </a:xfrm>
        </p:spPr>
      </p:pic>
      <p:sp>
        <p:nvSpPr>
          <p:cNvPr id="2" name="Title 1"/>
          <p:cNvSpPr>
            <a:spLocks noGrp="1"/>
          </p:cNvSpPr>
          <p:nvPr>
            <p:ph type="title"/>
          </p:nvPr>
        </p:nvSpPr>
        <p:spPr>
          <a:xfrm>
            <a:off x="304800" y="274638"/>
            <a:ext cx="8839200" cy="800631"/>
          </a:xfrm>
        </p:spPr>
        <p:txBody>
          <a:bodyPr>
            <a:normAutofit/>
          </a:bodyPr>
          <a:lstStyle/>
          <a:p>
            <a:r>
              <a:rPr lang="en-US" sz="3800" dirty="0"/>
              <a:t>Where Does the Matter Go? A Math Problem! </a:t>
            </a:r>
          </a:p>
        </p:txBody>
      </p:sp>
      <p:sp>
        <p:nvSpPr>
          <p:cNvPr id="6" name="TextBox 5"/>
          <p:cNvSpPr txBox="1"/>
          <p:nvPr/>
        </p:nvSpPr>
        <p:spPr>
          <a:xfrm>
            <a:off x="3719511" y="1075269"/>
            <a:ext cx="5049567" cy="830997"/>
          </a:xfrm>
          <a:prstGeom prst="rect">
            <a:avLst/>
          </a:prstGeom>
          <a:noFill/>
        </p:spPr>
        <p:txBody>
          <a:bodyPr wrap="square" rtlCol="0">
            <a:spAutoFit/>
          </a:bodyPr>
          <a:lstStyle/>
          <a:p>
            <a:r>
              <a:rPr lang="en-US" sz="2400" dirty="0">
                <a:latin typeface="Calibri" pitchFamily="34" charset="0"/>
              </a:rPr>
              <a:t>The fish used 1/4 of the food matter to grow bigger.</a:t>
            </a:r>
          </a:p>
        </p:txBody>
      </p:sp>
      <p:sp>
        <p:nvSpPr>
          <p:cNvPr id="9" name="TextBox 8"/>
          <p:cNvSpPr txBox="1"/>
          <p:nvPr/>
        </p:nvSpPr>
        <p:spPr>
          <a:xfrm>
            <a:off x="4921126" y="2105247"/>
            <a:ext cx="3901440" cy="830997"/>
          </a:xfrm>
          <a:prstGeom prst="rect">
            <a:avLst/>
          </a:prstGeom>
          <a:noFill/>
        </p:spPr>
        <p:txBody>
          <a:bodyPr wrap="square" rtlCol="0">
            <a:spAutoFit/>
          </a:bodyPr>
          <a:lstStyle/>
          <a:p>
            <a:r>
              <a:rPr lang="en-US" sz="2400" dirty="0">
                <a:latin typeface="Calibri" pitchFamily="34" charset="0"/>
              </a:rPr>
              <a:t>The bear ate 1/2 of the food matter.</a:t>
            </a:r>
          </a:p>
        </p:txBody>
      </p:sp>
      <p:sp>
        <p:nvSpPr>
          <p:cNvPr id="11" name="TextBox 10"/>
          <p:cNvSpPr txBox="1"/>
          <p:nvPr/>
        </p:nvSpPr>
        <p:spPr>
          <a:xfrm>
            <a:off x="371475" y="3509726"/>
            <a:ext cx="3825603" cy="830997"/>
          </a:xfrm>
          <a:prstGeom prst="rect">
            <a:avLst/>
          </a:prstGeom>
          <a:noFill/>
        </p:spPr>
        <p:txBody>
          <a:bodyPr wrap="square" rtlCol="0">
            <a:spAutoFit/>
          </a:bodyPr>
          <a:lstStyle/>
          <a:p>
            <a:pPr lvl="0"/>
            <a:r>
              <a:rPr lang="en-US" sz="2400" dirty="0">
                <a:solidFill>
                  <a:prstClr val="black"/>
                </a:solidFill>
                <a:latin typeface="Calibri" pitchFamily="34" charset="0"/>
              </a:rPr>
              <a:t>1/8 of the food matter ended up as wastes.</a:t>
            </a:r>
          </a:p>
        </p:txBody>
      </p:sp>
      <p:sp>
        <p:nvSpPr>
          <p:cNvPr id="12" name="TextBox 11"/>
          <p:cNvSpPr txBox="1"/>
          <p:nvPr/>
        </p:nvSpPr>
        <p:spPr>
          <a:xfrm>
            <a:off x="371475" y="4495796"/>
            <a:ext cx="3348038" cy="1938992"/>
          </a:xfrm>
          <a:prstGeom prst="rect">
            <a:avLst/>
          </a:prstGeom>
          <a:noFill/>
        </p:spPr>
        <p:txBody>
          <a:bodyPr wrap="square" rtlCol="0">
            <a:spAutoFit/>
          </a:bodyPr>
          <a:lstStyle/>
          <a:p>
            <a:pPr lvl="0"/>
            <a:r>
              <a:rPr lang="en-US" sz="2400" dirty="0">
                <a:solidFill>
                  <a:prstClr val="black"/>
                </a:solidFill>
                <a:latin typeface="Calibri" pitchFamily="34" charset="0"/>
              </a:rPr>
              <a:t>2/16 of the food matter was changed to CO</a:t>
            </a:r>
            <a:r>
              <a:rPr lang="en-US" sz="2400" baseline="-25000" dirty="0">
                <a:solidFill>
                  <a:prstClr val="black"/>
                </a:solidFill>
                <a:latin typeface="Calibri" pitchFamily="34" charset="0"/>
              </a:rPr>
              <a:t>2</a:t>
            </a:r>
            <a:r>
              <a:rPr lang="en-US" sz="2400" dirty="0">
                <a:solidFill>
                  <a:prstClr val="black"/>
                </a:solidFill>
                <a:latin typeface="Calibri" pitchFamily="34" charset="0"/>
              </a:rPr>
              <a:t> and H</a:t>
            </a:r>
            <a:r>
              <a:rPr lang="en-US" sz="2400" baseline="-25000" dirty="0">
                <a:solidFill>
                  <a:prstClr val="black"/>
                </a:solidFill>
                <a:latin typeface="Calibri" pitchFamily="34" charset="0"/>
              </a:rPr>
              <a:t>2</a:t>
            </a:r>
            <a:r>
              <a:rPr lang="en-US" sz="2400" dirty="0">
                <a:solidFill>
                  <a:prstClr val="black"/>
                </a:solidFill>
                <a:latin typeface="Calibri" pitchFamily="34" charset="0"/>
              </a:rPr>
              <a:t>O when the fish broke it down to release stored energy.</a:t>
            </a:r>
          </a:p>
        </p:txBody>
      </p:sp>
      <p:cxnSp>
        <p:nvCxnSpPr>
          <p:cNvPr id="8" name="Straight Arrow Connector 7"/>
          <p:cNvCxnSpPr/>
          <p:nvPr/>
        </p:nvCxnSpPr>
        <p:spPr>
          <a:xfrm>
            <a:off x="3391786" y="2936244"/>
            <a:ext cx="1913639" cy="5298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197078" y="5784112"/>
            <a:ext cx="4572000" cy="830997"/>
          </a:xfrm>
          <a:prstGeom prst="rect">
            <a:avLst/>
          </a:prstGeom>
          <a:ln>
            <a:solidFill>
              <a:schemeClr val="accent1">
                <a:shade val="95000"/>
                <a:satMod val="105000"/>
              </a:schemeClr>
            </a:solidFill>
          </a:ln>
        </p:spPr>
        <p:txBody>
          <a:bodyPr wrap="square">
            <a:spAutoFit/>
          </a:bodyPr>
          <a:lstStyle/>
          <a:p>
            <a:pPr marR="0" lvl="0">
              <a:spcBef>
                <a:spcPts val="0"/>
              </a:spcBef>
              <a:spcAft>
                <a:spcPts val="0"/>
              </a:spcAft>
            </a:pPr>
            <a:r>
              <a:rPr lang="en-US" sz="2400" b="1" dirty="0">
                <a:latin typeface="Calibri" pitchFamily="34" charset="0"/>
                <a:ea typeface="Times New Roman"/>
              </a:rPr>
              <a:t>How much of the food matter was used up and disappeared? </a:t>
            </a:r>
            <a:endParaRPr lang="en-US" sz="2400" b="1" dirty="0">
              <a:effectLst/>
              <a:latin typeface="Calibri" pitchFamily="34" charset="0"/>
              <a:ea typeface="Times New Roman"/>
            </a:endParaRPr>
          </a:p>
        </p:txBody>
      </p:sp>
      <p:sp>
        <p:nvSpPr>
          <p:cNvPr id="14" name="TextBox 13">
            <a:extLst>
              <a:ext uri="{FF2B5EF4-FFF2-40B4-BE49-F238E27FC236}">
                <a16:creationId xmlns:a16="http://schemas.microsoft.com/office/drawing/2014/main" id="{70776F50-D4CE-4539-80BB-A072B12D0AE8}"/>
              </a:ext>
            </a:extLst>
          </p:cNvPr>
          <p:cNvSpPr txBox="1"/>
          <p:nvPr/>
        </p:nvSpPr>
        <p:spPr>
          <a:xfrm>
            <a:off x="1898716" y="3215724"/>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
        <p:nvSpPr>
          <p:cNvPr id="15" name="TextBox 14">
            <a:extLst>
              <a:ext uri="{FF2B5EF4-FFF2-40B4-BE49-F238E27FC236}">
                <a16:creationId xmlns:a16="http://schemas.microsoft.com/office/drawing/2014/main" id="{880FC6FE-1352-4CD8-A36A-D9B875770936}"/>
              </a:ext>
            </a:extLst>
          </p:cNvPr>
          <p:cNvSpPr txBox="1"/>
          <p:nvPr/>
        </p:nvSpPr>
        <p:spPr>
          <a:xfrm>
            <a:off x="7162800" y="5537891"/>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Tree>
    <p:extLst>
      <p:ext uri="{BB962C8B-B14F-4D97-AF65-F5344CB8AC3E}">
        <p14:creationId xmlns:p14="http://schemas.microsoft.com/office/powerpoint/2010/main" val="19786380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3"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76" y="1096209"/>
            <a:ext cx="3245873" cy="216307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21126" y="3083423"/>
            <a:ext cx="3901440" cy="2514600"/>
          </a:xfrm>
        </p:spPr>
      </p:pic>
      <p:sp>
        <p:nvSpPr>
          <p:cNvPr id="2" name="Title 1"/>
          <p:cNvSpPr>
            <a:spLocks noGrp="1"/>
          </p:cNvSpPr>
          <p:nvPr>
            <p:ph type="title"/>
          </p:nvPr>
        </p:nvSpPr>
        <p:spPr>
          <a:xfrm>
            <a:off x="457200" y="274638"/>
            <a:ext cx="8229600" cy="800631"/>
          </a:xfrm>
        </p:spPr>
        <p:txBody>
          <a:bodyPr>
            <a:normAutofit/>
          </a:bodyPr>
          <a:lstStyle/>
          <a:p>
            <a:r>
              <a:rPr lang="en-US" dirty="0"/>
              <a:t>Detecting an Error</a:t>
            </a:r>
          </a:p>
        </p:txBody>
      </p:sp>
      <p:sp>
        <p:nvSpPr>
          <p:cNvPr id="6" name="TextBox 5"/>
          <p:cNvSpPr txBox="1"/>
          <p:nvPr/>
        </p:nvSpPr>
        <p:spPr>
          <a:xfrm>
            <a:off x="3719511" y="1075269"/>
            <a:ext cx="5049567" cy="830997"/>
          </a:xfrm>
          <a:prstGeom prst="rect">
            <a:avLst/>
          </a:prstGeom>
          <a:noFill/>
        </p:spPr>
        <p:txBody>
          <a:bodyPr wrap="square" rtlCol="0">
            <a:spAutoFit/>
          </a:bodyPr>
          <a:lstStyle/>
          <a:p>
            <a:r>
              <a:rPr lang="en-US" sz="2400" dirty="0">
                <a:latin typeface="Calibri" pitchFamily="34" charset="0"/>
              </a:rPr>
              <a:t>The fish used </a:t>
            </a:r>
            <a:r>
              <a:rPr lang="en-US" sz="2400" dirty="0">
                <a:solidFill>
                  <a:srgbClr val="C00000"/>
                </a:solidFill>
                <a:latin typeface="Calibri" pitchFamily="34" charset="0"/>
              </a:rPr>
              <a:t>1/3</a:t>
            </a:r>
            <a:r>
              <a:rPr lang="en-US" sz="2400" dirty="0">
                <a:latin typeface="Calibri" pitchFamily="34" charset="0"/>
              </a:rPr>
              <a:t> of the food matter to grow bigger.</a:t>
            </a:r>
          </a:p>
        </p:txBody>
      </p:sp>
      <p:sp>
        <p:nvSpPr>
          <p:cNvPr id="9" name="TextBox 8"/>
          <p:cNvSpPr txBox="1"/>
          <p:nvPr/>
        </p:nvSpPr>
        <p:spPr>
          <a:xfrm>
            <a:off x="4921126" y="2105247"/>
            <a:ext cx="3901440" cy="830997"/>
          </a:xfrm>
          <a:prstGeom prst="rect">
            <a:avLst/>
          </a:prstGeom>
          <a:noFill/>
        </p:spPr>
        <p:txBody>
          <a:bodyPr wrap="square" rtlCol="0">
            <a:spAutoFit/>
          </a:bodyPr>
          <a:lstStyle/>
          <a:p>
            <a:r>
              <a:rPr lang="en-US" sz="2400" dirty="0">
                <a:latin typeface="Calibri" pitchFamily="34" charset="0"/>
              </a:rPr>
              <a:t>The bear ate </a:t>
            </a:r>
            <a:r>
              <a:rPr lang="en-US" sz="2400" dirty="0">
                <a:solidFill>
                  <a:srgbClr val="C00000"/>
                </a:solidFill>
                <a:latin typeface="Calibri" pitchFamily="34" charset="0"/>
              </a:rPr>
              <a:t>3/7</a:t>
            </a:r>
            <a:r>
              <a:rPr lang="en-US" sz="2400" dirty="0">
                <a:latin typeface="Calibri" pitchFamily="34" charset="0"/>
              </a:rPr>
              <a:t> of the food matter.</a:t>
            </a:r>
          </a:p>
        </p:txBody>
      </p:sp>
      <p:sp>
        <p:nvSpPr>
          <p:cNvPr id="11" name="TextBox 10"/>
          <p:cNvSpPr txBox="1"/>
          <p:nvPr/>
        </p:nvSpPr>
        <p:spPr>
          <a:xfrm>
            <a:off x="371475" y="3509726"/>
            <a:ext cx="3825603" cy="830997"/>
          </a:xfrm>
          <a:prstGeom prst="rect">
            <a:avLst/>
          </a:prstGeom>
          <a:noFill/>
        </p:spPr>
        <p:txBody>
          <a:bodyPr wrap="square" rtlCol="0">
            <a:spAutoFit/>
          </a:bodyPr>
          <a:lstStyle/>
          <a:p>
            <a:pPr lvl="0"/>
            <a:r>
              <a:rPr lang="en-US" sz="2400" dirty="0">
                <a:solidFill>
                  <a:srgbClr val="C00000"/>
                </a:solidFill>
                <a:latin typeface="Calibri" pitchFamily="34" charset="0"/>
              </a:rPr>
              <a:t>1/6</a:t>
            </a:r>
            <a:r>
              <a:rPr lang="en-US" sz="2400" dirty="0">
                <a:solidFill>
                  <a:prstClr val="black"/>
                </a:solidFill>
                <a:latin typeface="Calibri" pitchFamily="34" charset="0"/>
              </a:rPr>
              <a:t> of the food matter ended up as wastes.</a:t>
            </a:r>
          </a:p>
        </p:txBody>
      </p:sp>
      <p:sp>
        <p:nvSpPr>
          <p:cNvPr id="12" name="TextBox 11"/>
          <p:cNvSpPr txBox="1"/>
          <p:nvPr/>
        </p:nvSpPr>
        <p:spPr>
          <a:xfrm>
            <a:off x="371475" y="4495796"/>
            <a:ext cx="3348038" cy="1938992"/>
          </a:xfrm>
          <a:prstGeom prst="rect">
            <a:avLst/>
          </a:prstGeom>
          <a:noFill/>
        </p:spPr>
        <p:txBody>
          <a:bodyPr wrap="square" rtlCol="0">
            <a:spAutoFit/>
          </a:bodyPr>
          <a:lstStyle/>
          <a:p>
            <a:pPr lvl="0"/>
            <a:r>
              <a:rPr lang="en-US" sz="2400" dirty="0">
                <a:solidFill>
                  <a:srgbClr val="C00000"/>
                </a:solidFill>
                <a:latin typeface="Calibri" pitchFamily="34" charset="0"/>
              </a:rPr>
              <a:t>1/7</a:t>
            </a:r>
            <a:r>
              <a:rPr lang="en-US" sz="2400" dirty="0">
                <a:solidFill>
                  <a:prstClr val="black"/>
                </a:solidFill>
                <a:latin typeface="Calibri" pitchFamily="34" charset="0"/>
              </a:rPr>
              <a:t> of the food matter was changed to CO</a:t>
            </a:r>
            <a:r>
              <a:rPr lang="en-US" sz="2400" baseline="-25000" dirty="0">
                <a:solidFill>
                  <a:prstClr val="black"/>
                </a:solidFill>
                <a:latin typeface="Calibri" pitchFamily="34" charset="0"/>
              </a:rPr>
              <a:t>2</a:t>
            </a:r>
            <a:r>
              <a:rPr lang="en-US" sz="2400" dirty="0">
                <a:solidFill>
                  <a:prstClr val="black"/>
                </a:solidFill>
                <a:latin typeface="Calibri" pitchFamily="34" charset="0"/>
              </a:rPr>
              <a:t> and H</a:t>
            </a:r>
            <a:r>
              <a:rPr lang="en-US" sz="2400" baseline="-25000" dirty="0">
                <a:solidFill>
                  <a:prstClr val="black"/>
                </a:solidFill>
                <a:latin typeface="Calibri" pitchFamily="34" charset="0"/>
              </a:rPr>
              <a:t>2</a:t>
            </a:r>
            <a:r>
              <a:rPr lang="en-US" sz="2400" dirty="0">
                <a:solidFill>
                  <a:prstClr val="black"/>
                </a:solidFill>
                <a:latin typeface="Calibri" pitchFamily="34" charset="0"/>
              </a:rPr>
              <a:t>O when the fish broke it down to release stored energy.</a:t>
            </a:r>
          </a:p>
        </p:txBody>
      </p:sp>
      <p:cxnSp>
        <p:nvCxnSpPr>
          <p:cNvPr id="8" name="Straight Arrow Connector 7"/>
          <p:cNvCxnSpPr/>
          <p:nvPr/>
        </p:nvCxnSpPr>
        <p:spPr>
          <a:xfrm>
            <a:off x="3391786" y="2936244"/>
            <a:ext cx="1913639" cy="5298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876800" y="5784112"/>
            <a:ext cx="3892278" cy="830997"/>
          </a:xfrm>
          <a:prstGeom prst="rect">
            <a:avLst/>
          </a:prstGeom>
          <a:ln>
            <a:solidFill>
              <a:schemeClr val="accent1">
                <a:shade val="95000"/>
                <a:satMod val="105000"/>
              </a:schemeClr>
            </a:solidFill>
          </a:ln>
        </p:spPr>
        <p:txBody>
          <a:bodyPr wrap="square">
            <a:spAutoFit/>
          </a:bodyPr>
          <a:lstStyle/>
          <a:p>
            <a:pPr marR="0" lvl="0">
              <a:spcBef>
                <a:spcPts val="0"/>
              </a:spcBef>
              <a:spcAft>
                <a:spcPts val="0"/>
              </a:spcAft>
            </a:pPr>
            <a:r>
              <a:rPr lang="en-US" sz="2400" dirty="0">
                <a:solidFill>
                  <a:srgbClr val="C00000"/>
                </a:solidFill>
                <a:latin typeface="Calibri" pitchFamily="34" charset="0"/>
                <a:ea typeface="Times New Roman"/>
              </a:rPr>
              <a:t>Question: </a:t>
            </a:r>
            <a:r>
              <a:rPr lang="en-US" sz="2400" dirty="0">
                <a:latin typeface="Calibri" pitchFamily="34" charset="0"/>
                <a:ea typeface="Times New Roman"/>
              </a:rPr>
              <a:t>These numbers are incorrect. Why? </a:t>
            </a:r>
            <a:endParaRPr lang="en-US" sz="2400" dirty="0">
              <a:effectLst/>
              <a:latin typeface="Calibri" pitchFamily="34" charset="0"/>
              <a:ea typeface="Times New Roman"/>
            </a:endParaRPr>
          </a:p>
        </p:txBody>
      </p:sp>
      <p:sp>
        <p:nvSpPr>
          <p:cNvPr id="14" name="TextBox 13">
            <a:extLst>
              <a:ext uri="{FF2B5EF4-FFF2-40B4-BE49-F238E27FC236}">
                <a16:creationId xmlns:a16="http://schemas.microsoft.com/office/drawing/2014/main" id="{A42EF000-57A4-4FA4-8E4F-258F5B44E913}"/>
              </a:ext>
            </a:extLst>
          </p:cNvPr>
          <p:cNvSpPr txBox="1"/>
          <p:nvPr/>
        </p:nvSpPr>
        <p:spPr>
          <a:xfrm>
            <a:off x="1898716" y="3215724"/>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
        <p:nvSpPr>
          <p:cNvPr id="15" name="TextBox 14">
            <a:extLst>
              <a:ext uri="{FF2B5EF4-FFF2-40B4-BE49-F238E27FC236}">
                <a16:creationId xmlns:a16="http://schemas.microsoft.com/office/drawing/2014/main" id="{44389FD2-FFAB-4181-A531-53D0B976BC58}"/>
              </a:ext>
            </a:extLst>
          </p:cNvPr>
          <p:cNvSpPr txBox="1"/>
          <p:nvPr/>
        </p:nvSpPr>
        <p:spPr>
          <a:xfrm>
            <a:off x="7162800" y="5537891"/>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Tree>
    <p:extLst>
      <p:ext uri="{BB962C8B-B14F-4D97-AF65-F5344CB8AC3E}">
        <p14:creationId xmlns:p14="http://schemas.microsoft.com/office/powerpoint/2010/main" val="19786380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3"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Detecting an Error</a:t>
            </a:r>
          </a:p>
        </p:txBody>
      </p:sp>
      <p:sp>
        <p:nvSpPr>
          <p:cNvPr id="4" name="Content Placeholder 3"/>
          <p:cNvSpPr>
            <a:spLocks noGrp="1"/>
          </p:cNvSpPr>
          <p:nvPr>
            <p:ph sz="half" idx="1"/>
          </p:nvPr>
        </p:nvSpPr>
        <p:spPr>
          <a:xfrm>
            <a:off x="457200" y="1524000"/>
            <a:ext cx="4267200" cy="4718304"/>
          </a:xfrm>
        </p:spPr>
        <p:txBody>
          <a:bodyPr/>
          <a:lstStyle/>
          <a:p>
            <a:pPr marL="365760" indent="-365760"/>
            <a:r>
              <a:rPr lang="en-US" sz="3000" dirty="0"/>
              <a:t>The sum of the supposed portions is greater than the whole.</a:t>
            </a:r>
          </a:p>
          <a:p>
            <a:pPr marL="0" indent="0">
              <a:buNone/>
            </a:pPr>
            <a:r>
              <a:rPr lang="en-US" dirty="0"/>
              <a:t>  </a:t>
            </a:r>
          </a:p>
          <a:p>
            <a:pPr marL="0" indent="0">
              <a:buNone/>
            </a:pPr>
            <a:endParaRPr lang="en-US" dirty="0"/>
          </a:p>
          <a:p>
            <a:endParaRPr lang="en-US" dirty="0"/>
          </a:p>
          <a:p>
            <a:pPr marL="365760" indent="-365760">
              <a:spcBef>
                <a:spcPts val="1800"/>
              </a:spcBef>
            </a:pPr>
            <a:r>
              <a:rPr lang="en-US" sz="3000" dirty="0"/>
              <a:t>The number of units being added exceeds the number available.</a:t>
            </a:r>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04454" y="1647482"/>
            <a:ext cx="2496317" cy="3261367"/>
          </a:xfrm>
        </p:spPr>
      </p:pic>
      <mc:AlternateContent xmlns:mc="http://schemas.openxmlformats.org/markup-compatibility/2006" xmlns:a14="http://schemas.microsoft.com/office/drawing/2010/main">
        <mc:Choice Requires="a14">
          <p:sp>
            <p:nvSpPr>
              <p:cNvPr id="12" name="TextBox 11"/>
              <p:cNvSpPr txBox="1"/>
              <p:nvPr/>
            </p:nvSpPr>
            <p:spPr>
              <a:xfrm>
                <a:off x="6781800" y="3124200"/>
                <a:ext cx="377026" cy="6127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m:t>
                          </m:r>
                        </m:num>
                        <m:den>
                          <m:r>
                            <a:rPr lang="en-US" i="1" smtClean="0">
                              <a:solidFill>
                                <a:srgbClr val="292934"/>
                              </a:solidFill>
                              <a:latin typeface="Cambria Math"/>
                            </a:rPr>
                            <m:t>6</m:t>
                          </m:r>
                        </m:den>
                      </m:f>
                    </m:oMath>
                  </m:oMathPara>
                </a14:m>
                <a:endParaRPr lang="en-US" dirty="0">
                  <a:solidFill>
                    <a:srgbClr val="292934"/>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781800" y="3124200"/>
                <a:ext cx="377026" cy="61273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943600" y="2970234"/>
                <a:ext cx="377026" cy="6127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m:t>
                          </m:r>
                        </m:num>
                        <m:den>
                          <m:r>
                            <a:rPr lang="en-US" i="1" smtClean="0">
                              <a:solidFill>
                                <a:srgbClr val="292934"/>
                              </a:solidFill>
                              <a:latin typeface="Cambria Math"/>
                            </a:rPr>
                            <m:t>3</m:t>
                          </m:r>
                        </m:den>
                      </m:f>
                    </m:oMath>
                  </m:oMathPara>
                </a14:m>
                <a:endParaRPr lang="en-US" dirty="0">
                  <a:solidFill>
                    <a:srgbClr val="292934"/>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943600" y="2970234"/>
                <a:ext cx="377026" cy="612732"/>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93287" y="1981200"/>
                <a:ext cx="377026" cy="61177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3</m:t>
                          </m:r>
                        </m:num>
                        <m:den>
                          <m:r>
                            <a:rPr lang="en-US" i="1" smtClean="0">
                              <a:solidFill>
                                <a:srgbClr val="292934"/>
                              </a:solidFill>
                              <a:latin typeface="Cambria Math"/>
                            </a:rPr>
                            <m:t>7</m:t>
                          </m:r>
                        </m:den>
                      </m:f>
                    </m:oMath>
                  </m:oMathPara>
                </a14:m>
                <a:endParaRPr lang="en-US" dirty="0">
                  <a:solidFill>
                    <a:srgbClr val="292934"/>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93287" y="1981200"/>
                <a:ext cx="377026" cy="611771"/>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15199" y="4043298"/>
                <a:ext cx="256765" cy="61177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m:t>
                          </m:r>
                        </m:num>
                        <m:den>
                          <m:r>
                            <a:rPr lang="en-US" i="1" smtClean="0">
                              <a:solidFill>
                                <a:srgbClr val="292934"/>
                              </a:solidFill>
                              <a:latin typeface="Cambria Math"/>
                            </a:rPr>
                            <m:t>7</m:t>
                          </m:r>
                        </m:den>
                      </m:f>
                    </m:oMath>
                  </m:oMathPara>
                </a14:m>
                <a:endParaRPr lang="en-US" dirty="0">
                  <a:solidFill>
                    <a:srgbClr val="292934"/>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315199" y="4043298"/>
                <a:ext cx="256765" cy="611771"/>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219200" y="3064984"/>
                <a:ext cx="158889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3</m:t>
                          </m:r>
                        </m:num>
                        <m:den>
                          <m:r>
                            <a:rPr lang="en-US" i="1" smtClean="0">
                              <a:solidFill>
                                <a:srgbClr val="292934"/>
                              </a:solidFill>
                              <a:latin typeface="Cambria Math"/>
                            </a:rPr>
                            <m:t>7</m:t>
                          </m:r>
                        </m:den>
                      </m:f>
                      <m:r>
                        <a:rPr lang="en-US"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m:t>
                          </m:r>
                        </m:num>
                        <m:den>
                          <m:r>
                            <a:rPr lang="en-US" i="1" smtClean="0">
                              <a:solidFill>
                                <a:srgbClr val="292934"/>
                              </a:solidFill>
                              <a:latin typeface="Cambria Math"/>
                            </a:rPr>
                            <m:t>3</m:t>
                          </m:r>
                        </m:den>
                      </m:f>
                      <m:r>
                        <a:rPr lang="en-US" i="1"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m:t>
                          </m:r>
                        </m:num>
                        <m:den>
                          <m:r>
                            <a:rPr lang="en-US" i="1" smtClean="0">
                              <a:solidFill>
                                <a:srgbClr val="292934"/>
                              </a:solidFill>
                              <a:latin typeface="Cambria Math"/>
                            </a:rPr>
                            <m:t>6</m:t>
                          </m:r>
                        </m:den>
                      </m:f>
                      <m:r>
                        <a:rPr lang="en-US" i="1"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m:t>
                          </m:r>
                        </m:num>
                        <m:den>
                          <m:r>
                            <a:rPr lang="en-US" i="1" smtClean="0">
                              <a:solidFill>
                                <a:srgbClr val="292934"/>
                              </a:solidFill>
                              <a:latin typeface="Cambria Math"/>
                            </a:rPr>
                            <m:t>7</m:t>
                          </m:r>
                        </m:den>
                      </m:f>
                    </m:oMath>
                  </m:oMathPara>
                </a14:m>
                <a:endParaRPr lang="en-US" dirty="0">
                  <a:solidFill>
                    <a:srgbClr val="292934"/>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19200" y="3064984"/>
                <a:ext cx="1588897" cy="612732"/>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14400" y="3738247"/>
                <a:ext cx="3621504"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18</m:t>
                          </m:r>
                        </m:num>
                        <m:den>
                          <m:r>
                            <a:rPr lang="en-US" i="1" smtClean="0">
                              <a:solidFill>
                                <a:srgbClr val="292934"/>
                              </a:solidFill>
                              <a:latin typeface="Cambria Math"/>
                            </a:rPr>
                            <m:t>42</m:t>
                          </m:r>
                        </m:den>
                      </m:f>
                      <m:r>
                        <a:rPr lang="en-US"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14</m:t>
                          </m:r>
                        </m:num>
                        <m:den>
                          <m:r>
                            <a:rPr lang="en-US" i="1" smtClean="0">
                              <a:solidFill>
                                <a:srgbClr val="292934"/>
                              </a:solidFill>
                              <a:latin typeface="Cambria Math"/>
                            </a:rPr>
                            <m:t>42</m:t>
                          </m:r>
                        </m:den>
                      </m:f>
                      <m:r>
                        <a:rPr lang="en-US" i="1"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7</m:t>
                          </m:r>
                        </m:num>
                        <m:den>
                          <m:r>
                            <a:rPr lang="en-US" i="1" smtClean="0">
                              <a:solidFill>
                                <a:srgbClr val="292934"/>
                              </a:solidFill>
                              <a:latin typeface="Cambria Math"/>
                            </a:rPr>
                            <m:t>42</m:t>
                          </m:r>
                        </m:den>
                      </m:f>
                      <m:r>
                        <a:rPr lang="en-US" i="1"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6</m:t>
                          </m:r>
                        </m:num>
                        <m:den>
                          <m:r>
                            <a:rPr lang="en-US" i="1" smtClean="0">
                              <a:solidFill>
                                <a:srgbClr val="292934"/>
                              </a:solidFill>
                              <a:latin typeface="Cambria Math"/>
                            </a:rPr>
                            <m:t>42</m:t>
                          </m:r>
                        </m:den>
                      </m:f>
                      <m:r>
                        <a:rPr lang="en-US" i="1" smtClean="0">
                          <a:solidFill>
                            <a:srgbClr val="292934"/>
                          </a:solidFill>
                          <a:latin typeface="Cambria Math"/>
                        </a:rPr>
                        <m:t>=</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45</m:t>
                          </m:r>
                        </m:num>
                        <m:den>
                          <m:r>
                            <a:rPr lang="en-US" i="1" smtClean="0">
                              <a:solidFill>
                                <a:srgbClr val="292934"/>
                              </a:solidFill>
                              <a:latin typeface="Cambria Math"/>
                            </a:rPr>
                            <m:t>42</m:t>
                          </m:r>
                        </m:den>
                      </m:f>
                      <m:r>
                        <a:rPr lang="en-US" i="1" smtClean="0">
                          <a:solidFill>
                            <a:srgbClr val="292934"/>
                          </a:solidFill>
                          <a:latin typeface="Cambria Math"/>
                        </a:rPr>
                        <m:t>=1</m:t>
                      </m:r>
                      <m:f>
                        <m:fPr>
                          <m:ctrlPr>
                            <a:rPr lang="en-US" i="1" smtClean="0">
                              <a:solidFill>
                                <a:srgbClr val="292934"/>
                              </a:solidFill>
                              <a:latin typeface="Cambria Math" panose="02040503050406030204" pitchFamily="18" charset="0"/>
                            </a:rPr>
                          </m:ctrlPr>
                        </m:fPr>
                        <m:num>
                          <m:r>
                            <a:rPr lang="en-US" i="1" smtClean="0">
                              <a:solidFill>
                                <a:srgbClr val="292934"/>
                              </a:solidFill>
                              <a:latin typeface="Cambria Math"/>
                            </a:rPr>
                            <m:t>3</m:t>
                          </m:r>
                        </m:num>
                        <m:den>
                          <m:r>
                            <a:rPr lang="en-US" i="1" smtClean="0">
                              <a:solidFill>
                                <a:srgbClr val="292934"/>
                              </a:solidFill>
                              <a:latin typeface="Cambria Math"/>
                            </a:rPr>
                            <m:t>42</m:t>
                          </m:r>
                        </m:den>
                      </m:f>
                    </m:oMath>
                  </m:oMathPara>
                </a14:m>
                <a:endParaRPr lang="en-US" dirty="0">
                  <a:solidFill>
                    <a:srgbClr val="292934"/>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14400" y="3738247"/>
                <a:ext cx="3621504" cy="616515"/>
              </a:xfrm>
              <a:prstGeom prst="rect">
                <a:avLst/>
              </a:prstGeom>
              <a:blipFill rotWithShape="1">
                <a:blip r:embed="rId9"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9842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990600"/>
          </a:xfrm>
        </p:spPr>
        <p:txBody>
          <a:bodyPr>
            <a:noAutofit/>
          </a:bodyPr>
          <a:lstStyle/>
          <a:p>
            <a:r>
              <a:rPr lang="en-US" sz="3800" dirty="0"/>
              <a:t>Reflect: Content Deepening Focus Question 1</a:t>
            </a:r>
          </a:p>
        </p:txBody>
      </p:sp>
      <p:sp>
        <p:nvSpPr>
          <p:cNvPr id="3" name="Content Placeholder 2"/>
          <p:cNvSpPr>
            <a:spLocks noGrp="1"/>
          </p:cNvSpPr>
          <p:nvPr>
            <p:ph idx="1"/>
          </p:nvPr>
        </p:nvSpPr>
        <p:spPr>
          <a:xfrm>
            <a:off x="533400" y="1295400"/>
            <a:ext cx="8229600" cy="4876800"/>
          </a:xfrm>
        </p:spPr>
        <p:txBody>
          <a:bodyPr/>
          <a:lstStyle/>
          <a:p>
            <a:pPr marL="365760" indent="-365760"/>
            <a:r>
              <a:rPr lang="en-US" sz="3200" dirty="0"/>
              <a:t>An organism can use food molecules</a:t>
            </a:r>
          </a:p>
          <a:p>
            <a:pPr marL="731520" lvl="1" indent="-365760">
              <a:spcBef>
                <a:spcPts val="600"/>
              </a:spcBef>
              <a:buFont typeface="+mj-lt"/>
              <a:buAutoNum type="arabicPeriod"/>
            </a:pPr>
            <a:r>
              <a:rPr lang="en-US" sz="3200" dirty="0"/>
              <a:t>for growth, </a:t>
            </a:r>
          </a:p>
          <a:p>
            <a:pPr marL="731520" lvl="1" indent="-365760">
              <a:spcBef>
                <a:spcPts val="600"/>
              </a:spcBef>
              <a:buFont typeface="+mj-lt"/>
              <a:buAutoNum type="arabicPeriod"/>
            </a:pPr>
            <a:r>
              <a:rPr lang="en-US" sz="3200" dirty="0"/>
              <a:t>for energy, </a:t>
            </a:r>
          </a:p>
          <a:p>
            <a:pPr marL="731520" lvl="1" indent="-365760">
              <a:spcBef>
                <a:spcPts val="600"/>
              </a:spcBef>
              <a:buFont typeface="+mj-lt"/>
              <a:buAutoNum type="arabicPeriod"/>
            </a:pPr>
            <a:r>
              <a:rPr lang="en-US" sz="3200" dirty="0"/>
              <a:t>as wastes, and </a:t>
            </a:r>
          </a:p>
          <a:p>
            <a:pPr marL="731520" lvl="1" indent="-365760">
              <a:spcBef>
                <a:spcPts val="600"/>
              </a:spcBef>
              <a:buFont typeface="+mj-lt"/>
              <a:buAutoNum type="arabicPeriod"/>
            </a:pPr>
            <a:r>
              <a:rPr lang="en-US" sz="3200" dirty="0"/>
              <a:t>as matter passed on to other organisms.  </a:t>
            </a:r>
          </a:p>
          <a:p>
            <a:pPr marL="365760" indent="-365760">
              <a:spcBef>
                <a:spcPts val="1200"/>
              </a:spcBef>
            </a:pPr>
            <a:r>
              <a:rPr lang="en-US" sz="3200" dirty="0"/>
              <a:t>Why </a:t>
            </a:r>
            <a:r>
              <a:rPr lang="en-US" sz="3200" b="1" i="1" dirty="0"/>
              <a:t>should</a:t>
            </a:r>
            <a:r>
              <a:rPr lang="en-US" sz="3200" dirty="0"/>
              <a:t> these fractions of food matter in an organism add up to 1 (for </a:t>
            </a:r>
            <a:r>
              <a:rPr lang="en-US" sz="3200" b="1" i="1" dirty="0"/>
              <a:t>any</a:t>
            </a:r>
            <a:r>
              <a:rPr lang="en-US" sz="3200" dirty="0"/>
              <a:t> organism)? </a:t>
            </a:r>
          </a:p>
        </p:txBody>
      </p:sp>
    </p:spTree>
    <p:extLst>
      <p:ext uri="{BB962C8B-B14F-4D97-AF65-F5344CB8AC3E}">
        <p14:creationId xmlns:p14="http://schemas.microsoft.com/office/powerpoint/2010/main" val="109189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2</a:t>
            </a:r>
          </a:p>
        </p:txBody>
      </p:sp>
      <p:sp>
        <p:nvSpPr>
          <p:cNvPr id="5" name="Content Placeholder 4"/>
          <p:cNvSpPr>
            <a:spLocks noGrp="1"/>
          </p:cNvSpPr>
          <p:nvPr>
            <p:ph idx="1"/>
          </p:nvPr>
        </p:nvSpPr>
        <p:spPr>
          <a:xfrm>
            <a:off x="609600" y="1600200"/>
            <a:ext cx="8077200" cy="4876800"/>
          </a:xfrm>
        </p:spPr>
        <p:txBody>
          <a:bodyPr/>
          <a:lstStyle/>
          <a:p>
            <a:pPr marL="0" indent="0">
              <a:spcBef>
                <a:spcPts val="0"/>
              </a:spcBef>
              <a:buNone/>
            </a:pPr>
            <a:r>
              <a:rPr lang="en-US" sz="3200" dirty="0"/>
              <a:t>How can we use conservation of matter to create fraction problems with a scientific context?</a:t>
            </a:r>
          </a:p>
        </p:txBody>
      </p:sp>
    </p:spTree>
    <p:extLst>
      <p:ext uri="{BB962C8B-B14F-4D97-AF65-F5344CB8AC3E}">
        <p14:creationId xmlns:p14="http://schemas.microsoft.com/office/powerpoint/2010/main" val="1924703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724" y="2936081"/>
            <a:ext cx="3578479" cy="2384721"/>
          </a:xfrm>
          <a:prstGeom prst="rect">
            <a:avLst/>
          </a:prstGeom>
        </p:spPr>
      </p:pic>
      <p:sp>
        <p:nvSpPr>
          <p:cNvPr id="2" name="Title 1"/>
          <p:cNvSpPr>
            <a:spLocks noGrp="1"/>
          </p:cNvSpPr>
          <p:nvPr>
            <p:ph type="title"/>
          </p:nvPr>
        </p:nvSpPr>
        <p:spPr>
          <a:xfrm>
            <a:off x="381000" y="274638"/>
            <a:ext cx="8610600" cy="833639"/>
          </a:xfrm>
        </p:spPr>
        <p:txBody>
          <a:bodyPr>
            <a:normAutofit/>
          </a:bodyPr>
          <a:lstStyle/>
          <a:p>
            <a:r>
              <a:rPr lang="en-US" dirty="0"/>
              <a:t>A Fraction Problem</a:t>
            </a:r>
          </a:p>
        </p:txBody>
      </p:sp>
      <p:cxnSp>
        <p:nvCxnSpPr>
          <p:cNvPr id="6" name="Straight Arrow Connector 5"/>
          <p:cNvCxnSpPr/>
          <p:nvPr/>
        </p:nvCxnSpPr>
        <p:spPr>
          <a:xfrm>
            <a:off x="2296483" y="2688321"/>
            <a:ext cx="3175547" cy="1662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10254" y="1920418"/>
            <a:ext cx="2984227" cy="830997"/>
          </a:xfrm>
          <a:prstGeom prst="rect">
            <a:avLst/>
          </a:prstGeom>
          <a:noFill/>
        </p:spPr>
        <p:txBody>
          <a:bodyPr wrap="square" rtlCol="0">
            <a:spAutoFit/>
          </a:bodyPr>
          <a:lstStyle/>
          <a:p>
            <a:r>
              <a:rPr lang="en-US" sz="2400" dirty="0">
                <a:latin typeface="Calibri" pitchFamily="34" charset="0"/>
              </a:rPr>
              <a:t>The fish ate 1/5 of the food matter.</a:t>
            </a:r>
          </a:p>
        </p:txBody>
      </p:sp>
      <p:sp>
        <p:nvSpPr>
          <p:cNvPr id="9" name="Rectangle 8"/>
          <p:cNvSpPr/>
          <p:nvPr/>
        </p:nvSpPr>
        <p:spPr>
          <a:xfrm>
            <a:off x="4197078" y="5649958"/>
            <a:ext cx="4572000" cy="830997"/>
          </a:xfrm>
          <a:prstGeom prst="rect">
            <a:avLst/>
          </a:prstGeom>
          <a:ln>
            <a:solidFill>
              <a:schemeClr val="accent1">
                <a:shade val="95000"/>
                <a:satMod val="105000"/>
              </a:schemeClr>
            </a:solidFill>
          </a:ln>
        </p:spPr>
        <p:txBody>
          <a:bodyPr>
            <a:spAutoFit/>
          </a:bodyPr>
          <a:lstStyle/>
          <a:p>
            <a:pPr marR="0" lvl="0">
              <a:spcBef>
                <a:spcPts val="0"/>
              </a:spcBef>
              <a:spcAft>
                <a:spcPts val="0"/>
              </a:spcAft>
            </a:pPr>
            <a:r>
              <a:rPr lang="en-US" sz="2400" b="1" dirty="0">
                <a:latin typeface="Calibri" pitchFamily="34" charset="0"/>
                <a:ea typeface="Times New Roman"/>
              </a:rPr>
              <a:t>What portion of the food matter in the plant ended up as wastes? </a:t>
            </a:r>
            <a:endParaRPr lang="en-US" sz="2400" b="1" dirty="0">
              <a:effectLst/>
              <a:latin typeface="Calibri" pitchFamily="34" charset="0"/>
              <a:ea typeface="Times New Roman"/>
            </a:endParaRPr>
          </a:p>
        </p:txBody>
      </p:sp>
      <p:sp>
        <p:nvSpPr>
          <p:cNvPr id="10" name="TextBox 9"/>
          <p:cNvSpPr txBox="1"/>
          <p:nvPr/>
        </p:nvSpPr>
        <p:spPr>
          <a:xfrm>
            <a:off x="2633137" y="1135588"/>
            <a:ext cx="2838893" cy="1569660"/>
          </a:xfrm>
          <a:prstGeom prst="rect">
            <a:avLst/>
          </a:prstGeom>
          <a:noFill/>
        </p:spPr>
        <p:txBody>
          <a:bodyPr wrap="square" rtlCol="0">
            <a:spAutoFit/>
          </a:bodyPr>
          <a:lstStyle/>
          <a:p>
            <a:r>
              <a:rPr lang="en-US" sz="2400" dirty="0">
                <a:latin typeface="Calibri" pitchFamily="34" charset="0"/>
              </a:rPr>
              <a:t>1/2 of the food matter became part of the plant so it could grow bigger.</a:t>
            </a:r>
          </a:p>
        </p:txBody>
      </p:sp>
      <p:sp>
        <p:nvSpPr>
          <p:cNvPr id="11" name="TextBox 10"/>
          <p:cNvSpPr txBox="1"/>
          <p:nvPr/>
        </p:nvSpPr>
        <p:spPr>
          <a:xfrm>
            <a:off x="457843" y="4731488"/>
            <a:ext cx="3465571" cy="1938992"/>
          </a:xfrm>
          <a:prstGeom prst="rect">
            <a:avLst/>
          </a:prstGeom>
          <a:noFill/>
        </p:spPr>
        <p:txBody>
          <a:bodyPr wrap="square" rtlCol="0">
            <a:spAutoFit/>
          </a:bodyPr>
          <a:lstStyle/>
          <a:p>
            <a:r>
              <a:rPr lang="en-US" sz="2400" dirty="0">
                <a:latin typeface="Calibri" pitchFamily="34" charset="0"/>
              </a:rPr>
              <a:t>1/5 of the food matter was changed to CO</a:t>
            </a:r>
            <a:r>
              <a:rPr lang="en-US" sz="2400" baseline="-25000" dirty="0">
                <a:latin typeface="Calibri" pitchFamily="34" charset="0"/>
              </a:rPr>
              <a:t>2</a:t>
            </a:r>
            <a:r>
              <a:rPr lang="en-US" sz="2400" dirty="0">
                <a:latin typeface="Calibri" pitchFamily="34" charset="0"/>
              </a:rPr>
              <a:t> and H</a:t>
            </a:r>
            <a:r>
              <a:rPr lang="en-US" sz="2400" baseline="-25000" dirty="0">
                <a:latin typeface="Calibri" pitchFamily="34" charset="0"/>
              </a:rPr>
              <a:t>2</a:t>
            </a:r>
            <a:r>
              <a:rPr lang="en-US" sz="2400" dirty="0">
                <a:latin typeface="Calibri" pitchFamily="34" charset="0"/>
              </a:rPr>
              <a:t>O when the plant broke it down to release stored energy.</a:t>
            </a:r>
          </a:p>
        </p:txBody>
      </p:sp>
      <p:sp>
        <p:nvSpPr>
          <p:cNvPr id="12" name="TextBox 11"/>
          <p:cNvSpPr txBox="1"/>
          <p:nvPr/>
        </p:nvSpPr>
        <p:spPr>
          <a:xfrm>
            <a:off x="457843" y="3750388"/>
            <a:ext cx="3267641" cy="830997"/>
          </a:xfrm>
          <a:prstGeom prst="rect">
            <a:avLst/>
          </a:prstGeom>
          <a:noFill/>
        </p:spPr>
        <p:txBody>
          <a:bodyPr wrap="square" rtlCol="0">
            <a:spAutoFit/>
          </a:bodyPr>
          <a:lstStyle/>
          <a:p>
            <a:r>
              <a:rPr lang="en-US" sz="2400" dirty="0">
                <a:solidFill>
                  <a:srgbClr val="C00000"/>
                </a:solidFill>
                <a:latin typeface="Calibri" pitchFamily="34" charset="0"/>
              </a:rPr>
              <a:t>?</a:t>
            </a:r>
            <a:r>
              <a:rPr lang="en-US" sz="2400" dirty="0">
                <a:latin typeface="Calibri" pitchFamily="34" charset="0"/>
              </a:rPr>
              <a:t> of the food matter ended up as wastes.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2380" t="22327" b="14698"/>
          <a:stretch/>
        </p:blipFill>
        <p:spPr>
          <a:xfrm>
            <a:off x="819620" y="1181755"/>
            <a:ext cx="1615087" cy="2445398"/>
          </a:xfrm>
          <a:prstGeom prst="rect">
            <a:avLst/>
          </a:prstGeom>
        </p:spPr>
      </p:pic>
      <p:sp>
        <p:nvSpPr>
          <p:cNvPr id="14" name="TextBox 13">
            <a:extLst>
              <a:ext uri="{FF2B5EF4-FFF2-40B4-BE49-F238E27FC236}">
                <a16:creationId xmlns:a16="http://schemas.microsoft.com/office/drawing/2014/main" id="{9187085B-7A07-49D5-9FCF-55356F01151C}"/>
              </a:ext>
            </a:extLst>
          </p:cNvPr>
          <p:cNvSpPr txBox="1"/>
          <p:nvPr/>
        </p:nvSpPr>
        <p:spPr>
          <a:xfrm>
            <a:off x="6933535" y="5293152"/>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
        <p:nvSpPr>
          <p:cNvPr id="15" name="TextBox 14">
            <a:extLst>
              <a:ext uri="{FF2B5EF4-FFF2-40B4-BE49-F238E27FC236}">
                <a16:creationId xmlns:a16="http://schemas.microsoft.com/office/drawing/2014/main" id="{B5E712E3-0959-4FAF-9928-D2749FFE536A}"/>
              </a:ext>
            </a:extLst>
          </p:cNvPr>
          <p:cNvSpPr txBox="1"/>
          <p:nvPr/>
        </p:nvSpPr>
        <p:spPr>
          <a:xfrm>
            <a:off x="767334" y="3611765"/>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Tree>
    <p:extLst>
      <p:ext uri="{BB962C8B-B14F-4D97-AF65-F5344CB8AC3E}">
        <p14:creationId xmlns:p14="http://schemas.microsoft.com/office/powerpoint/2010/main" val="33740989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990600"/>
          </a:xfrm>
        </p:spPr>
        <p:txBody>
          <a:bodyPr>
            <a:normAutofit/>
          </a:bodyPr>
          <a:lstStyle/>
          <a:p>
            <a:r>
              <a:rPr lang="en-US" dirty="0"/>
              <a:t>Applying Conservation of Matter</a:t>
            </a:r>
          </a:p>
        </p:txBody>
      </p:sp>
      <p:sp>
        <p:nvSpPr>
          <p:cNvPr id="5" name="Content Placeholder 4"/>
          <p:cNvSpPr>
            <a:spLocks noGrp="1"/>
          </p:cNvSpPr>
          <p:nvPr>
            <p:ph sz="half" idx="1"/>
          </p:nvPr>
        </p:nvSpPr>
        <p:spPr>
          <a:xfrm>
            <a:off x="609600" y="1524000"/>
            <a:ext cx="4038600" cy="4953000"/>
          </a:xfrm>
        </p:spPr>
        <p:txBody>
          <a:bodyPr/>
          <a:lstStyle/>
          <a:p>
            <a:pPr marL="365760" indent="-365760"/>
            <a:r>
              <a:rPr lang="en-US" dirty="0"/>
              <a:t>There are only four ways the food matter in an organism is used.</a:t>
            </a:r>
          </a:p>
          <a:p>
            <a:pPr marL="365760" indent="-365760"/>
            <a:r>
              <a:rPr lang="en-US" dirty="0"/>
              <a:t>The portion lost to wastes must be what is left of the whole after taking away the other three portions.</a:t>
            </a:r>
          </a:p>
          <a:p>
            <a:pPr marL="365760" indent="-365760"/>
            <a:r>
              <a:rPr lang="en-US" dirty="0"/>
              <a:t>There is only one unit unaccounted for after summing the first three.</a:t>
            </a:r>
          </a:p>
        </p:txBody>
      </p:sp>
      <mc:AlternateContent xmlns:mc="http://schemas.openxmlformats.org/markup-compatibility/2006" xmlns:a14="http://schemas.microsoft.com/office/drawing/2010/main">
        <mc:Choice Requires="a14">
          <p:sp>
            <p:nvSpPr>
              <p:cNvPr id="7" name="TextBox 6"/>
              <p:cNvSpPr txBox="1"/>
              <p:nvPr/>
            </p:nvSpPr>
            <p:spPr>
              <a:xfrm>
                <a:off x="4800600" y="1524000"/>
                <a:ext cx="4071692" cy="890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2</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5</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5</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5</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2</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2</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9</m:t>
                          </m:r>
                        </m:num>
                        <m:den>
                          <m:r>
                            <m:rPr>
                              <m:nor/>
                            </m:rPr>
                            <a:rPr lang="en-US" sz="2800" i="0" smtClean="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00600" y="1524000"/>
                <a:ext cx="4071692" cy="890372"/>
              </a:xfrm>
              <a:prstGeom prst="rect">
                <a:avLst/>
              </a:prstGeom>
              <a:blipFill>
                <a:blip r:embed="rId3" cstate="print"/>
                <a:stretch>
                  <a:fillRect/>
                </a:stretch>
              </a:blipFill>
            </p:spPr>
            <p:txBody>
              <a:bodyPr/>
              <a:lstStyle/>
              <a:p>
                <a:r>
                  <a:rPr lang="en-US">
                    <a:noFill/>
                  </a:rPr>
                  <a:t> </a:t>
                </a:r>
              </a:p>
            </p:txBody>
          </p:sp>
        </mc:Fallback>
      </mc:AlternateContent>
      <p:sp>
        <p:nvSpPr>
          <p:cNvPr id="8" name="TextBox 7"/>
          <p:cNvSpPr txBox="1"/>
          <p:nvPr/>
        </p:nvSpPr>
        <p:spPr>
          <a:xfrm>
            <a:off x="4800600" y="2553929"/>
            <a:ext cx="3974624" cy="1815882"/>
          </a:xfrm>
          <a:prstGeom prst="rect">
            <a:avLst/>
          </a:prstGeom>
          <a:noFill/>
        </p:spPr>
        <p:txBody>
          <a:bodyPr wrap="square" rtlCol="0">
            <a:spAutoFit/>
          </a:bodyPr>
          <a:lstStyle/>
          <a:p>
            <a:r>
              <a:rPr lang="en-US" sz="2800" dirty="0">
                <a:solidFill>
                  <a:srgbClr val="C00000"/>
                </a:solidFill>
                <a:latin typeface="Calibri" pitchFamily="34" charset="0"/>
              </a:rPr>
              <a:t>of the food mater was used for growth or broken down for energy or passed on to the fish. So </a:t>
            </a:r>
          </a:p>
        </p:txBody>
      </p:sp>
      <mc:AlternateContent xmlns:mc="http://schemas.openxmlformats.org/markup-compatibility/2006" xmlns:a14="http://schemas.microsoft.com/office/drawing/2010/main">
        <mc:Choice Requires="a14">
          <p:sp>
            <p:nvSpPr>
              <p:cNvPr id="9" name="TextBox 8"/>
              <p:cNvSpPr txBox="1"/>
              <p:nvPr/>
            </p:nvSpPr>
            <p:spPr>
              <a:xfrm>
                <a:off x="4800600" y="4509368"/>
                <a:ext cx="2910156" cy="890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800" i="0" smtClean="0">
                          <a:solidFill>
                            <a:srgbClr val="292934"/>
                          </a:solidFill>
                          <a:latin typeface="Calibri" panose="020F0502020204030204" pitchFamily="34" charset="0"/>
                          <a:cs typeface="Calibri" panose="020F0502020204030204" pitchFamily="34" charset="0"/>
                        </a:rPr>
                        <m:t>1−</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9</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10</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9</m:t>
                          </m:r>
                        </m:num>
                        <m:den>
                          <m:r>
                            <m:rPr>
                              <m:nor/>
                            </m:rPr>
                            <a:rPr lang="en-US" sz="2800" i="0" smtClean="0">
                              <a:solidFill>
                                <a:srgbClr val="292934"/>
                              </a:solidFill>
                              <a:latin typeface="Calibri" panose="020F0502020204030204" pitchFamily="34" charset="0"/>
                              <a:cs typeface="Calibri" panose="020F0502020204030204" pitchFamily="34" charset="0"/>
                            </a:rPr>
                            <m:t>10</m:t>
                          </m:r>
                        </m:den>
                      </m:f>
                      <m:r>
                        <m:rPr>
                          <m:nor/>
                        </m:rPr>
                        <a:rPr lang="en-US" sz="2800" i="0" smtClean="0">
                          <a:solidFill>
                            <a:srgbClr val="292934"/>
                          </a:solidFill>
                          <a:latin typeface="Calibri" panose="020F0502020204030204" pitchFamily="34" charset="0"/>
                          <a:cs typeface="Calibri" panose="020F0502020204030204" pitchFamily="34" charset="0"/>
                        </a:rPr>
                        <m:t>=</m:t>
                      </m:r>
                      <m:f>
                        <m:fPr>
                          <m:ctrlPr>
                            <a:rPr lang="en-US" sz="2800" i="1" smtClean="0">
                              <a:solidFill>
                                <a:srgbClr val="292934"/>
                              </a:solidFill>
                              <a:latin typeface="Cambria Math" panose="02040503050406030204" pitchFamily="18" charset="0"/>
                            </a:rPr>
                          </m:ctrlPr>
                        </m:fPr>
                        <m:num>
                          <m:r>
                            <m:rPr>
                              <m:nor/>
                            </m:rPr>
                            <a:rPr lang="en-US" sz="2800" i="0" smtClean="0">
                              <a:solidFill>
                                <a:srgbClr val="292934"/>
                              </a:solidFill>
                              <a:latin typeface="Calibri" panose="020F0502020204030204" pitchFamily="34" charset="0"/>
                              <a:cs typeface="Calibri" panose="020F0502020204030204" pitchFamily="34" charset="0"/>
                            </a:rPr>
                            <m:t>1</m:t>
                          </m:r>
                        </m:num>
                        <m:den>
                          <m:r>
                            <m:rPr>
                              <m:nor/>
                            </m:rPr>
                            <a:rPr lang="en-US" sz="2800" i="0" smtClean="0">
                              <a:solidFill>
                                <a:srgbClr val="292934"/>
                              </a:solidFill>
                              <a:latin typeface="Calibri" panose="020F0502020204030204" pitchFamily="34" charset="0"/>
                              <a:cs typeface="Calibri" panose="020F0502020204030204" pitchFamily="34" charset="0"/>
                            </a:rPr>
                            <m:t>10</m:t>
                          </m:r>
                        </m:den>
                      </m:f>
                    </m:oMath>
                  </m:oMathPara>
                </a14:m>
                <a:endParaRPr lang="en-US" sz="2800" dirty="0">
                  <a:solidFill>
                    <a:srgbClr val="292934"/>
                  </a:solidFill>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800600" y="4509368"/>
                <a:ext cx="2910156" cy="890372"/>
              </a:xfrm>
              <a:prstGeom prst="rect">
                <a:avLst/>
              </a:prstGeom>
              <a:blipFill>
                <a:blip r:embed="rId4" cstate="print"/>
                <a:stretch>
                  <a:fillRect/>
                </a:stretch>
              </a:blipFill>
            </p:spPr>
            <p:txBody>
              <a:bodyPr/>
              <a:lstStyle/>
              <a:p>
                <a:r>
                  <a:rPr lang="en-US">
                    <a:noFill/>
                  </a:rPr>
                  <a:t> </a:t>
                </a:r>
              </a:p>
            </p:txBody>
          </p:sp>
        </mc:Fallback>
      </mc:AlternateContent>
      <p:sp>
        <p:nvSpPr>
          <p:cNvPr id="11" name="TextBox 10"/>
          <p:cNvSpPr txBox="1"/>
          <p:nvPr/>
        </p:nvSpPr>
        <p:spPr>
          <a:xfrm>
            <a:off x="4800600" y="5539297"/>
            <a:ext cx="3974624" cy="954107"/>
          </a:xfrm>
          <a:prstGeom prst="rect">
            <a:avLst/>
          </a:prstGeom>
          <a:noFill/>
        </p:spPr>
        <p:txBody>
          <a:bodyPr wrap="square" rtlCol="0">
            <a:spAutoFit/>
          </a:bodyPr>
          <a:lstStyle/>
          <a:p>
            <a:r>
              <a:rPr lang="en-US" sz="2800" dirty="0">
                <a:solidFill>
                  <a:srgbClr val="C00000"/>
                </a:solidFill>
                <a:latin typeface="Calibri" pitchFamily="34" charset="0"/>
              </a:rPr>
              <a:t>of the food matter must be lost to wastes.</a:t>
            </a:r>
          </a:p>
        </p:txBody>
      </p:sp>
    </p:spTree>
    <p:extLst>
      <p:ext uri="{BB962C8B-B14F-4D97-AF65-F5344CB8AC3E}">
        <p14:creationId xmlns:p14="http://schemas.microsoft.com/office/powerpoint/2010/main" val="376030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8305800" cy="990600"/>
          </a:xfrm>
        </p:spPr>
        <p:txBody>
          <a:bodyPr>
            <a:normAutofit/>
          </a:bodyPr>
          <a:lstStyle/>
          <a:p>
            <a:pPr eaLnBrk="1" hangingPunct="1"/>
            <a:r>
              <a:rPr lang="en-US" sz="3800" dirty="0"/>
              <a:t>Today’s Focus Questions</a:t>
            </a:r>
          </a:p>
        </p:txBody>
      </p:sp>
      <p:sp>
        <p:nvSpPr>
          <p:cNvPr id="30723" name="Rectangle 3"/>
          <p:cNvSpPr>
            <a:spLocks noGrp="1" noChangeArrowheads="1"/>
          </p:cNvSpPr>
          <p:nvPr>
            <p:ph type="body" idx="1"/>
          </p:nvPr>
        </p:nvSpPr>
        <p:spPr>
          <a:xfrm>
            <a:off x="457200" y="1219200"/>
            <a:ext cx="8382000" cy="5410200"/>
          </a:xfrm>
        </p:spPr>
        <p:txBody>
          <a:bodyPr/>
          <a:lstStyle/>
          <a:p>
            <a:pPr marL="182880">
              <a:spcBef>
                <a:spcPts val="300"/>
              </a:spcBef>
            </a:pPr>
            <a:r>
              <a:rPr lang="en-US" sz="2350" dirty="0"/>
              <a:t>How can science content storyline coherence be enhanced by explicitly implementing </a:t>
            </a:r>
            <a:r>
              <a:rPr lang="en-US" sz="2350" dirty="0" err="1"/>
              <a:t>STeLLA</a:t>
            </a:r>
            <a:r>
              <a:rPr lang="en-US" sz="2350" dirty="0"/>
              <a:t> strategy F (Make explicit links between science ideas and activities), strategy G (Link science ideas to other science ideas), and strategy H (Highlight key science ideas and focus question throughout)?  </a:t>
            </a:r>
          </a:p>
          <a:p>
            <a:pPr marL="182880" lvl="1" eaLnBrk="1" hangingPunct="1">
              <a:spcBef>
                <a:spcPts val="600"/>
              </a:spcBef>
              <a:spcAft>
                <a:spcPts val="0"/>
              </a:spcAft>
              <a:buFont typeface="Arial" pitchFamily="34" charset="0"/>
              <a:buChar char="•"/>
            </a:pPr>
            <a:r>
              <a:rPr lang="en-US" sz="2350" dirty="0"/>
              <a:t>How will the Student Thinking Lens and Science Content Storyline Lens strategies help you teach the Food Webs lessons in the fall?</a:t>
            </a:r>
          </a:p>
          <a:p>
            <a:pPr marL="182880" lvl="1" eaLnBrk="1" hangingPunct="1">
              <a:spcBef>
                <a:spcPts val="600"/>
              </a:spcBef>
              <a:spcAft>
                <a:spcPts val="0"/>
              </a:spcAft>
              <a:buFont typeface="Arial" pitchFamily="34" charset="0"/>
              <a:buChar char="•"/>
            </a:pPr>
            <a:r>
              <a:rPr lang="en-US" sz="2350" dirty="0"/>
              <a:t>An organism can use food molecules (1) for growth as they become part of its body; (2) for energy as the molecules are broken down; (3) as wastes; and (4) as matter passed on to other organisms. Why should these fractions of the food matter in an organism add up to 1?</a:t>
            </a:r>
          </a:p>
          <a:p>
            <a:pPr marL="182880" lvl="1" eaLnBrk="1" hangingPunct="1">
              <a:spcBef>
                <a:spcPts val="600"/>
              </a:spcBef>
              <a:spcAft>
                <a:spcPts val="0"/>
              </a:spcAft>
              <a:buFont typeface="Arial" pitchFamily="34" charset="0"/>
              <a:buChar char="•"/>
            </a:pPr>
            <a:r>
              <a:rPr lang="en-US" sz="2350" dirty="0"/>
              <a:t>How can we use conservation of matter to create fraction problems with a scientific context?</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76" y="1096209"/>
            <a:ext cx="3245873" cy="216307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53000" y="2819400"/>
            <a:ext cx="3901440" cy="2514600"/>
          </a:xfrm>
        </p:spPr>
      </p:pic>
      <p:sp>
        <p:nvSpPr>
          <p:cNvPr id="2" name="Title 1"/>
          <p:cNvSpPr>
            <a:spLocks noGrp="1"/>
          </p:cNvSpPr>
          <p:nvPr>
            <p:ph type="title"/>
          </p:nvPr>
        </p:nvSpPr>
        <p:spPr>
          <a:xfrm>
            <a:off x="457200" y="274638"/>
            <a:ext cx="8229600" cy="800631"/>
          </a:xfrm>
        </p:spPr>
        <p:txBody>
          <a:bodyPr>
            <a:normAutofit/>
          </a:bodyPr>
          <a:lstStyle/>
          <a:p>
            <a:r>
              <a:rPr lang="en-US" dirty="0"/>
              <a:t>Design Your Own Fraction Problem</a:t>
            </a:r>
          </a:p>
        </p:txBody>
      </p:sp>
      <p:sp>
        <p:nvSpPr>
          <p:cNvPr id="6" name="TextBox 5"/>
          <p:cNvSpPr txBox="1"/>
          <p:nvPr/>
        </p:nvSpPr>
        <p:spPr>
          <a:xfrm>
            <a:off x="3719511" y="1075269"/>
            <a:ext cx="5049567" cy="830997"/>
          </a:xfrm>
          <a:prstGeom prst="rect">
            <a:avLst/>
          </a:prstGeom>
          <a:noFill/>
        </p:spPr>
        <p:txBody>
          <a:bodyPr wrap="square" rtlCol="0">
            <a:spAutoFit/>
          </a:bodyPr>
          <a:lstStyle/>
          <a:p>
            <a:r>
              <a:rPr lang="en-US" sz="2400" dirty="0">
                <a:latin typeface="Calibri" pitchFamily="34" charset="0"/>
              </a:rPr>
              <a:t>The fish used </a:t>
            </a:r>
            <a:r>
              <a:rPr lang="en-US" sz="2400" dirty="0">
                <a:solidFill>
                  <a:srgbClr val="C00000"/>
                </a:solidFill>
                <a:latin typeface="Calibri" pitchFamily="34" charset="0"/>
              </a:rPr>
              <a:t>?</a:t>
            </a:r>
            <a:r>
              <a:rPr lang="en-US" sz="2400" dirty="0">
                <a:latin typeface="Calibri" pitchFamily="34" charset="0"/>
              </a:rPr>
              <a:t> of the food matter to grow bigger.</a:t>
            </a:r>
          </a:p>
        </p:txBody>
      </p:sp>
      <p:sp>
        <p:nvSpPr>
          <p:cNvPr id="9" name="TextBox 8"/>
          <p:cNvSpPr txBox="1"/>
          <p:nvPr/>
        </p:nvSpPr>
        <p:spPr>
          <a:xfrm>
            <a:off x="4876800" y="1981200"/>
            <a:ext cx="3901440" cy="830997"/>
          </a:xfrm>
          <a:prstGeom prst="rect">
            <a:avLst/>
          </a:prstGeom>
          <a:noFill/>
        </p:spPr>
        <p:txBody>
          <a:bodyPr wrap="square" rtlCol="0">
            <a:spAutoFit/>
          </a:bodyPr>
          <a:lstStyle/>
          <a:p>
            <a:r>
              <a:rPr lang="en-US" sz="2400" dirty="0">
                <a:latin typeface="Calibri" pitchFamily="34" charset="0"/>
              </a:rPr>
              <a:t>The bear ate </a:t>
            </a:r>
            <a:r>
              <a:rPr lang="en-US" sz="2400" dirty="0">
                <a:solidFill>
                  <a:srgbClr val="C00000"/>
                </a:solidFill>
                <a:latin typeface="Calibri" pitchFamily="34" charset="0"/>
              </a:rPr>
              <a:t>?</a:t>
            </a:r>
            <a:r>
              <a:rPr lang="en-US" sz="2400" dirty="0">
                <a:latin typeface="Calibri" pitchFamily="34" charset="0"/>
              </a:rPr>
              <a:t> of the food matter.</a:t>
            </a:r>
          </a:p>
        </p:txBody>
      </p:sp>
      <p:sp>
        <p:nvSpPr>
          <p:cNvPr id="11" name="TextBox 10"/>
          <p:cNvSpPr txBox="1"/>
          <p:nvPr/>
        </p:nvSpPr>
        <p:spPr>
          <a:xfrm>
            <a:off x="371475" y="3509726"/>
            <a:ext cx="3825603" cy="830997"/>
          </a:xfrm>
          <a:prstGeom prst="rect">
            <a:avLst/>
          </a:prstGeom>
          <a:noFill/>
        </p:spPr>
        <p:txBody>
          <a:bodyPr wrap="square" rtlCol="0">
            <a:spAutoFit/>
          </a:bodyPr>
          <a:lstStyle/>
          <a:p>
            <a:pPr lvl="0"/>
            <a:r>
              <a:rPr lang="en-US" sz="2400" dirty="0">
                <a:solidFill>
                  <a:srgbClr val="C00000"/>
                </a:solidFill>
                <a:latin typeface="Calibri" pitchFamily="34" charset="0"/>
              </a:rPr>
              <a:t>?</a:t>
            </a:r>
            <a:r>
              <a:rPr lang="en-US" sz="2400" dirty="0">
                <a:solidFill>
                  <a:prstClr val="black"/>
                </a:solidFill>
                <a:latin typeface="Calibri" pitchFamily="34" charset="0"/>
              </a:rPr>
              <a:t> of the food matter ended up as wastes.</a:t>
            </a:r>
          </a:p>
        </p:txBody>
      </p:sp>
      <p:sp>
        <p:nvSpPr>
          <p:cNvPr id="12" name="TextBox 11"/>
          <p:cNvSpPr txBox="1"/>
          <p:nvPr/>
        </p:nvSpPr>
        <p:spPr>
          <a:xfrm>
            <a:off x="371475" y="4495796"/>
            <a:ext cx="3348038" cy="1938992"/>
          </a:xfrm>
          <a:prstGeom prst="rect">
            <a:avLst/>
          </a:prstGeom>
          <a:noFill/>
        </p:spPr>
        <p:txBody>
          <a:bodyPr wrap="square" rtlCol="0">
            <a:spAutoFit/>
          </a:bodyPr>
          <a:lstStyle/>
          <a:p>
            <a:pPr lvl="0"/>
            <a:r>
              <a:rPr lang="en-US" sz="2400" dirty="0">
                <a:solidFill>
                  <a:srgbClr val="C00000"/>
                </a:solidFill>
                <a:latin typeface="Calibri" pitchFamily="34" charset="0"/>
              </a:rPr>
              <a:t>?</a:t>
            </a:r>
            <a:r>
              <a:rPr lang="en-US" sz="2400" dirty="0">
                <a:solidFill>
                  <a:prstClr val="black"/>
                </a:solidFill>
                <a:latin typeface="Calibri" pitchFamily="34" charset="0"/>
              </a:rPr>
              <a:t> of the food matter was changed to CO</a:t>
            </a:r>
            <a:r>
              <a:rPr lang="en-US" sz="2400" baseline="-25000" dirty="0">
                <a:solidFill>
                  <a:prstClr val="black"/>
                </a:solidFill>
                <a:latin typeface="Calibri" pitchFamily="34" charset="0"/>
              </a:rPr>
              <a:t>2</a:t>
            </a:r>
            <a:r>
              <a:rPr lang="en-US" sz="2400" dirty="0">
                <a:solidFill>
                  <a:prstClr val="black"/>
                </a:solidFill>
                <a:latin typeface="Calibri" pitchFamily="34" charset="0"/>
              </a:rPr>
              <a:t> and H</a:t>
            </a:r>
            <a:r>
              <a:rPr lang="en-US" sz="2400" baseline="-25000" dirty="0">
                <a:solidFill>
                  <a:prstClr val="black"/>
                </a:solidFill>
                <a:latin typeface="Calibri" pitchFamily="34" charset="0"/>
              </a:rPr>
              <a:t>2</a:t>
            </a:r>
            <a:r>
              <a:rPr lang="en-US" sz="2400" dirty="0">
                <a:solidFill>
                  <a:prstClr val="black"/>
                </a:solidFill>
                <a:latin typeface="Calibri" pitchFamily="34" charset="0"/>
              </a:rPr>
              <a:t>O when the fish broke it down to release stored energy.</a:t>
            </a:r>
          </a:p>
        </p:txBody>
      </p:sp>
      <p:cxnSp>
        <p:nvCxnSpPr>
          <p:cNvPr id="8" name="Straight Arrow Connector 7"/>
          <p:cNvCxnSpPr/>
          <p:nvPr/>
        </p:nvCxnSpPr>
        <p:spPr>
          <a:xfrm>
            <a:off x="3391786" y="2936244"/>
            <a:ext cx="1913639" cy="5298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886200" y="5784112"/>
            <a:ext cx="4882878" cy="830997"/>
          </a:xfrm>
          <a:prstGeom prst="rect">
            <a:avLst/>
          </a:prstGeom>
          <a:ln>
            <a:solidFill>
              <a:schemeClr val="accent1">
                <a:shade val="95000"/>
                <a:satMod val="105000"/>
              </a:schemeClr>
            </a:solidFill>
          </a:ln>
        </p:spPr>
        <p:txBody>
          <a:bodyPr wrap="square">
            <a:spAutoFit/>
          </a:bodyPr>
          <a:lstStyle/>
          <a:p>
            <a:pPr marR="0" lvl="0">
              <a:spcBef>
                <a:spcPts val="0"/>
              </a:spcBef>
              <a:spcAft>
                <a:spcPts val="0"/>
              </a:spcAft>
            </a:pPr>
            <a:r>
              <a:rPr lang="en-US" sz="2400" dirty="0">
                <a:solidFill>
                  <a:srgbClr val="C00000"/>
                </a:solidFill>
                <a:latin typeface="Calibri" pitchFamily="34" charset="0"/>
                <a:ea typeface="Times New Roman"/>
              </a:rPr>
              <a:t>The unit is 1/14. </a:t>
            </a:r>
            <a:r>
              <a:rPr lang="en-US" sz="2400" dirty="0">
                <a:latin typeface="Calibri" pitchFamily="34" charset="0"/>
                <a:ea typeface="Times New Roman"/>
              </a:rPr>
              <a:t>What portion of the food matter in the fish ___________?</a:t>
            </a:r>
            <a:endParaRPr lang="en-US" sz="2400" dirty="0">
              <a:effectLst/>
              <a:latin typeface="Calibri" pitchFamily="34" charset="0"/>
              <a:ea typeface="Times New Roman"/>
            </a:endParaRPr>
          </a:p>
        </p:txBody>
      </p:sp>
      <p:sp>
        <p:nvSpPr>
          <p:cNvPr id="14" name="TextBox 13">
            <a:extLst>
              <a:ext uri="{FF2B5EF4-FFF2-40B4-BE49-F238E27FC236}">
                <a16:creationId xmlns:a16="http://schemas.microsoft.com/office/drawing/2014/main" id="{502667CC-BD5D-4B58-B70F-AC73E29275E3}"/>
              </a:ext>
            </a:extLst>
          </p:cNvPr>
          <p:cNvSpPr txBox="1"/>
          <p:nvPr/>
        </p:nvSpPr>
        <p:spPr>
          <a:xfrm>
            <a:off x="1898716" y="3215724"/>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
        <p:nvSpPr>
          <p:cNvPr id="15" name="TextBox 14">
            <a:extLst>
              <a:ext uri="{FF2B5EF4-FFF2-40B4-BE49-F238E27FC236}">
                <a16:creationId xmlns:a16="http://schemas.microsoft.com/office/drawing/2014/main" id="{4BA9129B-1CC0-497E-B6A8-CE6A3AE517B8}"/>
              </a:ext>
            </a:extLst>
          </p:cNvPr>
          <p:cNvSpPr txBox="1"/>
          <p:nvPr/>
        </p:nvSpPr>
        <p:spPr>
          <a:xfrm>
            <a:off x="7162800" y="5353780"/>
            <a:ext cx="182079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Calibri" pitchFamily="34" charset="0"/>
              </a:rPr>
              <a:t>Photo courtesy of Pixabay.com</a:t>
            </a:r>
          </a:p>
        </p:txBody>
      </p:sp>
    </p:spTree>
    <p:extLst>
      <p:ext uri="{BB962C8B-B14F-4D97-AF65-F5344CB8AC3E}">
        <p14:creationId xmlns:p14="http://schemas.microsoft.com/office/powerpoint/2010/main" val="19786380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3"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Autofit/>
          </a:bodyPr>
          <a:lstStyle/>
          <a:p>
            <a:r>
              <a:rPr lang="en-US" sz="3800" dirty="0"/>
              <a:t>Reflect: Content Deepening Focus Question 2</a:t>
            </a:r>
          </a:p>
        </p:txBody>
      </p:sp>
      <p:sp>
        <p:nvSpPr>
          <p:cNvPr id="5" name="Content Placeholder 4"/>
          <p:cNvSpPr>
            <a:spLocks noGrp="1"/>
          </p:cNvSpPr>
          <p:nvPr>
            <p:ph idx="1"/>
          </p:nvPr>
        </p:nvSpPr>
        <p:spPr/>
        <p:txBody>
          <a:bodyPr/>
          <a:lstStyle/>
          <a:p>
            <a:pPr marL="0" indent="0">
              <a:spcBef>
                <a:spcPts val="0"/>
              </a:spcBef>
              <a:buNone/>
            </a:pPr>
            <a:r>
              <a:rPr lang="en-US" sz="3200" dirty="0"/>
              <a:t>How can we use conservation of matter to create fraction problems with a scientific context?</a:t>
            </a:r>
          </a:p>
        </p:txBody>
      </p:sp>
    </p:spTree>
    <p:extLst>
      <p:ext uri="{BB962C8B-B14F-4D97-AF65-F5344CB8AC3E}">
        <p14:creationId xmlns:p14="http://schemas.microsoft.com/office/powerpoint/2010/main" val="294517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8305800" cy="990600"/>
          </a:xfrm>
        </p:spPr>
        <p:txBody>
          <a:bodyPr>
            <a:normAutofit/>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219200"/>
            <a:ext cx="8382000" cy="5410200"/>
          </a:xfrm>
        </p:spPr>
        <p:txBody>
          <a:bodyPr/>
          <a:lstStyle/>
          <a:p>
            <a:pPr marL="182880">
              <a:spcBef>
                <a:spcPts val="300"/>
              </a:spcBef>
            </a:pPr>
            <a:r>
              <a:rPr lang="en-US" sz="2350" dirty="0"/>
              <a:t>How can science content storyline coherence be enhanced by explicitly implementing </a:t>
            </a:r>
            <a:r>
              <a:rPr lang="en-US" sz="2350" dirty="0" err="1"/>
              <a:t>STeLLA</a:t>
            </a:r>
            <a:r>
              <a:rPr lang="en-US" sz="2350" dirty="0"/>
              <a:t> strategy F (Make explicit links between science ideas and activities), strategy G (Link science ideas to other science ideas), and strategy H (Highlight key science ideas and focus question throughout)?  </a:t>
            </a:r>
          </a:p>
          <a:p>
            <a:pPr marL="182880" lvl="1" eaLnBrk="1" hangingPunct="1">
              <a:spcBef>
                <a:spcPts val="600"/>
              </a:spcBef>
              <a:spcAft>
                <a:spcPts val="0"/>
              </a:spcAft>
              <a:buFont typeface="Arial" pitchFamily="34" charset="0"/>
              <a:buChar char="•"/>
            </a:pPr>
            <a:r>
              <a:rPr lang="en-US" sz="2350" dirty="0"/>
              <a:t>How will the Student Thinking Lens and Science Content Storyline Lens strategies help you teach the Food Webs lessons in the fall?</a:t>
            </a:r>
          </a:p>
          <a:p>
            <a:pPr marL="182880" lvl="1" eaLnBrk="1" hangingPunct="1">
              <a:spcBef>
                <a:spcPts val="600"/>
              </a:spcBef>
              <a:spcAft>
                <a:spcPts val="0"/>
              </a:spcAft>
              <a:buFont typeface="Arial" pitchFamily="34" charset="0"/>
              <a:buChar char="•"/>
            </a:pPr>
            <a:r>
              <a:rPr lang="en-US" sz="2350" dirty="0"/>
              <a:t>An organism can use food molecules (1) for growth as they become part of its body; (2) for energy as the molecules are broken down; (3) as wastes; and (4) as matter passed on to other organisms. Why should these fractions of the food matter in an organism add up to 1?</a:t>
            </a:r>
          </a:p>
          <a:p>
            <a:pPr marL="182880" lvl="1" eaLnBrk="1" hangingPunct="1">
              <a:spcBef>
                <a:spcPts val="600"/>
              </a:spcBef>
              <a:spcAft>
                <a:spcPts val="0"/>
              </a:spcAft>
              <a:buFont typeface="Arial" pitchFamily="34" charset="0"/>
              <a:buChar char="•"/>
            </a:pPr>
            <a:r>
              <a:rPr lang="en-US" sz="2350" dirty="0"/>
              <a:t>How can we use conservation of matter to create fraction problems with a scientific context?</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828800"/>
            <a:ext cx="8077200" cy="4876800"/>
          </a:xfrm>
        </p:spPr>
        <p:txBody>
          <a:bodyPr/>
          <a:lstStyle/>
          <a:p>
            <a:pPr marL="365760" indent="-365760"/>
            <a:r>
              <a:rPr lang="en-US" sz="3200" dirty="0"/>
              <a:t>What does the organization of the summary chart in the </a:t>
            </a:r>
            <a:r>
              <a:rPr lang="en-US" sz="3200" dirty="0" err="1"/>
              <a:t>STeLLA</a:t>
            </a:r>
            <a:r>
              <a:rPr lang="en-US" sz="3200" dirty="0"/>
              <a:t> strategies booklet highlight about the Science Content Storyline Lens strategies? </a:t>
            </a:r>
          </a:p>
          <a:p>
            <a:pPr marL="365760" indent="-365760">
              <a:spcBef>
                <a:spcPts val="1200"/>
              </a:spcBef>
            </a:pPr>
            <a:r>
              <a:rPr lang="en-US" sz="3200" dirty="0"/>
              <a:t>Do you want to make any revisions or additions to our chart on 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a:t>
            </a:r>
            <a:r>
              <a:rPr lang="en-US" sz="3200" dirty="0" err="1"/>
              <a:t>RESPeCT</a:t>
            </a:r>
            <a:r>
              <a:rPr lang="en-US" sz="3200" dirty="0"/>
              <a:t> PD program!</a:t>
            </a:r>
          </a:p>
        </p:txBody>
      </p:sp>
    </p:spTree>
    <p:extLst>
      <p:ext uri="{BB962C8B-B14F-4D97-AF65-F5344CB8AC3E}">
        <p14:creationId xmlns:p14="http://schemas.microsoft.com/office/powerpoint/2010/main" val="46376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39633-8678-41C5-A344-EDA4BD18F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02841"/>
            <a:ext cx="5868219" cy="6420746"/>
          </a:xfrm>
          <a:prstGeom prst="rect">
            <a:avLst/>
          </a:prstGeom>
        </p:spPr>
      </p:pic>
      <p:sp>
        <p:nvSpPr>
          <p:cNvPr id="7" name="Rectangle 6"/>
          <p:cNvSpPr>
            <a:spLocks noChangeArrowheads="1"/>
          </p:cNvSpPr>
          <p:nvPr/>
        </p:nvSpPr>
        <p:spPr bwMode="auto">
          <a:xfrm>
            <a:off x="4511566" y="4953000"/>
            <a:ext cx="2727434"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1</a:t>
            </a:r>
          </a:p>
        </p:txBody>
      </p:sp>
      <p:sp>
        <p:nvSpPr>
          <p:cNvPr id="3" name="Content Placeholder 2"/>
          <p:cNvSpPr>
            <a:spLocks noGrp="1"/>
          </p:cNvSpPr>
          <p:nvPr>
            <p:ph idx="1"/>
          </p:nvPr>
        </p:nvSpPr>
        <p:spPr/>
        <p:txBody>
          <a:bodyPr/>
          <a:lstStyle/>
          <a:p>
            <a:pPr marL="0" indent="0">
              <a:buNone/>
            </a:pPr>
            <a:r>
              <a:rPr lang="en-US" sz="3200" dirty="0"/>
              <a:t>How can science content storyline coherence be enhanced by explicitly implementing </a:t>
            </a:r>
            <a:r>
              <a:rPr lang="en-US" sz="3200" dirty="0" err="1"/>
              <a:t>STeLLA</a:t>
            </a:r>
            <a:r>
              <a:rPr lang="en-US" sz="3200" dirty="0"/>
              <a:t>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800" dirty="0"/>
              <a:t>SCSL Strategies F, G, and H: Purposes and Key Features</a:t>
            </a:r>
          </a:p>
        </p:txBody>
      </p:sp>
      <p:sp>
        <p:nvSpPr>
          <p:cNvPr id="3" name="Content Placeholder 2"/>
          <p:cNvSpPr>
            <a:spLocks noGrp="1"/>
          </p:cNvSpPr>
          <p:nvPr>
            <p:ph idx="1"/>
          </p:nvPr>
        </p:nvSpPr>
        <p:spPr>
          <a:xfrm>
            <a:off x="533400" y="17526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dirty="0"/>
              <a:t>SCSL Strategies F, G, and H: Discussion Question</a:t>
            </a:r>
          </a:p>
        </p:txBody>
      </p:sp>
      <p:sp>
        <p:nvSpPr>
          <p:cNvPr id="3" name="Content Placeholder 2"/>
          <p:cNvSpPr>
            <a:spLocks noGrp="1"/>
          </p:cNvSpPr>
          <p:nvPr>
            <p:ph idx="1"/>
          </p:nvPr>
        </p:nvSpPr>
        <p:spPr>
          <a:xfrm>
            <a:off x="533400" y="1828800"/>
            <a:ext cx="8305800" cy="4876800"/>
          </a:xfrm>
        </p:spPr>
        <p:txBody>
          <a:bodyPr/>
          <a:lstStyle/>
          <a:p>
            <a:pPr marL="0" indent="0">
              <a:buNone/>
            </a:pPr>
            <a:r>
              <a:rPr lang="en-US" sz="3200" dirty="0"/>
              <a:t>What’s similar and different about these three strategies? </a:t>
            </a:r>
          </a:p>
          <a:p>
            <a:pPr marL="0" indent="0">
              <a:buNone/>
            </a:pPr>
            <a:endParaRPr lang="en-US" sz="28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sz="3800" dirty="0"/>
              <a:t>Preparing for Video-based Lesson Analysis</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amp;amp;#x09;&amp;amp;#x09;&amp;amp;#x09;&amp;quot;&quot;/&gt;&lt;property id=&quot;20307&quot; value=&quot;360&quot;/&gt;&lt;/object&gt;&lt;object type=&quot;3&quot; unique_id=&quot;10005&quot;&gt;&lt;property id=&quot;20148&quot; value=&quot;5&quot;/&gt;&lt;property id=&quot;20300&quot; value=&quot;Slide 3 - &amp;quot;Trends in Reflections&amp;quot;&quot;/&gt;&lt;property id=&quot;20307&quot; value=&quot;300&quot;/&gt;&lt;/object&gt;&lt;object type=&quot;3&quot; unique_id=&quot;10006&quot;&gt;&lt;property id=&quot;20148&quot; value=&quot;5&quot;/&gt;&lt;property id=&quot;20300&quot; value=&quot;Slide 4 - &amp;quot;Today’s Focus Questions&amp;quot;&quot;/&gt;&lt;property id=&quot;20307&quot; value=&quot;305&quot;/&gt;&lt;/object&gt;&lt;object type=&quot;3&quot; unique_id=&quot;10007&quot;&gt;&lt;property id=&quot;20148&quot; value=&quot;5&quot;/&gt;&lt;property id=&quot;20300&quot; value=&quot;Slide 5&quot;/&gt;&lt;property id=&quot;20307&quot; value=&quot;303&quot;/&gt;&lt;/object&gt;&lt;object type=&quot;3&quot; unique_id=&quot;10008&quot;&gt;&lt;property id=&quot;20148&quot; value=&quot;5&quot;/&gt;&lt;property id=&quot;20300&quot; value=&quot;Slide 6 - &amp;quot;SCSL Strategies F, G, and H: Purposes and Key Features&amp;quot;&quot;/&gt;&lt;property id=&quot;20307&quot; value=&quot;334&quot;/&gt;&lt;/object&gt;&lt;object type=&quot;3&quot; unique_id=&quot;10009&quot;&gt;&lt;property id=&quot;20148&quot; value=&quot;5&quot;/&gt;&lt;property id=&quot;20300&quot; value=&quot;Slide 7 - &amp;quot;SCSL Strategies F, G, and H: Discussion Question&amp;quot;&quot;/&gt;&lt;property id=&quot;20307&quot; value=&quot;377&quot;/&gt;&lt;/object&gt;&lt;object type=&quot;3&quot; unique_id=&quot;10010&quot;&gt;&lt;property id=&quot;20148&quot; value=&quot;5&quot;/&gt;&lt;property id=&quot;20300&quot; value=&quot;Slide 8 - &amp;quot;Preparing for Video Analysis:  Analysis Guide F, Part 1&amp;quot;&quot;/&gt;&lt;property id=&quot;20307&quot; value=&quot;370&quot;/&gt;&lt;/object&gt;&lt;object type=&quot;3&quot; unique_id=&quot;10011&quot;&gt;&lt;property id=&quot;20148&quot; value=&quot;5&quot;/&gt;&lt;property id=&quot;20300&quot; value=&quot;Slide 9 - &amp;quot;Video Analysis: Strategy F&amp;quot;&quot;/&gt;&lt;property id=&quot;20307&quot; value=&quot;338&quot;/&gt;&lt;/object&gt;&lt;object type=&quot;3&quot; unique_id=&quot;10012&quot;&gt;&lt;property id=&quot;20148&quot; value=&quot;5&quot;/&gt;&lt;property id=&quot;20300&quot; value=&quot;Slide 10 - &amp;quot;Video Analysis: Context  Strategies F, G, and H&amp;quot;&quot;/&gt;&lt;property id=&quot;20307&quot; value=&quot;382&quot;/&gt;&lt;/object&gt;&lt;object type=&quot;3&quot; unique_id=&quot;10013&quot;&gt;&lt;property id=&quot;20148&quot; value=&quot;5&quot;/&gt;&lt;property id=&quot;20300&quot; value=&quot;Slide 11 - &amp;quot;Video Analysis: Strategies F, G, and H&amp;quot;&quot;/&gt;&lt;property id=&quot;20307&quot; value=&quot;342&quot;/&gt;&lt;/object&gt;&lt;object type=&quot;3&quot; unique_id=&quot;10014&quot;&gt;&lt;property id=&quot;20148&quot; value=&quot;5&quot;/&gt;&lt;property id=&quot;20300&quot; value=&quot;Slide 12 - &amp;quot;Summary: Strategies F, G, H&amp;quot;&quot;/&gt;&lt;property id=&quot;20307&quot; value=&quot;345&quot;/&gt;&lt;/object&gt;&lt;object type=&quot;3&quot; unique_id=&quot;10015&quot;&gt;&lt;property id=&quot;20148&quot; value=&quot;5&quot;/&gt;&lt;property id=&quot;20300&quot; value=&quot;Slide 13 - &amp;quot;Food Webs Lesson Plan Conversation&amp;quot;&quot;/&gt;&lt;property id=&quot;20307&quot; value=&quot;372&quot;/&gt;&lt;/object&gt;&lt;object type=&quot;3&quot; unique_id=&quot;10016&quot;&gt;&lt;property id=&quot;20148&quot; value=&quot;5&quot;/&gt;&lt;property id=&quot;20300&quot; value=&quot;Slide 14 - &amp;quot;STL Strategies Highlighted in Food Webs Lessons&amp;quot;&quot;/&gt;&lt;property id=&quot;20307&quot; value=&quot;379&quot;/&gt;&lt;/object&gt;&lt;object type=&quot;3&quot; unique_id=&quot;10017&quot;&gt;&lt;property id=&quot;20148&quot; value=&quot;5&quot;/&gt;&lt;property id=&quot;20300&quot; value=&quot;Slide 15 - &amp;quot;SCSL Strategies Highlighted in Food Webs Lessons&amp;quot;&quot;/&gt;&lt;property id=&quot;20307&quot; value=&quot;380&quot;/&gt;&lt;/object&gt;&lt;object type=&quot;3&quot; unique_id=&quot;10018&quot;&gt;&lt;property id=&quot;20148&quot; value=&quot;5&quot;/&gt;&lt;property id=&quot;20300&quot; value=&quot;Slide 16 - &amp;quot;Overview of Study Group Sessions&amp;quot;&quot;/&gt;&lt;property id=&quot;20307&quot; value=&quot;373&quot;/&gt;&lt;/object&gt;&lt;object type=&quot;3&quot; unique_id=&quot;10019&quot;&gt;&lt;property id=&quot;20148&quot; value=&quot;5&quot;/&gt;&lt;property id=&quot;20300&quot; value=&quot;Slide 17 - &amp;quot;What you’ll do when you teach the food webs lessons&amp;quot;&quot;/&gt;&lt;property id=&quot;20307&quot; value=&quot;374&quot;/&gt;&lt;/object&gt;&lt;object type=&quot;3&quot; unique_id=&quot;10020&quot;&gt;&lt;property id=&quot;20148&quot; value=&quot;5&quot;/&gt;&lt;property id=&quot;20300&quot; value=&quot;Slide 18 - &amp;quot;Scheduling School Year Study Groups&amp;quot;&quot;/&gt;&lt;property id=&quot;20307&quot; value=&quot;375&quot;/&gt;&lt;/object&gt;&lt;object type=&quot;3&quot; unique_id=&quot;10021&quot;&gt;&lt;property id=&quot;20148&quot; value=&quot;5&quot;/&gt;&lt;property id=&quot;20300&quot; value=&quot;Slide 19 - &amp;quot; FOOD WEbs&amp;quot;&quot;/&gt;&lt;property id=&quot;20307&quot; value=&quot;383&quot;/&gt;&lt;/object&gt;&lt;object type=&quot;3&quot; unique_id=&quot;10022&quot;&gt;&lt;property id=&quot;20148&quot; value=&quot;5&quot;/&gt;&lt;property id=&quot;20300&quot; value=&quot;Slide 20 - &amp;quot;Focus Questions for the Session&amp;quot;&quot;/&gt;&lt;property id=&quot;20307&quot; value=&quot;384&quot;/&gt;&lt;/object&gt;&lt;object type=&quot;3&quot; unique_id=&quot;10023&quot;&gt;&lt;property id=&quot;20148&quot; value=&quot;5&quot;/&gt;&lt;property id=&quot;20300&quot; value=&quot;Slide 21 - &amp;quot;Where does the matter go? A math problem!&amp;quot;&quot;/&gt;&lt;property id=&quot;20307&quot; value=&quot;385&quot;/&gt;&lt;/object&gt;&lt;object type=&quot;3&quot; unique_id=&quot;10024&quot;&gt;&lt;property id=&quot;20148&quot; value=&quot;5&quot;/&gt;&lt;property id=&quot;20300&quot; value=&quot;Slide 22 - &amp;quot;Compute the Sum&amp;quot;&quot;/&gt;&lt;property id=&quot;20307&quot; value=&quot;386&quot;/&gt;&lt;/object&gt;&lt;object type=&quot;3&quot; unique_id=&quot;10025&quot;&gt;&lt;property id=&quot;20148&quot; value=&quot;5&quot;/&gt;&lt;property id=&quot;20300&quot; value=&quot;Slide 23 - &amp;quot;Focus Question 1&amp;quot;&quot;/&gt;&lt;property id=&quot;20307&quot; value=&quot;387&quot;/&gt;&lt;/object&gt;&lt;object type=&quot;3&quot; unique_id=&quot;10026&quot;&gt;&lt;property id=&quot;20148&quot; value=&quot;5&quot;/&gt;&lt;property id=&quot;20300&quot; value=&quot;Slide 24 - &amp;quot;Analyze your Thinking&amp;quot;&quot;/&gt;&lt;property id=&quot;20307&quot; value=&quot;388&quot;/&gt;&lt;/object&gt;&lt;object type=&quot;3&quot; unique_id=&quot;10027&quot;&gt;&lt;property id=&quot;20148&quot; value=&quot;5&quot;/&gt;&lt;property id=&quot;20300&quot; value=&quot;Slide 25 - &amp;quot;Representing Portions with Pie Charts&amp;quot;&quot;/&gt;&lt;property id=&quot;20307&quot; value=&quot;389&quot;/&gt;&lt;/object&gt;&lt;object type=&quot;3&quot; unique_id=&quot;10028&quot;&gt;&lt;property id=&quot;20148&quot; value=&quot;5&quot;/&gt;&lt;property id=&quot;20300&quot; value=&quot;Slide 26 - &amp;quot;Representing Addition with Pie Charts&amp;quot;&quot;/&gt;&lt;property id=&quot;20307&quot; value=&quot;390&quot;/&gt;&lt;/object&gt;&lt;object type=&quot;3&quot; unique_id=&quot;10029&quot;&gt;&lt;property id=&quot;20148&quot; value=&quot;5&quot;/&gt;&lt;property id=&quot;20300&quot; value=&quot;Slide 27 - &amp;quot;Identifying the Unit&amp;quot;&quot;/&gt;&lt;property id=&quot;20307&quot; value=&quot;391&quot;/&gt;&lt;/object&gt;&lt;object type=&quot;3&quot; unique_id=&quot;10030&quot;&gt;&lt;property id=&quot;20148&quot; value=&quot;5&quot;/&gt;&lt;property id=&quot;20300&quot; value=&quot;Slide 28 - &amp;quot;Identifying the Unit&amp;quot;&quot;/&gt;&lt;property id=&quot;20307&quot; value=&quot;392&quot;/&gt;&lt;/object&gt;&lt;object type=&quot;3&quot; unique_id=&quot;10031&quot;&gt;&lt;property id=&quot;20148&quot; value=&quot;5&quot;/&gt;&lt;property id=&quot;20300&quot; value=&quot;Slide 29 - &amp;quot;Identifying the Unit&amp;quot;&quot;/&gt;&lt;property id=&quot;20307&quot; value=&quot;393&quot;/&gt;&lt;/object&gt;&lt;object type=&quot;3&quot; unique_id=&quot;10032&quot;&gt;&lt;property id=&quot;20148&quot; value=&quot;5&quot;/&gt;&lt;property id=&quot;20300&quot; value=&quot;Slide 30 - &amp;quot;Identifying the Unit&amp;quot;&quot;/&gt;&lt;property id=&quot;20307&quot; value=&quot;394&quot;/&gt;&lt;/object&gt;&lt;object type=&quot;3&quot; unique_id=&quot;10033&quot;&gt;&lt;property id=&quot;20148&quot; value=&quot;5&quot;/&gt;&lt;property id=&quot;20300&quot; value=&quot;Slide 31 - &amp;quot;Where does the matter go? A math problem!&amp;quot;&quot;/&gt;&lt;property id=&quot;20307&quot; value=&quot;395&quot;/&gt;&lt;/object&gt;&lt;object type=&quot;3&quot; unique_id=&quot;10038&quot;&gt;&lt;property id=&quot;20148&quot; value=&quot;5&quot;/&gt;&lt;property id=&quot;20300&quot; value=&quot;Slide 32 - &amp;quot;Detecting an Error&amp;quot;&quot;/&gt;&lt;property id=&quot;20307&quot; value=&quot;400&quot;/&gt;&lt;/object&gt;&lt;object type=&quot;3&quot; unique_id=&quot;10039&quot;&gt;&lt;property id=&quot;20148&quot; value=&quot;5&quot;/&gt;&lt;property id=&quot;20300&quot; value=&quot;Slide 33 - &amp;quot;Detecting an Error&amp;quot;&quot;/&gt;&lt;property id=&quot;20307&quot; value=&quot;401&quot;/&gt;&lt;/object&gt;&lt;object type=&quot;3&quot; unique_id=&quot;10040&quot;&gt;&lt;property id=&quot;20148&quot; value=&quot;5&quot;/&gt;&lt;property id=&quot;20300&quot; value=&quot;Slide 34 - &amp;quot;Focus Question 1: Reflection&amp;quot;&quot;/&gt;&lt;property id=&quot;20307&quot; value=&quot;402&quot;/&gt;&lt;/object&gt;&lt;object type=&quot;3&quot; unique_id=&quot;10041&quot;&gt;&lt;property id=&quot;20148&quot; value=&quot;5&quot;/&gt;&lt;property id=&quot;20300&quot; value=&quot;Slide 35 - &amp;quot;Focus Question 2&amp;quot;&quot;/&gt;&lt;property id=&quot;20307&quot; value=&quot;403&quot;/&gt;&lt;/object&gt;&lt;object type=&quot;3&quot; unique_id=&quot;10042&quot;&gt;&lt;property id=&quot;20148&quot; value=&quot;5&quot;/&gt;&lt;property id=&quot;20300&quot; value=&quot;Slide 36 - &amp;quot;Fraction problem with context&amp;quot;&quot;/&gt;&lt;property id=&quot;20307&quot; value=&quot;404&quot;/&gt;&lt;/object&gt;&lt;object type=&quot;3&quot; unique_id=&quot;10043&quot;&gt;&lt;property id=&quot;20148&quot; value=&quot;5&quot;/&gt;&lt;property id=&quot;20300&quot; value=&quot;Slide 37 - &amp;quot;Applying Conservation of Matter&amp;quot;&quot;/&gt;&lt;property id=&quot;20307&quot; value=&quot;405&quot;/&gt;&lt;/object&gt;&lt;object type=&quot;3&quot; unique_id=&quot;10044&quot;&gt;&lt;property id=&quot;20148&quot; value=&quot;5&quot;/&gt;&lt;property id=&quot;20300&quot; value=&quot;Slide 38 - &amp;quot;Write your own where the unit is 1/14&amp;quot;&quot;/&gt;&lt;property id=&quot;20307&quot; value=&quot;406&quot;/&gt;&lt;/object&gt;&lt;object type=&quot;3&quot; unique_id=&quot;10046&quot;&gt;&lt;property id=&quot;20148&quot; value=&quot;5&quot;/&gt;&lt;property id=&quot;20300&quot; value=&quot;Slide 39 - &amp;quot;Focus Question 2: Reflect&amp;quot;&quot;/&gt;&lt;property id=&quot;20307&quot; value=&quot;408&quot;/&gt;&lt;/object&gt;&lt;object type=&quot;3&quot; unique_id=&quot;10051&quot;&gt;&lt;property id=&quot;20148&quot; value=&quot;5&quot;/&gt;&lt;property id=&quot;20300&quot; value=&quot;Slide 40 - &amp;quot;Today’s Focus Questions&amp;quot;&quot;/&gt;&lt;property id=&quot;20307&quot; value=&quot;348&quot;/&gt;&lt;/object&gt;&lt;object type=&quot;3&quot; unique_id=&quot;10052&quot;&gt;&lt;property id=&quot;20148&quot; value=&quot;5&quot;/&gt;&lt;property id=&quot;20300&quot; value=&quot;Slide 41 - &amp;quot;Summarizing:  Science Content Storyline Lens Strategies&amp;quot;&quot;/&gt;&lt;property id=&quot;20307&quot; value=&quot;369&quot;/&gt;&lt;/object&gt;&lt;object type=&quot;3&quot; unique_id=&quot;10053&quot;&gt;&lt;property id=&quot;20148&quot; value=&quot;5&quot;/&gt;&lt;property id=&quot;20300&quot; value=&quot;Slide 42 - &amp;quot;Celebrating Our Progress!&amp;quot;&quot;/&gt;&lt;property id=&quot;20307&quot; value=&quot;376&quot;/&gt;&lt;/object&gt;&lt;object type=&quot;3&quot; unique_id=&quot;10054&quot;&gt;&lt;property id=&quot;20148&quot; value=&quot;5&quot;/&gt;&lt;property id=&quot;20300&quot; value=&quot;Slide 43 - &amp;quot;Thank you for your participation!&amp;quot;&quot;/&gt;&lt;property id=&quot;20307&quot; value=&quot;293&quot;/&gt;&lt;/object&gt;&lt;/object&gt;&lt;object type=&quot;8&quot; unique_id=&quot;1010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13340</TotalTime>
  <Words>6287</Words>
  <Application>Microsoft Office PowerPoint</Application>
  <PresentationFormat>On-screen Show (4:3)</PresentationFormat>
  <Paragraphs>719</Paragraphs>
  <Slides>45</Slides>
  <Notes>45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Cambria Math</vt:lpstr>
      <vt:lpstr>Lucida Sans Unicode</vt:lpstr>
      <vt:lpstr>Clarity</vt:lpstr>
      <vt:lpstr>RESPeCT Template</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F, G, and H</vt:lpstr>
      <vt:lpstr>Lesson Analysis: Strategies F, G, and H</vt:lpstr>
      <vt:lpstr>Summary: Strategies F, G, and H</vt:lpstr>
      <vt:lpstr>Lesson Analysis: Focus Question 2</vt:lpstr>
      <vt:lpstr>Food Webs Lesson Plan Conversation</vt:lpstr>
      <vt:lpstr>STL Strategies Highlighted in the Food Webs Lessons</vt:lpstr>
      <vt:lpstr>SCSL Strategies Highlighted in the Food Webs Lessons</vt:lpstr>
      <vt:lpstr>Overview of Study-Group Sessions</vt:lpstr>
      <vt:lpstr>Teaching the Food Webs Lessons</vt:lpstr>
      <vt:lpstr>Scheduling School-Year Study Groups</vt:lpstr>
      <vt:lpstr> FOOD WEbs</vt:lpstr>
      <vt:lpstr>Content Deepening Focus Questions</vt:lpstr>
      <vt:lpstr>Where Does the Matter Go? A Math Problem!</vt:lpstr>
      <vt:lpstr>Compute the Sum</vt:lpstr>
      <vt:lpstr>Content Deepening: Focus Question 1</vt:lpstr>
      <vt:lpstr>Analyze Your Thinking</vt:lpstr>
      <vt:lpstr>Representing Portions with Pie Charts</vt:lpstr>
      <vt:lpstr>Representing Addition with Pie Charts</vt:lpstr>
      <vt:lpstr>Identifying the Unit</vt:lpstr>
      <vt:lpstr>Identifying the Unit</vt:lpstr>
      <vt:lpstr>Identifying the Unit</vt:lpstr>
      <vt:lpstr>Identifying the Unit</vt:lpstr>
      <vt:lpstr>Where Does the Matter Go? A Math Problem! </vt:lpstr>
      <vt:lpstr>Detecting an Error</vt:lpstr>
      <vt:lpstr>Detecting an Error</vt:lpstr>
      <vt:lpstr>Reflect: Content Deepening Focus Question 1</vt:lpstr>
      <vt:lpstr>Content Deepening: Focus Question 2</vt:lpstr>
      <vt:lpstr>A Fraction Problem</vt:lpstr>
      <vt:lpstr>Applying Conservation of Matter</vt:lpstr>
      <vt:lpstr>Design Your Own Fraction Problem</vt:lpstr>
      <vt:lpstr>Reflect: Content Deepening Focus Question 2</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593</cp:revision>
  <cp:lastPrinted>2018-06-21T17:44:22Z</cp:lastPrinted>
  <dcterms:created xsi:type="dcterms:W3CDTF">2014-06-10T18:20:14Z</dcterms:created>
  <dcterms:modified xsi:type="dcterms:W3CDTF">2020-01-07T23:02:51Z</dcterms:modified>
</cp:coreProperties>
</file>