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9" r:id="rId2"/>
    <p:sldId id="402" r:id="rId3"/>
    <p:sldId id="400" r:id="rId4"/>
    <p:sldId id="386" r:id="rId5"/>
    <p:sldId id="385" r:id="rId6"/>
    <p:sldId id="387" r:id="rId7"/>
    <p:sldId id="403" r:id="rId8"/>
    <p:sldId id="406" r:id="rId9"/>
    <p:sldId id="407" r:id="rId10"/>
    <p:sldId id="409" r:id="rId11"/>
    <p:sldId id="410" r:id="rId12"/>
    <p:sldId id="422" r:id="rId13"/>
    <p:sldId id="412" r:id="rId14"/>
    <p:sldId id="415" r:id="rId15"/>
    <p:sldId id="408" r:id="rId16"/>
    <p:sldId id="416" r:id="rId17"/>
    <p:sldId id="413" r:id="rId18"/>
    <p:sldId id="417" r:id="rId19"/>
    <p:sldId id="375" r:id="rId20"/>
    <p:sldId id="414" r:id="rId21"/>
    <p:sldId id="419" r:id="rId22"/>
    <p:sldId id="418" r:id="rId23"/>
    <p:sldId id="420" r:id="rId24"/>
    <p:sldId id="421" r:id="rId25"/>
    <p:sldId id="3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2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87" autoAdjust="0"/>
    <p:restoredTop sz="85663" autoAdjust="0"/>
  </p:normalViewPr>
  <p:slideViewPr>
    <p:cSldViewPr>
      <p:cViewPr varScale="1">
        <p:scale>
          <a:sx n="89" d="100"/>
          <a:sy n="89" d="100"/>
        </p:scale>
        <p:origin x="9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happyscientist.com/content/cloud-formation-part-1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61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6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66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94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01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Happy Scientist link: </a:t>
            </a:r>
            <a:r>
              <a:rPr lang="en-US" dirty="0">
                <a:hlinkClick r:id="rId3"/>
              </a:rPr>
              <a:t>https://www.thehappyscientist.com/content/cloud-formation-part-1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84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90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7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57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44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happyscientist.com/content/cloud-formation-part-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WATER CYCLE Lesson 5A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772400" cy="2286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Can Ideas about Water Molecules, Evaporation, and Condensation Help Us Explain Everyday Situations?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638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715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638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715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about How Clouds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In your science notebooks, write down your ideas about how clouds form.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US" sz="3200" b="1" dirty="0"/>
              <a:t>How Clouds Form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My ideas:  </a:t>
            </a:r>
          </a:p>
        </p:txBody>
      </p:sp>
    </p:spTree>
    <p:extLst>
      <p:ext uri="{BB962C8B-B14F-4D97-AF65-F5344CB8AC3E}">
        <p14:creationId xmlns:p14="http://schemas.microsoft.com/office/powerpoint/2010/main" val="4063791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about How Clouds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In your science notebooks, add new ideas from the handout about how clouds form.</a:t>
            </a:r>
          </a:p>
          <a:p>
            <a:pPr marL="0" indent="0" algn="ctr">
              <a:spcBef>
                <a:spcPts val="2200"/>
              </a:spcBef>
              <a:buNone/>
            </a:pPr>
            <a:r>
              <a:rPr lang="en-US" sz="3200" b="1" dirty="0"/>
              <a:t>How Clouds Form</a:t>
            </a:r>
          </a:p>
          <a:p>
            <a:pPr marL="0" indent="0">
              <a:buNone/>
            </a:pPr>
            <a:r>
              <a:rPr lang="en-US" sz="3200" dirty="0"/>
              <a:t>My ideas: </a:t>
            </a:r>
          </a:p>
          <a:p>
            <a:pPr marL="0" indent="0">
              <a:spcBef>
                <a:spcPts val="3200"/>
              </a:spcBef>
              <a:buNone/>
            </a:pPr>
            <a:r>
              <a:rPr lang="en-US" sz="3200" dirty="0">
                <a:solidFill>
                  <a:srgbClr val="FF0000"/>
                </a:solidFill>
              </a:rPr>
              <a:t>From the handout: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Ideas about How Clouds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191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Now let’s watch a video about cloud formation and see if we discover some more ideas!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5943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200"/>
              </a:spcBef>
            </a:pPr>
            <a:r>
              <a:rPr lang="en-US" dirty="0">
                <a:solidFill>
                  <a:srgbClr val="0070C0"/>
                </a:solidFill>
              </a:rPr>
              <a:t>Link to the Happy Scientist video: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u="sng" dirty="0">
                <a:hlinkClick r:id="rId2"/>
              </a:rPr>
              <a:t>https://www.thehappyscientist.com/content/cloud-formation-part-1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/>
          <a:lstStyle/>
          <a:p>
            <a:r>
              <a:rPr lang="en-US" dirty="0"/>
              <a:t>Ideas about How Clouds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your science notebooks, add any new ideas from the video about how clouds form.</a:t>
            </a:r>
          </a:p>
          <a:p>
            <a:pPr marL="0" indent="0" algn="ctr">
              <a:spcBef>
                <a:spcPts val="2200"/>
              </a:spcBef>
              <a:buNone/>
            </a:pPr>
            <a:r>
              <a:rPr lang="en-US" sz="3200" b="1" dirty="0"/>
              <a:t>How Clouds Form</a:t>
            </a:r>
          </a:p>
          <a:p>
            <a:pPr marL="0" indent="0">
              <a:buNone/>
            </a:pPr>
            <a:r>
              <a:rPr lang="en-US" sz="3200" dirty="0"/>
              <a:t>My ideas: </a:t>
            </a:r>
          </a:p>
          <a:p>
            <a:pPr marL="0" indent="0">
              <a:spcBef>
                <a:spcPts val="3200"/>
              </a:spcBef>
              <a:buNone/>
            </a:pPr>
            <a:r>
              <a:rPr lang="en-US" sz="3200" dirty="0"/>
              <a:t>The handout:</a:t>
            </a:r>
          </a:p>
          <a:p>
            <a:pPr marL="0" indent="0">
              <a:spcBef>
                <a:spcPts val="3200"/>
              </a:spcBef>
              <a:buNone/>
            </a:pPr>
            <a:r>
              <a:rPr lang="en-US" sz="3200" dirty="0">
                <a:solidFill>
                  <a:srgbClr val="FF0000"/>
                </a:solidFill>
              </a:rPr>
              <a:t>The video: </a:t>
            </a:r>
          </a:p>
          <a:p>
            <a:pPr marL="0" indent="0">
              <a:spcBef>
                <a:spcPts val="3200"/>
              </a:spcBef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83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/>
          <a:lstStyle/>
          <a:p>
            <a:pPr marL="685800"/>
            <a:r>
              <a:rPr lang="en-US" dirty="0"/>
              <a:t>Key Ideas about Clouds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19200"/>
            <a:ext cx="38383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Clr>
                <a:schemeClr val="bg1">
                  <a:lumMod val="65000"/>
                </a:schemeClr>
              </a:buClr>
            </a:pPr>
            <a:r>
              <a:rPr lang="en-US" sz="2800" b="1" dirty="0">
                <a:latin typeface="Calibri" pitchFamily="34" charset="0"/>
              </a:rPr>
              <a:t>Clouds are NOT … </a:t>
            </a:r>
          </a:p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Made of water vapor!</a:t>
            </a:r>
          </a:p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Formed only by evaporation.</a:t>
            </a:r>
          </a:p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1219200"/>
            <a:ext cx="457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 algn="ctr">
              <a:buClr>
                <a:schemeClr val="bg1">
                  <a:lumMod val="65000"/>
                </a:schemeClr>
              </a:buClr>
            </a:pPr>
            <a:r>
              <a:rPr lang="en-US" sz="2800" b="1" dirty="0">
                <a:latin typeface="Calibri" pitchFamily="34" charset="0"/>
              </a:rPr>
              <a:t>Clouds are </a:t>
            </a:r>
            <a:r>
              <a:rPr lang="en-US" sz="2800" dirty="0">
                <a:latin typeface="Calibri" pitchFamily="34" charset="0"/>
              </a:rPr>
              <a:t>… </a:t>
            </a:r>
          </a:p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Made of tiny liquid-water drops.</a:t>
            </a:r>
          </a:p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Formed by condensation!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57150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3048000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Clouds form when liquid-water molecules from Earth’s surface gain heat energy, move faster, break away from other molecules, and rise into the air as water vapor (evaporation).</a:t>
            </a:r>
          </a:p>
          <a:p>
            <a:pPr marL="274320" indent="-27432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When the water-vapor molecules lose heat energy (cool), they slow down and join together to form liquid-water drops on dust particles in the air (condensation). This is a CLOUD!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6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Use what you know about clouds to explain what’s happening in this picture.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362200"/>
            <a:ext cx="8153400" cy="4114800"/>
          </a:xfrm>
        </p:spPr>
      </p:pic>
      <p:sp>
        <p:nvSpPr>
          <p:cNvPr id="6" name="TextBox 5"/>
          <p:cNvSpPr txBox="1"/>
          <p:nvPr/>
        </p:nvSpPr>
        <p:spPr>
          <a:xfrm>
            <a:off x="457200" y="4572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Teakettle Situation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4200" y="6483849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730823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3" r="9627"/>
          <a:stretch/>
        </p:blipFill>
        <p:spPr bwMode="auto">
          <a:xfrm>
            <a:off x="3048000" y="1524000"/>
            <a:ext cx="5715000" cy="441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err="1"/>
              <a:t>TeaKettle</a:t>
            </a:r>
            <a:r>
              <a:rPr lang="en-US" dirty="0"/>
              <a:t> Summary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3657600"/>
            <a:ext cx="28194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Calibri" pitchFamily="34" charset="0"/>
              </a:rPr>
              <a:t>Condensation: </a:t>
            </a:r>
            <a:r>
              <a:rPr lang="en-US" sz="2700" dirty="0">
                <a:latin typeface="Calibri" pitchFamily="34" charset="0"/>
              </a:rPr>
              <a:t>Drops of liquid water (steam) form when the water vapor hits the cooler air outside the kettle.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447800"/>
            <a:ext cx="251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Calibri" pitchFamily="34" charset="0"/>
              </a:rPr>
              <a:t>Evaporation: </a:t>
            </a:r>
            <a:r>
              <a:rPr lang="en-US" sz="2700" dirty="0">
                <a:latin typeface="Calibri" pitchFamily="34" charset="0"/>
              </a:rPr>
              <a:t>Invisible water vapor (gas) escapes from the spout.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34200" y="5943600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191000" y="3886200"/>
            <a:ext cx="1828800" cy="457200"/>
          </a:xfrm>
          <a:prstGeom prst="straightConnector1">
            <a:avLst/>
          </a:prstGeom>
          <a:ln w="155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1400" y="44196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Water Vapor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191000" y="2362200"/>
            <a:ext cx="1219200" cy="533400"/>
          </a:xfrm>
          <a:prstGeom prst="straightConnector1">
            <a:avLst/>
          </a:prstGeom>
          <a:ln w="155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86400" y="2057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Steam</a:t>
            </a:r>
          </a:p>
        </p:txBody>
      </p:sp>
    </p:spTree>
    <p:extLst>
      <p:ext uri="{BB962C8B-B14F-4D97-AF65-F5344CB8AC3E}">
        <p14:creationId xmlns:p14="http://schemas.microsoft.com/office/powerpoint/2010/main" val="4380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51169"/>
          </a:xfrm>
        </p:spPr>
        <p:txBody>
          <a:bodyPr>
            <a:normAutofit/>
          </a:bodyPr>
          <a:lstStyle/>
          <a:p>
            <a:r>
              <a:rPr lang="en-US" dirty="0"/>
              <a:t>Another Everyday Situation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229600" cy="4801314"/>
          </a:xfrm>
          <a:prstGeom prst="rect">
            <a:avLst/>
          </a:prstGeom>
          <a:noFill/>
          <a:ln w="63500"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anose="020F0502020204030204" pitchFamily="34" charset="0"/>
              </a:rPr>
              <a:t>Arturo went into the bathroom to take a hot shower. Before his shower, the mirror over the sink was dry. After his shower, the mirror was fogged up. 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11" y="2666999"/>
            <a:ext cx="5715577" cy="38103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65507E-A90E-4AA3-8A57-20956501E869}"/>
              </a:ext>
            </a:extLst>
          </p:cNvPr>
          <p:cNvSpPr txBox="1"/>
          <p:nvPr/>
        </p:nvSpPr>
        <p:spPr>
          <a:xfrm>
            <a:off x="5486400" y="6474815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val="4218131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46021"/>
            <a:ext cx="1847810" cy="27717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/>
              <a:t>Foggy-Mirror Summary				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1"/>
          <a:stretch/>
        </p:blipFill>
        <p:spPr>
          <a:xfrm>
            <a:off x="4680649" y="1346021"/>
            <a:ext cx="3853752" cy="275073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3193551" y="2819400"/>
            <a:ext cx="1219200" cy="0"/>
          </a:xfrm>
          <a:prstGeom prst="straightConnector1">
            <a:avLst/>
          </a:prstGeom>
          <a:ln w="155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1000" y="4267200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Liquid-water molecules from the shower gain heat energy, break away from other molecules, and spread out into the air as water-vapor  molecules (evaporation).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4267200"/>
            <a:ext cx="434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Water-vapor molecules in the </a:t>
            </a:r>
            <a:br>
              <a:rPr lang="en-US" sz="2400" dirty="0">
                <a:latin typeface="Calibri" pitchFamily="34" charset="0"/>
              </a:rPr>
            </a:br>
            <a:r>
              <a:rPr lang="en-US" sz="2400" dirty="0">
                <a:latin typeface="Calibri" pitchFamily="34" charset="0"/>
              </a:rPr>
              <a:t>air lose heat energy near the cooler mirror. They slow down and join together to form liquid-water drops on the mirror (condensation).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B2E695-3105-40E8-BD16-39695319650F}"/>
              </a:ext>
            </a:extLst>
          </p:cNvPr>
          <p:cNvSpPr txBox="1"/>
          <p:nvPr/>
        </p:nvSpPr>
        <p:spPr>
          <a:xfrm>
            <a:off x="914400" y="4096756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Stock.Adobe.com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C16566-84B4-4784-9B06-F44D12849EC6}"/>
              </a:ext>
            </a:extLst>
          </p:cNvPr>
          <p:cNvSpPr txBox="1"/>
          <p:nvPr/>
        </p:nvSpPr>
        <p:spPr>
          <a:xfrm>
            <a:off x="6591258" y="4089115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val="209785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399" y="1488140"/>
            <a:ext cx="822960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Today’s focus question: </a:t>
            </a:r>
            <a:r>
              <a:rPr lang="en-US" sz="3200" i="1" dirty="0">
                <a:latin typeface="Calibri" pitchFamily="34" charset="0"/>
              </a:rPr>
              <a:t>How can ideas about water molecules, evaporation, and condensation help us explain everyday situations?</a:t>
            </a:r>
          </a:p>
          <a:p>
            <a:pPr marL="731520" indent="-365760">
              <a:spcBef>
                <a:spcPts val="2400"/>
              </a:spcBef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everyday situations did we explain today using ideas about water molecules and changes from one state to another?</a:t>
            </a:r>
          </a:p>
        </p:txBody>
      </p:sp>
    </p:spTree>
    <p:extLst>
      <p:ext uri="{BB962C8B-B14F-4D97-AF65-F5344CB8AC3E}">
        <p14:creationId xmlns:p14="http://schemas.microsoft.com/office/powerpoint/2010/main" val="1075732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Review: The Water-Changes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What’s happening to the water molecules in this water-changes system?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981200" y="2590800"/>
            <a:ext cx="4545302" cy="4053322"/>
            <a:chOff x="1981200" y="2590800"/>
            <a:chExt cx="4545302" cy="405332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5" name="Cloud Callout 4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3846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990600"/>
          </a:xfrm>
        </p:spPr>
        <p:txBody>
          <a:bodyPr/>
          <a:lstStyle/>
          <a:p>
            <a:r>
              <a:rPr lang="en-US" dirty="0"/>
              <a:t>Processes in Everyday Situations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7924800" cy="51816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Today we studied three everyday situations:</a:t>
            </a:r>
          </a:p>
          <a:p>
            <a:pPr marL="73152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3200" dirty="0"/>
              <a:t>Cloud formation</a:t>
            </a:r>
          </a:p>
          <a:p>
            <a:pPr marL="73152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3200" dirty="0"/>
              <a:t>Steam formation above a teakettle spout</a:t>
            </a:r>
          </a:p>
          <a:p>
            <a:pPr marL="73152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3200" dirty="0"/>
              <a:t>Water-drop formation on a bathroom mirror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Which process was involved in each situation?</a:t>
            </a:r>
          </a:p>
          <a:p>
            <a:pPr marL="731520" indent="-365760">
              <a:spcBef>
                <a:spcPts val="300"/>
              </a:spcBef>
              <a:buFont typeface="+mj-lt"/>
              <a:buAutoNum type="alphaLcPeriod"/>
            </a:pPr>
            <a:r>
              <a:rPr lang="en-US" sz="3200" dirty="0"/>
              <a:t>Evaporation </a:t>
            </a:r>
          </a:p>
          <a:p>
            <a:pPr marL="731520" indent="-365760">
              <a:spcBef>
                <a:spcPts val="300"/>
              </a:spcBef>
              <a:buFont typeface="+mj-lt"/>
              <a:buAutoNum type="alphaLcPeriod"/>
            </a:pPr>
            <a:r>
              <a:rPr lang="en-US" sz="3200" dirty="0"/>
              <a:t>Condensation </a:t>
            </a:r>
          </a:p>
          <a:p>
            <a:pPr marL="731520" indent="-365760">
              <a:spcBef>
                <a:spcPts val="300"/>
              </a:spcBef>
              <a:buFont typeface="+mj-lt"/>
              <a:buAutoNum type="alphaLcPeriod"/>
            </a:pPr>
            <a:r>
              <a:rPr lang="en-US" sz="3200" dirty="0"/>
              <a:t>Both evaporation and condensation</a:t>
            </a:r>
          </a:p>
          <a:p>
            <a:pPr marL="731520" indent="-365760">
              <a:spcBef>
                <a:spcPts val="300"/>
              </a:spcBef>
              <a:buFont typeface="+mj-lt"/>
              <a:buAutoNum type="alphaLcPeriod"/>
            </a:pPr>
            <a:r>
              <a:rPr lang="en-US" sz="3200" dirty="0"/>
              <a:t>Neither evaporation nor condensation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7097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The Steam 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1295400"/>
            <a:ext cx="80575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did the steam cloud form above the test tube?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299349" y="2436831"/>
            <a:ext cx="4545302" cy="4053322"/>
            <a:chOff x="1981200" y="2590800"/>
            <a:chExt cx="4545302" cy="405332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9" name="Cloud Callout 8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903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39678" y="2525018"/>
            <a:ext cx="4360922" cy="3888899"/>
            <a:chOff x="1981200" y="2590800"/>
            <a:chExt cx="4545302" cy="405332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15" name="Cloud Callout 14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Explaining the Steam 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962400"/>
            <a:ext cx="2836922" cy="1033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0" y="2667000"/>
            <a:ext cx="2420322" cy="137781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4038600" y="4191000"/>
            <a:ext cx="1905000" cy="76200"/>
          </a:xfrm>
          <a:prstGeom prst="straightConnector1">
            <a:avLst/>
          </a:prstGeom>
          <a:ln w="1143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267200" y="3200400"/>
            <a:ext cx="1752600" cy="543818"/>
          </a:xfrm>
          <a:prstGeom prst="straightConnector1">
            <a:avLst/>
          </a:prstGeom>
          <a:ln w="1143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" y="1371600"/>
            <a:ext cx="8153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did the steam cloud form above the test tube?</a:t>
            </a:r>
          </a:p>
        </p:txBody>
      </p:sp>
    </p:spTree>
    <p:extLst>
      <p:ext uri="{BB962C8B-B14F-4D97-AF65-F5344CB8AC3E}">
        <p14:creationId xmlns:p14="http://schemas.microsoft.com/office/powerpoint/2010/main" val="330167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059957"/>
          </a:xfrm>
        </p:spPr>
        <p:txBody>
          <a:bodyPr>
            <a:noAutofit/>
          </a:bodyPr>
          <a:lstStyle/>
          <a:p>
            <a:r>
              <a:rPr lang="en-US" sz="3800" dirty="0"/>
              <a:t>How Are Molecules Arranged in the Steam Cloud?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0542" y="2132340"/>
            <a:ext cx="2292170" cy="18769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4495800"/>
            <a:ext cx="2133746" cy="21337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981200"/>
            <a:ext cx="2633216" cy="215756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842980" y="1501528"/>
            <a:ext cx="3429000" cy="3057848"/>
            <a:chOff x="1981200" y="2590800"/>
            <a:chExt cx="4545302" cy="405332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12" name="Cloud Callout 11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7862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842980" y="1501528"/>
            <a:ext cx="3429000" cy="3057848"/>
            <a:chOff x="1981200" y="2590800"/>
            <a:chExt cx="4545302" cy="40533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13" name="Cloud Callout 12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74157"/>
            <a:ext cx="83058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Molecular Arrangement in the Steam Cloud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9785" y="2315602"/>
            <a:ext cx="2292170" cy="18769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572000"/>
            <a:ext cx="2133746" cy="21337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590" y="1752856"/>
            <a:ext cx="2633216" cy="215756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5638800" y="2590800"/>
            <a:ext cx="740986" cy="4572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7400" y="4267200"/>
            <a:ext cx="266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The water molecules in the steam cloud are arranged in the liquid state.</a:t>
            </a:r>
          </a:p>
        </p:txBody>
      </p:sp>
    </p:spTree>
    <p:extLst>
      <p:ext uri="{BB962C8B-B14F-4D97-AF65-F5344CB8AC3E}">
        <p14:creationId xmlns:p14="http://schemas.microsoft.com/office/powerpoint/2010/main" val="3402124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These ideas about molecules, evaporation, and condensation can also help us explain Earth’s water cycle.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That’s what we’ll explore next time. </a:t>
            </a:r>
          </a:p>
        </p:txBody>
      </p:sp>
    </p:spTree>
    <p:extLst>
      <p:ext uri="{BB962C8B-B14F-4D97-AF65-F5344CB8AC3E}">
        <p14:creationId xmlns:p14="http://schemas.microsoft.com/office/powerpoint/2010/main" val="29896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Where Are Molecules Arranged Like This?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86000"/>
            <a:ext cx="3352800" cy="33528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43400" y="2057400"/>
            <a:ext cx="4545302" cy="4053322"/>
            <a:chOff x="1981200" y="2590800"/>
            <a:chExt cx="4545302" cy="405332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11" name="Cloud Callout 10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612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Where Are Molecules Arranged Like This?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133600"/>
            <a:ext cx="4205732" cy="344355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370098" y="1828718"/>
            <a:ext cx="4545302" cy="4053322"/>
            <a:chOff x="1981200" y="2590800"/>
            <a:chExt cx="4545302" cy="405332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12" name="Cloud Callout 11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764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Are Molecules Arranged Like This?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905" y="2313142"/>
            <a:ext cx="4214719" cy="345091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501393" y="2011939"/>
            <a:ext cx="4545302" cy="4053322"/>
            <a:chOff x="1981200" y="2590800"/>
            <a:chExt cx="4545302" cy="405332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200" y="2590800"/>
              <a:ext cx="4545302" cy="4053322"/>
            </a:xfrm>
            <a:prstGeom prst="rect">
              <a:avLst/>
            </a:prstGeom>
          </p:spPr>
        </p:pic>
        <p:sp>
          <p:nvSpPr>
            <p:cNvPr id="10" name="Cloud Callout 9"/>
            <p:cNvSpPr/>
            <p:nvPr/>
          </p:nvSpPr>
          <p:spPr>
            <a:xfrm>
              <a:off x="5334000" y="3657600"/>
              <a:ext cx="914400" cy="612648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426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ideas about water molecules, evaporation, and condensation help us explain everyday situations?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0704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Know about Water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Group 1: </a:t>
            </a:r>
            <a:r>
              <a:rPr lang="en-US" sz="3200" dirty="0"/>
              <a:t>Come up with one idea about water molecules and evaporation.</a:t>
            </a:r>
          </a:p>
          <a:p>
            <a:pPr marL="457200" indent="0">
              <a:buNone/>
            </a:pPr>
            <a:r>
              <a:rPr lang="en-US" sz="3200" b="1" dirty="0"/>
              <a:t>Sentence starter: </a:t>
            </a:r>
            <a:r>
              <a:rPr lang="en-US" sz="3200" dirty="0"/>
              <a:t>Evaporation occurs when …</a:t>
            </a:r>
          </a:p>
          <a:p>
            <a:pPr marL="0" indent="0">
              <a:spcBef>
                <a:spcPts val="2200"/>
              </a:spcBef>
              <a:buNone/>
            </a:pPr>
            <a:r>
              <a:rPr lang="en-US" sz="3200" b="1" dirty="0"/>
              <a:t>Group 2: </a:t>
            </a:r>
            <a:r>
              <a:rPr lang="en-US" sz="3200" dirty="0"/>
              <a:t>Come up with one idea about water molecules and condensation.</a:t>
            </a:r>
          </a:p>
          <a:p>
            <a:pPr marL="457200" indent="0">
              <a:buNone/>
            </a:pPr>
            <a:r>
              <a:rPr lang="en-US" sz="3200" b="1" dirty="0"/>
              <a:t>Sentence starter: </a:t>
            </a:r>
            <a:r>
              <a:rPr lang="en-US" sz="3200" dirty="0"/>
              <a:t>Condensation occurs when …</a:t>
            </a:r>
          </a:p>
        </p:txBody>
      </p:sp>
    </p:spTree>
    <p:extLst>
      <p:ext uri="{BB962C8B-B14F-4D97-AF65-F5344CB8AC3E}">
        <p14:creationId xmlns:p14="http://schemas.microsoft.com/office/powerpoint/2010/main" val="3295789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Situations We’ve Already Observed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/>
              <a:t>What’s happening to the water molecules?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07"/>
          <a:stretch/>
        </p:blipFill>
        <p:spPr>
          <a:xfrm>
            <a:off x="4800600" y="2494935"/>
            <a:ext cx="3412677" cy="3535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63" b="14731"/>
          <a:stretch/>
        </p:blipFill>
        <p:spPr>
          <a:xfrm>
            <a:off x="762000" y="2494935"/>
            <a:ext cx="3548158" cy="3535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0" y="6030615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46327" y="6032416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16085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New Situation to Explain: Clouds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71" y="1600200"/>
            <a:ext cx="7318058" cy="4876800"/>
          </a:xfrm>
        </p:spPr>
      </p:pic>
      <p:sp>
        <p:nvSpPr>
          <p:cNvPr id="4" name="TextBox 3"/>
          <p:cNvSpPr txBox="1"/>
          <p:nvPr/>
        </p:nvSpPr>
        <p:spPr>
          <a:xfrm>
            <a:off x="6553200" y="64770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0165493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11754</TotalTime>
  <Words>753</Words>
  <Application>Microsoft Office PowerPoint</Application>
  <PresentationFormat>On-screen Show (4:3)</PresentationFormat>
  <Paragraphs>127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Clarity</vt:lpstr>
      <vt:lpstr>WATER CYCLE Lesson 5A </vt:lpstr>
      <vt:lpstr>Review: The Water-Changes System</vt:lpstr>
      <vt:lpstr>Where Are Molecules Arranged Like This? </vt:lpstr>
      <vt:lpstr>Where Are Molecules Arranged Like This? </vt:lpstr>
      <vt:lpstr>Where Are Molecules Arranged Like This? </vt:lpstr>
      <vt:lpstr>Today’s Focus Question</vt:lpstr>
      <vt:lpstr>What We Know about Water Molecules</vt:lpstr>
      <vt:lpstr>Situations We’ve Already Observed</vt:lpstr>
      <vt:lpstr>A New Situation to Explain: Clouds</vt:lpstr>
      <vt:lpstr>Ideas about How Clouds Form</vt:lpstr>
      <vt:lpstr>Ideas about How Clouds Form</vt:lpstr>
      <vt:lpstr>Ideas about How Clouds Form</vt:lpstr>
      <vt:lpstr>Ideas about How Clouds Form</vt:lpstr>
      <vt:lpstr>Key Ideas about Clouds</vt:lpstr>
      <vt:lpstr>Use what you know about clouds to explain what’s happening in this picture.</vt:lpstr>
      <vt:lpstr>TeaKettle Summary</vt:lpstr>
      <vt:lpstr>Another Everyday Situation </vt:lpstr>
      <vt:lpstr>Foggy-Mirror Summary    </vt:lpstr>
      <vt:lpstr>Let’s Summarize!</vt:lpstr>
      <vt:lpstr>Processes in Everyday Situations</vt:lpstr>
      <vt:lpstr>The Steam Cloud</vt:lpstr>
      <vt:lpstr>Explaining the Steam Cloud</vt:lpstr>
      <vt:lpstr>How Are Molecules Arranged in the Steam Cloud?</vt:lpstr>
      <vt:lpstr>Molecular Arrangement in the Steam Cloud</vt:lpstr>
      <vt:lpstr>Next Time  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306</cp:revision>
  <dcterms:created xsi:type="dcterms:W3CDTF">2014-06-10T18:20:14Z</dcterms:created>
  <dcterms:modified xsi:type="dcterms:W3CDTF">2020-02-05T19:12:33Z</dcterms:modified>
</cp:coreProperties>
</file>