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99" r:id="rId2"/>
    <p:sldId id="367" r:id="rId3"/>
    <p:sldId id="336" r:id="rId4"/>
    <p:sldId id="337" r:id="rId5"/>
    <p:sldId id="354" r:id="rId6"/>
    <p:sldId id="338" r:id="rId7"/>
    <p:sldId id="356" r:id="rId8"/>
    <p:sldId id="357" r:id="rId9"/>
    <p:sldId id="339" r:id="rId10"/>
    <p:sldId id="358" r:id="rId11"/>
    <p:sldId id="359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M Beardsley" initials="PM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5" autoAdjust="0"/>
    <p:restoredTop sz="93582" autoAdjust="0"/>
  </p:normalViewPr>
  <p:slideViewPr>
    <p:cSldViewPr>
      <p:cViewPr varScale="1">
        <p:scale>
          <a:sx n="106" d="100"/>
          <a:sy n="106" d="100"/>
        </p:scale>
        <p:origin x="534" y="102"/>
      </p:cViewPr>
      <p:guideLst>
        <p:guide orient="horz" pos="2160"/>
        <p:guide pos="2880"/>
        <p:guide orient="horz"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E99A0-5A01-41BA-AC39-BB8F130969B5}" type="datetimeFigureOut">
              <a:rPr lang="en-US" smtClean="0"/>
              <a:pPr/>
              <a:t>7/29/2019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BEC4D-D1F7-4625-B0BA-2126EAFE9E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9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9E7CF9-240F-482B-9EC3-A2AD26735D19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981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0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8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0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9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2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5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3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05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BEC4D-D1F7-4625-B0BA-2126EAFE9E6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8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6509-B7D9-4E14-990D-0939A6D2E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50129-838B-4CD0-82C5-B9E5CA8B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8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227E1-08E6-4E55-9BDE-7F7F26004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0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A78D6-729F-4E75-A2D7-D2A416F3A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5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BEB5-01D6-47A2-BCF3-B3B9837C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89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2B28A-D4AF-4B7E-8537-11780E8E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0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85E45-36ED-4CB7-AAF7-BE6B50D63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7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5097-F154-45E2-885E-C80468948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15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BDC2-34F1-4F7E-8EA7-5E37952C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2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B46F-C72C-481F-AA11-EB346A15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2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61DD7-BAA8-421F-9E35-5963BE49B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7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8F8E8D-CCF4-42A3-97FD-9805C969D9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u="none" kern="1200" spc="-1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848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/>
              <a:t>GENETICS LESSON </a:t>
            </a:r>
            <a:r>
              <a:rPr lang="en-US" altLang="en-US" dirty="0"/>
              <a:t>1a </a:t>
            </a:r>
            <a:endParaRPr lang="en-US" altLang="en-US" sz="36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57600"/>
            <a:ext cx="7543800" cy="18288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4000" dirty="0">
                <a:solidFill>
                  <a:srgbClr val="0070C0"/>
                </a:solidFill>
              </a:rPr>
              <a:t>Can You Predict What Offspring Will Look Like by Looking at Their Parents?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dirty="0"/>
          </a:p>
        </p:txBody>
      </p:sp>
      <p:pic>
        <p:nvPicPr>
          <p:cNvPr id="5" name="Picture 4" descr="Noyce Logo copy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9200" y="5486400"/>
            <a:ext cx="787400" cy="787400"/>
          </a:xfrm>
          <a:prstGeom prst="rect">
            <a:avLst/>
          </a:prstGeom>
        </p:spPr>
      </p:pic>
      <p:pic>
        <p:nvPicPr>
          <p:cNvPr id="6" name="Picture 5" descr="Macintosh HD1:Users:nicolewickler:Desktop:Screen Shot 2013-10-14 at 11.04.49 AM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6" t="10564" r="3623" b="5182"/>
          <a:stretch/>
        </p:blipFill>
        <p:spPr bwMode="auto">
          <a:xfrm>
            <a:off x="3276600" y="5562600"/>
            <a:ext cx="679450" cy="6223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Macintosh HD:Users:ceemast:Desktop:CPP_logogreen1.gi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86400"/>
            <a:ext cx="736600" cy="71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5562600"/>
            <a:ext cx="1439636" cy="59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3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153400" cy="990600"/>
          </a:xfrm>
        </p:spPr>
        <p:txBody>
          <a:bodyPr/>
          <a:lstStyle/>
          <a:p>
            <a:r>
              <a:rPr lang="en-US" dirty="0"/>
              <a:t>Let’s Summarize!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8768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Today’s focus questions: </a:t>
            </a:r>
            <a:r>
              <a:rPr lang="en-US" sz="3200" i="1" dirty="0"/>
              <a:t>Can you predict what offspring will look like by looking at their parents? Why or why not?</a:t>
            </a:r>
            <a:endParaRPr lang="en-US" sz="3000" i="1" dirty="0"/>
          </a:p>
          <a:p>
            <a:pPr marL="731520" indent="-365760">
              <a:spcBef>
                <a:spcPts val="1200"/>
              </a:spcBef>
            </a:pPr>
            <a:r>
              <a:rPr lang="en-US" sz="3200" dirty="0"/>
              <a:t>How would you answer our focus questions based on the hair-length evidence from the dachshund puppies?</a:t>
            </a:r>
          </a:p>
          <a:p>
            <a:pPr marL="731520" indent="-365760">
              <a:spcBef>
                <a:spcPts val="800"/>
              </a:spcBef>
            </a:pPr>
            <a:r>
              <a:rPr lang="en-US" sz="3200" dirty="0"/>
              <a:t>Make sure to include the key idea of </a:t>
            </a:r>
            <a:r>
              <a:rPr lang="en-US" sz="3200" b="1" dirty="0"/>
              <a:t>traits</a:t>
            </a:r>
            <a:r>
              <a:rPr lang="en-US" sz="3200" dirty="0"/>
              <a:t> in your response.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75470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7200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Today we saw that all of the dachshund puppies from a long-haired parent and a short-haired parent had short hair.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>
                <a:solidFill>
                  <a:srgbClr val="000000"/>
                </a:solidFill>
                <a:latin typeface="Calibri" charset="0"/>
              </a:rPr>
              <a:t>What happened to the long-hair trait?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Tomorrow we’ll look at some claims other students have made about the hair-length trait and decide whether the evidence supports those ideas.</a:t>
            </a:r>
          </a:p>
        </p:txBody>
      </p:sp>
    </p:spTree>
    <p:extLst>
      <p:ext uri="{BB962C8B-B14F-4D97-AF65-F5344CB8AC3E}">
        <p14:creationId xmlns:p14="http://schemas.microsoft.com/office/powerpoint/2010/main" val="165526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rmAutofit/>
          </a:bodyPr>
          <a:lstStyle/>
          <a:p>
            <a:r>
              <a:rPr lang="en-US" dirty="0"/>
              <a:t>Unit Central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Why are individuals of a species different from one another? </a:t>
            </a:r>
          </a:p>
        </p:txBody>
      </p:sp>
    </p:spTree>
    <p:extLst>
      <p:ext uri="{BB962C8B-B14F-4D97-AF65-F5344CB8AC3E}">
        <p14:creationId xmlns:p14="http://schemas.microsoft.com/office/powerpoint/2010/main" val="23989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pPr lvl="0"/>
            <a:br>
              <a:rPr lang="en-US" dirty="0"/>
            </a:br>
            <a:r>
              <a:rPr lang="en-US" dirty="0"/>
              <a:t>Lesson Focus Questions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Can you predict what offspring will look like by looking at their parents? Why or why not? 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417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026" name="Picture 2" descr="S:\Production\Art Files--Final\RESPECT-MSPCP\Genetics\RES.C1.GEN.L1HO.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3200400" cy="18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Production\Art Files--Final\RESPECT-MSPCP\Genetics\RES.C1.GEN.L1HO.0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4648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Production\Art Files--Final\RESPECT-MSPCP\Genetics\RES.C1.GEN.L1HO.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762000"/>
            <a:ext cx="3730625" cy="23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6304" y="3473903"/>
            <a:ext cx="21868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</a:t>
            </a:r>
            <a:r>
              <a:rPr lang="en-US" sz="800" dirty="0" err="1">
                <a:latin typeface="Calibri" panose="020F0502020204030204" pitchFamily="34" charset="0"/>
              </a:rPr>
              <a:t>Zanskar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225" y="3328463"/>
            <a:ext cx="2266950" cy="3022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93626" y="6324525"/>
            <a:ext cx="22894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</a:t>
            </a:r>
            <a:r>
              <a:rPr lang="en-US" sz="800" dirty="0" err="1">
                <a:latin typeface="Calibri" panose="020F0502020204030204" pitchFamily="34" charset="0"/>
              </a:rPr>
              <a:t>Fanghong</a:t>
            </a:r>
            <a:r>
              <a:rPr lang="en-US" sz="800" dirty="0">
                <a:latin typeface="Calibri" panose="020F0502020204030204" pitchFamily="34" charset="0"/>
              </a:rPr>
              <a:t>/Wikimedia Commons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0180" y="5804356"/>
            <a:ext cx="23902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BCritchley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19669" y="2967197"/>
            <a:ext cx="19543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© </a:t>
            </a:r>
            <a:r>
              <a:rPr lang="en-US" sz="800" dirty="0" err="1">
                <a:latin typeface="Calibri" panose="020F0502020204030204" pitchFamily="34" charset="0"/>
              </a:rPr>
              <a:t>Lilun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</p:spTree>
    <p:extLst>
      <p:ext uri="{BB962C8B-B14F-4D97-AF65-F5344CB8AC3E}">
        <p14:creationId xmlns:p14="http://schemas.microsoft.com/office/powerpoint/2010/main" val="145957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Circle Map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2600" y="1447800"/>
            <a:ext cx="5715000" cy="5006378"/>
            <a:chOff x="0" y="0"/>
            <a:chExt cx="6629400" cy="5791200"/>
          </a:xfrm>
        </p:grpSpPr>
        <p:sp>
          <p:nvSpPr>
            <p:cNvPr id="5" name="Oval 4"/>
            <p:cNvSpPr/>
            <p:nvPr/>
          </p:nvSpPr>
          <p:spPr>
            <a:xfrm>
              <a:off x="0" y="0"/>
              <a:ext cx="6629400" cy="5791200"/>
            </a:xfrm>
            <a:prstGeom prst="ellipse">
              <a:avLst/>
            </a:prstGeom>
            <a:noFill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2049268" y="1712479"/>
              <a:ext cx="2469910" cy="230937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505200" y="3505200"/>
            <a:ext cx="2158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 </a:t>
            </a:r>
            <a:r>
              <a:rPr lang="en-US" sz="1600" dirty="0">
                <a:latin typeface="Calibri" pitchFamily="34" charset="0"/>
              </a:rPr>
              <a:t>Why do individuals of a species look different or the same?</a:t>
            </a:r>
          </a:p>
        </p:txBody>
      </p:sp>
    </p:spTree>
    <p:extLst>
      <p:ext uri="{BB962C8B-B14F-4D97-AF65-F5344CB8AC3E}">
        <p14:creationId xmlns:p14="http://schemas.microsoft.com/office/powerpoint/2010/main" val="2968171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990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Identifying Dachshund Traits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73352"/>
            <a:ext cx="4038600" cy="471830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Male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/>
              <a:t>Female</a:t>
            </a:r>
          </a:p>
        </p:txBody>
      </p:sp>
      <p:pic>
        <p:nvPicPr>
          <p:cNvPr id="3074" name="Picture 2" descr="S:\Production\Art Files--Final\RESPECT-MSPCP\Genetics\RES.C1.GEN.L1HO.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27115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Production\Art Files--Final\RESPECT-MSPCP\Genetics\RES.C1.GEN.L1HO.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7541" r="2136"/>
          <a:stretch/>
        </p:blipFill>
        <p:spPr bwMode="auto">
          <a:xfrm>
            <a:off x="3891317" y="2362200"/>
            <a:ext cx="51002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63094" y="5378678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Isselee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5155" y="5405282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Oxilixo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</p:spTree>
    <p:extLst>
      <p:ext uri="{BB962C8B-B14F-4D97-AF65-F5344CB8AC3E}">
        <p14:creationId xmlns:p14="http://schemas.microsoft.com/office/powerpoint/2010/main" val="108534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90600"/>
          </a:xfrm>
        </p:spPr>
        <p:txBody>
          <a:bodyPr>
            <a:normAutofit/>
          </a:bodyPr>
          <a:lstStyle/>
          <a:p>
            <a:r>
              <a:rPr lang="en-US" sz="3800" dirty="0"/>
              <a:t>Your Predictions about Dachshund Puppies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sz="3200" dirty="0"/>
              <a:t>If these dachshunds get together and have a litter of puppies, what do you think the puppies will look like? Will they have short hair or long hair?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3200" dirty="0"/>
              <a:t>Make sure to include the reasons for your predictions!</a:t>
            </a:r>
          </a:p>
        </p:txBody>
      </p:sp>
      <p:pic>
        <p:nvPicPr>
          <p:cNvPr id="4" name="Picture 2" descr="S:\Production\Art Files--Final\RESPECT-MSPCP\Genetics\RES.C1.GEN.L1HO.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38600"/>
            <a:ext cx="197575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S:\Production\Art Files--Final\RESPECT-MSPCP\Genetics\RES.C1.GEN.L1HO.0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17541" r="2136"/>
          <a:stretch/>
        </p:blipFill>
        <p:spPr bwMode="auto">
          <a:xfrm>
            <a:off x="4953000" y="4114800"/>
            <a:ext cx="3581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89898" y="6337298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Oxilixo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6407149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Calibri" panose="020F0502020204030204" pitchFamily="34" charset="0"/>
              </a:rPr>
              <a:t>Photo courtesy of © </a:t>
            </a:r>
            <a:r>
              <a:rPr lang="en-US" sz="800" dirty="0" err="1">
                <a:latin typeface="Calibri" panose="020F0502020204030204" pitchFamily="34" charset="0"/>
              </a:rPr>
              <a:t>Isselee</a:t>
            </a:r>
            <a:r>
              <a:rPr lang="en-US" sz="800" dirty="0">
                <a:latin typeface="Calibri" panose="020F0502020204030204" pitchFamily="34" charset="0"/>
              </a:rPr>
              <a:t> | Dreamstime.com</a:t>
            </a:r>
          </a:p>
        </p:txBody>
      </p:sp>
    </p:spTree>
    <p:extLst>
      <p:ext uri="{BB962C8B-B14F-4D97-AF65-F5344CB8AC3E}">
        <p14:creationId xmlns:p14="http://schemas.microsoft.com/office/powerpoint/2010/main" val="1592692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077200" cy="990600"/>
          </a:xfrm>
        </p:spPr>
        <p:txBody>
          <a:bodyPr>
            <a:noAutofit/>
          </a:bodyPr>
          <a:lstStyle/>
          <a:p>
            <a:r>
              <a:rPr lang="en-US" dirty="0"/>
              <a:t>Ideas and Questions about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1219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200" dirty="0"/>
              <a:t>Let’s list our ideas and questions about trait inheritance on two charts: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3429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Our Current Ideas about Inheritance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410200"/>
            <a:ext cx="7543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We’ll revisit these ideas and questions throughout this unit.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2819400"/>
            <a:ext cx="3429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</a:rPr>
              <a:t>Our Questions about Inheritance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3048000"/>
            <a:ext cx="0" cy="2133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0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br>
              <a:rPr lang="en-US" dirty="0"/>
            </a:br>
            <a:r>
              <a:rPr lang="en-US" dirty="0"/>
              <a:t>The Dachshund Puppies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82">
            <a:extLst>
              <a:ext uri="{FF2B5EF4-FFF2-40B4-BE49-F238E27FC236}">
                <a16:creationId xmlns:a16="http://schemas.microsoft.com/office/drawing/2014/main" id="{9F2A6714-9803-4E98-8011-F2804D2E8BF9}"/>
              </a:ext>
            </a:extLst>
          </p:cNvPr>
          <p:cNvSpPr txBox="1"/>
          <p:nvPr/>
        </p:nvSpPr>
        <p:spPr>
          <a:xfrm>
            <a:off x="6858000" y="45720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Calibri" panose="020F0502020204030204" pitchFamily="34" charset="0"/>
              </a:rPr>
              <a:t>Photo courtesy of Pixabay.com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C4E59-1BDA-4977-AC06-6B11CFF79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3" t="699" r="39155" b="42462"/>
          <a:stretch/>
        </p:blipFill>
        <p:spPr>
          <a:xfrm>
            <a:off x="457200" y="2209800"/>
            <a:ext cx="2491339" cy="2378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D49A6F-C015-4E36-8322-2205D4A64F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2"/>
          <a:stretch/>
        </p:blipFill>
        <p:spPr>
          <a:xfrm>
            <a:off x="3352800" y="2209800"/>
            <a:ext cx="2505493" cy="2378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EEABBB-721C-4A23-82FF-7695DACC40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3" r="21192"/>
          <a:stretch/>
        </p:blipFill>
        <p:spPr>
          <a:xfrm>
            <a:off x="6172200" y="2209800"/>
            <a:ext cx="2430960" cy="2379890"/>
          </a:xfrm>
          <a:prstGeom prst="rect">
            <a:avLst/>
          </a:prstGeom>
        </p:spPr>
      </p:pic>
      <p:sp>
        <p:nvSpPr>
          <p:cNvPr id="11" name="TextBox 82">
            <a:extLst>
              <a:ext uri="{FF2B5EF4-FFF2-40B4-BE49-F238E27FC236}">
                <a16:creationId xmlns:a16="http://schemas.microsoft.com/office/drawing/2014/main" id="{CC48E3E4-F233-474F-8B53-A9EE8F7EF3B6}"/>
              </a:ext>
            </a:extLst>
          </p:cNvPr>
          <p:cNvSpPr txBox="1"/>
          <p:nvPr/>
        </p:nvSpPr>
        <p:spPr>
          <a:xfrm>
            <a:off x="4114800" y="45720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Calibri" panose="020F0502020204030204" pitchFamily="34" charset="0"/>
              </a:rPr>
              <a:t>Photo courtesy of Pixabay.com</a:t>
            </a:r>
          </a:p>
        </p:txBody>
      </p:sp>
      <p:sp>
        <p:nvSpPr>
          <p:cNvPr id="12" name="TextBox 82">
            <a:extLst>
              <a:ext uri="{FF2B5EF4-FFF2-40B4-BE49-F238E27FC236}">
                <a16:creationId xmlns:a16="http://schemas.microsoft.com/office/drawing/2014/main" id="{F239C8C0-4791-41E8-B27A-965BD192EFFC}"/>
              </a:ext>
            </a:extLst>
          </p:cNvPr>
          <p:cNvSpPr txBox="1"/>
          <p:nvPr/>
        </p:nvSpPr>
        <p:spPr>
          <a:xfrm>
            <a:off x="1219200" y="45720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dirty="0">
                <a:latin typeface="Calibri" panose="020F0502020204030204" pitchFamily="34" charset="0"/>
              </a:rPr>
              <a:t>Photo courtesy of Pixabay.com</a:t>
            </a:r>
          </a:p>
        </p:txBody>
      </p:sp>
    </p:spTree>
    <p:extLst>
      <p:ext uri="{BB962C8B-B14F-4D97-AF65-F5344CB8AC3E}">
        <p14:creationId xmlns:p14="http://schemas.microsoft.com/office/powerpoint/2010/main" val="2367944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Lesson 1:  Variations in parents and offspring&amp;quot;&quot;/&gt;&lt;property id=&quot;20307&quot; value=&quot;299&quot;/&gt;&lt;/object&gt;&lt;object type=&quot;3&quot; unique_id=&quot;10004&quot;&gt;&lt;property id=&quot;20148&quot; value=&quot;5&quot;/&gt;&lt;property id=&quot;20300&quot; value=&quot;Slide 2 - &amp;quot;Central Unit Question&amp;quot;&quot;/&gt;&lt;property id=&quot;20307&quot; value=&quot;334&quot;/&gt;&lt;/object&gt;&lt;object type=&quot;3&quot; unique_id=&quot;10005&quot;&gt;&lt;property id=&quot;20148&quot; value=&quot;5&quot;/&gt;&lt;property id=&quot;20300&quot; value=&quot;Slide 3 - &amp;quot; Lesson 1 Focus Question  &amp;quot;&quot;/&gt;&lt;property id=&quot;20307&quot; value=&quot;336&quot;/&gt;&lt;/object&gt;&lt;object type=&quot;3&quot; unique_id=&quot;10006&quot;&gt;&lt;property id=&quot;20148&quot; value=&quot;5&quot;/&gt;&lt;property id=&quot;20300&quot; value=&quot;Slide 4 - &amp;quot;Family Photos&amp;quot;&quot;/&gt;&lt;property id=&quot;20307&quot; value=&quot;337&quot;/&gt;&lt;/object&gt;&lt;object type=&quot;3&quot; unique_id=&quot;10007&quot;&gt;&lt;property id=&quot;20148&quot; value=&quot;5&quot;/&gt;&lt;property id=&quot;20300&quot; value=&quot;Slide 5 - &amp;quot;Circle Map&amp;quot;&quot;/&gt;&lt;property id=&quot;20307&quot; value=&quot;354&quot;/&gt;&lt;/object&gt;&lt;object type=&quot;3&quot; unique_id=&quot;10008&quot;&gt;&lt;property id=&quot;20148&quot; value=&quot;5&quot;/&gt;&lt;property id=&quot;20300&quot; value=&quot;Slide 6 - &amp;quot;Dachshunds&amp;quot;&quot;/&gt;&lt;property id=&quot;20307&quot; value=&quot;338&quot;/&gt;&lt;/object&gt;&lt;object type=&quot;3&quot; unique_id=&quot;10009&quot;&gt;&lt;property id=&quot;20148&quot; value=&quot;5&quot;/&gt;&lt;property id=&quot;20300&quot; value=&quot;Slide 7 - &amp;quot; Dachshund Puppies &amp;quot;&quot;/&gt;&lt;property id=&quot;20307&quot; value=&quot;339&quot;/&gt;&lt;/object&gt;&lt;object type=&quot;3&quot; unique_id=&quot;10010&quot;&gt;&lt;property id=&quot;20148&quot; value=&quot;5&quot;/&gt;&lt;property id=&quot;20300&quot; value=&quot;Slide 8 - &amp;quot;Claims by Juan, Celia, and Michael&amp;quot;&quot;/&gt;&lt;property id=&quot;20307&quot; value=&quot;340&quot;/&gt;&lt;/object&gt;&lt;object type=&quot;3&quot; unique_id=&quot;10011&quot;&gt;&lt;property id=&quot;20148&quot; value=&quot;5&quot;/&gt;&lt;property id=&quot;20300&quot; value=&quot;Slide 9 - &amp;quot;Parents and Offspring:  Plants and Animals and Different Traits&amp;quot;&quot;/&gt;&lt;property id=&quot;20307&quot; value=&quot;341&quot;/&gt;&lt;/object&gt;&lt;object type=&quot;3&quot; unique_id=&quot;10012&quot;&gt;&lt;property id=&quot;20148&quot; value=&quot;5&quot;/&gt;&lt;property id=&quot;20300&quot; value=&quot;Slide 10 - &amp;quot; Lesson 1 Focus Question  &amp;quot;&quot;/&gt;&lt;property id=&quot;20307&quot; value=&quot;353&quot;/&gt;&lt;/object&gt;&lt;object type=&quot;3&quot; unique_id=&quot;10013&quot;&gt;&lt;property id=&quot;20148&quot; value=&quot;5&quot;/&gt;&lt;property id=&quot;20300&quot; value=&quot;Slide 11 - &amp;quot; Next time… &amp;quot;&quot;/&gt;&lt;property id=&quot;20307&quot; value=&quot;352&quot;/&gt;&lt;/object&gt;&lt;/object&gt;&lt;object type=&quot;8&quot; unique_id=&quot;10026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1968</TotalTime>
  <Words>363</Words>
  <Application>Microsoft Office PowerPoint</Application>
  <PresentationFormat>On-screen Show (4:3)</PresentationFormat>
  <Paragraphs>70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Clarity</vt:lpstr>
      <vt:lpstr>GENETICS LESSON 1a </vt:lpstr>
      <vt:lpstr>Unit Central Question</vt:lpstr>
      <vt:lpstr> Lesson Focus Questions  </vt:lpstr>
      <vt:lpstr>Family Photos</vt:lpstr>
      <vt:lpstr>Create a Circle Map</vt:lpstr>
      <vt:lpstr>Identifying Dachshund Traits</vt:lpstr>
      <vt:lpstr>Your Predictions about Dachshund Puppies</vt:lpstr>
      <vt:lpstr>Ideas and Questions about Inheritance</vt:lpstr>
      <vt:lpstr> The Dachshund Puppies </vt:lpstr>
      <vt:lpstr>Let’s Summarize!</vt:lpstr>
      <vt:lpstr>Next Time</vt:lpstr>
    </vt:vector>
  </TitlesOfParts>
  <Company>BSCS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Numedahl</dc:creator>
  <cp:lastModifiedBy>Mai Ngoc Tran</cp:lastModifiedBy>
  <cp:revision>125</cp:revision>
  <dcterms:created xsi:type="dcterms:W3CDTF">2014-06-10T18:20:14Z</dcterms:created>
  <dcterms:modified xsi:type="dcterms:W3CDTF">2019-07-29T18:22:19Z</dcterms:modified>
</cp:coreProperties>
</file>