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60" r:id="rId2"/>
    <p:sldId id="362" r:id="rId3"/>
    <p:sldId id="364" r:id="rId4"/>
    <p:sldId id="363" r:id="rId5"/>
    <p:sldId id="367" r:id="rId6"/>
    <p:sldId id="368" r:id="rId7"/>
    <p:sldId id="340" r:id="rId8"/>
    <p:sldId id="365" r:id="rId9"/>
    <p:sldId id="366" r:id="rId10"/>
    <p:sldId id="369" r:id="rId11"/>
    <p:sldId id="371" r:id="rId12"/>
    <p:sldId id="355" r:id="rId13"/>
    <p:sldId id="370" r:id="rId14"/>
    <p:sldId id="361" r:id="rId15"/>
    <p:sldId id="35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 Beardsley" initials="PM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6" autoAdjust="0"/>
    <p:restoredTop sz="93582" autoAdjust="0"/>
  </p:normalViewPr>
  <p:slideViewPr>
    <p:cSldViewPr>
      <p:cViewPr varScale="1">
        <p:scale>
          <a:sx n="106" d="100"/>
          <a:sy n="106" d="100"/>
        </p:scale>
        <p:origin x="528" y="102"/>
      </p:cViewPr>
      <p:guideLst>
        <p:guide orient="horz" pos="2160"/>
        <p:guide pos="2880"/>
        <p:guide orient="horz"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866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99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9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8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64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3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GENETICS Lesson 1b</a:t>
            </a:r>
            <a:endParaRPr lang="en-US" altLang="en-US" sz="3600" dirty="0">
              <a:solidFill>
                <a:srgbClr val="D2533C"/>
              </a:solidFill>
              <a:latin typeface="Calibri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Can You Predict What Offspring Will Look Like by Looking at Their Parents?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4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Chart Review: Questions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Do you think we should add anything to our chart of questions about inheritance?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Today’s Focus Questions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Can you predict what offspring will look like by looking at their parents? Why or why not?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80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Different Traits of Parents and Offspring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600200"/>
            <a:ext cx="1582512" cy="105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ross 3"/>
          <p:cNvSpPr/>
          <p:nvPr/>
        </p:nvSpPr>
        <p:spPr>
          <a:xfrm>
            <a:off x="2667000" y="1905000"/>
            <a:ext cx="381000" cy="381000"/>
          </a:xfrm>
          <a:prstGeom prst="plus">
            <a:avLst>
              <a:gd name="adj" fmla="val 32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600" y="1600200"/>
            <a:ext cx="1555306" cy="103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qual 4"/>
          <p:cNvSpPr/>
          <p:nvPr/>
        </p:nvSpPr>
        <p:spPr>
          <a:xfrm>
            <a:off x="5791200" y="1828800"/>
            <a:ext cx="457200" cy="381000"/>
          </a:xfrm>
          <a:prstGeom prst="mathEqual">
            <a:avLst>
              <a:gd name="adj1" fmla="val 15738"/>
              <a:gd name="adj2" fmla="val 19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9400" y="1447800"/>
            <a:ext cx="1587523" cy="1056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S:\Production\Art Files--Final\RESPECT-MSPCP\Genetics\RES.C1.GEN.L1HO.00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152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ross 9"/>
          <p:cNvSpPr/>
          <p:nvPr/>
        </p:nvSpPr>
        <p:spPr>
          <a:xfrm>
            <a:off x="2667000" y="3657600"/>
            <a:ext cx="381000" cy="381000"/>
          </a:xfrm>
          <a:prstGeom prst="plus">
            <a:avLst>
              <a:gd name="adj" fmla="val 32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5791200" y="3581400"/>
            <a:ext cx="457200" cy="381000"/>
          </a:xfrm>
          <a:prstGeom prst="mathEqual">
            <a:avLst>
              <a:gd name="adj1" fmla="val 15738"/>
              <a:gd name="adj2" fmla="val 19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73" b="10024"/>
          <a:stretch/>
        </p:blipFill>
        <p:spPr bwMode="auto">
          <a:xfrm>
            <a:off x="6705600" y="3124200"/>
            <a:ext cx="1676400" cy="137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ross 14"/>
          <p:cNvSpPr/>
          <p:nvPr/>
        </p:nvSpPr>
        <p:spPr>
          <a:xfrm>
            <a:off x="2667000" y="5562600"/>
            <a:ext cx="381000" cy="381000"/>
          </a:xfrm>
          <a:prstGeom prst="plus">
            <a:avLst>
              <a:gd name="adj" fmla="val 32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qual 16"/>
          <p:cNvSpPr/>
          <p:nvPr/>
        </p:nvSpPr>
        <p:spPr>
          <a:xfrm>
            <a:off x="5791200" y="5562600"/>
            <a:ext cx="457200" cy="381000"/>
          </a:xfrm>
          <a:prstGeom prst="mathEqual">
            <a:avLst>
              <a:gd name="adj1" fmla="val 15738"/>
              <a:gd name="adj2" fmla="val 19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 descr="S:\Production\Art Files--Final\RESPECT-MSPCP\Genetics\RES.C1.GEN.L1HO.00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1626578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43278" y="2590800"/>
            <a:ext cx="1329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Belizar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2590800"/>
            <a:ext cx="1673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Blueelephant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438400"/>
            <a:ext cx="1420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Farinoza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572000"/>
            <a:ext cx="19351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Forest &amp; Kim Starr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3843" y="4495800"/>
            <a:ext cx="1366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Slogger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4495800"/>
            <a:ext cx="18501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Gordana</a:t>
            </a:r>
            <a:r>
              <a:rPr lang="en-US" sz="1000" dirty="0">
                <a:latin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</a:rPr>
              <a:t>Sermek</a:t>
            </a:r>
            <a:endParaRPr lang="en-US" sz="10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29200"/>
            <a:ext cx="1468348" cy="1386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1676400" cy="14184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2" t="33334" r="8519" b="17777"/>
          <a:stretch/>
        </p:blipFill>
        <p:spPr>
          <a:xfrm>
            <a:off x="3657600" y="4953000"/>
            <a:ext cx="1476596" cy="14478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57600" y="6400800"/>
            <a:ext cx="15872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Tanya Mass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5D4B91-EAC6-4C3C-A24E-4FC889F592F0}"/>
              </a:ext>
            </a:extLst>
          </p:cNvPr>
          <p:cNvSpPr txBox="1"/>
          <p:nvPr/>
        </p:nvSpPr>
        <p:spPr>
          <a:xfrm>
            <a:off x="76200" y="640080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Quartl</a:t>
            </a:r>
            <a:r>
              <a:rPr lang="en-US" sz="1000" dirty="0">
                <a:latin typeface="Calibri" panose="020F0502020204030204" pitchFamily="34" charset="0"/>
              </a:rPr>
              <a:t>, Wikimedia Commons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FF5ABE-4A82-4374-B223-4569BF79E2E0}"/>
              </a:ext>
            </a:extLst>
          </p:cNvPr>
          <p:cNvSpPr txBox="1"/>
          <p:nvPr/>
        </p:nvSpPr>
        <p:spPr>
          <a:xfrm>
            <a:off x="6177547" y="6400800"/>
            <a:ext cx="2753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Photograph by </a:t>
            </a:r>
            <a:r>
              <a:rPr lang="en-US" sz="1000" dirty="0" err="1">
                <a:latin typeface="Calibri" panose="020F0502020204030204" pitchFamily="34" charset="0"/>
              </a:rPr>
              <a:t>Alpsdake</a:t>
            </a:r>
            <a:r>
              <a:rPr lang="en-US" sz="1000" dirty="0">
                <a:latin typeface="Calibri" panose="020F0502020204030204" pitchFamily="34" charset="0"/>
              </a:rPr>
              <a:t>, 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188238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What Will the Puppies Look Like?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Can you predict what offspring will look like by looking at the parents? Why or why not?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How would you answer these questions now?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Use </a:t>
            </a:r>
            <a:r>
              <a:rPr lang="en-US" sz="3200" b="1" dirty="0"/>
              <a:t>one</a:t>
            </a:r>
            <a:r>
              <a:rPr lang="en-US" sz="3200" dirty="0"/>
              <a:t> of these sentence starters: </a:t>
            </a:r>
          </a:p>
          <a:p>
            <a:pPr marL="1097280" lvl="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/>
              <a:t>I can predict what the dachshund puppies will look like because …  </a:t>
            </a:r>
          </a:p>
          <a:p>
            <a:pPr marL="1097280" lvl="0" indent="-365760">
              <a:spcBef>
                <a:spcPts val="600"/>
              </a:spcBef>
              <a:buNone/>
            </a:pPr>
            <a:r>
              <a:rPr lang="en-US" sz="3200" dirty="0"/>
              <a:t>OR</a:t>
            </a:r>
          </a:p>
          <a:p>
            <a:pPr marL="1097280" lvl="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/>
              <a:t>I can’t predict what the dachshund puppies will look like because 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Today we observed that offspring look similar to their parents in some ways and different from them in other ways. 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Key science idea: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Offspring may exhibit the same trait as one parent or the other but not a blending of both parents’ traits.</a:t>
            </a:r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Next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What happened to the long-hair trait in the dachshund puppies?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Tomorrow we’ll gather more information to help us answer this question.  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990600"/>
          </a:xfrm>
        </p:spPr>
        <p:txBody>
          <a:bodyPr>
            <a:noAutofit/>
          </a:bodyPr>
          <a:lstStyle/>
          <a:p>
            <a:r>
              <a:rPr lang="en-US" dirty="0"/>
              <a:t>Our Ideas and Questions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7338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Our Current Ideas about Inheritance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14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</a:rPr>
              <a:t>Our Questions about Inheritance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981200"/>
            <a:ext cx="0" cy="411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83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Lesson Focus Questions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Can you predict what offspring will look like by looking at their parents? Why or why not?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80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Your Predictions about the Puppies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What did you predict last time about the puppies’ hair length?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Did you think the dachshund puppies would have long hair like their father, short hair like their mother, a combination of long and short hair, or maybe even medium-length hair?</a:t>
            </a:r>
          </a:p>
        </p:txBody>
      </p:sp>
    </p:spTree>
    <p:extLst>
      <p:ext uri="{BB962C8B-B14F-4D97-AF65-F5344CB8AC3E}">
        <p14:creationId xmlns:p14="http://schemas.microsoft.com/office/powerpoint/2010/main" val="160164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Explaining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Discovering that all of the puppies had short hair was surprising, wasn’t it?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How did you explain this result?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What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So what happened to the long-hair trait? Did it just disappear?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Let’s look at three possible explanations!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Three Ideas about What Happened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Juan’s claim: </a:t>
            </a:r>
            <a:r>
              <a:rPr lang="en-US" sz="3000" dirty="0"/>
              <a:t>Since all the puppies have short hair, they must have inherited instructions for hair length from only one parent.</a:t>
            </a:r>
          </a:p>
          <a:p>
            <a:pPr marL="0" indent="0">
              <a:buNone/>
            </a:pPr>
            <a:r>
              <a:rPr lang="en-US" sz="3000" b="1" dirty="0"/>
              <a:t>Celia’s claim: </a:t>
            </a:r>
            <a:r>
              <a:rPr lang="en-US" sz="3000" dirty="0"/>
              <a:t>The puppies inherited information for hair length from both parents. But the instructions for short hair covered up the instructions for long hair.</a:t>
            </a:r>
          </a:p>
          <a:p>
            <a:pPr marL="0" indent="0">
              <a:buNone/>
            </a:pPr>
            <a:r>
              <a:rPr lang="en-US" sz="3000" b="1" dirty="0"/>
              <a:t>Michael’s claim: </a:t>
            </a:r>
            <a:r>
              <a:rPr lang="en-US" sz="3000" dirty="0"/>
              <a:t>The puppies got instructions for hair length from each parent, so they should have medium-length hair</a:t>
            </a:r>
            <a:r>
              <a:rPr lang="en-US" sz="3200" dirty="0"/>
              <a:t>—a blend of short hair and long hair</a:t>
            </a:r>
            <a:r>
              <a:rPr lang="en-US" sz="3000" dirty="0"/>
              <a:t>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706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800" dirty="0">
                <a:latin typeface="Calibri" charset="0"/>
              </a:rPr>
              <a:t>Which Claims Does the Evidence Support?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200" dirty="0"/>
              <a:t>Did you agree or disagree with Juan, Celia, and Michael?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Which claim(s) did you accept? 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Which claim(s) did you reject?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Make sure to give reasons and evidence for your answers!</a:t>
            </a:r>
          </a:p>
        </p:txBody>
      </p:sp>
    </p:spTree>
    <p:extLst>
      <p:ext uri="{BB962C8B-B14F-4D97-AF65-F5344CB8AC3E}">
        <p14:creationId xmlns:p14="http://schemas.microsoft.com/office/powerpoint/2010/main" val="103818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/>
              <a:t>Chart Review: Ideas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Let’s review our chart of ideas about inheritance.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new ideas should we add?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ideas should we revise or reject?</a:t>
            </a:r>
          </a:p>
        </p:txBody>
      </p:sp>
    </p:spTree>
    <p:extLst>
      <p:ext uri="{BB962C8B-B14F-4D97-AF65-F5344CB8AC3E}">
        <p14:creationId xmlns:p14="http://schemas.microsoft.com/office/powerpoint/2010/main" val="3933968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1:  Variations in parents and offspring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Central Unit Question&amp;quot;&quot;/&gt;&lt;property id=&quot;20307&quot; value=&quot;334&quot;/&gt;&lt;/object&gt;&lt;object type=&quot;3&quot; unique_id=&quot;10005&quot;&gt;&lt;property id=&quot;20148&quot; value=&quot;5&quot;/&gt;&lt;property id=&quot;20300&quot; value=&quot;Slide 3 - &amp;quot; Lesson 1 Focus Question  &amp;quot;&quot;/&gt;&lt;property id=&quot;20307&quot; value=&quot;336&quot;/&gt;&lt;/object&gt;&lt;object type=&quot;3&quot; unique_id=&quot;10006&quot;&gt;&lt;property id=&quot;20148&quot; value=&quot;5&quot;/&gt;&lt;property id=&quot;20300&quot; value=&quot;Slide 4 - &amp;quot;Family Photos&amp;quot;&quot;/&gt;&lt;property id=&quot;20307&quot; value=&quot;337&quot;/&gt;&lt;/object&gt;&lt;object type=&quot;3&quot; unique_id=&quot;10007&quot;&gt;&lt;property id=&quot;20148&quot; value=&quot;5&quot;/&gt;&lt;property id=&quot;20300&quot; value=&quot;Slide 5 - &amp;quot;Circle Map&amp;quot;&quot;/&gt;&lt;property id=&quot;20307&quot; value=&quot;354&quot;/&gt;&lt;/object&gt;&lt;object type=&quot;3&quot; unique_id=&quot;10008&quot;&gt;&lt;property id=&quot;20148&quot; value=&quot;5&quot;/&gt;&lt;property id=&quot;20300&quot; value=&quot;Slide 6 - &amp;quot;Dachshunds&amp;quot;&quot;/&gt;&lt;property id=&quot;20307&quot; value=&quot;338&quot;/&gt;&lt;/object&gt;&lt;object type=&quot;3&quot; unique_id=&quot;10009&quot;&gt;&lt;property id=&quot;20148&quot; value=&quot;5&quot;/&gt;&lt;property id=&quot;20300&quot; value=&quot;Slide 7 - &amp;quot; Dachshund Puppies &amp;quot;&quot;/&gt;&lt;property id=&quot;20307&quot; value=&quot;339&quot;/&gt;&lt;/object&gt;&lt;object type=&quot;3&quot; unique_id=&quot;10010&quot;&gt;&lt;property id=&quot;20148&quot; value=&quot;5&quot;/&gt;&lt;property id=&quot;20300&quot; value=&quot;Slide 8 - &amp;quot;Claims by Juan, Celia, and Michael&amp;quot;&quot;/&gt;&lt;property id=&quot;20307&quot; value=&quot;340&quot;/&gt;&lt;/object&gt;&lt;object type=&quot;3&quot; unique_id=&quot;10011&quot;&gt;&lt;property id=&quot;20148&quot; value=&quot;5&quot;/&gt;&lt;property id=&quot;20300&quot; value=&quot;Slide 9 - &amp;quot;Parents and Offspring:  Plants and Animals and Different Traits&amp;quot;&quot;/&gt;&lt;property id=&quot;20307&quot; value=&quot;341&quot;/&gt;&lt;/object&gt;&lt;object type=&quot;3&quot; unique_id=&quot;10012&quot;&gt;&lt;property id=&quot;20148&quot; value=&quot;5&quot;/&gt;&lt;property id=&quot;20300&quot; value=&quot;Slide 10 - &amp;quot; Lesson 1 Focus Question  &amp;quot;&quot;/&gt;&lt;property id=&quot;20307&quot; value=&quot;353&quot;/&gt;&lt;/object&gt;&lt;object type=&quot;3&quot; unique_id=&quot;10013&quot;&gt;&lt;property id=&quot;20148&quot; value=&quot;5&quot;/&gt;&lt;property id=&quot;20300&quot; value=&quot;Slide 11 - &amp;quot; Next time… &amp;quot;&quot;/&gt;&lt;property id=&quot;20307&quot; value=&quot;352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545</Words>
  <Application>Microsoft Office PowerPoint</Application>
  <PresentationFormat>On-screen Show (4:3)</PresentationFormat>
  <Paragraphs>76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GENETICS Lesson 1b</vt:lpstr>
      <vt:lpstr>Our Ideas and Questions about Inheritance</vt:lpstr>
      <vt:lpstr> Lesson Focus Questions  </vt:lpstr>
      <vt:lpstr>Your Predictions about the Puppies</vt:lpstr>
      <vt:lpstr>Explaining the Results</vt:lpstr>
      <vt:lpstr>What Happened?</vt:lpstr>
      <vt:lpstr>Three Ideas about What Happened</vt:lpstr>
      <vt:lpstr>Which Claims Does the Evidence Support?</vt:lpstr>
      <vt:lpstr>Chart Review: Ideas about Inheritance</vt:lpstr>
      <vt:lpstr>Chart Review: Questions about Inheritance</vt:lpstr>
      <vt:lpstr> Today’s Focus Questions  </vt:lpstr>
      <vt:lpstr>Different Traits of Parents and Offspring</vt:lpstr>
      <vt:lpstr> What Will the Puppies Look Like? </vt:lpstr>
      <vt:lpstr>Let’s Summarize!</vt:lpstr>
      <vt:lpstr> Next Time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143</cp:revision>
  <dcterms:created xsi:type="dcterms:W3CDTF">2014-06-10T18:20:14Z</dcterms:created>
  <dcterms:modified xsi:type="dcterms:W3CDTF">2019-07-30T20:05:57Z</dcterms:modified>
</cp:coreProperties>
</file>