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4" r:id="rId2"/>
    <p:sldId id="377" r:id="rId3"/>
    <p:sldId id="365" r:id="rId4"/>
    <p:sldId id="358" r:id="rId5"/>
    <p:sldId id="360" r:id="rId6"/>
    <p:sldId id="363" r:id="rId7"/>
    <p:sldId id="380" r:id="rId8"/>
    <p:sldId id="378" r:id="rId9"/>
    <p:sldId id="379" r:id="rId10"/>
    <p:sldId id="381" r:id="rId11"/>
    <p:sldId id="362" r:id="rId12"/>
    <p:sldId id="382" r:id="rId13"/>
    <p:sldId id="35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 Beardsley" initials="PM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91" d="100"/>
          <a:sy n="91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055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43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0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9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8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4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7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89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4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GENETICS Lesson 2b 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Can Certain Traits Disappear in a Family? Can Offspring Have Traits Their Parents Don’t Have?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562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6388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5626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6388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7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Should We Revise Our Class Chart?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Look at the ideas on Mendel’s list that are </a:t>
            </a:r>
            <a:r>
              <a:rPr lang="en-US" sz="3200" b="1" dirty="0"/>
              <a:t>NOT</a:t>
            </a:r>
            <a:r>
              <a:rPr lang="en-US" sz="3200" dirty="0"/>
              <a:t> on our class chart.</a:t>
            </a:r>
          </a:p>
          <a:p>
            <a:pPr marL="731520" indent="-365760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/>
              <a:t>Do you think we should add these ideas to our chart? Why or why not?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2"/>
            </a:pPr>
            <a:r>
              <a:rPr lang="en-US" sz="3200" dirty="0"/>
              <a:t>Now look at the ideas on our class chart that are </a:t>
            </a:r>
            <a:r>
              <a:rPr lang="en-US" sz="3200" b="1" dirty="0"/>
              <a:t>NOT</a:t>
            </a:r>
            <a:r>
              <a:rPr lang="en-US" sz="3200" dirty="0"/>
              <a:t> on Mendel’s list.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Do you think we should keep these ideas, modify them, or cross them off our chart? Why or why not?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Today’s focus questions: </a:t>
            </a:r>
            <a:r>
              <a:rPr lang="en-US" sz="3200" i="1" dirty="0"/>
              <a:t>Can certain traits disappear in a family? Can offspring have traits their parents don’t have?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What evidence can you provide from the dachshund and pea-plant pedigrees to support your ideas? </a:t>
            </a:r>
          </a:p>
        </p:txBody>
      </p:sp>
    </p:spTree>
    <p:extLst>
      <p:ext uri="{BB962C8B-B14F-4D97-AF65-F5344CB8AC3E}">
        <p14:creationId xmlns:p14="http://schemas.microsoft.com/office/powerpoint/2010/main" val="304045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Us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Our unit central question: </a:t>
            </a:r>
            <a:r>
              <a:rPr lang="en-US" sz="3200" i="1" dirty="0"/>
              <a:t>Why are individuals of a species different from one another?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How do you think the traits we inherit from our parents make us look like other people in some ways and different in other ways?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Next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Tomorrow we’ll explore how scientific discoveries after Mendel’s time led to new understandings of how traits are passed on from parents to offspring.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Stronger microscopes enabled scientists to see things that Mendel could only imagine!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At the end of yesterday’s lesson, you reviewed the claims of Juan, Celia, and Michael and decided which claim you agreed with based on the dachshund pedigree evidence.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How did you complete these statements:</a:t>
            </a:r>
          </a:p>
          <a:p>
            <a:pPr marL="54864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>
                <a:latin typeface="Calibri" charset="0"/>
              </a:rPr>
              <a:t>I (support/don’t support) Juan’s idea because </a:t>
            </a:r>
            <a:r>
              <a:rPr lang="en-US" sz="3000" dirty="0"/>
              <a:t>…</a:t>
            </a:r>
            <a:r>
              <a:rPr lang="en-US" sz="3000" dirty="0">
                <a:latin typeface="Calibri" charset="0"/>
              </a:rPr>
              <a:t> </a:t>
            </a:r>
          </a:p>
          <a:p>
            <a:pPr marL="54864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>
                <a:latin typeface="Calibri" charset="0"/>
              </a:rPr>
              <a:t>I (support/don’t support) Celia’s idea because </a:t>
            </a:r>
            <a:r>
              <a:rPr lang="en-US" sz="3000" dirty="0"/>
              <a:t>…</a:t>
            </a:r>
            <a:endParaRPr lang="en-US" sz="3000" dirty="0">
              <a:latin typeface="Calibri" charset="0"/>
            </a:endParaRPr>
          </a:p>
          <a:p>
            <a:pPr marL="54864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>
                <a:latin typeface="Calibri" charset="0"/>
              </a:rPr>
              <a:t>I (support/don’t support) Michael’s idea </a:t>
            </a:r>
            <a:br>
              <a:rPr lang="en-US" sz="3000" dirty="0">
                <a:latin typeface="Calibri" charset="0"/>
              </a:rPr>
            </a:br>
            <a:r>
              <a:rPr lang="en-US" sz="3000" dirty="0">
                <a:latin typeface="Calibri" charset="0"/>
              </a:rPr>
              <a:t>because </a:t>
            </a:r>
            <a:r>
              <a:rPr lang="en-US" sz="3000" dirty="0"/>
              <a:t>…</a:t>
            </a:r>
            <a:endParaRPr lang="en-US" sz="3000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21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Lesson Focus Questions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200" dirty="0"/>
              <a:t>Can certain traits disappear in a family? Can offspring have traits their parents don’t have? </a:t>
            </a:r>
          </a:p>
        </p:txBody>
      </p:sp>
    </p:spTree>
    <p:extLst>
      <p:ext uri="{BB962C8B-B14F-4D97-AF65-F5344CB8AC3E}">
        <p14:creationId xmlns:p14="http://schemas.microsoft.com/office/powerpoint/2010/main" val="37824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800600" y="1295400"/>
            <a:ext cx="0" cy="5105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133600" y="2057400"/>
            <a:ext cx="1061126" cy="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324600" y="1981200"/>
            <a:ext cx="1061126" cy="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200400" y="1524000"/>
            <a:ext cx="920074" cy="108161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6800" y="1524000"/>
            <a:ext cx="1072783" cy="108161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410200" y="1371600"/>
            <a:ext cx="904459" cy="117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7391400" y="1371600"/>
            <a:ext cx="98099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15200" y="2606999"/>
            <a:ext cx="1494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</a:t>
            </a:r>
            <a:r>
              <a:rPr lang="en-US" sz="800" dirty="0" err="1">
                <a:latin typeface="Calibri" panose="020F0502020204030204" pitchFamily="34" charset="0"/>
              </a:rPr>
              <a:t>Maksym</a:t>
            </a:r>
            <a:r>
              <a:rPr lang="en-US" sz="800" dirty="0">
                <a:latin typeface="Calibri" panose="020F0502020204030204" pitchFamily="34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</a:rPr>
              <a:t>Surovtsev</a:t>
            </a:r>
            <a:r>
              <a:rPr lang="en-US" sz="800" dirty="0">
                <a:latin typeface="Calibri" panose="020F0502020204030204" pitchFamily="34" charset="0"/>
              </a:rPr>
              <a:t> | Dreamstime.com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5255" y="2590800"/>
            <a:ext cx="1526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</a:t>
            </a:r>
            <a:r>
              <a:rPr lang="en-US" sz="800" dirty="0" err="1">
                <a:latin typeface="Calibri" panose="020F0502020204030204" pitchFamily="34" charset="0"/>
              </a:rPr>
              <a:t>Pakpoom</a:t>
            </a:r>
            <a:r>
              <a:rPr lang="en-US" sz="800" dirty="0">
                <a:latin typeface="Calibri" panose="020F0502020204030204" pitchFamily="34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</a:rPr>
              <a:t>Phummee</a:t>
            </a:r>
            <a:r>
              <a:rPr lang="en-US" sz="800" dirty="0">
                <a:latin typeface="Calibri" panose="020F0502020204030204" pitchFamily="34" charset="0"/>
              </a:rPr>
              <a:t> | Dreamstime.com 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A Pedigree of Pea Plants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1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800600" y="14478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37220" y="2035181"/>
            <a:ext cx="1226232" cy="197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58390" y="2045073"/>
            <a:ext cx="0" cy="1458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133472" y="3479111"/>
            <a:ext cx="3823515" cy="416842"/>
            <a:chOff x="442423" y="4360944"/>
            <a:chExt cx="3823515" cy="416842"/>
          </a:xfrm>
        </p:grpSpPr>
        <p:grpSp>
          <p:nvGrpSpPr>
            <p:cNvPr id="47" name="Group 46"/>
            <p:cNvGrpSpPr/>
            <p:nvPr/>
          </p:nvGrpSpPr>
          <p:grpSpPr>
            <a:xfrm>
              <a:off x="442423" y="4360944"/>
              <a:ext cx="3823515" cy="388327"/>
              <a:chOff x="4876800" y="2808829"/>
              <a:chExt cx="3823515" cy="388327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H="1">
                <a:off x="4876800" y="2808829"/>
                <a:ext cx="3823515" cy="73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4876800" y="281621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5562551" y="2816211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 flipV="1">
              <a:off x="1853989" y="4368326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435821" y="439684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073843" y="439684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712906" y="4396842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255524" y="4387033"/>
              <a:ext cx="0" cy="3809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105400" y="3048000"/>
            <a:ext cx="2118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pic>
        <p:nvPicPr>
          <p:cNvPr id="66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7608787" y="1473294"/>
            <a:ext cx="1013020" cy="125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510395" y="1443897"/>
            <a:ext cx="970572" cy="126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4993104" y="3895953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612661" y="3903059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6321360" y="3895953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6920308" y="3903059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7583904" y="3867438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165432" y="3884140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702652" y="3883032"/>
            <a:ext cx="401431" cy="52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/>
          <p:cNvGrpSpPr/>
          <p:nvPr/>
        </p:nvGrpSpPr>
        <p:grpSpPr>
          <a:xfrm>
            <a:off x="228600" y="1443897"/>
            <a:ext cx="4434831" cy="2912039"/>
            <a:chOff x="323037" y="1443897"/>
            <a:chExt cx="4434831" cy="2912039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765166" y="1962529"/>
              <a:ext cx="0" cy="15299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591233" y="3429000"/>
              <a:ext cx="3962400" cy="444435"/>
              <a:chOff x="442423" y="4333351"/>
              <a:chExt cx="3962400" cy="444435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442423" y="4368326"/>
                <a:ext cx="3962400" cy="380945"/>
                <a:chOff x="4876800" y="2816211"/>
                <a:chExt cx="3962400" cy="380945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H="1" flipV="1">
                  <a:off x="4876800" y="2816211"/>
                  <a:ext cx="39624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4876800" y="2816212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562551" y="2816211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flipV="1">
                <a:off x="1853989" y="4368326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2435821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3073843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3712906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4404823" y="4333351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ounded Rectangle 86"/>
            <p:cNvSpPr/>
            <p:nvPr/>
          </p:nvSpPr>
          <p:spPr>
            <a:xfrm>
              <a:off x="980803" y="3810000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275042" y="3806098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3552127" y="3810000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 flipV="1">
              <a:off x="2240277" y="1953905"/>
              <a:ext cx="1061126" cy="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ounded Rectangle 90"/>
            <p:cNvSpPr/>
            <p:nvPr/>
          </p:nvSpPr>
          <p:spPr>
            <a:xfrm>
              <a:off x="3301403" y="1443898"/>
              <a:ext cx="920074" cy="108161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167494" y="1443897"/>
              <a:ext cx="1072783" cy="1081617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23037" y="3815128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655033" y="3815128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874887" y="3815128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221477" y="3806099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dirty="0"/>
            </a:br>
            <a:r>
              <a:rPr lang="en-US" dirty="0"/>
              <a:t>A Pedigree of Pea Plants</a:t>
            </a:r>
            <a:br>
              <a:rPr lang="en-US" dirty="0"/>
            </a:b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3048000"/>
            <a:ext cx="2118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13952" y="2726835"/>
            <a:ext cx="1526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</a:t>
            </a:r>
            <a:r>
              <a:rPr lang="en-US" sz="800" dirty="0" err="1">
                <a:latin typeface="Calibri" panose="020F0502020204030204" pitchFamily="34" charset="0"/>
              </a:rPr>
              <a:t>Pakpoom</a:t>
            </a:r>
            <a:r>
              <a:rPr lang="en-US" sz="800" dirty="0">
                <a:latin typeface="Calibri" panose="020F0502020204030204" pitchFamily="34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</a:rPr>
              <a:t>Phummee</a:t>
            </a:r>
            <a:r>
              <a:rPr lang="en-US" sz="800" dirty="0">
                <a:latin typeface="Calibri" panose="020F0502020204030204" pitchFamily="34" charset="0"/>
              </a:rPr>
              <a:t> | Dreamstime.com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89659" y="2726835"/>
            <a:ext cx="14936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3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800600" y="381000"/>
            <a:ext cx="0" cy="6019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942477" y="3638798"/>
            <a:ext cx="40569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1034"/>
          <p:cNvSpPr txBox="1"/>
          <p:nvPr/>
        </p:nvSpPr>
        <p:spPr>
          <a:xfrm>
            <a:off x="5867400" y="6248400"/>
            <a:ext cx="2355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 pitchFamily="34" charset="0"/>
              </a:rPr>
              <a:t>Generation 2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143000" y="6248400"/>
            <a:ext cx="2355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libri" pitchFamily="34" charset="0"/>
              </a:rPr>
              <a:t>Generation 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" y="1981200"/>
            <a:ext cx="2118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Generation 1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905000" y="4419600"/>
            <a:ext cx="370428" cy="373475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1524000" y="3886200"/>
            <a:ext cx="370428" cy="373475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1066800" y="5105400"/>
            <a:ext cx="370428" cy="3734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1600200" y="5486400"/>
            <a:ext cx="370428" cy="373475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3352800" y="4419600"/>
            <a:ext cx="370428" cy="3734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2667000" y="5334000"/>
            <a:ext cx="370428" cy="373475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4038600" y="5181600"/>
            <a:ext cx="370428" cy="373475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2667000" y="3962400"/>
            <a:ext cx="370428" cy="37347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3352800" y="5257800"/>
            <a:ext cx="370428" cy="37347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762000"/>
            <a:ext cx="4257840" cy="2532284"/>
            <a:chOff x="234141" y="1139097"/>
            <a:chExt cx="4413723" cy="2532284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658489" y="1672497"/>
              <a:ext cx="0" cy="10204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/>
            <p:cNvGrpSpPr/>
            <p:nvPr/>
          </p:nvGrpSpPr>
          <p:grpSpPr>
            <a:xfrm>
              <a:off x="529581" y="2714865"/>
              <a:ext cx="3970006" cy="409460"/>
              <a:chOff x="442423" y="4368326"/>
              <a:chExt cx="3970006" cy="40946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442423" y="4368326"/>
                <a:ext cx="3962400" cy="380945"/>
                <a:chOff x="4876800" y="2816211"/>
                <a:chExt cx="3962400" cy="380945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 flipH="1" flipV="1">
                  <a:off x="4876800" y="2816211"/>
                  <a:ext cx="39624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4876800" y="2816212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5562551" y="2816211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 flipV="1">
                <a:off x="1853989" y="4368326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2435821" y="4396717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3073843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3712906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4412429" y="4392758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Rounded Rectangle 108"/>
            <p:cNvSpPr/>
            <p:nvPr/>
          </p:nvSpPr>
          <p:spPr>
            <a:xfrm>
              <a:off x="917597" y="3124325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214689" y="3124325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548580" y="3130572"/>
              <a:ext cx="460037" cy="540809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>
              <a:stCxn id="113" idx="1"/>
            </p:cNvCxnSpPr>
            <p:nvPr/>
          </p:nvCxnSpPr>
          <p:spPr>
            <a:xfrm flipH="1" flipV="1">
              <a:off x="2050906" y="1672498"/>
              <a:ext cx="1105855" cy="74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ounded Rectangle 112"/>
            <p:cNvSpPr/>
            <p:nvPr/>
          </p:nvSpPr>
          <p:spPr>
            <a:xfrm>
              <a:off x="3156762" y="1139097"/>
              <a:ext cx="920074" cy="108161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024038" y="1139097"/>
              <a:ext cx="1072783" cy="1081617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34141" y="3111450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74448" y="3111450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2855378" y="3124326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4111473" y="3104613"/>
              <a:ext cx="536391" cy="54080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Oval 149"/>
          <p:cNvSpPr/>
          <p:nvPr/>
        </p:nvSpPr>
        <p:spPr>
          <a:xfrm>
            <a:off x="685800" y="38862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581400" y="38100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667000" y="47244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1828800" y="50292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57200" y="52578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1143000" y="44958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962400" y="4343400"/>
            <a:ext cx="449579" cy="394255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257800" y="762000"/>
            <a:ext cx="3605720" cy="2767158"/>
            <a:chOff x="5108964" y="1443897"/>
            <a:chExt cx="4007151" cy="3001238"/>
          </a:xfrm>
        </p:grpSpPr>
        <p:cxnSp>
          <p:nvCxnSpPr>
            <p:cNvPr id="96" name="Straight Connector 95"/>
            <p:cNvCxnSpPr/>
            <p:nvPr/>
          </p:nvCxnSpPr>
          <p:spPr>
            <a:xfrm flipH="1">
              <a:off x="6437220" y="2035181"/>
              <a:ext cx="1226232" cy="197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058390" y="2045073"/>
              <a:ext cx="0" cy="14583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5243486" y="3479111"/>
              <a:ext cx="3823515" cy="416842"/>
              <a:chOff x="442423" y="4360944"/>
              <a:chExt cx="3823515" cy="416842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442423" y="4360944"/>
                <a:ext cx="3823515" cy="388327"/>
                <a:chOff x="4876800" y="2808829"/>
                <a:chExt cx="3823515" cy="388327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 flipH="1">
                  <a:off x="4876800" y="2808829"/>
                  <a:ext cx="3823515" cy="738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4876800" y="2816212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V="1">
                  <a:off x="5562551" y="2816211"/>
                  <a:ext cx="0" cy="3809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flipV="1">
                <a:off x="1853989" y="4368326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2435821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3073843" y="4396842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3539827" y="4366306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4255524" y="4387033"/>
                <a:ext cx="0" cy="3809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TextBox 125"/>
            <p:cNvSpPr txBox="1"/>
            <p:nvPr/>
          </p:nvSpPr>
          <p:spPr>
            <a:xfrm>
              <a:off x="5207601" y="3071244"/>
              <a:ext cx="2118823" cy="467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Generation 1</a:t>
              </a:r>
            </a:p>
          </p:txBody>
        </p:sp>
        <p:pic>
          <p:nvPicPr>
            <p:cNvPr id="127" name="Picture 3" descr="S:\Production\Art Files--Final\RESPECT-MSPCP\Genetics\RES.C1.GEN.L4HO.009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4" t="21086" r="9555" b="5573"/>
            <a:stretch/>
          </p:blipFill>
          <p:spPr bwMode="auto">
            <a:xfrm>
              <a:off x="7608787" y="1473294"/>
              <a:ext cx="1013020" cy="1254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5510395" y="1443897"/>
              <a:ext cx="970572" cy="1261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5108964" y="3895953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5728521" y="3903059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6437220" y="3895953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7036168" y="3903059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7649468" y="3923275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8171523" y="3897703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S:\Production\Art Files--Final\RESPECT-MSPCP\Genetics\RES.C1.GEN.L4HO.00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5" t="23706" r="10550" b="8274"/>
            <a:stretch/>
          </p:blipFill>
          <p:spPr bwMode="auto">
            <a:xfrm>
              <a:off x="8714684" y="3883032"/>
              <a:ext cx="401431" cy="52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7" name="Straight Connector 136"/>
          <p:cNvCxnSpPr/>
          <p:nvPr/>
        </p:nvCxnSpPr>
        <p:spPr>
          <a:xfrm flipH="1">
            <a:off x="374595" y="3657600"/>
            <a:ext cx="40569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295758" y="3781011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942966" y="3781011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762358" y="4406877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6400800" y="4267200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038701" y="3849510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7071088" y="4734120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6396089" y="4950086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578170" y="5390696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5105400" y="5257800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7071088" y="5510536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6172200" y="5715000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578735" y="4090089"/>
            <a:ext cx="361216" cy="48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7012678" y="3849510"/>
            <a:ext cx="478036" cy="60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7795410" y="4528424"/>
            <a:ext cx="478036" cy="60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5638800" y="5029200"/>
            <a:ext cx="478036" cy="60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7791883" y="5400303"/>
            <a:ext cx="478036" cy="60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5402299" y="1939880"/>
            <a:ext cx="1526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Photo courtesy of </a:t>
            </a:r>
            <a:r>
              <a:rPr lang="en-US" sz="800" dirty="0" err="1">
                <a:latin typeface="Calibri" panose="020F0502020204030204" pitchFamily="34" charset="0"/>
              </a:rPr>
              <a:t>Pakpoom</a:t>
            </a:r>
            <a:r>
              <a:rPr lang="en-US" sz="800" dirty="0">
                <a:latin typeface="Calibri" panose="020F0502020204030204" pitchFamily="34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</a:rPr>
              <a:t>Phummee</a:t>
            </a:r>
            <a:r>
              <a:rPr lang="en-US" sz="800" dirty="0">
                <a:latin typeface="Calibri" panose="020F0502020204030204" pitchFamily="34" charset="0"/>
              </a:rPr>
              <a:t> | Dreamstime.com </a:t>
            </a: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53155" y="1948755"/>
            <a:ext cx="14936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4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/>
              <a:t>Mendel’s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Read each of Mendel’s ideas on the handout.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Restate each idea in your own words. Think about how the idea relates to the dachshund pedigree and the pea-plant pedigree.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60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Mendel’s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How do our ideas about trait inheritance compare with Mendel’s ideas?</a:t>
            </a:r>
          </a:p>
          <a:p>
            <a:pPr marL="548640" indent="-365760">
              <a:spcBef>
                <a:spcPts val="300"/>
              </a:spcBef>
              <a:buFont typeface="+mj-lt"/>
              <a:buAutoNum type="arabicPeriod"/>
            </a:pPr>
            <a:r>
              <a:rPr lang="en-US" sz="2800" dirty="0"/>
              <a:t>Look at our class chart of current ideas about inheritance.</a:t>
            </a: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Compare each of Mendel’s ideas with ideas on the chart.</a:t>
            </a: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On your handouts, place a </a:t>
            </a:r>
            <a:r>
              <a:rPr lang="en-US" sz="2800" b="1" dirty="0">
                <a:solidFill>
                  <a:srgbClr val="00B050"/>
                </a:solidFill>
              </a:rPr>
              <a:t>green</a:t>
            </a:r>
            <a:r>
              <a:rPr lang="en-US" sz="2800" dirty="0"/>
              <a:t> sticky dot beside any of Mendel’s ideas that also appear on our chart.</a:t>
            </a: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Then place a </a:t>
            </a:r>
            <a:r>
              <a:rPr lang="en-US" sz="2800" b="1" dirty="0">
                <a:solidFill>
                  <a:srgbClr val="0070C0"/>
                </a:solidFill>
              </a:rPr>
              <a:t>blue</a:t>
            </a:r>
            <a:r>
              <a:rPr lang="en-US" sz="2800" dirty="0"/>
              <a:t> sticky dot beside any of Mendel’s ideas that are </a:t>
            </a:r>
            <a:r>
              <a:rPr lang="en-US" sz="2800" b="1" dirty="0"/>
              <a:t>NOT</a:t>
            </a:r>
            <a:r>
              <a:rPr lang="en-US" sz="2800" dirty="0"/>
              <a:t> on the class chart.</a:t>
            </a:r>
          </a:p>
        </p:txBody>
      </p:sp>
    </p:spTree>
    <p:extLst>
      <p:ext uri="{BB962C8B-B14F-4D97-AF65-F5344CB8AC3E}">
        <p14:creationId xmlns:p14="http://schemas.microsoft.com/office/powerpoint/2010/main" val="75820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/>
              <a:t>Class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Which ideas on our class chart were similar to any of Mendel’s ideas? Let’s find out!</a:t>
            </a:r>
          </a:p>
          <a:p>
            <a:pPr marL="54864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b="1" dirty="0"/>
              <a:t>Group representatives: </a:t>
            </a:r>
            <a:r>
              <a:rPr lang="en-US" sz="3200" dirty="0"/>
              <a:t>Demonstrate how an idea on our class chart is similar to an idea on Mendel’s list. </a:t>
            </a:r>
          </a:p>
          <a:p>
            <a:pPr marL="54864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/>
              <a:t>Do we all agree with this comparison? </a:t>
            </a:r>
          </a:p>
          <a:p>
            <a:pPr marL="54864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/>
              <a:t>If the answer is YES, place a </a:t>
            </a:r>
            <a:r>
              <a:rPr lang="en-US" sz="3200" b="1" dirty="0">
                <a:solidFill>
                  <a:srgbClr val="00B050"/>
                </a:solidFill>
              </a:rPr>
              <a:t>green</a:t>
            </a:r>
            <a:r>
              <a:rPr lang="en-US" sz="3200" dirty="0">
                <a:solidFill>
                  <a:srgbClr val="66FF33"/>
                </a:solidFill>
              </a:rPr>
              <a:t> </a:t>
            </a:r>
            <a:r>
              <a:rPr lang="en-US" sz="3200" dirty="0"/>
              <a:t>sticky dot beside the idea on our class chart.</a:t>
            </a:r>
          </a:p>
        </p:txBody>
      </p:sp>
    </p:spTree>
    <p:extLst>
      <p:ext uri="{BB962C8B-B14F-4D97-AF65-F5344CB8AC3E}">
        <p14:creationId xmlns:p14="http://schemas.microsoft.com/office/powerpoint/2010/main" val="2052507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2:  Dominant and Recessive Trait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Central Unit Question&amp;quot;&quot;/&gt;&lt;property id=&quot;20307&quot; value=&quot;334&quot;/&gt;&lt;/object&gt;&lt;object type=&quot;3&quot; unique_id=&quot;10005&quot;&gt;&lt;property id=&quot;20148&quot; value=&quot;5&quot;/&gt;&lt;property id=&quot;20300&quot; value=&quot;Slide 3 - &amp;quot; Lesson 2 Focus Questions  &amp;quot;&quot;/&gt;&lt;property id=&quot;20307&quot; value=&quot;336&quot;/&gt;&lt;/object&gt;&lt;object type=&quot;3&quot; unique_id=&quot;10006&quot;&gt;&lt;property id=&quot;20148&quot; value=&quot;5&quot;/&gt;&lt;property id=&quot;20300&quot; value=&quot;Slide 4&quot;/&gt;&lt;property id=&quot;20307&quot; value=&quot;353&quot;/&gt;&lt;/object&gt;&lt;object type=&quot;3&quot; unique_id=&quot;10007&quot;&gt;&lt;property id=&quot;20148&quot; value=&quot;5&quot;/&gt;&lt;property id=&quot;20300&quot; value=&quot;Slide 5&quot;/&gt;&lt;property id=&quot;20307&quot; value=&quot;354&quot;/&gt;&lt;/object&gt;&lt;object type=&quot;3&quot; unique_id=&quot;10008&quot;&gt;&lt;property id=&quot;20148&quot; value=&quot;5&quot;/&gt;&lt;property id=&quot;20300&quot; value=&quot;Slide 6&quot;/&gt;&lt;property id=&quot;20307&quot; value=&quot;355&quot;/&gt;&lt;/object&gt;&lt;object type=&quot;3&quot; unique_id=&quot;10009&quot;&gt;&lt;property id=&quot;20148&quot; value=&quot;5&quot;/&gt;&lt;property id=&quot;20300&quot; value=&quot;Slide 7&quot;/&gt;&lt;property id=&quot;20307&quot; value=&quot;356&quot;/&gt;&lt;/object&gt;&lt;object type=&quot;3&quot; unique_id=&quot;10010&quot;&gt;&lt;property id=&quot;20148&quot; value=&quot;5&quot;/&gt;&lt;property id=&quot;20300&quot; value=&quot;Slide 8&quot;/&gt;&lt;property id=&quot;20307&quot; value=&quot;357&quot;/&gt;&lt;/object&gt;&lt;object type=&quot;3&quot; unique_id=&quot;10011&quot;&gt;&lt;property id=&quot;20148&quot; value=&quot;5&quot;/&gt;&lt;property id=&quot;20300&quot; value=&quot;Slide 9&quot;/&gt;&lt;property id=&quot;20307&quot; value=&quot;358&quot;/&gt;&lt;/object&gt;&lt;object type=&quot;3&quot; unique_id=&quot;10012&quot;&gt;&lt;property id=&quot;20148&quot; value=&quot;5&quot;/&gt;&lt;property id=&quot;20300&quot; value=&quot;Slide 10&quot;/&gt;&lt;property id=&quot;20307&quot; value=&quot;360&quot;/&gt;&lt;/object&gt;&lt;object type=&quot;3&quot; unique_id=&quot;10013&quot;&gt;&lt;property id=&quot;20148&quot; value=&quot;5&quot;/&gt;&lt;property id=&quot;20300&quot; value=&quot;Slide 11&quot;/&gt;&lt;property id=&quot;20307&quot; value=&quot;361&quot;/&gt;&lt;/object&gt;&lt;object type=&quot;3&quot; unique_id=&quot;10014&quot;&gt;&lt;property id=&quot;20148&quot; value=&quot;5&quot;/&gt;&lt;property id=&quot;20300&quot; value=&quot;Slide 12 - &amp;quot;Focus Question&amp;quot;&quot;/&gt;&lt;property id=&quot;20307&quot; value=&quot;362&quot;/&gt;&lt;/object&gt;&lt;object type=&quot;3&quot; unique_id=&quot;10015&quot;&gt;&lt;property id=&quot;20148&quot; value=&quot;5&quot;/&gt;&lt;property id=&quot;20300&quot; value=&quot;Slide 13 - &amp;quot; Next time… &amp;quot;&quot;/&gt;&lt;property id=&quot;20307&quot; value=&quot;352&quot;/&gt;&lt;/object&gt;&lt;/object&gt;&lt;object type=&quot;8&quot; unique_id=&quot;1003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553</Words>
  <Application>Microsoft Office PowerPoint</Application>
  <PresentationFormat>On-screen Show (4:3)</PresentationFormat>
  <Paragraphs>64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GENETICS Lesson 2b </vt:lpstr>
      <vt:lpstr>Last Time</vt:lpstr>
      <vt:lpstr> Lesson Focus Questions  </vt:lpstr>
      <vt:lpstr> A Pedigree of Pea Plants </vt:lpstr>
      <vt:lpstr> A Pedigree of Pea Plants </vt:lpstr>
      <vt:lpstr>PowerPoint Presentation</vt:lpstr>
      <vt:lpstr>Mendel’s Ideas</vt:lpstr>
      <vt:lpstr>Mendel’s Ideas</vt:lpstr>
      <vt:lpstr>Class Discussion</vt:lpstr>
      <vt:lpstr>Should We Revise Our Class Chart?</vt:lpstr>
      <vt:lpstr>Let’s Summarize!</vt:lpstr>
      <vt:lpstr>What Makes Us Different?</vt:lpstr>
      <vt:lpstr> Next Time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171</cp:revision>
  <dcterms:created xsi:type="dcterms:W3CDTF">2014-06-10T18:20:14Z</dcterms:created>
  <dcterms:modified xsi:type="dcterms:W3CDTF">2019-07-29T19:00:43Z</dcterms:modified>
</cp:coreProperties>
</file>