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60" r:id="rId2"/>
    <p:sldId id="368" r:id="rId3"/>
    <p:sldId id="361" r:id="rId4"/>
    <p:sldId id="369" r:id="rId5"/>
    <p:sldId id="370" r:id="rId6"/>
    <p:sldId id="372" r:id="rId7"/>
    <p:sldId id="373" r:id="rId8"/>
    <p:sldId id="356" r:id="rId9"/>
    <p:sldId id="357" r:id="rId10"/>
    <p:sldId id="358" r:id="rId11"/>
    <p:sldId id="371" r:id="rId12"/>
    <p:sldId id="35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M Beardsley" initials="PMB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FFFF00"/>
    <a:srgbClr val="FFC00A"/>
    <a:srgbClr val="A539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87128" autoAdjust="0"/>
  </p:normalViewPr>
  <p:slideViewPr>
    <p:cSldViewPr>
      <p:cViewPr varScale="1">
        <p:scale>
          <a:sx n="73" d="100"/>
          <a:sy n="73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52005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468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38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712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287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904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821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0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416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parakeets are free for commercial use – no attribution needed.</a:t>
            </a:r>
          </a:p>
          <a:p>
            <a:r>
              <a:rPr lang="en-US" dirty="0" smtClean="0"/>
              <a:t>https://pixabay.com/en/budgie-bird-parakeet-animals-2201255/</a:t>
            </a:r>
          </a:p>
          <a:p>
            <a:r>
              <a:rPr lang="en-US" smtClean="0"/>
              <a:t>https://pixabay.com/en/budgie-blue-bird-budgerigar-pet-2208261/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601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77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Genetics Lesson 4b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How Can a Model of Inheritance Further Explain How Offspring Can Have a Trait Their Parents Don’t Have?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562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76600" y="56388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5626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6388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16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>
                <a:solidFill>
                  <a:srgbClr val="D2533C"/>
                </a:solidFill>
                <a:latin typeface="Calibri"/>
              </a:rPr>
              <a:t>Today’s Focus </a:t>
            </a:r>
            <a:r>
              <a:rPr lang="en-US" dirty="0"/>
              <a:t>Question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029200"/>
          </a:xfrm>
        </p:spPr>
        <p:txBody>
          <a:bodyPr/>
          <a:lstStyle/>
          <a:p>
            <a:pPr marL="0" indent="0">
              <a:spcBef>
                <a:spcPts val="2200"/>
              </a:spcBef>
              <a:buNone/>
            </a:pPr>
            <a:r>
              <a:rPr lang="en-US" sz="2900" i="1" dirty="0" smtClean="0">
                <a:latin typeface="Calibri" charset="0"/>
              </a:rPr>
              <a:t>How </a:t>
            </a:r>
            <a:r>
              <a:rPr lang="en-US" sz="2900" i="1" dirty="0">
                <a:latin typeface="Calibri" charset="0"/>
              </a:rPr>
              <a:t>can a model of inheritance further explain how offspring can have a trait their parents don't </a:t>
            </a:r>
            <a:r>
              <a:rPr lang="en-US" sz="2900" i="1" dirty="0" smtClean="0">
                <a:latin typeface="Calibri" charset="0"/>
              </a:rPr>
              <a:t>have?</a:t>
            </a:r>
          </a:p>
          <a:p>
            <a:pPr marL="457200" indent="0">
              <a:spcBef>
                <a:spcPts val="1200"/>
              </a:spcBef>
              <a:buNone/>
            </a:pPr>
            <a:r>
              <a:rPr lang="en-US" sz="2900" dirty="0" smtClean="0">
                <a:solidFill>
                  <a:srgbClr val="000000"/>
                </a:solidFill>
                <a:latin typeface="Calibri" charset="0"/>
              </a:rPr>
              <a:t>In other words, can you explain how two </a:t>
            </a:r>
            <a:r>
              <a:rPr lang="en-US" sz="2900" b="1" dirty="0" smtClean="0">
                <a:solidFill>
                  <a:srgbClr val="FF0000"/>
                </a:solidFill>
                <a:latin typeface="Calibri" charset="0"/>
              </a:rPr>
              <a:t>red-billed</a:t>
            </a:r>
            <a:r>
              <a:rPr lang="en-US" sz="29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Calibri" charset="0"/>
              </a:rPr>
              <a:t>ducko</a:t>
            </a: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 parents </a:t>
            </a:r>
            <a:r>
              <a:rPr lang="en-US" sz="2900" dirty="0" smtClean="0">
                <a:solidFill>
                  <a:srgbClr val="000000"/>
                </a:solidFill>
                <a:latin typeface="Calibri" charset="0"/>
              </a:rPr>
              <a:t>produced some </a:t>
            </a:r>
            <a:r>
              <a:rPr lang="en-US" sz="2900" b="1" dirty="0" smtClean="0">
                <a:solidFill>
                  <a:srgbClr val="FF9900"/>
                </a:solidFill>
                <a:latin typeface="Calibri" charset="0"/>
              </a:rPr>
              <a:t>orange-billed</a:t>
            </a:r>
            <a:r>
              <a:rPr lang="en-US" sz="2900" dirty="0" smtClean="0">
                <a:solidFill>
                  <a:srgbClr val="000000"/>
                </a:solidFill>
                <a:latin typeface="Calibri" charset="0"/>
              </a:rPr>
              <a:t> offspring?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alibri" charset="0"/>
              </a:rPr>
              <a:t>Turn and Talk: </a:t>
            </a:r>
            <a:r>
              <a:rPr lang="en-US" sz="2900" dirty="0" smtClean="0">
                <a:solidFill>
                  <a:srgbClr val="000000"/>
                </a:solidFill>
                <a:latin typeface="Calibri" charset="0"/>
              </a:rPr>
              <a:t>Discuss these questions with a partner and then answer the focus question in your science notebook.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alibri" charset="0"/>
              </a:rPr>
              <a:t>Include these key terms: </a:t>
            </a:r>
            <a:r>
              <a:rPr lang="en-US" sz="2900" dirty="0" smtClean="0">
                <a:solidFill>
                  <a:srgbClr val="000000"/>
                </a:solidFill>
                <a:latin typeface="Calibri" charset="0"/>
              </a:rPr>
              <a:t>chromosomes, genes, alleles, dominant and recessive traits.</a:t>
            </a:r>
          </a:p>
        </p:txBody>
      </p:sp>
    </p:spTree>
    <p:extLst>
      <p:ext uri="{BB962C8B-B14F-4D97-AF65-F5344CB8AC3E}">
        <p14:creationId xmlns:p14="http://schemas.microsoft.com/office/powerpoint/2010/main" xmlns="" val="36163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marL="6858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Key science ideas: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If each parent has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two different alleles of a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gene, the dominant allele determines which trait they exhibit. 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Even though both parents exhibit the dominant trait, each of them can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still pass on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 recessive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allele to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 offspring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If both parents pass on a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recessive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allele,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their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offspring will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exhibit the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recessive trait. 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524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88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Today we figured out how the orange-bill trait skipped the Generation 1 </a:t>
            </a:r>
            <a:r>
              <a:rPr lang="en-US" sz="3200" dirty="0" err="1" smtClean="0"/>
              <a:t>duckos</a:t>
            </a:r>
            <a:r>
              <a:rPr lang="en-US" sz="3200" dirty="0" smtClean="0"/>
              <a:t> but reappeared in the Generation 2 </a:t>
            </a:r>
            <a:r>
              <a:rPr lang="en-US" sz="3200" dirty="0" err="1" smtClean="0"/>
              <a:t>duckos</a:t>
            </a:r>
            <a:r>
              <a:rPr lang="en-US" sz="3200" dirty="0" smtClean="0"/>
              <a:t>. </a:t>
            </a:r>
            <a:endParaRPr lang="en-US" sz="32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Next time we’ll explore how different </a:t>
            </a:r>
            <a:r>
              <a:rPr lang="en-US" sz="3200" dirty="0"/>
              <a:t>combinations of </a:t>
            </a:r>
            <a:r>
              <a:rPr lang="en-US" sz="3200" dirty="0" smtClean="0"/>
              <a:t>alleles in the parents can influence the pattern </a:t>
            </a:r>
            <a:r>
              <a:rPr lang="en-US" sz="3200" dirty="0"/>
              <a:t>of </a:t>
            </a:r>
            <a:r>
              <a:rPr lang="en-US" sz="3200" dirty="0" smtClean="0"/>
              <a:t>trait variations in their offspring.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51847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At the end of yesterday’s lesson, you wrote down your best response to this focus question: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endParaRPr lang="en-US" sz="3200" i="1" dirty="0" smtClean="0">
              <a:solidFill>
                <a:srgbClr val="000000"/>
              </a:solidFill>
            </a:endParaRPr>
          </a:p>
          <a:p>
            <a:pPr marL="457200" indent="0">
              <a:spcBef>
                <a:spcPts val="1200"/>
              </a:spcBef>
              <a:buNone/>
            </a:pPr>
            <a:r>
              <a:rPr lang="en-US" sz="3200" i="1" dirty="0" smtClean="0">
                <a:solidFill>
                  <a:srgbClr val="292934"/>
                </a:solidFill>
              </a:rPr>
              <a:t>How </a:t>
            </a:r>
            <a:r>
              <a:rPr lang="en-US" sz="3200" i="1" dirty="0">
                <a:solidFill>
                  <a:srgbClr val="292934"/>
                </a:solidFill>
              </a:rPr>
              <a:t>can a model of inheritance explain how a trait </a:t>
            </a:r>
            <a:r>
              <a:rPr lang="en-US" sz="3200" i="1" dirty="0" smtClean="0">
                <a:solidFill>
                  <a:srgbClr val="292934"/>
                </a:solidFill>
              </a:rPr>
              <a:t>may seem to disappear </a:t>
            </a:r>
            <a:r>
              <a:rPr lang="en-US" sz="3200" i="1" dirty="0">
                <a:solidFill>
                  <a:srgbClr val="292934"/>
                </a:solidFill>
              </a:rPr>
              <a:t>in a </a:t>
            </a:r>
            <a:r>
              <a:rPr lang="en-US" sz="3200" i="1" dirty="0" smtClean="0">
                <a:solidFill>
                  <a:srgbClr val="292934"/>
                </a:solidFill>
              </a:rPr>
              <a:t>family?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How did you answer this question?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Share your ideas with the class, making sure to include chromosomes, </a:t>
            </a:r>
            <a:r>
              <a:rPr lang="en-US" sz="3200" dirty="0">
                <a:solidFill>
                  <a:srgbClr val="000000"/>
                </a:solidFill>
              </a:rPr>
              <a:t>genes, and </a:t>
            </a:r>
            <a:r>
              <a:rPr lang="en-US" sz="3200" dirty="0" smtClean="0">
                <a:solidFill>
                  <a:srgbClr val="000000"/>
                </a:solidFill>
              </a:rPr>
              <a:t>alleles in your explanation. 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71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Today’s Focus </a:t>
            </a:r>
            <a:r>
              <a:rPr lang="en-US" dirty="0"/>
              <a:t>Question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</a:t>
            </a:r>
            <a:r>
              <a:rPr lang="en-US" sz="3200" dirty="0"/>
              <a:t>can a model of inheritance further explain how offspring can have a trait their parents </a:t>
            </a:r>
            <a:r>
              <a:rPr lang="en-US" sz="3200" dirty="0" smtClean="0"/>
              <a:t>don’t </a:t>
            </a:r>
            <a:r>
              <a:rPr lang="en-US" sz="3200" dirty="0"/>
              <a:t>have? </a:t>
            </a:r>
          </a:p>
        </p:txBody>
      </p:sp>
    </p:spTree>
    <p:extLst>
      <p:ext uri="{BB962C8B-B14F-4D97-AF65-F5344CB8AC3E}">
        <p14:creationId xmlns:p14="http://schemas.microsoft.com/office/powerpoint/2010/main" xmlns="" val="20720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Traits in </a:t>
            </a:r>
            <a:r>
              <a:rPr lang="en-US" dirty="0" smtClean="0">
                <a:latin typeface="Calibri" charset="0"/>
              </a:rPr>
              <a:t>Generation </a:t>
            </a:r>
            <a:r>
              <a:rPr lang="en-US" dirty="0">
                <a:latin typeface="Calibri" charset="0"/>
              </a:rPr>
              <a:t>2 </a:t>
            </a:r>
            <a:r>
              <a:rPr lang="en-US" dirty="0" err="1" smtClean="0">
                <a:latin typeface="Calibri" charset="0"/>
              </a:rPr>
              <a:t>Duckos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What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bill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color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do you predict the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Generation 2 </a:t>
            </a:r>
            <a:r>
              <a:rPr lang="en-US" sz="3200" dirty="0" err="1" smtClean="0">
                <a:solidFill>
                  <a:srgbClr val="000000"/>
                </a:solidFill>
                <a:latin typeface="Calibri" charset="0"/>
              </a:rPr>
              <a:t>duckos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will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have?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Use what you know about chromosomes, genes,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and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alleles to explain your reasoning. 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4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Making Generation </a:t>
            </a:r>
            <a:r>
              <a:rPr lang="en-US" dirty="0">
                <a:latin typeface="Calibri" charset="0"/>
              </a:rPr>
              <a:t>2 </a:t>
            </a:r>
            <a:r>
              <a:rPr lang="en-US" dirty="0" err="1" smtClean="0">
                <a:latin typeface="Calibri" charset="0"/>
              </a:rPr>
              <a:t>Duckos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Generation </a:t>
            </a:r>
            <a:r>
              <a:rPr lang="en-US" sz="2800" dirty="0"/>
              <a:t>1 </a:t>
            </a:r>
            <a:r>
              <a:rPr lang="en-US" sz="2800" dirty="0" err="1" smtClean="0"/>
              <a:t>duckos</a:t>
            </a:r>
            <a:r>
              <a:rPr lang="en-US" sz="2800" dirty="0" smtClean="0"/>
              <a:t> </a:t>
            </a:r>
            <a:r>
              <a:rPr lang="en-US" sz="2800" dirty="0" smtClean="0"/>
              <a:t>have </a:t>
            </a:r>
            <a:r>
              <a:rPr lang="en-US" sz="2800" dirty="0"/>
              <a:t>grown up and are ready to produce </a:t>
            </a:r>
            <a:r>
              <a:rPr lang="en-US" sz="2800" dirty="0" smtClean="0"/>
              <a:t>offspring (baby </a:t>
            </a:r>
            <a:r>
              <a:rPr lang="en-US" sz="2800" dirty="0" err="1" smtClean="0"/>
              <a:t>duckos</a:t>
            </a:r>
            <a:r>
              <a:rPr lang="en-US" sz="2800" dirty="0" smtClean="0"/>
              <a:t>) of </a:t>
            </a:r>
            <a:r>
              <a:rPr lang="en-US" sz="2800" dirty="0"/>
              <a:t>their </a:t>
            </a:r>
            <a:r>
              <a:rPr lang="en-US" sz="2800" dirty="0" smtClean="0"/>
              <a:t>own.</a:t>
            </a:r>
            <a:endParaRPr lang="en-US" sz="2800" dirty="0"/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Work with your partner to create the next generation of </a:t>
            </a:r>
            <a:r>
              <a:rPr lang="en-US" sz="2800" dirty="0" err="1" smtClean="0"/>
              <a:t>duckos</a:t>
            </a:r>
            <a:r>
              <a:rPr lang="en-US" sz="2800" dirty="0" smtClean="0"/>
              <a:t>. Follow the steps in handout </a:t>
            </a:r>
            <a:r>
              <a:rPr lang="en-US" sz="2800" dirty="0" smtClean="0"/>
              <a:t>4.5 (Making </a:t>
            </a:r>
            <a:r>
              <a:rPr lang="en-US" sz="2800" dirty="0" smtClean="0"/>
              <a:t>Generation </a:t>
            </a:r>
            <a:r>
              <a:rPr lang="en-US" sz="2800" dirty="0"/>
              <a:t>2 </a:t>
            </a:r>
            <a:r>
              <a:rPr lang="en-US" sz="2800" dirty="0" err="1" smtClean="0"/>
              <a:t>Duckos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Make sure to record the </a:t>
            </a:r>
            <a:r>
              <a:rPr lang="en-US" sz="2800" dirty="0"/>
              <a:t>alleles </a:t>
            </a:r>
            <a:r>
              <a:rPr lang="en-US" sz="2800" dirty="0" smtClean="0"/>
              <a:t>for each generation of </a:t>
            </a:r>
            <a:r>
              <a:rPr lang="en-US" sz="2800" dirty="0" err="1" smtClean="0"/>
              <a:t>duckos</a:t>
            </a:r>
            <a:r>
              <a:rPr lang="en-US" sz="2800" dirty="0" smtClean="0"/>
              <a:t> </a:t>
            </a:r>
            <a:r>
              <a:rPr lang="en-US" sz="2800" dirty="0" smtClean="0"/>
              <a:t>on the handout.</a:t>
            </a:r>
            <a:endParaRPr lang="en-US" sz="2800" dirty="0"/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What bill color does each of the Generation 2 offspring have?</a:t>
            </a:r>
            <a:endParaRPr lang="en-US" sz="2800" dirty="0"/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Why do you think the Generation 2 offspring </a:t>
            </a:r>
            <a:br>
              <a:rPr lang="en-US" sz="2800" dirty="0" smtClean="0"/>
            </a:br>
            <a:r>
              <a:rPr lang="en-US" sz="2800" dirty="0" smtClean="0"/>
              <a:t>have this bill color?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79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Bill Color of Generation </a:t>
            </a:r>
            <a:r>
              <a:rPr lang="en-US" dirty="0">
                <a:latin typeface="Calibri" charset="0"/>
              </a:rPr>
              <a:t>2 </a:t>
            </a:r>
            <a:r>
              <a:rPr lang="en-US" dirty="0" err="1" smtClean="0">
                <a:latin typeface="Calibri" charset="0"/>
              </a:rPr>
              <a:t>Duckos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First, let’s count how many red-billed and orange-billed Generation 2 </a:t>
            </a:r>
            <a:r>
              <a:rPr lang="en-US" sz="3200" dirty="0" err="1" smtClean="0"/>
              <a:t>duckos</a:t>
            </a:r>
            <a:r>
              <a:rPr lang="en-US" sz="3200" dirty="0" smtClean="0"/>
              <a:t> we have.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Raise your hand if you have a red-billed </a:t>
            </a:r>
            <a:r>
              <a:rPr lang="en-US" sz="3200" dirty="0" err="1" smtClean="0"/>
              <a:t>ducko</a:t>
            </a:r>
            <a:r>
              <a:rPr lang="en-US" sz="3200" dirty="0" smtClean="0"/>
              <a:t>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Raise your hand if you have an orange-billed </a:t>
            </a:r>
            <a:r>
              <a:rPr lang="en-US" sz="3200" dirty="0" err="1" smtClean="0"/>
              <a:t>ducko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4280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Looking for Patterns in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spcBef>
                <a:spcPts val="2200"/>
              </a:spcBef>
              <a:buNone/>
            </a:pPr>
            <a:r>
              <a:rPr lang="en-US" sz="3200" dirty="0" smtClean="0"/>
              <a:t>Next, let’s organize our data for Generation 2 in a class bar graph.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What patterns do you see?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Use what you know about genes and alleles to explain the results.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Generation 2 Traits in Other Organisms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3931920" cy="639762"/>
          </a:xfrm>
        </p:spPr>
        <p:txBody>
          <a:bodyPr>
            <a:normAutofit/>
          </a:bodyPr>
          <a:lstStyle/>
          <a:p>
            <a:r>
              <a:rPr lang="en-US" sz="2600" dirty="0"/>
              <a:t>Pea Plants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068012468"/>
              </p:ext>
            </p:extLst>
          </p:nvPr>
        </p:nvGraphicFramePr>
        <p:xfrm>
          <a:off x="808831" y="2472338"/>
          <a:ext cx="3458373" cy="3776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577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43278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100   200  300   400  500    600   700   800   900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3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3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Purple            </a:t>
                      </a:r>
                      <a:r>
                        <a:rPr lang="en-US" sz="1200" dirty="0" smtClean="0">
                          <a:effectLst/>
                        </a:rPr>
                        <a:t> White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3931920" cy="639762"/>
          </a:xfrm>
        </p:spPr>
        <p:txBody>
          <a:bodyPr>
            <a:normAutofit/>
          </a:bodyPr>
          <a:lstStyle/>
          <a:p>
            <a:r>
              <a:rPr lang="en-US" sz="2600" dirty="0"/>
              <a:t>Dachshunds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356531857"/>
              </p:ext>
            </p:extLst>
          </p:nvPr>
        </p:nvGraphicFramePr>
        <p:xfrm>
          <a:off x="5029201" y="2419000"/>
          <a:ext cx="3543301" cy="3829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646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47252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    10      20     30     40    50     60     70     80     90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5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5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5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2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hort </a:t>
                      </a:r>
                      <a:r>
                        <a:rPr lang="en-US" sz="1200" dirty="0" smtClean="0">
                          <a:effectLst/>
                        </a:rPr>
                        <a:t>Hair      </a:t>
                      </a:r>
                      <a:r>
                        <a:rPr lang="en-US" sz="1200" dirty="0">
                          <a:effectLst/>
                        </a:rPr>
                        <a:t>Long </a:t>
                      </a:r>
                      <a:r>
                        <a:rPr lang="en-US" sz="1200" dirty="0" smtClean="0">
                          <a:effectLst/>
                        </a:rPr>
                        <a:t>Hair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2050" name="Picture 2" descr="S:\Production\Art Files--Final\RESPECT-MSPCP\Genetics\RES.C1.GEN.L1HO.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95400"/>
            <a:ext cx="830262" cy="9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:\Production\Art Files--Final\RESPECT-MSPCP\Genetics\RES.C1.GEN.L4HO.008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25" t="23706" r="10550" b="8274"/>
          <a:stretch/>
        </p:blipFill>
        <p:spPr bwMode="auto">
          <a:xfrm>
            <a:off x="990600" y="1400144"/>
            <a:ext cx="609600" cy="7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S:\Production\Art Files--Final\RESPECT-MSPCP\Genetics\RES.C1.GEN.L4HO.00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4" t="21086" r="9555" b="5573"/>
          <a:stretch/>
        </p:blipFill>
        <p:spPr bwMode="auto">
          <a:xfrm>
            <a:off x="3276600" y="1371600"/>
            <a:ext cx="663135" cy="8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:\Production\Art Files--Final\RESPECT-MSPCP\Genetics\RES.C1.GEN.L1HO.0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0600" y="1219200"/>
            <a:ext cx="1209207" cy="102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56145" y="2144523"/>
            <a:ext cx="120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Calibri" panose="020F0502020204030204" pitchFamily="34" charset="0"/>
              </a:rPr>
              <a:t>Photograph by </a:t>
            </a:r>
            <a:r>
              <a:rPr lang="en-US" sz="600" dirty="0" err="1">
                <a:latin typeface="Calibri" panose="020F0502020204030204" pitchFamily="34" charset="0"/>
              </a:rPr>
              <a:t>Pakpoom</a:t>
            </a:r>
            <a:r>
              <a:rPr lang="en-US" sz="600" dirty="0">
                <a:latin typeface="Calibri" panose="020F0502020204030204" pitchFamily="34" charset="0"/>
              </a:rPr>
              <a:t> </a:t>
            </a:r>
            <a:r>
              <a:rPr lang="en-US" sz="600" dirty="0" err="1" smtClean="0">
                <a:latin typeface="Calibri" panose="020F0502020204030204" pitchFamily="34" charset="0"/>
              </a:rPr>
              <a:t>Phummee</a:t>
            </a:r>
            <a:endParaRPr lang="en-US" sz="6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5373" y="2145358"/>
            <a:ext cx="986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Calibri" panose="020F0502020204030204" pitchFamily="34" charset="0"/>
              </a:rPr>
              <a:t>Photograph by </a:t>
            </a:r>
            <a:r>
              <a:rPr lang="en-US" sz="600" dirty="0" err="1">
                <a:latin typeface="Calibri" panose="020F0502020204030204" pitchFamily="34" charset="0"/>
              </a:rPr>
              <a:t>Maksym</a:t>
            </a:r>
            <a:r>
              <a:rPr lang="en-US" sz="600" dirty="0">
                <a:latin typeface="Calibri" panose="020F0502020204030204" pitchFamily="34" charset="0"/>
              </a:rPr>
              <a:t> </a:t>
            </a:r>
            <a:r>
              <a:rPr lang="en-US" sz="600" dirty="0" err="1" smtClean="0">
                <a:latin typeface="Calibri" panose="020F0502020204030204" pitchFamily="34" charset="0"/>
              </a:rPr>
              <a:t>Surovtsev</a:t>
            </a:r>
            <a:endParaRPr lang="en-US" sz="600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2757" y="2183659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</a:rPr>
              <a:t>Photo courtesy </a:t>
            </a:r>
            <a:r>
              <a:rPr lang="en-US" sz="800" dirty="0">
                <a:latin typeface="Calibri" panose="020F0502020204030204" pitchFamily="34" charset="0"/>
              </a:rPr>
              <a:t>of © </a:t>
            </a:r>
            <a:r>
              <a:rPr lang="en-US" sz="800" dirty="0" err="1">
                <a:latin typeface="Calibri" panose="020F0502020204030204" pitchFamily="34" charset="0"/>
              </a:rPr>
              <a:t>Oxilixo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6956" y="2210666"/>
            <a:ext cx="2146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</a:rPr>
              <a:t>Photo courtesy </a:t>
            </a:r>
            <a:r>
              <a:rPr lang="en-US" sz="800" dirty="0">
                <a:latin typeface="Calibri" panose="020F0502020204030204" pitchFamily="34" charset="0"/>
              </a:rPr>
              <a:t>of © </a:t>
            </a:r>
            <a:r>
              <a:rPr lang="en-US" sz="800" dirty="0" err="1">
                <a:latin typeface="Calibri" panose="020F0502020204030204" pitchFamily="34" charset="0"/>
              </a:rPr>
              <a:t>Isselee</a:t>
            </a:r>
            <a:r>
              <a:rPr lang="en-US" sz="800" dirty="0">
                <a:latin typeface="Calibri" panose="020F0502020204030204" pitchFamily="34" charset="0"/>
              </a:rPr>
              <a:t> | Dreamstime.com</a:t>
            </a:r>
          </a:p>
        </p:txBody>
      </p:sp>
    </p:spTree>
    <p:extLst>
      <p:ext uri="{BB962C8B-B14F-4D97-AF65-F5344CB8AC3E}">
        <p14:creationId xmlns:p14="http://schemas.microsoft.com/office/powerpoint/2010/main" xmlns="" val="3010033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Generation 2 Traits in Other Organisms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46238"/>
            <a:ext cx="3931920" cy="639762"/>
          </a:xfrm>
        </p:spPr>
        <p:txBody>
          <a:bodyPr>
            <a:normAutofit/>
          </a:bodyPr>
          <a:lstStyle/>
          <a:p>
            <a:pPr marL="1051560" algn="l"/>
            <a:r>
              <a:rPr lang="en-US" sz="2600" dirty="0"/>
              <a:t>Guinea Pigs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14188571"/>
              </p:ext>
            </p:extLst>
          </p:nvPr>
        </p:nvGraphicFramePr>
        <p:xfrm>
          <a:off x="457198" y="2514600"/>
          <a:ext cx="3810001" cy="3810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0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54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46364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20      40      60      80   100    120   140    160    180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</a:t>
                      </a: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en-US" sz="1200" dirty="0">
                          <a:effectLst/>
                        </a:rPr>
                        <a:t>Black               </a:t>
                      </a:r>
                      <a:r>
                        <a:rPr lang="en-US" sz="1200" dirty="0" smtClean="0">
                          <a:effectLst/>
                        </a:rPr>
                        <a:t>White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810000" cy="639762"/>
          </a:xfrm>
        </p:spPr>
        <p:txBody>
          <a:bodyPr>
            <a:normAutofit/>
          </a:bodyPr>
          <a:lstStyle/>
          <a:p>
            <a:pPr marL="914400" algn="l"/>
            <a:r>
              <a:rPr lang="en-US" sz="2600" dirty="0"/>
              <a:t>Parakeets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709233282"/>
              </p:ext>
            </p:extLst>
          </p:nvPr>
        </p:nvGraphicFramePr>
        <p:xfrm>
          <a:off x="4876800" y="2514601"/>
          <a:ext cx="3809998" cy="3810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0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0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3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92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092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0920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401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401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677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46364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0" baseline="0" dirty="0">
                          <a:effectLst/>
                        </a:rPr>
                        <a:t>Number of individuals</a:t>
                      </a:r>
                      <a:endParaRPr lang="en-US" sz="1100" spc="50" baseline="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10      20       30     40     50       60     70      80     90</a:t>
                      </a:r>
                      <a:endParaRPr lang="en-US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</a:t>
                      </a:r>
                      <a:r>
                        <a:rPr lang="en-US" sz="1600" dirty="0" smtClean="0">
                          <a:effectLst/>
                        </a:rPr>
                        <a:t>  </a:t>
                      </a:r>
                      <a:r>
                        <a:rPr lang="en-US" sz="1200" dirty="0">
                          <a:effectLst/>
                        </a:rPr>
                        <a:t>Green           </a:t>
                      </a:r>
                      <a:r>
                        <a:rPr lang="en-US" sz="1200" dirty="0" smtClean="0">
                          <a:effectLst/>
                        </a:rPr>
                        <a:t>    </a:t>
                      </a:r>
                      <a:r>
                        <a:rPr lang="en-US" sz="1200" dirty="0">
                          <a:effectLst/>
                        </a:rPr>
                        <a:t>Blue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3074" name="Picture 2" descr="S:\Production\Art Files--Final\RESPECT-MSPCP\Genetics\RES.C1.GEN.L1HO.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1098550" cy="73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S:\Production\Art Files--Final\RESPECT-MSPCP\Genetics\RES.C1.GEN.L1HO.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53543"/>
            <a:ext cx="1059527" cy="70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000" y="2209800"/>
            <a:ext cx="87235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Calibri" panose="020F0502020204030204" pitchFamily="34" charset="0"/>
              </a:rPr>
              <a:t>Photograph by </a:t>
            </a:r>
            <a:r>
              <a:rPr lang="en-US" sz="600" dirty="0" err="1" smtClean="0">
                <a:latin typeface="Calibri" panose="020F0502020204030204" pitchFamily="34" charset="0"/>
              </a:rPr>
              <a:t>Belizar</a:t>
            </a:r>
            <a:endParaRPr lang="en-US" sz="6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209800"/>
            <a:ext cx="107753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Calibri" panose="020F0502020204030204" pitchFamily="34" charset="0"/>
              </a:rPr>
              <a:t>Photograph by </a:t>
            </a:r>
            <a:r>
              <a:rPr lang="en-US" sz="600" dirty="0" err="1" smtClean="0">
                <a:latin typeface="Calibri" panose="020F0502020204030204" pitchFamily="34" charset="0"/>
              </a:rPr>
              <a:t>Blueelephant</a:t>
            </a:r>
            <a:endParaRPr lang="en-US" sz="6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047" t="8968" r="14843"/>
          <a:stretch/>
        </p:blipFill>
        <p:spPr>
          <a:xfrm>
            <a:off x="5181600" y="1337243"/>
            <a:ext cx="561109" cy="9172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26" t="35346" r="44140" b="6037"/>
          <a:stretch/>
        </p:blipFill>
        <p:spPr>
          <a:xfrm>
            <a:off x="7391401" y="1369028"/>
            <a:ext cx="1174173" cy="86975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76800" y="2209800"/>
            <a:ext cx="114967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latin typeface="Calibri" panose="020F0502020204030204" pitchFamily="34" charset="0"/>
              </a:rPr>
              <a:t>Photo courtesy of Pixabay.com</a:t>
            </a:r>
            <a:endParaRPr lang="en-US" sz="6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2209800"/>
            <a:ext cx="114967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latin typeface="Calibri" panose="020F0502020204030204" pitchFamily="34" charset="0"/>
              </a:rPr>
              <a:t>Photo courtesy of Pixabay.com</a:t>
            </a:r>
            <a:endParaRPr lang="en-US" sz="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9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4:  Duckos – Patterns of Traits  and Inheritance of Genes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Review from yesterday&amp;quot;&quot;/&gt;&lt;property id=&quot;20307&quot; value=&quot;354&quot;/&gt;&lt;/object&gt;&lt;object type=&quot;3&quot; unique_id=&quot;10005&quot;&gt;&lt;property id=&quot;20148&quot; value=&quot;5&quot;/&gt;&lt;property id=&quot;20300&quot; value=&quot;Slide 3&quot;/&gt;&lt;property id=&quot;20307&quot; value=&quot;353&quot;/&gt;&lt;/object&gt;&lt;object type=&quot;3&quot; unique_id=&quot;10006&quot;&gt;&lt;property id=&quot;20148&quot; value=&quot;5&quot;/&gt;&lt;property id=&quot;20300&quot; value=&quot;Slide 4 - &amp;quot;Central Unit Question&amp;quot;&quot;/&gt;&lt;property id=&quot;20307&quot; value=&quot;334&quot;/&gt;&lt;/object&gt;&lt;object type=&quot;3&quot; unique_id=&quot;10007&quot;&gt;&lt;property id=&quot;20148&quot; value=&quot;5&quot;/&gt;&lt;property id=&quot;20300&quot; value=&quot;Slide 5 - &amp;quot; Lesson 3 Focus Question  &amp;quot;&quot;/&gt;&lt;property id=&quot;20307&quot; value=&quot;336&quot;/&gt;&lt;/object&gt;&lt;object type=&quot;3&quot; unique_id=&quot;10008&quot;&gt;&lt;property id=&quot;20148&quot; value=&quot;5&quot;/&gt;&lt;property id=&quot;20300&quot; value=&quot;Slide 6 - &amp;quot;Two Key Ideas&amp;quot;&quot;/&gt;&lt;property id=&quot;20307&quot; value=&quot;355&quot;/&gt;&lt;/object&gt;&lt;object type=&quot;3&quot; unique_id=&quot;10009&quot;&gt;&lt;property id=&quot;20148&quot; value=&quot;5&quot;/&gt;&lt;property id=&quot;20300&quot; value=&quot;Slide 7 - &amp;quot; Baby “Duckos” &amp;quot;&quot;/&gt;&lt;property id=&quot;20307&quot; value=&quot;352&quot;/&gt;&lt;/object&gt;&lt;object type=&quot;3&quot; unique_id=&quot;10010&quot;&gt;&lt;property id=&quot;20148&quot; value=&quot;5&quot;/&gt;&lt;property id=&quot;20300&quot; value=&quot;Slide 8 - &amp;quot;Generation 2 Traits in Other Organisms&amp;quot;&quot;/&gt;&lt;property id=&quot;20307&quot; value=&quot;356&quot;/&gt;&lt;/object&gt;&lt;object type=&quot;3&quot; unique_id=&quot;10011&quot;&gt;&lt;property id=&quot;20148&quot; value=&quot;5&quot;/&gt;&lt;property id=&quot;20300&quot; value=&quot;Slide 9 - &amp;quot;Generation 2 Traits in Other Organisms&amp;quot;&quot;/&gt;&lt;property id=&quot;20307&quot; value=&quot;357&quot;/&gt;&lt;/object&gt;&lt;object type=&quot;3&quot; unique_id=&quot;10012&quot;&gt;&lt;property id=&quot;20148&quot; value=&quot;5&quot;/&gt;&lt;property id=&quot;20300&quot; value=&quot;Slide 10 - &amp;quot; Lesson 3 Focus Question  &amp;quot;&quot;/&gt;&lt;property id=&quot;20307&quot; value=&quot;358&quot;/&gt;&lt;/object&gt;&lt;object type=&quot;3&quot; unique_id=&quot;10013&quot;&gt;&lt;property id=&quot;20148&quot; value=&quot;5&quot;/&gt;&lt;property id=&quot;20300&quot; value=&quot;Slide 11 - &amp;quot;Next Lesson&amp;quot;&quot;/&gt;&lt;property id=&quot;20307&quot; value=&quot;359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643</Words>
  <Application>Microsoft Office PowerPoint</Application>
  <PresentationFormat>On-screen Show (4:3)</PresentationFormat>
  <Paragraphs>462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Genetics Lesson 4b</vt:lpstr>
      <vt:lpstr>Last Time</vt:lpstr>
      <vt:lpstr> Today’s Focus Question  </vt:lpstr>
      <vt:lpstr>Traits in Generation 2 Duckos</vt:lpstr>
      <vt:lpstr>Making Generation 2 Duckos</vt:lpstr>
      <vt:lpstr>Bill Color of Generation 2 Duckos</vt:lpstr>
      <vt:lpstr>Looking for Patterns in the Data</vt:lpstr>
      <vt:lpstr>Generation 2 Traits in Other Organisms</vt:lpstr>
      <vt:lpstr>Generation 2 Traits in Other Organisms</vt:lpstr>
      <vt:lpstr> Today’s Focus Question  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188</cp:revision>
  <dcterms:created xsi:type="dcterms:W3CDTF">2014-06-10T18:20:14Z</dcterms:created>
  <dcterms:modified xsi:type="dcterms:W3CDTF">2019-03-20T17:27:43Z</dcterms:modified>
</cp:coreProperties>
</file>