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321" r:id="rId2"/>
    <p:sldId id="315" r:id="rId3"/>
    <p:sldId id="317" r:id="rId4"/>
    <p:sldId id="305" r:id="rId5"/>
    <p:sldId id="306" r:id="rId6"/>
    <p:sldId id="318" r:id="rId7"/>
    <p:sldId id="322" r:id="rId8"/>
    <p:sldId id="307" r:id="rId9"/>
    <p:sldId id="319" r:id="rId10"/>
    <p:sldId id="320" r:id="rId11"/>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 M Beardsley" initials="PMB" lastIdx="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46" autoAdjust="0"/>
    <p:restoredTop sz="91399" autoAdjust="0"/>
  </p:normalViewPr>
  <p:slideViewPr>
    <p:cSldViewPr>
      <p:cViewPr>
        <p:scale>
          <a:sx n="80" d="100"/>
          <a:sy n="80" d="100"/>
        </p:scale>
        <p:origin x="-1254" y="19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3E99A0-5A01-41BA-AC39-BB8F130969B5}" type="datetimeFigureOut">
              <a:rPr lang="en-US" smtClean="0"/>
              <a:pPr/>
              <a:t>3/20/2019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BEC4D-D1F7-4625-B0BA-2126EAFE9E6D}" type="slidenum">
              <a:rPr lang="en-US" smtClean="0"/>
              <a:pPr/>
              <a:t>‹#›</a:t>
            </a:fld>
            <a:endParaRPr lang="en-US"/>
          </a:p>
        </p:txBody>
      </p:sp>
    </p:spTree>
    <p:extLst>
      <p:ext uri="{BB962C8B-B14F-4D97-AF65-F5344CB8AC3E}">
        <p14:creationId xmlns="" xmlns:p14="http://schemas.microsoft.com/office/powerpoint/2010/main" val="269179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A9E7CF9-240F-482B-9EC3-A2AD26735D19}" type="slidenum">
              <a:rPr lang="en-US" altLang="en-US">
                <a:solidFill>
                  <a:prstClr val="black"/>
                </a:solidFill>
              </a:rPr>
              <a:pPr eaLnBrk="1" hangingPunct="1">
                <a:spcBef>
                  <a:spcPct val="0"/>
                </a:spcBef>
              </a:pPr>
              <a:t>1</a:t>
            </a:fld>
            <a:endParaRPr lang="en-US" altLang="en-US">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xmlns="" val="1347875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2</a:t>
            </a:fld>
            <a:endParaRPr lang="en-US"/>
          </a:p>
        </p:txBody>
      </p:sp>
    </p:spTree>
    <p:extLst>
      <p:ext uri="{BB962C8B-B14F-4D97-AF65-F5344CB8AC3E}">
        <p14:creationId xmlns="" xmlns:p14="http://schemas.microsoft.com/office/powerpoint/2010/main" val="971146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3</a:t>
            </a:fld>
            <a:endParaRPr lang="en-US"/>
          </a:p>
        </p:txBody>
      </p:sp>
    </p:spTree>
    <p:extLst>
      <p:ext uri="{BB962C8B-B14F-4D97-AF65-F5344CB8AC3E}">
        <p14:creationId xmlns="" xmlns:p14="http://schemas.microsoft.com/office/powerpoint/2010/main" val="1061905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4</a:t>
            </a:fld>
            <a:endParaRPr lang="en-US"/>
          </a:p>
        </p:txBody>
      </p:sp>
    </p:spTree>
    <p:extLst>
      <p:ext uri="{BB962C8B-B14F-4D97-AF65-F5344CB8AC3E}">
        <p14:creationId xmlns="" xmlns:p14="http://schemas.microsoft.com/office/powerpoint/2010/main" val="2122245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5</a:t>
            </a:fld>
            <a:endParaRPr lang="en-US"/>
          </a:p>
        </p:txBody>
      </p:sp>
    </p:spTree>
    <p:extLst>
      <p:ext uri="{BB962C8B-B14F-4D97-AF65-F5344CB8AC3E}">
        <p14:creationId xmlns="" xmlns:p14="http://schemas.microsoft.com/office/powerpoint/2010/main" val="2097787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6</a:t>
            </a:fld>
            <a:endParaRPr lang="en-US"/>
          </a:p>
        </p:txBody>
      </p:sp>
    </p:spTree>
    <p:extLst>
      <p:ext uri="{BB962C8B-B14F-4D97-AF65-F5344CB8AC3E}">
        <p14:creationId xmlns="" xmlns:p14="http://schemas.microsoft.com/office/powerpoint/2010/main" val="3948520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8</a:t>
            </a:fld>
            <a:endParaRPr lang="en-US"/>
          </a:p>
        </p:txBody>
      </p:sp>
    </p:spTree>
    <p:extLst>
      <p:ext uri="{BB962C8B-B14F-4D97-AF65-F5344CB8AC3E}">
        <p14:creationId xmlns="" xmlns:p14="http://schemas.microsoft.com/office/powerpoint/2010/main" val="1239930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9</a:t>
            </a:fld>
            <a:endParaRPr lang="en-US"/>
          </a:p>
        </p:txBody>
      </p:sp>
    </p:spTree>
    <p:extLst>
      <p:ext uri="{BB962C8B-B14F-4D97-AF65-F5344CB8AC3E}">
        <p14:creationId xmlns="" xmlns:p14="http://schemas.microsoft.com/office/powerpoint/2010/main" val="623914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10</a:t>
            </a:fld>
            <a:endParaRPr lang="en-US"/>
          </a:p>
        </p:txBody>
      </p:sp>
    </p:spTree>
    <p:extLst>
      <p:ext uri="{BB962C8B-B14F-4D97-AF65-F5344CB8AC3E}">
        <p14:creationId xmlns="" xmlns:p14="http://schemas.microsoft.com/office/powerpoint/2010/main" val="4068705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736509-B7D9-4E14-990D-0939A6D2E156}" type="slidenum">
              <a:rPr lang="en-US"/>
              <a:pPr>
                <a:defRPr/>
              </a:pPr>
              <a:t>‹#›</a:t>
            </a:fld>
            <a:endParaRPr lang="en-US"/>
          </a:p>
        </p:txBody>
      </p:sp>
    </p:spTree>
    <p:extLst>
      <p:ext uri="{BB962C8B-B14F-4D97-AF65-F5344CB8AC3E}">
        <p14:creationId xmlns="" xmlns:p14="http://schemas.microsoft.com/office/powerpoint/2010/main" val="14660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950129-838B-4CD0-82C5-B9E5CA8BA4D1}" type="slidenum">
              <a:rPr lang="en-US"/>
              <a:pPr>
                <a:defRPr/>
              </a:pPr>
              <a:t>‹#›</a:t>
            </a:fld>
            <a:endParaRPr lang="en-US"/>
          </a:p>
        </p:txBody>
      </p:sp>
    </p:spTree>
    <p:extLst>
      <p:ext uri="{BB962C8B-B14F-4D97-AF65-F5344CB8AC3E}">
        <p14:creationId xmlns="" xmlns:p14="http://schemas.microsoft.com/office/powerpoint/2010/main" val="291098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609600"/>
            <a:ext cx="6019800" cy="5867400"/>
          </a:xfrm>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227E1-08E6-4E55-9BDE-7F7F260040A8}" type="slidenum">
              <a:rPr lang="en-US"/>
              <a:pPr>
                <a:defRPr/>
              </a:pPr>
              <a:t>‹#›</a:t>
            </a:fld>
            <a:endParaRPr lang="en-US"/>
          </a:p>
        </p:txBody>
      </p:sp>
    </p:spTree>
    <p:extLst>
      <p:ext uri="{BB962C8B-B14F-4D97-AF65-F5344CB8AC3E}">
        <p14:creationId xmlns="" xmlns:p14="http://schemas.microsoft.com/office/powerpoint/2010/main" val="318630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7A78D6-729F-4E75-A2D7-D2A416F3A9DE}" type="slidenum">
              <a:rPr lang="en-US"/>
              <a:pPr>
                <a:defRPr/>
              </a:pPr>
              <a:t>‹#›</a:t>
            </a:fld>
            <a:endParaRPr lang="en-US"/>
          </a:p>
        </p:txBody>
      </p:sp>
    </p:spTree>
    <p:extLst>
      <p:ext uri="{BB962C8B-B14F-4D97-AF65-F5344CB8AC3E}">
        <p14:creationId xmlns="" xmlns:p14="http://schemas.microsoft.com/office/powerpoint/2010/main" val="103945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6BBEB5-01D6-47A2-BCF3-B3B9837CD530}" type="slidenum">
              <a:rPr lang="en-US"/>
              <a:pPr>
                <a:defRPr/>
              </a:pPr>
              <a:t>‹#›</a:t>
            </a:fld>
            <a:endParaRPr lang="en-US"/>
          </a:p>
        </p:txBody>
      </p:sp>
    </p:spTree>
    <p:extLst>
      <p:ext uri="{BB962C8B-B14F-4D97-AF65-F5344CB8AC3E}">
        <p14:creationId xmlns="" xmlns:p14="http://schemas.microsoft.com/office/powerpoint/2010/main" val="25175898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82B28A-D4AF-4B7E-8537-11780E8ECB02}" type="slidenum">
              <a:rPr lang="en-US"/>
              <a:pPr>
                <a:defRPr/>
              </a:pPr>
              <a:t>‹#›</a:t>
            </a:fld>
            <a:endParaRPr lang="en-US"/>
          </a:p>
        </p:txBody>
      </p:sp>
    </p:spTree>
    <p:extLst>
      <p:ext uri="{BB962C8B-B14F-4D97-AF65-F5344CB8AC3E}">
        <p14:creationId xmlns="" xmlns:p14="http://schemas.microsoft.com/office/powerpoint/2010/main" val="198160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AC85E45-36ED-4CB7-AAF7-BE6B50D63CE7}" type="slidenum">
              <a:rPr lang="en-US"/>
              <a:pPr>
                <a:defRPr/>
              </a:pPr>
              <a:t>‹#›</a:t>
            </a:fld>
            <a:endParaRPr lang="en-US"/>
          </a:p>
        </p:txBody>
      </p:sp>
    </p:spTree>
    <p:extLst>
      <p:ext uri="{BB962C8B-B14F-4D97-AF65-F5344CB8AC3E}">
        <p14:creationId xmlns="" xmlns:p14="http://schemas.microsoft.com/office/powerpoint/2010/main" val="1367473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CF5097-F154-45E2-885E-C804689485C2}" type="slidenum">
              <a:rPr lang="en-US"/>
              <a:pPr>
                <a:defRPr/>
              </a:pPr>
              <a:t>‹#›</a:t>
            </a:fld>
            <a:endParaRPr lang="en-US"/>
          </a:p>
        </p:txBody>
      </p:sp>
    </p:spTree>
    <p:extLst>
      <p:ext uri="{BB962C8B-B14F-4D97-AF65-F5344CB8AC3E}">
        <p14:creationId xmlns="" xmlns:p14="http://schemas.microsoft.com/office/powerpoint/2010/main" val="393811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66BDC2-34F1-4F7E-8EA7-5E37952CD375}" type="slidenum">
              <a:rPr lang="en-US"/>
              <a:pPr>
                <a:defRPr/>
              </a:pPr>
              <a:t>‹#›</a:t>
            </a:fld>
            <a:endParaRPr lang="en-US"/>
          </a:p>
        </p:txBody>
      </p:sp>
    </p:spTree>
    <p:extLst>
      <p:ext uri="{BB962C8B-B14F-4D97-AF65-F5344CB8AC3E}">
        <p14:creationId xmlns="" xmlns:p14="http://schemas.microsoft.com/office/powerpoint/2010/main" val="302223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2971800" y="792080"/>
            <a:ext cx="5715000" cy="5577840"/>
          </a:xfrm>
        </p:spPr>
        <p:txBody>
          <a:bodyPr/>
          <a:lstStyle>
            <a:lvl1pPr>
              <a:defRPr sz="3200">
                <a:latin typeface="Calibri" panose="020F0502020204030204" pitchFamily="34" charset="0"/>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070B46F-C72C-481F-AA11-EB346A150C1A}" type="slidenum">
              <a:rPr lang="en-US"/>
              <a:pPr>
                <a:defRPr/>
              </a:pPr>
              <a:t>‹#›</a:t>
            </a:fld>
            <a:endParaRPr lang="en-US"/>
          </a:p>
        </p:txBody>
      </p:sp>
    </p:spTree>
    <p:extLst>
      <p:ext uri="{BB962C8B-B14F-4D97-AF65-F5344CB8AC3E}">
        <p14:creationId xmlns="" xmlns:p14="http://schemas.microsoft.com/office/powerpoint/2010/main" val="320282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atin typeface="Calibri" panose="020F0502020204030204" pitchFamily="34" charset="0"/>
              </a:defRPr>
            </a:lvl1pPr>
          </a:lstStyle>
          <a:p>
            <a:r>
              <a:rPr lang="en-US" dirty="0"/>
              <a:t>Click to edit Master title style</a:t>
            </a:r>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B61DD7-BAA8-421F-9E35-5963BE49B3F3}" type="slidenum">
              <a:rPr lang="en-US"/>
              <a:pPr>
                <a:defRPr/>
              </a:pPr>
              <a:t>‹#›</a:t>
            </a:fld>
            <a:endParaRPr lang="en-US"/>
          </a:p>
        </p:txBody>
      </p:sp>
    </p:spTree>
    <p:extLst>
      <p:ext uri="{BB962C8B-B14F-4D97-AF65-F5344CB8AC3E}">
        <p14:creationId xmlns="" xmlns:p14="http://schemas.microsoft.com/office/powerpoint/2010/main" val="335637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F58F8E8D-CCF4-42A3-97FD-9805C969D99B}" type="slidenum">
              <a:rPr lang="en-US"/>
              <a:pPr fontAlgn="base">
                <a:spcBef>
                  <a:spcPct val="0"/>
                </a:spcBef>
                <a:spcAft>
                  <a:spcPct val="0"/>
                </a:spcAft>
                <a:defRPr/>
              </a:pPr>
              <a:t>‹#›</a:t>
            </a:fld>
            <a:endParaRPr lang="en-US"/>
          </a:p>
        </p:txBody>
      </p:sp>
    </p:spTree>
    <p:extLst>
      <p:ext uri="{BB962C8B-B14F-4D97-AF65-F5344CB8AC3E}">
        <p14:creationId xmlns="" xmlns:p14="http://schemas.microsoft.com/office/powerpoint/2010/main" val="2020229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1600200"/>
            <a:ext cx="7848600" cy="914400"/>
          </a:xfrm>
        </p:spPr>
        <p:txBody>
          <a:bodyPr/>
          <a:lstStyle/>
          <a:p>
            <a:pPr eaLnBrk="1" fontAlgn="auto" hangingPunct="1">
              <a:spcAft>
                <a:spcPts val="0"/>
              </a:spcAft>
              <a:defRPr/>
            </a:pPr>
            <a:r>
              <a:rPr lang="en-US" altLang="en-US" dirty="0" smtClean="0"/>
              <a:t>GENETICS Lesson 5B </a:t>
            </a:r>
            <a:endParaRPr lang="en-US" altLang="en-US" sz="3600" dirty="0"/>
          </a:p>
        </p:txBody>
      </p:sp>
      <p:sp>
        <p:nvSpPr>
          <p:cNvPr id="8195" name="Rectangle 3"/>
          <p:cNvSpPr>
            <a:spLocks noGrp="1" noChangeArrowheads="1"/>
          </p:cNvSpPr>
          <p:nvPr>
            <p:ph type="subTitle" idx="1"/>
          </p:nvPr>
        </p:nvSpPr>
        <p:spPr>
          <a:xfrm>
            <a:off x="685800" y="3505200"/>
            <a:ext cx="7924800" cy="2057400"/>
          </a:xfrm>
        </p:spPr>
        <p:txBody>
          <a:bodyPr rtlCol="0">
            <a:normAutofit/>
          </a:bodyPr>
          <a:lstStyle/>
          <a:p>
            <a:pPr eaLnBrk="1" fontAlgn="auto" hangingPunct="1">
              <a:lnSpc>
                <a:spcPct val="80000"/>
              </a:lnSpc>
              <a:spcAft>
                <a:spcPts val="0"/>
              </a:spcAft>
              <a:defRPr/>
            </a:pPr>
            <a:r>
              <a:rPr lang="en-US" sz="4000" dirty="0" smtClean="0">
                <a:solidFill>
                  <a:srgbClr val="0070C0"/>
                </a:solidFill>
              </a:rPr>
              <a:t>Do the Dominant and Recessive Traits of Parents Always Result in Similar Patterns of Trait Variation in Offspring? Why or Why Not?</a:t>
            </a:r>
            <a:endParaRPr lang="en-US" sz="4000" dirty="0">
              <a:solidFill>
                <a:srgbClr val="0070C0"/>
              </a:solidFill>
            </a:endParaRPr>
          </a:p>
          <a:p>
            <a:pPr eaLnBrk="1" fontAlgn="auto" hangingPunct="1">
              <a:lnSpc>
                <a:spcPct val="80000"/>
              </a:lnSpc>
              <a:spcAft>
                <a:spcPts val="0"/>
              </a:spcAft>
              <a:buFont typeface="Arial" pitchFamily="34" charset="0"/>
              <a:buNone/>
              <a:defRPr/>
            </a:pPr>
            <a:endParaRPr lang="en-US" altLang="en-US" dirty="0"/>
          </a:p>
          <a:p>
            <a:pPr eaLnBrk="1" fontAlgn="auto" hangingPunct="1">
              <a:lnSpc>
                <a:spcPct val="80000"/>
              </a:lnSpc>
              <a:spcAft>
                <a:spcPts val="0"/>
              </a:spcAft>
              <a:buFont typeface="Arial" pitchFamily="34" charset="0"/>
              <a:buNone/>
              <a:defRPr/>
            </a:pPr>
            <a:endParaRPr lang="en-US" altLang="en-US" dirty="0"/>
          </a:p>
        </p:txBody>
      </p:sp>
      <p:pic>
        <p:nvPicPr>
          <p:cNvPr id="5" name="Picture 4" descr="Noyce Logo copy.png"/>
          <p:cNvPicPr/>
          <p:nvPr/>
        </p:nvPicPr>
        <p:blipFill>
          <a:blip r:embed="rId3" cstate="print"/>
          <a:stretch>
            <a:fillRect/>
          </a:stretch>
        </p:blipFill>
        <p:spPr>
          <a:xfrm>
            <a:off x="1143000" y="5638800"/>
            <a:ext cx="787400" cy="787400"/>
          </a:xfrm>
          <a:prstGeom prst="rect">
            <a:avLst/>
          </a:prstGeom>
        </p:spPr>
      </p:pic>
      <p:pic>
        <p:nvPicPr>
          <p:cNvPr id="6" name="Picture 5" descr="Macintosh HD1:Users:nicolewickler:Desktop:Screen Shot 2013-10-14 at 11.04.49 AM.png"/>
          <p:cNvPicPr/>
          <p:nvPr/>
        </p:nvPicPr>
        <p:blipFill rotWithShape="1">
          <a:blip r:embed="rId4" cstate="print">
            <a:extLst>
              <a:ext uri="{28A0092B-C50C-407E-A947-70E740481C1C}">
                <a14:useLocalDpi xmlns:a14="http://schemas.microsoft.com/office/drawing/2010/main" xmlns="" val="0"/>
              </a:ext>
            </a:extLst>
          </a:blip>
          <a:srcRect l="13526" t="10564" r="3623" b="5182"/>
          <a:stretch/>
        </p:blipFill>
        <p:spPr bwMode="auto">
          <a:xfrm>
            <a:off x="3200400" y="5715000"/>
            <a:ext cx="679450" cy="622300"/>
          </a:xfrm>
          <a:prstGeom prst="ellipse">
            <a:avLst/>
          </a:prstGeom>
          <a:noFill/>
          <a:ln>
            <a:noFill/>
          </a:ln>
          <a:extLst>
            <a:ext uri="{53640926-AAD7-44D8-BBD7-CCE9431645EC}">
              <a14:shadowObscured xmlns:a14="http://schemas.microsoft.com/office/drawing/2010/main" xmlns=""/>
            </a:ext>
          </a:extLst>
        </p:spPr>
      </p:pic>
      <p:pic>
        <p:nvPicPr>
          <p:cNvPr id="7" name="Picture 6" descr="Macintosh HD:Users:ceemast:Desktop:CPP_logogreen1.gif"/>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181600" y="5638800"/>
            <a:ext cx="736600" cy="711200"/>
          </a:xfrm>
          <a:prstGeom prst="rect">
            <a:avLst/>
          </a:prstGeom>
          <a:noFill/>
          <a:ln>
            <a:noFill/>
          </a:ln>
        </p:spPr>
      </p:pic>
      <p:pic>
        <p:nvPicPr>
          <p:cNvPr id="2" name="Picture 1"/>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6858000" y="5715000"/>
            <a:ext cx="1439636" cy="590251"/>
          </a:xfrm>
          <a:prstGeom prst="rect">
            <a:avLst/>
          </a:prstGeom>
        </p:spPr>
      </p:pic>
    </p:spTree>
    <p:extLst>
      <p:ext uri="{BB962C8B-B14F-4D97-AF65-F5344CB8AC3E}">
        <p14:creationId xmlns:p14="http://schemas.microsoft.com/office/powerpoint/2010/main" xmlns="" val="4134833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lstStyle/>
          <a:p>
            <a:r>
              <a:rPr lang="en-US" dirty="0" smtClean="0"/>
              <a:t>Next Time</a:t>
            </a:r>
            <a:endParaRPr lang="en-US" dirty="0"/>
          </a:p>
        </p:txBody>
      </p:sp>
      <p:sp>
        <p:nvSpPr>
          <p:cNvPr id="3" name="Content Placeholder 2"/>
          <p:cNvSpPr>
            <a:spLocks noGrp="1"/>
          </p:cNvSpPr>
          <p:nvPr>
            <p:ph idx="1"/>
          </p:nvPr>
        </p:nvSpPr>
        <p:spPr>
          <a:xfrm>
            <a:off x="685800" y="1600200"/>
            <a:ext cx="8001000" cy="4876800"/>
          </a:xfrm>
        </p:spPr>
        <p:txBody>
          <a:bodyPr/>
          <a:lstStyle/>
          <a:p>
            <a:pPr marL="0" indent="0">
              <a:buNone/>
            </a:pPr>
            <a:r>
              <a:rPr lang="en-US" sz="3200" dirty="0" smtClean="0">
                <a:solidFill>
                  <a:srgbClr val="000000"/>
                </a:solidFill>
                <a:latin typeface="Calibri" charset="0"/>
              </a:rPr>
              <a:t>In the next lesson, we’ll use pedigrees </a:t>
            </a:r>
            <a:r>
              <a:rPr lang="en-US" sz="3200" dirty="0">
                <a:solidFill>
                  <a:srgbClr val="000000"/>
                </a:solidFill>
                <a:latin typeface="Calibri" charset="0"/>
              </a:rPr>
              <a:t>and Punnett squares to </a:t>
            </a:r>
            <a:r>
              <a:rPr lang="en-US" sz="3200" dirty="0" smtClean="0">
                <a:solidFill>
                  <a:srgbClr val="000000"/>
                </a:solidFill>
                <a:latin typeface="Calibri" charset="0"/>
              </a:rPr>
              <a:t>explore how science ideas about inheritance can help us solve real-world </a:t>
            </a:r>
            <a:r>
              <a:rPr lang="en-US" sz="3200" dirty="0">
                <a:solidFill>
                  <a:srgbClr val="000000"/>
                </a:solidFill>
                <a:latin typeface="Calibri" charset="0"/>
              </a:rPr>
              <a:t>problems.</a:t>
            </a:r>
          </a:p>
        </p:txBody>
      </p:sp>
    </p:spTree>
    <p:extLst>
      <p:ext uri="{BB962C8B-B14F-4D97-AF65-F5344CB8AC3E}">
        <p14:creationId xmlns="" xmlns:p14="http://schemas.microsoft.com/office/powerpoint/2010/main" val="3536878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smtClean="0"/>
              <a:t>Review: Patterns of Trait Variation</a:t>
            </a:r>
            <a:endParaRPr lang="en-US" dirty="0"/>
          </a:p>
        </p:txBody>
      </p:sp>
      <p:sp>
        <p:nvSpPr>
          <p:cNvPr id="3" name="Content Placeholder 2"/>
          <p:cNvSpPr>
            <a:spLocks noGrp="1"/>
          </p:cNvSpPr>
          <p:nvPr>
            <p:ph idx="1"/>
          </p:nvPr>
        </p:nvSpPr>
        <p:spPr>
          <a:xfrm>
            <a:off x="609600" y="1600200"/>
            <a:ext cx="8305800" cy="4876800"/>
          </a:xfrm>
        </p:spPr>
        <p:txBody>
          <a:bodyPr/>
          <a:lstStyle/>
          <a:p>
            <a:pPr marL="0" indent="0">
              <a:buNone/>
            </a:pPr>
            <a:r>
              <a:rPr lang="en-US" sz="3200" dirty="0" smtClean="0">
                <a:solidFill>
                  <a:srgbClr val="000000"/>
                </a:solidFill>
              </a:rPr>
              <a:t>How did you answer yesterday’s focus questions: </a:t>
            </a:r>
          </a:p>
          <a:p>
            <a:pPr marL="457200" indent="0">
              <a:spcBef>
                <a:spcPts val="1800"/>
              </a:spcBef>
              <a:buNone/>
            </a:pPr>
            <a:r>
              <a:rPr lang="en-US" sz="3200" i="1" dirty="0" smtClean="0">
                <a:solidFill>
                  <a:srgbClr val="000000"/>
                </a:solidFill>
              </a:rPr>
              <a:t>Do </a:t>
            </a:r>
            <a:r>
              <a:rPr lang="en-US" sz="3200" i="1" dirty="0">
                <a:solidFill>
                  <a:srgbClr val="000000"/>
                </a:solidFill>
              </a:rPr>
              <a:t>the dominant and recessive traits of parents always result in similar patterns of </a:t>
            </a:r>
            <a:r>
              <a:rPr lang="en-US" sz="3200" i="1" dirty="0" smtClean="0">
                <a:solidFill>
                  <a:srgbClr val="000000"/>
                </a:solidFill>
              </a:rPr>
              <a:t>trait variation </a:t>
            </a:r>
            <a:r>
              <a:rPr lang="en-US" sz="3200" i="1" dirty="0">
                <a:solidFill>
                  <a:srgbClr val="000000"/>
                </a:solidFill>
              </a:rPr>
              <a:t>in offspring? Why or why not?</a:t>
            </a:r>
          </a:p>
          <a:p>
            <a:pPr marL="0" indent="0">
              <a:spcBef>
                <a:spcPts val="2200"/>
              </a:spcBef>
              <a:buNone/>
            </a:pPr>
            <a:r>
              <a:rPr lang="en-US" sz="3200" dirty="0" smtClean="0"/>
              <a:t>What patterns did you observe in the </a:t>
            </a:r>
            <a:r>
              <a:rPr lang="en-US" sz="3200" dirty="0" err="1" smtClean="0"/>
              <a:t>ducko</a:t>
            </a:r>
            <a:r>
              <a:rPr lang="en-US" sz="3200" dirty="0" smtClean="0"/>
              <a:t> offspring that helped you answer these questions?</a:t>
            </a:r>
            <a:endParaRPr lang="en-US" sz="3200" i="1" dirty="0"/>
          </a:p>
          <a:p>
            <a:endParaRPr lang="en-US" dirty="0"/>
          </a:p>
        </p:txBody>
      </p:sp>
    </p:spTree>
    <p:extLst>
      <p:ext uri="{BB962C8B-B14F-4D97-AF65-F5344CB8AC3E}">
        <p14:creationId xmlns="" xmlns:p14="http://schemas.microsoft.com/office/powerpoint/2010/main" val="723674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924800" cy="990600"/>
          </a:xfrm>
        </p:spPr>
        <p:txBody>
          <a:bodyPr/>
          <a:lstStyle/>
          <a:p>
            <a:r>
              <a:rPr lang="en-US" dirty="0" smtClean="0"/>
              <a:t>Lesson Focus Questions</a:t>
            </a:r>
            <a:endParaRPr lang="en-US" dirty="0"/>
          </a:p>
        </p:txBody>
      </p:sp>
      <p:sp>
        <p:nvSpPr>
          <p:cNvPr id="3" name="Content Placeholder 2"/>
          <p:cNvSpPr>
            <a:spLocks noGrp="1"/>
          </p:cNvSpPr>
          <p:nvPr>
            <p:ph idx="1"/>
          </p:nvPr>
        </p:nvSpPr>
        <p:spPr>
          <a:xfrm>
            <a:off x="762000" y="1600200"/>
            <a:ext cx="7924800" cy="4876800"/>
          </a:xfrm>
        </p:spPr>
        <p:txBody>
          <a:bodyPr/>
          <a:lstStyle/>
          <a:p>
            <a:pPr marL="0" indent="0">
              <a:buNone/>
            </a:pPr>
            <a:r>
              <a:rPr lang="en-US" sz="3200" dirty="0" smtClean="0"/>
              <a:t>Today’s focus questions should look familiar:</a:t>
            </a:r>
          </a:p>
          <a:p>
            <a:pPr marL="457200" indent="0">
              <a:spcBef>
                <a:spcPts val="1800"/>
              </a:spcBef>
              <a:buNone/>
            </a:pPr>
            <a:r>
              <a:rPr lang="en-US" sz="3200" i="1" dirty="0" smtClean="0"/>
              <a:t>Do </a:t>
            </a:r>
            <a:r>
              <a:rPr lang="en-US" sz="3200" i="1" dirty="0"/>
              <a:t>the dominant and recessive traits of parents always result in similar patterns of </a:t>
            </a:r>
            <a:r>
              <a:rPr lang="en-US" sz="3200" i="1" dirty="0" smtClean="0"/>
              <a:t>trait variation </a:t>
            </a:r>
            <a:r>
              <a:rPr lang="en-US" sz="3200" i="1" dirty="0"/>
              <a:t>in offspring? Why or why </a:t>
            </a:r>
            <a:r>
              <a:rPr lang="en-US" sz="3200" i="1" dirty="0" smtClean="0"/>
              <a:t>not?</a:t>
            </a:r>
          </a:p>
          <a:p>
            <a:pPr marL="0" indent="0">
              <a:spcBef>
                <a:spcPts val="2200"/>
              </a:spcBef>
              <a:buNone/>
            </a:pPr>
            <a:r>
              <a:rPr lang="en-US" sz="3200" dirty="0" smtClean="0">
                <a:solidFill>
                  <a:srgbClr val="000000"/>
                </a:solidFill>
              </a:rPr>
              <a:t>In this lesson, we’ll gather more information about these science ideas and revise our answers to these questions at the end.</a:t>
            </a:r>
            <a:endParaRPr lang="en-US" sz="3600" i="1" dirty="0"/>
          </a:p>
        </p:txBody>
      </p:sp>
    </p:spTree>
    <p:extLst>
      <p:ext uri="{BB962C8B-B14F-4D97-AF65-F5344CB8AC3E}">
        <p14:creationId xmlns="" xmlns:p14="http://schemas.microsoft.com/office/powerpoint/2010/main" val="1188056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971800" y="2895600"/>
            <a:ext cx="3276600" cy="3429000"/>
            <a:chOff x="3429000" y="3733800"/>
            <a:chExt cx="2737485" cy="2362200"/>
          </a:xfrm>
        </p:grpSpPr>
        <p:sp>
          <p:nvSpPr>
            <p:cNvPr id="5" name="Rectangle 4"/>
            <p:cNvSpPr/>
            <p:nvPr/>
          </p:nvSpPr>
          <p:spPr>
            <a:xfrm>
              <a:off x="3429000" y="3733800"/>
              <a:ext cx="2737485" cy="2362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a:stCxn id="5" idx="0"/>
              <a:endCxn id="5" idx="2"/>
            </p:cNvCxnSpPr>
            <p:nvPr/>
          </p:nvCxnSpPr>
          <p:spPr>
            <a:xfrm>
              <a:off x="4797743" y="3733800"/>
              <a:ext cx="0" cy="2362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5" idx="1"/>
              <a:endCxn id="5" idx="3"/>
            </p:cNvCxnSpPr>
            <p:nvPr/>
          </p:nvCxnSpPr>
          <p:spPr>
            <a:xfrm>
              <a:off x="3429000" y="4914900"/>
              <a:ext cx="2737485"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9" name="Rectangle 8"/>
          <p:cNvSpPr>
            <a:spLocks noChangeArrowheads="1"/>
          </p:cNvSpPr>
          <p:nvPr/>
        </p:nvSpPr>
        <p:spPr bwMode="auto">
          <a:xfrm>
            <a:off x="685800" y="1554034"/>
            <a:ext cx="7773670" cy="11079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7200" fontAlgn="base">
              <a:spcBef>
                <a:spcPct val="0"/>
              </a:spcBef>
              <a:spcAft>
                <a:spcPct val="0"/>
              </a:spcAft>
            </a:pPr>
            <a:r>
              <a:rPr kumimoji="0" lang="en-US" altLang="en-US" sz="2000" b="0" i="0" u="none" strike="noStrike" cap="none" normalizeH="0" baseline="0" dirty="0">
                <a:ln>
                  <a:noFill/>
                </a:ln>
                <a:solidFill>
                  <a:schemeClr val="tx1"/>
                </a:solidFill>
                <a:effectLst/>
                <a:latin typeface="Arial" pitchFamily="34" charset="0"/>
                <a:cs typeface="Arial" pitchFamily="34" charset="0"/>
              </a:rPr>
              <a:t>      </a:t>
            </a:r>
            <a:r>
              <a:rPr kumimoji="0" lang="en-US" altLang="en-US" sz="2200" b="0" i="0" u="none" strike="noStrike" cap="none" normalizeH="0" baseline="0" dirty="0">
                <a:ln>
                  <a:noFill/>
                </a:ln>
                <a:solidFill>
                  <a:schemeClr val="tx1"/>
                </a:solidFill>
                <a:effectLst/>
                <a:latin typeface="Calibri" pitchFamily="34" charset="0"/>
                <a:cs typeface="Arial" pitchFamily="34" charset="0"/>
              </a:rPr>
              <a:t>Mom has a </a:t>
            </a:r>
            <a:r>
              <a:rPr kumimoji="0" lang="en-US" altLang="en-US" sz="2200" b="1" i="0" u="none" strike="noStrike" cap="none" normalizeH="0" baseline="0" dirty="0">
                <a:ln>
                  <a:noFill/>
                </a:ln>
                <a:solidFill>
                  <a:srgbClr val="FF0000"/>
                </a:solidFill>
                <a:effectLst/>
                <a:latin typeface="Calibri" pitchFamily="34" charset="0"/>
                <a:cs typeface="Arial" pitchFamily="34" charset="0"/>
              </a:rPr>
              <a:t>red</a:t>
            </a:r>
            <a:r>
              <a:rPr kumimoji="0" lang="en-US" altLang="en-US" sz="2200" b="0" i="0" u="none" strike="noStrike" cap="none" normalizeH="0" baseline="0" dirty="0">
                <a:ln>
                  <a:noFill/>
                </a:ln>
                <a:solidFill>
                  <a:schemeClr val="tx1"/>
                </a:solidFill>
                <a:effectLst/>
                <a:latin typeface="Calibri" pitchFamily="34" charset="0"/>
                <a:cs typeface="Arial" pitchFamily="34" charset="0"/>
              </a:rPr>
              <a:t> bill. 		</a:t>
            </a:r>
            <a:r>
              <a:rPr lang="en-US" altLang="en-US" sz="2200" dirty="0">
                <a:latin typeface="Calibri" pitchFamily="34" charset="0"/>
                <a:cs typeface="Arial" pitchFamily="34" charset="0"/>
              </a:rPr>
              <a:t>    D</a:t>
            </a:r>
            <a:r>
              <a:rPr kumimoji="0" lang="en-US" altLang="en-US" sz="2200" b="0" i="0" u="none" strike="noStrike" cap="none" normalizeH="0" dirty="0">
                <a:ln>
                  <a:noFill/>
                </a:ln>
                <a:solidFill>
                  <a:schemeClr val="tx1"/>
                </a:solidFill>
                <a:effectLst/>
                <a:latin typeface="Calibri" pitchFamily="34" charset="0"/>
                <a:cs typeface="Arial" pitchFamily="34" charset="0"/>
              </a:rPr>
              <a:t>ad has an </a:t>
            </a:r>
            <a:r>
              <a:rPr kumimoji="0" lang="en-US" altLang="en-US" sz="2200" b="1" i="0" u="none" strike="noStrike" cap="none" normalizeH="0" dirty="0">
                <a:ln>
                  <a:noFill/>
                </a:ln>
                <a:solidFill>
                  <a:srgbClr val="FF9900"/>
                </a:solidFill>
                <a:effectLst/>
                <a:latin typeface="Calibri" pitchFamily="34" charset="0"/>
                <a:cs typeface="Arial" pitchFamily="34" charset="0"/>
              </a:rPr>
              <a:t>orange</a:t>
            </a:r>
            <a:r>
              <a:rPr kumimoji="0" lang="en-US" altLang="en-US" sz="2200" b="0" i="0" u="none" strike="noStrike" cap="none" normalizeH="0" dirty="0">
                <a:ln>
                  <a:noFill/>
                </a:ln>
                <a:solidFill>
                  <a:schemeClr val="tx1"/>
                </a:solidFill>
                <a:effectLst/>
                <a:latin typeface="Calibri" pitchFamily="34" charset="0"/>
                <a:cs typeface="Arial" pitchFamily="34" charset="0"/>
              </a:rPr>
              <a:t> bill.</a:t>
            </a:r>
            <a:endParaRPr kumimoji="0" lang="en-US" altLang="en-US" sz="2200" b="1"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p>
            <a:pPr marL="0" marR="0" lvl="0" indent="457200" algn="l" defTabSz="914400" rtl="0" eaLnBrk="1" fontAlgn="base" latinLnBrk="0" hangingPunct="1">
              <a:spcBef>
                <a:spcPct val="0"/>
              </a:spcBef>
              <a:spcAft>
                <a:spcPct val="0"/>
              </a:spcAft>
              <a:buClrTx/>
              <a:buSzTx/>
              <a:buFontTx/>
              <a:buNone/>
              <a:tabLst/>
            </a:pPr>
            <a:r>
              <a:rPr kumimoji="0" lang="en-US" altLang="en-US" sz="2200" i="0" strike="noStrike" cap="none" normalizeH="0" baseline="0" dirty="0">
                <a:ln>
                  <a:noFill/>
                </a:ln>
                <a:solidFill>
                  <a:schemeClr val="tx1"/>
                </a:solidFill>
                <a:effectLst/>
                <a:latin typeface="Calibri" pitchFamily="34" charset="0"/>
                <a:ea typeface="Calibri" pitchFamily="34" charset="0"/>
                <a:cs typeface="Times New Roman" pitchFamily="18" charset="0"/>
              </a:rPr>
              <a:t>         </a:t>
            </a:r>
            <a:r>
              <a:rPr kumimoji="0" lang="en-US" altLang="en-US" sz="2200" i="0"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altLang="en-US" sz="2200" b="1" i="0" strike="noStrike" cap="none" normalizeH="0" baseline="0" dirty="0" smtClean="0">
                <a:ln>
                  <a:noFill/>
                </a:ln>
                <a:solidFill>
                  <a:schemeClr val="tx1"/>
                </a:solidFill>
                <a:effectLst/>
                <a:latin typeface="Calibri" pitchFamily="34" charset="0"/>
                <a:ea typeface="Calibri" pitchFamily="34" charset="0"/>
                <a:cs typeface="Times New Roman" pitchFamily="18" charset="0"/>
              </a:rPr>
              <a:t>MOM’s </a:t>
            </a:r>
            <a:r>
              <a:rPr kumimoji="0" lang="en-US" altLang="en-US" sz="2200" b="1" i="0" strike="noStrike" cap="none" normalizeH="0" baseline="0" dirty="0">
                <a:ln>
                  <a:noFill/>
                </a:ln>
                <a:solidFill>
                  <a:schemeClr val="tx1"/>
                </a:solidFill>
                <a:effectLst/>
                <a:latin typeface="Calibri" pitchFamily="34" charset="0"/>
                <a:ea typeface="Calibri" pitchFamily="34" charset="0"/>
                <a:cs typeface="Times New Roman" pitchFamily="18" charset="0"/>
              </a:rPr>
              <a:t>Alleles</a:t>
            </a:r>
            <a:r>
              <a:rPr kumimoji="0" lang="en-US" altLang="en-US" sz="22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r>
              <a:rPr kumimoji="0" lang="en-US" altLang="en-US" sz="2200" b="1" i="0" u="none" strike="noStrike" cap="none" normalizeH="0" dirty="0" smtClean="0">
                <a:ln>
                  <a:noFill/>
                </a:ln>
                <a:solidFill>
                  <a:schemeClr val="tx1"/>
                </a:solidFill>
                <a:effectLst/>
                <a:latin typeface="Calibri" pitchFamily="34" charset="0"/>
                <a:ea typeface="Calibri" pitchFamily="34" charset="0"/>
                <a:cs typeface="Times New Roman" pitchFamily="18" charset="0"/>
              </a:rPr>
              <a:t>             </a:t>
            </a:r>
            <a:r>
              <a:rPr kumimoji="0" lang="en-US" altLang="en-US" sz="2200" b="1" i="0" strike="noStrike" cap="none" normalizeH="0" baseline="0" dirty="0" smtClean="0">
                <a:ln>
                  <a:noFill/>
                </a:ln>
                <a:solidFill>
                  <a:schemeClr val="tx1"/>
                </a:solidFill>
                <a:effectLst/>
                <a:latin typeface="Calibri" pitchFamily="34" charset="0"/>
                <a:ea typeface="Calibri" pitchFamily="34" charset="0"/>
                <a:cs typeface="Times New Roman" pitchFamily="18" charset="0"/>
              </a:rPr>
              <a:t>DAD’s </a:t>
            </a:r>
            <a:r>
              <a:rPr kumimoji="0" lang="en-US" altLang="en-US" sz="2200" b="1" i="0" strike="noStrike" cap="none" normalizeH="0" baseline="0" dirty="0">
                <a:ln>
                  <a:noFill/>
                </a:ln>
                <a:solidFill>
                  <a:schemeClr val="tx1"/>
                </a:solidFill>
                <a:effectLst/>
                <a:latin typeface="Calibri" pitchFamily="34" charset="0"/>
                <a:ea typeface="Calibri" pitchFamily="34" charset="0"/>
                <a:cs typeface="Times New Roman" pitchFamily="18" charset="0"/>
              </a:rPr>
              <a:t>Alleles</a:t>
            </a:r>
          </a:p>
          <a:p>
            <a:pPr marL="0" marR="0" lvl="0" indent="457200" algn="l" defTabSz="914400" rtl="0" eaLnBrk="1" fontAlgn="base" latinLnBrk="0" hangingPunct="1">
              <a:spcBef>
                <a:spcPct val="0"/>
              </a:spcBef>
              <a:spcAft>
                <a:spcPct val="0"/>
              </a:spcAft>
              <a:buClrTx/>
              <a:buSzTx/>
              <a:buFontTx/>
              <a:buNone/>
              <a:tabLst/>
            </a:pPr>
            <a:r>
              <a:rPr lang="en-US" altLang="en-US" sz="2200" b="1" dirty="0">
                <a:latin typeface="Calibri" pitchFamily="34" charset="0"/>
                <a:cs typeface="Times New Roman" pitchFamily="18" charset="0"/>
              </a:rPr>
              <a:t>                    </a:t>
            </a:r>
            <a:r>
              <a:rPr lang="en-US" altLang="en-US" sz="2200" b="1" dirty="0" smtClean="0">
                <a:latin typeface="Calibri" pitchFamily="34" charset="0"/>
                <a:cs typeface="Times New Roman" pitchFamily="18" charset="0"/>
              </a:rPr>
              <a:t> B </a:t>
            </a:r>
            <a:r>
              <a:rPr lang="en-US" altLang="en-US" sz="2200" b="1" dirty="0" err="1" smtClean="0">
                <a:latin typeface="Calibri" pitchFamily="34" charset="0"/>
                <a:cs typeface="Times New Roman" pitchFamily="18" charset="0"/>
              </a:rPr>
              <a:t>B</a:t>
            </a:r>
            <a:r>
              <a:rPr lang="en-US" altLang="en-US" sz="2200" b="1" dirty="0">
                <a:latin typeface="Calibri" pitchFamily="34" charset="0"/>
                <a:cs typeface="Times New Roman" pitchFamily="18" charset="0"/>
              </a:rPr>
              <a:t>				     </a:t>
            </a:r>
            <a:r>
              <a:rPr lang="en-US" altLang="en-US" sz="2200" b="1" dirty="0" smtClean="0">
                <a:latin typeface="Calibri" pitchFamily="34" charset="0"/>
                <a:cs typeface="Times New Roman" pitchFamily="18" charset="0"/>
              </a:rPr>
              <a:t>   </a:t>
            </a:r>
            <a:r>
              <a:rPr lang="en-US" altLang="en-US" sz="2200" b="1" dirty="0" err="1" smtClean="0">
                <a:latin typeface="Calibri" pitchFamily="34" charset="0"/>
                <a:cs typeface="Times New Roman" pitchFamily="18" charset="0"/>
              </a:rPr>
              <a:t>b</a:t>
            </a:r>
            <a:r>
              <a:rPr lang="en-US" altLang="en-US" sz="2200" b="1" dirty="0" smtClean="0">
                <a:latin typeface="Calibri" pitchFamily="34" charset="0"/>
                <a:cs typeface="Times New Roman" pitchFamily="18" charset="0"/>
              </a:rPr>
              <a:t> </a:t>
            </a:r>
            <a:r>
              <a:rPr lang="en-US" altLang="en-US" sz="2200" b="1" dirty="0" err="1" smtClean="0">
                <a:latin typeface="Calibri" pitchFamily="34" charset="0"/>
                <a:cs typeface="Times New Roman" pitchFamily="18" charset="0"/>
              </a:rPr>
              <a:t>b</a:t>
            </a:r>
            <a:endParaRPr kumimoji="0" lang="en-US" altLang="en-US" sz="2200" b="0" i="0" strike="noStrike" cap="none" normalizeH="0" baseline="0" dirty="0">
              <a:ln>
                <a:noFill/>
              </a:ln>
              <a:solidFill>
                <a:schemeClr val="tx1"/>
              </a:solidFill>
              <a:effectLst/>
              <a:latin typeface="Calibri" pitchFamily="34" charset="0"/>
              <a:cs typeface="Arial" pitchFamily="34" charset="0"/>
            </a:endParaRPr>
          </a:p>
        </p:txBody>
      </p:sp>
      <p:sp>
        <p:nvSpPr>
          <p:cNvPr id="8" name="Title 1"/>
          <p:cNvSpPr>
            <a:spLocks noGrp="1"/>
          </p:cNvSpPr>
          <p:nvPr>
            <p:ph type="title"/>
          </p:nvPr>
        </p:nvSpPr>
        <p:spPr>
          <a:xfrm>
            <a:off x="685800" y="381000"/>
            <a:ext cx="7924800" cy="990600"/>
          </a:xfrm>
        </p:spPr>
        <p:txBody>
          <a:bodyPr/>
          <a:lstStyle/>
          <a:p>
            <a:r>
              <a:rPr lang="en-US" dirty="0" smtClean="0"/>
              <a:t>Create Your Own </a:t>
            </a:r>
            <a:r>
              <a:rPr lang="en-US" dirty="0" err="1" smtClean="0"/>
              <a:t>Punnett</a:t>
            </a:r>
            <a:r>
              <a:rPr lang="en-US" dirty="0" smtClean="0"/>
              <a:t> Square!</a:t>
            </a:r>
            <a:endParaRPr lang="en-US" dirty="0"/>
          </a:p>
        </p:txBody>
      </p:sp>
    </p:spTree>
    <p:extLst>
      <p:ext uri="{BB962C8B-B14F-4D97-AF65-F5344CB8AC3E}">
        <p14:creationId xmlns="" xmlns:p14="http://schemas.microsoft.com/office/powerpoint/2010/main" val="1327336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67000"/>
            <a:ext cx="2133600" cy="3581400"/>
          </a:xfrm>
          <a:solidFill>
            <a:schemeClr val="accent1">
              <a:lumMod val="20000"/>
              <a:lumOff val="80000"/>
            </a:schemeClr>
          </a:solidFill>
        </p:spPr>
        <p:txBody>
          <a:bodyPr>
            <a:normAutofit/>
          </a:bodyPr>
          <a:lstStyle/>
          <a:p>
            <a:pPr algn="l"/>
            <a:r>
              <a:rPr lang="en-US" sz="2600" dirty="0">
                <a:solidFill>
                  <a:schemeClr val="tx1"/>
                </a:solidFill>
              </a:rPr>
              <a:t>Why weren’t there any </a:t>
            </a:r>
            <a:r>
              <a:rPr lang="en-US" sz="2600" dirty="0" smtClean="0">
                <a:solidFill>
                  <a:schemeClr val="tx1"/>
                </a:solidFill>
              </a:rPr>
              <a:t>orange-billed </a:t>
            </a:r>
            <a:r>
              <a:rPr lang="en-US" sz="2600" dirty="0" err="1" smtClean="0">
                <a:solidFill>
                  <a:schemeClr val="tx1"/>
                </a:solidFill>
              </a:rPr>
              <a:t>ducko</a:t>
            </a:r>
            <a:r>
              <a:rPr lang="en-US" sz="2600" dirty="0" smtClean="0">
                <a:solidFill>
                  <a:schemeClr val="tx1"/>
                </a:solidFill>
              </a:rPr>
              <a:t> offspring </a:t>
            </a:r>
            <a:r>
              <a:rPr lang="en-US" sz="2600" dirty="0">
                <a:solidFill>
                  <a:schemeClr val="tx1"/>
                </a:solidFill>
              </a:rPr>
              <a:t>in </a:t>
            </a:r>
            <a:r>
              <a:rPr lang="en-US" sz="2600" dirty="0" smtClean="0">
                <a:solidFill>
                  <a:schemeClr val="tx1"/>
                </a:solidFill>
              </a:rPr>
              <a:t>Generation 1, </a:t>
            </a:r>
            <a:r>
              <a:rPr lang="en-US" sz="2600" dirty="0">
                <a:solidFill>
                  <a:schemeClr val="tx1"/>
                </a:solidFill>
              </a:rPr>
              <a:t>even though the dad had an orange bill?  </a:t>
            </a:r>
          </a:p>
        </p:txBody>
      </p:sp>
      <p:grpSp>
        <p:nvGrpSpPr>
          <p:cNvPr id="4" name="Group 3"/>
          <p:cNvGrpSpPr/>
          <p:nvPr/>
        </p:nvGrpSpPr>
        <p:grpSpPr>
          <a:xfrm>
            <a:off x="2971800" y="2667000"/>
            <a:ext cx="3276600" cy="3657600"/>
            <a:chOff x="3429000" y="3733800"/>
            <a:chExt cx="2737485" cy="2362200"/>
          </a:xfrm>
        </p:grpSpPr>
        <p:sp>
          <p:nvSpPr>
            <p:cNvPr id="5" name="Rectangle 4"/>
            <p:cNvSpPr/>
            <p:nvPr/>
          </p:nvSpPr>
          <p:spPr>
            <a:xfrm>
              <a:off x="3429000" y="3733800"/>
              <a:ext cx="2737485" cy="2362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a:stCxn id="5" idx="0"/>
              <a:endCxn id="5" idx="2"/>
            </p:cNvCxnSpPr>
            <p:nvPr/>
          </p:nvCxnSpPr>
          <p:spPr>
            <a:xfrm>
              <a:off x="4797743" y="3733800"/>
              <a:ext cx="0" cy="2362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5" idx="1"/>
              <a:endCxn id="5" idx="3"/>
            </p:cNvCxnSpPr>
            <p:nvPr/>
          </p:nvCxnSpPr>
          <p:spPr>
            <a:xfrm>
              <a:off x="3429000" y="4914900"/>
              <a:ext cx="2737485"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3657600" y="2209800"/>
            <a:ext cx="2590800" cy="492443"/>
          </a:xfrm>
          <a:prstGeom prst="rect">
            <a:avLst/>
          </a:prstGeom>
          <a:noFill/>
        </p:spPr>
        <p:txBody>
          <a:bodyPr wrap="square" rtlCol="0">
            <a:spAutoFit/>
          </a:bodyPr>
          <a:lstStyle/>
          <a:p>
            <a:r>
              <a:rPr lang="en-US" sz="2600" b="1" dirty="0">
                <a:latin typeface="Calibri" pitchFamily="34" charset="0"/>
              </a:rPr>
              <a:t>B                     </a:t>
            </a:r>
            <a:r>
              <a:rPr lang="en-US" sz="2600" b="1" dirty="0" err="1">
                <a:latin typeface="Calibri" pitchFamily="34" charset="0"/>
              </a:rPr>
              <a:t>B</a:t>
            </a:r>
            <a:r>
              <a:rPr lang="en-US" sz="2600" b="1" dirty="0">
                <a:latin typeface="Calibri" pitchFamily="34" charset="0"/>
              </a:rPr>
              <a:t>  </a:t>
            </a:r>
            <a:r>
              <a:rPr lang="en-US" sz="2400" b="1" dirty="0"/>
              <a:t>                   </a:t>
            </a:r>
          </a:p>
        </p:txBody>
      </p:sp>
      <p:sp>
        <p:nvSpPr>
          <p:cNvPr id="10" name="TextBox 9"/>
          <p:cNvSpPr txBox="1"/>
          <p:nvPr/>
        </p:nvSpPr>
        <p:spPr>
          <a:xfrm>
            <a:off x="2590800" y="3352800"/>
            <a:ext cx="609600" cy="492443"/>
          </a:xfrm>
          <a:prstGeom prst="rect">
            <a:avLst/>
          </a:prstGeom>
          <a:noFill/>
        </p:spPr>
        <p:txBody>
          <a:bodyPr wrap="square" rtlCol="0">
            <a:spAutoFit/>
          </a:bodyPr>
          <a:lstStyle/>
          <a:p>
            <a:r>
              <a:rPr lang="en-US" sz="2600" b="1" dirty="0">
                <a:latin typeface="Calibri" pitchFamily="34" charset="0"/>
              </a:rPr>
              <a:t>b</a:t>
            </a:r>
          </a:p>
        </p:txBody>
      </p:sp>
      <p:sp>
        <p:nvSpPr>
          <p:cNvPr id="11" name="TextBox 10"/>
          <p:cNvSpPr txBox="1"/>
          <p:nvPr/>
        </p:nvSpPr>
        <p:spPr>
          <a:xfrm>
            <a:off x="2590800" y="5105400"/>
            <a:ext cx="609600" cy="492443"/>
          </a:xfrm>
          <a:prstGeom prst="rect">
            <a:avLst/>
          </a:prstGeom>
          <a:noFill/>
        </p:spPr>
        <p:txBody>
          <a:bodyPr wrap="square" rtlCol="0">
            <a:spAutoFit/>
          </a:bodyPr>
          <a:lstStyle/>
          <a:p>
            <a:r>
              <a:rPr lang="en-US" sz="2600" b="1" dirty="0">
                <a:latin typeface="Calibri" pitchFamily="34" charset="0"/>
              </a:rPr>
              <a:t>b</a:t>
            </a:r>
          </a:p>
        </p:txBody>
      </p:sp>
      <p:sp>
        <p:nvSpPr>
          <p:cNvPr id="12" name="TextBox 11"/>
          <p:cNvSpPr txBox="1"/>
          <p:nvPr/>
        </p:nvSpPr>
        <p:spPr>
          <a:xfrm>
            <a:off x="3505200" y="3352800"/>
            <a:ext cx="609600" cy="492443"/>
          </a:xfrm>
          <a:prstGeom prst="rect">
            <a:avLst/>
          </a:prstGeom>
          <a:noFill/>
        </p:spPr>
        <p:txBody>
          <a:bodyPr wrap="square" rtlCol="0">
            <a:spAutoFit/>
          </a:bodyPr>
          <a:lstStyle/>
          <a:p>
            <a:r>
              <a:rPr lang="en-US" sz="2600" b="1" dirty="0">
                <a:latin typeface="Calibri" pitchFamily="34" charset="0"/>
              </a:rPr>
              <a:t>Bb</a:t>
            </a:r>
            <a:r>
              <a:rPr lang="en-US" sz="2400" b="1" dirty="0"/>
              <a:t> </a:t>
            </a:r>
          </a:p>
        </p:txBody>
      </p:sp>
      <p:sp>
        <p:nvSpPr>
          <p:cNvPr id="14" name="TextBox 13"/>
          <p:cNvSpPr txBox="1"/>
          <p:nvPr/>
        </p:nvSpPr>
        <p:spPr>
          <a:xfrm>
            <a:off x="5105400" y="3352800"/>
            <a:ext cx="609600" cy="492443"/>
          </a:xfrm>
          <a:prstGeom prst="rect">
            <a:avLst/>
          </a:prstGeom>
          <a:noFill/>
        </p:spPr>
        <p:txBody>
          <a:bodyPr wrap="square" rtlCol="0">
            <a:spAutoFit/>
          </a:bodyPr>
          <a:lstStyle/>
          <a:p>
            <a:r>
              <a:rPr lang="en-US" sz="2600" b="1" dirty="0">
                <a:latin typeface="Calibri" pitchFamily="34" charset="0"/>
              </a:rPr>
              <a:t>Bb</a:t>
            </a:r>
          </a:p>
        </p:txBody>
      </p:sp>
      <p:sp>
        <p:nvSpPr>
          <p:cNvPr id="16" name="TextBox 15"/>
          <p:cNvSpPr txBox="1"/>
          <p:nvPr/>
        </p:nvSpPr>
        <p:spPr>
          <a:xfrm>
            <a:off x="3505200" y="5105400"/>
            <a:ext cx="609600" cy="492443"/>
          </a:xfrm>
          <a:prstGeom prst="rect">
            <a:avLst/>
          </a:prstGeom>
          <a:noFill/>
        </p:spPr>
        <p:txBody>
          <a:bodyPr wrap="square" rtlCol="0">
            <a:spAutoFit/>
          </a:bodyPr>
          <a:lstStyle/>
          <a:p>
            <a:r>
              <a:rPr lang="en-US" sz="2600" b="1" dirty="0">
                <a:latin typeface="Calibri" pitchFamily="34" charset="0"/>
              </a:rPr>
              <a:t>Bb</a:t>
            </a:r>
          </a:p>
        </p:txBody>
      </p:sp>
      <p:sp>
        <p:nvSpPr>
          <p:cNvPr id="17" name="TextBox 16"/>
          <p:cNvSpPr txBox="1"/>
          <p:nvPr/>
        </p:nvSpPr>
        <p:spPr>
          <a:xfrm>
            <a:off x="5105400" y="5105400"/>
            <a:ext cx="609600" cy="492443"/>
          </a:xfrm>
          <a:prstGeom prst="rect">
            <a:avLst/>
          </a:prstGeom>
          <a:noFill/>
        </p:spPr>
        <p:txBody>
          <a:bodyPr wrap="square" rtlCol="0">
            <a:spAutoFit/>
          </a:bodyPr>
          <a:lstStyle/>
          <a:p>
            <a:r>
              <a:rPr lang="en-US" sz="2600" b="1" dirty="0">
                <a:latin typeface="Calibri" pitchFamily="34" charset="0"/>
              </a:rPr>
              <a:t>Bb</a:t>
            </a:r>
          </a:p>
        </p:txBody>
      </p:sp>
      <p:sp>
        <p:nvSpPr>
          <p:cNvPr id="18" name="TextBox 17"/>
          <p:cNvSpPr txBox="1"/>
          <p:nvPr/>
        </p:nvSpPr>
        <p:spPr>
          <a:xfrm>
            <a:off x="6400800" y="3429000"/>
            <a:ext cx="2590800" cy="769441"/>
          </a:xfrm>
          <a:prstGeom prst="rect">
            <a:avLst/>
          </a:prstGeom>
          <a:noFill/>
        </p:spPr>
        <p:txBody>
          <a:bodyPr wrap="square" rtlCol="0">
            <a:spAutoFit/>
          </a:bodyPr>
          <a:lstStyle/>
          <a:p>
            <a:r>
              <a:rPr lang="en-US" sz="2200" b="1" dirty="0">
                <a:latin typeface="Calibri" pitchFamily="34" charset="0"/>
              </a:rPr>
              <a:t>Possible Alleles for </a:t>
            </a:r>
            <a:r>
              <a:rPr lang="en-US" sz="2200" b="1" dirty="0" smtClean="0">
                <a:latin typeface="Calibri" pitchFamily="34" charset="0"/>
              </a:rPr>
              <a:t>Offspring</a:t>
            </a:r>
            <a:r>
              <a:rPr lang="en-US" sz="2200" b="1" dirty="0">
                <a:latin typeface="Calibri" pitchFamily="34" charset="0"/>
              </a:rPr>
              <a:t>: </a:t>
            </a:r>
            <a:r>
              <a:rPr lang="en-US" sz="2200" b="1" dirty="0" smtClean="0">
                <a:latin typeface="Calibri" pitchFamily="34" charset="0"/>
              </a:rPr>
              <a:t> </a:t>
            </a:r>
            <a:r>
              <a:rPr lang="en-US" sz="2200" dirty="0" smtClean="0">
                <a:latin typeface="Calibri" pitchFamily="34" charset="0"/>
              </a:rPr>
              <a:t>Bb </a:t>
            </a:r>
            <a:r>
              <a:rPr lang="en-US" sz="2200" dirty="0">
                <a:latin typeface="Calibri" pitchFamily="34" charset="0"/>
              </a:rPr>
              <a:t>= </a:t>
            </a:r>
            <a:r>
              <a:rPr lang="en-US" sz="2200" dirty="0" smtClean="0">
                <a:latin typeface="Calibri" pitchFamily="34" charset="0"/>
              </a:rPr>
              <a:t>4/4</a:t>
            </a:r>
            <a:endParaRPr lang="en-US" sz="2200" dirty="0">
              <a:latin typeface="Calibri" pitchFamily="34" charset="0"/>
            </a:endParaRPr>
          </a:p>
        </p:txBody>
      </p:sp>
      <p:sp>
        <p:nvSpPr>
          <p:cNvPr id="19" name="TextBox 18"/>
          <p:cNvSpPr txBox="1"/>
          <p:nvPr/>
        </p:nvSpPr>
        <p:spPr>
          <a:xfrm>
            <a:off x="6400800" y="4724400"/>
            <a:ext cx="2514600" cy="1661993"/>
          </a:xfrm>
          <a:prstGeom prst="rect">
            <a:avLst/>
          </a:prstGeom>
          <a:noFill/>
        </p:spPr>
        <p:txBody>
          <a:bodyPr wrap="square" rtlCol="0">
            <a:spAutoFit/>
          </a:bodyPr>
          <a:lstStyle/>
          <a:p>
            <a:r>
              <a:rPr lang="en-US" sz="2200" b="1" dirty="0">
                <a:latin typeface="Calibri" pitchFamily="34" charset="0"/>
              </a:rPr>
              <a:t>Possible Traits for </a:t>
            </a:r>
            <a:r>
              <a:rPr lang="en-US" sz="2200" b="1" dirty="0" smtClean="0">
                <a:latin typeface="Calibri" pitchFamily="34" charset="0"/>
              </a:rPr>
              <a:t>Offspring</a:t>
            </a:r>
            <a:r>
              <a:rPr lang="en-US" sz="2200" b="1" dirty="0">
                <a:latin typeface="Calibri" pitchFamily="34" charset="0"/>
              </a:rPr>
              <a:t>: </a:t>
            </a:r>
            <a:r>
              <a:rPr lang="en-US" sz="2200" b="1" dirty="0" smtClean="0">
                <a:latin typeface="Calibri" pitchFamily="34" charset="0"/>
              </a:rPr>
              <a:t> </a:t>
            </a:r>
          </a:p>
          <a:p>
            <a:r>
              <a:rPr lang="en-US" sz="2200" dirty="0" smtClean="0">
                <a:latin typeface="Calibri" pitchFamily="34" charset="0"/>
              </a:rPr>
              <a:t>Bb </a:t>
            </a:r>
            <a:r>
              <a:rPr lang="en-US" sz="2200" dirty="0">
                <a:latin typeface="Calibri" pitchFamily="34" charset="0"/>
              </a:rPr>
              <a:t>= Red = </a:t>
            </a:r>
            <a:r>
              <a:rPr lang="en-US" sz="2200" dirty="0" smtClean="0">
                <a:latin typeface="Calibri" pitchFamily="34" charset="0"/>
              </a:rPr>
              <a:t>4/4</a:t>
            </a:r>
            <a:endParaRPr lang="en-US" sz="2200" dirty="0">
              <a:latin typeface="Calibri" pitchFamily="34" charset="0"/>
            </a:endParaRPr>
          </a:p>
          <a:p>
            <a:pPr algn="ctr"/>
            <a:r>
              <a:rPr lang="en-US" dirty="0"/>
              <a:t>   </a:t>
            </a:r>
          </a:p>
          <a:p>
            <a:pPr algn="ctr"/>
            <a:endParaRPr lang="en-US" b="1" dirty="0"/>
          </a:p>
        </p:txBody>
      </p:sp>
      <p:sp>
        <p:nvSpPr>
          <p:cNvPr id="20" name="Title 1"/>
          <p:cNvSpPr txBox="1">
            <a:spLocks/>
          </p:cNvSpPr>
          <p:nvPr/>
        </p:nvSpPr>
        <p:spPr>
          <a:xfrm>
            <a:off x="685800" y="381000"/>
            <a:ext cx="7924800" cy="990600"/>
          </a:xfrm>
          <a:prstGeom prst="rect">
            <a:avLst/>
          </a:prstGeom>
        </p:spPr>
        <p:txBody>
          <a:bodyPr vert="horz" lIns="91440" tIns="45720" rIns="91440" bIns="45720" rtlCol="0" anchor="ctr">
            <a:norm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100" normalizeH="0" baseline="0" noProof="0" dirty="0" err="1" smtClean="0">
                <a:ln>
                  <a:noFill/>
                </a:ln>
                <a:solidFill>
                  <a:schemeClr val="tx2"/>
                </a:solidFill>
                <a:effectLst/>
                <a:uLnTx/>
                <a:uFillTx/>
                <a:latin typeface="Calibri" panose="020F0502020204030204" pitchFamily="34" charset="0"/>
                <a:ea typeface="+mj-ea"/>
                <a:cs typeface="+mj-cs"/>
              </a:rPr>
              <a:t>Punnett</a:t>
            </a:r>
            <a:r>
              <a:rPr kumimoji="0" lang="en-US" sz="4000" b="0" i="0" u="none" strike="noStrike" kern="1200" cap="none" spc="-100" normalizeH="0" baseline="0" noProof="0" dirty="0" smtClean="0">
                <a:ln>
                  <a:noFill/>
                </a:ln>
                <a:solidFill>
                  <a:schemeClr val="tx2"/>
                </a:solidFill>
                <a:effectLst/>
                <a:uLnTx/>
                <a:uFillTx/>
                <a:latin typeface="Calibri" panose="020F0502020204030204" pitchFamily="34" charset="0"/>
                <a:ea typeface="+mj-ea"/>
                <a:cs typeface="+mj-cs"/>
              </a:rPr>
              <a:t>-Square </a:t>
            </a:r>
            <a:r>
              <a:rPr kumimoji="0" lang="en-US" sz="4000" b="0" i="0" u="none" strike="noStrike" kern="1200" cap="none" spc="-100" normalizeH="0" baseline="0" noProof="0" dirty="0" smtClean="0">
                <a:ln>
                  <a:noFill/>
                </a:ln>
                <a:solidFill>
                  <a:schemeClr val="tx2"/>
                </a:solidFill>
                <a:effectLst/>
                <a:uLnTx/>
                <a:uFillTx/>
                <a:latin typeface="Calibri" panose="020F0502020204030204" pitchFamily="34" charset="0"/>
                <a:ea typeface="+mj-ea"/>
                <a:cs typeface="+mj-cs"/>
              </a:rPr>
              <a:t>Results</a:t>
            </a:r>
            <a:endParaRPr kumimoji="0" lang="en-US" sz="4000" b="0" i="0" u="none" strike="noStrike" kern="1200" cap="none" spc="-100" normalizeH="0" baseline="0" noProof="0" dirty="0">
              <a:ln>
                <a:noFill/>
              </a:ln>
              <a:solidFill>
                <a:schemeClr val="tx2"/>
              </a:solidFill>
              <a:effectLst/>
              <a:uLnTx/>
              <a:uFillTx/>
              <a:latin typeface="Calibri" panose="020F0502020204030204" pitchFamily="34" charset="0"/>
              <a:ea typeface="+mj-ea"/>
              <a:cs typeface="+mj-cs"/>
            </a:endParaRPr>
          </a:p>
        </p:txBody>
      </p:sp>
      <p:sp>
        <p:nvSpPr>
          <p:cNvPr id="21" name="Rectangle 20"/>
          <p:cNvSpPr>
            <a:spLocks noChangeArrowheads="1"/>
          </p:cNvSpPr>
          <p:nvPr/>
        </p:nvSpPr>
        <p:spPr bwMode="auto">
          <a:xfrm>
            <a:off x="762000" y="1295400"/>
            <a:ext cx="7773670" cy="11079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7200" fontAlgn="base">
              <a:spcBef>
                <a:spcPct val="0"/>
              </a:spcBef>
              <a:spcAft>
                <a:spcPct val="0"/>
              </a:spcAft>
            </a:pPr>
            <a:r>
              <a:rPr kumimoji="0" lang="en-US" altLang="en-US" sz="2000" b="0" i="0" u="none" strike="noStrike" cap="none" normalizeH="0" baseline="0" dirty="0">
                <a:ln>
                  <a:noFill/>
                </a:ln>
                <a:solidFill>
                  <a:schemeClr val="tx1"/>
                </a:solidFill>
                <a:effectLst/>
                <a:latin typeface="Arial" pitchFamily="34" charset="0"/>
                <a:cs typeface="Arial" pitchFamily="34" charset="0"/>
              </a:rPr>
              <a:t>      </a:t>
            </a:r>
            <a:r>
              <a:rPr kumimoji="0" lang="en-US" altLang="en-US" sz="2200" b="0" i="0" u="none" strike="noStrike" cap="none" normalizeH="0" baseline="0" dirty="0">
                <a:ln>
                  <a:noFill/>
                </a:ln>
                <a:solidFill>
                  <a:schemeClr val="tx1"/>
                </a:solidFill>
                <a:effectLst/>
                <a:latin typeface="Calibri" pitchFamily="34" charset="0"/>
                <a:cs typeface="Arial" pitchFamily="34" charset="0"/>
              </a:rPr>
              <a:t>Mom has a </a:t>
            </a:r>
            <a:r>
              <a:rPr kumimoji="0" lang="en-US" altLang="en-US" sz="2200" b="1" i="0" u="none" strike="noStrike" cap="none" normalizeH="0" baseline="0" dirty="0">
                <a:ln>
                  <a:noFill/>
                </a:ln>
                <a:solidFill>
                  <a:srgbClr val="FF0000"/>
                </a:solidFill>
                <a:effectLst/>
                <a:latin typeface="Calibri" pitchFamily="34" charset="0"/>
                <a:cs typeface="Arial" pitchFamily="34" charset="0"/>
              </a:rPr>
              <a:t>red</a:t>
            </a:r>
            <a:r>
              <a:rPr kumimoji="0" lang="en-US" altLang="en-US" sz="2200" b="0" i="0" u="none" strike="noStrike" cap="none" normalizeH="0" baseline="0" dirty="0">
                <a:ln>
                  <a:noFill/>
                </a:ln>
                <a:solidFill>
                  <a:schemeClr val="tx1"/>
                </a:solidFill>
                <a:effectLst/>
                <a:latin typeface="Calibri" pitchFamily="34" charset="0"/>
                <a:cs typeface="Arial" pitchFamily="34" charset="0"/>
              </a:rPr>
              <a:t> bill. 		</a:t>
            </a:r>
            <a:r>
              <a:rPr lang="en-US" altLang="en-US" sz="2200" dirty="0">
                <a:latin typeface="Calibri" pitchFamily="34" charset="0"/>
                <a:cs typeface="Arial" pitchFamily="34" charset="0"/>
              </a:rPr>
              <a:t>    D</a:t>
            </a:r>
            <a:r>
              <a:rPr kumimoji="0" lang="en-US" altLang="en-US" sz="2200" b="0" i="0" u="none" strike="noStrike" cap="none" normalizeH="0" dirty="0">
                <a:ln>
                  <a:noFill/>
                </a:ln>
                <a:solidFill>
                  <a:schemeClr val="tx1"/>
                </a:solidFill>
                <a:effectLst/>
                <a:latin typeface="Calibri" pitchFamily="34" charset="0"/>
                <a:cs typeface="Arial" pitchFamily="34" charset="0"/>
              </a:rPr>
              <a:t>ad has an </a:t>
            </a:r>
            <a:r>
              <a:rPr kumimoji="0" lang="en-US" altLang="en-US" sz="2200" b="1" i="0" u="none" strike="noStrike" cap="none" normalizeH="0" dirty="0">
                <a:ln>
                  <a:noFill/>
                </a:ln>
                <a:solidFill>
                  <a:srgbClr val="FF9900"/>
                </a:solidFill>
                <a:effectLst/>
                <a:latin typeface="Calibri" pitchFamily="34" charset="0"/>
                <a:cs typeface="Arial" pitchFamily="34" charset="0"/>
              </a:rPr>
              <a:t>orange</a:t>
            </a:r>
            <a:r>
              <a:rPr kumimoji="0" lang="en-US" altLang="en-US" sz="2200" b="0" i="0" u="none" strike="noStrike" cap="none" normalizeH="0" dirty="0">
                <a:ln>
                  <a:noFill/>
                </a:ln>
                <a:solidFill>
                  <a:schemeClr val="tx1"/>
                </a:solidFill>
                <a:effectLst/>
                <a:latin typeface="Calibri" pitchFamily="34" charset="0"/>
                <a:cs typeface="Arial" pitchFamily="34" charset="0"/>
              </a:rPr>
              <a:t> bill.</a:t>
            </a:r>
            <a:endParaRPr kumimoji="0" lang="en-US" altLang="en-US" sz="2200" b="1"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p>
            <a:pPr marL="0" marR="0" lvl="0" indent="457200" algn="l" defTabSz="914400" rtl="0" eaLnBrk="1" fontAlgn="base" latinLnBrk="0" hangingPunct="1">
              <a:spcBef>
                <a:spcPct val="0"/>
              </a:spcBef>
              <a:spcAft>
                <a:spcPct val="0"/>
              </a:spcAft>
              <a:buClrTx/>
              <a:buSzTx/>
              <a:buFontTx/>
              <a:buNone/>
              <a:tabLst/>
            </a:pPr>
            <a:r>
              <a:rPr kumimoji="0" lang="en-US" altLang="en-US" sz="2200" i="0" strike="noStrike" cap="none" normalizeH="0" baseline="0" dirty="0">
                <a:ln>
                  <a:noFill/>
                </a:ln>
                <a:solidFill>
                  <a:schemeClr val="tx1"/>
                </a:solidFill>
                <a:effectLst/>
                <a:latin typeface="Calibri" pitchFamily="34" charset="0"/>
                <a:ea typeface="Calibri" pitchFamily="34" charset="0"/>
                <a:cs typeface="Times New Roman" pitchFamily="18" charset="0"/>
              </a:rPr>
              <a:t>         </a:t>
            </a:r>
            <a:r>
              <a:rPr kumimoji="0" lang="en-US" altLang="en-US" sz="2200" i="0"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altLang="en-US" sz="2200" b="1" i="0" strike="noStrike" cap="none" normalizeH="0" baseline="0" dirty="0" smtClean="0">
                <a:ln>
                  <a:noFill/>
                </a:ln>
                <a:solidFill>
                  <a:schemeClr val="tx1"/>
                </a:solidFill>
                <a:effectLst/>
                <a:latin typeface="Calibri" pitchFamily="34" charset="0"/>
                <a:ea typeface="Calibri" pitchFamily="34" charset="0"/>
                <a:cs typeface="Times New Roman" pitchFamily="18" charset="0"/>
              </a:rPr>
              <a:t>MOM’s </a:t>
            </a:r>
            <a:r>
              <a:rPr kumimoji="0" lang="en-US" altLang="en-US" sz="2200" b="1" i="0" strike="noStrike" cap="none" normalizeH="0" baseline="0" dirty="0">
                <a:ln>
                  <a:noFill/>
                </a:ln>
                <a:solidFill>
                  <a:schemeClr val="tx1"/>
                </a:solidFill>
                <a:effectLst/>
                <a:latin typeface="Calibri" pitchFamily="34" charset="0"/>
                <a:ea typeface="Calibri" pitchFamily="34" charset="0"/>
                <a:cs typeface="Times New Roman" pitchFamily="18" charset="0"/>
              </a:rPr>
              <a:t>Alleles</a:t>
            </a:r>
            <a:r>
              <a:rPr kumimoji="0" lang="en-US" altLang="en-US" sz="22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r>
              <a:rPr kumimoji="0" lang="en-US" altLang="en-US" sz="2200" b="1" i="0" u="none" strike="noStrike" cap="none" normalizeH="0" dirty="0" smtClean="0">
                <a:ln>
                  <a:noFill/>
                </a:ln>
                <a:solidFill>
                  <a:schemeClr val="tx1"/>
                </a:solidFill>
                <a:effectLst/>
                <a:latin typeface="Calibri" pitchFamily="34" charset="0"/>
                <a:ea typeface="Calibri" pitchFamily="34" charset="0"/>
                <a:cs typeface="Times New Roman" pitchFamily="18" charset="0"/>
              </a:rPr>
              <a:t>             </a:t>
            </a:r>
            <a:r>
              <a:rPr kumimoji="0" lang="en-US" altLang="en-US" sz="2200" b="1" i="0" strike="noStrike" cap="none" normalizeH="0" baseline="0" dirty="0" smtClean="0">
                <a:ln>
                  <a:noFill/>
                </a:ln>
                <a:solidFill>
                  <a:schemeClr val="tx1"/>
                </a:solidFill>
                <a:effectLst/>
                <a:latin typeface="Calibri" pitchFamily="34" charset="0"/>
                <a:ea typeface="Calibri" pitchFamily="34" charset="0"/>
                <a:cs typeface="Times New Roman" pitchFamily="18" charset="0"/>
              </a:rPr>
              <a:t>DAD’s </a:t>
            </a:r>
            <a:r>
              <a:rPr kumimoji="0" lang="en-US" altLang="en-US" sz="2200" b="1" i="0" strike="noStrike" cap="none" normalizeH="0" baseline="0" dirty="0">
                <a:ln>
                  <a:noFill/>
                </a:ln>
                <a:solidFill>
                  <a:schemeClr val="tx1"/>
                </a:solidFill>
                <a:effectLst/>
                <a:latin typeface="Calibri" pitchFamily="34" charset="0"/>
                <a:ea typeface="Calibri" pitchFamily="34" charset="0"/>
                <a:cs typeface="Times New Roman" pitchFamily="18" charset="0"/>
              </a:rPr>
              <a:t>Alleles</a:t>
            </a:r>
          </a:p>
          <a:p>
            <a:pPr marL="0" marR="0" lvl="0" indent="457200" algn="l" defTabSz="914400" rtl="0" eaLnBrk="1" fontAlgn="base" latinLnBrk="0" hangingPunct="1">
              <a:spcBef>
                <a:spcPct val="0"/>
              </a:spcBef>
              <a:spcAft>
                <a:spcPct val="0"/>
              </a:spcAft>
              <a:buClrTx/>
              <a:buSzTx/>
              <a:buFontTx/>
              <a:buNone/>
              <a:tabLst/>
            </a:pPr>
            <a:r>
              <a:rPr lang="en-US" altLang="en-US" sz="2200" b="1" dirty="0">
                <a:latin typeface="Calibri" pitchFamily="34" charset="0"/>
                <a:cs typeface="Times New Roman" pitchFamily="18" charset="0"/>
              </a:rPr>
              <a:t>                    </a:t>
            </a:r>
            <a:r>
              <a:rPr lang="en-US" altLang="en-US" sz="2200" b="1" dirty="0" smtClean="0">
                <a:latin typeface="Calibri" pitchFamily="34" charset="0"/>
                <a:cs typeface="Times New Roman" pitchFamily="18" charset="0"/>
              </a:rPr>
              <a:t> B </a:t>
            </a:r>
            <a:r>
              <a:rPr lang="en-US" altLang="en-US" sz="2200" b="1" dirty="0">
                <a:latin typeface="Calibri" pitchFamily="34" charset="0"/>
                <a:cs typeface="Times New Roman" pitchFamily="18" charset="0"/>
              </a:rPr>
              <a:t>B				     </a:t>
            </a:r>
            <a:r>
              <a:rPr lang="en-US" altLang="en-US" sz="2200" b="1" dirty="0" smtClean="0">
                <a:latin typeface="Calibri" pitchFamily="34" charset="0"/>
                <a:cs typeface="Times New Roman" pitchFamily="18" charset="0"/>
              </a:rPr>
              <a:t>   </a:t>
            </a:r>
            <a:r>
              <a:rPr lang="en-US" altLang="en-US" sz="2200" b="1" dirty="0">
                <a:latin typeface="Calibri" pitchFamily="34" charset="0"/>
                <a:cs typeface="Times New Roman" pitchFamily="18" charset="0"/>
              </a:rPr>
              <a:t>b b</a:t>
            </a:r>
            <a:endParaRPr kumimoji="0" lang="en-US" altLang="en-US" sz="2200" b="0" i="0" strike="noStrike" cap="none" normalizeH="0" baseline="0" dirty="0">
              <a:ln>
                <a:noFill/>
              </a:ln>
              <a:solidFill>
                <a:schemeClr val="tx1"/>
              </a:solidFill>
              <a:effectLst/>
              <a:latin typeface="Calibri" pitchFamily="34" charset="0"/>
              <a:cs typeface="Arial" pitchFamily="34" charset="0"/>
            </a:endParaRPr>
          </a:p>
        </p:txBody>
      </p:sp>
    </p:spTree>
    <p:extLst>
      <p:ext uri="{BB962C8B-B14F-4D97-AF65-F5344CB8AC3E}">
        <p14:creationId xmlns="" xmlns:p14="http://schemas.microsoft.com/office/powerpoint/2010/main" val="3650758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P spid="14" grpId="0"/>
      <p:bldP spid="16" grpId="0"/>
      <p:bldP spid="17" grpId="0"/>
      <p:bldP spid="18"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normAutofit/>
          </a:bodyPr>
          <a:lstStyle/>
          <a:p>
            <a:r>
              <a:rPr lang="en-US" dirty="0"/>
              <a:t>Exploring </a:t>
            </a:r>
            <a:r>
              <a:rPr lang="en-US" dirty="0" smtClean="0"/>
              <a:t>Trait Patterns </a:t>
            </a:r>
            <a:r>
              <a:rPr lang="en-US" dirty="0"/>
              <a:t>in </a:t>
            </a:r>
            <a:r>
              <a:rPr lang="en-US" dirty="0" smtClean="0"/>
              <a:t>Offspring</a:t>
            </a:r>
            <a:endParaRPr lang="en-US" dirty="0"/>
          </a:p>
        </p:txBody>
      </p:sp>
      <p:sp>
        <p:nvSpPr>
          <p:cNvPr id="3" name="Content Placeholder 2"/>
          <p:cNvSpPr>
            <a:spLocks noGrp="1"/>
          </p:cNvSpPr>
          <p:nvPr>
            <p:ph idx="1"/>
          </p:nvPr>
        </p:nvSpPr>
        <p:spPr>
          <a:xfrm>
            <a:off x="609600" y="1447800"/>
            <a:ext cx="8229600" cy="5029200"/>
          </a:xfrm>
        </p:spPr>
        <p:txBody>
          <a:bodyPr/>
          <a:lstStyle/>
          <a:p>
            <a:pPr marL="365760" indent="-365760">
              <a:spcBef>
                <a:spcPts val="300"/>
              </a:spcBef>
              <a:buFont typeface="+mj-lt"/>
              <a:buAutoNum type="arabicPeriod"/>
            </a:pPr>
            <a:r>
              <a:rPr lang="en-US" sz="2850" dirty="0" smtClean="0"/>
              <a:t>In your small group, set up </a:t>
            </a:r>
            <a:r>
              <a:rPr lang="en-US" sz="2850" dirty="0" err="1" smtClean="0"/>
              <a:t>Punnett</a:t>
            </a:r>
            <a:r>
              <a:rPr lang="en-US" sz="2850" dirty="0" smtClean="0"/>
              <a:t> squares for each of the </a:t>
            </a:r>
            <a:r>
              <a:rPr lang="en-US" sz="2850" dirty="0"/>
              <a:t>three scenarios </a:t>
            </a:r>
            <a:r>
              <a:rPr lang="en-US" sz="2850" dirty="0" smtClean="0"/>
              <a:t>on the handout.</a:t>
            </a:r>
            <a:endParaRPr lang="en-US" sz="2850" dirty="0"/>
          </a:p>
          <a:p>
            <a:pPr marL="365760" indent="-365760">
              <a:spcBef>
                <a:spcPts val="300"/>
              </a:spcBef>
              <a:buFont typeface="+mj-lt"/>
              <a:buAutoNum type="arabicPeriod"/>
            </a:pPr>
            <a:r>
              <a:rPr lang="en-US" sz="2850" dirty="0" smtClean="0"/>
              <a:t>Write the mom’s two </a:t>
            </a:r>
            <a:r>
              <a:rPr lang="en-US" sz="2850" dirty="0"/>
              <a:t>alleles </a:t>
            </a:r>
            <a:r>
              <a:rPr lang="en-US" sz="2850" dirty="0" smtClean="0"/>
              <a:t>at the top of the square, and the dad’s two alleles on the left side of the square.</a:t>
            </a:r>
            <a:endParaRPr lang="en-US" sz="2850" dirty="0"/>
          </a:p>
          <a:p>
            <a:pPr marL="365760" indent="-365760">
              <a:spcBef>
                <a:spcPts val="300"/>
              </a:spcBef>
              <a:buFont typeface="+mj-lt"/>
              <a:buAutoNum type="arabicPeriod"/>
            </a:pPr>
            <a:r>
              <a:rPr lang="en-US" sz="2850" dirty="0" smtClean="0"/>
              <a:t>Fill in each </a:t>
            </a:r>
            <a:r>
              <a:rPr lang="en-US" sz="2850" dirty="0" err="1" smtClean="0"/>
              <a:t>Punnett</a:t>
            </a:r>
            <a:r>
              <a:rPr lang="en-US" sz="2850" dirty="0" smtClean="0"/>
              <a:t> </a:t>
            </a:r>
            <a:r>
              <a:rPr lang="en-US" sz="2850" dirty="0"/>
              <a:t>square </a:t>
            </a:r>
            <a:r>
              <a:rPr lang="en-US" sz="2850" dirty="0" smtClean="0"/>
              <a:t>showing </a:t>
            </a:r>
            <a:r>
              <a:rPr lang="en-US" sz="2850" dirty="0"/>
              <a:t>the possible </a:t>
            </a:r>
            <a:r>
              <a:rPr lang="en-US" sz="2850" dirty="0" smtClean="0"/>
              <a:t>allele combinations of the parents.</a:t>
            </a:r>
          </a:p>
          <a:p>
            <a:pPr marL="365760" indent="-365760">
              <a:spcBef>
                <a:spcPts val="300"/>
              </a:spcBef>
              <a:buFont typeface="+mj-lt"/>
              <a:buAutoNum type="arabicPeriod"/>
            </a:pPr>
            <a:r>
              <a:rPr lang="en-US" sz="2850" dirty="0" smtClean="0"/>
              <a:t>Record the number of times each allele combination occurs, and the number of times each trait occurs in the offspring. Then calculate the ratio of dominant to recessive traits in each scenario.</a:t>
            </a:r>
            <a:endParaRPr lang="en-US" sz="2850" dirty="0"/>
          </a:p>
        </p:txBody>
      </p:sp>
    </p:spTree>
    <p:extLst>
      <p:ext uri="{BB962C8B-B14F-4D97-AF65-F5344CB8AC3E}">
        <p14:creationId xmlns="" xmlns:p14="http://schemas.microsoft.com/office/powerpoint/2010/main" val="3761339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normAutofit/>
          </a:bodyPr>
          <a:lstStyle/>
          <a:p>
            <a:r>
              <a:rPr lang="en-US" dirty="0" smtClean="0"/>
              <a:t>Exploring Trait Patterns: The Results</a:t>
            </a:r>
            <a:endParaRPr lang="en-US" dirty="0"/>
          </a:p>
        </p:txBody>
      </p:sp>
      <p:sp>
        <p:nvSpPr>
          <p:cNvPr id="3" name="Content Placeholder 2"/>
          <p:cNvSpPr>
            <a:spLocks noGrp="1"/>
          </p:cNvSpPr>
          <p:nvPr>
            <p:ph idx="1"/>
          </p:nvPr>
        </p:nvSpPr>
        <p:spPr>
          <a:xfrm>
            <a:off x="685800" y="1600200"/>
            <a:ext cx="8001000" cy="4876800"/>
          </a:xfrm>
        </p:spPr>
        <p:txBody>
          <a:bodyPr/>
          <a:lstStyle/>
          <a:p>
            <a:pPr marL="365760" indent="-365760">
              <a:spcBef>
                <a:spcPts val="1200"/>
              </a:spcBef>
              <a:buFont typeface="Arial" pitchFamily="34" charset="0"/>
              <a:buChar char="•"/>
            </a:pPr>
            <a:r>
              <a:rPr lang="en-US" sz="3200" dirty="0" smtClean="0"/>
              <a:t>What combinations of alleles and traits did you come up with for each of the three scenarios on the handout?</a:t>
            </a:r>
          </a:p>
          <a:p>
            <a:pPr marL="365760" indent="-365760">
              <a:spcBef>
                <a:spcPts val="1200"/>
              </a:spcBef>
              <a:buFont typeface="Arial" pitchFamily="34" charset="0"/>
              <a:buChar char="•"/>
            </a:pPr>
            <a:r>
              <a:rPr lang="en-US" sz="3200" dirty="0" smtClean="0"/>
              <a:t>Were the results what you expected to see? Why or why not?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382000" cy="5410200"/>
          </a:xfrm>
        </p:spPr>
        <p:txBody>
          <a:bodyPr>
            <a:noAutofit/>
          </a:bodyPr>
          <a:lstStyle/>
          <a:p>
            <a:pPr marL="365760" indent="-365760">
              <a:buFont typeface="+mj-lt"/>
              <a:buAutoNum type="arabicPeriod"/>
            </a:pPr>
            <a:r>
              <a:rPr lang="en-US" sz="2500" dirty="0" smtClean="0"/>
              <a:t>What is the pattern of trait variation in the offspring when the parents have two different traits? Will </a:t>
            </a:r>
            <a:r>
              <a:rPr lang="en-US" sz="2500" dirty="0"/>
              <a:t>offspring </a:t>
            </a:r>
            <a:r>
              <a:rPr lang="en-US" sz="2500" dirty="0" smtClean="0"/>
              <a:t>of parents </a:t>
            </a:r>
            <a:r>
              <a:rPr lang="en-US" sz="2500" dirty="0"/>
              <a:t>with two different traits always show only the dominant trait? Why or why not? </a:t>
            </a:r>
          </a:p>
          <a:p>
            <a:pPr marL="365760" indent="-365760">
              <a:spcBef>
                <a:spcPts val="1200"/>
              </a:spcBef>
              <a:buFont typeface="+mj-lt"/>
              <a:buAutoNum type="arabicPeriod"/>
            </a:pPr>
            <a:r>
              <a:rPr lang="en-US" sz="2500" dirty="0" smtClean="0"/>
              <a:t>What is the pattern of trait variation in the offspring when the parents have the same trait? Will </a:t>
            </a:r>
            <a:r>
              <a:rPr lang="en-US" sz="2500" dirty="0"/>
              <a:t>offspring </a:t>
            </a:r>
            <a:r>
              <a:rPr lang="en-US" sz="2500" dirty="0" smtClean="0"/>
              <a:t>of parents </a:t>
            </a:r>
            <a:r>
              <a:rPr lang="en-US" sz="2500" dirty="0"/>
              <a:t>with the same trait always have </a:t>
            </a:r>
            <a:r>
              <a:rPr lang="en-US" sz="2500" dirty="0" smtClean="0"/>
              <a:t>that trait? </a:t>
            </a:r>
            <a:r>
              <a:rPr lang="en-US" sz="2500" dirty="0"/>
              <a:t>Why or why not</a:t>
            </a:r>
            <a:r>
              <a:rPr lang="en-US" sz="2500" dirty="0" smtClean="0"/>
              <a:t>? </a:t>
            </a:r>
            <a:endParaRPr lang="en-US" sz="2500" dirty="0"/>
          </a:p>
          <a:p>
            <a:pPr marL="365760" indent="-365760">
              <a:spcBef>
                <a:spcPts val="1200"/>
              </a:spcBef>
              <a:buFont typeface="+mj-lt"/>
              <a:buAutoNum type="arabicPeriod"/>
            </a:pPr>
            <a:r>
              <a:rPr lang="en-US" sz="2500" dirty="0" smtClean="0"/>
              <a:t>Based </a:t>
            </a:r>
            <a:r>
              <a:rPr lang="en-US" sz="2500" dirty="0"/>
              <a:t>on </a:t>
            </a:r>
            <a:r>
              <a:rPr lang="en-US" sz="2500" dirty="0" smtClean="0"/>
              <a:t>the </a:t>
            </a:r>
            <a:r>
              <a:rPr lang="en-US" sz="2500" dirty="0"/>
              <a:t>Punnett squares, can you predict the traits of </a:t>
            </a:r>
            <a:r>
              <a:rPr lang="en-US" sz="2500" b="1" dirty="0" smtClean="0"/>
              <a:t>individual</a:t>
            </a:r>
            <a:r>
              <a:rPr lang="en-US" sz="2500" dirty="0" smtClean="0"/>
              <a:t> </a:t>
            </a:r>
            <a:r>
              <a:rPr lang="en-US" sz="2500" dirty="0"/>
              <a:t>offspring? For example, if parents have four offspring, can you predict which trait the fourth offspring will have? Can you predict </a:t>
            </a:r>
            <a:r>
              <a:rPr lang="en-US" sz="2500" dirty="0" smtClean="0"/>
              <a:t>the exact </a:t>
            </a:r>
            <a:r>
              <a:rPr lang="en-US" sz="2500" dirty="0"/>
              <a:t>ratio </a:t>
            </a:r>
            <a:r>
              <a:rPr lang="en-US" sz="2500" dirty="0" smtClean="0"/>
              <a:t>of dominant to recessive traits that </a:t>
            </a:r>
            <a:r>
              <a:rPr lang="en-US" sz="2500" dirty="0"/>
              <a:t>all four offspring will have? Why or why not?</a:t>
            </a:r>
          </a:p>
        </p:txBody>
      </p:sp>
      <p:sp>
        <p:nvSpPr>
          <p:cNvPr id="4" name="Title 1"/>
          <p:cNvSpPr>
            <a:spLocks noGrp="1"/>
          </p:cNvSpPr>
          <p:nvPr>
            <p:ph type="title"/>
          </p:nvPr>
        </p:nvSpPr>
        <p:spPr>
          <a:xfrm>
            <a:off x="533400" y="304800"/>
            <a:ext cx="8153400" cy="990600"/>
          </a:xfrm>
        </p:spPr>
        <p:txBody>
          <a:bodyPr>
            <a:normAutofit/>
          </a:bodyPr>
          <a:lstStyle/>
          <a:p>
            <a:r>
              <a:rPr lang="en-US" dirty="0" smtClean="0"/>
              <a:t>Discussion Questions</a:t>
            </a:r>
            <a:endParaRPr lang="en-US" dirty="0"/>
          </a:p>
        </p:txBody>
      </p:sp>
    </p:spTree>
    <p:extLst>
      <p:ext uri="{BB962C8B-B14F-4D97-AF65-F5344CB8AC3E}">
        <p14:creationId xmlns="" xmlns:p14="http://schemas.microsoft.com/office/powerpoint/2010/main" val="249142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924800" cy="990600"/>
          </a:xfrm>
        </p:spPr>
        <p:txBody>
          <a:bodyPr>
            <a:normAutofit/>
          </a:bodyPr>
          <a:lstStyle/>
          <a:p>
            <a:r>
              <a:rPr lang="en-US" dirty="0" smtClean="0"/>
              <a:t>Revisiting Today’s Focus Questions</a:t>
            </a:r>
            <a:endParaRPr lang="en-US" dirty="0"/>
          </a:p>
        </p:txBody>
      </p:sp>
      <p:sp>
        <p:nvSpPr>
          <p:cNvPr id="3" name="Content Placeholder 2"/>
          <p:cNvSpPr>
            <a:spLocks noGrp="1"/>
          </p:cNvSpPr>
          <p:nvPr>
            <p:ph idx="1"/>
          </p:nvPr>
        </p:nvSpPr>
        <p:spPr>
          <a:xfrm>
            <a:off x="838200" y="1295400"/>
            <a:ext cx="8001000" cy="5257800"/>
          </a:xfrm>
        </p:spPr>
        <p:txBody>
          <a:bodyPr/>
          <a:lstStyle/>
          <a:p>
            <a:pPr marL="0" indent="0">
              <a:buNone/>
            </a:pPr>
            <a:r>
              <a:rPr lang="en-US" sz="3200" i="1" dirty="0" smtClean="0">
                <a:solidFill>
                  <a:srgbClr val="000000"/>
                </a:solidFill>
                <a:latin typeface="Calibri" charset="0"/>
              </a:rPr>
              <a:t>Do </a:t>
            </a:r>
            <a:r>
              <a:rPr lang="en-US" sz="3200" i="1" dirty="0">
                <a:solidFill>
                  <a:srgbClr val="000000"/>
                </a:solidFill>
                <a:latin typeface="Calibri" charset="0"/>
              </a:rPr>
              <a:t>the dominant and recessive traits of parents always result in similar patterns of </a:t>
            </a:r>
            <a:r>
              <a:rPr lang="en-US" sz="3200" i="1" dirty="0" smtClean="0">
                <a:solidFill>
                  <a:srgbClr val="000000"/>
                </a:solidFill>
                <a:latin typeface="Calibri" charset="0"/>
              </a:rPr>
              <a:t>trait variation </a:t>
            </a:r>
            <a:r>
              <a:rPr lang="en-US" sz="3200" i="1" dirty="0">
                <a:solidFill>
                  <a:srgbClr val="000000"/>
                </a:solidFill>
                <a:latin typeface="Calibri" charset="0"/>
              </a:rPr>
              <a:t>in offspring? Why or why not?</a:t>
            </a:r>
            <a:r>
              <a:rPr lang="en-US" sz="3200" dirty="0">
                <a:solidFill>
                  <a:srgbClr val="000000"/>
                </a:solidFill>
                <a:latin typeface="Calibri" charset="0"/>
              </a:rPr>
              <a:t> </a:t>
            </a:r>
          </a:p>
          <a:p>
            <a:pPr marL="0" indent="0">
              <a:spcBef>
                <a:spcPts val="1800"/>
              </a:spcBef>
              <a:buNone/>
            </a:pPr>
            <a:r>
              <a:rPr lang="en-US" sz="3200" dirty="0" smtClean="0">
                <a:solidFill>
                  <a:srgbClr val="000000"/>
                </a:solidFill>
                <a:latin typeface="Calibri" charset="0"/>
              </a:rPr>
              <a:t>Review your earlier answers to these questions and then use the information you gathered today to revise your response or write a new one. </a:t>
            </a:r>
          </a:p>
          <a:p>
            <a:pPr marL="0" indent="0">
              <a:spcBef>
                <a:spcPts val="1200"/>
              </a:spcBef>
              <a:buNone/>
            </a:pPr>
            <a:r>
              <a:rPr lang="en-US" sz="3200" dirty="0" smtClean="0">
                <a:solidFill>
                  <a:srgbClr val="000000"/>
                </a:solidFill>
                <a:latin typeface="Calibri" charset="0"/>
              </a:rPr>
              <a:t>Include in your answers how the </a:t>
            </a:r>
            <a:r>
              <a:rPr lang="en-US" sz="3200" dirty="0" err="1" smtClean="0">
                <a:solidFill>
                  <a:srgbClr val="000000"/>
                </a:solidFill>
                <a:latin typeface="Calibri" charset="0"/>
              </a:rPr>
              <a:t>Punnett</a:t>
            </a:r>
            <a:r>
              <a:rPr lang="en-US" sz="3200" dirty="0" smtClean="0">
                <a:solidFill>
                  <a:srgbClr val="000000"/>
                </a:solidFill>
                <a:latin typeface="Calibri" charset="0"/>
              </a:rPr>
              <a:t> squares in our three scenarios helped you predict trait patterns in offspring. </a:t>
            </a:r>
            <a:endParaRPr lang="en-US" sz="3200" dirty="0">
              <a:solidFill>
                <a:srgbClr val="000000"/>
              </a:solidFill>
              <a:latin typeface="Calibri" charset="0"/>
            </a:endParaRPr>
          </a:p>
        </p:txBody>
      </p:sp>
    </p:spTree>
    <p:extLst>
      <p:ext uri="{BB962C8B-B14F-4D97-AF65-F5344CB8AC3E}">
        <p14:creationId xmlns="" xmlns:p14="http://schemas.microsoft.com/office/powerpoint/2010/main" val="81683109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9.0&quot;&gt;&lt;object type=&quot;1&quot; unique_id=&quot;10001&quot;&gt;&lt;object type=&quot;2&quot; unique_id=&quot;10002&quot;&gt;&lt;object type=&quot;3&quot; unique_id=&quot;10003&quot;&gt;&lt;property id=&quot;20148&quot; value=&quot;5&quot;/&gt;&lt;property id=&quot;20300&quot; value=&quot;Slide 1 - &amp;quot;Lesson 5:  Patterns of Traits: Punnett Squares&amp;quot;&quot;/&gt;&lt;property id=&quot;20307&quot; value=&quot;299&quot;/&gt;&lt;/object&gt;&lt;object type=&quot;3&quot; unique_id=&quot;10004&quot;&gt;&lt;property id=&quot;20148&quot; value=&quot;5&quot;/&gt;&lt;property id=&quot;20300&quot; value=&quot;Slide 2 - &amp;quot;Generation 2 Traits in Other Organisms&amp;quot;&quot;/&gt;&lt;property id=&quot;20307&quot; value=&quot;300&quot;/&gt;&lt;/object&gt;&lt;object type=&quot;3&quot; unique_id=&quot;10005&quot;&gt;&lt;property id=&quot;20148&quot; value=&quot;5&quot;/&gt;&lt;property id=&quot;20300&quot; value=&quot;Slide 3 - &amp;quot;Generation 2 Traits in Other Organisms&amp;quot;&quot;/&gt;&lt;property id=&quot;20307&quot; value=&quot;301&quot;/&gt;&lt;/object&gt;&lt;object type=&quot;3&quot; unique_id=&quot;10006&quot;&gt;&lt;property id=&quot;20148&quot; value=&quot;5&quot;/&gt;&lt;property id=&quot;20300&quot; value=&quot;Slide 4&quot;/&gt;&lt;property id=&quot;20307&quot; value=&quot;302&quot;/&gt;&lt;/object&gt;&lt;object type=&quot;3&quot; unique_id=&quot;10007&quot;&gt;&lt;property id=&quot;20148&quot; value=&quot;5&quot;/&gt;&lt;property id=&quot;20300&quot; value=&quot;Slide 5&quot;/&gt;&lt;property id=&quot;20307&quot; value=&quot;303&quot;/&gt;&lt;/object&gt;&lt;object type=&quot;3&quot; unique_id=&quot;10008&quot;&gt;&lt;property id=&quot;20148&quot; value=&quot;5&quot;/&gt;&lt;property id=&quot;20300&quot; value=&quot;Slide 6&quot;/&gt;&lt;property id=&quot;20307&quot; value=&quot;304&quot;/&gt;&lt;/object&gt;&lt;object type=&quot;3&quot; unique_id=&quot;10009&quot;&gt;&lt;property id=&quot;20148&quot; value=&quot;5&quot;/&gt;&lt;property id=&quot;20300&quot; value=&quot;Slide 7&quot;/&gt;&lt;property id=&quot;20307&quot; value=&quot;305&quot;/&gt;&lt;/object&gt;&lt;object type=&quot;3&quot; unique_id=&quot;10010&quot;&gt;&lt;property id=&quot;20148&quot; value=&quot;5&quot;/&gt;&lt;property id=&quot;20300&quot; value=&quot;Slide 8 - &amp;quot;Why weren’t there any orange bills in the first generation, even though the dad had a orange bill?  &amp;quot;&quot;/&gt;&lt;property id=&quot;20307&quot; value=&quot;306&quot;/&gt;&lt;/object&gt;&lt;object type=&quot;3&quot; unique_id=&quot;10011&quot;&gt;&lt;property id=&quot;20148&quot; value=&quot;5&quot;/&gt;&lt;property id=&quot;20300&quot; value=&quot;Slide 9&quot;/&gt;&lt;property id=&quot;20307&quot; value=&quot;307&quot;/&gt;&lt;/object&gt;&lt;/object&gt;&lt;object type=&quot;8&quot; unique_id=&quot;10022&quot;&gt;&lt;/object&gt;&lt;/object&gt;&lt;/database&gt;"/>
  <p:tag name="MMPROD_NEXTUNIQUEID" val="10009"/>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938</TotalTime>
  <Words>589</Words>
  <Application>Microsoft Office PowerPoint</Application>
  <PresentationFormat>On-screen Show (4:3)</PresentationFormat>
  <Paragraphs>57</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Clarity</vt:lpstr>
      <vt:lpstr>GENETICS Lesson 5B </vt:lpstr>
      <vt:lpstr>Review: Patterns of Trait Variation</vt:lpstr>
      <vt:lpstr>Lesson Focus Questions</vt:lpstr>
      <vt:lpstr>Create Your Own Punnett Square!</vt:lpstr>
      <vt:lpstr>Why weren’t there any orange-billed ducko offspring in Generation 1, even though the dad had an orange bill?  </vt:lpstr>
      <vt:lpstr>Exploring Trait Patterns in Offspring</vt:lpstr>
      <vt:lpstr>Exploring Trait Patterns: The Results</vt:lpstr>
      <vt:lpstr>Discussion Questions</vt:lpstr>
      <vt:lpstr>Revisiting Today’s Focus Questions</vt:lpstr>
      <vt:lpstr>Next Time</vt:lpstr>
    </vt:vector>
  </TitlesOfParts>
  <Company>BSCS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Numedahl</dc:creator>
  <cp:lastModifiedBy>JLonas</cp:lastModifiedBy>
  <cp:revision>128</cp:revision>
  <dcterms:created xsi:type="dcterms:W3CDTF">2014-06-10T18:20:14Z</dcterms:created>
  <dcterms:modified xsi:type="dcterms:W3CDTF">2019-03-20T17:54:42Z</dcterms:modified>
</cp:coreProperties>
</file>