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99" r:id="rId2"/>
    <p:sldId id="316" r:id="rId3"/>
    <p:sldId id="308" r:id="rId4"/>
    <p:sldId id="319" r:id="rId5"/>
    <p:sldId id="320" r:id="rId6"/>
    <p:sldId id="321" r:id="rId7"/>
    <p:sldId id="312" r:id="rId8"/>
    <p:sldId id="317" r:id="rId9"/>
    <p:sldId id="31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80639" autoAdjust="0"/>
  </p:normalViewPr>
  <p:slideViewPr>
    <p:cSldViewPr>
      <p:cViewPr varScale="1">
        <p:scale>
          <a:sx n="58" d="100"/>
          <a:sy n="58" d="100"/>
        </p:scale>
        <p:origin x="-17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3/20/2019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p14="http://schemas.microsoft.com/office/powerpoint/2010/main" xmlns=""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xmlns="" val="422209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a:p>
        </p:txBody>
      </p:sp>
    </p:spTree>
    <p:extLst>
      <p:ext uri="{BB962C8B-B14F-4D97-AF65-F5344CB8AC3E}">
        <p14:creationId xmlns:p14="http://schemas.microsoft.com/office/powerpoint/2010/main" xmlns="" val="3869129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3</a:t>
            </a:fld>
            <a:endParaRPr lang="en-US"/>
          </a:p>
        </p:txBody>
      </p:sp>
    </p:spTree>
    <p:extLst>
      <p:ext uri="{BB962C8B-B14F-4D97-AF65-F5344CB8AC3E}">
        <p14:creationId xmlns:p14="http://schemas.microsoft.com/office/powerpoint/2010/main" xmlns="" val="30172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7</a:t>
            </a:fld>
            <a:endParaRPr lang="en-US"/>
          </a:p>
        </p:txBody>
      </p:sp>
    </p:spTree>
    <p:extLst>
      <p:ext uri="{BB962C8B-B14F-4D97-AF65-F5344CB8AC3E}">
        <p14:creationId xmlns:p14="http://schemas.microsoft.com/office/powerpoint/2010/main" xmlns="" val="91328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8</a:t>
            </a:fld>
            <a:endParaRPr lang="en-US"/>
          </a:p>
        </p:txBody>
      </p:sp>
    </p:spTree>
    <p:extLst>
      <p:ext uri="{BB962C8B-B14F-4D97-AF65-F5344CB8AC3E}">
        <p14:creationId xmlns:p14="http://schemas.microsoft.com/office/powerpoint/2010/main" xmlns="" val="686329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9</a:t>
            </a:fld>
            <a:endParaRPr lang="en-US"/>
          </a:p>
        </p:txBody>
      </p:sp>
    </p:spTree>
    <p:extLst>
      <p:ext uri="{BB962C8B-B14F-4D97-AF65-F5344CB8AC3E}">
        <p14:creationId xmlns:p14="http://schemas.microsoft.com/office/powerpoint/2010/main" xmlns="" val="1338684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p14="http://schemas.microsoft.com/office/powerpoint/2010/main" xmlns=""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p14="http://schemas.microsoft.com/office/powerpoint/2010/main" xmlns=""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p14="http://schemas.microsoft.com/office/powerpoint/2010/main" xmlns=""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p14="http://schemas.microsoft.com/office/powerpoint/2010/main" xmlns=""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p14="http://schemas.microsoft.com/office/powerpoint/2010/main" xmlns=""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p14="http://schemas.microsoft.com/office/powerpoint/2010/main" xmlns=""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p14="http://schemas.microsoft.com/office/powerpoint/2010/main" xmlns=""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p14="http://schemas.microsoft.com/office/powerpoint/2010/main" xmlns=""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p14="http://schemas.microsoft.com/office/powerpoint/2010/main" xmlns=""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p14="http://schemas.microsoft.com/office/powerpoint/2010/main" xmlns=""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p14="http://schemas.microsoft.com/office/powerpoint/2010/main" xmlns=""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xmlns=""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371600"/>
            <a:ext cx="7848600" cy="990600"/>
          </a:xfrm>
        </p:spPr>
        <p:txBody>
          <a:bodyPr/>
          <a:lstStyle/>
          <a:p>
            <a:pPr eaLnBrk="1" fontAlgn="auto" hangingPunct="1">
              <a:spcAft>
                <a:spcPts val="0"/>
              </a:spcAft>
              <a:defRPr/>
            </a:pPr>
            <a:r>
              <a:rPr lang="en-US" altLang="en-US" dirty="0"/>
              <a:t>GENETICS Lesson 6a</a:t>
            </a:r>
            <a:endParaRPr lang="en-US" altLang="en-US" sz="3600" dirty="0"/>
          </a:p>
        </p:txBody>
      </p:sp>
      <p:sp>
        <p:nvSpPr>
          <p:cNvPr id="8195" name="Rectangle 3"/>
          <p:cNvSpPr>
            <a:spLocks noGrp="1" noChangeArrowheads="1"/>
          </p:cNvSpPr>
          <p:nvPr>
            <p:ph type="subTitle" idx="1"/>
          </p:nvPr>
        </p:nvSpPr>
        <p:spPr>
          <a:xfrm>
            <a:off x="685800" y="3505200"/>
            <a:ext cx="7391400" cy="1828800"/>
          </a:xfrm>
        </p:spPr>
        <p:txBody>
          <a:bodyPr rtlCol="0">
            <a:normAutofit/>
          </a:bodyPr>
          <a:lstStyle/>
          <a:p>
            <a:pPr eaLnBrk="1" fontAlgn="auto" hangingPunct="1">
              <a:lnSpc>
                <a:spcPct val="80000"/>
              </a:lnSpc>
              <a:spcAft>
                <a:spcPts val="0"/>
              </a:spcAft>
              <a:defRPr/>
            </a:pPr>
            <a:r>
              <a:rPr lang="en-US" sz="4000" dirty="0">
                <a:solidFill>
                  <a:srgbClr val="0070C0"/>
                </a:solidFill>
              </a:rPr>
              <a:t>How Can Ideas about Trait Inheritance Help Solve Real-World Problems?</a:t>
            </a:r>
          </a:p>
          <a:p>
            <a:pPr eaLnBrk="1" fontAlgn="auto" hangingPunct="1">
              <a:lnSpc>
                <a:spcPct val="80000"/>
              </a:lnSpc>
              <a:spcAft>
                <a:spcPts val="0"/>
              </a:spcAft>
              <a:buFont typeface="Arial" pitchFamily="34" charset="0"/>
              <a:buNone/>
              <a:defRPr/>
            </a:pPr>
            <a:endParaRPr lang="en-US" altLang="en-US" dirty="0"/>
          </a:p>
          <a:p>
            <a:pPr eaLnBrk="1" fontAlgn="auto" hangingPunct="1">
              <a:lnSpc>
                <a:spcPct val="80000"/>
              </a:lnSpc>
              <a:spcAft>
                <a:spcPts val="0"/>
              </a:spcAft>
              <a:buFont typeface="Arial" pitchFamily="34" charset="0"/>
              <a:buNone/>
              <a:defRPr/>
            </a:pPr>
            <a:endParaRPr lang="en-US" altLang="en-US" dirty="0"/>
          </a:p>
        </p:txBody>
      </p:sp>
      <p:pic>
        <p:nvPicPr>
          <p:cNvPr id="5" name="Picture 4" descr="Noyce Logo copy.png"/>
          <p:cNvPicPr/>
          <p:nvPr/>
        </p:nvPicPr>
        <p:blipFill>
          <a:blip r:embed="rId3" cstate="print"/>
          <a:stretch>
            <a:fillRect/>
          </a:stretch>
        </p:blipFill>
        <p:spPr>
          <a:xfrm>
            <a:off x="1219200" y="54102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xmlns="" val="0"/>
              </a:ext>
            </a:extLst>
          </a:blip>
          <a:srcRect l="13526" t="10564" r="3623" b="5182"/>
          <a:stretch/>
        </p:blipFill>
        <p:spPr bwMode="auto">
          <a:xfrm>
            <a:off x="3276600" y="5486400"/>
            <a:ext cx="679450" cy="622300"/>
          </a:xfrm>
          <a:prstGeom prst="ellipse">
            <a:avLst/>
          </a:prstGeom>
          <a:noFill/>
          <a:ln>
            <a:noFill/>
          </a:ln>
          <a:extLst>
            <a:ext uri="{53640926-AAD7-44D8-BBD7-CCE9431645EC}">
              <a14:shadowObscured xmlns:a14="http://schemas.microsoft.com/office/drawing/2010/main" xmlns=""/>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181600" y="54102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781800" y="5486400"/>
            <a:ext cx="1439636" cy="590251"/>
          </a:xfrm>
          <a:prstGeom prst="rect">
            <a:avLst/>
          </a:prstGeom>
        </p:spPr>
      </p:pic>
    </p:spTree>
    <p:extLst>
      <p:ext uri="{BB962C8B-B14F-4D97-AF65-F5344CB8AC3E}">
        <p14:creationId xmlns:p14="http://schemas.microsoft.com/office/powerpoint/2010/main" xmlns="" val="413483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A Simple Model of Inheritance</a:t>
            </a:r>
          </a:p>
        </p:txBody>
      </p:sp>
      <p:sp>
        <p:nvSpPr>
          <p:cNvPr id="3" name="Content Placeholder 2"/>
          <p:cNvSpPr>
            <a:spLocks noGrp="1"/>
          </p:cNvSpPr>
          <p:nvPr>
            <p:ph idx="1"/>
          </p:nvPr>
        </p:nvSpPr>
        <p:spPr>
          <a:xfrm>
            <a:off x="609600" y="1524000"/>
            <a:ext cx="8305800" cy="4876800"/>
          </a:xfrm>
        </p:spPr>
        <p:txBody>
          <a:bodyPr/>
          <a:lstStyle/>
          <a:p>
            <a:pPr marL="0" indent="0">
              <a:buNone/>
            </a:pPr>
            <a:r>
              <a:rPr lang="en-US" sz="3200" dirty="0"/>
              <a:t>Let’s clean up our list of ideas about inheritance on our class chart.</a:t>
            </a:r>
          </a:p>
          <a:p>
            <a:pPr marL="731520" indent="-365760">
              <a:spcBef>
                <a:spcPts val="1800"/>
              </a:spcBef>
              <a:buFont typeface="Arial" pitchFamily="34" charset="0"/>
              <a:buChar char="•"/>
            </a:pPr>
            <a:r>
              <a:rPr lang="en-US" sz="3200" dirty="0"/>
              <a:t>Look over our chart and identify a few key science ideas that help us understand how traits are passed from parents to offspring across generations.</a:t>
            </a:r>
          </a:p>
          <a:p>
            <a:pPr marL="0" indent="0">
              <a:spcBef>
                <a:spcPts val="1800"/>
              </a:spcBef>
              <a:buNone/>
            </a:pPr>
            <a:r>
              <a:rPr lang="en-US" sz="3200" dirty="0"/>
              <a:t>From this list, we’ll create a new class chart of ideas about inheritance that we can use as a </a:t>
            </a:r>
            <a:r>
              <a:rPr lang="en-US" sz="3200" b="1" dirty="0"/>
              <a:t>conceptual model </a:t>
            </a:r>
            <a:r>
              <a:rPr lang="en-US" sz="3200" dirty="0"/>
              <a:t>for solving real-life problems.</a:t>
            </a:r>
          </a:p>
          <a:p>
            <a:endParaRPr lang="en-US" sz="3200" dirty="0"/>
          </a:p>
          <a:p>
            <a:endParaRPr lang="en-US" sz="3200" dirty="0"/>
          </a:p>
          <a:p>
            <a:endParaRPr lang="en-US" sz="3200" dirty="0"/>
          </a:p>
        </p:txBody>
      </p:sp>
    </p:spTree>
    <p:extLst>
      <p:ext uri="{BB962C8B-B14F-4D97-AF65-F5344CB8AC3E}">
        <p14:creationId xmlns:p14="http://schemas.microsoft.com/office/powerpoint/2010/main" xmlns="" val="3971515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Lesson Focus Question</a:t>
            </a:r>
          </a:p>
        </p:txBody>
      </p:sp>
      <p:sp>
        <p:nvSpPr>
          <p:cNvPr id="3" name="Content Placeholder 2"/>
          <p:cNvSpPr>
            <a:spLocks noGrp="1"/>
          </p:cNvSpPr>
          <p:nvPr>
            <p:ph idx="1"/>
          </p:nvPr>
        </p:nvSpPr>
        <p:spPr>
          <a:xfrm>
            <a:off x="685800" y="1600200"/>
            <a:ext cx="8001000" cy="4876800"/>
          </a:xfrm>
        </p:spPr>
        <p:txBody>
          <a:bodyPr/>
          <a:lstStyle/>
          <a:p>
            <a:pPr marL="0" indent="0">
              <a:buNone/>
            </a:pPr>
            <a:r>
              <a:rPr lang="en-US" sz="3200" dirty="0"/>
              <a:t>How can ideas about trait inheritance help solve real-world problems?</a:t>
            </a:r>
          </a:p>
          <a:p>
            <a:endParaRPr lang="en-US" dirty="0"/>
          </a:p>
        </p:txBody>
      </p:sp>
    </p:spTree>
    <p:extLst>
      <p:ext uri="{BB962C8B-B14F-4D97-AF65-F5344CB8AC3E}">
        <p14:creationId xmlns:p14="http://schemas.microsoft.com/office/powerpoint/2010/main" xmlns="" val="3237259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The Wilson Family</a:t>
            </a:r>
          </a:p>
        </p:txBody>
      </p:sp>
      <p:sp>
        <p:nvSpPr>
          <p:cNvPr id="3" name="Content Placeholder 2"/>
          <p:cNvSpPr>
            <a:spLocks noGrp="1"/>
          </p:cNvSpPr>
          <p:nvPr>
            <p:ph idx="1"/>
          </p:nvPr>
        </p:nvSpPr>
        <p:spPr>
          <a:xfrm>
            <a:off x="762000" y="1600200"/>
            <a:ext cx="7924800" cy="4876800"/>
          </a:xfrm>
        </p:spPr>
        <p:txBody>
          <a:bodyPr/>
          <a:lstStyle/>
          <a:p>
            <a:pPr marL="0" indent="0">
              <a:spcBef>
                <a:spcPts val="1200"/>
              </a:spcBef>
              <a:buNone/>
            </a:pPr>
            <a:r>
              <a:rPr lang="en-US" sz="3200" dirty="0"/>
              <a:t>Peter and Susanna Wilson want to have children, but a genetic disease called </a:t>
            </a:r>
            <a:r>
              <a:rPr lang="en-US" sz="3200" b="1" dirty="0" err="1"/>
              <a:t>Marfan</a:t>
            </a:r>
            <a:r>
              <a:rPr lang="en-US" sz="3200" b="1" dirty="0"/>
              <a:t> syndrome </a:t>
            </a:r>
            <a:r>
              <a:rPr lang="en-US" sz="3200" dirty="0"/>
              <a:t>runs in both of their families. People with this disease are very tall and can have many health problems.</a:t>
            </a:r>
          </a:p>
          <a:p>
            <a:pPr marL="0" indent="0">
              <a:spcBef>
                <a:spcPts val="1800"/>
              </a:spcBef>
              <a:buNone/>
            </a:pPr>
            <a:r>
              <a:rPr lang="en-US" sz="3200" dirty="0"/>
              <a:t>How do you think the science ideas in our simple model of inheritance can help the Wilsons find out whether their kids might inherit this disease?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90600"/>
          </a:xfrm>
        </p:spPr>
        <p:txBody>
          <a:bodyPr>
            <a:normAutofit/>
          </a:bodyPr>
          <a:lstStyle/>
          <a:p>
            <a:r>
              <a:rPr lang="en-US" dirty="0"/>
              <a:t>The Wilson Family Pedigree</a:t>
            </a:r>
          </a:p>
        </p:txBody>
      </p:sp>
      <p:pic>
        <p:nvPicPr>
          <p:cNvPr id="4" name="Picture 3">
            <a:extLst>
              <a:ext uri="{FF2B5EF4-FFF2-40B4-BE49-F238E27FC236}">
                <a16:creationId xmlns:a16="http://schemas.microsoft.com/office/drawing/2014/main" xmlns="" id="{E4284AF4-7CA2-43B6-9C9B-8722D7857888}"/>
              </a:ext>
            </a:extLst>
          </p:cNvPr>
          <p:cNvPicPr>
            <a:picLocks noChangeAspect="1"/>
          </p:cNvPicPr>
          <p:nvPr/>
        </p:nvPicPr>
        <p:blipFill>
          <a:blip r:embed="rId2" cstate="print"/>
          <a:stretch>
            <a:fillRect/>
          </a:stretch>
        </p:blipFill>
        <p:spPr>
          <a:xfrm>
            <a:off x="0" y="1295400"/>
            <a:ext cx="9144000" cy="3765109"/>
          </a:xfrm>
          <a:prstGeom prst="rect">
            <a:avLst/>
          </a:prstGeom>
        </p:spPr>
      </p:pic>
      <p:sp>
        <p:nvSpPr>
          <p:cNvPr id="6" name="TextBox 5"/>
          <p:cNvSpPr txBox="1"/>
          <p:nvPr/>
        </p:nvSpPr>
        <p:spPr>
          <a:xfrm>
            <a:off x="609600" y="5105400"/>
            <a:ext cx="8077200" cy="1569660"/>
          </a:xfrm>
          <a:prstGeom prst="rect">
            <a:avLst/>
          </a:prstGeom>
          <a:noFill/>
        </p:spPr>
        <p:txBody>
          <a:bodyPr wrap="square" rtlCol="0">
            <a:spAutoFit/>
          </a:bodyPr>
          <a:lstStyle/>
          <a:p>
            <a:r>
              <a:rPr lang="en-US" sz="1600" dirty="0" smtClean="0">
                <a:latin typeface="Calibri" pitchFamily="34" charset="0"/>
              </a:rPr>
              <a:t>Shade the circle or square of any family member who has </a:t>
            </a:r>
            <a:r>
              <a:rPr lang="en-US" sz="1600" dirty="0" err="1" smtClean="0">
                <a:latin typeface="Calibri" pitchFamily="34" charset="0"/>
              </a:rPr>
              <a:t>Marfan</a:t>
            </a:r>
            <a:r>
              <a:rPr lang="en-US" sz="1600" dirty="0" smtClean="0">
                <a:latin typeface="Calibri" pitchFamily="34" charset="0"/>
              </a:rPr>
              <a:t> syndrome. </a:t>
            </a:r>
            <a:r>
              <a:rPr lang="en-US" sz="1600" dirty="0" err="1" smtClean="0">
                <a:latin typeface="Calibri" pitchFamily="34" charset="0"/>
              </a:rPr>
              <a:t>Marfan</a:t>
            </a:r>
            <a:r>
              <a:rPr lang="en-US" sz="1600" dirty="0" smtClean="0">
                <a:latin typeface="Calibri" pitchFamily="34" charset="0"/>
              </a:rPr>
              <a:t> syndrome is caused by a </a:t>
            </a:r>
            <a:r>
              <a:rPr lang="en-US" sz="1600" b="1" dirty="0" smtClean="0">
                <a:latin typeface="Calibri" pitchFamily="34" charset="0"/>
              </a:rPr>
              <a:t>dominant</a:t>
            </a:r>
            <a:r>
              <a:rPr lang="en-US" sz="1600" dirty="0" smtClean="0">
                <a:latin typeface="Calibri" pitchFamily="34" charset="0"/>
              </a:rPr>
              <a:t> allele (M), so anyone who doesn’t have it must have two </a:t>
            </a:r>
            <a:r>
              <a:rPr lang="en-US" sz="1600" b="1" dirty="0" smtClean="0">
                <a:latin typeface="Calibri" pitchFamily="34" charset="0"/>
              </a:rPr>
              <a:t>recessive</a:t>
            </a:r>
            <a:r>
              <a:rPr lang="en-US" sz="1600" dirty="0" smtClean="0">
                <a:latin typeface="Calibri" pitchFamily="34" charset="0"/>
              </a:rPr>
              <a:t> alleles (mm). Write mm below the name of any family member who does </a:t>
            </a:r>
            <a:r>
              <a:rPr lang="en-US" sz="1600" b="1" dirty="0" smtClean="0">
                <a:latin typeface="Calibri" pitchFamily="34" charset="0"/>
              </a:rPr>
              <a:t>not</a:t>
            </a:r>
            <a:r>
              <a:rPr lang="en-US" sz="1600" dirty="0" smtClean="0">
                <a:latin typeface="Calibri" pitchFamily="34" charset="0"/>
              </a:rPr>
              <a:t> have </a:t>
            </a:r>
            <a:r>
              <a:rPr lang="en-US" sz="1600" dirty="0" err="1" smtClean="0">
                <a:latin typeface="Calibri" pitchFamily="34" charset="0"/>
              </a:rPr>
              <a:t>Marfan</a:t>
            </a:r>
            <a:r>
              <a:rPr lang="en-US" sz="1600" dirty="0" smtClean="0">
                <a:latin typeface="Calibri" pitchFamily="34" charset="0"/>
              </a:rPr>
              <a:t> syndrome. Then use this information to figure out the possible allele combinations of other family members. If more than one allele combination is possible for an individual, write both combinations under that person’s name.</a:t>
            </a:r>
            <a:endParaRPr lang="en-US" sz="1600"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990600"/>
          </a:xfrm>
        </p:spPr>
        <p:txBody>
          <a:bodyPr/>
          <a:lstStyle/>
          <a:p>
            <a:r>
              <a:rPr lang="en-US" dirty="0"/>
              <a:t>Pedigrees and </a:t>
            </a:r>
            <a:r>
              <a:rPr lang="en-US" dirty="0" err="1"/>
              <a:t>Punnett</a:t>
            </a:r>
            <a:r>
              <a:rPr lang="en-US" dirty="0"/>
              <a:t> Squares</a:t>
            </a:r>
          </a:p>
        </p:txBody>
      </p:sp>
      <p:sp>
        <p:nvSpPr>
          <p:cNvPr id="3" name="Content Placeholder 2"/>
          <p:cNvSpPr>
            <a:spLocks noGrp="1"/>
          </p:cNvSpPr>
          <p:nvPr>
            <p:ph idx="1"/>
          </p:nvPr>
        </p:nvSpPr>
        <p:spPr>
          <a:xfrm>
            <a:off x="533400" y="1143000"/>
            <a:ext cx="8305800" cy="5257800"/>
          </a:xfrm>
        </p:spPr>
        <p:txBody>
          <a:bodyPr/>
          <a:lstStyle/>
          <a:p>
            <a:pPr>
              <a:buNone/>
            </a:pPr>
            <a:r>
              <a:rPr lang="en-US" sz="2700" b="1" dirty="0"/>
              <a:t>Small </a:t>
            </a:r>
            <a:r>
              <a:rPr lang="en-US" sz="2700" b="1" dirty="0" smtClean="0"/>
              <a:t>groups</a:t>
            </a:r>
            <a:r>
              <a:rPr lang="en-US" sz="2700" b="1" dirty="0"/>
              <a:t>:</a:t>
            </a:r>
          </a:p>
          <a:p>
            <a:pPr marL="365760" indent="-365760">
              <a:buFont typeface="+mj-lt"/>
              <a:buAutoNum type="arabicPeriod"/>
            </a:pPr>
            <a:r>
              <a:rPr lang="en-US" sz="2700" dirty="0"/>
              <a:t>Review the Wilson family case history and pedigree instructions in handout 6.1. Shade in the circles and squares on the pedigree diagram (handout 6.2) to show which family members have </a:t>
            </a:r>
            <a:r>
              <a:rPr lang="en-US" sz="2700" dirty="0" err="1"/>
              <a:t>Marfan</a:t>
            </a:r>
            <a:r>
              <a:rPr lang="en-US" sz="2700" dirty="0"/>
              <a:t> syndrome. </a:t>
            </a:r>
          </a:p>
          <a:p>
            <a:pPr marL="365760" indent="-365760">
              <a:spcBef>
                <a:spcPts val="800"/>
              </a:spcBef>
              <a:buFont typeface="+mj-lt"/>
              <a:buAutoNum type="arabicPeriod"/>
            </a:pPr>
            <a:r>
              <a:rPr lang="en-US" sz="2700" dirty="0"/>
              <a:t>Use this information to figure out the possible allele combinations of each family member and write the alleles under each person’s name on the pedigree. </a:t>
            </a:r>
          </a:p>
          <a:p>
            <a:pPr marL="365760" indent="-365760">
              <a:spcBef>
                <a:spcPts val="800"/>
              </a:spcBef>
              <a:buFont typeface="+mj-lt"/>
              <a:buAutoNum type="arabicPeriod"/>
            </a:pPr>
            <a:r>
              <a:rPr lang="en-US" sz="2700" dirty="0"/>
              <a:t>Then create a </a:t>
            </a:r>
            <a:r>
              <a:rPr lang="en-US" sz="2700" dirty="0" err="1"/>
              <a:t>Punnett</a:t>
            </a:r>
            <a:r>
              <a:rPr lang="en-US" sz="2700" dirty="0"/>
              <a:t> square </a:t>
            </a:r>
            <a:r>
              <a:rPr lang="en-US" sz="2700" dirty="0" smtClean="0"/>
              <a:t>(handout 6.1) showing </a:t>
            </a:r>
            <a:r>
              <a:rPr lang="en-US" sz="2700" dirty="0"/>
              <a:t>the possible allele combinations of Peter and Susanna’s offspring and calculate the ratio of offspring with and without </a:t>
            </a:r>
            <a:r>
              <a:rPr lang="en-US" sz="2700" dirty="0" err="1"/>
              <a:t>Marfan</a:t>
            </a:r>
            <a:r>
              <a:rPr lang="en-US" sz="2700" dirty="0"/>
              <a:t> </a:t>
            </a:r>
            <a:r>
              <a:rPr lang="en-US" sz="2700" dirty="0" smtClean="0"/>
              <a:t>syndrome. </a:t>
            </a:r>
            <a:endParaRPr lang="en-US" sz="2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r>
              <a:rPr lang="en-US" dirty="0"/>
              <a:t>Discussion Questions </a:t>
            </a:r>
          </a:p>
        </p:txBody>
      </p:sp>
      <p:sp>
        <p:nvSpPr>
          <p:cNvPr id="3" name="Content Placeholder 2"/>
          <p:cNvSpPr>
            <a:spLocks noGrp="1"/>
          </p:cNvSpPr>
          <p:nvPr>
            <p:ph idx="1"/>
          </p:nvPr>
        </p:nvSpPr>
        <p:spPr>
          <a:xfrm>
            <a:off x="609600" y="1600200"/>
            <a:ext cx="8077200" cy="4876800"/>
          </a:xfrm>
        </p:spPr>
        <p:txBody>
          <a:bodyPr/>
          <a:lstStyle/>
          <a:p>
            <a:pPr marL="514350" indent="-514350">
              <a:buFont typeface="+mj-lt"/>
              <a:buAutoNum type="arabicPeriod"/>
            </a:pPr>
            <a:r>
              <a:rPr lang="en-US" sz="3200" dirty="0"/>
              <a:t>How would you explain to Peter and Susanna the chances that any of their children will inherit </a:t>
            </a:r>
            <a:r>
              <a:rPr lang="en-US" sz="3200" dirty="0" err="1"/>
              <a:t>Marfan</a:t>
            </a:r>
            <a:r>
              <a:rPr lang="en-US" sz="3200" dirty="0"/>
              <a:t> syndrome?</a:t>
            </a:r>
          </a:p>
          <a:p>
            <a:pPr marL="514350" indent="-514350">
              <a:spcBef>
                <a:spcPts val="1200"/>
              </a:spcBef>
              <a:buFont typeface="+mj-lt"/>
              <a:buAutoNum type="arabicPeriod"/>
            </a:pPr>
            <a:r>
              <a:rPr lang="en-US" sz="3200" dirty="0"/>
              <a:t>Does the pattern of brothers and sisters with </a:t>
            </a:r>
            <a:r>
              <a:rPr lang="en-US" sz="3200" dirty="0" err="1"/>
              <a:t>Marfan</a:t>
            </a:r>
            <a:r>
              <a:rPr lang="en-US" sz="3200" dirty="0"/>
              <a:t> syndrome in Peter’s and Susanna’s families match what you would expect based on the alleles of their parents? Explain your thinking.  </a:t>
            </a:r>
          </a:p>
        </p:txBody>
      </p:sp>
    </p:spTree>
    <p:extLst>
      <p:ext uri="{BB962C8B-B14F-4D97-AF65-F5344CB8AC3E}">
        <p14:creationId xmlns:p14="http://schemas.microsoft.com/office/powerpoint/2010/main" xmlns="" val="3008261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Let’s Summarize!</a:t>
            </a:r>
          </a:p>
        </p:txBody>
      </p:sp>
      <p:sp>
        <p:nvSpPr>
          <p:cNvPr id="3" name="Content Placeholder 2"/>
          <p:cNvSpPr>
            <a:spLocks noGrp="1"/>
          </p:cNvSpPr>
          <p:nvPr>
            <p:ph idx="1"/>
          </p:nvPr>
        </p:nvSpPr>
        <p:spPr>
          <a:xfrm>
            <a:off x="609600" y="1600200"/>
            <a:ext cx="8077200" cy="4953000"/>
          </a:xfrm>
        </p:spPr>
        <p:txBody>
          <a:bodyPr/>
          <a:lstStyle/>
          <a:p>
            <a:pPr marL="0" indent="0">
              <a:buNone/>
            </a:pPr>
            <a:r>
              <a:rPr lang="en-US" sz="3200" b="1" dirty="0"/>
              <a:t>Today’s focus question: </a:t>
            </a:r>
            <a:r>
              <a:rPr lang="en-US" sz="3200" i="1" dirty="0">
                <a:solidFill>
                  <a:srgbClr val="000000"/>
                </a:solidFill>
                <a:latin typeface="Calibri" charset="0"/>
              </a:rPr>
              <a:t>How can ideas about trait inheritance help solve real-world problems?</a:t>
            </a:r>
          </a:p>
          <a:p>
            <a:pPr marL="0" indent="0">
              <a:spcBef>
                <a:spcPts val="2200"/>
              </a:spcBef>
              <a:buNone/>
            </a:pPr>
            <a:r>
              <a:rPr lang="en-US" sz="3200" b="1" dirty="0">
                <a:solidFill>
                  <a:srgbClr val="000000"/>
                </a:solidFill>
                <a:latin typeface="Calibri" charset="0"/>
              </a:rPr>
              <a:t>Turn and Talk: </a:t>
            </a:r>
            <a:r>
              <a:rPr lang="en-US" sz="3200" dirty="0">
                <a:solidFill>
                  <a:srgbClr val="000000"/>
                </a:solidFill>
                <a:latin typeface="Calibri" charset="0"/>
              </a:rPr>
              <a:t>Discuss this question with a partner, thinking specifically of the Wilson family and how science ideas about inheritance helped answer Peter and Susanna’s questions about the chances of their children inheriting </a:t>
            </a:r>
            <a:r>
              <a:rPr lang="en-US" sz="3200" dirty="0" err="1">
                <a:solidFill>
                  <a:srgbClr val="000000"/>
                </a:solidFill>
                <a:latin typeface="Calibri" charset="0"/>
              </a:rPr>
              <a:t>Marfan</a:t>
            </a:r>
            <a:r>
              <a:rPr lang="en-US" sz="3200" dirty="0">
                <a:solidFill>
                  <a:srgbClr val="000000"/>
                </a:solidFill>
                <a:latin typeface="Calibri" charset="0"/>
              </a:rPr>
              <a:t> syndrome.    </a:t>
            </a:r>
          </a:p>
          <a:p>
            <a:pPr marL="0" indent="0" algn="ctr">
              <a:buNone/>
            </a:pPr>
            <a:endParaRPr lang="en-US" sz="3200" dirty="0">
              <a:solidFill>
                <a:srgbClr val="000000"/>
              </a:solidFill>
              <a:latin typeface="Calibri" charset="0"/>
            </a:endParaRPr>
          </a:p>
        </p:txBody>
      </p:sp>
    </p:spTree>
    <p:extLst>
      <p:ext uri="{BB962C8B-B14F-4D97-AF65-F5344CB8AC3E}">
        <p14:creationId xmlns:p14="http://schemas.microsoft.com/office/powerpoint/2010/main" xmlns="" val="1161712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a:t>Next Time</a:t>
            </a:r>
          </a:p>
        </p:txBody>
      </p:sp>
      <p:sp>
        <p:nvSpPr>
          <p:cNvPr id="3" name="Content Placeholder 2"/>
          <p:cNvSpPr>
            <a:spLocks noGrp="1"/>
          </p:cNvSpPr>
          <p:nvPr>
            <p:ph idx="1"/>
          </p:nvPr>
        </p:nvSpPr>
        <p:spPr>
          <a:xfrm>
            <a:off x="685800" y="1600200"/>
            <a:ext cx="8001000" cy="4876800"/>
          </a:xfrm>
        </p:spPr>
        <p:txBody>
          <a:bodyPr/>
          <a:lstStyle/>
          <a:p>
            <a:pPr marL="0" indent="0">
              <a:buNone/>
            </a:pPr>
            <a:r>
              <a:rPr lang="en-US" sz="3200" dirty="0">
                <a:solidFill>
                  <a:srgbClr val="000000"/>
                </a:solidFill>
                <a:latin typeface="Calibri" charset="0"/>
              </a:rPr>
              <a:t>In our final lesson, we’ll pull together all the science ideas on inheritance that we’ve learned about in this unit and use them to investigate a second case study.</a:t>
            </a:r>
          </a:p>
          <a:p>
            <a:pPr marL="0" indent="0">
              <a:spcBef>
                <a:spcPts val="1200"/>
              </a:spcBef>
              <a:buNone/>
            </a:pPr>
            <a:r>
              <a:rPr lang="en-US" sz="3200" dirty="0">
                <a:solidFill>
                  <a:srgbClr val="000000"/>
                </a:solidFill>
                <a:latin typeface="Calibri" charset="0"/>
              </a:rPr>
              <a:t>Then we’ll revisit our unit central question, </a:t>
            </a:r>
            <a:r>
              <a:rPr lang="en-US" sz="3200" i="1" dirty="0">
                <a:solidFill>
                  <a:srgbClr val="000000"/>
                </a:solidFill>
                <a:latin typeface="Calibri" charset="0"/>
              </a:rPr>
              <a:t>Why are individuals of a species different from one another?</a:t>
            </a:r>
          </a:p>
        </p:txBody>
      </p:sp>
    </p:spTree>
    <p:extLst>
      <p:ext uri="{BB962C8B-B14F-4D97-AF65-F5344CB8AC3E}">
        <p14:creationId xmlns:p14="http://schemas.microsoft.com/office/powerpoint/2010/main" xmlns="" val="18585822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1417</TotalTime>
  <Words>531</Words>
  <Application>Microsoft Office PowerPoint</Application>
  <PresentationFormat>On-screen Show (4:3)</PresentationFormat>
  <Paragraphs>34</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GENETICS Lesson 6a</vt:lpstr>
      <vt:lpstr>A Simple Model of Inheritance</vt:lpstr>
      <vt:lpstr>Lesson Focus Question</vt:lpstr>
      <vt:lpstr>The Wilson Family</vt:lpstr>
      <vt:lpstr>The Wilson Family Pedigree</vt:lpstr>
      <vt:lpstr>Pedigrees and Punnett Squares</vt:lpstr>
      <vt:lpstr>Discussion Questions </vt:lpstr>
      <vt:lpstr>Let’s Summarize!</vt:lpstr>
      <vt:lpstr>Next Time</vt:lpstr>
    </vt:vector>
  </TitlesOfParts>
  <Company>BSCS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JLonas</cp:lastModifiedBy>
  <cp:revision>130</cp:revision>
  <dcterms:created xsi:type="dcterms:W3CDTF">2014-06-10T18:20:14Z</dcterms:created>
  <dcterms:modified xsi:type="dcterms:W3CDTF">2019-03-20T18:18:05Z</dcterms:modified>
</cp:coreProperties>
</file>