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5" r:id="rId2"/>
    <p:sldId id="320" r:id="rId3"/>
    <p:sldId id="326" r:id="rId4"/>
    <p:sldId id="327" r:id="rId5"/>
    <p:sldId id="319" r:id="rId6"/>
    <p:sldId id="321" r:id="rId7"/>
    <p:sldId id="323" r:id="rId8"/>
    <p:sldId id="322" r:id="rId9"/>
    <p:sldId id="324" r:id="rId10"/>
    <p:sldId id="311" r:id="rId11"/>
    <p:sldId id="314" r:id="rId12"/>
    <p:sldId id="313" r:id="rId13"/>
    <p:sldId id="32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2609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19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880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593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117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256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490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18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848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GENETICS Lesson 6b 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How Can Ideas about Trait Inheritance Help Solve Real-World Problems?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864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562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864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6388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6707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What Did You Decide?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Do you think this skin condition is caused by genes that offspring have inherited from their </a:t>
            </a:r>
            <a:r>
              <a:rPr lang="en-US" sz="3200" dirty="0" smtClean="0"/>
              <a:t>parents?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Or </a:t>
            </a:r>
            <a:r>
              <a:rPr lang="en-US" sz="3200" dirty="0"/>
              <a:t>do you believe there must be some other cause?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Support your answers with evidence from the Hansen family pedigree. </a:t>
            </a:r>
          </a:p>
        </p:txBody>
      </p:sp>
    </p:spTree>
    <p:extLst>
      <p:ext uri="{BB962C8B-B14F-4D97-AF65-F5344CB8AC3E}">
        <p14:creationId xmlns:p14="http://schemas.microsoft.com/office/powerpoint/2010/main" xmlns="" val="122693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Lesson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ideas about trait inheritance help solve real-world problems?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7166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000" i="1" dirty="0"/>
              <a:t>Why are individuals of a species different from one another?  </a:t>
            </a:r>
            <a:endParaRPr lang="en-US" sz="3000" dirty="0"/>
          </a:p>
          <a:p>
            <a:pPr marL="0" indent="0">
              <a:spcBef>
                <a:spcPts val="2200"/>
              </a:spcBef>
              <a:buNone/>
            </a:pPr>
            <a:r>
              <a:rPr lang="en-US" sz="3000" b="1" dirty="0" smtClean="0"/>
              <a:t>Think-Pair-Share: </a:t>
            </a:r>
            <a:r>
              <a:rPr lang="en-US" sz="3000" dirty="0" smtClean="0"/>
              <a:t>Think </a:t>
            </a:r>
            <a:r>
              <a:rPr lang="en-US" sz="3000" dirty="0"/>
              <a:t>about what you’ve learned in this unit that might help you answer this question and share your ideas with a partner. Then write your best answer in your science notebook. </a:t>
            </a:r>
            <a:endParaRPr lang="en-US" sz="3000" dirty="0" smtClean="0"/>
          </a:p>
          <a:p>
            <a:pPr marL="0" indent="0">
              <a:spcBef>
                <a:spcPts val="2200"/>
              </a:spcBef>
              <a:buNone/>
            </a:pPr>
            <a:r>
              <a:rPr lang="en-US" sz="3000" b="1" dirty="0" smtClean="0"/>
              <a:t>Use </a:t>
            </a:r>
            <a:r>
              <a:rPr lang="en-US" sz="3000" b="1" dirty="0"/>
              <a:t>these key terms in your response:</a:t>
            </a:r>
            <a:r>
              <a:rPr lang="en-US" sz="3000" dirty="0"/>
              <a:t> 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-US" sz="3000" dirty="0" smtClean="0"/>
              <a:t>Chromosome</a:t>
            </a:r>
            <a:r>
              <a:rPr lang="en-US" sz="3000" dirty="0"/>
              <a:t>	</a:t>
            </a:r>
            <a:r>
              <a:rPr lang="en-US" sz="3000" dirty="0" smtClean="0"/>
              <a:t>	Dominant</a:t>
            </a:r>
            <a:r>
              <a:rPr lang="en-US" sz="3000" dirty="0"/>
              <a:t>	     </a:t>
            </a:r>
            <a:r>
              <a:rPr lang="en-US" sz="3000" dirty="0" smtClean="0"/>
              <a:t>	Inherit</a:t>
            </a:r>
            <a:endParaRPr lang="en-US" sz="3000" dirty="0"/>
          </a:p>
          <a:p>
            <a:pPr marL="457200" lvl="0" indent="0">
              <a:spcBef>
                <a:spcPts val="0"/>
              </a:spcBef>
              <a:buNone/>
            </a:pPr>
            <a:r>
              <a:rPr lang="en-US" sz="3000" dirty="0" smtClean="0"/>
              <a:t>Gene</a:t>
            </a:r>
            <a:r>
              <a:rPr lang="en-US" sz="3000" dirty="0"/>
              <a:t>		</a:t>
            </a:r>
            <a:r>
              <a:rPr lang="en-US" sz="3000" dirty="0" smtClean="0"/>
              <a:t>	Recessive</a:t>
            </a:r>
            <a:endParaRPr lang="en-US" sz="3000" dirty="0"/>
          </a:p>
          <a:p>
            <a:pPr marL="457200" lvl="0" indent="0">
              <a:spcBef>
                <a:spcPts val="0"/>
              </a:spcBef>
              <a:buNone/>
            </a:pPr>
            <a:r>
              <a:rPr lang="en-US" sz="3000" dirty="0" smtClean="0"/>
              <a:t>Allele</a:t>
            </a:r>
            <a:r>
              <a:rPr lang="en-US" sz="3000" dirty="0"/>
              <a:t>		</a:t>
            </a:r>
            <a:r>
              <a:rPr lang="en-US" sz="3000" dirty="0" smtClean="0"/>
              <a:t>	Trait </a:t>
            </a:r>
            <a:r>
              <a:rPr lang="en-US" sz="3000" dirty="0"/>
              <a:t>	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69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Future Lessons on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There’s </a:t>
            </a:r>
            <a:r>
              <a:rPr lang="en-US" sz="3200" b="1" dirty="0" smtClean="0"/>
              <a:t>much more </a:t>
            </a:r>
            <a:r>
              <a:rPr lang="en-US" sz="3200" dirty="0" smtClean="0"/>
              <a:t>to </a:t>
            </a:r>
            <a:r>
              <a:rPr lang="en-US" sz="3200" dirty="0"/>
              <a:t>learn about trait variations among individuals of species, including how the environment and other factors influence </a:t>
            </a:r>
            <a:r>
              <a:rPr lang="en-US" sz="3200" dirty="0" smtClean="0"/>
              <a:t>traits.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So </a:t>
            </a:r>
            <a:r>
              <a:rPr lang="en-US" sz="3200" dirty="0"/>
              <a:t>stay tuned for future lessons on genetics!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Review: The Wilson Family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Let’s review some important science ideas about inheritance that we’ve been building on throughout this unit on genetics.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We’ll use examples from the Wilson family case study and pedigree to see what we’ve learned about these topics: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Chromosomes</a:t>
            </a:r>
          </a:p>
          <a:p>
            <a:pPr marL="731520" lvl="1" indent="-365760"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Genes and alleles</a:t>
            </a:r>
          </a:p>
          <a:p>
            <a:pPr marL="731520" lvl="1" indent="-365760"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Dominant and recessive alleles</a:t>
            </a:r>
          </a:p>
          <a:p>
            <a:pPr marL="731520" lvl="1" indent="-365760"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Dominant and recessive traits</a:t>
            </a:r>
          </a:p>
        </p:txBody>
      </p:sp>
    </p:spTree>
    <p:extLst>
      <p:ext uri="{BB962C8B-B14F-4D97-AF65-F5344CB8AC3E}">
        <p14:creationId xmlns:p14="http://schemas.microsoft.com/office/powerpoint/2010/main" xmlns="" val="362025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90600"/>
          </a:xfrm>
        </p:spPr>
        <p:txBody>
          <a:bodyPr/>
          <a:lstStyle/>
          <a:p>
            <a:pPr marL="685800"/>
            <a:r>
              <a:rPr lang="en-US" dirty="0"/>
              <a:t>Key Science Ideas about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3340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For certain traits, individuals get a set of instructions—called a </a:t>
            </a:r>
            <a:r>
              <a:rPr lang="en-US" sz="2900" i="1" dirty="0"/>
              <a:t>gene</a:t>
            </a:r>
            <a:r>
              <a:rPr lang="en-US" sz="2900" dirty="0"/>
              <a:t>—from each parent. Different forms of the same gene are called </a:t>
            </a:r>
            <a:r>
              <a:rPr lang="en-US" sz="2900" i="1" dirty="0"/>
              <a:t>alleles</a:t>
            </a:r>
            <a:r>
              <a:rPr lang="en-US" sz="2900" dirty="0"/>
              <a:t>. 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Some alleles are dominant, which means they override any other instructions for a trait, and offspring will exhibit the dominant trait even if a recessive allele is present.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Recessive alleles provide instructions for a trait variation that will appear in offspring only when two recessive alleles—one from each parent—are paired.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/>
            <a:r>
              <a:rPr lang="en-US" dirty="0" smtClean="0"/>
              <a:t>Key Science Ideas about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 startAt="4"/>
            </a:pPr>
            <a:r>
              <a:rPr lang="en-US" sz="2900" dirty="0" smtClean="0"/>
              <a:t>Individuals with a trait controlled by a recessive allele must have two recessive alleles, which means they got one from their mother and one from their father. 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 startAt="4"/>
            </a:pPr>
            <a:r>
              <a:rPr lang="en-US" sz="2900" dirty="0" smtClean="0"/>
              <a:t>Individuals with a trait controlled by a dominant allele might have two dominant alleles for that trait or a dominant allele from one parent and a recessive allele from the other parent.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58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90600"/>
          </a:xfrm>
        </p:spPr>
        <p:txBody>
          <a:bodyPr/>
          <a:lstStyle/>
          <a:p>
            <a:r>
              <a:rPr lang="en-US" dirty="0"/>
              <a:t>Lesson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ideas about trait inheritance help solve real-world problems?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042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Why are individuals of a species different from one another? </a:t>
            </a:r>
          </a:p>
        </p:txBody>
      </p:sp>
    </p:spTree>
    <p:extLst>
      <p:ext uri="{BB962C8B-B14F-4D97-AF65-F5344CB8AC3E}">
        <p14:creationId xmlns:p14="http://schemas.microsoft.com/office/powerpoint/2010/main" xmlns="" val="302435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The Hansen Family Pedigree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E96B97-16B5-4661-A66F-AF9236CBE0A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" y="1457325"/>
            <a:ext cx="8153400" cy="394335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8077200" cy="106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1400" dirty="0" smtClean="0"/>
              <a:t>Shade the circle or square of any family member who has a bad rash. If the pattern seems to indicate that this skin condition is an inherited trait, write the two-letter allele combination (SS, Ss, or </a:t>
            </a:r>
            <a:r>
              <a:rPr lang="en-US" sz="1400" dirty="0" err="1" smtClean="0"/>
              <a:t>ss</a:t>
            </a:r>
            <a:r>
              <a:rPr lang="en-US" sz="1400" dirty="0" smtClean="0"/>
              <a:t>) underneath each family member’s name. (Remember: A capital letter represents a </a:t>
            </a:r>
            <a:r>
              <a:rPr lang="en-US" sz="1400" b="1" dirty="0" smtClean="0"/>
              <a:t>dominant</a:t>
            </a:r>
            <a:r>
              <a:rPr lang="en-US" sz="1400" dirty="0" smtClean="0"/>
              <a:t> allele, and a lowercase letter represents a </a:t>
            </a:r>
            <a:r>
              <a:rPr lang="en-US" sz="1400" b="1" dirty="0" smtClean="0"/>
              <a:t>recessive</a:t>
            </a:r>
            <a:r>
              <a:rPr lang="en-US" sz="1400" dirty="0" smtClean="0"/>
              <a:t> allele.) If more than one allele combination is possible for an individual, write both combinations under that person’s name.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The Hansen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Several members of the Hansen family have a bad rash that their doctor thinks is an inherited condition. But it’s unclear whether this trait is caused by a dominant allele (S) or a recessive allele (s).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How can we find out?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97676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/>
          <a:lstStyle/>
          <a:p>
            <a:r>
              <a:rPr lang="en-US" dirty="0"/>
              <a:t>The Hansen Family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alibri" charset="0"/>
              </a:rPr>
              <a:t>Small groups: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Read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through the case study (handout 6.3) and discuss the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questions in your group.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Shade in the pedigree chart (handout 6.4) based on the information provided.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As you work through this challenge together, think about two questions: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Does the pattern of inheritance match what might be expected if the skin rash were a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dominant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trait? 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Does the pattern of inheritance match what might be expected if the skin rash were a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recessive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trait?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646</Words>
  <Application>Microsoft Office PowerPoint</Application>
  <PresentationFormat>On-screen Show (4:3)</PresentationFormat>
  <Paragraphs>54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GENETICS Lesson 6b </vt:lpstr>
      <vt:lpstr>Review: The Wilson Family Case Study</vt:lpstr>
      <vt:lpstr>Key Science Ideas about Inheritance</vt:lpstr>
      <vt:lpstr>Key Science Ideas about Inheritance</vt:lpstr>
      <vt:lpstr>Lesson Focus Question</vt:lpstr>
      <vt:lpstr>Unit Central Question</vt:lpstr>
      <vt:lpstr>The Hansen Family Pedigree</vt:lpstr>
      <vt:lpstr>The Hansen Family</vt:lpstr>
      <vt:lpstr>The Hansen Family Case Study</vt:lpstr>
      <vt:lpstr>What Did You Decide?</vt:lpstr>
      <vt:lpstr>Lesson Focus Question</vt:lpstr>
      <vt:lpstr>Unit Central Question</vt:lpstr>
      <vt:lpstr>Future Lessons on Genetics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126</cp:revision>
  <dcterms:created xsi:type="dcterms:W3CDTF">2014-06-10T18:20:14Z</dcterms:created>
  <dcterms:modified xsi:type="dcterms:W3CDTF">2019-03-20T18:27:50Z</dcterms:modified>
</cp:coreProperties>
</file>