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9" r:id="rId2"/>
    <p:sldId id="337" r:id="rId3"/>
    <p:sldId id="363" r:id="rId4"/>
    <p:sldId id="335" r:id="rId5"/>
    <p:sldId id="341" r:id="rId6"/>
    <p:sldId id="342" r:id="rId7"/>
    <p:sldId id="364" r:id="rId8"/>
    <p:sldId id="343" r:id="rId9"/>
    <p:sldId id="365" r:id="rId10"/>
    <p:sldId id="344" r:id="rId11"/>
    <p:sldId id="345" r:id="rId12"/>
    <p:sldId id="346" r:id="rId13"/>
    <p:sldId id="366" r:id="rId14"/>
    <p:sldId id="347" r:id="rId15"/>
    <p:sldId id="360" r:id="rId16"/>
    <p:sldId id="361" r:id="rId17"/>
    <p:sldId id="3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06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1379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856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75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63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919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6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55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6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236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65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2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two-column chart—Number of Lighted Squares—should be prepared ahead of time. (See the overview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 in the lesson plan.)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might also have students tape their cutouts to the chart to create a visual image that complements the numerical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04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26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1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sun’s effect on climate Lesson 2A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Why Are Places Closer to Earth’s Equator Hotter than Places Farther Away from the Equator?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1242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10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410200"/>
            <a:ext cx="1415794" cy="58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Imagine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3340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sz="2900" dirty="0"/>
              <a:t>You’re standing on your graph-paper cutouts with sunlight shining on them. The sunlight is hitting the small circle straight on, and it’s hitting the large circle at an angle.</a:t>
            </a:r>
          </a:p>
          <a:p>
            <a:pPr marL="36576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Do you think you’d feel hotter standing on the small circle or the large circle? Why?</a:t>
            </a:r>
          </a:p>
          <a:p>
            <a:pPr marL="365760" lvl="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Which circle wouldn’t feel as hot to stand on? Why? </a:t>
            </a:r>
          </a:p>
          <a:p>
            <a:pPr marL="365760" lvl="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Do you think light energy is </a:t>
            </a:r>
            <a:r>
              <a:rPr lang="en-US" sz="2900" b="1" dirty="0"/>
              <a:t>more</a:t>
            </a:r>
            <a:r>
              <a:rPr lang="en-US" sz="2900" dirty="0"/>
              <a:t> </a:t>
            </a:r>
            <a:r>
              <a:rPr lang="en-US" sz="2900" b="1" dirty="0"/>
              <a:t>concentrated</a:t>
            </a:r>
            <a:r>
              <a:rPr lang="en-US" sz="2900" dirty="0"/>
              <a:t> when it shines directly on a surface or at an angle? What is your evidence?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7737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Why are places closer to Earth’s equator hotter than places farther away from the equator?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Let’s gather more information to help us answer this question!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8861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Angles of Light Energy: A New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This time we’ll use a model with a flashlight representing the Sun and an inflatable globe representing Earth. </a:t>
            </a:r>
          </a:p>
          <a:p>
            <a:pPr marL="731520" indent="-365760">
              <a:spcBef>
                <a:spcPts val="2200"/>
              </a:spcBef>
              <a:buFont typeface="Arial" pitchFamily="34" charset="0"/>
              <a:buChar char="•"/>
            </a:pPr>
            <a:r>
              <a:rPr lang="en-US" sz="3200" dirty="0"/>
              <a:t>What do you predict will happen when you shine the flashlight on the globe? 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Where do you think the light will shine more directly (more straight on)? 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Where will the light shine less directly (at a less direct angle)?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98234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Your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What did you observe when you shined the flashlight on different parts of the globe?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What images did the light project on the surface of the globe?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Where was the light more concentrated?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Where was the light more spread out?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Another Model of Solar Radiation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 you notice about the angle at which the Sun’s energy (solar radiation) strikes Earth?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CD67F88-A182-4906-BC3C-F441675DCB3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86000"/>
            <a:ext cx="5867400" cy="440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85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/>
          <a:lstStyle/>
          <a:p>
            <a:pPr marL="9144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Key science idea: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Because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Earth is a sphere, sunlight strikes the curved surface more directly at the equator </a:t>
            </a:r>
            <a:br>
              <a:rPr lang="en-US" sz="3200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and less directly above and below the equator. 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How does our tray-and-flashlight model illustrate this idea?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Hint: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Think about concentrated light energy and angles.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524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9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Why are places closer to Earth's equator hotter than places farther away from the equator?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Write a possible answer to our focus question in your science notebook. Include evidence from today’s investigations in your response.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b="1" dirty="0"/>
              <a:t>Hint: </a:t>
            </a:r>
            <a:r>
              <a:rPr lang="en-US" sz="3200" dirty="0"/>
              <a:t>Think about the angle of sunlight!</a:t>
            </a:r>
          </a:p>
        </p:txBody>
      </p:sp>
    </p:spTree>
    <p:extLst>
      <p:ext uri="{BB962C8B-B14F-4D97-AF65-F5344CB8AC3E}">
        <p14:creationId xmlns:p14="http://schemas.microsoft.com/office/powerpoint/2010/main" xmlns="" val="1874367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Today we learned one reason why it’s hotter near the equator than it is farther away. 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/>
              <a:t>Closer to the equator, sunlight hits Earth more directly, so the light energy (solar radiation) is more concentrated and intense. 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/>
              <a:t>Closer to the poles, sunlight hits Earth at a less direct angle, so the solar radiation is more spread out or less intense.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Tomorrow we’ll use another content representation to gather more information.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97536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Review: Temperature Patterns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have we learned so far about temperature patterns from our maps and data?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BA8F1C0-D253-4BC7-962A-EB49E5417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86000"/>
            <a:ext cx="5747239" cy="435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Review: 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Temperature patterns on Earth vary according to latitude and time of year.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Temperatures are generally warmer closer to the equator, at lower latitudes, and cooler toward the poles, at higher latitudes.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Temperatures aren’t the same in January or July in the Northern and Southern Hemispheres.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876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are places closer to Earth’s equator hotter than places farther away from the equator?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Production\Art Files--Final\RESPECT-MSPCP\Suns Effect on Climate\RES.C1.SEC.L2HO.001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2636837" cy="24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Investigating Angles of Light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Today we’ll investigate what happens when sunlight strikes Earth’s surface at different angles.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For this activity, we’ll use trays, flashlights, and graph paper.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5338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219200"/>
          </a:xfrm>
        </p:spPr>
        <p:txBody>
          <a:bodyPr>
            <a:normAutofit/>
          </a:bodyPr>
          <a:lstStyle/>
          <a:p>
            <a:r>
              <a:rPr lang="en-US" dirty="0"/>
              <a:t>Your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predict will happen when you shine a flashlight directly at the tray? 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If you tilt the tray, do you think the image that the light projects on the graph paper will change in any way?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b="1" dirty="0"/>
              <a:t>Sentence starter: </a:t>
            </a:r>
            <a:r>
              <a:rPr lang="en-US" sz="3200" dirty="0"/>
              <a:t>I predict the image on the graph paper [will/won’t] change because _____________. </a:t>
            </a:r>
          </a:p>
        </p:txBody>
      </p:sp>
    </p:spTree>
    <p:extLst>
      <p:ext uri="{BB962C8B-B14F-4D97-AF65-F5344CB8AC3E}">
        <p14:creationId xmlns:p14="http://schemas.microsoft.com/office/powerpoint/2010/main" xmlns="" val="71714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Angles of Light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181600"/>
          </a:xfrm>
        </p:spPr>
        <p:txBody>
          <a:bodyPr/>
          <a:lstStyle/>
          <a:p>
            <a:pPr marL="274320" indent="-27432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/>
              <a:t>Follow the directions for part 1 on handout 2.1 (Angles of Light Energy). Then discuss the questions at the end of that part.</a:t>
            </a:r>
          </a:p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Follow the directions for part 2, making sure </a:t>
            </a:r>
            <a:br>
              <a:rPr lang="en-US" sz="3200" dirty="0"/>
            </a:br>
            <a:r>
              <a:rPr lang="en-US" sz="3200" dirty="0"/>
              <a:t>to count the number of squares on </a:t>
            </a:r>
            <a:r>
              <a:rPr lang="en-US" sz="3200" b="1" dirty="0"/>
              <a:t>each</a:t>
            </a:r>
            <a:r>
              <a:rPr lang="en-US" sz="3200" dirty="0"/>
              <a:t> graph-paper cutout.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Question to think about: </a:t>
            </a:r>
            <a:r>
              <a:rPr lang="en-US" sz="3200" dirty="0"/>
              <a:t>Does the data give you any ideas about whether the </a:t>
            </a:r>
            <a:r>
              <a:rPr lang="en-US" sz="3200" b="1" dirty="0"/>
              <a:t>amount</a:t>
            </a:r>
            <a:r>
              <a:rPr lang="en-US" sz="3200" dirty="0"/>
              <a:t> of energy from a light source is different when it strikes a surface at an angle? </a:t>
            </a:r>
          </a:p>
          <a:p>
            <a:pPr marL="365760" indent="-365760">
              <a:spcBef>
                <a:spcPts val="1200"/>
              </a:spcBef>
              <a:buFont typeface="Arial" pitchFamily="34" charset="0"/>
              <a:buChar char="•"/>
            </a:pPr>
            <a:endParaRPr lang="en-US" sz="32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838200"/>
          </a:xfrm>
        </p:spPr>
        <p:txBody>
          <a:bodyPr>
            <a:normAutofit/>
          </a:bodyPr>
          <a:lstStyle/>
          <a:p>
            <a:r>
              <a:rPr lang="en-US" dirty="0"/>
              <a:t>Angles of Light Energy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On the class data chart, record the number of lighted squares you counted on each cutout.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590800"/>
          <a:ext cx="7772400" cy="37337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Number of Lighted Squares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Light Hits the Tray Straight 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Light Hits the Tray</a:t>
                      </a:r>
                      <a:r>
                        <a:rPr lang="en-US" sz="1400" b="1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at an Angle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40966" marR="40966" marT="20483" marB="204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564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Your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When you held the tray in the two positions, did the </a:t>
            </a:r>
            <a:r>
              <a:rPr lang="en-US" sz="3200" b="1" dirty="0"/>
              <a:t>amount of light energy</a:t>
            </a:r>
            <a:r>
              <a:rPr lang="en-US" sz="3200" dirty="0"/>
              <a:t> coming from the flashlight change or stay the same?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Did something else about the light energy change when the tray was tilted? If so, what? 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Make sure to include evidence from our data chart in your response.</a:t>
            </a:r>
          </a:p>
          <a:p>
            <a:pPr marL="365760" indent="-365760">
              <a:spcBef>
                <a:spcPts val="2200"/>
              </a:spcBef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825</Words>
  <Application>Microsoft Office PowerPoint</Application>
  <PresentationFormat>On-screen Show (4:3)</PresentationFormat>
  <Paragraphs>78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The sun’s effect on climate Lesson 2A</vt:lpstr>
      <vt:lpstr>Review: Temperature Patterns</vt:lpstr>
      <vt:lpstr>Review: Key Science Ideas</vt:lpstr>
      <vt:lpstr>Lesson Focus Question</vt:lpstr>
      <vt:lpstr>Investigating Angles of Light Energy</vt:lpstr>
      <vt:lpstr>Your Predictions</vt:lpstr>
      <vt:lpstr>Angles of Light Energy</vt:lpstr>
      <vt:lpstr>Angles of Light Energy</vt:lpstr>
      <vt:lpstr>Your Observations</vt:lpstr>
      <vt:lpstr>Imagine This!</vt:lpstr>
      <vt:lpstr>Today’s Focus Question</vt:lpstr>
      <vt:lpstr>Angles of Light Energy: A New Model</vt:lpstr>
      <vt:lpstr>Your Observations</vt:lpstr>
      <vt:lpstr>Another Model of Solar Radiation</vt:lpstr>
      <vt:lpstr>Let’s Summarize!</vt:lpstr>
      <vt:lpstr>Lesson Focus Question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223</cp:revision>
  <dcterms:created xsi:type="dcterms:W3CDTF">2014-06-10T18:20:14Z</dcterms:created>
  <dcterms:modified xsi:type="dcterms:W3CDTF">2019-03-20T22:23:52Z</dcterms:modified>
</cp:coreProperties>
</file>