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59" r:id="rId2"/>
    <p:sldId id="364" r:id="rId3"/>
    <p:sldId id="365" r:id="rId4"/>
    <p:sldId id="348" r:id="rId5"/>
    <p:sldId id="366" r:id="rId6"/>
    <p:sldId id="370" r:id="rId7"/>
    <p:sldId id="372" r:id="rId8"/>
    <p:sldId id="371" r:id="rId9"/>
    <p:sldId id="373" r:id="rId10"/>
    <p:sldId id="358" r:id="rId11"/>
    <p:sldId id="336" r:id="rId12"/>
    <p:sldId id="374" r:id="rId13"/>
    <p:sldId id="355" r:id="rId14"/>
    <p:sldId id="375" r:id="rId15"/>
    <p:sldId id="33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cey Luce" initials="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06" autoAdjust="0"/>
  </p:normalViewPr>
  <p:slideViewPr>
    <p:cSldViewPr>
      <p:cViewPr varScale="1">
        <p:scale>
          <a:sx n="67" d="100"/>
          <a:sy n="67" d="100"/>
        </p:scale>
        <p:origin x="-147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3/20/2019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 xmlns:p14="http://schemas.microsoft.com/office/powerpoint/2010/main" val="4062404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13</a:t>
            </a:fld>
            <a:endParaRPr lang="en-US"/>
          </a:p>
        </p:txBody>
      </p:sp>
    </p:spTree>
    <p:extLst>
      <p:ext uri="{BB962C8B-B14F-4D97-AF65-F5344CB8AC3E}">
        <p14:creationId xmlns="" xmlns:p14="http://schemas.microsoft.com/office/powerpoint/2010/main" val="1340368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 xmlns:p14="http://schemas.microsoft.com/office/powerpoint/2010/main" val="2543865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 xmlns:p14="http://schemas.microsoft.com/office/powerpoint/2010/main" val="3512839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 xmlns:p14="http://schemas.microsoft.com/office/powerpoint/2010/main" val="3779062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extLst>
      <p:ext uri="{BB962C8B-B14F-4D97-AF65-F5344CB8AC3E}">
        <p14:creationId xmlns="" xmlns:p14="http://schemas.microsoft.com/office/powerpoint/2010/main" val="3319332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 xmlns:p14="http://schemas.microsoft.com/office/powerpoint/2010/main" val="2462612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 xmlns:p14="http://schemas.microsoft.com/office/powerpoint/2010/main" val="3524019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 xmlns:p14="http://schemas.microsoft.com/office/powerpoint/2010/main" val="3319332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 xmlns:p14="http://schemas.microsoft.com/office/powerpoint/2010/main" val="976266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 xmlns:p14="http://schemas.microsoft.com/office/powerpoint/2010/main" val="135858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7848600" cy="1524000"/>
          </a:xfrm>
        </p:spPr>
        <p:txBody>
          <a:bodyPr/>
          <a:lstStyle/>
          <a:p>
            <a:pPr eaLnBrk="1" fontAlgn="auto" hangingPunct="1">
              <a:spcAft>
                <a:spcPts val="0"/>
              </a:spcAft>
              <a:defRPr/>
            </a:pPr>
            <a:r>
              <a:rPr lang="en-US" altLang="en-US" dirty="0"/>
              <a:t>The sun’s effect on climate Lesson 2B</a:t>
            </a:r>
          </a:p>
        </p:txBody>
      </p:sp>
      <p:sp>
        <p:nvSpPr>
          <p:cNvPr id="8195" name="Rectangle 3"/>
          <p:cNvSpPr>
            <a:spLocks noGrp="1" noChangeArrowheads="1"/>
          </p:cNvSpPr>
          <p:nvPr>
            <p:ph type="subTitle" idx="1"/>
          </p:nvPr>
        </p:nvSpPr>
        <p:spPr>
          <a:xfrm>
            <a:off x="685800" y="3581400"/>
            <a:ext cx="7391400" cy="1828800"/>
          </a:xfrm>
        </p:spPr>
        <p:txBody>
          <a:bodyPr rtlCol="0">
            <a:normAutofit/>
          </a:bodyPr>
          <a:lstStyle/>
          <a:p>
            <a:pPr eaLnBrk="1" fontAlgn="auto" hangingPunct="1">
              <a:lnSpc>
                <a:spcPct val="80000"/>
              </a:lnSpc>
              <a:spcAft>
                <a:spcPts val="0"/>
              </a:spcAft>
              <a:defRPr/>
            </a:pPr>
            <a:r>
              <a:rPr lang="en-US" altLang="en-US" sz="4000" dirty="0">
                <a:solidFill>
                  <a:srgbClr val="0070C0"/>
                </a:solidFill>
              </a:rPr>
              <a:t>Why Are Places Closer to Earth’s Equator Hotter than Places Farther Away from the Equator?</a:t>
            </a: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53340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 xmlns:a14="http://schemas.microsoft.com/office/drawing/2010/main" val="0"/>
              </a:ext>
            </a:extLst>
          </a:blip>
          <a:srcRect l="13526" t="10564" r="3623" b="5182"/>
          <a:stretch/>
        </p:blipFill>
        <p:spPr bwMode="auto">
          <a:xfrm>
            <a:off x="3200400" y="5410200"/>
            <a:ext cx="679450" cy="622300"/>
          </a:xfrm>
          <a:prstGeom prst="ellipse">
            <a:avLst/>
          </a:prstGeom>
          <a:noFill/>
          <a:ln>
            <a:noFill/>
          </a:ln>
          <a:extLst>
            <a:ext uri="{53640926-AAD7-44D8-BBD7-CCE9431645EC}">
              <a14:shadowObscured xmlns=""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05400" y="53340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705600" y="5410200"/>
            <a:ext cx="1415794" cy="580476"/>
          </a:xfrm>
          <a:prstGeom prst="rect">
            <a:avLst/>
          </a:prstGeom>
        </p:spPr>
      </p:pic>
    </p:spTree>
    <p:extLst>
      <p:ext uri="{BB962C8B-B14F-4D97-AF65-F5344CB8AC3E}">
        <p14:creationId xmlns="" xmlns:p14="http://schemas.microsoft.com/office/powerpoint/2010/main" val="1875375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77200" cy="990600"/>
          </a:xfrm>
        </p:spPr>
        <p:txBody>
          <a:bodyPr>
            <a:normAutofit/>
          </a:bodyPr>
          <a:lstStyle/>
          <a:p>
            <a:r>
              <a:rPr lang="en-US" dirty="0"/>
              <a:t>Patterns in the Data</a:t>
            </a:r>
          </a:p>
        </p:txBody>
      </p:sp>
      <p:sp>
        <p:nvSpPr>
          <p:cNvPr id="3" name="Content Placeholder 2"/>
          <p:cNvSpPr>
            <a:spLocks noGrp="1"/>
          </p:cNvSpPr>
          <p:nvPr>
            <p:ph idx="1"/>
          </p:nvPr>
        </p:nvSpPr>
        <p:spPr>
          <a:xfrm>
            <a:off x="685800" y="1371600"/>
            <a:ext cx="8153400" cy="5105400"/>
          </a:xfrm>
        </p:spPr>
        <p:txBody>
          <a:bodyPr/>
          <a:lstStyle/>
          <a:p>
            <a:pPr marL="0" indent="0">
              <a:buNone/>
            </a:pPr>
            <a:r>
              <a:rPr lang="en-US" sz="3200" dirty="0"/>
              <a:t>What patterns did you find in your data?</a:t>
            </a:r>
          </a:p>
          <a:p>
            <a:pPr marL="731520" indent="-365760">
              <a:spcBef>
                <a:spcPts val="1200"/>
              </a:spcBef>
            </a:pPr>
            <a:r>
              <a:rPr lang="en-US" sz="3200" dirty="0"/>
              <a:t>Where on Earth is the Sun’s light energy more concentrated? What is your evidence?</a:t>
            </a:r>
          </a:p>
          <a:p>
            <a:pPr marL="731520" indent="-365760">
              <a:spcBef>
                <a:spcPts val="600"/>
              </a:spcBef>
            </a:pPr>
            <a:r>
              <a:rPr lang="en-US" sz="3200" dirty="0"/>
              <a:t>Where is the Sun’s light energy more spread out? What is your evidence?</a:t>
            </a:r>
          </a:p>
          <a:p>
            <a:pPr marL="0" indent="0">
              <a:spcBef>
                <a:spcPts val="1800"/>
              </a:spcBef>
              <a:buNone/>
            </a:pPr>
            <a:r>
              <a:rPr lang="en-US" sz="3200" dirty="0"/>
              <a:t>What do you think these patterns have to do with </a:t>
            </a:r>
            <a:r>
              <a:rPr lang="en-US" sz="3200" b="1" dirty="0"/>
              <a:t>temperatures</a:t>
            </a:r>
            <a:r>
              <a:rPr lang="en-US" sz="3200" dirty="0"/>
              <a:t> near the equator and farther away?</a:t>
            </a:r>
          </a:p>
          <a:p>
            <a:pPr marL="0" indent="0">
              <a:buNone/>
            </a:pPr>
            <a:endParaRPr lang="en-US" sz="3200" i="1" dirty="0"/>
          </a:p>
          <a:p>
            <a:pPr marL="0" indent="0">
              <a:buNone/>
            </a:pPr>
            <a:endParaRPr lang="en-US" sz="3200" i="1" dirty="0"/>
          </a:p>
        </p:txBody>
      </p:sp>
    </p:spTree>
    <p:extLst>
      <p:ext uri="{BB962C8B-B14F-4D97-AF65-F5344CB8AC3E}">
        <p14:creationId xmlns="" xmlns:p14="http://schemas.microsoft.com/office/powerpoint/2010/main" val="3138895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pPr lvl="0"/>
            <a:r>
              <a:rPr lang="en-US" dirty="0"/>
              <a:t>Today’s Focus Question</a:t>
            </a:r>
          </a:p>
        </p:txBody>
      </p:sp>
      <p:sp>
        <p:nvSpPr>
          <p:cNvPr id="3" name="Content Placeholder 2"/>
          <p:cNvSpPr>
            <a:spLocks noGrp="1"/>
          </p:cNvSpPr>
          <p:nvPr>
            <p:ph idx="1"/>
          </p:nvPr>
        </p:nvSpPr>
        <p:spPr>
          <a:xfrm>
            <a:off x="685800" y="1600200"/>
            <a:ext cx="8001000" cy="4572000"/>
          </a:xfrm>
        </p:spPr>
        <p:txBody>
          <a:bodyPr/>
          <a:lstStyle/>
          <a:p>
            <a:pPr marL="0" indent="0">
              <a:buNone/>
            </a:pPr>
            <a:r>
              <a:rPr lang="en-US" sz="3200" dirty="0"/>
              <a:t>Why are places closer to Earth’s equator hotter than places farther away from the equator?</a:t>
            </a:r>
          </a:p>
        </p:txBody>
      </p:sp>
    </p:spTree>
    <p:extLst>
      <p:ext uri="{BB962C8B-B14F-4D97-AF65-F5344CB8AC3E}">
        <p14:creationId xmlns="" xmlns:p14="http://schemas.microsoft.com/office/powerpoint/2010/main" val="2389092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Why Is It Hotter Near the Equator?</a:t>
            </a:r>
          </a:p>
        </p:txBody>
      </p:sp>
      <p:sp>
        <p:nvSpPr>
          <p:cNvPr id="3" name="Content Placeholder 2"/>
          <p:cNvSpPr>
            <a:spLocks noGrp="1"/>
          </p:cNvSpPr>
          <p:nvPr>
            <p:ph idx="1"/>
          </p:nvPr>
        </p:nvSpPr>
        <p:spPr>
          <a:xfrm>
            <a:off x="609600" y="1371600"/>
            <a:ext cx="8229600" cy="5257800"/>
          </a:xfrm>
        </p:spPr>
        <p:txBody>
          <a:bodyPr/>
          <a:lstStyle/>
          <a:p>
            <a:pPr marL="365760" indent="-365760">
              <a:spcBef>
                <a:spcPts val="0"/>
              </a:spcBef>
              <a:buFont typeface="+mj-lt"/>
              <a:buAutoNum type="arabicPeriod"/>
            </a:pPr>
            <a:r>
              <a:rPr lang="en-US" sz="2800" dirty="0">
                <a:solidFill>
                  <a:srgbClr val="000000"/>
                </a:solidFill>
                <a:latin typeface="Calibri" charset="0"/>
              </a:rPr>
              <a:t>Think about all the data you’ve gathered about </a:t>
            </a:r>
            <a:r>
              <a:rPr lang="en-US" sz="2800" dirty="0" smtClean="0">
                <a:solidFill>
                  <a:srgbClr val="000000"/>
                </a:solidFill>
                <a:latin typeface="Calibri" charset="0"/>
              </a:rPr>
              <a:t>angles of light energy from </a:t>
            </a:r>
            <a:r>
              <a:rPr lang="en-US" sz="2800" dirty="0">
                <a:solidFill>
                  <a:srgbClr val="000000"/>
                </a:solidFill>
                <a:latin typeface="Calibri" charset="0"/>
              </a:rPr>
              <a:t>our investigations .</a:t>
            </a:r>
            <a:endParaRPr lang="en-US" sz="2800" dirty="0"/>
          </a:p>
          <a:p>
            <a:pPr marL="365760" indent="-365760">
              <a:spcBef>
                <a:spcPts val="600"/>
              </a:spcBef>
              <a:buFont typeface="+mj-lt"/>
              <a:buAutoNum type="arabicPeriod" startAt="2"/>
            </a:pPr>
            <a:r>
              <a:rPr lang="en-US" sz="2800" dirty="0">
                <a:solidFill>
                  <a:srgbClr val="000000"/>
                </a:solidFill>
                <a:latin typeface="Calibri" charset="0"/>
              </a:rPr>
              <a:t>Talk with your partner about this data and come up with the </a:t>
            </a:r>
            <a:r>
              <a:rPr lang="en-US" sz="2800" b="1" dirty="0">
                <a:solidFill>
                  <a:srgbClr val="000000"/>
                </a:solidFill>
                <a:latin typeface="Calibri" charset="0"/>
              </a:rPr>
              <a:t>best answer</a:t>
            </a:r>
            <a:r>
              <a:rPr lang="en-US" sz="2800" dirty="0">
                <a:solidFill>
                  <a:srgbClr val="000000"/>
                </a:solidFill>
                <a:latin typeface="Calibri" charset="0"/>
              </a:rPr>
              <a:t> to our focus question, </a:t>
            </a:r>
            <a:r>
              <a:rPr lang="en-US" sz="2800" i="1" dirty="0">
                <a:solidFill>
                  <a:srgbClr val="000000"/>
                </a:solidFill>
                <a:latin typeface="Calibri" charset="0"/>
              </a:rPr>
              <a:t>Why are places closer to Earth’s equator hotter than places farther away from the equator?</a:t>
            </a:r>
          </a:p>
          <a:p>
            <a:pPr>
              <a:spcBef>
                <a:spcPts val="2200"/>
              </a:spcBef>
              <a:buNone/>
            </a:pPr>
            <a:r>
              <a:rPr lang="en-US" sz="2800" b="1" dirty="0">
                <a:solidFill>
                  <a:srgbClr val="000000"/>
                </a:solidFill>
                <a:latin typeface="Calibri" charset="0"/>
              </a:rPr>
              <a:t>Words list: </a:t>
            </a:r>
          </a:p>
          <a:p>
            <a:pPr>
              <a:spcBef>
                <a:spcPts val="0"/>
              </a:spcBef>
              <a:buNone/>
            </a:pPr>
            <a:r>
              <a:rPr lang="en-US" sz="2800" dirty="0">
                <a:solidFill>
                  <a:srgbClr val="000000"/>
                </a:solidFill>
                <a:latin typeface="Calibri" charset="0"/>
              </a:rPr>
              <a:t>	Angle of sunlight			Curved surface of Earth</a:t>
            </a:r>
          </a:p>
          <a:p>
            <a:pPr>
              <a:spcBef>
                <a:spcPts val="0"/>
              </a:spcBef>
              <a:buNone/>
            </a:pPr>
            <a:r>
              <a:rPr lang="en-US" sz="2800" dirty="0">
                <a:solidFill>
                  <a:srgbClr val="000000"/>
                </a:solidFill>
                <a:latin typeface="Calibri" charset="0"/>
              </a:rPr>
              <a:t>	Light energy/solar radiation	More/less concentrated</a:t>
            </a:r>
          </a:p>
          <a:p>
            <a:pPr>
              <a:spcBef>
                <a:spcPts val="0"/>
              </a:spcBef>
              <a:buNone/>
            </a:pPr>
            <a:r>
              <a:rPr lang="en-US" sz="2800" dirty="0">
                <a:solidFill>
                  <a:srgbClr val="000000"/>
                </a:solidFill>
                <a:latin typeface="Calibri" charset="0"/>
              </a:rPr>
              <a:t>	Equator and poles		Warmer and </a:t>
            </a:r>
            <a:r>
              <a:rPr lang="en-US" sz="2800" dirty="0" smtClean="0">
                <a:solidFill>
                  <a:srgbClr val="000000"/>
                </a:solidFill>
                <a:latin typeface="Calibri" charset="0"/>
              </a:rPr>
              <a:t>cooler</a:t>
            </a:r>
            <a:endParaRPr lang="en-US" sz="2800" dirty="0">
              <a:solidFill>
                <a:srgbClr val="000000"/>
              </a:solidFill>
              <a:latin typeface="Calibri" charset="0"/>
            </a:endParaRPr>
          </a:p>
          <a:p>
            <a:pPr>
              <a:spcBef>
                <a:spcPts val="0"/>
              </a:spcBef>
              <a:buNone/>
            </a:pPr>
            <a:r>
              <a:rPr lang="en-US" sz="2800" dirty="0">
                <a:solidFill>
                  <a:srgbClr val="000000"/>
                </a:solidFill>
                <a:latin typeface="Calibri" charset="0"/>
              </a:rPr>
              <a:t>	More direct/less </a:t>
            </a:r>
            <a:r>
              <a:rPr lang="en-US" sz="2800" dirty="0" smtClean="0">
                <a:solidFill>
                  <a:srgbClr val="000000"/>
                </a:solidFill>
                <a:latin typeface="Calibri" charset="0"/>
              </a:rPr>
              <a:t>direct		Latitude</a:t>
            </a:r>
            <a:endParaRPr lang="en-US" sz="2800" dirty="0">
              <a:solidFill>
                <a:srgbClr val="000000"/>
              </a:solidFill>
              <a:latin typeface="Calibri"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lstStyle/>
          <a:p>
            <a:r>
              <a:rPr lang="en-US" dirty="0"/>
              <a:t>Let’s Summarize!</a:t>
            </a:r>
          </a:p>
        </p:txBody>
      </p:sp>
      <p:sp>
        <p:nvSpPr>
          <p:cNvPr id="3" name="Content Placeholder 2"/>
          <p:cNvSpPr>
            <a:spLocks noGrp="1"/>
          </p:cNvSpPr>
          <p:nvPr>
            <p:ph idx="1"/>
          </p:nvPr>
        </p:nvSpPr>
        <p:spPr>
          <a:xfrm>
            <a:off x="685800" y="1295400"/>
            <a:ext cx="8153400" cy="5257800"/>
          </a:xfrm>
        </p:spPr>
        <p:txBody>
          <a:bodyPr/>
          <a:lstStyle/>
          <a:p>
            <a:pPr marL="914400" indent="0">
              <a:buNone/>
            </a:pPr>
            <a:r>
              <a:rPr lang="en-US" sz="3000" dirty="0"/>
              <a:t>Key science ideas:</a:t>
            </a:r>
          </a:p>
          <a:p>
            <a:pPr marL="731520" indent="-365760">
              <a:spcBef>
                <a:spcPts val="1200"/>
              </a:spcBef>
              <a:buFont typeface="+mj-lt"/>
              <a:buAutoNum type="arabicPeriod"/>
            </a:pPr>
            <a:r>
              <a:rPr lang="en-US" sz="3200" dirty="0"/>
              <a:t>When sunlight strikes Earth’s surface more directly near the equator, the light energy, </a:t>
            </a:r>
            <a:br>
              <a:rPr lang="en-US" sz="3200" dirty="0"/>
            </a:br>
            <a:r>
              <a:rPr lang="en-US" sz="3200" dirty="0"/>
              <a:t>or solar radiation, is more intense and concentrated, making the surface warmer. </a:t>
            </a:r>
          </a:p>
          <a:p>
            <a:pPr marL="731520" indent="-365760">
              <a:spcBef>
                <a:spcPts val="1200"/>
              </a:spcBef>
              <a:buFont typeface="+mj-lt"/>
              <a:buAutoNum type="arabicPeriod"/>
            </a:pPr>
            <a:r>
              <a:rPr lang="en-US" sz="3200" dirty="0"/>
              <a:t>When sunlight strikes Earth’s surface at a less direct angle moving toward the poles, the light energy, or solar radiation, is less concentrated, and the surface doesn’t warm up as much.</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8200" y="1219200"/>
            <a:ext cx="685800" cy="685800"/>
          </a:xfrm>
          <a:prstGeom prst="rect">
            <a:avLst/>
          </a:prstGeom>
        </p:spPr>
      </p:pic>
    </p:spTree>
    <p:extLst>
      <p:ext uri="{BB962C8B-B14F-4D97-AF65-F5344CB8AC3E}">
        <p14:creationId xmlns="" xmlns:p14="http://schemas.microsoft.com/office/powerpoint/2010/main" val="23344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It’s Your Turn!</a:t>
            </a:r>
          </a:p>
        </p:txBody>
      </p:sp>
      <p:sp>
        <p:nvSpPr>
          <p:cNvPr id="3" name="Content Placeholder 2"/>
          <p:cNvSpPr>
            <a:spLocks noGrp="1"/>
          </p:cNvSpPr>
          <p:nvPr>
            <p:ph idx="1"/>
          </p:nvPr>
        </p:nvSpPr>
        <p:spPr>
          <a:xfrm>
            <a:off x="685800" y="1600200"/>
            <a:ext cx="8001000" cy="4876800"/>
          </a:xfrm>
        </p:spPr>
        <p:txBody>
          <a:bodyPr/>
          <a:lstStyle/>
          <a:p>
            <a:pPr marL="0">
              <a:buNone/>
            </a:pPr>
            <a:r>
              <a:rPr lang="en-US" sz="3200" dirty="0"/>
              <a:t>To summarize what you’ve learned so far, write </a:t>
            </a:r>
            <a:r>
              <a:rPr lang="en-US" sz="3200" b="1" dirty="0"/>
              <a:t>in your own words</a:t>
            </a:r>
            <a:r>
              <a:rPr lang="en-US" sz="3200" dirty="0"/>
              <a:t> a description of how the Sun’s light energy hits Earth’s </a:t>
            </a:r>
            <a:r>
              <a:rPr lang="en-US" sz="3200" dirty="0" smtClean="0"/>
              <a:t>surface and how this affects temperatures in different locations. </a:t>
            </a:r>
            <a:endParaRPr lang="en-US" sz="3200" dirty="0"/>
          </a:p>
          <a:p>
            <a:pPr marL="0">
              <a:spcBef>
                <a:spcPts val="2200"/>
              </a:spcBef>
              <a:buNone/>
            </a:pPr>
            <a:r>
              <a:rPr lang="en-US" sz="3200" dirty="0"/>
              <a:t>Record your ideas in your science notebook and draw a picture to illustrate them.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normAutofit/>
          </a:bodyPr>
          <a:lstStyle/>
          <a:p>
            <a:r>
              <a:rPr lang="en-US" dirty="0"/>
              <a:t>Next Time</a:t>
            </a:r>
          </a:p>
        </p:txBody>
      </p:sp>
      <p:sp>
        <p:nvSpPr>
          <p:cNvPr id="3" name="Content Placeholder 2"/>
          <p:cNvSpPr>
            <a:spLocks noGrp="1"/>
          </p:cNvSpPr>
          <p:nvPr>
            <p:ph idx="1"/>
          </p:nvPr>
        </p:nvSpPr>
        <p:spPr>
          <a:xfrm>
            <a:off x="762000" y="1371600"/>
            <a:ext cx="8077200" cy="4876800"/>
          </a:xfrm>
        </p:spPr>
        <p:txBody>
          <a:bodyPr/>
          <a:lstStyle/>
          <a:p>
            <a:pPr marL="0" indent="0">
              <a:spcBef>
                <a:spcPts val="2200"/>
              </a:spcBef>
              <a:buNone/>
            </a:pPr>
            <a:r>
              <a:rPr lang="en-US" sz="3000" dirty="0" smtClean="0"/>
              <a:t>Today we learned how the angle of sunlight hitting Earth’s surface at different latitudes affects temperatures. </a:t>
            </a:r>
          </a:p>
          <a:p>
            <a:pPr marL="0" indent="0">
              <a:spcBef>
                <a:spcPts val="2200"/>
              </a:spcBef>
              <a:buNone/>
            </a:pPr>
            <a:r>
              <a:rPr lang="en-US" sz="3000" dirty="0" smtClean="0"/>
              <a:t>The equator receives more direct sunlight than anywhere else on Earth, so now </a:t>
            </a:r>
            <a:r>
              <a:rPr lang="en-US" sz="3000" dirty="0"/>
              <a:t>we know why it’s hotter near the equator than it is </a:t>
            </a:r>
            <a:r>
              <a:rPr lang="en-US" sz="3000" dirty="0" smtClean="0"/>
              <a:t>farther away! </a:t>
            </a:r>
            <a:endParaRPr lang="en-US" sz="3000" dirty="0"/>
          </a:p>
          <a:p>
            <a:pPr marL="0" indent="0">
              <a:spcBef>
                <a:spcPts val="2200"/>
              </a:spcBef>
              <a:buNone/>
            </a:pPr>
            <a:r>
              <a:rPr lang="en-US" sz="3000" dirty="0"/>
              <a:t>Tomorrow we’ll talk about why temperatures </a:t>
            </a:r>
            <a:r>
              <a:rPr lang="en-US" sz="3000" dirty="0" smtClean="0"/>
              <a:t/>
            </a:r>
            <a:br>
              <a:rPr lang="en-US" sz="3000" dirty="0" smtClean="0"/>
            </a:br>
            <a:r>
              <a:rPr lang="en-US" sz="3000" dirty="0" smtClean="0"/>
              <a:t>are </a:t>
            </a:r>
            <a:r>
              <a:rPr lang="en-US" sz="3000" dirty="0"/>
              <a:t>different in the Northern and Southern Hemispheres at the same time of year.</a:t>
            </a:r>
          </a:p>
        </p:txBody>
      </p:sp>
    </p:spTree>
    <p:extLst>
      <p:ext uri="{BB962C8B-B14F-4D97-AF65-F5344CB8AC3E}">
        <p14:creationId xmlns="" xmlns:p14="http://schemas.microsoft.com/office/powerpoint/2010/main" val="1266386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lstStyle/>
          <a:p>
            <a:pPr marL="914400"/>
            <a:r>
              <a:rPr lang="en-US" dirty="0"/>
              <a:t>Key Science Idea</a:t>
            </a:r>
          </a:p>
        </p:txBody>
      </p:sp>
      <p:sp>
        <p:nvSpPr>
          <p:cNvPr id="3" name="Content Placeholder 2"/>
          <p:cNvSpPr>
            <a:spLocks noGrp="1"/>
          </p:cNvSpPr>
          <p:nvPr>
            <p:ph idx="1"/>
          </p:nvPr>
        </p:nvSpPr>
        <p:spPr>
          <a:xfrm>
            <a:off x="609600" y="1447800"/>
            <a:ext cx="8077200" cy="4876800"/>
          </a:xfrm>
        </p:spPr>
        <p:txBody>
          <a:bodyPr/>
          <a:lstStyle/>
          <a:p>
            <a:pPr marL="0" indent="0">
              <a:buNone/>
            </a:pPr>
            <a:r>
              <a:rPr lang="en-US" sz="3200" i="1" dirty="0">
                <a:solidFill>
                  <a:srgbClr val="000000"/>
                </a:solidFill>
                <a:latin typeface="Calibri" charset="0"/>
              </a:rPr>
              <a:t>Sunlight shines more directly at the equator and is more spread out moving toward the poles. That’s why temperatures are warmer closer to the equator and are cooler closer to the poles.</a:t>
            </a:r>
          </a:p>
          <a:p>
            <a:pPr marL="0" indent="0">
              <a:spcBef>
                <a:spcPts val="1800"/>
              </a:spcBef>
              <a:buNone/>
            </a:pPr>
            <a:r>
              <a:rPr lang="en-US" sz="3200" dirty="0">
                <a:solidFill>
                  <a:srgbClr val="000000"/>
                </a:solidFill>
                <a:latin typeface="Calibri" charset="0"/>
              </a:rPr>
              <a:t>What evidence from yesterday’s investigations can we use to explain this science idea?</a:t>
            </a:r>
          </a:p>
          <a:p>
            <a:pPr marL="0" indent="0">
              <a:spcBef>
                <a:spcPts val="1800"/>
              </a:spcBef>
              <a:buNone/>
            </a:pPr>
            <a:r>
              <a:rPr lang="en-US" sz="3200" b="1" dirty="0">
                <a:solidFill>
                  <a:srgbClr val="000000"/>
                </a:solidFill>
                <a:latin typeface="Calibri" charset="0"/>
              </a:rPr>
              <a:t>Hint: </a:t>
            </a:r>
            <a:r>
              <a:rPr lang="en-US" sz="3200" dirty="0">
                <a:solidFill>
                  <a:srgbClr val="000000"/>
                </a:solidFill>
                <a:latin typeface="Calibri" charset="0"/>
              </a:rPr>
              <a:t>Think about the data from our tray-and-flashlight activity. </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62000" y="609600"/>
            <a:ext cx="685800" cy="685800"/>
          </a:xfrm>
          <a:prstGeom prst="rect">
            <a:avLst/>
          </a:prstGeom>
        </p:spPr>
      </p:pic>
    </p:spTree>
    <p:extLst>
      <p:ext uri="{BB962C8B-B14F-4D97-AF65-F5344CB8AC3E}">
        <p14:creationId xmlns="" xmlns:p14="http://schemas.microsoft.com/office/powerpoint/2010/main" val="112029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Lesson Focus Question</a:t>
            </a:r>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a:solidFill>
                  <a:srgbClr val="000000"/>
                </a:solidFill>
                <a:latin typeface="Calibri" charset="0"/>
              </a:rPr>
              <a:t>Why are places closer to Earth’s equator hotter than places farther away from the equator? </a:t>
            </a:r>
          </a:p>
        </p:txBody>
      </p:sp>
    </p:spTree>
    <p:extLst>
      <p:ext uri="{BB962C8B-B14F-4D97-AF65-F5344CB8AC3E}">
        <p14:creationId xmlns="" xmlns:p14="http://schemas.microsoft.com/office/powerpoint/2010/main" val="707581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838200"/>
          </a:xfrm>
        </p:spPr>
        <p:txBody>
          <a:bodyPr>
            <a:noAutofit/>
          </a:bodyPr>
          <a:lstStyle/>
          <a:p>
            <a:r>
              <a:rPr lang="en-US" sz="3600" dirty="0"/>
              <a:t>A New Model of Solar Radiation</a:t>
            </a:r>
          </a:p>
        </p:txBody>
      </p:sp>
      <p:pic>
        <p:nvPicPr>
          <p:cNvPr id="4" name="Picture 3">
            <a:extLst>
              <a:ext uri="{FF2B5EF4-FFF2-40B4-BE49-F238E27FC236}">
                <a16:creationId xmlns="" xmlns:a16="http://schemas.microsoft.com/office/drawing/2014/main" id="{6BEB11DD-1218-4D99-8519-8513148CA858}"/>
              </a:ext>
            </a:extLst>
          </p:cNvPr>
          <p:cNvPicPr>
            <a:picLocks noChangeAspect="1"/>
          </p:cNvPicPr>
          <p:nvPr/>
        </p:nvPicPr>
        <p:blipFill>
          <a:blip r:embed="rId3" cstate="print"/>
          <a:stretch>
            <a:fillRect/>
          </a:stretch>
        </p:blipFill>
        <p:spPr>
          <a:xfrm>
            <a:off x="838200" y="1219200"/>
            <a:ext cx="7473820" cy="5327269"/>
          </a:xfrm>
          <a:prstGeom prst="rect">
            <a:avLst/>
          </a:prstGeom>
        </p:spPr>
      </p:pic>
    </p:spTree>
    <p:extLst>
      <p:ext uri="{BB962C8B-B14F-4D97-AF65-F5344CB8AC3E}">
        <p14:creationId xmlns="" xmlns:p14="http://schemas.microsoft.com/office/powerpoint/2010/main" val="1542876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pPr marL="914400"/>
            <a:r>
              <a:rPr lang="en-US" dirty="0"/>
              <a:t>Key Science Ideas</a:t>
            </a:r>
          </a:p>
        </p:txBody>
      </p:sp>
      <p:sp>
        <p:nvSpPr>
          <p:cNvPr id="3" name="Content Placeholder 2"/>
          <p:cNvSpPr>
            <a:spLocks noGrp="1"/>
          </p:cNvSpPr>
          <p:nvPr>
            <p:ph idx="1"/>
          </p:nvPr>
        </p:nvSpPr>
        <p:spPr>
          <a:xfrm>
            <a:off x="609600" y="1524000"/>
            <a:ext cx="8077200" cy="4876800"/>
          </a:xfrm>
        </p:spPr>
        <p:txBody>
          <a:bodyPr/>
          <a:lstStyle/>
          <a:p>
            <a:pPr marL="365760" indent="-365760">
              <a:spcBef>
                <a:spcPts val="1200"/>
              </a:spcBef>
            </a:pPr>
            <a:r>
              <a:rPr lang="en-US" sz="3200" dirty="0"/>
              <a:t>The lines in our diagram represent the Sun’s rays, or light energy, striking Earth’s surface. Another term for </a:t>
            </a:r>
            <a:r>
              <a:rPr lang="en-US" sz="3200" dirty="0" smtClean="0"/>
              <a:t>the Sun’s light </a:t>
            </a:r>
            <a:r>
              <a:rPr lang="en-US" sz="3200" dirty="0"/>
              <a:t>energy is </a:t>
            </a:r>
            <a:r>
              <a:rPr lang="en-US" sz="3200" i="1" dirty="0"/>
              <a:t>solar radiation</a:t>
            </a:r>
            <a:r>
              <a:rPr lang="en-US" sz="3200" dirty="0"/>
              <a:t>.</a:t>
            </a:r>
          </a:p>
          <a:p>
            <a:pPr marL="365760" indent="-365760">
              <a:spcBef>
                <a:spcPts val="1200"/>
              </a:spcBef>
            </a:pPr>
            <a:r>
              <a:rPr lang="en-US" sz="3200" dirty="0"/>
              <a:t>Solar radiation provides Earth with light energy to heat the planet and maintain temperatures so we can </a:t>
            </a:r>
            <a:r>
              <a:rPr lang="en-US" sz="3200" dirty="0" smtClean="0"/>
              <a:t>survive.</a:t>
            </a:r>
            <a:endParaRPr lang="en-US" sz="3200"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62000" y="685800"/>
            <a:ext cx="685800" cy="685800"/>
          </a:xfrm>
          <a:prstGeom prst="rect">
            <a:avLst/>
          </a:prstGeom>
        </p:spPr>
      </p:pic>
    </p:spTree>
    <p:extLst>
      <p:ext uri="{BB962C8B-B14F-4D97-AF65-F5344CB8AC3E}">
        <p14:creationId xmlns="" xmlns:p14="http://schemas.microsoft.com/office/powerpoint/2010/main" val="230158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sz="3800" dirty="0" smtClean="0"/>
              <a:t>Angles of Light Energy and </a:t>
            </a:r>
            <a:r>
              <a:rPr lang="en-US" sz="3800" dirty="0"/>
              <a:t>Solar Radiation</a:t>
            </a:r>
          </a:p>
        </p:txBody>
      </p:sp>
      <p:sp>
        <p:nvSpPr>
          <p:cNvPr id="3" name="Content Placeholder 2"/>
          <p:cNvSpPr>
            <a:spLocks noGrp="1"/>
          </p:cNvSpPr>
          <p:nvPr>
            <p:ph idx="1"/>
          </p:nvPr>
        </p:nvSpPr>
        <p:spPr>
          <a:xfrm>
            <a:off x="609600" y="1600200"/>
            <a:ext cx="8153400" cy="4876800"/>
          </a:xfrm>
        </p:spPr>
        <p:txBody>
          <a:bodyPr/>
          <a:lstStyle/>
          <a:p>
            <a:pPr marL="0" indent="0">
              <a:buNone/>
            </a:pPr>
            <a:r>
              <a:rPr lang="en-US" sz="3200" dirty="0"/>
              <a:t>How do </a:t>
            </a:r>
            <a:r>
              <a:rPr lang="en-US" sz="3200" dirty="0" smtClean="0"/>
              <a:t>angles of light energy and </a:t>
            </a:r>
            <a:r>
              <a:rPr lang="en-US" sz="3200" dirty="0"/>
              <a:t>Earth’s curved surface affect the </a:t>
            </a:r>
            <a:r>
              <a:rPr lang="en-US" sz="3200" b="1" dirty="0"/>
              <a:t>amount</a:t>
            </a:r>
            <a:r>
              <a:rPr lang="en-US" sz="3200" dirty="0"/>
              <a:t> </a:t>
            </a:r>
            <a:r>
              <a:rPr lang="en-US" sz="3200" b="1" dirty="0"/>
              <a:t>of solar radiation </a:t>
            </a:r>
            <a:r>
              <a:rPr lang="en-US" sz="3200" dirty="0" smtClean="0"/>
              <a:t>(</a:t>
            </a:r>
            <a:r>
              <a:rPr lang="en-US" sz="3200" dirty="0"/>
              <a:t>the number of light rays) hitting different </a:t>
            </a:r>
            <a:r>
              <a:rPr lang="en-US" sz="3200" dirty="0" smtClean="0"/>
              <a:t>locations </a:t>
            </a:r>
            <a:r>
              <a:rPr lang="en-US" sz="3200" dirty="0"/>
              <a:t>(latitudes</a:t>
            </a:r>
            <a:r>
              <a:rPr lang="en-US" sz="3200" dirty="0" smtClean="0"/>
              <a:t>) on Earth? </a:t>
            </a:r>
            <a:endParaRPr lang="en-US" sz="3200" dirty="0"/>
          </a:p>
          <a:p>
            <a:pPr marL="0" indent="0">
              <a:spcBef>
                <a:spcPts val="1800"/>
              </a:spcBef>
              <a:buNone/>
            </a:pPr>
            <a:r>
              <a:rPr lang="en-US" sz="3200" dirty="0"/>
              <a:t>Let’s find out!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990600"/>
          </a:xfrm>
        </p:spPr>
        <p:txBody>
          <a:bodyPr>
            <a:normAutofit/>
          </a:bodyPr>
          <a:lstStyle/>
          <a:p>
            <a:r>
              <a:rPr lang="en-US" dirty="0"/>
              <a:t>Counting Rays of Sunlight</a:t>
            </a:r>
          </a:p>
        </p:txBody>
      </p:sp>
      <p:sp>
        <p:nvSpPr>
          <p:cNvPr id="3" name="Content Placeholder 2"/>
          <p:cNvSpPr>
            <a:spLocks noGrp="1"/>
          </p:cNvSpPr>
          <p:nvPr>
            <p:ph idx="1"/>
          </p:nvPr>
        </p:nvSpPr>
        <p:spPr>
          <a:xfrm>
            <a:off x="685800" y="1219200"/>
            <a:ext cx="8153400" cy="5181600"/>
          </a:xfrm>
        </p:spPr>
        <p:txBody>
          <a:bodyPr/>
          <a:lstStyle/>
          <a:p>
            <a:pPr marL="365760" indent="-365760">
              <a:spcBef>
                <a:spcPts val="0"/>
              </a:spcBef>
              <a:buFont typeface="+mj-lt"/>
              <a:buAutoNum type="arabicPeriod"/>
            </a:pPr>
            <a:r>
              <a:rPr lang="en-US" sz="2800" dirty="0">
                <a:solidFill>
                  <a:srgbClr val="000000"/>
                </a:solidFill>
                <a:latin typeface="Calibri" charset="0"/>
              </a:rPr>
              <a:t>Count the number of lines (rays of sunlight) hitting Earth’s surface at these latitudes on your </a:t>
            </a:r>
            <a:r>
              <a:rPr lang="en-US" sz="2800" dirty="0" smtClean="0">
                <a:solidFill>
                  <a:srgbClr val="000000"/>
                </a:solidFill>
                <a:latin typeface="Calibri" charset="0"/>
              </a:rPr>
              <a:t>handout: </a:t>
            </a:r>
            <a:endParaRPr lang="en-US" sz="2800" dirty="0">
              <a:solidFill>
                <a:srgbClr val="000000"/>
              </a:solidFill>
              <a:latin typeface="Calibri" charset="0"/>
            </a:endParaRPr>
          </a:p>
          <a:p>
            <a:pPr marL="731520" lvl="1" indent="-365760">
              <a:spcBef>
                <a:spcPts val="600"/>
              </a:spcBef>
            </a:pPr>
            <a:r>
              <a:rPr lang="en-US" sz="2800" dirty="0" smtClean="0">
                <a:solidFill>
                  <a:srgbClr val="000000"/>
                </a:solidFill>
                <a:latin typeface="Calibri" charset="0"/>
              </a:rPr>
              <a:t>0</a:t>
            </a:r>
            <a:r>
              <a:rPr lang="en-US" sz="2800" dirty="0" smtClean="0"/>
              <a:t>–</a:t>
            </a:r>
            <a:r>
              <a:rPr lang="en-US" sz="2800" dirty="0" smtClean="0">
                <a:solidFill>
                  <a:srgbClr val="000000"/>
                </a:solidFill>
                <a:latin typeface="Calibri" charset="0"/>
              </a:rPr>
              <a:t>15</a:t>
            </a:r>
            <a:r>
              <a:rPr lang="en-US" sz="2800" dirty="0"/>
              <a:t>° </a:t>
            </a:r>
            <a:r>
              <a:rPr lang="en-US" sz="2800" dirty="0">
                <a:solidFill>
                  <a:srgbClr val="000000"/>
                </a:solidFill>
                <a:latin typeface="Calibri" charset="0"/>
              </a:rPr>
              <a:t>N</a:t>
            </a:r>
          </a:p>
          <a:p>
            <a:pPr marL="731520" lvl="1" indent="-365760">
              <a:spcBef>
                <a:spcPts val="600"/>
              </a:spcBef>
            </a:pPr>
            <a:r>
              <a:rPr lang="en-US" sz="2800" dirty="0" smtClean="0">
                <a:solidFill>
                  <a:srgbClr val="000000"/>
                </a:solidFill>
                <a:latin typeface="Calibri" charset="0"/>
              </a:rPr>
              <a:t>0</a:t>
            </a:r>
            <a:r>
              <a:rPr lang="en-US" sz="2800" dirty="0" smtClean="0"/>
              <a:t>–</a:t>
            </a:r>
            <a:r>
              <a:rPr lang="en-US" sz="2800" dirty="0" smtClean="0">
                <a:solidFill>
                  <a:srgbClr val="000000"/>
                </a:solidFill>
                <a:latin typeface="Calibri" charset="0"/>
              </a:rPr>
              <a:t>15</a:t>
            </a:r>
            <a:r>
              <a:rPr lang="en-US" sz="2800" dirty="0"/>
              <a:t>° </a:t>
            </a:r>
            <a:r>
              <a:rPr lang="en-US" sz="2800" dirty="0">
                <a:solidFill>
                  <a:srgbClr val="000000"/>
                </a:solidFill>
                <a:latin typeface="Calibri" charset="0"/>
              </a:rPr>
              <a:t>S</a:t>
            </a:r>
          </a:p>
          <a:p>
            <a:pPr marL="731520" lvl="1" indent="-365760">
              <a:spcBef>
                <a:spcPts val="600"/>
              </a:spcBef>
            </a:pPr>
            <a:r>
              <a:rPr lang="en-US" sz="2800" dirty="0" smtClean="0">
                <a:solidFill>
                  <a:srgbClr val="000000"/>
                </a:solidFill>
                <a:latin typeface="Calibri" charset="0"/>
              </a:rPr>
              <a:t>45</a:t>
            </a:r>
            <a:r>
              <a:rPr lang="en-US" sz="2800" dirty="0" smtClean="0"/>
              <a:t>–</a:t>
            </a:r>
            <a:r>
              <a:rPr lang="en-US" sz="2800" dirty="0" smtClean="0">
                <a:solidFill>
                  <a:srgbClr val="000000"/>
                </a:solidFill>
                <a:latin typeface="Calibri" charset="0"/>
              </a:rPr>
              <a:t>60</a:t>
            </a:r>
            <a:r>
              <a:rPr lang="en-US" sz="2800" dirty="0"/>
              <a:t>° </a:t>
            </a:r>
            <a:r>
              <a:rPr lang="en-US" sz="2800" dirty="0">
                <a:solidFill>
                  <a:srgbClr val="000000"/>
                </a:solidFill>
                <a:latin typeface="Calibri" charset="0"/>
              </a:rPr>
              <a:t>N</a:t>
            </a:r>
          </a:p>
          <a:p>
            <a:pPr marL="731520" lvl="1" indent="-365760">
              <a:spcBef>
                <a:spcPts val="600"/>
              </a:spcBef>
            </a:pPr>
            <a:r>
              <a:rPr lang="en-US" sz="2800" dirty="0" smtClean="0">
                <a:solidFill>
                  <a:srgbClr val="000000"/>
                </a:solidFill>
                <a:latin typeface="Calibri" charset="0"/>
              </a:rPr>
              <a:t>45</a:t>
            </a:r>
            <a:r>
              <a:rPr lang="en-US" sz="2800" dirty="0" smtClean="0"/>
              <a:t>–</a:t>
            </a:r>
            <a:r>
              <a:rPr lang="en-US" sz="2800" dirty="0" smtClean="0">
                <a:solidFill>
                  <a:srgbClr val="000000"/>
                </a:solidFill>
                <a:latin typeface="Calibri" charset="0"/>
              </a:rPr>
              <a:t>60</a:t>
            </a:r>
            <a:r>
              <a:rPr lang="en-US" sz="2800" dirty="0"/>
              <a:t>° </a:t>
            </a:r>
            <a:r>
              <a:rPr lang="en-US" sz="2800" dirty="0">
                <a:solidFill>
                  <a:srgbClr val="000000"/>
                </a:solidFill>
                <a:latin typeface="Calibri" charset="0"/>
              </a:rPr>
              <a:t>S</a:t>
            </a:r>
          </a:p>
          <a:p>
            <a:pPr marL="365760" indent="-365760">
              <a:spcBef>
                <a:spcPts val="600"/>
              </a:spcBef>
              <a:buFont typeface="+mj-lt"/>
              <a:buAutoNum type="arabicPeriod"/>
            </a:pPr>
            <a:r>
              <a:rPr lang="en-US" sz="2800" dirty="0">
                <a:solidFill>
                  <a:srgbClr val="000000"/>
                </a:solidFill>
                <a:latin typeface="Calibri" charset="0"/>
              </a:rPr>
              <a:t>Write the number of lines for these latitudes on the handout (the bottom right-hand corner). </a:t>
            </a:r>
          </a:p>
          <a:p>
            <a:pPr marL="365760" indent="-365760">
              <a:spcBef>
                <a:spcPts val="600"/>
              </a:spcBef>
              <a:buFont typeface="+mj-lt"/>
              <a:buAutoNum type="arabicPeriod"/>
            </a:pPr>
            <a:r>
              <a:rPr lang="en-US" sz="2800" dirty="0">
                <a:solidFill>
                  <a:srgbClr val="000000"/>
                </a:solidFill>
                <a:latin typeface="Calibri" charset="0"/>
              </a:rPr>
              <a:t>Don’t stop there! Count as many rays of sunlight in other latitude segments as you can and record these numbers on your </a:t>
            </a:r>
            <a:r>
              <a:rPr lang="en-US" sz="2800" dirty="0" smtClean="0">
                <a:solidFill>
                  <a:srgbClr val="000000"/>
                </a:solidFill>
                <a:latin typeface="Calibri" charset="0"/>
              </a:rPr>
              <a:t>handout </a:t>
            </a:r>
            <a:r>
              <a:rPr lang="en-US" sz="2800" dirty="0">
                <a:solidFill>
                  <a:srgbClr val="000000"/>
                </a:solidFill>
                <a:latin typeface="Calibri" charset="0"/>
              </a:rPr>
              <a:t>as well. </a:t>
            </a:r>
          </a:p>
          <a:p>
            <a:endParaRPr lang="en-US" dirty="0"/>
          </a:p>
        </p:txBody>
      </p:sp>
    </p:spTree>
    <p:extLst>
      <p:ext uri="{BB962C8B-B14F-4D97-AF65-F5344CB8AC3E}">
        <p14:creationId xmlns="" xmlns:p14="http://schemas.microsoft.com/office/powerpoint/2010/main" val="3902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153400" cy="762000"/>
          </a:xfrm>
        </p:spPr>
        <p:txBody>
          <a:bodyPr>
            <a:noAutofit/>
          </a:bodyPr>
          <a:lstStyle/>
          <a:p>
            <a:r>
              <a:rPr lang="en-US" sz="3600" dirty="0"/>
              <a:t>Can You Find a Pattern in the Data?</a:t>
            </a:r>
          </a:p>
        </p:txBody>
      </p:sp>
      <p:pic>
        <p:nvPicPr>
          <p:cNvPr id="4" name="Picture 3">
            <a:extLst>
              <a:ext uri="{FF2B5EF4-FFF2-40B4-BE49-F238E27FC236}">
                <a16:creationId xmlns="" xmlns:a16="http://schemas.microsoft.com/office/drawing/2014/main" id="{991E495D-F60C-4CD1-8F50-6FF2B7460326}"/>
              </a:ext>
            </a:extLst>
          </p:cNvPr>
          <p:cNvPicPr>
            <a:picLocks noChangeAspect="1"/>
          </p:cNvPicPr>
          <p:nvPr/>
        </p:nvPicPr>
        <p:blipFill>
          <a:blip r:embed="rId3" cstate="print"/>
          <a:stretch>
            <a:fillRect/>
          </a:stretch>
        </p:blipFill>
        <p:spPr>
          <a:xfrm>
            <a:off x="838200" y="1295400"/>
            <a:ext cx="7473820" cy="5327269"/>
          </a:xfrm>
          <a:prstGeom prst="rect">
            <a:avLst/>
          </a:prstGeom>
        </p:spPr>
      </p:pic>
    </p:spTree>
    <p:extLst>
      <p:ext uri="{BB962C8B-B14F-4D97-AF65-F5344CB8AC3E}">
        <p14:creationId xmlns="" xmlns:p14="http://schemas.microsoft.com/office/powerpoint/2010/main" val="1542876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01000" cy="990600"/>
          </a:xfrm>
        </p:spPr>
        <p:txBody>
          <a:bodyPr/>
          <a:lstStyle/>
          <a:p>
            <a:r>
              <a:rPr lang="en-US" dirty="0"/>
              <a:t>Counting Rays of Sunlight</a:t>
            </a:r>
          </a:p>
        </p:txBody>
      </p:sp>
      <p:sp>
        <p:nvSpPr>
          <p:cNvPr id="3" name="Content Placeholder 2"/>
          <p:cNvSpPr>
            <a:spLocks noGrp="1"/>
          </p:cNvSpPr>
          <p:nvPr>
            <p:ph idx="1"/>
          </p:nvPr>
        </p:nvSpPr>
        <p:spPr>
          <a:xfrm>
            <a:off x="685800" y="1524000"/>
            <a:ext cx="8001000" cy="4953000"/>
          </a:xfrm>
        </p:spPr>
        <p:txBody>
          <a:bodyPr/>
          <a:lstStyle/>
          <a:p>
            <a:pPr marL="0" indent="0">
              <a:spcBef>
                <a:spcPts val="1200"/>
              </a:spcBef>
              <a:buNone/>
            </a:pPr>
            <a:r>
              <a:rPr lang="en-US" sz="3200" dirty="0"/>
              <a:t>Is it </a:t>
            </a:r>
            <a:r>
              <a:rPr lang="en-US" sz="3200" b="1" dirty="0"/>
              <a:t>really</a:t>
            </a:r>
            <a:r>
              <a:rPr lang="en-US" sz="3200" dirty="0"/>
              <a:t> possible to count the number of light rays hitting Earth’s surface?</a:t>
            </a:r>
          </a:p>
          <a:p>
            <a:pPr marL="0" indent="0">
              <a:spcBef>
                <a:spcPts val="2200"/>
              </a:spcBef>
              <a:buNone/>
            </a:pPr>
            <a:r>
              <a:rPr lang="en-US" sz="3200" dirty="0"/>
              <a:t>Of course not! </a:t>
            </a:r>
            <a:endParaRPr lang="en-US" sz="3200" dirty="0" smtClean="0"/>
          </a:p>
          <a:p>
            <a:pPr marL="0" indent="0">
              <a:spcBef>
                <a:spcPts val="2200"/>
              </a:spcBef>
              <a:buNone/>
            </a:pPr>
            <a:r>
              <a:rPr lang="en-US" sz="3200" dirty="0" smtClean="0"/>
              <a:t>But </a:t>
            </a:r>
            <a:r>
              <a:rPr lang="en-US" sz="3200" dirty="0"/>
              <a:t>models like this help us see how Earth’s curved shape changes the angle of sunlight hitting the surface at different latitudes. This explains why temperatures are warmer near the equator and cooler near the poles.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1290</TotalTime>
  <Words>635</Words>
  <Application>Microsoft Office PowerPoint</Application>
  <PresentationFormat>On-screen Show (4:3)</PresentationFormat>
  <Paragraphs>65</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The sun’s effect on climate Lesson 2B</vt:lpstr>
      <vt:lpstr>Key Science Idea</vt:lpstr>
      <vt:lpstr>Lesson Focus Question</vt:lpstr>
      <vt:lpstr>A New Model of Solar Radiation</vt:lpstr>
      <vt:lpstr>Key Science Ideas</vt:lpstr>
      <vt:lpstr>Angles of Light Energy and Solar Radiation</vt:lpstr>
      <vt:lpstr>Counting Rays of Sunlight</vt:lpstr>
      <vt:lpstr>Can You Find a Pattern in the Data?</vt:lpstr>
      <vt:lpstr>Counting Rays of Sunlight</vt:lpstr>
      <vt:lpstr>Patterns in the Data</vt:lpstr>
      <vt:lpstr>Today’s Focus Question</vt:lpstr>
      <vt:lpstr>Why Is It Hotter Near the Equator?</vt:lpstr>
      <vt:lpstr>Let’s Summarize!</vt:lpstr>
      <vt:lpstr>It’s Your Turn!</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182</cp:revision>
  <dcterms:created xsi:type="dcterms:W3CDTF">2014-06-10T18:20:14Z</dcterms:created>
  <dcterms:modified xsi:type="dcterms:W3CDTF">2019-03-20T22:31:14Z</dcterms:modified>
</cp:coreProperties>
</file>