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9" r:id="rId2"/>
    <p:sldId id="337" r:id="rId3"/>
    <p:sldId id="340" r:id="rId4"/>
    <p:sldId id="335" r:id="rId5"/>
    <p:sldId id="341" r:id="rId6"/>
    <p:sldId id="363" r:id="rId7"/>
    <p:sldId id="343" r:id="rId8"/>
    <p:sldId id="345" r:id="rId9"/>
    <p:sldId id="346" r:id="rId10"/>
    <p:sldId id="359" r:id="rId11"/>
    <p:sldId id="3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9960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93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955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336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7879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33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07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577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409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096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sun’s effect on climate Lesson 3a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Why Is It Summer in the United States (the Northern Hemisphere) When It’s Winter in Argentina (the Southern Hemisphere)?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5626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100" i="1" dirty="0" smtClean="0"/>
              <a:t>Why </a:t>
            </a:r>
            <a:r>
              <a:rPr lang="en-US" sz="3100" i="1" dirty="0"/>
              <a:t>is it summer in the </a:t>
            </a:r>
            <a:r>
              <a:rPr lang="en-US" sz="3100" i="1" dirty="0" smtClean="0"/>
              <a:t>United States (the Northern </a:t>
            </a:r>
            <a:r>
              <a:rPr lang="en-US" sz="3100" i="1" dirty="0"/>
              <a:t>Hemisphere) when </a:t>
            </a:r>
            <a:r>
              <a:rPr lang="en-US" sz="3100" i="1" dirty="0" smtClean="0"/>
              <a:t>it’s winter </a:t>
            </a:r>
            <a:r>
              <a:rPr lang="en-US" sz="3100" i="1" dirty="0"/>
              <a:t>in Argentina </a:t>
            </a:r>
            <a:r>
              <a:rPr lang="en-US" sz="3100" i="1" dirty="0" smtClean="0"/>
              <a:t>(the Southern </a:t>
            </a:r>
            <a:r>
              <a:rPr lang="en-US" sz="3100" i="1" dirty="0"/>
              <a:t>Hemisphere)?</a:t>
            </a:r>
          </a:p>
          <a:p>
            <a:pPr marL="731520" indent="-365760">
              <a:spcBef>
                <a:spcPts val="1800"/>
              </a:spcBef>
            </a:pPr>
            <a:r>
              <a:rPr lang="en-US" sz="3100" dirty="0" smtClean="0"/>
              <a:t>Based </a:t>
            </a:r>
            <a:r>
              <a:rPr lang="en-US" sz="3100" dirty="0"/>
              <a:t>on </a:t>
            </a:r>
            <a:r>
              <a:rPr lang="en-US" sz="3100" dirty="0" smtClean="0"/>
              <a:t>today’s investigation of Earth’s </a:t>
            </a:r>
            <a:r>
              <a:rPr lang="en-US" sz="3100" dirty="0"/>
              <a:t>orbit around the </a:t>
            </a:r>
            <a:r>
              <a:rPr lang="en-US" sz="3100" dirty="0" smtClean="0"/>
              <a:t>Sun, write a possible answer to this question in your science </a:t>
            </a:r>
            <a:r>
              <a:rPr lang="en-US" sz="3100" dirty="0" smtClean="0"/>
              <a:t>notebook </a:t>
            </a:r>
            <a:r>
              <a:rPr lang="en-US" sz="3100" dirty="0" smtClean="0"/>
              <a:t>and draw </a:t>
            </a:r>
            <a:r>
              <a:rPr lang="en-US" sz="3100" dirty="0"/>
              <a:t>a picture </a:t>
            </a:r>
            <a:r>
              <a:rPr lang="en-US" sz="3100" dirty="0" smtClean="0"/>
              <a:t>to illustrate your ideas.</a:t>
            </a:r>
          </a:p>
          <a:p>
            <a:pPr marL="731520" indent="-365760">
              <a:spcBef>
                <a:spcPts val="800"/>
              </a:spcBef>
            </a:pPr>
            <a:r>
              <a:rPr lang="en-US" sz="3100" dirty="0" smtClean="0"/>
              <a:t>Make sure to include your reasons and evidence!</a:t>
            </a:r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573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Our Earth-Sun model gave us some important clues for answering our focus question. But we still need more information!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Tomorrow we’ll add </a:t>
            </a:r>
            <a:r>
              <a:rPr lang="en-US" sz="3200" dirty="0"/>
              <a:t>another important </a:t>
            </a:r>
            <a:r>
              <a:rPr lang="en-US" sz="3200" dirty="0" smtClean="0"/>
              <a:t>piece to our puzzle that will help us make sense of seasons on Earth!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6945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Our Unit 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257800"/>
          </a:xfrm>
        </p:spPr>
        <p:txBody>
          <a:bodyPr/>
          <a:lstStyle/>
          <a:p>
            <a:pPr marL="0" lvl="1" indent="0">
              <a:buNone/>
            </a:pPr>
            <a:r>
              <a:rPr lang="en-US" sz="3000" i="1" dirty="0" smtClean="0"/>
              <a:t>Why </a:t>
            </a:r>
            <a:r>
              <a:rPr lang="en-US" sz="3000" i="1" dirty="0"/>
              <a:t>are some places on Earth hotter than others</a:t>
            </a:r>
            <a:r>
              <a:rPr lang="en-US" sz="3000" dirty="0"/>
              <a:t> </a:t>
            </a:r>
            <a:r>
              <a:rPr lang="en-US" sz="3000" i="1" dirty="0"/>
              <a:t>at different times of </a:t>
            </a:r>
            <a:r>
              <a:rPr lang="en-US" sz="3000" i="1" dirty="0" smtClean="0"/>
              <a:t>the year</a:t>
            </a:r>
            <a:r>
              <a:rPr lang="en-US" sz="3000" i="1" dirty="0"/>
              <a:t>?</a:t>
            </a:r>
            <a:endParaRPr lang="en-US" sz="3000" dirty="0"/>
          </a:p>
          <a:p>
            <a:pPr marL="731520" lvl="1" indent="-365760">
              <a:spcBef>
                <a:spcPts val="2200"/>
              </a:spcBef>
              <a:buFont typeface="Arial" pitchFamily="34" charset="0"/>
              <a:buChar char="•"/>
            </a:pPr>
            <a:r>
              <a:rPr lang="en-US" sz="3200" dirty="0" smtClean="0"/>
              <a:t>What did you learn in the last lesson that might help us answer this question?</a:t>
            </a:r>
            <a:endParaRPr lang="en-US" sz="3200" i="1" dirty="0" smtClean="0"/>
          </a:p>
          <a:p>
            <a:pPr marL="731520" lvl="1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Review the ideas you wrote down in your </a:t>
            </a:r>
            <a:r>
              <a:rPr lang="en-US" sz="3200" dirty="0"/>
              <a:t>science </a:t>
            </a:r>
            <a:r>
              <a:rPr lang="en-US" sz="3200" dirty="0" smtClean="0"/>
              <a:t>notebook </a:t>
            </a:r>
            <a:r>
              <a:rPr lang="en-US" sz="3200" dirty="0"/>
              <a:t>and </a:t>
            </a:r>
            <a:r>
              <a:rPr lang="en-US" sz="3200" dirty="0" smtClean="0"/>
              <a:t>look at the map showing the Sun’s incoming energy (handout 2.3).</a:t>
            </a:r>
          </a:p>
          <a:p>
            <a:pPr marL="731520" lvl="1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Then share your ideas with a partner.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/>
              <a:t>What We Know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029200"/>
          </a:xfrm>
        </p:spPr>
        <p:txBody>
          <a:bodyPr/>
          <a:lstStyle/>
          <a:p>
            <a:pPr marL="365760" lvl="1" indent="-365760">
              <a:spcBef>
                <a:spcPts val="1200"/>
              </a:spcBef>
            </a:pPr>
            <a:r>
              <a:rPr lang="en-US" sz="3000" dirty="0" smtClean="0"/>
              <a:t>Because Earth </a:t>
            </a:r>
            <a:r>
              <a:rPr lang="en-US" sz="3000" dirty="0"/>
              <a:t>is </a:t>
            </a:r>
            <a:r>
              <a:rPr lang="en-US" sz="3000" dirty="0" smtClean="0"/>
              <a:t>a sphere (like </a:t>
            </a:r>
            <a:r>
              <a:rPr lang="en-US" sz="3000" dirty="0"/>
              <a:t>a </a:t>
            </a:r>
            <a:r>
              <a:rPr lang="en-US" sz="3000" dirty="0" smtClean="0"/>
              <a:t>round ball), sunlight hits </a:t>
            </a:r>
            <a:r>
              <a:rPr lang="en-US" sz="3000" dirty="0"/>
              <a:t>some places more directly </a:t>
            </a:r>
            <a:r>
              <a:rPr lang="en-US" sz="3000" dirty="0" smtClean="0"/>
              <a:t>(more straight on) and </a:t>
            </a:r>
            <a:r>
              <a:rPr lang="en-US" sz="3000" dirty="0"/>
              <a:t>other places less directly </a:t>
            </a:r>
            <a:r>
              <a:rPr lang="en-US" sz="3000" dirty="0" smtClean="0"/>
              <a:t>(at a less direct angle) along </a:t>
            </a:r>
            <a:r>
              <a:rPr lang="en-US" sz="3000" dirty="0"/>
              <a:t>its curved surface.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3000" dirty="0" smtClean="0"/>
              <a:t>Light energy, or </a:t>
            </a:r>
            <a:r>
              <a:rPr lang="en-US" sz="3000" b="1" dirty="0" smtClean="0"/>
              <a:t>solar radiation</a:t>
            </a:r>
            <a:r>
              <a:rPr lang="en-US" sz="3000" dirty="0" smtClean="0"/>
              <a:t>, is </a:t>
            </a:r>
            <a:r>
              <a:rPr lang="en-US" sz="3000" dirty="0"/>
              <a:t>more intense </a:t>
            </a:r>
            <a:r>
              <a:rPr lang="en-US" sz="3000" dirty="0" smtClean="0"/>
              <a:t>and concentrated </a:t>
            </a:r>
            <a:r>
              <a:rPr lang="en-US" sz="3000" dirty="0"/>
              <a:t>near the equator, so </a:t>
            </a:r>
            <a:r>
              <a:rPr lang="en-US" sz="3000" dirty="0" smtClean="0"/>
              <a:t>temperatures </a:t>
            </a:r>
            <a:r>
              <a:rPr lang="en-US" sz="3000" dirty="0"/>
              <a:t>are </a:t>
            </a:r>
            <a:r>
              <a:rPr lang="en-US" sz="3000" dirty="0" smtClean="0"/>
              <a:t>warmer there.</a:t>
            </a:r>
            <a:endParaRPr lang="en-US" sz="3000" dirty="0"/>
          </a:p>
          <a:p>
            <a:pPr marL="365760" lvl="1" indent="-365760">
              <a:spcBef>
                <a:spcPts val="1200"/>
              </a:spcBef>
            </a:pPr>
            <a:r>
              <a:rPr lang="en-US" sz="3000" dirty="0" smtClean="0"/>
              <a:t>Light energy is less intense or more </a:t>
            </a:r>
            <a:r>
              <a:rPr lang="en-US" sz="3000" dirty="0"/>
              <a:t>spread </a:t>
            </a:r>
            <a:r>
              <a:rPr lang="en-US" sz="3000" dirty="0" smtClean="0"/>
              <a:t>out moving toward the </a:t>
            </a:r>
            <a:r>
              <a:rPr lang="en-US" sz="3000" dirty="0"/>
              <a:t>poles, so </a:t>
            </a:r>
            <a:r>
              <a:rPr lang="en-US" sz="3000" dirty="0" smtClean="0"/>
              <a:t>temperatures </a:t>
            </a:r>
            <a:r>
              <a:rPr lang="en-US" sz="3000" dirty="0"/>
              <a:t>are </a:t>
            </a:r>
            <a:r>
              <a:rPr lang="en-US" sz="3000" dirty="0" smtClean="0"/>
              <a:t>cooler in these locations.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351055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Lesson </a:t>
            </a:r>
            <a:r>
              <a:rPr lang="en-US" dirty="0" smtClean="0"/>
              <a:t>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Why </a:t>
            </a:r>
            <a:r>
              <a:rPr lang="en-US" sz="3200" dirty="0"/>
              <a:t>is it summer in the United States </a:t>
            </a:r>
            <a:r>
              <a:rPr lang="en-US" sz="3200" dirty="0" smtClean="0"/>
              <a:t>(the Northern </a:t>
            </a:r>
            <a:r>
              <a:rPr lang="en-US" sz="3200" dirty="0"/>
              <a:t>Hemisphere) when </a:t>
            </a:r>
            <a:r>
              <a:rPr lang="en-US" sz="3200" dirty="0" smtClean="0"/>
              <a:t>it’s winter </a:t>
            </a:r>
            <a:r>
              <a:rPr lang="en-US" sz="3200" dirty="0"/>
              <a:t>in Argentina </a:t>
            </a:r>
            <a:r>
              <a:rPr lang="en-US" sz="3200" dirty="0" smtClean="0"/>
              <a:t>(the Southern </a:t>
            </a:r>
            <a:r>
              <a:rPr lang="en-US" sz="3200" dirty="0"/>
              <a:t>Hemisphere)?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Your Initial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054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/>
              <a:t>Think: </a:t>
            </a:r>
            <a:r>
              <a:rPr lang="en-US" sz="3200" dirty="0" smtClean="0"/>
              <a:t>What do you know about angles of sunlight and temperature patterns on Earth?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/>
              <a:t>Pair up and share </a:t>
            </a:r>
            <a:r>
              <a:rPr lang="en-US" sz="3200" dirty="0" smtClean="0"/>
              <a:t>your initial ideas for answering our focus question.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b="1" dirty="0" smtClean="0"/>
              <a:t>Write</a:t>
            </a:r>
            <a:r>
              <a:rPr lang="en-US" sz="3200" dirty="0" smtClean="0"/>
              <a:t> your ideas in your science </a:t>
            </a:r>
            <a:r>
              <a:rPr lang="en-US" sz="3200" dirty="0" smtClean="0"/>
              <a:t>notebook.</a:t>
            </a:r>
            <a:endParaRPr lang="en-US" sz="3200" dirty="0" smtClean="0"/>
          </a:p>
          <a:p>
            <a:pPr marL="0" indent="0">
              <a:spcBef>
                <a:spcPts val="2200"/>
              </a:spcBef>
              <a:buNone/>
            </a:pPr>
            <a:r>
              <a:rPr lang="en-US" sz="3200" b="1" dirty="0" smtClean="0"/>
              <a:t>Sentence starter: </a:t>
            </a:r>
            <a:r>
              <a:rPr lang="en-US" sz="3200" dirty="0" smtClean="0"/>
              <a:t>I </a:t>
            </a:r>
            <a:r>
              <a:rPr lang="en-US" sz="3200" dirty="0"/>
              <a:t>think </a:t>
            </a:r>
            <a:r>
              <a:rPr lang="en-US" sz="3200" dirty="0" smtClean="0"/>
              <a:t>it’s summer </a:t>
            </a:r>
            <a:r>
              <a:rPr lang="en-US" sz="3200" dirty="0"/>
              <a:t>in the Northern Hemisphere </a:t>
            </a:r>
            <a:r>
              <a:rPr lang="en-US" sz="3200" dirty="0" smtClean="0"/>
              <a:t>when it’s winter </a:t>
            </a:r>
            <a:r>
              <a:rPr lang="en-US" sz="3200" dirty="0"/>
              <a:t>in the Southern Hemisphere because </a:t>
            </a:r>
            <a:r>
              <a:rPr lang="en-US" sz="3200" dirty="0" smtClean="0"/>
              <a:t>___________.</a:t>
            </a:r>
            <a:r>
              <a:rPr lang="en-US" sz="3200" dirty="0"/>
              <a:t> </a:t>
            </a:r>
            <a:r>
              <a:rPr lang="en-US" sz="3200" dirty="0" smtClean="0"/>
              <a:t>My </a:t>
            </a:r>
            <a:r>
              <a:rPr lang="en-US" sz="3200" dirty="0"/>
              <a:t>evidence is </a:t>
            </a:r>
            <a:r>
              <a:rPr lang="en-US" sz="3200" dirty="0" smtClean="0"/>
              <a:t>________________________.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55338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Model of Earth’s Orbit </a:t>
            </a:r>
            <a:r>
              <a:rPr lang="en-US" dirty="0"/>
              <a:t>around the </a:t>
            </a:r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do you think each of these materials represents?</a:t>
            </a:r>
            <a:endParaRPr lang="en-US" sz="3200" dirty="0"/>
          </a:p>
          <a:p>
            <a:pPr marL="731520" lvl="1" indent="-365760">
              <a:spcBef>
                <a:spcPts val="1200"/>
              </a:spcBef>
            </a:pPr>
            <a:r>
              <a:rPr lang="en-US" sz="3200" dirty="0" err="1" smtClean="0"/>
              <a:t>Lightbulb</a:t>
            </a:r>
            <a:r>
              <a:rPr lang="en-US" sz="3200" dirty="0"/>
              <a:t>	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Styrofoam </a:t>
            </a:r>
            <a:r>
              <a:rPr lang="en-US" sz="3200" dirty="0" smtClean="0"/>
              <a:t>ball</a:t>
            </a:r>
            <a:endParaRPr lang="en-US" sz="3200" dirty="0"/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Rubber </a:t>
            </a:r>
            <a:r>
              <a:rPr lang="en-US" sz="3200" dirty="0"/>
              <a:t>band around </a:t>
            </a:r>
            <a:r>
              <a:rPr lang="en-US" sz="3200" dirty="0" smtClean="0"/>
              <a:t>ball</a:t>
            </a:r>
            <a:endParaRPr lang="en-US" sz="3200" dirty="0"/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Pushpins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Stick in ball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Hula Hoop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6729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Simulating Earth’s 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150" b="1" dirty="0" smtClean="0"/>
              <a:t>Small groups: </a:t>
            </a:r>
            <a:r>
              <a:rPr lang="en-US" sz="3150" dirty="0" smtClean="0"/>
              <a:t>Use the materials </a:t>
            </a:r>
            <a:r>
              <a:rPr lang="en-US" sz="3150" dirty="0"/>
              <a:t>to show how you think Earth orbits the Sun </a:t>
            </a:r>
            <a:r>
              <a:rPr lang="en-US" sz="3150" dirty="0" smtClean="0"/>
              <a:t>in a year</a:t>
            </a:r>
            <a:r>
              <a:rPr lang="en-US" sz="3150" dirty="0"/>
              <a:t>.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150" b="1" dirty="0" smtClean="0"/>
              <a:t>Think</a:t>
            </a:r>
            <a:r>
              <a:rPr lang="en-US" sz="3150" dirty="0" smtClean="0"/>
              <a:t> </a:t>
            </a:r>
            <a:r>
              <a:rPr lang="en-US" sz="3150" dirty="0"/>
              <a:t>about the focus question as you work</a:t>
            </a:r>
            <a:r>
              <a:rPr lang="en-US" sz="3150" dirty="0" smtClean="0"/>
              <a:t>.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150" b="1" dirty="0" smtClean="0"/>
              <a:t>Share: </a:t>
            </a:r>
            <a:r>
              <a:rPr lang="en-US" sz="3150" dirty="0" smtClean="0"/>
              <a:t>Make sure everyone in your group has a chance to work with the materials and contribute ideas to the conversation.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150" b="1" dirty="0" smtClean="0"/>
              <a:t>Be prepared </a:t>
            </a:r>
            <a:r>
              <a:rPr lang="en-US" sz="3150" dirty="0" smtClean="0"/>
              <a:t>to demonstrate what Earth’s orbital position would be when it’s summer in the United States and winter in Argentina. Remember what the pushpins represent!</a:t>
            </a:r>
            <a:endParaRPr lang="en-US" sz="3150" dirty="0"/>
          </a:p>
        </p:txBody>
      </p:sp>
    </p:spTree>
    <p:extLst>
      <p:ext uri="{BB962C8B-B14F-4D97-AF65-F5344CB8AC3E}">
        <p14:creationId xmlns="" xmlns:p14="http://schemas.microsoft.com/office/powerpoint/2010/main" val="413564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Our Earth-Sun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495800"/>
          </a:xfrm>
        </p:spPr>
        <p:txBody>
          <a:bodyPr/>
          <a:lstStyle/>
          <a:p>
            <a:pPr marL="365760" lvl="1" indent="-365760">
              <a:spcBef>
                <a:spcPts val="1800"/>
              </a:spcBef>
            </a:pPr>
            <a:r>
              <a:rPr lang="en-US" sz="3200" dirty="0" smtClean="0"/>
              <a:t>In </a:t>
            </a:r>
            <a:r>
              <a:rPr lang="en-US" sz="3200" dirty="0"/>
              <a:t>what ways is our model </a:t>
            </a:r>
            <a:r>
              <a:rPr lang="en-US" sz="3200" b="1" dirty="0"/>
              <a:t>like</a:t>
            </a:r>
            <a:r>
              <a:rPr lang="en-US" sz="3200" dirty="0"/>
              <a:t> the </a:t>
            </a:r>
            <a:r>
              <a:rPr lang="en-US" sz="3200" dirty="0" smtClean="0"/>
              <a:t>real Earth and Sun?</a:t>
            </a:r>
            <a:endParaRPr lang="en-US" sz="3200" dirty="0"/>
          </a:p>
          <a:p>
            <a:pPr marL="365760" lvl="1" indent="-365760">
              <a:spcBef>
                <a:spcPts val="1800"/>
              </a:spcBef>
            </a:pPr>
            <a:r>
              <a:rPr lang="en-US" sz="3200" dirty="0"/>
              <a:t>In what ways is our model </a:t>
            </a:r>
            <a:r>
              <a:rPr lang="en-US" sz="3200" b="1" dirty="0"/>
              <a:t>not like </a:t>
            </a:r>
            <a:r>
              <a:rPr lang="en-US" sz="3200" dirty="0" smtClean="0"/>
              <a:t>the real Earth and Sun?</a:t>
            </a:r>
            <a:endParaRPr lang="en-US" sz="3200" dirty="0"/>
          </a:p>
          <a:p>
            <a:pPr marL="365760" lvl="1" indent="-365760">
              <a:spcBef>
                <a:spcPts val="1800"/>
              </a:spcBef>
            </a:pPr>
            <a:r>
              <a:rPr lang="en-US" sz="3200" dirty="0" smtClean="0"/>
              <a:t>Even though this model has limitations, how can it help </a:t>
            </a:r>
            <a:r>
              <a:rPr lang="en-US" sz="3200" dirty="0"/>
              <a:t>us understand the </a:t>
            </a:r>
            <a:r>
              <a:rPr lang="en-US" sz="3200" dirty="0" smtClean="0"/>
              <a:t>relationship between </a:t>
            </a:r>
            <a:r>
              <a:rPr lang="en-US" sz="3200" dirty="0"/>
              <a:t>the </a:t>
            </a:r>
            <a:r>
              <a:rPr lang="en-US" sz="3200" dirty="0" smtClean="0"/>
              <a:t>real Earth and Sun?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8861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Your Ideas about Earth’s Orbit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Groups sharing: </a:t>
            </a:r>
            <a:r>
              <a:rPr lang="en-US" sz="3000" dirty="0" smtClean="0"/>
              <a:t>Using your model, show us how you think Earth orbits the Sun and which places would have summer and winter during Earth’s orbit.</a:t>
            </a:r>
            <a:endParaRPr lang="en-US" sz="30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3000" b="1" dirty="0" smtClean="0"/>
              <a:t>Groups listening: </a:t>
            </a:r>
            <a:r>
              <a:rPr lang="en-US" sz="3000" dirty="0" smtClean="0"/>
              <a:t>Listen and observe carefully as </a:t>
            </a:r>
            <a:r>
              <a:rPr lang="en-US" sz="3000" dirty="0"/>
              <a:t>each </a:t>
            </a:r>
            <a:r>
              <a:rPr lang="en-US" sz="3000" dirty="0" smtClean="0"/>
              <a:t>group shares. Think about whether you agree or disagree, have a question, or want to add on. 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000" dirty="0" smtClean="0"/>
              <a:t>Remember to communicate in scientific ways: </a:t>
            </a:r>
          </a:p>
          <a:p>
            <a:pPr marL="731520" lvl="1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I/We [agree/disagree] because ____________. Our </a:t>
            </a:r>
            <a:r>
              <a:rPr lang="en-US" sz="3000" dirty="0"/>
              <a:t>evidence </a:t>
            </a:r>
            <a:r>
              <a:rPr lang="en-US" sz="3000" dirty="0" smtClean="0"/>
              <a:t>is ________________________.</a:t>
            </a:r>
            <a:endParaRPr lang="en-US" sz="30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498234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628</Words>
  <Application>Microsoft Office PowerPoint</Application>
  <PresentationFormat>On-screen Show (4:3)</PresentationFormat>
  <Paragraphs>57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The sun’s effect on climate Lesson 3a</vt:lpstr>
      <vt:lpstr>Our Unit Central Question</vt:lpstr>
      <vt:lpstr>What We Know So Far</vt:lpstr>
      <vt:lpstr>Lesson Focus Question</vt:lpstr>
      <vt:lpstr>Your Initial Ideas</vt:lpstr>
      <vt:lpstr>A Model of Earth’s Orbit around the Sun</vt:lpstr>
      <vt:lpstr>Simulating Earth’s Orbit</vt:lpstr>
      <vt:lpstr>Our Earth-Sun Model</vt:lpstr>
      <vt:lpstr>Your Ideas about Earth’s Orbit</vt:lpstr>
      <vt:lpstr>Today’s Focus Question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154</cp:revision>
  <dcterms:created xsi:type="dcterms:W3CDTF">2014-06-10T18:20:14Z</dcterms:created>
  <dcterms:modified xsi:type="dcterms:W3CDTF">2019-03-21T14:51:45Z</dcterms:modified>
</cp:coreProperties>
</file>