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57" r:id="rId2"/>
    <p:sldId id="362" r:id="rId3"/>
    <p:sldId id="361" r:id="rId4"/>
    <p:sldId id="364" r:id="rId5"/>
    <p:sldId id="349" r:id="rId6"/>
    <p:sldId id="350" r:id="rId7"/>
    <p:sldId id="363" r:id="rId8"/>
    <p:sldId id="351" r:id="rId9"/>
    <p:sldId id="354" r:id="rId10"/>
    <p:sldId id="336" r:id="rId11"/>
    <p:sldId id="356" r:id="rId12"/>
    <p:sldId id="33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885" autoAdjust="0"/>
  </p:normalViewPr>
  <p:slideViewPr>
    <p:cSldViewPr>
      <p:cViewPr varScale="1">
        <p:scale>
          <a:sx n="68" d="100"/>
          <a:sy n="68" d="100"/>
        </p:scale>
        <p:origin x="-144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E99A0-5A01-41BA-AC39-BB8F130969B5}" type="datetimeFigureOut">
              <a:rPr lang="en-US" smtClean="0"/>
              <a:pPr/>
              <a:t>3/21/2019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BEC4D-D1F7-4625-B0BA-2126EAFE9E6D}" type="slidenum">
              <a:rPr lang="en-US" smtClean="0"/>
              <a:pPr/>
              <a:t>‹#›</a:t>
            </a:fld>
            <a:endParaRPr lang="en-US"/>
          </a:p>
        </p:txBody>
      </p:sp>
    </p:spTree>
    <p:extLst>
      <p:ext uri="{BB962C8B-B14F-4D97-AF65-F5344CB8AC3E}">
        <p14:creationId xmlns="" xmlns:p14="http://schemas.microsoft.com/office/powerpoint/2010/main"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 xmlns:p14="http://schemas.microsoft.com/office/powerpoint/2010/main" val="3821000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11</a:t>
            </a:fld>
            <a:endParaRPr lang="en-US"/>
          </a:p>
        </p:txBody>
      </p:sp>
    </p:spTree>
    <p:extLst>
      <p:ext uri="{BB962C8B-B14F-4D97-AF65-F5344CB8AC3E}">
        <p14:creationId xmlns="" xmlns:p14="http://schemas.microsoft.com/office/powerpoint/2010/main" val="1273206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12</a:t>
            </a:fld>
            <a:endParaRPr lang="en-US"/>
          </a:p>
        </p:txBody>
      </p:sp>
    </p:spTree>
    <p:extLst>
      <p:ext uri="{BB962C8B-B14F-4D97-AF65-F5344CB8AC3E}">
        <p14:creationId xmlns="" xmlns:p14="http://schemas.microsoft.com/office/powerpoint/2010/main" val="185801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2</a:t>
            </a:fld>
            <a:endParaRPr lang="en-US"/>
          </a:p>
        </p:txBody>
      </p:sp>
    </p:spTree>
    <p:extLst>
      <p:ext uri="{BB962C8B-B14F-4D97-AF65-F5344CB8AC3E}">
        <p14:creationId xmlns="" xmlns:p14="http://schemas.microsoft.com/office/powerpoint/2010/main" val="3484065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3</a:t>
            </a:fld>
            <a:endParaRPr lang="en-US"/>
          </a:p>
        </p:txBody>
      </p:sp>
    </p:spTree>
    <p:extLst>
      <p:ext uri="{BB962C8B-B14F-4D97-AF65-F5344CB8AC3E}">
        <p14:creationId xmlns="" xmlns:p14="http://schemas.microsoft.com/office/powerpoint/2010/main" val="3233197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5</a:t>
            </a:fld>
            <a:endParaRPr lang="en-US"/>
          </a:p>
        </p:txBody>
      </p:sp>
    </p:spTree>
    <p:extLst>
      <p:ext uri="{BB962C8B-B14F-4D97-AF65-F5344CB8AC3E}">
        <p14:creationId xmlns="" xmlns:p14="http://schemas.microsoft.com/office/powerpoint/2010/main" val="2061604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6</a:t>
            </a:fld>
            <a:endParaRPr lang="en-US"/>
          </a:p>
        </p:txBody>
      </p:sp>
    </p:spTree>
    <p:extLst>
      <p:ext uri="{BB962C8B-B14F-4D97-AF65-F5344CB8AC3E}">
        <p14:creationId xmlns="" xmlns:p14="http://schemas.microsoft.com/office/powerpoint/2010/main" val="125927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7</a:t>
            </a:fld>
            <a:endParaRPr lang="en-US"/>
          </a:p>
        </p:txBody>
      </p:sp>
    </p:spTree>
    <p:extLst>
      <p:ext uri="{BB962C8B-B14F-4D97-AF65-F5344CB8AC3E}">
        <p14:creationId xmlns="" xmlns:p14="http://schemas.microsoft.com/office/powerpoint/2010/main" val="125927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8</a:t>
            </a:fld>
            <a:endParaRPr lang="en-US"/>
          </a:p>
        </p:txBody>
      </p:sp>
    </p:spTree>
    <p:extLst>
      <p:ext uri="{BB962C8B-B14F-4D97-AF65-F5344CB8AC3E}">
        <p14:creationId xmlns="" xmlns:p14="http://schemas.microsoft.com/office/powerpoint/2010/main" val="1794657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9</a:t>
            </a:fld>
            <a:endParaRPr lang="en-US"/>
          </a:p>
        </p:txBody>
      </p:sp>
    </p:spTree>
    <p:extLst>
      <p:ext uri="{BB962C8B-B14F-4D97-AF65-F5344CB8AC3E}">
        <p14:creationId xmlns="" xmlns:p14="http://schemas.microsoft.com/office/powerpoint/2010/main" val="950776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10</a:t>
            </a:fld>
            <a:endParaRPr lang="en-US"/>
          </a:p>
        </p:txBody>
      </p:sp>
    </p:spTree>
    <p:extLst>
      <p:ext uri="{BB962C8B-B14F-4D97-AF65-F5344CB8AC3E}">
        <p14:creationId xmlns="" xmlns:p14="http://schemas.microsoft.com/office/powerpoint/2010/main" val="37644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 xmlns:p14="http://schemas.microsoft.com/office/powerpoint/2010/main"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a:p>
        </p:txBody>
      </p:sp>
    </p:spTree>
    <p:extLst>
      <p:ext uri="{BB962C8B-B14F-4D97-AF65-F5344CB8AC3E}">
        <p14:creationId xmlns="" xmlns:p14="http://schemas.microsoft.com/office/powerpoint/2010/main"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a:p>
        </p:txBody>
      </p:sp>
    </p:spTree>
    <p:extLst>
      <p:ext uri="{BB962C8B-B14F-4D97-AF65-F5344CB8AC3E}">
        <p14:creationId xmlns="" xmlns:p14="http://schemas.microsoft.com/office/powerpoint/2010/main" val="318630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 xmlns:p14="http://schemas.microsoft.com/office/powerpoint/2010/main" val="10394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a:p>
        </p:txBody>
      </p:sp>
    </p:spTree>
    <p:extLst>
      <p:ext uri="{BB962C8B-B14F-4D97-AF65-F5344CB8AC3E}">
        <p14:creationId xmlns="" xmlns:p14="http://schemas.microsoft.com/office/powerpoint/2010/main"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 xmlns:p14="http://schemas.microsoft.com/office/powerpoint/2010/main"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 xmlns:p14="http://schemas.microsoft.com/office/powerpoint/2010/main"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a:p>
        </p:txBody>
      </p:sp>
    </p:spTree>
    <p:extLst>
      <p:ext uri="{BB962C8B-B14F-4D97-AF65-F5344CB8AC3E}">
        <p14:creationId xmlns="" xmlns:p14="http://schemas.microsoft.com/office/powerpoint/2010/main"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a:p>
        </p:txBody>
      </p:sp>
    </p:spTree>
    <p:extLst>
      <p:ext uri="{BB962C8B-B14F-4D97-AF65-F5344CB8AC3E}">
        <p14:creationId xmlns="" xmlns:p14="http://schemas.microsoft.com/office/powerpoint/2010/main"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a:p>
        </p:txBody>
      </p:sp>
    </p:spTree>
    <p:extLst>
      <p:ext uri="{BB962C8B-B14F-4D97-AF65-F5344CB8AC3E}">
        <p14:creationId xmlns="" xmlns:p14="http://schemas.microsoft.com/office/powerpoint/2010/main"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dirty="0"/>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a:p>
        </p:txBody>
      </p:sp>
    </p:spTree>
    <p:extLst>
      <p:ext uri="{BB962C8B-B14F-4D97-AF65-F5344CB8AC3E}">
        <p14:creationId xmlns="" xmlns:p14="http://schemas.microsoft.com/office/powerpoint/2010/main"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 xmlns:p14="http://schemas.microsoft.com/office/powerpoint/2010/main"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371600"/>
            <a:ext cx="7848600" cy="1524000"/>
          </a:xfrm>
        </p:spPr>
        <p:txBody>
          <a:bodyPr/>
          <a:lstStyle/>
          <a:p>
            <a:pPr eaLnBrk="1" fontAlgn="auto" hangingPunct="1">
              <a:spcAft>
                <a:spcPts val="0"/>
              </a:spcAft>
              <a:defRPr/>
            </a:pPr>
            <a:r>
              <a:rPr lang="en-US" altLang="en-US" dirty="0" smtClean="0"/>
              <a:t>The sun’s effect on climate Lesson 3B</a:t>
            </a:r>
            <a:endParaRPr lang="en-US" altLang="en-US" dirty="0"/>
          </a:p>
        </p:txBody>
      </p:sp>
      <p:sp>
        <p:nvSpPr>
          <p:cNvPr id="8195" name="Rectangle 3"/>
          <p:cNvSpPr>
            <a:spLocks noGrp="1" noChangeArrowheads="1"/>
          </p:cNvSpPr>
          <p:nvPr>
            <p:ph type="subTitle" idx="1"/>
          </p:nvPr>
        </p:nvSpPr>
        <p:spPr>
          <a:xfrm>
            <a:off x="685800" y="3505200"/>
            <a:ext cx="7391400" cy="1828800"/>
          </a:xfrm>
        </p:spPr>
        <p:txBody>
          <a:bodyPr rtlCol="0">
            <a:normAutofit lnSpcReduction="10000"/>
          </a:bodyPr>
          <a:lstStyle/>
          <a:p>
            <a:pPr eaLnBrk="1" fontAlgn="auto" hangingPunct="1">
              <a:lnSpc>
                <a:spcPct val="80000"/>
              </a:lnSpc>
              <a:spcAft>
                <a:spcPts val="0"/>
              </a:spcAft>
              <a:defRPr/>
            </a:pPr>
            <a:r>
              <a:rPr lang="en-US" sz="4000" dirty="0" smtClean="0">
                <a:solidFill>
                  <a:srgbClr val="0070C0"/>
                </a:solidFill>
              </a:rPr>
              <a:t>Why Is It Summer in the United States (the Northern Hemisphere) When It’s Winter in Argentina (the Southern Hemisphere)?</a:t>
            </a:r>
            <a:endParaRPr lang="en-US" altLang="en-US" sz="4000" dirty="0" smtClean="0">
              <a:solidFill>
                <a:srgbClr val="0070C0"/>
              </a:solidFill>
            </a:endParaRPr>
          </a:p>
          <a:p>
            <a:pPr eaLnBrk="1" fontAlgn="auto" hangingPunct="1">
              <a:lnSpc>
                <a:spcPct val="80000"/>
              </a:lnSpc>
              <a:spcAft>
                <a:spcPts val="0"/>
              </a:spcAft>
              <a:buFont typeface="Arial" pitchFamily="34" charset="0"/>
              <a:buNone/>
              <a:defRPr/>
            </a:pPr>
            <a:endParaRPr lang="en-US" altLang="en-US" dirty="0"/>
          </a:p>
        </p:txBody>
      </p:sp>
      <p:pic>
        <p:nvPicPr>
          <p:cNvPr id="5" name="Picture 4" descr="Noyce Logo copy.png"/>
          <p:cNvPicPr/>
          <p:nvPr/>
        </p:nvPicPr>
        <p:blipFill>
          <a:blip r:embed="rId3" cstate="print"/>
          <a:stretch>
            <a:fillRect/>
          </a:stretch>
        </p:blipFill>
        <p:spPr>
          <a:xfrm>
            <a:off x="1219200" y="54864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 xmlns:a14="http://schemas.microsoft.com/office/drawing/2010/main" val="0"/>
              </a:ext>
            </a:extLst>
          </a:blip>
          <a:srcRect l="13526" t="10564" r="3623" b="5182"/>
          <a:stretch/>
        </p:blipFill>
        <p:spPr bwMode="auto">
          <a:xfrm>
            <a:off x="3200400" y="5638800"/>
            <a:ext cx="679450" cy="622300"/>
          </a:xfrm>
          <a:prstGeom prst="ellipse">
            <a:avLst/>
          </a:prstGeom>
          <a:noFill/>
          <a:ln>
            <a:noFill/>
          </a:ln>
          <a:extLst>
            <a:ext uri="{53640926-AAD7-44D8-BBD7-CCE9431645EC}">
              <a14:shadowObscured xmlns="" xmlns:a14="http://schemas.microsoft.com/office/drawing/2010/main"/>
            </a:ext>
          </a:extLst>
        </p:spPr>
      </p:pic>
      <p:pic>
        <p:nvPicPr>
          <p:cNvPr id="7" name="Picture 6" descr="Macintosh HD:Users:ceemast:Desktop:CPP_logogreen1.gif"/>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105400" y="5486400"/>
            <a:ext cx="736600" cy="71120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6629400" y="5562600"/>
            <a:ext cx="1428750" cy="585788"/>
          </a:xfrm>
          <a:prstGeom prst="rect">
            <a:avLst/>
          </a:prstGeom>
        </p:spPr>
      </p:pic>
    </p:spTree>
    <p:extLst>
      <p:ext uri="{BB962C8B-B14F-4D97-AF65-F5344CB8AC3E}">
        <p14:creationId xmlns="" xmlns:p14="http://schemas.microsoft.com/office/powerpoint/2010/main" val="2424358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77200" cy="990600"/>
          </a:xfrm>
        </p:spPr>
        <p:txBody>
          <a:bodyPr>
            <a:normAutofit/>
          </a:bodyPr>
          <a:lstStyle/>
          <a:p>
            <a:pPr lvl="0"/>
            <a:r>
              <a:rPr lang="en-US" dirty="0" smtClean="0"/>
              <a:t>Let’s Summarize!</a:t>
            </a:r>
            <a:endParaRPr lang="en-US" dirty="0"/>
          </a:p>
        </p:txBody>
      </p:sp>
      <p:sp>
        <p:nvSpPr>
          <p:cNvPr id="3" name="Content Placeholder 2"/>
          <p:cNvSpPr>
            <a:spLocks noGrp="1"/>
          </p:cNvSpPr>
          <p:nvPr>
            <p:ph idx="1"/>
          </p:nvPr>
        </p:nvSpPr>
        <p:spPr>
          <a:xfrm>
            <a:off x="609600" y="1371600"/>
            <a:ext cx="8382000" cy="5257800"/>
          </a:xfrm>
        </p:spPr>
        <p:txBody>
          <a:bodyPr/>
          <a:lstStyle/>
          <a:p>
            <a:pPr marL="365760" indent="-365760">
              <a:spcBef>
                <a:spcPts val="1200"/>
              </a:spcBef>
              <a:buFont typeface="+mj-lt"/>
              <a:buAutoNum type="arabicPeriod"/>
            </a:pPr>
            <a:r>
              <a:rPr lang="en-US" sz="2725" dirty="0" smtClean="0"/>
              <a:t>Earth </a:t>
            </a:r>
            <a:r>
              <a:rPr lang="en-US" sz="2725" b="1" dirty="0" smtClean="0"/>
              <a:t>always</a:t>
            </a:r>
            <a:r>
              <a:rPr lang="en-US" sz="2725" dirty="0" smtClean="0"/>
              <a:t> tilts in the </a:t>
            </a:r>
            <a:r>
              <a:rPr lang="en-US" sz="2725" b="1" dirty="0" smtClean="0"/>
              <a:t>same direction</a:t>
            </a:r>
            <a:r>
              <a:rPr lang="en-US" sz="2725" dirty="0" smtClean="0"/>
              <a:t>—toward </a:t>
            </a:r>
            <a:r>
              <a:rPr lang="en-US" sz="2725" dirty="0"/>
              <a:t>the North Star.</a:t>
            </a:r>
          </a:p>
          <a:p>
            <a:pPr marL="365760" indent="-365760">
              <a:spcBef>
                <a:spcPts val="300"/>
              </a:spcBef>
              <a:buFont typeface="+mj-lt"/>
              <a:buAutoNum type="arabicPeriod"/>
            </a:pPr>
            <a:r>
              <a:rPr lang="en-US" sz="2725" dirty="0" smtClean="0"/>
              <a:t>Earth’s Northern Hemisphere points </a:t>
            </a:r>
            <a:r>
              <a:rPr lang="en-US" sz="2725" b="1" dirty="0" smtClean="0"/>
              <a:t>toward</a:t>
            </a:r>
            <a:r>
              <a:rPr lang="en-US" sz="2725" dirty="0" smtClean="0"/>
              <a:t> the Sun at certain times and </a:t>
            </a:r>
            <a:r>
              <a:rPr lang="en-US" sz="2725" b="1" dirty="0" smtClean="0"/>
              <a:t>away</a:t>
            </a:r>
            <a:r>
              <a:rPr lang="en-US" sz="2725" dirty="0" smtClean="0"/>
              <a:t> </a:t>
            </a:r>
            <a:r>
              <a:rPr lang="en-US" sz="2725" dirty="0"/>
              <a:t>from the </a:t>
            </a:r>
            <a:r>
              <a:rPr lang="en-US" sz="2725" dirty="0" smtClean="0"/>
              <a:t>Sun at other times.</a:t>
            </a:r>
          </a:p>
          <a:p>
            <a:pPr marL="365760" indent="-365760">
              <a:spcBef>
                <a:spcPts val="300"/>
              </a:spcBef>
              <a:buFont typeface="+mj-lt"/>
              <a:buAutoNum type="arabicPeriod"/>
            </a:pPr>
            <a:r>
              <a:rPr lang="en-US" sz="2725" dirty="0" smtClean="0"/>
              <a:t>When the Northern Hemisphere points toward the Sun, the Southern Hemisphere points away from the Sun.</a:t>
            </a:r>
          </a:p>
          <a:p>
            <a:pPr marL="365760" indent="-365760">
              <a:spcBef>
                <a:spcPts val="300"/>
              </a:spcBef>
              <a:buFont typeface="+mj-lt"/>
              <a:buAutoNum type="arabicPeriod"/>
            </a:pPr>
            <a:r>
              <a:rPr lang="en-US" sz="2725" dirty="0" smtClean="0"/>
              <a:t>When Earth is in </a:t>
            </a:r>
            <a:r>
              <a:rPr lang="en-US" sz="2725" b="1" dirty="0" smtClean="0"/>
              <a:t>position 1</a:t>
            </a:r>
            <a:r>
              <a:rPr lang="en-US" sz="2725" dirty="0" smtClean="0"/>
              <a:t>, it’s summer in the Northern Hemisphere and winter in the Southern Hemisphere.</a:t>
            </a:r>
          </a:p>
          <a:p>
            <a:pPr marL="365760" indent="-365760">
              <a:spcBef>
                <a:spcPts val="300"/>
              </a:spcBef>
              <a:buFont typeface="+mj-lt"/>
              <a:buAutoNum type="arabicPeriod"/>
            </a:pPr>
            <a:r>
              <a:rPr lang="en-US" sz="2725" dirty="0" smtClean="0"/>
              <a:t>When Earth is in </a:t>
            </a:r>
            <a:r>
              <a:rPr lang="en-US" sz="2725" b="1" dirty="0" smtClean="0"/>
              <a:t>position 3</a:t>
            </a:r>
            <a:r>
              <a:rPr lang="en-US" sz="2725" dirty="0" smtClean="0"/>
              <a:t>, it’s summer in the Southern Hemisphere and winter in the Northern Hemisphere.</a:t>
            </a:r>
            <a:endParaRPr lang="en-US" sz="2725" dirty="0"/>
          </a:p>
        </p:txBody>
      </p:sp>
    </p:spTree>
    <p:extLst>
      <p:ext uri="{BB962C8B-B14F-4D97-AF65-F5344CB8AC3E}">
        <p14:creationId xmlns="" xmlns:p14="http://schemas.microsoft.com/office/powerpoint/2010/main" val="2389092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990600"/>
          </a:xfrm>
        </p:spPr>
        <p:txBody>
          <a:bodyPr>
            <a:noAutofit/>
          </a:bodyPr>
          <a:lstStyle/>
          <a:p>
            <a:r>
              <a:rPr lang="en-US" sz="3200" dirty="0"/>
              <a:t/>
            </a:r>
            <a:br>
              <a:rPr lang="en-US" sz="3200" dirty="0"/>
            </a:br>
            <a:r>
              <a:rPr lang="en-US" dirty="0" smtClean="0">
                <a:solidFill>
                  <a:srgbClr val="D2533C"/>
                </a:solidFill>
                <a:latin typeface="Calibri"/>
              </a:rPr>
              <a:t>Our Focus Question</a:t>
            </a:r>
            <a:r>
              <a:rPr lang="en-US" sz="3200" dirty="0"/>
              <a:t/>
            </a:r>
            <a:br>
              <a:rPr lang="en-US" sz="3200" dirty="0"/>
            </a:br>
            <a:endParaRPr lang="en-US" sz="3200" dirty="0"/>
          </a:p>
        </p:txBody>
      </p:sp>
      <p:sp>
        <p:nvSpPr>
          <p:cNvPr id="3" name="Content Placeholder 2"/>
          <p:cNvSpPr>
            <a:spLocks noGrp="1"/>
          </p:cNvSpPr>
          <p:nvPr>
            <p:ph idx="1"/>
          </p:nvPr>
        </p:nvSpPr>
        <p:spPr>
          <a:xfrm>
            <a:off x="685800" y="1371600"/>
            <a:ext cx="8229600" cy="5105400"/>
          </a:xfrm>
        </p:spPr>
        <p:txBody>
          <a:bodyPr/>
          <a:lstStyle/>
          <a:p>
            <a:pPr marL="0" indent="0">
              <a:buNone/>
            </a:pPr>
            <a:r>
              <a:rPr lang="en-US" sz="3200" i="1" dirty="0" smtClean="0"/>
              <a:t>Why is it summer in the United States (the Northern Hemisphere) when it’s winter in Argentina (the Southern Hemisphere)?</a:t>
            </a:r>
          </a:p>
          <a:p>
            <a:pPr marL="731520" lvl="1" indent="-365760">
              <a:spcBef>
                <a:spcPts val="2200"/>
              </a:spcBef>
            </a:pPr>
            <a:r>
              <a:rPr lang="en-US" sz="3200" dirty="0" smtClean="0"/>
              <a:t>Do </a:t>
            </a:r>
            <a:r>
              <a:rPr lang="en-US" sz="3200" dirty="0"/>
              <a:t>you still agree with your </a:t>
            </a:r>
            <a:r>
              <a:rPr lang="en-US" sz="3200" dirty="0" smtClean="0"/>
              <a:t>initial ideas? What ideas would </a:t>
            </a:r>
            <a:r>
              <a:rPr lang="en-US" sz="3200" dirty="0"/>
              <a:t>you like to </a:t>
            </a:r>
            <a:r>
              <a:rPr lang="en-US" sz="3200" dirty="0" smtClean="0"/>
              <a:t>add or change?</a:t>
            </a:r>
            <a:endParaRPr lang="en-US" sz="3200" dirty="0"/>
          </a:p>
          <a:p>
            <a:pPr marL="731520" lvl="1" indent="-365760">
              <a:spcBef>
                <a:spcPts val="600"/>
              </a:spcBef>
            </a:pPr>
            <a:r>
              <a:rPr lang="en-US" sz="3200" dirty="0"/>
              <a:t>Write a new </a:t>
            </a:r>
            <a:r>
              <a:rPr lang="en-US" sz="3200" dirty="0" smtClean="0"/>
              <a:t>answer to the focus question in your notebook. Include evidence </a:t>
            </a:r>
            <a:r>
              <a:rPr lang="en-US" sz="3200" dirty="0"/>
              <a:t>from the </a:t>
            </a:r>
            <a:r>
              <a:rPr lang="en-US" sz="3200" dirty="0" smtClean="0"/>
              <a:t>Earth-Sun </a:t>
            </a:r>
            <a:r>
              <a:rPr lang="en-US" sz="3200" dirty="0"/>
              <a:t>model.</a:t>
            </a:r>
          </a:p>
        </p:txBody>
      </p:sp>
    </p:spTree>
    <p:extLst>
      <p:ext uri="{BB962C8B-B14F-4D97-AF65-F5344CB8AC3E}">
        <p14:creationId xmlns="" xmlns:p14="http://schemas.microsoft.com/office/powerpoint/2010/main" val="2890477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990600"/>
          </a:xfrm>
        </p:spPr>
        <p:txBody>
          <a:bodyPr/>
          <a:lstStyle/>
          <a:p>
            <a:r>
              <a:rPr lang="en-US" dirty="0" smtClean="0"/>
              <a:t>Next Time</a:t>
            </a:r>
            <a:endParaRPr lang="en-US" dirty="0"/>
          </a:p>
        </p:txBody>
      </p:sp>
      <p:sp>
        <p:nvSpPr>
          <p:cNvPr id="3" name="Content Placeholder 2"/>
          <p:cNvSpPr>
            <a:spLocks noGrp="1"/>
          </p:cNvSpPr>
          <p:nvPr>
            <p:ph idx="1"/>
          </p:nvPr>
        </p:nvSpPr>
        <p:spPr>
          <a:xfrm>
            <a:off x="685800" y="1371600"/>
            <a:ext cx="8001000" cy="4876800"/>
          </a:xfrm>
        </p:spPr>
        <p:txBody>
          <a:bodyPr/>
          <a:lstStyle/>
          <a:p>
            <a:pPr marL="0" indent="0">
              <a:spcBef>
                <a:spcPts val="1800"/>
              </a:spcBef>
              <a:buNone/>
            </a:pPr>
            <a:r>
              <a:rPr lang="en-US" sz="3200" dirty="0" smtClean="0"/>
              <a:t>What do Earth’s </a:t>
            </a:r>
            <a:r>
              <a:rPr lang="en-US" sz="3200" b="1" dirty="0" smtClean="0"/>
              <a:t>consistent tilt </a:t>
            </a:r>
            <a:r>
              <a:rPr lang="en-US" sz="3200" dirty="0" smtClean="0"/>
              <a:t>and the </a:t>
            </a:r>
            <a:r>
              <a:rPr lang="en-US" sz="3200" b="1" dirty="0"/>
              <a:t>angle of sunlight </a:t>
            </a:r>
            <a:r>
              <a:rPr lang="en-US" sz="3200" dirty="0" smtClean="0"/>
              <a:t>at different latitudes have to do with the </a:t>
            </a:r>
            <a:r>
              <a:rPr lang="en-US" sz="3200" b="1" dirty="0" smtClean="0"/>
              <a:t>amount</a:t>
            </a:r>
            <a:r>
              <a:rPr lang="en-US" sz="3200" dirty="0" smtClean="0"/>
              <a:t> of light energy the Northern and Southern Hemispheres receive at different times of the year?</a:t>
            </a:r>
          </a:p>
          <a:p>
            <a:pPr marL="0" indent="0">
              <a:spcBef>
                <a:spcPts val="1800"/>
              </a:spcBef>
              <a:buNone/>
            </a:pPr>
            <a:r>
              <a:rPr lang="en-US" sz="3200" dirty="0" smtClean="0"/>
              <a:t>That’s what we’ll investigate tomorrow!</a:t>
            </a:r>
            <a:endParaRPr lang="en-US" sz="3200" dirty="0"/>
          </a:p>
        </p:txBody>
      </p:sp>
    </p:spTree>
    <p:extLst>
      <p:ext uri="{BB962C8B-B14F-4D97-AF65-F5344CB8AC3E}">
        <p14:creationId xmlns="" xmlns:p14="http://schemas.microsoft.com/office/powerpoint/2010/main" val="1266386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smtClean="0"/>
              <a:t>Your Initial Ideas about Seasons</a:t>
            </a:r>
            <a:endParaRPr lang="en-US" dirty="0"/>
          </a:p>
        </p:txBody>
      </p:sp>
      <p:sp>
        <p:nvSpPr>
          <p:cNvPr id="3" name="Content Placeholder 2"/>
          <p:cNvSpPr>
            <a:spLocks noGrp="1"/>
          </p:cNvSpPr>
          <p:nvPr>
            <p:ph idx="1"/>
          </p:nvPr>
        </p:nvSpPr>
        <p:spPr>
          <a:xfrm>
            <a:off x="685800" y="1600200"/>
            <a:ext cx="8001000" cy="4876800"/>
          </a:xfrm>
        </p:spPr>
        <p:txBody>
          <a:bodyPr/>
          <a:lstStyle/>
          <a:p>
            <a:pPr marL="0" indent="0">
              <a:buNone/>
            </a:pPr>
            <a:r>
              <a:rPr lang="en-US" sz="3200" dirty="0" smtClean="0"/>
              <a:t>Why do you think we have summer in the United States when people in places like Argentina are having winter?</a:t>
            </a:r>
            <a:endParaRPr lang="en-US" sz="3200" dirty="0"/>
          </a:p>
          <a:p>
            <a:pPr marL="731520" indent="-365760">
              <a:spcBef>
                <a:spcPts val="1200"/>
              </a:spcBef>
              <a:buFont typeface="Arial" pitchFamily="34" charset="0"/>
              <a:buChar char="•"/>
            </a:pPr>
            <a:r>
              <a:rPr lang="en-US" sz="3200" dirty="0" smtClean="0"/>
              <a:t>What initial ideas did you write down and draw in your science </a:t>
            </a:r>
            <a:r>
              <a:rPr lang="en-US" sz="3200" dirty="0" smtClean="0"/>
              <a:t>notebook </a:t>
            </a:r>
            <a:r>
              <a:rPr lang="en-US" sz="3200" dirty="0" smtClean="0"/>
              <a:t>yesterday to answer our focus question?</a:t>
            </a:r>
            <a:endParaRPr lang="en-US" sz="3200" dirty="0"/>
          </a:p>
          <a:p>
            <a:pPr marL="731520" indent="-365760">
              <a:spcBef>
                <a:spcPts val="1200"/>
              </a:spcBef>
              <a:buFont typeface="Arial" pitchFamily="34" charset="0"/>
              <a:buChar char="•"/>
            </a:pPr>
            <a:r>
              <a:rPr lang="en-US" sz="3200" dirty="0" smtClean="0"/>
              <a:t>Do you have </a:t>
            </a:r>
            <a:r>
              <a:rPr lang="en-US" sz="3200" dirty="0"/>
              <a:t>any new ideas </a:t>
            </a:r>
            <a:r>
              <a:rPr lang="en-US" sz="3200" dirty="0" smtClean="0"/>
              <a:t>to add to our class chart? Any questions?</a:t>
            </a:r>
            <a:endParaRPr lang="en-US" sz="3200" dirty="0"/>
          </a:p>
        </p:txBody>
      </p:sp>
    </p:spTree>
    <p:extLst>
      <p:ext uri="{BB962C8B-B14F-4D97-AF65-F5344CB8AC3E}">
        <p14:creationId xmlns="" xmlns:p14="http://schemas.microsoft.com/office/powerpoint/2010/main" val="1487279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normAutofit/>
          </a:bodyPr>
          <a:lstStyle/>
          <a:p>
            <a:r>
              <a:rPr lang="en-US" dirty="0"/>
              <a:t>Lesson </a:t>
            </a:r>
            <a:r>
              <a:rPr lang="en-US" dirty="0" smtClean="0"/>
              <a:t>Focus </a:t>
            </a:r>
            <a:r>
              <a:rPr lang="en-US" dirty="0"/>
              <a:t>Question</a:t>
            </a:r>
          </a:p>
        </p:txBody>
      </p:sp>
      <p:sp>
        <p:nvSpPr>
          <p:cNvPr id="3" name="Content Placeholder 2"/>
          <p:cNvSpPr>
            <a:spLocks noGrp="1"/>
          </p:cNvSpPr>
          <p:nvPr>
            <p:ph idx="1"/>
          </p:nvPr>
        </p:nvSpPr>
        <p:spPr>
          <a:xfrm>
            <a:off x="609600" y="1600200"/>
            <a:ext cx="8077200" cy="4876800"/>
          </a:xfrm>
        </p:spPr>
        <p:txBody>
          <a:bodyPr/>
          <a:lstStyle/>
          <a:p>
            <a:pPr marL="0" indent="0">
              <a:buNone/>
            </a:pPr>
            <a:r>
              <a:rPr lang="en-US" sz="3200" dirty="0" smtClean="0"/>
              <a:t>Today we’ll continue exploring our focus question from last time: </a:t>
            </a:r>
          </a:p>
          <a:p>
            <a:pPr marL="731520" indent="0">
              <a:spcBef>
                <a:spcPts val="2200"/>
              </a:spcBef>
              <a:buNone/>
            </a:pPr>
            <a:r>
              <a:rPr lang="en-US" sz="3200" i="1" dirty="0" smtClean="0"/>
              <a:t>Why </a:t>
            </a:r>
            <a:r>
              <a:rPr lang="en-US" sz="3200" i="1" dirty="0"/>
              <a:t>is it summer in the United States </a:t>
            </a:r>
            <a:r>
              <a:rPr lang="en-US" sz="3200" i="1" dirty="0" smtClean="0"/>
              <a:t>(the Northern </a:t>
            </a:r>
            <a:r>
              <a:rPr lang="en-US" sz="3200" i="1" dirty="0"/>
              <a:t>Hemisphere) when </a:t>
            </a:r>
            <a:r>
              <a:rPr lang="en-US" sz="3200" i="1" dirty="0" smtClean="0"/>
              <a:t>it’s winter </a:t>
            </a:r>
            <a:r>
              <a:rPr lang="en-US" sz="3200" i="1" dirty="0"/>
              <a:t>in Argentina </a:t>
            </a:r>
            <a:r>
              <a:rPr lang="en-US" sz="3200" i="1" dirty="0" smtClean="0"/>
              <a:t>(the Southern </a:t>
            </a:r>
            <a:r>
              <a:rPr lang="en-US" sz="3200" i="1" dirty="0"/>
              <a:t>Hemisphere)?</a:t>
            </a:r>
          </a:p>
          <a:p>
            <a:endParaRPr lang="en-US" sz="3600" dirty="0"/>
          </a:p>
          <a:p>
            <a:endParaRPr lang="en-US" sz="3600" dirty="0"/>
          </a:p>
        </p:txBody>
      </p:sp>
    </p:spTree>
    <p:extLst>
      <p:ext uri="{BB962C8B-B14F-4D97-AF65-F5344CB8AC3E}">
        <p14:creationId xmlns="" xmlns:p14="http://schemas.microsoft.com/office/powerpoint/2010/main" val="3443391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smtClean="0"/>
              <a:t>Earth’s Orbit around the Sun</a:t>
            </a:r>
            <a:endParaRPr lang="en-US" dirty="0"/>
          </a:p>
        </p:txBody>
      </p:sp>
      <p:sp>
        <p:nvSpPr>
          <p:cNvPr id="3" name="Content Placeholder 2"/>
          <p:cNvSpPr>
            <a:spLocks noGrp="1"/>
          </p:cNvSpPr>
          <p:nvPr>
            <p:ph idx="1"/>
          </p:nvPr>
        </p:nvSpPr>
        <p:spPr>
          <a:xfrm>
            <a:off x="609600" y="1600200"/>
            <a:ext cx="8077200" cy="4876800"/>
          </a:xfrm>
        </p:spPr>
        <p:txBody>
          <a:bodyPr/>
          <a:lstStyle/>
          <a:p>
            <a:pPr marL="0" indent="0">
              <a:buNone/>
            </a:pPr>
            <a:r>
              <a:rPr lang="en-US" sz="3200" dirty="0" smtClean="0"/>
              <a:t>Look at the projected diagram of Earth’s orbit around the Sun.</a:t>
            </a:r>
          </a:p>
          <a:p>
            <a:pPr marL="731520" indent="-365760">
              <a:spcBef>
                <a:spcPts val="1200"/>
              </a:spcBef>
            </a:pPr>
            <a:r>
              <a:rPr lang="en-US" sz="3200" dirty="0" smtClean="0"/>
              <a:t>What does this diagram tell us about the tilt of Earth on its axis during its orbit around the Sun?</a:t>
            </a:r>
          </a:p>
          <a:p>
            <a:pPr marL="731520" indent="-365760">
              <a:spcBef>
                <a:spcPts val="1200"/>
              </a:spcBef>
            </a:pPr>
            <a:r>
              <a:rPr lang="en-US" sz="3200" dirty="0" smtClean="0"/>
              <a:t>What do you notice about the direction the axis is pointing?</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990600"/>
          </a:xfrm>
        </p:spPr>
        <p:txBody>
          <a:bodyPr>
            <a:normAutofit/>
          </a:bodyPr>
          <a:lstStyle/>
          <a:p>
            <a:r>
              <a:rPr lang="en-US" dirty="0" smtClean="0"/>
              <a:t>Investigating Earth’s Orbit and Seasons</a:t>
            </a:r>
            <a:endParaRPr lang="en-US" dirty="0"/>
          </a:p>
        </p:txBody>
      </p:sp>
      <p:sp>
        <p:nvSpPr>
          <p:cNvPr id="3" name="Content Placeholder 2"/>
          <p:cNvSpPr>
            <a:spLocks noGrp="1"/>
          </p:cNvSpPr>
          <p:nvPr>
            <p:ph idx="1"/>
          </p:nvPr>
        </p:nvSpPr>
        <p:spPr>
          <a:xfrm>
            <a:off x="685800" y="1295400"/>
            <a:ext cx="8001000" cy="5257800"/>
          </a:xfrm>
        </p:spPr>
        <p:txBody>
          <a:bodyPr/>
          <a:lstStyle/>
          <a:p>
            <a:pPr lvl="1" indent="-457200">
              <a:spcBef>
                <a:spcPts val="600"/>
              </a:spcBef>
              <a:buFont typeface="+mj-lt"/>
              <a:buAutoNum type="arabicPeriod"/>
            </a:pPr>
            <a:r>
              <a:rPr lang="en-US" sz="2900" dirty="0" smtClean="0"/>
              <a:t>As you simulate Earth’s orbit around the Sun, make sure to keep the axis of your model pointing toward the North Star and keep the base of your stand parallel to the ground.</a:t>
            </a:r>
          </a:p>
          <a:p>
            <a:pPr lvl="1" indent="-457200">
              <a:spcBef>
                <a:spcPts val="1200"/>
              </a:spcBef>
              <a:buFont typeface="+mj-lt"/>
              <a:buAutoNum type="arabicPeriod"/>
            </a:pPr>
            <a:r>
              <a:rPr lang="en-US" sz="2900" dirty="0" smtClean="0"/>
              <a:t>At </a:t>
            </a:r>
            <a:r>
              <a:rPr lang="en-US" sz="2900" dirty="0"/>
              <a:t>each of the four positions </a:t>
            </a:r>
            <a:r>
              <a:rPr lang="en-US" sz="2900" dirty="0" smtClean="0"/>
              <a:t>in Earth’s orbit, record on your handouts the season each hemisphere is experiencing: </a:t>
            </a:r>
            <a:endParaRPr lang="en-US" sz="2900" dirty="0"/>
          </a:p>
          <a:p>
            <a:pPr marL="868680" lvl="2" indent="-365760">
              <a:spcBef>
                <a:spcPts val="1200"/>
              </a:spcBef>
            </a:pPr>
            <a:r>
              <a:rPr lang="en-US" sz="2900" dirty="0" smtClean="0"/>
              <a:t>Which </a:t>
            </a:r>
            <a:r>
              <a:rPr lang="en-US" sz="2900" b="1" dirty="0" smtClean="0"/>
              <a:t>season</a:t>
            </a:r>
            <a:r>
              <a:rPr lang="en-US" sz="2900" dirty="0" smtClean="0"/>
              <a:t> is the </a:t>
            </a:r>
            <a:r>
              <a:rPr lang="en-US" sz="2900" dirty="0"/>
              <a:t>Northern Hemisphere </a:t>
            </a:r>
            <a:r>
              <a:rPr lang="en-US" sz="2900" dirty="0" smtClean="0"/>
              <a:t>experiencing at this position?</a:t>
            </a:r>
            <a:endParaRPr lang="en-US" sz="2900" dirty="0"/>
          </a:p>
          <a:p>
            <a:pPr marL="868680" lvl="2" indent="-365760">
              <a:spcBef>
                <a:spcPts val="600"/>
              </a:spcBef>
            </a:pPr>
            <a:r>
              <a:rPr lang="en-US" sz="2900" dirty="0" smtClean="0"/>
              <a:t>Which </a:t>
            </a:r>
            <a:r>
              <a:rPr lang="en-US" sz="2900" b="1" dirty="0" smtClean="0"/>
              <a:t>season</a:t>
            </a:r>
            <a:r>
              <a:rPr lang="en-US" sz="2900" dirty="0" smtClean="0"/>
              <a:t> is the </a:t>
            </a:r>
            <a:r>
              <a:rPr lang="en-US" sz="2900" dirty="0"/>
              <a:t>Southern Hemisphere </a:t>
            </a:r>
            <a:r>
              <a:rPr lang="en-US" sz="2900" dirty="0" smtClean="0"/>
              <a:t>experiencing at this position?</a:t>
            </a:r>
            <a:endParaRPr lang="en-US" sz="2900" dirty="0"/>
          </a:p>
          <a:p>
            <a:pPr lvl="2"/>
            <a:endParaRPr lang="en-US" sz="3000" dirty="0"/>
          </a:p>
        </p:txBody>
      </p:sp>
    </p:spTree>
    <p:extLst>
      <p:ext uri="{BB962C8B-B14F-4D97-AF65-F5344CB8AC3E}">
        <p14:creationId xmlns="" xmlns:p14="http://schemas.microsoft.com/office/powerpoint/2010/main" val="1022314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990600"/>
          </a:xfrm>
        </p:spPr>
        <p:txBody>
          <a:bodyPr>
            <a:normAutofit/>
          </a:bodyPr>
          <a:lstStyle/>
          <a:p>
            <a:r>
              <a:rPr lang="en-US" dirty="0" smtClean="0"/>
              <a:t>Earth’s Orbit and Seasons: Your Ideas</a:t>
            </a:r>
            <a:endParaRPr lang="en-US" dirty="0"/>
          </a:p>
        </p:txBody>
      </p:sp>
      <p:sp>
        <p:nvSpPr>
          <p:cNvPr id="3" name="Content Placeholder 2"/>
          <p:cNvSpPr>
            <a:spLocks noGrp="1"/>
          </p:cNvSpPr>
          <p:nvPr>
            <p:ph idx="1"/>
          </p:nvPr>
        </p:nvSpPr>
        <p:spPr>
          <a:xfrm>
            <a:off x="685800" y="1447800"/>
            <a:ext cx="7924800" cy="4800600"/>
          </a:xfrm>
        </p:spPr>
        <p:txBody>
          <a:bodyPr/>
          <a:lstStyle/>
          <a:p>
            <a:pPr marL="365760" lvl="1" indent="-365760">
              <a:spcBef>
                <a:spcPts val="1800"/>
              </a:spcBef>
            </a:pPr>
            <a:r>
              <a:rPr lang="en-US" sz="3200" dirty="0" smtClean="0"/>
              <a:t>What </a:t>
            </a:r>
            <a:r>
              <a:rPr lang="en-US" sz="3200" dirty="0"/>
              <a:t>part of Earth </a:t>
            </a:r>
            <a:r>
              <a:rPr lang="en-US" sz="3200" dirty="0" smtClean="0"/>
              <a:t>received </a:t>
            </a:r>
            <a:r>
              <a:rPr lang="en-US" sz="3200" dirty="0"/>
              <a:t>more </a:t>
            </a:r>
            <a:r>
              <a:rPr lang="en-US" sz="3200" dirty="0" smtClean="0"/>
              <a:t>sunlight in </a:t>
            </a:r>
            <a:r>
              <a:rPr lang="en-US" sz="3200" b="1" dirty="0" smtClean="0"/>
              <a:t>position 1</a:t>
            </a:r>
            <a:r>
              <a:rPr lang="en-US" sz="3200" dirty="0" smtClean="0"/>
              <a:t>?</a:t>
            </a:r>
            <a:endParaRPr lang="en-US" sz="3200" dirty="0"/>
          </a:p>
          <a:p>
            <a:pPr marL="365760" lvl="1" indent="-365760">
              <a:spcBef>
                <a:spcPts val="1800"/>
              </a:spcBef>
            </a:pPr>
            <a:r>
              <a:rPr lang="en-US" sz="3200" dirty="0"/>
              <a:t>What season </a:t>
            </a:r>
            <a:r>
              <a:rPr lang="en-US" sz="3200" dirty="0" smtClean="0"/>
              <a:t>would it be in </a:t>
            </a:r>
            <a:r>
              <a:rPr lang="en-US" sz="3200" dirty="0"/>
              <a:t>the Northern </a:t>
            </a:r>
            <a:r>
              <a:rPr lang="en-US" sz="3200" dirty="0" smtClean="0"/>
              <a:t>Hemisphere when Earth is in that position?</a:t>
            </a:r>
            <a:endParaRPr lang="en-US" sz="3200" dirty="0"/>
          </a:p>
          <a:p>
            <a:pPr marL="365760" lvl="1" indent="-365760">
              <a:spcBef>
                <a:spcPts val="1800"/>
              </a:spcBef>
            </a:pPr>
            <a:r>
              <a:rPr lang="en-US" sz="3200" dirty="0"/>
              <a:t>What season </a:t>
            </a:r>
            <a:r>
              <a:rPr lang="en-US" sz="3200" dirty="0" smtClean="0"/>
              <a:t>would it be </a:t>
            </a:r>
            <a:r>
              <a:rPr lang="en-US" sz="3200" dirty="0"/>
              <a:t>in the Southern Hemisphere?</a:t>
            </a:r>
          </a:p>
          <a:p>
            <a:pPr marL="365760" lvl="1" indent="-365760">
              <a:spcBef>
                <a:spcPts val="1800"/>
              </a:spcBef>
            </a:pPr>
            <a:r>
              <a:rPr lang="en-US" sz="3200" dirty="0" smtClean="0"/>
              <a:t>As Earth moves between </a:t>
            </a:r>
            <a:r>
              <a:rPr lang="en-US" sz="3200" b="1" dirty="0" smtClean="0"/>
              <a:t>positions </a:t>
            </a:r>
            <a:r>
              <a:rPr lang="en-US" sz="3200" b="1" dirty="0"/>
              <a:t>1 and </a:t>
            </a:r>
            <a:r>
              <a:rPr lang="en-US" sz="3200" b="1" dirty="0" smtClean="0"/>
              <a:t>2</a:t>
            </a:r>
            <a:r>
              <a:rPr lang="en-US" sz="3200" dirty="0" smtClean="0"/>
              <a:t>,</a:t>
            </a:r>
            <a:r>
              <a:rPr lang="en-US" sz="3200" b="1" dirty="0" smtClean="0"/>
              <a:t> </a:t>
            </a:r>
            <a:r>
              <a:rPr lang="en-US" sz="3200" dirty="0" smtClean="0"/>
              <a:t>what months of the year would it be?</a:t>
            </a:r>
            <a:endParaRPr lang="en-US" sz="3200" dirty="0"/>
          </a:p>
        </p:txBody>
      </p:sp>
    </p:spTree>
    <p:extLst>
      <p:ext uri="{BB962C8B-B14F-4D97-AF65-F5344CB8AC3E}">
        <p14:creationId xmlns="" xmlns:p14="http://schemas.microsoft.com/office/powerpoint/2010/main" val="4085332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990600"/>
          </a:xfrm>
        </p:spPr>
        <p:txBody>
          <a:bodyPr>
            <a:normAutofit/>
          </a:bodyPr>
          <a:lstStyle/>
          <a:p>
            <a:r>
              <a:rPr lang="en-US" dirty="0" smtClean="0"/>
              <a:t>Earth’s Orbit and Seasons: Your Ideas</a:t>
            </a:r>
            <a:endParaRPr lang="en-US" dirty="0"/>
          </a:p>
        </p:txBody>
      </p:sp>
      <p:sp>
        <p:nvSpPr>
          <p:cNvPr id="3" name="Content Placeholder 2"/>
          <p:cNvSpPr>
            <a:spLocks noGrp="1"/>
          </p:cNvSpPr>
          <p:nvPr>
            <p:ph idx="1"/>
          </p:nvPr>
        </p:nvSpPr>
        <p:spPr>
          <a:xfrm>
            <a:off x="685800" y="1447800"/>
            <a:ext cx="7924800" cy="4800600"/>
          </a:xfrm>
        </p:spPr>
        <p:txBody>
          <a:bodyPr/>
          <a:lstStyle/>
          <a:p>
            <a:pPr marL="365760" lvl="1" indent="-365760">
              <a:spcBef>
                <a:spcPts val="1800"/>
              </a:spcBef>
            </a:pPr>
            <a:r>
              <a:rPr lang="en-US" sz="3200" dirty="0" smtClean="0"/>
              <a:t>What </a:t>
            </a:r>
            <a:r>
              <a:rPr lang="en-US" sz="3200" dirty="0"/>
              <a:t>part of Earth </a:t>
            </a:r>
            <a:r>
              <a:rPr lang="en-US" sz="3200" dirty="0" smtClean="0"/>
              <a:t>received </a:t>
            </a:r>
            <a:r>
              <a:rPr lang="en-US" sz="3200" dirty="0"/>
              <a:t>more </a:t>
            </a:r>
            <a:r>
              <a:rPr lang="en-US" sz="3200" dirty="0" smtClean="0"/>
              <a:t>sunlight in </a:t>
            </a:r>
            <a:r>
              <a:rPr lang="en-US" sz="3200" b="1" dirty="0" smtClean="0"/>
              <a:t>position 3</a:t>
            </a:r>
            <a:r>
              <a:rPr lang="en-US" sz="3200" dirty="0" smtClean="0"/>
              <a:t>?</a:t>
            </a:r>
            <a:endParaRPr lang="en-US" sz="3200" dirty="0"/>
          </a:p>
          <a:p>
            <a:pPr marL="365760" lvl="1" indent="-365760">
              <a:spcBef>
                <a:spcPts val="1800"/>
              </a:spcBef>
            </a:pPr>
            <a:r>
              <a:rPr lang="en-US" sz="3200" dirty="0"/>
              <a:t>What season </a:t>
            </a:r>
            <a:r>
              <a:rPr lang="en-US" sz="3200" dirty="0" smtClean="0"/>
              <a:t>would it be in </a:t>
            </a:r>
            <a:r>
              <a:rPr lang="en-US" sz="3200" dirty="0"/>
              <a:t>the Northern </a:t>
            </a:r>
            <a:r>
              <a:rPr lang="en-US" sz="3200" dirty="0" smtClean="0"/>
              <a:t>Hemisphere when Earth is in that position?</a:t>
            </a:r>
            <a:endParaRPr lang="en-US" sz="3200" dirty="0"/>
          </a:p>
          <a:p>
            <a:pPr marL="365760" lvl="1" indent="-365760">
              <a:spcBef>
                <a:spcPts val="1800"/>
              </a:spcBef>
            </a:pPr>
            <a:r>
              <a:rPr lang="en-US" sz="3200" dirty="0"/>
              <a:t>What season </a:t>
            </a:r>
            <a:r>
              <a:rPr lang="en-US" sz="3200" dirty="0" smtClean="0"/>
              <a:t>would it be </a:t>
            </a:r>
            <a:r>
              <a:rPr lang="en-US" sz="3200" dirty="0"/>
              <a:t>in the Southern Hemisphere?</a:t>
            </a:r>
          </a:p>
          <a:p>
            <a:pPr marL="365760" lvl="1" indent="-365760">
              <a:spcBef>
                <a:spcPts val="1800"/>
              </a:spcBef>
            </a:pPr>
            <a:r>
              <a:rPr lang="en-US" sz="3200" dirty="0" smtClean="0"/>
              <a:t>As Earth moves between </a:t>
            </a:r>
            <a:r>
              <a:rPr lang="en-US" sz="3200" b="1" dirty="0" smtClean="0"/>
              <a:t>positions 3 </a:t>
            </a:r>
            <a:r>
              <a:rPr lang="en-US" sz="3200" b="1" dirty="0"/>
              <a:t>and </a:t>
            </a:r>
            <a:r>
              <a:rPr lang="en-US" sz="3200" b="1" dirty="0" smtClean="0"/>
              <a:t>4</a:t>
            </a:r>
            <a:r>
              <a:rPr lang="en-US" sz="3200" dirty="0" smtClean="0"/>
              <a:t>, what months of the year would it be?</a:t>
            </a:r>
            <a:endParaRPr lang="en-US" sz="3200" dirty="0"/>
          </a:p>
        </p:txBody>
      </p:sp>
    </p:spTree>
    <p:extLst>
      <p:ext uri="{BB962C8B-B14F-4D97-AF65-F5344CB8AC3E}">
        <p14:creationId xmlns="" xmlns:p14="http://schemas.microsoft.com/office/powerpoint/2010/main" val="4085332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normAutofit/>
          </a:bodyPr>
          <a:lstStyle/>
          <a:p>
            <a:r>
              <a:rPr lang="en-US" dirty="0" smtClean="0"/>
              <a:t>Earth’s Orbits and Seasons: Your Ideas</a:t>
            </a:r>
            <a:endParaRPr lang="en-US" dirty="0"/>
          </a:p>
        </p:txBody>
      </p:sp>
      <p:sp>
        <p:nvSpPr>
          <p:cNvPr id="3" name="Content Placeholder 2"/>
          <p:cNvSpPr>
            <a:spLocks noGrp="1"/>
          </p:cNvSpPr>
          <p:nvPr>
            <p:ph idx="1"/>
          </p:nvPr>
        </p:nvSpPr>
        <p:spPr>
          <a:xfrm>
            <a:off x="685800" y="1524000"/>
            <a:ext cx="8077200" cy="4572000"/>
          </a:xfrm>
        </p:spPr>
        <p:txBody>
          <a:bodyPr/>
          <a:lstStyle/>
          <a:p>
            <a:pPr marL="365760" indent="-365760">
              <a:spcBef>
                <a:spcPts val="1800"/>
              </a:spcBef>
            </a:pPr>
            <a:r>
              <a:rPr lang="en-US" sz="3200" dirty="0"/>
              <a:t>What seasons do </a:t>
            </a:r>
            <a:r>
              <a:rPr lang="en-US" sz="3200" b="1" dirty="0" smtClean="0"/>
              <a:t>positions </a:t>
            </a:r>
            <a:r>
              <a:rPr lang="en-US" sz="3200" b="1" dirty="0"/>
              <a:t>2 and </a:t>
            </a:r>
            <a:r>
              <a:rPr lang="en-US" sz="3200" b="1" dirty="0" smtClean="0"/>
              <a:t>4 </a:t>
            </a:r>
            <a:r>
              <a:rPr lang="en-US" sz="3200" dirty="0" smtClean="0"/>
              <a:t>represent?</a:t>
            </a:r>
            <a:endParaRPr lang="en-US" sz="3200" dirty="0"/>
          </a:p>
          <a:p>
            <a:pPr marL="365760" indent="-365760">
              <a:spcBef>
                <a:spcPts val="1800"/>
              </a:spcBef>
            </a:pPr>
            <a:r>
              <a:rPr lang="en-US" sz="3200" dirty="0" smtClean="0"/>
              <a:t>How would you describe Earth’s tilt in these positions relative to the Sun?</a:t>
            </a:r>
          </a:p>
          <a:p>
            <a:pPr marL="365760" indent="-365760">
              <a:spcBef>
                <a:spcPts val="1800"/>
              </a:spcBef>
            </a:pPr>
            <a:r>
              <a:rPr lang="en-US" sz="3200" dirty="0" smtClean="0"/>
              <a:t>In these positions, do you think both hemispheres would receive the same </a:t>
            </a:r>
            <a:br>
              <a:rPr lang="en-US" sz="3200" dirty="0" smtClean="0"/>
            </a:br>
            <a:r>
              <a:rPr lang="en-US" sz="3200" dirty="0" smtClean="0"/>
              <a:t>amount </a:t>
            </a:r>
            <a:r>
              <a:rPr lang="en-US" sz="3200" dirty="0"/>
              <a:t>of sunlight </a:t>
            </a:r>
            <a:r>
              <a:rPr lang="en-US" sz="3200" dirty="0" smtClean="0"/>
              <a:t>or different amounts? Why?</a:t>
            </a:r>
          </a:p>
          <a:p>
            <a:endParaRPr lang="en-US" sz="3600" dirty="0"/>
          </a:p>
        </p:txBody>
      </p:sp>
    </p:spTree>
    <p:extLst>
      <p:ext uri="{BB962C8B-B14F-4D97-AF65-F5344CB8AC3E}">
        <p14:creationId xmlns="" xmlns:p14="http://schemas.microsoft.com/office/powerpoint/2010/main" val="1365342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382000" cy="990600"/>
          </a:xfrm>
        </p:spPr>
        <p:txBody>
          <a:bodyPr>
            <a:noAutofit/>
          </a:bodyPr>
          <a:lstStyle/>
          <a:p>
            <a:r>
              <a:rPr lang="en-US" dirty="0" smtClean="0"/>
              <a:t>Is Earth Closer to the Sun in the Summer?</a:t>
            </a:r>
            <a:endParaRPr lang="en-US" dirty="0"/>
          </a:p>
        </p:txBody>
      </p:sp>
      <p:sp>
        <p:nvSpPr>
          <p:cNvPr id="3" name="Content Placeholder 2"/>
          <p:cNvSpPr>
            <a:spLocks noGrp="1"/>
          </p:cNvSpPr>
          <p:nvPr>
            <p:ph idx="1"/>
          </p:nvPr>
        </p:nvSpPr>
        <p:spPr>
          <a:xfrm>
            <a:off x="609600" y="1524000"/>
            <a:ext cx="8229600" cy="4876800"/>
          </a:xfrm>
        </p:spPr>
        <p:txBody>
          <a:bodyPr/>
          <a:lstStyle/>
          <a:p>
            <a:pPr marL="0" indent="0">
              <a:buNone/>
            </a:pPr>
            <a:r>
              <a:rPr lang="en-US" sz="3200" dirty="0" smtClean="0"/>
              <a:t>Based on our Earth-Sun model, how would you answer these questions?</a:t>
            </a:r>
            <a:endParaRPr lang="en-US" sz="3200" dirty="0"/>
          </a:p>
          <a:p>
            <a:pPr marL="731520" lvl="1" indent="-365760">
              <a:spcBef>
                <a:spcPts val="1200"/>
              </a:spcBef>
            </a:pPr>
            <a:r>
              <a:rPr lang="en-US" sz="3200" dirty="0"/>
              <a:t>Is Earth closer to the Sun when </a:t>
            </a:r>
            <a:r>
              <a:rPr lang="en-US" sz="3200" dirty="0" smtClean="0"/>
              <a:t>it’s summer </a:t>
            </a:r>
            <a:r>
              <a:rPr lang="en-US" sz="3200" dirty="0"/>
              <a:t>in the United States</a:t>
            </a:r>
            <a:r>
              <a:rPr lang="en-US" sz="3200" dirty="0" smtClean="0"/>
              <a:t>? Why or why not?</a:t>
            </a:r>
            <a:endParaRPr lang="en-US" sz="3200" dirty="0"/>
          </a:p>
          <a:p>
            <a:pPr marL="731520" lvl="1" indent="-365760">
              <a:spcBef>
                <a:spcPts val="1200"/>
              </a:spcBef>
            </a:pPr>
            <a:r>
              <a:rPr lang="en-US" sz="3200" dirty="0"/>
              <a:t>Is Earth closer to the Sun when </a:t>
            </a:r>
            <a:r>
              <a:rPr lang="en-US" sz="3200" dirty="0" smtClean="0"/>
              <a:t>it’s summer </a:t>
            </a:r>
            <a:r>
              <a:rPr lang="en-US" sz="3200" dirty="0"/>
              <a:t>in Argentina</a:t>
            </a:r>
            <a:r>
              <a:rPr lang="en-US" sz="3200" dirty="0" smtClean="0"/>
              <a:t>? Why or why not?</a:t>
            </a:r>
            <a:endParaRPr lang="en-US" sz="3200" dirty="0"/>
          </a:p>
          <a:p>
            <a:pPr marL="731520" lvl="1" indent="-365760">
              <a:spcBef>
                <a:spcPts val="1200"/>
              </a:spcBef>
            </a:pPr>
            <a:r>
              <a:rPr lang="en-US" sz="3200" dirty="0"/>
              <a:t>If Earth </a:t>
            </a:r>
            <a:r>
              <a:rPr lang="en-US" sz="3200" dirty="0" smtClean="0"/>
              <a:t>isn’t closer </a:t>
            </a:r>
            <a:r>
              <a:rPr lang="en-US" sz="3200" dirty="0"/>
              <a:t>to the Sun in the summer, </a:t>
            </a:r>
            <a:r>
              <a:rPr lang="en-US" sz="3200" dirty="0" smtClean="0"/>
              <a:t>why do we </a:t>
            </a:r>
            <a:r>
              <a:rPr lang="en-US" sz="3200" dirty="0"/>
              <a:t>have warmer </a:t>
            </a:r>
            <a:r>
              <a:rPr lang="en-US" sz="3200" dirty="0" smtClean="0"/>
              <a:t>temperatures?</a:t>
            </a:r>
          </a:p>
          <a:p>
            <a:pPr lvl="1">
              <a:buNone/>
            </a:pPr>
            <a:endParaRPr lang="en-US" sz="3200" dirty="0"/>
          </a:p>
        </p:txBody>
      </p:sp>
    </p:spTree>
    <p:extLst>
      <p:ext uri="{BB962C8B-B14F-4D97-AF65-F5344CB8AC3E}">
        <p14:creationId xmlns="" xmlns:p14="http://schemas.microsoft.com/office/powerpoint/2010/main" val="24493762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856</TotalTime>
  <Words>712</Words>
  <Application>Microsoft Office PowerPoint</Application>
  <PresentationFormat>On-screen Show (4:3)</PresentationFormat>
  <Paragraphs>61</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The sun’s effect on climate Lesson 3B</vt:lpstr>
      <vt:lpstr>Your Initial Ideas about Seasons</vt:lpstr>
      <vt:lpstr>Lesson Focus Question</vt:lpstr>
      <vt:lpstr>Earth’s Orbit around the Sun</vt:lpstr>
      <vt:lpstr>Investigating Earth’s Orbit and Seasons</vt:lpstr>
      <vt:lpstr>Earth’s Orbit and Seasons: Your Ideas</vt:lpstr>
      <vt:lpstr>Earth’s Orbit and Seasons: Your Ideas</vt:lpstr>
      <vt:lpstr>Earth’s Orbits and Seasons: Your Ideas</vt:lpstr>
      <vt:lpstr>Is Earth Closer to the Sun in the Summer?</vt:lpstr>
      <vt:lpstr>Let’s Summarize!</vt:lpstr>
      <vt:lpstr> Our Focus Question </vt:lpstr>
      <vt:lpstr>Next Time</vt:lpstr>
    </vt:vector>
  </TitlesOfParts>
  <Company>BSCS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Numedahl</dc:creator>
  <cp:lastModifiedBy>JLonas</cp:lastModifiedBy>
  <cp:revision>156</cp:revision>
  <dcterms:created xsi:type="dcterms:W3CDTF">2014-06-10T18:20:14Z</dcterms:created>
  <dcterms:modified xsi:type="dcterms:W3CDTF">2019-03-21T15:05:21Z</dcterms:modified>
</cp:coreProperties>
</file>