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99" r:id="rId2"/>
    <p:sldId id="337" r:id="rId3"/>
    <p:sldId id="335" r:id="rId4"/>
    <p:sldId id="338" r:id="rId5"/>
    <p:sldId id="341" r:id="rId6"/>
    <p:sldId id="342" r:id="rId7"/>
    <p:sldId id="343" r:id="rId8"/>
    <p:sldId id="344" r:id="rId9"/>
    <p:sldId id="345" r:id="rId10"/>
    <p:sldId id="346" r:id="rId11"/>
    <p:sldId id="356" r:id="rId12"/>
    <p:sldId id="357" r:id="rId13"/>
    <p:sldId id="360" r:id="rId14"/>
    <p:sldId id="358" r:id="rId15"/>
    <p:sldId id="3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ey Luce"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88" autoAdjust="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 xmlns:p14="http://schemas.microsoft.com/office/powerpoint/2010/main" val="1132978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 xmlns:p14="http://schemas.microsoft.com/office/powerpoint/2010/main" val="4021743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 xmlns:p14="http://schemas.microsoft.com/office/powerpoint/2010/main" val="3286781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 xmlns:p14="http://schemas.microsoft.com/office/powerpoint/2010/main" val="2702927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 xmlns:p14="http://schemas.microsoft.com/office/powerpoint/2010/main" val="2176012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 xmlns:p14="http://schemas.microsoft.com/office/powerpoint/2010/main" val="411182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 xmlns:p14="http://schemas.microsoft.com/office/powerpoint/2010/main" val="1179556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 xmlns:p14="http://schemas.microsoft.com/office/powerpoint/2010/main" val="776829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 xmlns:p14="http://schemas.microsoft.com/office/powerpoint/2010/main" val="841417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 xmlns:p14="http://schemas.microsoft.com/office/powerpoint/2010/main" val="742978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 xmlns:p14="http://schemas.microsoft.com/office/powerpoint/2010/main" val="89439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 xmlns:p14="http://schemas.microsoft.com/office/powerpoint/2010/main" val="3900750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 xmlns:p14="http://schemas.microsoft.com/office/powerpoint/2010/main" val="351915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 xmlns:p14="http://schemas.microsoft.com/office/powerpoint/2010/main" val="1174271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990600"/>
            <a:ext cx="7848600" cy="1905000"/>
          </a:xfrm>
        </p:spPr>
        <p:txBody>
          <a:bodyPr/>
          <a:lstStyle/>
          <a:p>
            <a:pPr eaLnBrk="1" fontAlgn="auto" hangingPunct="1">
              <a:spcAft>
                <a:spcPts val="0"/>
              </a:spcAft>
              <a:defRPr/>
            </a:pPr>
            <a:r>
              <a:rPr lang="en-US" altLang="en-US" dirty="0"/>
              <a:t>The sun’s effect on climate Lesson 4a</a:t>
            </a:r>
          </a:p>
        </p:txBody>
      </p:sp>
      <p:sp>
        <p:nvSpPr>
          <p:cNvPr id="8195" name="Rectangle 3"/>
          <p:cNvSpPr>
            <a:spLocks noGrp="1" noChangeArrowheads="1"/>
          </p:cNvSpPr>
          <p:nvPr>
            <p:ph type="subTitle" idx="1"/>
          </p:nvPr>
        </p:nvSpPr>
        <p:spPr>
          <a:xfrm>
            <a:off x="685800" y="3505200"/>
            <a:ext cx="7391400" cy="1295400"/>
          </a:xfrm>
        </p:spPr>
        <p:txBody>
          <a:bodyPr rtlCol="0">
            <a:normAutofit/>
          </a:bodyPr>
          <a:lstStyle/>
          <a:p>
            <a:pPr eaLnBrk="1" fontAlgn="auto" hangingPunct="1">
              <a:lnSpc>
                <a:spcPct val="80000"/>
              </a:lnSpc>
              <a:spcAft>
                <a:spcPts val="0"/>
              </a:spcAft>
              <a:buFont typeface="Arial" pitchFamily="34" charset="0"/>
              <a:buNone/>
              <a:defRPr/>
            </a:pPr>
            <a:r>
              <a:rPr lang="en-US" altLang="en-US" sz="4000" dirty="0">
                <a:solidFill>
                  <a:srgbClr val="0070C0"/>
                </a:solidFill>
              </a:rPr>
              <a:t>Why Is It Warmer in the </a:t>
            </a:r>
            <a:r>
              <a:rPr lang="en-US" altLang="en-US" sz="4000">
                <a:solidFill>
                  <a:srgbClr val="0070C0"/>
                </a:solidFill>
              </a:rPr>
              <a:t>Summer than </a:t>
            </a:r>
            <a:r>
              <a:rPr lang="en-US" altLang="en-US" sz="4000" dirty="0">
                <a:solidFill>
                  <a:srgbClr val="0070C0"/>
                </a:solidFill>
              </a:rPr>
              <a:t>in the Winter?</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 xmlns:a14="http://schemas.microsoft.com/office/drawing/2010/main" val="0"/>
              </a:ext>
            </a:extLst>
          </a:blip>
          <a:srcRect l="13526" t="10564" r="3623" b="5182"/>
          <a:stretch/>
        </p:blipFill>
        <p:spPr bwMode="auto">
          <a:xfrm>
            <a:off x="3200400" y="48768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029200" y="48006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553200" y="4876800"/>
            <a:ext cx="1428750" cy="585788"/>
          </a:xfrm>
          <a:prstGeom prst="rect">
            <a:avLst/>
          </a:prstGeom>
        </p:spPr>
      </p:pic>
    </p:spTree>
    <p:extLst>
      <p:ext uri="{BB962C8B-B14F-4D97-AF65-F5344CB8AC3E}">
        <p14:creationId xmlns=""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normAutofit fontScale="90000"/>
          </a:bodyPr>
          <a:lstStyle/>
          <a:p>
            <a:r>
              <a:rPr lang="en-US" dirty="0"/>
              <a:t/>
            </a:r>
            <a:br>
              <a:rPr lang="en-US" dirty="0"/>
            </a:br>
            <a:r>
              <a:rPr lang="en-US" dirty="0"/>
              <a:t>The </a:t>
            </a:r>
            <a:r>
              <a:rPr lang="en-US" sz="4200" dirty="0"/>
              <a:t>Angle of Sunlight and Seasons on Earth</a:t>
            </a:r>
            <a:r>
              <a:rPr lang="en-US" dirty="0"/>
              <a:t/>
            </a:r>
            <a:br>
              <a:rPr lang="en-US" dirty="0"/>
            </a:br>
            <a:endParaRPr lang="en-US" dirty="0"/>
          </a:p>
        </p:txBody>
      </p:sp>
      <p:sp>
        <p:nvSpPr>
          <p:cNvPr id="3" name="Content Placeholder 2"/>
          <p:cNvSpPr>
            <a:spLocks noGrp="1"/>
          </p:cNvSpPr>
          <p:nvPr>
            <p:ph idx="1"/>
          </p:nvPr>
        </p:nvSpPr>
        <p:spPr>
          <a:xfrm>
            <a:off x="609600" y="1600200"/>
            <a:ext cx="8305800" cy="4495800"/>
          </a:xfrm>
        </p:spPr>
        <p:txBody>
          <a:bodyPr/>
          <a:lstStyle/>
          <a:p>
            <a:pPr marL="514350" indent="-514350">
              <a:spcBef>
                <a:spcPts val="1200"/>
              </a:spcBef>
              <a:buFont typeface="+mj-lt"/>
              <a:buAutoNum type="arabicPeriod"/>
            </a:pPr>
            <a:r>
              <a:rPr lang="en-US" sz="3200" dirty="0"/>
              <a:t>Follow the directions on handout 4.1 (The Angle of Sunlight and Seasons on Earth). </a:t>
            </a:r>
          </a:p>
          <a:p>
            <a:pPr marL="514350" indent="-514350">
              <a:spcBef>
                <a:spcPts val="1800"/>
              </a:spcBef>
              <a:buFont typeface="+mj-lt"/>
              <a:buAutoNum type="arabicPeriod"/>
            </a:pPr>
            <a:r>
              <a:rPr lang="en-US" sz="3200" dirty="0"/>
              <a:t>Work together to collect the data and then record this information on your </a:t>
            </a:r>
            <a:r>
              <a:rPr lang="en-US" sz="3200" dirty="0" smtClean="0"/>
              <a:t>own data </a:t>
            </a:r>
            <a:r>
              <a:rPr lang="en-US" sz="3200" dirty="0"/>
              <a:t>tables (handout 4.4).</a:t>
            </a:r>
          </a:p>
          <a:p>
            <a:pPr marL="514350" indent="-514350">
              <a:spcBef>
                <a:spcPts val="1800"/>
              </a:spcBef>
              <a:buFont typeface="+mj-lt"/>
              <a:buAutoNum type="arabicPeriod"/>
            </a:pPr>
            <a:r>
              <a:rPr lang="en-US" sz="3200" dirty="0">
                <a:solidFill>
                  <a:srgbClr val="FF0000"/>
                </a:solidFill>
              </a:rPr>
              <a:t>I will distribute other handouts when your group is ready for them.</a:t>
            </a:r>
            <a:endParaRPr lang="en-US" sz="3600" dirty="0"/>
          </a:p>
          <a:p>
            <a:endParaRPr lang="en-US" sz="3600" dirty="0"/>
          </a:p>
        </p:txBody>
      </p:sp>
    </p:spTree>
    <p:extLst>
      <p:ext uri="{BB962C8B-B14F-4D97-AF65-F5344CB8AC3E}">
        <p14:creationId xmlns="" xmlns:p14="http://schemas.microsoft.com/office/powerpoint/2010/main" val="2029009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a:t>Today’s Focus Question</a:t>
            </a:r>
          </a:p>
        </p:txBody>
      </p:sp>
      <p:sp>
        <p:nvSpPr>
          <p:cNvPr id="3" name="Content Placeholder 2"/>
          <p:cNvSpPr>
            <a:spLocks noGrp="1"/>
          </p:cNvSpPr>
          <p:nvPr>
            <p:ph idx="1"/>
          </p:nvPr>
        </p:nvSpPr>
        <p:spPr>
          <a:xfrm>
            <a:off x="685800" y="1600200"/>
            <a:ext cx="8001000" cy="4876800"/>
          </a:xfrm>
        </p:spPr>
        <p:txBody>
          <a:bodyPr/>
          <a:lstStyle/>
          <a:p>
            <a:pPr marL="0" indent="0">
              <a:spcBef>
                <a:spcPts val="0"/>
              </a:spcBef>
              <a:buNone/>
            </a:pPr>
            <a:r>
              <a:rPr lang="en-US" sz="3200" i="1" dirty="0"/>
              <a:t>Why is it warmer in the summer than in the winter?</a:t>
            </a:r>
          </a:p>
          <a:p>
            <a:pPr marL="731520" indent="-365760">
              <a:spcBef>
                <a:spcPts val="2200"/>
              </a:spcBef>
            </a:pPr>
            <a:r>
              <a:rPr lang="en-US" sz="3200" dirty="0"/>
              <a:t>Using the data from your data </a:t>
            </a:r>
            <a:r>
              <a:rPr lang="en-US" sz="3200" dirty="0" smtClean="0"/>
              <a:t>table </a:t>
            </a:r>
            <a:r>
              <a:rPr lang="en-US" sz="3200" dirty="0"/>
              <a:t>and what you’ve learned in previous lessons, work together as </a:t>
            </a:r>
            <a:r>
              <a:rPr lang="en-US" sz="3200" dirty="0" smtClean="0"/>
              <a:t>in your small group </a:t>
            </a:r>
            <a:r>
              <a:rPr lang="en-US" sz="3200" dirty="0"/>
              <a:t>to develop an answer to this question.</a:t>
            </a:r>
          </a:p>
          <a:p>
            <a:pPr marL="731520" indent="-365760">
              <a:spcBef>
                <a:spcPts val="1200"/>
              </a:spcBef>
            </a:pPr>
            <a:r>
              <a:rPr lang="en-US" sz="3200" dirty="0"/>
              <a:t>Then write this answer in your science </a:t>
            </a:r>
            <a:r>
              <a:rPr lang="en-US" sz="3200" dirty="0" smtClean="0"/>
              <a:t>notebook.</a:t>
            </a:r>
            <a:endParaRPr lang="en-US" sz="3200" dirty="0"/>
          </a:p>
        </p:txBody>
      </p:sp>
    </p:spTree>
    <p:extLst>
      <p:ext uri="{BB962C8B-B14F-4D97-AF65-F5344CB8AC3E}">
        <p14:creationId xmlns="" xmlns:p14="http://schemas.microsoft.com/office/powerpoint/2010/main" val="3730982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lstStyle/>
          <a:p>
            <a:r>
              <a:rPr lang="en-US" dirty="0"/>
              <a:t>Let’s Summarize!</a:t>
            </a:r>
          </a:p>
        </p:txBody>
      </p:sp>
      <p:sp>
        <p:nvSpPr>
          <p:cNvPr id="3" name="Content Placeholder 2"/>
          <p:cNvSpPr>
            <a:spLocks noGrp="1"/>
          </p:cNvSpPr>
          <p:nvPr>
            <p:ph idx="1"/>
          </p:nvPr>
        </p:nvSpPr>
        <p:spPr>
          <a:xfrm>
            <a:off x="609600" y="1524000"/>
            <a:ext cx="8077200" cy="4876800"/>
          </a:xfrm>
        </p:spPr>
        <p:txBody>
          <a:bodyPr/>
          <a:lstStyle/>
          <a:p>
            <a:pPr marL="914400" indent="0">
              <a:buNone/>
            </a:pPr>
            <a:r>
              <a:rPr lang="en-US" sz="3200" dirty="0"/>
              <a:t>Key science ideas from </a:t>
            </a:r>
            <a:r>
              <a:rPr lang="en-US" sz="3200" b="1" dirty="0"/>
              <a:t>lesson 1</a:t>
            </a:r>
            <a:r>
              <a:rPr lang="en-US" sz="3200" dirty="0"/>
              <a:t>: </a:t>
            </a:r>
            <a:endParaRPr lang="en-US" sz="3200" dirty="0" smtClean="0"/>
          </a:p>
          <a:p>
            <a:pPr marL="457200" indent="0">
              <a:spcBef>
                <a:spcPts val="1800"/>
              </a:spcBef>
              <a:buNone/>
            </a:pPr>
            <a:r>
              <a:rPr lang="en-US" sz="3200" i="1" dirty="0" smtClean="0"/>
              <a:t>T</a:t>
            </a:r>
            <a:r>
              <a:rPr lang="en-US" sz="3200" i="1" dirty="0" smtClean="0">
                <a:solidFill>
                  <a:srgbClr val="000000"/>
                </a:solidFill>
                <a:latin typeface="Calibri" charset="0"/>
              </a:rPr>
              <a:t>emperatures vary by latitude. In general, it’s warmer closer to the equator and cooler farther from the equator.</a:t>
            </a:r>
          </a:p>
          <a:p>
            <a:pPr marL="1097280" lvl="1" indent="-365760">
              <a:spcBef>
                <a:spcPts val="2200"/>
              </a:spcBef>
              <a:buFont typeface="Arial" pitchFamily="34" charset="0"/>
              <a:buChar char="•"/>
            </a:pPr>
            <a:r>
              <a:rPr lang="en-US" sz="3200" dirty="0" smtClean="0">
                <a:solidFill>
                  <a:srgbClr val="000000"/>
                </a:solidFill>
                <a:latin typeface="Calibri" charset="0"/>
              </a:rPr>
              <a:t>What </a:t>
            </a:r>
            <a:r>
              <a:rPr lang="en-US" sz="3200" dirty="0">
                <a:solidFill>
                  <a:srgbClr val="000000"/>
                </a:solidFill>
                <a:latin typeface="Calibri" charset="0"/>
              </a:rPr>
              <a:t>was our evidence for this?</a:t>
            </a:r>
          </a:p>
          <a:p>
            <a:pPr marL="0" indent="0">
              <a:buNone/>
            </a:pPr>
            <a:endParaRPr lang="en-US" dirty="0">
              <a:solidFill>
                <a:srgbClr val="000000"/>
              </a:solidFill>
              <a:latin typeface="Calibri" charset="0"/>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1524000"/>
            <a:ext cx="685800" cy="685800"/>
          </a:xfrm>
          <a:prstGeom prst="rect">
            <a:avLst/>
          </a:prstGeom>
        </p:spPr>
      </p:pic>
    </p:spTree>
    <p:extLst>
      <p:ext uri="{BB962C8B-B14F-4D97-AF65-F5344CB8AC3E}">
        <p14:creationId xmlns="" xmlns:p14="http://schemas.microsoft.com/office/powerpoint/2010/main" val="43163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90600"/>
          </a:xfrm>
        </p:spPr>
        <p:txBody>
          <a:bodyPr/>
          <a:lstStyle/>
          <a:p>
            <a:r>
              <a:rPr lang="en-US" dirty="0"/>
              <a:t>Let’s Summarize!</a:t>
            </a:r>
          </a:p>
        </p:txBody>
      </p:sp>
      <p:sp>
        <p:nvSpPr>
          <p:cNvPr id="3" name="Content Placeholder 2"/>
          <p:cNvSpPr>
            <a:spLocks noGrp="1"/>
          </p:cNvSpPr>
          <p:nvPr>
            <p:ph idx="1"/>
          </p:nvPr>
        </p:nvSpPr>
        <p:spPr>
          <a:xfrm>
            <a:off x="609600" y="1219200"/>
            <a:ext cx="8305800" cy="5334000"/>
          </a:xfrm>
        </p:spPr>
        <p:txBody>
          <a:bodyPr/>
          <a:lstStyle/>
          <a:p>
            <a:pPr marL="914400" indent="0">
              <a:buNone/>
            </a:pPr>
            <a:r>
              <a:rPr lang="en-US" sz="3000" dirty="0">
                <a:solidFill>
                  <a:srgbClr val="000000"/>
                </a:solidFill>
                <a:latin typeface="Calibri" charset="0"/>
              </a:rPr>
              <a:t>Key science ideas from </a:t>
            </a:r>
            <a:r>
              <a:rPr lang="en-US" sz="3000" b="1" dirty="0">
                <a:solidFill>
                  <a:srgbClr val="000000"/>
                </a:solidFill>
                <a:latin typeface="Calibri" charset="0"/>
              </a:rPr>
              <a:t>lesson 2</a:t>
            </a:r>
            <a:r>
              <a:rPr lang="en-US" sz="3000" dirty="0">
                <a:solidFill>
                  <a:srgbClr val="000000"/>
                </a:solidFill>
                <a:latin typeface="Calibri" charset="0"/>
              </a:rPr>
              <a:t>: </a:t>
            </a:r>
          </a:p>
          <a:p>
            <a:pPr marL="457200" indent="0">
              <a:spcBef>
                <a:spcPts val="2200"/>
              </a:spcBef>
              <a:buNone/>
            </a:pPr>
            <a:r>
              <a:rPr lang="en-US" sz="3000" i="1" dirty="0">
                <a:solidFill>
                  <a:srgbClr val="000000"/>
                </a:solidFill>
                <a:latin typeface="Calibri" charset="0"/>
              </a:rPr>
              <a:t>Earth’s curved surface causes sunlight to strike Earth at an angle above and below the equator. </a:t>
            </a:r>
          </a:p>
          <a:p>
            <a:pPr marL="457200" indent="0">
              <a:spcBef>
                <a:spcPts val="1200"/>
              </a:spcBef>
              <a:buNone/>
            </a:pPr>
            <a:r>
              <a:rPr lang="en-US" sz="3000" i="1" dirty="0">
                <a:solidFill>
                  <a:srgbClr val="292934"/>
                </a:solidFill>
                <a:latin typeface="Calibri" charset="0"/>
              </a:rPr>
              <a:t>When sunlight hits Earth more directly, the light energy (solar radiation) is more concentrated and intense, and Earth’s surface will warm up more. When sunlight hits the surface at an angle, the light energy is more spread out and less intense, and the surface doesn’t warm up as much.</a:t>
            </a:r>
          </a:p>
          <a:p>
            <a:pPr marL="1097280" lvl="1" indent="-365760">
              <a:spcBef>
                <a:spcPts val="1200"/>
              </a:spcBef>
            </a:pPr>
            <a:r>
              <a:rPr lang="en-US" sz="3000" dirty="0">
                <a:solidFill>
                  <a:srgbClr val="000000"/>
                </a:solidFill>
                <a:latin typeface="Calibri" charset="0"/>
              </a:rPr>
              <a:t>What was our evidence for this?</a:t>
            </a:r>
            <a:endParaRPr lang="en-US" sz="30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38200" y="12192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a:t>Let’s Summarize!</a:t>
            </a:r>
          </a:p>
        </p:txBody>
      </p:sp>
      <p:sp>
        <p:nvSpPr>
          <p:cNvPr id="3" name="Content Placeholder 2"/>
          <p:cNvSpPr>
            <a:spLocks noGrp="1"/>
          </p:cNvSpPr>
          <p:nvPr>
            <p:ph idx="1"/>
          </p:nvPr>
        </p:nvSpPr>
        <p:spPr>
          <a:xfrm>
            <a:off x="685800" y="1371600"/>
            <a:ext cx="8001000" cy="5105400"/>
          </a:xfrm>
        </p:spPr>
        <p:txBody>
          <a:bodyPr/>
          <a:lstStyle/>
          <a:p>
            <a:pPr marL="914400" indent="0">
              <a:buNone/>
            </a:pPr>
            <a:r>
              <a:rPr lang="en-US" sz="3200" dirty="0">
                <a:solidFill>
                  <a:srgbClr val="000000"/>
                </a:solidFill>
                <a:latin typeface="Calibri" charset="0"/>
              </a:rPr>
              <a:t>Key science ideas from </a:t>
            </a:r>
            <a:r>
              <a:rPr lang="en-US" sz="3200" b="1" dirty="0">
                <a:solidFill>
                  <a:srgbClr val="000000"/>
                </a:solidFill>
                <a:latin typeface="Calibri" charset="0"/>
              </a:rPr>
              <a:t>lesson 3</a:t>
            </a:r>
            <a:r>
              <a:rPr lang="en-US" sz="3200" dirty="0">
                <a:solidFill>
                  <a:srgbClr val="000000"/>
                </a:solidFill>
                <a:latin typeface="Calibri" charset="0"/>
              </a:rPr>
              <a:t>: </a:t>
            </a:r>
          </a:p>
          <a:p>
            <a:pPr marL="457200" indent="0">
              <a:spcBef>
                <a:spcPts val="2200"/>
              </a:spcBef>
              <a:buNone/>
            </a:pPr>
            <a:r>
              <a:rPr lang="en-US" sz="3200" i="1" dirty="0">
                <a:solidFill>
                  <a:srgbClr val="000000"/>
                </a:solidFill>
                <a:latin typeface="Calibri" charset="0"/>
              </a:rPr>
              <a:t>The tilt of Earth’s axis always points in one direction</a:t>
            </a:r>
            <a:r>
              <a:rPr lang="en-US" sz="3200" i="1" dirty="0"/>
              <a:t>—</a:t>
            </a:r>
            <a:r>
              <a:rPr lang="en-US" sz="3200" i="1" dirty="0">
                <a:solidFill>
                  <a:srgbClr val="000000"/>
                </a:solidFill>
                <a:latin typeface="Calibri" charset="0"/>
              </a:rPr>
              <a:t>toward the North Star. This consistent tilt produces opposite seasons in the Northern and Southern Hemispheres. When it’s summer in the Northern Hemisphere, it’s winter in the Southern Hemisphere, and vice versa.</a:t>
            </a:r>
          </a:p>
          <a:p>
            <a:pPr marL="1097280" lvl="1" indent="-365760">
              <a:spcBef>
                <a:spcPts val="2200"/>
              </a:spcBef>
            </a:pPr>
            <a:r>
              <a:rPr lang="en-US" sz="3200" dirty="0">
                <a:solidFill>
                  <a:srgbClr val="000000"/>
                </a:solidFill>
                <a:latin typeface="Calibri" charset="0"/>
              </a:rPr>
              <a:t>What was our evidence for this?</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14400" y="1371600"/>
            <a:ext cx="685800" cy="685800"/>
          </a:xfrm>
          <a:prstGeom prst="rect">
            <a:avLst/>
          </a:prstGeom>
        </p:spPr>
      </p:pic>
    </p:spTree>
    <p:extLst>
      <p:ext uri="{BB962C8B-B14F-4D97-AF65-F5344CB8AC3E}">
        <p14:creationId xmlns="" xmlns:p14="http://schemas.microsoft.com/office/powerpoint/2010/main" val="14961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lstStyle/>
          <a:p>
            <a:r>
              <a:rPr lang="en-US" dirty="0"/>
              <a:t>Next Time</a:t>
            </a:r>
          </a:p>
        </p:txBody>
      </p:sp>
      <p:sp>
        <p:nvSpPr>
          <p:cNvPr id="3" name="Content Placeholder 2"/>
          <p:cNvSpPr>
            <a:spLocks noGrp="1"/>
          </p:cNvSpPr>
          <p:nvPr>
            <p:ph idx="1"/>
          </p:nvPr>
        </p:nvSpPr>
        <p:spPr>
          <a:xfrm>
            <a:off x="762000" y="1600200"/>
            <a:ext cx="7924800" cy="4876800"/>
          </a:xfrm>
        </p:spPr>
        <p:txBody>
          <a:bodyPr/>
          <a:lstStyle/>
          <a:p>
            <a:pPr marL="0" indent="0">
              <a:buNone/>
            </a:pPr>
            <a:r>
              <a:rPr lang="en-US" sz="3200" dirty="0"/>
              <a:t>Do you think Earth’s tilt has anything to do with why it’s warmer in the summer than in the winter?</a:t>
            </a:r>
          </a:p>
          <a:p>
            <a:pPr marL="0" indent="0">
              <a:spcBef>
                <a:spcPts val="2200"/>
              </a:spcBef>
              <a:buNone/>
            </a:pPr>
            <a:r>
              <a:rPr lang="en-US" sz="3200" dirty="0"/>
              <a:t>Let’s find out!</a:t>
            </a:r>
          </a:p>
        </p:txBody>
      </p:sp>
    </p:spTree>
    <p:extLst>
      <p:ext uri="{BB962C8B-B14F-4D97-AF65-F5344CB8AC3E}">
        <p14:creationId xmlns="" xmlns:p14="http://schemas.microsoft.com/office/powerpoint/2010/main" val="15531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normAutofit/>
          </a:bodyPr>
          <a:lstStyle/>
          <a:p>
            <a:r>
              <a:rPr lang="en-US" dirty="0"/>
              <a:t>Review: The Sun’s Effect on Climate</a:t>
            </a:r>
          </a:p>
        </p:txBody>
      </p:sp>
      <p:sp>
        <p:nvSpPr>
          <p:cNvPr id="3" name="Content Placeholder 2"/>
          <p:cNvSpPr>
            <a:spLocks noGrp="1"/>
          </p:cNvSpPr>
          <p:nvPr>
            <p:ph idx="1"/>
          </p:nvPr>
        </p:nvSpPr>
        <p:spPr>
          <a:xfrm>
            <a:off x="685800" y="1295400"/>
            <a:ext cx="8153400" cy="4876800"/>
          </a:xfrm>
        </p:spPr>
        <p:txBody>
          <a:bodyPr/>
          <a:lstStyle/>
          <a:p>
            <a:pPr marL="0" indent="0">
              <a:buNone/>
            </a:pPr>
            <a:r>
              <a:rPr lang="en-US" sz="3200" dirty="0"/>
              <a:t>Let’s review what we’ve learned so far about the Sun’s effect on climate and temperatures on Earth. (Use complete sentences!)</a:t>
            </a:r>
          </a:p>
          <a:p>
            <a:pPr marL="457200" indent="0">
              <a:spcBef>
                <a:spcPts val="1800"/>
              </a:spcBef>
              <a:buNone/>
            </a:pPr>
            <a:r>
              <a:rPr lang="en-US" sz="3200" b="1" dirty="0"/>
              <a:t>Lesson 1: </a:t>
            </a:r>
            <a:r>
              <a:rPr lang="en-US" sz="3200" dirty="0"/>
              <a:t>What temperature patterns did we observe from the bar graphs in this lesson?</a:t>
            </a:r>
          </a:p>
          <a:p>
            <a:pPr marL="457200" indent="0">
              <a:spcBef>
                <a:spcPts val="600"/>
              </a:spcBef>
              <a:buNone/>
            </a:pPr>
            <a:r>
              <a:rPr lang="en-US" sz="3200" b="1" dirty="0"/>
              <a:t>Lesson 2: </a:t>
            </a:r>
            <a:r>
              <a:rPr lang="en-US" sz="3200" dirty="0"/>
              <a:t>How does the angle of sunlight  affect temperatures on Earth?</a:t>
            </a:r>
          </a:p>
          <a:p>
            <a:pPr marL="457200" indent="0">
              <a:spcBef>
                <a:spcPts val="600"/>
              </a:spcBef>
              <a:buNone/>
            </a:pPr>
            <a:r>
              <a:rPr lang="en-US" sz="3200" b="1" dirty="0"/>
              <a:t>Lesson 3: </a:t>
            </a:r>
            <a:r>
              <a:rPr lang="en-US" sz="3200" dirty="0"/>
              <a:t>How did our model of Earth’s orbit around the Sun help us understand seasons?</a:t>
            </a:r>
          </a:p>
          <a:p>
            <a:pPr marL="0" indent="0">
              <a:buNone/>
            </a:pPr>
            <a:endParaRPr lang="en-US" sz="3200" dirty="0"/>
          </a:p>
          <a:p>
            <a:pPr marL="0" indent="0">
              <a:buNone/>
            </a:pPr>
            <a:endParaRPr lang="en-US" sz="3200" dirty="0"/>
          </a:p>
          <a:p>
            <a:pPr lvl="1"/>
            <a:endParaRPr lang="en-US" sz="3200" dirty="0"/>
          </a:p>
          <a:p>
            <a:pPr lvl="1"/>
            <a:endParaRPr lang="en-US" sz="3200" dirty="0"/>
          </a:p>
          <a:p>
            <a:pPr lvl="1"/>
            <a:endParaRPr lang="en-US" sz="3200" dirty="0"/>
          </a:p>
        </p:txBody>
      </p:sp>
    </p:spTree>
    <p:extLst>
      <p:ext uri="{BB962C8B-B14F-4D97-AF65-F5344CB8AC3E}">
        <p14:creationId xmlns="" xmlns:p14="http://schemas.microsoft.com/office/powerpoint/2010/main" val="263881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normAutofit/>
          </a:bodyPr>
          <a:lstStyle/>
          <a:p>
            <a:r>
              <a:rPr lang="en-US" dirty="0"/>
              <a:t>Lesson Focus Question</a:t>
            </a:r>
          </a:p>
        </p:txBody>
      </p:sp>
      <p:sp>
        <p:nvSpPr>
          <p:cNvPr id="3" name="Content Placeholder 2"/>
          <p:cNvSpPr>
            <a:spLocks noGrp="1"/>
          </p:cNvSpPr>
          <p:nvPr>
            <p:ph idx="1"/>
          </p:nvPr>
        </p:nvSpPr>
        <p:spPr>
          <a:xfrm>
            <a:off x="685800" y="1371600"/>
            <a:ext cx="8077200" cy="5029200"/>
          </a:xfrm>
        </p:spPr>
        <p:txBody>
          <a:bodyPr/>
          <a:lstStyle/>
          <a:p>
            <a:pPr marL="0" indent="0">
              <a:buNone/>
            </a:pPr>
            <a:r>
              <a:rPr lang="en-US" sz="3200" i="1" dirty="0"/>
              <a:t>Why is it warmer in the summer than in the winter?</a:t>
            </a:r>
          </a:p>
          <a:p>
            <a:pPr marL="731520" indent="-365760">
              <a:spcBef>
                <a:spcPts val="2200"/>
              </a:spcBef>
              <a:buFont typeface="Arial" pitchFamily="34" charset="0"/>
              <a:buChar char="•"/>
            </a:pPr>
            <a:r>
              <a:rPr lang="en-US" sz="3200" dirty="0"/>
              <a:t>Copy this question into your science </a:t>
            </a:r>
            <a:r>
              <a:rPr lang="en-US" sz="3200" dirty="0" smtClean="0"/>
              <a:t>notebook </a:t>
            </a:r>
            <a:r>
              <a:rPr lang="en-US" sz="3200" dirty="0" smtClean="0"/>
              <a:t>and draw a box around it.</a:t>
            </a:r>
          </a:p>
          <a:p>
            <a:pPr marL="731520" indent="-365760">
              <a:spcBef>
                <a:spcPts val="2200"/>
              </a:spcBef>
              <a:buFont typeface="Arial" pitchFamily="34" charset="0"/>
              <a:buChar char="•"/>
            </a:pPr>
            <a:r>
              <a:rPr lang="en-US" sz="3200" dirty="0" smtClean="0"/>
              <a:t>Then </a:t>
            </a:r>
            <a:r>
              <a:rPr lang="en-US" sz="3200" dirty="0"/>
              <a:t>write down some initial ideas for answering </a:t>
            </a:r>
            <a:r>
              <a:rPr lang="en-US" sz="3200" dirty="0" smtClean="0"/>
              <a:t>this question based </a:t>
            </a:r>
            <a:r>
              <a:rPr lang="en-US" sz="3200" dirty="0"/>
              <a:t>on what you’ve learned so far. Make sure to explain your </a:t>
            </a:r>
            <a:r>
              <a:rPr lang="en-US" sz="3200" dirty="0" smtClean="0"/>
              <a:t>thinking!</a:t>
            </a:r>
            <a:endParaRPr lang="en-US" sz="3200" dirty="0"/>
          </a:p>
        </p:txBody>
      </p:sp>
    </p:spTree>
    <p:extLst>
      <p:ext uri="{BB962C8B-B14F-4D97-AF65-F5344CB8AC3E}">
        <p14:creationId xmlns="" xmlns:p14="http://schemas.microsoft.com/office/powerpoint/2010/main" val="2183938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fontScale="90000"/>
          </a:bodyPr>
          <a:lstStyle/>
          <a:p>
            <a:r>
              <a:rPr lang="en-US" sz="4400" dirty="0"/>
              <a:t>Review: Earth’s Orbit around the Sun</a:t>
            </a:r>
          </a:p>
        </p:txBody>
      </p:sp>
      <p:sp>
        <p:nvSpPr>
          <p:cNvPr id="3" name="Content Placeholder 2"/>
          <p:cNvSpPr>
            <a:spLocks noGrp="1"/>
          </p:cNvSpPr>
          <p:nvPr>
            <p:ph idx="1"/>
          </p:nvPr>
        </p:nvSpPr>
        <p:spPr>
          <a:xfrm>
            <a:off x="685800" y="1524000"/>
            <a:ext cx="8001000" cy="4724400"/>
          </a:xfrm>
        </p:spPr>
        <p:txBody>
          <a:bodyPr/>
          <a:lstStyle/>
          <a:p>
            <a:pPr marL="0" lvl="1" indent="0">
              <a:spcBef>
                <a:spcPts val="0"/>
              </a:spcBef>
              <a:buNone/>
            </a:pPr>
            <a:r>
              <a:rPr lang="en-US" sz="3200" dirty="0"/>
              <a:t>Watch and listen carefully as your classmates demonstrate Earth’s orbit around the Sun and the four positions from yesterday’s lesson.</a:t>
            </a:r>
          </a:p>
          <a:p>
            <a:pPr marL="731520" lvl="1" indent="-365760">
              <a:spcBef>
                <a:spcPts val="1200"/>
              </a:spcBef>
            </a:pPr>
            <a:r>
              <a:rPr lang="en-US" sz="3200" dirty="0"/>
              <a:t>Do you agree or disagree with this model of Earth’s orbit? </a:t>
            </a:r>
            <a:r>
              <a:rPr lang="en-US" sz="3200"/>
              <a:t>Why?</a:t>
            </a:r>
            <a:endParaRPr lang="en-US" sz="3200" dirty="0"/>
          </a:p>
          <a:p>
            <a:pPr marL="731520" lvl="1" indent="-365760">
              <a:spcBef>
                <a:spcPts val="1200"/>
              </a:spcBef>
            </a:pPr>
            <a:r>
              <a:rPr lang="en-US" sz="3200" dirty="0"/>
              <a:t>What would you add or change to make the simulation more scientifically accurate?</a:t>
            </a:r>
          </a:p>
          <a:p>
            <a:pPr marL="0" indent="0">
              <a:buNone/>
            </a:pPr>
            <a:endParaRPr lang="en-US" sz="3200" dirty="0"/>
          </a:p>
        </p:txBody>
      </p:sp>
    </p:spTree>
    <p:extLst>
      <p:ext uri="{BB962C8B-B14F-4D97-AF65-F5344CB8AC3E}">
        <p14:creationId xmlns="" xmlns:p14="http://schemas.microsoft.com/office/powerpoint/2010/main" val="298485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990600"/>
          </a:xfrm>
        </p:spPr>
        <p:txBody>
          <a:bodyPr>
            <a:normAutofit fontScale="90000"/>
          </a:bodyPr>
          <a:lstStyle/>
          <a:p>
            <a:r>
              <a:rPr lang="en-US" dirty="0"/>
              <a:t/>
            </a:r>
            <a:br>
              <a:rPr lang="en-US" dirty="0"/>
            </a:br>
            <a:r>
              <a:rPr lang="en-US" sz="4400" dirty="0"/>
              <a:t>Review: Earth’s Orbit around the Sun</a:t>
            </a:r>
            <a:r>
              <a:rPr lang="en-US" dirty="0"/>
              <a:t/>
            </a:r>
            <a:br>
              <a:rPr lang="en-US" dirty="0"/>
            </a:b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3200" dirty="0"/>
              <a:t>Compare our Earth-Sun model from yesterday’s lesson with the diagram from lesson 2 showing the Sun’s rays hitting Earth’s </a:t>
            </a:r>
            <a:r>
              <a:rPr lang="en-US" sz="3200" dirty="0" smtClean="0"/>
              <a:t>surface at different angles based on latitude. </a:t>
            </a:r>
            <a:endParaRPr lang="en-US" sz="3200" dirty="0"/>
          </a:p>
          <a:p>
            <a:pPr marL="731520" indent="-365760">
              <a:spcBef>
                <a:spcPts val="2200"/>
              </a:spcBef>
            </a:pPr>
            <a:r>
              <a:rPr lang="en-US" sz="3200" dirty="0"/>
              <a:t>What’s different about the position of Earth in these two models?</a:t>
            </a:r>
          </a:p>
        </p:txBody>
      </p:sp>
    </p:spTree>
    <p:extLst>
      <p:ext uri="{BB962C8B-B14F-4D97-AF65-F5344CB8AC3E}">
        <p14:creationId xmlns="" xmlns:p14="http://schemas.microsoft.com/office/powerpoint/2010/main" val="419090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fontScale="90000"/>
          </a:bodyPr>
          <a:lstStyle/>
          <a:p>
            <a:r>
              <a:rPr lang="en-US" dirty="0"/>
              <a:t/>
            </a:r>
            <a:br>
              <a:rPr lang="en-US" dirty="0"/>
            </a:br>
            <a:r>
              <a:rPr lang="en-US" sz="4400" dirty="0"/>
              <a:t>Your Predictions</a:t>
            </a:r>
            <a:r>
              <a:rPr lang="en-US" dirty="0"/>
              <a:t/>
            </a:r>
            <a:br>
              <a:rPr lang="en-US" dirty="0"/>
            </a:br>
            <a:endParaRPr lang="en-US" dirty="0"/>
          </a:p>
        </p:txBody>
      </p:sp>
      <p:sp>
        <p:nvSpPr>
          <p:cNvPr id="3" name="Content Placeholder 2"/>
          <p:cNvSpPr>
            <a:spLocks noGrp="1"/>
          </p:cNvSpPr>
          <p:nvPr>
            <p:ph idx="1"/>
          </p:nvPr>
        </p:nvSpPr>
        <p:spPr>
          <a:xfrm>
            <a:off x="685800" y="1600200"/>
            <a:ext cx="8077200" cy="4495800"/>
          </a:xfrm>
        </p:spPr>
        <p:txBody>
          <a:bodyPr/>
          <a:lstStyle/>
          <a:p>
            <a:pPr marL="0" indent="0">
              <a:buNone/>
            </a:pPr>
            <a:r>
              <a:rPr lang="en-US" sz="3200" dirty="0"/>
              <a:t>Do you think the tilt of Earth on its axis will change </a:t>
            </a:r>
            <a:r>
              <a:rPr lang="en-US" sz="3200" dirty="0" smtClean="0"/>
              <a:t>whether sunlight will strike </a:t>
            </a:r>
            <a:r>
              <a:rPr lang="en-US" sz="3200" dirty="0"/>
              <a:t>Earth’s surface </a:t>
            </a:r>
            <a:r>
              <a:rPr lang="en-US" sz="3200" dirty="0" smtClean="0"/>
              <a:t>more directly or at </a:t>
            </a:r>
            <a:r>
              <a:rPr lang="en-US" sz="3200" dirty="0"/>
              <a:t>an angle? </a:t>
            </a:r>
          </a:p>
          <a:p>
            <a:pPr marL="731520" indent="-365760">
              <a:spcBef>
                <a:spcPts val="2200"/>
              </a:spcBef>
            </a:pPr>
            <a:r>
              <a:rPr lang="en-US" sz="3200" dirty="0"/>
              <a:t>I predict that Earth’s tilt [will change/will not change] </a:t>
            </a:r>
            <a:r>
              <a:rPr lang="en-US" sz="3200" dirty="0" smtClean="0"/>
              <a:t>whether sunlight will strike </a:t>
            </a:r>
            <a:r>
              <a:rPr lang="en-US" sz="3200" dirty="0"/>
              <a:t>Earth’s surface </a:t>
            </a:r>
            <a:r>
              <a:rPr lang="en-US" sz="3200" dirty="0" smtClean="0"/>
              <a:t>more directly or at </a:t>
            </a:r>
            <a:r>
              <a:rPr lang="en-US" sz="3200" dirty="0"/>
              <a:t>an </a:t>
            </a:r>
            <a:r>
              <a:rPr lang="en-US" sz="3200" dirty="0" smtClean="0"/>
              <a:t>angle. </a:t>
            </a:r>
            <a:r>
              <a:rPr lang="en-US" sz="3200" dirty="0"/>
              <a:t>My evidence is ___________.</a:t>
            </a:r>
          </a:p>
        </p:txBody>
      </p:sp>
    </p:spTree>
    <p:extLst>
      <p:ext uri="{BB962C8B-B14F-4D97-AF65-F5344CB8AC3E}">
        <p14:creationId xmlns="" xmlns:p14="http://schemas.microsoft.com/office/powerpoint/2010/main" val="114985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90600"/>
          </a:xfrm>
        </p:spPr>
        <p:txBody>
          <a:bodyPr>
            <a:normAutofit fontScale="90000"/>
          </a:bodyPr>
          <a:lstStyle/>
          <a:p>
            <a:r>
              <a:rPr lang="en-US" dirty="0"/>
              <a:t/>
            </a:r>
            <a:br>
              <a:rPr lang="en-US" dirty="0"/>
            </a:br>
            <a:r>
              <a:rPr lang="en-US" dirty="0"/>
              <a:t>The </a:t>
            </a:r>
            <a:r>
              <a:rPr lang="en-US" sz="4200" dirty="0"/>
              <a:t>Angle of Sunlight and Seasons on Earth</a:t>
            </a:r>
            <a:r>
              <a:rPr lang="en-US" dirty="0"/>
              <a:t/>
            </a:r>
            <a:br>
              <a:rPr lang="en-US" dirty="0"/>
            </a:br>
            <a:endParaRPr lang="en-US" dirty="0"/>
          </a:p>
        </p:txBody>
      </p:sp>
      <p:sp>
        <p:nvSpPr>
          <p:cNvPr id="3" name="Content Placeholder 2"/>
          <p:cNvSpPr>
            <a:spLocks noGrp="1"/>
          </p:cNvSpPr>
          <p:nvPr>
            <p:ph idx="1"/>
          </p:nvPr>
        </p:nvSpPr>
        <p:spPr>
          <a:xfrm>
            <a:off x="533400" y="1600200"/>
            <a:ext cx="8153400" cy="4495800"/>
          </a:xfrm>
        </p:spPr>
        <p:txBody>
          <a:bodyPr/>
          <a:lstStyle/>
          <a:p>
            <a:pPr marL="0" indent="0">
              <a:spcBef>
                <a:spcPts val="600"/>
              </a:spcBef>
              <a:buNone/>
            </a:pPr>
            <a:r>
              <a:rPr lang="en-US" sz="3200" b="1" dirty="0"/>
              <a:t>Purpose: </a:t>
            </a:r>
            <a:r>
              <a:rPr lang="en-US" sz="3200" dirty="0"/>
              <a:t>This activity will help us collect evidence to answer our focus question: </a:t>
            </a:r>
            <a:r>
              <a:rPr lang="en-US" sz="3200" i="1" dirty="0"/>
              <a:t>Why is it warmer in the summer than in the winter?</a:t>
            </a:r>
          </a:p>
          <a:p>
            <a:endParaRPr lang="en-US" sz="3600" dirty="0"/>
          </a:p>
        </p:txBody>
      </p:sp>
    </p:spTree>
    <p:extLst>
      <p:ext uri="{BB962C8B-B14F-4D97-AF65-F5344CB8AC3E}">
        <p14:creationId xmlns="" xmlns:p14="http://schemas.microsoft.com/office/powerpoint/2010/main" val="1311096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305800" cy="990600"/>
          </a:xfrm>
        </p:spPr>
        <p:txBody>
          <a:bodyPr>
            <a:normAutofit fontScale="90000"/>
          </a:bodyPr>
          <a:lstStyle/>
          <a:p>
            <a:r>
              <a:rPr lang="en-US" dirty="0"/>
              <a:t/>
            </a:r>
            <a:br>
              <a:rPr lang="en-US" dirty="0"/>
            </a:br>
            <a:r>
              <a:rPr lang="en-US" sz="4200" dirty="0"/>
              <a:t>The Angle of Sunlight and Seasons on Earth </a:t>
            </a:r>
            <a:r>
              <a:rPr lang="en-US" dirty="0"/>
              <a:t/>
            </a:r>
            <a:br>
              <a:rPr lang="en-US" dirty="0"/>
            </a:br>
            <a:endParaRPr lang="en-US" dirty="0"/>
          </a:p>
        </p:txBody>
      </p:sp>
      <p:sp>
        <p:nvSpPr>
          <p:cNvPr id="3" name="Content Placeholder 2"/>
          <p:cNvSpPr>
            <a:spLocks noGrp="1"/>
          </p:cNvSpPr>
          <p:nvPr>
            <p:ph idx="1"/>
          </p:nvPr>
        </p:nvSpPr>
        <p:spPr>
          <a:xfrm>
            <a:off x="533400" y="1600200"/>
            <a:ext cx="8382000" cy="4343400"/>
          </a:xfrm>
        </p:spPr>
        <p:txBody>
          <a:bodyPr/>
          <a:lstStyle/>
          <a:p>
            <a:pPr marL="0" indent="0">
              <a:spcBef>
                <a:spcPts val="0"/>
              </a:spcBef>
              <a:buNone/>
            </a:pPr>
            <a:r>
              <a:rPr lang="en-US" sz="3200" b="1" dirty="0"/>
              <a:t>The </a:t>
            </a:r>
            <a:r>
              <a:rPr lang="en-US" sz="3200" b="1" dirty="0" smtClean="0"/>
              <a:t>task</a:t>
            </a:r>
            <a:r>
              <a:rPr lang="en-US" sz="3200" b="1" dirty="0"/>
              <a:t>: </a:t>
            </a:r>
            <a:r>
              <a:rPr lang="en-US" sz="3200" dirty="0"/>
              <a:t>As Earth orbits the Sun, describe what happens to the </a:t>
            </a:r>
            <a:r>
              <a:rPr lang="en-US" sz="3200" b="1" dirty="0"/>
              <a:t>angle of sunlight </a:t>
            </a:r>
            <a:r>
              <a:rPr lang="en-US" sz="3200" dirty="0"/>
              <a:t>hitting Earth at different times of the year. Focus your attention on the effect of </a:t>
            </a:r>
            <a:r>
              <a:rPr lang="en-US" sz="3200" b="1" dirty="0"/>
              <a:t>Earth’s</a:t>
            </a:r>
            <a:r>
              <a:rPr lang="en-US" sz="3200" dirty="0"/>
              <a:t> </a:t>
            </a:r>
            <a:r>
              <a:rPr lang="en-US" sz="3200" b="1" dirty="0"/>
              <a:t>orbit </a:t>
            </a:r>
            <a:r>
              <a:rPr lang="en-US" sz="3200" dirty="0"/>
              <a:t>and </a:t>
            </a:r>
            <a:r>
              <a:rPr lang="en-US" sz="3200" b="1" dirty="0"/>
              <a:t>axis tilt</a:t>
            </a:r>
            <a:r>
              <a:rPr lang="en-US" sz="3200" dirty="0"/>
              <a:t>.</a:t>
            </a:r>
            <a:r>
              <a:rPr lang="en-US" sz="3200" i="1" dirty="0"/>
              <a:t> </a:t>
            </a:r>
            <a:r>
              <a:rPr lang="en-US" sz="3200" dirty="0"/>
              <a:t>Be prepared to share your ideas. </a:t>
            </a:r>
          </a:p>
          <a:p>
            <a:endParaRPr lang="en-US" sz="3600" dirty="0"/>
          </a:p>
        </p:txBody>
      </p:sp>
    </p:spTree>
    <p:extLst>
      <p:ext uri="{BB962C8B-B14F-4D97-AF65-F5344CB8AC3E}">
        <p14:creationId xmlns="" xmlns:p14="http://schemas.microsoft.com/office/powerpoint/2010/main" val="1458294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990600"/>
          </a:xfrm>
        </p:spPr>
        <p:txBody>
          <a:bodyPr>
            <a:normAutofit fontScale="90000"/>
          </a:bodyPr>
          <a:lstStyle/>
          <a:p>
            <a:r>
              <a:rPr lang="en-US" dirty="0"/>
              <a:t/>
            </a:r>
            <a:br>
              <a:rPr lang="en-US" dirty="0"/>
            </a:br>
            <a:r>
              <a:rPr lang="en-US" sz="4200" dirty="0"/>
              <a:t>The Angle of Sunlight and Seasons on Earth</a:t>
            </a:r>
            <a:r>
              <a:rPr lang="en-US" dirty="0"/>
              <a:t/>
            </a:r>
            <a:br>
              <a:rPr lang="en-US" dirty="0"/>
            </a:br>
            <a:endParaRPr lang="en-US" dirty="0"/>
          </a:p>
        </p:txBody>
      </p:sp>
      <p:pic>
        <p:nvPicPr>
          <p:cNvPr id="5" name="Picture 4">
            <a:extLst>
              <a:ext uri="{FF2B5EF4-FFF2-40B4-BE49-F238E27FC236}">
                <a16:creationId xmlns="" xmlns:a16="http://schemas.microsoft.com/office/drawing/2014/main" id="{E53BE3DA-1F13-4FED-BC14-026C14C9C791}"/>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2133600" y="1295400"/>
            <a:ext cx="4724400" cy="5257800"/>
          </a:xfrm>
          <a:prstGeom prst="rect">
            <a:avLst/>
          </a:prstGeom>
        </p:spPr>
      </p:pic>
    </p:spTree>
    <p:extLst>
      <p:ext uri="{BB962C8B-B14F-4D97-AF65-F5344CB8AC3E}">
        <p14:creationId xmlns="" xmlns:p14="http://schemas.microsoft.com/office/powerpoint/2010/main" val="3726555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1777</TotalTime>
  <Words>709</Words>
  <Application>Microsoft Office PowerPoint</Application>
  <PresentationFormat>On-screen Show (4:3)</PresentationFormat>
  <Paragraphs>67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The sun’s effect on climate Lesson 4a</vt:lpstr>
      <vt:lpstr>Review: The Sun’s Effect on Climate</vt:lpstr>
      <vt:lpstr>Lesson Focus Question</vt:lpstr>
      <vt:lpstr>Review: Earth’s Orbit around the Sun</vt:lpstr>
      <vt:lpstr> Review: Earth’s Orbit around the Sun </vt:lpstr>
      <vt:lpstr> Your Predictions </vt:lpstr>
      <vt:lpstr> The Angle of Sunlight and Seasons on Earth </vt:lpstr>
      <vt:lpstr> The Angle of Sunlight and Seasons on Earth  </vt:lpstr>
      <vt:lpstr> The Angle of Sunlight and Seasons on Earth </vt:lpstr>
      <vt:lpstr> The Angle of Sunlight and Seasons on Earth </vt:lpstr>
      <vt:lpstr>Today’s Focus Question</vt:lpstr>
      <vt:lpstr>Let’s Summarize!</vt:lpstr>
      <vt:lpstr>Let’s Summarize!</vt:lpstr>
      <vt:lpstr>Let’s Summarize!</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186</cp:revision>
  <dcterms:created xsi:type="dcterms:W3CDTF">2014-06-10T18:20:14Z</dcterms:created>
  <dcterms:modified xsi:type="dcterms:W3CDTF">2019-03-21T15:52:21Z</dcterms:modified>
</cp:coreProperties>
</file>