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54" r:id="rId2"/>
    <p:sldId id="360" r:id="rId3"/>
    <p:sldId id="361" r:id="rId4"/>
    <p:sldId id="362" r:id="rId5"/>
    <p:sldId id="355" r:id="rId6"/>
    <p:sldId id="363" r:id="rId7"/>
    <p:sldId id="347" r:id="rId8"/>
    <p:sldId id="349" r:id="rId9"/>
    <p:sldId id="350" r:id="rId10"/>
    <p:sldId id="348" r:id="rId11"/>
    <p:sldId id="351" r:id="rId12"/>
    <p:sldId id="336" r:id="rId13"/>
    <p:sldId id="364" r:id="rId14"/>
    <p:sldId id="365" r:id="rId15"/>
    <p:sldId id="33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88" autoAdjust="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1388053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 xmlns:p14="http://schemas.microsoft.com/office/powerpoint/2010/main" val="130187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 xmlns:p14="http://schemas.microsoft.com/office/powerpoint/2010/main" val="1379871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 xmlns:p14="http://schemas.microsoft.com/office/powerpoint/2010/main" val="2941983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 xmlns:p14="http://schemas.microsoft.com/office/powerpoint/2010/main" val="2599398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356740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119588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293217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392376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49019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1399751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851125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31824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066800"/>
            <a:ext cx="7848600" cy="1828800"/>
          </a:xfrm>
        </p:spPr>
        <p:txBody>
          <a:bodyPr/>
          <a:lstStyle/>
          <a:p>
            <a:pPr eaLnBrk="1" fontAlgn="auto" hangingPunct="1">
              <a:spcAft>
                <a:spcPts val="0"/>
              </a:spcAft>
              <a:defRPr/>
            </a:pPr>
            <a:r>
              <a:rPr lang="en-US" altLang="en-US" dirty="0"/>
              <a:t>The sun’s effect on climate </a:t>
            </a:r>
            <a:r>
              <a:rPr lang="en-US" altLang="en-US" dirty="0" err="1"/>
              <a:t>LeSson</a:t>
            </a:r>
            <a:r>
              <a:rPr lang="en-US" altLang="en-US" dirty="0"/>
              <a:t> 4b</a:t>
            </a:r>
          </a:p>
        </p:txBody>
      </p:sp>
      <p:sp>
        <p:nvSpPr>
          <p:cNvPr id="8195" name="Rectangle 3"/>
          <p:cNvSpPr>
            <a:spLocks noGrp="1" noChangeArrowheads="1"/>
          </p:cNvSpPr>
          <p:nvPr>
            <p:ph type="subTitle" idx="1"/>
          </p:nvPr>
        </p:nvSpPr>
        <p:spPr>
          <a:xfrm>
            <a:off x="685800" y="3505200"/>
            <a:ext cx="7391400" cy="1143000"/>
          </a:xfrm>
        </p:spPr>
        <p:txBody>
          <a:bodyPr rtlCol="0">
            <a:normAutofit/>
          </a:bodyPr>
          <a:lstStyle/>
          <a:p>
            <a:pPr eaLnBrk="1" fontAlgn="auto" hangingPunct="1">
              <a:lnSpc>
                <a:spcPct val="80000"/>
              </a:lnSpc>
              <a:spcAft>
                <a:spcPts val="0"/>
              </a:spcAft>
              <a:defRPr/>
            </a:pPr>
            <a:r>
              <a:rPr lang="en-US" altLang="en-US" sz="4000" dirty="0">
                <a:solidFill>
                  <a:srgbClr val="0070C0"/>
                </a:solidFill>
              </a:rPr>
              <a:t>Why Is It Warmer in the Summer than in the Winter?</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00400" y="48768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054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705600" y="4901406"/>
            <a:ext cx="1428750" cy="585788"/>
          </a:xfrm>
          <a:prstGeom prst="rect">
            <a:avLst/>
          </a:prstGeom>
        </p:spPr>
      </p:pic>
    </p:spTree>
    <p:extLst>
      <p:ext uri="{BB962C8B-B14F-4D97-AF65-F5344CB8AC3E}">
        <p14:creationId xmlns="" xmlns:p14="http://schemas.microsoft.com/office/powerpoint/2010/main" val="192846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90600"/>
          </a:xfrm>
        </p:spPr>
        <p:txBody>
          <a:bodyPr>
            <a:normAutofit/>
          </a:bodyPr>
          <a:lstStyle/>
          <a:p>
            <a:r>
              <a:rPr lang="en-US" dirty="0"/>
              <a:t>The Sun’s Incoming Energy: Position 1</a:t>
            </a:r>
          </a:p>
        </p:txBody>
      </p:sp>
      <p:pic>
        <p:nvPicPr>
          <p:cNvPr id="3" name="Picture 2">
            <a:extLst>
              <a:ext uri="{FF2B5EF4-FFF2-40B4-BE49-F238E27FC236}">
                <a16:creationId xmlns="" xmlns:a16="http://schemas.microsoft.com/office/drawing/2014/main" id="{0C2E15C2-4CC9-497A-B561-1139243E36B7}"/>
              </a:ext>
            </a:extLst>
          </p:cNvPr>
          <p:cNvPicPr>
            <a:picLocks noChangeAspect="1"/>
          </p:cNvPicPr>
          <p:nvPr/>
        </p:nvPicPr>
        <p:blipFill>
          <a:blip r:embed="rId3" cstate="print"/>
          <a:stretch>
            <a:fillRect/>
          </a:stretch>
        </p:blipFill>
        <p:spPr>
          <a:xfrm>
            <a:off x="1066800" y="1295400"/>
            <a:ext cx="7083319" cy="5210175"/>
          </a:xfrm>
          <a:prstGeom prst="rect">
            <a:avLst/>
          </a:prstGeom>
        </p:spPr>
      </p:pic>
      <p:sp>
        <p:nvSpPr>
          <p:cNvPr id="4" name="Rectangle 3">
            <a:extLst>
              <a:ext uri="{FF2B5EF4-FFF2-40B4-BE49-F238E27FC236}">
                <a16:creationId xmlns="" xmlns:a16="http://schemas.microsoft.com/office/drawing/2014/main" id="{D171B253-A17F-4D69-A036-8DA0B950EBC0}"/>
              </a:ext>
            </a:extLst>
          </p:cNvPr>
          <p:cNvSpPr/>
          <p:nvPr/>
        </p:nvSpPr>
        <p:spPr>
          <a:xfrm>
            <a:off x="3810000" y="1600200"/>
            <a:ext cx="1600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06473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990600"/>
          </a:xfrm>
        </p:spPr>
        <p:txBody>
          <a:bodyPr>
            <a:normAutofit/>
          </a:bodyPr>
          <a:lstStyle/>
          <a:p>
            <a:r>
              <a:rPr lang="en-US" dirty="0"/>
              <a:t>The Sun’s Incoming Energy: Position 3</a:t>
            </a:r>
          </a:p>
        </p:txBody>
      </p:sp>
      <p:pic>
        <p:nvPicPr>
          <p:cNvPr id="3" name="Picture 2">
            <a:extLst>
              <a:ext uri="{FF2B5EF4-FFF2-40B4-BE49-F238E27FC236}">
                <a16:creationId xmlns="" xmlns:a16="http://schemas.microsoft.com/office/drawing/2014/main" id="{ED79BC07-F7CA-49E8-93C7-4E8819A142E6}"/>
              </a:ext>
            </a:extLst>
          </p:cNvPr>
          <p:cNvPicPr>
            <a:picLocks noChangeAspect="1"/>
          </p:cNvPicPr>
          <p:nvPr/>
        </p:nvPicPr>
        <p:blipFill>
          <a:blip r:embed="rId3" cstate="print"/>
          <a:stretch>
            <a:fillRect/>
          </a:stretch>
        </p:blipFill>
        <p:spPr>
          <a:xfrm>
            <a:off x="1066800" y="1295400"/>
            <a:ext cx="7019925" cy="5245046"/>
          </a:xfrm>
          <a:prstGeom prst="rect">
            <a:avLst/>
          </a:prstGeom>
        </p:spPr>
      </p:pic>
      <p:sp>
        <p:nvSpPr>
          <p:cNvPr id="4" name="Rectangle 3">
            <a:extLst>
              <a:ext uri="{FF2B5EF4-FFF2-40B4-BE49-F238E27FC236}">
                <a16:creationId xmlns="" xmlns:a16="http://schemas.microsoft.com/office/drawing/2014/main" id="{5CEE7993-0A65-44CD-AB6F-B67CE31CE97A}"/>
              </a:ext>
            </a:extLst>
          </p:cNvPr>
          <p:cNvSpPr/>
          <p:nvPr/>
        </p:nvSpPr>
        <p:spPr>
          <a:xfrm>
            <a:off x="3581400" y="1600200"/>
            <a:ext cx="1828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699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fontScale="90000"/>
          </a:bodyPr>
          <a:lstStyle/>
          <a:p>
            <a:pPr marL="685800"/>
            <a:r>
              <a:rPr lang="en-US" dirty="0"/>
              <a:t/>
            </a:r>
            <a:br>
              <a:rPr lang="en-US" dirty="0"/>
            </a:br>
            <a:r>
              <a:rPr lang="en-US" sz="4400" dirty="0">
                <a:solidFill>
                  <a:srgbClr val="D2533C"/>
                </a:solidFill>
                <a:latin typeface="Calibri"/>
              </a:rPr>
              <a:t>Key Science Ideas from Lesson 2</a:t>
            </a:r>
            <a:r>
              <a:rPr lang="en-US" dirty="0"/>
              <a:t/>
            </a:r>
            <a:br>
              <a:rPr lang="en-US" dirty="0"/>
            </a:br>
            <a:endParaRPr lang="en-US" dirty="0"/>
          </a:p>
        </p:txBody>
      </p:sp>
      <p:sp>
        <p:nvSpPr>
          <p:cNvPr id="3" name="Content Placeholder 2"/>
          <p:cNvSpPr>
            <a:spLocks noGrp="1"/>
          </p:cNvSpPr>
          <p:nvPr>
            <p:ph idx="1"/>
          </p:nvPr>
        </p:nvSpPr>
        <p:spPr>
          <a:xfrm>
            <a:off x="685800" y="1524000"/>
            <a:ext cx="7910945" cy="4419600"/>
          </a:xfrm>
          <a:ln>
            <a:noFill/>
          </a:ln>
        </p:spPr>
        <p:txBody>
          <a:bodyPr/>
          <a:lstStyle/>
          <a:p>
            <a:pPr marL="365760" lvl="1" indent="-365760">
              <a:spcBef>
                <a:spcPts val="1200"/>
              </a:spcBef>
            </a:pPr>
            <a:r>
              <a:rPr lang="en-US" sz="3200" dirty="0"/>
              <a:t>When sunlight strikes Earth at a more direct angle, the light energy (solar radiation) is more concentrated (intense), and Earth’s surface gets warmer.</a:t>
            </a:r>
          </a:p>
          <a:p>
            <a:pPr marL="365760" lvl="1" indent="-365760">
              <a:spcBef>
                <a:spcPts val="1800"/>
              </a:spcBef>
            </a:pPr>
            <a:r>
              <a:rPr lang="en-US" sz="3200" dirty="0"/>
              <a:t>When sunlight strikes Earth at a less direct angle, the light energy (solar radiation) is less concentrated </a:t>
            </a:r>
            <a:r>
              <a:rPr lang="en-US" sz="3200" dirty="0" smtClean="0"/>
              <a:t>(intense), </a:t>
            </a:r>
            <a:r>
              <a:rPr lang="en-US" sz="3200" dirty="0"/>
              <a:t>and Earth’s surface doesn’t warm up as much.</a:t>
            </a:r>
          </a:p>
          <a:p>
            <a:pPr lvl="1">
              <a:buNone/>
            </a:pPr>
            <a:endParaRPr lang="en-US" sz="3200"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85800" y="685800"/>
            <a:ext cx="685800" cy="685800"/>
          </a:xfrm>
          <a:prstGeom prst="rect">
            <a:avLst/>
          </a:prstGeom>
        </p:spPr>
      </p:pic>
    </p:spTree>
    <p:extLst>
      <p:ext uri="{BB962C8B-B14F-4D97-AF65-F5344CB8AC3E}">
        <p14:creationId xmlns="" xmlns:p14="http://schemas.microsoft.com/office/powerpoint/2010/main" val="23890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Today’s Focus Question</a:t>
            </a:r>
          </a:p>
        </p:txBody>
      </p:sp>
      <p:sp>
        <p:nvSpPr>
          <p:cNvPr id="3" name="Content Placeholder 2"/>
          <p:cNvSpPr>
            <a:spLocks noGrp="1"/>
          </p:cNvSpPr>
          <p:nvPr>
            <p:ph idx="1"/>
          </p:nvPr>
        </p:nvSpPr>
        <p:spPr>
          <a:xfrm>
            <a:off x="685800" y="1524000"/>
            <a:ext cx="7924800" cy="4876800"/>
          </a:xfrm>
        </p:spPr>
        <p:txBody>
          <a:bodyPr/>
          <a:lstStyle/>
          <a:p>
            <a:pPr marL="0" indent="0">
              <a:buNone/>
            </a:pPr>
            <a:r>
              <a:rPr lang="en-US" sz="3200" i="1" dirty="0"/>
              <a:t>Why is it warmer in the summer than in the winter?</a:t>
            </a:r>
          </a:p>
          <a:p>
            <a:pPr marL="731520" indent="-365760">
              <a:spcBef>
                <a:spcPts val="1800"/>
              </a:spcBef>
              <a:buFont typeface="Arial" pitchFamily="34" charset="0"/>
              <a:buChar char="•"/>
            </a:pPr>
            <a:r>
              <a:rPr lang="en-US" sz="3200" dirty="0"/>
              <a:t>Based on today’s activity, how can the science ideas from lesson 2 help you answer this question?</a:t>
            </a:r>
          </a:p>
          <a:p>
            <a:pPr marL="731520" indent="-365760">
              <a:spcBef>
                <a:spcPts val="1800"/>
              </a:spcBef>
              <a:buFont typeface="Arial" pitchFamily="34" charset="0"/>
              <a:buChar char="•"/>
            </a:pPr>
            <a:r>
              <a:rPr lang="en-US" sz="3200" dirty="0"/>
              <a:t>Write a new answer to this question in your </a:t>
            </a:r>
            <a:r>
              <a:rPr lang="en-US" sz="3200" dirty="0" smtClean="0"/>
              <a:t>notebook. </a:t>
            </a:r>
            <a:r>
              <a:rPr lang="en-US" sz="3200" dirty="0"/>
              <a:t>Make sure to support your </a:t>
            </a:r>
            <a:r>
              <a:rPr lang="en-US" sz="3200" dirty="0" smtClean="0"/>
              <a:t>answer </a:t>
            </a:r>
            <a:r>
              <a:rPr lang="en-US" sz="3200" dirty="0"/>
              <a:t>with evidence from the data </a:t>
            </a:r>
            <a:r>
              <a:rPr lang="en-US" sz="3200" dirty="0" smtClean="0"/>
              <a:t>table in handout 4.4.</a:t>
            </a:r>
            <a:endParaRPr lang="en-US" sz="3200" dirty="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990600"/>
          </a:xfrm>
        </p:spPr>
        <p:txBody>
          <a:bodyPr>
            <a:normAutofit fontScale="90000"/>
          </a:bodyPr>
          <a:lstStyle/>
          <a:p>
            <a:pPr marL="685800"/>
            <a:r>
              <a:rPr lang="en-US" dirty="0"/>
              <a:t/>
            </a:r>
            <a:br>
              <a:rPr lang="en-US" dirty="0"/>
            </a:br>
            <a:r>
              <a:rPr lang="en-US" sz="4400" dirty="0">
                <a:solidFill>
                  <a:srgbClr val="D2533C"/>
                </a:solidFill>
                <a:latin typeface="Calibri"/>
              </a:rPr>
              <a:t>Key </a:t>
            </a:r>
            <a:r>
              <a:rPr lang="en-US" sz="4400" dirty="0"/>
              <a:t>Science Ideas from Today’s Lesson</a:t>
            </a:r>
            <a:r>
              <a:rPr lang="en-US" dirty="0"/>
              <a:t/>
            </a:r>
            <a:br>
              <a:rPr lang="en-US" dirty="0"/>
            </a:br>
            <a:endParaRPr lang="en-US" dirty="0"/>
          </a:p>
        </p:txBody>
      </p:sp>
      <p:sp>
        <p:nvSpPr>
          <p:cNvPr id="3" name="Content Placeholder 2"/>
          <p:cNvSpPr>
            <a:spLocks noGrp="1"/>
          </p:cNvSpPr>
          <p:nvPr>
            <p:ph idx="1"/>
          </p:nvPr>
        </p:nvSpPr>
        <p:spPr>
          <a:xfrm>
            <a:off x="609600" y="1295400"/>
            <a:ext cx="8229600" cy="5181600"/>
          </a:xfrm>
        </p:spPr>
        <p:txBody>
          <a:bodyPr/>
          <a:lstStyle/>
          <a:p>
            <a:pPr marL="365760" indent="-365760"/>
            <a:r>
              <a:rPr lang="en-US" sz="2650" dirty="0"/>
              <a:t>The Northern Hemisphere experiences summer in June, July, and August because Earth’s tilt toward the Sun causes more direct (intense) light energy to hit Earth’s surface at northern latitudes during these months.</a:t>
            </a:r>
          </a:p>
          <a:p>
            <a:pPr marL="365760" indent="-365760">
              <a:spcBef>
                <a:spcPts val="1200"/>
              </a:spcBef>
            </a:pPr>
            <a:r>
              <a:rPr lang="en-US" sz="2650" dirty="0"/>
              <a:t>The Southern Hemisphere experiences summer in December, January, and February because Earth’s tilt toward the Sun causes more direct (intense) light energy to hit Earth’s surface at southern latitudes during these months.</a:t>
            </a:r>
          </a:p>
          <a:p>
            <a:pPr marL="365760" indent="-365760">
              <a:spcBef>
                <a:spcPts val="1200"/>
              </a:spcBef>
            </a:pPr>
            <a:r>
              <a:rPr lang="en-US" sz="2650" dirty="0"/>
              <a:t>The angle of sunlight related to Earth’s tilt is one </a:t>
            </a:r>
            <a:r>
              <a:rPr lang="en-US" sz="2650" dirty="0" smtClean="0"/>
              <a:t>key factor </a:t>
            </a:r>
            <a:r>
              <a:rPr lang="en-US" sz="2650" dirty="0"/>
              <a:t>in determining seasons and temperatures around the globe.</a:t>
            </a:r>
          </a:p>
          <a:p>
            <a:pPr marL="0" lvl="0" indent="0">
              <a:buNone/>
            </a:pPr>
            <a:endParaRPr lang="en-US" sz="3200" dirty="0"/>
          </a:p>
          <a:p>
            <a:endParaRPr lang="en-US" sz="3600"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3400" y="533400"/>
            <a:ext cx="685800" cy="685800"/>
          </a:xfrm>
          <a:prstGeom prst="rect">
            <a:avLst/>
          </a:prstGeom>
        </p:spPr>
      </p:pic>
    </p:spTree>
    <p:extLst>
      <p:ext uri="{BB962C8B-B14F-4D97-AF65-F5344CB8AC3E}">
        <p14:creationId xmlns="" xmlns:p14="http://schemas.microsoft.com/office/powerpoint/2010/main" val="185143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a:bodyPr>
          <a:lstStyle/>
          <a:p>
            <a:r>
              <a:rPr lang="en-US" dirty="0"/>
              <a:t>Next Time</a:t>
            </a:r>
          </a:p>
        </p:txBody>
      </p:sp>
      <p:sp>
        <p:nvSpPr>
          <p:cNvPr id="3" name="Content Placeholder 2"/>
          <p:cNvSpPr>
            <a:spLocks noGrp="1"/>
          </p:cNvSpPr>
          <p:nvPr>
            <p:ph idx="1"/>
          </p:nvPr>
        </p:nvSpPr>
        <p:spPr>
          <a:xfrm>
            <a:off x="609600" y="1371600"/>
            <a:ext cx="8153400" cy="5105400"/>
          </a:xfrm>
        </p:spPr>
        <p:txBody>
          <a:bodyPr/>
          <a:lstStyle/>
          <a:p>
            <a:pPr marL="0" indent="0">
              <a:buNone/>
            </a:pPr>
            <a:r>
              <a:rPr lang="en-US" sz="3000" dirty="0"/>
              <a:t>So far we’ve explored </a:t>
            </a:r>
            <a:r>
              <a:rPr lang="en-US" sz="3000" dirty="0" smtClean="0"/>
              <a:t>these factors </a:t>
            </a:r>
            <a:r>
              <a:rPr lang="en-US" sz="3000" dirty="0"/>
              <a:t>that affect seasons and temperatures on </a:t>
            </a:r>
            <a:r>
              <a:rPr lang="en-US" sz="3000" dirty="0" smtClean="0"/>
              <a:t>Earth: </a:t>
            </a:r>
          </a:p>
          <a:p>
            <a:pPr marL="731520" indent="-365760">
              <a:spcBef>
                <a:spcPts val="300"/>
              </a:spcBef>
            </a:pPr>
            <a:r>
              <a:rPr lang="en-US" sz="3000" dirty="0" smtClean="0"/>
              <a:t>Latitude</a:t>
            </a:r>
          </a:p>
          <a:p>
            <a:pPr marL="731520" indent="-365760">
              <a:spcBef>
                <a:spcPts val="300"/>
              </a:spcBef>
            </a:pPr>
            <a:r>
              <a:rPr lang="en-US" sz="3000" dirty="0" smtClean="0"/>
              <a:t>The angle </a:t>
            </a:r>
            <a:r>
              <a:rPr lang="en-US" sz="3000" dirty="0"/>
              <a:t>of </a:t>
            </a:r>
            <a:r>
              <a:rPr lang="en-US" sz="3000" dirty="0" smtClean="0"/>
              <a:t>sunlight </a:t>
            </a:r>
          </a:p>
          <a:p>
            <a:pPr marL="731520" indent="-365760">
              <a:spcBef>
                <a:spcPts val="300"/>
              </a:spcBef>
            </a:pPr>
            <a:r>
              <a:rPr lang="en-US" sz="3000" dirty="0" smtClean="0"/>
              <a:t>The consistent </a:t>
            </a:r>
            <a:r>
              <a:rPr lang="en-US" sz="3000" dirty="0"/>
              <a:t>tilt of Earth’s </a:t>
            </a:r>
            <a:r>
              <a:rPr lang="en-US" sz="3000" dirty="0" smtClean="0"/>
              <a:t>axis</a:t>
            </a:r>
          </a:p>
          <a:p>
            <a:pPr marL="731520" indent="-365760">
              <a:spcBef>
                <a:spcPts val="300"/>
              </a:spcBef>
            </a:pPr>
            <a:r>
              <a:rPr lang="en-US" sz="3000" dirty="0" smtClean="0"/>
              <a:t>Earth’s </a:t>
            </a:r>
            <a:r>
              <a:rPr lang="en-US" sz="3000" dirty="0"/>
              <a:t>orbit around the </a:t>
            </a:r>
            <a:r>
              <a:rPr lang="en-US" sz="3000" dirty="0" smtClean="0"/>
              <a:t>Sun</a:t>
            </a:r>
            <a:endParaRPr lang="en-US" sz="3000" dirty="0"/>
          </a:p>
          <a:p>
            <a:pPr marL="0" indent="0">
              <a:spcBef>
                <a:spcPts val="2200"/>
              </a:spcBef>
              <a:buNone/>
            </a:pPr>
            <a:r>
              <a:rPr lang="en-US" sz="3000" dirty="0"/>
              <a:t>What other factors might affect temperatures on Earth?</a:t>
            </a:r>
          </a:p>
          <a:p>
            <a:pPr marL="0" indent="0">
              <a:spcBef>
                <a:spcPts val="2200"/>
              </a:spcBef>
              <a:buNone/>
            </a:pPr>
            <a:r>
              <a:rPr lang="en-US" sz="3000" dirty="0"/>
              <a:t>We’ll talk about your ideas next time!</a:t>
            </a:r>
          </a:p>
        </p:txBody>
      </p:sp>
    </p:spTree>
    <p:extLst>
      <p:ext uri="{BB962C8B-B14F-4D97-AF65-F5344CB8AC3E}">
        <p14:creationId xmlns="" xmlns:p14="http://schemas.microsoft.com/office/powerpoint/2010/main" val="126638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Lesson Focus Question</a:t>
            </a:r>
          </a:p>
        </p:txBody>
      </p:sp>
      <p:sp>
        <p:nvSpPr>
          <p:cNvPr id="3" name="Content Placeholder 2"/>
          <p:cNvSpPr>
            <a:spLocks noGrp="1"/>
          </p:cNvSpPr>
          <p:nvPr>
            <p:ph idx="1"/>
          </p:nvPr>
        </p:nvSpPr>
        <p:spPr>
          <a:xfrm>
            <a:off x="685800" y="1524000"/>
            <a:ext cx="8001000" cy="4648200"/>
          </a:xfrm>
        </p:spPr>
        <p:txBody>
          <a:bodyPr/>
          <a:lstStyle/>
          <a:p>
            <a:pPr marL="0" indent="0">
              <a:buNone/>
            </a:pPr>
            <a:r>
              <a:rPr lang="en-US" sz="3200" i="1" dirty="0">
                <a:solidFill>
                  <a:srgbClr val="000000"/>
                </a:solidFill>
                <a:latin typeface="Calibri" charset="0"/>
              </a:rPr>
              <a:t>Why is it warmer in the summer than in the winter?</a:t>
            </a:r>
            <a:r>
              <a:rPr lang="en-US" sz="3200" dirty="0">
                <a:solidFill>
                  <a:srgbClr val="000000"/>
                </a:solidFill>
                <a:latin typeface="Calibri" charset="0"/>
              </a:rPr>
              <a:t>  </a:t>
            </a:r>
          </a:p>
          <a:p>
            <a:pPr marL="731520" indent="-365760">
              <a:spcBef>
                <a:spcPts val="1800"/>
              </a:spcBef>
            </a:pPr>
            <a:r>
              <a:rPr lang="en-US" sz="3200" dirty="0">
                <a:solidFill>
                  <a:srgbClr val="000000"/>
                </a:solidFill>
                <a:latin typeface="Calibri" charset="0"/>
              </a:rPr>
              <a:t>What ideas have you come up with so far to answer this question?</a:t>
            </a:r>
          </a:p>
          <a:p>
            <a:pPr marL="731520" indent="-365760">
              <a:spcBef>
                <a:spcPts val="1800"/>
              </a:spcBef>
            </a:pPr>
            <a:r>
              <a:rPr lang="en-US" sz="3200" dirty="0">
                <a:solidFill>
                  <a:srgbClr val="000000"/>
                </a:solidFill>
                <a:latin typeface="Calibri" charset="0"/>
              </a:rPr>
              <a:t>Make sure to support your ideas with evidence! </a:t>
            </a:r>
          </a:p>
          <a:p>
            <a:endParaRPr lang="en-US" sz="3600" dirty="0"/>
          </a:p>
        </p:txBody>
      </p:sp>
    </p:spTree>
    <p:extLst>
      <p:ext uri="{BB962C8B-B14F-4D97-AF65-F5344CB8AC3E}">
        <p14:creationId xmlns="" xmlns:p14="http://schemas.microsoft.com/office/powerpoint/2010/main" val="399297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Lesson Focus Question</a:t>
            </a:r>
          </a:p>
        </p:txBody>
      </p:sp>
      <p:sp>
        <p:nvSpPr>
          <p:cNvPr id="3" name="Content Placeholder 2"/>
          <p:cNvSpPr>
            <a:spLocks noGrp="1"/>
          </p:cNvSpPr>
          <p:nvPr>
            <p:ph idx="1"/>
          </p:nvPr>
        </p:nvSpPr>
        <p:spPr>
          <a:xfrm>
            <a:off x="685800" y="1524000"/>
            <a:ext cx="8001000" cy="4876800"/>
          </a:xfrm>
        </p:spPr>
        <p:txBody>
          <a:bodyPr/>
          <a:lstStyle/>
          <a:p>
            <a:pPr marL="0" indent="0">
              <a:buNone/>
            </a:pPr>
            <a:r>
              <a:rPr lang="en-US" sz="3200" i="1" dirty="0">
                <a:solidFill>
                  <a:srgbClr val="000000"/>
                </a:solidFill>
                <a:latin typeface="Calibri" charset="0"/>
              </a:rPr>
              <a:t>Why is it warmer in the summer than in the winter?</a:t>
            </a:r>
          </a:p>
          <a:p>
            <a:pPr marL="731520" indent="-365760">
              <a:spcBef>
                <a:spcPts val="2200"/>
              </a:spcBef>
              <a:buFont typeface="Arial" pitchFamily="34" charset="0"/>
              <a:buChar char="•"/>
            </a:pPr>
            <a:r>
              <a:rPr lang="en-US" sz="3200" dirty="0">
                <a:solidFill>
                  <a:srgbClr val="000000"/>
                </a:solidFill>
                <a:latin typeface="Calibri" charset="0"/>
              </a:rPr>
              <a:t>To figure out the </a:t>
            </a:r>
            <a:r>
              <a:rPr lang="en-US" sz="3200" b="1" dirty="0" smtClean="0">
                <a:solidFill>
                  <a:srgbClr val="000000"/>
                </a:solidFill>
                <a:latin typeface="Calibri" charset="0"/>
              </a:rPr>
              <a:t>best answer </a:t>
            </a:r>
            <a:r>
              <a:rPr lang="en-US" sz="3200" dirty="0">
                <a:solidFill>
                  <a:srgbClr val="000000"/>
                </a:solidFill>
                <a:latin typeface="Calibri" charset="0"/>
              </a:rPr>
              <a:t>to this question, we need to make sense of the data we collected last time about the Sun’s incoming energy at different latitudes </a:t>
            </a:r>
            <a:br>
              <a:rPr lang="en-US" sz="3200" dirty="0">
                <a:solidFill>
                  <a:srgbClr val="000000"/>
                </a:solidFill>
                <a:latin typeface="Calibri" charset="0"/>
              </a:rPr>
            </a:br>
            <a:r>
              <a:rPr lang="en-US" sz="3200" dirty="0">
                <a:solidFill>
                  <a:srgbClr val="000000"/>
                </a:solidFill>
                <a:latin typeface="Calibri" charset="0"/>
              </a:rPr>
              <a:t>in Earth’s orbit. </a:t>
            </a:r>
          </a:p>
        </p:txBody>
      </p:sp>
    </p:spTree>
    <p:extLst>
      <p:ext uri="{BB962C8B-B14F-4D97-AF65-F5344CB8AC3E}">
        <p14:creationId xmlns="" xmlns:p14="http://schemas.microsoft.com/office/powerpoint/2010/main" val="150977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Today’s Activity</a:t>
            </a:r>
          </a:p>
        </p:txBody>
      </p:sp>
      <p:sp>
        <p:nvSpPr>
          <p:cNvPr id="3" name="Content Placeholder 2"/>
          <p:cNvSpPr>
            <a:spLocks noGrp="1"/>
          </p:cNvSpPr>
          <p:nvPr>
            <p:ph idx="1"/>
          </p:nvPr>
        </p:nvSpPr>
        <p:spPr>
          <a:xfrm>
            <a:off x="685800" y="1295400"/>
            <a:ext cx="8001000" cy="5334000"/>
          </a:xfrm>
        </p:spPr>
        <p:txBody>
          <a:bodyPr/>
          <a:lstStyle/>
          <a:p>
            <a:pPr marL="457200" indent="-457200">
              <a:buFont typeface="+mj-lt"/>
              <a:buAutoNum type="arabicPeriod"/>
            </a:pPr>
            <a:r>
              <a:rPr lang="en-US" sz="2900" dirty="0">
                <a:solidFill>
                  <a:srgbClr val="000000"/>
                </a:solidFill>
                <a:latin typeface="Calibri" charset="0"/>
              </a:rPr>
              <a:t>For this activity, you’ll work in the same small groups from our last lesson.  </a:t>
            </a:r>
          </a:p>
          <a:p>
            <a:pPr marL="457200" indent="-457200">
              <a:spcBef>
                <a:spcPts val="1200"/>
              </a:spcBef>
              <a:buFont typeface="+mj-lt"/>
              <a:buAutoNum type="arabicPeriod"/>
            </a:pPr>
            <a:r>
              <a:rPr lang="en-US" sz="2900" dirty="0">
                <a:solidFill>
                  <a:srgbClr val="000000"/>
                </a:solidFill>
                <a:latin typeface="Calibri" charset="0"/>
              </a:rPr>
              <a:t>You’ll need the following materials:</a:t>
            </a:r>
          </a:p>
          <a:p>
            <a:pPr marL="822960" indent="-274320">
              <a:spcBef>
                <a:spcPts val="600"/>
              </a:spcBef>
            </a:pPr>
            <a:r>
              <a:rPr lang="en-US" sz="2900" dirty="0">
                <a:solidFill>
                  <a:srgbClr val="000000"/>
                </a:solidFill>
                <a:latin typeface="Calibri" charset="0"/>
              </a:rPr>
              <a:t>Your science notebooks </a:t>
            </a:r>
          </a:p>
          <a:p>
            <a:pPr marL="822960" indent="-274320">
              <a:spcBef>
                <a:spcPts val="600"/>
              </a:spcBef>
            </a:pPr>
            <a:r>
              <a:rPr lang="en-US" sz="2900" dirty="0">
                <a:solidFill>
                  <a:srgbClr val="000000"/>
                </a:solidFill>
                <a:latin typeface="Calibri" charset="0"/>
              </a:rPr>
              <a:t>Your completed data tables from last </a:t>
            </a:r>
            <a:r>
              <a:rPr lang="en-US" sz="2900" dirty="0" smtClean="0">
                <a:solidFill>
                  <a:srgbClr val="000000"/>
                </a:solidFill>
                <a:latin typeface="Calibri" charset="0"/>
              </a:rPr>
              <a:t>time (handout 4.4)</a:t>
            </a:r>
            <a:endParaRPr lang="en-US" sz="2900" dirty="0">
              <a:solidFill>
                <a:srgbClr val="000000"/>
              </a:solidFill>
              <a:latin typeface="Calibri" charset="0"/>
            </a:endParaRPr>
          </a:p>
          <a:p>
            <a:pPr marL="822960" indent="-274320">
              <a:spcBef>
                <a:spcPts val="600"/>
              </a:spcBef>
            </a:pPr>
            <a:r>
              <a:rPr lang="en-US" sz="2900" dirty="0">
                <a:solidFill>
                  <a:srgbClr val="000000"/>
                </a:solidFill>
                <a:latin typeface="Calibri" charset="0"/>
              </a:rPr>
              <a:t>Handouts 4.2 and 4.3 from yesterday (The Sun’s Incoming Energy with Tilt</a:t>
            </a:r>
            <a:r>
              <a:rPr lang="en-US" sz="2900" dirty="0"/>
              <a:t> for positions 1 and 3)</a:t>
            </a:r>
            <a:r>
              <a:rPr lang="en-US" sz="2900" dirty="0">
                <a:solidFill>
                  <a:srgbClr val="000000"/>
                </a:solidFill>
                <a:latin typeface="Calibri" charset="0"/>
              </a:rPr>
              <a:t> </a:t>
            </a:r>
          </a:p>
          <a:p>
            <a:pPr marL="822960" indent="-274320">
              <a:spcBef>
                <a:spcPts val="600"/>
              </a:spcBef>
            </a:pPr>
            <a:r>
              <a:rPr lang="en-US" sz="2900" dirty="0">
                <a:solidFill>
                  <a:srgbClr val="000000"/>
                </a:solidFill>
                <a:latin typeface="Calibri" charset="0"/>
              </a:rPr>
              <a:t>Handout </a:t>
            </a:r>
            <a:r>
              <a:rPr lang="en-US" sz="2900" dirty="0" smtClean="0">
                <a:solidFill>
                  <a:srgbClr val="000000"/>
                </a:solidFill>
                <a:latin typeface="Calibri" charset="0"/>
              </a:rPr>
              <a:t>2.3 </a:t>
            </a:r>
            <a:r>
              <a:rPr lang="en-US" sz="2900" dirty="0">
                <a:solidFill>
                  <a:srgbClr val="000000"/>
                </a:solidFill>
                <a:latin typeface="Calibri" charset="0"/>
              </a:rPr>
              <a:t>(The Sun’s Incoming Energy) from lesson </a:t>
            </a:r>
            <a:r>
              <a:rPr lang="en-US" sz="2900" dirty="0" smtClean="0">
                <a:solidFill>
                  <a:srgbClr val="000000"/>
                </a:solidFill>
                <a:latin typeface="Calibri" charset="0"/>
              </a:rPr>
              <a:t>2b</a:t>
            </a:r>
            <a:endParaRPr lang="en-US" sz="2900" dirty="0">
              <a:solidFill>
                <a:srgbClr val="000000"/>
              </a:solidFill>
              <a:latin typeface="Calibri" charset="0"/>
            </a:endParaRPr>
          </a:p>
          <a:p>
            <a:pPr marL="822960" indent="-274320">
              <a:spcBef>
                <a:spcPts val="600"/>
              </a:spcBef>
            </a:pPr>
            <a:endParaRPr lang="en-US" sz="3000" dirty="0">
              <a:solidFill>
                <a:srgbClr val="000000"/>
              </a:solidFill>
              <a:latin typeface="Calibri" charset="0"/>
            </a:endParaRPr>
          </a:p>
          <a:p>
            <a:pPr marL="0" indent="0">
              <a:buNone/>
            </a:pPr>
            <a:endParaRPr lang="en-US" sz="3000" dirty="0">
              <a:solidFill>
                <a:srgbClr val="000000"/>
              </a:solidFill>
              <a:latin typeface="Calibri" charset="0"/>
            </a:endParaRPr>
          </a:p>
        </p:txBody>
      </p:sp>
    </p:spTree>
    <p:extLst>
      <p:ext uri="{BB962C8B-B14F-4D97-AF65-F5344CB8AC3E}">
        <p14:creationId xmlns="" xmlns:p14="http://schemas.microsoft.com/office/powerpoint/2010/main" val="141266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a:bodyPr>
          <a:lstStyle/>
          <a:p>
            <a:r>
              <a:rPr lang="en-US" dirty="0">
                <a:solidFill>
                  <a:srgbClr val="D2533C"/>
                </a:solidFill>
                <a:latin typeface="Calibri" charset="0"/>
              </a:rPr>
              <a:t>Discussion Questions</a:t>
            </a:r>
            <a:endParaRPr lang="en-US" dirty="0">
              <a:solidFill>
                <a:srgbClr val="000000"/>
              </a:solidFill>
              <a:latin typeface="Calibri" charset="0"/>
            </a:endParaRPr>
          </a:p>
        </p:txBody>
      </p:sp>
      <p:sp>
        <p:nvSpPr>
          <p:cNvPr id="3" name="Content Placeholder 2"/>
          <p:cNvSpPr>
            <a:spLocks noGrp="1"/>
          </p:cNvSpPr>
          <p:nvPr>
            <p:ph idx="1"/>
          </p:nvPr>
        </p:nvSpPr>
        <p:spPr>
          <a:xfrm>
            <a:off x="609600" y="1371600"/>
            <a:ext cx="8153400" cy="5029200"/>
          </a:xfrm>
        </p:spPr>
        <p:txBody>
          <a:bodyPr/>
          <a:lstStyle/>
          <a:p>
            <a:pPr marL="365760" indent="-365760">
              <a:spcBef>
                <a:spcPts val="1200"/>
              </a:spcBef>
              <a:buFont typeface="+mj-lt"/>
              <a:buAutoNum type="arabicPeriod"/>
            </a:pPr>
            <a:r>
              <a:rPr lang="en-US" sz="3200" dirty="0">
                <a:solidFill>
                  <a:srgbClr val="000000"/>
                </a:solidFill>
                <a:latin typeface="Calibri" charset="0"/>
              </a:rPr>
              <a:t>Look at the discussion questions on page 3 </a:t>
            </a:r>
            <a:br>
              <a:rPr lang="en-US" sz="3200" dirty="0">
                <a:solidFill>
                  <a:srgbClr val="000000"/>
                </a:solidFill>
                <a:latin typeface="Calibri" charset="0"/>
              </a:rPr>
            </a:br>
            <a:r>
              <a:rPr lang="en-US" sz="3200" dirty="0">
                <a:solidFill>
                  <a:srgbClr val="000000"/>
                </a:solidFill>
                <a:latin typeface="Calibri" charset="0"/>
              </a:rPr>
              <a:t>of handout </a:t>
            </a:r>
            <a:r>
              <a:rPr lang="en-US" sz="3200" dirty="0" smtClean="0">
                <a:solidFill>
                  <a:srgbClr val="000000"/>
                </a:solidFill>
                <a:latin typeface="Calibri" charset="0"/>
              </a:rPr>
              <a:t>4.1 (The </a:t>
            </a:r>
            <a:r>
              <a:rPr lang="en-US" sz="3200" dirty="0">
                <a:solidFill>
                  <a:srgbClr val="000000"/>
                </a:solidFill>
                <a:latin typeface="Calibri" charset="0"/>
              </a:rPr>
              <a:t>Angle of Sunlight and Seasons on </a:t>
            </a:r>
            <a:r>
              <a:rPr lang="en-US" sz="3200" dirty="0" smtClean="0">
                <a:solidFill>
                  <a:srgbClr val="000000"/>
                </a:solidFill>
                <a:latin typeface="Calibri" charset="0"/>
              </a:rPr>
              <a:t>Earth).</a:t>
            </a:r>
            <a:endParaRPr lang="en-US" sz="3200" dirty="0">
              <a:solidFill>
                <a:srgbClr val="000000"/>
              </a:solidFill>
              <a:latin typeface="Calibri" charset="0"/>
            </a:endParaRPr>
          </a:p>
          <a:p>
            <a:pPr marL="365760" indent="-365760">
              <a:spcBef>
                <a:spcPts val="1200"/>
              </a:spcBef>
              <a:buFont typeface="+mj-lt"/>
              <a:buAutoNum type="arabicPeriod"/>
            </a:pPr>
            <a:r>
              <a:rPr lang="en-US" sz="3200" dirty="0">
                <a:solidFill>
                  <a:srgbClr val="000000"/>
                </a:solidFill>
                <a:latin typeface="Calibri" charset="0"/>
              </a:rPr>
              <a:t>Work together as a group to answer each question. Make sure to use the data from </a:t>
            </a:r>
            <a:br>
              <a:rPr lang="en-US" sz="3200" dirty="0">
                <a:solidFill>
                  <a:srgbClr val="000000"/>
                </a:solidFill>
                <a:latin typeface="Calibri" charset="0"/>
              </a:rPr>
            </a:br>
            <a:r>
              <a:rPr lang="en-US" sz="3200" dirty="0">
                <a:solidFill>
                  <a:srgbClr val="000000"/>
                </a:solidFill>
                <a:latin typeface="Calibri" charset="0"/>
              </a:rPr>
              <a:t>your data </a:t>
            </a:r>
            <a:r>
              <a:rPr lang="en-US" sz="3200" dirty="0" smtClean="0">
                <a:solidFill>
                  <a:srgbClr val="000000"/>
                </a:solidFill>
                <a:latin typeface="Calibri" charset="0"/>
              </a:rPr>
              <a:t>table </a:t>
            </a:r>
            <a:r>
              <a:rPr lang="en-US" sz="3200" dirty="0">
                <a:solidFill>
                  <a:srgbClr val="000000"/>
                </a:solidFill>
                <a:latin typeface="Calibri" charset="0"/>
              </a:rPr>
              <a:t>(handout 4.4) and </a:t>
            </a:r>
            <a:r>
              <a:rPr lang="en-US" sz="3200" dirty="0" smtClean="0">
                <a:solidFill>
                  <a:srgbClr val="000000"/>
                </a:solidFill>
                <a:latin typeface="Calibri" charset="0"/>
              </a:rPr>
              <a:t>lesson 2b (handout 2.3, The Sun’s Incoming Energy).</a:t>
            </a:r>
            <a:endParaRPr lang="en-US" sz="3200" dirty="0">
              <a:solidFill>
                <a:srgbClr val="000000"/>
              </a:solidFill>
              <a:latin typeface="Calibri" charset="0"/>
            </a:endParaRPr>
          </a:p>
          <a:p>
            <a:pPr marL="365760" indent="-365760">
              <a:spcBef>
                <a:spcPts val="1200"/>
              </a:spcBef>
              <a:buFont typeface="+mj-lt"/>
              <a:buAutoNum type="arabicPeriod"/>
            </a:pPr>
            <a:r>
              <a:rPr lang="en-US" sz="3200" dirty="0">
                <a:solidFill>
                  <a:srgbClr val="000000"/>
                </a:solidFill>
                <a:latin typeface="Calibri" charset="0"/>
              </a:rPr>
              <a:t> Record your group’s answers to these questions in your science </a:t>
            </a:r>
            <a:r>
              <a:rPr lang="en-US" sz="3200" dirty="0" smtClean="0">
                <a:solidFill>
                  <a:srgbClr val="000000"/>
                </a:solidFill>
                <a:latin typeface="Calibri" charset="0"/>
              </a:rPr>
              <a:t>notebook.</a:t>
            </a:r>
            <a:endParaRPr lang="en-US" sz="3200" dirty="0">
              <a:solidFill>
                <a:srgbClr val="000000"/>
              </a:solidFill>
              <a:latin typeface="Calibri" charset="0"/>
            </a:endParaRPr>
          </a:p>
          <a:p>
            <a:endParaRPr lang="en-US" dirty="0">
              <a:latin typeface="Arial" charset="0"/>
            </a:endParaRPr>
          </a:p>
        </p:txBody>
      </p:sp>
    </p:spTree>
    <p:extLst>
      <p:ext uri="{BB962C8B-B14F-4D97-AF65-F5344CB8AC3E}">
        <p14:creationId xmlns="" xmlns:p14="http://schemas.microsoft.com/office/powerpoint/2010/main" val="335464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01000" cy="990600"/>
          </a:xfrm>
        </p:spPr>
        <p:txBody>
          <a:bodyPr/>
          <a:lstStyle/>
          <a:p>
            <a:r>
              <a:rPr lang="en-US" dirty="0"/>
              <a:t>Class Data Chart</a:t>
            </a:r>
          </a:p>
        </p:txBody>
      </p:sp>
      <p:sp>
        <p:nvSpPr>
          <p:cNvPr id="3" name="Content Placeholder 2"/>
          <p:cNvSpPr>
            <a:spLocks noGrp="1"/>
          </p:cNvSpPr>
          <p:nvPr>
            <p:ph idx="1"/>
          </p:nvPr>
        </p:nvSpPr>
        <p:spPr>
          <a:xfrm>
            <a:off x="762000" y="1524000"/>
            <a:ext cx="7924800" cy="4876800"/>
          </a:xfrm>
        </p:spPr>
        <p:txBody>
          <a:bodyPr/>
          <a:lstStyle/>
          <a:p>
            <a:pPr marL="0" indent="0">
              <a:spcBef>
                <a:spcPts val="0"/>
              </a:spcBef>
              <a:buNone/>
            </a:pPr>
            <a:r>
              <a:rPr lang="en-US" sz="3200" dirty="0">
                <a:latin typeface="Calibri"/>
              </a:rPr>
              <a:t>Record your group’s data from the data </a:t>
            </a:r>
            <a:r>
              <a:rPr lang="en-US" sz="3200" dirty="0" smtClean="0">
                <a:latin typeface="Calibri"/>
              </a:rPr>
              <a:t>table (handout 4.4) </a:t>
            </a:r>
            <a:r>
              <a:rPr lang="en-US" sz="3200" dirty="0">
                <a:latin typeface="Calibri"/>
              </a:rPr>
              <a:t>on our class chart. Then we’ll compare our results.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9499"/>
            <a:ext cx="8077200" cy="1064501"/>
          </a:xfrm>
        </p:spPr>
        <p:txBody>
          <a:bodyPr>
            <a:normAutofit fontScale="90000"/>
          </a:bodyPr>
          <a:lstStyle/>
          <a:p>
            <a:r>
              <a:rPr lang="en-US" dirty="0"/>
              <a:t/>
            </a:r>
            <a:br>
              <a:rPr lang="en-US" dirty="0"/>
            </a:br>
            <a:r>
              <a:rPr lang="en-US" sz="4400" dirty="0"/>
              <a:t>What Do You Observe?</a:t>
            </a:r>
            <a:r>
              <a:rPr lang="en-US" dirty="0"/>
              <a:t/>
            </a:r>
            <a:br>
              <a:rPr lang="en-US" dirty="0"/>
            </a:br>
            <a:endParaRPr lang="en-US" dirty="0"/>
          </a:p>
        </p:txBody>
      </p:sp>
      <p:sp>
        <p:nvSpPr>
          <p:cNvPr id="3" name="Content Placeholder 2"/>
          <p:cNvSpPr>
            <a:spLocks noGrp="1"/>
          </p:cNvSpPr>
          <p:nvPr>
            <p:ph idx="1"/>
          </p:nvPr>
        </p:nvSpPr>
        <p:spPr>
          <a:xfrm>
            <a:off x="685800" y="1447800"/>
            <a:ext cx="8229600" cy="4953000"/>
          </a:xfrm>
        </p:spPr>
        <p:txBody>
          <a:bodyPr/>
          <a:lstStyle/>
          <a:p>
            <a:pPr marL="365760" lvl="1" indent="-365760">
              <a:spcBef>
                <a:spcPts val="1200"/>
              </a:spcBef>
              <a:buFont typeface="Arial" pitchFamily="34" charset="0"/>
              <a:buChar char="•"/>
            </a:pPr>
            <a:r>
              <a:rPr lang="en-US" sz="3100" dirty="0"/>
              <a:t>Is there any difference between the number of lines you counted near the equator and closer to the poles?</a:t>
            </a:r>
          </a:p>
          <a:p>
            <a:pPr marL="365760" lvl="1" indent="-365760">
              <a:spcBef>
                <a:spcPts val="1200"/>
              </a:spcBef>
              <a:buFont typeface="Arial" pitchFamily="34" charset="0"/>
              <a:buChar char="•"/>
            </a:pPr>
            <a:r>
              <a:rPr lang="en-US" sz="3100" dirty="0"/>
              <a:t>Where is the Sun’s light energy (solar radiation) more direct (concentrated) in </a:t>
            </a:r>
            <a:r>
              <a:rPr lang="en-US" sz="3100" b="1" dirty="0"/>
              <a:t>position 1</a:t>
            </a:r>
            <a:r>
              <a:rPr lang="en-US" sz="3100" dirty="0"/>
              <a:t>?</a:t>
            </a:r>
          </a:p>
          <a:p>
            <a:pPr marL="365760" lvl="1" indent="-365760">
              <a:spcBef>
                <a:spcPts val="1200"/>
              </a:spcBef>
              <a:buFont typeface="Arial" pitchFamily="34" charset="0"/>
              <a:buChar char="•"/>
            </a:pPr>
            <a:r>
              <a:rPr lang="en-US" sz="3100" dirty="0"/>
              <a:t>Where is the solar radiation more direct (concentrated) in </a:t>
            </a:r>
            <a:r>
              <a:rPr lang="en-US" sz="3100" b="1" dirty="0"/>
              <a:t>position 3</a:t>
            </a:r>
            <a:r>
              <a:rPr lang="en-US" sz="3100" dirty="0"/>
              <a:t>?</a:t>
            </a:r>
          </a:p>
          <a:p>
            <a:pPr marL="365760" lvl="1" indent="-365760">
              <a:spcBef>
                <a:spcPts val="1200"/>
              </a:spcBef>
              <a:buFont typeface="Arial" pitchFamily="34" charset="0"/>
              <a:buChar char="•"/>
            </a:pPr>
            <a:r>
              <a:rPr lang="en-US" sz="3100" dirty="0"/>
              <a:t>Did the distance between the Sun and Earth change from </a:t>
            </a:r>
            <a:r>
              <a:rPr lang="en-US" sz="3100" b="1" dirty="0"/>
              <a:t>position 1 to position 3</a:t>
            </a:r>
            <a:r>
              <a:rPr lang="en-US" sz="3100" dirty="0"/>
              <a:t>?</a:t>
            </a:r>
          </a:p>
        </p:txBody>
      </p:sp>
    </p:spTree>
    <p:extLst>
      <p:ext uri="{BB962C8B-B14F-4D97-AF65-F5344CB8AC3E}">
        <p14:creationId xmlns="" xmlns:p14="http://schemas.microsoft.com/office/powerpoint/2010/main" val="304974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fontScale="90000"/>
          </a:bodyPr>
          <a:lstStyle/>
          <a:p>
            <a:r>
              <a:rPr lang="en-US" dirty="0"/>
              <a:t/>
            </a:r>
            <a:br>
              <a:rPr lang="en-US" dirty="0"/>
            </a:br>
            <a:r>
              <a:rPr lang="en-US" sz="4400" dirty="0">
                <a:solidFill>
                  <a:srgbClr val="D2533C"/>
                </a:solidFill>
                <a:latin typeface="Calibri" charset="0"/>
              </a:rPr>
              <a:t>What Causes Seasons on Earth?</a:t>
            </a:r>
            <a:r>
              <a:rPr lang="en-US" sz="1100" dirty="0">
                <a:solidFill>
                  <a:srgbClr val="D2533C"/>
                </a:solidFill>
                <a:latin typeface="Calibri" charset="0"/>
              </a:rPr>
              <a:t/>
            </a:r>
            <a:br>
              <a:rPr lang="en-US" sz="1100" dirty="0">
                <a:solidFill>
                  <a:srgbClr val="D2533C"/>
                </a:solidFill>
                <a:latin typeface="Calibri" charset="0"/>
              </a:rPr>
            </a:br>
            <a:endParaRPr lang="en-US" dirty="0"/>
          </a:p>
        </p:txBody>
      </p:sp>
      <p:sp>
        <p:nvSpPr>
          <p:cNvPr id="3" name="Content Placeholder 2"/>
          <p:cNvSpPr>
            <a:spLocks noGrp="1"/>
          </p:cNvSpPr>
          <p:nvPr>
            <p:ph idx="1"/>
          </p:nvPr>
        </p:nvSpPr>
        <p:spPr>
          <a:xfrm>
            <a:off x="685800" y="1524000"/>
            <a:ext cx="8001000" cy="4419600"/>
          </a:xfrm>
        </p:spPr>
        <p:txBody>
          <a:bodyPr/>
          <a:lstStyle/>
          <a:p>
            <a:pPr marL="0" indent="0">
              <a:buNone/>
            </a:pPr>
            <a:r>
              <a:rPr lang="en-US" sz="3200" dirty="0"/>
              <a:t>So if the </a:t>
            </a:r>
            <a:r>
              <a:rPr lang="en-US" sz="3200" i="1" dirty="0"/>
              <a:t>distance </a:t>
            </a:r>
            <a:r>
              <a:rPr lang="en-US" sz="3200" dirty="0"/>
              <a:t>between Earth and the Sun doesn’t cause different seasons on Earth, what does?</a:t>
            </a:r>
          </a:p>
          <a:p>
            <a:pPr marL="0" indent="0">
              <a:spcBef>
                <a:spcPts val="2200"/>
              </a:spcBef>
              <a:buNone/>
            </a:pPr>
            <a:r>
              <a:rPr lang="en-US" sz="3200" dirty="0"/>
              <a:t>What do you think makes temperatures warmer or cooler around the world at different times of the year?</a:t>
            </a:r>
          </a:p>
          <a:p>
            <a:endParaRPr lang="en-US" sz="3600" dirty="0"/>
          </a:p>
        </p:txBody>
      </p:sp>
    </p:spTree>
    <p:extLst>
      <p:ext uri="{BB962C8B-B14F-4D97-AF65-F5344CB8AC3E}">
        <p14:creationId xmlns="" xmlns:p14="http://schemas.microsoft.com/office/powerpoint/2010/main" val="211414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848600" cy="990600"/>
          </a:xfrm>
        </p:spPr>
        <p:txBody>
          <a:bodyPr>
            <a:normAutofit fontScale="90000"/>
          </a:bodyPr>
          <a:lstStyle/>
          <a:p>
            <a:r>
              <a:rPr lang="en-US" dirty="0"/>
              <a:t/>
            </a:r>
            <a:br>
              <a:rPr lang="en-US" dirty="0"/>
            </a:br>
            <a:r>
              <a:rPr lang="en-US" sz="4400" dirty="0"/>
              <a:t>Let’s Compare Our Data</a:t>
            </a:r>
            <a:r>
              <a:rPr lang="en-US" dirty="0">
                <a:solidFill>
                  <a:srgbClr val="D2533C"/>
                </a:solidFill>
                <a:latin typeface="Calibri" charset="0"/>
              </a:rPr>
              <a:t/>
            </a:r>
            <a:br>
              <a:rPr lang="en-US" dirty="0">
                <a:solidFill>
                  <a:srgbClr val="D2533C"/>
                </a:solidFill>
                <a:latin typeface="Calibri" charset="0"/>
              </a:rPr>
            </a:br>
            <a:endParaRPr lang="en-US" dirty="0"/>
          </a:p>
        </p:txBody>
      </p:sp>
      <p:sp>
        <p:nvSpPr>
          <p:cNvPr id="3" name="Content Placeholder 2"/>
          <p:cNvSpPr>
            <a:spLocks noGrp="1"/>
          </p:cNvSpPr>
          <p:nvPr>
            <p:ph idx="1"/>
          </p:nvPr>
        </p:nvSpPr>
        <p:spPr>
          <a:xfrm>
            <a:off x="762000" y="1143000"/>
            <a:ext cx="8001000" cy="5410200"/>
          </a:xfrm>
        </p:spPr>
        <p:txBody>
          <a:bodyPr/>
          <a:lstStyle/>
          <a:p>
            <a:pPr marL="365760" lvl="1" indent="-365760">
              <a:spcBef>
                <a:spcPts val="0"/>
              </a:spcBef>
            </a:pPr>
            <a:r>
              <a:rPr lang="en-US" sz="3200" dirty="0"/>
              <a:t>Compare the data </a:t>
            </a:r>
            <a:r>
              <a:rPr lang="en-US" sz="3200" dirty="0" smtClean="0"/>
              <a:t>from our data table in handout 4.4 </a:t>
            </a:r>
            <a:r>
              <a:rPr lang="en-US" sz="3200" dirty="0"/>
              <a:t>(Earth </a:t>
            </a:r>
            <a:r>
              <a:rPr lang="en-US" sz="3200" b="1" dirty="0"/>
              <a:t>with a tilt</a:t>
            </a:r>
            <a:r>
              <a:rPr lang="en-US" sz="3200" dirty="0"/>
              <a:t>) with the data from </a:t>
            </a:r>
            <a:r>
              <a:rPr lang="en-US" sz="3200" dirty="0" smtClean="0"/>
              <a:t>handout 2.3 in lesson </a:t>
            </a:r>
            <a:r>
              <a:rPr lang="en-US" sz="3200" dirty="0"/>
              <a:t>2 (Earth </a:t>
            </a:r>
            <a:r>
              <a:rPr lang="en-US" sz="3200" b="1" dirty="0"/>
              <a:t>without a tilt</a:t>
            </a:r>
            <a:r>
              <a:rPr lang="en-US" sz="3200" dirty="0"/>
              <a:t>). </a:t>
            </a:r>
          </a:p>
          <a:p>
            <a:pPr marL="365760" lvl="1" indent="-365760">
              <a:spcBef>
                <a:spcPts val="1200"/>
              </a:spcBef>
            </a:pPr>
            <a:r>
              <a:rPr lang="en-US" sz="3200" dirty="0"/>
              <a:t>Is the number of lines of solar radiation the same at these latitudes when Earth is tilted and when it isn’t? What do the data tell you?</a:t>
            </a:r>
          </a:p>
          <a:p>
            <a:pPr marL="731520" lvl="2" indent="-365760">
              <a:spcBef>
                <a:spcPts val="600"/>
              </a:spcBef>
            </a:pPr>
            <a:r>
              <a:rPr lang="en-US" sz="3000" dirty="0"/>
              <a:t>0–15° N </a:t>
            </a:r>
            <a:r>
              <a:rPr lang="en-US" sz="3000" dirty="0" smtClean="0"/>
              <a:t>latitude</a:t>
            </a:r>
          </a:p>
          <a:p>
            <a:pPr marL="731520" lvl="2" indent="-365760">
              <a:spcBef>
                <a:spcPts val="0"/>
              </a:spcBef>
            </a:pPr>
            <a:r>
              <a:rPr lang="en-US" sz="3000" dirty="0" smtClean="0"/>
              <a:t>0–15° </a:t>
            </a:r>
            <a:r>
              <a:rPr lang="en-US" sz="3000" dirty="0" smtClean="0"/>
              <a:t>S </a:t>
            </a:r>
            <a:r>
              <a:rPr lang="en-US" sz="3000" dirty="0" smtClean="0"/>
              <a:t>latitude</a:t>
            </a:r>
          </a:p>
          <a:p>
            <a:pPr marL="731520" lvl="2" indent="-365760">
              <a:spcBef>
                <a:spcPts val="0"/>
              </a:spcBef>
            </a:pPr>
            <a:r>
              <a:rPr lang="en-US" sz="3000" dirty="0" smtClean="0"/>
              <a:t>45–60° N </a:t>
            </a:r>
            <a:r>
              <a:rPr lang="en-US" sz="3000" dirty="0"/>
              <a:t>latitude</a:t>
            </a:r>
          </a:p>
          <a:p>
            <a:pPr marL="731520" lvl="2" indent="-365760">
              <a:spcBef>
                <a:spcPts val="0"/>
              </a:spcBef>
            </a:pPr>
            <a:r>
              <a:rPr lang="en-US" sz="3000" dirty="0" smtClean="0"/>
              <a:t>45–60° S </a:t>
            </a:r>
            <a:r>
              <a:rPr lang="en-US" sz="3000" dirty="0"/>
              <a:t>latitude</a:t>
            </a:r>
          </a:p>
        </p:txBody>
      </p:sp>
    </p:spTree>
    <p:extLst>
      <p:ext uri="{BB962C8B-B14F-4D97-AF65-F5344CB8AC3E}">
        <p14:creationId xmlns="" xmlns:p14="http://schemas.microsoft.com/office/powerpoint/2010/main" val="1897064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1582</TotalTime>
  <Words>682</Words>
  <Application>Microsoft Office PowerPoint</Application>
  <PresentationFormat>On-screen Show (4:3)</PresentationFormat>
  <Paragraphs>71</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The sun’s effect on climate LeSson 4b</vt:lpstr>
      <vt:lpstr>Lesson Focus Question</vt:lpstr>
      <vt:lpstr>Lesson Focus Question</vt:lpstr>
      <vt:lpstr>Today’s Activity</vt:lpstr>
      <vt:lpstr>Discussion Questions</vt:lpstr>
      <vt:lpstr>Class Data Chart</vt:lpstr>
      <vt:lpstr> What Do You Observe? </vt:lpstr>
      <vt:lpstr> What Causes Seasons on Earth? </vt:lpstr>
      <vt:lpstr> Let’s Compare Our Data </vt:lpstr>
      <vt:lpstr>The Sun’s Incoming Energy: Position 1</vt:lpstr>
      <vt:lpstr>The Sun’s Incoming Energy: Position 3</vt:lpstr>
      <vt:lpstr> Key Science Ideas from Lesson 2 </vt:lpstr>
      <vt:lpstr>Today’s Focus Question</vt:lpstr>
      <vt:lpstr> Key Science Ideas from Today’s Lesson </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195</cp:revision>
  <dcterms:created xsi:type="dcterms:W3CDTF">2014-06-10T18:20:14Z</dcterms:created>
  <dcterms:modified xsi:type="dcterms:W3CDTF">2019-03-21T17:36:36Z</dcterms:modified>
</cp:coreProperties>
</file>