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53" r:id="rId2"/>
    <p:sldId id="354" r:id="rId3"/>
    <p:sldId id="355" r:id="rId4"/>
    <p:sldId id="356" r:id="rId5"/>
    <p:sldId id="346" r:id="rId6"/>
    <p:sldId id="347" r:id="rId7"/>
    <p:sldId id="348" r:id="rId8"/>
    <p:sldId id="338" r:id="rId9"/>
    <p:sldId id="336" r:id="rId10"/>
    <p:sldId id="349" r:id="rId11"/>
    <p:sldId id="350" r:id="rId12"/>
    <p:sldId id="33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ey Luce" initials="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35" autoAdjust="0"/>
  </p:normalViewPr>
  <p:slideViewPr>
    <p:cSldViewPr>
      <p:cViewPr varScale="1">
        <p:scale>
          <a:sx n="64" d="100"/>
          <a:sy n="64" d="100"/>
        </p:scale>
        <p:origin x="-156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 xmlns:p14="http://schemas.microsoft.com/office/powerpoint/2010/main" val="3132818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 xmlns:p14="http://schemas.microsoft.com/office/powerpoint/2010/main" val="429345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 xmlns:p14="http://schemas.microsoft.com/office/powerpoint/2010/main" val="2583125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 xmlns:p14="http://schemas.microsoft.com/office/powerpoint/2010/main" val="1896029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 xmlns:p14="http://schemas.microsoft.com/office/powerpoint/2010/main" val="197985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 xmlns:p14="http://schemas.microsoft.com/office/powerpoint/2010/main" val="2448725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 xmlns:p14="http://schemas.microsoft.com/office/powerpoint/2010/main" val="62026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 xmlns:p14="http://schemas.microsoft.com/office/powerpoint/2010/main" val="3622262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 xmlns:p14="http://schemas.microsoft.com/office/powerpoint/2010/main" val="3067814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 xmlns:p14="http://schemas.microsoft.com/office/powerpoint/2010/main" val="1603220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 xmlns:p14="http://schemas.microsoft.com/office/powerpoint/2010/main" val="171818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 xmlns:p14="http://schemas.microsoft.com/office/powerpoint/2010/main" val="10458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1524000"/>
          </a:xfrm>
        </p:spPr>
        <p:txBody>
          <a:bodyPr/>
          <a:lstStyle/>
          <a:p>
            <a:pPr eaLnBrk="1" fontAlgn="auto" hangingPunct="1">
              <a:spcAft>
                <a:spcPts val="0"/>
              </a:spcAft>
              <a:defRPr/>
            </a:pPr>
            <a:r>
              <a:rPr lang="en-US" altLang="en-US" dirty="0"/>
              <a:t>The sun’s effect on climate Lesson 5b</a:t>
            </a:r>
          </a:p>
        </p:txBody>
      </p:sp>
      <p:sp>
        <p:nvSpPr>
          <p:cNvPr id="8195" name="Rectangle 3"/>
          <p:cNvSpPr>
            <a:spLocks noGrp="1" noChangeArrowheads="1"/>
          </p:cNvSpPr>
          <p:nvPr>
            <p:ph type="subTitle" idx="1"/>
          </p:nvPr>
        </p:nvSpPr>
        <p:spPr>
          <a:xfrm>
            <a:off x="762000" y="3505200"/>
            <a:ext cx="7848600" cy="1828800"/>
          </a:xfrm>
        </p:spPr>
        <p:txBody>
          <a:bodyPr rtlCol="0">
            <a:normAutofit/>
          </a:bodyPr>
          <a:lstStyle/>
          <a:p>
            <a:pPr eaLnBrk="1" fontAlgn="auto" hangingPunct="1">
              <a:lnSpc>
                <a:spcPct val="80000"/>
              </a:lnSpc>
              <a:spcAft>
                <a:spcPts val="0"/>
              </a:spcAft>
              <a:defRPr/>
            </a:pPr>
            <a:r>
              <a:rPr lang="en-US" altLang="en-US" sz="4000" dirty="0">
                <a:solidFill>
                  <a:srgbClr val="0070C0"/>
                </a:solidFill>
              </a:rPr>
              <a:t>Why Do Some Places at the Same Latitude Have Different Temperature Patterns?</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181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 xmlns:a14="http://schemas.microsoft.com/office/drawing/2010/main" val="0"/>
              </a:ext>
            </a:extLst>
          </a:blip>
          <a:srcRect l="13526" t="10564" r="3623" b="5182"/>
          <a:stretch/>
        </p:blipFill>
        <p:spPr bwMode="auto">
          <a:xfrm>
            <a:off x="3200400" y="5257800"/>
            <a:ext cx="679450" cy="622300"/>
          </a:xfrm>
          <a:prstGeom prst="ellipse">
            <a:avLst/>
          </a:prstGeom>
          <a:noFill/>
          <a:ln>
            <a:noFill/>
          </a:ln>
          <a:extLst>
            <a:ext uri="{53640926-AAD7-44d8-BBD7-CCE9431645EC}">
              <a14:shadowObscured xmlns:a14="http://schemas.microsoft.com/office/drawing/2010/main" xmlns=""/>
            </a:ext>
          </a:extLst>
        </p:spPr>
      </p:pic>
      <p:pic>
        <p:nvPicPr>
          <p:cNvPr id="7" name="Picture 6" descr="Macintosh HD:Users:ceemast:Desktop:CPP_logogreen1.gif"/>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029200" y="51816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629400" y="5257800"/>
            <a:ext cx="1428750" cy="585788"/>
          </a:xfrm>
          <a:prstGeom prst="rect">
            <a:avLst/>
          </a:prstGeom>
        </p:spPr>
      </p:pic>
    </p:spTree>
    <p:extLst>
      <p:ext uri="{BB962C8B-B14F-4D97-AF65-F5344CB8AC3E}">
        <p14:creationId xmlns="" xmlns:p14="http://schemas.microsoft.com/office/powerpoint/2010/main" val="2654735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normAutofit/>
          </a:bodyPr>
          <a:lstStyle/>
          <a:p>
            <a:r>
              <a:rPr lang="en-US" dirty="0"/>
              <a:t>Today’s Focus Question</a:t>
            </a:r>
          </a:p>
        </p:txBody>
      </p:sp>
      <p:sp>
        <p:nvSpPr>
          <p:cNvPr id="3" name="Content Placeholder 2"/>
          <p:cNvSpPr>
            <a:spLocks noGrp="1"/>
          </p:cNvSpPr>
          <p:nvPr>
            <p:ph idx="1"/>
          </p:nvPr>
        </p:nvSpPr>
        <p:spPr>
          <a:xfrm>
            <a:off x="685800" y="1524000"/>
            <a:ext cx="8001000" cy="4419600"/>
          </a:xfrm>
        </p:spPr>
        <p:txBody>
          <a:bodyPr/>
          <a:lstStyle/>
          <a:p>
            <a:pPr marL="0" indent="0">
              <a:buNone/>
            </a:pPr>
            <a:r>
              <a:rPr lang="en-US" sz="3200" i="1" dirty="0"/>
              <a:t>Why do some places at the same latitude have different temperature patterns?</a:t>
            </a:r>
          </a:p>
          <a:p>
            <a:pPr marL="731520" indent="-365760">
              <a:spcBef>
                <a:spcPts val="2200"/>
              </a:spcBef>
            </a:pPr>
            <a:r>
              <a:rPr lang="en-US" sz="3200" dirty="0"/>
              <a:t>Discuss this question in your small </a:t>
            </a:r>
            <a:r>
              <a:rPr lang="en-US" sz="3200" dirty="0" smtClean="0"/>
              <a:t>group. </a:t>
            </a:r>
            <a:r>
              <a:rPr lang="en-US" sz="3200" dirty="0"/>
              <a:t>Then write your </a:t>
            </a:r>
            <a:r>
              <a:rPr lang="en-US" sz="3200" b="1" dirty="0" smtClean="0"/>
              <a:t>best answer </a:t>
            </a:r>
            <a:r>
              <a:rPr lang="en-US" sz="3200" dirty="0"/>
              <a:t>in your science </a:t>
            </a:r>
            <a:r>
              <a:rPr lang="en-US" sz="3200" dirty="0" smtClean="0"/>
              <a:t>notebook.</a:t>
            </a:r>
            <a:endParaRPr lang="en-US" sz="3200" dirty="0"/>
          </a:p>
          <a:p>
            <a:pPr marL="731520" indent="-365760">
              <a:spcBef>
                <a:spcPts val="1200"/>
              </a:spcBef>
            </a:pPr>
            <a:r>
              <a:rPr lang="en-US" sz="3200" dirty="0"/>
              <a:t>Be ready to share your ideas with the class.</a:t>
            </a:r>
          </a:p>
        </p:txBody>
      </p:sp>
    </p:spTree>
    <p:extLst>
      <p:ext uri="{BB962C8B-B14F-4D97-AF65-F5344CB8AC3E}">
        <p14:creationId xmlns="" xmlns:p14="http://schemas.microsoft.com/office/powerpoint/2010/main" val="415244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smtClean="0"/>
              <a:t>Let’s Summarize!</a:t>
            </a:r>
            <a:endParaRPr lang="en-US" dirty="0"/>
          </a:p>
        </p:txBody>
      </p:sp>
      <p:sp>
        <p:nvSpPr>
          <p:cNvPr id="3" name="Content Placeholder 2"/>
          <p:cNvSpPr>
            <a:spLocks noGrp="1"/>
          </p:cNvSpPr>
          <p:nvPr>
            <p:ph idx="1"/>
          </p:nvPr>
        </p:nvSpPr>
        <p:spPr>
          <a:xfrm>
            <a:off x="609600" y="1524000"/>
            <a:ext cx="8153400" cy="5029200"/>
          </a:xfrm>
        </p:spPr>
        <p:txBody>
          <a:bodyPr/>
          <a:lstStyle/>
          <a:p>
            <a:pPr marL="0" indent="0">
              <a:spcBef>
                <a:spcPts val="0"/>
              </a:spcBef>
              <a:buNone/>
            </a:pPr>
            <a:r>
              <a:rPr lang="en-US" sz="3200" b="1" dirty="0" smtClean="0"/>
              <a:t>Our unit central question: </a:t>
            </a:r>
            <a:r>
              <a:rPr lang="en-US" sz="3200" i="1" dirty="0" smtClean="0"/>
              <a:t>Why </a:t>
            </a:r>
            <a:r>
              <a:rPr lang="en-US" sz="3200" i="1" dirty="0"/>
              <a:t>are some places on Earth hotter than others at different times of the year?</a:t>
            </a:r>
          </a:p>
          <a:p>
            <a:pPr marL="731520" lvl="1" indent="-365760">
              <a:spcBef>
                <a:spcPts val="2200"/>
              </a:spcBef>
            </a:pPr>
            <a:r>
              <a:rPr lang="en-US" sz="3200" dirty="0"/>
              <a:t>Discuss this question in your </a:t>
            </a:r>
            <a:r>
              <a:rPr lang="en-US" sz="3200" dirty="0" smtClean="0"/>
              <a:t>small group </a:t>
            </a:r>
            <a:r>
              <a:rPr lang="en-US" sz="3200" dirty="0"/>
              <a:t>and come up with your </a:t>
            </a:r>
            <a:r>
              <a:rPr lang="en-US" sz="3200" b="1" dirty="0"/>
              <a:t>best answer</a:t>
            </a:r>
            <a:r>
              <a:rPr lang="en-US" sz="3200" dirty="0"/>
              <a:t>.</a:t>
            </a:r>
          </a:p>
          <a:p>
            <a:pPr marL="731520" lvl="1" indent="-365760"/>
            <a:r>
              <a:rPr lang="en-US" sz="3200" dirty="0"/>
              <a:t>In your response, include key science ideas from all of the lessons. </a:t>
            </a:r>
          </a:p>
          <a:p>
            <a:pPr marL="731520" lvl="1" indent="-365760"/>
            <a:r>
              <a:rPr lang="en-US" sz="3200" dirty="0"/>
              <a:t>Be prepared to share your group’s answer with the class.</a:t>
            </a:r>
          </a:p>
        </p:txBody>
      </p:sp>
    </p:spTree>
    <p:extLst>
      <p:ext uri="{BB962C8B-B14F-4D97-AF65-F5344CB8AC3E}">
        <p14:creationId xmlns="" xmlns:p14="http://schemas.microsoft.com/office/powerpoint/2010/main" val="369753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normAutofit/>
          </a:bodyPr>
          <a:lstStyle/>
          <a:p>
            <a:r>
              <a:rPr lang="en-US" dirty="0"/>
              <a:t>Next Time</a:t>
            </a:r>
          </a:p>
        </p:txBody>
      </p:sp>
      <p:sp>
        <p:nvSpPr>
          <p:cNvPr id="3" name="Content Placeholder 2"/>
          <p:cNvSpPr>
            <a:spLocks noGrp="1"/>
          </p:cNvSpPr>
          <p:nvPr>
            <p:ph idx="1"/>
          </p:nvPr>
        </p:nvSpPr>
        <p:spPr>
          <a:xfrm>
            <a:off x="762000" y="1600200"/>
            <a:ext cx="8001000" cy="4572000"/>
          </a:xfrm>
        </p:spPr>
        <p:txBody>
          <a:bodyPr/>
          <a:lstStyle/>
          <a:p>
            <a:pPr marL="0" indent="0">
              <a:buNone/>
            </a:pPr>
            <a:r>
              <a:rPr lang="en-US" sz="3200" dirty="0"/>
              <a:t>How do oceans or other large bodies of water affect temperatures in nearby locations?</a:t>
            </a:r>
          </a:p>
          <a:p>
            <a:pPr marL="0" indent="0">
              <a:spcBef>
                <a:spcPts val="2200"/>
              </a:spcBef>
              <a:buNone/>
            </a:pPr>
            <a:r>
              <a:rPr lang="en-US" sz="3200" dirty="0"/>
              <a:t>We’ll explore this next time!</a:t>
            </a:r>
          </a:p>
          <a:p>
            <a:pPr marL="0" indent="0">
              <a:buNone/>
            </a:pPr>
            <a:endParaRPr lang="en-US" sz="3600" dirty="0"/>
          </a:p>
        </p:txBody>
      </p:sp>
    </p:spTree>
    <p:extLst>
      <p:ext uri="{BB962C8B-B14F-4D97-AF65-F5344CB8AC3E}">
        <p14:creationId xmlns="" xmlns:p14="http://schemas.microsoft.com/office/powerpoint/2010/main" val="126638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990600"/>
          </a:xfrm>
        </p:spPr>
        <p:txBody>
          <a:bodyPr/>
          <a:lstStyle/>
          <a:p>
            <a:r>
              <a:rPr lang="en-US" dirty="0"/>
              <a:t>Last Time</a:t>
            </a:r>
          </a:p>
        </p:txBody>
      </p:sp>
      <p:sp>
        <p:nvSpPr>
          <p:cNvPr id="3" name="Content Placeholder 2"/>
          <p:cNvSpPr>
            <a:spLocks noGrp="1"/>
          </p:cNvSpPr>
          <p:nvPr>
            <p:ph idx="1"/>
          </p:nvPr>
        </p:nvSpPr>
        <p:spPr>
          <a:xfrm>
            <a:off x="685800" y="1371600"/>
            <a:ext cx="8001000" cy="4876800"/>
          </a:xfrm>
        </p:spPr>
        <p:txBody>
          <a:bodyPr/>
          <a:lstStyle/>
          <a:p>
            <a:pPr marL="0" indent="0">
              <a:buNone/>
            </a:pPr>
            <a:r>
              <a:rPr lang="en-US" sz="3200" dirty="0"/>
              <a:t>In the last lesson, we investigated temperature patterns for three cities at the same latitude. </a:t>
            </a:r>
          </a:p>
          <a:p>
            <a:pPr marL="0" indent="0">
              <a:spcBef>
                <a:spcPts val="1800"/>
              </a:spcBef>
              <a:buNone/>
            </a:pPr>
            <a:r>
              <a:rPr lang="en-US" sz="3200" dirty="0"/>
              <a:t>Then based on your line-graph data, you proposed an answer to the focus question, </a:t>
            </a:r>
            <a:r>
              <a:rPr lang="en-US" sz="3200" i="1" dirty="0"/>
              <a:t>Why do some places at the same latitude have different temperature patterns?</a:t>
            </a:r>
          </a:p>
          <a:p>
            <a:pPr marL="0" indent="0">
              <a:spcBef>
                <a:spcPts val="1800"/>
              </a:spcBef>
              <a:buNone/>
            </a:pPr>
            <a:r>
              <a:rPr lang="en-US" sz="3200" dirty="0"/>
              <a:t>What ideas did you come up with? Make sure to include observations and evidence from your line </a:t>
            </a:r>
            <a:r>
              <a:rPr lang="en-US" sz="3200" dirty="0" smtClean="0"/>
              <a:t>graphs (handout 5.2).</a:t>
            </a:r>
            <a:endParaRPr lang="en-US" sz="3200" dirty="0"/>
          </a:p>
        </p:txBody>
      </p:sp>
    </p:spTree>
    <p:extLst>
      <p:ext uri="{BB962C8B-B14F-4D97-AF65-F5344CB8AC3E}">
        <p14:creationId xmlns="" xmlns:p14="http://schemas.microsoft.com/office/powerpoint/2010/main" val="1841590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Lesson Focus Question</a:t>
            </a:r>
          </a:p>
        </p:txBody>
      </p:sp>
      <p:sp>
        <p:nvSpPr>
          <p:cNvPr id="3" name="Content Placeholder 2"/>
          <p:cNvSpPr>
            <a:spLocks noGrp="1"/>
          </p:cNvSpPr>
          <p:nvPr>
            <p:ph idx="1"/>
          </p:nvPr>
        </p:nvSpPr>
        <p:spPr>
          <a:xfrm>
            <a:off x="685800" y="1600200"/>
            <a:ext cx="8001000" cy="4876800"/>
          </a:xfrm>
        </p:spPr>
        <p:txBody>
          <a:bodyPr/>
          <a:lstStyle/>
          <a:p>
            <a:pPr marL="0" indent="0">
              <a:buNone/>
            </a:pPr>
            <a:r>
              <a:rPr lang="en-US" sz="3200" dirty="0">
                <a:solidFill>
                  <a:srgbClr val="000000"/>
                </a:solidFill>
                <a:latin typeface="Calibri" charset="0"/>
              </a:rPr>
              <a:t>Today we’ll continue investigating the focus question from last time: </a:t>
            </a:r>
            <a:r>
              <a:rPr lang="en-US" sz="3200" i="1" dirty="0">
                <a:solidFill>
                  <a:srgbClr val="000000"/>
                </a:solidFill>
                <a:latin typeface="Calibri" charset="0"/>
              </a:rPr>
              <a:t>Why do some places at the same latitude have different temperature patterns?</a:t>
            </a:r>
          </a:p>
        </p:txBody>
      </p:sp>
    </p:spTree>
    <p:extLst>
      <p:ext uri="{BB962C8B-B14F-4D97-AF65-F5344CB8AC3E}">
        <p14:creationId xmlns="" xmlns:p14="http://schemas.microsoft.com/office/powerpoint/2010/main" val="81524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Autofit/>
          </a:bodyPr>
          <a:lstStyle/>
          <a:p>
            <a:r>
              <a:rPr lang="en-US" sz="3800" dirty="0"/>
              <a:t>Review: Temperature Data for Three Cities</a:t>
            </a:r>
          </a:p>
        </p:txBody>
      </p:sp>
      <p:sp>
        <p:nvSpPr>
          <p:cNvPr id="3" name="Content Placeholder 2"/>
          <p:cNvSpPr>
            <a:spLocks noGrp="1"/>
          </p:cNvSpPr>
          <p:nvPr>
            <p:ph idx="1"/>
          </p:nvPr>
        </p:nvSpPr>
        <p:spPr>
          <a:xfrm>
            <a:off x="685800" y="1524000"/>
            <a:ext cx="8001000" cy="4953000"/>
          </a:xfrm>
        </p:spPr>
        <p:txBody>
          <a:bodyPr/>
          <a:lstStyle/>
          <a:p>
            <a:pPr marL="0" indent="0">
              <a:buNone/>
            </a:pPr>
            <a:r>
              <a:rPr lang="en-US" sz="3200" dirty="0"/>
              <a:t>Examine your line-graph data and the temperature patterns you observed and recorded for the three cities on </a:t>
            </a:r>
            <a:r>
              <a:rPr lang="en-US" sz="3200" dirty="0" smtClean="0"/>
              <a:t>handout 5.2.</a:t>
            </a:r>
            <a:endParaRPr lang="en-US" sz="3200" dirty="0"/>
          </a:p>
          <a:p>
            <a:pPr marL="731520" indent="-365760">
              <a:spcBef>
                <a:spcPts val="1200"/>
              </a:spcBef>
              <a:buFont typeface="Arial" pitchFamily="34" charset="0"/>
              <a:buChar char="•"/>
            </a:pPr>
            <a:r>
              <a:rPr lang="en-US" sz="3200" dirty="0"/>
              <a:t>What temperature patterns would you expect to see in all three cities since they’re located at about the same latitude? Why? </a:t>
            </a:r>
          </a:p>
        </p:txBody>
      </p:sp>
    </p:spTree>
    <p:extLst>
      <p:ext uri="{BB962C8B-B14F-4D97-AF65-F5344CB8AC3E}">
        <p14:creationId xmlns="" xmlns:p14="http://schemas.microsoft.com/office/powerpoint/2010/main" val="2423346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Production\Art Files--Final\RESPECT-MSPCP\Suns Effect on Climate\RES.C1.SEC.L5HO.002.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1309" t="12435" r="2180" b="1627"/>
          <a:stretch/>
        </p:blipFill>
        <p:spPr bwMode="auto">
          <a:xfrm>
            <a:off x="381000" y="1524000"/>
            <a:ext cx="8458200" cy="494904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noAutofit/>
          </a:bodyPr>
          <a:lstStyle/>
          <a:p>
            <a:r>
              <a:rPr lang="en-US" sz="3200" dirty="0"/>
              <a:t/>
            </a:r>
            <a:br>
              <a:rPr lang="en-US" sz="3200" dirty="0"/>
            </a:br>
            <a:r>
              <a:rPr lang="en-US" dirty="0"/>
              <a:t>A Physical Map of the United States</a:t>
            </a:r>
            <a:r>
              <a:rPr lang="en-US" sz="3200" dirty="0"/>
              <a:t/>
            </a:r>
            <a:br>
              <a:rPr lang="en-US" sz="3200" dirty="0"/>
            </a:br>
            <a:endParaRPr lang="en-US" sz="3200" dirty="0"/>
          </a:p>
        </p:txBody>
      </p:sp>
      <p:sp>
        <p:nvSpPr>
          <p:cNvPr id="5" name="5-Point Star 4"/>
          <p:cNvSpPr/>
          <p:nvPr/>
        </p:nvSpPr>
        <p:spPr>
          <a:xfrm>
            <a:off x="4949190" y="3647111"/>
            <a:ext cx="308610" cy="284480"/>
          </a:xfrm>
          <a:prstGeom prst="star5">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5-Point Star 5"/>
          <p:cNvSpPr/>
          <p:nvPr/>
        </p:nvSpPr>
        <p:spPr>
          <a:xfrm>
            <a:off x="2819400" y="3682589"/>
            <a:ext cx="308610" cy="284480"/>
          </a:xfrm>
          <a:prstGeom prst="star5">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5-Point Star 6"/>
          <p:cNvSpPr/>
          <p:nvPr/>
        </p:nvSpPr>
        <p:spPr>
          <a:xfrm>
            <a:off x="457200" y="3429000"/>
            <a:ext cx="308610" cy="284480"/>
          </a:xfrm>
          <a:prstGeom prst="star5">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 xmlns:p14="http://schemas.microsoft.com/office/powerpoint/2010/main" val="1317616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990600"/>
          </a:xfrm>
        </p:spPr>
        <p:txBody>
          <a:bodyPr>
            <a:noAutofit/>
          </a:bodyPr>
          <a:lstStyle/>
          <a:p>
            <a:r>
              <a:rPr lang="en-US" dirty="0"/>
              <a:t>Investigating Differences in Temperature Patterns</a:t>
            </a:r>
          </a:p>
        </p:txBody>
      </p:sp>
      <p:sp>
        <p:nvSpPr>
          <p:cNvPr id="3" name="Content Placeholder 2"/>
          <p:cNvSpPr>
            <a:spLocks noGrp="1"/>
          </p:cNvSpPr>
          <p:nvPr>
            <p:ph idx="1"/>
          </p:nvPr>
        </p:nvSpPr>
        <p:spPr>
          <a:xfrm>
            <a:off x="685800" y="2057400"/>
            <a:ext cx="8001000" cy="4495800"/>
          </a:xfrm>
        </p:spPr>
        <p:txBody>
          <a:bodyPr/>
          <a:lstStyle/>
          <a:p>
            <a:pPr marL="365760" indent="-365760">
              <a:spcBef>
                <a:spcPts val="1800"/>
              </a:spcBef>
              <a:buFont typeface="+mj-lt"/>
              <a:buAutoNum type="arabicPeriod"/>
            </a:pPr>
            <a:r>
              <a:rPr lang="en-US" sz="3200" dirty="0"/>
              <a:t>What do you </a:t>
            </a:r>
            <a:r>
              <a:rPr lang="en-US" sz="3200" dirty="0" smtClean="0"/>
              <a:t>observe about </a:t>
            </a:r>
            <a:r>
              <a:rPr lang="en-US" sz="3200" dirty="0"/>
              <a:t>the location of  each city on the map?</a:t>
            </a:r>
          </a:p>
          <a:p>
            <a:pPr marL="365760" indent="-365760">
              <a:spcBef>
                <a:spcPts val="1800"/>
              </a:spcBef>
              <a:buFont typeface="+mj-lt"/>
              <a:buAutoNum type="arabicPeriod"/>
            </a:pPr>
            <a:r>
              <a:rPr lang="en-US" sz="3200" dirty="0"/>
              <a:t>What geographical or physical features do you notice that might account for the different temperature patterns of these cities?</a:t>
            </a:r>
          </a:p>
          <a:p>
            <a:endParaRPr lang="en-US" sz="3600" dirty="0"/>
          </a:p>
        </p:txBody>
      </p:sp>
    </p:spTree>
    <p:extLst>
      <p:ext uri="{BB962C8B-B14F-4D97-AF65-F5344CB8AC3E}">
        <p14:creationId xmlns="" xmlns:p14="http://schemas.microsoft.com/office/powerpoint/2010/main" val="185199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990600"/>
          </a:xfrm>
        </p:spPr>
        <p:txBody>
          <a:bodyPr>
            <a:noAutofit/>
          </a:bodyPr>
          <a:lstStyle/>
          <a:p>
            <a:r>
              <a:rPr lang="en-US" dirty="0"/>
              <a:t>Investigating Differences in Temperature Patterns</a:t>
            </a:r>
          </a:p>
        </p:txBody>
      </p:sp>
      <p:sp>
        <p:nvSpPr>
          <p:cNvPr id="3" name="Content Placeholder 2"/>
          <p:cNvSpPr>
            <a:spLocks noGrp="1"/>
          </p:cNvSpPr>
          <p:nvPr>
            <p:ph idx="1"/>
          </p:nvPr>
        </p:nvSpPr>
        <p:spPr>
          <a:xfrm>
            <a:off x="685800" y="1828800"/>
            <a:ext cx="8077200" cy="4724400"/>
          </a:xfrm>
        </p:spPr>
        <p:txBody>
          <a:bodyPr/>
          <a:lstStyle/>
          <a:p>
            <a:pPr marL="0" indent="0">
              <a:buNone/>
            </a:pPr>
            <a:r>
              <a:rPr lang="en-US" sz="3200" dirty="0"/>
              <a:t>Here’s what we’ve observed so far:</a:t>
            </a:r>
          </a:p>
          <a:p>
            <a:pPr marL="731520" lvl="1" indent="-365760">
              <a:spcBef>
                <a:spcPts val="600"/>
              </a:spcBef>
            </a:pPr>
            <a:r>
              <a:rPr lang="en-US" sz="3200" dirty="0"/>
              <a:t>San Francisco is close to the Pacific Ocean.</a:t>
            </a:r>
          </a:p>
          <a:p>
            <a:pPr marL="731520" lvl="1" indent="-365760">
              <a:spcBef>
                <a:spcPts val="600"/>
              </a:spcBef>
            </a:pPr>
            <a:r>
              <a:rPr lang="en-US" sz="3200" dirty="0"/>
              <a:t>Colorado Springs is near the Rocky Mountains.</a:t>
            </a:r>
          </a:p>
          <a:p>
            <a:pPr marL="731520" lvl="1" indent="-365760">
              <a:spcBef>
                <a:spcPts val="600"/>
              </a:spcBef>
            </a:pPr>
            <a:r>
              <a:rPr lang="en-US" sz="3200" dirty="0"/>
              <a:t>St. Louis is in the center of the </a:t>
            </a:r>
            <a:r>
              <a:rPr lang="en-US" sz="3200" dirty="0" smtClean="0"/>
              <a:t>United States </a:t>
            </a:r>
            <a:r>
              <a:rPr lang="en-US" sz="3200" dirty="0"/>
              <a:t>and isn’t near the mountains or an ocean.</a:t>
            </a:r>
          </a:p>
          <a:p>
            <a:pPr marL="0" lvl="1" indent="0">
              <a:spcBef>
                <a:spcPts val="1200"/>
              </a:spcBef>
              <a:buNone/>
            </a:pPr>
            <a:r>
              <a:rPr lang="en-US" sz="3200" dirty="0"/>
              <a:t>How do you think the </a:t>
            </a:r>
            <a:r>
              <a:rPr lang="en-US" sz="3200" dirty="0" smtClean="0"/>
              <a:t>location </a:t>
            </a:r>
            <a:r>
              <a:rPr lang="en-US" sz="3200" dirty="0"/>
              <a:t>of </a:t>
            </a:r>
            <a:r>
              <a:rPr lang="en-US" sz="3200" dirty="0" smtClean="0"/>
              <a:t>each city </a:t>
            </a:r>
            <a:r>
              <a:rPr lang="en-US" sz="3200" dirty="0"/>
              <a:t>might influence temperature patterns?</a:t>
            </a:r>
          </a:p>
        </p:txBody>
      </p:sp>
    </p:spTree>
    <p:extLst>
      <p:ext uri="{BB962C8B-B14F-4D97-AF65-F5344CB8AC3E}">
        <p14:creationId xmlns="" xmlns:p14="http://schemas.microsoft.com/office/powerpoint/2010/main" val="338017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normAutofit/>
          </a:bodyPr>
          <a:lstStyle/>
          <a:p>
            <a:pPr marL="914400"/>
            <a:r>
              <a:rPr lang="en-US" dirty="0"/>
              <a:t>Key Science Ideas</a:t>
            </a:r>
          </a:p>
        </p:txBody>
      </p:sp>
      <p:sp>
        <p:nvSpPr>
          <p:cNvPr id="3" name="Content Placeholder 2"/>
          <p:cNvSpPr>
            <a:spLocks noGrp="1"/>
          </p:cNvSpPr>
          <p:nvPr>
            <p:ph idx="1"/>
          </p:nvPr>
        </p:nvSpPr>
        <p:spPr>
          <a:xfrm>
            <a:off x="762000" y="1600200"/>
            <a:ext cx="7924800" cy="4876800"/>
          </a:xfrm>
        </p:spPr>
        <p:txBody>
          <a:bodyPr/>
          <a:lstStyle/>
          <a:p>
            <a:pPr marL="365760" indent="-365760">
              <a:spcBef>
                <a:spcPts val="1200"/>
              </a:spcBef>
            </a:pPr>
            <a:r>
              <a:rPr lang="en-US" sz="3200" dirty="0"/>
              <a:t>Not all places at the same latitude have the same average temperatures.</a:t>
            </a:r>
          </a:p>
          <a:p>
            <a:pPr marL="365760" indent="-365760">
              <a:spcBef>
                <a:spcPts val="1200"/>
              </a:spcBef>
            </a:pPr>
            <a:r>
              <a:rPr lang="en-US" sz="3200" dirty="0"/>
              <a:t>Latitude, while important, isn’t the only factor that determines the temperatures at a specific location on Earth.</a:t>
            </a:r>
          </a:p>
          <a:p>
            <a:pPr marL="365760" indent="-365760">
              <a:spcBef>
                <a:spcPts val="1200"/>
              </a:spcBef>
            </a:pPr>
            <a:r>
              <a:rPr lang="en-US" sz="3200" dirty="0"/>
              <a:t>Other factors that influence climate and temperature patterns are elevation (how high a location is above sea level) and being near a large body of water like an ocean.</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685800"/>
            <a:ext cx="685800" cy="685800"/>
          </a:xfrm>
          <a:prstGeom prst="rect">
            <a:avLst/>
          </a:prstGeom>
        </p:spPr>
      </p:pic>
    </p:spTree>
    <p:extLst>
      <p:ext uri="{BB962C8B-B14F-4D97-AF65-F5344CB8AC3E}">
        <p14:creationId xmlns="" xmlns:p14="http://schemas.microsoft.com/office/powerpoint/2010/main" val="298485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90600"/>
          </a:xfrm>
        </p:spPr>
        <p:txBody>
          <a:bodyPr>
            <a:noAutofit/>
          </a:bodyPr>
          <a:lstStyle/>
          <a:p>
            <a:pPr marL="914400"/>
            <a:r>
              <a:rPr lang="en-US" dirty="0"/>
              <a:t>Key Science Ideas</a:t>
            </a:r>
          </a:p>
        </p:txBody>
      </p:sp>
      <p:sp>
        <p:nvSpPr>
          <p:cNvPr id="3" name="Content Placeholder 2"/>
          <p:cNvSpPr>
            <a:spLocks noGrp="1"/>
          </p:cNvSpPr>
          <p:nvPr>
            <p:ph idx="1"/>
          </p:nvPr>
        </p:nvSpPr>
        <p:spPr>
          <a:xfrm>
            <a:off x="685800" y="1295400"/>
            <a:ext cx="8153400" cy="5181600"/>
          </a:xfrm>
        </p:spPr>
        <p:txBody>
          <a:bodyPr/>
          <a:lstStyle/>
          <a:p>
            <a:pPr marL="0" indent="0">
              <a:buNone/>
            </a:pPr>
            <a:r>
              <a:rPr lang="en-US" sz="2800" dirty="0"/>
              <a:t>These science ideas help explain different temperature patterns around the world:  </a:t>
            </a:r>
          </a:p>
          <a:p>
            <a:pPr marL="731520" lvl="1" indent="-365760">
              <a:spcBef>
                <a:spcPts val="1200"/>
              </a:spcBef>
              <a:buFont typeface="Arial" pitchFamily="34" charset="0"/>
              <a:buChar char="•"/>
            </a:pPr>
            <a:r>
              <a:rPr lang="en-US" sz="2800" dirty="0"/>
              <a:t>Earth’s tilt and the angle of sunlight cause solar radiation to hit certain places more directly and other places less directly.</a:t>
            </a:r>
          </a:p>
          <a:p>
            <a:pPr marL="731520" lvl="1" indent="-365760">
              <a:spcBef>
                <a:spcPts val="600"/>
              </a:spcBef>
              <a:buFont typeface="Arial" pitchFamily="34" charset="0"/>
              <a:buChar char="•"/>
            </a:pPr>
            <a:r>
              <a:rPr lang="en-US" sz="2800" dirty="0"/>
              <a:t>Latitudes closer to the poles generally have cooler temperatures than latitudes closer to the equator. </a:t>
            </a:r>
          </a:p>
          <a:p>
            <a:pPr marL="731520" lvl="1" indent="-365760">
              <a:spcBef>
                <a:spcPts val="600"/>
              </a:spcBef>
              <a:buFont typeface="Arial" pitchFamily="34" charset="0"/>
              <a:buChar char="•"/>
            </a:pPr>
            <a:r>
              <a:rPr lang="en-US" sz="2800" dirty="0"/>
              <a:t>As Earth orbits the Sun, the most direct angles of sunlight reach different parts of Earth at different times of the year. This causes opposite seasons in the Northern and Southern Hemispheres.</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2000" y="533400"/>
            <a:ext cx="685800" cy="685800"/>
          </a:xfrm>
          <a:prstGeom prst="rect">
            <a:avLst/>
          </a:prstGeom>
        </p:spPr>
      </p:pic>
    </p:spTree>
    <p:extLst>
      <p:ext uri="{BB962C8B-B14F-4D97-AF65-F5344CB8AC3E}">
        <p14:creationId xmlns="" xmlns:p14="http://schemas.microsoft.com/office/powerpoint/2010/main" val="23890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833</TotalTime>
  <Words>569</Words>
  <Application>Microsoft Office PowerPoint</Application>
  <PresentationFormat>On-screen Show (4:3)</PresentationFormat>
  <Paragraphs>54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The sun’s effect on climate Lesson 5b</vt:lpstr>
      <vt:lpstr>Last Time</vt:lpstr>
      <vt:lpstr>Lesson Focus Question</vt:lpstr>
      <vt:lpstr>Review: Temperature Data for Three Cities</vt:lpstr>
      <vt:lpstr> A Physical Map of the United States </vt:lpstr>
      <vt:lpstr>Investigating Differences in Temperature Patterns</vt:lpstr>
      <vt:lpstr>Investigating Differences in Temperature Patterns</vt:lpstr>
      <vt:lpstr>Key Science Ideas</vt:lpstr>
      <vt:lpstr>Key Science Ideas</vt:lpstr>
      <vt:lpstr>Today’s Focus Question</vt:lpstr>
      <vt:lpstr>Let’s Summarize!</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131</cp:revision>
  <dcterms:created xsi:type="dcterms:W3CDTF">2014-06-10T18:20:14Z</dcterms:created>
  <dcterms:modified xsi:type="dcterms:W3CDTF">2019-03-21T18:26:38Z</dcterms:modified>
</cp:coreProperties>
</file>