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99" r:id="rId2"/>
    <p:sldId id="337" r:id="rId3"/>
    <p:sldId id="368" r:id="rId4"/>
    <p:sldId id="335" r:id="rId5"/>
    <p:sldId id="340" r:id="rId6"/>
    <p:sldId id="341" r:id="rId7"/>
    <p:sldId id="351" r:id="rId8"/>
    <p:sldId id="352" r:id="rId9"/>
    <p:sldId id="353" r:id="rId10"/>
    <p:sldId id="346" r:id="rId11"/>
    <p:sldId id="367" r:id="rId12"/>
    <p:sldId id="362" r:id="rId13"/>
    <p:sldId id="363" r:id="rId14"/>
    <p:sldId id="365" r:id="rId15"/>
    <p:sldId id="366"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cey Luce" initials="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12" autoAdjust="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4A001F87-04E4-445D-9F53-5C588F3B3CCB}" type="datetimeFigureOut">
              <a:rPr lang="en-US" smtClean="0"/>
              <a:pPr/>
              <a:t>3/21/2019</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1BB160C6-B000-4DB3-ADAB-856B06E690DA}" type="slidenum">
              <a:rPr lang="en-US" smtClean="0"/>
              <a:pPr/>
              <a:t>‹#›</a:t>
            </a:fld>
            <a:endParaRPr lang="en-US"/>
          </a:p>
        </p:txBody>
      </p:sp>
    </p:spTree>
    <p:extLst>
      <p:ext uri="{BB962C8B-B14F-4D97-AF65-F5344CB8AC3E}">
        <p14:creationId xmlns="" xmlns:p14="http://schemas.microsoft.com/office/powerpoint/2010/main" val="4118047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13E99A0-5A01-41BA-AC39-BB8F130969B5}" type="datetimeFigureOut">
              <a:rPr lang="en-US" smtClean="0"/>
              <a:pPr/>
              <a:t>3/21/2019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58BEC4D-D1F7-4625-B0BA-2126EAFE9E6D}" type="slidenum">
              <a:rPr lang="en-US" smtClean="0"/>
              <a:pPr/>
              <a:t>‹#›</a:t>
            </a:fld>
            <a:endParaRPr lang="en-US"/>
          </a:p>
        </p:txBody>
      </p:sp>
    </p:spTree>
    <p:extLst>
      <p:ext uri="{BB962C8B-B14F-4D97-AF65-F5344CB8AC3E}">
        <p14:creationId xmlns=""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85372" indent="-302066" eaLnBrk="0" hangingPunct="0">
              <a:spcBef>
                <a:spcPct val="30000"/>
              </a:spcBef>
              <a:defRPr sz="1300">
                <a:solidFill>
                  <a:schemeClr val="tx1"/>
                </a:solidFill>
                <a:latin typeface="Arial" charset="0"/>
              </a:defRPr>
            </a:lvl2pPr>
            <a:lvl3pPr marL="1208265" indent="-241653" eaLnBrk="0" hangingPunct="0">
              <a:spcBef>
                <a:spcPct val="30000"/>
              </a:spcBef>
              <a:defRPr sz="1300">
                <a:solidFill>
                  <a:schemeClr val="tx1"/>
                </a:solidFill>
                <a:latin typeface="Arial" charset="0"/>
              </a:defRPr>
            </a:lvl3pPr>
            <a:lvl4pPr marL="1691571" indent="-241653" eaLnBrk="0" hangingPunct="0">
              <a:spcBef>
                <a:spcPct val="30000"/>
              </a:spcBef>
              <a:defRPr sz="1300">
                <a:solidFill>
                  <a:schemeClr val="tx1"/>
                </a:solidFill>
                <a:latin typeface="Arial" charset="0"/>
              </a:defRPr>
            </a:lvl4pPr>
            <a:lvl5pPr marL="2174878" indent="-241653" eaLnBrk="0" hangingPunct="0">
              <a:spcBef>
                <a:spcPct val="30000"/>
              </a:spcBef>
              <a:defRPr sz="1300">
                <a:solidFill>
                  <a:schemeClr val="tx1"/>
                </a:solidFill>
                <a:latin typeface="Arial" charset="0"/>
              </a:defRPr>
            </a:lvl5pPr>
            <a:lvl6pPr marL="2658184" indent="-241653" eaLnBrk="0" fontAlgn="base" hangingPunct="0">
              <a:spcBef>
                <a:spcPct val="30000"/>
              </a:spcBef>
              <a:spcAft>
                <a:spcPct val="0"/>
              </a:spcAft>
              <a:defRPr sz="1300">
                <a:solidFill>
                  <a:schemeClr val="tx1"/>
                </a:solidFill>
                <a:latin typeface="Arial" charset="0"/>
              </a:defRPr>
            </a:lvl6pPr>
            <a:lvl7pPr marL="3141490" indent="-241653" eaLnBrk="0" fontAlgn="base" hangingPunct="0">
              <a:spcBef>
                <a:spcPct val="30000"/>
              </a:spcBef>
              <a:spcAft>
                <a:spcPct val="0"/>
              </a:spcAft>
              <a:defRPr sz="1300">
                <a:solidFill>
                  <a:schemeClr val="tx1"/>
                </a:solidFill>
                <a:latin typeface="Arial" charset="0"/>
              </a:defRPr>
            </a:lvl7pPr>
            <a:lvl8pPr marL="3624796" indent="-241653" eaLnBrk="0" fontAlgn="base" hangingPunct="0">
              <a:spcBef>
                <a:spcPct val="30000"/>
              </a:spcBef>
              <a:spcAft>
                <a:spcPct val="0"/>
              </a:spcAft>
              <a:defRPr sz="1300">
                <a:solidFill>
                  <a:schemeClr val="tx1"/>
                </a:solidFill>
                <a:latin typeface="Arial" charset="0"/>
              </a:defRPr>
            </a:lvl8pPr>
            <a:lvl9pPr marL="4108102" indent="-241653"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 xmlns:p14="http://schemas.microsoft.com/office/powerpoint/2010/main" val="2193597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extLst>
      <p:ext uri="{BB962C8B-B14F-4D97-AF65-F5344CB8AC3E}">
        <p14:creationId xmlns="" xmlns:p14="http://schemas.microsoft.com/office/powerpoint/2010/main" val="435955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13</a:t>
            </a:fld>
            <a:endParaRPr lang="en-US"/>
          </a:p>
        </p:txBody>
      </p:sp>
    </p:spTree>
    <p:extLst>
      <p:ext uri="{BB962C8B-B14F-4D97-AF65-F5344CB8AC3E}">
        <p14:creationId xmlns="" xmlns:p14="http://schemas.microsoft.com/office/powerpoint/2010/main" val="284091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14</a:t>
            </a:fld>
            <a:endParaRPr lang="en-US"/>
          </a:p>
        </p:txBody>
      </p:sp>
    </p:spTree>
    <p:extLst>
      <p:ext uri="{BB962C8B-B14F-4D97-AF65-F5344CB8AC3E}">
        <p14:creationId xmlns="" xmlns:p14="http://schemas.microsoft.com/office/powerpoint/2010/main" val="785587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 xmlns:p14="http://schemas.microsoft.com/office/powerpoint/2010/main" val="1121301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 xmlns:p14="http://schemas.microsoft.com/office/powerpoint/2010/main" val="1179556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4</a:t>
            </a:fld>
            <a:endParaRPr lang="en-US"/>
          </a:p>
        </p:txBody>
      </p:sp>
    </p:spTree>
    <p:extLst>
      <p:ext uri="{BB962C8B-B14F-4D97-AF65-F5344CB8AC3E}">
        <p14:creationId xmlns="" xmlns:p14="http://schemas.microsoft.com/office/powerpoint/2010/main" val="4089115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 xmlns:p14="http://schemas.microsoft.com/office/powerpoint/2010/main" val="2062647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 xmlns:p14="http://schemas.microsoft.com/office/powerpoint/2010/main" val="3738656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 xmlns:p14="http://schemas.microsoft.com/office/powerpoint/2010/main" val="832578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 xmlns:p14="http://schemas.microsoft.com/office/powerpoint/2010/main" val="1639042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 xmlns:p14="http://schemas.microsoft.com/office/powerpoint/2010/main" val="2358307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 xmlns:p14="http://schemas.microsoft.com/office/powerpoint/2010/main" val="362226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8077200" cy="1524000"/>
          </a:xfrm>
        </p:spPr>
        <p:txBody>
          <a:bodyPr/>
          <a:lstStyle/>
          <a:p>
            <a:pPr eaLnBrk="1" fontAlgn="auto" hangingPunct="1">
              <a:spcAft>
                <a:spcPts val="0"/>
              </a:spcAft>
              <a:defRPr/>
            </a:pPr>
            <a:r>
              <a:rPr lang="en-US" altLang="en-US" dirty="0"/>
              <a:t>The sun’s effect on climate Lesson 6a</a:t>
            </a:r>
          </a:p>
        </p:txBody>
      </p:sp>
      <p:sp>
        <p:nvSpPr>
          <p:cNvPr id="8195" name="Rectangle 3"/>
          <p:cNvSpPr>
            <a:spLocks noGrp="1" noChangeArrowheads="1"/>
          </p:cNvSpPr>
          <p:nvPr>
            <p:ph type="subTitle" idx="1"/>
          </p:nvPr>
        </p:nvSpPr>
        <p:spPr>
          <a:xfrm>
            <a:off x="685800" y="3505200"/>
            <a:ext cx="7391400" cy="1828800"/>
          </a:xfrm>
        </p:spPr>
        <p:txBody>
          <a:bodyPr rtlCol="0">
            <a:normAutofit/>
          </a:bodyPr>
          <a:lstStyle/>
          <a:p>
            <a:pPr eaLnBrk="1" fontAlgn="auto" hangingPunct="1">
              <a:lnSpc>
                <a:spcPct val="80000"/>
              </a:lnSpc>
              <a:spcAft>
                <a:spcPts val="0"/>
              </a:spcAft>
              <a:defRPr/>
            </a:pPr>
            <a:r>
              <a:rPr lang="en-US" altLang="en-US" sz="4000" dirty="0">
                <a:solidFill>
                  <a:srgbClr val="0070C0"/>
                </a:solidFill>
              </a:rPr>
              <a:t>How Does Being Near the Ocean or Another Large Body of Water  Affect Air Temperature?</a:t>
            </a:r>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52578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 xmlns:a14="http://schemas.microsoft.com/office/drawing/2010/main" val="0"/>
              </a:ext>
            </a:extLst>
          </a:blip>
          <a:srcRect l="13526" t="10564" r="3623" b="5182"/>
          <a:stretch/>
        </p:blipFill>
        <p:spPr bwMode="auto">
          <a:xfrm>
            <a:off x="3276600" y="5334000"/>
            <a:ext cx="679450" cy="622300"/>
          </a:xfrm>
          <a:prstGeom prst="ellipse">
            <a:avLst/>
          </a:prstGeom>
          <a:noFill/>
          <a:ln>
            <a:noFill/>
          </a:ln>
          <a:extLst>
            <a:ext uri="{53640926-AAD7-44d8-BBD7-CCE9431645EC}">
              <a14:shadowObscured xmlns:a14="http://schemas.microsoft.com/office/drawing/2010/main" xmlns=""/>
            </a:ext>
          </a:extLst>
        </p:spPr>
      </p:pic>
      <p:pic>
        <p:nvPicPr>
          <p:cNvPr id="7" name="Picture 6" descr="Macintosh HD:Users:ceemast:Desktop:CPP_logogreen1.gif"/>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05400" y="5257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629400" y="5334000"/>
            <a:ext cx="1428750" cy="585788"/>
          </a:xfrm>
          <a:prstGeom prst="rect">
            <a:avLst/>
          </a:prstGeom>
        </p:spPr>
      </p:pic>
    </p:spTree>
    <p:extLst>
      <p:ext uri="{BB962C8B-B14F-4D97-AF65-F5344CB8AC3E}">
        <p14:creationId xmlns=""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Interpreting Data: Question 1</a:t>
            </a:r>
          </a:p>
        </p:txBody>
      </p:sp>
      <p:sp>
        <p:nvSpPr>
          <p:cNvPr id="5" name="Content Placeholder 4"/>
          <p:cNvSpPr>
            <a:spLocks noGrp="1"/>
          </p:cNvSpPr>
          <p:nvPr>
            <p:ph idx="1"/>
          </p:nvPr>
        </p:nvSpPr>
        <p:spPr>
          <a:xfrm>
            <a:off x="609600" y="1600200"/>
            <a:ext cx="8077200" cy="4876800"/>
          </a:xfrm>
        </p:spPr>
        <p:txBody>
          <a:bodyPr/>
          <a:lstStyle/>
          <a:p>
            <a:pPr marL="0" indent="0">
              <a:buNone/>
            </a:pPr>
            <a:r>
              <a:rPr lang="en-US" sz="3200" i="1" dirty="0"/>
              <a:t>What patterns do you observe when you compare the soil and water temperatures during the heating phase? </a:t>
            </a:r>
          </a:p>
          <a:p>
            <a:pPr marL="0" indent="0">
              <a:spcBef>
                <a:spcPts val="1200"/>
              </a:spcBef>
              <a:buNone/>
            </a:pPr>
            <a:r>
              <a:rPr lang="en-US" sz="3200" i="1" dirty="0"/>
              <a:t>What about during the cooling phase?</a:t>
            </a:r>
          </a:p>
          <a:p>
            <a:pPr marL="731520" indent="-365760">
              <a:spcBef>
                <a:spcPts val="2200"/>
              </a:spcBef>
              <a:buFont typeface="Arial" pitchFamily="34" charset="0"/>
              <a:buChar char="•"/>
            </a:pPr>
            <a:r>
              <a:rPr lang="en-US" sz="3200" dirty="0"/>
              <a:t>Record your observations for question 1 </a:t>
            </a:r>
            <a:br>
              <a:rPr lang="en-US" sz="3200" dirty="0"/>
            </a:br>
            <a:r>
              <a:rPr lang="en-US" sz="3200" dirty="0"/>
              <a:t>on your handout and be prepared to </a:t>
            </a:r>
            <a:br>
              <a:rPr lang="en-US" sz="3200" dirty="0"/>
            </a:br>
            <a:r>
              <a:rPr lang="en-US" sz="3200" dirty="0"/>
              <a:t>share them with the class.</a:t>
            </a:r>
          </a:p>
        </p:txBody>
      </p:sp>
    </p:spTree>
    <p:extLst>
      <p:ext uri="{BB962C8B-B14F-4D97-AF65-F5344CB8AC3E}">
        <p14:creationId xmlns="" xmlns:p14="http://schemas.microsoft.com/office/powerpoint/2010/main" val="1317616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Interpreting Data: Question 2</a:t>
            </a:r>
          </a:p>
        </p:txBody>
      </p:sp>
      <p:sp>
        <p:nvSpPr>
          <p:cNvPr id="3" name="Content Placeholder 2"/>
          <p:cNvSpPr>
            <a:spLocks noGrp="1"/>
          </p:cNvSpPr>
          <p:nvPr>
            <p:ph idx="1"/>
          </p:nvPr>
        </p:nvSpPr>
        <p:spPr>
          <a:xfrm>
            <a:off x="609600" y="1600200"/>
            <a:ext cx="8077200" cy="4876800"/>
          </a:xfrm>
        </p:spPr>
        <p:txBody>
          <a:bodyPr/>
          <a:lstStyle/>
          <a:p>
            <a:pPr marL="0" lvl="0" indent="0">
              <a:buNone/>
            </a:pPr>
            <a:r>
              <a:rPr lang="en-US" sz="3200" i="1" dirty="0"/>
              <a:t>Water and land heat and cool the air above them. In the summer, they heat up, and so does the air. In the winter, the land and water cool down, and so does the air. But water and land don’t heat and cool at the same rate. </a:t>
            </a:r>
          </a:p>
          <a:p>
            <a:pPr marL="731520" indent="-365760">
              <a:spcBef>
                <a:spcPts val="2200"/>
              </a:spcBef>
            </a:pPr>
            <a:r>
              <a:rPr lang="en-US" sz="3200" dirty="0"/>
              <a:t>How do the data you collected support </a:t>
            </a:r>
            <a:br>
              <a:rPr lang="en-US" sz="3200" dirty="0"/>
            </a:br>
            <a:r>
              <a:rPr lang="en-US" sz="3200" dirty="0"/>
              <a:t>this statement?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normAutofit/>
          </a:bodyPr>
          <a:lstStyle/>
          <a:p>
            <a:r>
              <a:rPr lang="en-US" dirty="0"/>
              <a:t>Looking for Connections</a:t>
            </a:r>
          </a:p>
        </p:txBody>
      </p:sp>
      <p:sp>
        <p:nvSpPr>
          <p:cNvPr id="3" name="Content Placeholder 2"/>
          <p:cNvSpPr>
            <a:spLocks noGrp="1"/>
          </p:cNvSpPr>
          <p:nvPr>
            <p:ph idx="1"/>
          </p:nvPr>
        </p:nvSpPr>
        <p:spPr>
          <a:xfrm>
            <a:off x="685800" y="1447800"/>
            <a:ext cx="8001000" cy="4876800"/>
          </a:xfrm>
        </p:spPr>
        <p:txBody>
          <a:bodyPr/>
          <a:lstStyle/>
          <a:p>
            <a:pPr marL="365760" indent="-365760">
              <a:spcBef>
                <a:spcPts val="1800"/>
              </a:spcBef>
              <a:buFont typeface="Arial" pitchFamily="34" charset="0"/>
              <a:buChar char="•"/>
            </a:pPr>
            <a:r>
              <a:rPr lang="en-US" sz="3200" dirty="0"/>
              <a:t>Compare today’s temperature data for the soil and water with your line-graph data for the three US cities from lesson 5.</a:t>
            </a:r>
          </a:p>
          <a:p>
            <a:pPr marL="365760" indent="-365760">
              <a:spcBef>
                <a:spcPts val="1800"/>
              </a:spcBef>
              <a:buFont typeface="Arial" pitchFamily="34" charset="0"/>
              <a:buChar char="•"/>
            </a:pPr>
            <a:r>
              <a:rPr lang="en-US" sz="3200" dirty="0"/>
              <a:t>Think about this question: </a:t>
            </a:r>
            <a:r>
              <a:rPr lang="en-US" sz="3200" i="1" dirty="0"/>
              <a:t>How might the results of today’s investigation help us explain the temperature data for the three cities?</a:t>
            </a:r>
          </a:p>
        </p:txBody>
      </p:sp>
    </p:spTree>
    <p:extLst>
      <p:ext uri="{BB962C8B-B14F-4D97-AF65-F5344CB8AC3E}">
        <p14:creationId xmlns="" xmlns:p14="http://schemas.microsoft.com/office/powerpoint/2010/main" val="2069192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990600"/>
          </a:xfrm>
        </p:spPr>
        <p:txBody>
          <a:bodyPr/>
          <a:lstStyle/>
          <a:p>
            <a:r>
              <a:rPr lang="en-US" dirty="0"/>
              <a:t>Which City Fits the Pattern?</a:t>
            </a:r>
          </a:p>
        </p:txBody>
      </p:sp>
      <p:sp>
        <p:nvSpPr>
          <p:cNvPr id="3" name="Content Placeholder 2"/>
          <p:cNvSpPr>
            <a:spLocks noGrp="1"/>
          </p:cNvSpPr>
          <p:nvPr>
            <p:ph idx="1"/>
          </p:nvPr>
        </p:nvSpPr>
        <p:spPr>
          <a:xfrm>
            <a:off x="762000" y="1371600"/>
            <a:ext cx="7924800" cy="5181600"/>
          </a:xfrm>
        </p:spPr>
        <p:txBody>
          <a:bodyPr/>
          <a:lstStyle/>
          <a:p>
            <a:pPr marL="0" indent="0">
              <a:buNone/>
            </a:pPr>
            <a:r>
              <a:rPr lang="en-US" sz="3150" dirty="0"/>
              <a:t>Share with a partner how you think today’s investigation might help us explain the temperature data from lesson 5. Then complete this sentence in your notebook </a:t>
            </a:r>
            <a:br>
              <a:rPr lang="en-US" sz="3150" dirty="0"/>
            </a:br>
            <a:r>
              <a:rPr lang="en-US" sz="3150" dirty="0"/>
              <a:t>for each of the three cities:</a:t>
            </a:r>
          </a:p>
          <a:p>
            <a:pPr marL="731520" indent="-365760">
              <a:spcBef>
                <a:spcPts val="1800"/>
              </a:spcBef>
              <a:buFont typeface="Arial" pitchFamily="34" charset="0"/>
              <a:buChar char="•"/>
            </a:pPr>
            <a:r>
              <a:rPr lang="en-US" sz="3150" dirty="0"/>
              <a:t>The temperature patterns of [San </a:t>
            </a:r>
            <a:r>
              <a:rPr lang="en-US" sz="3150" dirty="0" smtClean="0"/>
              <a:t>Francisco/Colorado Springs/St</a:t>
            </a:r>
            <a:r>
              <a:rPr lang="en-US" sz="3150" dirty="0"/>
              <a:t>. Louis] </a:t>
            </a:r>
            <a:br>
              <a:rPr lang="en-US" sz="3150" dirty="0"/>
            </a:br>
            <a:r>
              <a:rPr lang="en-US" sz="3150" dirty="0"/>
              <a:t>are [consistent/not consistent] with </a:t>
            </a:r>
            <a:br>
              <a:rPr lang="en-US" sz="3150" dirty="0"/>
            </a:br>
            <a:r>
              <a:rPr lang="en-US" sz="3150" dirty="0"/>
              <a:t>being near a large body of water because _________________.</a:t>
            </a:r>
          </a:p>
        </p:txBody>
      </p:sp>
    </p:spTree>
    <p:extLst>
      <p:ext uri="{BB962C8B-B14F-4D97-AF65-F5344CB8AC3E}">
        <p14:creationId xmlns="" xmlns:p14="http://schemas.microsoft.com/office/powerpoint/2010/main" val="576492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lstStyle/>
          <a:p>
            <a:r>
              <a:rPr lang="en-US" dirty="0"/>
              <a:t>Let’s Summarize!</a:t>
            </a:r>
          </a:p>
        </p:txBody>
      </p:sp>
      <p:sp>
        <p:nvSpPr>
          <p:cNvPr id="3" name="Content Placeholder 2"/>
          <p:cNvSpPr>
            <a:spLocks noGrp="1"/>
          </p:cNvSpPr>
          <p:nvPr>
            <p:ph idx="1"/>
          </p:nvPr>
        </p:nvSpPr>
        <p:spPr>
          <a:xfrm>
            <a:off x="685800" y="1371600"/>
            <a:ext cx="8001000" cy="5105400"/>
          </a:xfrm>
        </p:spPr>
        <p:txBody>
          <a:bodyPr/>
          <a:lstStyle/>
          <a:p>
            <a:pPr marL="914400" indent="0">
              <a:buNone/>
            </a:pPr>
            <a:r>
              <a:rPr lang="en-US" sz="3000" dirty="0">
                <a:solidFill>
                  <a:srgbClr val="000000"/>
                </a:solidFill>
                <a:latin typeface="Calibri" charset="0"/>
              </a:rPr>
              <a:t>Key science ideas:</a:t>
            </a:r>
          </a:p>
          <a:p>
            <a:pPr marL="731520" indent="-365760">
              <a:spcBef>
                <a:spcPts val="1200"/>
              </a:spcBef>
              <a:buFont typeface="Arial" pitchFamily="34" charset="0"/>
              <a:buChar char="•"/>
            </a:pPr>
            <a:r>
              <a:rPr lang="en-US" sz="3000" dirty="0">
                <a:solidFill>
                  <a:srgbClr val="000000"/>
                </a:solidFill>
                <a:latin typeface="Calibri" charset="0"/>
              </a:rPr>
              <a:t>Water absorbs and reflects (releases) heat energy at slower rates than land. </a:t>
            </a:r>
          </a:p>
          <a:p>
            <a:pPr marL="731520" indent="-365760">
              <a:spcBef>
                <a:spcPts val="1200"/>
              </a:spcBef>
              <a:buFont typeface="Arial" pitchFamily="34" charset="0"/>
              <a:buChar char="•"/>
            </a:pPr>
            <a:r>
              <a:rPr lang="en-US" sz="3000" dirty="0">
                <a:solidFill>
                  <a:srgbClr val="000000"/>
                </a:solidFill>
                <a:latin typeface="Calibri" charset="0"/>
              </a:rPr>
              <a:t>This means that air temperatures near oceans or other large bodies of water heat and cool more slowly over time. </a:t>
            </a:r>
          </a:p>
          <a:p>
            <a:pPr marL="731520" indent="-365760">
              <a:spcBef>
                <a:spcPts val="1200"/>
              </a:spcBef>
              <a:buFont typeface="Arial" pitchFamily="34" charset="0"/>
              <a:buChar char="•"/>
            </a:pPr>
            <a:r>
              <a:rPr lang="en-US" sz="3000" dirty="0">
                <a:solidFill>
                  <a:srgbClr val="000000"/>
                </a:solidFill>
                <a:latin typeface="Calibri" charset="0"/>
              </a:rPr>
              <a:t>Cities near large bodies of water experience  fewer temperature variations throughout the year than cities that aren’t near large bodies of water. </a:t>
            </a:r>
          </a:p>
          <a:p>
            <a:endParaRPr lang="en-US"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38200" y="1371600"/>
            <a:ext cx="685800" cy="609600"/>
          </a:xfrm>
          <a:prstGeom prst="rect">
            <a:avLst/>
          </a:prstGeom>
        </p:spPr>
      </p:pic>
    </p:spTree>
    <p:extLst>
      <p:ext uri="{BB962C8B-B14F-4D97-AF65-F5344CB8AC3E}">
        <p14:creationId xmlns="" xmlns:p14="http://schemas.microsoft.com/office/powerpoint/2010/main" val="283368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990600"/>
          </a:xfrm>
        </p:spPr>
        <p:txBody>
          <a:bodyPr/>
          <a:lstStyle/>
          <a:p>
            <a:r>
              <a:rPr lang="en-US" dirty="0"/>
              <a:t>Next Time</a:t>
            </a:r>
          </a:p>
        </p:txBody>
      </p:sp>
      <p:sp>
        <p:nvSpPr>
          <p:cNvPr id="3" name="Content Placeholder 2"/>
          <p:cNvSpPr>
            <a:spLocks noGrp="1"/>
          </p:cNvSpPr>
          <p:nvPr>
            <p:ph idx="1"/>
          </p:nvPr>
        </p:nvSpPr>
        <p:spPr>
          <a:xfrm>
            <a:off x="762000" y="1600200"/>
            <a:ext cx="7924800" cy="4876800"/>
          </a:xfrm>
        </p:spPr>
        <p:txBody>
          <a:bodyPr/>
          <a:lstStyle/>
          <a:p>
            <a:pPr marL="0" indent="0">
              <a:buNone/>
            </a:pPr>
            <a:r>
              <a:rPr lang="en-US" sz="3200" dirty="0">
                <a:solidFill>
                  <a:srgbClr val="000000"/>
                </a:solidFill>
                <a:latin typeface="Calibri" charset="0"/>
              </a:rPr>
              <a:t>How do factors like elevation or being near the ocean affect air temperature?</a:t>
            </a:r>
          </a:p>
          <a:p>
            <a:pPr marL="0" indent="0">
              <a:spcBef>
                <a:spcPts val="2200"/>
              </a:spcBef>
              <a:buNone/>
            </a:pPr>
            <a:r>
              <a:rPr lang="en-US" sz="3200" dirty="0">
                <a:solidFill>
                  <a:srgbClr val="000000"/>
                </a:solidFill>
                <a:latin typeface="Calibri" charset="0"/>
              </a:rPr>
              <a:t>We’ll continue exploring this question in our next lesson, so stay tuned!</a:t>
            </a:r>
          </a:p>
        </p:txBody>
      </p:sp>
    </p:spTree>
    <p:extLst>
      <p:ext uri="{BB962C8B-B14F-4D97-AF65-F5344CB8AC3E}">
        <p14:creationId xmlns="" xmlns:p14="http://schemas.microsoft.com/office/powerpoint/2010/main" val="71145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990600"/>
          </a:xfrm>
        </p:spPr>
        <p:txBody>
          <a:bodyPr/>
          <a:lstStyle/>
          <a:p>
            <a:r>
              <a:rPr lang="en-US" dirty="0"/>
              <a:t>Last Time</a:t>
            </a:r>
          </a:p>
        </p:txBody>
      </p:sp>
      <p:sp>
        <p:nvSpPr>
          <p:cNvPr id="3" name="Content Placeholder 2"/>
          <p:cNvSpPr>
            <a:spLocks noGrp="1"/>
          </p:cNvSpPr>
          <p:nvPr>
            <p:ph idx="1"/>
          </p:nvPr>
        </p:nvSpPr>
        <p:spPr>
          <a:xfrm>
            <a:off x="762000" y="1524000"/>
            <a:ext cx="7924800" cy="2286000"/>
          </a:xfrm>
        </p:spPr>
        <p:txBody>
          <a:bodyPr/>
          <a:lstStyle/>
          <a:p>
            <a:pPr marL="0" indent="0">
              <a:buNone/>
            </a:pPr>
            <a:r>
              <a:rPr lang="en-US" sz="3200" dirty="0"/>
              <a:t>What ideas did you come up with in the last lesson that explain why some places on Earth are hotter than others at different times of the year?</a:t>
            </a:r>
          </a:p>
          <a:p>
            <a:endParaRPr lang="en-US" sz="3600" dirty="0"/>
          </a:p>
        </p:txBody>
      </p:sp>
    </p:spTree>
    <p:extLst>
      <p:ext uri="{BB962C8B-B14F-4D97-AF65-F5344CB8AC3E}">
        <p14:creationId xmlns="" xmlns:p14="http://schemas.microsoft.com/office/powerpoint/2010/main" val="263881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990600"/>
          </a:xfrm>
        </p:spPr>
        <p:txBody>
          <a:bodyPr>
            <a:noAutofit/>
          </a:bodyPr>
          <a:lstStyle/>
          <a:p>
            <a:r>
              <a:rPr lang="en-US" sz="3800" dirty="0"/>
              <a:t>Factors That Explain Different Temperature Patterns on Earth</a:t>
            </a:r>
          </a:p>
        </p:txBody>
      </p:sp>
      <p:sp>
        <p:nvSpPr>
          <p:cNvPr id="3" name="Content Placeholder 2"/>
          <p:cNvSpPr>
            <a:spLocks noGrp="1"/>
          </p:cNvSpPr>
          <p:nvPr>
            <p:ph idx="1"/>
          </p:nvPr>
        </p:nvSpPr>
        <p:spPr>
          <a:xfrm>
            <a:off x="609600" y="1981200"/>
            <a:ext cx="8077200" cy="4114800"/>
          </a:xfrm>
        </p:spPr>
        <p:txBody>
          <a:bodyPr/>
          <a:lstStyle/>
          <a:p>
            <a:pPr marL="365760" indent="-365760">
              <a:spcBef>
                <a:spcPts val="1200"/>
              </a:spcBef>
            </a:pPr>
            <a:r>
              <a:rPr lang="en-US" sz="3200" dirty="0"/>
              <a:t>The angle of sunlight hitting Earth’s curved surface at different latitudes</a:t>
            </a:r>
          </a:p>
          <a:p>
            <a:pPr marL="365760" indent="-365760">
              <a:spcBef>
                <a:spcPts val="1200"/>
              </a:spcBef>
            </a:pPr>
            <a:r>
              <a:rPr lang="en-US" sz="3200" dirty="0"/>
              <a:t>The consistent tilt of Earth on its axis</a:t>
            </a:r>
          </a:p>
          <a:p>
            <a:pPr marL="365760" indent="-365760">
              <a:spcBef>
                <a:spcPts val="1200"/>
              </a:spcBef>
            </a:pPr>
            <a:r>
              <a:rPr lang="en-US" sz="3200" dirty="0"/>
              <a:t>Earth’s orbit around the Sun</a:t>
            </a:r>
          </a:p>
          <a:p>
            <a:pPr marL="365760" indent="-365760">
              <a:spcBef>
                <a:spcPts val="1200"/>
              </a:spcBef>
            </a:pPr>
            <a:r>
              <a:rPr lang="en-US" sz="3200" dirty="0"/>
              <a:t>Elevation</a:t>
            </a:r>
          </a:p>
          <a:p>
            <a:pPr marL="365760" indent="-365760">
              <a:spcBef>
                <a:spcPts val="1200"/>
              </a:spcBef>
            </a:pPr>
            <a:r>
              <a:rPr lang="en-US" sz="3200" dirty="0"/>
              <a:t>Being close to a large body of water like an ocean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990600"/>
          </a:xfrm>
        </p:spPr>
        <p:txBody>
          <a:bodyPr>
            <a:normAutofit/>
          </a:bodyPr>
          <a:lstStyle/>
          <a:p>
            <a:r>
              <a:rPr lang="en-US" dirty="0"/>
              <a:t>Lesson Focus Question</a:t>
            </a:r>
          </a:p>
        </p:txBody>
      </p:sp>
      <p:sp>
        <p:nvSpPr>
          <p:cNvPr id="4" name="Content Placeholder 2"/>
          <p:cNvSpPr txBox="1">
            <a:spLocks/>
          </p:cNvSpPr>
          <p:nvPr/>
        </p:nvSpPr>
        <p:spPr bwMode="auto">
          <a:xfrm>
            <a:off x="762000" y="1600200"/>
            <a:ext cx="79248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3200" dirty="0"/>
              <a:t>How does being near the ocean or another large body of water affect air temperature?</a:t>
            </a:r>
          </a:p>
        </p:txBody>
      </p:sp>
    </p:spTree>
    <p:extLst>
      <p:ext uri="{BB962C8B-B14F-4D97-AF65-F5344CB8AC3E}">
        <p14:creationId xmlns="" xmlns:p14="http://schemas.microsoft.com/office/powerpoint/2010/main" val="2183938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a:bodyPr>
          <a:lstStyle/>
          <a:p>
            <a:r>
              <a:rPr lang="en-US" dirty="0"/>
              <a:t>Your </a:t>
            </a:r>
            <a:r>
              <a:rPr lang="en-US" dirty="0" smtClean="0"/>
              <a:t>Ideas about Air Temperature</a:t>
            </a:r>
            <a:endParaRPr lang="en-US" dirty="0"/>
          </a:p>
        </p:txBody>
      </p:sp>
      <p:sp>
        <p:nvSpPr>
          <p:cNvPr id="3" name="Content Placeholder 2"/>
          <p:cNvSpPr>
            <a:spLocks noGrp="1"/>
          </p:cNvSpPr>
          <p:nvPr>
            <p:ph idx="1"/>
          </p:nvPr>
        </p:nvSpPr>
        <p:spPr>
          <a:xfrm>
            <a:off x="685800" y="1600200"/>
            <a:ext cx="8001000" cy="4724400"/>
          </a:xfrm>
        </p:spPr>
        <p:txBody>
          <a:bodyPr/>
          <a:lstStyle/>
          <a:p>
            <a:pPr marL="0" indent="0">
              <a:buNone/>
            </a:pPr>
            <a:r>
              <a:rPr lang="en-US" sz="3200" dirty="0"/>
              <a:t>Why do you think being close to an ocean or some other large body of water might affect air temperature?</a:t>
            </a:r>
          </a:p>
          <a:p>
            <a:pPr marL="0" indent="0">
              <a:buNone/>
            </a:pPr>
            <a:endParaRPr lang="en-US" sz="3600" dirty="0"/>
          </a:p>
        </p:txBody>
      </p:sp>
    </p:spTree>
    <p:extLst>
      <p:ext uri="{BB962C8B-B14F-4D97-AF65-F5344CB8AC3E}">
        <p14:creationId xmlns="" xmlns:p14="http://schemas.microsoft.com/office/powerpoint/2010/main" val="2311783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914400"/>
          </a:xfrm>
          <a:noFill/>
          <a:ln>
            <a:noFill/>
          </a:ln>
        </p:spPr>
        <p:txBody>
          <a:bodyPr>
            <a:normAutofit/>
          </a:bodyPr>
          <a:lstStyle/>
          <a:p>
            <a:r>
              <a:rPr lang="en-US" dirty="0"/>
              <a:t>Uneven Heating</a:t>
            </a:r>
          </a:p>
        </p:txBody>
      </p:sp>
      <p:sp>
        <p:nvSpPr>
          <p:cNvPr id="3" name="Content Placeholder 2"/>
          <p:cNvSpPr>
            <a:spLocks noGrp="1"/>
          </p:cNvSpPr>
          <p:nvPr>
            <p:ph idx="1"/>
          </p:nvPr>
        </p:nvSpPr>
        <p:spPr>
          <a:xfrm>
            <a:off x="609600" y="1219200"/>
            <a:ext cx="8305800" cy="5257800"/>
          </a:xfrm>
        </p:spPr>
        <p:txBody>
          <a:bodyPr/>
          <a:lstStyle/>
          <a:p>
            <a:pPr marL="0" indent="0">
              <a:spcBef>
                <a:spcPts val="1200"/>
              </a:spcBef>
              <a:buNone/>
            </a:pPr>
            <a:r>
              <a:rPr lang="en-US" sz="2650" dirty="0"/>
              <a:t>Let’s take turns reading the first paragraph of the handout (Uneven Heating) and the overview for part 1.</a:t>
            </a:r>
          </a:p>
          <a:p>
            <a:pPr marL="731520" indent="-365760">
              <a:spcBef>
                <a:spcPts val="1200"/>
              </a:spcBef>
              <a:buFont typeface="Arial" pitchFamily="34" charset="0"/>
              <a:buChar char="•"/>
            </a:pPr>
            <a:r>
              <a:rPr lang="en-US" sz="2650" dirty="0"/>
              <a:t>What does the overview for part 1 say we’re going to investigate?</a:t>
            </a:r>
          </a:p>
          <a:p>
            <a:pPr marL="365760" indent="-365760">
              <a:spcBef>
                <a:spcPts val="1800"/>
              </a:spcBef>
              <a:buNone/>
            </a:pPr>
            <a:r>
              <a:rPr lang="en-US" sz="2650" dirty="0"/>
              <a:t>Now look at the supply list. </a:t>
            </a:r>
          </a:p>
          <a:p>
            <a:pPr marL="731520" indent="-365760">
              <a:spcBef>
                <a:spcPts val="600"/>
              </a:spcBef>
              <a:buFont typeface="Arial" pitchFamily="34" charset="0"/>
              <a:buChar char="•"/>
            </a:pPr>
            <a:r>
              <a:rPr lang="en-US" sz="2650" dirty="0"/>
              <a:t>What materials will we be using for this investigation?</a:t>
            </a:r>
          </a:p>
          <a:p>
            <a:pPr marL="365760" indent="-365760">
              <a:spcBef>
                <a:spcPts val="1800"/>
              </a:spcBef>
              <a:buNone/>
            </a:pPr>
            <a:r>
              <a:rPr lang="en-US" sz="2650" dirty="0"/>
              <a:t>Answer the questions on page 1 </a:t>
            </a:r>
            <a:r>
              <a:rPr lang="en-US" sz="2650" dirty="0" smtClean="0"/>
              <a:t>of the handout (part 1): </a:t>
            </a:r>
            <a:endParaRPr lang="en-US" sz="2650" dirty="0"/>
          </a:p>
          <a:p>
            <a:pPr marL="880110" indent="-514350">
              <a:spcBef>
                <a:spcPts val="600"/>
              </a:spcBef>
              <a:buFont typeface="+mj-lt"/>
              <a:buAutoNum type="arabicPeriod"/>
            </a:pPr>
            <a:r>
              <a:rPr lang="en-US" sz="2650" dirty="0"/>
              <a:t>How will we make sure the water and soil samples are heating and cooling evenly?</a:t>
            </a:r>
          </a:p>
          <a:p>
            <a:pPr marL="880110" indent="-514350">
              <a:spcBef>
                <a:spcPts val="300"/>
              </a:spcBef>
              <a:buFont typeface="+mj-lt"/>
              <a:buAutoNum type="arabicPeriod"/>
            </a:pPr>
            <a:r>
              <a:rPr lang="en-US" sz="2650" dirty="0"/>
              <a:t>How will we track our measurements and make sure they’re accurate?</a:t>
            </a:r>
          </a:p>
        </p:txBody>
      </p:sp>
    </p:spTree>
    <p:extLst>
      <p:ext uri="{BB962C8B-B14F-4D97-AF65-F5344CB8AC3E}">
        <p14:creationId xmlns="" xmlns:p14="http://schemas.microsoft.com/office/powerpoint/2010/main" val="955869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2438400" cy="533400"/>
          </a:xfrm>
          <a:noFill/>
          <a:ln>
            <a:noFill/>
          </a:ln>
        </p:spPr>
        <p:txBody>
          <a:bodyPr>
            <a:noAutofit/>
          </a:bodyPr>
          <a:lstStyle/>
          <a:p>
            <a:r>
              <a:rPr lang="en-US" sz="3800" dirty="0"/>
              <a:t>Roles to Fill</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039991150"/>
              </p:ext>
            </p:extLst>
          </p:nvPr>
        </p:nvGraphicFramePr>
        <p:xfrm>
          <a:off x="3124200" y="457200"/>
          <a:ext cx="5638800" cy="6217920"/>
        </p:xfrm>
        <a:graphic>
          <a:graphicData uri="http://schemas.openxmlformats.org/drawingml/2006/table">
            <a:tbl>
              <a:tblPr firstRow="1" bandRow="1">
                <a:tableStyleId>{5C22544A-7EE6-4342-B048-85BDC9FD1C3A}</a:tableStyleId>
              </a:tblPr>
              <a:tblGrid>
                <a:gridCol w="3352800">
                  <a:extLst>
                    <a:ext uri="{9D8B030D-6E8A-4147-A177-3AD203B41FA5}">
                      <a16:colId xmlns="" xmlns:a16="http://schemas.microsoft.com/office/drawing/2014/main" val="20000"/>
                    </a:ext>
                  </a:extLst>
                </a:gridCol>
                <a:gridCol w="2286000">
                  <a:extLst>
                    <a:ext uri="{9D8B030D-6E8A-4147-A177-3AD203B41FA5}">
                      <a16:colId xmlns="" xmlns:a16="http://schemas.microsoft.com/office/drawing/2014/main" val="20001"/>
                    </a:ext>
                  </a:extLst>
                </a:gridCol>
              </a:tblGrid>
              <a:tr h="340659">
                <a:tc>
                  <a:txBody>
                    <a:bodyPr/>
                    <a:lstStyle/>
                    <a:p>
                      <a:pPr algn="ctr"/>
                      <a:r>
                        <a:rPr lang="en-US" dirty="0"/>
                        <a:t>Role</a:t>
                      </a:r>
                    </a:p>
                  </a:txBody>
                  <a:tcPr/>
                </a:tc>
                <a:tc>
                  <a:txBody>
                    <a:bodyPr/>
                    <a:lstStyle/>
                    <a:p>
                      <a:pPr algn="ctr"/>
                      <a:r>
                        <a:rPr lang="en-US" dirty="0"/>
                        <a:t>Student</a:t>
                      </a:r>
                    </a:p>
                  </a:txBody>
                  <a:tcPr/>
                </a:tc>
                <a:extLst>
                  <a:ext uri="{0D108BD9-81ED-4DB2-BD59-A6C34878D82A}">
                    <a16:rowId xmlns="" xmlns:a16="http://schemas.microsoft.com/office/drawing/2014/main" val="10000"/>
                  </a:ext>
                </a:extLst>
              </a:tr>
              <a:tr h="340659">
                <a:tc>
                  <a:txBody>
                    <a:bodyPr/>
                    <a:lstStyle/>
                    <a:p>
                      <a:r>
                        <a:rPr lang="en-US" dirty="0"/>
                        <a:t>Timer</a:t>
                      </a:r>
                      <a:r>
                        <a:rPr lang="en-US" baseline="0" dirty="0"/>
                        <a:t> 1</a:t>
                      </a:r>
                      <a:endParaRPr lang="en-US" dirty="0"/>
                    </a:p>
                  </a:txBody>
                  <a:tcPr/>
                </a:tc>
                <a:tc>
                  <a:txBody>
                    <a:bodyPr/>
                    <a:lstStyle/>
                    <a:p>
                      <a:endParaRPr lang="en-US"/>
                    </a:p>
                  </a:txBody>
                  <a:tcPr/>
                </a:tc>
                <a:extLst>
                  <a:ext uri="{0D108BD9-81ED-4DB2-BD59-A6C34878D82A}">
                    <a16:rowId xmlns="" xmlns:a16="http://schemas.microsoft.com/office/drawing/2014/main" val="10001"/>
                  </a:ext>
                </a:extLst>
              </a:tr>
              <a:tr h="340659">
                <a:tc>
                  <a:txBody>
                    <a:bodyPr/>
                    <a:lstStyle/>
                    <a:p>
                      <a:r>
                        <a:rPr lang="en-US" dirty="0"/>
                        <a:t>Timer 2</a:t>
                      </a:r>
                    </a:p>
                  </a:txBody>
                  <a:tcPr/>
                </a:tc>
                <a:tc>
                  <a:txBody>
                    <a:bodyPr/>
                    <a:lstStyle/>
                    <a:p>
                      <a:endParaRPr lang="en-US"/>
                    </a:p>
                  </a:txBody>
                  <a:tcPr/>
                </a:tc>
                <a:extLst>
                  <a:ext uri="{0D108BD9-81ED-4DB2-BD59-A6C34878D82A}">
                    <a16:rowId xmlns="" xmlns:a16="http://schemas.microsoft.com/office/drawing/2014/main" val="10002"/>
                  </a:ext>
                </a:extLst>
              </a:tr>
              <a:tr h="340659">
                <a:tc>
                  <a:txBody>
                    <a:bodyPr/>
                    <a:lstStyle/>
                    <a:p>
                      <a:r>
                        <a:rPr lang="en-US" dirty="0"/>
                        <a:t>Baseline Temperature (Soil)</a:t>
                      </a:r>
                    </a:p>
                  </a:txBody>
                  <a:tcPr/>
                </a:tc>
                <a:tc>
                  <a:txBody>
                    <a:bodyPr/>
                    <a:lstStyle/>
                    <a:p>
                      <a:endParaRPr lang="en-US"/>
                    </a:p>
                  </a:txBody>
                  <a:tcPr/>
                </a:tc>
                <a:extLst>
                  <a:ext uri="{0D108BD9-81ED-4DB2-BD59-A6C34878D82A}">
                    <a16:rowId xmlns="" xmlns:a16="http://schemas.microsoft.com/office/drawing/2014/main" val="10003"/>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Baseline Temperature (Water)</a:t>
                      </a:r>
                    </a:p>
                  </a:txBody>
                  <a:tcPr/>
                </a:tc>
                <a:tc>
                  <a:txBody>
                    <a:bodyPr/>
                    <a:lstStyle/>
                    <a:p>
                      <a:endParaRPr lang="en-US"/>
                    </a:p>
                  </a:txBody>
                  <a:tcPr/>
                </a:tc>
                <a:extLst>
                  <a:ext uri="{0D108BD9-81ED-4DB2-BD59-A6C34878D82A}">
                    <a16:rowId xmlns="" xmlns:a16="http://schemas.microsoft.com/office/drawing/2014/main" val="10004"/>
                  </a:ext>
                </a:extLst>
              </a:tr>
              <a:tr h="340659">
                <a:tc>
                  <a:txBody>
                    <a:bodyPr/>
                    <a:lstStyle/>
                    <a:p>
                      <a:r>
                        <a:rPr lang="en-US" dirty="0"/>
                        <a:t>Temperature at 3 Min (Soil)</a:t>
                      </a:r>
                    </a:p>
                  </a:txBody>
                  <a:tcPr/>
                </a:tc>
                <a:tc>
                  <a:txBody>
                    <a:bodyPr/>
                    <a:lstStyle/>
                    <a:p>
                      <a:endParaRPr lang="en-US"/>
                    </a:p>
                  </a:txBody>
                  <a:tcPr/>
                </a:tc>
                <a:extLst>
                  <a:ext uri="{0D108BD9-81ED-4DB2-BD59-A6C34878D82A}">
                    <a16:rowId xmlns="" xmlns:a16="http://schemas.microsoft.com/office/drawing/2014/main" val="10005"/>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3 Min (Water)</a:t>
                      </a:r>
                    </a:p>
                  </a:txBody>
                  <a:tcPr/>
                </a:tc>
                <a:tc>
                  <a:txBody>
                    <a:bodyPr/>
                    <a:lstStyle/>
                    <a:p>
                      <a:endParaRPr lang="en-US"/>
                    </a:p>
                  </a:txBody>
                  <a:tcPr/>
                </a:tc>
                <a:extLst>
                  <a:ext uri="{0D108BD9-81ED-4DB2-BD59-A6C34878D82A}">
                    <a16:rowId xmlns="" xmlns:a16="http://schemas.microsoft.com/office/drawing/2014/main" val="10006"/>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6 Min (Soil)</a:t>
                      </a:r>
                    </a:p>
                  </a:txBody>
                  <a:tcPr/>
                </a:tc>
                <a:tc>
                  <a:txBody>
                    <a:bodyPr/>
                    <a:lstStyle/>
                    <a:p>
                      <a:endParaRPr lang="en-US"/>
                    </a:p>
                  </a:txBody>
                  <a:tcPr/>
                </a:tc>
                <a:extLst>
                  <a:ext uri="{0D108BD9-81ED-4DB2-BD59-A6C34878D82A}">
                    <a16:rowId xmlns="" xmlns:a16="http://schemas.microsoft.com/office/drawing/2014/main" val="10007"/>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6 Min (Water)</a:t>
                      </a:r>
                    </a:p>
                  </a:txBody>
                  <a:tcPr/>
                </a:tc>
                <a:tc>
                  <a:txBody>
                    <a:bodyPr/>
                    <a:lstStyle/>
                    <a:p>
                      <a:endParaRPr lang="en-US"/>
                    </a:p>
                  </a:txBody>
                  <a:tcPr/>
                </a:tc>
                <a:extLst>
                  <a:ext uri="{0D108BD9-81ED-4DB2-BD59-A6C34878D82A}">
                    <a16:rowId xmlns="" xmlns:a16="http://schemas.microsoft.com/office/drawing/2014/main" val="10008"/>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9 Min (Soil)</a:t>
                      </a:r>
                    </a:p>
                  </a:txBody>
                  <a:tcPr/>
                </a:tc>
                <a:tc>
                  <a:txBody>
                    <a:bodyPr/>
                    <a:lstStyle/>
                    <a:p>
                      <a:endParaRPr lang="en-US"/>
                    </a:p>
                  </a:txBody>
                  <a:tcPr/>
                </a:tc>
                <a:extLst>
                  <a:ext uri="{0D108BD9-81ED-4DB2-BD59-A6C34878D82A}">
                    <a16:rowId xmlns="" xmlns:a16="http://schemas.microsoft.com/office/drawing/2014/main" val="10009"/>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9 Min (Water)</a:t>
                      </a:r>
                    </a:p>
                  </a:txBody>
                  <a:tcPr/>
                </a:tc>
                <a:tc>
                  <a:txBody>
                    <a:bodyPr/>
                    <a:lstStyle/>
                    <a:p>
                      <a:endParaRPr lang="en-US"/>
                    </a:p>
                  </a:txBody>
                  <a:tcPr/>
                </a:tc>
                <a:extLst>
                  <a:ext uri="{0D108BD9-81ED-4DB2-BD59-A6C34878D82A}">
                    <a16:rowId xmlns="" xmlns:a16="http://schemas.microsoft.com/office/drawing/2014/main" val="10010"/>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12 Min (Soil)</a:t>
                      </a:r>
                    </a:p>
                  </a:txBody>
                  <a:tcPr/>
                </a:tc>
                <a:tc>
                  <a:txBody>
                    <a:bodyPr/>
                    <a:lstStyle/>
                    <a:p>
                      <a:endParaRPr lang="en-US"/>
                    </a:p>
                  </a:txBody>
                  <a:tcPr/>
                </a:tc>
                <a:extLst>
                  <a:ext uri="{0D108BD9-81ED-4DB2-BD59-A6C34878D82A}">
                    <a16:rowId xmlns="" xmlns:a16="http://schemas.microsoft.com/office/drawing/2014/main" val="10011"/>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12 Min (Water)</a:t>
                      </a:r>
                    </a:p>
                  </a:txBody>
                  <a:tcPr/>
                </a:tc>
                <a:tc>
                  <a:txBody>
                    <a:bodyPr/>
                    <a:lstStyle/>
                    <a:p>
                      <a:endParaRPr lang="en-US"/>
                    </a:p>
                  </a:txBody>
                  <a:tcPr/>
                </a:tc>
                <a:extLst>
                  <a:ext uri="{0D108BD9-81ED-4DB2-BD59-A6C34878D82A}">
                    <a16:rowId xmlns="" xmlns:a16="http://schemas.microsoft.com/office/drawing/2014/main" val="10012"/>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15 Min (Soil)</a:t>
                      </a:r>
                    </a:p>
                  </a:txBody>
                  <a:tcPr/>
                </a:tc>
                <a:tc>
                  <a:txBody>
                    <a:bodyPr/>
                    <a:lstStyle/>
                    <a:p>
                      <a:endParaRPr lang="en-US"/>
                    </a:p>
                  </a:txBody>
                  <a:tcPr/>
                </a:tc>
                <a:extLst>
                  <a:ext uri="{0D108BD9-81ED-4DB2-BD59-A6C34878D82A}">
                    <a16:rowId xmlns="" xmlns:a16="http://schemas.microsoft.com/office/drawing/2014/main" val="10013"/>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15 Min (Water)</a:t>
                      </a:r>
                    </a:p>
                  </a:txBody>
                  <a:tcPr/>
                </a:tc>
                <a:tc>
                  <a:txBody>
                    <a:bodyPr/>
                    <a:lstStyle/>
                    <a:p>
                      <a:endParaRPr lang="en-US"/>
                    </a:p>
                  </a:txBody>
                  <a:tcPr/>
                </a:tc>
                <a:extLst>
                  <a:ext uri="{0D108BD9-81ED-4DB2-BD59-A6C34878D82A}">
                    <a16:rowId xmlns="" xmlns:a16="http://schemas.microsoft.com/office/drawing/2014/main" val="10014"/>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18 Min (Soil)</a:t>
                      </a:r>
                    </a:p>
                  </a:txBody>
                  <a:tcPr/>
                </a:tc>
                <a:tc>
                  <a:txBody>
                    <a:bodyPr/>
                    <a:lstStyle/>
                    <a:p>
                      <a:endParaRPr lang="en-US"/>
                    </a:p>
                  </a:txBody>
                  <a:tcPr/>
                </a:tc>
                <a:extLst>
                  <a:ext uri="{0D108BD9-81ED-4DB2-BD59-A6C34878D82A}">
                    <a16:rowId xmlns="" xmlns:a16="http://schemas.microsoft.com/office/drawing/2014/main" val="10015"/>
                  </a:ext>
                </a:extLst>
              </a:tr>
              <a:tr h="340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Temperature at 18 Min (Water)</a:t>
                      </a:r>
                    </a:p>
                  </a:txBody>
                  <a:tcPr/>
                </a:tc>
                <a:tc>
                  <a:txBody>
                    <a:bodyPr/>
                    <a:lstStyle/>
                    <a:p>
                      <a:endParaRPr lang="en-US" dirty="0"/>
                    </a:p>
                  </a:txBody>
                  <a:tcPr/>
                </a:tc>
                <a:extLst>
                  <a:ext uri="{0D108BD9-81ED-4DB2-BD59-A6C34878D82A}">
                    <a16:rowId xmlns="" xmlns:a16="http://schemas.microsoft.com/office/drawing/2014/main" val="10016"/>
                  </a:ext>
                </a:extLst>
              </a:tr>
            </a:tbl>
          </a:graphicData>
        </a:graphic>
      </p:graphicFrame>
      <p:sp>
        <p:nvSpPr>
          <p:cNvPr id="5" name="TextBox 4"/>
          <p:cNvSpPr txBox="1"/>
          <p:nvPr/>
        </p:nvSpPr>
        <p:spPr>
          <a:xfrm>
            <a:off x="304800" y="1295400"/>
            <a:ext cx="2743200" cy="4985980"/>
          </a:xfrm>
          <a:prstGeom prst="rect">
            <a:avLst/>
          </a:prstGeom>
          <a:noFill/>
        </p:spPr>
        <p:txBody>
          <a:bodyPr wrap="square" rtlCol="0">
            <a:spAutoFit/>
          </a:bodyPr>
          <a:lstStyle/>
          <a:p>
            <a:pPr marL="182880" indent="-182880">
              <a:buFont typeface="Arial" pitchFamily="34" charset="0"/>
              <a:buChar char="•"/>
            </a:pPr>
            <a:r>
              <a:rPr lang="en-US" sz="2800" b="1" dirty="0">
                <a:latin typeface="Calibri" pitchFamily="34" charset="0"/>
              </a:rPr>
              <a:t>Timers</a:t>
            </a:r>
            <a:r>
              <a:rPr lang="en-US" sz="2800" dirty="0">
                <a:latin typeface="Calibri" pitchFamily="34" charset="0"/>
              </a:rPr>
              <a:t> to keep track of when to read the soil and water temperatures.</a:t>
            </a:r>
          </a:p>
          <a:p>
            <a:pPr marL="182880" indent="-182880">
              <a:spcBef>
                <a:spcPts val="1200"/>
              </a:spcBef>
              <a:buFont typeface="Arial" pitchFamily="34" charset="0"/>
              <a:buChar char="•"/>
            </a:pPr>
            <a:r>
              <a:rPr lang="en-US" sz="2800" b="1" dirty="0">
                <a:latin typeface="Calibri" pitchFamily="34" charset="0"/>
              </a:rPr>
              <a:t>Temperature readers </a:t>
            </a:r>
            <a:r>
              <a:rPr lang="en-US" sz="2800" dirty="0">
                <a:latin typeface="Calibri" pitchFamily="34" charset="0"/>
              </a:rPr>
              <a:t>to read and report the soil and water temperatures to the class.</a:t>
            </a:r>
          </a:p>
        </p:txBody>
      </p:sp>
    </p:spTree>
    <p:extLst>
      <p:ext uri="{BB962C8B-B14F-4D97-AF65-F5344CB8AC3E}">
        <p14:creationId xmlns="" xmlns:p14="http://schemas.microsoft.com/office/powerpoint/2010/main" val="3780105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077200" cy="1143000"/>
          </a:xfrm>
          <a:noFill/>
          <a:ln>
            <a:noFill/>
          </a:ln>
        </p:spPr>
        <p:txBody>
          <a:bodyPr>
            <a:noAutofit/>
          </a:bodyPr>
          <a:lstStyle/>
          <a:p>
            <a:r>
              <a:rPr lang="en-US" sz="3800" dirty="0"/>
              <a:t>What Do Each of These Items Represent in the Real World?</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833490561"/>
              </p:ext>
            </p:extLst>
          </p:nvPr>
        </p:nvGraphicFramePr>
        <p:xfrm>
          <a:off x="609600" y="2209800"/>
          <a:ext cx="7924800" cy="3901440"/>
        </p:xfrm>
        <a:graphic>
          <a:graphicData uri="http://schemas.openxmlformats.org/drawingml/2006/table">
            <a:tbl>
              <a:tblPr firstRow="1" bandRow="1">
                <a:tableStyleId>{5C22544A-7EE6-4342-B048-85BDC9FD1C3A}</a:tableStyleId>
              </a:tblPr>
              <a:tblGrid>
                <a:gridCol w="3962400">
                  <a:extLst>
                    <a:ext uri="{9D8B030D-6E8A-4147-A177-3AD203B41FA5}">
                      <a16:colId xmlns="" xmlns:a16="http://schemas.microsoft.com/office/drawing/2014/main" val="20000"/>
                    </a:ext>
                  </a:extLst>
                </a:gridCol>
                <a:gridCol w="3962400">
                  <a:extLst>
                    <a:ext uri="{9D8B030D-6E8A-4147-A177-3AD203B41FA5}">
                      <a16:colId xmlns="" xmlns:a16="http://schemas.microsoft.com/office/drawing/2014/main" val="20001"/>
                    </a:ext>
                  </a:extLst>
                </a:gridCol>
              </a:tblGrid>
              <a:tr h="650240">
                <a:tc>
                  <a:txBody>
                    <a:bodyPr/>
                    <a:lstStyle/>
                    <a:p>
                      <a:pPr algn="ctr"/>
                      <a:r>
                        <a:rPr lang="en-US" sz="2400" dirty="0"/>
                        <a:t>Item</a:t>
                      </a:r>
                    </a:p>
                  </a:txBody>
                  <a:tcPr anchor="ctr"/>
                </a:tc>
                <a:tc>
                  <a:txBody>
                    <a:bodyPr/>
                    <a:lstStyle/>
                    <a:p>
                      <a:pPr algn="ctr"/>
                      <a:r>
                        <a:rPr lang="en-US" sz="2400" dirty="0"/>
                        <a:t>What It Represents</a:t>
                      </a:r>
                    </a:p>
                  </a:txBody>
                  <a:tcPr anchor="ctr"/>
                </a:tc>
                <a:extLst>
                  <a:ext uri="{0D108BD9-81ED-4DB2-BD59-A6C34878D82A}">
                    <a16:rowId xmlns="" xmlns:a16="http://schemas.microsoft.com/office/drawing/2014/main" val="10000"/>
                  </a:ext>
                </a:extLst>
              </a:tr>
              <a:tr h="650240">
                <a:tc>
                  <a:txBody>
                    <a:bodyPr/>
                    <a:lstStyle/>
                    <a:p>
                      <a:r>
                        <a:rPr lang="en-US" sz="2400" dirty="0"/>
                        <a:t>Heat lamp</a:t>
                      </a:r>
                    </a:p>
                  </a:txBody>
                  <a:tcPr anchor="ctr"/>
                </a:tc>
                <a:tc>
                  <a:txBody>
                    <a:bodyPr/>
                    <a:lstStyle/>
                    <a:p>
                      <a:endParaRPr lang="en-US" sz="2400"/>
                    </a:p>
                  </a:txBody>
                  <a:tcPr/>
                </a:tc>
                <a:extLst>
                  <a:ext uri="{0D108BD9-81ED-4DB2-BD59-A6C34878D82A}">
                    <a16:rowId xmlns="" xmlns:a16="http://schemas.microsoft.com/office/drawing/2014/main" val="10001"/>
                  </a:ext>
                </a:extLst>
              </a:tr>
              <a:tr h="650240">
                <a:tc>
                  <a:txBody>
                    <a:bodyPr/>
                    <a:lstStyle/>
                    <a:p>
                      <a:r>
                        <a:rPr lang="en-US" sz="2400" dirty="0"/>
                        <a:t>Heat lamp</a:t>
                      </a:r>
                      <a:r>
                        <a:rPr lang="en-US" sz="2400" baseline="0" dirty="0"/>
                        <a:t> (turned on)</a:t>
                      </a:r>
                      <a:endParaRPr lang="en-US" sz="2400" dirty="0"/>
                    </a:p>
                  </a:txBody>
                  <a:tcPr anchor="ctr"/>
                </a:tc>
                <a:tc>
                  <a:txBody>
                    <a:bodyPr/>
                    <a:lstStyle/>
                    <a:p>
                      <a:endParaRPr lang="en-US" sz="2400" dirty="0"/>
                    </a:p>
                  </a:txBody>
                  <a:tcPr/>
                </a:tc>
                <a:extLst>
                  <a:ext uri="{0D108BD9-81ED-4DB2-BD59-A6C34878D82A}">
                    <a16:rowId xmlns="" xmlns:a16="http://schemas.microsoft.com/office/drawing/2014/main" val="10002"/>
                  </a:ext>
                </a:extLst>
              </a:tr>
              <a:tr h="650240">
                <a:tc>
                  <a:txBody>
                    <a:bodyPr/>
                    <a:lstStyle/>
                    <a:p>
                      <a:r>
                        <a:rPr lang="en-US" sz="2400" dirty="0"/>
                        <a:t>Heat lamp (turned off)</a:t>
                      </a:r>
                    </a:p>
                  </a:txBody>
                  <a:tcPr anchor="ctr"/>
                </a:tc>
                <a:tc>
                  <a:txBody>
                    <a:bodyPr/>
                    <a:lstStyle/>
                    <a:p>
                      <a:endParaRPr lang="en-US" sz="2400" dirty="0"/>
                    </a:p>
                  </a:txBody>
                  <a:tcPr/>
                </a:tc>
                <a:extLst>
                  <a:ext uri="{0D108BD9-81ED-4DB2-BD59-A6C34878D82A}">
                    <a16:rowId xmlns="" xmlns:a16="http://schemas.microsoft.com/office/drawing/2014/main" val="10003"/>
                  </a:ext>
                </a:extLst>
              </a:tr>
              <a:tr h="650240">
                <a:tc>
                  <a:txBody>
                    <a:bodyPr/>
                    <a:lstStyle/>
                    <a:p>
                      <a:r>
                        <a:rPr lang="en-US" sz="2400" dirty="0"/>
                        <a:t>Cup</a:t>
                      </a:r>
                      <a:r>
                        <a:rPr lang="en-US" sz="2400" baseline="0" dirty="0"/>
                        <a:t> of </a:t>
                      </a:r>
                      <a:r>
                        <a:rPr lang="en-US" sz="2400" baseline="0" dirty="0" smtClean="0"/>
                        <a:t>water</a:t>
                      </a:r>
                      <a:endParaRPr lang="en-US" sz="2400" dirty="0"/>
                    </a:p>
                  </a:txBody>
                  <a:tcPr anchor="ctr"/>
                </a:tc>
                <a:tc>
                  <a:txBody>
                    <a:bodyPr/>
                    <a:lstStyle/>
                    <a:p>
                      <a:endParaRPr lang="en-US" sz="2400" dirty="0"/>
                    </a:p>
                  </a:txBody>
                  <a:tcPr/>
                </a:tc>
                <a:extLst>
                  <a:ext uri="{0D108BD9-81ED-4DB2-BD59-A6C34878D82A}">
                    <a16:rowId xmlns="" xmlns:a16="http://schemas.microsoft.com/office/drawing/2014/main" val="10004"/>
                  </a:ext>
                </a:extLst>
              </a:tr>
              <a:tr h="650240">
                <a:tc>
                  <a:txBody>
                    <a:bodyPr/>
                    <a:lstStyle/>
                    <a:p>
                      <a:r>
                        <a:rPr lang="en-US" sz="2400" dirty="0"/>
                        <a:t>Cup of </a:t>
                      </a:r>
                      <a:r>
                        <a:rPr lang="en-US" sz="2400" dirty="0" smtClean="0"/>
                        <a:t>soil</a:t>
                      </a:r>
                      <a:endParaRPr lang="en-US" sz="2400" dirty="0"/>
                    </a:p>
                  </a:txBody>
                  <a:tcPr anchor="ctr"/>
                </a:tc>
                <a:tc>
                  <a:txBody>
                    <a:bodyPr/>
                    <a:lstStyle/>
                    <a:p>
                      <a:endParaRPr lang="en-US" sz="2400"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 xmlns:p14="http://schemas.microsoft.com/office/powerpoint/2010/main" val="30510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14400"/>
          </a:xfrm>
          <a:noFill/>
          <a:ln>
            <a:noFill/>
          </a:ln>
        </p:spPr>
        <p:txBody>
          <a:bodyPr>
            <a:normAutofit/>
          </a:bodyPr>
          <a:lstStyle/>
          <a:p>
            <a:r>
              <a:rPr lang="en-US" dirty="0">
                <a:latin typeface="Calibri" charset="0"/>
              </a:rPr>
              <a:t>Investigating Temperatures</a:t>
            </a:r>
            <a:endParaRPr lang="en-US" dirty="0"/>
          </a:p>
        </p:txBody>
      </p:sp>
      <p:sp>
        <p:nvSpPr>
          <p:cNvPr id="3" name="Content Placeholder 2"/>
          <p:cNvSpPr>
            <a:spLocks noGrp="1"/>
          </p:cNvSpPr>
          <p:nvPr>
            <p:ph idx="1"/>
          </p:nvPr>
        </p:nvSpPr>
        <p:spPr>
          <a:xfrm>
            <a:off x="685800" y="1600200"/>
            <a:ext cx="7924800" cy="3200400"/>
          </a:xfrm>
        </p:spPr>
        <p:txBody>
          <a:bodyPr/>
          <a:lstStyle/>
          <a:p>
            <a:pPr marL="0" indent="0">
              <a:buNone/>
            </a:pPr>
            <a:r>
              <a:rPr lang="en-US" sz="3200" dirty="0"/>
              <a:t>In what ways do you think this investigation could help us answer our focus question, </a:t>
            </a:r>
            <a:r>
              <a:rPr lang="en-US" sz="3200" i="1" dirty="0"/>
              <a:t>How does being near the ocean or another large body of water affect air temperature?</a:t>
            </a:r>
          </a:p>
          <a:p>
            <a:endParaRPr lang="en-US" sz="3600" dirty="0"/>
          </a:p>
          <a:p>
            <a:endParaRPr lang="en-US" sz="3600" dirty="0"/>
          </a:p>
          <a:p>
            <a:endParaRPr lang="en-US" sz="3600" dirty="0"/>
          </a:p>
        </p:txBody>
      </p:sp>
    </p:spTree>
    <p:extLst>
      <p:ext uri="{BB962C8B-B14F-4D97-AF65-F5344CB8AC3E}">
        <p14:creationId xmlns="" xmlns:p14="http://schemas.microsoft.com/office/powerpoint/2010/main" val="2778424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1376</TotalTime>
  <Words>732</Words>
  <Application>Microsoft Office PowerPoint</Application>
  <PresentationFormat>On-screen Show (4:3)</PresentationFormat>
  <Paragraphs>88</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The sun’s effect on climate Lesson 6a</vt:lpstr>
      <vt:lpstr>Last Time</vt:lpstr>
      <vt:lpstr>Factors That Explain Different Temperature Patterns on Earth</vt:lpstr>
      <vt:lpstr>Lesson Focus Question</vt:lpstr>
      <vt:lpstr>Your Ideas about Air Temperature</vt:lpstr>
      <vt:lpstr>Uneven Heating</vt:lpstr>
      <vt:lpstr>Roles to Fill</vt:lpstr>
      <vt:lpstr>What Do Each of These Items Represent in the Real World?</vt:lpstr>
      <vt:lpstr>Investigating Temperatures</vt:lpstr>
      <vt:lpstr>Interpreting Data: Question 1</vt:lpstr>
      <vt:lpstr>Interpreting Data: Question 2</vt:lpstr>
      <vt:lpstr>Looking for Connections</vt:lpstr>
      <vt:lpstr>Which City Fits the Pattern?</vt:lpstr>
      <vt:lpstr>Let’s Summarize!</vt:lpstr>
      <vt:lpstr>Next Time</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138</cp:revision>
  <cp:lastPrinted>2014-08-12T23:05:45Z</cp:lastPrinted>
  <dcterms:created xsi:type="dcterms:W3CDTF">2014-06-10T18:20:14Z</dcterms:created>
  <dcterms:modified xsi:type="dcterms:W3CDTF">2019-03-21T19:41:49Z</dcterms:modified>
</cp:coreProperties>
</file>