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367" r:id="rId2"/>
    <p:sldId id="368" r:id="rId3"/>
    <p:sldId id="369" r:id="rId4"/>
    <p:sldId id="354" r:id="rId5"/>
    <p:sldId id="356" r:id="rId6"/>
    <p:sldId id="355" r:id="rId7"/>
    <p:sldId id="372" r:id="rId8"/>
    <p:sldId id="370" r:id="rId9"/>
    <p:sldId id="373" r:id="rId10"/>
    <p:sldId id="374" r:id="rId11"/>
    <p:sldId id="359" r:id="rId12"/>
    <p:sldId id="358" r:id="rId13"/>
    <p:sldId id="350" r:id="rId14"/>
    <p:sldId id="360" r:id="rId15"/>
    <p:sldId id="361" r:id="rId16"/>
    <p:sldId id="371" r:id="rId1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acey Luce" initials="SL"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312" autoAdjust="0"/>
  </p:normalViewPr>
  <p:slideViewPr>
    <p:cSldViewPr>
      <p:cViewPr varScale="1">
        <p:scale>
          <a:sx n="66" d="100"/>
          <a:sy n="66" d="100"/>
        </p:scale>
        <p:origin x="-150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4A001F87-04E4-445D-9F53-5C588F3B3CCB}" type="datetimeFigureOut">
              <a:rPr lang="en-US" smtClean="0"/>
              <a:pPr/>
              <a:t>3/21/2019</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1BB160C6-B000-4DB3-ADAB-856B06E690DA}" type="slidenum">
              <a:rPr lang="en-US" smtClean="0"/>
              <a:pPr/>
              <a:t>‹#›</a:t>
            </a:fld>
            <a:endParaRPr lang="en-US"/>
          </a:p>
        </p:txBody>
      </p:sp>
    </p:spTree>
    <p:extLst>
      <p:ext uri="{BB962C8B-B14F-4D97-AF65-F5344CB8AC3E}">
        <p14:creationId xmlns:p14="http://schemas.microsoft.com/office/powerpoint/2010/main" xmlns="" val="41180475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113E99A0-5A01-41BA-AC39-BB8F130969B5}" type="datetimeFigureOut">
              <a:rPr lang="en-US" smtClean="0"/>
              <a:pPr/>
              <a:t>3/21/2019</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458BEC4D-D1F7-4625-B0BA-2126EAFE9E6D}" type="slidenum">
              <a:rPr lang="en-US" smtClean="0"/>
              <a:pPr/>
              <a:t>‹#›</a:t>
            </a:fld>
            <a:endParaRPr lang="en-US"/>
          </a:p>
        </p:txBody>
      </p:sp>
    </p:spTree>
    <p:extLst>
      <p:ext uri="{BB962C8B-B14F-4D97-AF65-F5344CB8AC3E}">
        <p14:creationId xmlns:p14="http://schemas.microsoft.com/office/powerpoint/2010/main" xmlns="" val="2691797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lvl1pPr eaLnBrk="0" hangingPunct="0">
              <a:spcBef>
                <a:spcPct val="30000"/>
              </a:spcBef>
              <a:defRPr sz="1300">
                <a:solidFill>
                  <a:schemeClr val="tx1"/>
                </a:solidFill>
                <a:latin typeface="Arial" charset="0"/>
              </a:defRPr>
            </a:lvl1pPr>
            <a:lvl2pPr marL="785372" indent="-302066" eaLnBrk="0" hangingPunct="0">
              <a:spcBef>
                <a:spcPct val="30000"/>
              </a:spcBef>
              <a:defRPr sz="1300">
                <a:solidFill>
                  <a:schemeClr val="tx1"/>
                </a:solidFill>
                <a:latin typeface="Arial" charset="0"/>
              </a:defRPr>
            </a:lvl2pPr>
            <a:lvl3pPr marL="1208265" indent="-241653" eaLnBrk="0" hangingPunct="0">
              <a:spcBef>
                <a:spcPct val="30000"/>
              </a:spcBef>
              <a:defRPr sz="1300">
                <a:solidFill>
                  <a:schemeClr val="tx1"/>
                </a:solidFill>
                <a:latin typeface="Arial" charset="0"/>
              </a:defRPr>
            </a:lvl3pPr>
            <a:lvl4pPr marL="1691571" indent="-241653" eaLnBrk="0" hangingPunct="0">
              <a:spcBef>
                <a:spcPct val="30000"/>
              </a:spcBef>
              <a:defRPr sz="1300">
                <a:solidFill>
                  <a:schemeClr val="tx1"/>
                </a:solidFill>
                <a:latin typeface="Arial" charset="0"/>
              </a:defRPr>
            </a:lvl4pPr>
            <a:lvl5pPr marL="2174878" indent="-241653" eaLnBrk="0" hangingPunct="0">
              <a:spcBef>
                <a:spcPct val="30000"/>
              </a:spcBef>
              <a:defRPr sz="1300">
                <a:solidFill>
                  <a:schemeClr val="tx1"/>
                </a:solidFill>
                <a:latin typeface="Arial" charset="0"/>
              </a:defRPr>
            </a:lvl5pPr>
            <a:lvl6pPr marL="2658184" indent="-241653" eaLnBrk="0" fontAlgn="base" hangingPunct="0">
              <a:spcBef>
                <a:spcPct val="30000"/>
              </a:spcBef>
              <a:spcAft>
                <a:spcPct val="0"/>
              </a:spcAft>
              <a:defRPr sz="1300">
                <a:solidFill>
                  <a:schemeClr val="tx1"/>
                </a:solidFill>
                <a:latin typeface="Arial" charset="0"/>
              </a:defRPr>
            </a:lvl6pPr>
            <a:lvl7pPr marL="3141490" indent="-241653" eaLnBrk="0" fontAlgn="base" hangingPunct="0">
              <a:spcBef>
                <a:spcPct val="30000"/>
              </a:spcBef>
              <a:spcAft>
                <a:spcPct val="0"/>
              </a:spcAft>
              <a:defRPr sz="1300">
                <a:solidFill>
                  <a:schemeClr val="tx1"/>
                </a:solidFill>
                <a:latin typeface="Arial" charset="0"/>
              </a:defRPr>
            </a:lvl7pPr>
            <a:lvl8pPr marL="3624796" indent="-241653" eaLnBrk="0" fontAlgn="base" hangingPunct="0">
              <a:spcBef>
                <a:spcPct val="30000"/>
              </a:spcBef>
              <a:spcAft>
                <a:spcPct val="0"/>
              </a:spcAft>
              <a:defRPr sz="1300">
                <a:solidFill>
                  <a:schemeClr val="tx1"/>
                </a:solidFill>
                <a:latin typeface="Arial" charset="0"/>
              </a:defRPr>
            </a:lvl8pPr>
            <a:lvl9pPr marL="4108102" indent="-241653" eaLnBrk="0" fontAlgn="base" hangingPunct="0">
              <a:spcBef>
                <a:spcPct val="30000"/>
              </a:spcBef>
              <a:spcAft>
                <a:spcPct val="0"/>
              </a:spcAft>
              <a:defRPr sz="1300">
                <a:solidFill>
                  <a:schemeClr val="tx1"/>
                </a:solidFill>
                <a:latin typeface="Arial" charset="0"/>
              </a:defRPr>
            </a:lvl9pPr>
          </a:lstStyle>
          <a:p>
            <a:pPr eaLnBrk="1" hangingPunct="1">
              <a:spcBef>
                <a:spcPct val="0"/>
              </a:spcBef>
            </a:pPr>
            <a:fld id="{0A9E7CF9-240F-482B-9EC3-A2AD26735D19}" type="slidenum">
              <a:rPr lang="en-US" altLang="en-US">
                <a:solidFill>
                  <a:prstClr val="black"/>
                </a:solidFill>
              </a:rPr>
              <a:pPr eaLnBrk="1" hangingPunct="1">
                <a:spcBef>
                  <a:spcPct val="0"/>
                </a:spcBef>
              </a:pPr>
              <a:t>1</a:t>
            </a:fld>
            <a:endParaRPr lang="en-US" altLang="en-US">
              <a:solidFill>
                <a:prstClr val="black"/>
              </a:solidFill>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xmlns="" val="10275065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13</a:t>
            </a:fld>
            <a:endParaRPr lang="en-US"/>
          </a:p>
        </p:txBody>
      </p:sp>
    </p:spTree>
    <p:extLst>
      <p:ext uri="{BB962C8B-B14F-4D97-AF65-F5344CB8AC3E}">
        <p14:creationId xmlns:p14="http://schemas.microsoft.com/office/powerpoint/2010/main" xmlns="" val="34672532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14</a:t>
            </a:fld>
            <a:endParaRPr lang="en-US"/>
          </a:p>
        </p:txBody>
      </p:sp>
    </p:spTree>
    <p:extLst>
      <p:ext uri="{BB962C8B-B14F-4D97-AF65-F5344CB8AC3E}">
        <p14:creationId xmlns:p14="http://schemas.microsoft.com/office/powerpoint/2010/main" xmlns="" val="9922505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15</a:t>
            </a:fld>
            <a:endParaRPr lang="en-US"/>
          </a:p>
        </p:txBody>
      </p:sp>
    </p:spTree>
    <p:extLst>
      <p:ext uri="{BB962C8B-B14F-4D97-AF65-F5344CB8AC3E}">
        <p14:creationId xmlns:p14="http://schemas.microsoft.com/office/powerpoint/2010/main" xmlns="" val="33269475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16</a:t>
            </a:fld>
            <a:endParaRPr lang="en-US"/>
          </a:p>
        </p:txBody>
      </p:sp>
    </p:spTree>
    <p:extLst>
      <p:ext uri="{BB962C8B-B14F-4D97-AF65-F5344CB8AC3E}">
        <p14:creationId xmlns:p14="http://schemas.microsoft.com/office/powerpoint/2010/main" xmlns="" val="3398740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2</a:t>
            </a:fld>
            <a:endParaRPr lang="en-US"/>
          </a:p>
        </p:txBody>
      </p:sp>
    </p:spTree>
    <p:extLst>
      <p:ext uri="{BB962C8B-B14F-4D97-AF65-F5344CB8AC3E}">
        <p14:creationId xmlns:p14="http://schemas.microsoft.com/office/powerpoint/2010/main" xmlns="" val="9227688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3</a:t>
            </a:fld>
            <a:endParaRPr lang="en-US"/>
          </a:p>
        </p:txBody>
      </p:sp>
    </p:spTree>
    <p:extLst>
      <p:ext uri="{BB962C8B-B14F-4D97-AF65-F5344CB8AC3E}">
        <p14:creationId xmlns:p14="http://schemas.microsoft.com/office/powerpoint/2010/main" xmlns="" val="1137016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4</a:t>
            </a:fld>
            <a:endParaRPr lang="en-US"/>
          </a:p>
        </p:txBody>
      </p:sp>
    </p:spTree>
    <p:extLst>
      <p:ext uri="{BB962C8B-B14F-4D97-AF65-F5344CB8AC3E}">
        <p14:creationId xmlns:p14="http://schemas.microsoft.com/office/powerpoint/2010/main" xmlns="" val="4232751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5</a:t>
            </a:fld>
            <a:endParaRPr lang="en-US"/>
          </a:p>
        </p:txBody>
      </p:sp>
    </p:spTree>
    <p:extLst>
      <p:ext uri="{BB962C8B-B14F-4D97-AF65-F5344CB8AC3E}">
        <p14:creationId xmlns:p14="http://schemas.microsoft.com/office/powerpoint/2010/main" xmlns="" val="32803998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6</a:t>
            </a:fld>
            <a:endParaRPr lang="en-US"/>
          </a:p>
        </p:txBody>
      </p:sp>
    </p:spTree>
    <p:extLst>
      <p:ext uri="{BB962C8B-B14F-4D97-AF65-F5344CB8AC3E}">
        <p14:creationId xmlns:p14="http://schemas.microsoft.com/office/powerpoint/2010/main" xmlns="" val="4141631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8</a:t>
            </a:fld>
            <a:endParaRPr lang="en-US"/>
          </a:p>
        </p:txBody>
      </p:sp>
    </p:spTree>
    <p:extLst>
      <p:ext uri="{BB962C8B-B14F-4D97-AF65-F5344CB8AC3E}">
        <p14:creationId xmlns:p14="http://schemas.microsoft.com/office/powerpoint/2010/main" xmlns="" val="38418714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11</a:t>
            </a:fld>
            <a:endParaRPr lang="en-US"/>
          </a:p>
        </p:txBody>
      </p:sp>
    </p:spTree>
    <p:extLst>
      <p:ext uri="{BB962C8B-B14F-4D97-AF65-F5344CB8AC3E}">
        <p14:creationId xmlns:p14="http://schemas.microsoft.com/office/powerpoint/2010/main" xmlns="" val="20790910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12</a:t>
            </a:fld>
            <a:endParaRPr lang="en-US"/>
          </a:p>
        </p:txBody>
      </p:sp>
    </p:spTree>
    <p:extLst>
      <p:ext uri="{BB962C8B-B14F-4D97-AF65-F5344CB8AC3E}">
        <p14:creationId xmlns:p14="http://schemas.microsoft.com/office/powerpoint/2010/main" xmlns="" val="3986147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atin typeface="Calibri" panose="020F0502020204030204" pitchFamily="34" charset="0"/>
              </a:defRPr>
            </a:lvl1pPr>
          </a:lstStyle>
          <a:p>
            <a:r>
              <a:rPr lang="en-US" dirty="0"/>
              <a:t>Click to edit Master title style</a:t>
            </a:r>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latin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4736509-B7D9-4E14-990D-0939A6D2E156}" type="slidenum">
              <a:rPr lang="en-US"/>
              <a:pPr>
                <a:defRPr/>
              </a:pPr>
              <a:t>‹#›</a:t>
            </a:fld>
            <a:endParaRPr lang="en-US"/>
          </a:p>
        </p:txBody>
      </p:sp>
    </p:spTree>
    <p:extLst>
      <p:ext uri="{BB962C8B-B14F-4D97-AF65-F5344CB8AC3E}">
        <p14:creationId xmlns:p14="http://schemas.microsoft.com/office/powerpoint/2010/main" xmlns="" val="146609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950129-838B-4CD0-82C5-B9E5CA8BA4D1}" type="slidenum">
              <a:rPr lang="en-US"/>
              <a:pPr>
                <a:defRPr/>
              </a:pPr>
              <a:t>‹#›</a:t>
            </a:fld>
            <a:endParaRPr lang="en-US"/>
          </a:p>
        </p:txBody>
      </p:sp>
    </p:spTree>
    <p:extLst>
      <p:ext uri="{BB962C8B-B14F-4D97-AF65-F5344CB8AC3E}">
        <p14:creationId xmlns:p14="http://schemas.microsoft.com/office/powerpoint/2010/main" xmlns="" val="2910985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lvl1pPr>
              <a:defRPr>
                <a:latin typeface="Calibri" panose="020F050202020403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609600"/>
            <a:ext cx="6019800" cy="5867400"/>
          </a:xfrm>
        </p:spPr>
        <p:txBody>
          <a:bodyPr vert="eaVert"/>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73227E1-08E6-4E55-9BDE-7F7F260040A8}" type="slidenum">
              <a:rPr lang="en-US"/>
              <a:pPr>
                <a:defRPr/>
              </a:pPr>
              <a:t>‹#›</a:t>
            </a:fld>
            <a:endParaRPr lang="en-US"/>
          </a:p>
        </p:txBody>
      </p:sp>
    </p:spTree>
    <p:extLst>
      <p:ext uri="{BB962C8B-B14F-4D97-AF65-F5344CB8AC3E}">
        <p14:creationId xmlns:p14="http://schemas.microsoft.com/office/powerpoint/2010/main" xmlns="" val="3186307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7A78D6-729F-4E75-A2D7-D2A416F3A9DE}" type="slidenum">
              <a:rPr lang="en-US"/>
              <a:pPr>
                <a:defRPr/>
              </a:pPr>
              <a:t>‹#›</a:t>
            </a:fld>
            <a:endParaRPr lang="en-US"/>
          </a:p>
        </p:txBody>
      </p:sp>
    </p:spTree>
    <p:extLst>
      <p:ext uri="{BB962C8B-B14F-4D97-AF65-F5344CB8AC3E}">
        <p14:creationId xmlns:p14="http://schemas.microsoft.com/office/powerpoint/2010/main" xmlns="" val="1039450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atin typeface="Calibri" panose="020F0502020204030204" pitchFamily="34" charset="0"/>
              </a:defRPr>
            </a:lvl1pPr>
          </a:lstStyle>
          <a:p>
            <a:r>
              <a:rPr lang="en-US" dirty="0"/>
              <a:t>Click to edit Master title style</a:t>
            </a:r>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latin typeface="Calibri" panose="020F0502020204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B6BBEB5-01D6-47A2-BCF3-B3B9837CD530}" type="slidenum">
              <a:rPr lang="en-US"/>
              <a:pPr>
                <a:defRPr/>
              </a:pPr>
              <a:t>‹#›</a:t>
            </a:fld>
            <a:endParaRPr lang="en-US"/>
          </a:p>
        </p:txBody>
      </p:sp>
    </p:spTree>
    <p:extLst>
      <p:ext uri="{BB962C8B-B14F-4D97-AF65-F5344CB8AC3E}">
        <p14:creationId xmlns:p14="http://schemas.microsoft.com/office/powerpoint/2010/main" xmlns="" val="251758983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73352"/>
            <a:ext cx="4038600" cy="4718304"/>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A82B28A-D4AF-4B7E-8537-11780E8ECB02}" type="slidenum">
              <a:rPr lang="en-US"/>
              <a:pPr>
                <a:defRPr/>
              </a:pPr>
              <a:t>‹#›</a:t>
            </a:fld>
            <a:endParaRPr lang="en-US"/>
          </a:p>
        </p:txBody>
      </p:sp>
    </p:spTree>
    <p:extLst>
      <p:ext uri="{BB962C8B-B14F-4D97-AF65-F5344CB8AC3E}">
        <p14:creationId xmlns:p14="http://schemas.microsoft.com/office/powerpoint/2010/main" xmlns="" val="1981600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atin typeface="Calibri" panose="020F0502020204030204" pitchFamily="34" charset="0"/>
              </a:defRPr>
            </a:lvl1pPr>
            <a:lvl2pPr>
              <a:defRPr sz="20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Calibri" panose="020F050202020403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atin typeface="Calibri" panose="020F0502020204030204" pitchFamily="34" charset="0"/>
              </a:defRPr>
            </a:lvl1pPr>
            <a:lvl2pPr>
              <a:defRPr sz="20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6"/>
          <p:cNvSpPr>
            <a:spLocks noGrp="1"/>
          </p:cNvSpPr>
          <p:nvPr>
            <p:ph type="dt" sz="half" idx="10"/>
          </p:nvPr>
        </p:nvSpPr>
        <p:spPr/>
        <p:txBody>
          <a:bodyPr/>
          <a:lstStyle>
            <a:lvl1pPr>
              <a:defRPr/>
            </a:lvl1pPr>
          </a:lstStyle>
          <a:p>
            <a:pPr>
              <a:defRPr/>
            </a:pPr>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2AC85E45-36ED-4CB7-AAF7-BE6B50D63CE7}" type="slidenum">
              <a:rPr lang="en-US"/>
              <a:pPr>
                <a:defRPr/>
              </a:pPr>
              <a:t>‹#›</a:t>
            </a:fld>
            <a:endParaRPr lang="en-US"/>
          </a:p>
        </p:txBody>
      </p:sp>
    </p:spTree>
    <p:extLst>
      <p:ext uri="{BB962C8B-B14F-4D97-AF65-F5344CB8AC3E}">
        <p14:creationId xmlns:p14="http://schemas.microsoft.com/office/powerpoint/2010/main" xmlns="" val="1367473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9CF5097-F154-45E2-885E-C804689485C2}" type="slidenum">
              <a:rPr lang="en-US"/>
              <a:pPr>
                <a:defRPr/>
              </a:pPr>
              <a:t>‹#›</a:t>
            </a:fld>
            <a:endParaRPr lang="en-US"/>
          </a:p>
        </p:txBody>
      </p:sp>
    </p:spTree>
    <p:extLst>
      <p:ext uri="{BB962C8B-B14F-4D97-AF65-F5344CB8AC3E}">
        <p14:creationId xmlns:p14="http://schemas.microsoft.com/office/powerpoint/2010/main" xmlns="" val="3938115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266BDC2-34F1-4F7E-8EA7-5E37952CD375}" type="slidenum">
              <a:rPr lang="en-US"/>
              <a:pPr>
                <a:defRPr/>
              </a:pPr>
              <a:t>‹#›</a:t>
            </a:fld>
            <a:endParaRPr lang="en-US"/>
          </a:p>
        </p:txBody>
      </p:sp>
    </p:spTree>
    <p:extLst>
      <p:ext uri="{BB962C8B-B14F-4D97-AF65-F5344CB8AC3E}">
        <p14:creationId xmlns:p14="http://schemas.microsoft.com/office/powerpoint/2010/main" xmlns="" val="302223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atin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a:xfrm>
            <a:off x="2971800" y="792080"/>
            <a:ext cx="5715000" cy="5577840"/>
          </a:xfrm>
        </p:spPr>
        <p:txBody>
          <a:bodyPr/>
          <a:lstStyle>
            <a:lvl1pPr>
              <a:defRPr sz="3200">
                <a:latin typeface="Calibri" panose="020F0502020204030204" pitchFamily="34" charset="0"/>
              </a:defRPr>
            </a:lvl1pPr>
            <a:lvl2pPr>
              <a:defRPr sz="2800">
                <a:latin typeface="Calibri" panose="020F0502020204030204" pitchFamily="34" charset="0"/>
              </a:defRPr>
            </a:lvl2pPr>
            <a:lvl3pPr>
              <a:defRPr sz="2400">
                <a:latin typeface="Calibri" panose="020F0502020204030204" pitchFamily="34" charset="0"/>
              </a:defRPr>
            </a:lvl3pPr>
            <a:lvl4pPr>
              <a:defRPr sz="2000">
                <a:latin typeface="Calibri" panose="020F0502020204030204" pitchFamily="34" charset="0"/>
              </a:defRPr>
            </a:lvl4pPr>
            <a:lvl5pPr>
              <a:defRPr sz="2000">
                <a:latin typeface="Calibri" panose="020F050202020403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9070B46F-C72C-481F-AA11-EB346A150C1A}" type="slidenum">
              <a:rPr lang="en-US"/>
              <a:pPr>
                <a:defRPr/>
              </a:pPr>
              <a:t>‹#›</a:t>
            </a:fld>
            <a:endParaRPr lang="en-US"/>
          </a:p>
        </p:txBody>
      </p:sp>
    </p:spTree>
    <p:extLst>
      <p:ext uri="{BB962C8B-B14F-4D97-AF65-F5344CB8AC3E}">
        <p14:creationId xmlns:p14="http://schemas.microsoft.com/office/powerpoint/2010/main" xmlns="" val="3202820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atin typeface="Calibri" panose="020F0502020204030204" pitchFamily="34" charset="0"/>
              </a:defRPr>
            </a:lvl1pPr>
          </a:lstStyle>
          <a:p>
            <a:r>
              <a:rPr lang="en-US" dirty="0"/>
              <a:t>Click to edit Master title style</a:t>
            </a:r>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atin typeface="Calibri" panose="020F050202020403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6B61DD7-BAA8-421F-9E35-5963BE49B3F3}" type="slidenum">
              <a:rPr lang="en-US"/>
              <a:pPr>
                <a:defRPr/>
              </a:pPr>
              <a:t>‹#›</a:t>
            </a:fld>
            <a:endParaRPr lang="en-US"/>
          </a:p>
        </p:txBody>
      </p:sp>
    </p:spTree>
    <p:extLst>
      <p:ext uri="{BB962C8B-B14F-4D97-AF65-F5344CB8AC3E}">
        <p14:creationId xmlns:p14="http://schemas.microsoft.com/office/powerpoint/2010/main" xmlns="" val="3356374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a:t>Click to edit Master title style</a:t>
            </a:r>
          </a:p>
        </p:txBody>
      </p:sp>
      <p:sp>
        <p:nvSpPr>
          <p:cNvPr id="4100"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defRPr>
            </a:lvl1pPr>
          </a:lstStyle>
          <a:p>
            <a:pPr fontAlgn="base">
              <a:spcBef>
                <a:spcPct val="0"/>
              </a:spcBef>
              <a:spcAft>
                <a:spcPct val="0"/>
              </a:spcAft>
              <a:defRPr/>
            </a:pPr>
            <a:endParaRPr 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defRPr>
            </a:lvl1pPr>
          </a:lstStyle>
          <a:p>
            <a:pPr fontAlgn="base">
              <a:spcBef>
                <a:spcPct val="0"/>
              </a:spcBef>
              <a:spcAft>
                <a:spcPct val="0"/>
              </a:spcAft>
              <a:defRPr/>
            </a:pPr>
            <a:endParaRPr 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a:solidFill>
                  <a:srgbClr val="FFFFFF"/>
                </a:solidFill>
              </a:defRPr>
            </a:lvl1pPr>
          </a:lstStyle>
          <a:p>
            <a:pPr fontAlgn="base">
              <a:spcBef>
                <a:spcPct val="0"/>
              </a:spcBef>
              <a:spcAft>
                <a:spcPct val="0"/>
              </a:spcAft>
              <a:defRPr/>
            </a:pPr>
            <a:fld id="{F58F8E8D-CCF4-42A3-97FD-9805C969D99B}" type="slidenum">
              <a:rPr lang="en-US"/>
              <a:pPr fontAlgn="base">
                <a:spcBef>
                  <a:spcPct val="0"/>
                </a:spcBef>
                <a:spcAft>
                  <a:spcPct val="0"/>
                </a:spcAft>
                <a:defRPr/>
              </a:pPr>
              <a:t>‹#›</a:t>
            </a:fld>
            <a:endParaRPr lang="en-US"/>
          </a:p>
        </p:txBody>
      </p:sp>
    </p:spTree>
    <p:extLst>
      <p:ext uri="{BB962C8B-B14F-4D97-AF65-F5344CB8AC3E}">
        <p14:creationId xmlns:p14="http://schemas.microsoft.com/office/powerpoint/2010/main" xmlns="" val="20202290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0" fontAlgn="base" hangingPunct="0">
        <a:spcBef>
          <a:spcPct val="0"/>
        </a:spcBef>
        <a:spcAft>
          <a:spcPct val="0"/>
        </a:spcAft>
        <a:defRPr sz="4000" b="0" i="0" u="none" kern="1200" spc="-1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Calibri" panose="020F0502020204030204" pitchFamily="34" charset="0"/>
          <a:ea typeface="+mn-ea"/>
          <a:cs typeface="+mn-cs"/>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Calibri" panose="020F0502020204030204" pitchFamily="34" charset="0"/>
          <a:ea typeface="+mn-ea"/>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Calibri" panose="020F0502020204030204" pitchFamily="34" charset="0"/>
          <a:ea typeface="+mn-ea"/>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Calibri" panose="020F0502020204030204" pitchFamily="34" charset="0"/>
          <a:ea typeface="+mn-ea"/>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Calibri" panose="020F0502020204030204"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gi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1371600"/>
            <a:ext cx="8077200" cy="1524000"/>
          </a:xfrm>
        </p:spPr>
        <p:txBody>
          <a:bodyPr/>
          <a:lstStyle/>
          <a:p>
            <a:pPr eaLnBrk="1" fontAlgn="auto" hangingPunct="1">
              <a:spcAft>
                <a:spcPts val="0"/>
              </a:spcAft>
              <a:defRPr/>
            </a:pPr>
            <a:r>
              <a:rPr lang="en-US" altLang="en-US" dirty="0"/>
              <a:t>The sun’s effect on climate Lesson 6b</a:t>
            </a:r>
          </a:p>
        </p:txBody>
      </p:sp>
      <p:sp>
        <p:nvSpPr>
          <p:cNvPr id="8195" name="Rectangle 3"/>
          <p:cNvSpPr>
            <a:spLocks noGrp="1" noChangeArrowheads="1"/>
          </p:cNvSpPr>
          <p:nvPr>
            <p:ph type="subTitle" idx="1"/>
          </p:nvPr>
        </p:nvSpPr>
        <p:spPr>
          <a:xfrm>
            <a:off x="685800" y="3505200"/>
            <a:ext cx="7391400" cy="1828800"/>
          </a:xfrm>
        </p:spPr>
        <p:txBody>
          <a:bodyPr rtlCol="0">
            <a:normAutofit/>
          </a:bodyPr>
          <a:lstStyle/>
          <a:p>
            <a:pPr eaLnBrk="1" fontAlgn="auto" hangingPunct="1">
              <a:lnSpc>
                <a:spcPct val="80000"/>
              </a:lnSpc>
              <a:spcAft>
                <a:spcPts val="0"/>
              </a:spcAft>
              <a:buFont typeface="Arial" pitchFamily="34" charset="0"/>
              <a:buNone/>
              <a:defRPr/>
            </a:pPr>
            <a:r>
              <a:rPr lang="en-US" altLang="en-US" sz="4000" dirty="0">
                <a:solidFill>
                  <a:srgbClr val="0070C0"/>
                </a:solidFill>
              </a:rPr>
              <a:t>How Does Being Near the Ocean or at a Higher Elevation Affect Air Temperature?</a:t>
            </a:r>
          </a:p>
          <a:p>
            <a:pPr eaLnBrk="1" fontAlgn="auto" hangingPunct="1">
              <a:lnSpc>
                <a:spcPct val="80000"/>
              </a:lnSpc>
              <a:spcAft>
                <a:spcPts val="0"/>
              </a:spcAft>
              <a:buFont typeface="Arial" pitchFamily="34" charset="0"/>
              <a:buNone/>
              <a:defRPr/>
            </a:pPr>
            <a:endParaRPr lang="en-US" altLang="en-US" dirty="0"/>
          </a:p>
        </p:txBody>
      </p:sp>
      <p:pic>
        <p:nvPicPr>
          <p:cNvPr id="5" name="Picture 4" descr="Noyce Logo copy.png"/>
          <p:cNvPicPr/>
          <p:nvPr/>
        </p:nvPicPr>
        <p:blipFill>
          <a:blip r:embed="rId3" cstate="print"/>
          <a:stretch>
            <a:fillRect/>
          </a:stretch>
        </p:blipFill>
        <p:spPr>
          <a:xfrm>
            <a:off x="1219200" y="5334000"/>
            <a:ext cx="787400" cy="787400"/>
          </a:xfrm>
          <a:prstGeom prst="rect">
            <a:avLst/>
          </a:prstGeom>
        </p:spPr>
      </p:pic>
      <p:pic>
        <p:nvPicPr>
          <p:cNvPr id="6" name="Picture 5" descr="Macintosh HD1:Users:nicolewickler:Desktop:Screen Shot 2013-10-14 at 11.04.49 AM.png"/>
          <p:cNvPicPr/>
          <p:nvPr/>
        </p:nvPicPr>
        <p:blipFill rotWithShape="1">
          <a:blip r:embed="rId4" cstate="print">
            <a:extLst>
              <a:ext uri="{28A0092B-C50C-407E-A947-70E740481C1C}">
                <a14:useLocalDpi xmlns:a14="http://schemas.microsoft.com/office/drawing/2010/main" xmlns="" val="0"/>
              </a:ext>
            </a:extLst>
          </a:blip>
          <a:srcRect l="13526" t="10564" r="3623" b="5182"/>
          <a:stretch/>
        </p:blipFill>
        <p:spPr bwMode="auto">
          <a:xfrm>
            <a:off x="3124200" y="5410200"/>
            <a:ext cx="679450" cy="622300"/>
          </a:xfrm>
          <a:prstGeom prst="ellipse">
            <a:avLst/>
          </a:prstGeom>
          <a:noFill/>
          <a:ln>
            <a:noFill/>
          </a:ln>
          <a:extLst>
            <a:ext uri="{53640926-AAD7-44d8-BBD7-CCE9431645EC}">
              <a14:shadowObscured xmlns="" xmlns:a14="http://schemas.microsoft.com/office/drawing/2010/main"/>
            </a:ext>
          </a:extLst>
        </p:spPr>
      </p:pic>
      <p:pic>
        <p:nvPicPr>
          <p:cNvPr id="7" name="Picture 6" descr="Macintosh HD:Users:ceemast:Desktop:CPP_logogreen1.gif"/>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029200" y="5334000"/>
            <a:ext cx="736600" cy="711200"/>
          </a:xfrm>
          <a:prstGeom prst="rect">
            <a:avLst/>
          </a:prstGeom>
          <a:noFill/>
          <a:ln>
            <a:noFill/>
          </a:ln>
        </p:spPr>
      </p:pic>
      <p:pic>
        <p:nvPicPr>
          <p:cNvPr id="2" name="Picture 1"/>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6629400" y="5410200"/>
            <a:ext cx="1428750" cy="585788"/>
          </a:xfrm>
          <a:prstGeom prst="rect">
            <a:avLst/>
          </a:prstGeom>
        </p:spPr>
      </p:pic>
    </p:spTree>
    <p:extLst>
      <p:ext uri="{BB962C8B-B14F-4D97-AF65-F5344CB8AC3E}">
        <p14:creationId xmlns:p14="http://schemas.microsoft.com/office/powerpoint/2010/main" xmlns="" val="31477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077200" cy="990600"/>
          </a:xfrm>
        </p:spPr>
        <p:txBody>
          <a:bodyPr/>
          <a:lstStyle/>
          <a:p>
            <a:r>
              <a:rPr lang="en-US" dirty="0"/>
              <a:t>Explaining Temperature Differences</a:t>
            </a:r>
          </a:p>
        </p:txBody>
      </p:sp>
      <p:sp>
        <p:nvSpPr>
          <p:cNvPr id="3" name="Content Placeholder 2"/>
          <p:cNvSpPr>
            <a:spLocks noGrp="1"/>
          </p:cNvSpPr>
          <p:nvPr>
            <p:ph idx="1"/>
          </p:nvPr>
        </p:nvSpPr>
        <p:spPr>
          <a:xfrm>
            <a:off x="609600" y="1600200"/>
            <a:ext cx="8077200" cy="4876800"/>
          </a:xfrm>
        </p:spPr>
        <p:txBody>
          <a:bodyPr/>
          <a:lstStyle/>
          <a:p>
            <a:pPr marL="0" indent="0">
              <a:buNone/>
            </a:pPr>
            <a:r>
              <a:rPr lang="en-US" sz="3200" dirty="0"/>
              <a:t>How might our soil and water investigation from the previous lesson and today’s elevation investigation help us explain why the average monthly temperatures are different in three US cities located at the same latitude?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077200" cy="990600"/>
          </a:xfrm>
        </p:spPr>
        <p:txBody>
          <a:bodyPr>
            <a:normAutofit/>
          </a:bodyPr>
          <a:lstStyle/>
          <a:p>
            <a:r>
              <a:rPr lang="en-US" dirty="0"/>
              <a:t>Explaining Temperature Differences</a:t>
            </a:r>
          </a:p>
        </p:txBody>
      </p:sp>
      <p:sp>
        <p:nvSpPr>
          <p:cNvPr id="3" name="Content Placeholder 2"/>
          <p:cNvSpPr>
            <a:spLocks noGrp="1"/>
          </p:cNvSpPr>
          <p:nvPr>
            <p:ph idx="1"/>
          </p:nvPr>
        </p:nvSpPr>
        <p:spPr>
          <a:xfrm>
            <a:off x="762000" y="1524000"/>
            <a:ext cx="3810000" cy="1295400"/>
          </a:xfrm>
        </p:spPr>
        <p:txBody>
          <a:bodyPr/>
          <a:lstStyle/>
          <a:p>
            <a:pPr>
              <a:buNone/>
            </a:pPr>
            <a:r>
              <a:rPr lang="en-US" sz="3200" b="1" dirty="0"/>
              <a:t>Explain:</a:t>
            </a:r>
            <a:endParaRPr lang="en-US" sz="3200" dirty="0"/>
          </a:p>
        </p:txBody>
      </p:sp>
      <p:sp>
        <p:nvSpPr>
          <p:cNvPr id="4" name="Oval 3"/>
          <p:cNvSpPr/>
          <p:nvPr/>
        </p:nvSpPr>
        <p:spPr>
          <a:xfrm>
            <a:off x="381000" y="2209800"/>
            <a:ext cx="4038600" cy="307986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4876800" y="2133600"/>
            <a:ext cx="4038600" cy="3124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2"/>
          <p:cNvSpPr txBox="1">
            <a:spLocks/>
          </p:cNvSpPr>
          <p:nvPr/>
        </p:nvSpPr>
        <p:spPr bwMode="auto">
          <a:xfrm>
            <a:off x="5105400" y="1447800"/>
            <a:ext cx="3733800" cy="112014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Calibri" panose="020F0502020204030204" pitchFamily="34" charset="0"/>
                <a:ea typeface="+mn-ea"/>
                <a:cs typeface="+mn-cs"/>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Calibri" panose="020F0502020204030204" pitchFamily="34" charset="0"/>
                <a:ea typeface="+mn-ea"/>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Calibri" panose="020F0502020204030204" pitchFamily="34" charset="0"/>
                <a:ea typeface="+mn-ea"/>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Calibri" panose="020F0502020204030204" pitchFamily="34" charset="0"/>
                <a:ea typeface="+mn-ea"/>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Calibri" panose="020F0502020204030204"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a:buNone/>
            </a:pPr>
            <a:r>
              <a:rPr lang="en-US" sz="3200" b="1" dirty="0"/>
              <a:t>Evidence:</a:t>
            </a:r>
            <a:endParaRPr lang="en-US" sz="3200" dirty="0"/>
          </a:p>
        </p:txBody>
      </p:sp>
      <p:sp>
        <p:nvSpPr>
          <p:cNvPr id="7" name="TextBox 6"/>
          <p:cNvSpPr txBox="1"/>
          <p:nvPr/>
        </p:nvSpPr>
        <p:spPr>
          <a:xfrm>
            <a:off x="685800" y="5562600"/>
            <a:ext cx="8229600" cy="584775"/>
          </a:xfrm>
          <a:prstGeom prst="rect">
            <a:avLst/>
          </a:prstGeom>
          <a:noFill/>
        </p:spPr>
        <p:txBody>
          <a:bodyPr wrap="square" rtlCol="0">
            <a:spAutoFit/>
          </a:bodyPr>
          <a:lstStyle/>
          <a:p>
            <a:r>
              <a:rPr lang="en-US" sz="3200" dirty="0">
                <a:latin typeface="Calibri" pitchFamily="34" charset="0"/>
              </a:rPr>
              <a:t>Be prepared to share your ideas!</a:t>
            </a:r>
          </a:p>
        </p:txBody>
      </p:sp>
      <p:sp>
        <p:nvSpPr>
          <p:cNvPr id="9" name="TextBox 8"/>
          <p:cNvSpPr txBox="1"/>
          <p:nvPr/>
        </p:nvSpPr>
        <p:spPr>
          <a:xfrm>
            <a:off x="5715000" y="2362200"/>
            <a:ext cx="3048000" cy="2862322"/>
          </a:xfrm>
          <a:prstGeom prst="rect">
            <a:avLst/>
          </a:prstGeom>
        </p:spPr>
        <p:txBody>
          <a:bodyPr wrap="square" rtlCol="0">
            <a:spAutoFit/>
          </a:bodyPr>
          <a:lstStyle/>
          <a:p>
            <a:r>
              <a:rPr lang="en-US" sz="2500" dirty="0">
                <a:latin typeface="Calibri" pitchFamily="34" charset="0"/>
              </a:rPr>
              <a:t>Think about ...</a:t>
            </a:r>
          </a:p>
          <a:p>
            <a:pPr marL="365760" indent="-365760">
              <a:buFont typeface="Arial" pitchFamily="34" charset="0"/>
              <a:buChar char="•"/>
            </a:pPr>
            <a:r>
              <a:rPr lang="en-US" sz="2500" dirty="0">
                <a:latin typeface="Calibri" pitchFamily="34" charset="0"/>
              </a:rPr>
              <a:t>The city line-</a:t>
            </a:r>
            <a:br>
              <a:rPr lang="en-US" sz="2500" dirty="0">
                <a:latin typeface="Calibri" pitchFamily="34" charset="0"/>
              </a:rPr>
            </a:br>
            <a:r>
              <a:rPr lang="en-US" sz="2500" dirty="0">
                <a:latin typeface="Calibri" pitchFamily="34" charset="0"/>
              </a:rPr>
              <a:t>graph data</a:t>
            </a:r>
          </a:p>
          <a:p>
            <a:pPr marL="365760" indent="-365760">
              <a:buFont typeface="Arial" pitchFamily="34" charset="0"/>
              <a:buChar char="•"/>
            </a:pPr>
            <a:r>
              <a:rPr lang="en-US" sz="2500" dirty="0">
                <a:latin typeface="Calibri" pitchFamily="34" charset="0"/>
              </a:rPr>
              <a:t>The soil and water temperatures</a:t>
            </a:r>
          </a:p>
          <a:p>
            <a:pPr marL="365760" indent="-365760">
              <a:buFont typeface="Arial" pitchFamily="34" charset="0"/>
              <a:buChar char="•"/>
            </a:pPr>
            <a:r>
              <a:rPr lang="en-US" sz="2500" dirty="0">
                <a:latin typeface="Calibri" pitchFamily="34" charset="0"/>
              </a:rPr>
              <a:t>Data from “Climb to Cold”</a:t>
            </a:r>
          </a:p>
        </p:txBody>
      </p:sp>
      <p:sp>
        <p:nvSpPr>
          <p:cNvPr id="10" name="TextBox 9"/>
          <p:cNvSpPr txBox="1"/>
          <p:nvPr/>
        </p:nvSpPr>
        <p:spPr>
          <a:xfrm>
            <a:off x="914400" y="2514600"/>
            <a:ext cx="2971800" cy="2400657"/>
          </a:xfrm>
          <a:prstGeom prst="rect">
            <a:avLst/>
          </a:prstGeom>
        </p:spPr>
        <p:txBody>
          <a:bodyPr wrap="square" rtlCol="0">
            <a:spAutoFit/>
          </a:bodyPr>
          <a:lstStyle/>
          <a:p>
            <a:pPr algn="ctr"/>
            <a:r>
              <a:rPr lang="en-US" sz="2500" dirty="0">
                <a:latin typeface="Calibri" pitchFamily="34" charset="0"/>
              </a:rPr>
              <a:t>Why are the </a:t>
            </a:r>
            <a:br>
              <a:rPr lang="en-US" sz="2500" dirty="0">
                <a:latin typeface="Calibri" pitchFamily="34" charset="0"/>
              </a:rPr>
            </a:br>
            <a:r>
              <a:rPr lang="en-US" sz="2500" dirty="0">
                <a:latin typeface="Calibri" pitchFamily="34" charset="0"/>
              </a:rPr>
              <a:t>average monthly temperatures different in three cities located at the same latitude?</a:t>
            </a:r>
          </a:p>
        </p:txBody>
      </p:sp>
    </p:spTree>
    <p:extLst>
      <p:ext uri="{BB962C8B-B14F-4D97-AF65-F5344CB8AC3E}">
        <p14:creationId xmlns:p14="http://schemas.microsoft.com/office/powerpoint/2010/main" xmlns="" val="2870129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001000" cy="914400"/>
          </a:xfrm>
          <a:noFill/>
          <a:ln>
            <a:noFill/>
          </a:ln>
        </p:spPr>
        <p:txBody>
          <a:bodyPr>
            <a:normAutofit/>
          </a:bodyPr>
          <a:lstStyle/>
          <a:p>
            <a:r>
              <a:rPr lang="en-US" dirty="0"/>
              <a:t>Today’s Focus Question</a:t>
            </a:r>
          </a:p>
        </p:txBody>
      </p:sp>
      <p:sp>
        <p:nvSpPr>
          <p:cNvPr id="3" name="Content Placeholder 2"/>
          <p:cNvSpPr>
            <a:spLocks noGrp="1"/>
          </p:cNvSpPr>
          <p:nvPr>
            <p:ph idx="1"/>
          </p:nvPr>
        </p:nvSpPr>
        <p:spPr>
          <a:xfrm>
            <a:off x="762000" y="1524000"/>
            <a:ext cx="7848600" cy="4572000"/>
          </a:xfrm>
        </p:spPr>
        <p:txBody>
          <a:bodyPr/>
          <a:lstStyle/>
          <a:p>
            <a:pPr marL="0" indent="0">
              <a:buNone/>
            </a:pPr>
            <a:r>
              <a:rPr lang="en-US" sz="3200" i="1" dirty="0"/>
              <a:t>How does being near the ocean or at a higher elevation affect air temperature?</a:t>
            </a:r>
          </a:p>
          <a:p>
            <a:pPr marL="731520" indent="-365760">
              <a:spcBef>
                <a:spcPts val="2200"/>
              </a:spcBef>
            </a:pPr>
            <a:r>
              <a:rPr lang="en-US" sz="3200" dirty="0"/>
              <a:t>Why do you think the average monthly temperatures are different in three cities located at the same latitude?</a:t>
            </a:r>
          </a:p>
          <a:p>
            <a:pPr marL="731520" indent="-365760">
              <a:spcBef>
                <a:spcPts val="2200"/>
              </a:spcBef>
            </a:pPr>
            <a:r>
              <a:rPr lang="en-US" sz="3200" dirty="0"/>
              <a:t>Keep the focus question in mind as you share your ideas. Make sure to include evidence from our investigations.</a:t>
            </a:r>
          </a:p>
        </p:txBody>
      </p:sp>
    </p:spTree>
    <p:extLst>
      <p:ext uri="{BB962C8B-B14F-4D97-AF65-F5344CB8AC3E}">
        <p14:creationId xmlns:p14="http://schemas.microsoft.com/office/powerpoint/2010/main" xmlns="" val="3836498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696200" cy="990600"/>
          </a:xfrm>
        </p:spPr>
        <p:txBody>
          <a:bodyPr/>
          <a:lstStyle/>
          <a:p>
            <a:r>
              <a:rPr lang="en-US" dirty="0"/>
              <a:t>Let’s Summarize!</a:t>
            </a:r>
          </a:p>
        </p:txBody>
      </p:sp>
      <p:sp>
        <p:nvSpPr>
          <p:cNvPr id="5" name="TextBox 4"/>
          <p:cNvSpPr txBox="1"/>
          <p:nvPr/>
        </p:nvSpPr>
        <p:spPr>
          <a:xfrm>
            <a:off x="762000" y="1371600"/>
            <a:ext cx="7315200" cy="5247590"/>
          </a:xfrm>
          <a:prstGeom prst="rect">
            <a:avLst/>
          </a:prstGeom>
          <a:noFill/>
        </p:spPr>
        <p:txBody>
          <a:bodyPr wrap="square" rtlCol="0">
            <a:spAutoFit/>
          </a:bodyPr>
          <a:lstStyle/>
          <a:p>
            <a:r>
              <a:rPr lang="en-US" sz="3200" dirty="0">
                <a:latin typeface="Calibri" pitchFamily="34" charset="0"/>
              </a:rPr>
              <a:t>Factors that affect temperature patterns and regional climates:</a:t>
            </a:r>
          </a:p>
          <a:p>
            <a:pPr marL="731520" indent="-548640">
              <a:spcBef>
                <a:spcPts val="1800"/>
              </a:spcBef>
              <a:buFont typeface="+mj-lt"/>
              <a:buAutoNum type="arabicPeriod"/>
            </a:pPr>
            <a:r>
              <a:rPr lang="en-US" sz="3200" dirty="0">
                <a:latin typeface="Calibri" pitchFamily="34" charset="0"/>
              </a:rPr>
              <a:t>Solar radiation hits Earth’s curved surface at different angles based on latitude. The angle of sunlight is more direct closer to the equator and less direct closer to the poles. Places that receive more direct sunlight are warmer than places that receive less direct sunlight. </a:t>
            </a:r>
          </a:p>
        </p:txBody>
      </p:sp>
    </p:spTree>
    <p:extLst>
      <p:ext uri="{BB962C8B-B14F-4D97-AF65-F5344CB8AC3E}">
        <p14:creationId xmlns:p14="http://schemas.microsoft.com/office/powerpoint/2010/main" xmlns="" val="36975313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848600" cy="990600"/>
          </a:xfrm>
        </p:spPr>
        <p:txBody>
          <a:bodyPr>
            <a:normAutofit/>
          </a:bodyPr>
          <a:lstStyle/>
          <a:p>
            <a:r>
              <a:rPr lang="en-US" dirty="0">
                <a:latin typeface="Calibri" charset="0"/>
              </a:rPr>
              <a:t>Let’s Summarize!</a:t>
            </a:r>
            <a:endParaRPr lang="en-US" dirty="0"/>
          </a:p>
        </p:txBody>
      </p:sp>
      <p:sp>
        <p:nvSpPr>
          <p:cNvPr id="5" name="TextBox 4"/>
          <p:cNvSpPr txBox="1"/>
          <p:nvPr/>
        </p:nvSpPr>
        <p:spPr>
          <a:xfrm>
            <a:off x="685800" y="1524000"/>
            <a:ext cx="8077200" cy="4862870"/>
          </a:xfrm>
          <a:prstGeom prst="rect">
            <a:avLst/>
          </a:prstGeom>
          <a:noFill/>
        </p:spPr>
        <p:txBody>
          <a:bodyPr wrap="square" rtlCol="0">
            <a:spAutoFit/>
          </a:bodyPr>
          <a:lstStyle/>
          <a:p>
            <a:pPr marL="514350" indent="-514350">
              <a:buFont typeface="+mj-lt"/>
              <a:buAutoNum type="arabicPeriod" startAt="2"/>
            </a:pPr>
            <a:r>
              <a:rPr lang="en-US" sz="3100" dirty="0">
                <a:latin typeface="Calibri" pitchFamily="34" charset="0"/>
              </a:rPr>
              <a:t>The consistent tilt of Earth on its axis changes where sunlight strikes the surface at different times of the year. When the Northern Hemisphere tilts toward the Sun, it receives more direct sunlight and experiences summer. When the Northern Hemisphere tilts away from the Sun, it receives less direct sunlight and experiences winter. Seasons in the Southern Hemisphere are opposite from seasons in the Northern Hemisphere.</a:t>
            </a:r>
          </a:p>
        </p:txBody>
      </p:sp>
    </p:spTree>
    <p:extLst>
      <p:ext uri="{BB962C8B-B14F-4D97-AF65-F5344CB8AC3E}">
        <p14:creationId xmlns:p14="http://schemas.microsoft.com/office/powerpoint/2010/main" xmlns="" val="32168822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990600"/>
          </a:xfrm>
        </p:spPr>
        <p:txBody>
          <a:bodyPr>
            <a:normAutofit/>
          </a:bodyPr>
          <a:lstStyle/>
          <a:p>
            <a:r>
              <a:rPr lang="en-US" dirty="0">
                <a:latin typeface="Calibri" charset="0"/>
              </a:rPr>
              <a:t>Let’s Summarize!</a:t>
            </a:r>
            <a:endParaRPr lang="en-US" dirty="0"/>
          </a:p>
        </p:txBody>
      </p:sp>
      <p:sp>
        <p:nvSpPr>
          <p:cNvPr id="5" name="TextBox 4"/>
          <p:cNvSpPr txBox="1"/>
          <p:nvPr/>
        </p:nvSpPr>
        <p:spPr>
          <a:xfrm>
            <a:off x="685800" y="1295400"/>
            <a:ext cx="8077200" cy="5262979"/>
          </a:xfrm>
          <a:prstGeom prst="rect">
            <a:avLst/>
          </a:prstGeom>
          <a:noFill/>
        </p:spPr>
        <p:txBody>
          <a:bodyPr wrap="square" rtlCol="0">
            <a:spAutoFit/>
          </a:bodyPr>
          <a:lstStyle/>
          <a:p>
            <a:pPr marL="514350" indent="-514350">
              <a:buFont typeface="+mj-lt"/>
              <a:buAutoNum type="arabicPeriod" startAt="3"/>
            </a:pPr>
            <a:r>
              <a:rPr lang="en-US" sz="2800" dirty="0">
                <a:latin typeface="Calibri" pitchFamily="34" charset="0"/>
              </a:rPr>
              <a:t>Even though latitude has the biggest influence on climate, other factors influence regional temperature patterns, such as elevation or being near large bodies of water. Water absorbs and releases heat more slowly, so places near the ocean have more steady temperatures during the year. Land heats and cools more rapidly, so places that aren’t near large bodies of water experience bigger temperature variations in the summer and winter. Elevation also affects temperatures, and higher elevations are typically cooler than lower elevations.</a:t>
            </a:r>
          </a:p>
        </p:txBody>
      </p:sp>
    </p:spTree>
    <p:extLst>
      <p:ext uri="{BB962C8B-B14F-4D97-AF65-F5344CB8AC3E}">
        <p14:creationId xmlns:p14="http://schemas.microsoft.com/office/powerpoint/2010/main" xmlns="" val="32168822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001000" cy="990600"/>
          </a:xfrm>
        </p:spPr>
        <p:txBody>
          <a:bodyPr/>
          <a:lstStyle/>
          <a:p>
            <a:r>
              <a:rPr lang="en-US" dirty="0"/>
              <a:t>Next Time</a:t>
            </a:r>
          </a:p>
        </p:txBody>
      </p:sp>
      <p:sp>
        <p:nvSpPr>
          <p:cNvPr id="3" name="Content Placeholder 2"/>
          <p:cNvSpPr>
            <a:spLocks noGrp="1"/>
          </p:cNvSpPr>
          <p:nvPr>
            <p:ph idx="1"/>
          </p:nvPr>
        </p:nvSpPr>
        <p:spPr>
          <a:xfrm>
            <a:off x="762000" y="1600200"/>
            <a:ext cx="7924800" cy="4876800"/>
          </a:xfrm>
        </p:spPr>
        <p:txBody>
          <a:bodyPr/>
          <a:lstStyle/>
          <a:p>
            <a:pPr marL="0" indent="0">
              <a:buNone/>
            </a:pPr>
            <a:r>
              <a:rPr lang="en-US" sz="3200" dirty="0">
                <a:solidFill>
                  <a:srgbClr val="000000"/>
                </a:solidFill>
                <a:latin typeface="Calibri" charset="0"/>
              </a:rPr>
              <a:t>In the next lesson, we’ll see if we can answer </a:t>
            </a:r>
            <a:r>
              <a:rPr lang="en-US" sz="3200">
                <a:solidFill>
                  <a:srgbClr val="000000"/>
                </a:solidFill>
                <a:latin typeface="Calibri" charset="0"/>
              </a:rPr>
              <a:t>some challenging questions </a:t>
            </a:r>
            <a:r>
              <a:rPr lang="en-US" sz="3200" dirty="0">
                <a:solidFill>
                  <a:srgbClr val="000000"/>
                </a:solidFill>
                <a:latin typeface="Calibri" charset="0"/>
              </a:rPr>
              <a:t>about how the factors we’ve been talking about affect temperatures and climates around the world.</a:t>
            </a:r>
          </a:p>
        </p:txBody>
      </p:sp>
    </p:spTree>
    <p:extLst>
      <p:ext uri="{BB962C8B-B14F-4D97-AF65-F5344CB8AC3E}">
        <p14:creationId xmlns:p14="http://schemas.microsoft.com/office/powerpoint/2010/main" xmlns="" val="290981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001000" cy="990600"/>
          </a:xfrm>
        </p:spPr>
        <p:txBody>
          <a:bodyPr/>
          <a:lstStyle/>
          <a:p>
            <a:r>
              <a:rPr lang="en-US" dirty="0"/>
              <a:t>Temperature Patterns of Three Cities</a:t>
            </a:r>
          </a:p>
        </p:txBody>
      </p:sp>
      <p:sp>
        <p:nvSpPr>
          <p:cNvPr id="3" name="Content Placeholder 2"/>
          <p:cNvSpPr>
            <a:spLocks noGrp="1"/>
          </p:cNvSpPr>
          <p:nvPr>
            <p:ph idx="1"/>
          </p:nvPr>
        </p:nvSpPr>
        <p:spPr>
          <a:xfrm>
            <a:off x="685800" y="1219200"/>
            <a:ext cx="8153400" cy="5334000"/>
          </a:xfrm>
        </p:spPr>
        <p:txBody>
          <a:bodyPr/>
          <a:lstStyle/>
          <a:p>
            <a:pPr marL="0" indent="0">
              <a:buNone/>
            </a:pPr>
            <a:r>
              <a:rPr lang="en-US" sz="2700" dirty="0"/>
              <a:t>How did you complete the following sentences from our last lesson? Make sure to support your reasoning with evidence from the temperature data we collected.</a:t>
            </a:r>
          </a:p>
          <a:p>
            <a:pPr marL="731520" indent="-365760">
              <a:spcBef>
                <a:spcPts val="1200"/>
              </a:spcBef>
              <a:buFont typeface="+mj-lt"/>
              <a:buAutoNum type="arabicPeriod"/>
            </a:pPr>
            <a:r>
              <a:rPr lang="en-US" sz="2700" dirty="0"/>
              <a:t>The temperature patterns of San Francisco are [consistent/not consistent] with being near a large body of water because _______________.</a:t>
            </a:r>
          </a:p>
          <a:p>
            <a:pPr marL="731520" indent="-365760">
              <a:spcBef>
                <a:spcPts val="600"/>
              </a:spcBef>
              <a:buFont typeface="+mj-lt"/>
              <a:buAutoNum type="arabicPeriod"/>
            </a:pPr>
            <a:r>
              <a:rPr lang="en-US" sz="2700" dirty="0"/>
              <a:t>The temperature patterns of Colorado Springs are [consistent/not consistent] with being near a large body of water because _______________.</a:t>
            </a:r>
          </a:p>
          <a:p>
            <a:pPr marL="731520" indent="-365760">
              <a:spcBef>
                <a:spcPts val="600"/>
              </a:spcBef>
              <a:buFont typeface="+mj-lt"/>
              <a:buAutoNum type="arabicPeriod"/>
            </a:pPr>
            <a:r>
              <a:rPr lang="en-US" sz="2700" dirty="0"/>
              <a:t>The temperature patterns of St. Louis are [consistent/not consistent] with being near a large body of water because _______________.</a:t>
            </a:r>
          </a:p>
        </p:txBody>
      </p:sp>
    </p:spTree>
    <p:extLst>
      <p:ext uri="{BB962C8B-B14F-4D97-AF65-F5344CB8AC3E}">
        <p14:creationId xmlns:p14="http://schemas.microsoft.com/office/powerpoint/2010/main" xmlns="" val="3155622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001000" cy="990600"/>
          </a:xfrm>
        </p:spPr>
        <p:txBody>
          <a:bodyPr>
            <a:normAutofit/>
          </a:bodyPr>
          <a:lstStyle/>
          <a:p>
            <a:r>
              <a:rPr lang="en-US" dirty="0"/>
              <a:t>Lesson Focus Question</a:t>
            </a:r>
          </a:p>
        </p:txBody>
      </p:sp>
      <p:sp>
        <p:nvSpPr>
          <p:cNvPr id="4" name="Content Placeholder 2"/>
          <p:cNvSpPr txBox="1">
            <a:spLocks/>
          </p:cNvSpPr>
          <p:nvPr/>
        </p:nvSpPr>
        <p:spPr bwMode="auto">
          <a:xfrm>
            <a:off x="685800" y="1597025"/>
            <a:ext cx="8001000" cy="352643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Calibri" panose="020F0502020204030204" pitchFamily="34" charset="0"/>
                <a:ea typeface="+mn-ea"/>
                <a:cs typeface="+mn-cs"/>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Calibri" panose="020F0502020204030204" pitchFamily="34" charset="0"/>
                <a:ea typeface="+mn-ea"/>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Calibri" panose="020F0502020204030204" pitchFamily="34" charset="0"/>
                <a:ea typeface="+mn-ea"/>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Calibri" panose="020F0502020204030204" pitchFamily="34" charset="0"/>
                <a:ea typeface="+mn-ea"/>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Calibri" panose="020F0502020204030204"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r>
              <a:rPr lang="en-US" sz="3200" i="1" dirty="0"/>
              <a:t>How does being near the ocean or at a higher elevation affect air temperature?</a:t>
            </a:r>
          </a:p>
          <a:p>
            <a:pPr marL="731520" indent="-365760">
              <a:spcBef>
                <a:spcPts val="2200"/>
              </a:spcBef>
              <a:buFont typeface="Arial" pitchFamily="34" charset="0"/>
              <a:buChar char="•"/>
            </a:pPr>
            <a:r>
              <a:rPr lang="en-US" sz="3200" dirty="0"/>
              <a:t>How is this question different from our </a:t>
            </a:r>
            <a:br>
              <a:rPr lang="en-US" sz="3200" dirty="0"/>
            </a:br>
            <a:r>
              <a:rPr lang="en-US" sz="3200" dirty="0"/>
              <a:t>last focus question?</a:t>
            </a:r>
          </a:p>
        </p:txBody>
      </p:sp>
    </p:spTree>
    <p:extLst>
      <p:ext uri="{BB962C8B-B14F-4D97-AF65-F5344CB8AC3E}">
        <p14:creationId xmlns:p14="http://schemas.microsoft.com/office/powerpoint/2010/main" xmlns="" val="3344821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001000" cy="990600"/>
          </a:xfrm>
        </p:spPr>
        <p:txBody>
          <a:bodyPr>
            <a:normAutofit/>
          </a:bodyPr>
          <a:lstStyle/>
          <a:p>
            <a:r>
              <a:rPr lang="en-US" dirty="0"/>
              <a:t>Air Temperature and Elevation</a:t>
            </a:r>
          </a:p>
        </p:txBody>
      </p:sp>
      <p:sp>
        <p:nvSpPr>
          <p:cNvPr id="3" name="Content Placeholder 2"/>
          <p:cNvSpPr>
            <a:spLocks noGrp="1"/>
          </p:cNvSpPr>
          <p:nvPr>
            <p:ph idx="1"/>
          </p:nvPr>
        </p:nvSpPr>
        <p:spPr>
          <a:xfrm>
            <a:off x="762000" y="1600200"/>
            <a:ext cx="7924800" cy="4419600"/>
          </a:xfrm>
        </p:spPr>
        <p:txBody>
          <a:bodyPr/>
          <a:lstStyle/>
          <a:p>
            <a:pPr marL="0" indent="0">
              <a:buNone/>
            </a:pPr>
            <a:r>
              <a:rPr lang="en-US" sz="3200" dirty="0"/>
              <a:t>Today we’re going to investigate what happens to air temperatures at higher elevations.</a:t>
            </a:r>
          </a:p>
          <a:p>
            <a:pPr marL="731520" indent="-365760">
              <a:spcBef>
                <a:spcPts val="2200"/>
              </a:spcBef>
              <a:buFont typeface="Arial" pitchFamily="34" charset="0"/>
              <a:buChar char="•"/>
            </a:pPr>
            <a:r>
              <a:rPr lang="en-US" sz="3200" dirty="0"/>
              <a:t>What does </a:t>
            </a:r>
            <a:r>
              <a:rPr lang="en-US" sz="3200" b="1" dirty="0"/>
              <a:t>elevation </a:t>
            </a:r>
            <a:r>
              <a:rPr lang="en-US" sz="3200" dirty="0"/>
              <a:t>mean?</a:t>
            </a:r>
          </a:p>
          <a:p>
            <a:pPr marL="731520" indent="-365760">
              <a:spcBef>
                <a:spcPts val="1200"/>
              </a:spcBef>
              <a:buFont typeface="Arial" pitchFamily="34" charset="0"/>
              <a:buChar char="•"/>
            </a:pPr>
            <a:r>
              <a:rPr lang="en-US" sz="3200" dirty="0"/>
              <a:t>Why might higher elevations have different temperature patterns than </a:t>
            </a:r>
            <a:br>
              <a:rPr lang="en-US" sz="3200" dirty="0"/>
            </a:br>
            <a:r>
              <a:rPr lang="en-US" sz="3200" dirty="0"/>
              <a:t>lower elevations?</a:t>
            </a:r>
          </a:p>
        </p:txBody>
      </p:sp>
    </p:spTree>
    <p:extLst>
      <p:ext uri="{BB962C8B-B14F-4D97-AF65-F5344CB8AC3E}">
        <p14:creationId xmlns:p14="http://schemas.microsoft.com/office/powerpoint/2010/main" xmlns="" val="821662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001000" cy="990600"/>
          </a:xfrm>
        </p:spPr>
        <p:txBody>
          <a:bodyPr/>
          <a:lstStyle/>
          <a:p>
            <a:r>
              <a:rPr lang="en-US" dirty="0"/>
              <a:t>What Is an Elevation Profile?</a:t>
            </a:r>
          </a:p>
        </p:txBody>
      </p:sp>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42983" y="1810732"/>
            <a:ext cx="8286631" cy="3581399"/>
          </a:xfrm>
          <a:prstGeom prst="rect">
            <a:avLst/>
          </a:prstGeom>
        </p:spPr>
      </p:pic>
      <p:sp>
        <p:nvSpPr>
          <p:cNvPr id="3" name="TextBox 2">
            <a:extLst>
              <a:ext uri="{FF2B5EF4-FFF2-40B4-BE49-F238E27FC236}">
                <a16:creationId xmlns:a16="http://schemas.microsoft.com/office/drawing/2014/main" xmlns="" id="{BAB9071D-7AF2-4870-8FEF-3B6D6D5E72CA}"/>
              </a:ext>
            </a:extLst>
          </p:cNvPr>
          <p:cNvSpPr txBox="1"/>
          <p:nvPr/>
        </p:nvSpPr>
        <p:spPr>
          <a:xfrm rot="16200000">
            <a:off x="-732855" y="3510821"/>
            <a:ext cx="2056973" cy="369332"/>
          </a:xfrm>
          <a:prstGeom prst="rect">
            <a:avLst/>
          </a:prstGeom>
          <a:noFill/>
        </p:spPr>
        <p:txBody>
          <a:bodyPr wrap="none" rtlCol="0">
            <a:spAutoFit/>
          </a:bodyPr>
          <a:lstStyle/>
          <a:p>
            <a:r>
              <a:rPr lang="en-US" dirty="0"/>
              <a:t>Elevation (in Feet)</a:t>
            </a:r>
          </a:p>
        </p:txBody>
      </p:sp>
      <p:sp>
        <p:nvSpPr>
          <p:cNvPr id="6" name="TextBox 5">
            <a:extLst>
              <a:ext uri="{FF2B5EF4-FFF2-40B4-BE49-F238E27FC236}">
                <a16:creationId xmlns:a16="http://schemas.microsoft.com/office/drawing/2014/main" xmlns="" id="{120F4E75-87FE-453A-A99B-FDA70D7D404A}"/>
              </a:ext>
            </a:extLst>
          </p:cNvPr>
          <p:cNvSpPr txBox="1"/>
          <p:nvPr/>
        </p:nvSpPr>
        <p:spPr>
          <a:xfrm>
            <a:off x="4324660" y="5392131"/>
            <a:ext cx="723275" cy="369332"/>
          </a:xfrm>
          <a:prstGeom prst="rect">
            <a:avLst/>
          </a:prstGeom>
          <a:noFill/>
        </p:spPr>
        <p:txBody>
          <a:bodyPr wrap="none" rtlCol="0">
            <a:spAutoFit/>
          </a:bodyPr>
          <a:lstStyle/>
          <a:p>
            <a:r>
              <a:rPr lang="en-US" dirty="0"/>
              <a:t>Miles</a:t>
            </a:r>
          </a:p>
        </p:txBody>
      </p:sp>
    </p:spTree>
    <p:extLst>
      <p:ext uri="{BB962C8B-B14F-4D97-AF65-F5344CB8AC3E}">
        <p14:creationId xmlns:p14="http://schemas.microsoft.com/office/powerpoint/2010/main" xmlns="" val="3310451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153400" cy="990600"/>
          </a:xfrm>
        </p:spPr>
        <p:txBody>
          <a:bodyPr>
            <a:normAutofit fontScale="90000"/>
          </a:bodyPr>
          <a:lstStyle/>
          <a:p>
            <a:r>
              <a:rPr lang="en-US" dirty="0">
                <a:latin typeface="Calibri" charset="0"/>
              </a:rPr>
              <a:t>How Does Elevation Affect  Air Temperatures?</a:t>
            </a:r>
            <a:endParaRPr lang="en-US" dirty="0"/>
          </a:p>
        </p:txBody>
      </p:sp>
      <p:sp>
        <p:nvSpPr>
          <p:cNvPr id="3" name="Content Placeholder 2"/>
          <p:cNvSpPr>
            <a:spLocks noGrp="1"/>
          </p:cNvSpPr>
          <p:nvPr>
            <p:ph idx="1"/>
          </p:nvPr>
        </p:nvSpPr>
        <p:spPr>
          <a:xfrm>
            <a:off x="533400" y="1295400"/>
            <a:ext cx="8305800" cy="5257800"/>
          </a:xfrm>
        </p:spPr>
        <p:txBody>
          <a:bodyPr/>
          <a:lstStyle/>
          <a:p>
            <a:pPr marL="365760" indent="-365760">
              <a:spcBef>
                <a:spcPts val="600"/>
              </a:spcBef>
              <a:buFont typeface="+mj-lt"/>
              <a:buAutoNum type="arabicPeriod"/>
            </a:pPr>
            <a:r>
              <a:rPr lang="en-US" sz="2800" dirty="0"/>
              <a:t>Read the overview on page 1 of handout 6.1 (Uneven Heating). Then read the Collecting Data instructions for part 2 (Investigating Elevation) on page 3.</a:t>
            </a:r>
          </a:p>
          <a:p>
            <a:pPr marL="365760" indent="-365760">
              <a:spcBef>
                <a:spcPts val="1200"/>
              </a:spcBef>
              <a:buFont typeface="+mj-lt"/>
              <a:buAutoNum type="arabicPeriod"/>
            </a:pPr>
            <a:r>
              <a:rPr lang="en-US" sz="2800" dirty="0"/>
              <a:t>Read the story about the expedition to Mount Everest in handout 6.3 (Climb to Cold). </a:t>
            </a:r>
          </a:p>
          <a:p>
            <a:pPr marL="365760" indent="-365760">
              <a:spcBef>
                <a:spcPts val="1200"/>
              </a:spcBef>
              <a:buFont typeface="+mj-lt"/>
              <a:buAutoNum type="arabicPeriod"/>
            </a:pPr>
            <a:r>
              <a:rPr lang="en-US" sz="2800" dirty="0"/>
              <a:t>Each time the team in the story takes an elevation and temperature reading (at the stop signs), record this data on your data table (in handout 6.1). </a:t>
            </a:r>
            <a:br>
              <a:rPr lang="en-US" sz="2800" dirty="0"/>
            </a:br>
            <a:r>
              <a:rPr lang="en-US" sz="2800" dirty="0"/>
              <a:t>(Not all locations will have temperature data.)</a:t>
            </a:r>
          </a:p>
          <a:p>
            <a:pPr marL="365760" indent="-365760">
              <a:spcBef>
                <a:spcPts val="1200"/>
              </a:spcBef>
              <a:buFont typeface="+mj-lt"/>
              <a:buAutoNum type="arabicPeriod"/>
            </a:pPr>
            <a:r>
              <a:rPr lang="en-US" sz="2800" dirty="0"/>
              <a:t>Make sure to look for temperature patterns related to changes in elevation!</a:t>
            </a:r>
          </a:p>
        </p:txBody>
      </p:sp>
    </p:spTree>
    <p:extLst>
      <p:ext uri="{BB962C8B-B14F-4D97-AF65-F5344CB8AC3E}">
        <p14:creationId xmlns:p14="http://schemas.microsoft.com/office/powerpoint/2010/main" xmlns="" val="2107196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153400" cy="990600"/>
          </a:xfrm>
        </p:spPr>
        <p:txBody>
          <a:bodyPr>
            <a:normAutofit fontScale="90000"/>
          </a:bodyPr>
          <a:lstStyle/>
          <a:p>
            <a:r>
              <a:rPr lang="en-US" dirty="0">
                <a:latin typeface="Calibri" charset="0"/>
              </a:rPr>
              <a:t>How Does Elevation Affect  Air Temperatures?</a:t>
            </a:r>
            <a:endParaRPr lang="en-US" dirty="0"/>
          </a:p>
        </p:txBody>
      </p:sp>
      <p:sp>
        <p:nvSpPr>
          <p:cNvPr id="3" name="Content Placeholder 2"/>
          <p:cNvSpPr>
            <a:spLocks noGrp="1"/>
          </p:cNvSpPr>
          <p:nvPr>
            <p:ph idx="1"/>
          </p:nvPr>
        </p:nvSpPr>
        <p:spPr>
          <a:xfrm>
            <a:off x="609600" y="1295400"/>
            <a:ext cx="8229600" cy="5257800"/>
          </a:xfrm>
        </p:spPr>
        <p:txBody>
          <a:bodyPr/>
          <a:lstStyle/>
          <a:p>
            <a:pPr marL="457200" indent="-457200">
              <a:buFont typeface="+mj-lt"/>
              <a:buAutoNum type="arabicPeriod"/>
            </a:pPr>
            <a:r>
              <a:rPr lang="en-US" sz="2800" dirty="0"/>
              <a:t>After completing the story, read the Graphing Data section on handout 6.1 (Uneven Heating).</a:t>
            </a:r>
          </a:p>
          <a:p>
            <a:pPr marL="457200" indent="-457200">
              <a:spcBef>
                <a:spcPts val="1200"/>
              </a:spcBef>
              <a:buFont typeface="+mj-lt"/>
              <a:buAutoNum type="arabicPeriod"/>
            </a:pPr>
            <a:r>
              <a:rPr lang="en-US" sz="2800" dirty="0"/>
              <a:t>Then create an elevation profile. On the graph, plot the elevation data for each location from the data table (handout 6.1) and write the matching temperature data next to each data point. Then draw a line connecting the data points and shade the area below the line.</a:t>
            </a:r>
          </a:p>
          <a:p>
            <a:pPr marL="457200" indent="-457200">
              <a:spcBef>
                <a:spcPts val="1200"/>
              </a:spcBef>
              <a:buFont typeface="+mj-lt"/>
              <a:buAutoNum type="arabicPeriod"/>
            </a:pPr>
            <a:r>
              <a:rPr lang="en-US" sz="2800" dirty="0"/>
              <a:t>Search for patterns in the elevation profile. Then pair up and discuss the questions on pages 4 and 5 of your handout. Be prepared to share!</a:t>
            </a:r>
            <a:endParaRPr lang="en-US" sz="2800" i="1"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229600" cy="990600"/>
          </a:xfrm>
        </p:spPr>
        <p:txBody>
          <a:bodyPr>
            <a:normAutofit fontScale="90000"/>
          </a:bodyPr>
          <a:lstStyle/>
          <a:p>
            <a:r>
              <a:rPr lang="en-US" dirty="0">
                <a:latin typeface="Calibri" charset="0"/>
              </a:rPr>
              <a:t>How Does Elevation Affect  Air Temperatures?</a:t>
            </a:r>
          </a:p>
        </p:txBody>
      </p:sp>
      <p:sp>
        <p:nvSpPr>
          <p:cNvPr id="3" name="Content Placeholder 2"/>
          <p:cNvSpPr>
            <a:spLocks noGrp="1"/>
          </p:cNvSpPr>
          <p:nvPr>
            <p:ph idx="1"/>
          </p:nvPr>
        </p:nvSpPr>
        <p:spPr>
          <a:xfrm>
            <a:off x="609600" y="1295400"/>
            <a:ext cx="8077200" cy="5105400"/>
          </a:xfrm>
        </p:spPr>
        <p:txBody>
          <a:bodyPr/>
          <a:lstStyle/>
          <a:p>
            <a:pPr marL="365760" indent="-365760">
              <a:spcBef>
                <a:spcPts val="1200"/>
              </a:spcBef>
              <a:buFont typeface="+mj-lt"/>
              <a:buAutoNum type="arabicPeriod"/>
            </a:pPr>
            <a:r>
              <a:rPr lang="en-US" sz="3000" dirty="0"/>
              <a:t>What temperature patterns did you observe as the climbers traveled to the summit of Mount Everest?</a:t>
            </a:r>
          </a:p>
          <a:p>
            <a:pPr marL="365760" indent="-365760">
              <a:spcBef>
                <a:spcPts val="1200"/>
              </a:spcBef>
              <a:buFont typeface="+mj-lt"/>
              <a:buAutoNum type="arabicPeriod"/>
            </a:pPr>
            <a:r>
              <a:rPr lang="en-US" sz="3000" dirty="0"/>
              <a:t>Why might the climbers have had to wear oxygen masks as they approached the summit?</a:t>
            </a:r>
          </a:p>
          <a:p>
            <a:pPr marL="365760" indent="-365760">
              <a:spcBef>
                <a:spcPts val="1200"/>
              </a:spcBef>
              <a:buFont typeface="+mj-lt"/>
              <a:buAutoNum type="arabicPeriod"/>
            </a:pPr>
            <a:r>
              <a:rPr lang="en-US" sz="3000" dirty="0"/>
              <a:t>How do you think air density relates to air temperature?</a:t>
            </a:r>
          </a:p>
          <a:p>
            <a:pPr marL="365760" indent="-365760">
              <a:spcBef>
                <a:spcPts val="1200"/>
              </a:spcBef>
              <a:buFont typeface="+mj-lt"/>
              <a:buAutoNum type="arabicPeriod"/>
            </a:pPr>
            <a:r>
              <a:rPr lang="en-US" sz="3000" dirty="0"/>
              <a:t>Based on the elevation and temperature data you collected, how would you explain why the air temperature gets colder at higher elevations? </a:t>
            </a:r>
          </a:p>
        </p:txBody>
      </p:sp>
    </p:spTree>
    <p:extLst>
      <p:ext uri="{BB962C8B-B14F-4D97-AF65-F5344CB8AC3E}">
        <p14:creationId xmlns:p14="http://schemas.microsoft.com/office/powerpoint/2010/main" xmlns="" val="1829325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001000" cy="990600"/>
          </a:xfrm>
        </p:spPr>
        <p:txBody>
          <a:bodyPr/>
          <a:lstStyle/>
          <a:p>
            <a:r>
              <a:rPr lang="en-US" dirty="0"/>
              <a:t>Making Connections</a:t>
            </a:r>
          </a:p>
        </p:txBody>
      </p:sp>
      <p:sp>
        <p:nvSpPr>
          <p:cNvPr id="3" name="Content Placeholder 2"/>
          <p:cNvSpPr>
            <a:spLocks noGrp="1"/>
          </p:cNvSpPr>
          <p:nvPr>
            <p:ph idx="1"/>
          </p:nvPr>
        </p:nvSpPr>
        <p:spPr>
          <a:xfrm>
            <a:off x="762000" y="1600200"/>
            <a:ext cx="8001000" cy="4876800"/>
          </a:xfrm>
        </p:spPr>
        <p:txBody>
          <a:bodyPr/>
          <a:lstStyle/>
          <a:p>
            <a:pPr marL="914400" indent="0">
              <a:spcBef>
                <a:spcPts val="0"/>
              </a:spcBef>
              <a:buNone/>
            </a:pPr>
            <a:r>
              <a:rPr lang="en-US" sz="3200" b="1" dirty="0"/>
              <a:t>Key science idea: </a:t>
            </a:r>
            <a:r>
              <a:rPr lang="en-US" sz="3200" dirty="0"/>
              <a:t>As elevation increases, air temperatures decrease.</a:t>
            </a:r>
          </a:p>
          <a:p>
            <a:pPr marL="365760" indent="-365760">
              <a:spcBef>
                <a:spcPts val="2200"/>
              </a:spcBef>
              <a:buFont typeface="Arial" pitchFamily="34" charset="0"/>
              <a:buChar char="•"/>
            </a:pPr>
            <a:r>
              <a:rPr lang="en-US" sz="3200" dirty="0"/>
              <a:t>How do you think this science idea relates to our line-graph data for the three cities from lesson 5?</a:t>
            </a:r>
          </a:p>
          <a:p>
            <a:pPr marL="365760" indent="-365760">
              <a:spcBef>
                <a:spcPts val="1200"/>
              </a:spcBef>
              <a:buFont typeface="Arial" pitchFamily="34" charset="0"/>
              <a:buChar char="•"/>
            </a:pPr>
            <a:r>
              <a:rPr lang="en-US" sz="3200" dirty="0"/>
              <a:t>Which city’s temperature data gives us a clue about its elevation? Why do you think so?</a:t>
            </a:r>
          </a:p>
          <a:p>
            <a:pPr marL="914400" indent="0">
              <a:spcBef>
                <a:spcPts val="0"/>
              </a:spcBef>
              <a:buNone/>
            </a:pPr>
            <a:endParaRPr lang="en-US" sz="32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14400" y="1524000"/>
            <a:ext cx="685800" cy="685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1155</TotalTime>
  <Words>897</Words>
  <Application>Microsoft Office PowerPoint</Application>
  <PresentationFormat>On-screen Show (4:3)</PresentationFormat>
  <Paragraphs>72</Paragraphs>
  <Slides>16</Slides>
  <Notes>13</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Clarity</vt:lpstr>
      <vt:lpstr>The sun’s effect on climate Lesson 6b</vt:lpstr>
      <vt:lpstr>Temperature Patterns of Three Cities</vt:lpstr>
      <vt:lpstr>Lesson Focus Question</vt:lpstr>
      <vt:lpstr>Air Temperature and Elevation</vt:lpstr>
      <vt:lpstr>What Is an Elevation Profile?</vt:lpstr>
      <vt:lpstr>How Does Elevation Affect  Air Temperatures?</vt:lpstr>
      <vt:lpstr>How Does Elevation Affect  Air Temperatures?</vt:lpstr>
      <vt:lpstr>How Does Elevation Affect  Air Temperatures?</vt:lpstr>
      <vt:lpstr>Making Connections</vt:lpstr>
      <vt:lpstr>Explaining Temperature Differences</vt:lpstr>
      <vt:lpstr>Explaining Temperature Differences</vt:lpstr>
      <vt:lpstr>Today’s Focus Question</vt:lpstr>
      <vt:lpstr>Let’s Summarize!</vt:lpstr>
      <vt:lpstr>Let’s Summarize!</vt:lpstr>
      <vt:lpstr>Let’s Summarize!</vt:lpstr>
      <vt:lpstr>Next Time</vt:lpstr>
    </vt:vector>
  </TitlesOfParts>
  <Company>BSCS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Numedahl</dc:creator>
  <cp:lastModifiedBy>JLonas</cp:lastModifiedBy>
  <cp:revision>142</cp:revision>
  <cp:lastPrinted>2014-08-12T23:05:45Z</cp:lastPrinted>
  <dcterms:created xsi:type="dcterms:W3CDTF">2014-06-10T18:20:14Z</dcterms:created>
  <dcterms:modified xsi:type="dcterms:W3CDTF">2019-03-21T19:51:13Z</dcterms:modified>
</cp:coreProperties>
</file>