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99" r:id="rId2"/>
    <p:sldId id="337" r:id="rId3"/>
    <p:sldId id="359" r:id="rId4"/>
    <p:sldId id="335" r:id="rId5"/>
    <p:sldId id="340" r:id="rId6"/>
    <p:sldId id="355" r:id="rId7"/>
    <p:sldId id="360" r:id="rId8"/>
    <p:sldId id="356" r:id="rId9"/>
    <p:sldId id="357" r:id="rId10"/>
    <p:sldId id="3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312" autoAdjust="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9875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9556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3675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1814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699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00967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90986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309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848600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The Sun’s effect on climate Lesson 7a</a:t>
            </a: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391400" cy="1828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dirty="0" smtClean="0">
                <a:solidFill>
                  <a:srgbClr val="0070C0"/>
                </a:solidFill>
              </a:rPr>
              <a:t>How Can We Use What We’ve Learned about the Sun’s Effect on Climate to Answer the Unit Central Question?</a:t>
            </a:r>
            <a:endParaRPr lang="en-US" altLang="en-US" sz="4000" dirty="0">
              <a:solidFill>
                <a:srgbClr val="0070C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54864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00400" y="55626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4864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00" y="5562600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For our final lesson, you’ll present your team’s explanations for your assigned challenge!</a:t>
            </a:r>
            <a:endParaRPr lang="en-US" sz="3200" dirty="0">
              <a:solidFill>
                <a:srgbClr val="000000"/>
              </a:solidFill>
              <a:latin typeface="Calibri" charset="0"/>
            </a:endParaRPr>
          </a:p>
          <a:p>
            <a:pPr marL="0" indent="0">
              <a:spcBef>
                <a:spcPts val="2200"/>
              </a:spcBef>
              <a:buNone/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Spend some time tonight thinking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about </a:t>
            </a:r>
            <a:r>
              <a:rPr lang="en-US" sz="3200" smtClean="0">
                <a:solidFill>
                  <a:srgbClr val="000000"/>
                </a:solidFill>
                <a:latin typeface="Calibri" charset="0"/>
              </a:rPr>
              <a:t>your challenge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and see if you can come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up with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an even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better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explanation using the science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ideas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you’ve learned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2140679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 smtClean="0"/>
              <a:t>Review: Key Science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9248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What did you learn about these factors and how they affect temperatures on Earth?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 smtClean="0"/>
              <a:t>The </a:t>
            </a:r>
            <a:r>
              <a:rPr lang="en-US" sz="3200" dirty="0"/>
              <a:t>angle </a:t>
            </a:r>
            <a:r>
              <a:rPr lang="en-US" sz="3200" dirty="0" smtClean="0"/>
              <a:t>and intensity of sunlight hitting Earth’s curved surface at different latitudes</a:t>
            </a:r>
            <a:endParaRPr lang="en-US" sz="3200" dirty="0"/>
          </a:p>
          <a:p>
            <a:pPr marL="731520" indent="-365760">
              <a:spcBef>
                <a:spcPts val="600"/>
              </a:spcBef>
            </a:pPr>
            <a:r>
              <a:rPr lang="en-US" sz="3200" dirty="0" smtClean="0"/>
              <a:t>The consistent tilt of Earth on its axis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dirty="0" smtClean="0"/>
              <a:t>Earth’s orbit around the Sun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dirty="0" smtClean="0"/>
              <a:t>Other factors, such as elevation and being near a large body of water</a:t>
            </a:r>
            <a:endParaRPr lang="en-US" sz="3200" dirty="0"/>
          </a:p>
          <a:p>
            <a:endParaRPr lang="en-US" sz="28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638816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 smtClean="0"/>
              <a:t>Unit Central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Why are some places on Earth hotter than others at different times of the year?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Lesson </a:t>
            </a:r>
            <a:r>
              <a:rPr lang="en-US" dirty="0" smtClean="0"/>
              <a:t>Focus </a:t>
            </a:r>
            <a:r>
              <a:rPr lang="en-US" dirty="0"/>
              <a:t>Question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85800" y="1600200"/>
            <a:ext cx="8001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7302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•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0048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187450" indent="-1365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sz="3200" dirty="0"/>
              <a:t>How can we use what </a:t>
            </a:r>
            <a:r>
              <a:rPr lang="en-US" sz="3200" dirty="0" smtClean="0"/>
              <a:t>we’ve learned about the Sun’s effect on climate to </a:t>
            </a:r>
            <a:r>
              <a:rPr lang="en-US" sz="3200" dirty="0"/>
              <a:t>answer the </a:t>
            </a:r>
            <a:r>
              <a:rPr lang="en-US" sz="3200" dirty="0" smtClean="0"/>
              <a:t>unit </a:t>
            </a:r>
            <a:r>
              <a:rPr lang="en-US" sz="3200" dirty="0"/>
              <a:t>c</a:t>
            </a:r>
            <a:r>
              <a:rPr lang="en-US" sz="3200" dirty="0" smtClean="0"/>
              <a:t>entral question?</a:t>
            </a:r>
          </a:p>
        </p:txBody>
      </p:sp>
    </p:spTree>
    <p:extLst>
      <p:ext uri="{BB962C8B-B14F-4D97-AF65-F5344CB8AC3E}">
        <p14:creationId xmlns:p14="http://schemas.microsoft.com/office/powerpoint/2010/main" xmlns="" val="2183938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Team </a:t>
            </a:r>
            <a:r>
              <a:rPr lang="en-US" dirty="0" smtClean="0"/>
              <a:t>Challenges: Steps to Follow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1534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Today </a:t>
            </a:r>
            <a:r>
              <a:rPr lang="en-US" sz="2800" dirty="0" smtClean="0"/>
              <a:t>you’ll work </a:t>
            </a:r>
            <a:r>
              <a:rPr lang="en-US" sz="2800" dirty="0"/>
              <a:t>in </a:t>
            </a:r>
            <a:r>
              <a:rPr lang="en-US" sz="2800" dirty="0" smtClean="0"/>
              <a:t>teams of three </a:t>
            </a:r>
            <a:r>
              <a:rPr lang="en-US" sz="2800" dirty="0"/>
              <a:t>on </a:t>
            </a:r>
            <a:r>
              <a:rPr lang="en-US" sz="2800" dirty="0" smtClean="0"/>
              <a:t>one or more challenges. Follow these steps:</a:t>
            </a:r>
            <a:endParaRPr lang="en-US" sz="2800" dirty="0"/>
          </a:p>
          <a:p>
            <a:pPr marL="731520" lvl="1" indent="-365760">
              <a:spcBef>
                <a:spcPts val="1800"/>
              </a:spcBef>
              <a:buFont typeface="+mj-lt"/>
              <a:buAutoNum type="arabicPeriod"/>
            </a:pPr>
            <a:r>
              <a:rPr lang="en-US" sz="2800" dirty="0" smtClean="0"/>
              <a:t>Discuss what your assigned challenge is about.</a:t>
            </a:r>
            <a:endParaRPr lang="en-US" sz="2800" dirty="0"/>
          </a:p>
          <a:p>
            <a:pPr marL="731520" lvl="1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800" dirty="0" smtClean="0"/>
              <a:t>Share your ideas for solving the challenge. Make sure to use </a:t>
            </a:r>
            <a:r>
              <a:rPr lang="en-US" sz="2800" dirty="0"/>
              <a:t>evidence from </a:t>
            </a:r>
            <a:r>
              <a:rPr lang="en-US" sz="2800" dirty="0" smtClean="0"/>
              <a:t>previous </a:t>
            </a:r>
            <a:r>
              <a:rPr lang="en-US" sz="2800" dirty="0"/>
              <a:t>lessons to </a:t>
            </a:r>
            <a:r>
              <a:rPr lang="en-US" sz="2800" dirty="0" smtClean="0"/>
              <a:t>support your explanations.</a:t>
            </a:r>
            <a:endParaRPr lang="en-US" sz="2800" dirty="0"/>
          </a:p>
          <a:p>
            <a:pPr marL="731520" lvl="1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800" dirty="0" smtClean="0"/>
              <a:t>Decide as a team which science </a:t>
            </a:r>
            <a:r>
              <a:rPr lang="en-US" sz="2800" dirty="0"/>
              <a:t>ideas </a:t>
            </a:r>
            <a:r>
              <a:rPr lang="en-US" sz="2800" dirty="0" smtClean="0"/>
              <a:t>are most important for solving the challenge.</a:t>
            </a:r>
            <a:endParaRPr lang="en-US" sz="2800" dirty="0"/>
          </a:p>
          <a:p>
            <a:pPr marL="731520" lvl="1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800" dirty="0"/>
              <a:t>Write your </a:t>
            </a:r>
            <a:r>
              <a:rPr lang="en-US" sz="2800" dirty="0" smtClean="0"/>
              <a:t>explanations in your science notebook using complete sentences. Include </a:t>
            </a:r>
            <a:br>
              <a:rPr lang="en-US" sz="2800" dirty="0" smtClean="0"/>
            </a:br>
            <a:r>
              <a:rPr lang="en-US" sz="2800" dirty="0" smtClean="0"/>
              <a:t>a </a:t>
            </a:r>
            <a:r>
              <a:rPr lang="en-US" sz="2800" dirty="0"/>
              <a:t>diagram or </a:t>
            </a:r>
            <a:r>
              <a:rPr lang="en-US" sz="2800" dirty="0" smtClean="0"/>
              <a:t>drawing to illustrate your ideas.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311783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/>
          <a:lstStyle/>
          <a:p>
            <a:r>
              <a:rPr lang="en-US" dirty="0"/>
              <a:t>Team </a:t>
            </a:r>
            <a:r>
              <a:rPr lang="en-US" dirty="0" smtClean="0"/>
              <a:t>Challenges: </a:t>
            </a:r>
            <a:r>
              <a:rPr lang="en-US" dirty="0"/>
              <a:t>Refine Your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924800" cy="47244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000" dirty="0" smtClean="0"/>
              <a:t>In our final lesson, each team will share with the class their ideas and explanations for solving their assigned challenge.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000" dirty="0" smtClean="0"/>
              <a:t>To help your team prepare for this presentation, you’ll share your ideas </a:t>
            </a:r>
            <a:r>
              <a:rPr lang="en-US" sz="3000" dirty="0"/>
              <a:t>with another team that worked on the same </a:t>
            </a:r>
            <a:r>
              <a:rPr lang="en-US" sz="3000" dirty="0" smtClean="0"/>
              <a:t>challenge.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000" b="1" dirty="0" smtClean="0"/>
              <a:t>The goal: </a:t>
            </a:r>
            <a:r>
              <a:rPr lang="en-US" sz="3000" dirty="0" smtClean="0"/>
              <a:t>Using your combined brain </a:t>
            </a:r>
            <a:r>
              <a:rPr lang="en-US" sz="3000" dirty="0"/>
              <a:t>power to </a:t>
            </a:r>
            <a:r>
              <a:rPr lang="en-US" sz="3000" dirty="0" smtClean="0"/>
              <a:t>refine your ideas and come </a:t>
            </a:r>
            <a:r>
              <a:rPr lang="en-US" sz="3000" dirty="0"/>
              <a:t>up with the </a:t>
            </a:r>
            <a:r>
              <a:rPr lang="en-US" sz="3000" b="1" dirty="0"/>
              <a:t>best possible </a:t>
            </a:r>
            <a:r>
              <a:rPr lang="en-US" sz="3000" b="1" dirty="0" smtClean="0"/>
              <a:t>explanation</a:t>
            </a:r>
            <a:r>
              <a:rPr lang="en-US" sz="3000" dirty="0" smtClean="0"/>
              <a:t> for the challenge!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616482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 smtClean="0"/>
              <a:t>Talk Like Scientists!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51054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/>
              <a:t>This is a great opportunity to practice working together and discussing ideas like scientists! </a:t>
            </a:r>
          </a:p>
          <a:p>
            <a:pPr marL="731520" indent="-36576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3200" dirty="0" smtClean="0"/>
              <a:t>Present your </a:t>
            </a:r>
            <a:r>
              <a:rPr lang="en-US" sz="3200" b="1" dirty="0" smtClean="0"/>
              <a:t>best</a:t>
            </a:r>
            <a:r>
              <a:rPr lang="en-US" sz="3200" dirty="0" smtClean="0"/>
              <a:t> arguments and evidence.</a:t>
            </a:r>
          </a:p>
          <a:p>
            <a:pPr marL="731520" indent="-36576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 smtClean="0"/>
              <a:t>Listen carefully to the ideas and evidence others present.</a:t>
            </a:r>
          </a:p>
          <a:p>
            <a:pPr marL="731520" indent="-36576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 smtClean="0"/>
              <a:t>Agree, disagree, add on, and ask questions.</a:t>
            </a:r>
          </a:p>
          <a:p>
            <a:pPr marL="731520" indent="-36576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 smtClean="0"/>
              <a:t>Be open to revising your ideas if someone else offers a better or more accurate explanation.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/>
          <a:lstStyle/>
          <a:p>
            <a:r>
              <a:rPr lang="en-US" dirty="0" smtClean="0">
                <a:solidFill>
                  <a:srgbClr val="D2533C"/>
                </a:solidFill>
                <a:latin typeface="Calibri" charset="0"/>
              </a:rPr>
              <a:t>Team-Challenge </a:t>
            </a:r>
            <a:r>
              <a:rPr lang="en-US" dirty="0" smtClean="0">
                <a:solidFill>
                  <a:srgbClr val="D2533C"/>
                </a:solidFill>
                <a:latin typeface="Calibri" charset="0"/>
              </a:rPr>
              <a:t>Guidelines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77200" cy="5334000"/>
          </a:xfrm>
        </p:spPr>
        <p:txBody>
          <a:bodyPr/>
          <a:lstStyle/>
          <a:p>
            <a:pPr marL="36576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800" dirty="0" smtClean="0"/>
              <a:t>Review your assigned challenge</a:t>
            </a:r>
            <a:r>
              <a:rPr lang="en-US" sz="2800" dirty="0"/>
              <a:t>.</a:t>
            </a:r>
          </a:p>
          <a:p>
            <a:pPr marL="36576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800" dirty="0" smtClean="0"/>
              <a:t>Team 1 shares their ideas, explanations, and drawings </a:t>
            </a:r>
            <a:r>
              <a:rPr lang="en-US" sz="2800" b="1" dirty="0" smtClean="0"/>
              <a:t>without interruptions</a:t>
            </a:r>
            <a:r>
              <a:rPr lang="en-US" sz="2800" dirty="0"/>
              <a:t>.</a:t>
            </a:r>
          </a:p>
          <a:p>
            <a:pPr marL="36576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800" dirty="0" smtClean="0"/>
              <a:t>Team 2 shares their ideas, explanations, and drawings </a:t>
            </a:r>
            <a:r>
              <a:rPr lang="en-US" sz="2800" b="1" dirty="0" smtClean="0"/>
              <a:t>without interruptions</a:t>
            </a:r>
            <a:r>
              <a:rPr lang="en-US" sz="2800" dirty="0" smtClean="0"/>
              <a:t>.</a:t>
            </a:r>
            <a:endParaRPr lang="en-US" sz="2800" dirty="0"/>
          </a:p>
          <a:p>
            <a:pPr marL="36576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800" dirty="0" smtClean="0"/>
              <a:t>Both teams compare ideas and explanations and talk about areas where </a:t>
            </a:r>
            <a:r>
              <a:rPr lang="en-US" sz="2800" dirty="0"/>
              <a:t>you agree or disagree</a:t>
            </a:r>
            <a:r>
              <a:rPr lang="en-US" sz="2800" dirty="0" smtClean="0"/>
              <a:t>. Support your arguments with evidence!</a:t>
            </a:r>
            <a:endParaRPr lang="en-US" sz="2800" dirty="0"/>
          </a:p>
          <a:p>
            <a:pPr marL="36576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800" dirty="0" smtClean="0"/>
              <a:t>Decide how to combine and revise your ideas. </a:t>
            </a:r>
          </a:p>
          <a:p>
            <a:pPr marL="36576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800" dirty="0" smtClean="0"/>
              <a:t>Record your new and </a:t>
            </a:r>
            <a:r>
              <a:rPr lang="en-US" sz="2800" dirty="0"/>
              <a:t>improved </a:t>
            </a:r>
            <a:r>
              <a:rPr lang="en-US" sz="2800" dirty="0" smtClean="0"/>
              <a:t>explanations in your science </a:t>
            </a:r>
            <a:r>
              <a:rPr lang="en-US" sz="2800" dirty="0" smtClean="0"/>
              <a:t>notebook.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047129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/>
          <a:lstStyle/>
          <a:p>
            <a:r>
              <a:rPr lang="en-US" dirty="0" smtClean="0"/>
              <a:t>Let’s Summarize!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1534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3000" i="1" dirty="0"/>
              <a:t>How can we use what </a:t>
            </a:r>
            <a:r>
              <a:rPr lang="en-US" sz="3000" i="1" dirty="0" smtClean="0"/>
              <a:t>we’ve learned about the Sun’s effect on climate to solve our team challenges?</a:t>
            </a:r>
            <a:endParaRPr lang="en-US" sz="3000" i="1" dirty="0"/>
          </a:p>
          <a:p>
            <a:pPr marL="731520" indent="-365760">
              <a:spcBef>
                <a:spcPts val="2200"/>
              </a:spcBef>
            </a:pPr>
            <a:r>
              <a:rPr lang="en-US" sz="3000" dirty="0" smtClean="0"/>
              <a:t>Think about this question and then discuss it with your team.</a:t>
            </a:r>
          </a:p>
          <a:p>
            <a:pPr marL="731520" indent="-365760">
              <a:spcBef>
                <a:spcPts val="600"/>
              </a:spcBef>
            </a:pPr>
            <a:r>
              <a:rPr lang="en-US" sz="3000" dirty="0" smtClean="0"/>
              <a:t>Come up with one or two key science ideas for solving your challenge.</a:t>
            </a:r>
          </a:p>
          <a:p>
            <a:pPr marL="731520" indent="-365760">
              <a:spcBef>
                <a:spcPts val="600"/>
              </a:spcBef>
            </a:pPr>
            <a:r>
              <a:rPr lang="en-US" sz="3000" dirty="0" smtClean="0"/>
              <a:t>Write these ideas in your science notebook (in complete sentences) and be</a:t>
            </a:r>
            <a:r>
              <a:rPr lang="en-US" sz="3000" dirty="0"/>
              <a:t> </a:t>
            </a:r>
            <a:r>
              <a:rPr lang="en-US" sz="3000" dirty="0" smtClean="0"/>
              <a:t>prepared </a:t>
            </a:r>
            <a:r>
              <a:rPr lang="en-US" sz="3000" dirty="0"/>
              <a:t>to share </a:t>
            </a:r>
            <a:r>
              <a:rPr lang="en-US" sz="3000" dirty="0" smtClean="0"/>
              <a:t>them with </a:t>
            </a:r>
            <a:r>
              <a:rPr lang="en-US" sz="3000" dirty="0"/>
              <a:t>the </a:t>
            </a:r>
            <a:r>
              <a:rPr lang="en-US" sz="3000" dirty="0" smtClean="0"/>
              <a:t>class next time.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9326497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952</TotalTime>
  <Words>546</Words>
  <Application>Microsoft Office PowerPoint</Application>
  <PresentationFormat>On-screen Show (4:3)</PresentationFormat>
  <Paragraphs>53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The Sun’s effect on climate Lesson 7a</vt:lpstr>
      <vt:lpstr>Review: Key Science Ideas</vt:lpstr>
      <vt:lpstr>Unit Central Question</vt:lpstr>
      <vt:lpstr>Lesson Focus Question</vt:lpstr>
      <vt:lpstr>Team Challenges: Steps to Follow</vt:lpstr>
      <vt:lpstr>Team Challenges: Refine Your Ideas</vt:lpstr>
      <vt:lpstr>Talk Like Scientists!</vt:lpstr>
      <vt:lpstr>Team-Challenge Guidelines</vt:lpstr>
      <vt:lpstr>Let’s Summarize!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113</cp:revision>
  <dcterms:created xsi:type="dcterms:W3CDTF">2014-06-10T18:20:14Z</dcterms:created>
  <dcterms:modified xsi:type="dcterms:W3CDTF">2019-03-21T20:05:36Z</dcterms:modified>
</cp:coreProperties>
</file>