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354" r:id="rId2"/>
    <p:sldId id="359" r:id="rId3"/>
    <p:sldId id="362" r:id="rId4"/>
    <p:sldId id="366" r:id="rId5"/>
    <p:sldId id="361" r:id="rId6"/>
    <p:sldId id="360" r:id="rId7"/>
    <p:sldId id="341" r:id="rId8"/>
    <p:sldId id="367" r:id="rId9"/>
    <p:sldId id="368" r:id="rId10"/>
    <p:sldId id="369" r:id="rId11"/>
    <p:sldId id="363" r:id="rId12"/>
    <p:sldId id="370" r:id="rId13"/>
    <p:sldId id="371" r:id="rId14"/>
    <p:sldId id="372" r:id="rId15"/>
    <p:sldId id="346" r:id="rId16"/>
    <p:sldId id="350" r:id="rId17"/>
    <p:sldId id="3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12" autoAdjust="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3E99A0-5A01-41BA-AC39-BB8F130969B5}" type="datetimeFigureOut">
              <a:rPr lang="en-US" smtClean="0"/>
              <a:pPr/>
              <a:t>3/21/2019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BEC4D-D1F7-4625-B0BA-2126EAFE9E6D}" type="slidenum">
              <a:rPr lang="en-US" smtClean="0"/>
              <a:pPr/>
              <a:t>‹#›</a:t>
            </a:fld>
            <a:endParaRPr lang="en-US"/>
          </a:p>
        </p:txBody>
      </p:sp>
    </p:spTree>
    <p:extLst>
      <p:ext uri="{BB962C8B-B14F-4D97-AF65-F5344CB8AC3E}">
        <p14:creationId xmlns:p14="http://schemas.microsoft.com/office/powerpoint/2010/main" xmlns="" val="26917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1</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xmlns="" val="2440604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11</a:t>
            </a:fld>
            <a:endParaRPr lang="en-US"/>
          </a:p>
        </p:txBody>
      </p:sp>
    </p:spTree>
    <p:extLst>
      <p:ext uri="{BB962C8B-B14F-4D97-AF65-F5344CB8AC3E}">
        <p14:creationId xmlns:p14="http://schemas.microsoft.com/office/powerpoint/2010/main" xmlns="" val="12423497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12</a:t>
            </a:fld>
            <a:endParaRPr lang="en-US"/>
          </a:p>
        </p:txBody>
      </p:sp>
    </p:spTree>
    <p:extLst>
      <p:ext uri="{BB962C8B-B14F-4D97-AF65-F5344CB8AC3E}">
        <p14:creationId xmlns:p14="http://schemas.microsoft.com/office/powerpoint/2010/main" xmlns="" val="12423497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13</a:t>
            </a:fld>
            <a:endParaRPr lang="en-US"/>
          </a:p>
        </p:txBody>
      </p:sp>
    </p:spTree>
    <p:extLst>
      <p:ext uri="{BB962C8B-B14F-4D97-AF65-F5344CB8AC3E}">
        <p14:creationId xmlns:p14="http://schemas.microsoft.com/office/powerpoint/2010/main" xmlns="" val="12423497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14</a:t>
            </a:fld>
            <a:endParaRPr lang="en-US"/>
          </a:p>
        </p:txBody>
      </p:sp>
    </p:spTree>
    <p:extLst>
      <p:ext uri="{BB962C8B-B14F-4D97-AF65-F5344CB8AC3E}">
        <p14:creationId xmlns:p14="http://schemas.microsoft.com/office/powerpoint/2010/main" xmlns="" val="1242349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15</a:t>
            </a:fld>
            <a:endParaRPr lang="en-US"/>
          </a:p>
        </p:txBody>
      </p:sp>
    </p:spTree>
    <p:extLst>
      <p:ext uri="{BB962C8B-B14F-4D97-AF65-F5344CB8AC3E}">
        <p14:creationId xmlns:p14="http://schemas.microsoft.com/office/powerpoint/2010/main" xmlns="" val="3622262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16</a:t>
            </a:fld>
            <a:endParaRPr lang="en-US"/>
          </a:p>
        </p:txBody>
      </p:sp>
    </p:spTree>
    <p:extLst>
      <p:ext uri="{BB962C8B-B14F-4D97-AF65-F5344CB8AC3E}">
        <p14:creationId xmlns:p14="http://schemas.microsoft.com/office/powerpoint/2010/main" xmlns="" val="950602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2</a:t>
            </a:fld>
            <a:endParaRPr lang="en-US"/>
          </a:p>
        </p:txBody>
      </p:sp>
    </p:spTree>
    <p:extLst>
      <p:ext uri="{BB962C8B-B14F-4D97-AF65-F5344CB8AC3E}">
        <p14:creationId xmlns:p14="http://schemas.microsoft.com/office/powerpoint/2010/main" xmlns="" val="3959143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3</a:t>
            </a:fld>
            <a:endParaRPr lang="en-US"/>
          </a:p>
        </p:txBody>
      </p:sp>
    </p:spTree>
    <p:extLst>
      <p:ext uri="{BB962C8B-B14F-4D97-AF65-F5344CB8AC3E}">
        <p14:creationId xmlns:p14="http://schemas.microsoft.com/office/powerpoint/2010/main" xmlns="" val="559716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5</a:t>
            </a:fld>
            <a:endParaRPr lang="en-US"/>
          </a:p>
        </p:txBody>
      </p:sp>
    </p:spTree>
    <p:extLst>
      <p:ext uri="{BB962C8B-B14F-4D97-AF65-F5344CB8AC3E}">
        <p14:creationId xmlns:p14="http://schemas.microsoft.com/office/powerpoint/2010/main" xmlns="" val="2091725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6</a:t>
            </a:fld>
            <a:endParaRPr lang="en-US"/>
          </a:p>
        </p:txBody>
      </p:sp>
    </p:spTree>
    <p:extLst>
      <p:ext uri="{BB962C8B-B14F-4D97-AF65-F5344CB8AC3E}">
        <p14:creationId xmlns:p14="http://schemas.microsoft.com/office/powerpoint/2010/main" xmlns="" val="4204475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7</a:t>
            </a:fld>
            <a:endParaRPr lang="en-US"/>
          </a:p>
        </p:txBody>
      </p:sp>
    </p:spTree>
    <p:extLst>
      <p:ext uri="{BB962C8B-B14F-4D97-AF65-F5344CB8AC3E}">
        <p14:creationId xmlns:p14="http://schemas.microsoft.com/office/powerpoint/2010/main" xmlns="" val="762688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8</a:t>
            </a:fld>
            <a:endParaRPr lang="en-US"/>
          </a:p>
        </p:txBody>
      </p:sp>
    </p:spTree>
    <p:extLst>
      <p:ext uri="{BB962C8B-B14F-4D97-AF65-F5344CB8AC3E}">
        <p14:creationId xmlns:p14="http://schemas.microsoft.com/office/powerpoint/2010/main" xmlns="" val="762688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9</a:t>
            </a:fld>
            <a:endParaRPr lang="en-US"/>
          </a:p>
        </p:txBody>
      </p:sp>
    </p:spTree>
    <p:extLst>
      <p:ext uri="{BB962C8B-B14F-4D97-AF65-F5344CB8AC3E}">
        <p14:creationId xmlns:p14="http://schemas.microsoft.com/office/powerpoint/2010/main" xmlns="" val="7626886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10</a:t>
            </a:fld>
            <a:endParaRPr lang="en-US"/>
          </a:p>
        </p:txBody>
      </p:sp>
    </p:spTree>
    <p:extLst>
      <p:ext uri="{BB962C8B-B14F-4D97-AF65-F5344CB8AC3E}">
        <p14:creationId xmlns:p14="http://schemas.microsoft.com/office/powerpoint/2010/main" xmlns="" val="76268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a:pPr>
                <a:defRPr/>
              </a:pPr>
              <a:t>‹#›</a:t>
            </a:fld>
            <a:endParaRPr lang="en-US"/>
          </a:p>
        </p:txBody>
      </p:sp>
    </p:spTree>
    <p:extLst>
      <p:ext uri="{BB962C8B-B14F-4D97-AF65-F5344CB8AC3E}">
        <p14:creationId xmlns:p14="http://schemas.microsoft.com/office/powerpoint/2010/main" xmlns="" val="14660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50129-838B-4CD0-82C5-B9E5CA8BA4D1}" type="slidenum">
              <a:rPr lang="en-US"/>
              <a:pPr>
                <a:defRPr/>
              </a:pPr>
              <a:t>‹#›</a:t>
            </a:fld>
            <a:endParaRPr lang="en-US"/>
          </a:p>
        </p:txBody>
      </p:sp>
    </p:spTree>
    <p:extLst>
      <p:ext uri="{BB962C8B-B14F-4D97-AF65-F5344CB8AC3E}">
        <p14:creationId xmlns:p14="http://schemas.microsoft.com/office/powerpoint/2010/main" xmlns="" val="291098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227E1-08E6-4E55-9BDE-7F7F260040A8}" type="slidenum">
              <a:rPr lang="en-US"/>
              <a:pPr>
                <a:defRPr/>
              </a:pPr>
              <a:t>‹#›</a:t>
            </a:fld>
            <a:endParaRPr lang="en-US"/>
          </a:p>
        </p:txBody>
      </p:sp>
    </p:spTree>
    <p:extLst>
      <p:ext uri="{BB962C8B-B14F-4D97-AF65-F5344CB8AC3E}">
        <p14:creationId xmlns:p14="http://schemas.microsoft.com/office/powerpoint/2010/main" xmlns="" val="318630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a:pPr>
                <a:defRPr/>
              </a:pPr>
              <a:t>‹#›</a:t>
            </a:fld>
            <a:endParaRPr lang="en-US"/>
          </a:p>
        </p:txBody>
      </p:sp>
    </p:spTree>
    <p:extLst>
      <p:ext uri="{BB962C8B-B14F-4D97-AF65-F5344CB8AC3E}">
        <p14:creationId xmlns:p14="http://schemas.microsoft.com/office/powerpoint/2010/main" xmlns="" val="103945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BBEB5-01D6-47A2-BCF3-B3B9837CD530}" type="slidenum">
              <a:rPr lang="en-US"/>
              <a:pPr>
                <a:defRPr/>
              </a:pPr>
              <a:t>‹#›</a:t>
            </a:fld>
            <a:endParaRPr lang="en-US"/>
          </a:p>
        </p:txBody>
      </p:sp>
    </p:spTree>
    <p:extLst>
      <p:ext uri="{BB962C8B-B14F-4D97-AF65-F5344CB8AC3E}">
        <p14:creationId xmlns:p14="http://schemas.microsoft.com/office/powerpoint/2010/main" xmlns="" val="25175898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a:pPr>
                <a:defRPr/>
              </a:pPr>
              <a:t>‹#›</a:t>
            </a:fld>
            <a:endParaRPr lang="en-US"/>
          </a:p>
        </p:txBody>
      </p:sp>
    </p:spTree>
    <p:extLst>
      <p:ext uri="{BB962C8B-B14F-4D97-AF65-F5344CB8AC3E}">
        <p14:creationId xmlns:p14="http://schemas.microsoft.com/office/powerpoint/2010/main" xmlns="" val="198160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a:pPr>
                <a:defRPr/>
              </a:pPr>
              <a:t>‹#›</a:t>
            </a:fld>
            <a:endParaRPr lang="en-US"/>
          </a:p>
        </p:txBody>
      </p:sp>
    </p:spTree>
    <p:extLst>
      <p:ext uri="{BB962C8B-B14F-4D97-AF65-F5344CB8AC3E}">
        <p14:creationId xmlns:p14="http://schemas.microsoft.com/office/powerpoint/2010/main" xmlns="" val="136747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CF5097-F154-45E2-885E-C804689485C2}" type="slidenum">
              <a:rPr lang="en-US"/>
              <a:pPr>
                <a:defRPr/>
              </a:pPr>
              <a:t>‹#›</a:t>
            </a:fld>
            <a:endParaRPr lang="en-US"/>
          </a:p>
        </p:txBody>
      </p:sp>
    </p:spTree>
    <p:extLst>
      <p:ext uri="{BB962C8B-B14F-4D97-AF65-F5344CB8AC3E}">
        <p14:creationId xmlns:p14="http://schemas.microsoft.com/office/powerpoint/2010/main" xmlns="" val="39381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66BDC2-34F1-4F7E-8EA7-5E37952CD375}" type="slidenum">
              <a:rPr lang="en-US"/>
              <a:pPr>
                <a:defRPr/>
              </a:pPr>
              <a:t>‹#›</a:t>
            </a:fld>
            <a:endParaRPr lang="en-US"/>
          </a:p>
        </p:txBody>
      </p:sp>
    </p:spTree>
    <p:extLst>
      <p:ext uri="{BB962C8B-B14F-4D97-AF65-F5344CB8AC3E}">
        <p14:creationId xmlns:p14="http://schemas.microsoft.com/office/powerpoint/2010/main" xmlns="" val="30222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070B46F-C72C-481F-AA11-EB346A150C1A}" type="slidenum">
              <a:rPr lang="en-US"/>
              <a:pPr>
                <a:defRPr/>
              </a:pPr>
              <a:t>‹#›</a:t>
            </a:fld>
            <a:endParaRPr lang="en-US"/>
          </a:p>
        </p:txBody>
      </p:sp>
    </p:spTree>
    <p:extLst>
      <p:ext uri="{BB962C8B-B14F-4D97-AF65-F5344CB8AC3E}">
        <p14:creationId xmlns:p14="http://schemas.microsoft.com/office/powerpoint/2010/main" xmlns="" val="320282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dirty="0"/>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61DD7-BAA8-421F-9E35-5963BE49B3F3}" type="slidenum">
              <a:rPr lang="en-US"/>
              <a:pPr>
                <a:defRPr/>
              </a:pPr>
              <a:t>‹#›</a:t>
            </a:fld>
            <a:endParaRPr lang="en-US"/>
          </a:p>
        </p:txBody>
      </p:sp>
    </p:spTree>
    <p:extLst>
      <p:ext uri="{BB962C8B-B14F-4D97-AF65-F5344CB8AC3E}">
        <p14:creationId xmlns:p14="http://schemas.microsoft.com/office/powerpoint/2010/main" xmlns="" val="335637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xmlns="" val="202022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371600"/>
            <a:ext cx="7848600" cy="1524000"/>
          </a:xfrm>
        </p:spPr>
        <p:txBody>
          <a:bodyPr/>
          <a:lstStyle/>
          <a:p>
            <a:pPr eaLnBrk="1" fontAlgn="auto" hangingPunct="1">
              <a:spcAft>
                <a:spcPts val="0"/>
              </a:spcAft>
              <a:defRPr/>
            </a:pPr>
            <a:r>
              <a:rPr lang="en-US" altLang="en-US" dirty="0" smtClean="0"/>
              <a:t>The Sun’s effect on climate Lesson 7b</a:t>
            </a:r>
            <a:endParaRPr lang="en-US" altLang="en-US" dirty="0"/>
          </a:p>
        </p:txBody>
      </p:sp>
      <p:sp>
        <p:nvSpPr>
          <p:cNvPr id="8195" name="Rectangle 3"/>
          <p:cNvSpPr>
            <a:spLocks noGrp="1" noChangeArrowheads="1"/>
          </p:cNvSpPr>
          <p:nvPr>
            <p:ph type="subTitle" idx="1"/>
          </p:nvPr>
        </p:nvSpPr>
        <p:spPr>
          <a:xfrm>
            <a:off x="685800" y="3505200"/>
            <a:ext cx="7391400" cy="1828800"/>
          </a:xfrm>
        </p:spPr>
        <p:txBody>
          <a:bodyPr rtlCol="0">
            <a:normAutofit lnSpcReduction="10000"/>
          </a:bodyPr>
          <a:lstStyle/>
          <a:p>
            <a:pPr eaLnBrk="1" fontAlgn="auto" hangingPunct="1">
              <a:lnSpc>
                <a:spcPct val="80000"/>
              </a:lnSpc>
              <a:spcAft>
                <a:spcPts val="0"/>
              </a:spcAft>
              <a:defRPr/>
            </a:pPr>
            <a:r>
              <a:rPr lang="en-US" altLang="en-US" sz="4000" dirty="0" smtClean="0">
                <a:solidFill>
                  <a:srgbClr val="0070C0"/>
                </a:solidFill>
              </a:rPr>
              <a:t>How Can We Use What We’ve Learned about the Sun’s Effect on Climate to Answer the Unit Central Question?</a:t>
            </a:r>
          </a:p>
          <a:p>
            <a:pPr eaLnBrk="1" fontAlgn="auto" hangingPunct="1">
              <a:lnSpc>
                <a:spcPct val="80000"/>
              </a:lnSpc>
              <a:spcAft>
                <a:spcPts val="0"/>
              </a:spcAft>
              <a:buFont typeface="Arial" pitchFamily="34" charset="0"/>
              <a:buNone/>
              <a:defRPr/>
            </a:pPr>
            <a:endParaRPr lang="en-US" altLang="en-US" dirty="0"/>
          </a:p>
        </p:txBody>
      </p:sp>
      <p:pic>
        <p:nvPicPr>
          <p:cNvPr id="5" name="Picture 4" descr="Noyce Logo copy.png"/>
          <p:cNvPicPr/>
          <p:nvPr/>
        </p:nvPicPr>
        <p:blipFill>
          <a:blip r:embed="rId3" cstate="print"/>
          <a:stretch>
            <a:fillRect/>
          </a:stretch>
        </p:blipFill>
        <p:spPr>
          <a:xfrm>
            <a:off x="1219200" y="5410200"/>
            <a:ext cx="787400" cy="787400"/>
          </a:xfrm>
          <a:prstGeom prst="rect">
            <a:avLst/>
          </a:prstGeom>
        </p:spPr>
      </p:pic>
      <p:pic>
        <p:nvPicPr>
          <p:cNvPr id="6" name="Picture 5" descr="Macintosh HD1:Users:nicolewickler:Desktop:Screen Shot 2013-10-14 at 11.04.49 AM.png"/>
          <p:cNvPicPr/>
          <p:nvPr/>
        </p:nvPicPr>
        <p:blipFill rotWithShape="1">
          <a:blip r:embed="rId4" cstate="print">
            <a:extLst>
              <a:ext uri="{28A0092B-C50C-407E-A947-70E740481C1C}">
                <a14:useLocalDpi xmlns:a14="http://schemas.microsoft.com/office/drawing/2010/main" xmlns="" val="0"/>
              </a:ext>
            </a:extLst>
          </a:blip>
          <a:srcRect l="13526" t="10564" r="3623" b="5182"/>
          <a:stretch/>
        </p:blipFill>
        <p:spPr bwMode="auto">
          <a:xfrm>
            <a:off x="3276600" y="5486400"/>
            <a:ext cx="679450" cy="622300"/>
          </a:xfrm>
          <a:prstGeom prst="ellipse">
            <a:avLst/>
          </a:prstGeom>
          <a:noFill/>
          <a:ln>
            <a:noFill/>
          </a:ln>
          <a:extLst>
            <a:ext uri="{53640926-AAD7-44D8-BBD7-CCE9431645EC}">
              <a14:shadowObscured xmlns:a14="http://schemas.microsoft.com/office/drawing/2010/main" xmlns=""/>
            </a:ext>
          </a:extLst>
        </p:spPr>
      </p:pic>
      <p:pic>
        <p:nvPicPr>
          <p:cNvPr id="7" name="Picture 6" descr="Macintosh HD:Users:ceemast:Desktop:CPP_logogreen1.gif"/>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105400" y="5410200"/>
            <a:ext cx="736600" cy="711200"/>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6781800" y="5486400"/>
            <a:ext cx="1428750" cy="585788"/>
          </a:xfrm>
          <a:prstGeom prst="rect">
            <a:avLst/>
          </a:prstGeom>
        </p:spPr>
      </p:pic>
    </p:spTree>
    <p:extLst>
      <p:ext uri="{BB962C8B-B14F-4D97-AF65-F5344CB8AC3E}">
        <p14:creationId xmlns:p14="http://schemas.microsoft.com/office/powerpoint/2010/main" xmlns="" val="766906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8229600" cy="3810000"/>
          </a:xfrm>
        </p:spPr>
        <p:txBody>
          <a:bodyPr/>
          <a:lstStyle/>
          <a:p>
            <a:pPr marL="0" indent="0">
              <a:buNone/>
            </a:pPr>
            <a:r>
              <a:rPr lang="en-US" sz="3200" dirty="0" smtClean="0"/>
              <a:t>Why is it warmer in the summer than in the winter?</a:t>
            </a:r>
          </a:p>
          <a:p>
            <a:pPr marL="731520" indent="-365760">
              <a:spcBef>
                <a:spcPts val="2200"/>
              </a:spcBef>
            </a:pPr>
            <a:r>
              <a:rPr lang="en-US" sz="3200" dirty="0" smtClean="0"/>
              <a:t>What is your explanation? </a:t>
            </a:r>
          </a:p>
          <a:p>
            <a:pPr marL="731520" indent="-365760">
              <a:spcBef>
                <a:spcPts val="1200"/>
              </a:spcBef>
            </a:pPr>
            <a:r>
              <a:rPr lang="en-US" sz="3200" dirty="0" smtClean="0"/>
              <a:t>What </a:t>
            </a:r>
            <a:r>
              <a:rPr lang="en-US" sz="3200" dirty="0"/>
              <a:t>is your evidence?</a:t>
            </a:r>
          </a:p>
        </p:txBody>
      </p:sp>
      <p:sp>
        <p:nvSpPr>
          <p:cNvPr id="4" name="Title 3"/>
          <p:cNvSpPr>
            <a:spLocks noGrp="1"/>
          </p:cNvSpPr>
          <p:nvPr>
            <p:ph type="title"/>
          </p:nvPr>
        </p:nvSpPr>
        <p:spPr>
          <a:xfrm>
            <a:off x="685800" y="533400"/>
            <a:ext cx="8001000" cy="990600"/>
          </a:xfrm>
        </p:spPr>
        <p:txBody>
          <a:bodyPr/>
          <a:lstStyle/>
          <a:p>
            <a:r>
              <a:rPr lang="en-US" dirty="0" smtClean="0"/>
              <a:t>Team Challenge 4</a:t>
            </a:r>
            <a:endParaRPr lang="en-US" dirty="0"/>
          </a:p>
        </p:txBody>
      </p:sp>
    </p:spTree>
    <p:extLst>
      <p:ext uri="{BB962C8B-B14F-4D97-AF65-F5344CB8AC3E}">
        <p14:creationId xmlns:p14="http://schemas.microsoft.com/office/powerpoint/2010/main" xmlns="" val="955869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smtClean="0"/>
              <a:t>Let’s Summarize!</a:t>
            </a:r>
            <a:endParaRPr lang="en-US" dirty="0"/>
          </a:p>
        </p:txBody>
      </p:sp>
      <p:sp>
        <p:nvSpPr>
          <p:cNvPr id="3" name="Content Placeholder 2"/>
          <p:cNvSpPr>
            <a:spLocks noGrp="1"/>
          </p:cNvSpPr>
          <p:nvPr>
            <p:ph idx="1"/>
          </p:nvPr>
        </p:nvSpPr>
        <p:spPr>
          <a:xfrm>
            <a:off x="685800" y="1600200"/>
            <a:ext cx="7772400" cy="4876800"/>
          </a:xfrm>
        </p:spPr>
        <p:txBody>
          <a:bodyPr/>
          <a:lstStyle/>
          <a:p>
            <a:pPr marL="914400" indent="0">
              <a:buNone/>
            </a:pPr>
            <a:r>
              <a:rPr lang="en-US" sz="3200" dirty="0" smtClean="0"/>
              <a:t>Key science </a:t>
            </a:r>
            <a:r>
              <a:rPr lang="en-US" sz="3200" dirty="0" smtClean="0"/>
              <a:t>idea </a:t>
            </a:r>
            <a:r>
              <a:rPr lang="en-US" sz="3200" dirty="0" smtClean="0"/>
              <a:t>for Challenge 1</a:t>
            </a:r>
            <a:r>
              <a:rPr lang="en-US" sz="3200" dirty="0"/>
              <a:t>: </a:t>
            </a:r>
            <a:endParaRPr lang="en-US" sz="3200" dirty="0" smtClean="0"/>
          </a:p>
          <a:p>
            <a:pPr marL="457200" indent="0">
              <a:spcBef>
                <a:spcPts val="2200"/>
              </a:spcBef>
              <a:buNone/>
            </a:pPr>
            <a:r>
              <a:rPr lang="en-US" sz="3200" i="1" dirty="0" smtClean="0"/>
              <a:t>While </a:t>
            </a:r>
            <a:r>
              <a:rPr lang="en-US" sz="3200" i="1" dirty="0"/>
              <a:t>latitude </a:t>
            </a:r>
            <a:r>
              <a:rPr lang="en-US" sz="3200" i="1" dirty="0" smtClean="0"/>
              <a:t>is the key factor that influences regional climates, elevation </a:t>
            </a:r>
            <a:r>
              <a:rPr lang="en-US" sz="3200" i="1" dirty="0"/>
              <a:t>and </a:t>
            </a:r>
            <a:r>
              <a:rPr lang="en-US" sz="3200" i="1" dirty="0" smtClean="0"/>
              <a:t>being close </a:t>
            </a:r>
            <a:r>
              <a:rPr lang="en-US" sz="3200" i="1" dirty="0"/>
              <a:t>to large bodies of water can </a:t>
            </a:r>
            <a:r>
              <a:rPr lang="en-US" sz="3200" i="1" dirty="0" smtClean="0"/>
              <a:t>also cause temperature differences at the same latitude.</a:t>
            </a:r>
            <a:endParaRPr lang="en-US" sz="3200" i="1" dirty="0"/>
          </a:p>
          <a:p>
            <a:endParaRPr lang="en-US" dirty="0"/>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38200" y="1600200"/>
            <a:ext cx="685800" cy="685800"/>
          </a:xfrm>
          <a:prstGeom prst="rect">
            <a:avLst/>
          </a:prstGeom>
        </p:spPr>
      </p:pic>
    </p:spTree>
    <p:extLst>
      <p:ext uri="{BB962C8B-B14F-4D97-AF65-F5344CB8AC3E}">
        <p14:creationId xmlns:p14="http://schemas.microsoft.com/office/powerpoint/2010/main" xmlns="" val="373857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smtClean="0"/>
              <a:t>Let’s Summarize!</a:t>
            </a:r>
            <a:endParaRPr lang="en-US" dirty="0"/>
          </a:p>
        </p:txBody>
      </p:sp>
      <p:sp>
        <p:nvSpPr>
          <p:cNvPr id="3" name="Content Placeholder 2"/>
          <p:cNvSpPr>
            <a:spLocks noGrp="1"/>
          </p:cNvSpPr>
          <p:nvPr>
            <p:ph idx="1"/>
          </p:nvPr>
        </p:nvSpPr>
        <p:spPr>
          <a:xfrm>
            <a:off x="685800" y="1524000"/>
            <a:ext cx="8077200" cy="4876800"/>
          </a:xfrm>
        </p:spPr>
        <p:txBody>
          <a:bodyPr/>
          <a:lstStyle/>
          <a:p>
            <a:pPr marL="914400" indent="0">
              <a:buNone/>
            </a:pPr>
            <a:r>
              <a:rPr lang="en-US" sz="3200" dirty="0" smtClean="0"/>
              <a:t>Key science </a:t>
            </a:r>
            <a:r>
              <a:rPr lang="en-US" sz="3200" dirty="0" smtClean="0"/>
              <a:t>idea </a:t>
            </a:r>
            <a:r>
              <a:rPr lang="en-US" sz="3200" dirty="0" smtClean="0"/>
              <a:t>for Challenge 2: </a:t>
            </a:r>
          </a:p>
          <a:p>
            <a:pPr marL="457200" indent="0">
              <a:spcBef>
                <a:spcPts val="2200"/>
              </a:spcBef>
              <a:buNone/>
            </a:pPr>
            <a:r>
              <a:rPr lang="en-US" sz="3200" i="1" dirty="0" smtClean="0"/>
              <a:t>Sunlight is more direct or concentrated </a:t>
            </a:r>
            <a:br>
              <a:rPr lang="en-US" sz="3200" i="1" dirty="0" smtClean="0"/>
            </a:br>
            <a:r>
              <a:rPr lang="en-US" sz="3200" i="1" dirty="0" smtClean="0"/>
              <a:t>near the equator throughout Earth’s orbit around the Sun. That’s why temperatures are warmer all year long in places that are </a:t>
            </a:r>
            <a:br>
              <a:rPr lang="en-US" sz="3200" i="1" dirty="0" smtClean="0"/>
            </a:br>
            <a:r>
              <a:rPr lang="en-US" sz="3200" i="1" dirty="0" smtClean="0"/>
              <a:t>close to the equator.</a:t>
            </a:r>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38200" y="1447800"/>
            <a:ext cx="685800" cy="685800"/>
          </a:xfrm>
          <a:prstGeom prst="rect">
            <a:avLst/>
          </a:prstGeom>
        </p:spPr>
      </p:pic>
    </p:spTree>
    <p:extLst>
      <p:ext uri="{BB962C8B-B14F-4D97-AF65-F5344CB8AC3E}">
        <p14:creationId xmlns:p14="http://schemas.microsoft.com/office/powerpoint/2010/main" xmlns="" val="373857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smtClean="0"/>
              <a:t>Let’s Summarize!</a:t>
            </a:r>
            <a:endParaRPr lang="en-US" dirty="0"/>
          </a:p>
        </p:txBody>
      </p:sp>
      <p:sp>
        <p:nvSpPr>
          <p:cNvPr id="3" name="Content Placeholder 2"/>
          <p:cNvSpPr>
            <a:spLocks noGrp="1"/>
          </p:cNvSpPr>
          <p:nvPr>
            <p:ph idx="1"/>
          </p:nvPr>
        </p:nvSpPr>
        <p:spPr>
          <a:xfrm>
            <a:off x="685800" y="1524000"/>
            <a:ext cx="8077200" cy="4876800"/>
          </a:xfrm>
        </p:spPr>
        <p:txBody>
          <a:bodyPr/>
          <a:lstStyle/>
          <a:p>
            <a:pPr marL="914400" indent="0">
              <a:buNone/>
            </a:pPr>
            <a:r>
              <a:rPr lang="en-US" sz="3200" dirty="0" smtClean="0"/>
              <a:t>Key science </a:t>
            </a:r>
            <a:r>
              <a:rPr lang="en-US" sz="3200" dirty="0" smtClean="0"/>
              <a:t>idea </a:t>
            </a:r>
            <a:r>
              <a:rPr lang="en-US" sz="3200" dirty="0" smtClean="0"/>
              <a:t>for Challenge 3: </a:t>
            </a:r>
          </a:p>
          <a:p>
            <a:pPr marL="457200" indent="0">
              <a:spcBef>
                <a:spcPts val="2200"/>
              </a:spcBef>
              <a:buNone/>
            </a:pPr>
            <a:r>
              <a:rPr lang="en-US" sz="3200" i="1" dirty="0" smtClean="0"/>
              <a:t>The curved surface of Earth and its consistent tilt as it orbits the Sun cause the angle and intensity of sunlight hitting Earth at different latitudes to vary according to the time of year. These factors produce seasonal temperature differences in the Northern and Southern Hemispheres. </a:t>
            </a:r>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38200" y="1447800"/>
            <a:ext cx="685800" cy="685800"/>
          </a:xfrm>
          <a:prstGeom prst="rect">
            <a:avLst/>
          </a:prstGeom>
        </p:spPr>
      </p:pic>
    </p:spTree>
    <p:extLst>
      <p:ext uri="{BB962C8B-B14F-4D97-AF65-F5344CB8AC3E}">
        <p14:creationId xmlns:p14="http://schemas.microsoft.com/office/powerpoint/2010/main" xmlns="" val="373857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01000" cy="990600"/>
          </a:xfrm>
        </p:spPr>
        <p:txBody>
          <a:bodyPr/>
          <a:lstStyle/>
          <a:p>
            <a:r>
              <a:rPr lang="en-US" dirty="0" smtClean="0"/>
              <a:t>Let’s Summarize!</a:t>
            </a:r>
            <a:endParaRPr lang="en-US" dirty="0"/>
          </a:p>
        </p:txBody>
      </p:sp>
      <p:sp>
        <p:nvSpPr>
          <p:cNvPr id="3" name="Content Placeholder 2"/>
          <p:cNvSpPr>
            <a:spLocks noGrp="1"/>
          </p:cNvSpPr>
          <p:nvPr>
            <p:ph idx="1"/>
          </p:nvPr>
        </p:nvSpPr>
        <p:spPr>
          <a:xfrm>
            <a:off x="685800" y="1295400"/>
            <a:ext cx="8229600" cy="5105400"/>
          </a:xfrm>
        </p:spPr>
        <p:txBody>
          <a:bodyPr/>
          <a:lstStyle/>
          <a:p>
            <a:pPr marL="914400" indent="0">
              <a:buNone/>
            </a:pPr>
            <a:r>
              <a:rPr lang="en-US" sz="3000" dirty="0" smtClean="0"/>
              <a:t>Key science </a:t>
            </a:r>
            <a:r>
              <a:rPr lang="en-US" sz="3000" dirty="0" smtClean="0"/>
              <a:t>idea </a:t>
            </a:r>
            <a:r>
              <a:rPr lang="en-US" sz="3000" dirty="0" smtClean="0"/>
              <a:t>for Challenge 4: </a:t>
            </a:r>
          </a:p>
          <a:p>
            <a:pPr marL="457200" indent="0">
              <a:spcBef>
                <a:spcPts val="2200"/>
              </a:spcBef>
              <a:buNone/>
            </a:pPr>
            <a:r>
              <a:rPr lang="en-US" sz="3000" i="1" dirty="0" smtClean="0"/>
              <a:t>Earth’s consistent tilt changes the angle of sunlight hitting the surface during Earth’s orbit around the Sun. Summers are warmer because one of Earth’s hemispheres is tilted toward the Sun, and the angle of sunlight hitting the surface is more direct and intense. Winters are colder because one of Earth’s hemispheres is tilted away from the Sun, and the angle of sunlight hitting the surface is less direct and intense.   </a:t>
            </a:r>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914400" y="1295400"/>
            <a:ext cx="685800" cy="685800"/>
          </a:xfrm>
          <a:prstGeom prst="rect">
            <a:avLst/>
          </a:prstGeom>
        </p:spPr>
      </p:pic>
    </p:spTree>
    <p:extLst>
      <p:ext uri="{BB962C8B-B14F-4D97-AF65-F5344CB8AC3E}">
        <p14:creationId xmlns:p14="http://schemas.microsoft.com/office/powerpoint/2010/main" xmlns="" val="373857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990600"/>
          </a:xfrm>
        </p:spPr>
        <p:txBody>
          <a:bodyPr>
            <a:normAutofit fontScale="90000"/>
          </a:bodyPr>
          <a:lstStyle/>
          <a:p>
            <a:r>
              <a:rPr lang="en-US" sz="3200" dirty="0"/>
              <a:t/>
            </a:r>
            <a:br>
              <a:rPr lang="en-US" sz="3200" dirty="0"/>
            </a:br>
            <a:r>
              <a:rPr lang="en-US" dirty="0" smtClean="0">
                <a:solidFill>
                  <a:srgbClr val="D2533C"/>
                </a:solidFill>
                <a:latin typeface="Calibri"/>
              </a:rPr>
              <a:t>Our Unit </a:t>
            </a:r>
            <a:r>
              <a:rPr lang="en-US" dirty="0"/>
              <a:t>Central Question</a:t>
            </a:r>
            <a:r>
              <a:rPr lang="en-US" sz="3200" dirty="0"/>
              <a:t/>
            </a:r>
            <a:br>
              <a:rPr lang="en-US" sz="3200" dirty="0"/>
            </a:br>
            <a:endParaRPr lang="en-US" sz="3200" dirty="0"/>
          </a:p>
        </p:txBody>
      </p:sp>
      <p:sp>
        <p:nvSpPr>
          <p:cNvPr id="3" name="Content Placeholder 2"/>
          <p:cNvSpPr>
            <a:spLocks noGrp="1"/>
          </p:cNvSpPr>
          <p:nvPr>
            <p:ph idx="1"/>
          </p:nvPr>
        </p:nvSpPr>
        <p:spPr>
          <a:xfrm>
            <a:off x="609600" y="1143000"/>
            <a:ext cx="8305800" cy="5486400"/>
          </a:xfrm>
        </p:spPr>
        <p:txBody>
          <a:bodyPr/>
          <a:lstStyle/>
          <a:p>
            <a:pPr marL="0" indent="0">
              <a:buNone/>
            </a:pPr>
            <a:r>
              <a:rPr lang="en-US" sz="2800" i="1" dirty="0"/>
              <a:t>Why are some places on Earth hotter than others at different times of the year?</a:t>
            </a:r>
          </a:p>
          <a:p>
            <a:pPr marL="640080" indent="-274320">
              <a:spcBef>
                <a:spcPts val="1800"/>
              </a:spcBef>
              <a:buFont typeface="Arial" pitchFamily="34" charset="0"/>
              <a:buChar char="•"/>
            </a:pPr>
            <a:r>
              <a:rPr lang="en-US" sz="2800" dirty="0" smtClean="0"/>
              <a:t>Look over the science ideas you wrote in </a:t>
            </a:r>
            <a:r>
              <a:rPr lang="en-US" sz="2800" dirty="0"/>
              <a:t>your science </a:t>
            </a:r>
            <a:r>
              <a:rPr lang="en-US" sz="2800" dirty="0" smtClean="0"/>
              <a:t>notebook during this unit.</a:t>
            </a:r>
            <a:endParaRPr lang="en-US" sz="2800" dirty="0"/>
          </a:p>
          <a:p>
            <a:pPr marL="640080" indent="-274320">
              <a:buFont typeface="Arial" pitchFamily="34" charset="0"/>
              <a:buChar char="•"/>
            </a:pPr>
            <a:r>
              <a:rPr lang="en-US" sz="2800" dirty="0" smtClean="0"/>
              <a:t>Based on everything you’ve learned, how would you </a:t>
            </a:r>
            <a:r>
              <a:rPr lang="en-US" sz="2800" dirty="0"/>
              <a:t>answer </a:t>
            </a:r>
            <a:r>
              <a:rPr lang="en-US" sz="2800" dirty="0" smtClean="0"/>
              <a:t>the unit central </a:t>
            </a:r>
            <a:r>
              <a:rPr lang="en-US" sz="2800" dirty="0"/>
              <a:t>question </a:t>
            </a:r>
            <a:r>
              <a:rPr lang="en-US" sz="2800" dirty="0" smtClean="0"/>
              <a:t>now</a:t>
            </a:r>
            <a:r>
              <a:rPr lang="en-US" sz="2800" dirty="0" smtClean="0">
                <a:solidFill>
                  <a:srgbClr val="000000"/>
                </a:solidFill>
              </a:rPr>
              <a:t>?</a:t>
            </a:r>
          </a:p>
          <a:p>
            <a:pPr marL="640080" indent="-274320">
              <a:buFont typeface="Arial" pitchFamily="34" charset="0"/>
              <a:buChar char="•"/>
            </a:pPr>
            <a:r>
              <a:rPr lang="en-US" sz="2800" dirty="0" smtClean="0"/>
              <a:t>Think about two parts of this question:</a:t>
            </a:r>
            <a:endParaRPr lang="en-US" sz="2800" dirty="0"/>
          </a:p>
          <a:p>
            <a:pPr marL="1097280" lvl="1" indent="-365760">
              <a:spcBef>
                <a:spcPts val="600"/>
              </a:spcBef>
              <a:buFont typeface="+mj-lt"/>
              <a:buAutoNum type="arabicPeriod"/>
            </a:pPr>
            <a:r>
              <a:rPr lang="en-US" sz="2800" dirty="0" smtClean="0"/>
              <a:t>Why </a:t>
            </a:r>
            <a:r>
              <a:rPr lang="en-US" sz="2800" dirty="0"/>
              <a:t>are some places hotter than </a:t>
            </a:r>
            <a:r>
              <a:rPr lang="en-US" sz="2800" dirty="0" smtClean="0"/>
              <a:t>others </a:t>
            </a:r>
            <a:r>
              <a:rPr lang="en-US" sz="2800" dirty="0"/>
              <a:t>in general</a:t>
            </a:r>
            <a:r>
              <a:rPr lang="en-US" sz="2800" dirty="0" smtClean="0"/>
              <a:t>?</a:t>
            </a:r>
          </a:p>
          <a:p>
            <a:pPr marL="1097280" lvl="1" indent="-365760">
              <a:spcBef>
                <a:spcPts val="600"/>
              </a:spcBef>
              <a:buFont typeface="+mj-lt"/>
              <a:buAutoNum type="arabicPeriod"/>
            </a:pPr>
            <a:r>
              <a:rPr lang="en-US" sz="2800" dirty="0" smtClean="0"/>
              <a:t>Why </a:t>
            </a:r>
            <a:r>
              <a:rPr lang="en-US" sz="2800" dirty="0"/>
              <a:t>are some places hotter at different times </a:t>
            </a:r>
            <a:r>
              <a:rPr lang="en-US" sz="2800" dirty="0" smtClean="0"/>
              <a:t/>
            </a:r>
            <a:br>
              <a:rPr lang="en-US" sz="2800" dirty="0" smtClean="0"/>
            </a:br>
            <a:r>
              <a:rPr lang="en-US" sz="2800" dirty="0" smtClean="0"/>
              <a:t>of </a:t>
            </a:r>
            <a:r>
              <a:rPr lang="en-US" sz="2800" dirty="0"/>
              <a:t>the year?  </a:t>
            </a:r>
          </a:p>
          <a:p>
            <a:pPr marL="0" indent="0">
              <a:buNone/>
            </a:pPr>
            <a:r>
              <a:rPr lang="en-US" sz="3200" dirty="0" smtClean="0">
                <a:solidFill>
                  <a:srgbClr val="000000"/>
                </a:solidFill>
              </a:rPr>
              <a:t>  </a:t>
            </a:r>
            <a:endParaRPr lang="en-US" sz="3200" dirty="0">
              <a:solidFill>
                <a:srgbClr val="000000"/>
              </a:solidFill>
            </a:endParaRPr>
          </a:p>
          <a:p>
            <a:endParaRPr lang="en-US" sz="3200" dirty="0"/>
          </a:p>
        </p:txBody>
      </p:sp>
    </p:spTree>
    <p:extLst>
      <p:ext uri="{BB962C8B-B14F-4D97-AF65-F5344CB8AC3E}">
        <p14:creationId xmlns:p14="http://schemas.microsoft.com/office/powerpoint/2010/main" xmlns="" val="1317616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990600"/>
          </a:xfrm>
        </p:spPr>
        <p:txBody>
          <a:bodyPr/>
          <a:lstStyle/>
          <a:p>
            <a:r>
              <a:rPr lang="en-US" dirty="0" smtClean="0"/>
              <a:t>Our Unit </a:t>
            </a:r>
            <a:r>
              <a:rPr lang="en-US" dirty="0"/>
              <a:t>Central Question</a:t>
            </a:r>
          </a:p>
        </p:txBody>
      </p:sp>
      <p:sp>
        <p:nvSpPr>
          <p:cNvPr id="3" name="Content Placeholder 2"/>
          <p:cNvSpPr>
            <a:spLocks noGrp="1"/>
          </p:cNvSpPr>
          <p:nvPr>
            <p:ph idx="1"/>
          </p:nvPr>
        </p:nvSpPr>
        <p:spPr>
          <a:xfrm>
            <a:off x="685800" y="1371600"/>
            <a:ext cx="8001000" cy="5029200"/>
          </a:xfrm>
        </p:spPr>
        <p:txBody>
          <a:bodyPr/>
          <a:lstStyle/>
          <a:p>
            <a:pPr marL="0" lvl="1" indent="0">
              <a:buNone/>
            </a:pPr>
            <a:r>
              <a:rPr lang="en-US" sz="3200" i="1" dirty="0" smtClean="0"/>
              <a:t>Why are some places on Earth hotter than others at different times of the year?</a:t>
            </a:r>
          </a:p>
          <a:p>
            <a:pPr marL="731520" lvl="1" indent="-365760">
              <a:spcBef>
                <a:spcPts val="2200"/>
              </a:spcBef>
            </a:pPr>
            <a:r>
              <a:rPr lang="en-US" sz="3200" dirty="0" smtClean="0"/>
              <a:t>Share your ideas for answering this question with </a:t>
            </a:r>
            <a:r>
              <a:rPr lang="en-US" sz="3200" dirty="0"/>
              <a:t>a </a:t>
            </a:r>
            <a:r>
              <a:rPr lang="en-US" sz="3200" dirty="0" smtClean="0"/>
              <a:t>partner.</a:t>
            </a:r>
            <a:endParaRPr lang="en-US" sz="3200" dirty="0"/>
          </a:p>
          <a:p>
            <a:pPr marL="731520" lvl="1" indent="-365760">
              <a:spcBef>
                <a:spcPts val="1200"/>
              </a:spcBef>
            </a:pPr>
            <a:r>
              <a:rPr lang="en-US" sz="3200" dirty="0"/>
              <a:t>Using key science ideas </a:t>
            </a:r>
            <a:r>
              <a:rPr lang="en-US" sz="3200" dirty="0" smtClean="0"/>
              <a:t>from all of the </a:t>
            </a:r>
            <a:r>
              <a:rPr lang="en-US" sz="3200" dirty="0"/>
              <a:t>lessons, write </a:t>
            </a:r>
            <a:r>
              <a:rPr lang="en-US" sz="3200" dirty="0" smtClean="0"/>
              <a:t>your </a:t>
            </a:r>
            <a:r>
              <a:rPr lang="en-US" sz="3200" b="1" dirty="0"/>
              <a:t>best</a:t>
            </a:r>
            <a:r>
              <a:rPr lang="en-US" sz="3200" dirty="0"/>
              <a:t> </a:t>
            </a:r>
            <a:r>
              <a:rPr lang="en-US" sz="3200" b="1" dirty="0"/>
              <a:t>answer</a:t>
            </a:r>
            <a:r>
              <a:rPr lang="en-US" sz="3200" dirty="0"/>
              <a:t> to this </a:t>
            </a:r>
            <a:r>
              <a:rPr lang="en-US" sz="3200" dirty="0" smtClean="0"/>
              <a:t>question in your science notebook. </a:t>
            </a:r>
            <a:endParaRPr lang="en-US" sz="3200" dirty="0"/>
          </a:p>
          <a:p>
            <a:pPr marL="731520" lvl="1" indent="-365760">
              <a:spcBef>
                <a:spcPts val="1200"/>
              </a:spcBef>
            </a:pPr>
            <a:r>
              <a:rPr lang="en-US" sz="3200" dirty="0"/>
              <a:t>Be prepared to share your ideas </a:t>
            </a:r>
            <a:r>
              <a:rPr lang="en-US" sz="3200" dirty="0" smtClean="0"/>
              <a:t>and evidence with the class.</a:t>
            </a:r>
            <a:endParaRPr lang="en-US" sz="3200" dirty="0"/>
          </a:p>
        </p:txBody>
      </p:sp>
    </p:spTree>
    <p:extLst>
      <p:ext uri="{BB962C8B-B14F-4D97-AF65-F5344CB8AC3E}">
        <p14:creationId xmlns:p14="http://schemas.microsoft.com/office/powerpoint/2010/main" xmlns="" val="3697531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01000" cy="990600"/>
          </a:xfrm>
        </p:spPr>
        <p:txBody>
          <a:bodyPr/>
          <a:lstStyle/>
          <a:p>
            <a:r>
              <a:rPr lang="en-US" dirty="0" smtClean="0"/>
              <a:t>Looking Ahead</a:t>
            </a:r>
            <a:endParaRPr lang="en-US" dirty="0"/>
          </a:p>
        </p:txBody>
      </p:sp>
      <p:sp>
        <p:nvSpPr>
          <p:cNvPr id="3" name="Content Placeholder 2"/>
          <p:cNvSpPr>
            <a:spLocks noGrp="1"/>
          </p:cNvSpPr>
          <p:nvPr>
            <p:ph idx="1"/>
          </p:nvPr>
        </p:nvSpPr>
        <p:spPr>
          <a:xfrm>
            <a:off x="685800" y="1219200"/>
            <a:ext cx="8077200" cy="5257800"/>
          </a:xfrm>
        </p:spPr>
        <p:txBody>
          <a:bodyPr/>
          <a:lstStyle/>
          <a:p>
            <a:pPr marL="365760" indent="-365760">
              <a:spcBef>
                <a:spcPts val="600"/>
              </a:spcBef>
            </a:pPr>
            <a:r>
              <a:rPr lang="en-US" sz="3000" dirty="0" smtClean="0"/>
              <a:t>In this unit, we explored how the Sun’s energy heats Earth unevenly. In future lessons, you’ll learn about daily weather patterns.</a:t>
            </a:r>
          </a:p>
          <a:p>
            <a:pPr marL="365760" indent="-365760">
              <a:spcBef>
                <a:spcPts val="600"/>
              </a:spcBef>
            </a:pPr>
            <a:r>
              <a:rPr lang="en-US" sz="3000" b="1" dirty="0" smtClean="0"/>
              <a:t>Climate</a:t>
            </a:r>
            <a:r>
              <a:rPr lang="en-US" sz="3000" dirty="0" smtClean="0"/>
              <a:t> describes conditions on Earth over long periods of time like years or decades. </a:t>
            </a:r>
            <a:r>
              <a:rPr lang="en-US" sz="3000" b="1" dirty="0" smtClean="0"/>
              <a:t>Weather</a:t>
            </a:r>
            <a:r>
              <a:rPr lang="en-US" sz="3000" dirty="0" smtClean="0"/>
              <a:t> describes conditions on Earth over short periods of time like hours or days.</a:t>
            </a:r>
          </a:p>
          <a:p>
            <a:pPr marL="365760" indent="-365760">
              <a:spcBef>
                <a:spcPts val="600"/>
              </a:spcBef>
            </a:pPr>
            <a:r>
              <a:rPr lang="en-US" sz="3000" dirty="0" smtClean="0"/>
              <a:t>Understanding climate and temperature patterns in different locations will make it easier to understand and predict weather patterns on Earth in future lessons.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smtClean="0"/>
              <a:t>Team Presentations</a:t>
            </a:r>
            <a:endParaRPr lang="en-US" dirty="0"/>
          </a:p>
        </p:txBody>
      </p:sp>
      <p:sp>
        <p:nvSpPr>
          <p:cNvPr id="3" name="Content Placeholder 2"/>
          <p:cNvSpPr>
            <a:spLocks noGrp="1"/>
          </p:cNvSpPr>
          <p:nvPr>
            <p:ph idx="1"/>
          </p:nvPr>
        </p:nvSpPr>
        <p:spPr>
          <a:xfrm>
            <a:off x="685800" y="1600200"/>
            <a:ext cx="8001000" cy="4876800"/>
          </a:xfrm>
        </p:spPr>
        <p:txBody>
          <a:bodyPr/>
          <a:lstStyle/>
          <a:p>
            <a:pPr marL="0" indent="0">
              <a:buNone/>
            </a:pPr>
            <a:r>
              <a:rPr lang="en-US" sz="3200" dirty="0" smtClean="0">
                <a:solidFill>
                  <a:srgbClr val="000000"/>
                </a:solidFill>
              </a:rPr>
              <a:t>As your team presents ideas and explanations for your assigned challenge today, it’s </a:t>
            </a:r>
            <a:r>
              <a:rPr lang="en-US" sz="3200" b="1" dirty="0">
                <a:solidFill>
                  <a:srgbClr val="000000"/>
                </a:solidFill>
              </a:rPr>
              <a:t>very important </a:t>
            </a:r>
            <a:r>
              <a:rPr lang="en-US" sz="3200" dirty="0" smtClean="0">
                <a:solidFill>
                  <a:srgbClr val="000000"/>
                </a:solidFill>
              </a:rPr>
              <a:t>that you apply key </a:t>
            </a:r>
            <a:r>
              <a:rPr lang="en-US" sz="3200" dirty="0">
                <a:solidFill>
                  <a:srgbClr val="000000"/>
                </a:solidFill>
              </a:rPr>
              <a:t>science ideas from </a:t>
            </a:r>
            <a:r>
              <a:rPr lang="en-US" sz="3200" dirty="0" smtClean="0">
                <a:solidFill>
                  <a:srgbClr val="000000"/>
                </a:solidFill>
              </a:rPr>
              <a:t>previous lessons!</a:t>
            </a:r>
          </a:p>
          <a:p>
            <a:pPr marL="0" indent="0">
              <a:spcBef>
                <a:spcPts val="1800"/>
              </a:spcBef>
              <a:buNone/>
            </a:pPr>
            <a:r>
              <a:rPr lang="en-US" sz="3200" dirty="0" smtClean="0">
                <a:solidFill>
                  <a:srgbClr val="000000"/>
                </a:solidFill>
              </a:rPr>
              <a:t>This will show </a:t>
            </a:r>
            <a:r>
              <a:rPr lang="en-US" sz="3200" dirty="0">
                <a:solidFill>
                  <a:srgbClr val="000000"/>
                </a:solidFill>
              </a:rPr>
              <a:t>how much </a:t>
            </a:r>
            <a:r>
              <a:rPr lang="en-US" sz="3200" dirty="0" smtClean="0">
                <a:solidFill>
                  <a:srgbClr val="000000"/>
                </a:solidFill>
              </a:rPr>
              <a:t>you’ve learned and  make sure we come up with the best answer for our unit central question! </a:t>
            </a:r>
            <a:endParaRPr lang="en-US" sz="3200" dirty="0">
              <a:solidFill>
                <a:srgbClr val="000000"/>
              </a:solidFill>
            </a:endParaRPr>
          </a:p>
          <a:p>
            <a:pPr>
              <a:buNone/>
            </a:pPr>
            <a:endParaRPr lang="en-US" dirty="0">
              <a:solidFill>
                <a:srgbClr val="000000"/>
              </a:solidFill>
            </a:endParaRPr>
          </a:p>
        </p:txBody>
      </p:sp>
    </p:spTree>
    <p:extLst>
      <p:ext uri="{BB962C8B-B14F-4D97-AF65-F5344CB8AC3E}">
        <p14:creationId xmlns:p14="http://schemas.microsoft.com/office/powerpoint/2010/main" xmlns="" val="2019450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924800" cy="990600"/>
          </a:xfrm>
        </p:spPr>
        <p:txBody>
          <a:bodyPr>
            <a:normAutofit/>
          </a:bodyPr>
          <a:lstStyle/>
          <a:p>
            <a:r>
              <a:rPr lang="en-US" dirty="0" smtClean="0"/>
              <a:t>Our Unit Central Question</a:t>
            </a:r>
            <a:endParaRPr lang="en-US" dirty="0"/>
          </a:p>
        </p:txBody>
      </p:sp>
      <p:sp>
        <p:nvSpPr>
          <p:cNvPr id="4" name="Content Placeholder 2"/>
          <p:cNvSpPr txBox="1">
            <a:spLocks/>
          </p:cNvSpPr>
          <p:nvPr/>
        </p:nvSpPr>
        <p:spPr bwMode="auto">
          <a:xfrm>
            <a:off x="762000" y="1600200"/>
            <a:ext cx="7924800" cy="449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charset="0"/>
              <a:buNone/>
            </a:pPr>
            <a:r>
              <a:rPr lang="en-US" sz="3200" dirty="0" smtClean="0"/>
              <a:t>Why </a:t>
            </a:r>
            <a:r>
              <a:rPr lang="en-US" sz="3200" dirty="0"/>
              <a:t>are some places on Earth hotter than others at different times of the year?</a:t>
            </a:r>
          </a:p>
        </p:txBody>
      </p:sp>
    </p:spTree>
    <p:extLst>
      <p:ext uri="{BB962C8B-B14F-4D97-AF65-F5344CB8AC3E}">
        <p14:creationId xmlns:p14="http://schemas.microsoft.com/office/powerpoint/2010/main" xmlns="" val="2056923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lstStyle/>
          <a:p>
            <a:r>
              <a:rPr lang="en-US" dirty="0" smtClean="0"/>
              <a:t>Lesson Focus Question</a:t>
            </a:r>
            <a:endParaRPr lang="en-US" dirty="0"/>
          </a:p>
        </p:txBody>
      </p:sp>
      <p:sp>
        <p:nvSpPr>
          <p:cNvPr id="3" name="Content Placeholder 2"/>
          <p:cNvSpPr>
            <a:spLocks noGrp="1"/>
          </p:cNvSpPr>
          <p:nvPr>
            <p:ph idx="1"/>
          </p:nvPr>
        </p:nvSpPr>
        <p:spPr>
          <a:xfrm>
            <a:off x="762000" y="1600200"/>
            <a:ext cx="7924800" cy="4876800"/>
          </a:xfrm>
        </p:spPr>
        <p:txBody>
          <a:bodyPr/>
          <a:lstStyle/>
          <a:p>
            <a:pPr marL="0" indent="0">
              <a:buNone/>
            </a:pPr>
            <a:r>
              <a:rPr lang="en-US" sz="3200" i="1" dirty="0" smtClean="0"/>
              <a:t>How can we use what we’ve learned about the Sun’s effect on climate to answer the unit central question?</a:t>
            </a:r>
          </a:p>
          <a:p>
            <a:pPr marL="0" indent="0">
              <a:spcBef>
                <a:spcPts val="2200"/>
              </a:spcBef>
              <a:buNone/>
            </a:pPr>
            <a:r>
              <a:rPr lang="en-US" sz="3200" dirty="0" smtClean="0"/>
              <a:t>By using everything you’ve learned about the Sun’s effect on climate, you’ll be able to answer this question and the unit central question at the same time!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77200" cy="990600"/>
          </a:xfrm>
        </p:spPr>
        <p:txBody>
          <a:bodyPr/>
          <a:lstStyle/>
          <a:p>
            <a:r>
              <a:rPr lang="en-US" dirty="0">
                <a:solidFill>
                  <a:srgbClr val="D2533C"/>
                </a:solidFill>
                <a:latin typeface="Calibri" charset="0"/>
              </a:rPr>
              <a:t>Team </a:t>
            </a:r>
            <a:r>
              <a:rPr lang="en-US" dirty="0" smtClean="0">
                <a:solidFill>
                  <a:srgbClr val="D2533C"/>
                </a:solidFill>
                <a:latin typeface="Calibri" charset="0"/>
              </a:rPr>
              <a:t>Challenges: </a:t>
            </a:r>
            <a:r>
              <a:rPr lang="en-US" dirty="0">
                <a:solidFill>
                  <a:srgbClr val="D2533C"/>
                </a:solidFill>
                <a:latin typeface="Calibri" charset="0"/>
              </a:rPr>
              <a:t>Final Presentations</a:t>
            </a:r>
            <a:r>
              <a:rPr lang="en-US" dirty="0">
                <a:solidFill>
                  <a:srgbClr val="000000"/>
                </a:solidFill>
                <a:latin typeface="Calibri" charset="0"/>
              </a:rPr>
              <a:t> </a:t>
            </a:r>
          </a:p>
        </p:txBody>
      </p:sp>
      <p:sp>
        <p:nvSpPr>
          <p:cNvPr id="3" name="Content Placeholder 2"/>
          <p:cNvSpPr>
            <a:spLocks noGrp="1"/>
          </p:cNvSpPr>
          <p:nvPr>
            <p:ph idx="1"/>
          </p:nvPr>
        </p:nvSpPr>
        <p:spPr>
          <a:xfrm>
            <a:off x="609600" y="1295400"/>
            <a:ext cx="8153400" cy="5181600"/>
          </a:xfrm>
        </p:spPr>
        <p:txBody>
          <a:bodyPr/>
          <a:lstStyle/>
          <a:p>
            <a:pPr marL="0" indent="0">
              <a:buNone/>
            </a:pPr>
            <a:r>
              <a:rPr lang="en-US" sz="3200" dirty="0"/>
              <a:t>Before we </a:t>
            </a:r>
            <a:r>
              <a:rPr lang="en-US" sz="3200" dirty="0" smtClean="0"/>
              <a:t>begin our presentations, meet </a:t>
            </a:r>
            <a:r>
              <a:rPr lang="en-US" sz="3200" dirty="0"/>
              <a:t>with your team.</a:t>
            </a:r>
          </a:p>
          <a:p>
            <a:pPr marL="731520" indent="-365760">
              <a:spcBef>
                <a:spcPts val="1200"/>
              </a:spcBef>
            </a:pPr>
            <a:r>
              <a:rPr lang="en-US" sz="3200" dirty="0"/>
              <a:t>Review </a:t>
            </a:r>
            <a:r>
              <a:rPr lang="en-US" sz="3200" dirty="0" smtClean="0"/>
              <a:t>your team’s explanation for your assigned challenge, including any drawings.</a:t>
            </a:r>
            <a:endParaRPr lang="en-US" sz="3200" dirty="0"/>
          </a:p>
          <a:p>
            <a:pPr marL="731520" indent="-365760">
              <a:spcBef>
                <a:spcPts val="600"/>
              </a:spcBef>
            </a:pPr>
            <a:r>
              <a:rPr lang="en-US" sz="3200" dirty="0"/>
              <a:t>Decide </a:t>
            </a:r>
            <a:r>
              <a:rPr lang="en-US" sz="3200" dirty="0" smtClean="0"/>
              <a:t>whether one team member will </a:t>
            </a:r>
            <a:r>
              <a:rPr lang="en-US" sz="3200" dirty="0"/>
              <a:t>present </a:t>
            </a:r>
            <a:r>
              <a:rPr lang="en-US" sz="3200" dirty="0" smtClean="0"/>
              <a:t>your team’s explanation or everyone will share something.</a:t>
            </a:r>
            <a:endParaRPr lang="en-US" sz="3200" dirty="0"/>
          </a:p>
          <a:p>
            <a:pPr marL="731520" indent="-365760">
              <a:spcBef>
                <a:spcPts val="600"/>
              </a:spcBef>
            </a:pPr>
            <a:r>
              <a:rPr lang="en-US" sz="3200" dirty="0"/>
              <a:t>If you have </a:t>
            </a:r>
            <a:r>
              <a:rPr lang="en-US" sz="3200" dirty="0" smtClean="0"/>
              <a:t>diagrams or drawings </a:t>
            </a:r>
            <a:r>
              <a:rPr lang="en-US" sz="3200" dirty="0"/>
              <a:t>you want to share, please </a:t>
            </a:r>
            <a:r>
              <a:rPr lang="en-US" sz="3200" dirty="0" smtClean="0"/>
              <a:t>let me know so </a:t>
            </a:r>
            <a:r>
              <a:rPr lang="en-US" sz="3200" dirty="0"/>
              <a:t>I can </a:t>
            </a:r>
            <a:r>
              <a:rPr lang="en-US" sz="3200" dirty="0" smtClean="0"/>
              <a:t>display them.</a:t>
            </a:r>
            <a:endParaRPr lang="en-US" sz="3200" dirty="0"/>
          </a:p>
        </p:txBody>
      </p:sp>
    </p:spTree>
    <p:extLst>
      <p:ext uri="{BB962C8B-B14F-4D97-AF65-F5344CB8AC3E}">
        <p14:creationId xmlns:p14="http://schemas.microsoft.com/office/powerpoint/2010/main" xmlns="" val="420159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01000" cy="990600"/>
          </a:xfrm>
        </p:spPr>
        <p:txBody>
          <a:bodyPr/>
          <a:lstStyle/>
          <a:p>
            <a:r>
              <a:rPr lang="en-US" dirty="0"/>
              <a:t>Team Challenges: Final Presentations</a:t>
            </a:r>
          </a:p>
        </p:txBody>
      </p:sp>
      <p:sp>
        <p:nvSpPr>
          <p:cNvPr id="3" name="Content Placeholder 2"/>
          <p:cNvSpPr>
            <a:spLocks noGrp="1"/>
          </p:cNvSpPr>
          <p:nvPr>
            <p:ph idx="1"/>
          </p:nvPr>
        </p:nvSpPr>
        <p:spPr>
          <a:xfrm>
            <a:off x="762000" y="1371600"/>
            <a:ext cx="7924800" cy="5105400"/>
          </a:xfrm>
        </p:spPr>
        <p:txBody>
          <a:bodyPr/>
          <a:lstStyle/>
          <a:p>
            <a:pPr marL="0" indent="0">
              <a:spcBef>
                <a:spcPts val="1200"/>
              </a:spcBef>
              <a:buNone/>
            </a:pPr>
            <a:r>
              <a:rPr lang="en-US" sz="2800" dirty="0" smtClean="0">
                <a:solidFill>
                  <a:srgbClr val="000000"/>
                </a:solidFill>
                <a:latin typeface="Calibri" charset="0"/>
              </a:rPr>
              <a:t>We’ll begin the presentations with Challenge 1 </a:t>
            </a:r>
            <a:r>
              <a:rPr lang="en-US" sz="2800" dirty="0">
                <a:solidFill>
                  <a:srgbClr val="000000"/>
                </a:solidFill>
                <a:latin typeface="Calibri" charset="0"/>
              </a:rPr>
              <a:t>and continue in order through Challenge </a:t>
            </a:r>
            <a:r>
              <a:rPr lang="en-US" sz="2800" dirty="0" smtClean="0">
                <a:solidFill>
                  <a:srgbClr val="000000"/>
                </a:solidFill>
                <a:latin typeface="Calibri" charset="0"/>
              </a:rPr>
              <a:t>4</a:t>
            </a:r>
            <a:r>
              <a:rPr lang="en-US" sz="2800" dirty="0">
                <a:solidFill>
                  <a:srgbClr val="000000"/>
                </a:solidFill>
                <a:latin typeface="Calibri" charset="0"/>
              </a:rPr>
              <a:t>.</a:t>
            </a:r>
          </a:p>
          <a:p>
            <a:pPr marL="365760" indent="-365760">
              <a:spcBef>
                <a:spcPts val="1200"/>
              </a:spcBef>
              <a:buFont typeface="Arial" pitchFamily="34" charset="0"/>
              <a:buChar char="•"/>
            </a:pPr>
            <a:r>
              <a:rPr lang="en-US" sz="2800" b="1" dirty="0" smtClean="0">
                <a:solidFill>
                  <a:srgbClr val="000000"/>
                </a:solidFill>
                <a:latin typeface="Calibri" charset="0"/>
              </a:rPr>
              <a:t>Listen carefully without interrupting </a:t>
            </a:r>
            <a:r>
              <a:rPr lang="en-US" sz="2800" dirty="0" smtClean="0">
                <a:solidFill>
                  <a:srgbClr val="000000"/>
                </a:solidFill>
                <a:latin typeface="Calibri" charset="0"/>
              </a:rPr>
              <a:t>as </a:t>
            </a:r>
            <a:r>
              <a:rPr lang="en-US" sz="2800" dirty="0">
                <a:solidFill>
                  <a:srgbClr val="000000"/>
                </a:solidFill>
                <a:latin typeface="Calibri" charset="0"/>
              </a:rPr>
              <a:t>each team presents </a:t>
            </a:r>
            <a:r>
              <a:rPr lang="en-US" sz="2800" dirty="0" smtClean="0">
                <a:solidFill>
                  <a:srgbClr val="000000"/>
                </a:solidFill>
                <a:latin typeface="Calibri" charset="0"/>
              </a:rPr>
              <a:t>their ideas, explanations, </a:t>
            </a:r>
            <a:r>
              <a:rPr lang="en-US" sz="2800" dirty="0">
                <a:solidFill>
                  <a:srgbClr val="000000"/>
                </a:solidFill>
                <a:latin typeface="Calibri" charset="0"/>
              </a:rPr>
              <a:t>and </a:t>
            </a:r>
            <a:r>
              <a:rPr lang="en-US" sz="2800" dirty="0" smtClean="0">
                <a:solidFill>
                  <a:srgbClr val="000000"/>
                </a:solidFill>
                <a:latin typeface="Calibri" charset="0"/>
              </a:rPr>
              <a:t>evidence. </a:t>
            </a:r>
          </a:p>
          <a:p>
            <a:pPr marL="365760" indent="-365760">
              <a:spcBef>
                <a:spcPts val="1200"/>
              </a:spcBef>
              <a:buFont typeface="Arial" pitchFamily="34" charset="0"/>
              <a:buChar char="•"/>
            </a:pPr>
            <a:r>
              <a:rPr lang="en-US" sz="2800" dirty="0" smtClean="0">
                <a:solidFill>
                  <a:srgbClr val="000000"/>
                </a:solidFill>
                <a:latin typeface="Calibri" charset="0"/>
              </a:rPr>
              <a:t>Think about whether you agree or disagree with an explanation, have a question to ask or an idea to add, or have evidence to challenge an idea.</a:t>
            </a:r>
          </a:p>
          <a:p>
            <a:pPr marL="365760" indent="-365760">
              <a:spcBef>
                <a:spcPts val="1200"/>
              </a:spcBef>
              <a:buFont typeface="Arial" pitchFamily="34" charset="0"/>
              <a:buChar char="•"/>
            </a:pPr>
            <a:r>
              <a:rPr lang="en-US" sz="2800" dirty="0" smtClean="0">
                <a:solidFill>
                  <a:srgbClr val="000000"/>
                </a:solidFill>
                <a:latin typeface="Calibri" charset="0"/>
              </a:rPr>
              <a:t>After each presentation, you’ll have an opportunity to share your comments and questions. Make sure to communicate like a scientist!</a:t>
            </a:r>
          </a:p>
        </p:txBody>
      </p:sp>
    </p:spTree>
    <p:extLst>
      <p:ext uri="{BB962C8B-B14F-4D97-AF65-F5344CB8AC3E}">
        <p14:creationId xmlns:p14="http://schemas.microsoft.com/office/powerpoint/2010/main" xmlns="" val="908349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8229600" cy="3810000"/>
          </a:xfrm>
        </p:spPr>
        <p:txBody>
          <a:bodyPr/>
          <a:lstStyle/>
          <a:p>
            <a:pPr marL="0" indent="0">
              <a:buNone/>
            </a:pPr>
            <a:r>
              <a:rPr lang="en-US" sz="3200" dirty="0" smtClean="0"/>
              <a:t>Why do Big Bear Lake, Santa Monica, and Pomona have different average temperatures throughout the year, even though they’re close to one another? </a:t>
            </a:r>
          </a:p>
          <a:p>
            <a:pPr marL="731520" indent="-365760">
              <a:spcBef>
                <a:spcPts val="2200"/>
              </a:spcBef>
            </a:pPr>
            <a:r>
              <a:rPr lang="en-US" sz="3200" dirty="0" smtClean="0"/>
              <a:t>What is your explanation? </a:t>
            </a:r>
          </a:p>
          <a:p>
            <a:pPr marL="731520" indent="-365760">
              <a:spcBef>
                <a:spcPts val="1200"/>
              </a:spcBef>
            </a:pPr>
            <a:r>
              <a:rPr lang="en-US" sz="3200" dirty="0" smtClean="0"/>
              <a:t>What </a:t>
            </a:r>
            <a:r>
              <a:rPr lang="en-US" sz="3200" dirty="0"/>
              <a:t>is your evidence?</a:t>
            </a:r>
          </a:p>
        </p:txBody>
      </p:sp>
      <p:sp>
        <p:nvSpPr>
          <p:cNvPr id="4" name="Title 3"/>
          <p:cNvSpPr>
            <a:spLocks noGrp="1"/>
          </p:cNvSpPr>
          <p:nvPr>
            <p:ph type="title"/>
          </p:nvPr>
        </p:nvSpPr>
        <p:spPr>
          <a:xfrm>
            <a:off x="685800" y="533400"/>
            <a:ext cx="8001000" cy="990600"/>
          </a:xfrm>
        </p:spPr>
        <p:txBody>
          <a:bodyPr/>
          <a:lstStyle/>
          <a:p>
            <a:r>
              <a:rPr lang="en-US" dirty="0" smtClean="0"/>
              <a:t>Team Challenge 1</a:t>
            </a:r>
            <a:endParaRPr lang="en-US" dirty="0"/>
          </a:p>
        </p:txBody>
      </p:sp>
    </p:spTree>
    <p:extLst>
      <p:ext uri="{BB962C8B-B14F-4D97-AF65-F5344CB8AC3E}">
        <p14:creationId xmlns:p14="http://schemas.microsoft.com/office/powerpoint/2010/main" xmlns="" val="955869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8077200" cy="3810000"/>
          </a:xfrm>
        </p:spPr>
        <p:txBody>
          <a:bodyPr/>
          <a:lstStyle/>
          <a:p>
            <a:pPr marL="0" indent="0">
              <a:buNone/>
            </a:pPr>
            <a:r>
              <a:rPr lang="en-US" sz="3200" dirty="0" smtClean="0"/>
              <a:t>How might you explain the temperature pattern in </a:t>
            </a:r>
            <a:r>
              <a:rPr lang="en-US" sz="3200" dirty="0" err="1" smtClean="0"/>
              <a:t>Belém</a:t>
            </a:r>
            <a:r>
              <a:rPr lang="en-US" sz="3200" dirty="0" smtClean="0"/>
              <a:t>, Brazil?</a:t>
            </a:r>
          </a:p>
          <a:p>
            <a:pPr marL="731520" indent="-365760">
              <a:spcBef>
                <a:spcPts val="2200"/>
              </a:spcBef>
            </a:pPr>
            <a:r>
              <a:rPr lang="en-US" sz="3200" dirty="0" smtClean="0"/>
              <a:t>What is your explanation? </a:t>
            </a:r>
          </a:p>
          <a:p>
            <a:pPr marL="731520" indent="-365760">
              <a:spcBef>
                <a:spcPts val="1200"/>
              </a:spcBef>
            </a:pPr>
            <a:r>
              <a:rPr lang="en-US" sz="3200" dirty="0" smtClean="0"/>
              <a:t>What </a:t>
            </a:r>
            <a:r>
              <a:rPr lang="en-US" sz="3200" dirty="0"/>
              <a:t>is your evidence?</a:t>
            </a:r>
          </a:p>
        </p:txBody>
      </p:sp>
      <p:sp>
        <p:nvSpPr>
          <p:cNvPr id="4" name="Title 3"/>
          <p:cNvSpPr>
            <a:spLocks noGrp="1"/>
          </p:cNvSpPr>
          <p:nvPr>
            <p:ph type="title"/>
          </p:nvPr>
        </p:nvSpPr>
        <p:spPr>
          <a:xfrm>
            <a:off x="685800" y="533400"/>
            <a:ext cx="8001000" cy="990600"/>
          </a:xfrm>
        </p:spPr>
        <p:txBody>
          <a:bodyPr/>
          <a:lstStyle/>
          <a:p>
            <a:r>
              <a:rPr lang="en-US" dirty="0" smtClean="0"/>
              <a:t>Team Challenge 2</a:t>
            </a:r>
            <a:endParaRPr lang="en-US" dirty="0"/>
          </a:p>
        </p:txBody>
      </p:sp>
    </p:spTree>
    <p:extLst>
      <p:ext uri="{BB962C8B-B14F-4D97-AF65-F5344CB8AC3E}">
        <p14:creationId xmlns:p14="http://schemas.microsoft.com/office/powerpoint/2010/main" xmlns="" val="955869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8229600" cy="3810000"/>
          </a:xfrm>
        </p:spPr>
        <p:txBody>
          <a:bodyPr/>
          <a:lstStyle/>
          <a:p>
            <a:pPr marL="0" indent="0">
              <a:buNone/>
            </a:pPr>
            <a:r>
              <a:rPr lang="en-US" sz="3200" dirty="0" smtClean="0"/>
              <a:t>Why do Santa Rosa, Argentina, and Richmond, Virginia, experience opposite temperatures (warm versus cold) at different times of the year?</a:t>
            </a:r>
          </a:p>
          <a:p>
            <a:pPr marL="731520" indent="-365760">
              <a:spcBef>
                <a:spcPts val="2200"/>
              </a:spcBef>
            </a:pPr>
            <a:r>
              <a:rPr lang="en-US" sz="3200" dirty="0" smtClean="0"/>
              <a:t>What is your explanation? </a:t>
            </a:r>
          </a:p>
          <a:p>
            <a:pPr marL="731520" indent="-365760">
              <a:spcBef>
                <a:spcPts val="1200"/>
              </a:spcBef>
            </a:pPr>
            <a:r>
              <a:rPr lang="en-US" sz="3200" dirty="0" smtClean="0"/>
              <a:t>What </a:t>
            </a:r>
            <a:r>
              <a:rPr lang="en-US" sz="3200" dirty="0"/>
              <a:t>is your evidence?</a:t>
            </a:r>
          </a:p>
        </p:txBody>
      </p:sp>
      <p:sp>
        <p:nvSpPr>
          <p:cNvPr id="4" name="Title 3"/>
          <p:cNvSpPr>
            <a:spLocks noGrp="1"/>
          </p:cNvSpPr>
          <p:nvPr>
            <p:ph type="title"/>
          </p:nvPr>
        </p:nvSpPr>
        <p:spPr>
          <a:xfrm>
            <a:off x="685800" y="533400"/>
            <a:ext cx="8001000" cy="990600"/>
          </a:xfrm>
        </p:spPr>
        <p:txBody>
          <a:bodyPr/>
          <a:lstStyle/>
          <a:p>
            <a:r>
              <a:rPr lang="en-US" dirty="0" smtClean="0"/>
              <a:t>Team Challenge 3</a:t>
            </a:r>
            <a:endParaRPr lang="en-US" dirty="0"/>
          </a:p>
        </p:txBody>
      </p:sp>
    </p:spTree>
    <p:extLst>
      <p:ext uri="{BB962C8B-B14F-4D97-AF65-F5344CB8AC3E}">
        <p14:creationId xmlns:p14="http://schemas.microsoft.com/office/powerpoint/2010/main" xmlns="" val="9558696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801</TotalTime>
  <Words>868</Words>
  <Application>Microsoft Office PowerPoint</Application>
  <PresentationFormat>On-screen Show (4:3)</PresentationFormat>
  <Paragraphs>80</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Clarity</vt:lpstr>
      <vt:lpstr>The Sun’s effect on climate Lesson 7b</vt:lpstr>
      <vt:lpstr>Team Presentations</vt:lpstr>
      <vt:lpstr>Our Unit Central Question</vt:lpstr>
      <vt:lpstr>Lesson Focus Question</vt:lpstr>
      <vt:lpstr>Team Challenges: Final Presentations </vt:lpstr>
      <vt:lpstr>Team Challenges: Final Presentations</vt:lpstr>
      <vt:lpstr>Team Challenge 1</vt:lpstr>
      <vt:lpstr>Team Challenge 2</vt:lpstr>
      <vt:lpstr>Team Challenge 3</vt:lpstr>
      <vt:lpstr>Team Challenge 4</vt:lpstr>
      <vt:lpstr>Let’s Summarize!</vt:lpstr>
      <vt:lpstr>Let’s Summarize!</vt:lpstr>
      <vt:lpstr>Let’s Summarize!</vt:lpstr>
      <vt:lpstr>Let’s Summarize!</vt:lpstr>
      <vt:lpstr> Our Unit Central Question </vt:lpstr>
      <vt:lpstr>Our Unit Central Question</vt:lpstr>
      <vt:lpstr>Looking Ahead</vt:lpstr>
    </vt:vector>
  </TitlesOfParts>
  <Company>BSCS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Numedahl</dc:creator>
  <cp:lastModifiedBy>JLonas</cp:lastModifiedBy>
  <cp:revision>101</cp:revision>
  <dcterms:created xsi:type="dcterms:W3CDTF">2014-06-10T18:20:14Z</dcterms:created>
  <dcterms:modified xsi:type="dcterms:W3CDTF">2019-03-21T20:12:28Z</dcterms:modified>
</cp:coreProperties>
</file>