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slideLayouts/slideLayout36.xml" ContentType="application/vnd.openxmlformats-officedocument.presentationml.slideLayout+xml"/>
  <Override PartName="/ppt/theme/theme26.xml" ContentType="application/vnd.openxmlformats-officedocument.theme+xml"/>
  <Override PartName="/ppt/slideLayouts/slideLayout37.xml" ContentType="application/vnd.openxmlformats-officedocument.presentationml.slideLayout+xml"/>
  <Override PartName="/ppt/theme/theme27.xml" ContentType="application/vnd.openxmlformats-officedocument.theme+xml"/>
  <Override PartName="/ppt/slideLayouts/slideLayout38.xml" ContentType="application/vnd.openxmlformats-officedocument.presentationml.slideLayout+xml"/>
  <Override PartName="/ppt/theme/theme28.xml" ContentType="application/vnd.openxmlformats-officedocument.theme+xml"/>
  <Override PartName="/ppt/slideLayouts/slideLayout39.xml" ContentType="application/vnd.openxmlformats-officedocument.presentationml.slideLayout+xml"/>
  <Override PartName="/ppt/theme/theme29.xml" ContentType="application/vnd.openxmlformats-officedocument.theme+xml"/>
  <Override PartName="/ppt/slideLayouts/slideLayout40.xml" ContentType="application/vnd.openxmlformats-officedocument.presentationml.slideLayout+xml"/>
  <Override PartName="/ppt/theme/theme30.xml" ContentType="application/vnd.openxmlformats-officedocument.theme+xml"/>
  <Override PartName="/ppt/slideLayouts/slideLayout41.xml" ContentType="application/vnd.openxmlformats-officedocument.presentationml.slideLayout+xml"/>
  <Override PartName="/ppt/theme/theme31.xml" ContentType="application/vnd.openxmlformats-officedocument.theme+xml"/>
  <Override PartName="/ppt/slideLayouts/slideLayout42.xml" ContentType="application/vnd.openxmlformats-officedocument.presentationml.slideLayout+xml"/>
  <Override PartName="/ppt/theme/theme32.xml" ContentType="application/vnd.openxmlformats-officedocument.theme+xml"/>
  <Override PartName="/ppt/slideLayouts/slideLayout43.xml" ContentType="application/vnd.openxmlformats-officedocument.presentationml.slideLayout+xml"/>
  <Override PartName="/ppt/theme/theme33.xml" ContentType="application/vnd.openxmlformats-officedocument.theme+xml"/>
  <Override PartName="/ppt/slideLayouts/slideLayout44.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674" r:id="rId3"/>
    <p:sldMasterId id="2147483676" r:id="rId4"/>
    <p:sldMasterId id="2147483678" r:id="rId5"/>
    <p:sldMasterId id="2147483680" r:id="rId6"/>
    <p:sldMasterId id="2147483682" r:id="rId7"/>
    <p:sldMasterId id="2147483684" r:id="rId8"/>
    <p:sldMasterId id="2147483686" r:id="rId9"/>
    <p:sldMasterId id="2147483688" r:id="rId10"/>
    <p:sldMasterId id="2147483690" r:id="rId11"/>
    <p:sldMasterId id="2147483692" r:id="rId12"/>
    <p:sldMasterId id="2147483694" r:id="rId13"/>
    <p:sldMasterId id="2147483696" r:id="rId14"/>
    <p:sldMasterId id="2147483698" r:id="rId15"/>
    <p:sldMasterId id="2147483700" r:id="rId16"/>
    <p:sldMasterId id="2147483702" r:id="rId17"/>
    <p:sldMasterId id="2147483704" r:id="rId18"/>
    <p:sldMasterId id="2147483706" r:id="rId19"/>
    <p:sldMasterId id="2147483708" r:id="rId20"/>
    <p:sldMasterId id="2147483710" r:id="rId21"/>
    <p:sldMasterId id="2147483712" r:id="rId22"/>
    <p:sldMasterId id="2147483714" r:id="rId23"/>
    <p:sldMasterId id="2147483716" r:id="rId24"/>
    <p:sldMasterId id="2147483718" r:id="rId25"/>
    <p:sldMasterId id="2147483720" r:id="rId26"/>
    <p:sldMasterId id="2147483722" r:id="rId27"/>
    <p:sldMasterId id="2147483724" r:id="rId28"/>
    <p:sldMasterId id="2147483726" r:id="rId29"/>
    <p:sldMasterId id="2147483728" r:id="rId30"/>
    <p:sldMasterId id="2147483730" r:id="rId31"/>
    <p:sldMasterId id="2147483732" r:id="rId32"/>
    <p:sldMasterId id="2147483734" r:id="rId33"/>
    <p:sldMasterId id="2147483736" r:id="rId34"/>
  </p:sldMasterIdLst>
  <p:notesMasterIdLst>
    <p:notesMasterId r:id="rId103"/>
  </p:notesMasterIdLst>
  <p:sldIdLst>
    <p:sldId id="299" r:id="rId35"/>
    <p:sldId id="390" r:id="rId36"/>
    <p:sldId id="391" r:id="rId37"/>
    <p:sldId id="392" r:id="rId38"/>
    <p:sldId id="427" r:id="rId39"/>
    <p:sldId id="393" r:id="rId40"/>
    <p:sldId id="394" r:id="rId41"/>
    <p:sldId id="395" r:id="rId42"/>
    <p:sldId id="428" r:id="rId43"/>
    <p:sldId id="396" r:id="rId44"/>
    <p:sldId id="397" r:id="rId45"/>
    <p:sldId id="398" r:id="rId46"/>
    <p:sldId id="340" r:id="rId47"/>
    <p:sldId id="39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413" r:id="rId62"/>
    <p:sldId id="414" r:id="rId63"/>
    <p:sldId id="357" r:id="rId64"/>
    <p:sldId id="415" r:id="rId65"/>
    <p:sldId id="416" r:id="rId66"/>
    <p:sldId id="359" r:id="rId67"/>
    <p:sldId id="417" r:id="rId68"/>
    <p:sldId id="418" r:id="rId69"/>
    <p:sldId id="419" r:id="rId70"/>
    <p:sldId id="420" r:id="rId71"/>
    <p:sldId id="421" r:id="rId72"/>
    <p:sldId id="364" r:id="rId73"/>
    <p:sldId id="422" r:id="rId74"/>
    <p:sldId id="423" r:id="rId75"/>
    <p:sldId id="424" r:id="rId76"/>
    <p:sldId id="368" r:id="rId77"/>
    <p:sldId id="369" r:id="rId78"/>
    <p:sldId id="370" r:id="rId79"/>
    <p:sldId id="371" r:id="rId80"/>
    <p:sldId id="372" r:id="rId81"/>
    <p:sldId id="373" r:id="rId82"/>
    <p:sldId id="374" r:id="rId83"/>
    <p:sldId id="425" r:id="rId84"/>
    <p:sldId id="375" r:id="rId85"/>
    <p:sldId id="376" r:id="rId86"/>
    <p:sldId id="377" r:id="rId87"/>
    <p:sldId id="378" r:id="rId88"/>
    <p:sldId id="379" r:id="rId89"/>
    <p:sldId id="380" r:id="rId90"/>
    <p:sldId id="381" r:id="rId91"/>
    <p:sldId id="382" r:id="rId92"/>
    <p:sldId id="383" r:id="rId93"/>
    <p:sldId id="384" r:id="rId94"/>
    <p:sldId id="385" r:id="rId95"/>
    <p:sldId id="386" r:id="rId96"/>
    <p:sldId id="387" r:id="rId97"/>
    <p:sldId id="388" r:id="rId98"/>
    <p:sldId id="389" r:id="rId99"/>
    <p:sldId id="356" r:id="rId100"/>
    <p:sldId id="355" r:id="rId101"/>
    <p:sldId id="426"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00" autoAdjust="0"/>
    <p:restoredTop sz="83154" autoAdjust="0"/>
  </p:normalViewPr>
  <p:slideViewPr>
    <p:cSldViewPr>
      <p:cViewPr varScale="1">
        <p:scale>
          <a:sx n="93" d="100"/>
          <a:sy n="93" d="100"/>
        </p:scale>
        <p:origin x="102" y="78"/>
      </p:cViewPr>
      <p:guideLst>
        <p:guide orient="horz" pos="2160"/>
        <p:guide pos="2880"/>
      </p:guideLst>
    </p:cSldViewPr>
  </p:slideViewPr>
  <p:notesTextViewPr>
    <p:cViewPr>
      <p:scale>
        <a:sx n="1" d="1"/>
        <a:sy n="1" d="1"/>
      </p:scale>
      <p:origin x="0" y="0"/>
    </p:cViewPr>
  </p:notesTextViewPr>
  <p:sorterViewPr>
    <p:cViewPr>
      <p:scale>
        <a:sx n="100" d="100"/>
        <a:sy n="100" d="100"/>
      </p:scale>
      <p:origin x="0" y="-125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8.xml"/><Relationship Id="rId47" Type="http://schemas.openxmlformats.org/officeDocument/2006/relationships/slide" Target="slides/slide13.xml"/><Relationship Id="rId63" Type="http://schemas.openxmlformats.org/officeDocument/2006/relationships/slide" Target="slides/slide29.xml"/><Relationship Id="rId68" Type="http://schemas.openxmlformats.org/officeDocument/2006/relationships/slide" Target="slides/slide34.xml"/><Relationship Id="rId84" Type="http://schemas.openxmlformats.org/officeDocument/2006/relationships/slide" Target="slides/slide50.xml"/><Relationship Id="rId89" Type="http://schemas.openxmlformats.org/officeDocument/2006/relationships/slide" Target="slides/slide55.xml"/><Relationship Id="rId16" Type="http://schemas.openxmlformats.org/officeDocument/2006/relationships/slideMaster" Target="slideMasters/slideMaster16.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3.xml"/><Relationship Id="rId53" Type="http://schemas.openxmlformats.org/officeDocument/2006/relationships/slide" Target="slides/slide19.xml"/><Relationship Id="rId58" Type="http://schemas.openxmlformats.org/officeDocument/2006/relationships/slide" Target="slides/slide24.xml"/><Relationship Id="rId74" Type="http://schemas.openxmlformats.org/officeDocument/2006/relationships/slide" Target="slides/slide40.xml"/><Relationship Id="rId79" Type="http://schemas.openxmlformats.org/officeDocument/2006/relationships/slide" Target="slides/slide45.xml"/><Relationship Id="rId102"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56.xml"/><Relationship Id="rId95" Type="http://schemas.openxmlformats.org/officeDocument/2006/relationships/slide" Target="slides/slide6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9.xml"/><Relationship Id="rId48" Type="http://schemas.openxmlformats.org/officeDocument/2006/relationships/slide" Target="slides/slide14.xml"/><Relationship Id="rId64" Type="http://schemas.openxmlformats.org/officeDocument/2006/relationships/slide" Target="slides/slide30.xml"/><Relationship Id="rId69" Type="http://schemas.openxmlformats.org/officeDocument/2006/relationships/slide" Target="slides/slide35.xml"/><Relationship Id="rId80" Type="http://schemas.openxmlformats.org/officeDocument/2006/relationships/slide" Target="slides/slide46.xml"/><Relationship Id="rId85" Type="http://schemas.openxmlformats.org/officeDocument/2006/relationships/slide" Target="slides/slide5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 Target="slides/slide4.xml"/><Relationship Id="rId59" Type="http://schemas.openxmlformats.org/officeDocument/2006/relationships/slide" Target="slides/slide25.xml"/><Relationship Id="rId103"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83" Type="http://schemas.openxmlformats.org/officeDocument/2006/relationships/slide" Target="slides/slide49.xml"/><Relationship Id="rId88" Type="http://schemas.openxmlformats.org/officeDocument/2006/relationships/slide" Target="slides/slide54.xml"/><Relationship Id="rId91" Type="http://schemas.openxmlformats.org/officeDocument/2006/relationships/slide" Target="slides/slide57.xml"/><Relationship Id="rId96" Type="http://schemas.openxmlformats.org/officeDocument/2006/relationships/slide" Target="slides/slide6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slide" Target="slides/slide47.xml"/><Relationship Id="rId86" Type="http://schemas.openxmlformats.org/officeDocument/2006/relationships/slide" Target="slides/slide52.xml"/><Relationship Id="rId94" Type="http://schemas.openxmlformats.org/officeDocument/2006/relationships/slide" Target="slides/slide60.xml"/><Relationship Id="rId99" Type="http://schemas.openxmlformats.org/officeDocument/2006/relationships/slide" Target="slides/slide65.xml"/><Relationship Id="rId101" Type="http://schemas.openxmlformats.org/officeDocument/2006/relationships/slide" Target="slides/slide6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5.xml"/><Relationship Id="rId34" Type="http://schemas.openxmlformats.org/officeDocument/2006/relationships/slideMaster" Target="slideMasters/slideMaster34.xml"/><Relationship Id="rId50" Type="http://schemas.openxmlformats.org/officeDocument/2006/relationships/slide" Target="slides/slide16.xml"/><Relationship Id="rId55" Type="http://schemas.openxmlformats.org/officeDocument/2006/relationships/slide" Target="slides/slide21.xml"/><Relationship Id="rId76" Type="http://schemas.openxmlformats.org/officeDocument/2006/relationships/slide" Target="slides/slide42.xml"/><Relationship Id="rId97" Type="http://schemas.openxmlformats.org/officeDocument/2006/relationships/slide" Target="slides/slide63.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7.xml"/><Relationship Id="rId92"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6.xml"/><Relationship Id="rId45" Type="http://schemas.openxmlformats.org/officeDocument/2006/relationships/slide" Target="slides/slide11.xml"/><Relationship Id="rId66" Type="http://schemas.openxmlformats.org/officeDocument/2006/relationships/slide" Target="slides/slide32.xml"/><Relationship Id="rId87" Type="http://schemas.openxmlformats.org/officeDocument/2006/relationships/slide" Target="slides/slide53.xml"/><Relationship Id="rId61" Type="http://schemas.openxmlformats.org/officeDocument/2006/relationships/slide" Target="slides/slide27.xml"/><Relationship Id="rId82" Type="http://schemas.openxmlformats.org/officeDocument/2006/relationships/slide" Target="slides/slide4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1.xml"/><Relationship Id="rId56" Type="http://schemas.openxmlformats.org/officeDocument/2006/relationships/slide" Target="slides/slide22.xml"/><Relationship Id="rId77" Type="http://schemas.openxmlformats.org/officeDocument/2006/relationships/slide" Target="slides/slide43.xml"/><Relationship Id="rId100" Type="http://schemas.openxmlformats.org/officeDocument/2006/relationships/slide" Target="slides/slide66.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93" Type="http://schemas.openxmlformats.org/officeDocument/2006/relationships/slide" Target="slides/slide59.xml"/><Relationship Id="rId98" Type="http://schemas.openxmlformats.org/officeDocument/2006/relationships/slide" Target="slides/slide64.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2.xml"/><Relationship Id="rId67"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3 min</a:t>
            </a:r>
          </a:p>
          <a:p>
            <a:pPr eaLnBrk="1" hangingPunct="1"/>
            <a:endParaRPr lang="en-US" altLang="en-US" dirty="0"/>
          </a:p>
          <a:p>
            <a:pPr eaLnBrk="1" hangingPunct="1"/>
            <a:r>
              <a:rPr lang="en-US" sz="1200" kern="1200" dirty="0">
                <a:solidFill>
                  <a:schemeClr val="tx1"/>
                </a:solidFill>
                <a:effectLst/>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308322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3 min</a:t>
            </a:r>
          </a:p>
          <a:p>
            <a:pPr eaLnBrk="1" hangingPunct="1"/>
            <a:endParaRPr lang="en-US" dirty="0"/>
          </a:p>
          <a:p>
            <a:pPr marL="0" lvl="1" indent="0">
              <a:buNone/>
            </a:pPr>
            <a:r>
              <a:rPr lang="en-US" sz="1200" kern="1200" dirty="0">
                <a:solidFill>
                  <a:schemeClr val="tx1"/>
                </a:solidFill>
                <a:latin typeface="+mn-lt"/>
                <a:ea typeface="+mn-ea"/>
                <a:cs typeface="+mn-cs"/>
              </a:rPr>
              <a:t>a. “This is the three-step protocol that will guide our video-based lesson analysis work. Although we’ll follow the protocol a bit more loosely during the Summer Institute, we’ll rely heavily on this explicit three-step format as we move into the fall study groups.”</a:t>
            </a:r>
          </a:p>
          <a:p>
            <a:pPr marL="228600" lvl="1" indent="-228600">
              <a:buNone/>
            </a:pPr>
            <a:endParaRPr lang="en-US" dirty="0"/>
          </a:p>
          <a:p>
            <a:r>
              <a:rPr lang="en-US" dirty="0"/>
              <a:t>b. Review the steps on the slide; then tell participants, “Framing our analysis in this way and following specific steps will help us focus more holistically on the teaching and the impact of the </a:t>
            </a:r>
            <a:r>
              <a:rPr lang="en-US" dirty="0" err="1"/>
              <a:t>STeLLA</a:t>
            </a:r>
            <a:r>
              <a:rPr lang="en-US" dirty="0"/>
              <a:t> strategies on student thinking and learning and the storyline students are constructing (i.e., the Student Thinking Lens and the Science Content Storyline Lens).” </a:t>
            </a:r>
            <a:r>
              <a:rPr lang="en-US" sz="900" dirty="0"/>
              <a:t> </a:t>
            </a: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10</a:t>
            </a:fld>
            <a:endParaRPr lang="en-US"/>
          </a:p>
        </p:txBody>
      </p:sp>
    </p:spTree>
    <p:extLst>
      <p:ext uri="{BB962C8B-B14F-4D97-AF65-F5344CB8AC3E}">
        <p14:creationId xmlns:p14="http://schemas.microsoft.com/office/powerpoint/2010/main" val="49787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lvl="0"/>
            <a:r>
              <a:rPr lang="en-US" dirty="0"/>
              <a:t>3 </a:t>
            </a:r>
            <a:r>
              <a:rPr lang="en-US" baseline="0" dirty="0"/>
              <a:t>min</a:t>
            </a:r>
          </a:p>
          <a:p>
            <a:pPr lvl="0"/>
            <a:endParaRPr lang="en-US" sz="1200" kern="1200" baseline="0" dirty="0">
              <a:solidFill>
                <a:schemeClr val="tx1"/>
              </a:solidFill>
              <a:latin typeface="+mn-lt"/>
              <a:ea typeface="+mn-ea"/>
              <a:cs typeface="+mn-cs"/>
            </a:endParaRPr>
          </a:p>
          <a:p>
            <a:pPr lvl="0"/>
            <a:r>
              <a:rPr lang="en-US" sz="1200" kern="1200" baseline="0" dirty="0">
                <a:solidFill>
                  <a:schemeClr val="tx1"/>
                </a:solidFill>
                <a:latin typeface="+mn-lt"/>
                <a:ea typeface="+mn-ea"/>
                <a:cs typeface="+mn-cs"/>
              </a:rPr>
              <a:t>a. </a:t>
            </a:r>
            <a:r>
              <a:rPr lang="en-US" sz="1200" kern="1200" dirty="0">
                <a:solidFill>
                  <a:schemeClr val="tx1"/>
                </a:solidFill>
                <a:latin typeface="+mn-lt"/>
                <a:ea typeface="+mn-ea"/>
                <a:cs typeface="+mn-cs"/>
              </a:rPr>
              <a:t>“The lesson analysis protocol includes this five-step process.”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steps on the slide and note that in the study groups, these steps will be followed more explicitly than they will be during the Summer Institute.</a:t>
            </a:r>
            <a:endParaRPr lang="en-US" dirty="0"/>
          </a:p>
        </p:txBody>
      </p:sp>
      <p:sp>
        <p:nvSpPr>
          <p:cNvPr id="44036" name="Slide Number Placeholder 3"/>
          <p:cNvSpPr>
            <a:spLocks noGrp="1"/>
          </p:cNvSpPr>
          <p:nvPr>
            <p:ph type="sldNum" sz="quarter" idx="5"/>
          </p:nvPr>
        </p:nvSpPr>
        <p:spPr>
          <a:noFill/>
        </p:spPr>
        <p:txBody>
          <a:bodyPr/>
          <a:lstStyle>
            <a:lvl1pPr defTabSz="966507" eaLnBrk="0" hangingPunct="0">
              <a:defRPr>
                <a:solidFill>
                  <a:schemeClr val="tx1"/>
                </a:solidFill>
                <a:latin typeface="Arial" charset="0"/>
              </a:defRPr>
            </a:lvl1pPr>
            <a:lvl2pPr marL="770572" indent="-296373" defTabSz="966507" eaLnBrk="0" hangingPunct="0">
              <a:defRPr>
                <a:solidFill>
                  <a:schemeClr val="tx1"/>
                </a:solidFill>
                <a:latin typeface="Arial" charset="0"/>
              </a:defRPr>
            </a:lvl2pPr>
            <a:lvl3pPr marL="1185495" indent="-237099" defTabSz="966507" eaLnBrk="0" hangingPunct="0">
              <a:defRPr>
                <a:solidFill>
                  <a:schemeClr val="tx1"/>
                </a:solidFill>
                <a:latin typeface="Arial" charset="0"/>
              </a:defRPr>
            </a:lvl3pPr>
            <a:lvl4pPr marL="1659690" indent="-237099" defTabSz="966507" eaLnBrk="0" hangingPunct="0">
              <a:defRPr>
                <a:solidFill>
                  <a:schemeClr val="tx1"/>
                </a:solidFill>
                <a:latin typeface="Arial" charset="0"/>
              </a:defRPr>
            </a:lvl4pPr>
            <a:lvl5pPr marL="2133890" indent="-237099" defTabSz="966507" eaLnBrk="0" hangingPunct="0">
              <a:defRPr>
                <a:solidFill>
                  <a:schemeClr val="tx1"/>
                </a:solidFill>
                <a:latin typeface="Arial" charset="0"/>
              </a:defRPr>
            </a:lvl5pPr>
            <a:lvl6pPr marL="2608086" indent="-237099" defTabSz="966507" eaLnBrk="0" fontAlgn="base" hangingPunct="0">
              <a:spcBef>
                <a:spcPct val="0"/>
              </a:spcBef>
              <a:spcAft>
                <a:spcPct val="0"/>
              </a:spcAft>
              <a:defRPr>
                <a:solidFill>
                  <a:schemeClr val="tx1"/>
                </a:solidFill>
                <a:latin typeface="Arial" charset="0"/>
              </a:defRPr>
            </a:lvl6pPr>
            <a:lvl7pPr marL="3082284" indent="-237099" defTabSz="966507" eaLnBrk="0" fontAlgn="base" hangingPunct="0">
              <a:spcBef>
                <a:spcPct val="0"/>
              </a:spcBef>
              <a:spcAft>
                <a:spcPct val="0"/>
              </a:spcAft>
              <a:defRPr>
                <a:solidFill>
                  <a:schemeClr val="tx1"/>
                </a:solidFill>
                <a:latin typeface="Arial" charset="0"/>
              </a:defRPr>
            </a:lvl7pPr>
            <a:lvl8pPr marL="3556482" indent="-237099" defTabSz="966507" eaLnBrk="0" fontAlgn="base" hangingPunct="0">
              <a:spcBef>
                <a:spcPct val="0"/>
              </a:spcBef>
              <a:spcAft>
                <a:spcPct val="0"/>
              </a:spcAft>
              <a:defRPr>
                <a:solidFill>
                  <a:schemeClr val="tx1"/>
                </a:solidFill>
                <a:latin typeface="Arial" charset="0"/>
              </a:defRPr>
            </a:lvl8pPr>
            <a:lvl9pPr marL="4030679" indent="-237099" defTabSz="966507" eaLnBrk="0" fontAlgn="base" hangingPunct="0">
              <a:spcBef>
                <a:spcPct val="0"/>
              </a:spcBef>
              <a:spcAft>
                <a:spcPct val="0"/>
              </a:spcAft>
              <a:defRPr>
                <a:solidFill>
                  <a:schemeClr val="tx1"/>
                </a:solidFill>
                <a:latin typeface="Arial" charset="0"/>
              </a:defRPr>
            </a:lvl9pPr>
          </a:lstStyle>
          <a:p>
            <a:pPr eaLnBrk="1" hangingPunct="1"/>
            <a:fld id="{B59F497B-ABD1-49CE-9BDF-6FB0A384F89B}" type="slidenum">
              <a:rPr lang="en-US">
                <a:solidFill>
                  <a:srgbClr val="000000"/>
                </a:solidFill>
              </a:rPr>
              <a:pPr eaLnBrk="1" hangingPunct="1"/>
              <a:t>11</a:t>
            </a:fld>
            <a:endParaRPr lang="en-US"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t>BSCS</a:t>
            </a:r>
          </a:p>
        </p:txBody>
      </p:sp>
      <p:sp>
        <p:nvSpPr>
          <p:cNvPr id="3" name="Header Placeholder 2"/>
          <p:cNvSpPr>
            <a:spLocks noGrp="1"/>
          </p:cNvSpPr>
          <p:nvPr>
            <p:ph type="hdr" sz="quarter" idx="11"/>
          </p:nvPr>
        </p:nvSpPr>
        <p:spPr/>
        <p:txBody>
          <a:bodyPr/>
          <a:lstStyle/>
          <a:p>
            <a:pPr>
              <a:defRPr/>
            </a:pPr>
            <a:r>
              <a:rPr lang="en-US"/>
              <a:t>STeLLA Blue 1       Study Group 1</a:t>
            </a:r>
            <a:endParaRPr lang="en-US" dirty="0"/>
          </a:p>
        </p:txBody>
      </p:sp>
      <p:sp>
        <p:nvSpPr>
          <p:cNvPr id="4" name="Date Placeholder 3"/>
          <p:cNvSpPr>
            <a:spLocks noGrp="1"/>
          </p:cNvSpPr>
          <p:nvPr>
            <p:ph type="dt" idx="12"/>
          </p:nvPr>
        </p:nvSpPr>
        <p:spPr/>
        <p:txBody>
          <a:bodyPr/>
          <a:lstStyle/>
          <a:p>
            <a:pPr>
              <a:defRPr/>
            </a:pPr>
            <a:r>
              <a:rPr lang="en-US"/>
              <a:t>9/24/2012</a:t>
            </a:r>
            <a:endParaRPr lang="en-US" dirty="0"/>
          </a:p>
        </p:txBody>
      </p:sp>
    </p:spTree>
    <p:extLst>
      <p:ext uri="{BB962C8B-B14F-4D97-AF65-F5344CB8AC3E}">
        <p14:creationId xmlns:p14="http://schemas.microsoft.com/office/powerpoint/2010/main" val="70356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 </a:t>
            </a:r>
          </a:p>
          <a:p>
            <a:endParaRPr lang="en-US" baseline="0" dirty="0"/>
          </a:p>
          <a:p>
            <a:pPr marL="0" lvl="1"/>
            <a:r>
              <a:rPr lang="en-US" dirty="0"/>
              <a:t>a. </a:t>
            </a:r>
            <a:r>
              <a:rPr lang="en-US" b="1" dirty="0"/>
              <a:t>Ask:</a:t>
            </a:r>
            <a:r>
              <a:rPr lang="en-US" dirty="0"/>
              <a:t> “Why is each of these viewing basics important? Which will be hardest for you?”</a:t>
            </a:r>
          </a:p>
          <a:p>
            <a:endParaRPr lang="en-US" u="sng" dirty="0"/>
          </a:p>
          <a:p>
            <a:r>
              <a:rPr lang="en-US" dirty="0"/>
              <a:t>b. Tell participants they can find details on the viewing basics in the </a:t>
            </a:r>
            <a:r>
              <a:rPr lang="en-US" dirty="0" err="1"/>
              <a:t>STeLLA</a:t>
            </a:r>
            <a:r>
              <a:rPr lang="en-US" dirty="0"/>
              <a:t> strategies booklet and refer to this information later.</a:t>
            </a:r>
          </a:p>
          <a:p>
            <a:endParaRPr lang="en-US" b="1" dirty="0"/>
          </a:p>
          <a:p>
            <a:r>
              <a:rPr lang="en-US" dirty="0"/>
              <a:t>c. </a:t>
            </a:r>
            <a:r>
              <a:rPr lang="en-US" b="1" dirty="0"/>
              <a:t>Highlight:</a:t>
            </a:r>
            <a:r>
              <a:rPr lang="en-US" dirty="0"/>
              <a:t> “The videos we’ll be viewing throughout the program aren’t necessarily exemplary, but rather they provide real-world examples of teachers implementing the </a:t>
            </a:r>
            <a:r>
              <a:rPr lang="en-US" dirty="0" err="1"/>
              <a:t>STeLLA</a:t>
            </a:r>
            <a:r>
              <a:rPr lang="en-US" dirty="0"/>
              <a:t> strategies. Examples like these deepen our thinking because we can see the sometimes unintended results of teacher decisions and consider missed opportunities.” </a:t>
            </a:r>
          </a:p>
          <a:p>
            <a:endParaRPr lang="en-US" u="sng" dirty="0"/>
          </a:p>
          <a:p>
            <a:r>
              <a:rPr lang="en-US" dirty="0"/>
              <a:t>d. </a:t>
            </a:r>
            <a:r>
              <a:rPr lang="en-US" b="1" dirty="0"/>
              <a:t>Honor the </a:t>
            </a:r>
            <a:r>
              <a:rPr lang="en-US" b="1" dirty="0" err="1"/>
              <a:t>videocase</a:t>
            </a:r>
            <a:r>
              <a:rPr lang="en-US" b="1" dirty="0"/>
              <a:t> teachers! </a:t>
            </a:r>
            <a:r>
              <a:rPr lang="en-US" dirty="0"/>
              <a:t>All of these courageous teachers are not only working hard to improve their own teaching practice but are also willing to make their practice public so that others can learn from it. None of them would claim to be exemplary science teachers. </a:t>
            </a:r>
            <a:r>
              <a:rPr lang="en-US" sz="900" dirty="0"/>
              <a:t> </a:t>
            </a:r>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2109620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Describe the context of the first video clip participants will watch. (See the top of the transcript—handout 2.1 in the PD program binder.)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student interview showcases the use of elicit and probe questions. Even though this clip doesn’t take place in the context of an actual classroom, the idea is to look at the quality and form of the questions. Our second video clip will feature probe and challenge questions in a classroom context.”</a:t>
            </a:r>
            <a:endParaRPr lang="en-US" sz="18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4161010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14</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dirty="0"/>
              <a:t>20 min </a:t>
            </a:r>
          </a:p>
          <a:p>
            <a:endParaRPr lang="en-US" dirty="0"/>
          </a:p>
          <a:p>
            <a:pPr marL="0" lvl="1"/>
            <a:r>
              <a:rPr lang="en-US" dirty="0"/>
              <a:t>a. Provide instructions for watching video clip 1 and using the transcript to identify</a:t>
            </a:r>
            <a:r>
              <a:rPr lang="en-US" b="1" i="1" dirty="0"/>
              <a:t> </a:t>
            </a:r>
            <a:r>
              <a:rPr lang="en-US" dirty="0"/>
              <a:t>questions that elicit (E) and probe (P) student ideas and predictions.</a:t>
            </a:r>
          </a:p>
          <a:p>
            <a:endParaRPr lang="en-US" u="sng" dirty="0"/>
          </a:p>
          <a:p>
            <a:r>
              <a:rPr lang="en-US" dirty="0"/>
              <a:t>b. Remind participants that the purpose of watching the video clip is to deepen their shared understandings of these strategies and to build their individual and collective lesson analysis skills. </a:t>
            </a:r>
          </a:p>
          <a:p>
            <a:endParaRPr lang="en-US" b="1" dirty="0"/>
          </a:p>
          <a:p>
            <a:r>
              <a:rPr lang="en-US" dirty="0"/>
              <a:t>c. </a:t>
            </a:r>
            <a:r>
              <a:rPr lang="en-US" b="1" dirty="0"/>
              <a:t>Individuals:</a:t>
            </a:r>
            <a:r>
              <a:rPr lang="en-US" dirty="0"/>
              <a:t> Allow time for participants to review the video transcript and mark E and P questions. </a:t>
            </a:r>
          </a:p>
          <a:p>
            <a:endParaRPr lang="en-US" b="1" dirty="0"/>
          </a:p>
          <a:p>
            <a:r>
              <a:rPr lang="en-US" dirty="0"/>
              <a:t>d. </a:t>
            </a:r>
            <a:r>
              <a:rPr lang="en-US" b="1" dirty="0"/>
              <a:t>Whole group:</a:t>
            </a:r>
            <a:r>
              <a:rPr lang="en-US" dirty="0"/>
              <a:t> Discuss what participants found in the transcript. Encourage them to use evidence from the transcript and reasons from their Z-fold summary charts or the </a:t>
            </a:r>
            <a:r>
              <a:rPr lang="en-US" dirty="0" err="1"/>
              <a:t>STeLLA</a:t>
            </a:r>
            <a:r>
              <a:rPr lang="en-US" dirty="0"/>
              <a:t> strategies booklet to support their ideas. Participants should work to differentiate elicit and probe questions and distinguish them from other types of teacher questions or statements.</a:t>
            </a:r>
          </a:p>
          <a:p>
            <a:pPr defTabSz="864908">
              <a:defRPr/>
            </a:pPr>
            <a:endParaRPr lang="en-US" sz="1700" dirty="0"/>
          </a:p>
          <a:p>
            <a:r>
              <a:rPr lang="en-US" sz="1200" b="1" kern="1200" dirty="0">
                <a:solidFill>
                  <a:schemeClr val="tx1"/>
                </a:solidFill>
                <a:latin typeface="+mn-lt"/>
                <a:ea typeface="+mn-ea"/>
                <a:cs typeface="+mn-cs"/>
              </a:rPr>
              <a:t>Examples of elicit questions:</a:t>
            </a:r>
            <a:r>
              <a:rPr lang="en-US" sz="1200" kern="1200" dirty="0">
                <a:solidFill>
                  <a:schemeClr val="tx1"/>
                </a:solidFill>
                <a:latin typeface="+mn-lt"/>
                <a:ea typeface="+mn-ea"/>
                <a:cs typeface="+mn-cs"/>
              </a:rPr>
              <a:t> </a:t>
            </a:r>
          </a:p>
          <a:p>
            <a:pPr marL="365760" indent="-182880">
              <a:buFont typeface="Arial" pitchFamily="34" charset="0"/>
              <a:buChar char="•"/>
            </a:pPr>
            <a:r>
              <a:rPr lang="en-US" sz="1200" b="1" kern="1200" dirty="0">
                <a:solidFill>
                  <a:schemeClr val="tx1"/>
                </a:solidFill>
                <a:latin typeface="+mn-lt"/>
                <a:ea typeface="+mn-ea"/>
                <a:cs typeface="+mn-cs"/>
              </a:rPr>
              <a:t>Video segment 0:00:12.9:</a:t>
            </a:r>
            <a:r>
              <a:rPr lang="en-US" sz="1200" kern="1200" dirty="0">
                <a:solidFill>
                  <a:schemeClr val="tx1"/>
                </a:solidFill>
                <a:latin typeface="+mn-lt"/>
                <a:ea typeface="+mn-ea"/>
                <a:cs typeface="+mn-cs"/>
              </a:rPr>
              <a:t> “So here, orange hair was dominant. Here, it wasn’t. So how do you explain that?”  </a:t>
            </a:r>
          </a:p>
          <a:p>
            <a:pPr marL="365760" indent="-182880">
              <a:buFont typeface="Arial" pitchFamily="34" charset="0"/>
              <a:buChar char="•"/>
            </a:pPr>
            <a:r>
              <a:rPr lang="en-US" sz="1200" b="1" kern="1200" dirty="0">
                <a:solidFill>
                  <a:schemeClr val="tx1"/>
                </a:solidFill>
                <a:latin typeface="+mn-lt"/>
                <a:ea typeface="+mn-ea"/>
                <a:cs typeface="+mn-cs"/>
              </a:rPr>
              <a:t>Segment 0:00:21.6:</a:t>
            </a:r>
            <a:r>
              <a:rPr lang="en-US" sz="1200" kern="1200" dirty="0">
                <a:solidFill>
                  <a:schemeClr val="tx1"/>
                </a:solidFill>
                <a:latin typeface="+mn-lt"/>
                <a:ea typeface="+mn-ea"/>
                <a:cs typeface="+mn-cs"/>
              </a:rPr>
              <a:t> “Why wouldn’t this orange hair be dominant over that [dark hair]?”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Although elicit questions are typically used in a classroom setting to elicit a variety of student ideas, this video clip shows an interview with a student conducted before the Genetics unit began. The interviewer in the clip asks the student questions to elicit ideas about hair-color dominance. These two questions framed the entire discussion in this portion of the interview.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 of probe questions: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b="1" kern="1200" dirty="0">
                <a:solidFill>
                  <a:schemeClr val="tx1"/>
                </a:solidFill>
                <a:latin typeface="+mn-lt"/>
                <a:ea typeface="+mn-ea"/>
                <a:cs typeface="+mn-cs"/>
              </a:rPr>
              <a:t>Video segment 0:01:25.2: </a:t>
            </a:r>
            <a:r>
              <a:rPr lang="en-US" sz="1200" kern="1200" dirty="0">
                <a:solidFill>
                  <a:schemeClr val="tx1"/>
                </a:solidFill>
                <a:latin typeface="+mn-lt"/>
                <a:ea typeface="+mn-ea"/>
                <a:cs typeface="+mn-cs"/>
              </a:rPr>
              <a:t>“Oh, how’s that happen?”</a:t>
            </a:r>
          </a:p>
          <a:p>
            <a:pPr marL="365760" indent="-182880">
              <a:buFont typeface="Arial" pitchFamily="34" charset="0"/>
              <a:buChar char="•"/>
            </a:pPr>
            <a:r>
              <a:rPr lang="en-US" sz="1200" b="1" kern="1200" dirty="0">
                <a:solidFill>
                  <a:schemeClr val="tx1"/>
                </a:solidFill>
                <a:latin typeface="+mn-lt"/>
                <a:ea typeface="+mn-ea"/>
                <a:cs typeface="+mn-cs"/>
              </a:rPr>
              <a:t>Segment 0:02:11.6: </a:t>
            </a:r>
            <a:r>
              <a:rPr lang="en-US" sz="1200" kern="1200" dirty="0">
                <a:solidFill>
                  <a:schemeClr val="tx1"/>
                </a:solidFill>
                <a:latin typeface="+mn-lt"/>
                <a:ea typeface="+mn-ea"/>
                <a:cs typeface="+mn-cs"/>
              </a:rPr>
              <a:t>“OK. Talk about that a little.”</a:t>
            </a:r>
          </a:p>
          <a:p>
            <a:pPr marL="365760" indent="-182880">
              <a:buFont typeface="Arial" pitchFamily="34" charset="0"/>
              <a:buChar char="•"/>
            </a:pPr>
            <a:r>
              <a:rPr lang="en-US" sz="1200" b="1" kern="1200" dirty="0">
                <a:solidFill>
                  <a:schemeClr val="tx1"/>
                </a:solidFill>
                <a:latin typeface="+mn-lt"/>
                <a:ea typeface="+mn-ea"/>
                <a:cs typeface="+mn-cs"/>
              </a:rPr>
              <a:t>Segment 0:03:36.0: </a:t>
            </a:r>
            <a:r>
              <a:rPr lang="en-US" sz="1200" kern="1200" dirty="0">
                <a:solidFill>
                  <a:schemeClr val="tx1"/>
                </a:solidFill>
                <a:latin typeface="+mn-lt"/>
                <a:ea typeface="+mn-ea"/>
                <a:cs typeface="+mn-cs"/>
              </a:rPr>
              <a:t>“So which genes are fighting?”</a:t>
            </a:r>
          </a:p>
          <a:p>
            <a:pPr marL="365760" indent="-182880">
              <a:buFont typeface="Arial" pitchFamily="34" charset="0"/>
              <a:buChar char="•"/>
            </a:pPr>
            <a:r>
              <a:rPr lang="en-US" sz="1200" b="1" kern="1200" dirty="0">
                <a:solidFill>
                  <a:schemeClr val="tx1"/>
                </a:solidFill>
                <a:latin typeface="+mn-lt"/>
                <a:ea typeface="+mn-ea"/>
                <a:cs typeface="+mn-cs"/>
              </a:rPr>
              <a:t>Segment 0:03:43.4: </a:t>
            </a:r>
            <a:r>
              <a:rPr lang="en-US" sz="1200" kern="1200" dirty="0">
                <a:solidFill>
                  <a:schemeClr val="tx1"/>
                </a:solidFill>
                <a:latin typeface="+mn-lt"/>
                <a:ea typeface="+mn-ea"/>
                <a:cs typeface="+mn-cs"/>
              </a:rPr>
              <a:t>“Do you mean, like, one from the father and one from the mother?”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video clip contains other questions and comments that probe student thinking, but they aren’t as clear cut. For example: “Why?” (segment 0:01:11.8) and “So they had two brown-haired parents, but they could have an orange-haired—?” (segment 0:01:42.6).</a:t>
            </a:r>
            <a:r>
              <a:rPr lang="en-US" sz="1800" dirty="0"/>
              <a:t> </a:t>
            </a:r>
            <a:endParaRPr lang="en-US" sz="1700"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290225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pPr defTabSz="864908">
              <a:defRPr/>
            </a:pPr>
            <a:endParaRPr lang="en-US" dirty="0"/>
          </a:p>
          <a:p>
            <a:pPr marL="0" lvl="1"/>
            <a:r>
              <a:rPr lang="en-US" dirty="0"/>
              <a:t>a. Give participants time to review the video transcript and develop an answer to one of the analysis questions on this slide. Encourage them to write down their answers.</a:t>
            </a:r>
          </a:p>
          <a:p>
            <a:endParaRPr lang="en-US" dirty="0"/>
          </a:p>
          <a:p>
            <a:r>
              <a:rPr lang="en-US" dirty="0"/>
              <a:t>b. For this first video analysis, do a round-robin and have each participant share. Ask probe and challenge questions to support participants in communicating their ideas clearly and completely:</a:t>
            </a:r>
          </a:p>
          <a:p>
            <a:pPr marL="448650" indent="-134595">
              <a:buFont typeface="Arial" pitchFamily="34" charset="0"/>
              <a:buChar char="•"/>
            </a:pPr>
            <a:r>
              <a:rPr lang="en-US" b="1" dirty="0"/>
              <a:t>Probe question:</a:t>
            </a:r>
            <a:r>
              <a:rPr lang="en-US" dirty="0"/>
              <a:t> “Can you say more about what you mean by …?”  </a:t>
            </a:r>
          </a:p>
          <a:p>
            <a:pPr marL="448650" indent="-134595">
              <a:buFont typeface="Arial" pitchFamily="34" charset="0"/>
              <a:buChar char="•"/>
            </a:pPr>
            <a:r>
              <a:rPr lang="en-US" b="1" dirty="0"/>
              <a:t>Challenge question:</a:t>
            </a:r>
            <a:r>
              <a:rPr lang="en-US" dirty="0"/>
              <a:t> “Can you point to a specific place in the transcript that supports your idea?” </a:t>
            </a:r>
          </a:p>
          <a:p>
            <a:endParaRPr lang="en-US" dirty="0"/>
          </a:p>
          <a:p>
            <a:r>
              <a:rPr lang="en-US" dirty="0"/>
              <a:t>c. As participants share, encourage others to respond by asking questions like these:</a:t>
            </a:r>
          </a:p>
          <a:p>
            <a:pPr marL="448650" indent="-134595">
              <a:buFont typeface="Arial" pitchFamily="34" charset="0"/>
              <a:buChar char="•"/>
            </a:pPr>
            <a:r>
              <a:rPr lang="en-US" dirty="0"/>
              <a:t>Do others have additional evidence to support (or challenge) this idea?</a:t>
            </a:r>
          </a:p>
          <a:p>
            <a:pPr marL="448650" indent="-134595">
              <a:buFont typeface="Arial" pitchFamily="34" charset="0"/>
              <a:buChar char="•"/>
            </a:pPr>
            <a:r>
              <a:rPr lang="en-US" dirty="0"/>
              <a:t>Do others have a different interpretation?</a:t>
            </a:r>
          </a:p>
          <a:p>
            <a:endParaRPr lang="en-US" dirty="0"/>
          </a:p>
          <a:p>
            <a:pPr lvl="0"/>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166966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16</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lvl="0"/>
            <a:r>
              <a:rPr lang="en-US" dirty="0"/>
              <a:t>20</a:t>
            </a:r>
            <a:r>
              <a:rPr lang="en-US" baseline="0" dirty="0"/>
              <a:t> min</a:t>
            </a:r>
          </a:p>
          <a:p>
            <a:pPr lvl="0"/>
            <a:endParaRPr lang="en-US" baseline="0" dirty="0"/>
          </a:p>
          <a:p>
            <a:pPr marL="0" lvl="1"/>
            <a:r>
              <a:rPr lang="en-US" dirty="0"/>
              <a:t>a. Provide instructions for watching video clip 2 and using the transcript (handout 2.2) to identify questions that probe student ideas and predictions and challenge student thinking. </a:t>
            </a:r>
          </a:p>
          <a:p>
            <a:endParaRPr lang="en-US" u="sng" dirty="0"/>
          </a:p>
          <a:p>
            <a:r>
              <a:rPr lang="en-US" dirty="0"/>
              <a:t>b. Encourage participants to refer to the strategy charts from day 1 </a:t>
            </a:r>
            <a:r>
              <a:rPr lang="en-US" sz="1200" kern="1200" baseline="0" dirty="0">
                <a:solidFill>
                  <a:schemeClr val="tx1"/>
                </a:solidFill>
                <a:latin typeface="+mn-lt"/>
                <a:ea typeface="+mn-ea"/>
                <a:cs typeface="+mn-cs"/>
              </a:rPr>
              <a:t>(STL strategies 1</a:t>
            </a:r>
            <a:r>
              <a:rPr lang="en-US" sz="1200" kern="1200" dirty="0">
                <a:solidFill>
                  <a:schemeClr val="tx1"/>
                </a:solidFill>
                <a:latin typeface="+mn-lt"/>
                <a:ea typeface="+mn-ea"/>
                <a:cs typeface="+mn-cs"/>
              </a:rPr>
              <a:t>–3</a:t>
            </a:r>
            <a:r>
              <a:rPr lang="en-US" sz="1200" kern="1200" baseline="0" dirty="0">
                <a:solidFill>
                  <a:schemeClr val="tx1"/>
                </a:solidFill>
                <a:latin typeface="+mn-lt"/>
                <a:ea typeface="+mn-ea"/>
                <a:cs typeface="+mn-cs"/>
              </a:rPr>
              <a:t>)</a:t>
            </a:r>
            <a:r>
              <a:rPr lang="en-US" dirty="0"/>
              <a:t>, their Z-fold summary charts, and the </a:t>
            </a:r>
            <a:r>
              <a:rPr lang="en-US" dirty="0" err="1"/>
              <a:t>STeLLA</a:t>
            </a:r>
            <a:r>
              <a:rPr lang="en-US" dirty="0"/>
              <a:t> strategies booklet for help differentiating probe and challenge questions. Remind them that other types of questions (such as elicit questions) may appear in this video clip.</a:t>
            </a:r>
          </a:p>
          <a:p>
            <a:endParaRPr lang="en-US" b="1" dirty="0"/>
          </a:p>
          <a:p>
            <a:r>
              <a:rPr lang="en-US" dirty="0"/>
              <a:t>c. </a:t>
            </a:r>
            <a:r>
              <a:rPr lang="en-US" b="1" dirty="0"/>
              <a:t>Set the context: </a:t>
            </a:r>
            <a:r>
              <a:rPr lang="en-US" dirty="0"/>
              <a:t>Read the context for video clip 2 (at the top of the transcript).</a:t>
            </a:r>
          </a:p>
          <a:p>
            <a:endParaRPr lang="en-US" u="sng" dirty="0"/>
          </a:p>
          <a:p>
            <a:r>
              <a:rPr lang="en-US" dirty="0"/>
              <a:t>d. Emphasize that the students in this class haven’t yet studied anything about genetics.</a:t>
            </a:r>
          </a:p>
          <a:p>
            <a:endParaRPr lang="en-US" b="1" dirty="0"/>
          </a:p>
          <a:p>
            <a:r>
              <a:rPr lang="en-US" dirty="0"/>
              <a:t>e. Show the video clip and allow time for participants to study the transcript before advancing to the next slide.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66662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 </a:t>
            </a:r>
          </a:p>
          <a:p>
            <a:endParaRPr lang="en-US" baseline="0" dirty="0"/>
          </a:p>
          <a:p>
            <a:pPr marL="0" lvl="1"/>
            <a:r>
              <a:rPr lang="en-US" dirty="0"/>
              <a:t>a. After each suggested probe or challenge question, ask participants the following:</a:t>
            </a:r>
          </a:p>
          <a:p>
            <a:pPr marL="448650" indent="-134595">
              <a:buFont typeface="Arial" pitchFamily="34" charset="0"/>
              <a:buChar char="•"/>
            </a:pPr>
            <a:r>
              <a:rPr lang="en-US" dirty="0"/>
              <a:t>“What makes this a probe/challenge question?”</a:t>
            </a:r>
          </a:p>
          <a:p>
            <a:pPr marL="448650" indent="-134595">
              <a:buFont typeface="Arial" pitchFamily="34" charset="0"/>
              <a:buChar char="•"/>
            </a:pPr>
            <a:r>
              <a:rPr lang="en-US" dirty="0"/>
              <a:t>“Did others mark this as a probe/challenge question?”</a:t>
            </a:r>
          </a:p>
          <a:p>
            <a:pPr marL="448650" indent="-134595">
              <a:buFont typeface="Arial" pitchFamily="34" charset="0"/>
              <a:buChar char="•"/>
            </a:pPr>
            <a:r>
              <a:rPr lang="en-US" dirty="0"/>
              <a:t>“Can you point to any of our resources (the Z-fold summary chart, our strategy charts from day 1, or the </a:t>
            </a:r>
            <a:r>
              <a:rPr lang="en-US" dirty="0" err="1"/>
              <a:t>STeLLA</a:t>
            </a:r>
            <a:r>
              <a:rPr lang="en-US" dirty="0"/>
              <a:t> strategies booklet) to support your answer?”</a:t>
            </a:r>
          </a:p>
          <a:p>
            <a:endParaRPr lang="en-US" dirty="0"/>
          </a:p>
          <a:p>
            <a:r>
              <a:rPr lang="en-US" dirty="0"/>
              <a:t>b. Don’t worry about debate and lack of agreement on some questions. </a:t>
            </a:r>
            <a:r>
              <a:rPr lang="en-US" b="1" dirty="0"/>
              <a:t>The important thing</a:t>
            </a:r>
            <a:r>
              <a:rPr lang="en-US" dirty="0"/>
              <a:t> is that participants clearly understand the difference between the purposes of probe and challenge questions. Sometimes it’s hard to tell whether the teacher in the video intended to find out what a student meant (probe) or move student thinking toward more-scientific understandings (challenge). The teacher may also be asking elicit questions to reveal student ideas and misconceptions.</a:t>
            </a:r>
            <a:endParaRPr lang="en-US" sz="1600" dirty="0"/>
          </a:p>
          <a:p>
            <a:endParaRPr lang="en-US" b="1" dirty="0"/>
          </a:p>
          <a:p>
            <a:r>
              <a:rPr lang="en-US" sz="1200" b="1" kern="1200" dirty="0">
                <a:solidFill>
                  <a:schemeClr val="tx1"/>
                </a:solidFill>
                <a:latin typeface="+mn-lt"/>
                <a:ea typeface="+mn-ea"/>
                <a:cs typeface="+mn-cs"/>
              </a:rPr>
              <a:t>Possible example of an elicit question:</a:t>
            </a:r>
            <a:endParaRPr lang="en-US" sz="1200" kern="1200" dirty="0">
              <a:solidFill>
                <a:schemeClr val="tx1"/>
              </a:solidFill>
              <a:latin typeface="+mn-lt"/>
              <a:ea typeface="+mn-ea"/>
              <a:cs typeface="+mn-cs"/>
            </a:endParaRPr>
          </a:p>
          <a:p>
            <a:pPr marL="228600" indent="-228600">
              <a:buFont typeface="Arial" pitchFamily="34" charset="0"/>
              <a:buChar char="•"/>
            </a:pPr>
            <a:r>
              <a:rPr lang="en-US" sz="1200" b="1" kern="1200" dirty="0">
                <a:solidFill>
                  <a:schemeClr val="tx1"/>
                </a:solidFill>
                <a:latin typeface="+mn-lt"/>
                <a:ea typeface="+mn-ea"/>
                <a:cs typeface="+mn-cs"/>
              </a:rPr>
              <a:t>Video segment 0:00:01.8:</a:t>
            </a:r>
            <a:r>
              <a:rPr lang="en-US" sz="1200" kern="1200" dirty="0">
                <a:solidFill>
                  <a:schemeClr val="tx1"/>
                </a:solidFill>
                <a:latin typeface="+mn-lt"/>
                <a:ea typeface="+mn-ea"/>
                <a:cs typeface="+mn-cs"/>
              </a:rPr>
              <a:t> “What do you think happened to the long hair?” [</a:t>
            </a:r>
            <a:r>
              <a:rPr lang="en-US" sz="1200" i="1" kern="1200" dirty="0">
                <a:solidFill>
                  <a:schemeClr val="tx1"/>
                </a:solidFill>
                <a:latin typeface="+mn-lt"/>
                <a:ea typeface="+mn-ea"/>
                <a:cs typeface="+mn-cs"/>
              </a:rPr>
              <a:t>Justification:</a:t>
            </a:r>
            <a:r>
              <a:rPr lang="en-US" sz="1200" kern="1200" dirty="0">
                <a:solidFill>
                  <a:schemeClr val="tx1"/>
                </a:solidFill>
                <a:latin typeface="+mn-lt"/>
                <a:ea typeface="+mn-ea"/>
                <a:cs typeface="+mn-cs"/>
              </a:rPr>
              <a:t> The teacher asked the whole group this question, expecting many students to share their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examples of probe questions: </a:t>
            </a:r>
            <a:endParaRPr lang="en-US" sz="1200" kern="1200" dirty="0">
              <a:solidFill>
                <a:schemeClr val="tx1"/>
              </a:solidFill>
              <a:latin typeface="+mn-lt"/>
              <a:ea typeface="+mn-ea"/>
              <a:cs typeface="+mn-cs"/>
            </a:endParaRPr>
          </a:p>
          <a:p>
            <a:pPr marL="228600" indent="-228600">
              <a:buFont typeface="Arial" pitchFamily="34" charset="0"/>
              <a:buChar char="•"/>
            </a:pPr>
            <a:r>
              <a:rPr lang="en-US" sz="1200" b="1" kern="1200" dirty="0">
                <a:solidFill>
                  <a:schemeClr val="tx1"/>
                </a:solidFill>
                <a:latin typeface="+mn-lt"/>
                <a:ea typeface="+mn-ea"/>
                <a:cs typeface="+mn-cs"/>
              </a:rPr>
              <a:t>Video segment 0:01:27.6:</a:t>
            </a:r>
            <a:r>
              <a:rPr lang="en-US" sz="1200" kern="1200" dirty="0">
                <a:solidFill>
                  <a:schemeClr val="tx1"/>
                </a:solidFill>
                <a:latin typeface="+mn-lt"/>
                <a:ea typeface="+mn-ea"/>
                <a:cs typeface="+mn-cs"/>
              </a:rPr>
              <a:t> “Now, Chloe, you did think that the hair was going to be medium [length]. So what are your thoughts on what happened to the long hair?” [</a:t>
            </a:r>
            <a:r>
              <a:rPr lang="en-US" sz="1200" i="1" kern="1200" dirty="0">
                <a:solidFill>
                  <a:schemeClr val="tx1"/>
                </a:solidFill>
                <a:latin typeface="+mn-lt"/>
                <a:ea typeface="+mn-ea"/>
                <a:cs typeface="+mn-cs"/>
              </a:rPr>
              <a:t>Justification: </a:t>
            </a:r>
            <a:r>
              <a:rPr lang="en-US" sz="1200" kern="1200" dirty="0">
                <a:solidFill>
                  <a:schemeClr val="tx1"/>
                </a:solidFill>
                <a:latin typeface="+mn-lt"/>
                <a:ea typeface="+mn-ea"/>
                <a:cs typeface="+mn-cs"/>
              </a:rPr>
              <a:t>Earlier, Chloe predicted that the offspring of parents with long and short hair would have medium-length hair. The teacher probes to better understand her thinking.]</a:t>
            </a:r>
          </a:p>
          <a:p>
            <a:pPr marL="228600" indent="-228600">
              <a:buFont typeface="Arial" pitchFamily="34" charset="0"/>
              <a:buChar char="•"/>
            </a:pPr>
            <a:r>
              <a:rPr lang="en-US" sz="1200" b="1" kern="1200" dirty="0">
                <a:solidFill>
                  <a:schemeClr val="tx1"/>
                </a:solidFill>
                <a:latin typeface="+mn-lt"/>
                <a:ea typeface="+mn-ea"/>
                <a:cs typeface="+mn-cs"/>
              </a:rPr>
              <a:t>Segment 0:02:23.9:</a:t>
            </a:r>
            <a:r>
              <a:rPr lang="en-US" sz="1200" kern="1200" dirty="0">
                <a:solidFill>
                  <a:schemeClr val="tx1"/>
                </a:solidFill>
                <a:latin typeface="+mn-lt"/>
                <a:ea typeface="+mn-ea"/>
                <a:cs typeface="+mn-cs"/>
              </a:rPr>
              <a:t> “So what are you saying? What do you think [the dachshund] puppies would then look like?” [</a:t>
            </a:r>
            <a:r>
              <a:rPr lang="en-US" sz="1200" i="1" kern="1200" dirty="0">
                <a:solidFill>
                  <a:schemeClr val="tx1"/>
                </a:solidFill>
                <a:latin typeface="+mn-lt"/>
                <a:ea typeface="+mn-ea"/>
                <a:cs typeface="+mn-cs"/>
              </a:rPr>
              <a:t>Justification: </a:t>
            </a:r>
            <a:r>
              <a:rPr lang="en-US" sz="1200" kern="1200" dirty="0">
                <a:solidFill>
                  <a:schemeClr val="tx1"/>
                </a:solidFill>
                <a:latin typeface="+mn-lt"/>
                <a:ea typeface="+mn-ea"/>
                <a:cs typeface="+mn-cs"/>
              </a:rPr>
              <a:t>After a student talks about the possible genes of parent dachshunds, the teacher probes to clarify how this relates to their offspring.]</a:t>
            </a:r>
          </a:p>
          <a:p>
            <a:pPr marL="228600" indent="-228600">
              <a:buFont typeface="Arial" pitchFamily="34" charset="0"/>
              <a:buChar char="•"/>
            </a:pPr>
            <a:r>
              <a:rPr lang="en-US" sz="1200" b="1" kern="1200" dirty="0">
                <a:solidFill>
                  <a:schemeClr val="tx1"/>
                </a:solidFill>
                <a:latin typeface="+mn-lt"/>
                <a:ea typeface="+mn-ea"/>
                <a:cs typeface="+mn-cs"/>
              </a:rPr>
              <a:t>Segment 0:02:34.2:</a:t>
            </a:r>
            <a:r>
              <a:rPr lang="en-US" sz="1200" kern="1200" dirty="0">
                <a:solidFill>
                  <a:schemeClr val="tx1"/>
                </a:solidFill>
                <a:latin typeface="+mn-lt"/>
                <a:ea typeface="+mn-ea"/>
                <a:cs typeface="+mn-cs"/>
              </a:rPr>
              <a:t> “So you said two short-hairs maybe mate. So what could happen, do you think?”  [</a:t>
            </a:r>
            <a:r>
              <a:rPr lang="en-US" sz="1200" i="1" kern="1200" dirty="0">
                <a:solidFill>
                  <a:schemeClr val="tx1"/>
                </a:solidFill>
                <a:latin typeface="+mn-lt"/>
                <a:ea typeface="+mn-ea"/>
                <a:cs typeface="+mn-cs"/>
              </a:rPr>
              <a:t>Justification: </a:t>
            </a:r>
            <a:r>
              <a:rPr lang="en-US" sz="1200" kern="1200" dirty="0">
                <a:solidFill>
                  <a:schemeClr val="tx1"/>
                </a:solidFill>
                <a:latin typeface="+mn-lt"/>
                <a:ea typeface="+mn-ea"/>
                <a:cs typeface="+mn-cs"/>
              </a:rPr>
              <a:t>The teacher returns to the same student for additional clarification.]</a:t>
            </a:r>
          </a:p>
          <a:p>
            <a:pPr marL="228600" indent="-228600">
              <a:buFont typeface="Arial" pitchFamily="34" charset="0"/>
              <a:buChar char="•"/>
            </a:pPr>
            <a:r>
              <a:rPr lang="en-US" sz="1200" b="1" kern="1200" dirty="0">
                <a:solidFill>
                  <a:schemeClr val="tx1"/>
                </a:solidFill>
                <a:latin typeface="+mn-lt"/>
                <a:ea typeface="+mn-ea"/>
                <a:cs typeface="+mn-cs"/>
              </a:rPr>
              <a:t>Segment 0:02:42.9:</a:t>
            </a:r>
            <a:r>
              <a:rPr lang="en-US" sz="1200" kern="1200" dirty="0">
                <a:solidFill>
                  <a:schemeClr val="tx1"/>
                </a:solidFill>
                <a:latin typeface="+mn-lt"/>
                <a:ea typeface="+mn-ea"/>
                <a:cs typeface="+mn-cs"/>
              </a:rPr>
              <a:t> “And what if two long-hairs mate? What could happen?” [</a:t>
            </a:r>
            <a:r>
              <a:rPr lang="en-US" sz="1200" i="1" kern="1200" dirty="0">
                <a:solidFill>
                  <a:schemeClr val="tx1"/>
                </a:solidFill>
                <a:latin typeface="+mn-lt"/>
                <a:ea typeface="+mn-ea"/>
                <a:cs typeface="+mn-cs"/>
              </a:rPr>
              <a:t>Justification: </a:t>
            </a:r>
            <a:r>
              <a:rPr lang="en-US" sz="1200" kern="1200" dirty="0">
                <a:solidFill>
                  <a:schemeClr val="tx1"/>
                </a:solidFill>
                <a:latin typeface="+mn-lt"/>
                <a:ea typeface="+mn-ea"/>
                <a:cs typeface="+mn-cs"/>
              </a:rPr>
              <a:t>The teacher returns to the same student to further explore his existing thinking without challenging him to reconsider or make a new connection.]  </a:t>
            </a:r>
          </a:p>
          <a:p>
            <a:pPr marL="228600"/>
            <a:endParaRPr lang="en-US" sz="1200" b="1" kern="1200" dirty="0">
              <a:solidFill>
                <a:schemeClr val="tx1"/>
              </a:solidFill>
              <a:latin typeface="+mn-lt"/>
              <a:ea typeface="+mn-ea"/>
              <a:cs typeface="+mn-cs"/>
            </a:endParaRPr>
          </a:p>
          <a:p>
            <a:pPr marL="228600"/>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Some participants might consider this a challenge question because the teacher asked the student to consider the scenario of two long-hairs mating.</a:t>
            </a:r>
            <a:endParaRPr lang="en-US" baseline="0"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17</a:t>
            </a:fld>
            <a:endParaRPr lang="en-US"/>
          </a:p>
        </p:txBody>
      </p:sp>
    </p:spTree>
    <p:extLst>
      <p:ext uri="{BB962C8B-B14F-4D97-AF65-F5344CB8AC3E}">
        <p14:creationId xmlns:p14="http://schemas.microsoft.com/office/powerpoint/2010/main" val="497694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dirty="0"/>
          </a:p>
          <a:p>
            <a:pPr marL="0" lvl="1"/>
            <a:r>
              <a:rPr lang="en-US" dirty="0"/>
              <a:t>a. </a:t>
            </a:r>
            <a:r>
              <a:rPr lang="en-US" b="1" dirty="0"/>
              <a:t>Individuals:</a:t>
            </a:r>
            <a:r>
              <a:rPr lang="en-US" dirty="0"/>
              <a:t> “Identify a missed opportunity for a probe question in the video transcript.”</a:t>
            </a:r>
          </a:p>
          <a:p>
            <a:endParaRPr lang="en-US" b="1" dirty="0"/>
          </a:p>
          <a:p>
            <a:r>
              <a:rPr lang="en-US" dirty="0"/>
              <a:t>b. </a:t>
            </a:r>
            <a:r>
              <a:rPr lang="en-US" b="1" dirty="0"/>
              <a:t>Turn and Talk:</a:t>
            </a:r>
            <a:r>
              <a:rPr lang="en-US" dirty="0"/>
              <a:t> Have participants pair up and discuss their suggested probe questions. Listen to their conversations to assess whether they</a:t>
            </a:r>
            <a:r>
              <a:rPr lang="en-US" sz="1000" dirty="0"/>
              <a:t> </a:t>
            </a:r>
            <a:r>
              <a:rPr lang="en-US" dirty="0"/>
              <a:t>truly comprehend that a probe question is designed to help them understand what students are thinking.</a:t>
            </a:r>
          </a:p>
          <a:p>
            <a:endParaRPr lang="en-US" b="1" dirty="0"/>
          </a:p>
          <a:p>
            <a:r>
              <a:rPr lang="en-US" dirty="0"/>
              <a:t>c. </a:t>
            </a:r>
            <a:r>
              <a:rPr lang="en-US" b="1" dirty="0"/>
              <a:t>Whole-group share-out:</a:t>
            </a:r>
            <a:r>
              <a:rPr lang="en-US" dirty="0"/>
              <a:t> Participants may need guidance about when to ask probe questions. Remind them that probe questions are appropriate when students make vague or abbreviated statements, or when they simply use a vocabulary term without saying what it means. Do they really understand the term or concept, or do they have misconceptions? Ask a probe question to find out!  </a:t>
            </a:r>
          </a:p>
          <a:p>
            <a:endParaRPr lang="en-US" b="1" dirty="0"/>
          </a:p>
          <a:p>
            <a:r>
              <a:rPr lang="en-US" dirty="0"/>
              <a:t>d. </a:t>
            </a:r>
            <a:r>
              <a:rPr lang="en-US" b="1" dirty="0"/>
              <a:t>Remind participants:</a:t>
            </a:r>
            <a:r>
              <a:rPr lang="en-US" dirty="0"/>
              <a:t> “Don’t probe everything a student says. Just probe responses that seem relevant to the lesson’s main learning goal and might reveal interesting student thinking.”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missed opportunities: </a:t>
            </a:r>
            <a:endParaRPr lang="en-US" sz="1200" kern="1200" dirty="0">
              <a:solidFill>
                <a:schemeClr val="tx1"/>
              </a:solidFill>
              <a:latin typeface="+mn-lt"/>
              <a:ea typeface="+mn-ea"/>
              <a:cs typeface="+mn-cs"/>
            </a:endParaRPr>
          </a:p>
          <a:p>
            <a:pPr marL="228600" indent="-228600">
              <a:buFont typeface="Arial" pitchFamily="34" charset="0"/>
              <a:buChar char="•"/>
            </a:pPr>
            <a:r>
              <a:rPr lang="en-US" sz="1200" b="1" kern="1200" dirty="0">
                <a:solidFill>
                  <a:schemeClr val="tx1"/>
                </a:solidFill>
                <a:latin typeface="+mn-lt"/>
                <a:ea typeface="+mn-ea"/>
                <a:cs typeface="+mn-cs"/>
              </a:rPr>
              <a:t>Video segment 0:00:29.1:</a:t>
            </a:r>
            <a:r>
              <a:rPr lang="en-US" sz="1200" kern="1200" dirty="0">
                <a:solidFill>
                  <a:schemeClr val="tx1"/>
                </a:solidFill>
                <a:latin typeface="+mn-lt"/>
                <a:ea typeface="+mn-ea"/>
                <a:cs typeface="+mn-cs"/>
              </a:rPr>
              <a:t> After this description of stronger or weaker genes, the teacher might have posed a probe question asking the student to describe what might make one gene stronger or weaker than another. </a:t>
            </a:r>
          </a:p>
          <a:p>
            <a:pPr marL="228600" indent="-228600">
              <a:buFont typeface="Arial" pitchFamily="34" charset="0"/>
              <a:buChar char="•"/>
            </a:pPr>
            <a:r>
              <a:rPr lang="en-US" sz="1200" b="1" kern="1200" dirty="0">
                <a:solidFill>
                  <a:schemeClr val="tx1"/>
                </a:solidFill>
                <a:latin typeface="+mn-lt"/>
                <a:ea typeface="+mn-ea"/>
                <a:cs typeface="+mn-cs"/>
              </a:rPr>
              <a:t>Segment 0:01:23.6:</a:t>
            </a:r>
            <a:r>
              <a:rPr lang="en-US" sz="1200" kern="1200" dirty="0">
                <a:solidFill>
                  <a:schemeClr val="tx1"/>
                </a:solidFill>
                <a:latin typeface="+mn-lt"/>
                <a:ea typeface="+mn-ea"/>
                <a:cs typeface="+mn-cs"/>
              </a:rPr>
              <a:t> A second student refers to a gene being stronger (0:00:44.2). The teacher might have probed to find out what this student means by a “stronger” gene. </a:t>
            </a:r>
          </a:p>
          <a:p>
            <a:pPr marL="228600" indent="-228600">
              <a:buFont typeface="Arial" pitchFamily="34" charset="0"/>
              <a:buChar char="•"/>
            </a:pPr>
            <a:r>
              <a:rPr lang="en-US" sz="1200" b="1" kern="1200" dirty="0">
                <a:solidFill>
                  <a:schemeClr val="tx1"/>
                </a:solidFill>
                <a:latin typeface="+mn-lt"/>
                <a:ea typeface="+mn-ea"/>
                <a:cs typeface="+mn-cs"/>
              </a:rPr>
              <a:t>Segment 0:01:52.6:</a:t>
            </a:r>
            <a:r>
              <a:rPr lang="en-US" sz="1200" kern="1200" dirty="0">
                <a:solidFill>
                  <a:schemeClr val="tx1"/>
                </a:solidFill>
                <a:latin typeface="+mn-lt"/>
                <a:ea typeface="+mn-ea"/>
                <a:cs typeface="+mn-cs"/>
              </a:rPr>
              <a:t> The teacher might have asked the student a probe question to better understand how she thinks genes disappear, or whether she means that a trait disappears. The teacher might also have probed to find out how the student envisions a gene disappearing and reappearing in subsequent generations. </a:t>
            </a:r>
            <a:endParaRPr lang="en-US" b="1" dirty="0"/>
          </a:p>
          <a:p>
            <a:pPr marL="280406" indent="-280406">
              <a:lnSpc>
                <a:spcPct val="115000"/>
              </a:lnSpc>
              <a:spcBef>
                <a:spcPts val="589"/>
              </a:spcBef>
              <a:spcAft>
                <a:spcPts val="589"/>
              </a:spcAft>
              <a:buSzPts val="1000"/>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2726893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BA67EAEF-652F-4956-A656-EB003437A79A}" type="slidenum">
              <a:rPr lang="en-US" smtClean="0"/>
              <a:pPr eaLnBrk="1" hangingPunct="1"/>
              <a:t>19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dirty="0"/>
              <a:t>15 min</a:t>
            </a:r>
          </a:p>
          <a:p>
            <a:pPr eaLnBrk="1" hangingPunct="1"/>
            <a:endParaRPr lang="en-US" dirty="0"/>
          </a:p>
          <a:p>
            <a:pPr marL="0" lvl="1"/>
            <a:r>
              <a:rPr lang="en-US" dirty="0"/>
              <a:t>a. “Now let’s consider some commonly held student ideas (misconceptions). Then we can analyze whether any of these ideas appear in our video clips.” </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b. </a:t>
            </a:r>
            <a:r>
              <a:rPr lang="en-US" sz="1200" kern="1200" dirty="0">
                <a:solidFill>
                  <a:schemeClr val="tx1"/>
                </a:solidFill>
                <a:latin typeface="+mn-lt"/>
                <a:ea typeface="+mn-ea"/>
                <a:cs typeface="+mn-cs"/>
              </a:rPr>
              <a:t>Have participants locate the Common Student Ideas chart in the resources section of their lesson plans binders. </a:t>
            </a:r>
          </a:p>
          <a:p>
            <a:endParaRPr lang="en-US" dirty="0"/>
          </a:p>
          <a:p>
            <a:r>
              <a:rPr lang="en-US" dirty="0"/>
              <a:t>c. “This Common Student Ideas chart shows some commonly held student ideas that are interesting but aren’t scientifically accurate.”</a:t>
            </a:r>
          </a:p>
          <a:p>
            <a:endParaRPr lang="en-US" b="1" dirty="0"/>
          </a:p>
          <a:p>
            <a:r>
              <a:rPr lang="en-US" dirty="0"/>
              <a:t>d. </a:t>
            </a:r>
            <a:r>
              <a:rPr lang="en-US" b="1" dirty="0"/>
              <a:t>Individuals:</a:t>
            </a:r>
            <a:r>
              <a:rPr lang="en-US" dirty="0"/>
              <a:t> Have participants mark with a red sticker dot any</a:t>
            </a:r>
            <a:r>
              <a:rPr lang="en-US" sz="1000" dirty="0"/>
              <a:t> </a:t>
            </a:r>
            <a:r>
              <a:rPr lang="en-US" dirty="0"/>
              <a:t>ideas they’ve observed among their students, and mark with a blue sticker dot any ideas they’ve</a:t>
            </a:r>
            <a:r>
              <a:rPr lang="en-US" baseline="0" dirty="0"/>
              <a:t> had</a:t>
            </a:r>
            <a:r>
              <a:rPr lang="en-US" dirty="0"/>
              <a:t> themselves.</a:t>
            </a:r>
          </a:p>
          <a:p>
            <a:endParaRPr lang="en-US" b="1" dirty="0"/>
          </a:p>
          <a:p>
            <a:r>
              <a:rPr lang="en-US" dirty="0"/>
              <a:t>e. </a:t>
            </a:r>
            <a:r>
              <a:rPr lang="en-US" b="1" dirty="0"/>
              <a:t>Pairs:</a:t>
            </a:r>
            <a:r>
              <a:rPr lang="en-US" dirty="0"/>
              <a:t> Have participants discuss their observations with a partner.</a:t>
            </a:r>
          </a:p>
          <a:p>
            <a:endParaRPr lang="en-US" b="1" dirty="0"/>
          </a:p>
          <a:p>
            <a:r>
              <a:rPr lang="en-US" dirty="0"/>
              <a:t>f. </a:t>
            </a:r>
            <a:r>
              <a:rPr lang="en-US" b="1" dirty="0"/>
              <a:t>Whole-group discussion:</a:t>
            </a:r>
            <a:r>
              <a:rPr lang="en-US" dirty="0"/>
              <a:t> </a:t>
            </a:r>
            <a:r>
              <a:rPr lang="en-US" sz="1200" kern="1200" dirty="0">
                <a:solidFill>
                  <a:schemeClr val="tx1"/>
                </a:solidFill>
                <a:latin typeface="+mn-lt"/>
                <a:ea typeface="+mn-ea"/>
                <a:cs typeface="+mn-cs"/>
              </a:rPr>
              <a:t>Ask participants to share which ideas they’ve observed in their students and themselves. During this share-out, apply sticker dots to the Common Student Ideas chart at the front of the room as participants to highlight patterns in the results. Then discuss the following questions:</a:t>
            </a:r>
            <a:endParaRPr lang="en-US" dirty="0"/>
          </a:p>
          <a:p>
            <a:pPr marL="448650" indent="-134595">
              <a:buFont typeface="Arial" pitchFamily="34" charset="0"/>
              <a:buChar char="•"/>
            </a:pPr>
            <a:r>
              <a:rPr lang="en-US" dirty="0"/>
              <a:t>“What conceptual patterns do you notice in the red and blue dots?” </a:t>
            </a:r>
          </a:p>
          <a:p>
            <a:pPr marL="448650" indent="-134595">
              <a:buFont typeface="Arial" pitchFamily="34" charset="0"/>
              <a:buChar char="•"/>
            </a:pPr>
            <a:r>
              <a:rPr lang="en-US" dirty="0"/>
              <a:t>“What reactions do you have to this analysis? What did it make you think about?”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short, skip this pattern analysis and discussion.</a:t>
            </a:r>
          </a:p>
          <a:p>
            <a:endParaRPr lang="en-US" b="1" dirty="0"/>
          </a:p>
          <a:p>
            <a:r>
              <a:rPr lang="en-US" dirty="0"/>
              <a:t>g. “We’ve recognized these common ideas in students or held them ourselves. It’s important to be aware of them when we’re analyzing student thinking in the video clips or planning and teaching lessons in the future.”</a:t>
            </a:r>
          </a:p>
          <a:p>
            <a:endParaRPr lang="en-US" b="1" dirty="0"/>
          </a:p>
          <a:p>
            <a:r>
              <a:rPr lang="en-US" dirty="0"/>
              <a:t>h. “Now let’s look for evidence of these common student ideas in a video clip.” </a:t>
            </a:r>
            <a:r>
              <a:rPr lang="en-US" sz="900" dirty="0"/>
              <a:t> </a:t>
            </a: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4829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r>
              <a:rPr lang="en-US" dirty="0"/>
              <a:t>a. Give participants time to review your summary of their reflections from day 1 and offer reactions and comments or ask follow-up questions. </a:t>
            </a: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2</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a:r>
              <a:rPr lang="en-US" dirty="0"/>
              <a:t>a. Have participants count off in ones,</a:t>
            </a:r>
            <a:r>
              <a:rPr lang="en-US" baseline="0" dirty="0"/>
              <a:t> </a:t>
            </a:r>
            <a:r>
              <a:rPr lang="en-US" dirty="0"/>
              <a:t>twos, and threes (1, 2, 3, 1, 2, 3). “Ones” will focus on idea 1 on the Common Student Ideas chart, “twos” will focus on idea 2, and</a:t>
            </a:r>
            <a:r>
              <a:rPr lang="en-US" baseline="0" dirty="0"/>
              <a:t> “threes” will focus on idea 3</a:t>
            </a:r>
            <a:r>
              <a:rPr lang="en-US" dirty="0"/>
              <a:t>.</a:t>
            </a:r>
          </a:p>
          <a:p>
            <a:endParaRPr lang="en-US" b="1" dirty="0"/>
          </a:p>
          <a:p>
            <a:r>
              <a:rPr lang="en-US" dirty="0"/>
              <a:t>b. </a:t>
            </a:r>
            <a:r>
              <a:rPr lang="en-US" b="1" dirty="0"/>
              <a:t>Individuals:</a:t>
            </a:r>
            <a:r>
              <a:rPr lang="en-US" dirty="0"/>
              <a:t> “Read the scientific explanations for your assigned idea on the Common Student Ideas chart.” </a:t>
            </a:r>
          </a:p>
          <a:p>
            <a:endParaRPr lang="en-US" b="1" dirty="0"/>
          </a:p>
          <a:p>
            <a:r>
              <a:rPr lang="en-US" dirty="0"/>
              <a:t>c. </a:t>
            </a:r>
            <a:r>
              <a:rPr lang="en-US" b="1" dirty="0"/>
              <a:t>Pairs:</a:t>
            </a:r>
            <a:r>
              <a:rPr lang="en-US" dirty="0"/>
              <a:t> “Discuss these explanations</a:t>
            </a:r>
            <a:r>
              <a:rPr lang="en-US" baseline="0" dirty="0"/>
              <a:t> briefly </a:t>
            </a:r>
            <a:r>
              <a:rPr lang="en-US" dirty="0"/>
              <a:t>with a partner. What was new to you? Write on sticky notes any content questions you have and place the notes on the Parking Lot poster.”</a:t>
            </a: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20</a:t>
            </a:fld>
            <a:endParaRPr lang="en-US"/>
          </a:p>
        </p:txBody>
      </p:sp>
    </p:spTree>
    <p:extLst>
      <p:ext uri="{BB962C8B-B14F-4D97-AF65-F5344CB8AC3E}">
        <p14:creationId xmlns:p14="http://schemas.microsoft.com/office/powerpoint/2010/main" val="1820490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945369A7-A66B-424A-B74B-C0F6E25AA912}" type="slidenum">
              <a:rPr lang="en-US" smtClean="0">
                <a:ea typeface="ＭＳ Ｐゴシック" pitchFamily="34" charset="-128"/>
              </a:rPr>
              <a:pPr eaLnBrk="1" hangingPunct="1"/>
              <a:t>21</a:t>
            </a:fld>
            <a:endParaRPr lang="en-US">
              <a:ea typeface="ＭＳ Ｐゴシック" pitchFamily="3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pitchFamily="34" charset="-128"/>
              </a:rPr>
              <a:t>5</a:t>
            </a:r>
            <a:r>
              <a:rPr lang="en-US" baseline="0" dirty="0">
                <a:ea typeface="ＭＳ Ｐゴシック" pitchFamily="34" charset="-128"/>
              </a:rPr>
              <a:t> min</a:t>
            </a:r>
          </a:p>
          <a:p>
            <a:pPr eaLnBrk="1" hangingPunct="1"/>
            <a:endParaRPr lang="en-US" dirty="0">
              <a:ea typeface="ＭＳ Ｐゴシック" pitchFamily="34" charset="-128"/>
            </a:endParaRPr>
          </a:p>
          <a:p>
            <a:pPr marL="0" lvl="1"/>
            <a:r>
              <a:rPr lang="en-US" dirty="0"/>
              <a:t>a. “Before we analyze the video clip, let’s think about our lesson analysis process.”</a:t>
            </a:r>
          </a:p>
          <a:p>
            <a:endParaRPr lang="en-US" dirty="0"/>
          </a:p>
          <a:p>
            <a:r>
              <a:rPr lang="en-US" dirty="0"/>
              <a:t>b. Review the analysis basics on the slide. </a:t>
            </a:r>
          </a:p>
          <a:p>
            <a:endParaRPr lang="en-US" b="1" dirty="0"/>
          </a:p>
          <a:p>
            <a:r>
              <a:rPr lang="en-US" b="1" dirty="0"/>
              <a:t>Note:</a:t>
            </a:r>
            <a:r>
              <a:rPr lang="en-US" dirty="0"/>
              <a:t> Direct participants to page 2 in the strategies booklet if they have specific questions that require more information.</a:t>
            </a:r>
          </a:p>
          <a:p>
            <a:endParaRPr lang="en-US" b="1" dirty="0"/>
          </a:p>
          <a:p>
            <a:r>
              <a:rPr lang="en-US" dirty="0"/>
              <a:t>c. </a:t>
            </a:r>
            <a:r>
              <a:rPr lang="en-US" b="1" dirty="0"/>
              <a:t>Why the analysis basics are important:</a:t>
            </a:r>
            <a:r>
              <a:rPr lang="en-US" dirty="0"/>
              <a:t> “The analysis basics will help us dig deeper and learn more from our </a:t>
            </a:r>
            <a:r>
              <a:rPr lang="en-US" dirty="0" err="1"/>
              <a:t>videocase</a:t>
            </a:r>
            <a:r>
              <a:rPr lang="en-US" dirty="0"/>
              <a:t> analyses while keeping us focused on the ultimate goal of improved student learning.” </a:t>
            </a:r>
          </a:p>
          <a:p>
            <a:endParaRPr lang="en-US" b="1" dirty="0"/>
          </a:p>
          <a:p>
            <a:r>
              <a:rPr lang="en-US" b="1" dirty="0"/>
              <a:t>Note: </a:t>
            </a:r>
            <a:r>
              <a:rPr lang="en-US" dirty="0"/>
              <a:t>This lesson analysis process is </a:t>
            </a:r>
            <a:r>
              <a:rPr lang="en-US" b="1" dirty="0"/>
              <a:t>not</a:t>
            </a:r>
            <a:r>
              <a:rPr lang="en-US" dirty="0"/>
              <a:t> about critiquing teachers but about improving student learning. </a:t>
            </a:r>
          </a:p>
          <a:p>
            <a:endParaRPr lang="en-US" b="1" dirty="0"/>
          </a:p>
          <a:p>
            <a:r>
              <a:rPr lang="en-US" dirty="0"/>
              <a:t>d. “We’ll use a more structured lesson analysis protocol when we begin reviewing each other’s videos in the fall study-group sessions.” </a:t>
            </a:r>
            <a:endParaRPr lang="en-US" sz="1000" dirty="0"/>
          </a:p>
          <a:p>
            <a:pPr marL="216227" lvl="1" indent="-216227" defTabSz="864908">
              <a:defRPr/>
            </a:pPr>
            <a:endParaRPr lang="en-US" sz="1500" dirty="0"/>
          </a:p>
          <a:p>
            <a:pPr eaLnBrk="1" hangingPunct="1"/>
            <a:endParaRPr lang="en-US" baseline="0" dirty="0">
              <a:ea typeface="ＭＳ Ｐゴシック" pitchFamily="34" charset="-128"/>
            </a:endParaRP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50768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31C5FBB5-89A6-4DB0-A80D-1A97731ED15A}" type="slidenum">
              <a:rPr lang="en-US" smtClean="0"/>
              <a:pPr eaLnBrk="1" hangingPunct="1"/>
              <a:t>22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dirty="0"/>
              <a:t>15 min</a:t>
            </a:r>
          </a:p>
          <a:p>
            <a:pPr eaLnBrk="1" hangingPunct="1"/>
            <a:endParaRPr lang="en-US" dirty="0"/>
          </a:p>
          <a:p>
            <a:pPr marL="0" lvl="1"/>
            <a:r>
              <a:rPr lang="en-US" dirty="0"/>
              <a:t>a. Remind participants of the purposes of video analysis: to deepen understandings of </a:t>
            </a:r>
            <a:r>
              <a:rPr lang="en-US" dirty="0" err="1"/>
              <a:t>STeLLA</a:t>
            </a:r>
            <a:r>
              <a:rPr lang="en-US" dirty="0"/>
              <a:t> strategies; to develop their ability to analyze student thinking; and, ultimately, to improve student learning.</a:t>
            </a:r>
          </a:p>
          <a:p>
            <a:endParaRPr lang="en-US" b="1" dirty="0"/>
          </a:p>
          <a:p>
            <a:r>
              <a:rPr lang="en-US" dirty="0"/>
              <a:t>b. </a:t>
            </a:r>
            <a:r>
              <a:rPr lang="en-US" b="1" dirty="0"/>
              <a:t>Tell participants:</a:t>
            </a:r>
            <a:r>
              <a:rPr lang="en-US" dirty="0"/>
              <a:t> “Remember to refer to your Common Student Ideas chart as you analyze the video clip.” </a:t>
            </a:r>
          </a:p>
          <a:p>
            <a:endParaRPr lang="en-US" b="1" dirty="0"/>
          </a:p>
          <a:p>
            <a:r>
              <a:rPr lang="en-US" dirty="0"/>
              <a:t>c. </a:t>
            </a:r>
            <a:r>
              <a:rPr lang="en-US" b="1" dirty="0"/>
              <a:t>Individuals: </a:t>
            </a:r>
            <a:r>
              <a:rPr lang="en-US" dirty="0"/>
              <a:t>Review the slide instructions before participants begin working independently on the tasks.</a:t>
            </a:r>
            <a:r>
              <a:rPr lang="en-US" sz="1000" dirty="0"/>
              <a:t> </a:t>
            </a:r>
            <a:endParaRPr lang="en-US" dirty="0"/>
          </a:p>
          <a:p>
            <a:endParaRPr lang="en-US" b="1" dirty="0"/>
          </a:p>
          <a:p>
            <a:r>
              <a:rPr lang="en-US" dirty="0"/>
              <a:t>d. </a:t>
            </a:r>
            <a:r>
              <a:rPr lang="en-US" b="1" dirty="0"/>
              <a:t>Whole group:</a:t>
            </a:r>
            <a:endParaRPr lang="en-US" dirty="0"/>
          </a:p>
          <a:p>
            <a:pPr marL="448650" indent="-134595">
              <a:buFont typeface="Arial" pitchFamily="34" charset="0"/>
              <a:buChar char="•"/>
            </a:pPr>
            <a:r>
              <a:rPr lang="en-US" dirty="0"/>
              <a:t>Have several participants share their claims and evidence. </a:t>
            </a:r>
          </a:p>
          <a:p>
            <a:pPr marL="448650" indent="-134595">
              <a:buFont typeface="Arial" pitchFamily="34" charset="0"/>
              <a:buChar char="•"/>
            </a:pPr>
            <a:r>
              <a:rPr lang="en-US" b="1" dirty="0"/>
              <a:t>Ask:</a:t>
            </a:r>
            <a:r>
              <a:rPr lang="en-US" dirty="0"/>
              <a:t> “Did you recognize any of the common student ideas in the students’ responses?”</a:t>
            </a:r>
          </a:p>
          <a:p>
            <a:pPr marL="448650" indent="-134595">
              <a:buFont typeface="Arial" pitchFamily="34" charset="0"/>
              <a:buChar char="•"/>
            </a:pPr>
            <a:r>
              <a:rPr lang="en-US" b="1" dirty="0"/>
              <a:t>Ask:</a:t>
            </a:r>
            <a:r>
              <a:rPr lang="en-US" dirty="0"/>
              <a:t> “What probe or challenge questions might you ask to better understand student thinking?”</a:t>
            </a:r>
          </a:p>
          <a:p>
            <a:endParaRPr lang="en-US" b="1" dirty="0"/>
          </a:p>
          <a:p>
            <a:r>
              <a:rPr lang="en-US" b="1" dirty="0"/>
              <a:t>Note 1:</a:t>
            </a:r>
            <a:r>
              <a:rPr lang="en-US" dirty="0"/>
              <a:t> Remember to use probe and challenge questions as you interact with participants.</a:t>
            </a:r>
            <a:endParaRPr lang="en-US" sz="1600" dirty="0"/>
          </a:p>
          <a:p>
            <a:endParaRPr lang="en-US" b="1" dirty="0"/>
          </a:p>
          <a:p>
            <a:r>
              <a:rPr lang="en-US" sz="1200" b="1" kern="1200" dirty="0">
                <a:solidFill>
                  <a:schemeClr val="tx1"/>
                </a:solidFill>
                <a:latin typeface="+mn-lt"/>
                <a:ea typeface="+mn-ea"/>
                <a:cs typeface="+mn-cs"/>
              </a:rPr>
              <a:t>Visible misconception:</a:t>
            </a:r>
            <a:r>
              <a:rPr lang="en-US" sz="1200" kern="1200" dirty="0">
                <a:solidFill>
                  <a:schemeClr val="tx1"/>
                </a:solidFill>
                <a:latin typeface="+mn-lt"/>
                <a:ea typeface="+mn-ea"/>
                <a:cs typeface="+mn-cs"/>
              </a:rPr>
              <a:t> Dominant traits are the “stronger” traits.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claim:</a:t>
            </a:r>
            <a:r>
              <a:rPr lang="en-US" sz="1200" kern="1200" dirty="0">
                <a:solidFill>
                  <a:schemeClr val="tx1"/>
                </a:solidFill>
                <a:latin typeface="+mn-lt"/>
                <a:ea typeface="+mn-ea"/>
                <a:cs typeface="+mn-cs"/>
              </a:rPr>
              <a:t> In video segments 0:01:34.4–0:01:52.6, the student seems to equate a visible trait with the gene that produces that trait.  She seems to think that if the trait isn’t expressed, the gene must have disappeared (or isn’t present in that individual).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Reasoning:</a:t>
            </a:r>
            <a:r>
              <a:rPr lang="en-US" sz="1200" kern="1200" dirty="0">
                <a:solidFill>
                  <a:schemeClr val="tx1"/>
                </a:solidFill>
                <a:latin typeface="+mn-lt"/>
                <a:ea typeface="+mn-ea"/>
                <a:cs typeface="+mn-cs"/>
              </a:rPr>
              <a:t> By the end of the lesson series, it will be important for students to have a clear understanding of the difference between a visible trait and the </a:t>
            </a:r>
            <a:r>
              <a:rPr lang="en-US" sz="1200" i="1" kern="1200" dirty="0">
                <a:solidFill>
                  <a:schemeClr val="tx1"/>
                </a:solidFill>
                <a:latin typeface="+mn-lt"/>
                <a:ea typeface="+mn-ea"/>
                <a:cs typeface="+mn-cs"/>
              </a:rPr>
              <a:t>combination</a:t>
            </a:r>
            <a:r>
              <a:rPr lang="en-US" sz="1200" kern="1200" dirty="0">
                <a:solidFill>
                  <a:schemeClr val="tx1"/>
                </a:solidFill>
                <a:latin typeface="+mn-lt"/>
                <a:ea typeface="+mn-ea"/>
                <a:cs typeface="+mn-cs"/>
              </a:rPr>
              <a:t> of genes that lead to the visible trait. They should also understand that if a gene isn’t present in either parent (even if it was present in a more distant relative), the trait cannot magically resurface in the descendants. </a:t>
            </a:r>
            <a:endParaRPr lang="en-US" dirty="0"/>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587469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23</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lvl="0"/>
            <a:r>
              <a:rPr lang="en-US" dirty="0">
                <a:latin typeface="Arial" charset="0"/>
              </a:rPr>
              <a:t>20 min</a:t>
            </a:r>
          </a:p>
          <a:p>
            <a:pPr lvl="0"/>
            <a:endParaRPr lang="en-US" u="none" dirty="0">
              <a:latin typeface="Arial" charset="0"/>
            </a:endParaRPr>
          </a:p>
          <a:p>
            <a:pPr marL="0" lvl="1"/>
            <a:r>
              <a:rPr lang="en-US" dirty="0"/>
              <a:t>a. Read the context for this video clip at the top of the transcript (handout</a:t>
            </a:r>
            <a:r>
              <a:rPr lang="en-US" baseline="0" dirty="0"/>
              <a:t> 2.3</a:t>
            </a:r>
            <a:r>
              <a:rPr lang="en-US" dirty="0"/>
              <a:t>). Make sure participants understand that the students in this clip are continuing to wrestle with the tree claims from the previous lesson.</a:t>
            </a:r>
          </a:p>
          <a:p>
            <a:pPr marL="0" lvl="1"/>
            <a:endParaRPr lang="en-US" dirty="0"/>
          </a:p>
          <a:p>
            <a:r>
              <a:rPr lang="en-US" dirty="0"/>
              <a:t>b. Provide instructions for watching video clip 3 and using the transcript to identify</a:t>
            </a:r>
            <a:r>
              <a:rPr lang="en-US" b="1" i="1" dirty="0"/>
              <a:t> </a:t>
            </a:r>
            <a:r>
              <a:rPr lang="en-US" dirty="0"/>
              <a:t>questions that probe student ideas and predictions and challenge student thinking. </a:t>
            </a:r>
            <a:r>
              <a:rPr lang="en-US" b="1" dirty="0"/>
              <a:t>Participants should also be on the lookout for leading questions and missed opportunities. </a:t>
            </a:r>
            <a:r>
              <a:rPr lang="en-US" dirty="0"/>
              <a:t>(</a:t>
            </a:r>
            <a:r>
              <a:rPr lang="en-US" b="1" dirty="0"/>
              <a:t>Note: </a:t>
            </a:r>
            <a:r>
              <a:rPr lang="en-US" dirty="0"/>
              <a:t>Leading questions provide hints or make it easy for students to give the “right” answer.) Remind participants that other types of questions (such as elicit questions) may appear in this video clip.</a:t>
            </a:r>
          </a:p>
          <a:p>
            <a:endParaRPr lang="en-US" dirty="0"/>
          </a:p>
          <a:p>
            <a:r>
              <a:rPr lang="en-US" dirty="0"/>
              <a:t>c. </a:t>
            </a:r>
            <a:r>
              <a:rPr lang="en-US" b="1" dirty="0"/>
              <a:t>Individuals: </a:t>
            </a:r>
            <a:r>
              <a:rPr lang="en-US" dirty="0"/>
              <a:t>Review the slide instructions before participants begin working independently on the tasks.</a:t>
            </a:r>
            <a:r>
              <a:rPr lang="en-US" sz="1000" dirty="0"/>
              <a:t> </a:t>
            </a:r>
            <a:endParaRPr lang="en-US" dirty="0"/>
          </a:p>
          <a:p>
            <a:endParaRPr lang="en-US" b="1" dirty="0"/>
          </a:p>
          <a:p>
            <a:r>
              <a:rPr lang="en-US" dirty="0"/>
              <a:t>d. </a:t>
            </a:r>
            <a:r>
              <a:rPr lang="en-US" b="1" dirty="0"/>
              <a:t>Whole group: </a:t>
            </a:r>
            <a:endParaRPr lang="en-US" dirty="0"/>
          </a:p>
          <a:p>
            <a:pPr marL="448650" indent="-134595">
              <a:buFont typeface="Arial" pitchFamily="34" charset="0"/>
              <a:buChar char="•"/>
            </a:pPr>
            <a:r>
              <a:rPr lang="en-US" dirty="0"/>
              <a:t>Challenge participants to clearly state their reasons for identifying a question as probe, challenge, or leading.</a:t>
            </a:r>
          </a:p>
          <a:p>
            <a:pPr marL="448650" indent="-134595">
              <a:buFont typeface="Arial" pitchFamily="34" charset="0"/>
              <a:buChar char="•"/>
            </a:pPr>
            <a:r>
              <a:rPr lang="en-US" dirty="0"/>
              <a:t>Encourage participants to provide evidence from the </a:t>
            </a:r>
            <a:r>
              <a:rPr lang="en-US" dirty="0" err="1"/>
              <a:t>STeLLA</a:t>
            </a:r>
            <a:r>
              <a:rPr lang="en-US" dirty="0"/>
              <a:t> strategies booklet to support their claims.</a:t>
            </a:r>
          </a:p>
          <a:p>
            <a:endParaRPr lang="en-US" b="1" dirty="0"/>
          </a:p>
          <a:p>
            <a:r>
              <a:rPr lang="en-US" sz="1200" b="1" kern="1200" dirty="0">
                <a:solidFill>
                  <a:schemeClr val="tx1"/>
                </a:solidFill>
                <a:latin typeface="+mn-lt"/>
                <a:ea typeface="+mn-ea"/>
                <a:cs typeface="+mn-cs"/>
              </a:rPr>
              <a:t>Possible probe questions: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b="1" kern="1200" dirty="0">
                <a:solidFill>
                  <a:schemeClr val="tx1"/>
                </a:solidFill>
                <a:latin typeface="+mn-lt"/>
                <a:ea typeface="+mn-ea"/>
                <a:cs typeface="+mn-cs"/>
              </a:rPr>
              <a:t>Video segment 0:00:18.2:</a:t>
            </a:r>
            <a:r>
              <a:rPr lang="en-US" sz="1200" kern="1200" dirty="0">
                <a:solidFill>
                  <a:schemeClr val="tx1"/>
                </a:solidFill>
                <a:latin typeface="+mn-lt"/>
                <a:ea typeface="+mn-ea"/>
                <a:cs typeface="+mn-cs"/>
              </a:rPr>
              <a:t> “Why do you think most likely?” [</a:t>
            </a:r>
            <a:r>
              <a:rPr lang="en-US" sz="1200" i="1" kern="1200" dirty="0">
                <a:solidFill>
                  <a:schemeClr val="tx1"/>
                </a:solidFill>
                <a:latin typeface="+mn-lt"/>
                <a:ea typeface="+mn-ea"/>
                <a:cs typeface="+mn-cs"/>
              </a:rPr>
              <a:t>Justification: </a:t>
            </a:r>
            <a:r>
              <a:rPr lang="en-US" sz="1200" kern="1200" dirty="0">
                <a:solidFill>
                  <a:schemeClr val="tx1"/>
                </a:solidFill>
                <a:latin typeface="+mn-lt"/>
                <a:ea typeface="+mn-ea"/>
                <a:cs typeface="+mn-cs"/>
              </a:rPr>
              <a:t>The student has just given an opinion, and the teacher wants to know more about what the student is thinking.]</a:t>
            </a:r>
          </a:p>
          <a:p>
            <a:pPr marL="365760" indent="-182880">
              <a:buFont typeface="Arial" pitchFamily="34" charset="0"/>
              <a:buChar char="•"/>
            </a:pPr>
            <a:r>
              <a:rPr lang="en-US" sz="1200" b="1" kern="1200" dirty="0">
                <a:solidFill>
                  <a:schemeClr val="tx1"/>
                </a:solidFill>
                <a:latin typeface="+mn-lt"/>
                <a:ea typeface="+mn-ea"/>
                <a:cs typeface="+mn-cs"/>
              </a:rPr>
              <a:t>Segment 0:01:00.6:</a:t>
            </a:r>
            <a:r>
              <a:rPr lang="en-US" sz="1200" kern="1200" dirty="0">
                <a:solidFill>
                  <a:schemeClr val="tx1"/>
                </a:solidFill>
                <a:latin typeface="+mn-lt"/>
                <a:ea typeface="+mn-ea"/>
                <a:cs typeface="+mn-cs"/>
              </a:rPr>
              <a:t> “So are you saying that short hair is dominant?” [</a:t>
            </a:r>
            <a:r>
              <a:rPr lang="en-US" sz="1200" i="1" kern="1200" dirty="0">
                <a:solidFill>
                  <a:schemeClr val="tx1"/>
                </a:solidFill>
                <a:latin typeface="+mn-lt"/>
                <a:ea typeface="+mn-ea"/>
                <a:cs typeface="+mn-cs"/>
              </a:rPr>
              <a:t>Justification: </a:t>
            </a:r>
            <a:r>
              <a:rPr lang="en-US" sz="1200" kern="1200" dirty="0">
                <a:solidFill>
                  <a:schemeClr val="tx1"/>
                </a:solidFill>
                <a:latin typeface="+mn-lt"/>
                <a:ea typeface="+mn-ea"/>
                <a:cs typeface="+mn-cs"/>
              </a:rPr>
              <a:t>The student told a “story” of what might be happening with the genes, and the teacher summarizes and clarifies by asking if the story means that the short-hair gene is dominant.]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challenge questions:</a:t>
            </a:r>
            <a:endParaRPr lang="en-US" sz="1200" kern="1200" dirty="0">
              <a:solidFill>
                <a:schemeClr val="tx1"/>
              </a:solidFill>
              <a:latin typeface="+mn-lt"/>
              <a:ea typeface="+mn-ea"/>
              <a:cs typeface="+mn-cs"/>
            </a:endParaRPr>
          </a:p>
          <a:p>
            <a:pPr marL="365760" indent="-182880">
              <a:buFont typeface="Arial" pitchFamily="34" charset="0"/>
              <a:buChar char="•"/>
            </a:pPr>
            <a:r>
              <a:rPr lang="en-US" sz="1200" b="1" kern="1200" dirty="0">
                <a:solidFill>
                  <a:schemeClr val="tx1"/>
                </a:solidFill>
                <a:latin typeface="+mn-lt"/>
                <a:ea typeface="+mn-ea"/>
                <a:cs typeface="+mn-cs"/>
              </a:rPr>
              <a:t>Video segment 0:01:59.9:</a:t>
            </a:r>
            <a:r>
              <a:rPr lang="en-US" sz="1200" kern="1200" dirty="0">
                <a:solidFill>
                  <a:schemeClr val="tx1"/>
                </a:solidFill>
                <a:latin typeface="+mn-lt"/>
                <a:ea typeface="+mn-ea"/>
                <a:cs typeface="+mn-cs"/>
              </a:rPr>
              <a:t> “Can you explain what ‘</a:t>
            </a:r>
            <a:r>
              <a:rPr lang="en-US" sz="1200" i="1" kern="1200" dirty="0">
                <a:solidFill>
                  <a:schemeClr val="tx1"/>
                </a:solidFill>
                <a:latin typeface="+mn-lt"/>
                <a:ea typeface="+mn-ea"/>
                <a:cs typeface="+mn-cs"/>
              </a:rPr>
              <a:t>dominant</a:t>
            </a:r>
            <a:r>
              <a:rPr lang="en-US" sz="1200" kern="1200" dirty="0">
                <a:solidFill>
                  <a:schemeClr val="tx1"/>
                </a:solidFill>
                <a:latin typeface="+mn-lt"/>
                <a:ea typeface="+mn-ea"/>
                <a:cs typeface="+mn-cs"/>
              </a:rPr>
              <a:t>’ means to you today?” [</a:t>
            </a:r>
            <a:r>
              <a:rPr lang="en-US" sz="1200" i="1" kern="1200" dirty="0">
                <a:solidFill>
                  <a:schemeClr val="tx1"/>
                </a:solidFill>
                <a:latin typeface="+mn-lt"/>
                <a:ea typeface="+mn-ea"/>
                <a:cs typeface="+mn-cs"/>
              </a:rPr>
              <a:t>Justification: </a:t>
            </a:r>
            <a:r>
              <a:rPr lang="en-US" sz="1200" kern="1200" dirty="0">
                <a:solidFill>
                  <a:schemeClr val="tx1"/>
                </a:solidFill>
                <a:latin typeface="+mn-lt"/>
                <a:ea typeface="+mn-ea"/>
                <a:cs typeface="+mn-cs"/>
              </a:rPr>
              <a:t>Students are describing what they think happens if a gene is dominant, and the teacher moves them beyond what they might see to how they define the word dominant.]</a:t>
            </a:r>
          </a:p>
          <a:p>
            <a:pPr marL="365760" indent="-182880">
              <a:buFont typeface="Arial" pitchFamily="34" charset="0"/>
              <a:buChar char="•"/>
            </a:pPr>
            <a:r>
              <a:rPr lang="en-US" sz="1200" b="1" kern="1200" dirty="0">
                <a:solidFill>
                  <a:schemeClr val="tx1"/>
                </a:solidFill>
                <a:latin typeface="+mn-lt"/>
                <a:ea typeface="+mn-ea"/>
                <a:cs typeface="+mn-cs"/>
              </a:rPr>
              <a:t>Segment 0:04:08.2:</a:t>
            </a:r>
            <a:r>
              <a:rPr lang="en-US" sz="1200" kern="1200" dirty="0">
                <a:solidFill>
                  <a:schemeClr val="tx1"/>
                </a:solidFill>
                <a:latin typeface="+mn-lt"/>
                <a:ea typeface="+mn-ea"/>
                <a:cs typeface="+mn-cs"/>
              </a:rPr>
              <a:t> “When you look at this picture of the puppies, did any of them have long hair?” [</a:t>
            </a:r>
            <a:r>
              <a:rPr lang="en-US" sz="1200" i="1" kern="1200" dirty="0">
                <a:solidFill>
                  <a:schemeClr val="tx1"/>
                </a:solidFill>
                <a:latin typeface="+mn-lt"/>
                <a:ea typeface="+mn-ea"/>
                <a:cs typeface="+mn-cs"/>
              </a:rPr>
              <a:t>Justification: </a:t>
            </a:r>
            <a:r>
              <a:rPr lang="en-US" sz="1200" kern="1200" dirty="0">
                <a:solidFill>
                  <a:schemeClr val="tx1"/>
                </a:solidFill>
                <a:latin typeface="+mn-lt"/>
                <a:ea typeface="+mn-ea"/>
                <a:cs typeface="+mn-cs"/>
              </a:rPr>
              <a:t>After students describe what they think happens when an individual has one dominant and one recessive gene, the teacher challenges them to link what they describe to evidence from the observations they made.]</a:t>
            </a:r>
            <a:endParaRPr lang="en-US" dirty="0"/>
          </a:p>
          <a:p>
            <a:pPr lvl="0"/>
            <a:endParaRPr lang="en-US" dirty="0">
              <a:latin typeface="Arial" charset="0"/>
            </a:endParaRP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038078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31C5FBB5-89A6-4DB0-A80D-1A97731ED15A}" type="slidenum">
              <a:rPr lang="en-US" smtClean="0"/>
              <a:pPr eaLnBrk="1" hangingPunct="1"/>
              <a:t>24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dirty="0"/>
              <a:t>10</a:t>
            </a:r>
            <a:r>
              <a:rPr lang="en-US" baseline="0" dirty="0"/>
              <a:t> min </a:t>
            </a:r>
          </a:p>
          <a:p>
            <a:endParaRPr lang="en-US" dirty="0"/>
          </a:p>
          <a:p>
            <a:r>
              <a:rPr lang="en-US" dirty="0"/>
              <a:t>a. </a:t>
            </a:r>
            <a:r>
              <a:rPr lang="en-US" b="1" dirty="0"/>
              <a:t>Emphasize: </a:t>
            </a:r>
            <a:r>
              <a:rPr lang="en-US" dirty="0"/>
              <a:t>“Remember to refer to your Common Student Ideas chart as you analyze the video.” </a:t>
            </a:r>
          </a:p>
          <a:p>
            <a:endParaRPr lang="en-US" b="1" dirty="0"/>
          </a:p>
          <a:p>
            <a:r>
              <a:rPr lang="en-US" dirty="0"/>
              <a:t>b. </a:t>
            </a:r>
            <a:r>
              <a:rPr lang="en-US" b="1" dirty="0"/>
              <a:t>Individuals: </a:t>
            </a:r>
            <a:r>
              <a:rPr lang="en-US" dirty="0"/>
              <a:t>Review the slide instructions before participants begin working independently on developing a claim to answer the analysis question.</a:t>
            </a:r>
            <a:r>
              <a:rPr lang="en-US" sz="1000" dirty="0"/>
              <a:t> </a:t>
            </a:r>
            <a:endParaRPr lang="en-US" dirty="0"/>
          </a:p>
          <a:p>
            <a:endParaRPr lang="en-US" b="1" dirty="0"/>
          </a:p>
          <a:p>
            <a:r>
              <a:rPr lang="en-US" dirty="0"/>
              <a:t>c. </a:t>
            </a:r>
            <a:r>
              <a:rPr lang="en-US" b="1" dirty="0"/>
              <a:t>Whole group:</a:t>
            </a:r>
            <a:endParaRPr lang="en-US" dirty="0"/>
          </a:p>
          <a:p>
            <a:pPr marL="448650" indent="-134595">
              <a:buFont typeface="Arial" pitchFamily="34" charset="0"/>
              <a:buChar char="•"/>
            </a:pPr>
            <a:r>
              <a:rPr lang="en-US" dirty="0"/>
              <a:t>Have several participants share their claims and evidence. </a:t>
            </a:r>
          </a:p>
          <a:p>
            <a:pPr marL="448650" indent="-134595">
              <a:buFont typeface="Arial" pitchFamily="34" charset="0"/>
              <a:buChar char="•"/>
            </a:pPr>
            <a:r>
              <a:rPr lang="en-US" b="1" dirty="0"/>
              <a:t>Ask:</a:t>
            </a:r>
            <a:r>
              <a:rPr lang="en-US" dirty="0"/>
              <a:t> “Did you recognize any of the common student ideas in the students’ responses?”</a:t>
            </a:r>
          </a:p>
          <a:p>
            <a:pPr marL="448650" indent="-134595">
              <a:buFont typeface="Arial" pitchFamily="34" charset="0"/>
              <a:buChar char="•"/>
            </a:pPr>
            <a:r>
              <a:rPr lang="en-US" b="1" dirty="0"/>
              <a:t>Ask:</a:t>
            </a:r>
            <a:r>
              <a:rPr lang="en-US" dirty="0"/>
              <a:t> “What probe or challenge questions might you ask to better understand student thinking?”</a:t>
            </a:r>
          </a:p>
          <a:p>
            <a:endParaRPr lang="en-US" b="1" dirty="0"/>
          </a:p>
          <a:p>
            <a:r>
              <a:rPr lang="en-US" b="1" dirty="0"/>
              <a:t>Note:</a:t>
            </a:r>
            <a:r>
              <a:rPr lang="en-US" dirty="0"/>
              <a:t> Remember to use probe and challenge questions as you interact with participants.</a:t>
            </a:r>
            <a:endParaRPr lang="en-US" sz="1600" dirty="0"/>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Example of a common student idea in the video clip: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In the video,</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students continue thinking of dominance as strength or control to the point that they personify the action or process of gene interaction. Evidence of this is found at video segments 0:00:23.2, 0:02:25.7, and 0:03:22.1. The teacher gently tries to shift this thinking by asking a question suggesting that </a:t>
            </a:r>
            <a:r>
              <a:rPr lang="en-US" sz="1200" i="1" kern="1200" dirty="0">
                <a:solidFill>
                  <a:schemeClr val="tx1"/>
                </a:solidFill>
                <a:latin typeface="+mn-lt"/>
                <a:ea typeface="+mn-ea"/>
                <a:cs typeface="+mn-cs"/>
              </a:rPr>
              <a:t>dominant</a:t>
            </a:r>
            <a:r>
              <a:rPr lang="en-US" sz="1200" kern="1200" dirty="0">
                <a:solidFill>
                  <a:schemeClr val="tx1"/>
                </a:solidFill>
                <a:latin typeface="+mn-lt"/>
                <a:ea typeface="+mn-ea"/>
                <a:cs typeface="+mn-cs"/>
              </a:rPr>
              <a:t> simply means the trait “shows up” (0:04:15.3). This is an initial attempt to address a possible misconception that genes go to battle to establish dominance, or that dominance is linked to the strength of a gene. </a:t>
            </a: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24594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3C33A080-172C-4302-A54F-1CC732807BC8}" type="slidenum">
              <a:rPr lang="en-US" smtClean="0"/>
              <a:pPr eaLnBrk="1" hangingPunct="1"/>
              <a:t>25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dirty="0"/>
              <a:t>5 min</a:t>
            </a:r>
          </a:p>
          <a:p>
            <a:pPr eaLnBrk="1" hangingPunct="1"/>
            <a:endParaRPr lang="en-US" dirty="0"/>
          </a:p>
          <a:p>
            <a:pPr marL="0" lvl="1"/>
            <a:r>
              <a:rPr lang="en-US" dirty="0"/>
              <a:t>a. Pose the first question on the slide. If participants need support, point them to the descriptions of strategies 1, 2, and 3 in the </a:t>
            </a:r>
            <a:r>
              <a:rPr lang="en-US" dirty="0" err="1"/>
              <a:t>STeLLA</a:t>
            </a:r>
            <a:r>
              <a:rPr lang="en-US" dirty="0"/>
              <a:t> strategies booklet (especially the Summary of </a:t>
            </a:r>
            <a:r>
              <a:rPr lang="en-US" dirty="0" err="1"/>
              <a:t>STeLLA</a:t>
            </a:r>
            <a:r>
              <a:rPr lang="en-US" dirty="0"/>
              <a:t> Student Thinking Lens Strategies).</a:t>
            </a:r>
          </a:p>
          <a:p>
            <a:endParaRPr lang="en-US" u="sng" dirty="0"/>
          </a:p>
          <a:p>
            <a:r>
              <a:rPr lang="en-US" dirty="0"/>
              <a:t>b. Pose the second question. Do participants come up with the idea that science-content knowledge is essential for asking good elicit, probe, and challenge questions? </a:t>
            </a:r>
          </a:p>
          <a:p>
            <a:endParaRPr lang="en-US" dirty="0"/>
          </a:p>
          <a:p>
            <a:r>
              <a:rPr lang="en-US" dirty="0"/>
              <a:t>c. Use the rest of the time to highlight the importance of knowing science content and being aware of common student ideas.</a:t>
            </a: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00744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pPr defTabSz="864908">
              <a:defRPr/>
            </a:pPr>
            <a:endParaRPr lang="en-US" dirty="0"/>
          </a:p>
          <a:p>
            <a:pPr marL="0" lvl="1"/>
            <a:r>
              <a:rPr lang="en-US" dirty="0"/>
              <a:t>a. Ideally, participants will first respond to the questions in a quick write and then share their ideas with the group. But if time is running short, you can have them simply think for a minute and then share their ideas. But be sure to give them time to think before opening up the discussion.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extLst>
      <p:ext uri="{BB962C8B-B14F-4D97-AF65-F5344CB8AC3E}">
        <p14:creationId xmlns:p14="http://schemas.microsoft.com/office/powerpoint/2010/main" val="1676346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7024A7BC-B3C0-4760-B44F-5AB0F63B8F01}" type="slidenum">
              <a:rPr lang="en-US" smtClean="0"/>
              <a:pPr eaLnBrk="1" hangingPunct="1"/>
              <a:t>27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a:t>12</a:t>
            </a:r>
            <a:r>
              <a:rPr lang="en-US" baseline="0" dirty="0"/>
              <a:t> min</a:t>
            </a:r>
          </a:p>
          <a:p>
            <a:pPr eaLnBrk="1" hangingPunct="1"/>
            <a:endParaRPr lang="en-US" dirty="0"/>
          </a:p>
          <a:p>
            <a:pPr marL="0" lvl="1"/>
            <a:r>
              <a:rPr lang="en-US" dirty="0"/>
              <a:t>a. </a:t>
            </a:r>
            <a:r>
              <a:rPr lang="en-US" b="1" dirty="0"/>
              <a:t>Describe the challenge: </a:t>
            </a:r>
            <a:r>
              <a:rPr lang="en-US" dirty="0"/>
              <a:t>“Next, you</a:t>
            </a:r>
            <a:r>
              <a:rPr lang="en-US" baseline="0" dirty="0"/>
              <a:t> and a partner will </a:t>
            </a:r>
            <a:r>
              <a:rPr lang="en-US" dirty="0"/>
              <a:t>practice using elicit and probe questions by interviewing each other. The challenge is to ask your partner an elicit question and then follow up by asking </a:t>
            </a:r>
            <a:r>
              <a:rPr lang="en-US" b="1" dirty="0"/>
              <a:t>only</a:t>
            </a:r>
            <a:r>
              <a:rPr lang="en-US" dirty="0"/>
              <a:t> probe questions.” </a:t>
            </a:r>
          </a:p>
          <a:p>
            <a:endParaRPr lang="en-US" dirty="0"/>
          </a:p>
          <a:p>
            <a:r>
              <a:rPr lang="en-US" dirty="0"/>
              <a:t>b. Give each participant a different elicit question</a:t>
            </a:r>
            <a:r>
              <a:rPr lang="en-US" baseline="0" dirty="0"/>
              <a:t> (from the PD leader master cards)</a:t>
            </a:r>
            <a:r>
              <a:rPr lang="en-US" dirty="0"/>
              <a:t>.</a:t>
            </a:r>
          </a:p>
          <a:p>
            <a:endParaRPr lang="en-US" dirty="0"/>
          </a:p>
          <a:p>
            <a:r>
              <a:rPr lang="en-US" dirty="0"/>
              <a:t>c. Direct participants to prepare for the interviews by following the slide instructions. </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refer to the Common Student Ideas chart as a resource for this activity. </a:t>
            </a:r>
            <a:endParaRPr lang="en-US" baseline="0"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62275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EAFA9BB9-C4DD-493A-92F3-E14B584AA241}" type="slidenum">
              <a:rPr lang="en-US" smtClean="0"/>
              <a:pPr eaLnBrk="1" hangingPunct="1"/>
              <a:t>28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dirty="0"/>
              <a:t>12</a:t>
            </a:r>
            <a:r>
              <a:rPr lang="en-US" baseline="0" dirty="0"/>
              <a:t> min</a:t>
            </a:r>
          </a:p>
          <a:p>
            <a:pPr eaLnBrk="1" hangingPunct="1"/>
            <a:endParaRPr lang="en-US" dirty="0"/>
          </a:p>
          <a:p>
            <a:pPr marL="0" lvl="1"/>
            <a:r>
              <a:rPr lang="en-US" dirty="0"/>
              <a:t>a. Review the instructions on the slide.</a:t>
            </a:r>
          </a:p>
          <a:p>
            <a:pPr marL="0" lvl="1"/>
            <a:endParaRPr lang="en-US" dirty="0"/>
          </a:p>
          <a:p>
            <a:pPr marL="0" lvl="1"/>
            <a:r>
              <a:rPr lang="en-US" dirty="0"/>
              <a:t>b. “Each interviewer will have 5 minutes to ask questions. Try to keep going with your probe questions for at least 2 minutes.”</a:t>
            </a:r>
          </a:p>
          <a:p>
            <a:endParaRPr lang="en-US" sz="1000" b="1" dirty="0"/>
          </a:p>
          <a:p>
            <a:r>
              <a:rPr lang="en-US" sz="1000" dirty="0"/>
              <a:t>c. </a:t>
            </a:r>
            <a:r>
              <a:rPr lang="en-US" sz="1000" b="1" dirty="0"/>
              <a:t>Interviewees:</a:t>
            </a:r>
            <a:r>
              <a:rPr lang="en-US" dirty="0"/>
              <a:t> “Don’t pretend to be an elementary student; be yourself. H</a:t>
            </a:r>
            <a:r>
              <a:rPr lang="en-US" sz="1000" dirty="0"/>
              <a:t>elp your partner</a:t>
            </a:r>
            <a:r>
              <a:rPr lang="en-US" dirty="0"/>
              <a:t> by pushing yourself to explain things in more depth than you actually understand. Try to come up with possible explanations that go beyond the surface vocabulary. Don’t worry about being wrong; this will actually make the task more like what you might encounter in the classroom.” </a:t>
            </a:r>
            <a:endParaRPr lang="en-US" sz="1000" dirty="0"/>
          </a:p>
          <a:p>
            <a:pPr marL="216227" indent="-216227"/>
            <a:endParaRPr lang="en-US" sz="1700"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1651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3851681F-2753-43EE-98D1-615BACDF747A}" type="slidenum">
              <a:rPr lang="en-US" smtClean="0"/>
              <a:pPr eaLnBrk="1" hangingPunct="1"/>
              <a:t>29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dirty="0"/>
              <a:t>6 min</a:t>
            </a:r>
          </a:p>
          <a:p>
            <a:pPr eaLnBrk="1" hangingPunct="1"/>
            <a:endParaRPr lang="en-US" dirty="0"/>
          </a:p>
          <a:p>
            <a:pPr marL="0" lvl="1"/>
            <a:r>
              <a:rPr lang="en-US" dirty="0"/>
              <a:t>a. </a:t>
            </a:r>
            <a:r>
              <a:rPr lang="en-US" b="1" dirty="0"/>
              <a:t>Whole group: </a:t>
            </a:r>
            <a:r>
              <a:rPr lang="en-US" dirty="0"/>
              <a:t>Discuss the questions on the slide.</a:t>
            </a:r>
          </a:p>
          <a:p>
            <a:endParaRPr lang="en-US" dirty="0"/>
          </a:p>
          <a:p>
            <a:r>
              <a:rPr lang="en-US" dirty="0"/>
              <a:t>b. If there’s time, ask participants, “How might it help your teaching to do more of this type of practice (with a partner or small group)?”</a:t>
            </a:r>
          </a:p>
          <a:p>
            <a:pPr eaLnBrk="1" hangingPunct="1"/>
            <a:endParaRPr lang="en-US" dirty="0"/>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54299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42823" indent="-285701" eaLnBrk="0" hangingPunct="0">
              <a:spcBef>
                <a:spcPct val="30000"/>
              </a:spcBef>
              <a:defRPr sz="1300">
                <a:solidFill>
                  <a:schemeClr val="tx1"/>
                </a:solidFill>
                <a:latin typeface="Arial" charset="0"/>
              </a:defRPr>
            </a:lvl2pPr>
            <a:lvl3pPr marL="1142804" indent="-228560" eaLnBrk="0" hangingPunct="0">
              <a:spcBef>
                <a:spcPct val="30000"/>
              </a:spcBef>
              <a:defRPr sz="1300">
                <a:solidFill>
                  <a:schemeClr val="tx1"/>
                </a:solidFill>
                <a:latin typeface="Arial" charset="0"/>
              </a:defRPr>
            </a:lvl3pPr>
            <a:lvl4pPr marL="1599926" indent="-228560" eaLnBrk="0" hangingPunct="0">
              <a:spcBef>
                <a:spcPct val="30000"/>
              </a:spcBef>
              <a:defRPr sz="1300">
                <a:solidFill>
                  <a:schemeClr val="tx1"/>
                </a:solidFill>
                <a:latin typeface="Arial" charset="0"/>
              </a:defRPr>
            </a:lvl4pPr>
            <a:lvl5pPr marL="2057049" indent="-228560" eaLnBrk="0" hangingPunct="0">
              <a:spcBef>
                <a:spcPct val="30000"/>
              </a:spcBef>
              <a:defRPr sz="1300">
                <a:solidFill>
                  <a:schemeClr val="tx1"/>
                </a:solidFill>
                <a:latin typeface="Arial" charset="0"/>
              </a:defRPr>
            </a:lvl5pPr>
            <a:lvl6pPr marL="2514171" indent="-228560" eaLnBrk="0" fontAlgn="base" hangingPunct="0">
              <a:spcBef>
                <a:spcPct val="30000"/>
              </a:spcBef>
              <a:spcAft>
                <a:spcPct val="0"/>
              </a:spcAft>
              <a:defRPr sz="1300">
                <a:solidFill>
                  <a:schemeClr val="tx1"/>
                </a:solidFill>
                <a:latin typeface="Arial" charset="0"/>
              </a:defRPr>
            </a:lvl6pPr>
            <a:lvl7pPr marL="2971293" indent="-228560" eaLnBrk="0" fontAlgn="base" hangingPunct="0">
              <a:spcBef>
                <a:spcPct val="30000"/>
              </a:spcBef>
              <a:spcAft>
                <a:spcPct val="0"/>
              </a:spcAft>
              <a:defRPr sz="1300">
                <a:solidFill>
                  <a:schemeClr val="tx1"/>
                </a:solidFill>
                <a:latin typeface="Arial" charset="0"/>
              </a:defRPr>
            </a:lvl7pPr>
            <a:lvl8pPr marL="3428414" indent="-228560" eaLnBrk="0" fontAlgn="base" hangingPunct="0">
              <a:spcBef>
                <a:spcPct val="30000"/>
              </a:spcBef>
              <a:spcAft>
                <a:spcPct val="0"/>
              </a:spcAft>
              <a:defRPr sz="1300">
                <a:solidFill>
                  <a:schemeClr val="tx1"/>
                </a:solidFill>
                <a:latin typeface="Arial" charset="0"/>
              </a:defRPr>
            </a:lvl8pPr>
            <a:lvl9pPr marL="3885537" indent="-22856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3</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t>5 min </a:t>
            </a:r>
          </a:p>
          <a:p>
            <a:endParaRPr lang="en-US" dirty="0"/>
          </a:p>
          <a:p>
            <a:pPr marL="0" lvl="1"/>
            <a:r>
              <a:rPr lang="en-US" dirty="0"/>
              <a:t>a. </a:t>
            </a:r>
            <a:r>
              <a:rPr lang="en-US" b="1" dirty="0"/>
              <a:t>Provide context:</a:t>
            </a:r>
            <a:r>
              <a:rPr lang="en-US" dirty="0"/>
              <a:t> “Since we’ll</a:t>
            </a:r>
            <a:r>
              <a:rPr lang="en-US" sz="1000" dirty="0"/>
              <a:t> </a:t>
            </a:r>
            <a:r>
              <a:rPr lang="en-US" dirty="0"/>
              <a:t>be working together throughout the Summer Institute and the academic year, we need norms that will enable us to build trust and productivity as a group.</a:t>
            </a:r>
            <a:r>
              <a:rPr lang="en-US" sz="1000" dirty="0"/>
              <a:t> </a:t>
            </a:r>
            <a:r>
              <a:rPr lang="en-US" dirty="0"/>
              <a:t>Today we’ll start our analysis of other teachers’ classroom videos. In the fall, we’ll analyze videos from each other’s classrooms. For this work to be meaningful, we’ll need to push and challenge each other. This will require mutual respect and a common understanding of our goals.” </a:t>
            </a:r>
          </a:p>
          <a:p>
            <a:pPr lvl="1"/>
            <a:endParaRPr lang="en-US" dirty="0"/>
          </a:p>
          <a:p>
            <a:r>
              <a:rPr lang="en-US" dirty="0"/>
              <a:t>b. “Do you want to clarify or revise any of these norms?” </a:t>
            </a:r>
            <a:r>
              <a:rPr lang="en-US" sz="1000" dirty="0"/>
              <a:t> </a:t>
            </a:r>
            <a:endParaRPr lang="en-US" dirty="0"/>
          </a:p>
          <a:p>
            <a:endParaRPr lang="en-US" b="1" dirty="0"/>
          </a:p>
          <a:p>
            <a:r>
              <a:rPr lang="en-US" b="1" dirty="0"/>
              <a:t>Note:</a:t>
            </a:r>
            <a:r>
              <a:rPr lang="en-US" dirty="0"/>
              <a:t> Have participants locate the half-page sheet of norms they pasted into their science notebooks</a:t>
            </a:r>
            <a:r>
              <a:rPr lang="en-US" sz="1000" dirty="0"/>
              <a:t> </a:t>
            </a:r>
            <a:r>
              <a:rPr lang="en-US" dirty="0"/>
              <a:t>on day 1. Remind them to leave space for revising the norms.</a:t>
            </a:r>
            <a:endParaRPr lang="en-US" sz="1600" dirty="0"/>
          </a:p>
          <a:p>
            <a:endParaRPr lang="en-US" u="sng" dirty="0"/>
          </a:p>
          <a:p>
            <a:r>
              <a:rPr lang="en-US" dirty="0"/>
              <a:t>c. Encourage participants to ask clarifying questions regarding the meaning of any of the norms and jot notes in their science notebooks.</a:t>
            </a:r>
            <a:endParaRPr lang="en-US" sz="1600" dirty="0"/>
          </a:p>
          <a:p>
            <a:endParaRPr lang="en-US" u="sng" dirty="0"/>
          </a:p>
          <a:p>
            <a:r>
              <a:rPr lang="en-US" dirty="0"/>
              <a:t>d. Ask participants if they’re willing to live with these norms today, and let them know they’ll have an opportunity to revise them tomorrow. Remind them of this at the end of the session.</a:t>
            </a:r>
          </a:p>
        </p:txBody>
      </p:sp>
    </p:spTree>
    <p:extLst>
      <p:ext uri="{BB962C8B-B14F-4D97-AF65-F5344CB8AC3E}">
        <p14:creationId xmlns:p14="http://schemas.microsoft.com/office/powerpoint/2010/main" val="3279290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30</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“Let’s begin today’s content deepening work on genetics.”</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Genetics Content Background Document, and Common Student Ideas about Variation and Inheritance of </a:t>
            </a:r>
            <a:r>
              <a:rPr lang="en-US" sz="1200" kern="1200">
                <a:solidFill>
                  <a:schemeClr val="tx1"/>
                </a:solidFill>
                <a:latin typeface="+mn-lt"/>
                <a:ea typeface="+mn-ea"/>
                <a:cs typeface="+mn-cs"/>
              </a:rPr>
              <a:t>Traits.</a:t>
            </a:r>
          </a:p>
        </p:txBody>
      </p:sp>
    </p:spTree>
    <p:extLst>
      <p:ext uri="{BB962C8B-B14F-4D97-AF65-F5344CB8AC3E}">
        <p14:creationId xmlns:p14="http://schemas.microsoft.com/office/powerpoint/2010/main" val="1750259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a:t>
            </a:r>
            <a:r>
              <a:rPr lang="en-US" sz="1200" kern="1200" baseline="0" dirty="0">
                <a:solidFill>
                  <a:schemeClr val="tx1"/>
                </a:solidFill>
                <a:latin typeface="+mn-lt"/>
                <a:ea typeface="+mn-ea"/>
                <a:cs typeface="+mn-cs"/>
              </a:rPr>
              <a:t> than 1 min</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Revisit the unit central question that students will answer in the Genetics lesson sequence.</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“Today we’ll continue exploring the key science ideas that will help us answer this question.”</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1163828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Read the focus questions on the slide.</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“We’ll begin our content deepening work by investigating the first focus question.”</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3229412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Assign the task on the slide. Sample phrases include the following:</a:t>
            </a:r>
          </a:p>
          <a:p>
            <a:pPr marL="457200" indent="-228600">
              <a:buFont typeface="Arial" pitchFamily="34" charset="0"/>
              <a:buChar char="•"/>
            </a:pPr>
            <a:r>
              <a:rPr lang="en-US" sz="1200" kern="1200" dirty="0">
                <a:solidFill>
                  <a:schemeClr val="tx1"/>
                </a:solidFill>
                <a:latin typeface="+mn-lt"/>
                <a:ea typeface="+mn-ea"/>
                <a:cs typeface="+mn-cs"/>
              </a:rPr>
              <a:t>Genetics and the environment influence many traits. </a:t>
            </a:r>
          </a:p>
          <a:p>
            <a:pPr marL="457200" indent="-228600">
              <a:buFont typeface="Arial" pitchFamily="34" charset="0"/>
              <a:buChar char="•"/>
            </a:pPr>
            <a:r>
              <a:rPr lang="en-US" sz="1200" kern="1200" dirty="0">
                <a:solidFill>
                  <a:schemeClr val="tx1"/>
                </a:solidFill>
                <a:latin typeface="+mn-lt"/>
                <a:ea typeface="+mn-ea"/>
                <a:cs typeface="+mn-cs"/>
              </a:rPr>
              <a:t>Some traits exhibit simple patterns of inheritance; others exhibit more complicated patterns.</a:t>
            </a:r>
          </a:p>
          <a:p>
            <a:pPr marL="457200" indent="-228600">
              <a:buFont typeface="Arial" pitchFamily="34" charset="0"/>
              <a:buChar char="•"/>
            </a:pPr>
            <a:r>
              <a:rPr lang="en-US" sz="1200" kern="1200" dirty="0">
                <a:solidFill>
                  <a:schemeClr val="tx1"/>
                </a:solidFill>
                <a:latin typeface="+mn-lt"/>
                <a:ea typeface="+mn-ea"/>
                <a:cs typeface="+mn-cs"/>
              </a:rPr>
              <a:t>If two parents with different forms of a certain trait have offspring, all of them will have only one form of the trait.</a:t>
            </a:r>
          </a:p>
          <a:p>
            <a:pPr marL="457200" indent="-228600">
              <a:buFont typeface="Arial" pitchFamily="34" charset="0"/>
              <a:buChar char="•"/>
            </a:pPr>
            <a:r>
              <a:rPr lang="en-US" sz="1200" kern="1200" dirty="0">
                <a:solidFill>
                  <a:schemeClr val="tx1"/>
                </a:solidFill>
                <a:latin typeface="+mn-lt"/>
                <a:ea typeface="+mn-ea"/>
                <a:cs typeface="+mn-cs"/>
              </a:rPr>
              <a:t>Data can be used to eliminate the explanation that all offspring exhibit a blending of the parents’ traits.</a:t>
            </a:r>
          </a:p>
          <a:p>
            <a:pPr marL="457200" indent="-228600">
              <a:buFont typeface="Arial" pitchFamily="34" charset="0"/>
              <a:buChar char="•"/>
            </a:pPr>
            <a:r>
              <a:rPr lang="en-US" sz="1200" kern="1200" dirty="0">
                <a:solidFill>
                  <a:schemeClr val="tx1"/>
                </a:solidFill>
                <a:latin typeface="+mn-lt"/>
                <a:ea typeface="+mn-ea"/>
                <a:cs typeface="+mn-cs"/>
              </a:rPr>
              <a:t>Histograms or frequency diagrams can be used to demonstrate trait variation.</a:t>
            </a:r>
            <a:r>
              <a:rPr lang="en-US" dirty="0"/>
              <a:t> </a:t>
            </a:r>
            <a:r>
              <a:rPr lang="en-US" sz="1200" kern="1200" dirty="0">
                <a:solidFill>
                  <a:schemeClr val="tx1"/>
                </a:solidFill>
                <a:latin typeface="+mn-lt"/>
                <a:ea typeface="+mn-ea"/>
                <a:cs typeface="+mn-cs"/>
              </a:rPr>
              <a:t>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refer to their notes and resources as needed.</a:t>
            </a:r>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2095962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Display only the top portion of the slide and keep the answer to the question and the pedigree diagram hidden for now.</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“What kind of content representation could we use to trace inheritance patterns in a family from one generation to the next?”</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Quickly lead participants to the idea of using a pedigree to trace traits in parents and offspring.</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3783593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Ask a volunteer to read the pedigree rules on the slide.</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Note that students learn about these rules in Genetics lesson 2a.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a:p>
        </p:txBody>
      </p:sp>
    </p:spTree>
    <p:extLst>
      <p:ext uri="{BB962C8B-B14F-4D97-AF65-F5344CB8AC3E}">
        <p14:creationId xmlns:p14="http://schemas.microsoft.com/office/powerpoint/2010/main" val="3783593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“Based on what you learned during yesterday’s content deepening work, do you think this pedigree is accurate?”</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36</a:t>
            </a:fld>
            <a:endParaRPr lang="en-US"/>
          </a:p>
        </p:txBody>
      </p:sp>
    </p:spTree>
    <p:extLst>
      <p:ext uri="{BB962C8B-B14F-4D97-AF65-F5344CB8AC3E}">
        <p14:creationId xmlns:p14="http://schemas.microsoft.com/office/powerpoint/2010/main" val="20694334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5 min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a. “Let’s imagine that the first-generation puppies grew up and mated with short-haired dachshunds just like them that had one parent with long hair and one parent with short hair.”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kern="1200" dirty="0">
                <a:solidFill>
                  <a:schemeClr val="tx1"/>
                </a:solidFill>
                <a:latin typeface="+mn-lt"/>
                <a:ea typeface="+mn-ea"/>
                <a:cs typeface="+mn-cs"/>
              </a:rPr>
              <a:t>“What do you think the second-generation offspring will look like and why? Discuss this question with a partner and then write your predictions in your science notebooks. Make sure to include your reasoning.”</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Have a pair of participants share their predictions with the group. Then pose the following questions and ask for a show of hands to find out what participants believe the offspring will look like:</a:t>
            </a:r>
          </a:p>
          <a:p>
            <a:pPr marL="457200" indent="-228600">
              <a:buFont typeface="Arial" pitchFamily="34" charset="0"/>
              <a:buChar char="•"/>
            </a:pPr>
            <a:r>
              <a:rPr lang="en-US" sz="1200" kern="1200" dirty="0">
                <a:solidFill>
                  <a:schemeClr val="tx1"/>
                </a:solidFill>
                <a:latin typeface="+mn-lt"/>
                <a:ea typeface="+mn-ea"/>
                <a:cs typeface="+mn-cs"/>
              </a:rPr>
              <a:t>“How many predict that all the offspring will have short hair?”</a:t>
            </a:r>
          </a:p>
          <a:p>
            <a:pPr marL="457200" indent="-228600">
              <a:buFont typeface="Arial" pitchFamily="34" charset="0"/>
              <a:buChar char="•"/>
            </a:pPr>
            <a:r>
              <a:rPr lang="en-US" sz="1200" kern="1200" dirty="0">
                <a:solidFill>
                  <a:schemeClr val="tx1"/>
                </a:solidFill>
                <a:latin typeface="+mn-lt"/>
                <a:ea typeface="+mn-ea"/>
                <a:cs typeface="+mn-cs"/>
              </a:rPr>
              <a:t>“How many predict that all the offspring will have long hair?”</a:t>
            </a:r>
          </a:p>
          <a:p>
            <a:pPr marL="457200" indent="-228600">
              <a:buFont typeface="Arial" pitchFamily="34" charset="0"/>
              <a:buChar char="•"/>
            </a:pPr>
            <a:r>
              <a:rPr lang="en-US" sz="1200" kern="1200" dirty="0">
                <a:solidFill>
                  <a:schemeClr val="tx1"/>
                </a:solidFill>
                <a:latin typeface="+mn-lt"/>
                <a:ea typeface="+mn-ea"/>
                <a:cs typeface="+mn-cs"/>
              </a:rPr>
              <a:t>“How many predict that all the offspring will have medium-length hair?”</a:t>
            </a:r>
          </a:p>
          <a:p>
            <a:pPr marL="457200" indent="-228600">
              <a:buFont typeface="Arial" pitchFamily="34" charset="0"/>
              <a:buChar char="•"/>
            </a:pPr>
            <a:r>
              <a:rPr lang="en-US" sz="1200" kern="1200" dirty="0">
                <a:solidFill>
                  <a:schemeClr val="tx1"/>
                </a:solidFill>
                <a:latin typeface="+mn-lt"/>
                <a:ea typeface="+mn-ea"/>
                <a:cs typeface="+mn-cs"/>
              </a:rPr>
              <a:t>“How many predict that some of the offspring will have long hair, and some will have short hair?”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a:p>
        </p:txBody>
      </p:sp>
    </p:spTree>
    <p:extLst>
      <p:ext uri="{BB962C8B-B14F-4D97-AF65-F5344CB8AC3E}">
        <p14:creationId xmlns:p14="http://schemas.microsoft.com/office/powerpoint/2010/main" val="3318653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10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“What do you notice about the second generation of dachshund puppies? How do the results compare with your predictions?”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After a brief share-out, ask participants to reflect on the following questions and discuss them as a group:</a:t>
            </a:r>
          </a:p>
          <a:p>
            <a:pPr marL="457200" lvl="0" indent="-228600">
              <a:buFont typeface="+mj-lt"/>
              <a:buAutoNum type="arabicPeriod"/>
            </a:pPr>
            <a:r>
              <a:rPr lang="en-US" sz="1200" kern="1200" dirty="0">
                <a:solidFill>
                  <a:schemeClr val="tx1"/>
                </a:solidFill>
                <a:latin typeface="+mn-lt"/>
                <a:ea typeface="+mn-ea"/>
                <a:cs typeface="+mn-cs"/>
              </a:rPr>
              <a:t>If you saw the pedigree diagram without the pictures of the dogs, would you be able to tell whether the three generations of dogs have long or short hair?</a:t>
            </a:r>
          </a:p>
          <a:p>
            <a:pPr marL="457200" indent="-228600">
              <a:buFont typeface="+mj-lt"/>
              <a:buAutoNum type="arabicPeriod"/>
            </a:pPr>
            <a:r>
              <a:rPr lang="en-US" sz="1200" kern="1200" dirty="0">
                <a:solidFill>
                  <a:schemeClr val="tx1"/>
                </a:solidFill>
                <a:latin typeface="+mn-lt"/>
                <a:ea typeface="+mn-ea"/>
                <a:cs typeface="+mn-cs"/>
              </a:rPr>
              <a:t>What does this content representation tell you about the dogs in this family?</a:t>
            </a:r>
          </a:p>
          <a:p>
            <a:pPr marL="457200" indent="-228600">
              <a:buFont typeface="+mj-lt"/>
              <a:buAutoNum type="arabicPeriod"/>
            </a:pPr>
            <a:r>
              <a:rPr lang="en-US" sz="1200" kern="1200" dirty="0">
                <a:solidFill>
                  <a:schemeClr val="tx1"/>
                </a:solidFill>
                <a:latin typeface="+mn-lt"/>
                <a:ea typeface="+mn-ea"/>
                <a:cs typeface="+mn-cs"/>
              </a:rPr>
              <a:t>What information does this content representation not provide about the dogs in this family?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3438303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a:t>
            </a:r>
            <a:r>
              <a:rPr lang="en-US" sz="1200" kern="1200" baseline="0" dirty="0">
                <a:solidFill>
                  <a:schemeClr val="tx1"/>
                </a:solidFill>
                <a:latin typeface="+mn-lt"/>
                <a:ea typeface="+mn-ea"/>
                <a:cs typeface="+mn-cs"/>
              </a:rPr>
              <a:t> 1 min</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Share the background information on the slide and then reveal the pea-plant pedigree on the next slide.</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68791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42823" indent="-285701" eaLnBrk="0" hangingPunct="0">
              <a:spcBef>
                <a:spcPct val="30000"/>
              </a:spcBef>
              <a:defRPr sz="1300">
                <a:solidFill>
                  <a:schemeClr val="tx1"/>
                </a:solidFill>
                <a:latin typeface="Arial" charset="0"/>
              </a:defRPr>
            </a:lvl2pPr>
            <a:lvl3pPr marL="1142804" indent="-228560" eaLnBrk="0" hangingPunct="0">
              <a:spcBef>
                <a:spcPct val="30000"/>
              </a:spcBef>
              <a:defRPr sz="1300">
                <a:solidFill>
                  <a:schemeClr val="tx1"/>
                </a:solidFill>
                <a:latin typeface="Arial" charset="0"/>
              </a:defRPr>
            </a:lvl3pPr>
            <a:lvl4pPr marL="1599926" indent="-228560" eaLnBrk="0" hangingPunct="0">
              <a:spcBef>
                <a:spcPct val="30000"/>
              </a:spcBef>
              <a:defRPr sz="1300">
                <a:solidFill>
                  <a:schemeClr val="tx1"/>
                </a:solidFill>
                <a:latin typeface="Arial" charset="0"/>
              </a:defRPr>
            </a:lvl4pPr>
            <a:lvl5pPr marL="2057049" indent="-228560" eaLnBrk="0" hangingPunct="0">
              <a:spcBef>
                <a:spcPct val="30000"/>
              </a:spcBef>
              <a:defRPr sz="1300">
                <a:solidFill>
                  <a:schemeClr val="tx1"/>
                </a:solidFill>
                <a:latin typeface="Arial" charset="0"/>
              </a:defRPr>
            </a:lvl5pPr>
            <a:lvl6pPr marL="2514171" indent="-228560" eaLnBrk="0" fontAlgn="base" hangingPunct="0">
              <a:spcBef>
                <a:spcPct val="30000"/>
              </a:spcBef>
              <a:spcAft>
                <a:spcPct val="0"/>
              </a:spcAft>
              <a:defRPr sz="1300">
                <a:solidFill>
                  <a:schemeClr val="tx1"/>
                </a:solidFill>
                <a:latin typeface="Arial" charset="0"/>
              </a:defRPr>
            </a:lvl6pPr>
            <a:lvl7pPr marL="2971293" indent="-228560" eaLnBrk="0" fontAlgn="base" hangingPunct="0">
              <a:spcBef>
                <a:spcPct val="30000"/>
              </a:spcBef>
              <a:spcAft>
                <a:spcPct val="0"/>
              </a:spcAft>
              <a:defRPr sz="1300">
                <a:solidFill>
                  <a:schemeClr val="tx1"/>
                </a:solidFill>
                <a:latin typeface="Arial" charset="0"/>
              </a:defRPr>
            </a:lvl7pPr>
            <a:lvl8pPr marL="3428414" indent="-228560" eaLnBrk="0" fontAlgn="base" hangingPunct="0">
              <a:spcBef>
                <a:spcPct val="30000"/>
              </a:spcBef>
              <a:spcAft>
                <a:spcPct val="0"/>
              </a:spcAft>
              <a:defRPr sz="1300">
                <a:solidFill>
                  <a:schemeClr val="tx1"/>
                </a:solidFill>
                <a:latin typeface="Arial" charset="0"/>
              </a:defRPr>
            </a:lvl8pPr>
            <a:lvl9pPr marL="3885537" indent="-22856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t>5 min</a:t>
            </a:r>
          </a:p>
          <a:p>
            <a:endParaRPr lang="en-US" u="sng" dirty="0"/>
          </a:p>
          <a:p>
            <a:r>
              <a:rPr lang="en-US" dirty="0"/>
              <a:t>a. “Now let’s review the norms at the heart of the </a:t>
            </a:r>
            <a:r>
              <a:rPr lang="en-US" dirty="0" err="1"/>
              <a:t>RESPeCT</a:t>
            </a:r>
            <a:r>
              <a:rPr lang="en-US" dirty="0"/>
              <a:t> PD program.”</a:t>
            </a:r>
          </a:p>
          <a:p>
            <a:endParaRPr lang="en-US" dirty="0"/>
          </a:p>
          <a:p>
            <a:r>
              <a:rPr lang="en-US" dirty="0"/>
              <a:t>b. “Do you want to clarify or revise any of these norms?”</a:t>
            </a:r>
          </a:p>
          <a:p>
            <a:endParaRPr lang="en-US" dirty="0"/>
          </a:p>
          <a:p>
            <a:r>
              <a:rPr lang="en-US" dirty="0"/>
              <a:t>c. “Do you want to add any norms to this list?”</a:t>
            </a:r>
          </a:p>
          <a:p>
            <a:endParaRPr lang="en-US" b="1" u="sng" dirty="0"/>
          </a:p>
          <a:p>
            <a:r>
              <a:rPr lang="en-US" b="1" dirty="0"/>
              <a:t>Note:</a:t>
            </a:r>
            <a:r>
              <a:rPr lang="en-US" dirty="0"/>
              <a:t> Ask participants if they’re willing to live with these norms today, and announce that they’ll have an opportunity to revise them tomorrow. </a:t>
            </a:r>
          </a:p>
        </p:txBody>
      </p:sp>
    </p:spTree>
    <p:extLst>
      <p:ext uri="{BB962C8B-B14F-4D97-AF65-F5344CB8AC3E}">
        <p14:creationId xmlns:p14="http://schemas.microsoft.com/office/powerpoint/2010/main" val="746988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“Many plants have both male and female sex parts, so they can’t be easily described as male or female.”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“For simplicity, we’ll designate one plant in this pedigree as male and the other as female. The male plant, represented by the white square, provides the pollen, and the female plant, represented by the purple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circle, provides the egg.”</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a:p>
        </p:txBody>
      </p:sp>
    </p:spTree>
    <p:extLst>
      <p:ext uri="{BB962C8B-B14F-4D97-AF65-F5344CB8AC3E}">
        <p14:creationId xmlns:p14="http://schemas.microsoft.com/office/powerpoint/2010/main" val="25696401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4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“What do you notice about the first generation of pea plants?”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“If we cross these first-generation plants, what do you think the second-generation offspring will look like?”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Invite participants to share their predictions about Generation 2; then reveal the results on the next slide.</a:t>
            </a:r>
          </a:p>
          <a:p>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a:p>
        </p:txBody>
      </p:sp>
    </p:spTree>
    <p:extLst>
      <p:ext uri="{BB962C8B-B14F-4D97-AF65-F5344CB8AC3E}">
        <p14:creationId xmlns:p14="http://schemas.microsoft.com/office/powerpoint/2010/main" val="25795995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a:t>
            </a:r>
            <a:r>
              <a:rPr lang="en-US" sz="1200" kern="1200" baseline="0" dirty="0">
                <a:solidFill>
                  <a:schemeClr val="tx1"/>
                </a:solidFill>
                <a:latin typeface="+mn-lt"/>
                <a:ea typeface="+mn-ea"/>
                <a:cs typeface="+mn-cs"/>
              </a:rPr>
              <a:t> min</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“What do you notice about the second-generation pea plants?”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Invite participants to share their observations and their initial ideas for explaining how the white-flower trait reappeared in the second generation. </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extLst>
      <p:ext uri="{BB962C8B-B14F-4D97-AF65-F5344CB8AC3E}">
        <p14:creationId xmlns:p14="http://schemas.microsoft.com/office/powerpoint/2010/main" val="27343785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“Let’s review the three claims about the dachshund hair-length trait from session 1. In light of the dachshund pedigree evidence, which of these claims would you now reject and why? Which claim or claims does this new evidence support?”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Based on the pedigree data, participants should eliminate Juan’s claim about the dachshund hair-length trait.</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37421307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“In addition to his experiment with pea plants, Mendel studied six other distinct traits. This slide shows all seven of the traits he investigated.”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Highlight each of the dominant and recessive traits on the slide.</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320748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10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Ask participants to calculate ratios for one or two of the</a:t>
            </a:r>
            <a:r>
              <a:rPr lang="en-US" sz="1200" kern="1200" baseline="0" dirty="0">
                <a:solidFill>
                  <a:schemeClr val="tx1"/>
                </a:solidFill>
                <a:latin typeface="+mn-lt"/>
                <a:ea typeface="+mn-ea"/>
                <a:cs typeface="+mn-cs"/>
              </a:rPr>
              <a:t> F2 </a:t>
            </a:r>
            <a:r>
              <a:rPr lang="en-US" sz="1200" kern="1200" dirty="0">
                <a:solidFill>
                  <a:schemeClr val="tx1"/>
                </a:solidFill>
                <a:latin typeface="+mn-lt"/>
                <a:ea typeface="+mn-ea"/>
                <a:cs typeface="+mn-cs"/>
              </a:rPr>
              <a:t>traits  Mendel investigated. Emphasize that F1 on the slide represents the first filial generation, and F2 represents the second filial generation.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After participants have calculated ratios for the traits on the slide, write them on the board and then discuss the results.</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Emphasize that the ratios for all of these traits are very close to 3:1.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d. “Next, we’ll explore the physical basis for this 3:1 trait ratio by tracing the movement of alleles on chromosomes.”</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1126351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10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Ask participants to read the section on </a:t>
            </a:r>
            <a:r>
              <a:rPr lang="en-US" sz="1200" kern="1200" dirty="0" err="1">
                <a:solidFill>
                  <a:schemeClr val="tx1"/>
                </a:solidFill>
                <a:latin typeface="+mn-lt"/>
                <a:ea typeface="+mn-ea"/>
                <a:cs typeface="+mn-cs"/>
              </a:rPr>
              <a:t>Mendelian</a:t>
            </a:r>
            <a:r>
              <a:rPr lang="en-US" sz="1200" kern="1200" dirty="0">
                <a:solidFill>
                  <a:schemeClr val="tx1"/>
                </a:solidFill>
                <a:latin typeface="+mn-lt"/>
                <a:ea typeface="+mn-ea"/>
                <a:cs typeface="+mn-cs"/>
              </a:rPr>
              <a:t> inheritance (section 6) in the Genetics Content Background Document and then complete the task on the slide.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20076849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10 min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This table comes from handout 2.1 in Genetics lesson 2a.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a. “What similarities or differences do you notice between Mendel’s ideas and the key ideas you highlighted in the content background document?”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through the activity in lesson 2a, which explains how this table is used in the lesson.</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2017596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3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Ask participants to reflect on the first content deepening focus question. </a:t>
            </a:r>
          </a:p>
          <a:p>
            <a:r>
              <a:rPr lang="en-US" sz="1200"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allows, have participants answer the question in their science notebooks.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“What questions do you still have about how traits can disappear in one generation and reappear in the next?”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7276417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3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“What progress have we made in answering our unit central question?”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Invite participants to share a few ideas.</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2314443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Talk through the agenda for the day.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Less than 1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Introduce the second content deepening focus question.</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50</a:t>
            </a:fld>
            <a:endParaRPr lang="en-US"/>
          </a:p>
        </p:txBody>
      </p:sp>
    </p:spTree>
    <p:extLst>
      <p:ext uri="{BB962C8B-B14F-4D97-AF65-F5344CB8AC3E}">
        <p14:creationId xmlns:p14="http://schemas.microsoft.com/office/powerpoint/2010/main" val="42130410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10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Ask participants to complete the task on the slide. Encourage them to refer to their notes and other resources as needed to refresh their memories.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Walk around the room while participants are working and see if they’re correctly representing the relationships among these terms. Address any confusion or misconceptions that arise</a:t>
            </a:r>
            <a:r>
              <a:rPr lang="en-US" sz="120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36409360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“This diagram is from the content background document. Look it over carefully and write down any questions you have about the content. We’ll revisit this diagram later in the PD program.”</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2822195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10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Ask participants to read “Genetics: What Is a Gene?” (section 5) in the content background document and complete the tasks on the slide.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“How did you define the terms </a:t>
            </a:r>
            <a:r>
              <a:rPr lang="en-US" sz="1200" i="1" kern="1200" dirty="0">
                <a:solidFill>
                  <a:schemeClr val="tx1"/>
                </a:solidFill>
                <a:latin typeface="+mn-lt"/>
                <a:ea typeface="+mn-ea"/>
                <a:cs typeface="+mn-cs"/>
              </a:rPr>
              <a:t>DNA</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chromosome</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gene</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allele</a:t>
            </a:r>
            <a:r>
              <a:rPr lang="en-US" sz="1200" kern="1200" dirty="0">
                <a:solidFill>
                  <a:schemeClr val="tx1"/>
                </a:solidFill>
                <a:latin typeface="+mn-lt"/>
                <a:ea typeface="+mn-ea"/>
                <a:cs typeface="+mn-cs"/>
              </a:rPr>
              <a:t>? How do your definitions compare with the definitions in the content background reading?”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“We’ll revisit the definition of a gene to better understand and explain the patterns we’ve observed throughout our content deepening work.” </a:t>
            </a:r>
          </a:p>
          <a:p>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25186635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Read through the summary slide and ask participants if they have any questions.</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34996508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Read the information on the slide and highlight the key point.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“Next, we’ll practice using the genetic terms we’ve been discussing by examining a series of content representations. These diagrams will help us explain the inheritance patterns Mendel observed in his pea plants.”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kern="1200" dirty="0">
                <a:solidFill>
                  <a:schemeClr val="tx1"/>
                </a:solidFill>
                <a:latin typeface="+mn-lt"/>
                <a:ea typeface="+mn-ea"/>
                <a:cs typeface="+mn-cs"/>
              </a:rPr>
              <a:t>“Variations in just one gene caused the purple and white flower colors in Mendel’s plants. Let’s find out where that gene is located.”</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7270842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7 min</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a. Orient participants to where chromosomes are located in relation to the whole onion in this series of slide images. Point out that the root tip of an onion  is magnified so the chromosomes within the dividing cells are visible. A similar series of images might show chromosomes within the cells of a pea plant.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kern="1200" dirty="0">
                <a:solidFill>
                  <a:schemeClr val="tx1"/>
                </a:solidFill>
                <a:latin typeface="+mn-lt"/>
                <a:ea typeface="+mn-ea"/>
                <a:cs typeface="+mn-cs"/>
              </a:rPr>
              <a:t>“Keep in mind that chromosomes are found in every cell, but they’re visible only in cells that are in the process of dividing. In the magnified image of the onion’s root tip, the blue arrow points out highly visible chromosomes in a dividing cell.”</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After showing the images, tell participants that pea plants have seven different chromosomes. Cells in an adult plant have two copies of each chromosome for a total of 14 chromosomes. By contrast, humans have 23 pairs of chromosomes for a total of 46. </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37745932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Draw participants’ attention to the chromosome magnified on the slide and the genes that are located along the strand of DNA in a chromosome.</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Point out that a single gene represents a very small segment of a chromosome. There are two versions of a gene, each of which is called an </a:t>
            </a:r>
            <a:r>
              <a:rPr lang="en-US" sz="1200" i="1" kern="1200" dirty="0">
                <a:solidFill>
                  <a:schemeClr val="tx1"/>
                </a:solidFill>
                <a:latin typeface="+mn-lt"/>
                <a:ea typeface="+mn-ea"/>
                <a:cs typeface="+mn-cs"/>
              </a:rPr>
              <a:t>allele</a:t>
            </a:r>
            <a:r>
              <a:rPr lang="en-US" sz="120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21652980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Read through the information on the slide.</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40194266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 min</a:t>
            </a:r>
          </a:p>
          <a:p>
            <a:endParaRPr lang="en-US" sz="1200" kern="1200" dirty="0">
              <a:solidFill>
                <a:schemeClr val="tx1"/>
              </a:solidFill>
              <a:latin typeface="+mn-lt"/>
              <a:ea typeface="+mn-ea"/>
              <a:cs typeface="+mn-cs"/>
            </a:endParaRPr>
          </a:p>
          <a:p>
            <a:r>
              <a:rPr lang="en-US" sz="1200" kern="1200">
                <a:solidFill>
                  <a:schemeClr val="tx1"/>
                </a:solidFill>
                <a:latin typeface="+mn-lt"/>
                <a:ea typeface="+mn-ea"/>
                <a:cs typeface="+mn-cs"/>
              </a:rPr>
              <a:t>a. Read </a:t>
            </a:r>
            <a:r>
              <a:rPr lang="en-US" sz="1200" kern="1200" dirty="0">
                <a:solidFill>
                  <a:schemeClr val="tx1"/>
                </a:solidFill>
                <a:latin typeface="+mn-lt"/>
                <a:ea typeface="+mn-ea"/>
                <a:cs typeface="+mn-cs"/>
              </a:rPr>
              <a:t>the question on the slide and the corresponding information about proteins.</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59</a:t>
            </a:fld>
            <a:endParaRPr lang="en-US"/>
          </a:p>
        </p:txBody>
      </p:sp>
    </p:spTree>
    <p:extLst>
      <p:ext uri="{BB962C8B-B14F-4D97-AF65-F5344CB8AC3E}">
        <p14:creationId xmlns:p14="http://schemas.microsoft.com/office/powerpoint/2010/main" val="419097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baseline="0" dirty="0"/>
              <a:t>1 min</a:t>
            </a:r>
          </a:p>
          <a:p>
            <a:endParaRPr lang="en-US" baseline="0" dirty="0"/>
          </a:p>
          <a:p>
            <a:pPr lvl="0"/>
            <a:r>
              <a:rPr lang="en-US" dirty="0"/>
              <a:t>a. Introduce the focus questions that will guide today’s session.</a:t>
            </a:r>
          </a:p>
          <a:p>
            <a:pPr lvl="0"/>
            <a:endParaRPr lang="en-US" dirty="0"/>
          </a:p>
          <a:p>
            <a:pPr lvl="0"/>
            <a:r>
              <a:rPr lang="en-US" dirty="0"/>
              <a:t>b. </a:t>
            </a:r>
            <a:r>
              <a:rPr lang="en-US" baseline="0" dirty="0"/>
              <a:t>“</a:t>
            </a:r>
            <a:r>
              <a:rPr lang="en-US" dirty="0"/>
              <a:t>Each day we’re going to have at least one lesson analysis focus question and one content deepening focus question.”</a:t>
            </a:r>
          </a:p>
          <a:p>
            <a:r>
              <a:rPr lang="en-US" dirty="0"/>
              <a:t> </a:t>
            </a:r>
          </a:p>
          <a:p>
            <a:r>
              <a:rPr lang="en-US" dirty="0"/>
              <a:t>c. “Here are our focus questions for today’s session.”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25510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Display only the first part of the slide (proteins 1–6 and molecules A–G).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b. “Flower cells have a certain molecule called an </a:t>
            </a:r>
            <a:r>
              <a:rPr lang="en-US" sz="1200" i="1" kern="1200" dirty="0">
                <a:solidFill>
                  <a:schemeClr val="tx1"/>
                </a:solidFill>
                <a:latin typeface="+mn-lt"/>
                <a:ea typeface="+mn-ea"/>
                <a:cs typeface="+mn-cs"/>
              </a:rPr>
              <a:t>A molecule</a:t>
            </a:r>
            <a:r>
              <a:rPr lang="en-US" sz="1200" kern="1200" dirty="0">
                <a:solidFill>
                  <a:schemeClr val="tx1"/>
                </a:solidFill>
                <a:latin typeface="+mn-lt"/>
                <a:ea typeface="+mn-ea"/>
                <a:cs typeface="+mn-cs"/>
              </a:rPr>
              <a:t>. To eventually form the G molecule that results in purple flowers, a series of chemical reactions are required.”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c. Next, display the actual names of the molecules in the right-hand column on the slide.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d. “For the flower cells to make the six proteins needed for these chemical reactions, these additional proteins are needed.” </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e. “In pea plants, the dominant allele codes for a controlling protein that turns on the other proteins. The recessive allele codes for a controlling protein that doesn’t work.”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Photo credits: </a:t>
            </a:r>
          </a:p>
          <a:p>
            <a:r>
              <a:rPr lang="en-US" sz="1200" b="0" i="0" u="none" strike="noStrike" kern="1200" dirty="0">
                <a:solidFill>
                  <a:schemeClr val="tx1"/>
                </a:solidFill>
                <a:effectLst/>
                <a:latin typeface="+mn-lt"/>
                <a:ea typeface="+mn-ea"/>
                <a:cs typeface="+mn-cs"/>
              </a:rPr>
              <a:t>Purple</a:t>
            </a:r>
            <a:r>
              <a:rPr lang="en-US" sz="1200" b="0" i="0" u="none" strike="noStrike" kern="1200" baseline="0" dirty="0">
                <a:solidFill>
                  <a:schemeClr val="tx1"/>
                </a:solidFill>
                <a:effectLst/>
                <a:latin typeface="+mn-lt"/>
                <a:ea typeface="+mn-ea"/>
                <a:cs typeface="+mn-cs"/>
              </a:rPr>
              <a:t> flower </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Pakpoom</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Phummee</a:t>
            </a:r>
            <a:r>
              <a:rPr lang="en-US" sz="1200" b="0" i="0" u="none" strike="noStrike" kern="1200" dirty="0">
                <a:solidFill>
                  <a:schemeClr val="tx1"/>
                </a:solidFill>
                <a:effectLst/>
                <a:latin typeface="+mn-lt"/>
                <a:ea typeface="+mn-ea"/>
                <a:cs typeface="+mn-cs"/>
              </a:rPr>
              <a:t> | Dreamstime.com</a:t>
            </a:r>
            <a:r>
              <a:rPr lang="en-US" dirty="0"/>
              <a:t> </a:t>
            </a:r>
          </a:p>
          <a:p>
            <a:r>
              <a:rPr lang="en-US" sz="1200" b="0" i="0" u="none" strike="noStrike" kern="1200" dirty="0">
                <a:solidFill>
                  <a:schemeClr val="tx1"/>
                </a:solidFill>
                <a:effectLst/>
                <a:latin typeface="+mn-lt"/>
                <a:ea typeface="+mn-ea"/>
                <a:cs typeface="+mn-cs"/>
              </a:rPr>
              <a:t>White flower © </a:t>
            </a:r>
            <a:r>
              <a:rPr lang="en-US" sz="1200" b="0" i="0" u="none" strike="noStrike" kern="1200" dirty="0" err="1">
                <a:solidFill>
                  <a:schemeClr val="tx1"/>
                </a:solidFill>
                <a:effectLst/>
                <a:latin typeface="+mn-lt"/>
                <a:ea typeface="+mn-ea"/>
                <a:cs typeface="+mn-cs"/>
              </a:rPr>
              <a:t>Maksym</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Surovtsev</a:t>
            </a:r>
            <a:r>
              <a:rPr lang="en-US" sz="1200" b="0" i="0" u="none" strike="noStrike" kern="1200" dirty="0">
                <a:solidFill>
                  <a:schemeClr val="tx1"/>
                </a:solidFill>
                <a:effectLst/>
                <a:latin typeface="+mn-lt"/>
                <a:ea typeface="+mn-ea"/>
                <a:cs typeface="+mn-cs"/>
              </a:rPr>
              <a:t> | Dreamstime.com</a:t>
            </a:r>
            <a:r>
              <a:rPr lang="en-US" dirty="0"/>
              <a:t> </a:t>
            </a:r>
            <a:endParaRPr lang="en-US" b="1"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60</a:t>
            </a:fld>
            <a:endParaRPr lang="en-US">
              <a:solidFill>
                <a:prstClr val="black"/>
              </a:solidFill>
            </a:endParaRPr>
          </a:p>
        </p:txBody>
      </p:sp>
    </p:spTree>
    <p:extLst>
      <p:ext uri="{BB962C8B-B14F-4D97-AF65-F5344CB8AC3E}">
        <p14:creationId xmlns:p14="http://schemas.microsoft.com/office/powerpoint/2010/main" val="15854111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Read through the information on the slide.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61</a:t>
            </a:fld>
            <a:endParaRPr lang="en-US">
              <a:solidFill>
                <a:prstClr val="black"/>
              </a:solidFill>
            </a:endParaRPr>
          </a:p>
        </p:txBody>
      </p:sp>
    </p:spTree>
    <p:extLst>
      <p:ext uri="{BB962C8B-B14F-4D97-AF65-F5344CB8AC3E}">
        <p14:creationId xmlns:p14="http://schemas.microsoft.com/office/powerpoint/2010/main" val="7605002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Read through the information on the slide.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62</a:t>
            </a:fld>
            <a:endParaRPr lang="en-US">
              <a:solidFill>
                <a:prstClr val="black"/>
              </a:solidFill>
            </a:endParaRPr>
          </a:p>
        </p:txBody>
      </p:sp>
    </p:spTree>
    <p:extLst>
      <p:ext uri="{BB962C8B-B14F-4D97-AF65-F5344CB8AC3E}">
        <p14:creationId xmlns:p14="http://schemas.microsoft.com/office/powerpoint/2010/main" val="27478337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7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Ask participants to complete the task on the slide. Refer them to the learning goals (Genetics Learning Goals for Students and Teachers) in the Genetics </a:t>
            </a:r>
            <a:r>
              <a:rPr lang="en-US" sz="1200" kern="1200" dirty="0" err="1">
                <a:solidFill>
                  <a:schemeClr val="tx1"/>
                </a:solidFill>
                <a:latin typeface="+mn-lt"/>
                <a:ea typeface="+mn-ea"/>
                <a:cs typeface="+mn-cs"/>
              </a:rPr>
              <a:t>pretabs</a:t>
            </a:r>
            <a:r>
              <a:rPr lang="en-US" sz="1200" kern="1200" dirty="0">
                <a:solidFill>
                  <a:schemeClr val="tx1"/>
                </a:solidFill>
                <a:latin typeface="+mn-lt"/>
                <a:ea typeface="+mn-ea"/>
                <a:cs typeface="+mn-cs"/>
              </a:rPr>
              <a:t> section of the lesson plans binder for help with their diagrams/concept maps.</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63</a:t>
            </a:fld>
            <a:endParaRPr lang="en-US">
              <a:solidFill>
                <a:prstClr val="black"/>
              </a:solidFill>
            </a:endParaRPr>
          </a:p>
        </p:txBody>
      </p:sp>
    </p:spTree>
    <p:extLst>
      <p:ext uri="{BB962C8B-B14F-4D97-AF65-F5344CB8AC3E}">
        <p14:creationId xmlns:p14="http://schemas.microsoft.com/office/powerpoint/2010/main" val="5427119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5 min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This is an optional slide highlighting the gene that causes the hair-length phenotype in dachshunds.</a:t>
            </a:r>
          </a:p>
          <a:p>
            <a:endParaRPr lang="en-US" sz="1200" b="1"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Read through the information on the slide and look up the FGF5 gene in GenBank, the genetic sequence database available through the National Institutes of Health. </a:t>
            </a:r>
          </a:p>
          <a:p>
            <a:pPr marL="228600" indent="-228600">
              <a:buAutoNum type="alphaLcPeriod"/>
            </a:pPr>
            <a:endParaRPr lang="en-US" sz="1200" kern="1200" dirty="0">
              <a:solidFill>
                <a:schemeClr val="tx1"/>
              </a:solidFill>
              <a:latin typeface="+mn-lt"/>
              <a:ea typeface="+mn-ea"/>
              <a:cs typeface="+mn-cs"/>
            </a:endParaRPr>
          </a:p>
          <a:p>
            <a:pPr marL="0" indent="0">
              <a:buNone/>
            </a:pPr>
            <a:r>
              <a:rPr lang="en-US" sz="1200" kern="1200">
                <a:solidFill>
                  <a:schemeClr val="tx1"/>
                </a:solidFill>
                <a:latin typeface="+mn-lt"/>
                <a:ea typeface="+mn-ea"/>
                <a:cs typeface="+mn-cs"/>
              </a:rPr>
              <a:t>Link </a:t>
            </a:r>
            <a:r>
              <a:rPr lang="en-US" sz="1200" kern="1200" dirty="0">
                <a:solidFill>
                  <a:schemeClr val="tx1"/>
                </a:solidFill>
                <a:latin typeface="+mn-lt"/>
                <a:ea typeface="+mn-ea"/>
                <a:cs typeface="+mn-cs"/>
              </a:rPr>
              <a:t>to GenBank: http://genome.ucsc.edu/cgi-bin/hgTracks?db=hg19&amp;lastVirtModeType=default&amp;lastVirtModeExtraState=&amp;virtModeType=default&amp;virtMode=0&amp;nonVirtPosition=&amp;position=chr4%3A81187742-81212171&amp;hgsid=690824425_1WKaIiaPklbezLxoijpTjI6FH2bS </a:t>
            </a:r>
          </a:p>
          <a:p>
            <a:pPr marL="0" inden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64</a:t>
            </a:fld>
            <a:endParaRPr lang="en-US">
              <a:solidFill>
                <a:prstClr val="black"/>
              </a:solidFill>
            </a:endParaRPr>
          </a:p>
        </p:txBody>
      </p:sp>
    </p:spTree>
    <p:extLst>
      <p:ext uri="{BB962C8B-B14F-4D97-AF65-F5344CB8AC3E}">
        <p14:creationId xmlns:p14="http://schemas.microsoft.com/office/powerpoint/2010/main" val="1926883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“The science ideas and genetics terms we explored during today’s content deepening work will help you develop an answer to this focus question. We’ll revisit this question in our next content deepening session.”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65</a:t>
            </a:fld>
            <a:endParaRPr lang="en-US">
              <a:solidFill>
                <a:prstClr val="black"/>
              </a:solidFill>
            </a:endParaRPr>
          </a:p>
        </p:txBody>
      </p:sp>
    </p:spTree>
    <p:extLst>
      <p:ext uri="{BB962C8B-B14F-4D97-AF65-F5344CB8AC3E}">
        <p14:creationId xmlns:p14="http://schemas.microsoft.com/office/powerpoint/2010/main" val="22653429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30145" indent="-319286" eaLnBrk="0" hangingPunct="0">
              <a:defRPr>
                <a:solidFill>
                  <a:schemeClr val="tx1"/>
                </a:solidFill>
                <a:latin typeface="Arial" charset="0"/>
              </a:defRPr>
            </a:lvl2pPr>
            <a:lvl3pPr marL="1277147" indent="-255429" eaLnBrk="0" hangingPunct="0">
              <a:defRPr>
                <a:solidFill>
                  <a:schemeClr val="tx1"/>
                </a:solidFill>
                <a:latin typeface="Arial" charset="0"/>
              </a:defRPr>
            </a:lvl3pPr>
            <a:lvl4pPr marL="1788005" indent="-255429" eaLnBrk="0" hangingPunct="0">
              <a:defRPr>
                <a:solidFill>
                  <a:schemeClr val="tx1"/>
                </a:solidFill>
                <a:latin typeface="Arial" charset="0"/>
              </a:defRPr>
            </a:lvl4pPr>
            <a:lvl5pPr marL="2298865" indent="-255429" eaLnBrk="0" hangingPunct="0">
              <a:defRPr>
                <a:solidFill>
                  <a:schemeClr val="tx1"/>
                </a:solidFill>
                <a:latin typeface="Arial" charset="0"/>
              </a:defRPr>
            </a:lvl5pPr>
            <a:lvl6pPr marL="2809723" indent="-255429" eaLnBrk="0" fontAlgn="base" hangingPunct="0">
              <a:spcBef>
                <a:spcPct val="0"/>
              </a:spcBef>
              <a:spcAft>
                <a:spcPct val="0"/>
              </a:spcAft>
              <a:defRPr>
                <a:solidFill>
                  <a:schemeClr val="tx1"/>
                </a:solidFill>
                <a:latin typeface="Arial" charset="0"/>
              </a:defRPr>
            </a:lvl6pPr>
            <a:lvl7pPr marL="3320582" indent="-255429" eaLnBrk="0" fontAlgn="base" hangingPunct="0">
              <a:spcBef>
                <a:spcPct val="0"/>
              </a:spcBef>
              <a:spcAft>
                <a:spcPct val="0"/>
              </a:spcAft>
              <a:defRPr>
                <a:solidFill>
                  <a:schemeClr val="tx1"/>
                </a:solidFill>
                <a:latin typeface="Arial" charset="0"/>
              </a:defRPr>
            </a:lvl7pPr>
            <a:lvl8pPr marL="3831441" indent="-255429" eaLnBrk="0" fontAlgn="base" hangingPunct="0">
              <a:spcBef>
                <a:spcPct val="0"/>
              </a:spcBef>
              <a:spcAft>
                <a:spcPct val="0"/>
              </a:spcAft>
              <a:defRPr>
                <a:solidFill>
                  <a:schemeClr val="tx1"/>
                </a:solidFill>
                <a:latin typeface="Arial" charset="0"/>
              </a:defRPr>
            </a:lvl8pPr>
            <a:lvl9pPr marL="4342300" indent="-255429" eaLnBrk="0" fontAlgn="base" hangingPunct="0">
              <a:spcBef>
                <a:spcPct val="0"/>
              </a:spcBef>
              <a:spcAft>
                <a:spcPct val="0"/>
              </a:spcAft>
              <a:defRPr>
                <a:solidFill>
                  <a:schemeClr val="tx1"/>
                </a:solidFill>
                <a:latin typeface="Arial" charset="0"/>
              </a:defRPr>
            </a:lvl9pPr>
          </a:lstStyle>
          <a:p>
            <a:pPr eaLnBrk="1" hangingPunct="1"/>
            <a:fld id="{32673A63-E959-4099-89CB-1A6D17FBB6BF}" type="slidenum">
              <a:rPr lang="en-US" smtClean="0"/>
              <a:pPr eaLnBrk="1" hangingPunct="1"/>
              <a:t>66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marL="0" lvl="1"/>
            <a:r>
              <a:rPr lang="en-US" sz="1200" kern="1200" dirty="0">
                <a:solidFill>
                  <a:schemeClr val="tx1"/>
                </a:solidFill>
                <a:latin typeface="+mn-lt"/>
                <a:ea typeface="+mn-ea"/>
                <a:cs typeface="+mn-cs"/>
              </a:rPr>
              <a:t>8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Divide participants into three groups. Have Group 1 come up with some conclusions/key ideas related to focus question 1. Have Group 2 come up with conclusions/key ideas for focus question 2, and have Group</a:t>
            </a:r>
            <a:r>
              <a:rPr lang="en-US" sz="1200" kern="1200" baseline="0" dirty="0">
                <a:solidFill>
                  <a:schemeClr val="tx1"/>
                </a:solidFill>
                <a:latin typeface="+mn-lt"/>
                <a:ea typeface="+mn-ea"/>
                <a:cs typeface="+mn-cs"/>
              </a:rPr>
              <a:t> 3 do the same thing for focus question 3.</a:t>
            </a:r>
            <a:r>
              <a:rPr lang="en-US" sz="1200" kern="1200" dirty="0">
                <a:solidFill>
                  <a:schemeClr val="tx1"/>
                </a:solidFill>
                <a:latin typeface="+mn-lt"/>
                <a:ea typeface="+mn-ea"/>
                <a:cs typeface="+mn-cs"/>
              </a:rPr>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Give each group 2 minutes to come up with ideas and conclusions.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Allow a 2-minute share-out for each group.</a:t>
            </a:r>
            <a:r>
              <a:rPr lang="en-US" dirty="0"/>
              <a:t> </a:t>
            </a:r>
            <a:endParaRPr lang="en-US" sz="1200" kern="1200" dirty="0">
              <a:solidFill>
                <a:schemeClr val="tx1"/>
              </a:solidFill>
              <a:latin typeface="+mn-lt"/>
              <a:ea typeface="+mn-ea"/>
              <a:cs typeface="+mn-cs"/>
            </a:endParaRP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4730532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Forecast that tomorrow you’ll tackle two new, closely interconnected Student Thinking Lens strategies.</a:t>
            </a:r>
          </a:p>
          <a:p>
            <a:endParaRPr lang="en-US"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Have participants copy the homework assignment into their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Remind participants about their homework for Friday (becoming experts on the </a:t>
            </a:r>
            <a:r>
              <a:rPr lang="en-US" sz="1200" kern="1200">
                <a:solidFill>
                  <a:schemeClr val="tx1"/>
                </a:solidFill>
                <a:latin typeface="+mn-lt"/>
                <a:ea typeface="+mn-ea"/>
                <a:cs typeface="+mn-cs"/>
              </a:rPr>
              <a:t>lesson plans </a:t>
            </a:r>
            <a:r>
              <a:rPr lang="en-US" sz="1200" kern="1200" dirty="0">
                <a:solidFill>
                  <a:schemeClr val="tx1"/>
                </a:solidFill>
                <a:latin typeface="+mn-lt"/>
                <a:ea typeface="+mn-ea"/>
                <a:cs typeface="+mn-cs"/>
              </a:rPr>
              <a:t>assigned to them).</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67</a:t>
            </a:fld>
            <a:endParaRPr lang="en-US"/>
          </a:p>
        </p:txBody>
      </p:sp>
    </p:spTree>
    <p:extLst>
      <p:ext uri="{BB962C8B-B14F-4D97-AF65-F5344CB8AC3E}">
        <p14:creationId xmlns:p14="http://schemas.microsoft.com/office/powerpoint/2010/main" val="13961346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68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a:t>6</a:t>
            </a:r>
            <a:r>
              <a:rPr lang="en-US" baseline="0" dirty="0"/>
              <a:t> min</a:t>
            </a:r>
          </a:p>
          <a:p>
            <a:pPr eaLnBrk="1" hangingPunct="1"/>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Make sure participants have </a:t>
            </a:r>
            <a:r>
              <a:rPr lang="en-US" sz="1200" b="1" u="none" kern="1200" dirty="0">
                <a:solidFill>
                  <a:schemeClr val="tx1"/>
                </a:solidFill>
                <a:latin typeface="+mn-lt"/>
                <a:ea typeface="+mn-ea"/>
                <a:cs typeface="+mn-cs"/>
              </a:rPr>
              <a:t>at least 5 minutes </a:t>
            </a:r>
            <a:r>
              <a:rPr lang="en-US" sz="1200" kern="1200" dirty="0">
                <a:solidFill>
                  <a:schemeClr val="tx1"/>
                </a:solidFill>
                <a:latin typeface="+mn-lt"/>
                <a:ea typeface="+mn-ea"/>
                <a:cs typeface="+mn-cs"/>
              </a:rPr>
              <a:t>to think</a:t>
            </a:r>
            <a:r>
              <a:rPr lang="en-US" sz="1200" kern="1200" baseline="0" dirty="0">
                <a:solidFill>
                  <a:schemeClr val="tx1"/>
                </a:solidFill>
                <a:latin typeface="+mn-lt"/>
                <a:ea typeface="+mn-ea"/>
                <a:cs typeface="+mn-cs"/>
              </a:rPr>
              <a:t> about the questions on the reflections sheet </a:t>
            </a:r>
            <a:r>
              <a:rPr lang="en-US" sz="1200" kern="1200" dirty="0">
                <a:solidFill>
                  <a:schemeClr val="tx1"/>
                </a:solidFill>
                <a:latin typeface="+mn-lt"/>
                <a:ea typeface="+mn-ea"/>
                <a:cs typeface="+mn-cs"/>
              </a:rPr>
              <a:t>(handout 2.4 in the </a:t>
            </a:r>
            <a:r>
              <a:rPr lang="en-US" sz="1200" kern="1200">
                <a:solidFill>
                  <a:schemeClr val="tx1"/>
                </a:solidFill>
                <a:latin typeface="+mn-lt"/>
                <a:ea typeface="+mn-ea"/>
                <a:cs typeface="+mn-cs"/>
              </a:rPr>
              <a:t>PD</a:t>
            </a:r>
            <a:r>
              <a:rPr lang="en-US" sz="1200" kern="1200" baseline="0">
                <a:solidFill>
                  <a:schemeClr val="tx1"/>
                </a:solidFill>
                <a:latin typeface="+mn-lt"/>
                <a:ea typeface="+mn-ea"/>
                <a:cs typeface="+mn-cs"/>
              </a:rPr>
              <a:t> program </a:t>
            </a:r>
            <a:r>
              <a:rPr lang="en-US" sz="1200" kern="1200">
                <a:solidFill>
                  <a:schemeClr val="tx1"/>
                </a:solidFill>
                <a:latin typeface="+mn-lt"/>
                <a:ea typeface="+mn-ea"/>
                <a:cs typeface="+mn-cs"/>
              </a:rPr>
              <a:t>binder</a:t>
            </a:r>
            <a:r>
              <a:rPr lang="en-US" sz="1200" kern="1200" dirty="0">
                <a:solidFill>
                  <a:schemeClr val="tx1"/>
                </a:solidFill>
                <a:latin typeface="+mn-lt"/>
                <a:ea typeface="+mn-ea"/>
                <a:cs typeface="+mn-cs"/>
              </a:rPr>
              <a:t>) </a:t>
            </a:r>
            <a:r>
              <a:rPr lang="en-US" sz="1200" kern="1200" baseline="0" dirty="0">
                <a:solidFill>
                  <a:schemeClr val="tx1"/>
                </a:solidFill>
                <a:latin typeface="+mn-lt"/>
                <a:ea typeface="+mn-ea"/>
                <a:cs typeface="+mn-cs"/>
              </a:rPr>
              <a:t>and </a:t>
            </a:r>
            <a:r>
              <a:rPr lang="en-US" sz="1200" kern="1200" dirty="0">
                <a:solidFill>
                  <a:schemeClr val="tx1"/>
                </a:solidFill>
                <a:latin typeface="+mn-lt"/>
                <a:ea typeface="+mn-ea"/>
                <a:cs typeface="+mn-cs"/>
              </a:rPr>
              <a:t>write down their reflections. </a:t>
            </a:r>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0350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a. Point out the strategies highlighted on the slide.</a:t>
            </a:r>
          </a:p>
          <a:p>
            <a:endParaRPr lang="en-US" dirty="0"/>
          </a:p>
          <a:p>
            <a:r>
              <a:rPr lang="en-US" dirty="0"/>
              <a:t>b. “During today’s session,</a:t>
            </a:r>
            <a:r>
              <a:rPr lang="en-US" baseline="0" dirty="0"/>
              <a:t> we’ll </a:t>
            </a:r>
            <a:r>
              <a:rPr lang="en-US" dirty="0"/>
              <a:t>focus again on the first three Student Thinking Lens strategies: elicit, probe, and challenge questions.”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129492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81" eaLnBrk="0" fontAlgn="base" hangingPunct="0">
              <a:spcBef>
                <a:spcPct val="30000"/>
              </a:spcBef>
              <a:spcAft>
                <a:spcPct val="0"/>
              </a:spcAft>
              <a:defRPr/>
            </a:pPr>
            <a:r>
              <a:rPr lang="en-US" dirty="0">
                <a:latin typeface="Arial" charset="0"/>
              </a:rPr>
              <a:t>10</a:t>
            </a:r>
            <a:r>
              <a:rPr lang="en-US" baseline="0" dirty="0">
                <a:latin typeface="Arial" charset="0"/>
              </a:rPr>
              <a:t> min </a:t>
            </a:r>
          </a:p>
          <a:p>
            <a:pPr defTabSz="914081" eaLnBrk="0" fontAlgn="base" hangingPunct="0">
              <a:spcBef>
                <a:spcPct val="30000"/>
              </a:spcBef>
              <a:spcAft>
                <a:spcPct val="0"/>
              </a:spcAft>
              <a:defRPr/>
            </a:pPr>
            <a:endParaRPr lang="en-US" baseline="0" dirty="0">
              <a:latin typeface="Arial" charset="0"/>
            </a:endParaRPr>
          </a:p>
          <a:p>
            <a:r>
              <a:rPr lang="en-US" dirty="0"/>
              <a:t>a. Have participants look in the </a:t>
            </a:r>
            <a:r>
              <a:rPr lang="en-US" dirty="0" err="1"/>
              <a:t>STeLLA</a:t>
            </a:r>
            <a:r>
              <a:rPr lang="en-US" dirty="0"/>
              <a:t> strategies booklet at a dialogue example for STL strategy 3 that highlights probe and challenge questions.</a:t>
            </a:r>
          </a:p>
          <a:p>
            <a:r>
              <a:rPr lang="en-US" dirty="0"/>
              <a:t> </a:t>
            </a:r>
            <a:endParaRPr lang="en-US" sz="1600" dirty="0"/>
          </a:p>
          <a:p>
            <a:r>
              <a:rPr lang="en-US" sz="1200" b="0" kern="1200" dirty="0">
                <a:solidFill>
                  <a:schemeClr val="tx1"/>
                </a:solidFill>
                <a:latin typeface="+mn-lt"/>
                <a:ea typeface="+mn-ea"/>
                <a:cs typeface="+mn-cs"/>
              </a:rPr>
              <a:t>b. The purposes of this activity are as follows:</a:t>
            </a:r>
          </a:p>
          <a:p>
            <a:endParaRPr lang="en-US" sz="1600" dirty="0"/>
          </a:p>
          <a:p>
            <a:pPr marL="228600"/>
            <a:r>
              <a:rPr lang="en-US" dirty="0"/>
              <a:t>1. To get participants’ heads back into the questioning strategies discussed on day 1. </a:t>
            </a:r>
          </a:p>
          <a:p>
            <a:pPr marL="228600"/>
            <a:endParaRPr lang="en-US" dirty="0"/>
          </a:p>
          <a:p>
            <a:pPr marL="228600"/>
            <a:r>
              <a:rPr lang="en-US" dirty="0"/>
              <a:t>2. To make sure participants understand the distinct purposes of probe and challenge questions:  </a:t>
            </a:r>
          </a:p>
          <a:p>
            <a:endParaRPr lang="en-US" b="1" dirty="0"/>
          </a:p>
          <a:p>
            <a:pPr marL="457200" lvl="1" indent="-134595">
              <a:buFont typeface="Arial" pitchFamily="34" charset="0"/>
              <a:buChar char="•"/>
            </a:pPr>
            <a:r>
              <a:rPr lang="en-US" b="1" dirty="0"/>
              <a:t>Probe questions</a:t>
            </a:r>
            <a:r>
              <a:rPr lang="en-US" dirty="0"/>
              <a:t> seek to understand what students are saying/writing and encourage them to explain their ideas more clearly or fully (not to change their thinking).</a:t>
            </a:r>
          </a:p>
          <a:p>
            <a:pPr marL="457200" lvl="1" indent="-134595">
              <a:buFont typeface="Arial" pitchFamily="34" charset="0"/>
              <a:buChar char="•"/>
            </a:pPr>
            <a:r>
              <a:rPr lang="en-US" b="1" dirty="0"/>
              <a:t>Challenge questions</a:t>
            </a:r>
            <a:r>
              <a:rPr lang="en-US" dirty="0"/>
              <a:t> seek to engage students in ways that will challenge them to think, reconsider their ideas, change their initial ideas, and move toward more-scientific understandings.</a:t>
            </a:r>
            <a:endParaRPr lang="en-US" dirty="0">
              <a:latin typeface="Arial" charset="0"/>
            </a:endParaRP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Slide Number Placeholder 5"/>
          <p:cNvSpPr>
            <a:spLocks noGrp="1"/>
          </p:cNvSpPr>
          <p:nvPr>
            <p:ph type="sldNum" sz="quarter" idx="12"/>
          </p:nvPr>
        </p:nvSpPr>
        <p:spPr/>
        <p:txBody>
          <a:bodyPr/>
          <a:lstStyle/>
          <a:p>
            <a:pPr>
              <a:defRPr/>
            </a:pPr>
            <a:fld id="{C70F6E62-11C5-4854-89DB-851B545ABDD5}" type="slidenum">
              <a:rPr lang="en-US" smtClean="0"/>
              <a:pPr>
                <a:defRPr/>
              </a:pPr>
              <a:t>8</a:t>
            </a:fld>
            <a:endParaRPr lang="en-US"/>
          </a:p>
        </p:txBody>
      </p:sp>
    </p:spTree>
    <p:extLst>
      <p:ext uri="{BB962C8B-B14F-4D97-AF65-F5344CB8AC3E}">
        <p14:creationId xmlns:p14="http://schemas.microsoft.com/office/powerpoint/2010/main" val="2508458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dirty="0"/>
              <a:t>a. “Today we’ll explore this focus question: How can lesson analysis help us better understand how elicit, probe, and challenge questions can reveal and challenge student thinking?” </a:t>
            </a:r>
          </a:p>
          <a:p>
            <a:pPr marL="0" lvl="1"/>
            <a:endParaRPr lang="en-US" dirty="0"/>
          </a:p>
          <a:p>
            <a:pPr marL="0" lvl="1"/>
            <a:r>
              <a:rPr lang="en-US" dirty="0"/>
              <a:t>b. “But first let’s discuss what lesson analysis involves.”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3610058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906339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29631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2703286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2953459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853564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125314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358066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381369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1307427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1663608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943708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918138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1314591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567073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48908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830267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6750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541362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880311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171473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611746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47850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501107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67879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204401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776594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86549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507067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956782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358053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2660436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12322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97232666"/>
      </p:ext>
    </p:extLst>
  </p:cSld>
  <p:clrMap bg1="lt1" tx1="dk1" bg2="lt2" tx2="dk2" accent1="accent1" accent2="accent2" accent3="accent3" accent4="accent4" accent5="accent5" accent6="accent6" hlink="hlink" folHlink="folHlink"/>
  <p:sldLayoutIdLst>
    <p:sldLayoutId id="2147483689"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88917288"/>
      </p:ext>
    </p:extLst>
  </p:cSld>
  <p:clrMap bg1="lt1" tx1="dk1" bg2="lt2" tx2="dk2" accent1="accent1" accent2="accent2" accent3="accent3" accent4="accent4" accent5="accent5" accent6="accent6" hlink="hlink" folHlink="folHlink"/>
  <p:sldLayoutIdLst>
    <p:sldLayoutId id="2147483691"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601689338"/>
      </p:ext>
    </p:extLst>
  </p:cSld>
  <p:clrMap bg1="lt1" tx1="dk1" bg2="lt2" tx2="dk2" accent1="accent1" accent2="accent2" accent3="accent3" accent4="accent4" accent5="accent5" accent6="accent6" hlink="hlink" folHlink="folHlink"/>
  <p:sldLayoutIdLst>
    <p:sldLayoutId id="214748369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040129802"/>
      </p:ext>
    </p:extLst>
  </p:cSld>
  <p:clrMap bg1="lt1" tx1="dk1" bg2="lt2" tx2="dk2" accent1="accent1" accent2="accent2" accent3="accent3" accent4="accent4" accent5="accent5" accent6="accent6" hlink="hlink" folHlink="folHlink"/>
  <p:sldLayoutIdLst>
    <p:sldLayoutId id="2147483695"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509903335"/>
      </p:ext>
    </p:extLst>
  </p:cSld>
  <p:clrMap bg1="lt1" tx1="dk1" bg2="lt2" tx2="dk2" accent1="accent1" accent2="accent2" accent3="accent3" accent4="accent4" accent5="accent5" accent6="accent6" hlink="hlink" folHlink="folHlink"/>
  <p:sldLayoutIdLst>
    <p:sldLayoutId id="2147483697"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74399283"/>
      </p:ext>
    </p:extLst>
  </p:cSld>
  <p:clrMap bg1="lt1" tx1="dk1" bg2="lt2" tx2="dk2" accent1="accent1" accent2="accent2" accent3="accent3" accent4="accent4" accent5="accent5" accent6="accent6" hlink="hlink" folHlink="folHlink"/>
  <p:sldLayoutIdLst>
    <p:sldLayoutId id="2147483699"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52355117"/>
      </p:ext>
    </p:extLst>
  </p:cSld>
  <p:clrMap bg1="lt1" tx1="dk1" bg2="lt2" tx2="dk2" accent1="accent1" accent2="accent2" accent3="accent3" accent4="accent4" accent5="accent5" accent6="accent6" hlink="hlink" folHlink="folHlink"/>
  <p:sldLayoutIdLst>
    <p:sldLayoutId id="2147483701"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424624005"/>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84747171"/>
      </p:ext>
    </p:extLst>
  </p:cSld>
  <p:clrMap bg1="lt1" tx1="dk1" bg2="lt2" tx2="dk2" accent1="accent1" accent2="accent2" accent3="accent3" accent4="accent4" accent5="accent5" accent6="accent6" hlink="hlink" folHlink="folHlink"/>
  <p:sldLayoutIdLst>
    <p:sldLayoutId id="2147483705"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287191612"/>
      </p:ext>
    </p:extLst>
  </p:cSld>
  <p:clrMap bg1="lt1" tx1="dk1" bg2="lt2" tx2="dk2" accent1="accent1" accent2="accent2" accent3="accent3" accent4="accent4" accent5="accent5" accent6="accent6" hlink="hlink" folHlink="folHlink"/>
  <p:sldLayoutIdLst>
    <p:sldLayoutId id="2147483707"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104609554"/>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419710478"/>
      </p:ext>
    </p:extLst>
  </p:cSld>
  <p:clrMap bg1="lt1" tx1="dk1" bg2="lt2" tx2="dk2" accent1="accent1" accent2="accent2" accent3="accent3" accent4="accent4" accent5="accent5" accent6="accent6" hlink="hlink" folHlink="folHlink"/>
  <p:sldLayoutIdLst>
    <p:sldLayoutId id="2147483709"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322324"/>
      </p:ext>
    </p:extLst>
  </p:cSld>
  <p:clrMap bg1="lt1" tx1="dk1" bg2="lt2" tx2="dk2" accent1="accent1" accent2="accent2" accent3="accent3" accent4="accent4" accent5="accent5" accent6="accent6" hlink="hlink" folHlink="folHlink"/>
  <p:sldLayoutIdLst>
    <p:sldLayoutId id="2147483711"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029761511"/>
      </p:ext>
    </p:extLst>
  </p:cSld>
  <p:clrMap bg1="lt1" tx1="dk1" bg2="lt2" tx2="dk2" accent1="accent1" accent2="accent2" accent3="accent3" accent4="accent4" accent5="accent5" accent6="accent6" hlink="hlink" folHlink="folHlink"/>
  <p:sldLayoutIdLst>
    <p:sldLayoutId id="214748371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149737776"/>
      </p:ext>
    </p:extLst>
  </p:cSld>
  <p:clrMap bg1="lt1" tx1="dk1" bg2="lt2" tx2="dk2" accent1="accent1" accent2="accent2" accent3="accent3" accent4="accent4" accent5="accent5" accent6="accent6" hlink="hlink" folHlink="folHlink"/>
  <p:sldLayoutIdLst>
    <p:sldLayoutId id="2147483715"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590051619"/>
      </p:ext>
    </p:extLst>
  </p:cSld>
  <p:clrMap bg1="lt1" tx1="dk1" bg2="lt2" tx2="dk2" accent1="accent1" accent2="accent2" accent3="accent3" accent4="accent4" accent5="accent5" accent6="accent6" hlink="hlink" folHlink="folHlink"/>
  <p:sldLayoutIdLst>
    <p:sldLayoutId id="2147483717"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958458226"/>
      </p:ext>
    </p:extLst>
  </p:cSld>
  <p:clrMap bg1="lt1" tx1="dk1" bg2="lt2" tx2="dk2" accent1="accent1" accent2="accent2" accent3="accent3" accent4="accent4" accent5="accent5" accent6="accent6" hlink="hlink" folHlink="folHlink"/>
  <p:sldLayoutIdLst>
    <p:sldLayoutId id="2147483719"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59694343"/>
      </p:ext>
    </p:extLst>
  </p:cSld>
  <p:clrMap bg1="lt1" tx1="dk1" bg2="lt2" tx2="dk2" accent1="accent1" accent2="accent2" accent3="accent3" accent4="accent4" accent5="accent5" accent6="accent6" hlink="hlink" folHlink="folHlink"/>
  <p:sldLayoutIdLst>
    <p:sldLayoutId id="2147483721"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69129127"/>
      </p:ext>
    </p:extLst>
  </p:cSld>
  <p:clrMap bg1="lt1" tx1="dk1" bg2="lt2" tx2="dk2" accent1="accent1" accent2="accent2" accent3="accent3" accent4="accent4" accent5="accent5" accent6="accent6" hlink="hlink" folHlink="folHlink"/>
  <p:sldLayoutIdLst>
    <p:sldLayoutId id="214748372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245246396"/>
      </p:ext>
    </p:extLst>
  </p:cSld>
  <p:clrMap bg1="lt1" tx1="dk1" bg2="lt2" tx2="dk2" accent1="accent1" accent2="accent2" accent3="accent3" accent4="accent4" accent5="accent5" accent6="accent6" hlink="hlink" folHlink="folHlink"/>
  <p:sldLayoutIdLst>
    <p:sldLayoutId id="2147483725"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002634918"/>
      </p:ext>
    </p:extLst>
  </p:cSld>
  <p:clrMap bg1="lt1" tx1="dk1" bg2="lt2" tx2="dk2" accent1="accent1" accent2="accent2" accent3="accent3" accent4="accent4" accent5="accent5" accent6="accent6" hlink="hlink" folHlink="folHlink"/>
  <p:sldLayoutIdLst>
    <p:sldLayoutId id="2147483727"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635576651"/>
      </p:ext>
    </p:extLst>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784335042"/>
      </p:ext>
    </p:extLst>
  </p:cSld>
  <p:clrMap bg1="lt1" tx1="dk1" bg2="lt2" tx2="dk2" accent1="accent1" accent2="accent2" accent3="accent3" accent4="accent4" accent5="accent5" accent6="accent6" hlink="hlink" folHlink="folHlink"/>
  <p:sldLayoutIdLst>
    <p:sldLayoutId id="2147483729"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45381430"/>
      </p:ext>
    </p:extLst>
  </p:cSld>
  <p:clrMap bg1="lt1" tx1="dk1" bg2="lt2" tx2="dk2" accent1="accent1" accent2="accent2" accent3="accent3" accent4="accent4" accent5="accent5" accent6="accent6" hlink="hlink" folHlink="folHlink"/>
  <p:sldLayoutIdLst>
    <p:sldLayoutId id="2147483731"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765114286"/>
      </p:ext>
    </p:extLst>
  </p:cSld>
  <p:clrMap bg1="lt1" tx1="dk1" bg2="lt2" tx2="dk2" accent1="accent1" accent2="accent2" accent3="accent3" accent4="accent4" accent5="accent5" accent6="accent6" hlink="hlink" folHlink="folHlink"/>
  <p:sldLayoutIdLst>
    <p:sldLayoutId id="214748373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693111458"/>
      </p:ext>
    </p:extLst>
  </p:cSld>
  <p:clrMap bg1="lt1" tx1="dk1" bg2="lt2" tx2="dk2" accent1="accent1" accent2="accent2" accent3="accent3" accent4="accent4" accent5="accent5" accent6="accent6" hlink="hlink" folHlink="folHlink"/>
  <p:sldLayoutIdLst>
    <p:sldLayoutId id="2147483735"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8666041"/>
      </p:ext>
    </p:extLst>
  </p:cSld>
  <p:clrMap bg1="lt1" tx1="dk1" bg2="lt2" tx2="dk2" accent1="accent1" accent2="accent2" accent3="accent3" accent4="accent4" accent5="accent5" accent6="accent6" hlink="hlink" folHlink="folHlink"/>
  <p:sldLayoutIdLst>
    <p:sldLayoutId id="2147483737"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100601922"/>
      </p:ext>
    </p:extLst>
  </p:cSld>
  <p:clrMap bg1="lt1" tx1="dk1" bg2="lt2" tx2="dk2" accent1="accent1" accent2="accent2" accent3="accent3" accent4="accent4" accent5="accent5" accent6="accent6" hlink="hlink" folHlink="folHlink"/>
  <p:sldLayoutIdLst>
    <p:sldLayoutId id="2147483677"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761607449"/>
      </p:ext>
    </p:extLst>
  </p:cSld>
  <p:clrMap bg1="lt1" tx1="dk1" bg2="lt2" tx2="dk2" accent1="accent1" accent2="accent2" accent3="accent3" accent4="accent4" accent5="accent5" accent6="accent6" hlink="hlink" folHlink="folHlink"/>
  <p:sldLayoutIdLst>
    <p:sldLayoutId id="2147483679"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537768124"/>
      </p:ext>
    </p:extLst>
  </p:cSld>
  <p:clrMap bg1="lt1" tx1="dk1" bg2="lt2" tx2="dk2" accent1="accent1" accent2="accent2" accent3="accent3" accent4="accent4" accent5="accent5" accent6="accent6" hlink="hlink" folHlink="folHlink"/>
  <p:sldLayoutIdLst>
    <p:sldLayoutId id="2147483681"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410040002"/>
      </p:ext>
    </p:extLst>
  </p:cSld>
  <p:clrMap bg1="lt1" tx1="dk1" bg2="lt2" tx2="dk2" accent1="accent1" accent2="accent2" accent3="accent3" accent4="accent4" accent5="accent5" accent6="accent6" hlink="hlink" folHlink="folHlink"/>
  <p:sldLayoutIdLst>
    <p:sldLayoutId id="2147483683"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211200190"/>
      </p:ext>
    </p:extLst>
  </p:cSld>
  <p:clrMap bg1="lt1" tx1="dk1" bg2="lt2" tx2="dk2" accent1="accent1" accent2="accent2" accent3="accent3" accent4="accent4" accent5="accent5" accent6="accent6" hlink="hlink" folHlink="folHlink"/>
  <p:sldLayoutIdLst>
    <p:sldLayoutId id="2147483685"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947158003"/>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3%20Red%20Binder%20-%20Lesson%20Analysis%20&amp;%20PDLG/Grade%206%20PDLG/Videos%20Day%202/2.1_stella_GEN_kawamura_pre_tiernan_c1.mp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embed/CHqgk5jf4U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3%20Red%20Binder%20-%20Lesson%20Analysis%20&amp;%20PDLG/Grade%206%20PDLG/Videos%20Day%202/2.2_stella_GEN_kawamura_L2.1_c4.mp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embed/4SKAX-pHFro"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3%20Red%20Binder%20-%20Lesson%20Analysis%20&amp;%20PDLG/Grade%206%20PDLG/Videos%20Day%202/2.3_stella_GEN_kawamura_L2.2_c5.mp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youtube.com/embed/wuub8RwkLG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0.jpeg"/><Relationship Id="rId7"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3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0.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38.xml"/><Relationship Id="rId16" Type="http://schemas.openxmlformats.org/officeDocument/2006/relationships/image" Target="../media/image32.jpeg"/><Relationship Id="rId1" Type="http://schemas.openxmlformats.org/officeDocument/2006/relationships/slideLayout" Target="../slideLayouts/slideLayout18.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16.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15.jpeg"/><Relationship Id="rId9" Type="http://schemas.openxmlformats.org/officeDocument/2006/relationships/image" Target="../media/image25.jpeg"/><Relationship Id="rId14" Type="http://schemas.openxmlformats.org/officeDocument/2006/relationships/image" Target="../media/image3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21.xml"/><Relationship Id="rId5" Type="http://schemas.openxmlformats.org/officeDocument/2006/relationships/image" Target="../media/image35.jpeg"/><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35.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7.xml"/><Relationship Id="rId1" Type="http://schemas.openxmlformats.org/officeDocument/2006/relationships/slideLayout" Target="../slideLayouts/slideLayout36.xml"/><Relationship Id="rId4" Type="http://schemas.openxmlformats.org/officeDocument/2006/relationships/image" Target="../media/image43.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39.xml"/><Relationship Id="rId5" Type="http://schemas.openxmlformats.org/officeDocument/2006/relationships/image" Target="../media/image34.jpeg"/><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3" Type="http://schemas.openxmlformats.org/officeDocument/2006/relationships/hyperlink" Target="http://genome.ucsc.edu/cgi-bin/hgTracks?db=hg19&amp;lastVirtModeType=default&amp;lastVirtModeExtraState=&amp;virtModeType=default&amp;virtMode=0&amp;nonVirtPosition=&amp;position=chr4:81187742-81212171&amp;hgsid=690824425_1WKaIiaPklbezLxoijpTjI6FH2bS" TargetMode="External"/><Relationship Id="rId2" Type="http://schemas.openxmlformats.org/officeDocument/2006/relationships/notesSlide" Target="../notesSlides/notesSlide64.xml"/><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Calibri" pitchFamily="34" charset="0"/>
              </a:rPr>
              <a:t>RESPeCT</a:t>
            </a:r>
            <a:r>
              <a:rPr lang="en-US" altLang="en-US" sz="1800" dirty="0">
                <a:solidFill>
                  <a:srgbClr val="002060"/>
                </a:solidFill>
                <a:latin typeface="Calibri" pitchFamily="34" charset="0"/>
              </a:rPr>
              <a:t> Summer Institute </a:t>
            </a: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2794518" y="2516537"/>
            <a:ext cx="3276600" cy="523220"/>
          </a:xfrm>
          <a:prstGeom prst="rect">
            <a:avLst/>
          </a:prstGeom>
          <a:noFill/>
        </p:spPr>
        <p:txBody>
          <a:bodyPr wrap="square" rtlCol="0">
            <a:spAutoFit/>
          </a:bodyPr>
          <a:lstStyle/>
          <a:p>
            <a:pPr algn="ctr"/>
            <a:r>
              <a:rPr lang="en-US" sz="2800" dirty="0">
                <a:solidFill>
                  <a:srgbClr val="1F497D"/>
                </a:solidFill>
                <a:latin typeface="Calibri" pitchFamily="34" charset="0"/>
              </a:rPr>
              <a:t>Day 2</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err="1"/>
              <a:t>RESPeCT</a:t>
            </a:r>
            <a:r>
              <a:rPr lang="en-US" dirty="0"/>
              <a:t> Lesson Analysis Protocol</a:t>
            </a:r>
          </a:p>
        </p:txBody>
      </p:sp>
      <p:sp>
        <p:nvSpPr>
          <p:cNvPr id="3" name="Content Placeholder 2"/>
          <p:cNvSpPr>
            <a:spLocks noGrp="1"/>
          </p:cNvSpPr>
          <p:nvPr>
            <p:ph idx="1"/>
          </p:nvPr>
        </p:nvSpPr>
        <p:spPr>
          <a:xfrm>
            <a:off x="685800" y="1371600"/>
            <a:ext cx="8001000" cy="5181600"/>
          </a:xfrm>
        </p:spPr>
        <p:txBody>
          <a:bodyPr>
            <a:noAutofit/>
          </a:bodyPr>
          <a:lstStyle/>
          <a:p>
            <a:pPr marL="0" indent="0">
              <a:spcBef>
                <a:spcPts val="0"/>
              </a:spcBef>
              <a:spcAft>
                <a:spcPts val="300"/>
              </a:spcAft>
              <a:buNone/>
            </a:pPr>
            <a:r>
              <a:rPr lang="en-US" sz="2800" dirty="0"/>
              <a:t>1. </a:t>
            </a:r>
            <a:r>
              <a:rPr lang="en-US" sz="2800" b="1" dirty="0">
                <a:solidFill>
                  <a:srgbClr val="FF0000"/>
                </a:solidFill>
              </a:rPr>
              <a:t>Identify</a:t>
            </a:r>
            <a:r>
              <a:rPr lang="en-US" sz="2800" b="1" dirty="0"/>
              <a:t> the strategy </a:t>
            </a:r>
          </a:p>
          <a:p>
            <a:pPr marL="731520" lvl="1" indent="-365760">
              <a:spcBef>
                <a:spcPts val="0"/>
              </a:spcBef>
              <a:spcAft>
                <a:spcPts val="600"/>
              </a:spcAft>
            </a:pPr>
            <a:r>
              <a:rPr lang="en-US" sz="2800" dirty="0"/>
              <a:t>What </a:t>
            </a:r>
            <a:r>
              <a:rPr lang="en-US" sz="2800" dirty="0" err="1"/>
              <a:t>STeLLA</a:t>
            </a:r>
            <a:r>
              <a:rPr lang="en-US" sz="2800" dirty="0"/>
              <a:t> lens and strategy was the teacher using in the video clip?</a:t>
            </a:r>
          </a:p>
          <a:p>
            <a:pPr marL="0" indent="0">
              <a:spcBef>
                <a:spcPts val="600"/>
              </a:spcBef>
              <a:spcAft>
                <a:spcPts val="300"/>
              </a:spcAft>
              <a:buNone/>
            </a:pPr>
            <a:r>
              <a:rPr lang="en-US" sz="2800" dirty="0"/>
              <a:t>2. </a:t>
            </a:r>
            <a:r>
              <a:rPr lang="en-US" sz="2800" b="1" dirty="0">
                <a:solidFill>
                  <a:srgbClr val="FF0000"/>
                </a:solidFill>
              </a:rPr>
              <a:t>Analyze</a:t>
            </a:r>
            <a:r>
              <a:rPr lang="en-US" sz="2800" b="1" dirty="0"/>
              <a:t> the video </a:t>
            </a:r>
          </a:p>
          <a:p>
            <a:pPr marL="731520" lvl="1" indent="-365760">
              <a:spcBef>
                <a:spcPts val="0"/>
              </a:spcBef>
              <a:spcAft>
                <a:spcPts val="300"/>
              </a:spcAft>
            </a:pPr>
            <a:r>
              <a:rPr lang="en-US" sz="2800" dirty="0"/>
              <a:t>What student thinking was made visible (or not)?</a:t>
            </a:r>
          </a:p>
          <a:p>
            <a:pPr marL="731520" lvl="1" indent="-365760">
              <a:spcBef>
                <a:spcPts val="0"/>
              </a:spcBef>
              <a:spcAft>
                <a:spcPts val="600"/>
              </a:spcAft>
            </a:pPr>
            <a:r>
              <a:rPr lang="en-US" sz="2800" dirty="0"/>
              <a:t>How did the use of the </a:t>
            </a:r>
            <a:r>
              <a:rPr lang="en-US" sz="2800" dirty="0" err="1"/>
              <a:t>STeLLA</a:t>
            </a:r>
            <a:r>
              <a:rPr lang="en-US" sz="2800" dirty="0"/>
              <a:t> strategy impact student thinking?</a:t>
            </a:r>
          </a:p>
          <a:p>
            <a:pPr marL="0" indent="0">
              <a:spcBef>
                <a:spcPts val="600"/>
              </a:spcBef>
              <a:spcAft>
                <a:spcPts val="300"/>
              </a:spcAft>
              <a:buNone/>
            </a:pPr>
            <a:r>
              <a:rPr lang="en-US" sz="2800" dirty="0"/>
              <a:t>3. </a:t>
            </a:r>
            <a:r>
              <a:rPr lang="en-US" sz="2800" b="1" dirty="0">
                <a:solidFill>
                  <a:srgbClr val="FF0000"/>
                </a:solidFill>
              </a:rPr>
              <a:t>Reflect</a:t>
            </a:r>
            <a:r>
              <a:rPr lang="en-US" sz="2800" b="1" dirty="0"/>
              <a:t> and apply </a:t>
            </a:r>
          </a:p>
          <a:p>
            <a:pPr marL="731520" lvl="1" indent="-365760">
              <a:spcBef>
                <a:spcPts val="0"/>
              </a:spcBef>
              <a:spcAft>
                <a:spcPts val="0"/>
              </a:spcAft>
            </a:pPr>
            <a:r>
              <a:rPr lang="en-US" sz="2800" dirty="0"/>
              <a:t>What did you learn from identifying and analyzing the strategy in the video?</a:t>
            </a:r>
          </a:p>
          <a:p>
            <a:pPr lvl="1"/>
            <a:endParaRPr lang="en-US" sz="2400" dirty="0"/>
          </a:p>
        </p:txBody>
      </p:sp>
    </p:spTree>
    <p:extLst>
      <p:ext uri="{BB962C8B-B14F-4D97-AF65-F5344CB8AC3E}">
        <p14:creationId xmlns:p14="http://schemas.microsoft.com/office/powerpoint/2010/main" val="35872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914400"/>
          </a:xfrm>
        </p:spPr>
        <p:txBody>
          <a:bodyPr>
            <a:normAutofit/>
          </a:bodyPr>
          <a:lstStyle/>
          <a:p>
            <a:pPr algn="l"/>
            <a:r>
              <a:rPr lang="en-US" sz="4000" dirty="0">
                <a:latin typeface="Calibri" pitchFamily="34" charset="0"/>
              </a:rPr>
              <a:t>Lesson Analysis Process</a:t>
            </a:r>
          </a:p>
        </p:txBody>
      </p:sp>
      <p:sp>
        <p:nvSpPr>
          <p:cNvPr id="17411" name="Content Placeholder 2"/>
          <p:cNvSpPr>
            <a:spLocks noGrp="1"/>
          </p:cNvSpPr>
          <p:nvPr>
            <p:ph idx="1"/>
          </p:nvPr>
        </p:nvSpPr>
        <p:spPr>
          <a:xfrm>
            <a:off x="457200" y="1219200"/>
            <a:ext cx="8229600" cy="5410200"/>
          </a:xfrm>
        </p:spPr>
        <p:txBody>
          <a:bodyPr/>
          <a:lstStyle/>
          <a:p>
            <a:pPr marL="365760" indent="-365760">
              <a:spcBef>
                <a:spcPts val="0"/>
              </a:spcBef>
              <a:buClr>
                <a:schemeClr val="bg1">
                  <a:lumMod val="65000"/>
                </a:schemeClr>
              </a:buClr>
              <a:buFont typeface="Times New Roman" pitchFamily="18" charset="0"/>
              <a:buAutoNum type="arabicPeriod"/>
              <a:defRPr/>
            </a:pPr>
            <a:r>
              <a:rPr lang="en-US" sz="2700" dirty="0">
                <a:solidFill>
                  <a:srgbClr val="C00000"/>
                </a:solidFill>
              </a:rPr>
              <a:t>Review</a:t>
            </a:r>
            <a:r>
              <a:rPr lang="en-US" sz="2700" dirty="0"/>
              <a:t> the lesson context:</a:t>
            </a:r>
          </a:p>
          <a:p>
            <a:pPr marL="685800" lvl="3" indent="-222250">
              <a:buClr>
                <a:schemeClr val="bg1">
                  <a:lumMod val="65000"/>
                </a:schemeClr>
              </a:buClr>
              <a:buFont typeface="Arial" pitchFamily="34" charset="0"/>
              <a:buChar char="•"/>
              <a:defRPr/>
            </a:pPr>
            <a:r>
              <a:rPr lang="en-US" sz="2700" dirty="0"/>
              <a:t>What is the ideal student response to the focus question?</a:t>
            </a:r>
          </a:p>
          <a:p>
            <a:pPr marL="685800" lvl="3" indent="-222250">
              <a:buClr>
                <a:schemeClr val="bg1">
                  <a:lumMod val="65000"/>
                </a:schemeClr>
              </a:buClr>
              <a:buFont typeface="Arial" pitchFamily="34" charset="0"/>
              <a:buChar char="•"/>
              <a:defRPr/>
            </a:pPr>
            <a:r>
              <a:rPr lang="en-US" sz="2700" dirty="0"/>
              <a:t>How is the clip situated in the content storyline?</a:t>
            </a:r>
          </a:p>
          <a:p>
            <a:pPr marL="365760" indent="-365760">
              <a:buClr>
                <a:schemeClr val="bg1">
                  <a:lumMod val="65000"/>
                </a:schemeClr>
              </a:buClr>
              <a:buFont typeface="+mj-lt"/>
              <a:buAutoNum type="arabicPeriod"/>
              <a:defRPr/>
            </a:pPr>
            <a:r>
              <a:rPr lang="en-US" sz="2700" dirty="0">
                <a:solidFill>
                  <a:srgbClr val="C00000"/>
                </a:solidFill>
              </a:rPr>
              <a:t>Identify</a:t>
            </a:r>
            <a:r>
              <a:rPr lang="en-US" sz="2700" dirty="0"/>
              <a:t> and discuss the strategy that is the focus of analysis for each clip.</a:t>
            </a:r>
          </a:p>
          <a:p>
            <a:pPr marL="365760" indent="-365760">
              <a:buClr>
                <a:schemeClr val="bg1">
                  <a:lumMod val="65000"/>
                </a:schemeClr>
              </a:buClr>
              <a:buFont typeface="+mj-lt"/>
              <a:buAutoNum type="arabicPeriod"/>
              <a:defRPr/>
            </a:pPr>
            <a:r>
              <a:rPr lang="en-US" sz="2700" dirty="0">
                <a:solidFill>
                  <a:srgbClr val="C00000"/>
                </a:solidFill>
              </a:rPr>
              <a:t>Watch</a:t>
            </a:r>
            <a:r>
              <a:rPr lang="en-US" sz="2700" dirty="0"/>
              <a:t> video clip(s).</a:t>
            </a:r>
          </a:p>
          <a:p>
            <a:pPr marL="365760" indent="-365760">
              <a:buClr>
                <a:schemeClr val="bg1">
                  <a:lumMod val="65000"/>
                </a:schemeClr>
              </a:buClr>
              <a:buFont typeface="+mj-lt"/>
              <a:buAutoNum type="arabicPeriod"/>
              <a:defRPr/>
            </a:pPr>
            <a:r>
              <a:rPr lang="en-US" sz="2700" dirty="0">
                <a:solidFill>
                  <a:srgbClr val="C00000"/>
                </a:solidFill>
              </a:rPr>
              <a:t>Analyze</a:t>
            </a:r>
            <a:r>
              <a:rPr lang="en-US" sz="2700" dirty="0"/>
              <a:t> the lesson using the lesson analysis protocol.</a:t>
            </a:r>
          </a:p>
          <a:p>
            <a:pPr marL="365760" indent="-365760">
              <a:buClr>
                <a:schemeClr val="bg1">
                  <a:lumMod val="65000"/>
                </a:schemeClr>
              </a:buClr>
              <a:buFont typeface="+mj-lt"/>
              <a:buAutoNum type="arabicPeriod"/>
              <a:defRPr/>
            </a:pPr>
            <a:r>
              <a:rPr lang="en-US" sz="2700" dirty="0">
                <a:solidFill>
                  <a:srgbClr val="C00000"/>
                </a:solidFill>
              </a:rPr>
              <a:t>Reflect</a:t>
            </a:r>
            <a:r>
              <a:rPr lang="en-US" sz="2700" dirty="0"/>
              <a:t> on the lesson analysis experience: </a:t>
            </a:r>
          </a:p>
          <a:p>
            <a:pPr marL="685800" lvl="3" indent="-222250">
              <a:buClr>
                <a:schemeClr val="bg1">
                  <a:lumMod val="65000"/>
                </a:schemeClr>
              </a:buClr>
              <a:buFont typeface="Arial" pitchFamily="34" charset="0"/>
              <a:buChar char="•"/>
              <a:defRPr/>
            </a:pPr>
            <a:r>
              <a:rPr lang="en-US" sz="2700" dirty="0"/>
              <a:t>As a reviewer</a:t>
            </a:r>
          </a:p>
          <a:p>
            <a:pPr marL="685800" lvl="3" indent="-222250">
              <a:buClr>
                <a:schemeClr val="bg1">
                  <a:lumMod val="65000"/>
                </a:schemeClr>
              </a:buClr>
              <a:buFont typeface="Arial" pitchFamily="34" charset="0"/>
              <a:buChar char="•"/>
              <a:defRPr/>
            </a:pPr>
            <a:r>
              <a:rPr lang="en-US" sz="2700" dirty="0"/>
              <a:t>As a teacher in the clip</a:t>
            </a:r>
          </a:p>
        </p:txBody>
      </p:sp>
    </p:spTree>
    <p:extLst>
      <p:ext uri="{BB962C8B-B14F-4D97-AF65-F5344CB8AC3E}">
        <p14:creationId xmlns:p14="http://schemas.microsoft.com/office/powerpoint/2010/main" val="251119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cs typeface="Times New Roman" pitchFamily="18" charset="0"/>
              </a:rPr>
              <a:t>Lesson Analysis: Viewing Basics</a:t>
            </a:r>
          </a:p>
        </p:txBody>
      </p:sp>
      <p:sp>
        <p:nvSpPr>
          <p:cNvPr id="3" name="Content Placeholder 2"/>
          <p:cNvSpPr>
            <a:spLocks noGrp="1"/>
          </p:cNvSpPr>
          <p:nvPr>
            <p:ph idx="1"/>
          </p:nvPr>
        </p:nvSpPr>
        <p:spPr>
          <a:xfrm>
            <a:off x="685800" y="1600200"/>
            <a:ext cx="8001000" cy="3886201"/>
          </a:xfrm>
        </p:spPr>
        <p:txBody>
          <a:bodyPr>
            <a:normAutofit/>
          </a:bodyPr>
          <a:lstStyle/>
          <a:p>
            <a:pPr marL="365760" indent="-365760">
              <a:lnSpc>
                <a:spcPct val="90000"/>
              </a:lnSpc>
              <a:spcBef>
                <a:spcPts val="0"/>
              </a:spcBef>
              <a:spcAft>
                <a:spcPts val="2200"/>
              </a:spcAft>
            </a:pPr>
            <a:r>
              <a:rPr lang="en-US" sz="3000" b="1" dirty="0"/>
              <a:t>Viewing basic 1: </a:t>
            </a:r>
            <a:r>
              <a:rPr lang="en-US" sz="3000" dirty="0"/>
              <a:t>Look past the trivial, or little things, that bug you.</a:t>
            </a:r>
          </a:p>
          <a:p>
            <a:pPr marL="365760" indent="-365760">
              <a:lnSpc>
                <a:spcPct val="90000"/>
              </a:lnSpc>
              <a:spcBef>
                <a:spcPts val="0"/>
              </a:spcBef>
              <a:spcAft>
                <a:spcPts val="2200"/>
              </a:spcAft>
            </a:pPr>
            <a:r>
              <a:rPr lang="en-US" sz="3000" b="1" dirty="0"/>
              <a:t>Viewing basic 2: </a:t>
            </a:r>
            <a:r>
              <a:rPr lang="en-US" sz="3000" dirty="0"/>
              <a:t>Avoid the “This doesn’t look like my classroom!” trap.</a:t>
            </a:r>
          </a:p>
          <a:p>
            <a:pPr marL="365760" indent="-365760">
              <a:lnSpc>
                <a:spcPct val="90000"/>
              </a:lnSpc>
              <a:spcBef>
                <a:spcPts val="0"/>
              </a:spcBef>
              <a:spcAft>
                <a:spcPts val="1800"/>
              </a:spcAft>
            </a:pPr>
            <a:r>
              <a:rPr lang="en-US" sz="3000" b="1" dirty="0"/>
              <a:t>Viewing basic 3: </a:t>
            </a:r>
            <a:r>
              <a:rPr lang="en-US" sz="3000" dirty="0"/>
              <a:t>Avoid making snap judgments about the teaching or learning in the classroom you’re viewing. </a:t>
            </a:r>
          </a:p>
        </p:txBody>
      </p:sp>
      <p:sp>
        <p:nvSpPr>
          <p:cNvPr id="4" name="TextBox 3"/>
          <p:cNvSpPr txBox="1"/>
          <p:nvPr/>
        </p:nvSpPr>
        <p:spPr>
          <a:xfrm>
            <a:off x="838200" y="5410200"/>
            <a:ext cx="7924800" cy="954107"/>
          </a:xfrm>
          <a:prstGeom prst="rect">
            <a:avLst/>
          </a:prstGeom>
          <a:noFill/>
        </p:spPr>
        <p:txBody>
          <a:bodyPr wrap="square" rtlCol="0">
            <a:spAutoFit/>
          </a:bodyPr>
          <a:lstStyle/>
          <a:p>
            <a:r>
              <a:rPr lang="en-US" sz="2800" b="1" dirty="0">
                <a:latin typeface="Calibri" pitchFamily="34" charset="0"/>
              </a:rPr>
              <a:t>Note: </a:t>
            </a:r>
            <a:r>
              <a:rPr lang="en-US" sz="2800" dirty="0">
                <a:latin typeface="Calibri" pitchFamily="34" charset="0"/>
              </a:rPr>
              <a:t>Find out more about the viewing basics on page 1 of in the </a:t>
            </a:r>
            <a:r>
              <a:rPr lang="en-US" sz="2800" dirty="0" err="1">
                <a:latin typeface="Calibri" pitchFamily="34" charset="0"/>
              </a:rPr>
              <a:t>STeLLA</a:t>
            </a:r>
            <a:r>
              <a:rPr lang="en-US" sz="2800" dirty="0">
                <a:latin typeface="Calibri" pitchFamily="34" charset="0"/>
              </a:rPr>
              <a:t> strategies booklet.</a:t>
            </a:r>
          </a:p>
        </p:txBody>
      </p:sp>
    </p:spTree>
    <p:extLst>
      <p:ext uri="{BB962C8B-B14F-4D97-AF65-F5344CB8AC3E}">
        <p14:creationId xmlns:p14="http://schemas.microsoft.com/office/powerpoint/2010/main" val="142290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22"/>
            <a:ext cx="6172200" cy="990600"/>
          </a:xfrm>
        </p:spPr>
        <p:txBody>
          <a:bodyPr/>
          <a:lstStyle/>
          <a:p>
            <a:r>
              <a:rPr lang="en-US" dirty="0"/>
              <a:t>Our First Video Clip</a:t>
            </a:r>
          </a:p>
        </p:txBody>
      </p:sp>
      <p:sp>
        <p:nvSpPr>
          <p:cNvPr id="3" name="Content Placeholder 2"/>
          <p:cNvSpPr>
            <a:spLocks noGrp="1"/>
          </p:cNvSpPr>
          <p:nvPr>
            <p:ph idx="1"/>
          </p:nvPr>
        </p:nvSpPr>
        <p:spPr>
          <a:xfrm>
            <a:off x="609600" y="1600200"/>
            <a:ext cx="7696200" cy="5105400"/>
          </a:xfrm>
        </p:spPr>
        <p:txBody>
          <a:bodyPr/>
          <a:lstStyle/>
          <a:p>
            <a:pPr marL="0" indent="0">
              <a:buNone/>
            </a:pPr>
            <a:r>
              <a:rPr lang="en-US" sz="3000" b="1" dirty="0"/>
              <a:t>Context:  </a:t>
            </a:r>
          </a:p>
          <a:p>
            <a:pPr marL="365760" indent="-365760"/>
            <a:r>
              <a:rPr lang="en-US" sz="3000" dirty="0"/>
              <a:t>An interview with a 6th-grade student before the teacher begins instruction about inheritance.</a:t>
            </a:r>
          </a:p>
          <a:p>
            <a:pPr marL="365760" indent="-365760">
              <a:spcBef>
                <a:spcPts val="600"/>
              </a:spcBef>
            </a:pPr>
            <a:r>
              <a:rPr lang="en-US" sz="3000" dirty="0"/>
              <a:t>The student and the interviewer refer to a diagram showing various generations of a family with different physical characteristics.</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800" dirty="0">
              <a:solidFill>
                <a:srgbClr val="0070C0"/>
              </a:solidFill>
            </a:endParaRPr>
          </a:p>
          <a:p>
            <a:pPr marL="0" indent="0">
              <a:buNone/>
            </a:pPr>
            <a:endParaRPr lang="en-US" sz="1600" dirty="0"/>
          </a:p>
        </p:txBody>
      </p:sp>
      <p:sp>
        <p:nvSpPr>
          <p:cNvPr id="5" name="TextBox 4"/>
          <p:cNvSpPr txBox="1"/>
          <p:nvPr/>
        </p:nvSpPr>
        <p:spPr>
          <a:xfrm>
            <a:off x="7620000" y="667574"/>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3526117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57200"/>
            <a:ext cx="7172047" cy="990600"/>
          </a:xfrm>
        </p:spPr>
        <p:txBody>
          <a:bodyPr>
            <a:normAutofit/>
          </a:bodyPr>
          <a:lstStyle/>
          <a:p>
            <a:r>
              <a:rPr lang="en-US" sz="3600" b="1" dirty="0">
                <a:cs typeface="Times New Roman" pitchFamily="18" charset="0"/>
              </a:rPr>
              <a:t>Identify </a:t>
            </a:r>
            <a:r>
              <a:rPr lang="en-US" sz="3600" dirty="0">
                <a:cs typeface="Times New Roman" pitchFamily="18" charset="0"/>
              </a:rPr>
              <a:t>Elicit and Probe Questions</a:t>
            </a:r>
          </a:p>
        </p:txBody>
      </p:sp>
      <p:sp>
        <p:nvSpPr>
          <p:cNvPr id="99331" name="Rectangle 3"/>
          <p:cNvSpPr>
            <a:spLocks noGrp="1" noChangeArrowheads="1"/>
          </p:cNvSpPr>
          <p:nvPr>
            <p:ph type="body" idx="1"/>
          </p:nvPr>
        </p:nvSpPr>
        <p:spPr>
          <a:xfrm>
            <a:off x="457200" y="1447800"/>
            <a:ext cx="8534400" cy="5410200"/>
          </a:xfrm>
        </p:spPr>
        <p:txBody>
          <a:bodyPr>
            <a:noAutofit/>
          </a:bodyPr>
          <a:lstStyle/>
          <a:p>
            <a:pPr marL="228600" lvl="1" indent="-228600">
              <a:spcBef>
                <a:spcPts val="0"/>
              </a:spcBef>
              <a:spcAft>
                <a:spcPts val="300"/>
              </a:spcAft>
              <a:tabLst>
                <a:tab pos="137160" algn="l"/>
              </a:tabLst>
            </a:pPr>
            <a:r>
              <a:rPr lang="en-US" sz="2600" dirty="0"/>
              <a:t>Watch the video clip for examples of the interviewer or teacher asking students elicit and probe questions.</a:t>
            </a:r>
          </a:p>
          <a:p>
            <a:pPr marL="228600" lvl="1" indent="-228600">
              <a:spcBef>
                <a:spcPts val="0"/>
              </a:spcBef>
              <a:spcAft>
                <a:spcPts val="300"/>
              </a:spcAft>
              <a:tabLst>
                <a:tab pos="137160" algn="l"/>
              </a:tabLst>
            </a:pPr>
            <a:r>
              <a:rPr lang="en-US" sz="2600" dirty="0"/>
              <a:t>Identify the questions on your transcript and mark them</a:t>
            </a:r>
            <a:br>
              <a:rPr lang="en-US" sz="2600" dirty="0"/>
            </a:br>
            <a:r>
              <a:rPr lang="en-US" sz="2600" dirty="0"/>
              <a:t>E (elicit) and P (probe).</a:t>
            </a:r>
          </a:p>
          <a:p>
            <a:pPr marL="228600" lvl="1" indent="-228600">
              <a:spcBef>
                <a:spcPts val="0"/>
              </a:spcBef>
              <a:spcAft>
                <a:spcPts val="300"/>
              </a:spcAft>
              <a:tabLst>
                <a:tab pos="137160" algn="l"/>
              </a:tabLst>
            </a:pPr>
            <a:r>
              <a:rPr lang="en-US" sz="2600" dirty="0"/>
              <a:t>Share your evidence with the group.</a:t>
            </a:r>
          </a:p>
          <a:p>
            <a:pPr marL="0" lvl="1" indent="0">
              <a:spcBef>
                <a:spcPts val="600"/>
              </a:spcBef>
              <a:buNone/>
            </a:pPr>
            <a:r>
              <a:rPr lang="en-US" sz="2600" b="1" dirty="0"/>
              <a:t>Remember: </a:t>
            </a:r>
          </a:p>
          <a:p>
            <a:pPr marL="685800" lvl="1" indent="-457200">
              <a:spcBef>
                <a:spcPts val="0"/>
              </a:spcBef>
              <a:spcAft>
                <a:spcPts val="300"/>
              </a:spcAft>
              <a:buFont typeface="+mj-lt"/>
              <a:buAutoNum type="arabicPeriod"/>
            </a:pPr>
            <a:r>
              <a:rPr lang="en-US" sz="2600" dirty="0"/>
              <a:t>Not all questions will fall into the E and P categories.</a:t>
            </a:r>
          </a:p>
          <a:p>
            <a:pPr marL="685800" lvl="1" indent="-457200">
              <a:spcBef>
                <a:spcPts val="0"/>
              </a:spcBef>
              <a:spcAft>
                <a:spcPts val="300"/>
              </a:spcAft>
              <a:buFont typeface="+mj-lt"/>
              <a:buAutoNum type="arabicPeriod"/>
            </a:pPr>
            <a:r>
              <a:rPr lang="en-US" sz="2600" dirty="0"/>
              <a:t>Elicit questions start a conversation and ask for student ideas without expecting right answers.</a:t>
            </a:r>
          </a:p>
          <a:p>
            <a:pPr marL="685800" lvl="1" indent="-457200">
              <a:spcBef>
                <a:spcPts val="0"/>
              </a:spcBef>
              <a:spcAft>
                <a:spcPts val="300"/>
              </a:spcAft>
              <a:buFont typeface="+mj-lt"/>
              <a:buAutoNum type="arabicPeriod"/>
            </a:pPr>
            <a:r>
              <a:rPr lang="en-US" sz="2600" dirty="0"/>
              <a:t>Probe questions try to figure out what a student  means.</a:t>
            </a:r>
          </a:p>
          <a:p>
            <a:pPr marL="685800" lvl="1" indent="-457200">
              <a:spcBef>
                <a:spcPts val="0"/>
              </a:spcBef>
              <a:spcAft>
                <a:spcPts val="300"/>
              </a:spcAft>
              <a:buFont typeface="+mj-lt"/>
              <a:buAutoNum type="arabicPeriod"/>
            </a:pPr>
            <a:r>
              <a:rPr lang="en-US" sz="2600" dirty="0"/>
              <a:t>Probe questions can paraphrase a student’s idea.</a:t>
            </a:r>
          </a:p>
          <a:p>
            <a:pPr marL="239713" indent="0">
              <a:buNone/>
            </a:pPr>
            <a:endParaRPr lang="en-US" sz="2500" dirty="0">
              <a:solidFill>
                <a:srgbClr val="FF0000"/>
              </a:solidFill>
            </a:endParaRPr>
          </a:p>
          <a:p>
            <a:pPr marL="514350" lvl="1" indent="0">
              <a:buNone/>
            </a:pPr>
            <a:endParaRPr lang="en-US" sz="2500" dirty="0"/>
          </a:p>
        </p:txBody>
      </p:sp>
      <p:sp>
        <p:nvSpPr>
          <p:cNvPr id="3" name="TextBox 2">
            <a:hlinkClick r:id="rId3" action="ppaction://hlinkfile"/>
          </p:cNvPr>
          <p:cNvSpPr txBox="1"/>
          <p:nvPr/>
        </p:nvSpPr>
        <p:spPr>
          <a:xfrm>
            <a:off x="2514600" y="6211669"/>
            <a:ext cx="6477000" cy="369332"/>
          </a:xfrm>
          <a:prstGeom prst="rect">
            <a:avLst/>
          </a:prstGeom>
          <a:noFill/>
          <a:ln>
            <a:noFill/>
          </a:ln>
        </p:spPr>
        <p:txBody>
          <a:bodyPr wrap="square" rtlCol="0">
            <a:spAutoFit/>
          </a:bodyPr>
          <a:lstStyle/>
          <a:p>
            <a:r>
              <a:rPr lang="en-US" dirty="0">
                <a:solidFill>
                  <a:srgbClr val="0070C0"/>
                </a:solidFill>
                <a:latin typeface="Calibri" pitchFamily="34" charset="0"/>
              </a:rPr>
              <a:t>Link to video clip 1: </a:t>
            </a:r>
            <a:r>
              <a:rPr lang="en-US" dirty="0">
                <a:solidFill>
                  <a:srgbClr val="0070C0"/>
                </a:solidFill>
                <a:latin typeface="Calibri" pitchFamily="34" charset="0"/>
                <a:hlinkClick r:id="rId4"/>
              </a:rPr>
              <a:t>2.1_stella_GEN_kawamura_pre_tiernan_c1</a:t>
            </a:r>
            <a:endParaRPr lang="en-US" dirty="0">
              <a:solidFill>
                <a:srgbClr val="0070C0"/>
              </a:solidFill>
              <a:latin typeface="Calibri" pitchFamily="34" charset="0"/>
            </a:endParaRPr>
          </a:p>
        </p:txBody>
      </p:sp>
      <p:sp>
        <p:nvSpPr>
          <p:cNvPr id="2" name="TextBox 1"/>
          <p:cNvSpPr txBox="1"/>
          <p:nvPr/>
        </p:nvSpPr>
        <p:spPr>
          <a:xfrm>
            <a:off x="78486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29155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477000" cy="990600"/>
          </a:xfrm>
        </p:spPr>
        <p:txBody>
          <a:bodyPr>
            <a:normAutofit/>
          </a:bodyPr>
          <a:lstStyle/>
          <a:p>
            <a:r>
              <a:rPr lang="en-US" b="1" dirty="0"/>
              <a:t>Analyze</a:t>
            </a:r>
            <a:r>
              <a:rPr lang="en-US" dirty="0"/>
              <a:t> Student Thinking</a:t>
            </a:r>
          </a:p>
        </p:txBody>
      </p:sp>
      <p:sp>
        <p:nvSpPr>
          <p:cNvPr id="3" name="Content Placeholder 2"/>
          <p:cNvSpPr>
            <a:spLocks noGrp="1"/>
          </p:cNvSpPr>
          <p:nvPr>
            <p:ph idx="1"/>
          </p:nvPr>
        </p:nvSpPr>
        <p:spPr>
          <a:xfrm>
            <a:off x="533400" y="1371600"/>
            <a:ext cx="8229600" cy="5029200"/>
          </a:xfrm>
        </p:spPr>
        <p:txBody>
          <a:bodyPr/>
          <a:lstStyle/>
          <a:p>
            <a:pPr marL="0" indent="0">
              <a:spcAft>
                <a:spcPts val="1200"/>
              </a:spcAft>
              <a:buNone/>
            </a:pPr>
            <a:r>
              <a:rPr lang="en-US" sz="3000" dirty="0"/>
              <a:t>Review the interview transcript. </a:t>
            </a:r>
          </a:p>
          <a:p>
            <a:pPr marL="731520" indent="-365760">
              <a:spcBef>
                <a:spcPts val="600"/>
              </a:spcBef>
              <a:spcAft>
                <a:spcPts val="1200"/>
              </a:spcAft>
              <a:tabLst>
                <a:tab pos="457200" algn="l"/>
              </a:tabLst>
            </a:pPr>
            <a:r>
              <a:rPr lang="en-US" sz="3000" dirty="0"/>
              <a:t>What student thinking was revealed through the interviewer’s elicit and probe questions?  </a:t>
            </a:r>
          </a:p>
          <a:p>
            <a:pPr marL="731520" lvl="1" indent="-365760">
              <a:spcBef>
                <a:spcPts val="600"/>
              </a:spcBef>
              <a:spcAft>
                <a:spcPts val="1200"/>
              </a:spcAft>
              <a:tabLst>
                <a:tab pos="457200" algn="l"/>
              </a:tabLst>
            </a:pPr>
            <a:r>
              <a:rPr lang="en-US" sz="3000" dirty="0"/>
              <a:t>What ideas did </a:t>
            </a:r>
            <a:r>
              <a:rPr lang="en-US" sz="3000" dirty="0" err="1"/>
              <a:t>Tiernan</a:t>
            </a:r>
            <a:r>
              <a:rPr lang="en-US" sz="3000" dirty="0"/>
              <a:t> have about how traits are passed from parents to offspring?  </a:t>
            </a:r>
          </a:p>
          <a:p>
            <a:pPr marL="731520" lvl="1" indent="-365760">
              <a:spcBef>
                <a:spcPts val="600"/>
              </a:spcBef>
              <a:spcAft>
                <a:spcPts val="0"/>
              </a:spcAft>
              <a:tabLst>
                <a:tab pos="457200" algn="l"/>
              </a:tabLst>
            </a:pPr>
            <a:r>
              <a:rPr lang="en-US" sz="3000" dirty="0"/>
              <a:t>Were there places you wished the interviewer had probed </a:t>
            </a:r>
            <a:r>
              <a:rPr lang="en-US" sz="3000" dirty="0" err="1"/>
              <a:t>Tiernan’s</a:t>
            </a:r>
            <a:r>
              <a:rPr lang="en-US" sz="3000" dirty="0"/>
              <a:t> thinking more? Why?</a:t>
            </a:r>
          </a:p>
        </p:txBody>
      </p:sp>
      <p:sp>
        <p:nvSpPr>
          <p:cNvPr id="4" name="TextBox 3"/>
          <p:cNvSpPr txBox="1"/>
          <p:nvPr/>
        </p:nvSpPr>
        <p:spPr>
          <a:xfrm>
            <a:off x="77724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170630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3400" y="381000"/>
            <a:ext cx="7239000" cy="990600"/>
          </a:xfrm>
        </p:spPr>
        <p:txBody>
          <a:bodyPr>
            <a:noAutofit/>
          </a:bodyPr>
          <a:lstStyle/>
          <a:p>
            <a:r>
              <a:rPr lang="en-US" sz="3600" b="1" dirty="0">
                <a:cs typeface="Times New Roman" pitchFamily="18" charset="0"/>
              </a:rPr>
              <a:t>Identify</a:t>
            </a:r>
            <a:r>
              <a:rPr lang="en-US" sz="3600" dirty="0">
                <a:cs typeface="Times New Roman" pitchFamily="18" charset="0"/>
              </a:rPr>
              <a:t> Probe and Challenge Questions</a:t>
            </a:r>
          </a:p>
        </p:txBody>
      </p:sp>
      <p:sp>
        <p:nvSpPr>
          <p:cNvPr id="99331" name="Rectangle 3"/>
          <p:cNvSpPr>
            <a:spLocks noGrp="1" noChangeArrowheads="1"/>
          </p:cNvSpPr>
          <p:nvPr>
            <p:ph type="body" idx="1"/>
          </p:nvPr>
        </p:nvSpPr>
        <p:spPr>
          <a:xfrm>
            <a:off x="572814" y="1295400"/>
            <a:ext cx="8571186" cy="4917281"/>
          </a:xfrm>
        </p:spPr>
        <p:txBody>
          <a:bodyPr>
            <a:noAutofit/>
          </a:bodyPr>
          <a:lstStyle/>
          <a:p>
            <a:pPr marL="182880" indent="-182880">
              <a:spcBef>
                <a:spcPts val="0"/>
              </a:spcBef>
              <a:spcAft>
                <a:spcPts val="600"/>
              </a:spcAft>
            </a:pPr>
            <a:r>
              <a:rPr lang="en-US" dirty="0"/>
              <a:t>Now we’ll look at a classroom video and focus on identifying probe and challenge questions.</a:t>
            </a:r>
          </a:p>
          <a:p>
            <a:pPr marL="182880" indent="-182880">
              <a:spcBef>
                <a:spcPts val="0"/>
              </a:spcBef>
              <a:spcAft>
                <a:spcPts val="600"/>
              </a:spcAft>
            </a:pPr>
            <a:r>
              <a:rPr lang="en-US" dirty="0"/>
              <a:t>Read the context at the top of the video transcript (handout 2.2).</a:t>
            </a:r>
          </a:p>
          <a:p>
            <a:pPr marL="182880" indent="-182880">
              <a:spcBef>
                <a:spcPts val="0"/>
              </a:spcBef>
              <a:spcAft>
                <a:spcPts val="600"/>
              </a:spcAft>
            </a:pPr>
            <a:r>
              <a:rPr lang="en-US" dirty="0"/>
              <a:t>Identify probe (P) and challenge (C) questions and mark them on your transcript. </a:t>
            </a:r>
          </a:p>
          <a:p>
            <a:pPr marL="182880" indent="-182880">
              <a:spcBef>
                <a:spcPts val="0"/>
              </a:spcBef>
              <a:spcAft>
                <a:spcPts val="600"/>
              </a:spcAft>
            </a:pPr>
            <a:r>
              <a:rPr lang="en-US" dirty="0"/>
              <a:t>Mark “missed opportunity” (MO) next to places you would like to know more about student thinking.</a:t>
            </a:r>
          </a:p>
          <a:p>
            <a:pPr marL="0" lvl="1" indent="0">
              <a:spcBef>
                <a:spcPts val="300"/>
              </a:spcBef>
              <a:spcAft>
                <a:spcPts val="300"/>
              </a:spcAft>
              <a:buNone/>
            </a:pPr>
            <a:r>
              <a:rPr lang="en-US" sz="2400" b="1" dirty="0"/>
              <a:t>Remember: </a:t>
            </a:r>
          </a:p>
          <a:p>
            <a:pPr marL="365760" lvl="1" indent="-365760">
              <a:spcBef>
                <a:spcPts val="0"/>
              </a:spcBef>
              <a:spcAft>
                <a:spcPts val="600"/>
              </a:spcAft>
              <a:buFont typeface="+mj-lt"/>
              <a:buAutoNum type="arabicPeriod"/>
            </a:pPr>
            <a:r>
              <a:rPr lang="en-US" sz="2400" dirty="0"/>
              <a:t>Not all questions will fall into these categories.</a:t>
            </a:r>
            <a:endParaRPr lang="en-US" sz="2400" b="1" dirty="0"/>
          </a:p>
          <a:p>
            <a:pPr marL="365760" lvl="1" indent="-365760">
              <a:spcBef>
                <a:spcPts val="0"/>
              </a:spcBef>
              <a:spcAft>
                <a:spcPts val="600"/>
              </a:spcAft>
              <a:buFont typeface="+mj-lt"/>
              <a:buAutoNum type="arabicPeriod"/>
            </a:pPr>
            <a:r>
              <a:rPr lang="en-US" sz="2400" b="1" dirty="0"/>
              <a:t>Probe questions </a:t>
            </a:r>
            <a:r>
              <a:rPr lang="en-US" sz="2400" dirty="0"/>
              <a:t>try to figure out what a student means or is thinking. </a:t>
            </a:r>
            <a:r>
              <a:rPr lang="en-US" sz="2400" b="1" dirty="0"/>
              <a:t>Challenge questions </a:t>
            </a:r>
            <a:r>
              <a:rPr lang="en-US" sz="2400" dirty="0"/>
              <a:t>try to move student thinking toward a more scientifically accurate idea.</a:t>
            </a:r>
          </a:p>
        </p:txBody>
      </p:sp>
      <p:sp>
        <p:nvSpPr>
          <p:cNvPr id="3" name="TextBox 2"/>
          <p:cNvSpPr txBox="1"/>
          <p:nvPr/>
        </p:nvSpPr>
        <p:spPr>
          <a:xfrm>
            <a:off x="3200400" y="6629400"/>
            <a:ext cx="184731" cy="369332"/>
          </a:xfrm>
          <a:prstGeom prst="rect">
            <a:avLst/>
          </a:prstGeom>
          <a:noFill/>
        </p:spPr>
        <p:txBody>
          <a:bodyPr wrap="none" rtlCol="0">
            <a:spAutoFit/>
          </a:bodyPr>
          <a:lstStyle/>
          <a:p>
            <a:endParaRPr lang="en-US" dirty="0"/>
          </a:p>
        </p:txBody>
      </p:sp>
      <p:sp>
        <p:nvSpPr>
          <p:cNvPr id="6" name="TextBox 5">
            <a:hlinkClick r:id="rId3" action="ppaction://hlinkfile"/>
          </p:cNvPr>
          <p:cNvSpPr txBox="1"/>
          <p:nvPr/>
        </p:nvSpPr>
        <p:spPr>
          <a:xfrm>
            <a:off x="3200400" y="6324600"/>
            <a:ext cx="5654040" cy="369332"/>
          </a:xfrm>
          <a:prstGeom prst="rect">
            <a:avLst/>
          </a:prstGeom>
          <a:noFill/>
          <a:ln>
            <a:noFill/>
          </a:ln>
        </p:spPr>
        <p:txBody>
          <a:bodyPr wrap="square" rtlCol="0">
            <a:spAutoFit/>
          </a:bodyPr>
          <a:lstStyle/>
          <a:p>
            <a:r>
              <a:rPr lang="en-US" dirty="0">
                <a:solidFill>
                  <a:srgbClr val="0070C0"/>
                </a:solidFill>
                <a:latin typeface="Calibri" pitchFamily="34" charset="0"/>
              </a:rPr>
              <a:t>Link to video clip 2: </a:t>
            </a:r>
            <a:r>
              <a:rPr lang="en-US" dirty="0">
                <a:solidFill>
                  <a:srgbClr val="0070C0"/>
                </a:solidFill>
                <a:latin typeface="Calibri" pitchFamily="34" charset="0"/>
                <a:hlinkClick r:id="rId4"/>
              </a:rPr>
              <a:t>2.2_stella_GEN_kawamura_L2.1_c4</a:t>
            </a:r>
            <a:endParaRPr lang="en-US" dirty="0">
              <a:solidFill>
                <a:srgbClr val="0070C0"/>
              </a:solidFill>
              <a:latin typeface="Calibri" pitchFamily="34" charset="0"/>
            </a:endParaRPr>
          </a:p>
        </p:txBody>
      </p:sp>
      <p:sp>
        <p:nvSpPr>
          <p:cNvPr id="2" name="TextBox 1"/>
          <p:cNvSpPr txBox="1"/>
          <p:nvPr/>
        </p:nvSpPr>
        <p:spPr>
          <a:xfrm>
            <a:off x="80010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5452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noAutofit/>
          </a:bodyPr>
          <a:lstStyle/>
          <a:p>
            <a:r>
              <a:rPr lang="en-US" sz="3600" b="1" dirty="0"/>
              <a:t>Identify</a:t>
            </a:r>
            <a:r>
              <a:rPr lang="en-US" sz="3600" dirty="0"/>
              <a:t> Probe and Challenge Questions</a:t>
            </a:r>
          </a:p>
        </p:txBody>
      </p:sp>
      <p:sp>
        <p:nvSpPr>
          <p:cNvPr id="3" name="Content Placeholder 2"/>
          <p:cNvSpPr>
            <a:spLocks noGrp="1"/>
          </p:cNvSpPr>
          <p:nvPr>
            <p:ph idx="1"/>
          </p:nvPr>
        </p:nvSpPr>
        <p:spPr>
          <a:xfrm>
            <a:off x="457200" y="1600200"/>
            <a:ext cx="8229600" cy="4876800"/>
          </a:xfrm>
        </p:spPr>
        <p:txBody>
          <a:bodyPr/>
          <a:lstStyle/>
          <a:p>
            <a:pPr marL="365760" indent="-365760">
              <a:spcBef>
                <a:spcPts val="0"/>
              </a:spcBef>
              <a:spcAft>
                <a:spcPts val="1800"/>
              </a:spcAft>
            </a:pPr>
            <a:r>
              <a:rPr lang="en-US" sz="3200" dirty="0"/>
              <a:t>What are good examples of probe questions in the video transcript (if any)?</a:t>
            </a:r>
          </a:p>
          <a:p>
            <a:pPr marL="365760" indent="-365760">
              <a:spcBef>
                <a:spcPts val="0"/>
              </a:spcBef>
              <a:spcAft>
                <a:spcPts val="1800"/>
              </a:spcAft>
            </a:pPr>
            <a:r>
              <a:rPr lang="en-US" sz="3200" dirty="0"/>
              <a:t>What are good examples of challenge questions in the transcript (if any)? </a:t>
            </a:r>
          </a:p>
        </p:txBody>
      </p:sp>
      <p:sp>
        <p:nvSpPr>
          <p:cNvPr id="4" name="TextBox 3"/>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33940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noAutofit/>
          </a:bodyPr>
          <a:lstStyle/>
          <a:p>
            <a:r>
              <a:rPr lang="en-US" sz="3600" b="1" dirty="0"/>
              <a:t>Identify</a:t>
            </a:r>
            <a:r>
              <a:rPr lang="en-US" sz="3600" dirty="0"/>
              <a:t> Missed Opportunities to Probe Student Thinking</a:t>
            </a:r>
          </a:p>
        </p:txBody>
      </p:sp>
      <p:sp>
        <p:nvSpPr>
          <p:cNvPr id="3" name="Content Placeholder 2"/>
          <p:cNvSpPr>
            <a:spLocks noGrp="1"/>
          </p:cNvSpPr>
          <p:nvPr>
            <p:ph idx="1"/>
          </p:nvPr>
        </p:nvSpPr>
        <p:spPr>
          <a:xfrm>
            <a:off x="457200" y="1676400"/>
            <a:ext cx="8229600" cy="4572000"/>
          </a:xfrm>
        </p:spPr>
        <p:txBody>
          <a:bodyPr/>
          <a:lstStyle/>
          <a:p>
            <a:pPr marL="0" indent="0">
              <a:spcAft>
                <a:spcPts val="1200"/>
              </a:spcAft>
              <a:buNone/>
            </a:pPr>
            <a:r>
              <a:rPr lang="en-US" sz="3000" b="1" dirty="0"/>
              <a:t>Individuals: </a:t>
            </a:r>
            <a:r>
              <a:rPr lang="en-US" sz="3000" dirty="0"/>
              <a:t>Locate one missed opportunity in the video where the teacher could have asked a probe question. Suggest a probe question to better understand student thinking.  </a:t>
            </a:r>
          </a:p>
          <a:p>
            <a:pPr marL="0" indent="0">
              <a:spcBef>
                <a:spcPts val="1200"/>
              </a:spcBef>
              <a:spcAft>
                <a:spcPts val="0"/>
              </a:spcAft>
              <a:buNone/>
            </a:pPr>
            <a:r>
              <a:rPr lang="en-US" sz="3000" b="1" dirty="0"/>
              <a:t>Turn and Talk: </a:t>
            </a:r>
            <a:r>
              <a:rPr lang="en-US" sz="3000" dirty="0"/>
              <a:t>Turn to a partner and share your possible probe question. Provide each other with feedback. Ask, “Is this a probe question? Why or why not?” </a:t>
            </a:r>
          </a:p>
          <a:p>
            <a:pPr marL="0" lvl="1" indent="0">
              <a:spcBef>
                <a:spcPts val="1200"/>
              </a:spcBef>
              <a:spcAft>
                <a:spcPts val="0"/>
              </a:spcAft>
              <a:buNone/>
            </a:pPr>
            <a:r>
              <a:rPr lang="en-US" sz="3000" b="1" dirty="0"/>
              <a:t>Whole group: </a:t>
            </a:r>
            <a:r>
              <a:rPr lang="en-US" sz="3000" dirty="0"/>
              <a:t>Do you need any clarification?  </a:t>
            </a:r>
          </a:p>
          <a:p>
            <a:endParaRPr lang="en-US" dirty="0"/>
          </a:p>
        </p:txBody>
      </p:sp>
      <p:sp>
        <p:nvSpPr>
          <p:cNvPr id="9" name="TextBox 8"/>
          <p:cNvSpPr txBox="1"/>
          <p:nvPr/>
        </p:nvSpPr>
        <p:spPr>
          <a:xfrm>
            <a:off x="79248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2771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457200"/>
            <a:ext cx="7010400" cy="990600"/>
          </a:xfrm>
        </p:spPr>
        <p:txBody>
          <a:bodyPr>
            <a:noAutofit/>
          </a:bodyPr>
          <a:lstStyle/>
          <a:p>
            <a:pPr eaLnBrk="1" hangingPunct="1"/>
            <a:r>
              <a:rPr lang="en-US" dirty="0"/>
              <a:t>Common Student Ideas</a:t>
            </a:r>
            <a:endParaRPr lang="en-US" dirty="0">
              <a:solidFill>
                <a:srgbClr val="00B0F0"/>
              </a:solidFill>
            </a:endParaRPr>
          </a:p>
        </p:txBody>
      </p:sp>
      <p:sp>
        <p:nvSpPr>
          <p:cNvPr id="63491" name="Rectangle 3"/>
          <p:cNvSpPr>
            <a:spLocks noGrp="1" noChangeArrowheads="1"/>
          </p:cNvSpPr>
          <p:nvPr>
            <p:ph idx="1"/>
          </p:nvPr>
        </p:nvSpPr>
        <p:spPr>
          <a:xfrm>
            <a:off x="533400" y="1371600"/>
            <a:ext cx="8382000" cy="5257800"/>
          </a:xfrm>
        </p:spPr>
        <p:txBody>
          <a:bodyPr>
            <a:noAutofit/>
          </a:bodyPr>
          <a:lstStyle/>
          <a:p>
            <a:pPr marL="365760" indent="-365760" eaLnBrk="1" hangingPunct="1">
              <a:spcBef>
                <a:spcPts val="0"/>
              </a:spcBef>
              <a:spcAft>
                <a:spcPts val="600"/>
              </a:spcAft>
              <a:buFont typeface="+mj-lt"/>
              <a:buAutoNum type="arabicPeriod"/>
              <a:defRPr/>
            </a:pPr>
            <a:r>
              <a:rPr lang="en-US" sz="2600" dirty="0"/>
              <a:t>Locate Common Student Ideas about Variation and Inheritance of Traits (in lesson plans binder).</a:t>
            </a:r>
            <a:endParaRPr lang="en-US" sz="2600" dirty="0">
              <a:solidFill>
                <a:srgbClr val="FF0000"/>
              </a:solidFill>
            </a:endParaRPr>
          </a:p>
          <a:p>
            <a:pPr marL="365760" indent="-365760" eaLnBrk="1" hangingPunct="1">
              <a:spcBef>
                <a:spcPts val="0"/>
              </a:spcBef>
              <a:spcAft>
                <a:spcPts val="600"/>
              </a:spcAft>
              <a:buFont typeface="+mj-lt"/>
              <a:buAutoNum type="arabicPeriod"/>
              <a:defRPr/>
            </a:pPr>
            <a:r>
              <a:rPr lang="en-US" sz="2600" dirty="0"/>
              <a:t>Read through the </a:t>
            </a:r>
            <a:r>
              <a:rPr lang="en-US" sz="2600" b="1" dirty="0"/>
              <a:t>left-hand column</a:t>
            </a:r>
            <a:r>
              <a:rPr lang="en-US" sz="2600" dirty="0"/>
              <a:t>.</a:t>
            </a:r>
            <a:r>
              <a:rPr lang="en-US" sz="2600" dirty="0">
                <a:solidFill>
                  <a:srgbClr val="FF0000"/>
                </a:solidFill>
              </a:rPr>
              <a:t> </a:t>
            </a:r>
            <a:r>
              <a:rPr lang="en-US" sz="2600" dirty="0"/>
              <a:t> </a:t>
            </a:r>
          </a:p>
          <a:p>
            <a:pPr marL="822960" lvl="1" indent="-365760" eaLnBrk="1" hangingPunct="1">
              <a:spcBef>
                <a:spcPts val="0"/>
              </a:spcBef>
              <a:spcAft>
                <a:spcPts val="300"/>
              </a:spcAft>
              <a:defRPr/>
            </a:pPr>
            <a:r>
              <a:rPr lang="en-US" sz="2600" dirty="0"/>
              <a:t>Have you observed any of these common ideas among your students? (Mark these ideas with a </a:t>
            </a:r>
            <a:r>
              <a:rPr lang="en-US" sz="2600" dirty="0">
                <a:solidFill>
                  <a:srgbClr val="FF0000"/>
                </a:solidFill>
              </a:rPr>
              <a:t>red</a:t>
            </a:r>
            <a:r>
              <a:rPr lang="en-US" sz="2600" dirty="0"/>
              <a:t> dot.)</a:t>
            </a:r>
          </a:p>
          <a:p>
            <a:pPr marL="822960" lvl="1" indent="-365760" eaLnBrk="1" hangingPunct="1">
              <a:spcBef>
                <a:spcPts val="0"/>
              </a:spcBef>
              <a:spcAft>
                <a:spcPts val="300"/>
              </a:spcAft>
              <a:defRPr/>
            </a:pPr>
            <a:r>
              <a:rPr lang="en-US" sz="2600" dirty="0"/>
              <a:t>Have you ever held any of these ideas yourself? (Mark these ideas with a </a:t>
            </a:r>
            <a:r>
              <a:rPr lang="en-US" sz="2600" dirty="0">
                <a:solidFill>
                  <a:srgbClr val="0070C0"/>
                </a:solidFill>
              </a:rPr>
              <a:t>blue</a:t>
            </a:r>
            <a:r>
              <a:rPr lang="en-US" sz="2600" dirty="0"/>
              <a:t> dot.)</a:t>
            </a:r>
          </a:p>
          <a:p>
            <a:pPr marL="822960" lvl="1" indent="-365760" eaLnBrk="1" hangingPunct="1">
              <a:spcBef>
                <a:spcPts val="0"/>
              </a:spcBef>
              <a:spcAft>
                <a:spcPts val="600"/>
              </a:spcAft>
              <a:defRPr/>
            </a:pPr>
            <a:r>
              <a:rPr lang="en-US" sz="2600" dirty="0"/>
              <a:t>Can you think of other misconceptions you’ve held or observed in students?</a:t>
            </a:r>
          </a:p>
          <a:p>
            <a:pPr marL="365760" indent="-365760" eaLnBrk="1" hangingPunct="1">
              <a:spcBef>
                <a:spcPts val="0"/>
              </a:spcBef>
              <a:spcAft>
                <a:spcPts val="0"/>
              </a:spcAft>
              <a:buFontTx/>
              <a:buAutoNum type="arabicPeriod"/>
              <a:defRPr/>
            </a:pPr>
            <a:r>
              <a:rPr lang="en-US" sz="2600" b="1" dirty="0"/>
              <a:t>Pairs:</a:t>
            </a:r>
            <a:r>
              <a:rPr lang="en-US" sz="2600" dirty="0"/>
              <a:t> Share your observations with a partner.</a:t>
            </a:r>
          </a:p>
          <a:p>
            <a:pPr marL="365760" indent="-365760" eaLnBrk="1" hangingPunct="1">
              <a:spcBef>
                <a:spcPts val="0"/>
              </a:spcBef>
              <a:spcAft>
                <a:spcPts val="0"/>
              </a:spcAft>
              <a:buFontTx/>
              <a:buAutoNum type="arabicPeriod"/>
              <a:defRPr/>
            </a:pPr>
            <a:r>
              <a:rPr lang="en-US" sz="2600" b="1" dirty="0"/>
              <a:t>Whole group: </a:t>
            </a:r>
            <a:r>
              <a:rPr lang="en-US" sz="2600" dirty="0"/>
              <a:t>What patterns do you notice in the red and blue dots? What did this analysis make you think about? </a:t>
            </a:r>
          </a:p>
        </p:txBody>
      </p:sp>
      <p:sp>
        <p:nvSpPr>
          <p:cNvPr id="4" name="TextBox 3"/>
          <p:cNvSpPr txBox="1"/>
          <p:nvPr/>
        </p:nvSpPr>
        <p:spPr>
          <a:xfrm>
            <a:off x="7620000" y="609600"/>
            <a:ext cx="10668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27697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90600"/>
          </a:xfrm>
        </p:spPr>
        <p:txBody>
          <a:bodyPr/>
          <a:lstStyle/>
          <a:p>
            <a:r>
              <a:rPr lang="en-US" dirty="0"/>
              <a:t>Trends in Reflections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8180140"/>
              </p:ext>
            </p:extLst>
          </p:nvPr>
        </p:nvGraphicFramePr>
        <p:xfrm>
          <a:off x="609600" y="1371600"/>
          <a:ext cx="7924800" cy="5040855"/>
        </p:xfrm>
        <a:graphic>
          <a:graphicData uri="http://schemas.openxmlformats.org/drawingml/2006/table">
            <a:tbl>
              <a:tblPr firstRow="1" bandRow="1">
                <a:tableStyleId>{5C22544A-7EE6-4342-B048-85BDC9FD1C3A}</a:tableStyleId>
              </a:tblPr>
              <a:tblGrid>
                <a:gridCol w="4104542">
                  <a:extLst>
                    <a:ext uri="{9D8B030D-6E8A-4147-A177-3AD203B41FA5}">
                      <a16:colId xmlns:a16="http://schemas.microsoft.com/office/drawing/2014/main" val="20000"/>
                    </a:ext>
                  </a:extLst>
                </a:gridCol>
                <a:gridCol w="3820258">
                  <a:extLst>
                    <a:ext uri="{9D8B030D-6E8A-4147-A177-3AD203B41FA5}">
                      <a16:colId xmlns:a16="http://schemas.microsoft.com/office/drawing/2014/main" val="20001"/>
                    </a:ext>
                  </a:extLst>
                </a:gridCol>
              </a:tblGrid>
              <a:tr h="384586">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2670">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11363">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9026">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8019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11363">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419999">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422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6705600" cy="990600"/>
          </a:xfrm>
        </p:spPr>
        <p:txBody>
          <a:bodyPr>
            <a:noAutofit/>
          </a:bodyPr>
          <a:lstStyle/>
          <a:p>
            <a:r>
              <a:rPr lang="en-US" dirty="0"/>
              <a:t>Common Student Ideas</a:t>
            </a:r>
          </a:p>
        </p:txBody>
      </p:sp>
      <p:sp>
        <p:nvSpPr>
          <p:cNvPr id="3" name="Content Placeholder 2"/>
          <p:cNvSpPr>
            <a:spLocks noGrp="1"/>
          </p:cNvSpPr>
          <p:nvPr>
            <p:ph idx="1"/>
          </p:nvPr>
        </p:nvSpPr>
        <p:spPr>
          <a:xfrm>
            <a:off x="685800" y="1219200"/>
            <a:ext cx="8153400" cy="5181600"/>
          </a:xfrm>
        </p:spPr>
        <p:txBody>
          <a:bodyPr>
            <a:noAutofit/>
          </a:bodyPr>
          <a:lstStyle/>
          <a:p>
            <a:pPr marL="0" indent="0">
              <a:spcBef>
                <a:spcPts val="0"/>
              </a:spcBef>
              <a:spcAft>
                <a:spcPts val="600"/>
              </a:spcAft>
              <a:buNone/>
            </a:pPr>
            <a:r>
              <a:rPr lang="en-US" sz="3200" b="1" dirty="0"/>
              <a:t>Individuals: </a:t>
            </a:r>
            <a:r>
              <a:rPr lang="en-US" sz="3200" dirty="0"/>
              <a:t>Read the scientific explanations for your assigned idea on the Common Student Ideas chart.</a:t>
            </a:r>
          </a:p>
          <a:p>
            <a:pPr marL="0" indent="0">
              <a:spcBef>
                <a:spcPts val="2400"/>
              </a:spcBef>
              <a:spcAft>
                <a:spcPts val="0"/>
              </a:spcAft>
              <a:buNone/>
            </a:pPr>
            <a:r>
              <a:rPr lang="en-US" sz="3200" b="1" dirty="0"/>
              <a:t>Pairs: </a:t>
            </a:r>
            <a:r>
              <a:rPr lang="en-US" sz="3200" dirty="0"/>
              <a:t>Discuss these explanations briefly with a partner. What was new to you? Write on sticky notes any content questions you have and place them on the Parking Lot poster. </a:t>
            </a:r>
          </a:p>
        </p:txBody>
      </p:sp>
      <p:sp>
        <p:nvSpPr>
          <p:cNvPr id="4" name="TextBox 3"/>
          <p:cNvSpPr txBox="1"/>
          <p:nvPr/>
        </p:nvSpPr>
        <p:spPr>
          <a:xfrm>
            <a:off x="7772400" y="4572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315967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6477000" cy="990600"/>
          </a:xfrm>
        </p:spPr>
        <p:txBody>
          <a:bodyPr>
            <a:normAutofit/>
          </a:bodyPr>
          <a:lstStyle/>
          <a:p>
            <a:r>
              <a:rPr lang="en-US" dirty="0"/>
              <a:t>Lesson Analysis Basics</a:t>
            </a:r>
          </a:p>
        </p:txBody>
      </p:sp>
      <p:sp>
        <p:nvSpPr>
          <p:cNvPr id="12291" name="Rectangle 3"/>
          <p:cNvSpPr>
            <a:spLocks noGrp="1" noChangeArrowheads="1"/>
          </p:cNvSpPr>
          <p:nvPr>
            <p:ph idx="1"/>
          </p:nvPr>
        </p:nvSpPr>
        <p:spPr>
          <a:xfrm>
            <a:off x="685800" y="1295400"/>
            <a:ext cx="8001000" cy="4876800"/>
          </a:xfrm>
        </p:spPr>
        <p:txBody>
          <a:bodyPr>
            <a:normAutofit/>
          </a:bodyPr>
          <a:lstStyle/>
          <a:p>
            <a:pPr marL="365760" indent="-365760">
              <a:spcBef>
                <a:spcPts val="0"/>
              </a:spcBef>
              <a:spcAft>
                <a:spcPts val="1200"/>
              </a:spcAft>
            </a:pPr>
            <a:r>
              <a:rPr lang="en-US" sz="3200" b="1" dirty="0"/>
              <a:t>Analysis basic 1: </a:t>
            </a:r>
            <a:r>
              <a:rPr lang="en-US" sz="3200" dirty="0"/>
              <a:t>Focus on student thinking and the science content storyline.</a:t>
            </a:r>
          </a:p>
          <a:p>
            <a:pPr marL="365760" indent="-365760">
              <a:spcBef>
                <a:spcPts val="0"/>
              </a:spcBef>
              <a:spcAft>
                <a:spcPts val="600"/>
              </a:spcAft>
            </a:pPr>
            <a:r>
              <a:rPr lang="en-US" sz="3200" b="1" dirty="0"/>
              <a:t>Analysis basic 2: </a:t>
            </a:r>
            <a:r>
              <a:rPr lang="en-US" sz="3200" dirty="0"/>
              <a:t>Look for evidence to support any claims.</a:t>
            </a:r>
          </a:p>
          <a:p>
            <a:pPr marL="365760" indent="-365760">
              <a:spcBef>
                <a:spcPts val="0"/>
              </a:spcBef>
              <a:spcAft>
                <a:spcPts val="600"/>
              </a:spcAft>
            </a:pPr>
            <a:r>
              <a:rPr lang="en-US" sz="3200" b="1" dirty="0"/>
              <a:t>Analysis basic 3: </a:t>
            </a:r>
            <a:r>
              <a:rPr lang="en-US" sz="3200" dirty="0"/>
              <a:t>Look more than once (in the video and transcript).</a:t>
            </a:r>
          </a:p>
          <a:p>
            <a:pPr marL="365760" indent="-365760">
              <a:spcBef>
                <a:spcPts val="0"/>
              </a:spcBef>
              <a:spcAft>
                <a:spcPts val="600"/>
              </a:spcAft>
            </a:pPr>
            <a:r>
              <a:rPr lang="en-US" sz="3200" b="1" dirty="0"/>
              <a:t>Analysis basic 4: </a:t>
            </a:r>
            <a:r>
              <a:rPr lang="en-US" sz="3200" dirty="0"/>
              <a:t>Consider alternative explanations and teaching strategies. </a:t>
            </a:r>
          </a:p>
          <a:p>
            <a:endParaRPr lang="en-US" dirty="0"/>
          </a:p>
          <a:p>
            <a:endParaRPr lang="en-US" dirty="0"/>
          </a:p>
          <a:p>
            <a:endParaRPr lang="en-US" dirty="0"/>
          </a:p>
          <a:p>
            <a:endParaRPr lang="en-US" dirty="0"/>
          </a:p>
        </p:txBody>
      </p:sp>
      <p:sp>
        <p:nvSpPr>
          <p:cNvPr id="4" name="TextBox 3"/>
          <p:cNvSpPr txBox="1"/>
          <p:nvPr/>
        </p:nvSpPr>
        <p:spPr>
          <a:xfrm>
            <a:off x="609600" y="5791200"/>
            <a:ext cx="8229600" cy="892552"/>
          </a:xfrm>
          <a:prstGeom prst="rect">
            <a:avLst/>
          </a:prstGeom>
          <a:noFill/>
        </p:spPr>
        <p:txBody>
          <a:bodyPr wrap="square" rtlCol="0">
            <a:spAutoFit/>
          </a:bodyPr>
          <a:lstStyle/>
          <a:p>
            <a:r>
              <a:rPr lang="en-US" sz="2600" b="1" dirty="0">
                <a:latin typeface="Calibri" pitchFamily="34" charset="0"/>
              </a:rPr>
              <a:t>Note: </a:t>
            </a:r>
            <a:r>
              <a:rPr lang="en-US" sz="2600" dirty="0">
                <a:latin typeface="Calibri" pitchFamily="34" charset="0"/>
              </a:rPr>
              <a:t>Find out more about the analysis basics on page 2 of the </a:t>
            </a:r>
            <a:r>
              <a:rPr lang="en-US" sz="2600" dirty="0" err="1">
                <a:latin typeface="Calibri" pitchFamily="34" charset="0"/>
              </a:rPr>
              <a:t>STeLLA</a:t>
            </a:r>
            <a:r>
              <a:rPr lang="en-US" sz="2600" dirty="0">
                <a:latin typeface="Calibri" pitchFamily="34" charset="0"/>
              </a:rPr>
              <a:t> strategies booklet.</a:t>
            </a:r>
          </a:p>
        </p:txBody>
      </p:sp>
    </p:spTree>
    <p:extLst>
      <p:ext uri="{BB962C8B-B14F-4D97-AF65-F5344CB8AC3E}">
        <p14:creationId xmlns:p14="http://schemas.microsoft.com/office/powerpoint/2010/main" val="415850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33400"/>
            <a:ext cx="7112000" cy="990600"/>
          </a:xfrm>
        </p:spPr>
        <p:txBody>
          <a:bodyPr>
            <a:noAutofit/>
          </a:bodyPr>
          <a:lstStyle/>
          <a:p>
            <a:pPr eaLnBrk="1" hangingPunct="1"/>
            <a:r>
              <a:rPr lang="en-US" sz="3500" b="1" dirty="0"/>
              <a:t>Analyze</a:t>
            </a:r>
            <a:r>
              <a:rPr lang="en-US" sz="3500" dirty="0"/>
              <a:t> Questions That Probe</a:t>
            </a:r>
            <a:r>
              <a:rPr lang="en-US" sz="3500" i="1" dirty="0"/>
              <a:t> </a:t>
            </a:r>
            <a:r>
              <a:rPr lang="en-US" sz="3500" dirty="0"/>
              <a:t>and Challenge Student Thinking</a:t>
            </a:r>
          </a:p>
        </p:txBody>
      </p:sp>
      <p:sp>
        <p:nvSpPr>
          <p:cNvPr id="14339" name="Rectangle 3"/>
          <p:cNvSpPr>
            <a:spLocks noGrp="1" noChangeArrowheads="1"/>
          </p:cNvSpPr>
          <p:nvPr>
            <p:ph idx="1"/>
          </p:nvPr>
        </p:nvSpPr>
        <p:spPr>
          <a:xfrm>
            <a:off x="457200" y="1676400"/>
            <a:ext cx="8305800" cy="4953000"/>
          </a:xfrm>
        </p:spPr>
        <p:txBody>
          <a:bodyPr>
            <a:noAutofit/>
          </a:bodyPr>
          <a:lstStyle/>
          <a:p>
            <a:pPr marL="0" indent="0" eaLnBrk="1" hangingPunct="1">
              <a:spcBef>
                <a:spcPts val="0"/>
              </a:spcBef>
              <a:spcAft>
                <a:spcPts val="600"/>
              </a:spcAft>
              <a:buNone/>
            </a:pPr>
            <a:r>
              <a:rPr lang="en-US" sz="2600" b="1" dirty="0"/>
              <a:t>Analysis question: </a:t>
            </a:r>
            <a:r>
              <a:rPr lang="en-US" sz="2600" dirty="0"/>
              <a:t>What student thinking is made visible (or not) through the use of probe or challenge questions? Be specific. Consider whether you observed any of the common student ideas or correct scientific explanations in the video. </a:t>
            </a:r>
          </a:p>
          <a:p>
            <a:pPr marL="0" indent="0" eaLnBrk="1" hangingPunct="1">
              <a:spcBef>
                <a:spcPts val="400"/>
              </a:spcBef>
              <a:spcAft>
                <a:spcPts val="0"/>
              </a:spcAft>
              <a:buNone/>
            </a:pPr>
            <a:r>
              <a:rPr lang="en-US" sz="2600" b="1" dirty="0"/>
              <a:t>Individuals: </a:t>
            </a:r>
            <a:r>
              <a:rPr lang="en-US" sz="2600" dirty="0"/>
              <a:t>Make notes or highlight questions/responses on the video transcript. Develop a claim to answer the question. Support the claim with </a:t>
            </a:r>
          </a:p>
          <a:p>
            <a:pPr lvl="1" indent="-228600" eaLnBrk="1" hangingPunct="1">
              <a:spcBef>
                <a:spcPts val="0"/>
              </a:spcBef>
              <a:spcAft>
                <a:spcPts val="300"/>
              </a:spcAft>
            </a:pPr>
            <a:r>
              <a:rPr lang="en-US" sz="2600" dirty="0"/>
              <a:t>evidence from the transcript,  </a:t>
            </a:r>
          </a:p>
          <a:p>
            <a:pPr lvl="1" indent="-228600" eaLnBrk="1" hangingPunct="1">
              <a:spcBef>
                <a:spcPts val="0"/>
              </a:spcBef>
              <a:spcAft>
                <a:spcPts val="300"/>
              </a:spcAft>
            </a:pPr>
            <a:r>
              <a:rPr lang="en-US" sz="2600" dirty="0"/>
              <a:t>ideas from the Common Student Ideas chart, and/or</a:t>
            </a:r>
          </a:p>
          <a:p>
            <a:pPr lvl="1" indent="-228600" eaLnBrk="1" hangingPunct="1">
              <a:spcBef>
                <a:spcPts val="0"/>
              </a:spcBef>
              <a:spcAft>
                <a:spcPts val="600"/>
              </a:spcAft>
            </a:pPr>
            <a:r>
              <a:rPr lang="en-US" sz="2600" dirty="0"/>
              <a:t>ideas from the </a:t>
            </a:r>
            <a:r>
              <a:rPr lang="en-US" sz="2600" dirty="0" err="1"/>
              <a:t>STeLLA</a:t>
            </a:r>
            <a:r>
              <a:rPr lang="en-US" sz="2600" dirty="0"/>
              <a:t> strategies booklet.</a:t>
            </a:r>
          </a:p>
          <a:p>
            <a:pPr marL="0" indent="0" eaLnBrk="1" hangingPunct="1">
              <a:spcBef>
                <a:spcPts val="400"/>
              </a:spcBef>
              <a:spcAft>
                <a:spcPts val="0"/>
              </a:spcAft>
              <a:buNone/>
            </a:pPr>
            <a:r>
              <a:rPr lang="en-US" sz="2600" b="1" dirty="0"/>
              <a:t>Whole group: </a:t>
            </a:r>
            <a:r>
              <a:rPr lang="en-US" sz="2600" dirty="0"/>
              <a:t>Share claims and evidence. </a:t>
            </a:r>
          </a:p>
        </p:txBody>
      </p:sp>
      <p:sp>
        <p:nvSpPr>
          <p:cNvPr id="5" name="TextBox 4"/>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529270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533400"/>
            <a:ext cx="7391400" cy="990600"/>
          </a:xfrm>
        </p:spPr>
        <p:txBody>
          <a:bodyPr>
            <a:noAutofit/>
          </a:bodyPr>
          <a:lstStyle/>
          <a:p>
            <a:r>
              <a:rPr lang="en-US" sz="3600" b="1" dirty="0">
                <a:cs typeface="Times New Roman" pitchFamily="18" charset="0"/>
              </a:rPr>
              <a:t>Identify </a:t>
            </a:r>
            <a:r>
              <a:rPr lang="en-US" sz="3600" dirty="0">
                <a:cs typeface="Times New Roman" pitchFamily="18" charset="0"/>
              </a:rPr>
              <a:t>Probe, Challenge, and Leading Questions</a:t>
            </a:r>
          </a:p>
        </p:txBody>
      </p:sp>
      <p:sp>
        <p:nvSpPr>
          <p:cNvPr id="99331" name="Rectangle 3"/>
          <p:cNvSpPr>
            <a:spLocks noGrp="1" noChangeArrowheads="1"/>
          </p:cNvSpPr>
          <p:nvPr>
            <p:ph type="body" idx="1"/>
          </p:nvPr>
        </p:nvSpPr>
        <p:spPr>
          <a:xfrm>
            <a:off x="457200" y="1600200"/>
            <a:ext cx="8382000" cy="4966881"/>
          </a:xfrm>
        </p:spPr>
        <p:txBody>
          <a:bodyPr>
            <a:normAutofit/>
          </a:bodyPr>
          <a:lstStyle/>
          <a:p>
            <a:pPr marL="0" indent="0">
              <a:spcBef>
                <a:spcPts val="0"/>
              </a:spcBef>
              <a:spcAft>
                <a:spcPts val="0"/>
              </a:spcAft>
              <a:buNone/>
            </a:pPr>
            <a:r>
              <a:rPr lang="en-US" sz="2600" dirty="0"/>
              <a:t>Now we’ll look at another classroom video. Read the context in the video transcript (top of handout 2.3).</a:t>
            </a:r>
          </a:p>
          <a:p>
            <a:pPr marL="0" indent="0">
              <a:spcBef>
                <a:spcPts val="600"/>
              </a:spcBef>
              <a:spcAft>
                <a:spcPts val="0"/>
              </a:spcAft>
              <a:buNone/>
            </a:pPr>
            <a:r>
              <a:rPr lang="en-US" sz="2600" b="1" dirty="0"/>
              <a:t>Individuals: </a:t>
            </a:r>
            <a:r>
              <a:rPr lang="en-US" sz="2600" dirty="0"/>
              <a:t>Mark the transcript to identify probe (P), challenge (C), or leading (L) questions. Then mark any missed opportunities (MO).</a:t>
            </a:r>
          </a:p>
          <a:p>
            <a:pPr marL="0" indent="0">
              <a:spcBef>
                <a:spcPts val="300"/>
              </a:spcBef>
              <a:spcAft>
                <a:spcPts val="0"/>
              </a:spcAft>
              <a:buNone/>
            </a:pPr>
            <a:r>
              <a:rPr lang="en-US" sz="2600" b="1" dirty="0"/>
              <a:t>Remember: </a:t>
            </a:r>
          </a:p>
          <a:p>
            <a:pPr marL="971550" lvl="1" indent="-365760">
              <a:spcBef>
                <a:spcPts val="0"/>
              </a:spcBef>
              <a:spcAft>
                <a:spcPts val="0"/>
              </a:spcAft>
              <a:buFont typeface="+mj-lt"/>
              <a:buAutoNum type="arabicPeriod"/>
            </a:pPr>
            <a:r>
              <a:rPr lang="en-US" sz="2600" dirty="0"/>
              <a:t>Not all questions (or statements) will fall into these three categories: P, C, or L.</a:t>
            </a:r>
          </a:p>
          <a:p>
            <a:pPr marL="971550" lvl="1" indent="-365760">
              <a:spcBef>
                <a:spcPts val="0"/>
              </a:spcBef>
              <a:spcAft>
                <a:spcPts val="0"/>
              </a:spcAft>
              <a:buFont typeface="+mj-lt"/>
              <a:buAutoNum type="arabicPeriod"/>
            </a:pPr>
            <a:r>
              <a:rPr lang="en-US" sz="2600" dirty="0"/>
              <a:t>Review the viewing basics and analysis basics.</a:t>
            </a:r>
          </a:p>
          <a:p>
            <a:pPr marL="0" indent="0">
              <a:spcBef>
                <a:spcPts val="600"/>
              </a:spcBef>
              <a:spcAft>
                <a:spcPts val="0"/>
              </a:spcAft>
              <a:buNone/>
            </a:pPr>
            <a:r>
              <a:rPr lang="en-US" sz="2600" b="1" dirty="0"/>
              <a:t>Whole-group share-out: </a:t>
            </a:r>
            <a:r>
              <a:rPr lang="en-US" sz="2600" dirty="0"/>
              <a:t>Give reasons for marking the questions the way you did.</a:t>
            </a:r>
          </a:p>
        </p:txBody>
      </p:sp>
      <p:sp>
        <p:nvSpPr>
          <p:cNvPr id="3" name="TextBox 2"/>
          <p:cNvSpPr txBox="1"/>
          <p:nvPr/>
        </p:nvSpPr>
        <p:spPr>
          <a:xfrm>
            <a:off x="3200400" y="6629400"/>
            <a:ext cx="184731" cy="369332"/>
          </a:xfrm>
          <a:prstGeom prst="rect">
            <a:avLst/>
          </a:prstGeom>
          <a:noFill/>
        </p:spPr>
        <p:txBody>
          <a:bodyPr wrap="none" rtlCol="0">
            <a:spAutoFit/>
          </a:bodyPr>
          <a:lstStyle/>
          <a:p>
            <a:endParaRPr lang="en-US" dirty="0"/>
          </a:p>
        </p:txBody>
      </p:sp>
      <p:sp>
        <p:nvSpPr>
          <p:cNvPr id="6" name="TextBox 5">
            <a:hlinkClick r:id="rId3" action="ppaction://hlinkfile"/>
          </p:cNvPr>
          <p:cNvSpPr txBox="1"/>
          <p:nvPr/>
        </p:nvSpPr>
        <p:spPr>
          <a:xfrm>
            <a:off x="3276600" y="6248400"/>
            <a:ext cx="5638800" cy="369332"/>
          </a:xfrm>
          <a:prstGeom prst="rect">
            <a:avLst/>
          </a:prstGeom>
          <a:noFill/>
          <a:ln>
            <a:noFill/>
          </a:ln>
        </p:spPr>
        <p:txBody>
          <a:bodyPr wrap="square" rtlCol="0">
            <a:spAutoFit/>
          </a:bodyPr>
          <a:lstStyle/>
          <a:p>
            <a:r>
              <a:rPr lang="en-US" dirty="0">
                <a:solidFill>
                  <a:srgbClr val="0070C0"/>
                </a:solidFill>
                <a:latin typeface="Calibri" pitchFamily="34" charset="0"/>
              </a:rPr>
              <a:t>Link to video clip 3: </a:t>
            </a:r>
            <a:r>
              <a:rPr lang="en-US" dirty="0">
                <a:solidFill>
                  <a:srgbClr val="0070C0"/>
                </a:solidFill>
                <a:latin typeface="Calibri" pitchFamily="34" charset="0"/>
                <a:hlinkClick r:id="rId4"/>
              </a:rPr>
              <a:t>2.3_stella_GEN_kawamura_L2.2_c5</a:t>
            </a:r>
            <a:endParaRPr lang="en-US" dirty="0">
              <a:solidFill>
                <a:srgbClr val="0070C0"/>
              </a:solidFill>
              <a:latin typeface="Calibri" pitchFamily="34" charset="0"/>
            </a:endParaRPr>
          </a:p>
        </p:txBody>
      </p:sp>
      <p:sp>
        <p:nvSpPr>
          <p:cNvPr id="2" name="TextBox 1"/>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3</a:t>
            </a:r>
          </a:p>
        </p:txBody>
      </p:sp>
    </p:spTree>
    <p:extLst>
      <p:ext uri="{BB962C8B-B14F-4D97-AF65-F5344CB8AC3E}">
        <p14:creationId xmlns:p14="http://schemas.microsoft.com/office/powerpoint/2010/main" val="63733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3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65146"/>
            <a:ext cx="6934200" cy="990600"/>
          </a:xfrm>
        </p:spPr>
        <p:txBody>
          <a:bodyPr>
            <a:noAutofit/>
          </a:bodyPr>
          <a:lstStyle/>
          <a:p>
            <a:pPr eaLnBrk="1" hangingPunct="1"/>
            <a:r>
              <a:rPr lang="en-US" sz="3600" b="1" dirty="0"/>
              <a:t>Analyze </a:t>
            </a:r>
            <a:r>
              <a:rPr lang="en-US" sz="3600" dirty="0"/>
              <a:t>Student Thinking</a:t>
            </a:r>
          </a:p>
        </p:txBody>
      </p:sp>
      <p:sp>
        <p:nvSpPr>
          <p:cNvPr id="14339" name="Rectangle 3"/>
          <p:cNvSpPr>
            <a:spLocks noGrp="1" noChangeArrowheads="1"/>
          </p:cNvSpPr>
          <p:nvPr>
            <p:ph idx="1"/>
          </p:nvPr>
        </p:nvSpPr>
        <p:spPr>
          <a:xfrm>
            <a:off x="457200" y="1295400"/>
            <a:ext cx="8458200" cy="4876800"/>
          </a:xfrm>
        </p:spPr>
        <p:txBody>
          <a:bodyPr>
            <a:noAutofit/>
          </a:bodyPr>
          <a:lstStyle/>
          <a:p>
            <a:pPr marL="0" indent="0" eaLnBrk="1" hangingPunct="1">
              <a:spcBef>
                <a:spcPts val="0"/>
              </a:spcBef>
              <a:spcAft>
                <a:spcPts val="300"/>
              </a:spcAft>
              <a:buNone/>
            </a:pPr>
            <a:r>
              <a:rPr lang="en-US" sz="3000" b="1" dirty="0"/>
              <a:t>Analysis question: </a:t>
            </a:r>
            <a:r>
              <a:rPr lang="en-US" sz="3000" dirty="0"/>
              <a:t>What student thinking is made visible (or not) through the use of probe or challenge questions? Be specific.</a:t>
            </a:r>
            <a:endParaRPr lang="en-US" sz="3000" u="sng" dirty="0"/>
          </a:p>
          <a:p>
            <a:pPr marL="0" indent="0" eaLnBrk="1" hangingPunct="1">
              <a:spcBef>
                <a:spcPts val="600"/>
              </a:spcBef>
              <a:spcAft>
                <a:spcPts val="0"/>
              </a:spcAft>
              <a:buNone/>
            </a:pPr>
            <a:r>
              <a:rPr lang="en-US" sz="3000" b="1" dirty="0"/>
              <a:t>Individuals: </a:t>
            </a:r>
            <a:r>
              <a:rPr lang="en-US" sz="3000" dirty="0"/>
              <a:t>Develop a claim to answer the analysis question. Support the claim with</a:t>
            </a:r>
          </a:p>
          <a:p>
            <a:pPr lvl="1" indent="-228600" eaLnBrk="1" hangingPunct="1">
              <a:spcBef>
                <a:spcPts val="0"/>
              </a:spcBef>
              <a:spcAft>
                <a:spcPts val="300"/>
              </a:spcAft>
            </a:pPr>
            <a:r>
              <a:rPr lang="en-US" sz="3000" dirty="0"/>
              <a:t>evidence from the video transcript, </a:t>
            </a:r>
          </a:p>
          <a:p>
            <a:pPr lvl="1" indent="-228600" eaLnBrk="1" hangingPunct="1">
              <a:spcBef>
                <a:spcPts val="0"/>
              </a:spcBef>
              <a:spcAft>
                <a:spcPts val="300"/>
              </a:spcAft>
            </a:pPr>
            <a:r>
              <a:rPr lang="en-US" sz="3000" dirty="0"/>
              <a:t>ideas from the Common Student Ideas chart, and/or</a:t>
            </a:r>
          </a:p>
          <a:p>
            <a:pPr lvl="1" indent="-228600" eaLnBrk="1" hangingPunct="1">
              <a:spcBef>
                <a:spcPts val="0"/>
              </a:spcBef>
              <a:spcAft>
                <a:spcPts val="300"/>
              </a:spcAft>
            </a:pPr>
            <a:r>
              <a:rPr lang="en-US" sz="3000" dirty="0"/>
              <a:t>ideas from the </a:t>
            </a:r>
            <a:r>
              <a:rPr lang="en-US" sz="3000" dirty="0" err="1"/>
              <a:t>STeLLA</a:t>
            </a:r>
            <a:r>
              <a:rPr lang="en-US" sz="3000" dirty="0"/>
              <a:t> strategies booklet.</a:t>
            </a:r>
          </a:p>
          <a:p>
            <a:pPr marL="0" indent="0" eaLnBrk="1" hangingPunct="1">
              <a:spcBef>
                <a:spcPts val="600"/>
              </a:spcBef>
              <a:spcAft>
                <a:spcPts val="0"/>
              </a:spcAft>
              <a:buNone/>
            </a:pPr>
            <a:r>
              <a:rPr lang="en-US" sz="3000" b="1" dirty="0"/>
              <a:t>Whole group: </a:t>
            </a:r>
            <a:r>
              <a:rPr lang="en-US" sz="3000" dirty="0"/>
              <a:t>Share claims and evidence. </a:t>
            </a:r>
          </a:p>
        </p:txBody>
      </p:sp>
      <p:sp>
        <p:nvSpPr>
          <p:cNvPr id="4" name="TextBox 3"/>
          <p:cNvSpPr txBox="1"/>
          <p:nvPr/>
        </p:nvSpPr>
        <p:spPr>
          <a:xfrm>
            <a:off x="7772400" y="533400"/>
            <a:ext cx="914400" cy="646331"/>
          </a:xfrm>
          <a:prstGeom prst="rect">
            <a:avLst/>
          </a:prstGeom>
          <a:solidFill>
            <a:schemeClr val="bg1">
              <a:lumMod val="85000"/>
            </a:schemeClr>
          </a:solidFill>
        </p:spPr>
        <p:txBody>
          <a:bodyPr wrap="square" rtlCol="0">
            <a:spAutoFit/>
          </a:bodyPr>
          <a:lstStyle/>
          <a:p>
            <a:r>
              <a:rPr lang="en-US" b="1" dirty="0"/>
              <a:t>Video Clip 3</a:t>
            </a:r>
          </a:p>
        </p:txBody>
      </p:sp>
    </p:spTree>
    <p:extLst>
      <p:ext uri="{BB962C8B-B14F-4D97-AF65-F5344CB8AC3E}">
        <p14:creationId xmlns:p14="http://schemas.microsoft.com/office/powerpoint/2010/main" val="2286211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686800" cy="990600"/>
          </a:xfrm>
        </p:spPr>
        <p:txBody>
          <a:bodyPr>
            <a:noAutofit/>
          </a:bodyPr>
          <a:lstStyle/>
          <a:p>
            <a:pPr eaLnBrk="1" hangingPunct="1"/>
            <a:r>
              <a:rPr lang="en-US" sz="3800" dirty="0"/>
              <a:t>Summarize: Elicit, Probe, and Challenge </a:t>
            </a:r>
            <a:br>
              <a:rPr lang="en-US" sz="3800" dirty="0"/>
            </a:br>
            <a:r>
              <a:rPr lang="en-US" sz="3800" dirty="0"/>
              <a:t>Questions</a:t>
            </a:r>
          </a:p>
        </p:txBody>
      </p:sp>
      <p:sp>
        <p:nvSpPr>
          <p:cNvPr id="19459" name="Rectangle 3"/>
          <p:cNvSpPr>
            <a:spLocks noGrp="1" noChangeArrowheads="1"/>
          </p:cNvSpPr>
          <p:nvPr>
            <p:ph idx="1"/>
          </p:nvPr>
        </p:nvSpPr>
        <p:spPr>
          <a:xfrm>
            <a:off x="457200" y="1676400"/>
            <a:ext cx="8382000" cy="4724400"/>
          </a:xfrm>
        </p:spPr>
        <p:txBody>
          <a:bodyPr>
            <a:noAutofit/>
          </a:bodyPr>
          <a:lstStyle/>
          <a:p>
            <a:pPr marL="365760" indent="-365760" eaLnBrk="1" hangingPunct="1">
              <a:spcAft>
                <a:spcPts val="1200"/>
              </a:spcAft>
              <a:buFont typeface="+mj-lt"/>
              <a:buAutoNum type="arabicPeriod"/>
            </a:pPr>
            <a:r>
              <a:rPr lang="en-US" sz="3100" dirty="0"/>
              <a:t>What makes a good elicit question? A good probe question? A good challenge question?</a:t>
            </a:r>
          </a:p>
          <a:p>
            <a:pPr marL="365760" indent="-365760" eaLnBrk="1" hangingPunct="1">
              <a:spcAft>
                <a:spcPts val="1200"/>
              </a:spcAft>
              <a:buFont typeface="+mj-lt"/>
              <a:buAutoNum type="arabicPeriod"/>
            </a:pPr>
            <a:r>
              <a:rPr lang="en-US" sz="3100" dirty="0"/>
              <a:t>What do you need to know to ask good elicit, probe, and challenge questions?</a:t>
            </a:r>
          </a:p>
          <a:p>
            <a:pPr marL="0" indent="0" eaLnBrk="1" hangingPunct="1">
              <a:spcBef>
                <a:spcPts val="1200"/>
              </a:spcBef>
              <a:spcAft>
                <a:spcPts val="600"/>
              </a:spcAft>
              <a:buNone/>
            </a:pPr>
            <a:r>
              <a:rPr lang="en-US" sz="3100" dirty="0"/>
              <a:t>To ask good questions that make student thinking visible, you need a clear understanding of</a:t>
            </a:r>
          </a:p>
          <a:p>
            <a:pPr marL="731520" lvl="1" indent="-365760" eaLnBrk="1" hangingPunct="1">
              <a:spcBef>
                <a:spcPts val="600"/>
              </a:spcBef>
              <a:spcAft>
                <a:spcPts val="0"/>
              </a:spcAft>
              <a:buFont typeface="+mj-lt"/>
              <a:buAutoNum type="alphaLcPeriod"/>
            </a:pPr>
            <a:r>
              <a:rPr lang="en-US" sz="3100" dirty="0"/>
              <a:t>the science concepts you are teaching, and</a:t>
            </a:r>
          </a:p>
          <a:p>
            <a:pPr marL="731520" lvl="1" indent="-365760" eaLnBrk="1" hangingPunct="1">
              <a:spcAft>
                <a:spcPts val="1200"/>
              </a:spcAft>
              <a:buFont typeface="+mj-lt"/>
              <a:buAutoNum type="alphaLcPeriod"/>
            </a:pPr>
            <a:r>
              <a:rPr lang="en-US" sz="3100" dirty="0"/>
              <a:t>alternative ideas that students may hold.</a:t>
            </a:r>
          </a:p>
          <a:p>
            <a:pPr lvl="1" eaLnBrk="1" hangingPunct="1">
              <a:spcAft>
                <a:spcPts val="0"/>
              </a:spcAft>
            </a:pPr>
            <a:endParaRPr lang="en-US" sz="1200" dirty="0"/>
          </a:p>
        </p:txBody>
      </p:sp>
    </p:spTree>
    <p:extLst>
      <p:ext uri="{BB962C8B-B14F-4D97-AF65-F5344CB8AC3E}">
        <p14:creationId xmlns:p14="http://schemas.microsoft.com/office/powerpoint/2010/main" val="147669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Reflect on Your Learning</a:t>
            </a:r>
          </a:p>
        </p:txBody>
      </p:sp>
      <p:sp>
        <p:nvSpPr>
          <p:cNvPr id="3" name="Content Placeholder 2"/>
          <p:cNvSpPr>
            <a:spLocks noGrp="1"/>
          </p:cNvSpPr>
          <p:nvPr>
            <p:ph idx="1"/>
          </p:nvPr>
        </p:nvSpPr>
        <p:spPr>
          <a:xfrm>
            <a:off x="609600" y="1524000"/>
            <a:ext cx="8077200" cy="4876800"/>
          </a:xfrm>
        </p:spPr>
        <p:txBody>
          <a:bodyPr/>
          <a:lstStyle/>
          <a:p>
            <a:pPr marL="0" indent="0">
              <a:spcBef>
                <a:spcPts val="0"/>
              </a:spcBef>
              <a:spcAft>
                <a:spcPts val="1200"/>
              </a:spcAft>
              <a:buNone/>
            </a:pPr>
            <a:r>
              <a:rPr lang="en-US" sz="3200" dirty="0"/>
              <a:t>Respond to these questions in a quick write:</a:t>
            </a:r>
          </a:p>
          <a:p>
            <a:pPr marL="822960" indent="-457200">
              <a:spcAft>
                <a:spcPts val="1200"/>
              </a:spcAft>
              <a:buFont typeface="+mj-lt"/>
              <a:buAutoNum type="arabicPeriod"/>
            </a:pPr>
            <a:r>
              <a:rPr lang="en-US" sz="3200" dirty="0"/>
              <a:t>What did you learn about student thinking from analyzing these videos?</a:t>
            </a:r>
          </a:p>
          <a:p>
            <a:pPr marL="822960" indent="-457200">
              <a:spcAft>
                <a:spcPts val="1200"/>
              </a:spcAft>
              <a:buFont typeface="+mj-lt"/>
              <a:buAutoNum type="arabicPeriod"/>
            </a:pPr>
            <a:r>
              <a:rPr lang="en-US" sz="3200" dirty="0"/>
              <a:t>How did the analysis process help you better understand the questioning strategies? </a:t>
            </a:r>
          </a:p>
          <a:p>
            <a:pPr marL="0" indent="0">
              <a:spcBef>
                <a:spcPts val="600"/>
              </a:spcBef>
              <a:spcAft>
                <a:spcPts val="0"/>
              </a:spcAft>
              <a:buNone/>
            </a:pPr>
            <a:r>
              <a:rPr lang="en-US" sz="3200" dirty="0"/>
              <a:t>Be prepared to share your ideas.</a:t>
            </a:r>
          </a:p>
          <a:p>
            <a:endParaRPr lang="en-US" dirty="0"/>
          </a:p>
        </p:txBody>
      </p:sp>
    </p:spTree>
    <p:extLst>
      <p:ext uri="{BB962C8B-B14F-4D97-AF65-F5344CB8AC3E}">
        <p14:creationId xmlns:p14="http://schemas.microsoft.com/office/powerpoint/2010/main" val="634119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57200"/>
            <a:ext cx="8534400" cy="990600"/>
          </a:xfrm>
        </p:spPr>
        <p:txBody>
          <a:bodyPr>
            <a:noAutofit/>
          </a:bodyPr>
          <a:lstStyle/>
          <a:p>
            <a:pPr eaLnBrk="1" hangingPunct="1"/>
            <a:r>
              <a:rPr lang="en-US" sz="3800" dirty="0"/>
              <a:t>Practice Elicit and Probe Questions: Interview Planning</a:t>
            </a:r>
          </a:p>
        </p:txBody>
      </p:sp>
      <p:sp>
        <p:nvSpPr>
          <p:cNvPr id="20483" name="Rectangle 3"/>
          <p:cNvSpPr>
            <a:spLocks noGrp="1" noChangeArrowheads="1"/>
          </p:cNvSpPr>
          <p:nvPr>
            <p:ph idx="1"/>
          </p:nvPr>
        </p:nvSpPr>
        <p:spPr>
          <a:xfrm>
            <a:off x="381000" y="1676400"/>
            <a:ext cx="8458200" cy="5029200"/>
          </a:xfrm>
        </p:spPr>
        <p:txBody>
          <a:bodyPr/>
          <a:lstStyle/>
          <a:p>
            <a:pPr marL="365760" indent="-365760" eaLnBrk="1" hangingPunct="1">
              <a:lnSpc>
                <a:spcPct val="90000"/>
              </a:lnSpc>
              <a:spcAft>
                <a:spcPts val="1800"/>
              </a:spcAft>
            </a:pPr>
            <a:r>
              <a:rPr lang="en-US" sz="3100" b="1" dirty="0"/>
              <a:t>The challenge: </a:t>
            </a:r>
            <a:r>
              <a:rPr lang="en-US" sz="3100" dirty="0"/>
              <a:t>Pair up and practice using elicit and probe questions. First ask your partner an elicit question and then ask </a:t>
            </a:r>
            <a:r>
              <a:rPr lang="en-US" sz="3100" b="1" dirty="0"/>
              <a:t>only</a:t>
            </a:r>
            <a:r>
              <a:rPr lang="en-US" sz="3100" dirty="0"/>
              <a:t> probe questions to find out what your partner thinks.</a:t>
            </a:r>
          </a:p>
          <a:p>
            <a:pPr marL="365760" indent="-365760" eaLnBrk="1" hangingPunct="1">
              <a:lnSpc>
                <a:spcPct val="90000"/>
              </a:lnSpc>
              <a:spcBef>
                <a:spcPts val="0"/>
              </a:spcBef>
              <a:spcAft>
                <a:spcPts val="600"/>
              </a:spcAft>
            </a:pPr>
            <a:r>
              <a:rPr lang="en-US" sz="3100" b="1" dirty="0"/>
              <a:t>To prepare:</a:t>
            </a:r>
          </a:p>
          <a:p>
            <a:pPr marL="788987" indent="-514350" eaLnBrk="1" hangingPunct="1">
              <a:spcBef>
                <a:spcPts val="0"/>
              </a:spcBef>
              <a:spcAft>
                <a:spcPts val="0"/>
              </a:spcAft>
              <a:buFont typeface="+mj-lt"/>
              <a:buAutoNum type="alphaLcPeriod"/>
            </a:pPr>
            <a:r>
              <a:rPr lang="en-US" sz="3100" dirty="0"/>
              <a:t>Read your elicit question.</a:t>
            </a:r>
          </a:p>
          <a:p>
            <a:pPr marL="788987" indent="-514350" eaLnBrk="1" hangingPunct="1">
              <a:spcBef>
                <a:spcPts val="0"/>
              </a:spcBef>
              <a:spcAft>
                <a:spcPts val="0"/>
              </a:spcAft>
              <a:buFont typeface="+mj-lt"/>
              <a:buAutoNum type="alphaLcPeriod"/>
            </a:pPr>
            <a:r>
              <a:rPr lang="en-US" sz="3100" dirty="0"/>
              <a:t>Read the common student ideas and scientific explanations that relate to your question.</a:t>
            </a:r>
            <a:endParaRPr lang="en-US" sz="3100" dirty="0">
              <a:solidFill>
                <a:srgbClr val="FF0000"/>
              </a:solidFill>
            </a:endParaRPr>
          </a:p>
          <a:p>
            <a:pPr marL="788987" indent="-514350" eaLnBrk="1" hangingPunct="1">
              <a:spcBef>
                <a:spcPts val="0"/>
              </a:spcBef>
              <a:spcAft>
                <a:spcPts val="0"/>
              </a:spcAft>
              <a:buFont typeface="+mj-lt"/>
              <a:buAutoNum type="alphaLcPeriod"/>
            </a:pPr>
            <a:r>
              <a:rPr lang="en-US" sz="3100" dirty="0"/>
              <a:t>Plan probe questions to clarify ideas you think might emerge. </a:t>
            </a:r>
          </a:p>
        </p:txBody>
      </p:sp>
    </p:spTree>
    <p:extLst>
      <p:ext uri="{BB962C8B-B14F-4D97-AF65-F5344CB8AC3E}">
        <p14:creationId xmlns:p14="http://schemas.microsoft.com/office/powerpoint/2010/main" val="77316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3400"/>
            <a:ext cx="8229600" cy="990600"/>
          </a:xfrm>
        </p:spPr>
        <p:txBody>
          <a:bodyPr>
            <a:noAutofit/>
          </a:bodyPr>
          <a:lstStyle/>
          <a:p>
            <a:pPr eaLnBrk="1" hangingPunct="1"/>
            <a:r>
              <a:rPr lang="en-US" sz="3800" dirty="0"/>
              <a:t>Practice Elicit and Probe Questions: Interview Process</a:t>
            </a:r>
          </a:p>
        </p:txBody>
      </p:sp>
      <p:sp>
        <p:nvSpPr>
          <p:cNvPr id="21507" name="Rectangle 3"/>
          <p:cNvSpPr>
            <a:spLocks noGrp="1" noChangeArrowheads="1"/>
          </p:cNvSpPr>
          <p:nvPr>
            <p:ph idx="1"/>
          </p:nvPr>
        </p:nvSpPr>
        <p:spPr>
          <a:xfrm>
            <a:off x="533400" y="1676400"/>
            <a:ext cx="8382000" cy="4953000"/>
          </a:xfrm>
        </p:spPr>
        <p:txBody>
          <a:bodyPr/>
          <a:lstStyle/>
          <a:p>
            <a:pPr marL="514350" indent="-514350" eaLnBrk="1" hangingPunct="1">
              <a:spcBef>
                <a:spcPts val="0"/>
              </a:spcBef>
              <a:spcAft>
                <a:spcPts val="300"/>
              </a:spcAft>
              <a:buFont typeface="+mj-lt"/>
              <a:buAutoNum type="arabicPeriod"/>
            </a:pPr>
            <a:r>
              <a:rPr lang="en-US" sz="2800" dirty="0"/>
              <a:t>Ask your partner the elicit question. </a:t>
            </a:r>
          </a:p>
          <a:p>
            <a:pPr marL="514350" indent="-514350" eaLnBrk="1" hangingPunct="1">
              <a:spcBef>
                <a:spcPts val="0"/>
              </a:spcBef>
              <a:spcAft>
                <a:spcPts val="300"/>
              </a:spcAft>
              <a:buFont typeface="+mj-lt"/>
              <a:buAutoNum type="arabicPeriod"/>
            </a:pPr>
            <a:r>
              <a:rPr lang="en-US" sz="2800" dirty="0"/>
              <a:t>Probe your partner’s thinking without providing any new information. (Keep going for at least 2 minutes!)</a:t>
            </a:r>
          </a:p>
          <a:p>
            <a:pPr marL="514350" indent="-514350" eaLnBrk="1" hangingPunct="1">
              <a:spcBef>
                <a:spcPts val="0"/>
              </a:spcBef>
              <a:spcAft>
                <a:spcPts val="300"/>
              </a:spcAft>
              <a:buFont typeface="+mj-lt"/>
              <a:buAutoNum type="arabicPeriod"/>
            </a:pPr>
            <a:r>
              <a:rPr lang="en-US" sz="2800" dirty="0"/>
              <a:t>Debrief with your partner: </a:t>
            </a:r>
          </a:p>
          <a:p>
            <a:pPr marL="855663" lvl="1" indent="-339725" eaLnBrk="1" hangingPunct="1">
              <a:spcBef>
                <a:spcPts val="0"/>
              </a:spcBef>
              <a:spcAft>
                <a:spcPts val="300"/>
              </a:spcAft>
            </a:pPr>
            <a:r>
              <a:rPr lang="en-US" sz="2800" dirty="0"/>
              <a:t>What probe questions did you ask?</a:t>
            </a:r>
          </a:p>
          <a:p>
            <a:pPr marL="855663" lvl="1" indent="-339725" eaLnBrk="1" hangingPunct="1">
              <a:spcBef>
                <a:spcPts val="0"/>
              </a:spcBef>
              <a:spcAft>
                <a:spcPts val="300"/>
              </a:spcAft>
            </a:pPr>
            <a:r>
              <a:rPr lang="en-US" sz="2800" dirty="0"/>
              <a:t>Did you ask questions that weren’t probe questions?</a:t>
            </a:r>
          </a:p>
          <a:p>
            <a:pPr marL="855663" lvl="1" indent="-339725" eaLnBrk="1" hangingPunct="1">
              <a:spcBef>
                <a:spcPts val="0"/>
              </a:spcBef>
              <a:spcAft>
                <a:spcPts val="300"/>
              </a:spcAft>
            </a:pPr>
            <a:r>
              <a:rPr lang="en-US" sz="2800" dirty="0"/>
              <a:t>What did your probe questions reveal about your partner’s understanding of the concept? </a:t>
            </a:r>
          </a:p>
          <a:p>
            <a:pPr marL="514350" indent="-514350" eaLnBrk="1" hangingPunct="1">
              <a:spcBef>
                <a:spcPts val="0"/>
              </a:spcBef>
              <a:spcAft>
                <a:spcPts val="300"/>
              </a:spcAft>
              <a:buFont typeface="+mj-lt"/>
              <a:buAutoNum type="arabicPeriod"/>
            </a:pPr>
            <a:r>
              <a:rPr lang="en-US" sz="2800" dirty="0"/>
              <a:t>Switch roles and repeat the interview process, with the other partner asking the questions.</a:t>
            </a:r>
          </a:p>
        </p:txBody>
      </p:sp>
    </p:spTree>
    <p:extLst>
      <p:ext uri="{BB962C8B-B14F-4D97-AF65-F5344CB8AC3E}">
        <p14:creationId xmlns:p14="http://schemas.microsoft.com/office/powerpoint/2010/main" val="330640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533400"/>
            <a:ext cx="8153400" cy="990600"/>
          </a:xfrm>
        </p:spPr>
        <p:txBody>
          <a:bodyPr>
            <a:normAutofit/>
          </a:bodyPr>
          <a:lstStyle/>
          <a:p>
            <a:pPr eaLnBrk="1" hangingPunct="1"/>
            <a:r>
              <a:rPr lang="en-US" dirty="0"/>
              <a:t>Group Discussion</a:t>
            </a:r>
          </a:p>
        </p:txBody>
      </p:sp>
      <p:sp>
        <p:nvSpPr>
          <p:cNvPr id="22531" name="Rectangle 3"/>
          <p:cNvSpPr>
            <a:spLocks noGrp="1" noChangeArrowheads="1"/>
          </p:cNvSpPr>
          <p:nvPr>
            <p:ph idx="1"/>
          </p:nvPr>
        </p:nvSpPr>
        <p:spPr>
          <a:xfrm>
            <a:off x="533400" y="1600200"/>
            <a:ext cx="8153400" cy="4953000"/>
          </a:xfrm>
        </p:spPr>
        <p:txBody>
          <a:bodyPr>
            <a:normAutofit lnSpcReduction="10000"/>
          </a:bodyPr>
          <a:lstStyle/>
          <a:p>
            <a:pPr marL="457200" indent="-457200">
              <a:spcAft>
                <a:spcPts val="1200"/>
              </a:spcAft>
              <a:buFont typeface="+mj-lt"/>
              <a:buAutoNum type="arabicPeriod"/>
            </a:pPr>
            <a:r>
              <a:rPr lang="en-US" sz="3200" dirty="0"/>
              <a:t>How did the interviews go? What did you find difficult as an interviewer? As a responder?</a:t>
            </a:r>
          </a:p>
          <a:p>
            <a:pPr marL="457200" indent="-457200">
              <a:spcAft>
                <a:spcPts val="1200"/>
              </a:spcAft>
              <a:buFont typeface="+mj-lt"/>
              <a:buAutoNum type="arabicPeriod"/>
            </a:pPr>
            <a:r>
              <a:rPr lang="en-US" sz="3200" dirty="0"/>
              <a:t>Which probe questions revealed some interesting clarifications or elaborations?</a:t>
            </a:r>
          </a:p>
          <a:p>
            <a:pPr marL="457200" indent="-457200">
              <a:spcAft>
                <a:spcPts val="1200"/>
              </a:spcAft>
              <a:buFont typeface="+mj-lt"/>
              <a:buAutoNum type="arabicPeriod"/>
            </a:pPr>
            <a:r>
              <a:rPr lang="en-US" sz="3200" dirty="0"/>
              <a:t>Did any of your questions end up challenging your partner’s thinking? (Did your questions move your partner’s thinking toward a more scientifically accurate response?)</a:t>
            </a:r>
          </a:p>
          <a:p>
            <a:pPr marL="0" indent="0" eaLnBrk="1" hangingPunct="1">
              <a:buNone/>
            </a:pPr>
            <a:endParaRPr lang="en-US" dirty="0"/>
          </a:p>
        </p:txBody>
      </p:sp>
    </p:spTree>
    <p:extLst>
      <p:ext uri="{BB962C8B-B14F-4D97-AF65-F5344CB8AC3E}">
        <p14:creationId xmlns:p14="http://schemas.microsoft.com/office/powerpoint/2010/main" val="356939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81000"/>
            <a:ext cx="8382000" cy="990600"/>
          </a:xfrm>
        </p:spPr>
        <p:txBody>
          <a:bodyPr>
            <a:normAutofit fontScale="90000"/>
          </a:bodyPr>
          <a:lstStyle/>
          <a:p>
            <a:pPr algn="l" eaLnBrk="1" fontAlgn="auto" hangingPunct="1">
              <a:spcAft>
                <a:spcPts val="0"/>
              </a:spcAft>
              <a:defRPr/>
            </a:pPr>
            <a:br>
              <a:rPr lang="en-US" dirty="0"/>
            </a:br>
            <a:r>
              <a:rPr lang="en-US" sz="4200" dirty="0">
                <a:latin typeface="Calibri" pitchFamily="34" charset="0"/>
              </a:rPr>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286000"/>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Clr>
                <a:schemeClr val="bg1">
                  <a:lumMod val="65000"/>
                </a:schemeClr>
              </a:buCl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genetics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81400"/>
            <a:ext cx="7372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6</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3470971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Unit Central Question</a:t>
            </a:r>
          </a:p>
        </p:txBody>
      </p:sp>
      <p:sp>
        <p:nvSpPr>
          <p:cNvPr id="4" name="Rectangle 3"/>
          <p:cNvSpPr txBox="1">
            <a:spLocks noChangeArrowheads="1"/>
          </p:cNvSpPr>
          <p:nvPr/>
        </p:nvSpPr>
        <p:spPr bwMode="auto">
          <a:xfrm>
            <a:off x="914400" y="1600200"/>
            <a:ext cx="7391400" cy="1752600"/>
          </a:xfrm>
          <a:prstGeom prst="rect">
            <a:avLst/>
          </a:prstGeom>
          <a:noFill/>
          <a:ln w="76200" cmpd="dbl">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marR="0" lvl="0" indent="0" algn="ctr" defTabSz="914400" rtl="0" eaLnBrk="0" fontAlgn="auto" latinLnBrk="0" hangingPunct="0">
              <a:lnSpc>
                <a:spcPct val="100000"/>
              </a:lnSpc>
              <a:spcBef>
                <a:spcPts val="1200"/>
              </a:spcBef>
              <a:spcAft>
                <a:spcPts val="0"/>
              </a:spcAft>
              <a:buClr>
                <a:schemeClr val="accent1"/>
              </a:buClr>
              <a:buSzPct val="85000"/>
              <a:buFont typeface="Arial" charset="0"/>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0" marR="0" lvl="0" indent="0" algn="ctr" defTabSz="914400" rtl="0" eaLnBrk="0" fontAlgn="auto" latinLnBrk="0" hangingPunct="0">
              <a:lnSpc>
                <a:spcPct val="110000"/>
              </a:lnSpc>
              <a:spcBef>
                <a:spcPts val="300"/>
              </a:spcBef>
              <a:spcAft>
                <a:spcPts val="0"/>
              </a:spcAft>
              <a:buClr>
                <a:schemeClr val="accent1"/>
              </a:buClr>
              <a:buSzPct val="85000"/>
              <a:buFont typeface="Arial" charset="0"/>
              <a:buNone/>
              <a:tabLst/>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Why are individuals of a species </a:t>
            </a:r>
            <a:b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b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different from one another?</a:t>
            </a:r>
          </a:p>
          <a:p>
            <a:pPr marL="182563" marR="0" lvl="0" indent="-182563" algn="l" defTabSz="914400" rtl="0" eaLnBrk="0" fontAlgn="auto" latinLnBrk="0" hangingPunct="0">
              <a:lnSpc>
                <a:spcPct val="100000"/>
              </a:lnSpc>
              <a:spcBef>
                <a:spcPct val="20000"/>
              </a:spcBef>
              <a:spcAft>
                <a:spcPts val="0"/>
              </a:spcAft>
              <a:buClr>
                <a:schemeClr val="accent1"/>
              </a:buClr>
              <a:buSzPct val="85000"/>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182563" marR="0" lvl="0" indent="-182563" algn="l" defTabSz="914400" rtl="0" eaLnBrk="0" fontAlgn="base" latinLnBrk="0" hangingPunct="0">
              <a:lnSpc>
                <a:spcPct val="100000"/>
              </a:lnSpc>
              <a:spcBef>
                <a:spcPct val="20000"/>
              </a:spcBef>
              <a:spcAft>
                <a:spcPct val="0"/>
              </a:spcAft>
              <a:buClr>
                <a:schemeClr val="accent1"/>
              </a:buClr>
              <a:buSzPct val="85000"/>
              <a:buFont typeface="Arial" charset="0"/>
              <a:buChar char="•"/>
              <a:tabLst/>
              <a:defRPr/>
            </a:pPr>
            <a:endParaRPr kumimoji="0" lang="en-US" alt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32093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Questions</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1200"/>
              </a:spcBef>
              <a:buFont typeface="+mj-lt"/>
              <a:buAutoNum type="arabicPeriod"/>
            </a:pPr>
            <a:r>
              <a:rPr lang="en-US" sz="3200" dirty="0"/>
              <a:t>How can traits appear and disappear in a family?</a:t>
            </a:r>
          </a:p>
          <a:p>
            <a:pPr marL="365760" indent="-365760">
              <a:spcBef>
                <a:spcPts val="1200"/>
              </a:spcBef>
              <a:buFont typeface="+mj-lt"/>
              <a:buAutoNum type="arabicPeriod"/>
            </a:pPr>
            <a:r>
              <a:rPr lang="en-US" sz="3200" dirty="0"/>
              <a:t>How can we represent DNA, genes, and chromosomes to make sense of trait-variation patterns?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Review: Key Science Ideas from Day 1</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As a group, come up with four or five phrases that summarize the key science ideas we learned about during our content deepening work in session 1.</a:t>
            </a:r>
          </a:p>
        </p:txBody>
      </p:sp>
    </p:spTree>
    <p:extLst>
      <p:ext uri="{BB962C8B-B14F-4D97-AF65-F5344CB8AC3E}">
        <p14:creationId xmlns:p14="http://schemas.microsoft.com/office/powerpoint/2010/main" val="2830989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343400" y="3581400"/>
            <a:ext cx="0" cy="2286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D4E735-3373-49B6-8F31-9EF0C98EAD9C}"/>
              </a:ext>
            </a:extLst>
          </p:cNvPr>
          <p:cNvGrpSpPr/>
          <p:nvPr/>
        </p:nvGrpSpPr>
        <p:grpSpPr>
          <a:xfrm>
            <a:off x="685800" y="4114800"/>
            <a:ext cx="3200400" cy="1650087"/>
            <a:chOff x="685800" y="4114800"/>
            <a:chExt cx="3200400" cy="1650087"/>
          </a:xfrm>
        </p:grpSpPr>
        <p:sp>
          <p:nvSpPr>
            <p:cNvPr id="12" name="Oval 11"/>
            <p:cNvSpPr/>
            <p:nvPr/>
          </p:nvSpPr>
          <p:spPr>
            <a:xfrm>
              <a:off x="685800" y="4114800"/>
              <a:ext cx="1143000" cy="1143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flipH="1" flipV="1">
              <a:off x="1828800" y="4724400"/>
              <a:ext cx="1061126" cy="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895600" y="4191000"/>
              <a:ext cx="914400" cy="9144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62000" y="5334000"/>
              <a:ext cx="3124200" cy="430887"/>
            </a:xfrm>
            <a:prstGeom prst="rect">
              <a:avLst/>
            </a:prstGeom>
            <a:noFill/>
            <a:ln>
              <a:noFill/>
            </a:ln>
          </p:spPr>
          <p:txBody>
            <a:bodyPr wrap="square" rtlCol="0">
              <a:spAutoFit/>
            </a:bodyPr>
            <a:lstStyle/>
            <a:p>
              <a:r>
                <a:rPr lang="en-US" sz="2200" dirty="0">
                  <a:latin typeface="Calibri" pitchFamily="34" charset="0"/>
                </a:rPr>
                <a:t>Female            	      Male</a:t>
              </a:r>
            </a:p>
          </p:txBody>
        </p:sp>
      </p:grpSp>
      <p:sp>
        <p:nvSpPr>
          <p:cNvPr id="2" name="TextBox 1"/>
          <p:cNvSpPr txBox="1"/>
          <p:nvPr/>
        </p:nvSpPr>
        <p:spPr>
          <a:xfrm>
            <a:off x="533400" y="1447800"/>
            <a:ext cx="8229600" cy="584775"/>
          </a:xfrm>
          <a:prstGeom prst="rect">
            <a:avLst/>
          </a:prstGeom>
          <a:noFill/>
        </p:spPr>
        <p:txBody>
          <a:bodyPr wrap="square" rtlCol="0">
            <a:spAutoFit/>
          </a:bodyPr>
          <a:lstStyle/>
          <a:p>
            <a:pPr>
              <a:buClr>
                <a:schemeClr val="bg1">
                  <a:lumMod val="65000"/>
                </a:schemeClr>
              </a:buClr>
            </a:pPr>
            <a:r>
              <a:rPr lang="en-US" sz="3200" dirty="0">
                <a:latin typeface="Calibri" pitchFamily="34" charset="0"/>
              </a:rPr>
              <a:t>How can we represent inheritance patterns?</a:t>
            </a:r>
          </a:p>
        </p:txBody>
      </p:sp>
      <p:grpSp>
        <p:nvGrpSpPr>
          <p:cNvPr id="4" name="Group 3">
            <a:extLst>
              <a:ext uri="{FF2B5EF4-FFF2-40B4-BE49-F238E27FC236}">
                <a16:creationId xmlns:a16="http://schemas.microsoft.com/office/drawing/2014/main" id="{68B660DE-8B87-4B42-992A-A83B41BE697B}"/>
              </a:ext>
            </a:extLst>
          </p:cNvPr>
          <p:cNvGrpSpPr/>
          <p:nvPr/>
        </p:nvGrpSpPr>
        <p:grpSpPr>
          <a:xfrm>
            <a:off x="4419600" y="3962400"/>
            <a:ext cx="4228016" cy="1770221"/>
            <a:chOff x="4419600" y="3962400"/>
            <a:chExt cx="4228016" cy="1770221"/>
          </a:xfrm>
        </p:grpSpPr>
        <p:cxnSp>
          <p:nvCxnSpPr>
            <p:cNvPr id="9" name="Straight Connector 8"/>
            <p:cNvCxnSpPr/>
            <p:nvPr/>
          </p:nvCxnSpPr>
          <p:spPr>
            <a:xfrm flipH="1">
              <a:off x="6400800" y="48768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S:\Production\Art Files--Final\RESPECT-MSPCP\Genetics\RES.C1.GEN.L1HO.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962400"/>
              <a:ext cx="1211262" cy="14272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Production\Art Files--Final\RESPECT-MSPCP\Genetics\RES.C1.GEN.L1HO.02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904"/>
            <a:stretch/>
          </p:blipFill>
          <p:spPr bwMode="auto">
            <a:xfrm flipH="1">
              <a:off x="4419600" y="4114800"/>
              <a:ext cx="2057400" cy="13522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315200" y="5486400"/>
              <a:ext cx="1332416" cy="246221"/>
            </a:xfrm>
            <a:prstGeom prst="rect">
              <a:avLst/>
            </a:prstGeom>
            <a:noFill/>
          </p:spPr>
          <p:txBody>
            <a:bodyPr wrap="none" rtlCol="0">
              <a:spAutoFit/>
            </a:bodyPr>
            <a:lstStyle/>
            <a:p>
              <a:r>
                <a:rPr lang="en-US" sz="1000" dirty="0">
                  <a:latin typeface="Calibri" panose="020F0502020204030204" pitchFamily="34" charset="0"/>
                </a:rPr>
                <a:t>Photograph by </a:t>
              </a:r>
              <a:r>
                <a:rPr lang="en-US" sz="1000" dirty="0" err="1">
                  <a:latin typeface="Calibri" panose="020F0502020204030204" pitchFamily="34" charset="0"/>
                </a:rPr>
                <a:t>Isselee</a:t>
              </a:r>
              <a:endParaRPr lang="en-US" sz="1000" dirty="0">
                <a:latin typeface="Calibri" panose="020F0502020204030204" pitchFamily="34" charset="0"/>
              </a:endParaRPr>
            </a:p>
          </p:txBody>
        </p:sp>
        <p:sp>
          <p:nvSpPr>
            <p:cNvPr id="14" name="TextBox 13"/>
            <p:cNvSpPr txBox="1"/>
            <p:nvPr/>
          </p:nvSpPr>
          <p:spPr>
            <a:xfrm>
              <a:off x="4876800" y="5486400"/>
              <a:ext cx="1330814" cy="246221"/>
            </a:xfrm>
            <a:prstGeom prst="rect">
              <a:avLst/>
            </a:prstGeom>
            <a:noFill/>
          </p:spPr>
          <p:txBody>
            <a:bodyPr wrap="none" rtlCol="0">
              <a:spAutoFit/>
            </a:bodyPr>
            <a:lstStyle/>
            <a:p>
              <a:r>
                <a:rPr lang="en-US" sz="1000" dirty="0">
                  <a:latin typeface="Calibri" panose="020F0502020204030204" pitchFamily="34" charset="0"/>
                </a:rPr>
                <a:t>Photograph by </a:t>
              </a:r>
              <a:r>
                <a:rPr lang="en-US" sz="1000" dirty="0" err="1">
                  <a:latin typeface="Calibri" panose="020F0502020204030204" pitchFamily="34" charset="0"/>
                </a:rPr>
                <a:t>Oxilixo</a:t>
              </a:r>
              <a:endParaRPr lang="en-US" sz="1000" dirty="0">
                <a:latin typeface="Calibri" panose="020F0502020204030204" pitchFamily="34" charset="0"/>
              </a:endParaRPr>
            </a:p>
          </p:txBody>
        </p:sp>
      </p:grpSp>
      <p:sp>
        <p:nvSpPr>
          <p:cNvPr id="18" name="Title 1"/>
          <p:cNvSpPr txBox="1">
            <a:spLocks/>
          </p:cNvSpPr>
          <p:nvPr/>
        </p:nvSpPr>
        <p:spPr>
          <a:xfrm>
            <a:off x="533400" y="533400"/>
            <a:ext cx="8153400" cy="9906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000" spc="-100" dirty="0">
                <a:solidFill>
                  <a:schemeClr val="tx2"/>
                </a:solidFill>
                <a:latin typeface="Calibri" panose="020F0502020204030204" pitchFamily="34" charset="0"/>
                <a:ea typeface="+mj-ea"/>
                <a:cs typeface="+mj-cs"/>
              </a:rPr>
              <a:t>Inheritance Patterns</a:t>
            </a:r>
            <a:endPar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endParaRPr>
          </a:p>
        </p:txBody>
      </p:sp>
      <p:sp>
        <p:nvSpPr>
          <p:cNvPr id="17" name="TextBox 16"/>
          <p:cNvSpPr txBox="1"/>
          <p:nvPr/>
        </p:nvSpPr>
        <p:spPr>
          <a:xfrm>
            <a:off x="609600" y="2514600"/>
            <a:ext cx="7696200" cy="584775"/>
          </a:xfrm>
          <a:prstGeom prst="rect">
            <a:avLst/>
          </a:prstGeom>
          <a:noFill/>
        </p:spPr>
        <p:txBody>
          <a:bodyPr wrap="square" rtlCol="0">
            <a:spAutoFit/>
          </a:bodyPr>
          <a:lstStyle/>
          <a:p>
            <a:pPr algn="ctr"/>
            <a:r>
              <a:rPr lang="en-US" sz="3200" dirty="0">
                <a:latin typeface="Calibri" pitchFamily="34" charset="0"/>
              </a:rPr>
              <a:t>Pedigrees!</a:t>
            </a:r>
          </a:p>
        </p:txBody>
      </p:sp>
    </p:spTree>
    <p:extLst>
      <p:ext uri="{BB962C8B-B14F-4D97-AF65-F5344CB8AC3E}">
        <p14:creationId xmlns:p14="http://schemas.microsoft.com/office/powerpoint/2010/main" val="191737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267200" y="1676400"/>
            <a:ext cx="0" cy="2286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400800" y="24384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85800" y="1676400"/>
            <a:ext cx="1143000" cy="1143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flipV="1">
            <a:off x="1828800" y="2209800"/>
            <a:ext cx="1061126" cy="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2971800"/>
            <a:ext cx="3124200" cy="430887"/>
          </a:xfrm>
          <a:prstGeom prst="rect">
            <a:avLst/>
          </a:prstGeom>
          <a:noFill/>
          <a:ln>
            <a:noFill/>
          </a:ln>
        </p:spPr>
        <p:txBody>
          <a:bodyPr wrap="square" rtlCol="0">
            <a:spAutoFit/>
          </a:bodyPr>
          <a:lstStyle/>
          <a:p>
            <a:r>
              <a:rPr lang="en-US" sz="2200" dirty="0">
                <a:latin typeface="Calibri" pitchFamily="34" charset="0"/>
              </a:rPr>
              <a:t>Female            	       Male</a:t>
            </a:r>
          </a:p>
        </p:txBody>
      </p:sp>
      <p:sp>
        <p:nvSpPr>
          <p:cNvPr id="2" name="TextBox 1"/>
          <p:cNvSpPr txBox="1"/>
          <p:nvPr/>
        </p:nvSpPr>
        <p:spPr>
          <a:xfrm>
            <a:off x="533400" y="3962400"/>
            <a:ext cx="8382000" cy="2677656"/>
          </a:xfrm>
          <a:prstGeom prst="rect">
            <a:avLst/>
          </a:prstGeom>
          <a:noFill/>
        </p:spPr>
        <p:txBody>
          <a:bodyPr wrap="square" rtlCol="0">
            <a:spAutoFit/>
          </a:bodyPr>
          <a:lstStyle/>
          <a:p>
            <a:pPr marL="514350" indent="-514350">
              <a:buClr>
                <a:schemeClr val="bg1">
                  <a:lumMod val="65000"/>
                </a:schemeClr>
              </a:buClr>
              <a:buFont typeface="+mj-lt"/>
              <a:buAutoNum type="arabicPeriod"/>
            </a:pPr>
            <a:r>
              <a:rPr lang="en-US" sz="2800" dirty="0">
                <a:latin typeface="Calibri" pitchFamily="34" charset="0"/>
              </a:rPr>
              <a:t>Circles = females; squares = males</a:t>
            </a:r>
          </a:p>
          <a:p>
            <a:pPr marL="514350" indent="-514350">
              <a:buClr>
                <a:schemeClr val="bg1">
                  <a:lumMod val="65000"/>
                </a:schemeClr>
              </a:buClr>
              <a:buFont typeface="+mj-lt"/>
              <a:buAutoNum type="arabicPeriod"/>
            </a:pPr>
            <a:r>
              <a:rPr lang="en-US" sz="2800" dirty="0">
                <a:latin typeface="Calibri" pitchFamily="34" charset="0"/>
              </a:rPr>
              <a:t>Different circle and square colors = different versions of a trait. Yellow = short hair; gray = long hair </a:t>
            </a:r>
          </a:p>
          <a:p>
            <a:pPr marL="514350" indent="-514350">
              <a:buClr>
                <a:schemeClr val="bg1">
                  <a:lumMod val="65000"/>
                </a:schemeClr>
              </a:buClr>
              <a:buFont typeface="+mj-lt"/>
              <a:buAutoNum type="arabicPeriod"/>
            </a:pPr>
            <a:r>
              <a:rPr lang="en-US" sz="2800" dirty="0">
                <a:latin typeface="Calibri" pitchFamily="34" charset="0"/>
              </a:rPr>
              <a:t>Parents have a horizontal line between them.</a:t>
            </a:r>
          </a:p>
          <a:p>
            <a:pPr marL="514350" indent="-514350">
              <a:buClr>
                <a:schemeClr val="bg1">
                  <a:lumMod val="65000"/>
                </a:schemeClr>
              </a:buClr>
              <a:buFont typeface="+mj-lt"/>
              <a:buAutoNum type="arabicPeriod"/>
            </a:pPr>
            <a:r>
              <a:rPr lang="en-US" sz="2800" dirty="0">
                <a:latin typeface="Calibri" pitchFamily="34" charset="0"/>
              </a:rPr>
              <a:t>In this example, the female parent has short hair, and the male parent has long hair. </a:t>
            </a:r>
          </a:p>
        </p:txBody>
      </p:sp>
      <p:pic>
        <p:nvPicPr>
          <p:cNvPr id="1026" name="Picture 2" descr="S:\Production\Art Files--Final\RESPECT-MSPCP\Genetics\RES.C1.GEN.L1HO.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600200"/>
            <a:ext cx="1211262" cy="14272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Production\Art Files--Final\RESPECT-MSPCP\Genetics\RES.C1.GEN.L1HO.02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904"/>
          <a:stretch/>
        </p:blipFill>
        <p:spPr bwMode="auto">
          <a:xfrm flipH="1">
            <a:off x="4495800" y="1676400"/>
            <a:ext cx="2057400" cy="13522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162800" y="2971800"/>
            <a:ext cx="1332416" cy="246221"/>
          </a:xfrm>
          <a:prstGeom prst="rect">
            <a:avLst/>
          </a:prstGeom>
          <a:noFill/>
        </p:spPr>
        <p:txBody>
          <a:bodyPr wrap="none" rtlCol="0">
            <a:spAutoFit/>
          </a:bodyPr>
          <a:lstStyle/>
          <a:p>
            <a:r>
              <a:rPr lang="en-US" sz="1000" dirty="0">
                <a:latin typeface="Calibri" panose="020F0502020204030204" pitchFamily="34" charset="0"/>
              </a:rPr>
              <a:t>Photograph by </a:t>
            </a:r>
            <a:r>
              <a:rPr lang="en-US" sz="1000" dirty="0" err="1">
                <a:latin typeface="Calibri" panose="020F0502020204030204" pitchFamily="34" charset="0"/>
              </a:rPr>
              <a:t>Isselee</a:t>
            </a:r>
            <a:endParaRPr lang="en-US" sz="1000" dirty="0">
              <a:latin typeface="Calibri" panose="020F0502020204030204" pitchFamily="34" charset="0"/>
            </a:endParaRPr>
          </a:p>
        </p:txBody>
      </p:sp>
      <p:sp>
        <p:nvSpPr>
          <p:cNvPr id="14" name="TextBox 13"/>
          <p:cNvSpPr txBox="1"/>
          <p:nvPr/>
        </p:nvSpPr>
        <p:spPr>
          <a:xfrm>
            <a:off x="4800600" y="2974227"/>
            <a:ext cx="1330814" cy="246221"/>
          </a:xfrm>
          <a:prstGeom prst="rect">
            <a:avLst/>
          </a:prstGeom>
          <a:noFill/>
        </p:spPr>
        <p:txBody>
          <a:bodyPr wrap="none" rtlCol="0">
            <a:spAutoFit/>
          </a:bodyPr>
          <a:lstStyle/>
          <a:p>
            <a:r>
              <a:rPr lang="en-US" sz="1000" dirty="0">
                <a:latin typeface="Calibri" panose="020F0502020204030204" pitchFamily="34" charset="0"/>
              </a:rPr>
              <a:t>Photograph by </a:t>
            </a:r>
            <a:r>
              <a:rPr lang="en-US" sz="1000" dirty="0" err="1">
                <a:latin typeface="Calibri" panose="020F0502020204030204" pitchFamily="34" charset="0"/>
              </a:rPr>
              <a:t>Oxilixo</a:t>
            </a:r>
            <a:endParaRPr lang="en-US" sz="1000" dirty="0">
              <a:latin typeface="Calibri" panose="020F0502020204030204" pitchFamily="34" charset="0"/>
            </a:endParaRPr>
          </a:p>
        </p:txBody>
      </p:sp>
      <p:sp>
        <p:nvSpPr>
          <p:cNvPr id="18" name="Title 1"/>
          <p:cNvSpPr txBox="1">
            <a:spLocks/>
          </p:cNvSpPr>
          <p:nvPr/>
        </p:nvSpPr>
        <p:spPr>
          <a:xfrm>
            <a:off x="533400" y="533400"/>
            <a:ext cx="8153400" cy="9906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000" spc="-100" dirty="0">
                <a:solidFill>
                  <a:schemeClr val="tx2"/>
                </a:solidFill>
                <a:latin typeface="Calibri" panose="020F0502020204030204" pitchFamily="34" charset="0"/>
                <a:ea typeface="+mj-ea"/>
                <a:cs typeface="+mj-cs"/>
              </a:rPr>
              <a:t>Basic Pedigree Rules</a:t>
            </a:r>
            <a:endPar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endParaRPr>
          </a:p>
        </p:txBody>
      </p:sp>
      <p:sp>
        <p:nvSpPr>
          <p:cNvPr id="17" name="Rectangle 16">
            <a:extLst>
              <a:ext uri="{FF2B5EF4-FFF2-40B4-BE49-F238E27FC236}">
                <a16:creationId xmlns:a16="http://schemas.microsoft.com/office/drawing/2014/main" id="{57186DF8-B23A-4308-848C-7335184E8D3A}"/>
              </a:ext>
            </a:extLst>
          </p:cNvPr>
          <p:cNvSpPr/>
          <p:nvPr/>
        </p:nvSpPr>
        <p:spPr>
          <a:xfrm>
            <a:off x="2895600" y="1741170"/>
            <a:ext cx="914400" cy="9144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372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609600" y="5105400"/>
            <a:ext cx="8229600" cy="1077218"/>
          </a:xfrm>
          <a:prstGeom prst="rect">
            <a:avLst/>
          </a:prstGeom>
          <a:noFill/>
        </p:spPr>
        <p:txBody>
          <a:bodyPr wrap="square" rtlCol="0">
            <a:spAutoFit/>
          </a:bodyPr>
          <a:lstStyle/>
          <a:p>
            <a:pPr>
              <a:buClr>
                <a:schemeClr val="bg1">
                  <a:lumMod val="65000"/>
                </a:schemeClr>
              </a:buClr>
            </a:pPr>
            <a:r>
              <a:rPr lang="en-US" sz="3200" dirty="0">
                <a:latin typeface="Calibri" pitchFamily="34" charset="0"/>
              </a:rPr>
              <a:t>In the first-generation of puppies, there are two girls and one boy. Each puppy has short hair.</a:t>
            </a:r>
          </a:p>
        </p:txBody>
      </p:sp>
      <p:sp>
        <p:nvSpPr>
          <p:cNvPr id="61" name="Title 1"/>
          <p:cNvSpPr txBox="1">
            <a:spLocks/>
          </p:cNvSpPr>
          <p:nvPr/>
        </p:nvSpPr>
        <p:spPr>
          <a:xfrm>
            <a:off x="533400" y="533400"/>
            <a:ext cx="8153400" cy="762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spc="-100" dirty="0">
                <a:solidFill>
                  <a:schemeClr val="tx2"/>
                </a:solidFill>
                <a:latin typeface="Calibri" panose="020F0502020204030204" pitchFamily="34" charset="0"/>
                <a:ea typeface="+mj-ea"/>
                <a:cs typeface="+mj-cs"/>
              </a:rPr>
              <a:t>The First Generation of Dachshund Offspring</a:t>
            </a:r>
            <a:endParaRPr kumimoji="0" lang="en-US" sz="36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endParaRPr>
          </a:p>
        </p:txBody>
      </p:sp>
      <p:cxnSp>
        <p:nvCxnSpPr>
          <p:cNvPr id="49" name="Straight Connector 48">
            <a:extLst>
              <a:ext uri="{FF2B5EF4-FFF2-40B4-BE49-F238E27FC236}">
                <a16:creationId xmlns:a16="http://schemas.microsoft.com/office/drawing/2014/main" id="{3ADDFF90-B595-437C-915E-7AB23AD64866}"/>
              </a:ext>
            </a:extLst>
          </p:cNvPr>
          <p:cNvCxnSpPr/>
          <p:nvPr/>
        </p:nvCxnSpPr>
        <p:spPr>
          <a:xfrm>
            <a:off x="4334667" y="1752600"/>
            <a:ext cx="0" cy="3124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52860AE-D1B2-461D-B38A-2F5C696305D5}"/>
              </a:ext>
            </a:extLst>
          </p:cNvPr>
          <p:cNvSpPr txBox="1"/>
          <p:nvPr/>
        </p:nvSpPr>
        <p:spPr>
          <a:xfrm>
            <a:off x="524667" y="2667000"/>
            <a:ext cx="3124200" cy="369332"/>
          </a:xfrm>
          <a:prstGeom prst="rect">
            <a:avLst/>
          </a:prstGeom>
          <a:noFill/>
          <a:ln>
            <a:noFill/>
          </a:ln>
        </p:spPr>
        <p:txBody>
          <a:bodyPr wrap="square" rtlCol="0">
            <a:spAutoFit/>
          </a:bodyPr>
          <a:lstStyle/>
          <a:p>
            <a:r>
              <a:rPr lang="en-US" dirty="0"/>
              <a:t>Female		       Male</a:t>
            </a:r>
          </a:p>
        </p:txBody>
      </p:sp>
      <p:cxnSp>
        <p:nvCxnSpPr>
          <p:cNvPr id="55" name="Straight Connector 54">
            <a:extLst>
              <a:ext uri="{FF2B5EF4-FFF2-40B4-BE49-F238E27FC236}">
                <a16:creationId xmlns:a16="http://schemas.microsoft.com/office/drawing/2014/main" id="{56592EF8-6BFD-4C41-A13F-CF630CE7D480}"/>
              </a:ext>
            </a:extLst>
          </p:cNvPr>
          <p:cNvCxnSpPr/>
          <p:nvPr/>
        </p:nvCxnSpPr>
        <p:spPr>
          <a:xfrm>
            <a:off x="2048667" y="1981200"/>
            <a:ext cx="0" cy="16823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8336260-50E1-473B-B5A6-221E93BE7D6B}"/>
              </a:ext>
            </a:extLst>
          </p:cNvPr>
          <p:cNvCxnSpPr/>
          <p:nvPr/>
        </p:nvCxnSpPr>
        <p:spPr>
          <a:xfrm flipV="1">
            <a:off x="8525667" y="3048000"/>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F8C5D9E5-EDAC-46CA-8378-27476BFFD7F9}"/>
              </a:ext>
            </a:extLst>
          </p:cNvPr>
          <p:cNvGrpSpPr/>
          <p:nvPr/>
        </p:nvGrpSpPr>
        <p:grpSpPr>
          <a:xfrm>
            <a:off x="448467" y="3657600"/>
            <a:ext cx="3200400" cy="380944"/>
            <a:chOff x="5020097" y="2816212"/>
            <a:chExt cx="3276600" cy="380944"/>
          </a:xfrm>
        </p:grpSpPr>
        <p:cxnSp>
          <p:nvCxnSpPr>
            <p:cNvPr id="58" name="Straight Connector 57">
              <a:extLst>
                <a:ext uri="{FF2B5EF4-FFF2-40B4-BE49-F238E27FC236}">
                  <a16:creationId xmlns:a16="http://schemas.microsoft.com/office/drawing/2014/main" id="{C18EE66E-8E84-4A39-B85B-3C0669ED1786}"/>
                </a:ext>
              </a:extLst>
            </p:cNvPr>
            <p:cNvCxnSpPr/>
            <p:nvPr/>
          </p:nvCxnSpPr>
          <p:spPr>
            <a:xfrm flipH="1">
              <a:off x="5029202" y="2816212"/>
              <a:ext cx="3267495" cy="105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F122300-2027-4A99-9DBC-F21EEE558BC0}"/>
                </a:ext>
              </a:extLst>
            </p:cNvPr>
            <p:cNvCxnSpPr/>
            <p:nvPr/>
          </p:nvCxnSpPr>
          <p:spPr>
            <a:xfrm flipV="1">
              <a:off x="5020097" y="281621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80DA84E-0BB1-4451-A29F-84BAFDF62996}"/>
                </a:ext>
              </a:extLst>
            </p:cNvPr>
            <p:cNvCxnSpPr/>
            <p:nvPr/>
          </p:nvCxnSpPr>
          <p:spPr>
            <a:xfrm flipV="1">
              <a:off x="6658397" y="281621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2" name="Straight Connector 61">
            <a:extLst>
              <a:ext uri="{FF2B5EF4-FFF2-40B4-BE49-F238E27FC236}">
                <a16:creationId xmlns:a16="http://schemas.microsoft.com/office/drawing/2014/main" id="{A1D74700-06CF-484F-9C55-8C0A23FFCBC7}"/>
              </a:ext>
            </a:extLst>
          </p:cNvPr>
          <p:cNvCxnSpPr/>
          <p:nvPr/>
        </p:nvCxnSpPr>
        <p:spPr>
          <a:xfrm flipV="1">
            <a:off x="3648867" y="36576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C19986F8-A46D-4C62-A277-B3D0F55AB96A}"/>
              </a:ext>
            </a:extLst>
          </p:cNvPr>
          <p:cNvSpPr/>
          <p:nvPr/>
        </p:nvSpPr>
        <p:spPr>
          <a:xfrm>
            <a:off x="228600" y="4038599"/>
            <a:ext cx="473276" cy="44834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4995A6F4-3F80-4700-8CF0-E25D3DEAFD39}"/>
              </a:ext>
            </a:extLst>
          </p:cNvPr>
          <p:cNvSpPr/>
          <p:nvPr/>
        </p:nvSpPr>
        <p:spPr>
          <a:xfrm>
            <a:off x="1832471" y="4038544"/>
            <a:ext cx="457200" cy="4065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2924489D-FEBA-42C7-A16E-2ABF88A2BA6F}"/>
              </a:ext>
            </a:extLst>
          </p:cNvPr>
          <p:cNvSpPr txBox="1"/>
          <p:nvPr/>
        </p:nvSpPr>
        <p:spPr>
          <a:xfrm>
            <a:off x="372267" y="3276600"/>
            <a:ext cx="1676400" cy="430887"/>
          </a:xfrm>
          <a:prstGeom prst="rect">
            <a:avLst/>
          </a:prstGeom>
          <a:noFill/>
        </p:spPr>
        <p:txBody>
          <a:bodyPr wrap="square" rtlCol="0">
            <a:spAutoFit/>
          </a:bodyPr>
          <a:lstStyle/>
          <a:p>
            <a:r>
              <a:rPr lang="en-US" sz="2200" dirty="0">
                <a:latin typeface="Calibri" pitchFamily="34" charset="0"/>
              </a:rPr>
              <a:t>Generation 1</a:t>
            </a:r>
          </a:p>
        </p:txBody>
      </p:sp>
      <p:sp>
        <p:nvSpPr>
          <p:cNvPr id="66" name="TextBox 65">
            <a:extLst>
              <a:ext uri="{FF2B5EF4-FFF2-40B4-BE49-F238E27FC236}">
                <a16:creationId xmlns:a16="http://schemas.microsoft.com/office/drawing/2014/main" id="{84057F25-7BB3-43C4-AF47-9C0A3FEC54F7}"/>
              </a:ext>
            </a:extLst>
          </p:cNvPr>
          <p:cNvSpPr txBox="1"/>
          <p:nvPr/>
        </p:nvSpPr>
        <p:spPr>
          <a:xfrm>
            <a:off x="7088088" y="4528125"/>
            <a:ext cx="2019711" cy="215444"/>
          </a:xfrm>
          <a:prstGeom prst="rect">
            <a:avLst/>
          </a:prstGeom>
          <a:noFill/>
        </p:spPr>
        <p:txBody>
          <a:bodyPr wrap="square" rtlCol="0">
            <a:spAutoFit/>
          </a:bodyPr>
          <a:lstStyle/>
          <a:p>
            <a:pPr algn="ctr"/>
            <a:r>
              <a:rPr lang="en-US" sz="800" dirty="0">
                <a:latin typeface="Calibri" panose="020F0502020204030204" pitchFamily="34" charset="0"/>
              </a:rPr>
              <a:t>All photographs courtesy of pixabay.com</a:t>
            </a:r>
          </a:p>
        </p:txBody>
      </p:sp>
      <p:grpSp>
        <p:nvGrpSpPr>
          <p:cNvPr id="67" name="Group 66">
            <a:extLst>
              <a:ext uri="{FF2B5EF4-FFF2-40B4-BE49-F238E27FC236}">
                <a16:creationId xmlns:a16="http://schemas.microsoft.com/office/drawing/2014/main" id="{BA5BE392-A3D5-4CF9-B9AB-5C4888947AC2}"/>
              </a:ext>
            </a:extLst>
          </p:cNvPr>
          <p:cNvGrpSpPr/>
          <p:nvPr/>
        </p:nvGrpSpPr>
        <p:grpSpPr>
          <a:xfrm>
            <a:off x="4527978" y="1066800"/>
            <a:ext cx="4572612" cy="3452489"/>
            <a:chOff x="4612911" y="1066800"/>
            <a:chExt cx="4572612" cy="3452489"/>
          </a:xfrm>
        </p:grpSpPr>
        <p:sp>
          <p:nvSpPr>
            <p:cNvPr id="68" name="TextBox 67">
              <a:extLst>
                <a:ext uri="{FF2B5EF4-FFF2-40B4-BE49-F238E27FC236}">
                  <a16:creationId xmlns:a16="http://schemas.microsoft.com/office/drawing/2014/main" id="{8E419900-251D-4B53-8C45-F679BCF32170}"/>
                </a:ext>
              </a:extLst>
            </p:cNvPr>
            <p:cNvSpPr txBox="1"/>
            <p:nvPr/>
          </p:nvSpPr>
          <p:spPr>
            <a:xfrm>
              <a:off x="7038781" y="2478147"/>
              <a:ext cx="2146742" cy="215444"/>
            </a:xfrm>
            <a:prstGeom prst="rect">
              <a:avLst/>
            </a:prstGeom>
            <a:noFill/>
          </p:spPr>
          <p:txBody>
            <a:bodyPr wrap="none" rtlCol="0">
              <a:spAutoFit/>
            </a:bodyPr>
            <a:lstStyle/>
            <a:p>
              <a:r>
                <a:rPr lang="en-US" sz="800" dirty="0">
                  <a:latin typeface="Calibri" panose="020F0502020204030204" pitchFamily="34" charset="0"/>
                </a:rPr>
                <a:t>Photo courtesy of © </a:t>
              </a:r>
              <a:r>
                <a:rPr lang="en-US" sz="800" dirty="0" err="1">
                  <a:latin typeface="Calibri" panose="020F0502020204030204" pitchFamily="34" charset="0"/>
                </a:rPr>
                <a:t>Isselee</a:t>
              </a:r>
              <a:r>
                <a:rPr lang="en-US" sz="800" dirty="0">
                  <a:latin typeface="Calibri" panose="020F0502020204030204" pitchFamily="34" charset="0"/>
                </a:rPr>
                <a:t> | Dreamstime.com</a:t>
              </a:r>
            </a:p>
          </p:txBody>
        </p:sp>
        <p:grpSp>
          <p:nvGrpSpPr>
            <p:cNvPr id="69" name="Group 68">
              <a:extLst>
                <a:ext uri="{FF2B5EF4-FFF2-40B4-BE49-F238E27FC236}">
                  <a16:creationId xmlns:a16="http://schemas.microsoft.com/office/drawing/2014/main" id="{E1712470-A91A-45E2-9F26-1C5C08CBD33F}"/>
                </a:ext>
              </a:extLst>
            </p:cNvPr>
            <p:cNvGrpSpPr/>
            <p:nvPr/>
          </p:nvGrpSpPr>
          <p:grpSpPr>
            <a:xfrm>
              <a:off x="4612911" y="1066800"/>
              <a:ext cx="4457394" cy="3452489"/>
              <a:chOff x="4612911" y="1066800"/>
              <a:chExt cx="4457394" cy="3452489"/>
            </a:xfrm>
          </p:grpSpPr>
          <p:cxnSp>
            <p:nvCxnSpPr>
              <p:cNvPr id="71" name="Straight Connector 70">
                <a:extLst>
                  <a:ext uri="{FF2B5EF4-FFF2-40B4-BE49-F238E27FC236}">
                    <a16:creationId xmlns:a16="http://schemas.microsoft.com/office/drawing/2014/main" id="{06372963-8C9B-4198-A8BA-DD77C58DC43B}"/>
                  </a:ext>
                </a:extLst>
              </p:cNvPr>
              <p:cNvCxnSpPr/>
              <p:nvPr/>
            </p:nvCxnSpPr>
            <p:spPr>
              <a:xfrm flipH="1">
                <a:off x="6705600" y="1905000"/>
                <a:ext cx="533400" cy="137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93AB688-3E64-4442-A8E3-A31CBCC237AE}"/>
                  </a:ext>
                </a:extLst>
              </p:cNvPr>
              <p:cNvCxnSpPr/>
              <p:nvPr/>
            </p:nvCxnSpPr>
            <p:spPr>
              <a:xfrm>
                <a:off x="7010400" y="1905000"/>
                <a:ext cx="0" cy="11207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58D5B36B-0BC0-43F3-96FD-851B38C74ECA}"/>
                  </a:ext>
                </a:extLst>
              </p:cNvPr>
              <p:cNvGrpSpPr/>
              <p:nvPr/>
            </p:nvGrpSpPr>
            <p:grpSpPr>
              <a:xfrm>
                <a:off x="5181600" y="3048000"/>
                <a:ext cx="3429000" cy="395705"/>
                <a:chOff x="5141858" y="2816212"/>
                <a:chExt cx="3429000" cy="395705"/>
              </a:xfrm>
            </p:grpSpPr>
            <p:cxnSp>
              <p:nvCxnSpPr>
                <p:cNvPr id="80" name="Straight Connector 79">
                  <a:extLst>
                    <a:ext uri="{FF2B5EF4-FFF2-40B4-BE49-F238E27FC236}">
                      <a16:creationId xmlns:a16="http://schemas.microsoft.com/office/drawing/2014/main" id="{7F76A27A-E1CD-4073-B24D-F8E4902FFA0F}"/>
                    </a:ext>
                  </a:extLst>
                </p:cNvPr>
                <p:cNvCxnSpPr/>
                <p:nvPr/>
              </p:nvCxnSpPr>
              <p:spPr>
                <a:xfrm flipH="1">
                  <a:off x="5141858" y="2816212"/>
                  <a:ext cx="342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D209C06-BB36-431B-BAA4-E2D189F5E626}"/>
                    </a:ext>
                  </a:extLst>
                </p:cNvPr>
                <p:cNvCxnSpPr/>
                <p:nvPr/>
              </p:nvCxnSpPr>
              <p:spPr>
                <a:xfrm flipV="1">
                  <a:off x="5141858" y="281621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5704405-0EAE-4764-9186-BDE262253213}"/>
                    </a:ext>
                  </a:extLst>
                </p:cNvPr>
                <p:cNvCxnSpPr/>
                <p:nvPr/>
              </p:nvCxnSpPr>
              <p:spPr>
                <a:xfrm flipV="1">
                  <a:off x="6970658" y="2830973"/>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4" name="Picture 2" descr="S:\Production\Art Files--Final\RESPECT-MSPCP\Genetics\RES.C1.GEN.L1HO.021.jpg">
                <a:extLst>
                  <a:ext uri="{FF2B5EF4-FFF2-40B4-BE49-F238E27FC236}">
                    <a16:creationId xmlns:a16="http://schemas.microsoft.com/office/drawing/2014/main" id="{7B29502C-A514-4312-B1AD-01837DB41B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19200"/>
                <a:ext cx="1072422" cy="126365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3" descr="S:\Production\Art Files--Final\RESPECT-MSPCP\Genetics\RES.C1.GEN.L1HO.022.jpg">
                <a:extLst>
                  <a:ext uri="{FF2B5EF4-FFF2-40B4-BE49-F238E27FC236}">
                    <a16:creationId xmlns:a16="http://schemas.microsoft.com/office/drawing/2014/main" id="{98C2FCB3-F5CA-4A63-B17B-DF203E6290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876800" y="1066800"/>
                <a:ext cx="1752600" cy="1403128"/>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2A91C822-D7D7-45BA-A6B2-C542EF8CC7A0}"/>
                  </a:ext>
                </a:extLst>
              </p:cNvPr>
              <p:cNvSpPr txBox="1"/>
              <p:nvPr/>
            </p:nvSpPr>
            <p:spPr>
              <a:xfrm>
                <a:off x="5181600" y="2667000"/>
                <a:ext cx="1676400" cy="430887"/>
              </a:xfrm>
              <a:prstGeom prst="rect">
                <a:avLst/>
              </a:prstGeom>
              <a:noFill/>
            </p:spPr>
            <p:txBody>
              <a:bodyPr wrap="square" rtlCol="0">
                <a:spAutoFit/>
              </a:bodyPr>
              <a:lstStyle/>
              <a:p>
                <a:r>
                  <a:rPr lang="en-US" sz="2200" dirty="0">
                    <a:latin typeface="Calibri" pitchFamily="34" charset="0"/>
                  </a:rPr>
                  <a:t>Generation 1</a:t>
                </a:r>
              </a:p>
            </p:txBody>
          </p:sp>
          <p:pic>
            <p:nvPicPr>
              <p:cNvPr id="77" name="Picture 76">
                <a:extLst>
                  <a:ext uri="{FF2B5EF4-FFF2-40B4-BE49-F238E27FC236}">
                    <a16:creationId xmlns:a16="http://schemas.microsoft.com/office/drawing/2014/main" id="{DBEFA624-891C-4C2A-9D88-BBD5CD58F8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103" t="699" r="39155" b="42462"/>
              <a:stretch/>
            </p:blipFill>
            <p:spPr>
              <a:xfrm>
                <a:off x="4612911" y="3424486"/>
                <a:ext cx="1145505" cy="1093436"/>
              </a:xfrm>
              <a:prstGeom prst="rect">
                <a:avLst/>
              </a:prstGeom>
            </p:spPr>
          </p:pic>
          <p:pic>
            <p:nvPicPr>
              <p:cNvPr id="78" name="Picture 77">
                <a:extLst>
                  <a:ext uri="{FF2B5EF4-FFF2-40B4-BE49-F238E27FC236}">
                    <a16:creationId xmlns:a16="http://schemas.microsoft.com/office/drawing/2014/main" id="{EE2218D3-3D84-4E07-B8F3-C418FA8EB0F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953" r="21192"/>
              <a:stretch/>
            </p:blipFill>
            <p:spPr>
              <a:xfrm>
                <a:off x="7970104" y="3440834"/>
                <a:ext cx="1100201" cy="1077088"/>
              </a:xfrm>
              <a:prstGeom prst="rect">
                <a:avLst/>
              </a:prstGeom>
            </p:spPr>
          </p:pic>
          <p:pic>
            <p:nvPicPr>
              <p:cNvPr id="79" name="Picture 78">
                <a:extLst>
                  <a:ext uri="{FF2B5EF4-FFF2-40B4-BE49-F238E27FC236}">
                    <a16:creationId xmlns:a16="http://schemas.microsoft.com/office/drawing/2014/main" id="{1A5C8F3A-2101-4889-B0C2-AF301482F4D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762"/>
              <a:stretch/>
            </p:blipFill>
            <p:spPr>
              <a:xfrm>
                <a:off x="6398294" y="3432029"/>
                <a:ext cx="1145506" cy="1087260"/>
              </a:xfrm>
              <a:prstGeom prst="rect">
                <a:avLst/>
              </a:prstGeom>
            </p:spPr>
          </p:pic>
        </p:grpSp>
        <p:sp>
          <p:nvSpPr>
            <p:cNvPr id="70" name="TextBox 69">
              <a:extLst>
                <a:ext uri="{FF2B5EF4-FFF2-40B4-BE49-F238E27FC236}">
                  <a16:creationId xmlns:a16="http://schemas.microsoft.com/office/drawing/2014/main" id="{A48ED9F8-A642-4608-B65F-9C62DC0F3DA0}"/>
                </a:ext>
              </a:extLst>
            </p:cNvPr>
            <p:cNvSpPr txBox="1"/>
            <p:nvPr/>
          </p:nvSpPr>
          <p:spPr>
            <a:xfrm>
              <a:off x="4655820" y="2478147"/>
              <a:ext cx="2146742" cy="215444"/>
            </a:xfrm>
            <a:prstGeom prst="rect">
              <a:avLst/>
            </a:prstGeom>
            <a:noFill/>
          </p:spPr>
          <p:txBody>
            <a:bodyPr wrap="none" rtlCol="0">
              <a:spAutoFit/>
            </a:bodyPr>
            <a:lstStyle/>
            <a:p>
              <a:r>
                <a:rPr lang="en-US" sz="800" dirty="0">
                  <a:latin typeface="Calibri" panose="020F0502020204030204" pitchFamily="34" charset="0"/>
                </a:rPr>
                <a:t>Photo courtesy of © </a:t>
              </a:r>
              <a:r>
                <a:rPr lang="en-US" sz="800" dirty="0" err="1">
                  <a:latin typeface="Calibri" panose="020F0502020204030204" pitchFamily="34" charset="0"/>
                </a:rPr>
                <a:t>Oxilixo</a:t>
              </a:r>
              <a:r>
                <a:rPr lang="en-US" sz="800" dirty="0">
                  <a:latin typeface="Calibri" panose="020F0502020204030204" pitchFamily="34" charset="0"/>
                </a:rPr>
                <a:t> | Dreamstime.com</a:t>
              </a:r>
            </a:p>
          </p:txBody>
        </p:sp>
      </p:grpSp>
      <p:grpSp>
        <p:nvGrpSpPr>
          <p:cNvPr id="83" name="Group 82">
            <a:extLst>
              <a:ext uri="{FF2B5EF4-FFF2-40B4-BE49-F238E27FC236}">
                <a16:creationId xmlns:a16="http://schemas.microsoft.com/office/drawing/2014/main" id="{1357B69B-EC67-429F-A061-48B901AC394F}"/>
              </a:ext>
            </a:extLst>
          </p:cNvPr>
          <p:cNvGrpSpPr/>
          <p:nvPr/>
        </p:nvGrpSpPr>
        <p:grpSpPr>
          <a:xfrm>
            <a:off x="442845" y="1441966"/>
            <a:ext cx="3124200" cy="1143000"/>
            <a:chOff x="685800" y="1676400"/>
            <a:chExt cx="3124200" cy="1143000"/>
          </a:xfrm>
        </p:grpSpPr>
        <p:sp>
          <p:nvSpPr>
            <p:cNvPr id="84" name="Oval 83">
              <a:extLst>
                <a:ext uri="{FF2B5EF4-FFF2-40B4-BE49-F238E27FC236}">
                  <a16:creationId xmlns:a16="http://schemas.microsoft.com/office/drawing/2014/main" id="{243505F2-7BFA-4E8A-9D24-02A2D2EAC19E}"/>
                </a:ext>
              </a:extLst>
            </p:cNvPr>
            <p:cNvSpPr/>
            <p:nvPr/>
          </p:nvSpPr>
          <p:spPr>
            <a:xfrm>
              <a:off x="685800" y="1676400"/>
              <a:ext cx="1143000" cy="1143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90A39AC2-FFF0-4ED9-9082-40B22426565A}"/>
                </a:ext>
              </a:extLst>
            </p:cNvPr>
            <p:cNvCxnSpPr/>
            <p:nvPr/>
          </p:nvCxnSpPr>
          <p:spPr>
            <a:xfrm flipH="1" flipV="1">
              <a:off x="1828800" y="2209800"/>
              <a:ext cx="1061126" cy="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2A081E1F-E798-4840-BC6D-82F3820127DB}"/>
                </a:ext>
              </a:extLst>
            </p:cNvPr>
            <p:cNvSpPr/>
            <p:nvPr/>
          </p:nvSpPr>
          <p:spPr>
            <a:xfrm>
              <a:off x="2895600" y="1751151"/>
              <a:ext cx="914400" cy="914291"/>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Oval 86">
            <a:extLst>
              <a:ext uri="{FF2B5EF4-FFF2-40B4-BE49-F238E27FC236}">
                <a16:creationId xmlns:a16="http://schemas.microsoft.com/office/drawing/2014/main" id="{17C8187B-F46F-47B7-9382-39DDFE62F3F9}"/>
              </a:ext>
            </a:extLst>
          </p:cNvPr>
          <p:cNvSpPr/>
          <p:nvPr/>
        </p:nvSpPr>
        <p:spPr>
          <a:xfrm>
            <a:off x="3412229" y="3966947"/>
            <a:ext cx="473276" cy="44834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399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63" grpId="0" animBg="1"/>
      <p:bldP spid="64" grpId="0" animBg="1"/>
      <p:bldP spid="8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533400" y="5257800"/>
            <a:ext cx="8305800" cy="1384995"/>
          </a:xfrm>
          <a:prstGeom prst="rect">
            <a:avLst/>
          </a:prstGeom>
          <a:noFill/>
        </p:spPr>
        <p:txBody>
          <a:bodyPr wrap="square" rtlCol="0" anchor="t">
            <a:spAutoFit/>
          </a:bodyPr>
          <a:lstStyle/>
          <a:p>
            <a:r>
              <a:rPr lang="en-US" sz="2800" dirty="0">
                <a:latin typeface="Calibri" pitchFamily="34" charset="0"/>
              </a:rPr>
              <a:t>Each of the first-generation dachshunds mates with another short-haired dachshund that also had one parent with short hair and one parent with long hair. </a:t>
            </a:r>
          </a:p>
        </p:txBody>
      </p:sp>
      <p:sp>
        <p:nvSpPr>
          <p:cNvPr id="69" name="Title 1"/>
          <p:cNvSpPr txBox="1">
            <a:spLocks/>
          </p:cNvSpPr>
          <p:nvPr/>
        </p:nvSpPr>
        <p:spPr>
          <a:xfrm>
            <a:off x="457200" y="533400"/>
            <a:ext cx="8382000" cy="762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800" spc="-100" dirty="0">
                <a:solidFill>
                  <a:schemeClr val="tx2"/>
                </a:solidFill>
                <a:latin typeface="Calibri" panose="020F0502020204030204" pitchFamily="34" charset="0"/>
                <a:ea typeface="+mj-ea"/>
                <a:cs typeface="+mj-cs"/>
              </a:rPr>
              <a:t>What Will the Second Generation Look Like? </a:t>
            </a:r>
            <a:endParaRPr kumimoji="0" lang="en-US" sz="38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endParaRPr>
          </a:p>
        </p:txBody>
      </p:sp>
      <p:cxnSp>
        <p:nvCxnSpPr>
          <p:cNvPr id="66" name="Straight Connector 65">
            <a:extLst>
              <a:ext uri="{FF2B5EF4-FFF2-40B4-BE49-F238E27FC236}">
                <a16:creationId xmlns:a16="http://schemas.microsoft.com/office/drawing/2014/main" id="{7BC913F1-3D7F-4D79-ACBA-D52E0C5120AA}"/>
              </a:ext>
            </a:extLst>
          </p:cNvPr>
          <p:cNvCxnSpPr/>
          <p:nvPr/>
        </p:nvCxnSpPr>
        <p:spPr>
          <a:xfrm>
            <a:off x="4391968" y="1447800"/>
            <a:ext cx="0" cy="3733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4AC0CFC-9F6B-4157-ABDF-C4F946706D94}"/>
              </a:ext>
            </a:extLst>
          </p:cNvPr>
          <p:cNvSpPr txBox="1"/>
          <p:nvPr/>
        </p:nvSpPr>
        <p:spPr>
          <a:xfrm>
            <a:off x="658168" y="2743200"/>
            <a:ext cx="2971800" cy="369332"/>
          </a:xfrm>
          <a:prstGeom prst="rect">
            <a:avLst/>
          </a:prstGeom>
          <a:noFill/>
          <a:ln>
            <a:noFill/>
          </a:ln>
        </p:spPr>
        <p:txBody>
          <a:bodyPr wrap="square" rtlCol="0">
            <a:spAutoFit/>
          </a:bodyPr>
          <a:lstStyle/>
          <a:p>
            <a:r>
              <a:rPr lang="en-US" dirty="0"/>
              <a:t>Female		     Male</a:t>
            </a:r>
          </a:p>
        </p:txBody>
      </p:sp>
      <p:cxnSp>
        <p:nvCxnSpPr>
          <p:cNvPr id="77" name="Straight Connector 76">
            <a:extLst>
              <a:ext uri="{FF2B5EF4-FFF2-40B4-BE49-F238E27FC236}">
                <a16:creationId xmlns:a16="http://schemas.microsoft.com/office/drawing/2014/main" id="{D8E3FF80-8EA7-4D53-AE91-49399DBA2512}"/>
              </a:ext>
            </a:extLst>
          </p:cNvPr>
          <p:cNvCxnSpPr/>
          <p:nvPr/>
        </p:nvCxnSpPr>
        <p:spPr>
          <a:xfrm>
            <a:off x="2071921" y="2095500"/>
            <a:ext cx="0" cy="1529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DC3F6609-65D3-466B-B1A3-FFA7E2CD0CEC}"/>
              </a:ext>
            </a:extLst>
          </p:cNvPr>
          <p:cNvGrpSpPr/>
          <p:nvPr/>
        </p:nvGrpSpPr>
        <p:grpSpPr>
          <a:xfrm>
            <a:off x="325587" y="3581400"/>
            <a:ext cx="3761581" cy="414496"/>
            <a:chOff x="4876800" y="2782660"/>
            <a:chExt cx="3761581" cy="414496"/>
          </a:xfrm>
        </p:grpSpPr>
        <p:cxnSp>
          <p:nvCxnSpPr>
            <p:cNvPr id="83" name="Straight Connector 82">
              <a:extLst>
                <a:ext uri="{FF2B5EF4-FFF2-40B4-BE49-F238E27FC236}">
                  <a16:creationId xmlns:a16="http://schemas.microsoft.com/office/drawing/2014/main" id="{5FE94E23-2678-459D-96B0-9E6F61ED3260}"/>
                </a:ext>
              </a:extLst>
            </p:cNvPr>
            <p:cNvCxnSpPr>
              <a:cxnSpLocks/>
            </p:cNvCxnSpPr>
            <p:nvPr/>
          </p:nvCxnSpPr>
          <p:spPr>
            <a:xfrm flipH="1">
              <a:off x="4876801" y="2782660"/>
              <a:ext cx="3761580" cy="33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C7B42AC-88C4-4844-BF60-1F6AF68D1FAE}"/>
                </a:ext>
              </a:extLst>
            </p:cNvPr>
            <p:cNvCxnSpPr/>
            <p:nvPr/>
          </p:nvCxnSpPr>
          <p:spPr>
            <a:xfrm flipV="1">
              <a:off x="4876800" y="281621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B5A784F-B510-4B80-AFAD-EBA66D931D99}"/>
                </a:ext>
              </a:extLst>
            </p:cNvPr>
            <p:cNvCxnSpPr/>
            <p:nvPr/>
          </p:nvCxnSpPr>
          <p:spPr>
            <a:xfrm flipV="1">
              <a:off x="6623134" y="281621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6" name="Straight Connector 85">
            <a:extLst>
              <a:ext uri="{FF2B5EF4-FFF2-40B4-BE49-F238E27FC236}">
                <a16:creationId xmlns:a16="http://schemas.microsoft.com/office/drawing/2014/main" id="{72E0D0E1-61F5-413D-8DBA-755B09205BDE}"/>
              </a:ext>
            </a:extLst>
          </p:cNvPr>
          <p:cNvCxnSpPr/>
          <p:nvPr/>
        </p:nvCxnSpPr>
        <p:spPr>
          <a:xfrm flipV="1">
            <a:off x="4087168" y="35814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68F5AD47-7415-429A-BA56-3B2BD3FCDD0E}"/>
              </a:ext>
            </a:extLst>
          </p:cNvPr>
          <p:cNvGrpSpPr/>
          <p:nvPr/>
        </p:nvGrpSpPr>
        <p:grpSpPr>
          <a:xfrm>
            <a:off x="345755" y="3971974"/>
            <a:ext cx="838200" cy="406516"/>
            <a:chOff x="373387" y="3971974"/>
            <a:chExt cx="838200" cy="406516"/>
          </a:xfrm>
        </p:grpSpPr>
        <p:sp>
          <p:nvSpPr>
            <p:cNvPr id="88" name="Rectangle 87">
              <a:extLst>
                <a:ext uri="{FF2B5EF4-FFF2-40B4-BE49-F238E27FC236}">
                  <a16:creationId xmlns:a16="http://schemas.microsoft.com/office/drawing/2014/main" id="{3C564F40-7D45-47B1-80C8-48208F178920}"/>
                </a:ext>
              </a:extLst>
            </p:cNvPr>
            <p:cNvSpPr/>
            <p:nvPr/>
          </p:nvSpPr>
          <p:spPr>
            <a:xfrm>
              <a:off x="830587" y="3971974"/>
              <a:ext cx="381000" cy="4065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76EA23BC-721D-49BF-9ECE-E6AF5F770DA1}"/>
                </a:ext>
              </a:extLst>
            </p:cNvPr>
            <p:cNvCxnSpPr>
              <a:stCxn id="88" idx="1"/>
            </p:cNvCxnSpPr>
            <p:nvPr/>
          </p:nvCxnSpPr>
          <p:spPr>
            <a:xfrm flipH="1" flipV="1">
              <a:off x="373387" y="4170226"/>
              <a:ext cx="457200" cy="5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E698161B-B1BE-4584-8C2F-7C159C0978A8}"/>
              </a:ext>
            </a:extLst>
          </p:cNvPr>
          <p:cNvGrpSpPr/>
          <p:nvPr/>
        </p:nvGrpSpPr>
        <p:grpSpPr>
          <a:xfrm>
            <a:off x="3308550" y="4006406"/>
            <a:ext cx="588118" cy="406516"/>
            <a:chOff x="3336182" y="4006406"/>
            <a:chExt cx="588118" cy="406516"/>
          </a:xfrm>
        </p:grpSpPr>
        <p:sp>
          <p:nvSpPr>
            <p:cNvPr id="91" name="Rectangle 90">
              <a:extLst>
                <a:ext uri="{FF2B5EF4-FFF2-40B4-BE49-F238E27FC236}">
                  <a16:creationId xmlns:a16="http://schemas.microsoft.com/office/drawing/2014/main" id="{142F00C9-365C-4852-9DC1-3AD16EA1A2C3}"/>
                </a:ext>
              </a:extLst>
            </p:cNvPr>
            <p:cNvSpPr/>
            <p:nvPr/>
          </p:nvSpPr>
          <p:spPr>
            <a:xfrm>
              <a:off x="3336182" y="4006406"/>
              <a:ext cx="381000" cy="4065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D8AB6B0C-44B5-4442-AFF3-A9BC50882D3C}"/>
                </a:ext>
              </a:extLst>
            </p:cNvPr>
            <p:cNvCxnSpPr>
              <a:cxnSpLocks/>
              <a:endCxn id="91" idx="3"/>
            </p:cNvCxnSpPr>
            <p:nvPr/>
          </p:nvCxnSpPr>
          <p:spPr>
            <a:xfrm flipH="1">
              <a:off x="3717182" y="4209664"/>
              <a:ext cx="2071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14D1898F-668D-4D18-B1DF-234CD73D7F3A}"/>
              </a:ext>
            </a:extLst>
          </p:cNvPr>
          <p:cNvSpPr txBox="1"/>
          <p:nvPr/>
        </p:nvSpPr>
        <p:spPr>
          <a:xfrm>
            <a:off x="277168" y="3200400"/>
            <a:ext cx="1676400" cy="430887"/>
          </a:xfrm>
          <a:prstGeom prst="rect">
            <a:avLst/>
          </a:prstGeom>
          <a:noFill/>
        </p:spPr>
        <p:txBody>
          <a:bodyPr wrap="square" rtlCol="0">
            <a:spAutoFit/>
          </a:bodyPr>
          <a:lstStyle/>
          <a:p>
            <a:r>
              <a:rPr lang="en-US" sz="2200" dirty="0">
                <a:latin typeface="Calibri" pitchFamily="34" charset="0"/>
              </a:rPr>
              <a:t>Generation 1</a:t>
            </a:r>
          </a:p>
        </p:txBody>
      </p:sp>
      <p:grpSp>
        <p:nvGrpSpPr>
          <p:cNvPr id="94" name="Group 93">
            <a:extLst>
              <a:ext uri="{FF2B5EF4-FFF2-40B4-BE49-F238E27FC236}">
                <a16:creationId xmlns:a16="http://schemas.microsoft.com/office/drawing/2014/main" id="{A2B582D1-53B4-4A29-A4CD-169D3498F456}"/>
              </a:ext>
            </a:extLst>
          </p:cNvPr>
          <p:cNvGrpSpPr/>
          <p:nvPr/>
        </p:nvGrpSpPr>
        <p:grpSpPr>
          <a:xfrm>
            <a:off x="4462430" y="1570396"/>
            <a:ext cx="4603225" cy="3047784"/>
            <a:chOff x="4490062" y="1570396"/>
            <a:chExt cx="4603225" cy="3047784"/>
          </a:xfrm>
        </p:grpSpPr>
        <p:cxnSp>
          <p:nvCxnSpPr>
            <p:cNvPr id="95" name="Straight Connector 94">
              <a:extLst>
                <a:ext uri="{FF2B5EF4-FFF2-40B4-BE49-F238E27FC236}">
                  <a16:creationId xmlns:a16="http://schemas.microsoft.com/office/drawing/2014/main" id="{B14D8BA4-59E7-45BB-B07D-AC5328D5358A}"/>
                </a:ext>
              </a:extLst>
            </p:cNvPr>
            <p:cNvCxnSpPr/>
            <p:nvPr/>
          </p:nvCxnSpPr>
          <p:spPr>
            <a:xfrm flipV="1">
              <a:off x="8720845" y="3564529"/>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D9BBE9E3-2CF1-4DB1-97EB-24906B0321DA}"/>
                </a:ext>
              </a:extLst>
            </p:cNvPr>
            <p:cNvSpPr txBox="1"/>
            <p:nvPr/>
          </p:nvSpPr>
          <p:spPr>
            <a:xfrm>
              <a:off x="6946545" y="2909006"/>
              <a:ext cx="2146742" cy="215444"/>
            </a:xfrm>
            <a:prstGeom prst="rect">
              <a:avLst/>
            </a:prstGeom>
            <a:noFill/>
          </p:spPr>
          <p:txBody>
            <a:bodyPr wrap="none" rtlCol="0">
              <a:spAutoFit/>
            </a:bodyPr>
            <a:lstStyle/>
            <a:p>
              <a:r>
                <a:rPr lang="en-US" sz="800" dirty="0">
                  <a:latin typeface="Calibri" panose="020F0502020204030204" pitchFamily="34" charset="0"/>
                </a:rPr>
                <a:t>Photo courtesy of © </a:t>
              </a:r>
              <a:r>
                <a:rPr lang="en-US" sz="800" dirty="0" err="1">
                  <a:latin typeface="Calibri" panose="020F0502020204030204" pitchFamily="34" charset="0"/>
                </a:rPr>
                <a:t>Isselee</a:t>
              </a:r>
              <a:r>
                <a:rPr lang="en-US" sz="800" dirty="0">
                  <a:latin typeface="Calibri" panose="020F0502020204030204" pitchFamily="34" charset="0"/>
                </a:rPr>
                <a:t> | Dreamstime.com</a:t>
              </a:r>
            </a:p>
          </p:txBody>
        </p:sp>
        <p:grpSp>
          <p:nvGrpSpPr>
            <p:cNvPr id="97" name="Group 96">
              <a:extLst>
                <a:ext uri="{FF2B5EF4-FFF2-40B4-BE49-F238E27FC236}">
                  <a16:creationId xmlns:a16="http://schemas.microsoft.com/office/drawing/2014/main" id="{86A42465-ECEE-43C1-A17B-D5FF106C995C}"/>
                </a:ext>
              </a:extLst>
            </p:cNvPr>
            <p:cNvGrpSpPr/>
            <p:nvPr/>
          </p:nvGrpSpPr>
          <p:grpSpPr>
            <a:xfrm>
              <a:off x="4490062" y="1570396"/>
              <a:ext cx="4573676" cy="3047784"/>
              <a:chOff x="4490062" y="1570396"/>
              <a:chExt cx="4573676" cy="3047784"/>
            </a:xfrm>
          </p:grpSpPr>
          <p:grpSp>
            <p:nvGrpSpPr>
              <p:cNvPr id="99" name="Group 98">
                <a:extLst>
                  <a:ext uri="{FF2B5EF4-FFF2-40B4-BE49-F238E27FC236}">
                    <a16:creationId xmlns:a16="http://schemas.microsoft.com/office/drawing/2014/main" id="{D2865421-2D54-4380-AE2F-EF39EE85B0D5}"/>
                  </a:ext>
                </a:extLst>
              </p:cNvPr>
              <p:cNvGrpSpPr/>
              <p:nvPr/>
            </p:nvGrpSpPr>
            <p:grpSpPr>
              <a:xfrm>
                <a:off x="4800600" y="1649305"/>
                <a:ext cx="3920244" cy="2625370"/>
                <a:chOff x="4800600" y="1649305"/>
                <a:chExt cx="3920244" cy="2625370"/>
              </a:xfrm>
            </p:grpSpPr>
            <p:cxnSp>
              <p:nvCxnSpPr>
                <p:cNvPr id="108" name="Straight Connector 107">
                  <a:extLst>
                    <a:ext uri="{FF2B5EF4-FFF2-40B4-BE49-F238E27FC236}">
                      <a16:creationId xmlns:a16="http://schemas.microsoft.com/office/drawing/2014/main" id="{C29A2B80-50EC-4886-919C-088708FC4FF6}"/>
                    </a:ext>
                  </a:extLst>
                </p:cNvPr>
                <p:cNvCxnSpPr/>
                <p:nvPr/>
              </p:nvCxnSpPr>
              <p:spPr>
                <a:xfrm flipH="1" flipV="1">
                  <a:off x="6617736" y="2218252"/>
                  <a:ext cx="494294" cy="25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4C89FB3-ABB1-4E91-A187-E634BD8E422D}"/>
                    </a:ext>
                  </a:extLst>
                </p:cNvPr>
                <p:cNvCxnSpPr/>
                <p:nvPr/>
              </p:nvCxnSpPr>
              <p:spPr>
                <a:xfrm>
                  <a:off x="6884436" y="2232024"/>
                  <a:ext cx="0" cy="1349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CAB02DC4-B0A5-4B88-BC33-361A1C929B43}"/>
                    </a:ext>
                  </a:extLst>
                </p:cNvPr>
                <p:cNvGrpSpPr/>
                <p:nvPr/>
              </p:nvGrpSpPr>
              <p:grpSpPr>
                <a:xfrm>
                  <a:off x="4800600" y="3570158"/>
                  <a:ext cx="3920244" cy="411818"/>
                  <a:chOff x="4729692" y="2816212"/>
                  <a:chExt cx="3920244" cy="411818"/>
                </a:xfrm>
              </p:grpSpPr>
              <p:cxnSp>
                <p:nvCxnSpPr>
                  <p:cNvPr id="115" name="Straight Connector 114">
                    <a:extLst>
                      <a:ext uri="{FF2B5EF4-FFF2-40B4-BE49-F238E27FC236}">
                        <a16:creationId xmlns:a16="http://schemas.microsoft.com/office/drawing/2014/main" id="{96E22EB5-58F9-4644-B6DD-9220B246DA5F}"/>
                      </a:ext>
                    </a:extLst>
                  </p:cNvPr>
                  <p:cNvCxnSpPr>
                    <a:cxnSpLocks/>
                  </p:cNvCxnSpPr>
                  <p:nvPr/>
                </p:nvCxnSpPr>
                <p:spPr>
                  <a:xfrm flipH="1">
                    <a:off x="4729692" y="2816212"/>
                    <a:ext cx="39202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6B19D7F-3F29-475B-BCA9-82659545BB33}"/>
                      </a:ext>
                    </a:extLst>
                  </p:cNvPr>
                  <p:cNvCxnSpPr/>
                  <p:nvPr/>
                </p:nvCxnSpPr>
                <p:spPr>
                  <a:xfrm flipV="1">
                    <a:off x="4729692" y="281621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5EDCA21-5989-4EAA-BE92-B63847B27A81}"/>
                      </a:ext>
                    </a:extLst>
                  </p:cNvPr>
                  <p:cNvCxnSpPr>
                    <a:cxnSpLocks/>
                  </p:cNvCxnSpPr>
                  <p:nvPr/>
                </p:nvCxnSpPr>
                <p:spPr>
                  <a:xfrm flipV="1">
                    <a:off x="6329892" y="2827454"/>
                    <a:ext cx="0" cy="4005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1" name="Straight Connector 110">
                  <a:extLst>
                    <a:ext uri="{FF2B5EF4-FFF2-40B4-BE49-F238E27FC236}">
                      <a16:creationId xmlns:a16="http://schemas.microsoft.com/office/drawing/2014/main" id="{393EE5DB-CC5C-4F58-AC39-11C5132E2B08}"/>
                    </a:ext>
                  </a:extLst>
                </p:cNvPr>
                <p:cNvCxnSpPr/>
                <p:nvPr/>
              </p:nvCxnSpPr>
              <p:spPr>
                <a:xfrm flipH="1">
                  <a:off x="5067300" y="4272780"/>
                  <a:ext cx="225762" cy="18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55CD070-DA66-45DF-8665-4EDED8BEF6EC}"/>
                    </a:ext>
                  </a:extLst>
                </p:cNvPr>
                <p:cNvCxnSpPr>
                  <a:cxnSpLocks/>
                </p:cNvCxnSpPr>
                <p:nvPr/>
              </p:nvCxnSpPr>
              <p:spPr>
                <a:xfrm flipH="1">
                  <a:off x="6511047" y="4273770"/>
                  <a:ext cx="4481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14341C4-4D27-4845-96C0-73E04F1AC551}"/>
                    </a:ext>
                  </a:extLst>
                </p:cNvPr>
                <p:cNvCxnSpPr/>
                <p:nvPr/>
              </p:nvCxnSpPr>
              <p:spPr>
                <a:xfrm flipH="1">
                  <a:off x="8229600" y="4272780"/>
                  <a:ext cx="2020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4" name="Picture 2" descr="S:\Production\Art Files--Final\RESPECT-MSPCP\Genetics\RES.C1.GEN.L1HO.021.jpg">
                  <a:extLst>
                    <a:ext uri="{FF2B5EF4-FFF2-40B4-BE49-F238E27FC236}">
                      <a16:creationId xmlns:a16="http://schemas.microsoft.com/office/drawing/2014/main" id="{58CCEB0F-2E1A-479A-B2C2-98DF7DE030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8520" y="1649305"/>
                  <a:ext cx="1072422" cy="1263650"/>
                </a:xfrm>
                <a:prstGeom prst="rect">
                  <a:avLst/>
                </a:prstGeom>
                <a:noFill/>
                <a:extLst>
                  <a:ext uri="{909E8E84-426E-40DD-AFC4-6F175D3DCCD1}">
                    <a14:hiddenFill xmlns:a14="http://schemas.microsoft.com/office/drawing/2010/main">
                      <a:solidFill>
                        <a:srgbClr val="FFFFFF"/>
                      </a:solidFill>
                    </a14:hiddenFill>
                  </a:ext>
                </a:extLst>
              </p:spPr>
            </p:pic>
          </p:grpSp>
          <p:pic>
            <p:nvPicPr>
              <p:cNvPr id="100" name="Picture 3" descr="S:\Production\Art Files--Final\RESPECT-MSPCP\Genetics\RES.C1.GEN.L1HO.022.jpg">
                <a:extLst>
                  <a:ext uri="{FF2B5EF4-FFF2-40B4-BE49-F238E27FC236}">
                    <a16:creationId xmlns:a16="http://schemas.microsoft.com/office/drawing/2014/main" id="{D1373200-571C-45FB-B976-54B9947E10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852867" y="1570396"/>
                <a:ext cx="1775508" cy="1421468"/>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a:extLst>
                  <a:ext uri="{FF2B5EF4-FFF2-40B4-BE49-F238E27FC236}">
                    <a16:creationId xmlns:a16="http://schemas.microsoft.com/office/drawing/2014/main" id="{6FB7CFAB-DEEF-44E6-AAF8-5600F40F6A57}"/>
                  </a:ext>
                </a:extLst>
              </p:cNvPr>
              <p:cNvSpPr txBox="1"/>
              <p:nvPr/>
            </p:nvSpPr>
            <p:spPr>
              <a:xfrm>
                <a:off x="4724400" y="3200400"/>
                <a:ext cx="1676400" cy="430887"/>
              </a:xfrm>
              <a:prstGeom prst="rect">
                <a:avLst/>
              </a:prstGeom>
              <a:noFill/>
            </p:spPr>
            <p:txBody>
              <a:bodyPr wrap="square" rtlCol="0">
                <a:spAutoFit/>
              </a:bodyPr>
              <a:lstStyle/>
              <a:p>
                <a:r>
                  <a:rPr lang="en-US" sz="2200" dirty="0">
                    <a:latin typeface="Calibri" pitchFamily="34" charset="0"/>
                  </a:rPr>
                  <a:t>Generation 1</a:t>
                </a:r>
              </a:p>
            </p:txBody>
          </p:sp>
          <p:pic>
            <p:nvPicPr>
              <p:cNvPr id="102" name="Picture 101">
                <a:extLst>
                  <a:ext uri="{FF2B5EF4-FFF2-40B4-BE49-F238E27FC236}">
                    <a16:creationId xmlns:a16="http://schemas.microsoft.com/office/drawing/2014/main" id="{ED351D58-667F-4652-9839-0F4504DA02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103" t="699" r="39155" b="42462"/>
              <a:stretch/>
            </p:blipFill>
            <p:spPr>
              <a:xfrm>
                <a:off x="4490062" y="3956429"/>
                <a:ext cx="685786" cy="654614"/>
              </a:xfrm>
              <a:prstGeom prst="rect">
                <a:avLst/>
              </a:prstGeom>
            </p:spPr>
          </p:pic>
          <p:pic>
            <p:nvPicPr>
              <p:cNvPr id="103" name="Picture 102">
                <a:extLst>
                  <a:ext uri="{FF2B5EF4-FFF2-40B4-BE49-F238E27FC236}">
                    <a16:creationId xmlns:a16="http://schemas.microsoft.com/office/drawing/2014/main" id="{BC6A2D88-1959-4B95-942F-3553896DC3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762"/>
              <a:stretch/>
            </p:blipFill>
            <p:spPr>
              <a:xfrm>
                <a:off x="6050342" y="3951101"/>
                <a:ext cx="689305" cy="654255"/>
              </a:xfrm>
              <a:prstGeom prst="rect">
                <a:avLst/>
              </a:prstGeom>
            </p:spPr>
          </p:pic>
          <p:pic>
            <p:nvPicPr>
              <p:cNvPr id="104" name="Picture 103">
                <a:extLst>
                  <a:ext uri="{FF2B5EF4-FFF2-40B4-BE49-F238E27FC236}">
                    <a16:creationId xmlns:a16="http://schemas.microsoft.com/office/drawing/2014/main" id="{21A56E64-8F21-4A90-9F49-6CDDA338D5D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953" r="21192"/>
              <a:stretch/>
            </p:blipFill>
            <p:spPr>
              <a:xfrm>
                <a:off x="8377953" y="3946802"/>
                <a:ext cx="685785" cy="671378"/>
              </a:xfrm>
              <a:prstGeom prst="rect">
                <a:avLst/>
              </a:prstGeom>
            </p:spPr>
          </p:pic>
          <p:pic>
            <p:nvPicPr>
              <p:cNvPr id="105" name="Picture 104">
                <a:extLst>
                  <a:ext uri="{FF2B5EF4-FFF2-40B4-BE49-F238E27FC236}">
                    <a16:creationId xmlns:a16="http://schemas.microsoft.com/office/drawing/2014/main" id="{6C576128-A59A-46D5-AE6C-44B270C9B6A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678" t="3587" r="23153" b="9152"/>
              <a:stretch/>
            </p:blipFill>
            <p:spPr>
              <a:xfrm>
                <a:off x="5268898" y="3954482"/>
                <a:ext cx="551424" cy="661707"/>
              </a:xfrm>
              <a:prstGeom prst="rect">
                <a:avLst/>
              </a:prstGeom>
            </p:spPr>
          </p:pic>
          <p:pic>
            <p:nvPicPr>
              <p:cNvPr id="106" name="Picture 105">
                <a:extLst>
                  <a:ext uri="{FF2B5EF4-FFF2-40B4-BE49-F238E27FC236}">
                    <a16:creationId xmlns:a16="http://schemas.microsoft.com/office/drawing/2014/main" id="{8565F866-7C62-49DF-980F-8550B367B55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0105" y="3946802"/>
                <a:ext cx="600958" cy="670838"/>
              </a:xfrm>
              <a:prstGeom prst="rect">
                <a:avLst/>
              </a:prstGeom>
            </p:spPr>
          </p:pic>
          <p:pic>
            <p:nvPicPr>
              <p:cNvPr id="107" name="Picture 106">
                <a:extLst>
                  <a:ext uri="{FF2B5EF4-FFF2-40B4-BE49-F238E27FC236}">
                    <a16:creationId xmlns:a16="http://schemas.microsoft.com/office/drawing/2014/main" id="{1F406B79-ED12-49D0-B834-F85D0448DC1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8896" t="22804" r="20477" b="12741"/>
              <a:stretch/>
            </p:blipFill>
            <p:spPr>
              <a:xfrm>
                <a:off x="7699405" y="3949239"/>
                <a:ext cx="551421" cy="656117"/>
              </a:xfrm>
              <a:prstGeom prst="rect">
                <a:avLst/>
              </a:prstGeom>
            </p:spPr>
          </p:pic>
        </p:grpSp>
        <p:sp>
          <p:nvSpPr>
            <p:cNvPr id="98" name="TextBox 97">
              <a:extLst>
                <a:ext uri="{FF2B5EF4-FFF2-40B4-BE49-F238E27FC236}">
                  <a16:creationId xmlns:a16="http://schemas.microsoft.com/office/drawing/2014/main" id="{28FE1963-6C4D-489C-8AA9-E0A944587B2E}"/>
                </a:ext>
              </a:extLst>
            </p:cNvPr>
            <p:cNvSpPr txBox="1"/>
            <p:nvPr/>
          </p:nvSpPr>
          <p:spPr>
            <a:xfrm>
              <a:off x="4609702" y="2905539"/>
              <a:ext cx="2146742" cy="215444"/>
            </a:xfrm>
            <a:prstGeom prst="rect">
              <a:avLst/>
            </a:prstGeom>
            <a:noFill/>
          </p:spPr>
          <p:txBody>
            <a:bodyPr wrap="none" rtlCol="0">
              <a:spAutoFit/>
            </a:bodyPr>
            <a:lstStyle/>
            <a:p>
              <a:r>
                <a:rPr lang="en-US" sz="800" dirty="0">
                  <a:latin typeface="Calibri" panose="020F0502020204030204" pitchFamily="34" charset="0"/>
                </a:rPr>
                <a:t>Photo courtesy of © </a:t>
              </a:r>
              <a:r>
                <a:rPr lang="en-US" sz="800" dirty="0" err="1">
                  <a:latin typeface="Calibri" panose="020F0502020204030204" pitchFamily="34" charset="0"/>
                </a:rPr>
                <a:t>Oxilixo</a:t>
              </a:r>
              <a:r>
                <a:rPr lang="en-US" sz="800" dirty="0">
                  <a:latin typeface="Calibri" panose="020F0502020204030204" pitchFamily="34" charset="0"/>
                </a:rPr>
                <a:t> | Dreamstime.com</a:t>
              </a:r>
            </a:p>
          </p:txBody>
        </p:sp>
      </p:grpSp>
      <p:sp>
        <p:nvSpPr>
          <p:cNvPr id="118" name="TextBox 117">
            <a:extLst>
              <a:ext uri="{FF2B5EF4-FFF2-40B4-BE49-F238E27FC236}">
                <a16:creationId xmlns:a16="http://schemas.microsoft.com/office/drawing/2014/main" id="{90D82D45-1D7F-4B5E-A90D-20FED190D410}"/>
              </a:ext>
            </a:extLst>
          </p:cNvPr>
          <p:cNvSpPr txBox="1"/>
          <p:nvPr/>
        </p:nvSpPr>
        <p:spPr>
          <a:xfrm>
            <a:off x="6997258" y="4628170"/>
            <a:ext cx="2146742" cy="215444"/>
          </a:xfrm>
          <a:prstGeom prst="rect">
            <a:avLst/>
          </a:prstGeom>
          <a:noFill/>
        </p:spPr>
        <p:txBody>
          <a:bodyPr wrap="square" rtlCol="0">
            <a:spAutoFit/>
          </a:bodyPr>
          <a:lstStyle/>
          <a:p>
            <a:pPr algn="ctr"/>
            <a:r>
              <a:rPr lang="en-US" sz="800" dirty="0">
                <a:latin typeface="Calibri" panose="020F0502020204030204" pitchFamily="34" charset="0"/>
              </a:rPr>
              <a:t>All photographs courtesy of pixabay.com</a:t>
            </a:r>
          </a:p>
        </p:txBody>
      </p:sp>
      <p:grpSp>
        <p:nvGrpSpPr>
          <p:cNvPr id="119" name="Group 118">
            <a:extLst>
              <a:ext uri="{FF2B5EF4-FFF2-40B4-BE49-F238E27FC236}">
                <a16:creationId xmlns:a16="http://schemas.microsoft.com/office/drawing/2014/main" id="{2C3F690A-CCA8-4D1A-922A-097149D3179C}"/>
              </a:ext>
            </a:extLst>
          </p:cNvPr>
          <p:cNvGrpSpPr/>
          <p:nvPr/>
        </p:nvGrpSpPr>
        <p:grpSpPr>
          <a:xfrm>
            <a:off x="442238" y="1556266"/>
            <a:ext cx="3124200" cy="1143000"/>
            <a:chOff x="685800" y="1676400"/>
            <a:chExt cx="3124200" cy="1143000"/>
          </a:xfrm>
        </p:grpSpPr>
        <p:sp>
          <p:nvSpPr>
            <p:cNvPr id="120" name="Oval 119">
              <a:extLst>
                <a:ext uri="{FF2B5EF4-FFF2-40B4-BE49-F238E27FC236}">
                  <a16:creationId xmlns:a16="http://schemas.microsoft.com/office/drawing/2014/main" id="{C33EF608-05C7-4521-9ADC-47D22BD14DAA}"/>
                </a:ext>
              </a:extLst>
            </p:cNvPr>
            <p:cNvSpPr/>
            <p:nvPr/>
          </p:nvSpPr>
          <p:spPr>
            <a:xfrm>
              <a:off x="685800" y="1676400"/>
              <a:ext cx="1143000" cy="1143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C4EF05BE-D2F9-4D48-826C-A5B676E7F7FE}"/>
                </a:ext>
              </a:extLst>
            </p:cNvPr>
            <p:cNvCxnSpPr/>
            <p:nvPr/>
          </p:nvCxnSpPr>
          <p:spPr>
            <a:xfrm flipH="1" flipV="1">
              <a:off x="1828800" y="2209800"/>
              <a:ext cx="1061126" cy="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4839DD6A-0592-46E2-961C-9AACD78EC771}"/>
                </a:ext>
              </a:extLst>
            </p:cNvPr>
            <p:cNvSpPr/>
            <p:nvPr/>
          </p:nvSpPr>
          <p:spPr>
            <a:xfrm>
              <a:off x="2895600" y="1751151"/>
              <a:ext cx="914400" cy="914291"/>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Oval 122">
            <a:extLst>
              <a:ext uri="{FF2B5EF4-FFF2-40B4-BE49-F238E27FC236}">
                <a16:creationId xmlns:a16="http://schemas.microsoft.com/office/drawing/2014/main" id="{B01429F1-10E3-414B-8A7A-01E5AF27BC4E}"/>
              </a:ext>
            </a:extLst>
          </p:cNvPr>
          <p:cNvSpPr/>
          <p:nvPr/>
        </p:nvSpPr>
        <p:spPr>
          <a:xfrm>
            <a:off x="99549" y="3981976"/>
            <a:ext cx="450309" cy="43723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93CE73EC-9EA8-4449-A7D3-5AD126E3045A}"/>
              </a:ext>
            </a:extLst>
          </p:cNvPr>
          <p:cNvSpPr/>
          <p:nvPr/>
        </p:nvSpPr>
        <p:spPr>
          <a:xfrm>
            <a:off x="1881421" y="3963448"/>
            <a:ext cx="381000" cy="4065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BAFA61E3-1A06-410E-A907-12400707A0EE}"/>
              </a:ext>
            </a:extLst>
          </p:cNvPr>
          <p:cNvGrpSpPr/>
          <p:nvPr/>
        </p:nvGrpSpPr>
        <p:grpSpPr>
          <a:xfrm>
            <a:off x="2262421" y="3948980"/>
            <a:ext cx="665703" cy="437238"/>
            <a:chOff x="2262421" y="3948980"/>
            <a:chExt cx="665703" cy="437238"/>
          </a:xfrm>
        </p:grpSpPr>
        <p:cxnSp>
          <p:nvCxnSpPr>
            <p:cNvPr id="126" name="Straight Connector 125">
              <a:extLst>
                <a:ext uri="{FF2B5EF4-FFF2-40B4-BE49-F238E27FC236}">
                  <a16:creationId xmlns:a16="http://schemas.microsoft.com/office/drawing/2014/main" id="{E5FEB6D1-C7FD-4771-AC3A-94EA13943FFA}"/>
                </a:ext>
              </a:extLst>
            </p:cNvPr>
            <p:cNvCxnSpPr>
              <a:cxnSpLocks/>
              <a:endCxn id="124" idx="3"/>
            </p:cNvCxnSpPr>
            <p:nvPr/>
          </p:nvCxnSpPr>
          <p:spPr>
            <a:xfrm flipH="1">
              <a:off x="2262421" y="4166706"/>
              <a:ext cx="1927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505713B4-AEC2-4219-B7BD-6C8F17727FE8}"/>
                </a:ext>
              </a:extLst>
            </p:cNvPr>
            <p:cNvSpPr/>
            <p:nvPr/>
          </p:nvSpPr>
          <p:spPr>
            <a:xfrm>
              <a:off x="2477815" y="3948980"/>
              <a:ext cx="450309" cy="43723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Oval 127">
            <a:extLst>
              <a:ext uri="{FF2B5EF4-FFF2-40B4-BE49-F238E27FC236}">
                <a16:creationId xmlns:a16="http://schemas.microsoft.com/office/drawing/2014/main" id="{9E1DE74B-1395-4107-8D6F-E8EDAABCFC45}"/>
              </a:ext>
            </a:extLst>
          </p:cNvPr>
          <p:cNvSpPr/>
          <p:nvPr/>
        </p:nvSpPr>
        <p:spPr>
          <a:xfrm>
            <a:off x="3867527" y="3952938"/>
            <a:ext cx="450309" cy="43723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45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1"/>
          <p:cNvSpPr txBox="1">
            <a:spLocks/>
          </p:cNvSpPr>
          <p:nvPr/>
        </p:nvSpPr>
        <p:spPr>
          <a:xfrm>
            <a:off x="457200" y="609600"/>
            <a:ext cx="8382000" cy="762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000" spc="-100" dirty="0">
                <a:solidFill>
                  <a:schemeClr val="tx2"/>
                </a:solidFill>
                <a:latin typeface="Calibri" panose="020F0502020204030204" pitchFamily="34" charset="0"/>
                <a:ea typeface="+mj-ea"/>
                <a:cs typeface="+mj-cs"/>
              </a:rPr>
              <a:t>The Results </a:t>
            </a:r>
            <a:endPar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endParaRPr>
          </a:p>
        </p:txBody>
      </p:sp>
      <p:cxnSp>
        <p:nvCxnSpPr>
          <p:cNvPr id="132" name="Straight Connector 131">
            <a:extLst>
              <a:ext uri="{FF2B5EF4-FFF2-40B4-BE49-F238E27FC236}">
                <a16:creationId xmlns:a16="http://schemas.microsoft.com/office/drawing/2014/main" id="{401DDBA6-1199-4DE7-962A-E5D4AA30B7FE}"/>
              </a:ext>
            </a:extLst>
          </p:cNvPr>
          <p:cNvCxnSpPr/>
          <p:nvPr/>
        </p:nvCxnSpPr>
        <p:spPr>
          <a:xfrm>
            <a:off x="4419600" y="1676400"/>
            <a:ext cx="0" cy="3429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CC460A4F-DA13-4F07-9287-B1EB4B36DBF5}"/>
              </a:ext>
            </a:extLst>
          </p:cNvPr>
          <p:cNvGrpSpPr/>
          <p:nvPr/>
        </p:nvGrpSpPr>
        <p:grpSpPr>
          <a:xfrm>
            <a:off x="720821" y="2189173"/>
            <a:ext cx="3084748" cy="1594795"/>
            <a:chOff x="-38100" y="2866880"/>
            <a:chExt cx="4343400" cy="2323714"/>
          </a:xfrm>
          <a:solidFill>
            <a:srgbClr val="FFFF00"/>
          </a:solidFill>
        </p:grpSpPr>
        <p:cxnSp>
          <p:nvCxnSpPr>
            <p:cNvPr id="134" name="Straight Connector 133">
              <a:extLst>
                <a:ext uri="{FF2B5EF4-FFF2-40B4-BE49-F238E27FC236}">
                  <a16:creationId xmlns:a16="http://schemas.microsoft.com/office/drawing/2014/main" id="{AA5E6E47-DF11-41BA-8FD4-B25F23A659BE}"/>
                </a:ext>
              </a:extLst>
            </p:cNvPr>
            <p:cNvCxnSpPr/>
            <p:nvPr/>
          </p:nvCxnSpPr>
          <p:spPr>
            <a:xfrm>
              <a:off x="1907837" y="2866880"/>
              <a:ext cx="0" cy="152996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0CCFA5B1-BBEA-4216-9146-4E042032967A}"/>
                </a:ext>
              </a:extLst>
            </p:cNvPr>
            <p:cNvGrpSpPr/>
            <p:nvPr/>
          </p:nvGrpSpPr>
          <p:grpSpPr>
            <a:xfrm>
              <a:off x="161503" y="4386331"/>
              <a:ext cx="3962400" cy="380945"/>
              <a:chOff x="4876800" y="2816211"/>
              <a:chExt cx="3962400" cy="380945"/>
            </a:xfrm>
            <a:grpFill/>
          </p:grpSpPr>
          <p:cxnSp>
            <p:nvCxnSpPr>
              <p:cNvPr id="146" name="Straight Connector 145">
                <a:extLst>
                  <a:ext uri="{FF2B5EF4-FFF2-40B4-BE49-F238E27FC236}">
                    <a16:creationId xmlns:a16="http://schemas.microsoft.com/office/drawing/2014/main" id="{45394DAC-F2D4-4E60-8FF9-4BE136BA6C52}"/>
                  </a:ext>
                </a:extLst>
              </p:cNvPr>
              <p:cNvCxnSpPr/>
              <p:nvPr/>
            </p:nvCxnSpPr>
            <p:spPr>
              <a:xfrm flipH="1" flipV="1">
                <a:off x="4876800" y="2816211"/>
                <a:ext cx="3962400" cy="1"/>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65ECC95-7646-4DCF-A996-68BE29953867}"/>
                  </a:ext>
                </a:extLst>
              </p:cNvPr>
              <p:cNvCxnSpPr/>
              <p:nvPr/>
            </p:nvCxnSpPr>
            <p:spPr>
              <a:xfrm flipV="1">
                <a:off x="4876800" y="2816212"/>
                <a:ext cx="0" cy="38094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8D4E7AB-46AB-4F17-BADF-1ADC3DEF48D6}"/>
                  </a:ext>
                </a:extLst>
              </p:cNvPr>
              <p:cNvCxnSpPr/>
              <p:nvPr/>
            </p:nvCxnSpPr>
            <p:spPr>
              <a:xfrm flipV="1">
                <a:off x="6623134" y="2816212"/>
                <a:ext cx="0" cy="38094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6" name="Straight Connector 135">
              <a:extLst>
                <a:ext uri="{FF2B5EF4-FFF2-40B4-BE49-F238E27FC236}">
                  <a16:creationId xmlns:a16="http://schemas.microsoft.com/office/drawing/2014/main" id="{8FFE4F5B-2F0E-43E3-A0F1-31AA9635B448}"/>
                </a:ext>
              </a:extLst>
            </p:cNvPr>
            <p:cNvCxnSpPr/>
            <p:nvPr/>
          </p:nvCxnSpPr>
          <p:spPr>
            <a:xfrm flipV="1">
              <a:off x="4114800" y="4368546"/>
              <a:ext cx="0" cy="38094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F77A9E81-6459-47E1-96FB-2B57EA010BDC}"/>
                </a:ext>
              </a:extLst>
            </p:cNvPr>
            <p:cNvSpPr/>
            <p:nvPr/>
          </p:nvSpPr>
          <p:spPr>
            <a:xfrm>
              <a:off x="-38100" y="4722482"/>
              <a:ext cx="381000" cy="4191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3ECD889B-72D6-42F6-ACE2-FF1CC14112B3}"/>
                </a:ext>
              </a:extLst>
            </p:cNvPr>
            <p:cNvSpPr/>
            <p:nvPr/>
          </p:nvSpPr>
          <p:spPr>
            <a:xfrm>
              <a:off x="2476500" y="4760492"/>
              <a:ext cx="381000" cy="4191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12B08780-18F1-4A48-A428-0317F4EC5C1D}"/>
                </a:ext>
              </a:extLst>
            </p:cNvPr>
            <p:cNvSpPr/>
            <p:nvPr/>
          </p:nvSpPr>
          <p:spPr>
            <a:xfrm>
              <a:off x="3924300" y="4771494"/>
              <a:ext cx="381000" cy="4191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C9EA7844-3B91-4E10-AB20-CF86B761A223}"/>
                </a:ext>
              </a:extLst>
            </p:cNvPr>
            <p:cNvSpPr/>
            <p:nvPr/>
          </p:nvSpPr>
          <p:spPr>
            <a:xfrm>
              <a:off x="800100" y="4733780"/>
              <a:ext cx="381000" cy="4065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1E8BC8F-BF81-4555-A39B-CFA124EBF878}"/>
                </a:ext>
              </a:extLst>
            </p:cNvPr>
            <p:cNvSpPr/>
            <p:nvPr/>
          </p:nvSpPr>
          <p:spPr>
            <a:xfrm>
              <a:off x="1717337" y="4777786"/>
              <a:ext cx="381000" cy="4065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187A1991-E74A-454B-89BB-27C537F4E17F}"/>
                </a:ext>
              </a:extLst>
            </p:cNvPr>
            <p:cNvSpPr/>
            <p:nvPr/>
          </p:nvSpPr>
          <p:spPr>
            <a:xfrm>
              <a:off x="3220666" y="4777786"/>
              <a:ext cx="381000" cy="40651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a:extLst>
                <a:ext uri="{FF2B5EF4-FFF2-40B4-BE49-F238E27FC236}">
                  <a16:creationId xmlns:a16="http://schemas.microsoft.com/office/drawing/2014/main" id="{377037B9-CE74-4466-824C-29F8C53161B5}"/>
                </a:ext>
              </a:extLst>
            </p:cNvPr>
            <p:cNvCxnSpPr>
              <a:stCxn id="140" idx="1"/>
            </p:cNvCxnSpPr>
            <p:nvPr/>
          </p:nvCxnSpPr>
          <p:spPr>
            <a:xfrm flipH="1" flipV="1">
              <a:off x="342900" y="4932032"/>
              <a:ext cx="457200" cy="5006"/>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BBE7AAC0-445E-4E18-92F0-2F646C9C2BCF}"/>
                </a:ext>
              </a:extLst>
            </p:cNvPr>
            <p:cNvCxnSpPr>
              <a:stCxn id="138" idx="2"/>
              <a:endCxn id="141" idx="3"/>
            </p:cNvCxnSpPr>
            <p:nvPr/>
          </p:nvCxnSpPr>
          <p:spPr>
            <a:xfrm flipH="1">
              <a:off x="2098337" y="4970042"/>
              <a:ext cx="378163" cy="1100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A041574-D592-46A1-A71F-02492A06D448}"/>
                </a:ext>
              </a:extLst>
            </p:cNvPr>
            <p:cNvCxnSpPr>
              <a:stCxn id="139" idx="2"/>
              <a:endCxn id="142" idx="3"/>
            </p:cNvCxnSpPr>
            <p:nvPr/>
          </p:nvCxnSpPr>
          <p:spPr>
            <a:xfrm flipH="1">
              <a:off x="3601666" y="4981044"/>
              <a:ext cx="322634"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9" name="Straight Connector 148">
            <a:extLst>
              <a:ext uri="{FF2B5EF4-FFF2-40B4-BE49-F238E27FC236}">
                <a16:creationId xmlns:a16="http://schemas.microsoft.com/office/drawing/2014/main" id="{61CB2A97-2DAB-4EC8-BC11-13BB174A3097}"/>
              </a:ext>
            </a:extLst>
          </p:cNvPr>
          <p:cNvCxnSpPr/>
          <p:nvPr/>
        </p:nvCxnSpPr>
        <p:spPr>
          <a:xfrm flipV="1">
            <a:off x="1138603" y="3625216"/>
            <a:ext cx="0" cy="4263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id="{D4FA28DD-984F-4BCA-8955-1DF0DEAC0D72}"/>
              </a:ext>
            </a:extLst>
          </p:cNvPr>
          <p:cNvSpPr/>
          <p:nvPr/>
        </p:nvSpPr>
        <p:spPr>
          <a:xfrm>
            <a:off x="1921472" y="4491505"/>
            <a:ext cx="376814" cy="365014"/>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a:extLst>
              <a:ext uri="{FF2B5EF4-FFF2-40B4-BE49-F238E27FC236}">
                <a16:creationId xmlns:a16="http://schemas.microsoft.com/office/drawing/2014/main" id="{AD974EB3-79D1-40EE-B0B0-C8B4BDD7A27E}"/>
              </a:ext>
            </a:extLst>
          </p:cNvPr>
          <p:cNvCxnSpPr/>
          <p:nvPr/>
        </p:nvCxnSpPr>
        <p:spPr>
          <a:xfrm flipH="1" flipV="1">
            <a:off x="883430" y="4051602"/>
            <a:ext cx="567989" cy="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753BD0E-E46D-4485-8999-FC9D6348BA9C}"/>
              </a:ext>
            </a:extLst>
          </p:cNvPr>
          <p:cNvCxnSpPr/>
          <p:nvPr/>
        </p:nvCxnSpPr>
        <p:spPr>
          <a:xfrm flipV="1">
            <a:off x="883430" y="4058002"/>
            <a:ext cx="0" cy="4263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7D10174-0DCC-4E54-90C7-3D85AE431F02}"/>
              </a:ext>
            </a:extLst>
          </p:cNvPr>
          <p:cNvCxnSpPr>
            <a:cxnSpLocks/>
          </p:cNvCxnSpPr>
          <p:nvPr/>
        </p:nvCxnSpPr>
        <p:spPr>
          <a:xfrm flipV="1">
            <a:off x="1446867" y="4044458"/>
            <a:ext cx="15175" cy="460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ED7406E-59AB-440F-A31B-0108E501B2C4}"/>
              </a:ext>
            </a:extLst>
          </p:cNvPr>
          <p:cNvCxnSpPr/>
          <p:nvPr/>
        </p:nvCxnSpPr>
        <p:spPr>
          <a:xfrm flipV="1">
            <a:off x="2376618" y="3632333"/>
            <a:ext cx="0" cy="4263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65AF1F8-EBB5-44FD-AA20-A500A6606E2A}"/>
              </a:ext>
            </a:extLst>
          </p:cNvPr>
          <p:cNvCxnSpPr/>
          <p:nvPr/>
        </p:nvCxnSpPr>
        <p:spPr>
          <a:xfrm flipH="1" flipV="1">
            <a:off x="2121445" y="4058719"/>
            <a:ext cx="567989" cy="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1A5B0125-4596-48EA-951F-988EF55A353E}"/>
              </a:ext>
            </a:extLst>
          </p:cNvPr>
          <p:cNvCxnSpPr/>
          <p:nvPr/>
        </p:nvCxnSpPr>
        <p:spPr>
          <a:xfrm flipV="1">
            <a:off x="2121445" y="4065119"/>
            <a:ext cx="0" cy="4263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6826BAE-65A3-405A-8D4D-2C1B2D31C90F}"/>
              </a:ext>
            </a:extLst>
          </p:cNvPr>
          <p:cNvCxnSpPr/>
          <p:nvPr/>
        </p:nvCxnSpPr>
        <p:spPr>
          <a:xfrm flipV="1">
            <a:off x="2700057" y="4051575"/>
            <a:ext cx="0" cy="4263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3F78252-FD3F-43AB-96F4-173166EF8A53}"/>
              </a:ext>
            </a:extLst>
          </p:cNvPr>
          <p:cNvCxnSpPr/>
          <p:nvPr/>
        </p:nvCxnSpPr>
        <p:spPr>
          <a:xfrm flipV="1">
            <a:off x="3427889" y="3638733"/>
            <a:ext cx="0" cy="4263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8A2950F-D213-464F-B772-CAF9F3A791B2}"/>
              </a:ext>
            </a:extLst>
          </p:cNvPr>
          <p:cNvCxnSpPr/>
          <p:nvPr/>
        </p:nvCxnSpPr>
        <p:spPr>
          <a:xfrm flipH="1" flipV="1">
            <a:off x="3172716" y="4065119"/>
            <a:ext cx="567989" cy="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D57EB57-FB31-421F-80A6-C01FABB3477F}"/>
              </a:ext>
            </a:extLst>
          </p:cNvPr>
          <p:cNvCxnSpPr/>
          <p:nvPr/>
        </p:nvCxnSpPr>
        <p:spPr>
          <a:xfrm flipV="1">
            <a:off x="3172716" y="4071519"/>
            <a:ext cx="0" cy="4263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3E998A1-9ADC-45CB-864A-694E0C3A9B9F}"/>
              </a:ext>
            </a:extLst>
          </p:cNvPr>
          <p:cNvCxnSpPr/>
          <p:nvPr/>
        </p:nvCxnSpPr>
        <p:spPr>
          <a:xfrm flipV="1">
            <a:off x="3751328" y="4057975"/>
            <a:ext cx="0" cy="4263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Oval 161">
            <a:extLst>
              <a:ext uri="{FF2B5EF4-FFF2-40B4-BE49-F238E27FC236}">
                <a16:creationId xmlns:a16="http://schemas.microsoft.com/office/drawing/2014/main" id="{D4F41943-D60D-4459-A904-255DE21D72FB}"/>
              </a:ext>
            </a:extLst>
          </p:cNvPr>
          <p:cNvSpPr/>
          <p:nvPr/>
        </p:nvSpPr>
        <p:spPr>
          <a:xfrm>
            <a:off x="662450" y="4487187"/>
            <a:ext cx="387333" cy="3693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4F2C4D1F-FD37-4C14-9305-0A3E7F275104}"/>
              </a:ext>
            </a:extLst>
          </p:cNvPr>
          <p:cNvSpPr/>
          <p:nvPr/>
        </p:nvSpPr>
        <p:spPr>
          <a:xfrm>
            <a:off x="3004117" y="4503005"/>
            <a:ext cx="376814" cy="36501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FFCC47B3-E49E-4360-AD3B-F0BE605BD4BD}"/>
              </a:ext>
            </a:extLst>
          </p:cNvPr>
          <p:cNvSpPr/>
          <p:nvPr/>
        </p:nvSpPr>
        <p:spPr>
          <a:xfrm>
            <a:off x="3547038" y="4501569"/>
            <a:ext cx="387333" cy="378394"/>
          </a:xfrm>
          <a:prstGeom prst="ellipse">
            <a:avLst/>
          </a:prstGeom>
          <a:solidFill>
            <a:srgbClr val="CABF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DB398EC-5628-470D-BC12-7692DD4FA414}"/>
              </a:ext>
            </a:extLst>
          </p:cNvPr>
          <p:cNvSpPr txBox="1"/>
          <p:nvPr/>
        </p:nvSpPr>
        <p:spPr>
          <a:xfrm>
            <a:off x="515579" y="5080317"/>
            <a:ext cx="3904021" cy="1631216"/>
          </a:xfrm>
          <a:prstGeom prst="rect">
            <a:avLst/>
          </a:prstGeom>
          <a:noFill/>
        </p:spPr>
        <p:txBody>
          <a:bodyPr wrap="square" rtlCol="0">
            <a:spAutoFit/>
          </a:bodyPr>
          <a:lstStyle/>
          <a:p>
            <a:pPr marL="365760" indent="-365760">
              <a:buClr>
                <a:schemeClr val="bg1">
                  <a:lumMod val="75000"/>
                </a:schemeClr>
              </a:buClr>
              <a:buFont typeface="Arial" pitchFamily="34" charset="0"/>
              <a:buChar char="•"/>
            </a:pPr>
            <a:r>
              <a:rPr lang="en-US" sz="2000" dirty="0">
                <a:latin typeface="Calibri" pitchFamily="34" charset="0"/>
              </a:rPr>
              <a:t>What do you notice about the second generation of dachshund puppies?</a:t>
            </a:r>
          </a:p>
          <a:p>
            <a:pPr marL="365760" indent="-365760">
              <a:buClr>
                <a:schemeClr val="bg1">
                  <a:lumMod val="75000"/>
                </a:schemeClr>
              </a:buClr>
              <a:buFont typeface="Arial" pitchFamily="34" charset="0"/>
              <a:buChar char="•"/>
            </a:pPr>
            <a:r>
              <a:rPr lang="en-US" sz="2000" dirty="0">
                <a:latin typeface="Calibri" pitchFamily="34" charset="0"/>
              </a:rPr>
              <a:t>How do the results compare with your predictions?</a:t>
            </a:r>
          </a:p>
        </p:txBody>
      </p:sp>
      <p:sp>
        <p:nvSpPr>
          <p:cNvPr id="166" name="TextBox 165">
            <a:extLst>
              <a:ext uri="{FF2B5EF4-FFF2-40B4-BE49-F238E27FC236}">
                <a16:creationId xmlns:a16="http://schemas.microsoft.com/office/drawing/2014/main" id="{65DF0C46-2240-4AC4-934C-D2D4012190A2}"/>
              </a:ext>
            </a:extLst>
          </p:cNvPr>
          <p:cNvSpPr txBox="1"/>
          <p:nvPr/>
        </p:nvSpPr>
        <p:spPr>
          <a:xfrm>
            <a:off x="685800" y="2819400"/>
            <a:ext cx="1447800" cy="369332"/>
          </a:xfrm>
          <a:prstGeom prst="rect">
            <a:avLst/>
          </a:prstGeom>
          <a:noFill/>
        </p:spPr>
        <p:txBody>
          <a:bodyPr wrap="square" rtlCol="0">
            <a:spAutoFit/>
          </a:bodyPr>
          <a:lstStyle/>
          <a:p>
            <a:r>
              <a:rPr lang="en-US" dirty="0">
                <a:latin typeface="Calibri" pitchFamily="34" charset="0"/>
              </a:rPr>
              <a:t>Generation 1</a:t>
            </a:r>
          </a:p>
        </p:txBody>
      </p:sp>
      <p:sp>
        <p:nvSpPr>
          <p:cNvPr id="167" name="TextBox 166">
            <a:extLst>
              <a:ext uri="{FF2B5EF4-FFF2-40B4-BE49-F238E27FC236}">
                <a16:creationId xmlns:a16="http://schemas.microsoft.com/office/drawing/2014/main" id="{389D26C7-2A09-4E6A-9F37-1E1EE1FA3BF3}"/>
              </a:ext>
            </a:extLst>
          </p:cNvPr>
          <p:cNvSpPr txBox="1"/>
          <p:nvPr/>
        </p:nvSpPr>
        <p:spPr>
          <a:xfrm>
            <a:off x="1219200" y="3733800"/>
            <a:ext cx="1295400" cy="323165"/>
          </a:xfrm>
          <a:prstGeom prst="rect">
            <a:avLst/>
          </a:prstGeom>
          <a:noFill/>
        </p:spPr>
        <p:txBody>
          <a:bodyPr wrap="square" rtlCol="0">
            <a:spAutoFit/>
          </a:bodyPr>
          <a:lstStyle/>
          <a:p>
            <a:r>
              <a:rPr lang="en-US" sz="1500" dirty="0">
                <a:latin typeface="Calibri" pitchFamily="34" charset="0"/>
              </a:rPr>
              <a:t>Generation 2</a:t>
            </a:r>
          </a:p>
        </p:txBody>
      </p:sp>
      <p:cxnSp>
        <p:nvCxnSpPr>
          <p:cNvPr id="168" name="Straight Connector 167">
            <a:extLst>
              <a:ext uri="{FF2B5EF4-FFF2-40B4-BE49-F238E27FC236}">
                <a16:creationId xmlns:a16="http://schemas.microsoft.com/office/drawing/2014/main" id="{7E652A2A-010E-4003-B641-902B089C4CC8}"/>
              </a:ext>
            </a:extLst>
          </p:cNvPr>
          <p:cNvCxnSpPr/>
          <p:nvPr/>
        </p:nvCxnSpPr>
        <p:spPr>
          <a:xfrm flipV="1">
            <a:off x="8763000" y="3564529"/>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4CC0471A-CA5E-451E-8786-F3BE17C31C38}"/>
              </a:ext>
            </a:extLst>
          </p:cNvPr>
          <p:cNvGrpSpPr/>
          <p:nvPr/>
        </p:nvGrpSpPr>
        <p:grpSpPr>
          <a:xfrm>
            <a:off x="4800600" y="1649305"/>
            <a:ext cx="3962400" cy="2625403"/>
            <a:chOff x="4800600" y="1649305"/>
            <a:chExt cx="3962400" cy="2625403"/>
          </a:xfrm>
        </p:grpSpPr>
        <p:cxnSp>
          <p:nvCxnSpPr>
            <p:cNvPr id="170" name="Straight Connector 169">
              <a:extLst>
                <a:ext uri="{FF2B5EF4-FFF2-40B4-BE49-F238E27FC236}">
                  <a16:creationId xmlns:a16="http://schemas.microsoft.com/office/drawing/2014/main" id="{FB9F57D3-5144-476F-811D-6D7A5B579C7A}"/>
                </a:ext>
              </a:extLst>
            </p:cNvPr>
            <p:cNvCxnSpPr/>
            <p:nvPr/>
          </p:nvCxnSpPr>
          <p:spPr>
            <a:xfrm flipH="1" flipV="1">
              <a:off x="6617736" y="2218252"/>
              <a:ext cx="494294" cy="25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4AEA315-7A02-4A80-8052-E8274D318D57}"/>
                </a:ext>
              </a:extLst>
            </p:cNvPr>
            <p:cNvCxnSpPr/>
            <p:nvPr/>
          </p:nvCxnSpPr>
          <p:spPr>
            <a:xfrm>
              <a:off x="6884436" y="2232024"/>
              <a:ext cx="0" cy="1349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2" name="Group 171">
              <a:extLst>
                <a:ext uri="{FF2B5EF4-FFF2-40B4-BE49-F238E27FC236}">
                  <a16:creationId xmlns:a16="http://schemas.microsoft.com/office/drawing/2014/main" id="{0617815D-39FB-47DC-A0BD-969104CF00FC}"/>
                </a:ext>
              </a:extLst>
            </p:cNvPr>
            <p:cNvGrpSpPr/>
            <p:nvPr/>
          </p:nvGrpSpPr>
          <p:grpSpPr>
            <a:xfrm>
              <a:off x="4800600" y="3564529"/>
              <a:ext cx="3962400" cy="386573"/>
              <a:chOff x="4729692" y="2810583"/>
              <a:chExt cx="3962400" cy="386573"/>
            </a:xfrm>
          </p:grpSpPr>
          <p:cxnSp>
            <p:nvCxnSpPr>
              <p:cNvPr id="177" name="Straight Connector 176">
                <a:extLst>
                  <a:ext uri="{FF2B5EF4-FFF2-40B4-BE49-F238E27FC236}">
                    <a16:creationId xmlns:a16="http://schemas.microsoft.com/office/drawing/2014/main" id="{F69D2148-9CF0-427B-ADDA-D93B006FFB14}"/>
                  </a:ext>
                </a:extLst>
              </p:cNvPr>
              <p:cNvCxnSpPr/>
              <p:nvPr/>
            </p:nvCxnSpPr>
            <p:spPr>
              <a:xfrm flipH="1" flipV="1">
                <a:off x="4729692" y="2816211"/>
                <a:ext cx="39624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EF63AD4-C602-4C01-9F74-C263BA9C737C}"/>
                  </a:ext>
                </a:extLst>
              </p:cNvPr>
              <p:cNvCxnSpPr/>
              <p:nvPr/>
            </p:nvCxnSpPr>
            <p:spPr>
              <a:xfrm flipV="1">
                <a:off x="4729692" y="281621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A047007-3978-45C2-A740-C361E6AA47FB}"/>
                  </a:ext>
                </a:extLst>
              </p:cNvPr>
              <p:cNvCxnSpPr/>
              <p:nvPr/>
            </p:nvCxnSpPr>
            <p:spPr>
              <a:xfrm flipV="1">
                <a:off x="6593047" y="2810583"/>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3" name="Straight Connector 172">
              <a:extLst>
                <a:ext uri="{FF2B5EF4-FFF2-40B4-BE49-F238E27FC236}">
                  <a16:creationId xmlns:a16="http://schemas.microsoft.com/office/drawing/2014/main" id="{48C40DC1-6E68-494D-BEDC-5ACFDBA0990D}"/>
                </a:ext>
              </a:extLst>
            </p:cNvPr>
            <p:cNvCxnSpPr/>
            <p:nvPr/>
          </p:nvCxnSpPr>
          <p:spPr>
            <a:xfrm flipH="1">
              <a:off x="5067300" y="4272780"/>
              <a:ext cx="225762" cy="18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7AC3EA1-FDA7-4A8E-87F3-7E0BFD311BFA}"/>
                </a:ext>
              </a:extLst>
            </p:cNvPr>
            <p:cNvCxnSpPr/>
            <p:nvPr/>
          </p:nvCxnSpPr>
          <p:spPr>
            <a:xfrm flipH="1">
              <a:off x="6770140" y="4273770"/>
              <a:ext cx="189080" cy="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7AE7A294-555A-4616-A4C9-A57148804FE5}"/>
                </a:ext>
              </a:extLst>
            </p:cNvPr>
            <p:cNvCxnSpPr/>
            <p:nvPr/>
          </p:nvCxnSpPr>
          <p:spPr>
            <a:xfrm flipH="1">
              <a:off x="8229600" y="4272780"/>
              <a:ext cx="2020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6" name="Picture 2" descr="S:\Production\Art Files--Final\RESPECT-MSPCP\Genetics\RES.C1.GEN.L1HO.021.jpg">
              <a:extLst>
                <a:ext uri="{FF2B5EF4-FFF2-40B4-BE49-F238E27FC236}">
                  <a16:creationId xmlns:a16="http://schemas.microsoft.com/office/drawing/2014/main" id="{2504EF18-F63C-4219-AE63-20EFF9FA5A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8520" y="1649305"/>
              <a:ext cx="1072422" cy="1263650"/>
            </a:xfrm>
            <a:prstGeom prst="rect">
              <a:avLst/>
            </a:prstGeom>
            <a:noFill/>
            <a:extLst>
              <a:ext uri="{909E8E84-426E-40DD-AFC4-6F175D3DCCD1}">
                <a14:hiddenFill xmlns:a14="http://schemas.microsoft.com/office/drawing/2010/main">
                  <a:solidFill>
                    <a:srgbClr val="FFFFFF"/>
                  </a:solidFill>
                </a14:hiddenFill>
              </a:ext>
            </a:extLst>
          </p:spPr>
        </p:pic>
      </p:grpSp>
      <p:pic>
        <p:nvPicPr>
          <p:cNvPr id="180" name="Picture 3" descr="S:\Production\Art Files--Final\RESPECT-MSPCP\Genetics\RES.C1.GEN.L1HO.022.jpg">
            <a:extLst>
              <a:ext uri="{FF2B5EF4-FFF2-40B4-BE49-F238E27FC236}">
                <a16:creationId xmlns:a16="http://schemas.microsoft.com/office/drawing/2014/main" id="{0D25B096-821B-4C54-B914-14B118CA71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852867" y="1570396"/>
            <a:ext cx="1775508" cy="1421468"/>
          </a:xfrm>
          <a:prstGeom prst="rect">
            <a:avLst/>
          </a:prstGeom>
          <a:noFill/>
          <a:extLst>
            <a:ext uri="{909E8E84-426E-40DD-AFC4-6F175D3DCCD1}">
              <a14:hiddenFill xmlns:a14="http://schemas.microsoft.com/office/drawing/2010/main">
                <a:solidFill>
                  <a:srgbClr val="FFFFFF"/>
                </a:solidFill>
              </a14:hiddenFill>
            </a:ext>
          </a:extLst>
        </p:spPr>
      </p:pic>
      <p:sp>
        <p:nvSpPr>
          <p:cNvPr id="181" name="TextBox 180">
            <a:extLst>
              <a:ext uri="{FF2B5EF4-FFF2-40B4-BE49-F238E27FC236}">
                <a16:creationId xmlns:a16="http://schemas.microsoft.com/office/drawing/2014/main" id="{DDA38ADC-EB2A-4292-BA99-F500C7670C6C}"/>
              </a:ext>
            </a:extLst>
          </p:cNvPr>
          <p:cNvSpPr txBox="1"/>
          <p:nvPr/>
        </p:nvSpPr>
        <p:spPr>
          <a:xfrm>
            <a:off x="4724400" y="3200400"/>
            <a:ext cx="1676400" cy="430887"/>
          </a:xfrm>
          <a:prstGeom prst="rect">
            <a:avLst/>
          </a:prstGeom>
          <a:noFill/>
        </p:spPr>
        <p:txBody>
          <a:bodyPr wrap="square" rtlCol="0">
            <a:spAutoFit/>
          </a:bodyPr>
          <a:lstStyle/>
          <a:p>
            <a:r>
              <a:rPr lang="en-US" sz="2200" dirty="0">
                <a:latin typeface="Calibri" pitchFamily="34" charset="0"/>
              </a:rPr>
              <a:t>Generation 1</a:t>
            </a:r>
          </a:p>
        </p:txBody>
      </p:sp>
      <p:sp>
        <p:nvSpPr>
          <p:cNvPr id="182" name="TextBox 181">
            <a:extLst>
              <a:ext uri="{FF2B5EF4-FFF2-40B4-BE49-F238E27FC236}">
                <a16:creationId xmlns:a16="http://schemas.microsoft.com/office/drawing/2014/main" id="{49C9A792-1AD9-4D6F-9CDD-97C3E57E4ED0}"/>
              </a:ext>
            </a:extLst>
          </p:cNvPr>
          <p:cNvSpPr txBox="1"/>
          <p:nvPr/>
        </p:nvSpPr>
        <p:spPr>
          <a:xfrm>
            <a:off x="4609702" y="2905539"/>
            <a:ext cx="2146742" cy="215444"/>
          </a:xfrm>
          <a:prstGeom prst="rect">
            <a:avLst/>
          </a:prstGeom>
          <a:noFill/>
        </p:spPr>
        <p:txBody>
          <a:bodyPr wrap="none" rtlCol="0">
            <a:spAutoFit/>
          </a:bodyPr>
          <a:lstStyle/>
          <a:p>
            <a:r>
              <a:rPr lang="en-US" sz="800" dirty="0">
                <a:latin typeface="Calibri" panose="020F0502020204030204" pitchFamily="34" charset="0"/>
              </a:rPr>
              <a:t>Photo courtesy of © </a:t>
            </a:r>
            <a:r>
              <a:rPr lang="en-US" sz="800" dirty="0" err="1">
                <a:latin typeface="Calibri" panose="020F0502020204030204" pitchFamily="34" charset="0"/>
              </a:rPr>
              <a:t>Oxilixo</a:t>
            </a:r>
            <a:r>
              <a:rPr lang="en-US" sz="800" dirty="0">
                <a:latin typeface="Calibri" panose="020F0502020204030204" pitchFamily="34" charset="0"/>
              </a:rPr>
              <a:t> | Dreamstime.com</a:t>
            </a:r>
          </a:p>
        </p:txBody>
      </p:sp>
      <p:sp>
        <p:nvSpPr>
          <p:cNvPr id="183" name="TextBox 182">
            <a:extLst>
              <a:ext uri="{FF2B5EF4-FFF2-40B4-BE49-F238E27FC236}">
                <a16:creationId xmlns:a16="http://schemas.microsoft.com/office/drawing/2014/main" id="{6EDB84C5-892D-478A-9EB6-E7198C1386CD}"/>
              </a:ext>
            </a:extLst>
          </p:cNvPr>
          <p:cNvSpPr txBox="1"/>
          <p:nvPr/>
        </p:nvSpPr>
        <p:spPr>
          <a:xfrm>
            <a:off x="6946545" y="2909006"/>
            <a:ext cx="2146742" cy="215444"/>
          </a:xfrm>
          <a:prstGeom prst="rect">
            <a:avLst/>
          </a:prstGeom>
          <a:noFill/>
        </p:spPr>
        <p:txBody>
          <a:bodyPr wrap="none" rtlCol="0">
            <a:spAutoFit/>
          </a:bodyPr>
          <a:lstStyle/>
          <a:p>
            <a:r>
              <a:rPr lang="en-US" sz="800" dirty="0">
                <a:latin typeface="Calibri" panose="020F0502020204030204" pitchFamily="34" charset="0"/>
              </a:rPr>
              <a:t>Photo courtesy of © </a:t>
            </a:r>
            <a:r>
              <a:rPr lang="en-US" sz="800" dirty="0" err="1">
                <a:latin typeface="Calibri" panose="020F0502020204030204" pitchFamily="34" charset="0"/>
              </a:rPr>
              <a:t>Isselee</a:t>
            </a:r>
            <a:r>
              <a:rPr lang="en-US" sz="800" dirty="0">
                <a:latin typeface="Calibri" panose="020F0502020204030204" pitchFamily="34" charset="0"/>
              </a:rPr>
              <a:t> | Dreamstime.com</a:t>
            </a:r>
          </a:p>
        </p:txBody>
      </p:sp>
      <p:pic>
        <p:nvPicPr>
          <p:cNvPr id="184" name="Picture 183">
            <a:extLst>
              <a:ext uri="{FF2B5EF4-FFF2-40B4-BE49-F238E27FC236}">
                <a16:creationId xmlns:a16="http://schemas.microsoft.com/office/drawing/2014/main" id="{7B4132CB-F7C1-45D0-919F-6BB6291360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103" t="699" r="39155" b="42462"/>
          <a:stretch/>
        </p:blipFill>
        <p:spPr>
          <a:xfrm>
            <a:off x="4477980" y="3945473"/>
            <a:ext cx="685786" cy="654614"/>
          </a:xfrm>
          <a:prstGeom prst="rect">
            <a:avLst/>
          </a:prstGeom>
        </p:spPr>
      </p:pic>
      <p:pic>
        <p:nvPicPr>
          <p:cNvPr id="185" name="Picture 184">
            <a:extLst>
              <a:ext uri="{FF2B5EF4-FFF2-40B4-BE49-F238E27FC236}">
                <a16:creationId xmlns:a16="http://schemas.microsoft.com/office/drawing/2014/main" id="{E6D373B4-A840-4739-98C5-A3778576D7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762"/>
          <a:stretch/>
        </p:blipFill>
        <p:spPr>
          <a:xfrm>
            <a:off x="6085693" y="3939915"/>
            <a:ext cx="685225" cy="650383"/>
          </a:xfrm>
          <a:prstGeom prst="rect">
            <a:avLst/>
          </a:prstGeom>
        </p:spPr>
      </p:pic>
      <p:pic>
        <p:nvPicPr>
          <p:cNvPr id="186" name="Picture 185">
            <a:extLst>
              <a:ext uri="{FF2B5EF4-FFF2-40B4-BE49-F238E27FC236}">
                <a16:creationId xmlns:a16="http://schemas.microsoft.com/office/drawing/2014/main" id="{2967C593-05D2-4E7A-B9EA-1AFE6D6228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953" r="21192"/>
          <a:stretch/>
        </p:blipFill>
        <p:spPr>
          <a:xfrm>
            <a:off x="8409640" y="3944979"/>
            <a:ext cx="669670" cy="655602"/>
          </a:xfrm>
          <a:prstGeom prst="rect">
            <a:avLst/>
          </a:prstGeom>
        </p:spPr>
      </p:pic>
      <p:pic>
        <p:nvPicPr>
          <p:cNvPr id="187" name="Picture 186">
            <a:extLst>
              <a:ext uri="{FF2B5EF4-FFF2-40B4-BE49-F238E27FC236}">
                <a16:creationId xmlns:a16="http://schemas.microsoft.com/office/drawing/2014/main" id="{43DD8768-97B4-471E-94B5-3C25987849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678" t="3587" r="23153" b="9152"/>
          <a:stretch/>
        </p:blipFill>
        <p:spPr>
          <a:xfrm>
            <a:off x="5311868" y="3939915"/>
            <a:ext cx="553673" cy="664405"/>
          </a:xfrm>
          <a:prstGeom prst="rect">
            <a:avLst/>
          </a:prstGeom>
        </p:spPr>
      </p:pic>
      <p:pic>
        <p:nvPicPr>
          <p:cNvPr id="188" name="Picture 187">
            <a:extLst>
              <a:ext uri="{FF2B5EF4-FFF2-40B4-BE49-F238E27FC236}">
                <a16:creationId xmlns:a16="http://schemas.microsoft.com/office/drawing/2014/main" id="{21556780-08A0-4FE9-8BE2-D085080207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4200" y="3946867"/>
            <a:ext cx="587747" cy="656091"/>
          </a:xfrm>
          <a:prstGeom prst="rect">
            <a:avLst/>
          </a:prstGeom>
        </p:spPr>
      </p:pic>
      <p:pic>
        <p:nvPicPr>
          <p:cNvPr id="189" name="Picture 188">
            <a:extLst>
              <a:ext uri="{FF2B5EF4-FFF2-40B4-BE49-F238E27FC236}">
                <a16:creationId xmlns:a16="http://schemas.microsoft.com/office/drawing/2014/main" id="{D6B6691C-AA72-436D-B08B-B84C6520157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8896" t="22804" r="20477" b="12741"/>
          <a:stretch/>
        </p:blipFill>
        <p:spPr>
          <a:xfrm>
            <a:off x="7693782" y="3951102"/>
            <a:ext cx="541955" cy="644854"/>
          </a:xfrm>
          <a:prstGeom prst="rect">
            <a:avLst/>
          </a:prstGeom>
        </p:spPr>
      </p:pic>
      <p:cxnSp>
        <p:nvCxnSpPr>
          <p:cNvPr id="190" name="Straight Connector 189">
            <a:extLst>
              <a:ext uri="{FF2B5EF4-FFF2-40B4-BE49-F238E27FC236}">
                <a16:creationId xmlns:a16="http://schemas.microsoft.com/office/drawing/2014/main" id="{5B513888-E4E1-48F0-B775-7934259F61F4}"/>
              </a:ext>
            </a:extLst>
          </p:cNvPr>
          <p:cNvCxnSpPr/>
          <p:nvPr/>
        </p:nvCxnSpPr>
        <p:spPr>
          <a:xfrm>
            <a:off x="5216233" y="4278312"/>
            <a:ext cx="6433" cy="6346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9AB1F21B-E41A-4932-9E08-70795749992D}"/>
              </a:ext>
            </a:extLst>
          </p:cNvPr>
          <p:cNvCxnSpPr/>
          <p:nvPr/>
        </p:nvCxnSpPr>
        <p:spPr>
          <a:xfrm flipH="1" flipV="1">
            <a:off x="5029200" y="4919533"/>
            <a:ext cx="381001"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3EC407B1-4E58-4883-BC5E-B29D88406119}"/>
              </a:ext>
            </a:extLst>
          </p:cNvPr>
          <p:cNvCxnSpPr/>
          <p:nvPr/>
        </p:nvCxnSpPr>
        <p:spPr>
          <a:xfrm flipV="1">
            <a:off x="5029200" y="4905563"/>
            <a:ext cx="0" cy="20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0DBF284-04CE-4DF9-ADEB-B12D9EA638B1}"/>
              </a:ext>
            </a:extLst>
          </p:cNvPr>
          <p:cNvCxnSpPr/>
          <p:nvPr/>
        </p:nvCxnSpPr>
        <p:spPr>
          <a:xfrm flipV="1">
            <a:off x="5410200" y="4905563"/>
            <a:ext cx="0" cy="20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9739BB0-1A3E-456C-88C9-21F7EFD43CC3}"/>
              </a:ext>
            </a:extLst>
          </p:cNvPr>
          <p:cNvCxnSpPr/>
          <p:nvPr/>
        </p:nvCxnSpPr>
        <p:spPr>
          <a:xfrm>
            <a:off x="6830312" y="4278312"/>
            <a:ext cx="6433" cy="6346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34C1FBBB-024C-47FC-BDBC-2F5A560F8A3B}"/>
              </a:ext>
            </a:extLst>
          </p:cNvPr>
          <p:cNvCxnSpPr/>
          <p:nvPr/>
        </p:nvCxnSpPr>
        <p:spPr>
          <a:xfrm flipH="1" flipV="1">
            <a:off x="6643279" y="4919533"/>
            <a:ext cx="381001"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587ADFC8-A16D-435D-832E-DF59544F21A5}"/>
              </a:ext>
            </a:extLst>
          </p:cNvPr>
          <p:cNvCxnSpPr/>
          <p:nvPr/>
        </p:nvCxnSpPr>
        <p:spPr>
          <a:xfrm flipV="1">
            <a:off x="6643279" y="4905563"/>
            <a:ext cx="0" cy="20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18744486-9C88-4B98-B65D-A7D812F2210A}"/>
              </a:ext>
            </a:extLst>
          </p:cNvPr>
          <p:cNvCxnSpPr/>
          <p:nvPr/>
        </p:nvCxnSpPr>
        <p:spPr>
          <a:xfrm flipV="1">
            <a:off x="7024279" y="4905563"/>
            <a:ext cx="0" cy="20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27E0DC53-57D0-4663-AA45-AA81DF23C70E}"/>
              </a:ext>
            </a:extLst>
          </p:cNvPr>
          <p:cNvCxnSpPr/>
          <p:nvPr/>
        </p:nvCxnSpPr>
        <p:spPr>
          <a:xfrm>
            <a:off x="8301856" y="4285494"/>
            <a:ext cx="6433" cy="6346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019AB29-72A9-42E0-BB92-3CEA822F1EB1}"/>
              </a:ext>
            </a:extLst>
          </p:cNvPr>
          <p:cNvCxnSpPr/>
          <p:nvPr/>
        </p:nvCxnSpPr>
        <p:spPr>
          <a:xfrm flipH="1" flipV="1">
            <a:off x="8114823" y="4926715"/>
            <a:ext cx="381001"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CCEE9228-F020-4B39-8BD8-103129CE06AD}"/>
              </a:ext>
            </a:extLst>
          </p:cNvPr>
          <p:cNvCxnSpPr/>
          <p:nvPr/>
        </p:nvCxnSpPr>
        <p:spPr>
          <a:xfrm flipV="1">
            <a:off x="8114823" y="4912745"/>
            <a:ext cx="0" cy="20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B832157E-6907-4E6B-A779-CB1A964DD403}"/>
              </a:ext>
            </a:extLst>
          </p:cNvPr>
          <p:cNvCxnSpPr/>
          <p:nvPr/>
        </p:nvCxnSpPr>
        <p:spPr>
          <a:xfrm flipV="1">
            <a:off x="8495823" y="4912745"/>
            <a:ext cx="0" cy="20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FAEC169B-3DCB-41AB-A458-0AF16AC0DF9C}"/>
              </a:ext>
            </a:extLst>
          </p:cNvPr>
          <p:cNvSpPr txBox="1"/>
          <p:nvPr/>
        </p:nvSpPr>
        <p:spPr>
          <a:xfrm>
            <a:off x="5179864" y="4554519"/>
            <a:ext cx="1811355" cy="430887"/>
          </a:xfrm>
          <a:prstGeom prst="rect">
            <a:avLst/>
          </a:prstGeom>
          <a:noFill/>
        </p:spPr>
        <p:txBody>
          <a:bodyPr wrap="square" rtlCol="0">
            <a:spAutoFit/>
          </a:bodyPr>
          <a:lstStyle/>
          <a:p>
            <a:r>
              <a:rPr lang="en-US" sz="2200" dirty="0">
                <a:latin typeface="Calibri" pitchFamily="34" charset="0"/>
              </a:rPr>
              <a:t>Generation 2</a:t>
            </a:r>
          </a:p>
        </p:txBody>
      </p:sp>
      <p:pic>
        <p:nvPicPr>
          <p:cNvPr id="203" name="Picture 202">
            <a:extLst>
              <a:ext uri="{FF2B5EF4-FFF2-40B4-BE49-F238E27FC236}">
                <a16:creationId xmlns:a16="http://schemas.microsoft.com/office/drawing/2014/main" id="{C4C061A5-8791-4765-A8F0-249A79E360D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0920" t="9013" r="21139" b="23045"/>
          <a:stretch/>
        </p:blipFill>
        <p:spPr>
          <a:xfrm>
            <a:off x="6133463" y="5128596"/>
            <a:ext cx="738379" cy="767329"/>
          </a:xfrm>
          <a:prstGeom prst="rect">
            <a:avLst/>
          </a:prstGeom>
        </p:spPr>
      </p:pic>
      <p:pic>
        <p:nvPicPr>
          <p:cNvPr id="204" name="Picture 203">
            <a:extLst>
              <a:ext uri="{FF2B5EF4-FFF2-40B4-BE49-F238E27FC236}">
                <a16:creationId xmlns:a16="http://schemas.microsoft.com/office/drawing/2014/main" id="{B4FE2D6F-25ED-45AE-9DFA-32F85491EBD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6100" t="21728" r="6113" b="6220"/>
          <a:stretch/>
        </p:blipFill>
        <p:spPr>
          <a:xfrm>
            <a:off x="8470999" y="5080317"/>
            <a:ext cx="598294" cy="895181"/>
          </a:xfrm>
          <a:prstGeom prst="rect">
            <a:avLst/>
          </a:prstGeom>
        </p:spPr>
      </p:pic>
      <p:pic>
        <p:nvPicPr>
          <p:cNvPr id="205" name="Picture 204">
            <a:extLst>
              <a:ext uri="{FF2B5EF4-FFF2-40B4-BE49-F238E27FC236}">
                <a16:creationId xmlns:a16="http://schemas.microsoft.com/office/drawing/2014/main" id="{8EA1B5D1-C2A0-42E0-8564-EFDBEF9F731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16386" y="5113351"/>
            <a:ext cx="597100" cy="817323"/>
          </a:xfrm>
          <a:prstGeom prst="rect">
            <a:avLst/>
          </a:prstGeom>
        </p:spPr>
      </p:pic>
      <p:sp>
        <p:nvSpPr>
          <p:cNvPr id="206" name="TextBox 205">
            <a:extLst>
              <a:ext uri="{FF2B5EF4-FFF2-40B4-BE49-F238E27FC236}">
                <a16:creationId xmlns:a16="http://schemas.microsoft.com/office/drawing/2014/main" id="{85F9B06A-551E-476F-B542-65E05A41E366}"/>
              </a:ext>
            </a:extLst>
          </p:cNvPr>
          <p:cNvSpPr txBox="1"/>
          <p:nvPr/>
        </p:nvSpPr>
        <p:spPr>
          <a:xfrm>
            <a:off x="7432896" y="5990345"/>
            <a:ext cx="1593408" cy="215444"/>
          </a:xfrm>
          <a:prstGeom prst="rect">
            <a:avLst/>
          </a:prstGeom>
          <a:noFill/>
        </p:spPr>
        <p:txBody>
          <a:bodyPr wrap="square" rtlCol="0">
            <a:spAutoFit/>
          </a:bodyPr>
          <a:lstStyle/>
          <a:p>
            <a:pPr algn="ctr"/>
            <a:r>
              <a:rPr lang="en-US" sz="800" dirty="0">
                <a:latin typeface="Calibri" panose="020F0502020204030204" pitchFamily="34" charset="0"/>
              </a:rPr>
              <a:t>Photos courtesy of pixabay.com</a:t>
            </a:r>
          </a:p>
        </p:txBody>
      </p:sp>
      <p:pic>
        <p:nvPicPr>
          <p:cNvPr id="207" name="Picture 206">
            <a:extLst>
              <a:ext uri="{FF2B5EF4-FFF2-40B4-BE49-F238E27FC236}">
                <a16:creationId xmlns:a16="http://schemas.microsoft.com/office/drawing/2014/main" id="{123497A3-1A68-4B8C-8EEA-FA8AF52062E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24939" y="5112077"/>
            <a:ext cx="738378" cy="778378"/>
          </a:xfrm>
          <a:prstGeom prst="rect">
            <a:avLst/>
          </a:prstGeom>
        </p:spPr>
      </p:pic>
      <p:pic>
        <p:nvPicPr>
          <p:cNvPr id="208" name="Picture 207">
            <a:extLst>
              <a:ext uri="{FF2B5EF4-FFF2-40B4-BE49-F238E27FC236}">
                <a16:creationId xmlns:a16="http://schemas.microsoft.com/office/drawing/2014/main" id="{26AA0827-3689-4613-ABD8-9ECC7D73EB5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3439" t="17263" r="1587" b="7936"/>
          <a:stretch/>
        </p:blipFill>
        <p:spPr>
          <a:xfrm>
            <a:off x="5229837" y="5113350"/>
            <a:ext cx="778296" cy="817319"/>
          </a:xfrm>
          <a:prstGeom prst="rect">
            <a:avLst/>
          </a:prstGeom>
        </p:spPr>
      </p:pic>
      <p:pic>
        <p:nvPicPr>
          <p:cNvPr id="209" name="Picture 208">
            <a:extLst>
              <a:ext uri="{FF2B5EF4-FFF2-40B4-BE49-F238E27FC236}">
                <a16:creationId xmlns:a16="http://schemas.microsoft.com/office/drawing/2014/main" id="{1EE6667A-751B-4890-B193-E92757364C9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5309" t="12539" r="30177"/>
          <a:stretch/>
        </p:blipFill>
        <p:spPr>
          <a:xfrm>
            <a:off x="7682079" y="5102655"/>
            <a:ext cx="770158" cy="817323"/>
          </a:xfrm>
          <a:prstGeom prst="rect">
            <a:avLst/>
          </a:prstGeom>
        </p:spPr>
      </p:pic>
      <p:grpSp>
        <p:nvGrpSpPr>
          <p:cNvPr id="210" name="Group 209">
            <a:extLst>
              <a:ext uri="{FF2B5EF4-FFF2-40B4-BE49-F238E27FC236}">
                <a16:creationId xmlns:a16="http://schemas.microsoft.com/office/drawing/2014/main" id="{B69EF663-8438-459A-84EF-9FB8F0E3C1CE}"/>
              </a:ext>
            </a:extLst>
          </p:cNvPr>
          <p:cNvGrpSpPr/>
          <p:nvPr/>
        </p:nvGrpSpPr>
        <p:grpSpPr>
          <a:xfrm>
            <a:off x="719485" y="1732514"/>
            <a:ext cx="2644930" cy="967657"/>
            <a:chOff x="685800" y="1676400"/>
            <a:chExt cx="3124200" cy="1143000"/>
          </a:xfrm>
        </p:grpSpPr>
        <p:sp>
          <p:nvSpPr>
            <p:cNvPr id="211" name="Oval 210">
              <a:extLst>
                <a:ext uri="{FF2B5EF4-FFF2-40B4-BE49-F238E27FC236}">
                  <a16:creationId xmlns:a16="http://schemas.microsoft.com/office/drawing/2014/main" id="{60C51377-C121-4A28-A9E0-5C3EC13683A1}"/>
                </a:ext>
              </a:extLst>
            </p:cNvPr>
            <p:cNvSpPr/>
            <p:nvPr/>
          </p:nvSpPr>
          <p:spPr>
            <a:xfrm>
              <a:off x="685800" y="1676400"/>
              <a:ext cx="1143000" cy="1143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2" name="Straight Connector 211">
              <a:extLst>
                <a:ext uri="{FF2B5EF4-FFF2-40B4-BE49-F238E27FC236}">
                  <a16:creationId xmlns:a16="http://schemas.microsoft.com/office/drawing/2014/main" id="{0EB9DC9F-C732-4E3C-AE82-B73D7A469C6B}"/>
                </a:ext>
              </a:extLst>
            </p:cNvPr>
            <p:cNvCxnSpPr/>
            <p:nvPr/>
          </p:nvCxnSpPr>
          <p:spPr>
            <a:xfrm flipH="1" flipV="1">
              <a:off x="1828800" y="2209800"/>
              <a:ext cx="1061126" cy="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Rectangle 212">
              <a:extLst>
                <a:ext uri="{FF2B5EF4-FFF2-40B4-BE49-F238E27FC236}">
                  <a16:creationId xmlns:a16="http://schemas.microsoft.com/office/drawing/2014/main" id="{9D45642F-A05A-42B4-8890-80386EE3A7EB}"/>
                </a:ext>
              </a:extLst>
            </p:cNvPr>
            <p:cNvSpPr/>
            <p:nvPr/>
          </p:nvSpPr>
          <p:spPr>
            <a:xfrm>
              <a:off x="2895600" y="1751151"/>
              <a:ext cx="914400" cy="914291"/>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Oval 213">
            <a:extLst>
              <a:ext uri="{FF2B5EF4-FFF2-40B4-BE49-F238E27FC236}">
                <a16:creationId xmlns:a16="http://schemas.microsoft.com/office/drawing/2014/main" id="{81162CC3-DEE7-433C-B2FC-548D3DD24503}"/>
              </a:ext>
            </a:extLst>
          </p:cNvPr>
          <p:cNvSpPr/>
          <p:nvPr/>
        </p:nvSpPr>
        <p:spPr>
          <a:xfrm>
            <a:off x="1240816" y="4490478"/>
            <a:ext cx="387333" cy="3693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AD2A995A-B54B-462B-81DC-161286CA38B9}"/>
              </a:ext>
            </a:extLst>
          </p:cNvPr>
          <p:cNvSpPr/>
          <p:nvPr/>
        </p:nvSpPr>
        <p:spPr>
          <a:xfrm>
            <a:off x="2509877" y="4491505"/>
            <a:ext cx="387333" cy="3693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55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62" grpId="0" animBg="1"/>
      <p:bldP spid="163" grpId="0" animBg="1"/>
      <p:bldP spid="164" grpId="0" animBg="1"/>
      <p:bldP spid="165" grpId="0"/>
      <p:bldP spid="167" grpId="0"/>
      <p:bldP spid="214" grpId="0" animBg="1"/>
      <p:bldP spid="2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Mendel’s Pea Plants</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600" dirty="0"/>
              <a:t>In the 1850s and 1860s, a monk named </a:t>
            </a:r>
            <a:r>
              <a:rPr lang="en-US" sz="3600" dirty="0" err="1"/>
              <a:t>Gregor</a:t>
            </a:r>
            <a:r>
              <a:rPr lang="en-US" sz="3600" dirty="0"/>
              <a:t> Mendel noticed a similar inheritance pattern while he was growing pea plants in his garden.</a:t>
            </a:r>
          </a:p>
        </p:txBody>
      </p:sp>
    </p:spTree>
    <p:extLst>
      <p:ext uri="{BB962C8B-B14F-4D97-AF65-F5344CB8AC3E}">
        <p14:creationId xmlns:p14="http://schemas.microsoft.com/office/powerpoint/2010/main" val="247817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81000"/>
            <a:ext cx="8458200" cy="990600"/>
          </a:xfrm>
        </p:spPr>
        <p:txBody>
          <a:bodyPr>
            <a:normAutofit fontScale="90000"/>
          </a:bodyPr>
          <a:lstStyle/>
          <a:p>
            <a:pPr algn="l" eaLnBrk="1" fontAlgn="auto" hangingPunct="1">
              <a:spcAft>
                <a:spcPts val="0"/>
              </a:spcAft>
              <a:defRPr/>
            </a:pPr>
            <a:br>
              <a:rPr lang="en-US" dirty="0"/>
            </a:br>
            <a:r>
              <a:rPr lang="en-US" sz="4200" dirty="0">
                <a:latin typeface="Calibri" pitchFamily="34" charset="0"/>
              </a:rPr>
              <a:t>Norms for Working Together: The Heart </a:t>
            </a:r>
            <a:br>
              <a:rPr lang="en-US" sz="4400" dirty="0"/>
            </a:br>
            <a:endParaRPr lang="en-US" sz="4400" dirty="0"/>
          </a:p>
        </p:txBody>
      </p:sp>
      <p:sp>
        <p:nvSpPr>
          <p:cNvPr id="115715" name="Rectangle 3"/>
          <p:cNvSpPr>
            <a:spLocks noGrp="1" noChangeArrowheads="1"/>
          </p:cNvSpPr>
          <p:nvPr>
            <p:ph idx="1"/>
          </p:nvPr>
        </p:nvSpPr>
        <p:spPr>
          <a:xfrm>
            <a:off x="609600" y="2209800"/>
            <a:ext cx="8229600" cy="4495800"/>
          </a:xfrm>
        </p:spPr>
        <p:txBody>
          <a:bodyPr rtlCol="0">
            <a:normAutofit fontScale="85000" lnSpcReduction="20000"/>
          </a:bodyPr>
          <a:lstStyle/>
          <a:p>
            <a:pPr marL="0" indent="0" eaLnBrk="1" fontAlgn="auto" hangingPunct="1">
              <a:spcAft>
                <a:spcPts val="0"/>
              </a:spcAft>
              <a:buFont typeface="Arial" pitchFamily="34" charset="0"/>
              <a:buNone/>
              <a:defRPr/>
            </a:pPr>
            <a:r>
              <a:rPr lang="en-US" sz="3200" b="1" dirty="0"/>
              <a:t>The Heart of </a:t>
            </a:r>
            <a:r>
              <a:rPr lang="en-US" sz="3200" b="1" dirty="0" err="1"/>
              <a:t>RESPeCT</a:t>
            </a:r>
            <a:r>
              <a:rPr lang="en-US" sz="3200" b="1" dirty="0"/>
              <a:t> Lesson Analysis and Content </a:t>
            </a:r>
            <a:br>
              <a:rPr lang="en-US" sz="3200" b="1" dirty="0"/>
            </a:br>
            <a:r>
              <a:rPr lang="en-US" sz="3200" b="1" dirty="0"/>
              <a:t>Deepening</a:t>
            </a:r>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Keep the goal in mind: analysis of teaching to improve student learning.  </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Share your ideas, uncertainties, confusion, disagreements, questions, and good humor. All points of view are welcome.</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Expect and ask questions to deepen everyone’s learning; be constructively challenging.</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Listen carefully; seek to understand other participants’ points of view.</a:t>
            </a:r>
            <a:endParaRPr lang="en-US" sz="32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9600" y="1143000"/>
            <a:ext cx="831476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700" b="1" dirty="0">
                <a:solidFill>
                  <a:srgbClr val="000000"/>
                </a:solidFill>
                <a:latin typeface="Calibri" panose="020F0502020204030204" pitchFamily="34" charset="0"/>
              </a:rPr>
              <a:t>Purpose: </a:t>
            </a:r>
            <a:r>
              <a:rPr lang="en-US" altLang="en-US" sz="27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800600" y="1295400"/>
            <a:ext cx="0" cy="5105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2133600" y="2057400"/>
            <a:ext cx="1061126" cy="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6324600" y="1981200"/>
            <a:ext cx="1061126" cy="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200400" y="1524000"/>
            <a:ext cx="920074" cy="10816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66800" y="1524000"/>
            <a:ext cx="1072783" cy="1081617"/>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S:\Production\Art Files--Final\RESPECT-MSPCP\Genetics\RES.C1.GEN.L4HO.0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25" t="23706" r="10550" b="8274"/>
          <a:stretch/>
        </p:blipFill>
        <p:spPr bwMode="auto">
          <a:xfrm>
            <a:off x="5410200" y="1371600"/>
            <a:ext cx="904459" cy="11757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S:\Production\Art Files--Final\RESPECT-MSPCP\Genetics\RES.C1.GEN.L4HO.00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84" t="21086" r="9555" b="5573"/>
          <a:stretch/>
        </p:blipFill>
        <p:spPr bwMode="auto">
          <a:xfrm>
            <a:off x="7391400" y="1371600"/>
            <a:ext cx="980997" cy="1219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348560" y="2514600"/>
            <a:ext cx="1057563" cy="400110"/>
          </a:xfrm>
          <a:prstGeom prst="rect">
            <a:avLst/>
          </a:prstGeom>
          <a:noFill/>
        </p:spPr>
        <p:txBody>
          <a:bodyPr wrap="square" rtlCol="0">
            <a:spAutoFit/>
          </a:bodyPr>
          <a:lstStyle/>
          <a:p>
            <a:r>
              <a:rPr lang="en-US" sz="1000" dirty="0">
                <a:latin typeface="Calibri" panose="020F0502020204030204" pitchFamily="34" charset="0"/>
              </a:rPr>
              <a:t>Photograph by </a:t>
            </a:r>
            <a:r>
              <a:rPr lang="en-US" sz="1000" dirty="0" err="1">
                <a:latin typeface="Calibri" panose="020F0502020204030204" pitchFamily="34" charset="0"/>
              </a:rPr>
              <a:t>Pakpoom</a:t>
            </a:r>
            <a:endParaRPr lang="en-US" sz="1000" dirty="0">
              <a:latin typeface="Calibri" panose="020F0502020204030204" pitchFamily="34" charset="0"/>
            </a:endParaRPr>
          </a:p>
        </p:txBody>
      </p:sp>
      <p:sp>
        <p:nvSpPr>
          <p:cNvPr id="15" name="TextBox 14"/>
          <p:cNvSpPr txBox="1"/>
          <p:nvPr/>
        </p:nvSpPr>
        <p:spPr>
          <a:xfrm>
            <a:off x="7385726" y="2547397"/>
            <a:ext cx="1209598" cy="400110"/>
          </a:xfrm>
          <a:prstGeom prst="rect">
            <a:avLst/>
          </a:prstGeom>
          <a:noFill/>
        </p:spPr>
        <p:txBody>
          <a:bodyPr wrap="square" rtlCol="0">
            <a:spAutoFit/>
          </a:bodyPr>
          <a:lstStyle/>
          <a:p>
            <a:r>
              <a:rPr lang="en-US" sz="1000" dirty="0">
                <a:latin typeface="Calibri" panose="020F0502020204030204" pitchFamily="34" charset="0"/>
              </a:rPr>
              <a:t>Photograph by </a:t>
            </a:r>
            <a:r>
              <a:rPr lang="en-US" sz="1000" dirty="0" err="1">
                <a:latin typeface="Calibri" panose="020F0502020204030204" pitchFamily="34" charset="0"/>
              </a:rPr>
              <a:t>Maksym</a:t>
            </a:r>
            <a:r>
              <a:rPr lang="en-US" sz="1000" dirty="0">
                <a:latin typeface="Calibri" panose="020F0502020204030204" pitchFamily="34" charset="0"/>
              </a:rPr>
              <a:t> </a:t>
            </a:r>
            <a:r>
              <a:rPr lang="en-US" sz="1000" dirty="0" err="1">
                <a:latin typeface="Calibri" panose="020F0502020204030204" pitchFamily="34" charset="0"/>
              </a:rPr>
              <a:t>Surovtsev</a:t>
            </a:r>
            <a:endParaRPr lang="en-US" sz="1000" dirty="0">
              <a:latin typeface="Calibri" panose="020F0502020204030204" pitchFamily="34" charset="0"/>
            </a:endParaRPr>
          </a:p>
        </p:txBody>
      </p:sp>
      <p:sp>
        <p:nvSpPr>
          <p:cNvPr id="18" name="Title 1"/>
          <p:cNvSpPr>
            <a:spLocks noGrp="1"/>
          </p:cNvSpPr>
          <p:nvPr>
            <p:ph type="title"/>
          </p:nvPr>
        </p:nvSpPr>
        <p:spPr>
          <a:xfrm>
            <a:off x="609600" y="381000"/>
            <a:ext cx="8077200" cy="990600"/>
          </a:xfrm>
        </p:spPr>
        <p:txBody>
          <a:bodyPr>
            <a:noAutofit/>
          </a:bodyPr>
          <a:lstStyle/>
          <a:p>
            <a:pPr lvl="0"/>
            <a:br>
              <a:rPr lang="en-US" dirty="0"/>
            </a:br>
            <a:r>
              <a:rPr lang="en-US" dirty="0"/>
              <a:t>A Pedigree of Pea Plants</a:t>
            </a:r>
            <a:br>
              <a:rPr lang="en-US" dirty="0"/>
            </a:br>
            <a:endParaRPr lang="en-US" dirty="0"/>
          </a:p>
        </p:txBody>
      </p:sp>
    </p:spTree>
    <p:extLst>
      <p:ext uri="{BB962C8B-B14F-4D97-AF65-F5344CB8AC3E}">
        <p14:creationId xmlns:p14="http://schemas.microsoft.com/office/powerpoint/2010/main" val="541315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800600" y="1447800"/>
            <a:ext cx="0" cy="4953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437220" y="2035181"/>
            <a:ext cx="1226232" cy="19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058390" y="2045073"/>
            <a:ext cx="0" cy="1458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45"/>
          <p:cNvGrpSpPr/>
          <p:nvPr/>
        </p:nvGrpSpPr>
        <p:grpSpPr>
          <a:xfrm>
            <a:off x="5133472" y="3479111"/>
            <a:ext cx="3823515" cy="416842"/>
            <a:chOff x="442423" y="4360944"/>
            <a:chExt cx="3823515" cy="416842"/>
          </a:xfrm>
        </p:grpSpPr>
        <p:grpSp>
          <p:nvGrpSpPr>
            <p:cNvPr id="3" name="Group 46"/>
            <p:cNvGrpSpPr/>
            <p:nvPr/>
          </p:nvGrpSpPr>
          <p:grpSpPr>
            <a:xfrm>
              <a:off x="442423" y="4360944"/>
              <a:ext cx="3823515" cy="388327"/>
              <a:chOff x="4876800" y="2808829"/>
              <a:chExt cx="3823515" cy="388327"/>
            </a:xfrm>
          </p:grpSpPr>
          <p:cxnSp>
            <p:nvCxnSpPr>
              <p:cNvPr id="53" name="Straight Connector 52"/>
              <p:cNvCxnSpPr/>
              <p:nvPr/>
            </p:nvCxnSpPr>
            <p:spPr>
              <a:xfrm flipH="1">
                <a:off x="4876800" y="2808829"/>
                <a:ext cx="3823515" cy="73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876800" y="281621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562551" y="2816211"/>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flipV="1">
              <a:off x="1853989" y="4368326"/>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435821" y="439684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073843" y="439684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712906" y="439684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255524" y="4387033"/>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5105400" y="3048000"/>
            <a:ext cx="2118823" cy="430887"/>
          </a:xfrm>
          <a:prstGeom prst="rect">
            <a:avLst/>
          </a:prstGeom>
          <a:noFill/>
        </p:spPr>
        <p:txBody>
          <a:bodyPr wrap="square" rtlCol="0">
            <a:spAutoFit/>
          </a:bodyPr>
          <a:lstStyle/>
          <a:p>
            <a:r>
              <a:rPr lang="en-US" sz="2200" dirty="0">
                <a:latin typeface="Calibri" pitchFamily="34" charset="0"/>
              </a:rPr>
              <a:t>Generation 1</a:t>
            </a:r>
          </a:p>
        </p:txBody>
      </p:sp>
      <p:pic>
        <p:nvPicPr>
          <p:cNvPr id="66" name="Picture 3" descr="S:\Production\Art Files--Final\RESPECT-MSPCP\Genetics\RES.C1.GEN.L4HO.00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4" t="21086" r="9555" b="5573"/>
          <a:stretch/>
        </p:blipFill>
        <p:spPr bwMode="auto">
          <a:xfrm>
            <a:off x="7608787" y="1473294"/>
            <a:ext cx="1013020" cy="125421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S:\Production\Art Files--Final\RESPECT-MSPCP\Genetics\RES.C1.GEN.L4HO.00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525" t="23706" r="10550" b="8274"/>
          <a:stretch/>
        </p:blipFill>
        <p:spPr bwMode="auto">
          <a:xfrm>
            <a:off x="5510395" y="1443897"/>
            <a:ext cx="970572" cy="126174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S:\Production\Art Files--Final\RESPECT-MSPCP\Genetics\RES.C1.GEN.L4HO.00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4993104" y="3895953"/>
            <a:ext cx="401431" cy="52186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S:\Production\Art Files--Final\RESPECT-MSPCP\Genetics\RES.C1.GEN.L4HO.00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5612661" y="3903059"/>
            <a:ext cx="401431" cy="52186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S:\Production\Art Files--Final\RESPECT-MSPCP\Genetics\RES.C1.GEN.L4HO.00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6321360" y="3895953"/>
            <a:ext cx="401431" cy="5218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S:\Production\Art Files--Final\RESPECT-MSPCP\Genetics\RES.C1.GEN.L4HO.00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6920308" y="3903059"/>
            <a:ext cx="401431" cy="52186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S:\Production\Art Files--Final\RESPECT-MSPCP\Genetics\RES.C1.GEN.L4HO.00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7583904" y="3867438"/>
            <a:ext cx="401431" cy="52186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S:\Production\Art Files--Final\RESPECT-MSPCP\Genetics\RES.C1.GEN.L4HO.00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8165432" y="3884140"/>
            <a:ext cx="401431" cy="52186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S:\Production\Art Files--Final\RESPECT-MSPCP\Genetics\RES.C1.GEN.L4HO.00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8702652" y="3883032"/>
            <a:ext cx="401431" cy="52186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83"/>
          <p:cNvGrpSpPr/>
          <p:nvPr/>
        </p:nvGrpSpPr>
        <p:grpSpPr>
          <a:xfrm>
            <a:off x="228600" y="1443897"/>
            <a:ext cx="4434831" cy="2912039"/>
            <a:chOff x="323037" y="1443897"/>
            <a:chExt cx="4434831" cy="2912039"/>
          </a:xfrm>
        </p:grpSpPr>
        <p:cxnSp>
          <p:nvCxnSpPr>
            <p:cNvPr id="85" name="Straight Connector 84"/>
            <p:cNvCxnSpPr/>
            <p:nvPr/>
          </p:nvCxnSpPr>
          <p:spPr>
            <a:xfrm>
              <a:off x="2765166" y="1962529"/>
              <a:ext cx="0" cy="1529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85"/>
            <p:cNvGrpSpPr/>
            <p:nvPr/>
          </p:nvGrpSpPr>
          <p:grpSpPr>
            <a:xfrm>
              <a:off x="591233" y="3429000"/>
              <a:ext cx="3962400" cy="444435"/>
              <a:chOff x="442423" y="4333351"/>
              <a:chExt cx="3962400" cy="444435"/>
            </a:xfrm>
          </p:grpSpPr>
          <p:grpSp>
            <p:nvGrpSpPr>
              <p:cNvPr id="7" name="Group 96"/>
              <p:cNvGrpSpPr/>
              <p:nvPr/>
            </p:nvGrpSpPr>
            <p:grpSpPr>
              <a:xfrm>
                <a:off x="442423" y="4368326"/>
                <a:ext cx="3962400" cy="380945"/>
                <a:chOff x="4876800" y="2816211"/>
                <a:chExt cx="3962400" cy="380945"/>
              </a:xfrm>
            </p:grpSpPr>
            <p:cxnSp>
              <p:nvCxnSpPr>
                <p:cNvPr id="103" name="Straight Connector 102"/>
                <p:cNvCxnSpPr/>
                <p:nvPr/>
              </p:nvCxnSpPr>
              <p:spPr>
                <a:xfrm flipH="1" flipV="1">
                  <a:off x="4876800" y="2816211"/>
                  <a:ext cx="39624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4876800" y="281621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5562551" y="2816211"/>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8" name="Straight Connector 97"/>
              <p:cNvCxnSpPr/>
              <p:nvPr/>
            </p:nvCxnSpPr>
            <p:spPr>
              <a:xfrm flipV="1">
                <a:off x="1853989" y="4368326"/>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2435821" y="439684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3073843" y="439684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3712906" y="439684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4404823" y="4333351"/>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Rounded Rectangle 86"/>
            <p:cNvSpPr/>
            <p:nvPr/>
          </p:nvSpPr>
          <p:spPr>
            <a:xfrm>
              <a:off x="980803" y="3810000"/>
              <a:ext cx="460037" cy="540809"/>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2275042" y="3806098"/>
              <a:ext cx="460037" cy="540809"/>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3552127" y="3810000"/>
              <a:ext cx="460037" cy="540809"/>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p:cNvCxnSpPr/>
            <p:nvPr/>
          </p:nvCxnSpPr>
          <p:spPr>
            <a:xfrm flipH="1" flipV="1">
              <a:off x="2240277" y="1953905"/>
              <a:ext cx="1061126" cy="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3301403" y="1443898"/>
              <a:ext cx="920074" cy="10816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167494" y="1443897"/>
              <a:ext cx="1072783" cy="1081617"/>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23037" y="3815128"/>
              <a:ext cx="536391" cy="540808"/>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655033" y="3815128"/>
              <a:ext cx="536391" cy="540808"/>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874887" y="3815128"/>
              <a:ext cx="536391" cy="540808"/>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221477" y="3806099"/>
              <a:ext cx="536391" cy="540808"/>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5562600" y="2667000"/>
            <a:ext cx="1057563" cy="400110"/>
          </a:xfrm>
          <a:prstGeom prst="rect">
            <a:avLst/>
          </a:prstGeom>
          <a:noFill/>
        </p:spPr>
        <p:txBody>
          <a:bodyPr wrap="square" rtlCol="0">
            <a:spAutoFit/>
          </a:bodyPr>
          <a:lstStyle/>
          <a:p>
            <a:r>
              <a:rPr lang="en-US" sz="1000" dirty="0">
                <a:latin typeface="Calibri" panose="020F0502020204030204" pitchFamily="34" charset="0"/>
              </a:rPr>
              <a:t>Photograph by </a:t>
            </a:r>
            <a:r>
              <a:rPr lang="en-US" sz="1000" dirty="0" err="1">
                <a:latin typeface="Calibri" panose="020F0502020204030204" pitchFamily="34" charset="0"/>
              </a:rPr>
              <a:t>Pakpoom</a:t>
            </a:r>
            <a:endParaRPr lang="en-US" sz="1000" dirty="0">
              <a:latin typeface="Calibri" panose="020F0502020204030204" pitchFamily="34" charset="0"/>
            </a:endParaRPr>
          </a:p>
        </p:txBody>
      </p:sp>
      <p:sp>
        <p:nvSpPr>
          <p:cNvPr id="59" name="TextBox 58"/>
          <p:cNvSpPr txBox="1"/>
          <p:nvPr/>
        </p:nvSpPr>
        <p:spPr>
          <a:xfrm>
            <a:off x="7543800" y="2667000"/>
            <a:ext cx="1209598" cy="400110"/>
          </a:xfrm>
          <a:prstGeom prst="rect">
            <a:avLst/>
          </a:prstGeom>
          <a:noFill/>
        </p:spPr>
        <p:txBody>
          <a:bodyPr wrap="square" rtlCol="0">
            <a:spAutoFit/>
          </a:bodyPr>
          <a:lstStyle/>
          <a:p>
            <a:r>
              <a:rPr lang="en-US" sz="1000" dirty="0">
                <a:latin typeface="Calibri" panose="020F0502020204030204" pitchFamily="34" charset="0"/>
              </a:rPr>
              <a:t>Photograph by </a:t>
            </a:r>
            <a:r>
              <a:rPr lang="en-US" sz="1000" dirty="0" err="1">
                <a:latin typeface="Calibri" panose="020F0502020204030204" pitchFamily="34" charset="0"/>
              </a:rPr>
              <a:t>Maksym</a:t>
            </a:r>
            <a:r>
              <a:rPr lang="en-US" sz="1000" dirty="0">
                <a:latin typeface="Calibri" panose="020F0502020204030204" pitchFamily="34" charset="0"/>
              </a:rPr>
              <a:t> </a:t>
            </a:r>
            <a:r>
              <a:rPr lang="en-US" sz="1000" dirty="0" err="1">
                <a:latin typeface="Calibri" panose="020F0502020204030204" pitchFamily="34" charset="0"/>
              </a:rPr>
              <a:t>Surovtsev</a:t>
            </a:r>
            <a:endParaRPr lang="en-US" sz="1000" dirty="0">
              <a:latin typeface="Calibri" panose="020F0502020204030204" pitchFamily="34" charset="0"/>
            </a:endParaRPr>
          </a:p>
        </p:txBody>
      </p:sp>
      <p:sp>
        <p:nvSpPr>
          <p:cNvPr id="57" name="Title 1"/>
          <p:cNvSpPr>
            <a:spLocks noGrp="1"/>
          </p:cNvSpPr>
          <p:nvPr>
            <p:ph type="title"/>
          </p:nvPr>
        </p:nvSpPr>
        <p:spPr>
          <a:xfrm>
            <a:off x="609600" y="381000"/>
            <a:ext cx="8077200" cy="990600"/>
          </a:xfrm>
        </p:spPr>
        <p:txBody>
          <a:bodyPr>
            <a:noAutofit/>
          </a:bodyPr>
          <a:lstStyle/>
          <a:p>
            <a:pPr lvl="0"/>
            <a:br>
              <a:rPr lang="en-US" dirty="0"/>
            </a:br>
            <a:r>
              <a:rPr lang="en-US" dirty="0"/>
              <a:t>The First Generation of Pea Plants</a:t>
            </a:r>
            <a:br>
              <a:rPr lang="en-US" dirty="0"/>
            </a:br>
            <a:endParaRPr lang="en-US" dirty="0"/>
          </a:p>
        </p:txBody>
      </p:sp>
      <p:sp>
        <p:nvSpPr>
          <p:cNvPr id="56" name="TextBox 55"/>
          <p:cNvSpPr txBox="1"/>
          <p:nvPr/>
        </p:nvSpPr>
        <p:spPr>
          <a:xfrm>
            <a:off x="457200" y="3048000"/>
            <a:ext cx="2118823" cy="430887"/>
          </a:xfrm>
          <a:prstGeom prst="rect">
            <a:avLst/>
          </a:prstGeom>
          <a:noFill/>
        </p:spPr>
        <p:txBody>
          <a:bodyPr wrap="square" rtlCol="0">
            <a:spAutoFit/>
          </a:bodyPr>
          <a:lstStyle/>
          <a:p>
            <a:r>
              <a:rPr lang="en-US" sz="2200" dirty="0">
                <a:latin typeface="Calibri" pitchFamily="34" charset="0"/>
              </a:rPr>
              <a:t>Generation 1</a:t>
            </a:r>
          </a:p>
        </p:txBody>
      </p:sp>
    </p:spTree>
    <p:extLst>
      <p:ext uri="{BB962C8B-B14F-4D97-AF65-F5344CB8AC3E}">
        <p14:creationId xmlns:p14="http://schemas.microsoft.com/office/powerpoint/2010/main" val="3358431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533400" y="304800"/>
            <a:ext cx="8153400" cy="507831"/>
          </a:xfrm>
          <a:prstGeom prst="rect">
            <a:avLst/>
          </a:prstGeom>
        </p:spPr>
        <p:txBody>
          <a:bodyPr wrap="square">
            <a:spAutoFit/>
          </a:bodyPr>
          <a:lstStyle/>
          <a:p>
            <a:pPr algn="ctr"/>
            <a:r>
              <a:rPr lang="en-US" sz="2700" dirty="0">
                <a:solidFill>
                  <a:schemeClr val="tx2"/>
                </a:solidFill>
                <a:latin typeface="Calibri" pitchFamily="34" charset="0"/>
              </a:rPr>
              <a:t>The Second Generation of Pea Plants</a:t>
            </a:r>
          </a:p>
        </p:txBody>
      </p:sp>
      <p:cxnSp>
        <p:nvCxnSpPr>
          <p:cNvPr id="90" name="Straight Connector 89">
            <a:extLst>
              <a:ext uri="{FF2B5EF4-FFF2-40B4-BE49-F238E27FC236}">
                <a16:creationId xmlns:a16="http://schemas.microsoft.com/office/drawing/2014/main" id="{6A51DBFC-F1F8-4595-8C89-CCB926FFB87A}"/>
              </a:ext>
            </a:extLst>
          </p:cNvPr>
          <p:cNvCxnSpPr/>
          <p:nvPr/>
        </p:nvCxnSpPr>
        <p:spPr>
          <a:xfrm>
            <a:off x="4800600" y="914400"/>
            <a:ext cx="0" cy="5638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5EC7EEC-005F-4A31-A6C6-A4E4D89A9B07}"/>
              </a:ext>
            </a:extLst>
          </p:cNvPr>
          <p:cNvCxnSpPr/>
          <p:nvPr/>
        </p:nvCxnSpPr>
        <p:spPr>
          <a:xfrm flipH="1">
            <a:off x="4942477" y="3638798"/>
            <a:ext cx="40569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26C70772-69AC-4CEE-B91B-D1A3A4BE27F9}"/>
              </a:ext>
            </a:extLst>
          </p:cNvPr>
          <p:cNvSpPr txBox="1"/>
          <p:nvPr/>
        </p:nvSpPr>
        <p:spPr>
          <a:xfrm>
            <a:off x="5867400" y="6248400"/>
            <a:ext cx="2355902" cy="430887"/>
          </a:xfrm>
          <a:prstGeom prst="rect">
            <a:avLst/>
          </a:prstGeom>
          <a:noFill/>
        </p:spPr>
        <p:txBody>
          <a:bodyPr wrap="square" rtlCol="0">
            <a:spAutoFit/>
          </a:bodyPr>
          <a:lstStyle/>
          <a:p>
            <a:pPr algn="ctr"/>
            <a:r>
              <a:rPr lang="en-US" sz="2200" dirty="0">
                <a:latin typeface="Calibri" pitchFamily="34" charset="0"/>
              </a:rPr>
              <a:t>Generation 2</a:t>
            </a:r>
          </a:p>
        </p:txBody>
      </p:sp>
      <p:sp>
        <p:nvSpPr>
          <p:cNvPr id="98" name="TextBox 97">
            <a:extLst>
              <a:ext uri="{FF2B5EF4-FFF2-40B4-BE49-F238E27FC236}">
                <a16:creationId xmlns:a16="http://schemas.microsoft.com/office/drawing/2014/main" id="{4FBBEC6E-C0AE-4A4A-A791-5470D40A84C1}"/>
              </a:ext>
            </a:extLst>
          </p:cNvPr>
          <p:cNvSpPr txBox="1"/>
          <p:nvPr/>
        </p:nvSpPr>
        <p:spPr>
          <a:xfrm>
            <a:off x="1143000" y="6248400"/>
            <a:ext cx="2355902" cy="430887"/>
          </a:xfrm>
          <a:prstGeom prst="rect">
            <a:avLst/>
          </a:prstGeom>
          <a:noFill/>
        </p:spPr>
        <p:txBody>
          <a:bodyPr wrap="square" rtlCol="0">
            <a:spAutoFit/>
          </a:bodyPr>
          <a:lstStyle/>
          <a:p>
            <a:pPr algn="ctr"/>
            <a:r>
              <a:rPr lang="en-US" sz="2200" dirty="0">
                <a:latin typeface="Calibri" pitchFamily="34" charset="0"/>
              </a:rPr>
              <a:t>Generation 2</a:t>
            </a:r>
          </a:p>
        </p:txBody>
      </p:sp>
      <p:sp>
        <p:nvSpPr>
          <p:cNvPr id="99" name="TextBox 98">
            <a:extLst>
              <a:ext uri="{FF2B5EF4-FFF2-40B4-BE49-F238E27FC236}">
                <a16:creationId xmlns:a16="http://schemas.microsoft.com/office/drawing/2014/main" id="{B76F0B39-FB7E-437B-919E-0D629FEB6390}"/>
              </a:ext>
            </a:extLst>
          </p:cNvPr>
          <p:cNvSpPr txBox="1"/>
          <p:nvPr/>
        </p:nvSpPr>
        <p:spPr>
          <a:xfrm>
            <a:off x="609600" y="1981200"/>
            <a:ext cx="2118823" cy="430887"/>
          </a:xfrm>
          <a:prstGeom prst="rect">
            <a:avLst/>
          </a:prstGeom>
          <a:noFill/>
        </p:spPr>
        <p:txBody>
          <a:bodyPr wrap="square" rtlCol="0">
            <a:spAutoFit/>
          </a:bodyPr>
          <a:lstStyle/>
          <a:p>
            <a:r>
              <a:rPr lang="en-US" sz="2200" dirty="0">
                <a:latin typeface="Calibri" pitchFamily="34" charset="0"/>
              </a:rPr>
              <a:t>Generation 1</a:t>
            </a:r>
          </a:p>
        </p:txBody>
      </p:sp>
      <p:sp>
        <p:nvSpPr>
          <p:cNvPr id="117" name="Rounded Rectangle 138">
            <a:extLst>
              <a:ext uri="{FF2B5EF4-FFF2-40B4-BE49-F238E27FC236}">
                <a16:creationId xmlns:a16="http://schemas.microsoft.com/office/drawing/2014/main" id="{0A20D057-CE01-4FCF-8F9C-72652C3C7BBF}"/>
              </a:ext>
            </a:extLst>
          </p:cNvPr>
          <p:cNvSpPr/>
          <p:nvPr/>
        </p:nvSpPr>
        <p:spPr>
          <a:xfrm>
            <a:off x="2057400" y="4419600"/>
            <a:ext cx="370428" cy="373475"/>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39">
            <a:extLst>
              <a:ext uri="{FF2B5EF4-FFF2-40B4-BE49-F238E27FC236}">
                <a16:creationId xmlns:a16="http://schemas.microsoft.com/office/drawing/2014/main" id="{D844BBC2-B2CF-4120-8EDC-D40DC7899CAC}"/>
              </a:ext>
            </a:extLst>
          </p:cNvPr>
          <p:cNvSpPr/>
          <p:nvPr/>
        </p:nvSpPr>
        <p:spPr>
          <a:xfrm>
            <a:off x="1524000" y="3886200"/>
            <a:ext cx="370428" cy="373475"/>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40">
            <a:extLst>
              <a:ext uri="{FF2B5EF4-FFF2-40B4-BE49-F238E27FC236}">
                <a16:creationId xmlns:a16="http://schemas.microsoft.com/office/drawing/2014/main" id="{E16BD330-CB41-418B-9084-378F9888DEFD}"/>
              </a:ext>
            </a:extLst>
          </p:cNvPr>
          <p:cNvSpPr/>
          <p:nvPr/>
        </p:nvSpPr>
        <p:spPr>
          <a:xfrm>
            <a:off x="1066800" y="5105400"/>
            <a:ext cx="370428" cy="3734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42">
            <a:extLst>
              <a:ext uri="{FF2B5EF4-FFF2-40B4-BE49-F238E27FC236}">
                <a16:creationId xmlns:a16="http://schemas.microsoft.com/office/drawing/2014/main" id="{455B45EA-D46F-43E2-A450-542E90C25CA8}"/>
              </a:ext>
            </a:extLst>
          </p:cNvPr>
          <p:cNvSpPr/>
          <p:nvPr/>
        </p:nvSpPr>
        <p:spPr>
          <a:xfrm>
            <a:off x="1600200" y="5486400"/>
            <a:ext cx="370428" cy="373475"/>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45">
            <a:extLst>
              <a:ext uri="{FF2B5EF4-FFF2-40B4-BE49-F238E27FC236}">
                <a16:creationId xmlns:a16="http://schemas.microsoft.com/office/drawing/2014/main" id="{F4ED78C5-96E9-488F-BEB0-79FFE4743AD5}"/>
              </a:ext>
            </a:extLst>
          </p:cNvPr>
          <p:cNvSpPr/>
          <p:nvPr/>
        </p:nvSpPr>
        <p:spPr>
          <a:xfrm>
            <a:off x="3352800" y="4419600"/>
            <a:ext cx="370428" cy="3734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47">
            <a:extLst>
              <a:ext uri="{FF2B5EF4-FFF2-40B4-BE49-F238E27FC236}">
                <a16:creationId xmlns:a16="http://schemas.microsoft.com/office/drawing/2014/main" id="{D6988AEC-11A8-4683-8AA8-019B41F9488B}"/>
              </a:ext>
            </a:extLst>
          </p:cNvPr>
          <p:cNvSpPr/>
          <p:nvPr/>
        </p:nvSpPr>
        <p:spPr>
          <a:xfrm>
            <a:off x="2667000" y="5334000"/>
            <a:ext cx="370428" cy="373475"/>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48">
            <a:extLst>
              <a:ext uri="{FF2B5EF4-FFF2-40B4-BE49-F238E27FC236}">
                <a16:creationId xmlns:a16="http://schemas.microsoft.com/office/drawing/2014/main" id="{3E52AFBC-F621-4407-B69A-D3267CB3D644}"/>
              </a:ext>
            </a:extLst>
          </p:cNvPr>
          <p:cNvSpPr/>
          <p:nvPr/>
        </p:nvSpPr>
        <p:spPr>
          <a:xfrm>
            <a:off x="4038600" y="5181600"/>
            <a:ext cx="370428" cy="373475"/>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53">
            <a:extLst>
              <a:ext uri="{FF2B5EF4-FFF2-40B4-BE49-F238E27FC236}">
                <a16:creationId xmlns:a16="http://schemas.microsoft.com/office/drawing/2014/main" id="{29CB59F9-09A7-495F-BB39-4BE4FCA2D615}"/>
              </a:ext>
            </a:extLst>
          </p:cNvPr>
          <p:cNvSpPr/>
          <p:nvPr/>
        </p:nvSpPr>
        <p:spPr>
          <a:xfrm>
            <a:off x="2667000" y="3962400"/>
            <a:ext cx="370428" cy="3734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54">
            <a:extLst>
              <a:ext uri="{FF2B5EF4-FFF2-40B4-BE49-F238E27FC236}">
                <a16:creationId xmlns:a16="http://schemas.microsoft.com/office/drawing/2014/main" id="{5BCBDA70-1B22-4DA0-955B-F1568B4167E8}"/>
              </a:ext>
            </a:extLst>
          </p:cNvPr>
          <p:cNvSpPr/>
          <p:nvPr/>
        </p:nvSpPr>
        <p:spPr>
          <a:xfrm>
            <a:off x="3352800" y="5257800"/>
            <a:ext cx="370428" cy="3734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a:extLst>
              <a:ext uri="{FF2B5EF4-FFF2-40B4-BE49-F238E27FC236}">
                <a16:creationId xmlns:a16="http://schemas.microsoft.com/office/drawing/2014/main" id="{358C8BAB-3BD3-448E-804A-3ED0D1F8FADA}"/>
              </a:ext>
            </a:extLst>
          </p:cNvPr>
          <p:cNvGrpSpPr/>
          <p:nvPr/>
        </p:nvGrpSpPr>
        <p:grpSpPr>
          <a:xfrm>
            <a:off x="304800" y="762000"/>
            <a:ext cx="4257840" cy="2532284"/>
            <a:chOff x="234141" y="1139097"/>
            <a:chExt cx="4413723" cy="2532284"/>
          </a:xfrm>
        </p:grpSpPr>
        <p:cxnSp>
          <p:nvCxnSpPr>
            <p:cNvPr id="180" name="Straight Connector 179">
              <a:extLst>
                <a:ext uri="{FF2B5EF4-FFF2-40B4-BE49-F238E27FC236}">
                  <a16:creationId xmlns:a16="http://schemas.microsoft.com/office/drawing/2014/main" id="{4FE15A9D-A8C5-4829-8947-33028802DA5F}"/>
                </a:ext>
              </a:extLst>
            </p:cNvPr>
            <p:cNvCxnSpPr/>
            <p:nvPr/>
          </p:nvCxnSpPr>
          <p:spPr>
            <a:xfrm>
              <a:off x="2658489" y="1672497"/>
              <a:ext cx="0" cy="10204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1" name="Group 180">
              <a:extLst>
                <a:ext uri="{FF2B5EF4-FFF2-40B4-BE49-F238E27FC236}">
                  <a16:creationId xmlns:a16="http://schemas.microsoft.com/office/drawing/2014/main" id="{2E0ADE61-493E-4B04-AA9D-DA602958C851}"/>
                </a:ext>
              </a:extLst>
            </p:cNvPr>
            <p:cNvGrpSpPr/>
            <p:nvPr/>
          </p:nvGrpSpPr>
          <p:grpSpPr>
            <a:xfrm>
              <a:off x="529581" y="2714865"/>
              <a:ext cx="3970006" cy="409460"/>
              <a:chOff x="442423" y="4368326"/>
              <a:chExt cx="3970006" cy="409460"/>
            </a:xfrm>
          </p:grpSpPr>
          <p:grpSp>
            <p:nvGrpSpPr>
              <p:cNvPr id="192" name="Group 191">
                <a:extLst>
                  <a:ext uri="{FF2B5EF4-FFF2-40B4-BE49-F238E27FC236}">
                    <a16:creationId xmlns:a16="http://schemas.microsoft.com/office/drawing/2014/main" id="{CFA0CCC8-0E78-40D4-B1A0-C0337DDF2F2F}"/>
                  </a:ext>
                </a:extLst>
              </p:cNvPr>
              <p:cNvGrpSpPr/>
              <p:nvPr/>
            </p:nvGrpSpPr>
            <p:grpSpPr>
              <a:xfrm>
                <a:off x="442423" y="4368326"/>
                <a:ext cx="3962400" cy="380945"/>
                <a:chOff x="4876800" y="2816211"/>
                <a:chExt cx="3962400" cy="380945"/>
              </a:xfrm>
            </p:grpSpPr>
            <p:cxnSp>
              <p:nvCxnSpPr>
                <p:cNvPr id="198" name="Straight Connector 197">
                  <a:extLst>
                    <a:ext uri="{FF2B5EF4-FFF2-40B4-BE49-F238E27FC236}">
                      <a16:creationId xmlns:a16="http://schemas.microsoft.com/office/drawing/2014/main" id="{8B20D5D3-BDF9-494D-AF3B-6F1E85BAC077}"/>
                    </a:ext>
                  </a:extLst>
                </p:cNvPr>
                <p:cNvCxnSpPr/>
                <p:nvPr/>
              </p:nvCxnSpPr>
              <p:spPr>
                <a:xfrm flipH="1" flipV="1">
                  <a:off x="4876800" y="2816211"/>
                  <a:ext cx="39624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D137805-55CE-4997-853A-95CC81876738}"/>
                    </a:ext>
                  </a:extLst>
                </p:cNvPr>
                <p:cNvCxnSpPr/>
                <p:nvPr/>
              </p:nvCxnSpPr>
              <p:spPr>
                <a:xfrm flipV="1">
                  <a:off x="4876800" y="281621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AB297FE8-F6E8-4546-AB5E-B0B561DB2157}"/>
                    </a:ext>
                  </a:extLst>
                </p:cNvPr>
                <p:cNvCxnSpPr/>
                <p:nvPr/>
              </p:nvCxnSpPr>
              <p:spPr>
                <a:xfrm flipV="1">
                  <a:off x="5562551" y="2816211"/>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3" name="Straight Connector 192">
                <a:extLst>
                  <a:ext uri="{FF2B5EF4-FFF2-40B4-BE49-F238E27FC236}">
                    <a16:creationId xmlns:a16="http://schemas.microsoft.com/office/drawing/2014/main" id="{6EFB5179-F615-456F-878A-A1E26F784B8E}"/>
                  </a:ext>
                </a:extLst>
              </p:cNvPr>
              <p:cNvCxnSpPr/>
              <p:nvPr/>
            </p:nvCxnSpPr>
            <p:spPr>
              <a:xfrm flipV="1">
                <a:off x="1853989" y="4368326"/>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2EF0351-9ECC-45A8-9D23-761AD8E283AD}"/>
                  </a:ext>
                </a:extLst>
              </p:cNvPr>
              <p:cNvCxnSpPr/>
              <p:nvPr/>
            </p:nvCxnSpPr>
            <p:spPr>
              <a:xfrm flipV="1">
                <a:off x="2435821" y="4396717"/>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3ACF187-20B8-4478-82C5-DC65B7DE243F}"/>
                  </a:ext>
                </a:extLst>
              </p:cNvPr>
              <p:cNvCxnSpPr/>
              <p:nvPr/>
            </p:nvCxnSpPr>
            <p:spPr>
              <a:xfrm flipV="1">
                <a:off x="3073843" y="439684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CE6BE67F-0DD3-4AEE-85A7-F828715D3B62}"/>
                  </a:ext>
                </a:extLst>
              </p:cNvPr>
              <p:cNvCxnSpPr/>
              <p:nvPr/>
            </p:nvCxnSpPr>
            <p:spPr>
              <a:xfrm flipV="1">
                <a:off x="3712906" y="439684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CC621709-41D7-48C1-8662-AB9081D5599E}"/>
                  </a:ext>
                </a:extLst>
              </p:cNvPr>
              <p:cNvCxnSpPr/>
              <p:nvPr/>
            </p:nvCxnSpPr>
            <p:spPr>
              <a:xfrm flipV="1">
                <a:off x="4412429" y="4392758"/>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2" name="Rounded Rectangle 108">
              <a:extLst>
                <a:ext uri="{FF2B5EF4-FFF2-40B4-BE49-F238E27FC236}">
                  <a16:creationId xmlns:a16="http://schemas.microsoft.com/office/drawing/2014/main" id="{9522F4CC-BE44-4B87-B8D8-D397AEBCD61C}"/>
                </a:ext>
              </a:extLst>
            </p:cNvPr>
            <p:cNvSpPr/>
            <p:nvPr/>
          </p:nvSpPr>
          <p:spPr>
            <a:xfrm>
              <a:off x="917597" y="3124325"/>
              <a:ext cx="460037" cy="540809"/>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09">
              <a:extLst>
                <a:ext uri="{FF2B5EF4-FFF2-40B4-BE49-F238E27FC236}">
                  <a16:creationId xmlns:a16="http://schemas.microsoft.com/office/drawing/2014/main" id="{8C8203F8-3508-4C4B-8F3F-9A08038B9FCA}"/>
                </a:ext>
              </a:extLst>
            </p:cNvPr>
            <p:cNvSpPr/>
            <p:nvPr/>
          </p:nvSpPr>
          <p:spPr>
            <a:xfrm>
              <a:off x="2214689" y="3124325"/>
              <a:ext cx="460037" cy="540809"/>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10">
              <a:extLst>
                <a:ext uri="{FF2B5EF4-FFF2-40B4-BE49-F238E27FC236}">
                  <a16:creationId xmlns:a16="http://schemas.microsoft.com/office/drawing/2014/main" id="{ACD2D977-53FC-4E8D-B826-D50B0D676165}"/>
                </a:ext>
              </a:extLst>
            </p:cNvPr>
            <p:cNvSpPr/>
            <p:nvPr/>
          </p:nvSpPr>
          <p:spPr>
            <a:xfrm>
              <a:off x="3548580" y="3130572"/>
              <a:ext cx="460037" cy="540809"/>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Connector 184">
              <a:extLst>
                <a:ext uri="{FF2B5EF4-FFF2-40B4-BE49-F238E27FC236}">
                  <a16:creationId xmlns:a16="http://schemas.microsoft.com/office/drawing/2014/main" id="{E2E5C1B7-983A-49BD-8499-A4C32A9A558C}"/>
                </a:ext>
              </a:extLst>
            </p:cNvPr>
            <p:cNvCxnSpPr>
              <a:stCxn id="186" idx="1"/>
            </p:cNvCxnSpPr>
            <p:nvPr/>
          </p:nvCxnSpPr>
          <p:spPr>
            <a:xfrm flipH="1" flipV="1">
              <a:off x="2050906" y="1672498"/>
              <a:ext cx="1105855" cy="74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Rounded Rectangle 112">
              <a:extLst>
                <a:ext uri="{FF2B5EF4-FFF2-40B4-BE49-F238E27FC236}">
                  <a16:creationId xmlns:a16="http://schemas.microsoft.com/office/drawing/2014/main" id="{20B52ACA-7BC8-4BCC-B240-0D9B79EEF8F0}"/>
                </a:ext>
              </a:extLst>
            </p:cNvPr>
            <p:cNvSpPr/>
            <p:nvPr/>
          </p:nvSpPr>
          <p:spPr>
            <a:xfrm>
              <a:off x="3156762" y="1139097"/>
              <a:ext cx="920074" cy="10816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CB376488-F0B8-4588-A3AB-2BB615EB4B90}"/>
                </a:ext>
              </a:extLst>
            </p:cNvPr>
            <p:cNvSpPr/>
            <p:nvPr/>
          </p:nvSpPr>
          <p:spPr>
            <a:xfrm>
              <a:off x="1024038" y="1139097"/>
              <a:ext cx="1072783" cy="1081617"/>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8B64A689-ADF5-47E0-BFE4-83B5275EB823}"/>
                </a:ext>
              </a:extLst>
            </p:cNvPr>
            <p:cNvSpPr/>
            <p:nvPr/>
          </p:nvSpPr>
          <p:spPr>
            <a:xfrm>
              <a:off x="234141" y="3111450"/>
              <a:ext cx="536391" cy="540808"/>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8F7383C5-D3B5-47B1-81EB-87BB9995FBDC}"/>
                </a:ext>
              </a:extLst>
            </p:cNvPr>
            <p:cNvSpPr/>
            <p:nvPr/>
          </p:nvSpPr>
          <p:spPr>
            <a:xfrm>
              <a:off x="1574448" y="3111450"/>
              <a:ext cx="536391" cy="540808"/>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875B4393-C7E8-4BEE-A0CD-038F5BDBAD3D}"/>
                </a:ext>
              </a:extLst>
            </p:cNvPr>
            <p:cNvSpPr/>
            <p:nvPr/>
          </p:nvSpPr>
          <p:spPr>
            <a:xfrm>
              <a:off x="2855378" y="3124326"/>
              <a:ext cx="536391" cy="540808"/>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6770531F-AC04-433A-A1E0-A0AF5C04B0C7}"/>
                </a:ext>
              </a:extLst>
            </p:cNvPr>
            <p:cNvSpPr/>
            <p:nvPr/>
          </p:nvSpPr>
          <p:spPr>
            <a:xfrm>
              <a:off x="4111473" y="3104613"/>
              <a:ext cx="536391" cy="540808"/>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1" name="Oval 200">
            <a:extLst>
              <a:ext uri="{FF2B5EF4-FFF2-40B4-BE49-F238E27FC236}">
                <a16:creationId xmlns:a16="http://schemas.microsoft.com/office/drawing/2014/main" id="{072EEE07-3F15-4FD6-8EE4-B65D88B1DE08}"/>
              </a:ext>
            </a:extLst>
          </p:cNvPr>
          <p:cNvSpPr/>
          <p:nvPr/>
        </p:nvSpPr>
        <p:spPr>
          <a:xfrm>
            <a:off x="685800" y="3886200"/>
            <a:ext cx="449579" cy="39425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AFFF52BC-5CCF-477E-9C13-C08A1BC6B598}"/>
              </a:ext>
            </a:extLst>
          </p:cNvPr>
          <p:cNvSpPr/>
          <p:nvPr/>
        </p:nvSpPr>
        <p:spPr>
          <a:xfrm>
            <a:off x="3581400" y="3810000"/>
            <a:ext cx="449579" cy="39425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5F464FE1-DAE1-4CFE-8986-57E72FEE8BF1}"/>
              </a:ext>
            </a:extLst>
          </p:cNvPr>
          <p:cNvSpPr/>
          <p:nvPr/>
        </p:nvSpPr>
        <p:spPr>
          <a:xfrm>
            <a:off x="2667000" y="4724400"/>
            <a:ext cx="449579" cy="39425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69E85529-ABF7-47E7-9476-ED23EAE86F77}"/>
              </a:ext>
            </a:extLst>
          </p:cNvPr>
          <p:cNvSpPr/>
          <p:nvPr/>
        </p:nvSpPr>
        <p:spPr>
          <a:xfrm>
            <a:off x="1981200" y="5029200"/>
            <a:ext cx="449579" cy="39425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779C3E19-D91D-42DD-BDC9-FB32F203D218}"/>
              </a:ext>
            </a:extLst>
          </p:cNvPr>
          <p:cNvSpPr/>
          <p:nvPr/>
        </p:nvSpPr>
        <p:spPr>
          <a:xfrm>
            <a:off x="457200" y="5257800"/>
            <a:ext cx="449579" cy="39425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8C4BD231-39B6-4EF7-A9A4-439058BEA080}"/>
              </a:ext>
            </a:extLst>
          </p:cNvPr>
          <p:cNvSpPr/>
          <p:nvPr/>
        </p:nvSpPr>
        <p:spPr>
          <a:xfrm>
            <a:off x="1143000" y="4495800"/>
            <a:ext cx="449579" cy="39425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AD5652A9-B6E3-461D-B547-F42FA0CBD1B1}"/>
              </a:ext>
            </a:extLst>
          </p:cNvPr>
          <p:cNvSpPr/>
          <p:nvPr/>
        </p:nvSpPr>
        <p:spPr>
          <a:xfrm>
            <a:off x="3962400" y="4343400"/>
            <a:ext cx="449579" cy="394255"/>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207">
            <a:extLst>
              <a:ext uri="{FF2B5EF4-FFF2-40B4-BE49-F238E27FC236}">
                <a16:creationId xmlns:a16="http://schemas.microsoft.com/office/drawing/2014/main" id="{701CE72A-292B-4229-9CB3-39B1E56D9345}"/>
              </a:ext>
            </a:extLst>
          </p:cNvPr>
          <p:cNvGrpSpPr/>
          <p:nvPr/>
        </p:nvGrpSpPr>
        <p:grpSpPr>
          <a:xfrm>
            <a:off x="5257800" y="762000"/>
            <a:ext cx="3605720" cy="2767158"/>
            <a:chOff x="5108964" y="1443897"/>
            <a:chExt cx="4007151" cy="3001238"/>
          </a:xfrm>
        </p:grpSpPr>
        <p:cxnSp>
          <p:nvCxnSpPr>
            <p:cNvPr id="209" name="Straight Connector 208">
              <a:extLst>
                <a:ext uri="{FF2B5EF4-FFF2-40B4-BE49-F238E27FC236}">
                  <a16:creationId xmlns:a16="http://schemas.microsoft.com/office/drawing/2014/main" id="{642BE252-8C26-4AFB-A083-D6CE4F869C35}"/>
                </a:ext>
              </a:extLst>
            </p:cNvPr>
            <p:cNvCxnSpPr/>
            <p:nvPr/>
          </p:nvCxnSpPr>
          <p:spPr>
            <a:xfrm flipH="1">
              <a:off x="6437220" y="2035181"/>
              <a:ext cx="1226232" cy="19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B63898C7-2659-41B6-92CE-CB446CE12ED1}"/>
                </a:ext>
              </a:extLst>
            </p:cNvPr>
            <p:cNvCxnSpPr/>
            <p:nvPr/>
          </p:nvCxnSpPr>
          <p:spPr>
            <a:xfrm>
              <a:off x="7058390" y="2045073"/>
              <a:ext cx="0" cy="1458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1" name="Group 210">
              <a:extLst>
                <a:ext uri="{FF2B5EF4-FFF2-40B4-BE49-F238E27FC236}">
                  <a16:creationId xmlns:a16="http://schemas.microsoft.com/office/drawing/2014/main" id="{F1B2BC66-798A-47B5-9251-F933B53539A1}"/>
                </a:ext>
              </a:extLst>
            </p:cNvPr>
            <p:cNvGrpSpPr/>
            <p:nvPr/>
          </p:nvGrpSpPr>
          <p:grpSpPr>
            <a:xfrm>
              <a:off x="5243486" y="3479111"/>
              <a:ext cx="3823515" cy="416842"/>
              <a:chOff x="442423" y="4360944"/>
              <a:chExt cx="3823515" cy="416842"/>
            </a:xfrm>
          </p:grpSpPr>
          <p:grpSp>
            <p:nvGrpSpPr>
              <p:cNvPr id="222" name="Group 221">
                <a:extLst>
                  <a:ext uri="{FF2B5EF4-FFF2-40B4-BE49-F238E27FC236}">
                    <a16:creationId xmlns:a16="http://schemas.microsoft.com/office/drawing/2014/main" id="{23287409-3726-4572-83B1-589C1B9E9293}"/>
                  </a:ext>
                </a:extLst>
              </p:cNvPr>
              <p:cNvGrpSpPr/>
              <p:nvPr/>
            </p:nvGrpSpPr>
            <p:grpSpPr>
              <a:xfrm>
                <a:off x="442423" y="4360944"/>
                <a:ext cx="3823515" cy="388327"/>
                <a:chOff x="4876800" y="2808829"/>
                <a:chExt cx="3823515" cy="388327"/>
              </a:xfrm>
            </p:grpSpPr>
            <p:cxnSp>
              <p:nvCxnSpPr>
                <p:cNvPr id="228" name="Straight Connector 227">
                  <a:extLst>
                    <a:ext uri="{FF2B5EF4-FFF2-40B4-BE49-F238E27FC236}">
                      <a16:creationId xmlns:a16="http://schemas.microsoft.com/office/drawing/2014/main" id="{18A86F50-D7F9-4862-8C1E-87780D8F5022}"/>
                    </a:ext>
                  </a:extLst>
                </p:cNvPr>
                <p:cNvCxnSpPr/>
                <p:nvPr/>
              </p:nvCxnSpPr>
              <p:spPr>
                <a:xfrm flipH="1">
                  <a:off x="4876800" y="2808829"/>
                  <a:ext cx="3823515" cy="73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1F51AAEB-CC47-4061-BB3F-C76A755B17E8}"/>
                    </a:ext>
                  </a:extLst>
                </p:cNvPr>
                <p:cNvCxnSpPr/>
                <p:nvPr/>
              </p:nvCxnSpPr>
              <p:spPr>
                <a:xfrm flipV="1">
                  <a:off x="4876800" y="281621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AABA507-BC08-4EDC-95AF-01344AE59B20}"/>
                    </a:ext>
                  </a:extLst>
                </p:cNvPr>
                <p:cNvCxnSpPr/>
                <p:nvPr/>
              </p:nvCxnSpPr>
              <p:spPr>
                <a:xfrm flipV="1">
                  <a:off x="5562551" y="2816211"/>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3" name="Straight Connector 222">
                <a:extLst>
                  <a:ext uri="{FF2B5EF4-FFF2-40B4-BE49-F238E27FC236}">
                    <a16:creationId xmlns:a16="http://schemas.microsoft.com/office/drawing/2014/main" id="{49F0013B-896C-4267-829B-8C1C096A07A5}"/>
                  </a:ext>
                </a:extLst>
              </p:cNvPr>
              <p:cNvCxnSpPr/>
              <p:nvPr/>
            </p:nvCxnSpPr>
            <p:spPr>
              <a:xfrm flipV="1">
                <a:off x="1853989" y="4368326"/>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3DC57F34-5A7B-4ADF-BA5C-3B404278E6BF}"/>
                  </a:ext>
                </a:extLst>
              </p:cNvPr>
              <p:cNvCxnSpPr/>
              <p:nvPr/>
            </p:nvCxnSpPr>
            <p:spPr>
              <a:xfrm flipV="1">
                <a:off x="2435821" y="439684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A8F3E46-BEF6-4D37-BC7E-71B789B4967F}"/>
                  </a:ext>
                </a:extLst>
              </p:cNvPr>
              <p:cNvCxnSpPr/>
              <p:nvPr/>
            </p:nvCxnSpPr>
            <p:spPr>
              <a:xfrm flipV="1">
                <a:off x="3073843" y="4396842"/>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F2B42129-F5F3-4E17-98B4-E7FB44A1F2A2}"/>
                  </a:ext>
                </a:extLst>
              </p:cNvPr>
              <p:cNvCxnSpPr/>
              <p:nvPr/>
            </p:nvCxnSpPr>
            <p:spPr>
              <a:xfrm flipV="1">
                <a:off x="3539827" y="4366306"/>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B8B447AD-64EF-411E-AF51-739FA49457BB}"/>
                  </a:ext>
                </a:extLst>
              </p:cNvPr>
              <p:cNvCxnSpPr/>
              <p:nvPr/>
            </p:nvCxnSpPr>
            <p:spPr>
              <a:xfrm flipV="1">
                <a:off x="4255524" y="4387033"/>
                <a:ext cx="0" cy="380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2" name="TextBox 211">
              <a:extLst>
                <a:ext uri="{FF2B5EF4-FFF2-40B4-BE49-F238E27FC236}">
                  <a16:creationId xmlns:a16="http://schemas.microsoft.com/office/drawing/2014/main" id="{D327CEAA-9F65-452B-A55A-6202910CA38A}"/>
                </a:ext>
              </a:extLst>
            </p:cNvPr>
            <p:cNvSpPr txBox="1"/>
            <p:nvPr/>
          </p:nvSpPr>
          <p:spPr>
            <a:xfrm>
              <a:off x="5207601" y="3071244"/>
              <a:ext cx="2118823" cy="467337"/>
            </a:xfrm>
            <a:prstGeom prst="rect">
              <a:avLst/>
            </a:prstGeom>
            <a:noFill/>
          </p:spPr>
          <p:txBody>
            <a:bodyPr wrap="square" rtlCol="0">
              <a:spAutoFit/>
            </a:bodyPr>
            <a:lstStyle/>
            <a:p>
              <a:r>
                <a:rPr lang="en-US" sz="2200" dirty="0">
                  <a:latin typeface="Calibri" pitchFamily="34" charset="0"/>
                </a:rPr>
                <a:t>Generation 1</a:t>
              </a:r>
            </a:p>
          </p:txBody>
        </p:sp>
        <p:pic>
          <p:nvPicPr>
            <p:cNvPr id="213" name="Picture 3" descr="S:\Production\Art Files--Final\RESPECT-MSPCP\Genetics\RES.C1.GEN.L4HO.009.jpg">
              <a:extLst>
                <a:ext uri="{FF2B5EF4-FFF2-40B4-BE49-F238E27FC236}">
                  <a16:creationId xmlns:a16="http://schemas.microsoft.com/office/drawing/2014/main" id="{16EC87B4-70B9-48B6-A52C-C749E656E65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4" t="21086" r="9555" b="5573"/>
            <a:stretch/>
          </p:blipFill>
          <p:spPr bwMode="auto">
            <a:xfrm>
              <a:off x="7608787" y="1473294"/>
              <a:ext cx="1013020" cy="1254215"/>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2" descr="S:\Production\Art Files--Final\RESPECT-MSPCP\Genetics\RES.C1.GEN.L4HO.008.jpg">
              <a:extLst>
                <a:ext uri="{FF2B5EF4-FFF2-40B4-BE49-F238E27FC236}">
                  <a16:creationId xmlns:a16="http://schemas.microsoft.com/office/drawing/2014/main" id="{9DE374A4-5C02-495C-B099-27486E51DA3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525" t="23706" r="10550" b="8274"/>
            <a:stretch/>
          </p:blipFill>
          <p:spPr bwMode="auto">
            <a:xfrm>
              <a:off x="5510395" y="1443897"/>
              <a:ext cx="970572" cy="1261744"/>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2" descr="S:\Production\Art Files--Final\RESPECT-MSPCP\Genetics\RES.C1.GEN.L4HO.008.jpg">
              <a:extLst>
                <a:ext uri="{FF2B5EF4-FFF2-40B4-BE49-F238E27FC236}">
                  <a16:creationId xmlns:a16="http://schemas.microsoft.com/office/drawing/2014/main" id="{4AAE3777-DB57-4091-BA54-B89EAC0474F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5108964" y="3895953"/>
              <a:ext cx="401431" cy="521860"/>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2" descr="S:\Production\Art Files--Final\RESPECT-MSPCP\Genetics\RES.C1.GEN.L4HO.008.jpg">
              <a:extLst>
                <a:ext uri="{FF2B5EF4-FFF2-40B4-BE49-F238E27FC236}">
                  <a16:creationId xmlns:a16="http://schemas.microsoft.com/office/drawing/2014/main" id="{3544D773-38DD-4C37-850A-6539E24AA7D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5728521" y="3903059"/>
              <a:ext cx="401431" cy="521860"/>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2" descr="S:\Production\Art Files--Final\RESPECT-MSPCP\Genetics\RES.C1.GEN.L4HO.008.jpg">
              <a:extLst>
                <a:ext uri="{FF2B5EF4-FFF2-40B4-BE49-F238E27FC236}">
                  <a16:creationId xmlns:a16="http://schemas.microsoft.com/office/drawing/2014/main" id="{E8EC09FE-F597-4381-BA42-EDC8A540744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6437220" y="3895953"/>
              <a:ext cx="401431" cy="521860"/>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2" descr="S:\Production\Art Files--Final\RESPECT-MSPCP\Genetics\RES.C1.GEN.L4HO.008.jpg">
              <a:extLst>
                <a:ext uri="{FF2B5EF4-FFF2-40B4-BE49-F238E27FC236}">
                  <a16:creationId xmlns:a16="http://schemas.microsoft.com/office/drawing/2014/main" id="{6801F45B-8233-4122-A984-005FAA6C587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7036168" y="3903059"/>
              <a:ext cx="401431" cy="521860"/>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2" descr="S:\Production\Art Files--Final\RESPECT-MSPCP\Genetics\RES.C1.GEN.L4HO.008.jpg">
              <a:extLst>
                <a:ext uri="{FF2B5EF4-FFF2-40B4-BE49-F238E27FC236}">
                  <a16:creationId xmlns:a16="http://schemas.microsoft.com/office/drawing/2014/main" id="{AA6D735A-83C5-4187-AB46-296400AF1AB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7649468" y="3923275"/>
              <a:ext cx="401431" cy="521860"/>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2" descr="S:\Production\Art Files--Final\RESPECT-MSPCP\Genetics\RES.C1.GEN.L4HO.008.jpg">
              <a:extLst>
                <a:ext uri="{FF2B5EF4-FFF2-40B4-BE49-F238E27FC236}">
                  <a16:creationId xmlns:a16="http://schemas.microsoft.com/office/drawing/2014/main" id="{5F120773-4A0A-4027-A528-12EDB417C7E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8171523" y="3897703"/>
              <a:ext cx="401431" cy="521860"/>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2" descr="S:\Production\Art Files--Final\RESPECT-MSPCP\Genetics\RES.C1.GEN.L4HO.008.jpg">
              <a:extLst>
                <a:ext uri="{FF2B5EF4-FFF2-40B4-BE49-F238E27FC236}">
                  <a16:creationId xmlns:a16="http://schemas.microsoft.com/office/drawing/2014/main" id="{C9FB988F-1A62-448F-8781-E2E9267AF05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8714684" y="3883032"/>
              <a:ext cx="401431" cy="52186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31" name="Straight Connector 230">
            <a:extLst>
              <a:ext uri="{FF2B5EF4-FFF2-40B4-BE49-F238E27FC236}">
                <a16:creationId xmlns:a16="http://schemas.microsoft.com/office/drawing/2014/main" id="{2837590E-1F8D-43D7-8F75-C122D9140DCA}"/>
              </a:ext>
            </a:extLst>
          </p:cNvPr>
          <p:cNvCxnSpPr/>
          <p:nvPr/>
        </p:nvCxnSpPr>
        <p:spPr>
          <a:xfrm flipH="1">
            <a:off x="374595" y="3657600"/>
            <a:ext cx="40569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32" name="Picture 2" descr="S:\Production\Art Files--Final\RESPECT-MSPCP\Genetics\RES.C1.GEN.L4HO.008.jpg">
            <a:extLst>
              <a:ext uri="{FF2B5EF4-FFF2-40B4-BE49-F238E27FC236}">
                <a16:creationId xmlns:a16="http://schemas.microsoft.com/office/drawing/2014/main" id="{7038C27F-FEF4-4C22-8B33-7FFA37CB502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5295758" y="3781011"/>
            <a:ext cx="361216" cy="481158"/>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2" descr="S:\Production\Art Files--Final\RESPECT-MSPCP\Genetics\RES.C1.GEN.L4HO.008.jpg">
            <a:extLst>
              <a:ext uri="{FF2B5EF4-FFF2-40B4-BE49-F238E27FC236}">
                <a16:creationId xmlns:a16="http://schemas.microsoft.com/office/drawing/2014/main" id="{4C86797A-2D05-4282-9F39-3BC5A93D3C6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5942966" y="3781011"/>
            <a:ext cx="361216" cy="481158"/>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2" descr="S:\Production\Art Files--Final\RESPECT-MSPCP\Genetics\RES.C1.GEN.L4HO.008.jpg">
            <a:extLst>
              <a:ext uri="{FF2B5EF4-FFF2-40B4-BE49-F238E27FC236}">
                <a16:creationId xmlns:a16="http://schemas.microsoft.com/office/drawing/2014/main" id="{434E8B88-90E7-49FE-B097-2A206A5DE99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5762358" y="4406877"/>
            <a:ext cx="361216" cy="481158"/>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2" descr="S:\Production\Art Files--Final\RESPECT-MSPCP\Genetics\RES.C1.GEN.L4HO.008.jpg">
            <a:extLst>
              <a:ext uri="{FF2B5EF4-FFF2-40B4-BE49-F238E27FC236}">
                <a16:creationId xmlns:a16="http://schemas.microsoft.com/office/drawing/2014/main" id="{B93EC3ED-8B98-4CE1-8A89-6FB080A79BD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6400800" y="4267200"/>
            <a:ext cx="361216" cy="481158"/>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2" descr="S:\Production\Art Files--Final\RESPECT-MSPCP\Genetics\RES.C1.GEN.L4HO.008.jpg">
            <a:extLst>
              <a:ext uri="{FF2B5EF4-FFF2-40B4-BE49-F238E27FC236}">
                <a16:creationId xmlns:a16="http://schemas.microsoft.com/office/drawing/2014/main" id="{0DF3AF43-AE6B-454A-B624-08DA3A0A14B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8038701" y="3849510"/>
            <a:ext cx="361216" cy="481158"/>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2" descr="S:\Production\Art Files--Final\RESPECT-MSPCP\Genetics\RES.C1.GEN.L4HO.008.jpg">
            <a:extLst>
              <a:ext uri="{FF2B5EF4-FFF2-40B4-BE49-F238E27FC236}">
                <a16:creationId xmlns:a16="http://schemas.microsoft.com/office/drawing/2014/main" id="{15746666-DC5E-46D3-AFFD-9332635E405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7071088" y="4734120"/>
            <a:ext cx="361216" cy="481158"/>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2" descr="S:\Production\Art Files--Final\RESPECT-MSPCP\Genetics\RES.C1.GEN.L4HO.008.jpg">
            <a:extLst>
              <a:ext uri="{FF2B5EF4-FFF2-40B4-BE49-F238E27FC236}">
                <a16:creationId xmlns:a16="http://schemas.microsoft.com/office/drawing/2014/main" id="{43AAF3BF-7340-47BD-A80F-B2924040025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6396089" y="4950086"/>
            <a:ext cx="361216" cy="481158"/>
          </a:xfrm>
          <a:prstGeom prst="rect">
            <a:avLst/>
          </a:prstGeom>
          <a:noFill/>
          <a:extLst>
            <a:ext uri="{909E8E84-426E-40DD-AFC4-6F175D3DCCD1}">
              <a14:hiddenFill xmlns:a14="http://schemas.microsoft.com/office/drawing/2010/main">
                <a:solidFill>
                  <a:srgbClr val="FFFFFF"/>
                </a:solidFill>
              </a14:hiddenFill>
            </a:ext>
          </a:extLst>
        </p:spPr>
      </p:pic>
      <p:pic>
        <p:nvPicPr>
          <p:cNvPr id="239" name="Picture 2" descr="S:\Production\Art Files--Final\RESPECT-MSPCP\Genetics\RES.C1.GEN.L4HO.008.jpg">
            <a:extLst>
              <a:ext uri="{FF2B5EF4-FFF2-40B4-BE49-F238E27FC236}">
                <a16:creationId xmlns:a16="http://schemas.microsoft.com/office/drawing/2014/main" id="{5DB8DC68-E65B-4C6D-937D-C4D43308532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8578170" y="5390696"/>
            <a:ext cx="361216" cy="481158"/>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2" descr="S:\Production\Art Files--Final\RESPECT-MSPCP\Genetics\RES.C1.GEN.L4HO.008.jpg">
            <a:extLst>
              <a:ext uri="{FF2B5EF4-FFF2-40B4-BE49-F238E27FC236}">
                <a16:creationId xmlns:a16="http://schemas.microsoft.com/office/drawing/2014/main" id="{63AE4557-C707-4E26-9D41-49CFB72A5F5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5105400" y="5257800"/>
            <a:ext cx="361216" cy="481158"/>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2" descr="S:\Production\Art Files--Final\RESPECT-MSPCP\Genetics\RES.C1.GEN.L4HO.008.jpg">
            <a:extLst>
              <a:ext uri="{FF2B5EF4-FFF2-40B4-BE49-F238E27FC236}">
                <a16:creationId xmlns:a16="http://schemas.microsoft.com/office/drawing/2014/main" id="{B36AA160-3F5C-4CBD-B00C-743287E69E6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7071088" y="5510536"/>
            <a:ext cx="361216" cy="481158"/>
          </a:xfrm>
          <a:prstGeom prst="rect">
            <a:avLst/>
          </a:prstGeom>
          <a:noFill/>
          <a:extLst>
            <a:ext uri="{909E8E84-426E-40DD-AFC4-6F175D3DCCD1}">
              <a14:hiddenFill xmlns:a14="http://schemas.microsoft.com/office/drawing/2010/main">
                <a:solidFill>
                  <a:srgbClr val="FFFFFF"/>
                </a:solidFill>
              </a14:hiddenFill>
            </a:ext>
          </a:extLst>
        </p:spPr>
      </p:pic>
      <p:pic>
        <p:nvPicPr>
          <p:cNvPr id="242" name="Picture 2" descr="S:\Production\Art Files--Final\RESPECT-MSPCP\Genetics\RES.C1.GEN.L4HO.008.jpg">
            <a:extLst>
              <a:ext uri="{FF2B5EF4-FFF2-40B4-BE49-F238E27FC236}">
                <a16:creationId xmlns:a16="http://schemas.microsoft.com/office/drawing/2014/main" id="{CCF935B8-0426-48EB-B120-2DA122D8FDB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6172200" y="5715000"/>
            <a:ext cx="361216" cy="481158"/>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2" descr="S:\Production\Art Files--Final\RESPECT-MSPCP\Genetics\RES.C1.GEN.L4HO.008.jpg">
            <a:extLst>
              <a:ext uri="{FF2B5EF4-FFF2-40B4-BE49-F238E27FC236}">
                <a16:creationId xmlns:a16="http://schemas.microsoft.com/office/drawing/2014/main" id="{C5C2FE4E-D1C6-48F4-9D5E-07CBD45F48B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25" t="23706" r="10550" b="8274"/>
          <a:stretch/>
        </p:blipFill>
        <p:spPr bwMode="auto">
          <a:xfrm>
            <a:off x="8578735" y="4090089"/>
            <a:ext cx="361216" cy="481158"/>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3" descr="S:\Production\Art Files--Final\RESPECT-MSPCP\Genetics\RES.C1.GEN.L4HO.009.jpg">
            <a:extLst>
              <a:ext uri="{FF2B5EF4-FFF2-40B4-BE49-F238E27FC236}">
                <a16:creationId xmlns:a16="http://schemas.microsoft.com/office/drawing/2014/main" id="{BCDAF7A0-84D2-4BC2-B207-544361A6539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84" t="21086" r="9555" b="5573"/>
          <a:stretch/>
        </p:blipFill>
        <p:spPr bwMode="auto">
          <a:xfrm>
            <a:off x="7012678" y="3849510"/>
            <a:ext cx="478036" cy="606445"/>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3" descr="S:\Production\Art Files--Final\RESPECT-MSPCP\Genetics\RES.C1.GEN.L4HO.009.jpg">
            <a:extLst>
              <a:ext uri="{FF2B5EF4-FFF2-40B4-BE49-F238E27FC236}">
                <a16:creationId xmlns:a16="http://schemas.microsoft.com/office/drawing/2014/main" id="{F41287C1-E9E2-4000-A28B-FF9EE5D5E7E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84" t="21086" r="9555" b="5573"/>
          <a:stretch/>
        </p:blipFill>
        <p:spPr bwMode="auto">
          <a:xfrm>
            <a:off x="7795410" y="4528424"/>
            <a:ext cx="478036" cy="606445"/>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3" descr="S:\Production\Art Files--Final\RESPECT-MSPCP\Genetics\RES.C1.GEN.L4HO.009.jpg">
            <a:extLst>
              <a:ext uri="{FF2B5EF4-FFF2-40B4-BE49-F238E27FC236}">
                <a16:creationId xmlns:a16="http://schemas.microsoft.com/office/drawing/2014/main" id="{46FB6513-2642-416A-8D34-50B4D81443C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84" t="21086" r="9555" b="5573"/>
          <a:stretch/>
        </p:blipFill>
        <p:spPr bwMode="auto">
          <a:xfrm>
            <a:off x="5638800" y="5029200"/>
            <a:ext cx="478036" cy="606445"/>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3" descr="S:\Production\Art Files--Final\RESPECT-MSPCP\Genetics\RES.C1.GEN.L4HO.009.jpg">
            <a:extLst>
              <a:ext uri="{FF2B5EF4-FFF2-40B4-BE49-F238E27FC236}">
                <a16:creationId xmlns:a16="http://schemas.microsoft.com/office/drawing/2014/main" id="{91C380CE-EA6F-4944-A61E-1524B367277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84" t="21086" r="9555" b="5573"/>
          <a:stretch/>
        </p:blipFill>
        <p:spPr bwMode="auto">
          <a:xfrm>
            <a:off x="7791883" y="5400303"/>
            <a:ext cx="478036" cy="606445"/>
          </a:xfrm>
          <a:prstGeom prst="rect">
            <a:avLst/>
          </a:prstGeom>
          <a:noFill/>
          <a:extLst>
            <a:ext uri="{909E8E84-426E-40DD-AFC4-6F175D3DCCD1}">
              <a14:hiddenFill xmlns:a14="http://schemas.microsoft.com/office/drawing/2010/main">
                <a:solidFill>
                  <a:srgbClr val="FFFFFF"/>
                </a:solidFill>
              </a14:hiddenFill>
            </a:ext>
          </a:extLst>
        </p:spPr>
      </p:pic>
      <p:sp>
        <p:nvSpPr>
          <p:cNvPr id="248" name="TextBox 247">
            <a:extLst>
              <a:ext uri="{FF2B5EF4-FFF2-40B4-BE49-F238E27FC236}">
                <a16:creationId xmlns:a16="http://schemas.microsoft.com/office/drawing/2014/main" id="{0E734DAE-D434-4A67-85B0-915B5141AD19}"/>
              </a:ext>
            </a:extLst>
          </p:cNvPr>
          <p:cNvSpPr txBox="1"/>
          <p:nvPr/>
        </p:nvSpPr>
        <p:spPr>
          <a:xfrm>
            <a:off x="5402299" y="1939880"/>
            <a:ext cx="1526397" cy="338554"/>
          </a:xfrm>
          <a:prstGeom prst="rect">
            <a:avLst/>
          </a:prstGeom>
          <a:noFill/>
        </p:spPr>
        <p:txBody>
          <a:bodyPr wrap="square" rtlCol="0">
            <a:spAutoFit/>
          </a:bodyPr>
          <a:lstStyle/>
          <a:p>
            <a:r>
              <a:rPr lang="en-US" sz="800" dirty="0">
                <a:latin typeface="Calibri" panose="020F0502020204030204" pitchFamily="34" charset="0"/>
              </a:rPr>
              <a:t>Photo courtesy of </a:t>
            </a:r>
            <a:r>
              <a:rPr lang="en-US" sz="800" dirty="0" err="1">
                <a:latin typeface="Calibri" panose="020F0502020204030204" pitchFamily="34" charset="0"/>
              </a:rPr>
              <a:t>Pakpoom</a:t>
            </a:r>
            <a:r>
              <a:rPr lang="en-US" sz="800" dirty="0">
                <a:latin typeface="Calibri" panose="020F0502020204030204" pitchFamily="34" charset="0"/>
              </a:rPr>
              <a:t> </a:t>
            </a:r>
            <a:r>
              <a:rPr lang="en-US" sz="800" dirty="0" err="1">
                <a:latin typeface="Calibri" panose="020F0502020204030204" pitchFamily="34" charset="0"/>
              </a:rPr>
              <a:t>Phummee</a:t>
            </a:r>
            <a:r>
              <a:rPr lang="en-US" sz="800" dirty="0">
                <a:latin typeface="Calibri" panose="020F0502020204030204" pitchFamily="34" charset="0"/>
              </a:rPr>
              <a:t> | Dreamstime.com </a:t>
            </a:r>
          </a:p>
        </p:txBody>
      </p:sp>
      <p:pic>
        <p:nvPicPr>
          <p:cNvPr id="249" name="Picture 248">
            <a:extLst>
              <a:ext uri="{FF2B5EF4-FFF2-40B4-BE49-F238E27FC236}">
                <a16:creationId xmlns:a16="http://schemas.microsoft.com/office/drawing/2014/main" id="{63760DE4-0EAD-4683-BC6E-969B4F0BA893}"/>
              </a:ext>
            </a:extLst>
          </p:cNvPr>
          <p:cNvPicPr>
            <a:picLocks noChangeAspect="1"/>
          </p:cNvPicPr>
          <p:nvPr/>
        </p:nvPicPr>
        <p:blipFill>
          <a:blip r:embed="rId7" cstate="print"/>
          <a:stretch>
            <a:fillRect/>
          </a:stretch>
        </p:blipFill>
        <p:spPr>
          <a:xfrm>
            <a:off x="7353155" y="1948755"/>
            <a:ext cx="1493649" cy="359695"/>
          </a:xfrm>
          <a:prstGeom prst="rect">
            <a:avLst/>
          </a:prstGeom>
        </p:spPr>
      </p:pic>
    </p:spTree>
    <p:extLst>
      <p:ext uri="{BB962C8B-B14F-4D97-AF65-F5344CB8AC3E}">
        <p14:creationId xmlns:p14="http://schemas.microsoft.com/office/powerpoint/2010/main" val="265934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04800"/>
            <a:ext cx="8077200" cy="990600"/>
          </a:xfrm>
        </p:spPr>
        <p:txBody>
          <a:bodyPr>
            <a:normAutofit/>
          </a:bodyPr>
          <a:lstStyle/>
          <a:p>
            <a:r>
              <a:rPr lang="en-US" dirty="0"/>
              <a:t>Review: Three Claims about Hair Length</a:t>
            </a:r>
          </a:p>
        </p:txBody>
      </p:sp>
      <p:sp>
        <p:nvSpPr>
          <p:cNvPr id="4" name="Content Placeholder 3"/>
          <p:cNvSpPr>
            <a:spLocks noGrp="1"/>
          </p:cNvSpPr>
          <p:nvPr>
            <p:ph idx="1"/>
          </p:nvPr>
        </p:nvSpPr>
        <p:spPr>
          <a:xfrm>
            <a:off x="609600" y="1219200"/>
            <a:ext cx="8077200" cy="5334000"/>
          </a:xfrm>
        </p:spPr>
        <p:txBody>
          <a:bodyPr/>
          <a:lstStyle/>
          <a:p>
            <a:pPr marL="0" lvl="0" indent="0">
              <a:buNone/>
              <a:defRPr/>
            </a:pPr>
            <a:r>
              <a:rPr lang="en-US" sz="2700" dirty="0"/>
              <a:t>Which claim(s) would you reject now and why? Which of these claims does the new evidence support? </a:t>
            </a:r>
          </a:p>
          <a:p>
            <a:pPr marL="365760" lvl="0" indent="0">
              <a:spcBef>
                <a:spcPts val="1200"/>
              </a:spcBef>
              <a:buNone/>
              <a:defRPr/>
            </a:pPr>
            <a:r>
              <a:rPr lang="en-US" sz="2700" b="1" dirty="0"/>
              <a:t>Juan’s claim: </a:t>
            </a:r>
            <a:r>
              <a:rPr lang="en-US" sz="2700" dirty="0"/>
              <a:t>Since all the puppies have short hair, they must have inherited instructions for hair length from only one parent.</a:t>
            </a:r>
          </a:p>
          <a:p>
            <a:pPr marL="365760" lvl="0" indent="0">
              <a:buNone/>
              <a:defRPr/>
            </a:pPr>
            <a:r>
              <a:rPr lang="en-US" sz="2700" b="1" dirty="0"/>
              <a:t>Celia’s claim: </a:t>
            </a:r>
            <a:r>
              <a:rPr lang="en-US" sz="2700" dirty="0"/>
              <a:t>The puppies inherited information for hair length from both parents. But the instructions for short hair covered up the instructions for long hair.</a:t>
            </a:r>
          </a:p>
          <a:p>
            <a:pPr marL="365760" lvl="0" indent="0">
              <a:buNone/>
              <a:defRPr/>
            </a:pPr>
            <a:r>
              <a:rPr lang="en-US" sz="2700" b="1" dirty="0"/>
              <a:t>Michael’s claim: </a:t>
            </a:r>
            <a:r>
              <a:rPr lang="en-US" sz="2700" dirty="0"/>
              <a:t>The puppies got instructions for hair length from each parent, so they should have medium-length hair—a blend of short  hair and long hair.</a:t>
            </a:r>
          </a:p>
        </p:txBody>
      </p:sp>
    </p:spTree>
    <p:extLst>
      <p:ext uri="{BB962C8B-B14F-4D97-AF65-F5344CB8AC3E}">
        <p14:creationId xmlns:p14="http://schemas.microsoft.com/office/powerpoint/2010/main" val="2351382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Other Traits Mendel Investigated</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8600" y="1676400"/>
            <a:ext cx="8686800"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F3331DE-3B97-4E3F-B108-DDAFC378D20C}"/>
              </a:ext>
            </a:extLst>
          </p:cNvPr>
          <p:cNvSpPr txBox="1"/>
          <p:nvPr/>
        </p:nvSpPr>
        <p:spPr>
          <a:xfrm>
            <a:off x="5334000" y="4724400"/>
            <a:ext cx="3505200" cy="215444"/>
          </a:xfrm>
          <a:prstGeom prst="rect">
            <a:avLst/>
          </a:prstGeom>
          <a:noFill/>
        </p:spPr>
        <p:txBody>
          <a:bodyPr wrap="square" rtlCol="0">
            <a:spAutoFit/>
          </a:bodyPr>
          <a:lstStyle/>
          <a:p>
            <a:pPr algn="r"/>
            <a:r>
              <a:rPr lang="en-US" sz="800" dirty="0">
                <a:latin typeface="Calibri" panose="020F0502020204030204" pitchFamily="34" charset="0"/>
              </a:rPr>
              <a:t>Adapted by Cal Poly Pomona; courtesy of Mariana Ruiz, Wikimedia Commons</a:t>
            </a:r>
          </a:p>
        </p:txBody>
      </p:sp>
    </p:spTree>
    <p:extLst>
      <p:ext uri="{BB962C8B-B14F-4D97-AF65-F5344CB8AC3E}">
        <p14:creationId xmlns:p14="http://schemas.microsoft.com/office/powerpoint/2010/main" val="2416383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75360"/>
          </a:xfrm>
        </p:spPr>
        <p:txBody>
          <a:bodyPr/>
          <a:lstStyle/>
          <a:p>
            <a:r>
              <a:rPr lang="en-US" dirty="0"/>
              <a:t>Calculating Ratios for F2 Traits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117603708"/>
              </p:ext>
            </p:extLst>
          </p:nvPr>
        </p:nvGraphicFramePr>
        <p:xfrm>
          <a:off x="609600" y="1371601"/>
          <a:ext cx="8001000" cy="5219699"/>
        </p:xfrm>
        <a:graphic>
          <a:graphicData uri="http://schemas.openxmlformats.org/drawingml/2006/table">
            <a:tbl>
              <a:tblPr firstRow="1" firstCol="1" bandRow="1">
                <a:tableStyleId>{5940675A-B579-460E-94D1-54222C63F5DA}</a:tableStyleId>
              </a:tblPr>
              <a:tblGrid>
                <a:gridCol w="3925724">
                  <a:extLst>
                    <a:ext uri="{9D8B030D-6E8A-4147-A177-3AD203B41FA5}">
                      <a16:colId xmlns:a16="http://schemas.microsoft.com/office/drawing/2014/main" val="20000"/>
                    </a:ext>
                  </a:extLst>
                </a:gridCol>
                <a:gridCol w="4075276">
                  <a:extLst>
                    <a:ext uri="{9D8B030D-6E8A-4147-A177-3AD203B41FA5}">
                      <a16:colId xmlns:a16="http://schemas.microsoft.com/office/drawing/2014/main" val="20001"/>
                    </a:ext>
                  </a:extLst>
                </a:gridCol>
              </a:tblGrid>
              <a:tr h="1799233">
                <a:tc>
                  <a:txBody>
                    <a:bodyPr/>
                    <a:lstStyle/>
                    <a:p>
                      <a:pPr marL="0" marR="0">
                        <a:spcBef>
                          <a:spcPts val="0"/>
                        </a:spcBef>
                        <a:spcAft>
                          <a:spcPts val="0"/>
                        </a:spcAft>
                      </a:pPr>
                      <a:r>
                        <a:rPr lang="en-US" sz="2000" b="1" dirty="0">
                          <a:effectLst/>
                          <a:latin typeface="Calibri" pitchFamily="34" charset="0"/>
                        </a:rPr>
                        <a:t>Flower positions: </a:t>
                      </a:r>
                      <a:r>
                        <a:rPr lang="en-US" sz="2000" b="0" dirty="0">
                          <a:effectLst/>
                          <a:latin typeface="Calibri" pitchFamily="34" charset="0"/>
                        </a:rPr>
                        <a:t>Te</a:t>
                      </a:r>
                      <a:r>
                        <a:rPr lang="en-US" sz="2000" dirty="0">
                          <a:effectLst/>
                          <a:latin typeface="Calibri" pitchFamily="34" charset="0"/>
                        </a:rPr>
                        <a:t>rminal</a:t>
                      </a:r>
                      <a:r>
                        <a:rPr lang="en-US" sz="2000" baseline="0" dirty="0">
                          <a:effectLst/>
                          <a:latin typeface="Calibri" pitchFamily="34" charset="0"/>
                        </a:rPr>
                        <a:t> (</a:t>
                      </a:r>
                      <a:r>
                        <a:rPr lang="en-US" sz="2000" dirty="0">
                          <a:effectLst/>
                          <a:latin typeface="Calibri" pitchFamily="34" charset="0"/>
                        </a:rPr>
                        <a:t>at the top of branches) versus axial (in the corners of stems)</a:t>
                      </a:r>
                    </a:p>
                    <a:p>
                      <a:pPr marL="457200" marR="0">
                        <a:spcBef>
                          <a:spcPts val="300"/>
                        </a:spcBef>
                        <a:spcAft>
                          <a:spcPts val="0"/>
                        </a:spcAft>
                      </a:pPr>
                      <a:r>
                        <a:rPr lang="en-US" sz="2000" dirty="0">
                          <a:effectLst/>
                          <a:latin typeface="Calibri" pitchFamily="34" charset="0"/>
                        </a:rPr>
                        <a:t>F1: All axial</a:t>
                      </a:r>
                    </a:p>
                    <a:p>
                      <a:pPr marL="457200" marR="0">
                        <a:spcBef>
                          <a:spcPts val="0"/>
                        </a:spcBef>
                        <a:spcAft>
                          <a:spcPts val="0"/>
                        </a:spcAft>
                      </a:pPr>
                      <a:r>
                        <a:rPr lang="en-US" sz="2000" dirty="0">
                          <a:effectLst/>
                          <a:latin typeface="Calibri" pitchFamily="34" charset="0"/>
                        </a:rPr>
                        <a:t>F2: 651 axial; 207 terminal</a:t>
                      </a:r>
                    </a:p>
                  </a:txBody>
                  <a:tcPr/>
                </a:tc>
                <a:tc>
                  <a:txBody>
                    <a:bodyPr/>
                    <a:lstStyle/>
                    <a:p>
                      <a:pPr marL="0" marR="0">
                        <a:spcBef>
                          <a:spcPts val="0"/>
                        </a:spcBef>
                        <a:spcAft>
                          <a:spcPts val="0"/>
                        </a:spcAft>
                      </a:pPr>
                      <a:r>
                        <a:rPr lang="en-US" sz="2000" b="1" dirty="0">
                          <a:effectLst/>
                          <a:latin typeface="Calibri" pitchFamily="34" charset="0"/>
                        </a:rPr>
                        <a:t>Pea color: </a:t>
                      </a:r>
                      <a:r>
                        <a:rPr lang="en-US" sz="2000" b="0" dirty="0">
                          <a:effectLst/>
                          <a:latin typeface="Calibri" pitchFamily="34" charset="0"/>
                        </a:rPr>
                        <a:t>Y</a:t>
                      </a:r>
                      <a:r>
                        <a:rPr lang="en-US" sz="2000" dirty="0">
                          <a:effectLst/>
                          <a:latin typeface="Calibri" pitchFamily="34" charset="0"/>
                        </a:rPr>
                        <a:t>ellow seeds versus green seeds</a:t>
                      </a:r>
                    </a:p>
                    <a:p>
                      <a:pPr marL="457200" marR="0">
                        <a:spcBef>
                          <a:spcPts val="300"/>
                        </a:spcBef>
                        <a:spcAft>
                          <a:spcPts val="0"/>
                        </a:spcAft>
                      </a:pPr>
                      <a:r>
                        <a:rPr lang="en-US" sz="2000" dirty="0">
                          <a:effectLst/>
                          <a:latin typeface="Calibri" pitchFamily="34" charset="0"/>
                        </a:rPr>
                        <a:t>F1: All yellow</a:t>
                      </a:r>
                    </a:p>
                    <a:p>
                      <a:pPr marL="457200" marR="0">
                        <a:spcBef>
                          <a:spcPts val="0"/>
                        </a:spcBef>
                        <a:spcAft>
                          <a:spcPts val="0"/>
                        </a:spcAft>
                      </a:pPr>
                      <a:r>
                        <a:rPr lang="en-US" sz="2000" dirty="0">
                          <a:effectLst/>
                          <a:latin typeface="Calibri" pitchFamily="34" charset="0"/>
                        </a:rPr>
                        <a:t>F2: 6,022 yellow; 2,001 green  </a:t>
                      </a:r>
                      <a:endParaRPr lang="en-US" sz="2000" dirty="0">
                        <a:effectLst/>
                        <a:latin typeface="Calibri" pitchFamily="34" charset="0"/>
                        <a:ea typeface="Times New Roman"/>
                      </a:endParaRPr>
                    </a:p>
                  </a:txBody>
                  <a:tcPr/>
                </a:tc>
                <a:extLst>
                  <a:ext uri="{0D108BD9-81ED-4DB2-BD59-A6C34878D82A}">
                    <a16:rowId xmlns:a16="http://schemas.microsoft.com/office/drawing/2014/main" val="10000"/>
                  </a:ext>
                </a:extLst>
              </a:tr>
              <a:tr h="1858366">
                <a:tc>
                  <a:txBody>
                    <a:bodyPr/>
                    <a:lstStyle/>
                    <a:p>
                      <a:pPr marL="0" marR="0">
                        <a:spcBef>
                          <a:spcPts val="0"/>
                        </a:spcBef>
                        <a:spcAft>
                          <a:spcPts val="0"/>
                        </a:spcAft>
                      </a:pPr>
                      <a:r>
                        <a:rPr lang="en-US" sz="2000" b="1" dirty="0">
                          <a:effectLst/>
                          <a:latin typeface="Calibri" pitchFamily="34" charset="0"/>
                        </a:rPr>
                        <a:t>Pea shape: </a:t>
                      </a:r>
                      <a:r>
                        <a:rPr lang="en-US" sz="2000" b="0" dirty="0">
                          <a:effectLst/>
                          <a:latin typeface="Calibri" pitchFamily="34" charset="0"/>
                        </a:rPr>
                        <a:t>R</a:t>
                      </a:r>
                      <a:r>
                        <a:rPr lang="en-US" sz="2000" dirty="0">
                          <a:effectLst/>
                          <a:latin typeface="Calibri" pitchFamily="34" charset="0"/>
                        </a:rPr>
                        <a:t>ound seeds versus wrinkled seeds</a:t>
                      </a:r>
                    </a:p>
                    <a:p>
                      <a:pPr marL="457200" marR="0">
                        <a:spcBef>
                          <a:spcPts val="300"/>
                        </a:spcBef>
                        <a:spcAft>
                          <a:spcPts val="0"/>
                        </a:spcAft>
                      </a:pPr>
                      <a:r>
                        <a:rPr lang="en-US" sz="2000" dirty="0">
                          <a:effectLst/>
                          <a:latin typeface="Calibri" pitchFamily="34" charset="0"/>
                        </a:rPr>
                        <a:t>F1: All round (spherical)</a:t>
                      </a:r>
                    </a:p>
                    <a:p>
                      <a:pPr marL="457200" marR="0">
                        <a:spcBef>
                          <a:spcPts val="0"/>
                        </a:spcBef>
                        <a:spcAft>
                          <a:spcPts val="0"/>
                        </a:spcAft>
                      </a:pPr>
                      <a:r>
                        <a:rPr lang="en-US" sz="2000" dirty="0">
                          <a:effectLst/>
                          <a:latin typeface="Calibri" pitchFamily="34" charset="0"/>
                        </a:rPr>
                        <a:t>F2: 5,474 round; 1,850 wrinkled </a:t>
                      </a:r>
                      <a:endParaRPr lang="en-US" sz="2000" dirty="0">
                        <a:effectLst/>
                        <a:latin typeface="Calibri" pitchFamily="34" charset="0"/>
                        <a:ea typeface="Times New Roman"/>
                      </a:endParaRPr>
                    </a:p>
                  </a:txBody>
                  <a:tcPr/>
                </a:tc>
                <a:tc>
                  <a:txBody>
                    <a:bodyPr/>
                    <a:lstStyle/>
                    <a:p>
                      <a:pPr marL="0" marR="0">
                        <a:spcBef>
                          <a:spcPts val="0"/>
                        </a:spcBef>
                        <a:spcAft>
                          <a:spcPts val="0"/>
                        </a:spcAft>
                      </a:pPr>
                      <a:r>
                        <a:rPr lang="en-US" sz="2000" b="1" dirty="0">
                          <a:effectLst/>
                          <a:latin typeface="Calibri" pitchFamily="34" charset="0"/>
                        </a:rPr>
                        <a:t>Pod color: </a:t>
                      </a:r>
                      <a:r>
                        <a:rPr lang="en-US" sz="2000" b="0" dirty="0">
                          <a:effectLst/>
                          <a:latin typeface="Calibri" pitchFamily="34" charset="0"/>
                        </a:rPr>
                        <a:t>G</a:t>
                      </a:r>
                      <a:r>
                        <a:rPr lang="en-US" sz="2000" dirty="0">
                          <a:effectLst/>
                          <a:latin typeface="Calibri" pitchFamily="34" charset="0"/>
                        </a:rPr>
                        <a:t>reen pods</a:t>
                      </a:r>
                      <a:r>
                        <a:rPr lang="en-US" sz="2000" baseline="0" dirty="0">
                          <a:effectLst/>
                          <a:latin typeface="Calibri" pitchFamily="34" charset="0"/>
                        </a:rPr>
                        <a:t> versus y</a:t>
                      </a:r>
                      <a:r>
                        <a:rPr lang="en-US" sz="2000" dirty="0">
                          <a:effectLst/>
                          <a:latin typeface="Calibri" pitchFamily="34" charset="0"/>
                        </a:rPr>
                        <a:t>ellow pods</a:t>
                      </a:r>
                    </a:p>
                    <a:p>
                      <a:pPr marL="457200" marR="0">
                        <a:spcBef>
                          <a:spcPts val="300"/>
                        </a:spcBef>
                        <a:spcAft>
                          <a:spcPts val="0"/>
                        </a:spcAft>
                      </a:pPr>
                      <a:r>
                        <a:rPr lang="en-US" sz="2000" dirty="0">
                          <a:effectLst/>
                          <a:latin typeface="Calibri" pitchFamily="34" charset="0"/>
                        </a:rPr>
                        <a:t>F1: All green</a:t>
                      </a:r>
                    </a:p>
                    <a:p>
                      <a:pPr marL="457200" marR="0">
                        <a:spcBef>
                          <a:spcPts val="0"/>
                        </a:spcBef>
                        <a:spcAft>
                          <a:spcPts val="0"/>
                        </a:spcAft>
                      </a:pPr>
                      <a:r>
                        <a:rPr lang="en-US" sz="2000" dirty="0">
                          <a:effectLst/>
                          <a:latin typeface="Calibri" pitchFamily="34" charset="0"/>
                        </a:rPr>
                        <a:t>F2: 428 green; 152 yellow</a:t>
                      </a:r>
                    </a:p>
                    <a:p>
                      <a:pPr marL="0" marR="0" algn="ctr">
                        <a:spcBef>
                          <a:spcPts val="0"/>
                        </a:spcBef>
                        <a:spcAft>
                          <a:spcPts val="0"/>
                        </a:spcAft>
                      </a:pPr>
                      <a:r>
                        <a:rPr lang="en-US" sz="2000" dirty="0">
                          <a:effectLst/>
                          <a:latin typeface="Calibri" pitchFamily="34" charset="0"/>
                        </a:rPr>
                        <a:t> </a:t>
                      </a:r>
                      <a:endParaRPr lang="en-US" sz="2000" dirty="0">
                        <a:effectLst/>
                        <a:latin typeface="Calibri" pitchFamily="34" charset="0"/>
                        <a:ea typeface="Times New Roman"/>
                      </a:endParaRPr>
                    </a:p>
                  </a:txBody>
                  <a:tcPr/>
                </a:tc>
                <a:extLst>
                  <a:ext uri="{0D108BD9-81ED-4DB2-BD59-A6C34878D82A}">
                    <a16:rowId xmlns:a16="http://schemas.microsoft.com/office/drawing/2014/main" val="10001"/>
                  </a:ext>
                </a:extLst>
              </a:tr>
              <a:tr h="1557853">
                <a:tc>
                  <a:txBody>
                    <a:bodyPr/>
                    <a:lstStyle/>
                    <a:p>
                      <a:pPr marL="0" marR="0">
                        <a:spcBef>
                          <a:spcPts val="0"/>
                        </a:spcBef>
                        <a:spcAft>
                          <a:spcPts val="0"/>
                        </a:spcAft>
                      </a:pPr>
                      <a:r>
                        <a:rPr lang="en-US" sz="2000" b="1" dirty="0">
                          <a:effectLst/>
                          <a:latin typeface="Calibri" pitchFamily="34" charset="0"/>
                        </a:rPr>
                        <a:t>Stem height: </a:t>
                      </a:r>
                      <a:r>
                        <a:rPr lang="en-US" sz="2000" b="0" dirty="0">
                          <a:effectLst/>
                          <a:latin typeface="Calibri" pitchFamily="34" charset="0"/>
                        </a:rPr>
                        <a:t>L</a:t>
                      </a:r>
                      <a:r>
                        <a:rPr lang="en-US" sz="2000" dirty="0">
                          <a:effectLst/>
                          <a:latin typeface="Calibri" pitchFamily="34" charset="0"/>
                        </a:rPr>
                        <a:t>ong stems (1m) versus dwarf stems (0.3 m)</a:t>
                      </a:r>
                    </a:p>
                    <a:p>
                      <a:pPr marL="457200" marR="0">
                        <a:spcBef>
                          <a:spcPts val="300"/>
                        </a:spcBef>
                        <a:spcAft>
                          <a:spcPts val="0"/>
                        </a:spcAft>
                      </a:pPr>
                      <a:r>
                        <a:rPr lang="en-US" sz="2000" dirty="0">
                          <a:effectLst/>
                          <a:latin typeface="Calibri" pitchFamily="34" charset="0"/>
                        </a:rPr>
                        <a:t>F1: All long</a:t>
                      </a:r>
                    </a:p>
                    <a:p>
                      <a:pPr marL="457200" marR="0">
                        <a:spcBef>
                          <a:spcPts val="0"/>
                        </a:spcBef>
                        <a:spcAft>
                          <a:spcPts val="0"/>
                        </a:spcAft>
                      </a:pPr>
                      <a:r>
                        <a:rPr lang="en-US" sz="2000" dirty="0">
                          <a:effectLst/>
                          <a:latin typeface="Calibri" pitchFamily="34" charset="0"/>
                        </a:rPr>
                        <a:t>F2: 787 long; 277 dwarf </a:t>
                      </a:r>
                      <a:endParaRPr lang="en-US" sz="2000" dirty="0">
                        <a:effectLst/>
                        <a:latin typeface="Calibri" pitchFamily="34" charset="0"/>
                        <a:ea typeface="Times New Roman"/>
                      </a:endParaRPr>
                    </a:p>
                  </a:txBody>
                  <a:tcPr/>
                </a:tc>
                <a:tc>
                  <a:txBody>
                    <a:bodyPr/>
                    <a:lstStyle/>
                    <a:p>
                      <a:pPr marL="0" marR="0">
                        <a:spcBef>
                          <a:spcPts val="0"/>
                        </a:spcBef>
                        <a:spcAft>
                          <a:spcPts val="0"/>
                        </a:spcAft>
                      </a:pPr>
                      <a:r>
                        <a:rPr lang="en-US" sz="2000" b="1" dirty="0">
                          <a:effectLst/>
                          <a:latin typeface="Calibri" pitchFamily="34" charset="0"/>
                        </a:rPr>
                        <a:t>Pod shape: </a:t>
                      </a:r>
                      <a:r>
                        <a:rPr lang="en-US" sz="2000" b="0" dirty="0">
                          <a:effectLst/>
                          <a:latin typeface="Calibri" pitchFamily="34" charset="0"/>
                        </a:rPr>
                        <a:t>Constricted</a:t>
                      </a:r>
                      <a:r>
                        <a:rPr lang="en-US" sz="2000" b="0" baseline="0" dirty="0">
                          <a:effectLst/>
                          <a:latin typeface="Calibri" pitchFamily="34" charset="0"/>
                        </a:rPr>
                        <a:t> versus inflated</a:t>
                      </a:r>
                      <a:r>
                        <a:rPr lang="en-US" sz="2000" baseline="0" dirty="0">
                          <a:effectLst/>
                          <a:latin typeface="Calibri" pitchFamily="34" charset="0"/>
                        </a:rPr>
                        <a:t> </a:t>
                      </a:r>
                    </a:p>
                    <a:p>
                      <a:pPr marL="457200" marR="0" indent="0">
                        <a:spcBef>
                          <a:spcPts val="300"/>
                        </a:spcBef>
                        <a:spcAft>
                          <a:spcPts val="0"/>
                        </a:spcAft>
                      </a:pPr>
                      <a:r>
                        <a:rPr lang="en-US" sz="2000" dirty="0">
                          <a:effectLst/>
                          <a:latin typeface="Calibri" pitchFamily="34" charset="0"/>
                        </a:rPr>
                        <a:t>F1: All inflated</a:t>
                      </a:r>
                    </a:p>
                    <a:p>
                      <a:pPr marL="457200" marR="0">
                        <a:spcBef>
                          <a:spcPts val="0"/>
                        </a:spcBef>
                        <a:spcAft>
                          <a:spcPts val="0"/>
                        </a:spcAft>
                      </a:pPr>
                      <a:r>
                        <a:rPr lang="en-US" sz="2000" dirty="0">
                          <a:effectLst/>
                          <a:latin typeface="Calibri" pitchFamily="34" charset="0"/>
                        </a:rPr>
                        <a:t>F2: 882 inflated; 229 constricted</a:t>
                      </a:r>
                    </a:p>
                    <a:p>
                      <a:pPr marL="0" marR="0" algn="ctr">
                        <a:spcBef>
                          <a:spcPts val="0"/>
                        </a:spcBef>
                        <a:spcAft>
                          <a:spcPts val="0"/>
                        </a:spcAft>
                      </a:pPr>
                      <a:endParaRPr lang="en-US" sz="2000" dirty="0">
                        <a:effectLst/>
                        <a:latin typeface="Calibri" pitchFamily="34" charset="0"/>
                        <a:ea typeface="Times New Roman"/>
                      </a:endParaRPr>
                    </a:p>
                  </a:txBody>
                  <a:tcPr marL="67456" marR="67456"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653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
            <a:ext cx="8001000" cy="990600"/>
          </a:xfrm>
        </p:spPr>
        <p:txBody>
          <a:bodyPr>
            <a:normAutofit/>
          </a:bodyPr>
          <a:lstStyle/>
          <a:p>
            <a:r>
              <a:rPr lang="en-US" dirty="0"/>
              <a:t>Summarizing What We’ve Learned</a:t>
            </a:r>
          </a:p>
        </p:txBody>
      </p:sp>
      <p:sp>
        <p:nvSpPr>
          <p:cNvPr id="4" name="Content Placeholder 3"/>
          <p:cNvSpPr>
            <a:spLocks noGrp="1"/>
          </p:cNvSpPr>
          <p:nvPr>
            <p:ph idx="1"/>
          </p:nvPr>
        </p:nvSpPr>
        <p:spPr>
          <a:xfrm>
            <a:off x="685800" y="1600200"/>
            <a:ext cx="8001000" cy="4876800"/>
          </a:xfrm>
        </p:spPr>
        <p:txBody>
          <a:bodyPr/>
          <a:lstStyle/>
          <a:p>
            <a:pPr marL="365760" indent="-365760">
              <a:spcBef>
                <a:spcPts val="1200"/>
              </a:spcBef>
              <a:buFont typeface="+mj-lt"/>
              <a:buAutoNum type="arabicPeriod"/>
            </a:pPr>
            <a:r>
              <a:rPr lang="en-US" sz="3200" dirty="0"/>
              <a:t>Read about </a:t>
            </a:r>
            <a:r>
              <a:rPr lang="en-US" sz="3200" dirty="0" err="1"/>
              <a:t>Mendelian</a:t>
            </a:r>
            <a:r>
              <a:rPr lang="en-US" sz="3200" dirty="0"/>
              <a:t> inheritance (section 6) in the content background document.</a:t>
            </a:r>
          </a:p>
          <a:p>
            <a:pPr marL="365760" indent="-365760">
              <a:spcBef>
                <a:spcPts val="1200"/>
              </a:spcBef>
              <a:buFont typeface="+mj-lt"/>
              <a:buAutoNum type="arabicPeriod"/>
            </a:pPr>
            <a:r>
              <a:rPr lang="en-US" sz="3200" dirty="0"/>
              <a:t>Highlight 10–15 sentences in the reading that reflect key science ideas.</a:t>
            </a:r>
          </a:p>
        </p:txBody>
      </p:sp>
    </p:spTree>
    <p:extLst>
      <p:ext uri="{BB962C8B-B14F-4D97-AF65-F5344CB8AC3E}">
        <p14:creationId xmlns:p14="http://schemas.microsoft.com/office/powerpoint/2010/main" val="2896851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685800" y="228600"/>
            <a:ext cx="8001000" cy="990600"/>
          </a:xfrm>
        </p:spPr>
        <p:txBody>
          <a:bodyPr>
            <a:normAutofit/>
          </a:bodyPr>
          <a:lstStyle/>
          <a:p>
            <a:r>
              <a:rPr lang="en-US" dirty="0"/>
              <a:t>Mendel’s Ideas</a:t>
            </a:r>
          </a:p>
        </p:txBody>
      </p:sp>
      <p:graphicFrame>
        <p:nvGraphicFramePr>
          <p:cNvPr id="12" name="Table 11"/>
          <p:cNvGraphicFramePr>
            <a:graphicFrameLocks noGrp="1"/>
          </p:cNvGraphicFramePr>
          <p:nvPr/>
        </p:nvGraphicFramePr>
        <p:xfrm>
          <a:off x="762000" y="1066800"/>
          <a:ext cx="7772400" cy="5544185"/>
        </p:xfrm>
        <a:graphic>
          <a:graphicData uri="http://schemas.openxmlformats.org/drawingml/2006/table">
            <a:tbl>
              <a:tblPr/>
              <a:tblGrid>
                <a:gridCol w="7772400">
                  <a:extLst>
                    <a:ext uri="{9D8B030D-6E8A-4147-A177-3AD203B41FA5}">
                      <a16:colId xmlns:a16="http://schemas.microsoft.com/office/drawing/2014/main" val="20000"/>
                    </a:ext>
                  </a:extLst>
                </a:gridCol>
              </a:tblGrid>
              <a:tr h="593867">
                <a:tc>
                  <a:txBody>
                    <a:bodyPr/>
                    <a:lstStyle/>
                    <a:p>
                      <a:pPr marL="365760" marR="0" indent="-274320">
                        <a:lnSpc>
                          <a:spcPct val="100000"/>
                        </a:lnSpc>
                        <a:spcBef>
                          <a:spcPts val="150"/>
                        </a:spcBef>
                        <a:spcAft>
                          <a:spcPts val="150"/>
                        </a:spcAft>
                      </a:pPr>
                      <a:r>
                        <a:rPr lang="en-US" sz="2000" dirty="0">
                          <a:latin typeface="Calibri"/>
                          <a:ea typeface="Calibri"/>
                          <a:cs typeface="Times New Roman"/>
                        </a:rPr>
                        <a:t>1. Individuals receive trait instructions from their parents. Mendel called these instructions </a:t>
                      </a:r>
                      <a:r>
                        <a:rPr lang="en-US" sz="2000" b="1" dirty="0">
                          <a:latin typeface="Calibri"/>
                          <a:ea typeface="Calibri"/>
                          <a:cs typeface="Times New Roman"/>
                        </a:rPr>
                        <a:t>factors</a:t>
                      </a:r>
                      <a:r>
                        <a:rPr lang="en-US" sz="2000" dirty="0">
                          <a:latin typeface="Calibri"/>
                          <a:ea typeface="Calibri"/>
                          <a:cs typeface="Times New Roman"/>
                        </a:rPr>
                        <a:t>. Today we call them </a:t>
                      </a:r>
                      <a:r>
                        <a:rPr lang="en-US" sz="2000" b="1" dirty="0">
                          <a:latin typeface="Calibri"/>
                          <a:ea typeface="Calibri"/>
                          <a:cs typeface="Times New Roman"/>
                        </a:rPr>
                        <a:t>genes</a:t>
                      </a:r>
                      <a:r>
                        <a:rPr lang="en-US" sz="2000" dirty="0">
                          <a:latin typeface="Calibri"/>
                          <a:ea typeface="Calibri"/>
                          <a:cs typeface="Times New Roman"/>
                        </a:rPr>
                        <a:t>. </a:t>
                      </a:r>
                    </a:p>
                  </a:txBody>
                  <a:tcPr marL="59055" marR="590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30132">
                <a:tc>
                  <a:txBody>
                    <a:bodyPr/>
                    <a:lstStyle/>
                    <a:p>
                      <a:pPr marL="365760" marR="0" indent="-274320">
                        <a:lnSpc>
                          <a:spcPct val="100000"/>
                        </a:lnSpc>
                        <a:spcBef>
                          <a:spcPts val="150"/>
                        </a:spcBef>
                        <a:spcAft>
                          <a:spcPts val="150"/>
                        </a:spcAft>
                      </a:pPr>
                      <a:r>
                        <a:rPr lang="en-US" sz="2000" dirty="0">
                          <a:latin typeface="Calibri"/>
                          <a:ea typeface="Calibri"/>
                          <a:cs typeface="Times New Roman"/>
                        </a:rPr>
                        <a:t>2. Genes can have different forms. These different forms provide instructions for variations of a trait; for example, the set of instructions that results in purple flowers is different from the set of instructions that results in white flowers. These different forms of a gene are called </a:t>
                      </a:r>
                      <a:r>
                        <a:rPr lang="en-US" sz="2000" b="1" dirty="0">
                          <a:latin typeface="Calibri"/>
                          <a:ea typeface="Calibri"/>
                          <a:cs typeface="Times New Roman"/>
                        </a:rPr>
                        <a:t>alleles</a:t>
                      </a:r>
                      <a:r>
                        <a:rPr lang="en-US" sz="2000" dirty="0">
                          <a:latin typeface="Calibri"/>
                          <a:ea typeface="Calibri"/>
                          <a:cs typeface="Times New Roman"/>
                        </a:rPr>
                        <a:t>.  </a:t>
                      </a:r>
                    </a:p>
                  </a:txBody>
                  <a:tcPr marL="59055" marR="590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3867">
                <a:tc>
                  <a:txBody>
                    <a:bodyPr/>
                    <a:lstStyle/>
                    <a:p>
                      <a:pPr marL="365760" marR="0" indent="-274320">
                        <a:lnSpc>
                          <a:spcPct val="100000"/>
                        </a:lnSpc>
                        <a:spcBef>
                          <a:spcPts val="150"/>
                        </a:spcBef>
                        <a:spcAft>
                          <a:spcPts val="150"/>
                        </a:spcAft>
                      </a:pPr>
                      <a:r>
                        <a:rPr lang="en-US" sz="2000" dirty="0">
                          <a:latin typeface="Calibri"/>
                          <a:ea typeface="Calibri"/>
                          <a:cs typeface="Times New Roman"/>
                        </a:rPr>
                        <a:t>3. Individuals get one variation of a gene (allele) from each parent, which means that each individual has two alleles for each trait. </a:t>
                      </a:r>
                    </a:p>
                  </a:txBody>
                  <a:tcPr marL="59055" marR="590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7090">
                <a:tc>
                  <a:txBody>
                    <a:bodyPr/>
                    <a:lstStyle/>
                    <a:p>
                      <a:pPr marL="365760" marR="0" indent="-274320">
                        <a:lnSpc>
                          <a:spcPct val="100000"/>
                        </a:lnSpc>
                        <a:spcBef>
                          <a:spcPts val="150"/>
                        </a:spcBef>
                        <a:spcAft>
                          <a:spcPts val="150"/>
                        </a:spcAft>
                      </a:pPr>
                      <a:r>
                        <a:rPr lang="en-US" sz="2000" dirty="0">
                          <a:latin typeface="Calibri"/>
                          <a:ea typeface="Calibri"/>
                          <a:cs typeface="Times New Roman"/>
                        </a:rPr>
                        <a:t>4. Which of the parent’s two alleles an individual inherits is a matter of chance. </a:t>
                      </a:r>
                    </a:p>
                  </a:txBody>
                  <a:tcPr marL="59055" marR="590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3867">
                <a:tc>
                  <a:txBody>
                    <a:bodyPr/>
                    <a:lstStyle/>
                    <a:p>
                      <a:pPr marL="365760" marR="0" indent="-274320">
                        <a:lnSpc>
                          <a:spcPct val="100000"/>
                        </a:lnSpc>
                        <a:spcBef>
                          <a:spcPts val="150"/>
                        </a:spcBef>
                        <a:spcAft>
                          <a:spcPts val="150"/>
                        </a:spcAft>
                      </a:pPr>
                      <a:r>
                        <a:rPr lang="en-US" sz="2000" dirty="0">
                          <a:latin typeface="Calibri"/>
                          <a:ea typeface="Calibri"/>
                          <a:cs typeface="Times New Roman"/>
                        </a:rPr>
                        <a:t>5. If an individual inherits the </a:t>
                      </a:r>
                      <a:r>
                        <a:rPr lang="en-US" sz="2000" b="1" dirty="0">
                          <a:latin typeface="Calibri"/>
                          <a:ea typeface="Calibri"/>
                          <a:cs typeface="Times New Roman"/>
                        </a:rPr>
                        <a:t>same</a:t>
                      </a:r>
                      <a:r>
                        <a:rPr lang="en-US" sz="2000" dirty="0">
                          <a:latin typeface="Calibri"/>
                          <a:ea typeface="Calibri"/>
                          <a:cs typeface="Times New Roman"/>
                        </a:rPr>
                        <a:t> allele from each parent—like two alleles for purple flowers—that trait will show up. </a:t>
                      </a:r>
                    </a:p>
                  </a:txBody>
                  <a:tcPr marL="59055" marR="590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93867">
                <a:tc>
                  <a:txBody>
                    <a:bodyPr/>
                    <a:lstStyle/>
                    <a:p>
                      <a:pPr marL="365760" marR="0" indent="-274320">
                        <a:lnSpc>
                          <a:spcPct val="100000"/>
                        </a:lnSpc>
                        <a:spcBef>
                          <a:spcPts val="150"/>
                        </a:spcBef>
                        <a:spcAft>
                          <a:spcPts val="150"/>
                        </a:spcAft>
                      </a:pPr>
                      <a:r>
                        <a:rPr lang="en-US" sz="2000" dirty="0">
                          <a:latin typeface="Calibri"/>
                          <a:ea typeface="Calibri"/>
                          <a:cs typeface="Times New Roman"/>
                        </a:rPr>
                        <a:t>6. If an individual inherits a </a:t>
                      </a:r>
                      <a:r>
                        <a:rPr lang="en-US" sz="2000" b="1" dirty="0">
                          <a:latin typeface="Calibri"/>
                          <a:ea typeface="Calibri"/>
                          <a:cs typeface="Times New Roman"/>
                        </a:rPr>
                        <a:t>different</a:t>
                      </a:r>
                      <a:r>
                        <a:rPr lang="en-US" sz="2000" dirty="0">
                          <a:latin typeface="Calibri"/>
                          <a:ea typeface="Calibri"/>
                          <a:cs typeface="Times New Roman"/>
                        </a:rPr>
                        <a:t> allele from each parent, only one of the traits will show up. </a:t>
                      </a:r>
                    </a:p>
                  </a:txBody>
                  <a:tcPr marL="59055" marR="590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3867">
                <a:tc>
                  <a:txBody>
                    <a:bodyPr/>
                    <a:lstStyle/>
                    <a:p>
                      <a:pPr marL="365760" marR="0" indent="-274320">
                        <a:lnSpc>
                          <a:spcPct val="100000"/>
                        </a:lnSpc>
                        <a:spcBef>
                          <a:spcPts val="150"/>
                        </a:spcBef>
                        <a:spcAft>
                          <a:spcPts val="150"/>
                        </a:spcAft>
                      </a:pPr>
                      <a:r>
                        <a:rPr lang="en-US" sz="2000" dirty="0">
                          <a:latin typeface="Calibri"/>
                          <a:ea typeface="Calibri"/>
                          <a:cs typeface="Times New Roman"/>
                        </a:rPr>
                        <a:t>7. When an individual inherits</a:t>
                      </a:r>
                      <a:r>
                        <a:rPr lang="en-US" sz="2000" baseline="0" dirty="0">
                          <a:latin typeface="Calibri"/>
                          <a:ea typeface="Calibri"/>
                          <a:cs typeface="Times New Roman"/>
                        </a:rPr>
                        <a:t> two different alleles, t</a:t>
                      </a:r>
                      <a:r>
                        <a:rPr lang="en-US" sz="2000" dirty="0">
                          <a:latin typeface="Calibri"/>
                          <a:ea typeface="Calibri"/>
                          <a:cs typeface="Times New Roman"/>
                        </a:rPr>
                        <a:t>he trait that shows up is called a </a:t>
                      </a:r>
                      <a:r>
                        <a:rPr lang="en-US" sz="2000" b="1" dirty="0">
                          <a:latin typeface="Calibri"/>
                          <a:ea typeface="Calibri"/>
                          <a:cs typeface="Times New Roman"/>
                        </a:rPr>
                        <a:t>dominant trait</a:t>
                      </a:r>
                      <a:r>
                        <a:rPr lang="en-US" sz="2000" dirty="0">
                          <a:latin typeface="Calibri"/>
                          <a:ea typeface="Calibri"/>
                          <a:cs typeface="Times New Roman"/>
                        </a:rPr>
                        <a:t>. The trait that doesn’t show up is called a </a:t>
                      </a:r>
                      <a:r>
                        <a:rPr lang="en-US" sz="2000" b="1" dirty="0">
                          <a:latin typeface="Calibri"/>
                          <a:ea typeface="Calibri"/>
                          <a:cs typeface="Times New Roman"/>
                        </a:rPr>
                        <a:t>recessive trait</a:t>
                      </a:r>
                      <a:r>
                        <a:rPr lang="en-US" sz="2000" dirty="0">
                          <a:latin typeface="Calibri"/>
                          <a:ea typeface="Calibri"/>
                          <a:cs typeface="Times New Roman"/>
                        </a:rPr>
                        <a:t>. </a:t>
                      </a:r>
                    </a:p>
                  </a:txBody>
                  <a:tcPr marL="59055" marR="59055" marT="82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27803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990600"/>
          </a:xfrm>
        </p:spPr>
        <p:txBody>
          <a:bodyPr>
            <a:noAutofit/>
          </a:bodyPr>
          <a:lstStyle/>
          <a:p>
            <a:r>
              <a:rPr lang="en-US" sz="3800" dirty="0"/>
              <a:t>Reflect: Content Deepening Focus Question 1</a:t>
            </a:r>
          </a:p>
        </p:txBody>
      </p:sp>
      <p:sp>
        <p:nvSpPr>
          <p:cNvPr id="3" name="Content Placeholder 2"/>
          <p:cNvSpPr>
            <a:spLocks noGrp="1"/>
          </p:cNvSpPr>
          <p:nvPr>
            <p:ph idx="1"/>
          </p:nvPr>
        </p:nvSpPr>
        <p:spPr>
          <a:xfrm>
            <a:off x="533400" y="1905000"/>
            <a:ext cx="8153400" cy="4343400"/>
          </a:xfrm>
        </p:spPr>
        <p:txBody>
          <a:bodyPr>
            <a:normAutofit/>
          </a:bodyPr>
          <a:lstStyle/>
          <a:p>
            <a:pPr marL="0" indent="0">
              <a:spcAft>
                <a:spcPts val="1800"/>
              </a:spcAft>
              <a:buNone/>
            </a:pPr>
            <a:r>
              <a:rPr lang="en-US" sz="3200" dirty="0"/>
              <a:t>How can traits appear and disappear in a family? </a:t>
            </a:r>
          </a:p>
          <a:p>
            <a:endParaRPr lang="en-US" dirty="0"/>
          </a:p>
        </p:txBody>
      </p:sp>
    </p:spTree>
    <p:extLst>
      <p:ext uri="{BB962C8B-B14F-4D97-AF65-F5344CB8AC3E}">
        <p14:creationId xmlns:p14="http://schemas.microsoft.com/office/powerpoint/2010/main" val="1969488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
            <a:ext cx="8001000" cy="990600"/>
          </a:xfrm>
        </p:spPr>
        <p:txBody>
          <a:bodyPr/>
          <a:lstStyle/>
          <a:p>
            <a:r>
              <a:rPr lang="en-US" dirty="0"/>
              <a:t>Unit Central Question</a:t>
            </a:r>
          </a:p>
        </p:txBody>
      </p:sp>
      <p:sp>
        <p:nvSpPr>
          <p:cNvPr id="6" name="Rectangle 3"/>
          <p:cNvSpPr txBox="1">
            <a:spLocks noChangeArrowheads="1"/>
          </p:cNvSpPr>
          <p:nvPr/>
        </p:nvSpPr>
        <p:spPr bwMode="auto">
          <a:xfrm>
            <a:off x="914400" y="1600200"/>
            <a:ext cx="7391400" cy="1752600"/>
          </a:xfrm>
          <a:prstGeom prst="rect">
            <a:avLst/>
          </a:prstGeom>
          <a:noFill/>
          <a:ln w="76200" cmpd="dbl">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marR="0" lvl="0" indent="0" algn="ctr" defTabSz="914400" rtl="0" eaLnBrk="0" fontAlgn="auto" latinLnBrk="0" hangingPunct="0">
              <a:lnSpc>
                <a:spcPct val="100000"/>
              </a:lnSpc>
              <a:spcBef>
                <a:spcPts val="1200"/>
              </a:spcBef>
              <a:spcAft>
                <a:spcPts val="0"/>
              </a:spcAft>
              <a:buClr>
                <a:schemeClr val="accent1"/>
              </a:buClr>
              <a:buSzPct val="85000"/>
              <a:buFont typeface="Arial" charset="0"/>
              <a:buNone/>
              <a:tabLst/>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0" marR="0" lvl="0" indent="0" algn="ctr" defTabSz="914400" rtl="0" eaLnBrk="0" fontAlgn="auto" latinLnBrk="0" hangingPunct="0">
              <a:lnSpc>
                <a:spcPct val="110000"/>
              </a:lnSpc>
              <a:spcBef>
                <a:spcPts val="300"/>
              </a:spcBef>
              <a:spcAft>
                <a:spcPts val="0"/>
              </a:spcAft>
              <a:buClr>
                <a:schemeClr val="accent1"/>
              </a:buClr>
              <a:buSzPct val="85000"/>
              <a:buFont typeface="Arial" charset="0"/>
              <a:buNone/>
              <a:tabLst/>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Why are individuals of a species </a:t>
            </a:r>
            <a:b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b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different from one another?</a:t>
            </a:r>
          </a:p>
          <a:p>
            <a:pPr marL="182563" marR="0" lvl="0" indent="-182563" algn="l" defTabSz="914400" rtl="0" eaLnBrk="0" fontAlgn="auto" latinLnBrk="0" hangingPunct="0">
              <a:lnSpc>
                <a:spcPct val="100000"/>
              </a:lnSpc>
              <a:spcBef>
                <a:spcPct val="20000"/>
              </a:spcBef>
              <a:spcAft>
                <a:spcPts val="0"/>
              </a:spcAft>
              <a:buClr>
                <a:schemeClr val="accent1"/>
              </a:buClr>
              <a:buSzPct val="85000"/>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182563" marR="0" lvl="0" indent="-182563" algn="l" defTabSz="914400" rtl="0" eaLnBrk="0" fontAlgn="base" latinLnBrk="0" hangingPunct="0">
              <a:lnSpc>
                <a:spcPct val="100000"/>
              </a:lnSpc>
              <a:spcBef>
                <a:spcPct val="20000"/>
              </a:spcBef>
              <a:spcAft>
                <a:spcPct val="0"/>
              </a:spcAft>
              <a:buClr>
                <a:schemeClr val="accent1"/>
              </a:buClr>
              <a:buSzPct val="85000"/>
              <a:buFont typeface="Arial" charset="0"/>
              <a:buChar char="•"/>
              <a:tabLst/>
              <a:defRPr/>
            </a:pPr>
            <a:endParaRPr kumimoji="0" lang="en-US" alt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8549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990600"/>
          </a:xfrm>
        </p:spPr>
        <p:txBody>
          <a:bodyPr/>
          <a:lstStyle/>
          <a:p>
            <a:r>
              <a:rPr lang="en-US" dirty="0"/>
              <a:t>Agenda for Day 2</a:t>
            </a:r>
          </a:p>
        </p:txBody>
      </p:sp>
      <p:sp>
        <p:nvSpPr>
          <p:cNvPr id="3" name="Content Placeholder 2"/>
          <p:cNvSpPr>
            <a:spLocks noGrp="1"/>
          </p:cNvSpPr>
          <p:nvPr>
            <p:ph idx="1"/>
          </p:nvPr>
        </p:nvSpPr>
        <p:spPr>
          <a:xfrm>
            <a:off x="609600" y="1219200"/>
            <a:ext cx="8229600" cy="5257800"/>
          </a:xfrm>
        </p:spPr>
        <p:txBody>
          <a:bodyPr/>
          <a:lstStyle/>
          <a:p>
            <a:pPr marL="365760" indent="-365760">
              <a:spcBef>
                <a:spcPts val="300"/>
              </a:spcBef>
            </a:pPr>
            <a:r>
              <a:rPr lang="en-US" sz="3200" dirty="0"/>
              <a:t>Day-1 reflections</a:t>
            </a:r>
          </a:p>
          <a:p>
            <a:pPr marL="365760" indent="-365760">
              <a:spcBef>
                <a:spcPts val="300"/>
              </a:spcBef>
            </a:pPr>
            <a:r>
              <a:rPr lang="en-US" sz="3200" dirty="0"/>
              <a:t>Focus questions</a:t>
            </a:r>
          </a:p>
          <a:p>
            <a:pPr marL="365760" indent="-365760">
              <a:spcBef>
                <a:spcPts val="300"/>
              </a:spcBef>
            </a:pPr>
            <a:r>
              <a:rPr lang="en-US" sz="3200" dirty="0"/>
              <a:t>Review of STL strategies 1–3</a:t>
            </a:r>
          </a:p>
          <a:p>
            <a:pPr marL="365760" indent="-365760">
              <a:spcBef>
                <a:spcPts val="300"/>
              </a:spcBef>
            </a:pPr>
            <a:r>
              <a:rPr lang="en-US" sz="3200" dirty="0"/>
              <a:t>STL lesson analysis: elicit and probe questions</a:t>
            </a:r>
          </a:p>
          <a:p>
            <a:pPr marL="365760" indent="-365760">
              <a:spcBef>
                <a:spcPts val="300"/>
              </a:spcBef>
            </a:pPr>
            <a:r>
              <a:rPr lang="en-US" sz="3200" dirty="0"/>
              <a:t>STL lesson analysis: probe and challenge questions</a:t>
            </a:r>
          </a:p>
          <a:p>
            <a:pPr marL="365760" indent="-365760">
              <a:spcBef>
                <a:spcPts val="300"/>
              </a:spcBef>
            </a:pPr>
            <a:r>
              <a:rPr lang="en-US" sz="3200" dirty="0"/>
              <a:t>Practice using elicit and probe questions</a:t>
            </a:r>
          </a:p>
          <a:p>
            <a:pPr marL="365760" indent="-365760">
              <a:spcBef>
                <a:spcPts val="300"/>
              </a:spcBef>
            </a:pPr>
            <a:r>
              <a:rPr lang="en-US" sz="3200" dirty="0"/>
              <a:t>Lunch</a:t>
            </a:r>
          </a:p>
          <a:p>
            <a:pPr marL="365760" indent="-365760">
              <a:spcBef>
                <a:spcPts val="300"/>
              </a:spcBef>
            </a:pPr>
            <a:r>
              <a:rPr lang="en-US" sz="3200" dirty="0"/>
              <a:t>Content deepening: genetics</a:t>
            </a:r>
          </a:p>
          <a:p>
            <a:pPr marL="365760" indent="-365760">
              <a:spcBef>
                <a:spcPts val="300"/>
              </a:spcBef>
            </a:pPr>
            <a:r>
              <a:rPr lang="en-US" sz="3200" dirty="0"/>
              <a:t>Summary, homework, and reflections</a:t>
            </a:r>
          </a:p>
        </p:txBody>
      </p:sp>
    </p:spTree>
    <p:extLst>
      <p:ext uri="{BB962C8B-B14F-4D97-AF65-F5344CB8AC3E}">
        <p14:creationId xmlns:p14="http://schemas.microsoft.com/office/powerpoint/2010/main" val="2308084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 2</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How can we represent DNA, genes, and chromosomes to make sense of trait-variation patterns?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Genetics Terms and Relationships</a:t>
            </a:r>
          </a:p>
        </p:txBody>
      </p:sp>
      <p:sp>
        <p:nvSpPr>
          <p:cNvPr id="3" name="Content Placeholder 2"/>
          <p:cNvSpPr>
            <a:spLocks noGrp="1"/>
          </p:cNvSpPr>
          <p:nvPr>
            <p:ph idx="1"/>
          </p:nvPr>
        </p:nvSpPr>
        <p:spPr>
          <a:xfrm>
            <a:off x="609600" y="1524000"/>
            <a:ext cx="8001000" cy="4876800"/>
          </a:xfrm>
        </p:spPr>
        <p:txBody>
          <a:bodyPr>
            <a:normAutofit/>
          </a:bodyPr>
          <a:lstStyle/>
          <a:p>
            <a:pPr marL="0" indent="0">
              <a:spcBef>
                <a:spcPts val="600"/>
              </a:spcBef>
              <a:buNone/>
            </a:pPr>
            <a:r>
              <a:rPr lang="en-US" sz="3200" dirty="0"/>
              <a:t>In your notebook, list as many ideas as you can that define each of the following genetics terms. Then make a diagram showing the relationships among the terms.</a:t>
            </a:r>
          </a:p>
          <a:p>
            <a:pPr marL="1371600" lvl="2" indent="-457200">
              <a:spcBef>
                <a:spcPts val="1200"/>
              </a:spcBef>
            </a:pPr>
            <a:r>
              <a:rPr lang="en-US" sz="3200" dirty="0"/>
              <a:t>DNA</a:t>
            </a:r>
          </a:p>
          <a:p>
            <a:pPr marL="1371600" lvl="2" indent="-457200">
              <a:spcBef>
                <a:spcPts val="600"/>
              </a:spcBef>
            </a:pPr>
            <a:r>
              <a:rPr lang="en-US" sz="3200" dirty="0"/>
              <a:t>Gene</a:t>
            </a:r>
          </a:p>
          <a:p>
            <a:pPr marL="1371600" lvl="2" indent="-457200">
              <a:spcBef>
                <a:spcPts val="600"/>
              </a:spcBef>
            </a:pPr>
            <a:r>
              <a:rPr lang="en-US" sz="3200" dirty="0"/>
              <a:t>Chromosome </a:t>
            </a:r>
          </a:p>
          <a:p>
            <a:pPr marL="1371600" lvl="2" indent="-457200">
              <a:spcBef>
                <a:spcPts val="600"/>
              </a:spcBef>
            </a:pPr>
            <a:r>
              <a:rPr lang="en-US" sz="3200" dirty="0"/>
              <a:t>Allele</a:t>
            </a:r>
          </a:p>
        </p:txBody>
      </p:sp>
    </p:spTree>
    <p:extLst>
      <p:ext uri="{BB962C8B-B14F-4D97-AF65-F5344CB8AC3E}">
        <p14:creationId xmlns:p14="http://schemas.microsoft.com/office/powerpoint/2010/main" val="2287975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173" y="1295400"/>
            <a:ext cx="8111853" cy="5334000"/>
          </a:xfrm>
          <a:prstGeom prst="rect">
            <a:avLst/>
          </a:prstGeom>
        </p:spPr>
      </p:pic>
      <p:sp>
        <p:nvSpPr>
          <p:cNvPr id="3" name="Title 1"/>
          <p:cNvSpPr>
            <a:spLocks noGrp="1"/>
          </p:cNvSpPr>
          <p:nvPr>
            <p:ph type="title"/>
          </p:nvPr>
        </p:nvSpPr>
        <p:spPr>
          <a:xfrm>
            <a:off x="609600" y="381000"/>
            <a:ext cx="8077200" cy="990600"/>
          </a:xfrm>
        </p:spPr>
        <p:txBody>
          <a:bodyPr/>
          <a:lstStyle/>
          <a:p>
            <a:r>
              <a:rPr lang="en-US" dirty="0"/>
              <a:t>DNA, Chromosomes, and Genes</a:t>
            </a:r>
          </a:p>
        </p:txBody>
      </p:sp>
      <p:sp>
        <p:nvSpPr>
          <p:cNvPr id="4" name="TextBox 3"/>
          <p:cNvSpPr txBox="1"/>
          <p:nvPr/>
        </p:nvSpPr>
        <p:spPr>
          <a:xfrm>
            <a:off x="6400800" y="6096000"/>
            <a:ext cx="1371600" cy="276999"/>
          </a:xfrm>
          <a:prstGeom prst="rect">
            <a:avLst/>
          </a:prstGeom>
          <a:noFill/>
        </p:spPr>
        <p:txBody>
          <a:bodyPr wrap="square" rtlCol="0">
            <a:spAutoFit/>
          </a:bodyPr>
          <a:lstStyle/>
          <a:p>
            <a:r>
              <a:rPr lang="en-US" sz="1200" dirty="0">
                <a:latin typeface="Calibri" pitchFamily="34" charset="0"/>
              </a:rPr>
              <a:t>Courtesy of BSCS</a:t>
            </a:r>
          </a:p>
        </p:txBody>
      </p:sp>
    </p:spTree>
    <p:extLst>
      <p:ext uri="{BB962C8B-B14F-4D97-AF65-F5344CB8AC3E}">
        <p14:creationId xmlns:p14="http://schemas.microsoft.com/office/powerpoint/2010/main" val="3679106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Reviewing Terms and Definitions</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1200"/>
              </a:spcBef>
              <a:buFont typeface="+mj-lt"/>
              <a:buAutoNum type="arabicPeriod"/>
            </a:pPr>
            <a:r>
              <a:rPr lang="en-US" sz="3200" dirty="0"/>
              <a:t>Read “Genetics: What Is a Gene?” (section 5) in the content background document.</a:t>
            </a:r>
          </a:p>
          <a:p>
            <a:pPr marL="365760" indent="-365760">
              <a:spcBef>
                <a:spcPts val="1200"/>
              </a:spcBef>
              <a:buFont typeface="+mj-lt"/>
              <a:buAutoNum type="arabicPeriod"/>
            </a:pPr>
            <a:r>
              <a:rPr lang="en-US" sz="3200" dirty="0"/>
              <a:t>See if you can answer the Stop and Think questions throughout the reading.</a:t>
            </a:r>
          </a:p>
          <a:p>
            <a:pPr marL="365760" indent="-365760">
              <a:spcBef>
                <a:spcPts val="1200"/>
              </a:spcBef>
              <a:buFont typeface="+mj-lt"/>
              <a:buAutoNum type="arabicPeriod"/>
            </a:pPr>
            <a:r>
              <a:rPr lang="en-US" sz="3200" dirty="0"/>
              <a:t>How do the definitions for the terms </a:t>
            </a:r>
            <a:r>
              <a:rPr lang="en-US" sz="3200" i="1" dirty="0"/>
              <a:t>DNA</a:t>
            </a:r>
            <a:r>
              <a:rPr lang="en-US" sz="3200" dirty="0"/>
              <a:t>, </a:t>
            </a:r>
            <a:r>
              <a:rPr lang="en-US" sz="3200" i="1" dirty="0"/>
              <a:t>chromosome</a:t>
            </a:r>
            <a:r>
              <a:rPr lang="en-US" sz="3200" dirty="0"/>
              <a:t>, </a:t>
            </a:r>
            <a:r>
              <a:rPr lang="en-US" sz="3200" i="1" dirty="0"/>
              <a:t>gene</a:t>
            </a:r>
            <a:r>
              <a:rPr lang="en-US" sz="3200" dirty="0"/>
              <a:t>, and </a:t>
            </a:r>
            <a:r>
              <a:rPr lang="en-US" sz="3200" i="1" dirty="0"/>
              <a:t>allele</a:t>
            </a:r>
            <a:r>
              <a:rPr lang="en-US" sz="3200" dirty="0"/>
              <a:t> compare with your definitions?</a:t>
            </a:r>
          </a:p>
        </p:txBody>
      </p:sp>
    </p:spTree>
    <p:extLst>
      <p:ext uri="{BB962C8B-B14F-4D97-AF65-F5344CB8AC3E}">
        <p14:creationId xmlns:p14="http://schemas.microsoft.com/office/powerpoint/2010/main" val="3432503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Summary of Key Science Ideas</a:t>
            </a:r>
          </a:p>
        </p:txBody>
      </p:sp>
      <p:sp>
        <p:nvSpPr>
          <p:cNvPr id="3" name="Content Placeholder 2"/>
          <p:cNvSpPr>
            <a:spLocks noGrp="1"/>
          </p:cNvSpPr>
          <p:nvPr>
            <p:ph idx="1"/>
          </p:nvPr>
        </p:nvSpPr>
        <p:spPr>
          <a:xfrm>
            <a:off x="685800" y="1600200"/>
            <a:ext cx="8001000" cy="4876800"/>
          </a:xfrm>
        </p:spPr>
        <p:txBody>
          <a:bodyPr>
            <a:normAutofit/>
          </a:bodyPr>
          <a:lstStyle/>
          <a:p>
            <a:pPr marL="365760" indent="-365760"/>
            <a:r>
              <a:rPr lang="en-US" sz="3200" dirty="0"/>
              <a:t>Genes code for proteins.</a:t>
            </a:r>
          </a:p>
          <a:p>
            <a:pPr marL="365760" indent="-365760"/>
            <a:r>
              <a:rPr lang="en-US" sz="3200" dirty="0"/>
              <a:t>Proteins cause traits.</a:t>
            </a:r>
          </a:p>
          <a:p>
            <a:pPr marL="365760" indent="-365760"/>
            <a:r>
              <a:rPr lang="en-US" sz="3200" dirty="0"/>
              <a:t>Genes and chromosomes are composed of DNA.</a:t>
            </a:r>
          </a:p>
          <a:p>
            <a:pPr marL="365760" indent="-365760"/>
            <a:r>
              <a:rPr lang="en-US" sz="3200" dirty="0"/>
              <a:t>Chromosomes contain many genes and many individual units of DNA.</a:t>
            </a:r>
          </a:p>
          <a:p>
            <a:pPr marL="365760" indent="-365760"/>
            <a:r>
              <a:rPr lang="en-US" sz="3200" dirty="0"/>
              <a:t>Alleles are variations of the same gene. Each allele has a slightly different DNA sequence.</a:t>
            </a:r>
          </a:p>
        </p:txBody>
      </p:sp>
    </p:spTree>
    <p:extLst>
      <p:ext uri="{BB962C8B-B14F-4D97-AF65-F5344CB8AC3E}">
        <p14:creationId xmlns:p14="http://schemas.microsoft.com/office/powerpoint/2010/main" val="3883835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normAutofit/>
          </a:bodyPr>
          <a:lstStyle/>
          <a:p>
            <a:r>
              <a:rPr lang="en-US" dirty="0"/>
              <a:t>Practice Using Genetic Terms</a:t>
            </a:r>
          </a:p>
        </p:txBody>
      </p:sp>
      <p:sp>
        <p:nvSpPr>
          <p:cNvPr id="3" name="Content Placeholder 2"/>
          <p:cNvSpPr>
            <a:spLocks noGrp="1"/>
          </p:cNvSpPr>
          <p:nvPr>
            <p:ph idx="1"/>
          </p:nvPr>
        </p:nvSpPr>
        <p:spPr>
          <a:xfrm>
            <a:off x="762000" y="1447800"/>
            <a:ext cx="8077200" cy="4876800"/>
          </a:xfrm>
        </p:spPr>
        <p:txBody>
          <a:bodyPr>
            <a:normAutofit/>
          </a:bodyPr>
          <a:lstStyle/>
          <a:p>
            <a:pPr marL="365760" indent="-365760">
              <a:spcBef>
                <a:spcPts val="1200"/>
              </a:spcBef>
            </a:pPr>
            <a:r>
              <a:rPr lang="en-US" sz="3200" dirty="0"/>
              <a:t>Next, we’ll practice using the terms </a:t>
            </a:r>
            <a:r>
              <a:rPr lang="en-US" sz="3200" b="1" i="1" dirty="0"/>
              <a:t>DNA</a:t>
            </a:r>
            <a:r>
              <a:rPr lang="en-US" sz="3200" dirty="0"/>
              <a:t>,</a:t>
            </a:r>
            <a:r>
              <a:rPr lang="en-US" sz="3200" b="1" dirty="0"/>
              <a:t> </a:t>
            </a:r>
            <a:r>
              <a:rPr lang="en-US" sz="3200" b="1" i="1" dirty="0"/>
              <a:t>chromosome</a:t>
            </a:r>
            <a:r>
              <a:rPr lang="en-US" sz="3200" dirty="0"/>
              <a:t>,</a:t>
            </a:r>
            <a:r>
              <a:rPr lang="en-US" sz="3200" b="1" dirty="0"/>
              <a:t> </a:t>
            </a:r>
            <a:r>
              <a:rPr lang="en-US" sz="3200" b="1" i="1" dirty="0"/>
              <a:t>gene</a:t>
            </a:r>
            <a:r>
              <a:rPr lang="en-US" sz="3200" dirty="0"/>
              <a:t>,</a:t>
            </a:r>
            <a:r>
              <a:rPr lang="en-US" sz="3200" b="1" dirty="0"/>
              <a:t> and </a:t>
            </a:r>
            <a:r>
              <a:rPr lang="en-US" sz="3200" b="1" i="1" dirty="0"/>
              <a:t>allele</a:t>
            </a:r>
            <a:r>
              <a:rPr lang="en-US" sz="3200" b="1" dirty="0"/>
              <a:t> </a:t>
            </a:r>
            <a:r>
              <a:rPr lang="en-US" sz="3200" dirty="0"/>
              <a:t>by exploring </a:t>
            </a:r>
            <a:br>
              <a:rPr lang="en-US" sz="3200" dirty="0"/>
            </a:br>
            <a:r>
              <a:rPr lang="en-US" sz="3200" dirty="0"/>
              <a:t>a set of content representations that will help us explain the inheritance pattern Mendel observed in his purple and white pea plants.</a:t>
            </a:r>
          </a:p>
          <a:p>
            <a:pPr marL="365760" indent="-365760">
              <a:spcBef>
                <a:spcPts val="1200"/>
              </a:spcBef>
            </a:pPr>
            <a:r>
              <a:rPr lang="en-US" sz="3200" b="1" dirty="0"/>
              <a:t>Key point: </a:t>
            </a:r>
            <a:r>
              <a:rPr lang="en-US" sz="3200" dirty="0"/>
              <a:t>Variations in one gene caused the purple and white flower colors in Mendel’s plants. </a:t>
            </a:r>
          </a:p>
          <a:p>
            <a:pPr marL="365760" indent="-365760">
              <a:spcBef>
                <a:spcPts val="1200"/>
              </a:spcBef>
            </a:pPr>
            <a:r>
              <a:rPr lang="en-US" sz="3200" dirty="0"/>
              <a:t>Where is this gene located?</a:t>
            </a:r>
          </a:p>
        </p:txBody>
      </p:sp>
    </p:spTree>
    <p:extLst>
      <p:ext uri="{BB962C8B-B14F-4D97-AF65-F5344CB8AC3E}">
        <p14:creationId xmlns:p14="http://schemas.microsoft.com/office/powerpoint/2010/main" val="28030373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F5AC0D7-6878-4AA7-B4D1-22525E683C2B}"/>
              </a:ext>
            </a:extLst>
          </p:cNvPr>
          <p:cNvGrpSpPr/>
          <p:nvPr/>
        </p:nvGrpSpPr>
        <p:grpSpPr>
          <a:xfrm>
            <a:off x="306136" y="3255896"/>
            <a:ext cx="3268382" cy="3625221"/>
            <a:chOff x="306136" y="3255896"/>
            <a:chExt cx="3268382" cy="3625221"/>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50937" y="3255896"/>
              <a:ext cx="1379880" cy="34497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24799AC-64FE-4107-A3F9-C4BAEDAF3ACA}"/>
                </a:ext>
              </a:extLst>
            </p:cNvPr>
            <p:cNvSpPr txBox="1"/>
            <p:nvPr/>
          </p:nvSpPr>
          <p:spPr>
            <a:xfrm>
              <a:off x="1216538" y="6665673"/>
              <a:ext cx="1297150" cy="215444"/>
            </a:xfrm>
            <a:prstGeom prst="rect">
              <a:avLst/>
            </a:prstGeom>
            <a:noFill/>
          </p:spPr>
          <p:txBody>
            <a:bodyPr wrap="none" rtlCol="0">
              <a:spAutoFit/>
            </a:bodyPr>
            <a:lstStyle/>
            <a:p>
              <a:r>
                <a:rPr lang="en-US" sz="800" dirty="0">
                  <a:latin typeface="Calibri" panose="020F0502020204030204" pitchFamily="34" charset="0"/>
                  <a:cs typeface="Calibri" panose="020F0502020204030204" pitchFamily="34" charset="0"/>
                </a:rPr>
                <a:t>Courtesy of Wikimedia.org</a:t>
              </a:r>
            </a:p>
          </p:txBody>
        </p:sp>
        <p:sp>
          <p:nvSpPr>
            <p:cNvPr id="5" name="Left Brace 4">
              <a:extLst>
                <a:ext uri="{FF2B5EF4-FFF2-40B4-BE49-F238E27FC236}">
                  <a16:creationId xmlns:a16="http://schemas.microsoft.com/office/drawing/2014/main" id="{8BEC0EF2-B92B-4C2F-A519-FE0F9D423122}"/>
                </a:ext>
              </a:extLst>
            </p:cNvPr>
            <p:cNvSpPr/>
            <p:nvPr/>
          </p:nvSpPr>
          <p:spPr>
            <a:xfrm rot="10800000">
              <a:off x="2274979" y="5992554"/>
              <a:ext cx="45719" cy="63960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27C7EED7-D92E-4C37-ABC8-51A960522C8F}"/>
                </a:ext>
              </a:extLst>
            </p:cNvPr>
            <p:cNvSpPr/>
            <p:nvPr/>
          </p:nvSpPr>
          <p:spPr>
            <a:xfrm>
              <a:off x="1216538" y="6266180"/>
              <a:ext cx="45719" cy="13305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74814C7F-F7EB-4806-8A87-1EEAC9B871CF}"/>
                </a:ext>
              </a:extLst>
            </p:cNvPr>
            <p:cNvSpPr/>
            <p:nvPr/>
          </p:nvSpPr>
          <p:spPr>
            <a:xfrm>
              <a:off x="1222970" y="5581699"/>
              <a:ext cx="45719" cy="65616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C9D9BB3-3322-411E-832E-DA1CFB6D5F0D}"/>
                </a:ext>
              </a:extLst>
            </p:cNvPr>
            <p:cNvCxnSpPr/>
            <p:nvPr/>
          </p:nvCxnSpPr>
          <p:spPr>
            <a:xfrm flipH="1" flipV="1">
              <a:off x="2362200" y="3810000"/>
              <a:ext cx="457200" cy="76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2189EB83-6E66-4FAB-86E0-26062D0F5608}"/>
                </a:ext>
              </a:extLst>
            </p:cNvPr>
            <p:cNvCxnSpPr>
              <a:cxnSpLocks/>
            </p:cNvCxnSpPr>
            <p:nvPr/>
          </p:nvCxnSpPr>
          <p:spPr>
            <a:xfrm flipH="1">
              <a:off x="2256969" y="3899062"/>
              <a:ext cx="562431" cy="2525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D06A949F-580E-4E09-86E5-713A82D7F407}"/>
                </a:ext>
              </a:extLst>
            </p:cNvPr>
            <p:cNvSpPr txBox="1"/>
            <p:nvPr/>
          </p:nvSpPr>
          <p:spPr>
            <a:xfrm>
              <a:off x="2743200" y="3742205"/>
              <a:ext cx="831318"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Root Hairs</a:t>
              </a:r>
            </a:p>
          </p:txBody>
        </p:sp>
        <p:sp>
          <p:nvSpPr>
            <p:cNvPr id="22" name="TextBox 21">
              <a:extLst>
                <a:ext uri="{FF2B5EF4-FFF2-40B4-BE49-F238E27FC236}">
                  <a16:creationId xmlns:a16="http://schemas.microsoft.com/office/drawing/2014/main" id="{D959F924-99F9-497D-BB06-8401798A617D}"/>
                </a:ext>
              </a:extLst>
            </p:cNvPr>
            <p:cNvSpPr txBox="1"/>
            <p:nvPr/>
          </p:nvSpPr>
          <p:spPr>
            <a:xfrm>
              <a:off x="2274979" y="6177906"/>
              <a:ext cx="750590" cy="276999"/>
            </a:xfrm>
            <a:prstGeom prst="rect">
              <a:avLst/>
            </a:prstGeom>
            <a:noFill/>
          </p:spPr>
          <p:txBody>
            <a:bodyPr wrap="none" rtlCol="0">
              <a:spAutoFit/>
            </a:bodyPr>
            <a:lstStyle/>
            <a:p>
              <a:pPr algn="r"/>
              <a:r>
                <a:rPr lang="en-US" sz="1200" dirty="0">
                  <a:latin typeface="Calibri" panose="020F0502020204030204" pitchFamily="34" charset="0"/>
                  <a:cs typeface="Calibri" panose="020F0502020204030204" pitchFamily="34" charset="0"/>
                </a:rPr>
                <a:t>Root Cap</a:t>
              </a:r>
            </a:p>
          </p:txBody>
        </p:sp>
        <p:sp>
          <p:nvSpPr>
            <p:cNvPr id="23" name="TextBox 22">
              <a:extLst>
                <a:ext uri="{FF2B5EF4-FFF2-40B4-BE49-F238E27FC236}">
                  <a16:creationId xmlns:a16="http://schemas.microsoft.com/office/drawing/2014/main" id="{70720E85-60D3-4D42-B9D5-200595C329E2}"/>
                </a:ext>
              </a:extLst>
            </p:cNvPr>
            <p:cNvSpPr txBox="1"/>
            <p:nvPr/>
          </p:nvSpPr>
          <p:spPr>
            <a:xfrm>
              <a:off x="333536" y="6110049"/>
              <a:ext cx="864211" cy="461665"/>
            </a:xfrm>
            <a:prstGeom prst="rect">
              <a:avLst/>
            </a:prstGeom>
            <a:noFill/>
          </p:spPr>
          <p:txBody>
            <a:bodyPr wrap="none" rtlCol="0">
              <a:spAutoFit/>
            </a:bodyPr>
            <a:lstStyle/>
            <a:p>
              <a:pPr algn="r"/>
              <a:r>
                <a:rPr lang="en-US" sz="1200" dirty="0" err="1">
                  <a:latin typeface="Calibri" panose="020F0502020204030204" pitchFamily="34" charset="0"/>
                  <a:cs typeface="Calibri" panose="020F0502020204030204" pitchFamily="34" charset="0"/>
                </a:rPr>
                <a:t>Meristeam</a:t>
              </a:r>
              <a:endParaRPr lang="en-US" sz="1200" dirty="0">
                <a:latin typeface="Calibri" panose="020F0502020204030204" pitchFamily="34" charset="0"/>
                <a:cs typeface="Calibri" panose="020F0502020204030204" pitchFamily="34" charset="0"/>
              </a:endParaRPr>
            </a:p>
            <a:p>
              <a:pPr algn="r"/>
              <a:r>
                <a:rPr lang="en-US" sz="1200" dirty="0">
                  <a:latin typeface="Calibri" panose="020F0502020204030204" pitchFamily="34" charset="0"/>
                  <a:cs typeface="Calibri" panose="020F0502020204030204" pitchFamily="34" charset="0"/>
                </a:rPr>
                <a:t>Region</a:t>
              </a:r>
            </a:p>
          </p:txBody>
        </p:sp>
        <p:sp>
          <p:nvSpPr>
            <p:cNvPr id="24" name="TextBox 23">
              <a:extLst>
                <a:ext uri="{FF2B5EF4-FFF2-40B4-BE49-F238E27FC236}">
                  <a16:creationId xmlns:a16="http://schemas.microsoft.com/office/drawing/2014/main" id="{2C4D682E-0B8C-4C79-BD7D-A7ECA009E878}"/>
                </a:ext>
              </a:extLst>
            </p:cNvPr>
            <p:cNvSpPr txBox="1"/>
            <p:nvPr/>
          </p:nvSpPr>
          <p:spPr>
            <a:xfrm>
              <a:off x="349353" y="5678947"/>
              <a:ext cx="847283" cy="461665"/>
            </a:xfrm>
            <a:prstGeom prst="rect">
              <a:avLst/>
            </a:prstGeom>
            <a:noFill/>
          </p:spPr>
          <p:txBody>
            <a:bodyPr wrap="none" rtlCol="0">
              <a:spAutoFit/>
            </a:bodyPr>
            <a:lstStyle/>
            <a:p>
              <a:pPr algn="r"/>
              <a:r>
                <a:rPr lang="en-US" sz="1200" dirty="0">
                  <a:latin typeface="Calibri" panose="020F0502020204030204" pitchFamily="34" charset="0"/>
                  <a:cs typeface="Calibri" panose="020F0502020204030204" pitchFamily="34" charset="0"/>
                </a:rPr>
                <a:t>Elongation</a:t>
              </a:r>
            </a:p>
            <a:p>
              <a:pPr algn="r"/>
              <a:r>
                <a:rPr lang="en-US" sz="1200" dirty="0">
                  <a:latin typeface="Calibri" panose="020F0502020204030204" pitchFamily="34" charset="0"/>
                  <a:cs typeface="Calibri" panose="020F0502020204030204" pitchFamily="34" charset="0"/>
                </a:rPr>
                <a:t>Region</a:t>
              </a:r>
            </a:p>
          </p:txBody>
        </p:sp>
        <p:sp>
          <p:nvSpPr>
            <p:cNvPr id="25" name="TextBox 24">
              <a:extLst>
                <a:ext uri="{FF2B5EF4-FFF2-40B4-BE49-F238E27FC236}">
                  <a16:creationId xmlns:a16="http://schemas.microsoft.com/office/drawing/2014/main" id="{4848F585-000F-46A1-9521-BD482A2681EF}"/>
                </a:ext>
              </a:extLst>
            </p:cNvPr>
            <p:cNvSpPr txBox="1"/>
            <p:nvPr/>
          </p:nvSpPr>
          <p:spPr>
            <a:xfrm>
              <a:off x="306136" y="4227446"/>
              <a:ext cx="890500" cy="461665"/>
            </a:xfrm>
            <a:prstGeom prst="rect">
              <a:avLst/>
            </a:prstGeom>
            <a:noFill/>
          </p:spPr>
          <p:txBody>
            <a:bodyPr wrap="none" rtlCol="0">
              <a:spAutoFit/>
            </a:bodyPr>
            <a:lstStyle/>
            <a:p>
              <a:pPr algn="r"/>
              <a:r>
                <a:rPr lang="en-US" sz="1200" dirty="0">
                  <a:latin typeface="Calibri" panose="020F0502020204030204" pitchFamily="34" charset="0"/>
                  <a:cs typeface="Calibri" panose="020F0502020204030204" pitchFamily="34" charset="0"/>
                </a:rPr>
                <a:t>Maturation</a:t>
              </a:r>
            </a:p>
            <a:p>
              <a:pPr algn="r"/>
              <a:r>
                <a:rPr lang="en-US" sz="1200" dirty="0">
                  <a:latin typeface="Calibri" panose="020F0502020204030204" pitchFamily="34" charset="0"/>
                  <a:cs typeface="Calibri" panose="020F0502020204030204" pitchFamily="34" charset="0"/>
                </a:rPr>
                <a:t>Region</a:t>
              </a:r>
            </a:p>
          </p:txBody>
        </p:sp>
        <p:sp>
          <p:nvSpPr>
            <p:cNvPr id="26" name="Left Brace 25">
              <a:extLst>
                <a:ext uri="{FF2B5EF4-FFF2-40B4-BE49-F238E27FC236}">
                  <a16:creationId xmlns:a16="http://schemas.microsoft.com/office/drawing/2014/main" id="{384FEEAD-EBE7-4A85-8D5F-55634B0727B3}"/>
                </a:ext>
              </a:extLst>
            </p:cNvPr>
            <p:cNvSpPr/>
            <p:nvPr/>
          </p:nvSpPr>
          <p:spPr>
            <a:xfrm>
              <a:off x="1225321" y="3363180"/>
              <a:ext cx="50341" cy="219019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4B6A401-B936-4B6C-9FDB-A7A4B2CBD1D9}"/>
              </a:ext>
            </a:extLst>
          </p:cNvPr>
          <p:cNvGrpSpPr/>
          <p:nvPr/>
        </p:nvGrpSpPr>
        <p:grpSpPr>
          <a:xfrm>
            <a:off x="4123053" y="454955"/>
            <a:ext cx="2196027" cy="3016385"/>
            <a:chOff x="4123053" y="454955"/>
            <a:chExt cx="2196027" cy="3016385"/>
          </a:xfrm>
        </p:grpSpPr>
        <p:pic>
          <p:nvPicPr>
            <p:cNvPr id="11270" name="Picture 6" descr="http://www.cals.ncsu.edu/course/pp728/Phoma/tom_isakeitpinkroot_smallwe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3053" y="454955"/>
              <a:ext cx="2138123" cy="280094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0D9891D-F0F1-4357-BF62-1570997774E7}"/>
                </a:ext>
              </a:extLst>
            </p:cNvPr>
            <p:cNvSpPr txBox="1"/>
            <p:nvPr/>
          </p:nvSpPr>
          <p:spPr>
            <a:xfrm>
              <a:off x="4953000" y="3255896"/>
              <a:ext cx="1366080" cy="215444"/>
            </a:xfrm>
            <a:prstGeom prst="rect">
              <a:avLst/>
            </a:prstGeom>
            <a:noFill/>
          </p:spPr>
          <p:txBody>
            <a:bodyPr wrap="none" rtlCol="0">
              <a:spAutoFit/>
            </a:bodyPr>
            <a:lstStyle/>
            <a:p>
              <a:r>
                <a:rPr lang="en-US" sz="800" dirty="0">
                  <a:latin typeface="Calibri" panose="020F0502020204030204" pitchFamily="34" charset="0"/>
                  <a:cs typeface="Calibri" panose="020F0502020204030204" pitchFamily="34" charset="0"/>
                </a:rPr>
                <a:t>Photo courtesy of NCSU.edu</a:t>
              </a:r>
            </a:p>
          </p:txBody>
        </p:sp>
      </p:grpSp>
      <p:sp>
        <p:nvSpPr>
          <p:cNvPr id="2" name="Title 1"/>
          <p:cNvSpPr>
            <a:spLocks noGrp="1"/>
          </p:cNvSpPr>
          <p:nvPr>
            <p:ph type="title"/>
          </p:nvPr>
        </p:nvSpPr>
        <p:spPr>
          <a:xfrm>
            <a:off x="6477000" y="228827"/>
            <a:ext cx="2638182" cy="2932458"/>
          </a:xfrm>
        </p:spPr>
        <p:txBody>
          <a:bodyPr>
            <a:normAutofit/>
          </a:bodyPr>
          <a:lstStyle/>
          <a:p>
            <a:r>
              <a:rPr lang="en-US" sz="3200" dirty="0"/>
              <a:t>To locate </a:t>
            </a:r>
            <a:br>
              <a:rPr lang="en-US" sz="3200" dirty="0"/>
            </a:br>
            <a:r>
              <a:rPr lang="en-US" sz="3200" dirty="0"/>
              <a:t>the genes, </a:t>
            </a:r>
            <a:br>
              <a:rPr lang="en-US" sz="3200" dirty="0"/>
            </a:br>
            <a:r>
              <a:rPr lang="en-US" sz="3200" dirty="0"/>
              <a:t>start with the chromosomes!</a:t>
            </a:r>
          </a:p>
        </p:txBody>
      </p:sp>
      <p:pic>
        <p:nvPicPr>
          <p:cNvPr id="11268" name="Picture 4" descr="http://www.kumc.edu/instruction/medicine/anatomy/histoweb/cytology/small/Cyt004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6947" y="3567781"/>
            <a:ext cx="4688453" cy="3087237"/>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rot="3111833">
            <a:off x="3988794" y="1822461"/>
            <a:ext cx="7620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3600">
              <a:solidFill>
                <a:srgbClr val="FFFFFF"/>
              </a:solidFill>
            </a:endParaRPr>
          </a:p>
        </p:txBody>
      </p:sp>
      <p:sp>
        <p:nvSpPr>
          <p:cNvPr id="8" name="Down Arrow 7"/>
          <p:cNvSpPr/>
          <p:nvPr/>
        </p:nvSpPr>
        <p:spPr>
          <a:xfrm rot="14438052">
            <a:off x="3023998" y="4210894"/>
            <a:ext cx="762000" cy="1678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3600">
              <a:solidFill>
                <a:srgbClr val="FFFFFF"/>
              </a:solidFill>
            </a:endParaRPr>
          </a:p>
        </p:txBody>
      </p:sp>
      <p:sp>
        <p:nvSpPr>
          <p:cNvPr id="11" name="Down Arrow 10"/>
          <p:cNvSpPr/>
          <p:nvPr/>
        </p:nvSpPr>
        <p:spPr>
          <a:xfrm rot="16200000">
            <a:off x="2981744" y="892206"/>
            <a:ext cx="762000" cy="14777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3600">
              <a:solidFill>
                <a:srgbClr val="FFFFFF"/>
              </a:solidFill>
            </a:endParaRPr>
          </a:p>
        </p:txBody>
      </p:sp>
      <p:grpSp>
        <p:nvGrpSpPr>
          <p:cNvPr id="10" name="Group 9">
            <a:extLst>
              <a:ext uri="{FF2B5EF4-FFF2-40B4-BE49-F238E27FC236}">
                <a16:creationId xmlns:a16="http://schemas.microsoft.com/office/drawing/2014/main" id="{1395EF2F-DB8C-4FD8-B11A-A51A5CEA074E}"/>
              </a:ext>
            </a:extLst>
          </p:cNvPr>
          <p:cNvGrpSpPr/>
          <p:nvPr/>
        </p:nvGrpSpPr>
        <p:grpSpPr>
          <a:xfrm>
            <a:off x="741326" y="451971"/>
            <a:ext cx="2157963" cy="2519307"/>
            <a:chOff x="741326" y="451971"/>
            <a:chExt cx="2157963" cy="2519307"/>
          </a:xfrm>
        </p:grpSpPr>
        <p:pic>
          <p:nvPicPr>
            <p:cNvPr id="1026" name="Picture 2" descr="http://upload.wikimedia.org/wikipedia/commons/9/93/ARS_red_on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4926" y="451971"/>
              <a:ext cx="1602162" cy="23582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AFA66C9-C1E0-441C-B45B-EB03CB746432}"/>
                </a:ext>
              </a:extLst>
            </p:cNvPr>
            <p:cNvSpPr txBox="1"/>
            <p:nvPr/>
          </p:nvSpPr>
          <p:spPr>
            <a:xfrm>
              <a:off x="741326" y="2755834"/>
              <a:ext cx="2157963" cy="215444"/>
            </a:xfrm>
            <a:prstGeom prst="rect">
              <a:avLst/>
            </a:prstGeom>
            <a:noFill/>
          </p:spPr>
          <p:txBody>
            <a:bodyPr wrap="none" rtlCol="0">
              <a:spAutoFit/>
            </a:bodyPr>
            <a:lstStyle/>
            <a:p>
              <a:r>
                <a:rPr lang="en-US" sz="800" dirty="0">
                  <a:latin typeface="Calibri" panose="020F0502020204030204" pitchFamily="34" charset="0"/>
                  <a:cs typeface="Calibri" panose="020F0502020204030204" pitchFamily="34" charset="0"/>
                </a:rPr>
                <a:t>Photo courtesy of Agricultural Research Service</a:t>
              </a:r>
            </a:p>
          </p:txBody>
        </p:sp>
      </p:grpSp>
      <p:sp>
        <p:nvSpPr>
          <p:cNvPr id="13" name="TextBox 12">
            <a:extLst>
              <a:ext uri="{FF2B5EF4-FFF2-40B4-BE49-F238E27FC236}">
                <a16:creationId xmlns:a16="http://schemas.microsoft.com/office/drawing/2014/main" id="{13BF3DF1-AB1F-4B70-B11D-FFBDA0212E27}"/>
              </a:ext>
            </a:extLst>
          </p:cNvPr>
          <p:cNvSpPr txBox="1"/>
          <p:nvPr/>
        </p:nvSpPr>
        <p:spPr>
          <a:xfrm>
            <a:off x="7726469" y="6632158"/>
            <a:ext cx="1241045" cy="215444"/>
          </a:xfrm>
          <a:prstGeom prst="rect">
            <a:avLst/>
          </a:prstGeom>
          <a:noFill/>
        </p:spPr>
        <p:txBody>
          <a:bodyPr wrap="none" rtlCol="0">
            <a:spAutoFit/>
          </a:bodyPr>
          <a:lstStyle/>
          <a:p>
            <a:r>
              <a:rPr lang="en-US" sz="800" dirty="0">
                <a:latin typeface="Calibri" panose="020F0502020204030204" pitchFamily="34" charset="0"/>
                <a:cs typeface="Calibri" panose="020F0502020204030204" pitchFamily="34" charset="0"/>
              </a:rPr>
              <a:t>Courtesy of Pbworks.com</a:t>
            </a:r>
          </a:p>
        </p:txBody>
      </p:sp>
    </p:spTree>
    <p:extLst>
      <p:ext uri="{BB962C8B-B14F-4D97-AF65-F5344CB8AC3E}">
        <p14:creationId xmlns:p14="http://schemas.microsoft.com/office/powerpoint/2010/main" val="229739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26" y="1219200"/>
            <a:ext cx="8196483" cy="5389649"/>
          </a:xfrm>
          <a:prstGeom prst="rect">
            <a:avLst/>
          </a:prstGeom>
        </p:spPr>
      </p:pic>
      <p:pic>
        <p:nvPicPr>
          <p:cNvPr id="6" name="Picture 4" descr="http://www.kumc.edu/instruction/medicine/anatomy/histoweb/cytology/small/Cyt004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495800"/>
            <a:ext cx="2293750" cy="1510381"/>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rot="16200000">
            <a:off x="1572646" y="4142354"/>
            <a:ext cx="762000" cy="1773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3600">
              <a:solidFill>
                <a:srgbClr val="FFFFFF"/>
              </a:solidFill>
            </a:endParaRPr>
          </a:p>
        </p:txBody>
      </p:sp>
      <p:sp>
        <p:nvSpPr>
          <p:cNvPr id="8" name="Title 1"/>
          <p:cNvSpPr>
            <a:spLocks noGrp="1"/>
          </p:cNvSpPr>
          <p:nvPr>
            <p:ph type="title"/>
          </p:nvPr>
        </p:nvSpPr>
        <p:spPr>
          <a:xfrm>
            <a:off x="685800" y="381000"/>
            <a:ext cx="8001000" cy="990600"/>
          </a:xfrm>
        </p:spPr>
        <p:txBody>
          <a:bodyPr>
            <a:normAutofit/>
          </a:bodyPr>
          <a:lstStyle/>
          <a:p>
            <a:r>
              <a:rPr lang="en-US" dirty="0"/>
              <a:t>Where Are Genes Located?</a:t>
            </a:r>
          </a:p>
        </p:txBody>
      </p:sp>
      <p:sp>
        <p:nvSpPr>
          <p:cNvPr id="10" name="TextBox 9"/>
          <p:cNvSpPr txBox="1"/>
          <p:nvPr/>
        </p:nvSpPr>
        <p:spPr>
          <a:xfrm>
            <a:off x="228600" y="2514600"/>
            <a:ext cx="1981200" cy="1569660"/>
          </a:xfrm>
          <a:prstGeom prst="rect">
            <a:avLst/>
          </a:prstGeom>
          <a:noFill/>
        </p:spPr>
        <p:txBody>
          <a:bodyPr wrap="square" rtlCol="0">
            <a:spAutoFit/>
          </a:bodyPr>
          <a:lstStyle/>
          <a:p>
            <a:r>
              <a:rPr lang="en-US" sz="3200" dirty="0">
                <a:solidFill>
                  <a:srgbClr val="FF0000"/>
                </a:solidFill>
                <a:latin typeface="Calibri" pitchFamily="34" charset="0"/>
              </a:rPr>
              <a:t>Zoom in </a:t>
            </a:r>
            <a:br>
              <a:rPr lang="en-US" sz="3200" dirty="0">
                <a:solidFill>
                  <a:srgbClr val="FF0000"/>
                </a:solidFill>
                <a:latin typeface="Calibri" pitchFamily="34" charset="0"/>
              </a:rPr>
            </a:br>
            <a:r>
              <a:rPr lang="en-US" sz="3200" dirty="0">
                <a:solidFill>
                  <a:srgbClr val="FF0000"/>
                </a:solidFill>
                <a:latin typeface="Calibri" pitchFamily="34" charset="0"/>
              </a:rPr>
              <a:t>to find the genes!</a:t>
            </a:r>
          </a:p>
        </p:txBody>
      </p:sp>
      <p:sp>
        <p:nvSpPr>
          <p:cNvPr id="9" name="TextBox 8"/>
          <p:cNvSpPr txBox="1"/>
          <p:nvPr/>
        </p:nvSpPr>
        <p:spPr>
          <a:xfrm>
            <a:off x="6629400" y="5867400"/>
            <a:ext cx="1371600" cy="276999"/>
          </a:xfrm>
          <a:prstGeom prst="rect">
            <a:avLst/>
          </a:prstGeom>
          <a:noFill/>
        </p:spPr>
        <p:txBody>
          <a:bodyPr wrap="square" rtlCol="0">
            <a:spAutoFit/>
          </a:bodyPr>
          <a:lstStyle/>
          <a:p>
            <a:r>
              <a:rPr lang="en-US" sz="1200" dirty="0">
                <a:latin typeface="Calibri" pitchFamily="34" charset="0"/>
              </a:rPr>
              <a:t>Courtesy of BSCS</a:t>
            </a:r>
          </a:p>
        </p:txBody>
      </p:sp>
    </p:spTree>
    <p:extLst>
      <p:ext uri="{BB962C8B-B14F-4D97-AF65-F5344CB8AC3E}">
        <p14:creationId xmlns:p14="http://schemas.microsoft.com/office/powerpoint/2010/main" val="34671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What Causes Purple Flowers?</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1200"/>
              </a:spcBef>
            </a:pPr>
            <a:r>
              <a:rPr lang="en-US" sz="3200" dirty="0"/>
              <a:t>Plants with purple flowers have at least one copy of the allele for a gene that results in the color purple.</a:t>
            </a:r>
          </a:p>
          <a:p>
            <a:pPr marL="365760" indent="-365760">
              <a:spcBef>
                <a:spcPts val="1200"/>
              </a:spcBef>
            </a:pPr>
            <a:r>
              <a:rPr lang="en-US" sz="3200" dirty="0"/>
              <a:t>The presence of a certain molecule called an </a:t>
            </a:r>
            <a:r>
              <a:rPr lang="en-US" sz="3200" b="1" dirty="0" err="1"/>
              <a:t>anthocyanin</a:t>
            </a:r>
            <a:r>
              <a:rPr lang="en-US" sz="3200" dirty="0"/>
              <a:t> causes a flower to be purple.</a:t>
            </a:r>
          </a:p>
        </p:txBody>
      </p:sp>
    </p:spTree>
    <p:extLst>
      <p:ext uri="{BB962C8B-B14F-4D97-AF65-F5344CB8AC3E}">
        <p14:creationId xmlns:p14="http://schemas.microsoft.com/office/powerpoint/2010/main" val="9756507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sz="3800" dirty="0"/>
              <a:t>How Do Genes Determine Flower Color?</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So how do genes determine whether the </a:t>
            </a:r>
            <a:r>
              <a:rPr lang="en-US" sz="3200" dirty="0" err="1"/>
              <a:t>anthocyanin</a:t>
            </a:r>
            <a:r>
              <a:rPr lang="en-US" sz="3200" dirty="0"/>
              <a:t> molecule shows up in a pea plant?</a:t>
            </a:r>
          </a:p>
          <a:p>
            <a:pPr marL="731520" indent="-365760">
              <a:spcBef>
                <a:spcPts val="1200"/>
              </a:spcBef>
            </a:pPr>
            <a:r>
              <a:rPr lang="en-US" sz="3200" dirty="0"/>
              <a:t>Genes code for certain proteins.</a:t>
            </a:r>
          </a:p>
          <a:p>
            <a:pPr marL="731520" indent="-365760">
              <a:spcBef>
                <a:spcPts val="1200"/>
              </a:spcBef>
            </a:pPr>
            <a:r>
              <a:rPr lang="en-US" sz="3200" dirty="0"/>
              <a:t>Proteins help control chemical pathways.</a:t>
            </a:r>
          </a:p>
        </p:txBody>
      </p:sp>
    </p:spTree>
    <p:extLst>
      <p:ext uri="{BB962C8B-B14F-4D97-AF65-F5344CB8AC3E}">
        <p14:creationId xmlns:p14="http://schemas.microsoft.com/office/powerpoint/2010/main" val="292385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Today’s Focus Questions</a:t>
            </a:r>
          </a:p>
        </p:txBody>
      </p:sp>
      <p:sp>
        <p:nvSpPr>
          <p:cNvPr id="6" name="Text Placeholder 5"/>
          <p:cNvSpPr>
            <a:spLocks noGrp="1"/>
          </p:cNvSpPr>
          <p:nvPr>
            <p:ph type="body" idx="1"/>
          </p:nvPr>
        </p:nvSpPr>
        <p:spPr>
          <a:xfrm>
            <a:off x="457200" y="1219200"/>
            <a:ext cx="3931920" cy="639762"/>
          </a:xfrm>
        </p:spPr>
        <p:txBody>
          <a:bodyPr>
            <a:normAutofit/>
          </a:bodyPr>
          <a:lstStyle/>
          <a:p>
            <a:r>
              <a:rPr lang="en-US" sz="2800" dirty="0"/>
              <a:t>Lesson Analysis</a:t>
            </a:r>
          </a:p>
        </p:txBody>
      </p:sp>
      <p:sp>
        <p:nvSpPr>
          <p:cNvPr id="54275" name="Rectangle 3"/>
          <p:cNvSpPr>
            <a:spLocks noGrp="1" noChangeArrowheads="1"/>
          </p:cNvSpPr>
          <p:nvPr>
            <p:ph sz="half" idx="2"/>
          </p:nvPr>
        </p:nvSpPr>
        <p:spPr>
          <a:xfrm>
            <a:off x="533400" y="1828800"/>
            <a:ext cx="3886200" cy="3951288"/>
          </a:xfrm>
        </p:spPr>
        <p:txBody>
          <a:bodyPr>
            <a:normAutofit/>
          </a:bodyPr>
          <a:lstStyle/>
          <a:p>
            <a:pPr lvl="0">
              <a:spcAft>
                <a:spcPts val="1200"/>
              </a:spcAft>
            </a:pPr>
            <a:r>
              <a:rPr lang="en-US" sz="2800" dirty="0"/>
              <a:t>How can lesson analysis help us better understand how elicit, probe, and challenge questions can reveal and challenge student thinking? </a:t>
            </a:r>
          </a:p>
          <a:p>
            <a:pPr>
              <a:spcAft>
                <a:spcPts val="1200"/>
              </a:spcAft>
            </a:pPr>
            <a:endParaRPr lang="en-US" sz="2800" dirty="0"/>
          </a:p>
        </p:txBody>
      </p:sp>
      <p:sp>
        <p:nvSpPr>
          <p:cNvPr id="7" name="Text Placeholder 6"/>
          <p:cNvSpPr>
            <a:spLocks noGrp="1"/>
          </p:cNvSpPr>
          <p:nvPr>
            <p:ph type="body" sz="quarter" idx="3"/>
          </p:nvPr>
        </p:nvSpPr>
        <p:spPr>
          <a:xfrm>
            <a:off x="4724400" y="1219200"/>
            <a:ext cx="3931920" cy="639762"/>
          </a:xfrm>
        </p:spPr>
        <p:txBody>
          <a:bodyPr>
            <a:normAutofit/>
          </a:bodyPr>
          <a:lstStyle/>
          <a:p>
            <a:r>
              <a:rPr lang="en-US" sz="2800" dirty="0"/>
              <a:t>Content Deepening</a:t>
            </a:r>
          </a:p>
        </p:txBody>
      </p:sp>
      <p:sp>
        <p:nvSpPr>
          <p:cNvPr id="5" name="Content Placeholder 4"/>
          <p:cNvSpPr>
            <a:spLocks noGrp="1"/>
          </p:cNvSpPr>
          <p:nvPr>
            <p:ph sz="quarter" idx="4"/>
          </p:nvPr>
        </p:nvSpPr>
        <p:spPr>
          <a:xfrm>
            <a:off x="4724400" y="1828800"/>
            <a:ext cx="4267200" cy="3505200"/>
          </a:xfrm>
        </p:spPr>
        <p:txBody>
          <a:bodyPr/>
          <a:lstStyle/>
          <a:p>
            <a:r>
              <a:rPr lang="en-US" sz="2800" dirty="0"/>
              <a:t>How can traits appear and disappear in a family? </a:t>
            </a:r>
          </a:p>
          <a:p>
            <a:pPr>
              <a:spcBef>
                <a:spcPts val="1200"/>
              </a:spcBef>
            </a:pPr>
            <a:r>
              <a:rPr lang="en-US" sz="2800" dirty="0"/>
              <a:t>How can we represent DNA, genes, and chromosomes to make sense of trait-variation patterns?</a:t>
            </a:r>
            <a:endParaRPr lang="en-US" sz="2500" dirty="0"/>
          </a:p>
        </p:txBody>
      </p:sp>
    </p:spTree>
    <p:extLst>
      <p:ext uri="{BB962C8B-B14F-4D97-AF65-F5344CB8AC3E}">
        <p14:creationId xmlns:p14="http://schemas.microsoft.com/office/powerpoint/2010/main" val="298204439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What Makes a Flower Purple?</a:t>
            </a: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901673"/>
            <a:ext cx="2873771" cy="46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2286000" y="1725539"/>
            <a:ext cx="481222" cy="584775"/>
          </a:xfrm>
          <a:prstGeom prst="rect">
            <a:avLst/>
          </a:prstGeom>
          <a:noFill/>
        </p:spPr>
        <p:txBody>
          <a:bodyPr wrap="none" rtlCol="0">
            <a:spAutoFit/>
          </a:bodyPr>
          <a:lstStyle/>
          <a:p>
            <a:pPr eaLnBrk="0" fontAlgn="base" hangingPunct="0">
              <a:spcBef>
                <a:spcPct val="0"/>
              </a:spcBef>
              <a:spcAft>
                <a:spcPct val="0"/>
              </a:spcAft>
            </a:pPr>
            <a:r>
              <a:rPr lang="en-US" sz="3200" dirty="0">
                <a:solidFill>
                  <a:srgbClr val="292934"/>
                </a:solidFill>
                <a:latin typeface="Times" pitchFamily="68" charset="0"/>
              </a:rPr>
              <a:t>A</a:t>
            </a:r>
          </a:p>
        </p:txBody>
      </p:sp>
      <p:sp>
        <p:nvSpPr>
          <p:cNvPr id="27" name="TextBox 26"/>
          <p:cNvSpPr txBox="1"/>
          <p:nvPr/>
        </p:nvSpPr>
        <p:spPr>
          <a:xfrm>
            <a:off x="2313813" y="2359964"/>
            <a:ext cx="458780" cy="584775"/>
          </a:xfrm>
          <a:prstGeom prst="rect">
            <a:avLst/>
          </a:prstGeom>
          <a:noFill/>
        </p:spPr>
        <p:txBody>
          <a:bodyPr wrap="none" rtlCol="0">
            <a:spAutoFit/>
          </a:bodyPr>
          <a:lstStyle/>
          <a:p>
            <a:pPr eaLnBrk="0" fontAlgn="base" hangingPunct="0">
              <a:spcBef>
                <a:spcPct val="0"/>
              </a:spcBef>
              <a:spcAft>
                <a:spcPct val="0"/>
              </a:spcAft>
            </a:pPr>
            <a:r>
              <a:rPr lang="en-US" sz="3200" dirty="0">
                <a:solidFill>
                  <a:srgbClr val="292934"/>
                </a:solidFill>
                <a:latin typeface="Times" pitchFamily="68" charset="0"/>
              </a:rPr>
              <a:t>B</a:t>
            </a:r>
          </a:p>
        </p:txBody>
      </p:sp>
      <p:cxnSp>
        <p:nvCxnSpPr>
          <p:cNvPr id="28" name="Straight Arrow Connector 27"/>
          <p:cNvCxnSpPr/>
          <p:nvPr/>
        </p:nvCxnSpPr>
        <p:spPr>
          <a:xfrm flipH="1">
            <a:off x="2519884" y="2215749"/>
            <a:ext cx="6727" cy="3112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86000" y="3020939"/>
            <a:ext cx="458780" cy="584775"/>
          </a:xfrm>
          <a:prstGeom prst="rect">
            <a:avLst/>
          </a:prstGeom>
          <a:noFill/>
        </p:spPr>
        <p:txBody>
          <a:bodyPr wrap="none" rtlCol="0">
            <a:spAutoFit/>
          </a:bodyPr>
          <a:lstStyle/>
          <a:p>
            <a:pPr eaLnBrk="0" fontAlgn="base" hangingPunct="0">
              <a:spcBef>
                <a:spcPct val="0"/>
              </a:spcBef>
              <a:spcAft>
                <a:spcPct val="0"/>
              </a:spcAft>
            </a:pPr>
            <a:r>
              <a:rPr lang="en-US" sz="3200" dirty="0">
                <a:solidFill>
                  <a:srgbClr val="292934"/>
                </a:solidFill>
                <a:latin typeface="Times" pitchFamily="68" charset="0"/>
              </a:rPr>
              <a:t>C</a:t>
            </a:r>
          </a:p>
        </p:txBody>
      </p:sp>
      <p:cxnSp>
        <p:nvCxnSpPr>
          <p:cNvPr id="30" name="Straight Arrow Connector 29"/>
          <p:cNvCxnSpPr/>
          <p:nvPr/>
        </p:nvCxnSpPr>
        <p:spPr>
          <a:xfrm flipH="1">
            <a:off x="2521957" y="2795513"/>
            <a:ext cx="2" cy="3016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86000" y="3655364"/>
            <a:ext cx="481222" cy="584775"/>
          </a:xfrm>
          <a:prstGeom prst="rect">
            <a:avLst/>
          </a:prstGeom>
          <a:noFill/>
        </p:spPr>
        <p:txBody>
          <a:bodyPr wrap="none" rtlCol="0">
            <a:spAutoFit/>
          </a:bodyPr>
          <a:lstStyle/>
          <a:p>
            <a:pPr eaLnBrk="0" fontAlgn="base" hangingPunct="0">
              <a:spcBef>
                <a:spcPct val="0"/>
              </a:spcBef>
              <a:spcAft>
                <a:spcPct val="0"/>
              </a:spcAft>
            </a:pPr>
            <a:r>
              <a:rPr lang="en-US" sz="3200" dirty="0">
                <a:solidFill>
                  <a:srgbClr val="292934"/>
                </a:solidFill>
                <a:latin typeface="Times" pitchFamily="68" charset="0"/>
              </a:rPr>
              <a:t>D</a:t>
            </a:r>
          </a:p>
        </p:txBody>
      </p:sp>
      <p:cxnSp>
        <p:nvCxnSpPr>
          <p:cNvPr id="32" name="Straight Arrow Connector 31"/>
          <p:cNvCxnSpPr/>
          <p:nvPr/>
        </p:nvCxnSpPr>
        <p:spPr>
          <a:xfrm flipH="1">
            <a:off x="2515230" y="3478139"/>
            <a:ext cx="2" cy="3016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0" y="4163939"/>
            <a:ext cx="434734" cy="584775"/>
          </a:xfrm>
          <a:prstGeom prst="rect">
            <a:avLst/>
          </a:prstGeom>
          <a:noFill/>
        </p:spPr>
        <p:txBody>
          <a:bodyPr wrap="none" rtlCol="0">
            <a:spAutoFit/>
          </a:bodyPr>
          <a:lstStyle/>
          <a:p>
            <a:pPr eaLnBrk="0" fontAlgn="base" hangingPunct="0">
              <a:spcBef>
                <a:spcPct val="0"/>
              </a:spcBef>
              <a:spcAft>
                <a:spcPct val="0"/>
              </a:spcAft>
            </a:pPr>
            <a:r>
              <a:rPr lang="en-US" sz="3200" dirty="0">
                <a:solidFill>
                  <a:srgbClr val="292934"/>
                </a:solidFill>
                <a:latin typeface="Times" pitchFamily="68" charset="0"/>
              </a:rPr>
              <a:t>E</a:t>
            </a:r>
          </a:p>
        </p:txBody>
      </p:sp>
      <p:cxnSp>
        <p:nvCxnSpPr>
          <p:cNvPr id="34" name="Straight Arrow Connector 33"/>
          <p:cNvCxnSpPr/>
          <p:nvPr/>
        </p:nvCxnSpPr>
        <p:spPr>
          <a:xfrm flipH="1">
            <a:off x="2506570" y="4081280"/>
            <a:ext cx="1" cy="2350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284420" y="4798364"/>
            <a:ext cx="412292" cy="584775"/>
          </a:xfrm>
          <a:prstGeom prst="rect">
            <a:avLst/>
          </a:prstGeom>
          <a:noFill/>
        </p:spPr>
        <p:txBody>
          <a:bodyPr wrap="none" rtlCol="0">
            <a:spAutoFit/>
          </a:bodyPr>
          <a:lstStyle/>
          <a:p>
            <a:pPr eaLnBrk="0" fontAlgn="base" hangingPunct="0">
              <a:spcBef>
                <a:spcPct val="0"/>
              </a:spcBef>
              <a:spcAft>
                <a:spcPct val="0"/>
              </a:spcAft>
            </a:pPr>
            <a:r>
              <a:rPr lang="en-US" sz="3200" dirty="0">
                <a:solidFill>
                  <a:srgbClr val="292934"/>
                </a:solidFill>
                <a:latin typeface="Times" pitchFamily="68" charset="0"/>
              </a:rPr>
              <a:t>F</a:t>
            </a:r>
          </a:p>
        </p:txBody>
      </p:sp>
      <p:cxnSp>
        <p:nvCxnSpPr>
          <p:cNvPr id="36" name="Straight Arrow Connector 35"/>
          <p:cNvCxnSpPr/>
          <p:nvPr/>
        </p:nvCxnSpPr>
        <p:spPr>
          <a:xfrm>
            <a:off x="2503367" y="4621139"/>
            <a:ext cx="3204" cy="329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65960" y="5383139"/>
            <a:ext cx="481222" cy="584775"/>
          </a:xfrm>
          <a:prstGeom prst="rect">
            <a:avLst/>
          </a:prstGeom>
          <a:noFill/>
        </p:spPr>
        <p:txBody>
          <a:bodyPr wrap="none" rtlCol="0">
            <a:spAutoFit/>
          </a:bodyPr>
          <a:lstStyle/>
          <a:p>
            <a:pPr eaLnBrk="0" fontAlgn="base" hangingPunct="0">
              <a:spcBef>
                <a:spcPct val="0"/>
              </a:spcBef>
              <a:spcAft>
                <a:spcPct val="0"/>
              </a:spcAft>
            </a:pPr>
            <a:r>
              <a:rPr lang="en-US" sz="3200" dirty="0">
                <a:solidFill>
                  <a:srgbClr val="7030A0"/>
                </a:solidFill>
                <a:latin typeface="Times" pitchFamily="68" charset="0"/>
              </a:rPr>
              <a:t>G</a:t>
            </a:r>
          </a:p>
        </p:txBody>
      </p:sp>
      <p:cxnSp>
        <p:nvCxnSpPr>
          <p:cNvPr id="38" name="Straight Arrow Connector 37"/>
          <p:cNvCxnSpPr/>
          <p:nvPr/>
        </p:nvCxnSpPr>
        <p:spPr>
          <a:xfrm flipH="1">
            <a:off x="2501686" y="5232326"/>
            <a:ext cx="2" cy="3016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318695" y="2159909"/>
            <a:ext cx="1149802" cy="400110"/>
          </a:xfrm>
          <a:prstGeom prst="rect">
            <a:avLst/>
          </a:prstGeom>
          <a:noFill/>
        </p:spPr>
        <p:txBody>
          <a:bodyPr wrap="none" rtlCol="0">
            <a:spAutoFit/>
          </a:bodyPr>
          <a:lstStyle/>
          <a:p>
            <a:pPr eaLnBrk="0" fontAlgn="base" hangingPunct="0">
              <a:spcBef>
                <a:spcPct val="0"/>
              </a:spcBef>
              <a:spcAft>
                <a:spcPct val="0"/>
              </a:spcAft>
            </a:pPr>
            <a:r>
              <a:rPr lang="en-US" sz="2000" b="1" dirty="0">
                <a:solidFill>
                  <a:srgbClr val="292934"/>
                </a:solidFill>
                <a:latin typeface="Calibri" panose="020F0502020204030204" pitchFamily="34" charset="0"/>
              </a:rPr>
              <a:t>Protein 1</a:t>
            </a:r>
          </a:p>
        </p:txBody>
      </p:sp>
      <p:sp>
        <p:nvSpPr>
          <p:cNvPr id="40" name="TextBox 39"/>
          <p:cNvSpPr txBox="1"/>
          <p:nvPr/>
        </p:nvSpPr>
        <p:spPr>
          <a:xfrm>
            <a:off x="1318695" y="2746271"/>
            <a:ext cx="1149802" cy="400110"/>
          </a:xfrm>
          <a:prstGeom prst="rect">
            <a:avLst/>
          </a:prstGeom>
          <a:noFill/>
        </p:spPr>
        <p:txBody>
          <a:bodyPr wrap="none" rtlCol="0">
            <a:spAutoFit/>
          </a:bodyPr>
          <a:lstStyle/>
          <a:p>
            <a:pPr eaLnBrk="0" fontAlgn="base" hangingPunct="0">
              <a:spcBef>
                <a:spcPct val="0"/>
              </a:spcBef>
              <a:spcAft>
                <a:spcPct val="0"/>
              </a:spcAft>
            </a:pPr>
            <a:r>
              <a:rPr lang="en-US" sz="2000" b="1" dirty="0">
                <a:solidFill>
                  <a:srgbClr val="292934"/>
                </a:solidFill>
                <a:latin typeface="Calibri" panose="020F0502020204030204" pitchFamily="34" charset="0"/>
              </a:rPr>
              <a:t>Protein 2</a:t>
            </a:r>
          </a:p>
        </p:txBody>
      </p:sp>
      <p:sp>
        <p:nvSpPr>
          <p:cNvPr id="41" name="TextBox 40"/>
          <p:cNvSpPr txBox="1"/>
          <p:nvPr/>
        </p:nvSpPr>
        <p:spPr>
          <a:xfrm>
            <a:off x="1318695" y="3397400"/>
            <a:ext cx="1149802" cy="400110"/>
          </a:xfrm>
          <a:prstGeom prst="rect">
            <a:avLst/>
          </a:prstGeom>
          <a:noFill/>
        </p:spPr>
        <p:txBody>
          <a:bodyPr wrap="none" rtlCol="0">
            <a:spAutoFit/>
          </a:bodyPr>
          <a:lstStyle/>
          <a:p>
            <a:pPr eaLnBrk="0" fontAlgn="base" hangingPunct="0">
              <a:spcBef>
                <a:spcPct val="0"/>
              </a:spcBef>
              <a:spcAft>
                <a:spcPct val="0"/>
              </a:spcAft>
            </a:pPr>
            <a:r>
              <a:rPr lang="en-US" sz="2000" b="1" dirty="0">
                <a:solidFill>
                  <a:srgbClr val="292934"/>
                </a:solidFill>
                <a:latin typeface="Calibri" panose="020F0502020204030204" pitchFamily="34" charset="0"/>
              </a:rPr>
              <a:t>Protein 3</a:t>
            </a:r>
          </a:p>
        </p:txBody>
      </p:sp>
      <p:sp>
        <p:nvSpPr>
          <p:cNvPr id="42" name="TextBox 41"/>
          <p:cNvSpPr txBox="1"/>
          <p:nvPr/>
        </p:nvSpPr>
        <p:spPr>
          <a:xfrm>
            <a:off x="1318695" y="4026772"/>
            <a:ext cx="1149802" cy="400110"/>
          </a:xfrm>
          <a:prstGeom prst="rect">
            <a:avLst/>
          </a:prstGeom>
          <a:noFill/>
        </p:spPr>
        <p:txBody>
          <a:bodyPr wrap="none" rtlCol="0">
            <a:spAutoFit/>
          </a:bodyPr>
          <a:lstStyle/>
          <a:p>
            <a:pPr eaLnBrk="0" fontAlgn="base" hangingPunct="0">
              <a:spcBef>
                <a:spcPct val="0"/>
              </a:spcBef>
              <a:spcAft>
                <a:spcPct val="0"/>
              </a:spcAft>
            </a:pPr>
            <a:r>
              <a:rPr lang="en-US" sz="2000" b="1" dirty="0">
                <a:solidFill>
                  <a:srgbClr val="292934"/>
                </a:solidFill>
                <a:latin typeface="Calibri" panose="020F0502020204030204" pitchFamily="34" charset="0"/>
              </a:rPr>
              <a:t>Protein 4</a:t>
            </a:r>
          </a:p>
        </p:txBody>
      </p:sp>
      <p:sp>
        <p:nvSpPr>
          <p:cNvPr id="43" name="TextBox 42"/>
          <p:cNvSpPr txBox="1"/>
          <p:nvPr/>
        </p:nvSpPr>
        <p:spPr>
          <a:xfrm>
            <a:off x="1318695" y="4555520"/>
            <a:ext cx="1149802" cy="400110"/>
          </a:xfrm>
          <a:prstGeom prst="rect">
            <a:avLst/>
          </a:prstGeom>
          <a:noFill/>
        </p:spPr>
        <p:txBody>
          <a:bodyPr wrap="none" rtlCol="0">
            <a:spAutoFit/>
          </a:bodyPr>
          <a:lstStyle/>
          <a:p>
            <a:pPr eaLnBrk="0" fontAlgn="base" hangingPunct="0">
              <a:spcBef>
                <a:spcPct val="0"/>
              </a:spcBef>
              <a:spcAft>
                <a:spcPct val="0"/>
              </a:spcAft>
            </a:pPr>
            <a:r>
              <a:rPr lang="en-US" sz="2000" b="1" dirty="0">
                <a:solidFill>
                  <a:srgbClr val="292934"/>
                </a:solidFill>
                <a:latin typeface="Calibri" panose="020F0502020204030204" pitchFamily="34" charset="0"/>
              </a:rPr>
              <a:t>Protein 5</a:t>
            </a:r>
          </a:p>
        </p:txBody>
      </p:sp>
      <p:sp>
        <p:nvSpPr>
          <p:cNvPr id="44" name="TextBox 43"/>
          <p:cNvSpPr txBox="1"/>
          <p:nvPr/>
        </p:nvSpPr>
        <p:spPr>
          <a:xfrm>
            <a:off x="1318695" y="5133842"/>
            <a:ext cx="1149802" cy="400110"/>
          </a:xfrm>
          <a:prstGeom prst="rect">
            <a:avLst/>
          </a:prstGeom>
          <a:noFill/>
        </p:spPr>
        <p:txBody>
          <a:bodyPr wrap="none" rtlCol="0">
            <a:spAutoFit/>
          </a:bodyPr>
          <a:lstStyle/>
          <a:p>
            <a:pPr eaLnBrk="0" fontAlgn="base" hangingPunct="0">
              <a:spcBef>
                <a:spcPct val="0"/>
              </a:spcBef>
              <a:spcAft>
                <a:spcPct val="0"/>
              </a:spcAft>
            </a:pPr>
            <a:r>
              <a:rPr lang="en-US" sz="2000" b="1" dirty="0">
                <a:solidFill>
                  <a:srgbClr val="292934"/>
                </a:solidFill>
                <a:latin typeface="Calibri" panose="020F0502020204030204" pitchFamily="34" charset="0"/>
              </a:rPr>
              <a:t>Protein 6</a:t>
            </a:r>
          </a:p>
        </p:txBody>
      </p:sp>
      <p:sp>
        <p:nvSpPr>
          <p:cNvPr id="45" name="&quot;No&quot; Symbol 44"/>
          <p:cNvSpPr/>
          <p:nvPr/>
        </p:nvSpPr>
        <p:spPr>
          <a:xfrm>
            <a:off x="4724400" y="3341416"/>
            <a:ext cx="533400" cy="52859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3600">
              <a:solidFill>
                <a:srgbClr val="292934"/>
              </a:solidFill>
            </a:endParaRPr>
          </a:p>
        </p:txBody>
      </p:sp>
      <p:pic>
        <p:nvPicPr>
          <p:cNvPr id="46" name="Picture 2" descr="S:\Production\Art Files--Final\RESPECT-MSPCP\Genetics\RES.C1.GEN.L4HO.00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512" t="23705" r="24535" b="29391"/>
          <a:stretch/>
        </p:blipFill>
        <p:spPr bwMode="auto">
          <a:xfrm>
            <a:off x="6210299" y="1389018"/>
            <a:ext cx="1752601" cy="246881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S:\Production\Art Files--Final\RESPECT-MSPCP\Genetics\RES.C1.GEN.L4HO.00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84" t="21086" r="9555" b="5573"/>
          <a:stretch/>
        </p:blipFill>
        <p:spPr bwMode="auto">
          <a:xfrm>
            <a:off x="6210299" y="4137797"/>
            <a:ext cx="1766265" cy="2186804"/>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2819400" y="1447800"/>
            <a:ext cx="2209800" cy="369332"/>
          </a:xfrm>
          <a:prstGeom prst="rect">
            <a:avLst/>
          </a:prstGeom>
          <a:noFill/>
        </p:spPr>
        <p:txBody>
          <a:bodyPr wrap="square" rtlCol="0">
            <a:spAutoFit/>
          </a:bodyPr>
          <a:lstStyle/>
          <a:p>
            <a:r>
              <a:rPr lang="en-US" dirty="0"/>
              <a:t>Chemical Pathway</a:t>
            </a:r>
          </a:p>
        </p:txBody>
      </p:sp>
      <p:sp>
        <p:nvSpPr>
          <p:cNvPr id="49" name="TextBox 48">
            <a:extLst>
              <a:ext uri="{FF2B5EF4-FFF2-40B4-BE49-F238E27FC236}">
                <a16:creationId xmlns:a16="http://schemas.microsoft.com/office/drawing/2014/main" id="{84223E31-D83D-4765-9E3A-B690436FBDB0}"/>
              </a:ext>
            </a:extLst>
          </p:cNvPr>
          <p:cNvSpPr txBox="1"/>
          <p:nvPr/>
        </p:nvSpPr>
        <p:spPr>
          <a:xfrm>
            <a:off x="6096000" y="3810000"/>
            <a:ext cx="2049063" cy="246221"/>
          </a:xfrm>
          <a:prstGeom prst="rect">
            <a:avLst/>
          </a:prstGeom>
          <a:noFill/>
        </p:spPr>
        <p:txBody>
          <a:bodyPr wrap="square" rtlCol="0">
            <a:spAutoFit/>
          </a:bodyPr>
          <a:lstStyle/>
          <a:p>
            <a:r>
              <a:rPr lang="en-US" sz="1000" dirty="0">
                <a:latin typeface="Calibri" panose="020F0502020204030204" pitchFamily="34" charset="0"/>
              </a:rPr>
              <a:t>Photograph by </a:t>
            </a:r>
            <a:r>
              <a:rPr lang="en-US" sz="1000" dirty="0" err="1">
                <a:latin typeface="Calibri" panose="020F0502020204030204" pitchFamily="34" charset="0"/>
              </a:rPr>
              <a:t>Pakpoom</a:t>
            </a:r>
            <a:r>
              <a:rPr lang="en-US" sz="1000" dirty="0">
                <a:latin typeface="Calibri" panose="020F0502020204030204" pitchFamily="34" charset="0"/>
              </a:rPr>
              <a:t> </a:t>
            </a:r>
            <a:r>
              <a:rPr lang="en-US" sz="1000" dirty="0" err="1">
                <a:latin typeface="Calibri" panose="020F0502020204030204" pitchFamily="34" charset="0"/>
              </a:rPr>
              <a:t>Phummee</a:t>
            </a:r>
            <a:endParaRPr lang="en-US" sz="1000" dirty="0">
              <a:latin typeface="Calibri" panose="020F0502020204030204" pitchFamily="34" charset="0"/>
            </a:endParaRPr>
          </a:p>
        </p:txBody>
      </p:sp>
      <p:sp>
        <p:nvSpPr>
          <p:cNvPr id="50" name="TextBox 49">
            <a:extLst>
              <a:ext uri="{FF2B5EF4-FFF2-40B4-BE49-F238E27FC236}">
                <a16:creationId xmlns:a16="http://schemas.microsoft.com/office/drawing/2014/main" id="{2215C248-AD58-4DD8-8792-5D5CCD629873}"/>
              </a:ext>
            </a:extLst>
          </p:cNvPr>
          <p:cNvSpPr txBox="1"/>
          <p:nvPr/>
        </p:nvSpPr>
        <p:spPr>
          <a:xfrm>
            <a:off x="6138360" y="6358343"/>
            <a:ext cx="2214512" cy="246221"/>
          </a:xfrm>
          <a:prstGeom prst="rect">
            <a:avLst/>
          </a:prstGeom>
          <a:noFill/>
        </p:spPr>
        <p:txBody>
          <a:bodyPr wrap="square" rtlCol="0">
            <a:spAutoFit/>
          </a:bodyPr>
          <a:lstStyle/>
          <a:p>
            <a:r>
              <a:rPr lang="en-US" sz="1000" dirty="0">
                <a:latin typeface="Calibri" panose="020F0502020204030204" pitchFamily="34" charset="0"/>
              </a:rPr>
              <a:t>Photograph by </a:t>
            </a:r>
            <a:r>
              <a:rPr lang="en-US" sz="1000" dirty="0" err="1">
                <a:latin typeface="Calibri" panose="020F0502020204030204" pitchFamily="34" charset="0"/>
              </a:rPr>
              <a:t>Maksym</a:t>
            </a:r>
            <a:r>
              <a:rPr lang="en-US" sz="1000" dirty="0">
                <a:latin typeface="Calibri" panose="020F0502020204030204" pitchFamily="34" charset="0"/>
              </a:rPr>
              <a:t> </a:t>
            </a:r>
            <a:r>
              <a:rPr lang="en-US" sz="1000" dirty="0" err="1">
                <a:latin typeface="Calibri" panose="020F0502020204030204" pitchFamily="34" charset="0"/>
              </a:rPr>
              <a:t>Surovtsev</a:t>
            </a:r>
            <a:endParaRPr lang="en-US" sz="1000" dirty="0">
              <a:latin typeface="Calibri" panose="020F0502020204030204" pitchFamily="34" charset="0"/>
            </a:endParaRPr>
          </a:p>
        </p:txBody>
      </p:sp>
    </p:spTree>
    <p:extLst>
      <p:ext uri="{BB962C8B-B14F-4D97-AF65-F5344CB8AC3E}">
        <p14:creationId xmlns:p14="http://schemas.microsoft.com/office/powerpoint/2010/main" val="3813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Why Are Some Flowers White?</a:t>
            </a:r>
          </a:p>
        </p:txBody>
      </p:sp>
      <p:sp>
        <p:nvSpPr>
          <p:cNvPr id="3" name="Content Placeholder 2"/>
          <p:cNvSpPr>
            <a:spLocks noGrp="1"/>
          </p:cNvSpPr>
          <p:nvPr>
            <p:ph idx="1"/>
          </p:nvPr>
        </p:nvSpPr>
        <p:spPr>
          <a:xfrm>
            <a:off x="685800" y="1447800"/>
            <a:ext cx="8001000" cy="4876800"/>
          </a:xfrm>
        </p:spPr>
        <p:txBody>
          <a:bodyPr/>
          <a:lstStyle/>
          <a:p>
            <a:pPr marL="731520" indent="-365760">
              <a:spcBef>
                <a:spcPts val="1200"/>
              </a:spcBef>
            </a:pPr>
            <a:r>
              <a:rPr lang="en-US" sz="3200" dirty="0"/>
              <a:t>White flowers are caused by a variation in the gene that codes for a controlling protein.</a:t>
            </a:r>
          </a:p>
          <a:p>
            <a:pPr marL="731520" indent="-365760">
              <a:spcBef>
                <a:spcPts val="1200"/>
              </a:spcBef>
            </a:pPr>
            <a:r>
              <a:rPr lang="en-US" sz="3200" dirty="0"/>
              <a:t>Out of thousands of DNA letters (or nucleotides), the white allele differs from the purple allele by only </a:t>
            </a:r>
            <a:r>
              <a:rPr lang="en-US" sz="3200" dirty="0">
                <a:solidFill>
                  <a:srgbClr val="FF0000"/>
                </a:solidFill>
              </a:rPr>
              <a:t>one letter </a:t>
            </a:r>
            <a:r>
              <a:rPr lang="en-US" sz="3200" dirty="0"/>
              <a:t>(white = A; purple = G).</a:t>
            </a:r>
          </a:p>
          <a:p>
            <a:pPr marL="1371600" indent="-365760">
              <a:spcBef>
                <a:spcPts val="1200"/>
              </a:spcBef>
            </a:pPr>
            <a:r>
              <a:rPr lang="en-US" sz="3200" dirty="0">
                <a:cs typeface="Courier New" panose="02070309020205020404" pitchFamily="49" charset="0"/>
              </a:rPr>
              <a:t>White allele :…</a:t>
            </a:r>
            <a:r>
              <a:rPr lang="en-US" sz="3200" dirty="0">
                <a:solidFill>
                  <a:srgbClr val="FF0000"/>
                </a:solidFill>
                <a:cs typeface="Courier New" panose="02070309020205020404" pitchFamily="49" charset="0"/>
              </a:rPr>
              <a:t>A</a:t>
            </a:r>
            <a:r>
              <a:rPr lang="en-US" sz="3200" dirty="0">
                <a:cs typeface="Courier New" panose="02070309020205020404" pitchFamily="49" charset="0"/>
              </a:rPr>
              <a:t>TAAATCG…</a:t>
            </a:r>
          </a:p>
          <a:p>
            <a:pPr marL="1371600" indent="-365760">
              <a:spcBef>
                <a:spcPts val="1200"/>
              </a:spcBef>
            </a:pPr>
            <a:r>
              <a:rPr lang="en-US" sz="3200" dirty="0">
                <a:cs typeface="Courier New" panose="02070309020205020404" pitchFamily="49" charset="0"/>
              </a:rPr>
              <a:t>Purple allele:…</a:t>
            </a:r>
            <a:r>
              <a:rPr lang="en-US" sz="3200" dirty="0">
                <a:solidFill>
                  <a:srgbClr val="FF0000"/>
                </a:solidFill>
                <a:cs typeface="Courier New" panose="02070309020205020404" pitchFamily="49" charset="0"/>
              </a:rPr>
              <a:t>G</a:t>
            </a:r>
            <a:r>
              <a:rPr lang="en-US" sz="3200" dirty="0">
                <a:cs typeface="Courier New" panose="02070309020205020404" pitchFamily="49" charset="0"/>
              </a:rPr>
              <a:t>TAAATCG…</a:t>
            </a:r>
          </a:p>
          <a:p>
            <a:endParaRPr lang="en-US" dirty="0"/>
          </a:p>
        </p:txBody>
      </p:sp>
    </p:spTree>
    <p:extLst>
      <p:ext uri="{BB962C8B-B14F-4D97-AF65-F5344CB8AC3E}">
        <p14:creationId xmlns:p14="http://schemas.microsoft.com/office/powerpoint/2010/main" val="23112326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990600"/>
          </a:xfrm>
        </p:spPr>
        <p:txBody>
          <a:bodyPr/>
          <a:lstStyle/>
          <a:p>
            <a:r>
              <a:rPr lang="en-US" dirty="0"/>
              <a:t>Why Are Some Flowers White?</a:t>
            </a:r>
          </a:p>
        </p:txBody>
      </p:sp>
      <p:sp>
        <p:nvSpPr>
          <p:cNvPr id="3" name="Content Placeholder 2"/>
          <p:cNvSpPr>
            <a:spLocks noGrp="1"/>
          </p:cNvSpPr>
          <p:nvPr>
            <p:ph idx="1"/>
          </p:nvPr>
        </p:nvSpPr>
        <p:spPr>
          <a:xfrm>
            <a:off x="762000" y="1600200"/>
            <a:ext cx="7924800" cy="4876800"/>
          </a:xfrm>
        </p:spPr>
        <p:txBody>
          <a:bodyPr/>
          <a:lstStyle/>
          <a:p>
            <a:pPr marL="365760" indent="-365760">
              <a:spcBef>
                <a:spcPts val="1200"/>
              </a:spcBef>
            </a:pPr>
            <a:r>
              <a:rPr lang="en-US" sz="3200" dirty="0"/>
              <a:t>The gene variation in the white-flower allele results in a controlling protein that doesn’t work.</a:t>
            </a:r>
          </a:p>
          <a:p>
            <a:pPr marL="365760" indent="-365760">
              <a:spcBef>
                <a:spcPts val="1200"/>
              </a:spcBef>
            </a:pPr>
            <a:r>
              <a:rPr lang="en-US" sz="3200" dirty="0"/>
              <a:t>Since the controlling protein doesn’t work, purple pigment isn’t created, and the resulting flower color is white.</a:t>
            </a:r>
          </a:p>
          <a:p>
            <a:pPr marL="0" indent="0">
              <a:buNone/>
            </a:pPr>
            <a:endParaRPr lang="en-US" dirty="0"/>
          </a:p>
        </p:txBody>
      </p:sp>
    </p:spTree>
    <p:extLst>
      <p:ext uri="{BB962C8B-B14F-4D97-AF65-F5344CB8AC3E}">
        <p14:creationId xmlns:p14="http://schemas.microsoft.com/office/powerpoint/2010/main" val="2897215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990600"/>
          </a:xfrm>
        </p:spPr>
        <p:txBody>
          <a:bodyPr/>
          <a:lstStyle/>
          <a:p>
            <a:r>
              <a:rPr lang="en-US" dirty="0"/>
              <a:t>Summary</a:t>
            </a:r>
          </a:p>
        </p:txBody>
      </p:sp>
      <p:sp>
        <p:nvSpPr>
          <p:cNvPr id="3" name="Content Placeholder 2"/>
          <p:cNvSpPr>
            <a:spLocks noGrp="1"/>
          </p:cNvSpPr>
          <p:nvPr>
            <p:ph idx="1"/>
          </p:nvPr>
        </p:nvSpPr>
        <p:spPr>
          <a:xfrm>
            <a:off x="609600" y="1219200"/>
            <a:ext cx="8077200" cy="5334000"/>
          </a:xfrm>
        </p:spPr>
        <p:txBody>
          <a:bodyPr>
            <a:noAutofit/>
          </a:bodyPr>
          <a:lstStyle/>
          <a:p>
            <a:pPr marL="0" indent="0">
              <a:spcBef>
                <a:spcPts val="1200"/>
              </a:spcBef>
              <a:buNone/>
            </a:pPr>
            <a:r>
              <a:rPr lang="en-US" sz="3000" dirty="0"/>
              <a:t>Purple or white flowers in pea plants are caused by gene variations that result in different expressions of a controlling protein. </a:t>
            </a:r>
          </a:p>
          <a:p>
            <a:pPr marL="0" indent="0">
              <a:spcBef>
                <a:spcPts val="1200"/>
              </a:spcBef>
              <a:buNone/>
            </a:pPr>
            <a:r>
              <a:rPr lang="en-US" sz="3000" i="1" dirty="0"/>
              <a:t>How can these trait variations be passed to the next generation?</a:t>
            </a:r>
          </a:p>
          <a:p>
            <a:pPr marL="731520" indent="-365760">
              <a:spcBef>
                <a:spcPts val="1200"/>
              </a:spcBef>
            </a:pPr>
            <a:r>
              <a:rPr lang="en-US" sz="3000" dirty="0"/>
              <a:t>Create a diagram/concept map that links the following terms: </a:t>
            </a:r>
          </a:p>
          <a:p>
            <a:pPr marL="1097280" indent="0">
              <a:spcBef>
                <a:spcPts val="0"/>
              </a:spcBef>
              <a:buNone/>
            </a:pPr>
            <a:r>
              <a:rPr lang="en-US" sz="3000" dirty="0"/>
              <a:t>DNA			       Proteins     </a:t>
            </a:r>
          </a:p>
          <a:p>
            <a:pPr marL="1097280" indent="0">
              <a:spcBef>
                <a:spcPts val="0"/>
              </a:spcBef>
              <a:buNone/>
            </a:pPr>
            <a:r>
              <a:rPr lang="en-US" sz="3000" dirty="0"/>
              <a:t>Chromosome 	       Amino Acids    </a:t>
            </a:r>
          </a:p>
          <a:p>
            <a:pPr marL="1097280" indent="0">
              <a:spcBef>
                <a:spcPts val="0"/>
              </a:spcBef>
              <a:buNone/>
            </a:pPr>
            <a:r>
              <a:rPr lang="en-US" sz="3000" dirty="0"/>
              <a:t>Gene 		       Nucleotides (A, C, G, T)    </a:t>
            </a:r>
          </a:p>
          <a:p>
            <a:pPr marL="1097280" indent="0">
              <a:spcBef>
                <a:spcPts val="0"/>
              </a:spcBef>
              <a:buNone/>
            </a:pPr>
            <a:r>
              <a:rPr lang="en-US" sz="3000" dirty="0"/>
              <a:t>Allele</a:t>
            </a:r>
          </a:p>
        </p:txBody>
      </p:sp>
    </p:spTree>
    <p:extLst>
      <p:ext uri="{BB962C8B-B14F-4D97-AF65-F5344CB8AC3E}">
        <p14:creationId xmlns:p14="http://schemas.microsoft.com/office/powerpoint/2010/main" val="91896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What about the Short-Hair Trait? </a:t>
            </a:r>
          </a:p>
        </p:txBody>
      </p:sp>
      <p:sp>
        <p:nvSpPr>
          <p:cNvPr id="3" name="Content Placeholder 2"/>
          <p:cNvSpPr>
            <a:spLocks noGrp="1"/>
          </p:cNvSpPr>
          <p:nvPr>
            <p:ph idx="1"/>
          </p:nvPr>
        </p:nvSpPr>
        <p:spPr>
          <a:xfrm>
            <a:off x="685800" y="1524000"/>
            <a:ext cx="8077200" cy="4876800"/>
          </a:xfrm>
        </p:spPr>
        <p:txBody>
          <a:bodyPr>
            <a:normAutofit lnSpcReduction="10000"/>
          </a:bodyPr>
          <a:lstStyle/>
          <a:p>
            <a:pPr marL="0" indent="0">
              <a:buNone/>
            </a:pPr>
            <a:r>
              <a:rPr lang="en-US" sz="3200" dirty="0"/>
              <a:t>What caused the short-hair trait in the dachshund family? </a:t>
            </a:r>
          </a:p>
          <a:p>
            <a:pPr marL="731520" indent="-365760">
              <a:spcBef>
                <a:spcPts val="1200"/>
              </a:spcBef>
              <a:buFont typeface="Arial" pitchFamily="34" charset="0"/>
              <a:buChar char="•"/>
            </a:pPr>
            <a:r>
              <a:rPr lang="en-US" sz="3200" dirty="0"/>
              <a:t>Variations in a gene called FGF5. The amino acid 95 cysteine (</a:t>
            </a:r>
            <a:r>
              <a:rPr lang="en-US" sz="3200" dirty="0" err="1"/>
              <a:t>Cys</a:t>
            </a:r>
            <a:r>
              <a:rPr lang="en-US" sz="3200" dirty="0"/>
              <a:t>) changed to phenylalanine (</a:t>
            </a:r>
            <a:r>
              <a:rPr lang="en-US" sz="3200" dirty="0" err="1"/>
              <a:t>Phe</a:t>
            </a:r>
            <a:r>
              <a:rPr lang="en-US" sz="3200"/>
              <a:t>).</a:t>
            </a:r>
            <a:endParaRPr lang="en-US" sz="3200" dirty="0"/>
          </a:p>
          <a:p>
            <a:pPr marL="731520" indent="-365760">
              <a:spcBef>
                <a:spcPts val="1200"/>
              </a:spcBef>
              <a:buFont typeface="Arial" pitchFamily="34" charset="0"/>
              <a:buChar char="•"/>
            </a:pPr>
            <a:r>
              <a:rPr lang="en-US" sz="3200" dirty="0"/>
              <a:t>Like the purple and white alleles, the short-hair allele differs from the long-hair allele by only one DNA letter!  </a:t>
            </a:r>
          </a:p>
          <a:p>
            <a:pPr marL="731520" indent="-365760">
              <a:spcBef>
                <a:spcPts val="1200"/>
              </a:spcBef>
            </a:pPr>
            <a:r>
              <a:rPr lang="en-US" sz="3200" dirty="0"/>
              <a:t>Let’s look it up on </a:t>
            </a:r>
            <a:r>
              <a:rPr lang="en-US" sz="3200" dirty="0" err="1"/>
              <a:t>GenBank</a:t>
            </a:r>
            <a:r>
              <a:rPr lang="en-US" sz="3200" dirty="0"/>
              <a:t>.</a:t>
            </a:r>
          </a:p>
        </p:txBody>
      </p:sp>
      <p:sp>
        <p:nvSpPr>
          <p:cNvPr id="4" name="TextBox 3"/>
          <p:cNvSpPr txBox="1"/>
          <p:nvPr/>
        </p:nvSpPr>
        <p:spPr>
          <a:xfrm>
            <a:off x="6400800" y="6172200"/>
            <a:ext cx="2133600" cy="369332"/>
          </a:xfrm>
          <a:prstGeom prst="rect">
            <a:avLst/>
          </a:prstGeom>
          <a:noFill/>
        </p:spPr>
        <p:txBody>
          <a:bodyPr wrap="square" rtlCol="0">
            <a:spAutoFit/>
          </a:bodyPr>
          <a:lstStyle/>
          <a:p>
            <a:r>
              <a:rPr lang="en-US" dirty="0">
                <a:solidFill>
                  <a:srgbClr val="0070C0"/>
                </a:solidFill>
                <a:hlinkClick r:id="rId3"/>
              </a:rPr>
              <a:t>Link to </a:t>
            </a:r>
            <a:r>
              <a:rPr lang="en-US" dirty="0" err="1">
                <a:solidFill>
                  <a:srgbClr val="0070C0"/>
                </a:solidFill>
                <a:hlinkClick r:id="rId3"/>
              </a:rPr>
              <a:t>GenBank</a:t>
            </a:r>
            <a:endParaRPr lang="en-US" dirty="0">
              <a:solidFill>
                <a:srgbClr val="0070C0"/>
              </a:solidFill>
            </a:endParaRPr>
          </a:p>
        </p:txBody>
      </p:sp>
    </p:spTree>
    <p:extLst>
      <p:ext uri="{BB962C8B-B14F-4D97-AF65-F5344CB8AC3E}">
        <p14:creationId xmlns:p14="http://schemas.microsoft.com/office/powerpoint/2010/main" val="37002151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09600"/>
            <a:ext cx="8001000" cy="990600"/>
          </a:xfrm>
        </p:spPr>
        <p:txBody>
          <a:bodyPr>
            <a:noAutofit/>
          </a:bodyPr>
          <a:lstStyle/>
          <a:p>
            <a:r>
              <a:rPr lang="en-US" sz="3800" dirty="0"/>
              <a:t>Reflect: Content Deepening Focus Question 2</a:t>
            </a:r>
          </a:p>
        </p:txBody>
      </p:sp>
      <p:sp>
        <p:nvSpPr>
          <p:cNvPr id="4" name="Content Placeholder 3"/>
          <p:cNvSpPr>
            <a:spLocks noGrp="1"/>
          </p:cNvSpPr>
          <p:nvPr>
            <p:ph idx="1"/>
          </p:nvPr>
        </p:nvSpPr>
        <p:spPr>
          <a:xfrm>
            <a:off x="533400" y="1828800"/>
            <a:ext cx="8153400" cy="4648200"/>
          </a:xfrm>
        </p:spPr>
        <p:txBody>
          <a:bodyPr>
            <a:normAutofit/>
          </a:bodyPr>
          <a:lstStyle/>
          <a:p>
            <a:pPr marL="0" indent="0">
              <a:buNone/>
            </a:pPr>
            <a:r>
              <a:rPr lang="en-US" sz="3200" dirty="0"/>
              <a:t>How can we represent DNA, genes, and chromosomes to make sense of trait-variation patterns?</a:t>
            </a:r>
          </a:p>
        </p:txBody>
      </p:sp>
    </p:spTree>
    <p:extLst>
      <p:ext uri="{BB962C8B-B14F-4D97-AF65-F5344CB8AC3E}">
        <p14:creationId xmlns:p14="http://schemas.microsoft.com/office/powerpoint/2010/main" val="2837998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8001000" cy="990600"/>
          </a:xfrm>
        </p:spPr>
        <p:txBody>
          <a:bodyPr/>
          <a:lstStyle/>
          <a:p>
            <a:pPr eaLnBrk="1" hangingPunct="1"/>
            <a:r>
              <a:rPr lang="en-US" dirty="0"/>
              <a:t>Summary: Today’s Focus Questions</a:t>
            </a:r>
          </a:p>
        </p:txBody>
      </p:sp>
      <p:sp>
        <p:nvSpPr>
          <p:cNvPr id="90115" name="Rectangle 3"/>
          <p:cNvSpPr>
            <a:spLocks noGrp="1" noChangeArrowheads="1"/>
          </p:cNvSpPr>
          <p:nvPr>
            <p:ph idx="1"/>
          </p:nvPr>
        </p:nvSpPr>
        <p:spPr>
          <a:xfrm>
            <a:off x="762000" y="1295400"/>
            <a:ext cx="7924800" cy="5257800"/>
          </a:xfrm>
        </p:spPr>
        <p:txBody>
          <a:bodyPr>
            <a:noAutofit/>
          </a:bodyPr>
          <a:lstStyle/>
          <a:p>
            <a:pPr marL="0" indent="0">
              <a:spcAft>
                <a:spcPts val="0"/>
              </a:spcAft>
              <a:buNone/>
            </a:pPr>
            <a:r>
              <a:rPr lang="en-US" sz="2900" dirty="0"/>
              <a:t>What progress have we made in addressing today’s focus questions?</a:t>
            </a:r>
          </a:p>
          <a:p>
            <a:pPr marL="731520" indent="-365760" eaLnBrk="1" hangingPunct="1">
              <a:spcBef>
                <a:spcPts val="1200"/>
              </a:spcBef>
              <a:spcAft>
                <a:spcPts val="0"/>
              </a:spcAft>
              <a:buFont typeface="+mj-lt"/>
              <a:buAutoNum type="arabicPeriod"/>
              <a:defRPr/>
            </a:pPr>
            <a:r>
              <a:rPr lang="en-US" sz="2900" dirty="0"/>
              <a:t>How can lesson analysis help us better understand how elicit, probe, and challenge questions can reveal and challenge student thinking? </a:t>
            </a:r>
          </a:p>
          <a:p>
            <a:pPr marL="731520" indent="-365760" eaLnBrk="1" hangingPunct="1">
              <a:spcBef>
                <a:spcPts val="600"/>
              </a:spcBef>
              <a:spcAft>
                <a:spcPts val="0"/>
              </a:spcAft>
              <a:buFont typeface="+mj-lt"/>
              <a:buAutoNum type="arabicPeriod"/>
              <a:defRPr/>
            </a:pPr>
            <a:r>
              <a:rPr lang="en-US" sz="2900" dirty="0"/>
              <a:t>How can traits appear and disappear in a family? </a:t>
            </a:r>
          </a:p>
          <a:p>
            <a:pPr marL="731520" indent="-365760" eaLnBrk="1" hangingPunct="1">
              <a:spcBef>
                <a:spcPts val="600"/>
              </a:spcBef>
              <a:spcAft>
                <a:spcPts val="0"/>
              </a:spcAft>
              <a:buFont typeface="+mj-lt"/>
              <a:buAutoNum type="arabicPeriod"/>
              <a:defRPr/>
            </a:pPr>
            <a:r>
              <a:rPr lang="en-US" sz="2900" dirty="0"/>
              <a:t>How can we represent DNA, genes, and chromosomes to make sense of trait-variation patterns?</a:t>
            </a:r>
          </a:p>
        </p:txBody>
      </p:sp>
    </p:spTree>
    <p:extLst>
      <p:ext uri="{BB962C8B-B14F-4D97-AF65-F5344CB8AC3E}">
        <p14:creationId xmlns:p14="http://schemas.microsoft.com/office/powerpoint/2010/main" val="981210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Homework</a:t>
            </a:r>
          </a:p>
        </p:txBody>
      </p:sp>
      <p:sp>
        <p:nvSpPr>
          <p:cNvPr id="3" name="Content Placeholder 2"/>
          <p:cNvSpPr>
            <a:spLocks noGrp="1"/>
          </p:cNvSpPr>
          <p:nvPr>
            <p:ph idx="1"/>
          </p:nvPr>
        </p:nvSpPr>
        <p:spPr>
          <a:xfrm>
            <a:off x="685800" y="1295400"/>
            <a:ext cx="8001000" cy="5257800"/>
          </a:xfrm>
        </p:spPr>
        <p:txBody>
          <a:bodyPr/>
          <a:lstStyle/>
          <a:p>
            <a:pPr marL="365760" indent="-365760">
              <a:buFont typeface="+mj-lt"/>
              <a:buAutoNum type="arabicPeriod"/>
            </a:pPr>
            <a:r>
              <a:rPr lang="en-US" sz="3100" dirty="0"/>
              <a:t>For tomorrow, read the </a:t>
            </a:r>
            <a:r>
              <a:rPr lang="en-US" sz="3100" dirty="0" err="1"/>
              <a:t>STeLLA</a:t>
            </a:r>
            <a:r>
              <a:rPr lang="en-US" sz="3100" dirty="0"/>
              <a:t> strategies booklet and complete the Z-fold summary chart for these two Student Thinking Lens strategies:</a:t>
            </a:r>
          </a:p>
          <a:p>
            <a:pPr marL="731520" lvl="1" indent="-365760">
              <a:spcBef>
                <a:spcPts val="600"/>
              </a:spcBef>
              <a:buFont typeface="Arial" pitchFamily="34" charset="0"/>
              <a:buChar char="•"/>
            </a:pPr>
            <a:r>
              <a:rPr lang="en-US" sz="3100" b="1" dirty="0"/>
              <a:t>Strategy 4: </a:t>
            </a:r>
            <a:r>
              <a:rPr lang="en-US" sz="3100" dirty="0"/>
              <a:t>Engage students in analyzing and interpreting data and observations.</a:t>
            </a:r>
          </a:p>
          <a:p>
            <a:pPr marL="731520" lvl="1" indent="-365760">
              <a:spcBef>
                <a:spcPts val="600"/>
              </a:spcBef>
              <a:buFont typeface="Arial" pitchFamily="34" charset="0"/>
              <a:buChar char="•"/>
            </a:pPr>
            <a:r>
              <a:rPr lang="en-US" sz="3100" b="1" dirty="0"/>
              <a:t>Strategy 5: </a:t>
            </a:r>
            <a:r>
              <a:rPr lang="en-US" sz="3100" dirty="0"/>
              <a:t>Engage students in constructing explanations and arguments. </a:t>
            </a:r>
          </a:p>
          <a:p>
            <a:pPr marL="365760" indent="-365760">
              <a:spcBef>
                <a:spcPts val="1200"/>
              </a:spcBef>
              <a:buFont typeface="+mj-lt"/>
              <a:buAutoNum type="arabicPeriod"/>
            </a:pPr>
            <a:r>
              <a:rPr lang="en-US" sz="3100" dirty="0"/>
              <a:t>Don’t forget about the lesson-plan reading-and-reporting assignment due on day 4. </a:t>
            </a:r>
          </a:p>
        </p:txBody>
      </p:sp>
    </p:spTree>
    <p:extLst>
      <p:ext uri="{BB962C8B-B14F-4D97-AF65-F5344CB8AC3E}">
        <p14:creationId xmlns:p14="http://schemas.microsoft.com/office/powerpoint/2010/main" val="29072529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4800"/>
            <a:ext cx="8229600" cy="990600"/>
          </a:xfrm>
        </p:spPr>
        <p:txBody>
          <a:bodyPr>
            <a:normAutofit/>
          </a:bodyPr>
          <a:lstStyle/>
          <a:p>
            <a:pPr eaLnBrk="1" hangingPunct="1"/>
            <a:r>
              <a:rPr lang="en-US" sz="3600" dirty="0"/>
              <a:t>Reflections on Today’s Session</a:t>
            </a:r>
          </a:p>
        </p:txBody>
      </p:sp>
      <p:sp>
        <p:nvSpPr>
          <p:cNvPr id="28675" name="Rectangle 3"/>
          <p:cNvSpPr>
            <a:spLocks noGrp="1" noChangeArrowheads="1"/>
          </p:cNvSpPr>
          <p:nvPr>
            <p:ph idx="1"/>
          </p:nvPr>
        </p:nvSpPr>
        <p:spPr>
          <a:xfrm>
            <a:off x="457200" y="1143000"/>
            <a:ext cx="8458200" cy="5562600"/>
          </a:xfrm>
        </p:spPr>
        <p:txBody>
          <a:bodyPr>
            <a:noAutofit/>
          </a:bodyPr>
          <a:lstStyle/>
          <a:p>
            <a:pPr marL="0" indent="0">
              <a:spcBef>
                <a:spcPts val="300"/>
              </a:spcBef>
              <a:buNone/>
            </a:pPr>
            <a:r>
              <a:rPr lang="en-US" sz="2700" dirty="0"/>
              <a:t>Complete the Daily Reflections sheet (handout 2.4 in PD program binder).</a:t>
            </a:r>
          </a:p>
          <a:p>
            <a:pPr marL="731520" indent="-365760">
              <a:spcBef>
                <a:spcPts val="0"/>
              </a:spcBef>
              <a:buFont typeface="+mj-lt"/>
              <a:buAutoNum type="arabicPeriod"/>
            </a:pPr>
            <a:r>
              <a:rPr lang="en-US" sz="2700" dirty="0"/>
              <a:t>What value do you see in analyzing student thinking and practicing questions that elicit, probe, and challenge student thinking? What concerns do you have about enacting these practices?</a:t>
            </a:r>
          </a:p>
          <a:p>
            <a:pPr marL="731520" indent="-365760">
              <a:spcBef>
                <a:spcPts val="0"/>
              </a:spcBef>
              <a:buFont typeface="+mj-lt"/>
              <a:buAutoNum type="arabicPeriod"/>
            </a:pPr>
            <a:r>
              <a:rPr lang="en-US" sz="2700" dirty="0"/>
              <a:t>Did you identify any science ideas that you are unclear about? If so, what helped you identify this uncertainty?</a:t>
            </a:r>
          </a:p>
          <a:p>
            <a:pPr marL="731520" indent="-365760">
              <a:spcBef>
                <a:spcPts val="0"/>
              </a:spcBef>
              <a:buFont typeface="+mj-lt"/>
              <a:buAutoNum type="arabicPeriod"/>
            </a:pPr>
            <a:r>
              <a:rPr lang="en-US" sz="2700" dirty="0"/>
              <a:t>What questions do you have about the purposes and goals of the </a:t>
            </a:r>
            <a:r>
              <a:rPr lang="en-US" sz="2700" dirty="0" err="1"/>
              <a:t>RESPeCT</a:t>
            </a:r>
            <a:r>
              <a:rPr lang="en-US" sz="2700" dirty="0"/>
              <a:t> PD program?</a:t>
            </a:r>
          </a:p>
          <a:p>
            <a:pPr marL="731520" indent="-365760">
              <a:spcBef>
                <a:spcPts val="0"/>
              </a:spcBef>
              <a:buFont typeface="+mj-lt"/>
              <a:buAutoNum type="arabicPeriod"/>
            </a:pPr>
            <a:r>
              <a:rPr lang="en-US" sz="2700" dirty="0"/>
              <a:t>Which norms are we successfully implementing? Which norms need more work?</a:t>
            </a:r>
            <a:endParaRPr lang="en-US" sz="2400" dirty="0"/>
          </a:p>
        </p:txBody>
      </p:sp>
    </p:spTree>
    <p:extLst>
      <p:ext uri="{BB962C8B-B14F-4D97-AF65-F5344CB8AC3E}">
        <p14:creationId xmlns:p14="http://schemas.microsoft.com/office/powerpoint/2010/main" val="218579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781A610-692D-47D0-9DC3-5862ECA0808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457200"/>
            <a:ext cx="5849988" cy="6400800"/>
          </a:xfrm>
        </p:spPr>
      </p:pic>
      <p:sp>
        <p:nvSpPr>
          <p:cNvPr id="5" name="Rectangle 6"/>
          <p:cNvSpPr>
            <a:spLocks noChangeArrowheads="1"/>
          </p:cNvSpPr>
          <p:nvPr/>
        </p:nvSpPr>
        <p:spPr bwMode="auto">
          <a:xfrm>
            <a:off x="1828800" y="2743200"/>
            <a:ext cx="2667000" cy="1295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6265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cs typeface="Times New Roman" pitchFamily="18" charset="0"/>
              </a:rPr>
              <a:t>Probe versus Challenge Questions</a:t>
            </a:r>
          </a:p>
        </p:txBody>
      </p:sp>
      <p:sp>
        <p:nvSpPr>
          <p:cNvPr id="3" name="Content Placeholder 2"/>
          <p:cNvSpPr>
            <a:spLocks noGrp="1"/>
          </p:cNvSpPr>
          <p:nvPr>
            <p:ph idx="1"/>
          </p:nvPr>
        </p:nvSpPr>
        <p:spPr>
          <a:xfrm>
            <a:off x="609600" y="1371600"/>
            <a:ext cx="8077200" cy="4953000"/>
          </a:xfrm>
        </p:spPr>
        <p:txBody>
          <a:bodyPr>
            <a:noAutofit/>
          </a:bodyPr>
          <a:lstStyle/>
          <a:p>
            <a:pPr marL="365760" indent="-365760">
              <a:spcBef>
                <a:spcPts val="0"/>
              </a:spcBef>
              <a:spcAft>
                <a:spcPts val="1200"/>
              </a:spcAft>
            </a:pPr>
            <a:r>
              <a:rPr lang="en-US" sz="3200" dirty="0"/>
              <a:t>Read one of the dialogue examples for STL strategy 3 in the </a:t>
            </a:r>
            <a:r>
              <a:rPr lang="en-US" sz="3200" dirty="0" err="1"/>
              <a:t>STeLLA</a:t>
            </a:r>
            <a:r>
              <a:rPr lang="en-US" sz="3200" dirty="0"/>
              <a:t> strategies booklet. </a:t>
            </a:r>
            <a:endParaRPr lang="en-US" sz="3200" i="1" dirty="0"/>
          </a:p>
          <a:p>
            <a:pPr marL="365760" indent="-365760">
              <a:spcBef>
                <a:spcPts val="0"/>
              </a:spcBef>
              <a:spcAft>
                <a:spcPts val="1200"/>
              </a:spcAft>
            </a:pPr>
            <a:r>
              <a:rPr lang="en-US" sz="3200" dirty="0"/>
              <a:t>With an elbow partner, try to justify why each question is labeled probe or challenge.</a:t>
            </a:r>
          </a:p>
          <a:p>
            <a:pPr marL="365760" indent="-365760">
              <a:spcBef>
                <a:spcPts val="0"/>
              </a:spcBef>
              <a:spcAft>
                <a:spcPts val="1200"/>
              </a:spcAft>
            </a:pPr>
            <a:r>
              <a:rPr lang="en-US" sz="3200" dirty="0"/>
              <a:t>For help, refer to the STL Z-fold summary chart and the explanations, examples, and general questions for strategy 3 in the strategies booklet.</a:t>
            </a:r>
          </a:p>
          <a:p>
            <a:pPr marL="365760" indent="-365760">
              <a:spcBef>
                <a:spcPts val="0"/>
              </a:spcBef>
              <a:spcAft>
                <a:spcPts val="1200"/>
              </a:spcAft>
            </a:pPr>
            <a:r>
              <a:rPr lang="en-US" sz="3200" dirty="0"/>
              <a:t>Be ready to share your ideas.</a:t>
            </a:r>
          </a:p>
        </p:txBody>
      </p:sp>
    </p:spTree>
    <p:extLst>
      <p:ext uri="{BB962C8B-B14F-4D97-AF65-F5344CB8AC3E}">
        <p14:creationId xmlns:p14="http://schemas.microsoft.com/office/powerpoint/2010/main" val="465546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How can lesson analysis help us better understand how elicit, probe, and challenge questions can reveal and challenge student thinking?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9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10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1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xml><?xml version="1.0" encoding="utf-8"?>
<a:theme xmlns:a="http://schemas.openxmlformats.org/drawingml/2006/main" name="1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1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5.xml><?xml version="1.0" encoding="utf-8"?>
<a:theme xmlns:a="http://schemas.openxmlformats.org/drawingml/2006/main" name="14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6.xml><?xml version="1.0" encoding="utf-8"?>
<a:theme xmlns:a="http://schemas.openxmlformats.org/drawingml/2006/main" name="15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7.xml><?xml version="1.0" encoding="utf-8"?>
<a:theme xmlns:a="http://schemas.openxmlformats.org/drawingml/2006/main" name="16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8.xml><?xml version="1.0" encoding="utf-8"?>
<a:theme xmlns:a="http://schemas.openxmlformats.org/drawingml/2006/main" name="17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9.xml><?xml version="1.0" encoding="utf-8"?>
<a:theme xmlns:a="http://schemas.openxmlformats.org/drawingml/2006/main" name="18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0.xml><?xml version="1.0" encoding="utf-8"?>
<a:theme xmlns:a="http://schemas.openxmlformats.org/drawingml/2006/main" name="19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1.xml><?xml version="1.0" encoding="utf-8"?>
<a:theme xmlns:a="http://schemas.openxmlformats.org/drawingml/2006/main" name="20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2.xml><?xml version="1.0" encoding="utf-8"?>
<a:theme xmlns:a="http://schemas.openxmlformats.org/drawingml/2006/main" name="2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3.xml><?xml version="1.0" encoding="utf-8"?>
<a:theme xmlns:a="http://schemas.openxmlformats.org/drawingml/2006/main" name="2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4.xml><?xml version="1.0" encoding="utf-8"?>
<a:theme xmlns:a="http://schemas.openxmlformats.org/drawingml/2006/main" name="2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5.xml><?xml version="1.0" encoding="utf-8"?>
<a:theme xmlns:a="http://schemas.openxmlformats.org/drawingml/2006/main" name="24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6.xml><?xml version="1.0" encoding="utf-8"?>
<a:theme xmlns:a="http://schemas.openxmlformats.org/drawingml/2006/main" name="25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7.xml><?xml version="1.0" encoding="utf-8"?>
<a:theme xmlns:a="http://schemas.openxmlformats.org/drawingml/2006/main" name="26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8.xml><?xml version="1.0" encoding="utf-8"?>
<a:theme xmlns:a="http://schemas.openxmlformats.org/drawingml/2006/main" name="27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9.xml><?xml version="1.0" encoding="utf-8"?>
<a:theme xmlns:a="http://schemas.openxmlformats.org/drawingml/2006/main" name="28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0.xml><?xml version="1.0" encoding="utf-8"?>
<a:theme xmlns:a="http://schemas.openxmlformats.org/drawingml/2006/main" name="29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1.xml><?xml version="1.0" encoding="utf-8"?>
<a:theme xmlns:a="http://schemas.openxmlformats.org/drawingml/2006/main" name="30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2.xml><?xml version="1.0" encoding="utf-8"?>
<a:theme xmlns:a="http://schemas.openxmlformats.org/drawingml/2006/main" name="3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3.xml><?xml version="1.0" encoding="utf-8"?>
<a:theme xmlns:a="http://schemas.openxmlformats.org/drawingml/2006/main" name="3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4.xml><?xml version="1.0" encoding="utf-8"?>
<a:theme xmlns:a="http://schemas.openxmlformats.org/drawingml/2006/main" name="3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4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5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6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7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8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2948</TotalTime>
  <Words>8297</Words>
  <Application>Microsoft Office PowerPoint</Application>
  <PresentationFormat>On-screen Show (4:3)</PresentationFormat>
  <Paragraphs>1013</Paragraphs>
  <Slides>68</Slides>
  <Notes>68</Notes>
  <HiddenSlides>0</HiddenSlides>
  <MMClips>0</MMClips>
  <ScaleCrop>false</ScaleCrop>
  <HeadingPairs>
    <vt:vector size="6" baseType="variant">
      <vt:variant>
        <vt:lpstr>Fonts Used</vt:lpstr>
      </vt:variant>
      <vt:variant>
        <vt:i4>5</vt:i4>
      </vt:variant>
      <vt:variant>
        <vt:lpstr>Theme</vt:lpstr>
      </vt:variant>
      <vt:variant>
        <vt:i4>34</vt:i4>
      </vt:variant>
      <vt:variant>
        <vt:lpstr>Slide Titles</vt:lpstr>
      </vt:variant>
      <vt:variant>
        <vt:i4>68</vt:i4>
      </vt:variant>
    </vt:vector>
  </HeadingPairs>
  <TitlesOfParts>
    <vt:vector size="107" baseType="lpstr">
      <vt:lpstr>Arial</vt:lpstr>
      <vt:lpstr>Calibri</vt:lpstr>
      <vt:lpstr>Lucida Sans Unicode</vt:lpstr>
      <vt:lpstr>Times</vt:lpstr>
      <vt:lpstr>Times New Roman</vt:lpstr>
      <vt:lpstr>Clarity</vt:lpstr>
      <vt:lpstr>1_Clarity</vt:lpstr>
      <vt:lpstr>2_Clarity</vt:lpstr>
      <vt:lpstr>3_Clarity</vt:lpstr>
      <vt:lpstr>4_Clarity</vt:lpstr>
      <vt:lpstr>5_Clarity</vt:lpstr>
      <vt:lpstr>6_Clarity</vt:lpstr>
      <vt:lpstr>7_Clarity</vt:lpstr>
      <vt:lpstr>8_Clarity</vt:lpstr>
      <vt:lpstr>9_Clarity</vt:lpstr>
      <vt:lpstr>10_Clarity</vt:lpstr>
      <vt:lpstr>11_Clarity</vt:lpstr>
      <vt:lpstr>12_Clarity</vt:lpstr>
      <vt:lpstr>13_Clarity</vt:lpstr>
      <vt:lpstr>14_Clarity</vt:lpstr>
      <vt:lpstr>15_Clarity</vt:lpstr>
      <vt:lpstr>16_Clarity</vt:lpstr>
      <vt:lpstr>17_Clarity</vt:lpstr>
      <vt:lpstr>18_Clarity</vt:lpstr>
      <vt:lpstr>19_Clarity</vt:lpstr>
      <vt:lpstr>20_Clarity</vt:lpstr>
      <vt:lpstr>21_Clarity</vt:lpstr>
      <vt:lpstr>22_Clarity</vt:lpstr>
      <vt:lpstr>23_Clarity</vt:lpstr>
      <vt:lpstr>24_Clarity</vt:lpstr>
      <vt:lpstr>25_Clarity</vt:lpstr>
      <vt:lpstr>26_Clarity</vt:lpstr>
      <vt:lpstr>27_Clarity</vt:lpstr>
      <vt:lpstr>28_Clarity</vt:lpstr>
      <vt:lpstr>29_Clarity</vt:lpstr>
      <vt:lpstr>30_Clarity</vt:lpstr>
      <vt:lpstr>31_Clarity</vt:lpstr>
      <vt:lpstr>32_Clarity</vt:lpstr>
      <vt:lpstr>33_Clarity</vt:lpstr>
      <vt:lpstr>RESPeCT PD pROGRAM</vt:lpstr>
      <vt:lpstr>Trends in Reflections</vt:lpstr>
      <vt:lpstr> Norms for Working Together: The Basics </vt:lpstr>
      <vt:lpstr> Norms for Working Together: The Heart  </vt:lpstr>
      <vt:lpstr>Agenda for Day 2</vt:lpstr>
      <vt:lpstr>Today’s Focus Questions</vt:lpstr>
      <vt:lpstr>PowerPoint Presentation</vt:lpstr>
      <vt:lpstr>Probe versus Challenge Questions</vt:lpstr>
      <vt:lpstr>Lesson Analysis Focus Question</vt:lpstr>
      <vt:lpstr>RESPeCT Lesson Analysis Protocol</vt:lpstr>
      <vt:lpstr>Lesson Analysis Process</vt:lpstr>
      <vt:lpstr>Lesson Analysis: Viewing Basics</vt:lpstr>
      <vt:lpstr>Our First Video Clip</vt:lpstr>
      <vt:lpstr>Identify Elicit and Probe Questions</vt:lpstr>
      <vt:lpstr>Analyze Student Thinking</vt:lpstr>
      <vt:lpstr>Identify Probe and Challenge Questions</vt:lpstr>
      <vt:lpstr>Identify Probe and Challenge Questions</vt:lpstr>
      <vt:lpstr>Identify Missed Opportunities to Probe Student Thinking</vt:lpstr>
      <vt:lpstr>Common Student Ideas</vt:lpstr>
      <vt:lpstr>Common Student Ideas</vt:lpstr>
      <vt:lpstr>Lesson Analysis Basics</vt:lpstr>
      <vt:lpstr>Analyze Questions That Probe and Challenge Student Thinking</vt:lpstr>
      <vt:lpstr>Identify Probe, Challenge, and Leading Questions</vt:lpstr>
      <vt:lpstr>Analyze Student Thinking</vt:lpstr>
      <vt:lpstr>Summarize: Elicit, Probe, and Challenge  Questions</vt:lpstr>
      <vt:lpstr>Reflect on Your Learning</vt:lpstr>
      <vt:lpstr>Practice Elicit and Probe Questions: Interview Planning</vt:lpstr>
      <vt:lpstr>Practice Elicit and Probe Questions: Interview Process</vt:lpstr>
      <vt:lpstr>Group Discussion</vt:lpstr>
      <vt:lpstr>genetics</vt:lpstr>
      <vt:lpstr>Unit Central Question</vt:lpstr>
      <vt:lpstr>Content Deepening Focus Questions</vt:lpstr>
      <vt:lpstr>Review: Key Science Ideas from Day 1</vt:lpstr>
      <vt:lpstr>PowerPoint Presentation</vt:lpstr>
      <vt:lpstr>PowerPoint Presentation</vt:lpstr>
      <vt:lpstr>PowerPoint Presentation</vt:lpstr>
      <vt:lpstr>PowerPoint Presentation</vt:lpstr>
      <vt:lpstr>PowerPoint Presentation</vt:lpstr>
      <vt:lpstr>Mendel’s Pea Plants</vt:lpstr>
      <vt:lpstr> A Pedigree of Pea Plants </vt:lpstr>
      <vt:lpstr> The First Generation of Pea Plants </vt:lpstr>
      <vt:lpstr>PowerPoint Presentation</vt:lpstr>
      <vt:lpstr>Review: Three Claims about Hair Length</vt:lpstr>
      <vt:lpstr>Other Traits Mendel Investigated</vt:lpstr>
      <vt:lpstr>Calculating Ratios for F2 Traits</vt:lpstr>
      <vt:lpstr>Summarizing What We’ve Learned</vt:lpstr>
      <vt:lpstr>Mendel’s Ideas</vt:lpstr>
      <vt:lpstr>Reflect: Content Deepening Focus Question 1</vt:lpstr>
      <vt:lpstr>Unit Central Question</vt:lpstr>
      <vt:lpstr>Content Deepening: Focus Question 2</vt:lpstr>
      <vt:lpstr>Genetics Terms and Relationships</vt:lpstr>
      <vt:lpstr>DNA, Chromosomes, and Genes</vt:lpstr>
      <vt:lpstr>Reviewing Terms and Definitions</vt:lpstr>
      <vt:lpstr>Summary of Key Science Ideas</vt:lpstr>
      <vt:lpstr>Practice Using Genetic Terms</vt:lpstr>
      <vt:lpstr>To locate  the genes,  start with the chromosomes!</vt:lpstr>
      <vt:lpstr>Where Are Genes Located?</vt:lpstr>
      <vt:lpstr>What Causes Purple Flowers?</vt:lpstr>
      <vt:lpstr>How Do Genes Determine Flower Color?</vt:lpstr>
      <vt:lpstr>What Makes a Flower Purple?</vt:lpstr>
      <vt:lpstr>Why Are Some Flowers White?</vt:lpstr>
      <vt:lpstr>Why Are Some Flowers White?</vt:lpstr>
      <vt:lpstr>Summary</vt:lpstr>
      <vt:lpstr>What about the Short-Hair Trait? </vt:lpstr>
      <vt:lpstr>Reflect: Content Deepening Focus Question 2</vt:lpstr>
      <vt:lpstr>Summary: Today’s Focus Questions</vt:lpstr>
      <vt:lpstr>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534</cp:revision>
  <dcterms:created xsi:type="dcterms:W3CDTF">2014-06-10T18:20:14Z</dcterms:created>
  <dcterms:modified xsi:type="dcterms:W3CDTF">2020-01-07T23:38:42Z</dcterms:modified>
</cp:coreProperties>
</file>