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78" r:id="rId5"/>
    <p:sldMasterId id="2147483680" r:id="rId6"/>
    <p:sldMasterId id="2147483682" r:id="rId7"/>
    <p:sldMasterId id="2147483684" r:id="rId8"/>
    <p:sldMasterId id="2147483686" r:id="rId9"/>
    <p:sldMasterId id="2147483688" r:id="rId10"/>
    <p:sldMasterId id="2147483690" r:id="rId11"/>
    <p:sldMasterId id="2147483692" r:id="rId12"/>
    <p:sldMasterId id="2147483696" r:id="rId13"/>
    <p:sldMasterId id="2147483698" r:id="rId14"/>
    <p:sldMasterId id="2147483700" r:id="rId15"/>
    <p:sldMasterId id="2147483702" r:id="rId16"/>
    <p:sldMasterId id="2147483704" r:id="rId17"/>
  </p:sldMasterIdLst>
  <p:notesMasterIdLst>
    <p:notesMasterId r:id="rId65"/>
  </p:notesMasterIdLst>
  <p:handoutMasterIdLst>
    <p:handoutMasterId r:id="rId66"/>
  </p:handoutMasterIdLst>
  <p:sldIdLst>
    <p:sldId id="299" r:id="rId18"/>
    <p:sldId id="335" r:id="rId19"/>
    <p:sldId id="379" r:id="rId20"/>
    <p:sldId id="380" r:id="rId21"/>
    <p:sldId id="313" r:id="rId22"/>
    <p:sldId id="381" r:id="rId23"/>
    <p:sldId id="382" r:id="rId24"/>
    <p:sldId id="383" r:id="rId25"/>
    <p:sldId id="384" r:id="rId26"/>
    <p:sldId id="385" r:id="rId27"/>
    <p:sldId id="386" r:id="rId28"/>
    <p:sldId id="411" r:id="rId29"/>
    <p:sldId id="387" r:id="rId30"/>
    <p:sldId id="388" r:id="rId31"/>
    <p:sldId id="389" r:id="rId32"/>
    <p:sldId id="390" r:id="rId33"/>
    <p:sldId id="391" r:id="rId34"/>
    <p:sldId id="392" r:id="rId35"/>
    <p:sldId id="393" r:id="rId36"/>
    <p:sldId id="412" r:id="rId37"/>
    <p:sldId id="395" r:id="rId38"/>
    <p:sldId id="396" r:id="rId39"/>
    <p:sldId id="397" r:id="rId40"/>
    <p:sldId id="398" r:id="rId41"/>
    <p:sldId id="399" r:id="rId42"/>
    <p:sldId id="361" r:id="rId43"/>
    <p:sldId id="362" r:id="rId44"/>
    <p:sldId id="363" r:id="rId45"/>
    <p:sldId id="364" r:id="rId46"/>
    <p:sldId id="365" r:id="rId47"/>
    <p:sldId id="366" r:id="rId48"/>
    <p:sldId id="367" r:id="rId49"/>
    <p:sldId id="400" r:id="rId50"/>
    <p:sldId id="368" r:id="rId51"/>
    <p:sldId id="369" r:id="rId52"/>
    <p:sldId id="401" r:id="rId53"/>
    <p:sldId id="402" r:id="rId54"/>
    <p:sldId id="403" r:id="rId55"/>
    <p:sldId id="404" r:id="rId56"/>
    <p:sldId id="374" r:id="rId57"/>
    <p:sldId id="375" r:id="rId58"/>
    <p:sldId id="405" r:id="rId59"/>
    <p:sldId id="413" r:id="rId60"/>
    <p:sldId id="407" r:id="rId61"/>
    <p:sldId id="408" r:id="rId62"/>
    <p:sldId id="409" r:id="rId63"/>
    <p:sldId id="410"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onas" initials="J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66" autoAdjust="0"/>
  </p:normalViewPr>
  <p:slideViewPr>
    <p:cSldViewPr>
      <p:cViewPr varScale="1">
        <p:scale>
          <a:sx n="91" d="100"/>
          <a:sy n="91" d="100"/>
        </p:scale>
        <p:origin x="48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1" d="100"/>
          <a:sy n="41" d="100"/>
        </p:scale>
        <p:origin x="-778"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commentAuthors" Target="commentAuthor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6CB6589-D77E-4B46-8320-694DFE5C425C}" type="datetimeFigureOut">
              <a:rPr lang="en-US" smtClean="0"/>
              <a:pPr/>
              <a:t>1/7/2020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D0F2BF5-3B54-4805-9F06-062C1C4C59F3}" type="slidenum">
              <a:rPr lang="en-US" smtClean="0"/>
              <a:pPr/>
              <a:t>‹#›</a:t>
            </a:fld>
            <a:endParaRPr lang="en-US"/>
          </a:p>
        </p:txBody>
      </p:sp>
    </p:spTree>
    <p:extLst>
      <p:ext uri="{BB962C8B-B14F-4D97-AF65-F5344CB8AC3E}">
        <p14:creationId xmlns:p14="http://schemas.microsoft.com/office/powerpoint/2010/main" val="226844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eaLnBrk="1" hangingPunct="1"/>
            <a:r>
              <a:rPr lang="en-US" sz="1200" kern="1200" dirty="0">
                <a:solidFill>
                  <a:schemeClr val="tx1"/>
                </a:solidFill>
                <a:effectLst/>
                <a:latin typeface="+mn-lt"/>
                <a:ea typeface="+mn-ea"/>
                <a:cs typeface="+mn-cs"/>
              </a:rPr>
              <a:t>a. Take care of any housekeeping issues. </a:t>
            </a:r>
            <a:endParaRPr lang="en-US" altLang="en-US" dirty="0"/>
          </a:p>
        </p:txBody>
      </p:sp>
    </p:spTree>
    <p:extLst>
      <p:ext uri="{BB962C8B-B14F-4D97-AF65-F5344CB8AC3E}">
        <p14:creationId xmlns:p14="http://schemas.microsoft.com/office/powerpoint/2010/main" val="3011193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 </a:t>
            </a:r>
          </a:p>
          <a:p>
            <a:endParaRPr lang="en-US" dirty="0"/>
          </a:p>
          <a:p>
            <a:pPr lvl="0"/>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(5 min):</a:t>
            </a:r>
            <a:r>
              <a:rPr lang="en-US" sz="1200" kern="1200" dirty="0">
                <a:solidFill>
                  <a:schemeClr val="tx1"/>
                </a:solidFill>
                <a:latin typeface="+mn-lt"/>
                <a:ea typeface="+mn-ea"/>
                <a:cs typeface="+mn-cs"/>
              </a:rPr>
              <a:t> Divide participants into three small groups or pairs. Assign each group one question to discuss and tell participants to be ready to share their ideas with the entire group. </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a:t>
            </a:r>
            <a:r>
              <a:rPr lang="en-US" sz="1200" b="1" u="none" kern="1200" dirty="0">
                <a:solidFill>
                  <a:schemeClr val="tx1"/>
                </a:solidFill>
                <a:latin typeface="+mn-lt"/>
                <a:ea typeface="+mn-ea"/>
                <a:cs typeface="+mn-cs"/>
              </a:rPr>
              <a:t>Emphasize: </a:t>
            </a:r>
            <a:r>
              <a:rPr lang="en-US" sz="1200" u="none" kern="1200" dirty="0">
                <a:solidFill>
                  <a:schemeClr val="tx1"/>
                </a:solidFill>
                <a:latin typeface="+mn-lt"/>
                <a:ea typeface="+mn-ea"/>
                <a:cs typeface="+mn-cs"/>
              </a:rPr>
              <a:t>Pa</a:t>
            </a:r>
            <a:r>
              <a:rPr lang="en-US" sz="1200" kern="1200" dirty="0">
                <a:solidFill>
                  <a:schemeClr val="tx1"/>
                </a:solidFill>
                <a:latin typeface="+mn-lt"/>
                <a:ea typeface="+mn-ea"/>
                <a:cs typeface="+mn-cs"/>
              </a:rPr>
              <a:t>rticipants should use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Quick Reference Tools for Strategies 4 and 5 (PD handout 3.1) to support their responses.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 (10 min):</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pPr marL="182880" indent="-182880">
              <a:buFont typeface="Arial" pitchFamily="34" charset="0"/>
              <a:buChar char="•"/>
            </a:pPr>
            <a:r>
              <a:rPr lang="en-US" sz="1200" kern="1200" dirty="0">
                <a:solidFill>
                  <a:schemeClr val="tx1"/>
                </a:solidFill>
                <a:latin typeface="+mn-lt"/>
                <a:ea typeface="+mn-ea"/>
                <a:cs typeface="+mn-cs"/>
              </a:rPr>
              <a:t>“What did you come up with for the first question?”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for question 1:</a:t>
            </a:r>
            <a:r>
              <a:rPr lang="en-US" sz="1200" kern="1200" dirty="0">
                <a:solidFill>
                  <a:schemeClr val="tx1"/>
                </a:solidFill>
                <a:latin typeface="+mn-lt"/>
                <a:ea typeface="+mn-ea"/>
                <a:cs typeface="+mn-cs"/>
              </a:rPr>
              <a:t> Analysis and interpretation involve moving beyond simply describing observations to </a:t>
            </a:r>
            <a:r>
              <a:rPr lang="en-US" sz="1200" b="1" kern="1200" dirty="0">
                <a:solidFill>
                  <a:schemeClr val="tx1"/>
                </a:solidFill>
                <a:latin typeface="+mn-lt"/>
                <a:ea typeface="+mn-ea"/>
                <a:cs typeface="+mn-cs"/>
              </a:rPr>
              <a:t>doing</a:t>
            </a:r>
            <a:r>
              <a:rPr lang="en-US" sz="1200" kern="1200" dirty="0">
                <a:solidFill>
                  <a:schemeClr val="tx1"/>
                </a:solidFill>
                <a:latin typeface="+mn-lt"/>
                <a:ea typeface="+mn-ea"/>
                <a:cs typeface="+mn-cs"/>
              </a:rPr>
              <a:t> something with the data, including (but not limited to) making comparisons, identifying relationships, and organizing data in ways that will reveal patterns (such as using charts, diagrams, and graphs). </a:t>
            </a:r>
          </a:p>
          <a:p>
            <a:pPr lvl="0"/>
            <a:endParaRPr lang="en-US" sz="1200" kern="1200" dirty="0">
              <a:solidFill>
                <a:schemeClr val="tx1"/>
              </a:solidFill>
              <a:latin typeface="+mn-lt"/>
              <a:ea typeface="+mn-ea"/>
              <a:cs typeface="+mn-cs"/>
            </a:endParaRPr>
          </a:p>
          <a:p>
            <a:pPr marL="182880" lvl="0" indent="-182880">
              <a:buFont typeface="Arial" pitchFamily="34" charset="0"/>
              <a:buChar char="•"/>
            </a:pPr>
            <a:r>
              <a:rPr lang="en-US" sz="1200" kern="1200" dirty="0">
                <a:solidFill>
                  <a:schemeClr val="tx1"/>
                </a:solidFill>
                <a:latin typeface="+mn-lt"/>
                <a:ea typeface="+mn-ea"/>
                <a:cs typeface="+mn-cs"/>
              </a:rPr>
              <a:t>“What did you come up with for the second question?”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for question 2:</a:t>
            </a:r>
            <a:r>
              <a:rPr lang="en-US" sz="1200" kern="1200" dirty="0">
                <a:solidFill>
                  <a:schemeClr val="tx1"/>
                </a:solidFill>
                <a:latin typeface="+mn-lt"/>
                <a:ea typeface="+mn-ea"/>
                <a:cs typeface="+mn-cs"/>
              </a:rPr>
              <a:t> Strategy 4 lays the groundwork for strategy 5. Before we can build a scientific explanation for a specific phenomenon, we need to make some observations, analyze the data to reveal patterns, and organize the data to gather the necessary evidence to support construction of a scientific explanation. A scientific explanation includes a claim that answers the question being studied, evidence that supports the claim, and reasoning that links the claim to the evidence and to science ideas.</a:t>
            </a:r>
          </a:p>
          <a:p>
            <a:pPr lvl="0"/>
            <a:endParaRPr lang="en-US" sz="1200" kern="1200" dirty="0">
              <a:solidFill>
                <a:schemeClr val="tx1"/>
              </a:solidFill>
              <a:latin typeface="+mn-lt"/>
              <a:ea typeface="+mn-ea"/>
              <a:cs typeface="+mn-cs"/>
            </a:endParaRPr>
          </a:p>
          <a:p>
            <a:pPr marL="182880" lvl="0" indent="-182880">
              <a:buFont typeface="Arial" pitchFamily="34" charset="0"/>
              <a:buChar char="•"/>
            </a:pPr>
            <a:r>
              <a:rPr lang="en-US" sz="1200" kern="1200" dirty="0">
                <a:solidFill>
                  <a:schemeClr val="tx1"/>
                </a:solidFill>
                <a:latin typeface="+mn-lt"/>
                <a:ea typeface="+mn-ea"/>
                <a:cs typeface="+mn-cs"/>
              </a:rPr>
              <a:t>“What did you come up with for the third question?”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for question 3:</a:t>
            </a:r>
            <a:r>
              <a:rPr lang="en-US" sz="1200" kern="1200" dirty="0">
                <a:solidFill>
                  <a:schemeClr val="tx1"/>
                </a:solidFill>
                <a:latin typeface="+mn-lt"/>
                <a:ea typeface="+mn-ea"/>
                <a:cs typeface="+mn-cs"/>
              </a:rPr>
              <a:t> A scientific explanation includes a claim that answers the question being studied, evidence that supports the claim, and reasoning that links the claim to the evidence and to science ideas. Scientific argument involves assessing the strength and quality of the evidence and reasoning in different scientific explanations for the same observations and determining which proposed explanation has the best supporting evidence, science ideas, and reasoning.</a:t>
            </a:r>
            <a:r>
              <a:rPr lang="en-US" dirty="0"/>
              <a:t> </a:t>
            </a:r>
          </a:p>
          <a:p>
            <a:pPr marL="228600" indent="-228600">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347766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sz="1200" i="1"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“Before we view classroom video clips to identify and analyze strategies 4 and 5, we’re going to practice identifying observations, analyses, interpretations, explanations, and arguments from a handout of student statements. Learning to distinguish which strategy students are using in these examples will help us when we review the classroom videos, where the strategies aren’t always as clear cut.”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Refer participants to handout 3.2 in their PD program binders (Practice Identifying Strategies 4 and 5).</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in pairs to analyze student statements in the handout.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 participants discuss and clarify their analyses of the student statements, encourage them to refer frequently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the Quick Reference Tools handout (PD handout 3.1).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examples of ideal participant responses,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see PD Leader Master: Practice Identifying Strategies 4 and 5.</a:t>
            </a:r>
            <a:r>
              <a:rPr lang="en-US" dirty="0"/>
              <a:t> </a:t>
            </a:r>
            <a:endParaRPr lang="en-US" sz="16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8488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Review</a:t>
            </a:r>
            <a:r>
              <a:rPr lang="en-US" sz="1200" kern="1200" baseline="0" dirty="0">
                <a:solidFill>
                  <a:schemeClr val="tx1"/>
                </a:solidFill>
                <a:latin typeface="+mn-lt"/>
                <a:ea typeface="+mn-ea"/>
                <a:cs typeface="+mn-cs"/>
              </a:rPr>
              <a:t> the focus question that will guide today’s lesson analysis work.</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pPr marL="0" indent="0">
              <a:buNone/>
            </a:pPr>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 “Now let’s see if we can recognize students analyzing and interpreting data in a classroom video clip.”</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b. </a:t>
            </a:r>
            <a:r>
              <a:rPr lang="en-US" sz="1200" b="0" kern="1200" baseline="0" dirty="0">
                <a:solidFill>
                  <a:schemeClr val="tx1"/>
                </a:solidFill>
                <a:effectLst/>
                <a:latin typeface="+mn-lt"/>
                <a:ea typeface="+mn-ea"/>
                <a:cs typeface="+mn-cs"/>
              </a:rPr>
              <a:t>Review</a:t>
            </a:r>
            <a:r>
              <a:rPr lang="en-US" sz="1200" kern="1200" baseline="0" dirty="0">
                <a:solidFill>
                  <a:schemeClr val="tx1"/>
                </a:solidFill>
                <a:effectLst/>
                <a:latin typeface="+mn-lt"/>
                <a:ea typeface="+mn-ea"/>
                <a:cs typeface="+mn-cs"/>
              </a:rPr>
              <a:t> the lesson context at the top of the transcript for video clip 1 (handout 3.3 in PD binder), making sure participants understand both the content and activity in focus.</a:t>
            </a:r>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13</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sz="1200" i="1" kern="1200" baseline="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“As we watch the video clip, we’ll </a:t>
            </a:r>
            <a:r>
              <a:rPr lang="en-US" sz="1200" b="1" kern="1200" dirty="0">
                <a:solidFill>
                  <a:schemeClr val="tx1"/>
                </a:solidFill>
                <a:latin typeface="+mn-lt"/>
                <a:ea typeface="+mn-ea"/>
                <a:cs typeface="+mn-cs"/>
              </a:rPr>
              <a:t>identify</a:t>
            </a:r>
            <a:r>
              <a:rPr lang="en-US" sz="1200" kern="1200" dirty="0">
                <a:solidFill>
                  <a:schemeClr val="tx1"/>
                </a:solidFill>
                <a:latin typeface="+mn-lt"/>
                <a:ea typeface="+mn-ea"/>
                <a:cs typeface="+mn-cs"/>
              </a:rPr>
              <a:t> actions that illustrate strategy 4. Be on the lookout for instances where the teacher or the students do something listed on the slide. That’s what we’ll discuss first.”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Show the video clip.</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c. </a:t>
            </a:r>
            <a:r>
              <a:rPr lang="en-US" sz="1200" b="1" kern="1200" dirty="0">
                <a:solidFill>
                  <a:schemeClr val="tx1"/>
                </a:solidFill>
                <a:effectLst/>
                <a:latin typeface="+mn-lt"/>
                <a:ea typeface="+mn-ea"/>
                <a:cs typeface="+mn-cs"/>
              </a:rPr>
              <a:t>Individuals: </a:t>
            </a:r>
            <a:r>
              <a:rPr lang="en-US" sz="1200" kern="1200" dirty="0">
                <a:solidFill>
                  <a:schemeClr val="tx1"/>
                </a:solidFill>
                <a:effectLst/>
                <a:latin typeface="+mn-lt"/>
                <a:ea typeface="+mn-ea"/>
                <a:cs typeface="+mn-cs"/>
              </a:rPr>
              <a:t>“Think about the strategy 4 actions listed on the slide.”</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d. </a:t>
            </a:r>
            <a:r>
              <a:rPr lang="en-US" sz="1200" b="1" kern="1200" dirty="0">
                <a:solidFill>
                  <a:schemeClr val="tx1"/>
                </a:solidFill>
                <a:effectLst/>
                <a:latin typeface="+mn-lt"/>
                <a:ea typeface="+mn-ea"/>
                <a:cs typeface="+mn-cs"/>
              </a:rPr>
              <a:t>Whole group:</a:t>
            </a:r>
            <a:r>
              <a:rPr lang="en-US" sz="1200" kern="1200" dirty="0">
                <a:solidFill>
                  <a:schemeClr val="tx1"/>
                </a:solidFill>
                <a:effectLst/>
                <a:latin typeface="+mn-lt"/>
                <a:ea typeface="+mn-ea"/>
                <a:cs typeface="+mn-cs"/>
              </a:rPr>
              <a:t> “Discuss the question on the slide.</a:t>
            </a:r>
            <a:r>
              <a:rPr lang="en-US" sz="1050" kern="1200" dirty="0">
                <a:solidFill>
                  <a:schemeClr val="tx1"/>
                </a:solidFill>
                <a:effectLst/>
                <a:latin typeface="+mn-lt"/>
                <a:ea typeface="+mn-ea"/>
                <a:cs typeface="+mn-cs"/>
              </a:rPr>
              <a:t> Make</a:t>
            </a:r>
            <a:r>
              <a:rPr lang="en-US" sz="1050" kern="1200" baseline="0" dirty="0">
                <a:solidFill>
                  <a:schemeClr val="tx1"/>
                </a:solidFill>
                <a:effectLst/>
                <a:latin typeface="+mn-lt"/>
                <a:ea typeface="+mn-ea"/>
                <a:cs typeface="+mn-cs"/>
              </a:rPr>
              <a:t> sure to support your claims with evidence from the video transcript.”</a:t>
            </a:r>
            <a:endParaRPr lang="en-US" sz="1200" kern="1200" dirty="0">
              <a:solidFill>
                <a:schemeClr val="tx1"/>
              </a:solidFill>
              <a:effectLst/>
              <a:latin typeface="+mn-lt"/>
              <a:ea typeface="+mn-ea"/>
              <a:cs typeface="+mn-cs"/>
            </a:endParaRPr>
          </a:p>
          <a:p>
            <a:r>
              <a:rPr lang="en-US" sz="1050" b="1"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In this video clip, students realize that one pair of their classmates didn’t get the same results as the others. They think critically about the representation they used to demonstrate alleles passing from one generation to another, and they try to make sense of the outlier data point.</a:t>
            </a:r>
          </a:p>
        </p:txBody>
      </p:sp>
    </p:spTree>
    <p:extLst>
      <p:ext uri="{BB962C8B-B14F-4D97-AF65-F5344CB8AC3E}">
        <p14:creationId xmlns:p14="http://schemas.microsoft.com/office/powerpoint/2010/main" val="1053840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baseline="0" dirty="0"/>
          </a:p>
          <a:p>
            <a:pPr lvl="0"/>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“For the first analysis question on the slide, study the transcript for video clip 1 and come up with a claim, evidence, and reasoning to support your claim. For the second analysis question, consider alternative moves the teacher could have made as you identify missed opportunities.”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After participants have shared their analyses, ask, “Were there any missed opportunities for engaging students in analyzing and interpreting data?”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Reflect:</a:t>
            </a:r>
            <a:r>
              <a:rPr lang="en-US" sz="1200" kern="1200" dirty="0">
                <a:solidFill>
                  <a:schemeClr val="tx1"/>
                </a:solidFill>
                <a:latin typeface="+mn-lt"/>
                <a:ea typeface="+mn-ea"/>
                <a:cs typeface="+mn-cs"/>
              </a:rPr>
              <a:t>  Discuss the reflection questions on the slide, making sure participants share specifically what they learned about strategy 4.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claim:</a:t>
            </a:r>
            <a:r>
              <a:rPr lang="en-US" sz="1200" kern="1200" dirty="0">
                <a:solidFill>
                  <a:schemeClr val="tx1"/>
                </a:solidFill>
                <a:latin typeface="+mn-lt"/>
                <a:ea typeface="+mn-ea"/>
                <a:cs typeface="+mn-cs"/>
              </a:rPr>
              <a:t> Most students understand that this simulation of parents passing genes to offspring resulted in the traits expressed in the offspring. They also sufficiently understand the roles of dominant and recessive alleles and therefore are able to identify that the production of one brown-billed </a:t>
            </a:r>
            <a:r>
              <a:rPr lang="en-US" sz="1200" kern="1200" dirty="0" err="1">
                <a:solidFill>
                  <a:schemeClr val="tx1"/>
                </a:solidFill>
                <a:latin typeface="+mn-lt"/>
                <a:ea typeface="+mn-ea"/>
                <a:cs typeface="+mn-cs"/>
              </a:rPr>
              <a:t>ducko</a:t>
            </a:r>
            <a:r>
              <a:rPr lang="en-US" sz="1200" kern="1200" dirty="0">
                <a:solidFill>
                  <a:schemeClr val="tx1"/>
                </a:solidFill>
                <a:latin typeface="+mn-lt"/>
                <a:ea typeface="+mn-ea"/>
                <a:cs typeface="+mn-cs"/>
              </a:rPr>
              <a:t> in the simulation didn’t match their understandings of the inheritance process.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Evidence: </a:t>
            </a:r>
            <a:r>
              <a:rPr lang="en-US" sz="1200" kern="1200" dirty="0">
                <a:solidFill>
                  <a:schemeClr val="tx1"/>
                </a:solidFill>
                <a:latin typeface="+mn-lt"/>
                <a:ea typeface="+mn-ea"/>
                <a:cs typeface="+mn-cs"/>
              </a:rPr>
              <a:t>The evidence for this claim begins at video segment 0:01:37.6, when one student says, “That … shouldn’t have happened.” Again at segment 0:03:42.7, the teacher mentions that several students think the brown-billed duck shouldn’t have happened and asks them to explain their thinking. The teacher missed an opportunity to push students to clarify their thinking about inheritance in this simulation when they explain one possible reason the brown-billed </a:t>
            </a:r>
            <a:r>
              <a:rPr lang="en-US" sz="1200" kern="1200" dirty="0" err="1">
                <a:solidFill>
                  <a:schemeClr val="tx1"/>
                </a:solidFill>
                <a:latin typeface="+mn-lt"/>
                <a:ea typeface="+mn-ea"/>
                <a:cs typeface="+mn-cs"/>
              </a:rPr>
              <a:t>ducko</a:t>
            </a:r>
            <a:r>
              <a:rPr lang="en-US" sz="1200" kern="1200" dirty="0">
                <a:solidFill>
                  <a:schemeClr val="tx1"/>
                </a:solidFill>
                <a:latin typeface="+mn-lt"/>
                <a:ea typeface="+mn-ea"/>
                <a:cs typeface="+mn-cs"/>
              </a:rPr>
              <a:t> appeared: student error. The teacher could have pressed for other students to explain how the inheritance process helped them know this data point wasn’t correct.</a:t>
            </a:r>
            <a:endParaRPr lang="en-US" baseline="0" dirty="0"/>
          </a:p>
        </p:txBody>
      </p:sp>
    </p:spTree>
    <p:extLst>
      <p:ext uri="{BB962C8B-B14F-4D97-AF65-F5344CB8AC3E}">
        <p14:creationId xmlns:p14="http://schemas.microsoft.com/office/powerpoint/2010/main" val="118188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“Strategy</a:t>
            </a:r>
            <a:r>
              <a:rPr lang="en-US" sz="1200" kern="1200" baseline="0" dirty="0">
                <a:solidFill>
                  <a:schemeClr val="tx1"/>
                </a:solidFill>
                <a:latin typeface="+mn-lt"/>
                <a:ea typeface="+mn-ea"/>
                <a:cs typeface="+mn-cs"/>
              </a:rPr>
              <a:t> 5 is the </a:t>
            </a:r>
            <a:r>
              <a:rPr lang="en-US" sz="1200" kern="1200" dirty="0">
                <a:solidFill>
                  <a:schemeClr val="tx1"/>
                </a:solidFill>
                <a:latin typeface="+mn-lt"/>
                <a:ea typeface="+mn-ea"/>
                <a:cs typeface="+mn-cs"/>
              </a:rPr>
              <a:t>focus of the next video clip, although you may also see evidence of strategy 4 being used.” </a:t>
            </a:r>
          </a:p>
          <a:p>
            <a:pPr lvl="0"/>
            <a:endParaRPr lang="en-US" sz="1200" u="sng" kern="1200" dirty="0">
              <a:solidFill>
                <a:schemeClr val="tx1"/>
              </a:solidFill>
              <a:latin typeface="+mn-lt"/>
              <a:ea typeface="+mn-ea"/>
              <a:cs typeface="+mn-cs"/>
            </a:endParaRPr>
          </a:p>
          <a:p>
            <a:pPr lvl="0"/>
            <a:r>
              <a:rPr lang="en-US" sz="1200" u="none" kern="1200" dirty="0">
                <a:solidFill>
                  <a:schemeClr val="tx1"/>
                </a:solidFill>
                <a:latin typeface="+mn-lt"/>
                <a:ea typeface="+mn-ea"/>
                <a:cs typeface="+mn-cs"/>
              </a:rPr>
              <a:t>b. Ha</a:t>
            </a:r>
            <a:r>
              <a:rPr lang="en-US" sz="1200" kern="1200" dirty="0">
                <a:solidFill>
                  <a:schemeClr val="tx1"/>
                </a:solidFill>
                <a:latin typeface="+mn-lt"/>
                <a:ea typeface="+mn-ea"/>
                <a:cs typeface="+mn-cs"/>
              </a:rPr>
              <a:t>ve participants analyze the second transcript example (under “About Genetics” in the strategy 5 chapter)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look for evidence of students engaging in constructing explanations and arguments.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is an important activity, but it can be cut if time is short. </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c. “Before we view another classroom video, let’s practice analyzing one of the examples of strategy 5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Read the sample transcript in</a:t>
            </a:r>
            <a:r>
              <a:rPr lang="en-US" sz="1200" kern="1200" baseline="0" dirty="0">
                <a:solidFill>
                  <a:schemeClr val="tx1"/>
                </a:solidFill>
                <a:latin typeface="+mn-lt"/>
                <a:ea typeface="+mn-ea"/>
                <a:cs typeface="+mn-cs"/>
              </a:rPr>
              <a:t> the “About Genetics” section </a:t>
            </a:r>
            <a:r>
              <a:rPr lang="en-US" sz="1200" kern="1200" dirty="0">
                <a:solidFill>
                  <a:schemeClr val="tx1"/>
                </a:solidFill>
                <a:latin typeface="+mn-lt"/>
                <a:ea typeface="+mn-ea"/>
                <a:cs typeface="+mn-cs"/>
              </a:rPr>
              <a:t>and see if you can find any evidence of the teacher engaging students in constructing explanations and arguments. Refer to the action list on the slide for guidance.” </a:t>
            </a:r>
          </a:p>
          <a:p>
            <a:pPr lvl="0"/>
            <a:endParaRPr lang="en-US" sz="1200" b="1" kern="1200" dirty="0">
              <a:solidFill>
                <a:schemeClr val="tx1"/>
              </a:solidFill>
              <a:latin typeface="+mn-lt"/>
              <a:ea typeface="+mn-ea"/>
              <a:cs typeface="+mn-cs"/>
            </a:endParaRPr>
          </a:p>
          <a:p>
            <a:pPr lvl="0"/>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 work time (5 min). </a:t>
            </a:r>
          </a:p>
          <a:p>
            <a:pPr lvl="0"/>
            <a:endParaRPr lang="en-US" sz="1200" b="1" kern="1200" dirty="0">
              <a:solidFill>
                <a:schemeClr val="tx1"/>
              </a:solidFill>
              <a:latin typeface="+mn-lt"/>
              <a:ea typeface="+mn-ea"/>
              <a:cs typeface="+mn-cs"/>
            </a:endParaRPr>
          </a:p>
          <a:p>
            <a:pPr lvl="0"/>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Have participants share evidence from the transcript of students engaging in strategy 5,</a:t>
            </a:r>
            <a:r>
              <a:rPr lang="en-US" sz="1200" kern="1200" baseline="0" dirty="0">
                <a:solidFill>
                  <a:schemeClr val="tx1"/>
                </a:solidFill>
                <a:latin typeface="+mn-lt"/>
                <a:ea typeface="+mn-ea"/>
                <a:cs typeface="+mn-cs"/>
              </a:rPr>
              <a:t> noting </a:t>
            </a: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specific action illustrated </a:t>
            </a:r>
            <a:r>
              <a:rPr lang="en-US" sz="1200" kern="1200" dirty="0">
                <a:solidFill>
                  <a:schemeClr val="tx1"/>
                </a:solidFill>
                <a:latin typeface="+mn-lt"/>
                <a:ea typeface="+mn-ea"/>
                <a:cs typeface="+mn-cs"/>
              </a:rPr>
              <a:t>from the list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In this sample transcript, students are comparing data from the offspring of long- and short-haired dachshunds with three possible explanations. None of the proposed claims have evidentiary support, so students must use logic and reasoning to see which claim about how traits are passed from parents to offspring best fits their observations. Students aren’t making a claim in</a:t>
            </a:r>
            <a:r>
              <a:rPr lang="en-US" sz="1200" kern="1200" baseline="0" dirty="0">
                <a:solidFill>
                  <a:schemeClr val="tx1"/>
                </a:solidFill>
                <a:latin typeface="+mn-lt"/>
                <a:ea typeface="+mn-ea"/>
                <a:cs typeface="+mn-cs"/>
              </a:rPr>
              <a:t> this example</a:t>
            </a:r>
            <a:r>
              <a:rPr lang="en-US" sz="1200" kern="1200" dirty="0">
                <a:solidFill>
                  <a:schemeClr val="tx1"/>
                </a:solidFill>
                <a:latin typeface="+mn-lt"/>
                <a:ea typeface="+mn-ea"/>
                <a:cs typeface="+mn-cs"/>
              </a:rPr>
              <a:t>, so the first three options on the slide aren’t visible; however, they are using logical reasoning to explain why the evidence supports one of the claims. Student 3 makes a counterargument that rules out explanation 2. </a:t>
            </a:r>
          </a:p>
          <a:p>
            <a:pPr marL="365760" indent="-182880">
              <a:buFont typeface="Arial" pitchFamily="34" charset="0"/>
              <a:buChar char="•"/>
            </a:pPr>
            <a:r>
              <a:rPr lang="en-US" sz="1200" kern="1200" dirty="0">
                <a:solidFill>
                  <a:schemeClr val="tx1"/>
                </a:solidFill>
                <a:latin typeface="+mn-lt"/>
                <a:ea typeface="+mn-ea"/>
                <a:cs typeface="+mn-cs"/>
              </a:rPr>
              <a:t>This particular activity in the lesson sequence is intended to help students develop explanations and arguments by articulating why one claim is better than others. It’s a stepping-stone that supports students in generating good explanations and arguments (with evidence) later in the lesson sequence.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1661830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a:t>
            </a:r>
            <a:r>
              <a:rPr lang="en-US" baseline="0" dirty="0"/>
              <a:t> 1</a:t>
            </a:r>
            <a:r>
              <a:rPr lang="en-US" dirty="0"/>
              <a:t> min</a:t>
            </a:r>
          </a:p>
          <a:p>
            <a:pPr marL="0" indent="0">
              <a:buNone/>
            </a:pPr>
            <a:endParaRPr lang="en-US" sz="1200" kern="1200" baseline="0" dirty="0">
              <a:solidFill>
                <a:schemeClr val="tx1"/>
              </a:solidFill>
              <a:effectLst/>
              <a:latin typeface="+mn-lt"/>
              <a:ea typeface="+mn-ea"/>
              <a:cs typeface="+mn-cs"/>
            </a:endParaRPr>
          </a:p>
          <a:p>
            <a:r>
              <a:rPr lang="en-US" sz="1200" kern="1200" dirty="0">
                <a:solidFill>
                  <a:schemeClr val="tx1"/>
                </a:solidFill>
                <a:latin typeface="+mn-lt"/>
                <a:ea typeface="+mn-ea"/>
                <a:cs typeface="+mn-cs"/>
              </a:rPr>
              <a:t>a. “Now we’re going to look at another video clip and focus on identifying strategy 5: Engage students in constructing explanations and arguments.”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context of the lesson at the top of the transcript for video clip 2 (handout 3.4 in the PD program</a:t>
            </a:r>
            <a:r>
              <a:rPr lang="en-US" sz="1200" kern="1200" baseline="0" dirty="0">
                <a:solidFill>
                  <a:schemeClr val="tx1"/>
                </a:solidFill>
                <a:latin typeface="+mn-lt"/>
                <a:ea typeface="+mn-ea"/>
                <a:cs typeface="+mn-cs"/>
              </a:rPr>
              <a:t> binder</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17</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“As you watch the video clip, </a:t>
            </a:r>
            <a:r>
              <a:rPr lang="en-US" sz="1200" b="1" kern="1200" dirty="0">
                <a:solidFill>
                  <a:schemeClr val="tx1"/>
                </a:solidFill>
                <a:latin typeface="+mn-lt"/>
                <a:ea typeface="+mn-ea"/>
                <a:cs typeface="+mn-cs"/>
              </a:rPr>
              <a:t>identify</a:t>
            </a:r>
            <a:r>
              <a:rPr lang="en-US" sz="1200" kern="1200" dirty="0">
                <a:solidFill>
                  <a:schemeClr val="tx1"/>
                </a:solidFill>
                <a:latin typeface="+mn-lt"/>
                <a:ea typeface="+mn-ea"/>
                <a:cs typeface="+mn-cs"/>
              </a:rPr>
              <a:t> instances where students are engaged in </a:t>
            </a:r>
            <a:r>
              <a:rPr lang="en-US" sz="1200" b="0" kern="1200" dirty="0">
                <a:solidFill>
                  <a:schemeClr val="tx1"/>
                </a:solidFill>
                <a:latin typeface="+mn-lt"/>
                <a:ea typeface="+mn-ea"/>
                <a:cs typeface="+mn-cs"/>
              </a:rPr>
              <a:t>constructing explanations and arguments </a:t>
            </a:r>
            <a:r>
              <a:rPr lang="en-US" sz="1200" kern="1200" dirty="0">
                <a:solidFill>
                  <a:schemeClr val="tx1"/>
                </a:solidFill>
                <a:latin typeface="+mn-lt"/>
                <a:ea typeface="+mn-ea"/>
                <a:cs typeface="+mn-cs"/>
              </a:rPr>
              <a:t>(strategy 5). You might notice examples of strategy 4 (analyzing and interpreting data), but focus on identifying strategy 5. Also notice the kinds of questions the teacher asks (elicit, probe, or challenge).”</a:t>
            </a:r>
            <a:r>
              <a:rPr lang="en-US" dirty="0"/>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Before showing the video clip, read the list of actions on the slide</a:t>
            </a:r>
            <a:r>
              <a:rPr lang="en-US" sz="1200" kern="1200" baseline="0" dirty="0">
                <a:solidFill>
                  <a:schemeClr val="tx1"/>
                </a:solidFill>
                <a:latin typeface="+mn-lt"/>
                <a:ea typeface="+mn-ea"/>
                <a:cs typeface="+mn-cs"/>
              </a:rPr>
              <a:t>.</a:t>
            </a:r>
          </a:p>
          <a:p>
            <a:endParaRPr lang="en-US" sz="1200" b="0" kern="1200" baseline="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“Think about the strategy 5 actions listed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a:t>
            </a:r>
            <a:r>
              <a:rPr lang="en-US" sz="1200" kern="1200" baseline="0" dirty="0">
                <a:solidFill>
                  <a:schemeClr val="tx1"/>
                </a:solidFill>
                <a:latin typeface="+mn-lt"/>
                <a:ea typeface="+mn-ea"/>
                <a:cs typeface="+mn-cs"/>
              </a:rPr>
              <a:t> the question on the slide</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Make</a:t>
            </a:r>
            <a:r>
              <a:rPr lang="en-US" sz="1200" kern="1200" baseline="0" dirty="0">
                <a:solidFill>
                  <a:schemeClr val="tx1"/>
                </a:solidFill>
                <a:effectLst/>
                <a:latin typeface="+mn-lt"/>
                <a:ea typeface="+mn-ea"/>
                <a:cs typeface="+mn-cs"/>
              </a:rPr>
              <a:t> sure to support your claims with evidence from the video transcript.”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“Strategy 5 is designed to help move student thinking forward toward deeper understandings of science ideas, so we should see challenge questions as</a:t>
            </a:r>
            <a:r>
              <a:rPr lang="en-US" sz="1200" kern="1200" baseline="0" dirty="0">
                <a:solidFill>
                  <a:schemeClr val="tx1"/>
                </a:solidFill>
                <a:latin typeface="+mn-lt"/>
                <a:ea typeface="+mn-ea"/>
                <a:cs typeface="+mn-cs"/>
              </a:rPr>
              <a:t> well as </a:t>
            </a:r>
            <a:r>
              <a:rPr lang="en-US" sz="1200" kern="1200" dirty="0">
                <a:solidFill>
                  <a:schemeClr val="tx1"/>
                </a:solidFill>
                <a:latin typeface="+mn-lt"/>
                <a:ea typeface="+mn-ea"/>
                <a:cs typeface="+mn-cs"/>
              </a:rPr>
              <a:t>probe questions in the video clip.”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In this video clip, the teacher asks students to make a general statement about the trait patterns they observe from one generation to the next and to support that general statement with evidence from two class activities. In identifying that all the generations showed the same pattern, students are engaged in data analysis. And in developing a general statement, they’re interpreting that data. As they support their general statement with evidence from their observations, they’re constructing arguments to support their claims. Notice that the teacher doesn’t use probe questions in this clip but instead uses two distinct challenge questions: At video segment 0:00:38.9 (video clip 2b in transcript), she presses students to use evidence from previous activities, and at segment 0:04:09.5, she encourages them to incorporate new vocabulary into their explanations. </a:t>
            </a:r>
            <a:endParaRPr lang="en-US" sz="2000" kern="1200" dirty="0">
              <a:solidFill>
                <a:schemeClr val="tx1"/>
              </a:solidFill>
              <a:effectLst/>
              <a:latin typeface="+mn-lt"/>
              <a:ea typeface="+mn-ea"/>
              <a:cs typeface="+mn-cs"/>
            </a:endParaRPr>
          </a:p>
          <a:p>
            <a:pPr eaLnBrk="1" hangingPunct="1"/>
            <a:endParaRPr lang="en-US" baseline="0" dirty="0"/>
          </a:p>
        </p:txBody>
      </p:sp>
    </p:spTree>
    <p:extLst>
      <p:ext uri="{BB962C8B-B14F-4D97-AF65-F5344CB8AC3E}">
        <p14:creationId xmlns:p14="http://schemas.microsoft.com/office/powerpoint/2010/main" val="525567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lvl="0"/>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“For the first analysis question on the slide, study the video transcript and come up with a claim, evidence, and reasoning to support your claim. For the second analysis question, consider alternative moves the teacher could have made as you identify any missed opportunities.”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After participants have</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shared their analyses, ask, “Were there any missed opportunities for engaging students in constructing explanations and arguments?”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Reflect:</a:t>
            </a:r>
            <a:r>
              <a:rPr lang="en-US" sz="1200" kern="1200" dirty="0">
                <a:solidFill>
                  <a:schemeClr val="tx1"/>
                </a:solidFill>
                <a:latin typeface="+mn-lt"/>
                <a:ea typeface="+mn-ea"/>
                <a:cs typeface="+mn-cs"/>
              </a:rPr>
              <a:t> Discuss the reflection questions on the slide, making sure participants share specifically what they learned about strategy 5.</a:t>
            </a:r>
          </a:p>
          <a:p>
            <a:endParaRPr lang="en-US" sz="1200"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Observations: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In this video clip, students are doing a good job incorporating their observations, bringing up the different kinds of organisms they worked with (dachshunds, cows, frogs), and even including evidence from their own lives as they talk about the traits they inherited from their parents. Although at first they have a hard time understanding how to connect a claim with evidence, the teacher has one student share her explanation to model this connection (video segments 0:02:17.8</a:t>
            </a:r>
            <a:r>
              <a:rPr lang="en-US" sz="1200" kern="1200" baseline="0" dirty="0">
                <a:solidFill>
                  <a:schemeClr val="tx1"/>
                </a:solidFill>
                <a:latin typeface="+mn-lt"/>
                <a:ea typeface="+mn-ea"/>
                <a:cs typeface="+mn-cs"/>
              </a:rPr>
              <a:t> and </a:t>
            </a:r>
            <a:r>
              <a:rPr lang="en-US" sz="1200" kern="1200" dirty="0">
                <a:solidFill>
                  <a:schemeClr val="tx1"/>
                </a:solidFill>
                <a:latin typeface="+mn-lt"/>
                <a:ea typeface="+mn-ea"/>
                <a:cs typeface="+mn-cs"/>
              </a:rPr>
              <a:t>0:02:17.8–0:02:52.3).</a:t>
            </a:r>
            <a:endParaRPr lang="en-US" baseline="0" dirty="0"/>
          </a:p>
        </p:txBody>
      </p:sp>
    </p:spTree>
    <p:extLst>
      <p:ext uri="{BB962C8B-B14F-4D97-AF65-F5344CB8AC3E}">
        <p14:creationId xmlns:p14="http://schemas.microsoft.com/office/powerpoint/2010/main" val="366800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dirty="0"/>
              <a:t>a. </a:t>
            </a:r>
            <a:r>
              <a:rPr lang="en-US" sz="1200" kern="1200" dirty="0">
                <a:solidFill>
                  <a:schemeClr val="tx1"/>
                </a:solidFill>
                <a:effectLst/>
                <a:latin typeface="+mn-lt"/>
                <a:ea typeface="+mn-ea"/>
                <a:cs typeface="+mn-cs"/>
              </a:rPr>
              <a:t>Talk through the agenda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lvl="0"/>
            <a:r>
              <a:rPr lang="en-US" sz="1200" kern="1200" dirty="0">
                <a:solidFill>
                  <a:schemeClr val="tx1"/>
                </a:solidFill>
                <a:latin typeface="+mn-lt"/>
                <a:ea typeface="+mn-ea"/>
                <a:cs typeface="+mn-cs"/>
              </a:rPr>
              <a:t>a. “Let’s reflect on some key ideas you can take away from your lesson analysis experiences. These ideas may not reflect your personal experiences with lesson analysis so far, but hopefully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you’ll see their value in the lesson analysis process over time.”</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Read</a:t>
            </a:r>
            <a:r>
              <a:rPr lang="en-US" sz="1200" kern="1200" dirty="0">
                <a:solidFill>
                  <a:schemeClr val="tx1"/>
                </a:solidFill>
                <a:latin typeface="+mn-lt"/>
                <a:ea typeface="+mn-ea"/>
                <a:cs typeface="+mn-cs"/>
              </a:rPr>
              <a:t> the key ideas on the slide.</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c. Ask participants </a:t>
            </a:r>
            <a:r>
              <a:rPr lang="en-US" sz="1200" kern="1200" dirty="0">
                <a:solidFill>
                  <a:schemeClr val="tx1"/>
                </a:solidFill>
                <a:latin typeface="+mn-lt"/>
                <a:ea typeface="+mn-ea"/>
                <a:cs typeface="+mn-cs"/>
              </a:rPr>
              <a:t>for their reactions to these ideas.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1343882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Skip this activity if time is short.</a:t>
            </a:r>
          </a:p>
          <a:p>
            <a:pPr lvl="0"/>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To summarize strategies 4 and 5, have participants work independently to create visuals that </a:t>
            </a:r>
            <a:r>
              <a:rPr lang="en-US" sz="1200" kern="1200" dirty="0">
                <a:solidFill>
                  <a:schemeClr val="tx1"/>
                </a:solidFill>
                <a:effectLst/>
                <a:latin typeface="+mn-lt"/>
                <a:ea typeface="+mn-ea"/>
                <a:cs typeface="+mn-cs"/>
              </a:rPr>
              <a:t>show how analysis and interpretation, (strategy 4) are related to explanation and argumentation (strategy</a:t>
            </a:r>
            <a:r>
              <a:rPr lang="en-US" sz="1200" kern="1200" baseline="0" dirty="0">
                <a:solidFill>
                  <a:schemeClr val="tx1"/>
                </a:solidFill>
                <a:effectLst/>
                <a:latin typeface="+mn-lt"/>
                <a:ea typeface="+mn-ea"/>
                <a:cs typeface="+mn-cs"/>
              </a:rPr>
              <a:t> 5)</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“Share and compare your visuals with a partner.”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questions did this activity raise for you?”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786487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dirty="0"/>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Review today’s lesson analysis focus question.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“Think for a moment about this focus question and how you might convince parents or colleagues that analyzing data and constructing explanations moves student thinking forward toward deeper understandings of science ideas. Then share your ideas with an elbow partner.”</a:t>
            </a:r>
            <a:endParaRPr lang="en-US" dirty="0"/>
          </a:p>
        </p:txBody>
      </p:sp>
      <p:sp>
        <p:nvSpPr>
          <p:cNvPr id="5632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51DA0CA1-E2FD-44FC-84B6-D8C2863FF42D}" type="slidenum">
              <a:rPr lang="en-US" smtClean="0"/>
              <a:pPr eaLnBrk="1" hangingPunct="1"/>
              <a:t>22</a:t>
            </a:fld>
            <a:endParaRPr lang="en-US"/>
          </a:p>
        </p:txBody>
      </p:sp>
    </p:spTree>
    <p:extLst>
      <p:ext uri="{BB962C8B-B14F-4D97-AF65-F5344CB8AC3E}">
        <p14:creationId xmlns:p14="http://schemas.microsoft.com/office/powerpoint/2010/main" val="2461753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8574" indent="-295605" eaLnBrk="0" hangingPunct="0">
              <a:spcBef>
                <a:spcPct val="30000"/>
              </a:spcBef>
              <a:defRPr sz="1200">
                <a:solidFill>
                  <a:schemeClr val="tx1"/>
                </a:solidFill>
                <a:latin typeface="Arial" charset="0"/>
              </a:defRPr>
            </a:lvl2pPr>
            <a:lvl3pPr marL="1182421" indent="-236484" eaLnBrk="0" hangingPunct="0">
              <a:spcBef>
                <a:spcPct val="30000"/>
              </a:spcBef>
              <a:defRPr sz="1200">
                <a:solidFill>
                  <a:schemeClr val="tx1"/>
                </a:solidFill>
                <a:latin typeface="Arial" charset="0"/>
              </a:defRPr>
            </a:lvl3pPr>
            <a:lvl4pPr marL="1655389" indent="-236484" eaLnBrk="0" hangingPunct="0">
              <a:spcBef>
                <a:spcPct val="30000"/>
              </a:spcBef>
              <a:defRPr sz="1200">
                <a:solidFill>
                  <a:schemeClr val="tx1"/>
                </a:solidFill>
                <a:latin typeface="Arial" charset="0"/>
              </a:defRPr>
            </a:lvl4pPr>
            <a:lvl5pPr marL="2128357" indent="-236484" eaLnBrk="0" hangingPunct="0">
              <a:spcBef>
                <a:spcPct val="30000"/>
              </a:spcBef>
              <a:defRPr sz="1200">
                <a:solidFill>
                  <a:schemeClr val="tx1"/>
                </a:solidFill>
                <a:latin typeface="Arial" charset="0"/>
              </a:defRPr>
            </a:lvl5pPr>
            <a:lvl6pPr marL="2601326" indent="-236484" eaLnBrk="0" fontAlgn="base" hangingPunct="0">
              <a:spcBef>
                <a:spcPct val="30000"/>
              </a:spcBef>
              <a:spcAft>
                <a:spcPct val="0"/>
              </a:spcAft>
              <a:defRPr sz="1200">
                <a:solidFill>
                  <a:schemeClr val="tx1"/>
                </a:solidFill>
                <a:latin typeface="Arial" charset="0"/>
              </a:defRPr>
            </a:lvl6pPr>
            <a:lvl7pPr marL="3074293" indent="-236484" eaLnBrk="0" fontAlgn="base" hangingPunct="0">
              <a:spcBef>
                <a:spcPct val="30000"/>
              </a:spcBef>
              <a:spcAft>
                <a:spcPct val="0"/>
              </a:spcAft>
              <a:defRPr sz="1200">
                <a:solidFill>
                  <a:schemeClr val="tx1"/>
                </a:solidFill>
                <a:latin typeface="Arial" charset="0"/>
              </a:defRPr>
            </a:lvl7pPr>
            <a:lvl8pPr marL="3547262" indent="-236484" eaLnBrk="0" fontAlgn="base" hangingPunct="0">
              <a:spcBef>
                <a:spcPct val="30000"/>
              </a:spcBef>
              <a:spcAft>
                <a:spcPct val="0"/>
              </a:spcAft>
              <a:defRPr sz="1200">
                <a:solidFill>
                  <a:schemeClr val="tx1"/>
                </a:solidFill>
                <a:latin typeface="Arial" charset="0"/>
              </a:defRPr>
            </a:lvl8pPr>
            <a:lvl9pPr marL="4020230" indent="-23648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23</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228600" indent="-228600">
              <a:buNone/>
            </a:pPr>
            <a:r>
              <a:rPr lang="en-US" dirty="0"/>
              <a:t>Less than 1 min</a:t>
            </a:r>
          </a:p>
          <a:p>
            <a:pPr marL="228600" indent="-228600">
              <a:buNone/>
            </a:pPr>
            <a:endParaRPr lang="en-US" dirty="0"/>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Refer to the Genetics Content Background Document and the Common Student Ideas about Variation and Inheritance of Traits as needed throughout this phase.</a:t>
            </a:r>
          </a:p>
          <a:p>
            <a:pPr marL="228600" indent="-228600">
              <a:buNone/>
            </a:pPr>
            <a:endParaRPr lang="en-US" dirty="0"/>
          </a:p>
          <a:p>
            <a:pPr marL="228600" indent="-228600">
              <a:buNone/>
            </a:pPr>
            <a:r>
              <a:rPr lang="en-US" dirty="0"/>
              <a:t>a. “Now let’s dig into today’s content deepening work.”</a:t>
            </a:r>
          </a:p>
          <a:p>
            <a:pPr marL="228600" indent="-228600">
              <a:buNone/>
            </a:pPr>
            <a:endParaRPr lang="en-US" dirty="0"/>
          </a:p>
        </p:txBody>
      </p:sp>
    </p:spTree>
    <p:extLst>
      <p:ext uri="{BB962C8B-B14F-4D97-AF65-F5344CB8AC3E}">
        <p14:creationId xmlns:p14="http://schemas.microsoft.com/office/powerpoint/2010/main" val="1750259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Less</a:t>
            </a:r>
            <a:r>
              <a:rPr lang="en-US" sz="1200" b="0" kern="1200" baseline="0" dirty="0">
                <a:solidFill>
                  <a:schemeClr val="tx1"/>
                </a:solidFill>
                <a:latin typeface="+mn-lt"/>
                <a:ea typeface="+mn-ea"/>
                <a:cs typeface="+mn-cs"/>
              </a:rPr>
              <a:t> than 1 min</a:t>
            </a:r>
            <a:endParaRPr lang="en-US" sz="1200" b="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Remind participants of the unit central question that students will answer in the Genetics lesson sequence.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kern="1200" dirty="0">
                <a:solidFill>
                  <a:schemeClr val="tx1"/>
                </a:solidFill>
                <a:latin typeface="+mn-lt"/>
                <a:ea typeface="+mn-ea"/>
                <a:cs typeface="+mn-cs"/>
              </a:rPr>
              <a:t>“Today we’ll gather more information to help us answer this question. We’ll also use what we already know about the movement of chromosomes and genes to better explain trait variations and inheritance patterns.”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163828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“Our focus question for today’s content deepening work should look familiar. We’ll continue investigating this question from yesterday’s session.”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25</a:t>
            </a:fld>
            <a:endParaRPr lang="en-US"/>
          </a:p>
        </p:txBody>
      </p:sp>
    </p:spTree>
    <p:extLst>
      <p:ext uri="{BB962C8B-B14F-4D97-AF65-F5344CB8AC3E}">
        <p14:creationId xmlns:p14="http://schemas.microsoft.com/office/powerpoint/2010/main" val="3676353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Read through the key science ideas on the slide.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“Do you have questions about any of these key science ideas?”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1132264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25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Ask participants to locate Genetics lesson handout 3.1 (Understanding Inheritance: Results from Studies of Cells) in their lesson plans binders and handout 3.5 (Genes and Chromosomes) in their</a:t>
            </a:r>
            <a:r>
              <a:rPr lang="en-US" sz="1200" kern="1200" baseline="0" dirty="0">
                <a:solidFill>
                  <a:schemeClr val="tx1"/>
                </a:solidFill>
                <a:latin typeface="+mn-lt"/>
                <a:ea typeface="+mn-ea"/>
                <a:cs typeface="+mn-cs"/>
              </a:rPr>
              <a:t> PD program binders</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complete the first task on the slide independently and then work with a partner to complete the Genes and Chromosomes worksheet.</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“When you teach this lesson, it would be helpful to have a set of sample answers prepared in advance for this worksheet.”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kern="1200" dirty="0">
                <a:solidFill>
                  <a:schemeClr val="tx1"/>
                </a:solidFill>
                <a:latin typeface="+mn-lt"/>
                <a:ea typeface="+mn-ea"/>
                <a:cs typeface="+mn-cs"/>
              </a:rPr>
              <a:t>After pairs complete the worksheet, have a group discussion about the best ways to support students as they wrestle with these complex science ideas. Highlight the sample marked-up essay (handout</a:t>
            </a:r>
            <a:r>
              <a:rPr lang="en-US" sz="1200" kern="1200" baseline="0" dirty="0">
                <a:solidFill>
                  <a:schemeClr val="tx1"/>
                </a:solidFill>
                <a:latin typeface="+mn-lt"/>
                <a:ea typeface="+mn-ea"/>
                <a:cs typeface="+mn-cs"/>
              </a:rPr>
              <a:t> 3.3 in the lesson plans binder) to support student reading activities.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2376641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Walk participants through the content representation on the slide.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“This is a model of meiosis for a species that has two different chromosomes and two copies of each chromosome. The purple chromosomes came from the dad, and the white chromosomes came from the mom. Meiosis is the process of making sex cells. In meiosis, a single cell divides into four daughter cells, each of which has one copy of each chromosome.”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135913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7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Ask participants to compare the two content representations on the slide. They should observe that in the diagram on the right, the organism has a total of only one pair of chromosomes, whereas in the other diagram, the organism has two pairs of chromosomes. The image on the right also shows the chromosomes being duplicated initially, which is essential for the process to work.</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“What do the blue and red colors represent in these diagrams?” </a:t>
            </a:r>
            <a:r>
              <a:rPr lang="en-US" sz="1200" i="1" kern="1200" dirty="0">
                <a:solidFill>
                  <a:schemeClr val="tx1"/>
                </a:solidFill>
                <a:latin typeface="+mn-lt"/>
                <a:ea typeface="+mn-ea"/>
                <a:cs typeface="+mn-cs"/>
              </a:rPr>
              <a:t>[Answer: Whether the chromosome came from the mother or the father.]</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“How many copies of each chromosome will be present in each of the sex cells?” </a:t>
            </a:r>
            <a:r>
              <a:rPr lang="en-US" sz="1200" i="1" kern="1200" dirty="0">
                <a:solidFill>
                  <a:schemeClr val="tx1"/>
                </a:solidFill>
                <a:latin typeface="+mn-lt"/>
                <a:ea typeface="+mn-ea"/>
                <a:cs typeface="+mn-cs"/>
              </a:rPr>
              <a:t>[Answer: One copy.]</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d. “A human body cell has 46 chromosomes. How many would there be in an egg or sperm cell?” </a:t>
            </a:r>
            <a:r>
              <a:rPr lang="en-US" sz="1200" i="1" kern="1200" dirty="0">
                <a:solidFill>
                  <a:schemeClr val="tx1"/>
                </a:solidFill>
                <a:latin typeface="+mn-lt"/>
                <a:ea typeface="+mn-ea"/>
                <a:cs typeface="+mn-cs"/>
              </a:rPr>
              <a:t>[Answer: Each cell would have 23 chromosomes.]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e. “Where would we find alleles?” </a:t>
            </a:r>
            <a:r>
              <a:rPr lang="en-US" sz="1200" i="1" kern="1200" dirty="0">
                <a:solidFill>
                  <a:schemeClr val="tx1"/>
                </a:solidFill>
                <a:latin typeface="+mn-lt"/>
                <a:ea typeface="+mn-ea"/>
                <a:cs typeface="+mn-cs"/>
              </a:rPr>
              <a:t>[Answer: Along DNA strands in the chromosomes.]</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f. Emphasize that alleles represent very small portions of the chromosomes that are shown.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g. “Next, we’ll use a simulation from one of the Genetics lessons to help us understand how the movement of genes and chromosomes relates to inheritance patterns.”</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213591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a. Invite participants to look at your feedback on their reflections from day 2 and offer reactions, comments, or follow-up questions.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Optional:</a:t>
            </a:r>
            <a:r>
              <a:rPr lang="en-US" sz="1200" kern="1200" dirty="0">
                <a:solidFill>
                  <a:schemeClr val="tx1"/>
                </a:solidFill>
                <a:latin typeface="+mn-lt"/>
                <a:ea typeface="+mn-ea"/>
                <a:cs typeface="+mn-cs"/>
              </a:rPr>
              <a:t> Give participants an opportunity to refine the norms for working together. </a:t>
            </a: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10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Divide participants into groups of three for this activity.</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To remind participants of the steps in meiosis, you may want to display the previous slide throughout this simulation.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For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brief review of the difference between </a:t>
            </a:r>
            <a:r>
              <a:rPr lang="en-US" sz="1200" i="1" kern="1200" dirty="0">
                <a:solidFill>
                  <a:schemeClr val="tx1"/>
                </a:solidFill>
                <a:latin typeface="+mn-lt"/>
                <a:ea typeface="+mn-ea"/>
                <a:cs typeface="+mn-cs"/>
              </a:rPr>
              <a:t>heterozygous</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homozygous</a:t>
            </a:r>
            <a:r>
              <a:rPr lang="en-US" sz="1200" kern="1200" baseline="0" dirty="0">
                <a:solidFill>
                  <a:schemeClr val="tx1"/>
                </a:solidFill>
                <a:latin typeface="+mn-lt"/>
                <a:ea typeface="+mn-ea"/>
                <a:cs typeface="+mn-cs"/>
              </a:rPr>
              <a:t> offspring, </a:t>
            </a:r>
            <a:r>
              <a:rPr lang="en-US" sz="1200" kern="1200" dirty="0">
                <a:solidFill>
                  <a:schemeClr val="tx1"/>
                </a:solidFill>
                <a:latin typeface="+mn-lt"/>
                <a:ea typeface="+mn-ea"/>
                <a:cs typeface="+mn-cs"/>
              </a:rPr>
              <a:t>see section 7 (Key Terms) in the content background document.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Review the instructions on the slide and highlight the three assumptions participants will begin with. Make sure participants have the supplies they need and understand what to do.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d. Circulate among the groups as they work on the simulation and ask the following questions: </a:t>
            </a:r>
          </a:p>
          <a:p>
            <a:pPr marL="365760" indent="-182880">
              <a:buFont typeface="Arial" pitchFamily="34" charset="0"/>
              <a:buChar char="•"/>
            </a:pPr>
            <a:r>
              <a:rPr lang="en-US" sz="1200" kern="1200" dirty="0">
                <a:solidFill>
                  <a:schemeClr val="tx1"/>
                </a:solidFill>
                <a:latin typeface="+mn-lt"/>
                <a:ea typeface="+mn-ea"/>
                <a:cs typeface="+mn-cs"/>
              </a:rPr>
              <a:t>“How are you demonstrating which allele is which?” </a:t>
            </a:r>
          </a:p>
          <a:p>
            <a:pPr marL="365760" indent="-182880">
              <a:buFont typeface="Arial" pitchFamily="34" charset="0"/>
              <a:buChar char="•"/>
            </a:pPr>
            <a:r>
              <a:rPr lang="en-US" sz="1200" kern="1200" dirty="0">
                <a:solidFill>
                  <a:schemeClr val="tx1"/>
                </a:solidFill>
                <a:latin typeface="+mn-lt"/>
                <a:ea typeface="+mn-ea"/>
                <a:cs typeface="+mn-cs"/>
              </a:rPr>
              <a:t>“Why do plants go through meiosis?” </a:t>
            </a:r>
          </a:p>
          <a:p>
            <a:pPr marL="365760" indent="-182880">
              <a:buFont typeface="Arial" pitchFamily="34" charset="0"/>
              <a:buChar char="•"/>
            </a:pPr>
            <a:r>
              <a:rPr lang="en-US" sz="1200" kern="1200" dirty="0">
                <a:solidFill>
                  <a:schemeClr val="tx1"/>
                </a:solidFill>
                <a:latin typeface="+mn-lt"/>
                <a:ea typeface="+mn-ea"/>
                <a:cs typeface="+mn-cs"/>
              </a:rPr>
              <a:t>“What role does chance play in this process?”</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4132311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10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 groups develop their model of meiosis, have them flip a coin to select the alleles represented in each of the parents’ sex cells. This will highlight the role of chance in the possible allele combinations.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kern="1200" dirty="0">
                <a:solidFill>
                  <a:schemeClr val="tx1"/>
                </a:solidFill>
                <a:latin typeface="+mn-lt"/>
                <a:ea typeface="+mn-ea"/>
                <a:cs typeface="+mn-cs"/>
              </a:rPr>
              <a:t>Groups should notice that the possible genotypes (or allele combinations) for the offspring are PP, Pp, and pp. The phenotypes (traits exhibited) are purple flowers (PP or Pp) or white flowers (pp).</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1652911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4 min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a. Walk the group through this table to help participants interpret their models.  </a:t>
            </a:r>
          </a:p>
          <a:p>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2853133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“Before we take a short break, let’s review our focus question for this content deepening work.”</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“What have we learned from the meiosis simulation that might help us answer this question?”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727641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“Next, we’re going to simulate how alleles are passed from parents to offspring by tracing the bill-color trait in fictional organisms called </a:t>
            </a:r>
            <a:r>
              <a:rPr lang="en-US" sz="1200" i="1" kern="1200" dirty="0" err="1">
                <a:solidFill>
                  <a:schemeClr val="tx1"/>
                </a:solidFill>
                <a:latin typeface="+mn-lt"/>
                <a:ea typeface="+mn-ea"/>
                <a:cs typeface="+mn-cs"/>
              </a:rPr>
              <a:t>duckos</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Build a model </a:t>
            </a:r>
            <a:r>
              <a:rPr lang="en-US" sz="1200" kern="1200" dirty="0" err="1">
                <a:solidFill>
                  <a:schemeClr val="tx1"/>
                </a:solidFill>
                <a:latin typeface="+mn-lt"/>
                <a:ea typeface="+mn-ea"/>
                <a:cs typeface="+mn-cs"/>
              </a:rPr>
              <a:t>ducko</a:t>
            </a:r>
            <a:r>
              <a:rPr lang="en-US" sz="1200" kern="1200" dirty="0">
                <a:solidFill>
                  <a:schemeClr val="tx1"/>
                </a:solidFill>
                <a:latin typeface="+mn-lt"/>
                <a:ea typeface="+mn-ea"/>
                <a:cs typeface="+mn-cs"/>
              </a:rPr>
              <a:t> from the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in the lesson materials kit so participants can see how simple these organisms are to make.</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2959618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15 min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a. Have participants pair up for this activity and decide who will be Teacher A and Teacher B. Review the roles of each teacher on the slide.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to read the activity instructions for lesson 4a in their lesson plans binders. Make sure they have the supplies they need before they begin the simulation.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If there’s time following this activity, consider showing the video clip of Lisa </a:t>
            </a:r>
            <a:r>
              <a:rPr lang="en-US" sz="1200" kern="1200" dirty="0" err="1">
                <a:solidFill>
                  <a:schemeClr val="tx1"/>
                </a:solidFill>
                <a:latin typeface="+mn-lt"/>
                <a:ea typeface="+mn-ea"/>
                <a:cs typeface="+mn-cs"/>
              </a:rPr>
              <a:t>DeFoort</a:t>
            </a:r>
            <a:r>
              <a:rPr lang="en-US" sz="1200" kern="1200" dirty="0">
                <a:solidFill>
                  <a:schemeClr val="tx1"/>
                </a:solidFill>
                <a:latin typeface="+mn-lt"/>
                <a:ea typeface="+mn-ea"/>
                <a:cs typeface="+mn-cs"/>
              </a:rPr>
              <a:t> teaching the simulation (video segments 30:21–39:10).  Afterward, ask participants to summarize what students seemed to understand and not understand about the science ideas in the simulation.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3213258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20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Ask participants to locate handout 4.5 (Making Generation 2 </a:t>
            </a:r>
            <a:r>
              <a:rPr lang="en-US" sz="1200" kern="1200" dirty="0" err="1">
                <a:solidFill>
                  <a:schemeClr val="tx1"/>
                </a:solidFill>
                <a:latin typeface="+mn-lt"/>
                <a:ea typeface="+mn-ea"/>
                <a:cs typeface="+mn-cs"/>
              </a:rPr>
              <a:t>Duckos</a:t>
            </a:r>
            <a:r>
              <a:rPr lang="en-US" sz="1200" kern="1200" dirty="0">
                <a:solidFill>
                  <a:schemeClr val="tx1"/>
                </a:solidFill>
                <a:latin typeface="+mn-lt"/>
                <a:ea typeface="+mn-ea"/>
                <a:cs typeface="+mn-cs"/>
              </a:rPr>
              <a:t>) in their lesson plans binders and read through the activity instructions. Then have them read the teacher instructions for lesson 4b in their lesson plans binders. Note that for this simulation, pairs should switch teaching roles (Teacher A and B).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In this activity, students build only two baby </a:t>
            </a:r>
            <a:r>
              <a:rPr lang="en-US" sz="1200" kern="1200" dirty="0" err="1">
                <a:solidFill>
                  <a:schemeClr val="tx1"/>
                </a:solidFill>
                <a:latin typeface="+mn-lt"/>
                <a:ea typeface="+mn-ea"/>
                <a:cs typeface="+mn-cs"/>
              </a:rPr>
              <a:t>duckos</a:t>
            </a:r>
            <a:r>
              <a:rPr lang="en-US" sz="1200" kern="1200" dirty="0">
                <a:solidFill>
                  <a:schemeClr val="tx1"/>
                </a:solidFill>
                <a:latin typeface="+mn-lt"/>
                <a:ea typeface="+mn-ea"/>
                <a:cs typeface="+mn-cs"/>
              </a:rPr>
              <a:t> for Generation 2, but to increase the sample size, have pairs build 10 offspring.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After pairs have finished the simulation, compile the results from all the pairs and make a bar graph showing the number of red-billed and orange-billed </a:t>
            </a:r>
            <a:r>
              <a:rPr lang="en-US" sz="1200" kern="1200" dirty="0" err="1">
                <a:solidFill>
                  <a:schemeClr val="tx1"/>
                </a:solidFill>
                <a:latin typeface="+mn-lt"/>
                <a:ea typeface="+mn-ea"/>
                <a:cs typeface="+mn-cs"/>
              </a:rPr>
              <a:t>duckos</a:t>
            </a:r>
            <a:r>
              <a:rPr lang="en-US" sz="1200" kern="1200" dirty="0">
                <a:solidFill>
                  <a:schemeClr val="tx1"/>
                </a:solidFill>
                <a:latin typeface="+mn-lt"/>
                <a:ea typeface="+mn-ea"/>
                <a:cs typeface="+mn-cs"/>
              </a:rPr>
              <a:t>. Compute the ratio of red-billed to orange-billed offspring to see whether it comes close to 3:1.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“Why do you think we’re more likely to see a 3:1 ratio with a larger sample size?” </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213258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7 min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The slide animations for this activity come from lesson 5a.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a. </a:t>
            </a:r>
            <a:r>
              <a:rPr lang="en-US" sz="1200" kern="1200" dirty="0">
                <a:solidFill>
                  <a:schemeClr val="tx1"/>
                </a:solidFill>
                <a:latin typeface="+mn-lt"/>
                <a:ea typeface="+mn-ea"/>
                <a:cs typeface="+mn-cs"/>
              </a:rPr>
              <a:t>“Next, we’ll use a series of slide animations from lesson 5 to explain the </a:t>
            </a:r>
            <a:r>
              <a:rPr lang="en-US" sz="1200" kern="1200" dirty="0" err="1">
                <a:solidFill>
                  <a:schemeClr val="tx1"/>
                </a:solidFill>
                <a:latin typeface="+mn-lt"/>
                <a:ea typeface="+mn-ea"/>
                <a:cs typeface="+mn-cs"/>
              </a:rPr>
              <a:t>ducko</a:t>
            </a:r>
            <a:r>
              <a:rPr lang="en-US" sz="1200" kern="1200" dirty="0">
                <a:solidFill>
                  <a:schemeClr val="tx1"/>
                </a:solidFill>
                <a:latin typeface="+mn-lt"/>
                <a:ea typeface="+mn-ea"/>
                <a:cs typeface="+mn-cs"/>
              </a:rPr>
              <a:t> results.”</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First display only the top portion of the slide showing one allele (B or b) in each parent’s sex cells.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“The capital </a:t>
            </a:r>
            <a:r>
              <a:rPr lang="en-US" sz="1200" i="1" kern="1200" dirty="0">
                <a:solidFill>
                  <a:schemeClr val="tx1"/>
                </a:solidFill>
                <a:latin typeface="+mn-lt"/>
                <a:ea typeface="+mn-ea"/>
                <a:cs typeface="+mn-cs"/>
              </a:rPr>
              <a:t>B</a:t>
            </a:r>
            <a:r>
              <a:rPr lang="en-US" sz="1200" kern="1200" dirty="0">
                <a:solidFill>
                  <a:schemeClr val="tx1"/>
                </a:solidFill>
                <a:latin typeface="+mn-lt"/>
                <a:ea typeface="+mn-ea"/>
                <a:cs typeface="+mn-cs"/>
              </a:rPr>
              <a:t> in this diagram represents the dominant allele, and the lowercase </a:t>
            </a:r>
            <a:r>
              <a:rPr lang="en-US" sz="1200" i="1" kern="1200" dirty="0">
                <a:solidFill>
                  <a:schemeClr val="tx1"/>
                </a:solidFill>
                <a:latin typeface="+mn-lt"/>
                <a:ea typeface="+mn-ea"/>
                <a:cs typeface="+mn-cs"/>
              </a:rPr>
              <a:t>b </a:t>
            </a:r>
            <a:r>
              <a:rPr lang="en-US" sz="1200" kern="1200" dirty="0">
                <a:solidFill>
                  <a:schemeClr val="tx1"/>
                </a:solidFill>
                <a:latin typeface="+mn-lt"/>
                <a:ea typeface="+mn-ea"/>
                <a:cs typeface="+mn-cs"/>
              </a:rPr>
              <a:t>represents the recessive allele. The letter </a:t>
            </a:r>
            <a:r>
              <a:rPr lang="en-US" sz="1200" i="1" kern="1200" dirty="0">
                <a:solidFill>
                  <a:schemeClr val="tx1"/>
                </a:solidFill>
                <a:latin typeface="+mn-lt"/>
                <a:ea typeface="+mn-ea"/>
                <a:cs typeface="+mn-cs"/>
              </a:rPr>
              <a:t>b </a:t>
            </a:r>
            <a:r>
              <a:rPr lang="en-US" sz="1200" kern="1200" dirty="0">
                <a:solidFill>
                  <a:schemeClr val="tx1"/>
                </a:solidFill>
                <a:latin typeface="+mn-lt"/>
                <a:ea typeface="+mn-ea"/>
                <a:cs typeface="+mn-cs"/>
              </a:rPr>
              <a:t>was selected to represent bill color, but scientists use any letter or symbol that makes sense.”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d. “Remember, the way the parents’ sex cells come together is entirely random. Any egg could combine with any sperm when offspring are made, so let’s see what might happen with the </a:t>
            </a:r>
            <a:r>
              <a:rPr lang="en-US" sz="1200" kern="1200" dirty="0" err="1">
                <a:solidFill>
                  <a:schemeClr val="tx1"/>
                </a:solidFill>
                <a:latin typeface="+mn-lt"/>
                <a:ea typeface="+mn-ea"/>
                <a:cs typeface="+mn-cs"/>
              </a:rPr>
              <a:t>ducko</a:t>
            </a:r>
            <a:r>
              <a:rPr lang="en-US" sz="1200" kern="1200" dirty="0">
                <a:solidFill>
                  <a:schemeClr val="tx1"/>
                </a:solidFill>
                <a:latin typeface="+mn-lt"/>
                <a:ea typeface="+mn-ea"/>
                <a:cs typeface="+mn-cs"/>
              </a:rPr>
              <a:t> parents’ cells.”</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e. Click through the slide animation to reveal how each egg could combine with either sperm. Emphasize that no matter which sex cells combine, all the offspring have the same allele combination: Bb.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f. “So what color bill do all the first-generation </a:t>
            </a:r>
            <a:r>
              <a:rPr lang="en-US" sz="1200" kern="1200" dirty="0" err="1">
                <a:solidFill>
                  <a:schemeClr val="tx1"/>
                </a:solidFill>
                <a:latin typeface="+mn-lt"/>
                <a:ea typeface="+mn-ea"/>
                <a:cs typeface="+mn-cs"/>
              </a:rPr>
              <a:t>duckos</a:t>
            </a:r>
            <a:r>
              <a:rPr lang="en-US" sz="1200" kern="1200" dirty="0">
                <a:solidFill>
                  <a:schemeClr val="tx1"/>
                </a:solidFill>
                <a:latin typeface="+mn-lt"/>
                <a:ea typeface="+mn-ea"/>
                <a:cs typeface="+mn-cs"/>
              </a:rPr>
              <a:t> have? Why do you think there were no orange-billed </a:t>
            </a:r>
            <a:r>
              <a:rPr lang="en-US" sz="1200" kern="1200" dirty="0" err="1">
                <a:solidFill>
                  <a:schemeClr val="tx1"/>
                </a:solidFill>
                <a:latin typeface="+mn-lt"/>
                <a:ea typeface="+mn-ea"/>
                <a:cs typeface="+mn-cs"/>
              </a:rPr>
              <a:t>duckos</a:t>
            </a:r>
            <a:r>
              <a:rPr lang="en-US" sz="1200" kern="1200" dirty="0">
                <a:solidFill>
                  <a:schemeClr val="tx1"/>
                </a:solidFill>
                <a:latin typeface="+mn-lt"/>
                <a:ea typeface="+mn-ea"/>
                <a:cs typeface="+mn-cs"/>
              </a:rPr>
              <a:t> in Generation 1? Talk about this with a partner and see if you can come up with an explanation for this result.”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“Next, we’ll see what happens with the second generation of </a:t>
            </a:r>
            <a:r>
              <a:rPr lang="en-US" sz="1200" kern="1200" dirty="0" err="1">
                <a:solidFill>
                  <a:schemeClr val="tx1"/>
                </a:solidFill>
                <a:latin typeface="+mn-lt"/>
                <a:ea typeface="+mn-ea"/>
                <a:cs typeface="+mn-cs"/>
              </a:rPr>
              <a:t>duckos</a:t>
            </a:r>
            <a:r>
              <a:rPr lang="en-US" sz="1200" kern="1200" dirty="0">
                <a:solidFill>
                  <a:schemeClr val="tx1"/>
                </a:solidFill>
                <a:latin typeface="+mn-lt"/>
                <a:ea typeface="+mn-ea"/>
                <a:cs typeface="+mn-cs"/>
              </a:rPr>
              <a:t>.”</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extLst>
      <p:ext uri="{BB962C8B-B14F-4D97-AF65-F5344CB8AC3E}">
        <p14:creationId xmlns:p14="http://schemas.microsoft.com/office/powerpoint/2010/main" val="2192339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First display only the top portion of the slide. Point out that both parents have one dominant allele and one recessive allele.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“Why do you think each of the parents has a dominant allele and a recessive allele?”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recognize that the parents (the Generation 1 offspring) received a dominant and a recessive allele from their parents.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“Now let’s see the possible allele combinations for the Generation 2 </a:t>
            </a:r>
            <a:r>
              <a:rPr lang="en-US" sz="1200" kern="1200" dirty="0" err="1">
                <a:solidFill>
                  <a:schemeClr val="tx1"/>
                </a:solidFill>
                <a:latin typeface="+mn-lt"/>
                <a:ea typeface="+mn-ea"/>
                <a:cs typeface="+mn-cs"/>
              </a:rPr>
              <a:t>duckos</a:t>
            </a:r>
            <a:r>
              <a:rPr lang="en-US" sz="1200" kern="1200" dirty="0">
                <a:solidFill>
                  <a:schemeClr val="tx1"/>
                </a:solidFill>
                <a:latin typeface="+mn-lt"/>
                <a:ea typeface="+mn-ea"/>
                <a:cs typeface="+mn-cs"/>
              </a:rPr>
              <a:t>. Remember, the parents’ sex cells join together randomly, so any sperm could combine with any eggs.”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d. Reveal each possible allele combination on the slide animation one at a time. When the animation shows an arrow pointing from one allele to another, ask participants to describe which two alleles the offspring would have. Then advance the animation to confirm the answer.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2711599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10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Walk participants through this simulation from lesson 5a. Reveal the top portion of the slide first and review the Generation 1 parents’ alleles. Then advance the animation to demonstrate how a </a:t>
            </a:r>
            <a:r>
              <a:rPr lang="en-US" sz="1200" kern="1200" dirty="0" err="1">
                <a:solidFill>
                  <a:schemeClr val="tx1"/>
                </a:solidFill>
                <a:latin typeface="+mn-lt"/>
                <a:ea typeface="+mn-ea"/>
                <a:cs typeface="+mn-cs"/>
              </a:rPr>
              <a:t>Punnett</a:t>
            </a:r>
            <a:r>
              <a:rPr lang="en-US" sz="1200" kern="1200" dirty="0">
                <a:solidFill>
                  <a:schemeClr val="tx1"/>
                </a:solidFill>
                <a:latin typeface="+mn-lt"/>
                <a:ea typeface="+mn-ea"/>
                <a:cs typeface="+mn-cs"/>
              </a:rPr>
              <a:t> square works.</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“The </a:t>
            </a:r>
            <a:r>
              <a:rPr lang="en-US" sz="1200" kern="1200" dirty="0" err="1">
                <a:solidFill>
                  <a:schemeClr val="tx1"/>
                </a:solidFill>
                <a:latin typeface="+mn-lt"/>
                <a:ea typeface="+mn-ea"/>
                <a:cs typeface="+mn-cs"/>
              </a:rPr>
              <a:t>Punnett</a:t>
            </a:r>
            <a:r>
              <a:rPr lang="en-US" sz="1200" kern="1200" dirty="0">
                <a:solidFill>
                  <a:schemeClr val="tx1"/>
                </a:solidFill>
                <a:latin typeface="+mn-lt"/>
                <a:ea typeface="+mn-ea"/>
                <a:cs typeface="+mn-cs"/>
              </a:rPr>
              <a:t> square on this slide is another way to represent the possible allele combinations for the Generation 2 </a:t>
            </a:r>
            <a:r>
              <a:rPr lang="en-US" sz="1200" kern="1200" dirty="0" err="1">
                <a:solidFill>
                  <a:schemeClr val="tx1"/>
                </a:solidFill>
                <a:latin typeface="+mn-lt"/>
                <a:ea typeface="+mn-ea"/>
                <a:cs typeface="+mn-cs"/>
              </a:rPr>
              <a:t>ducko</a:t>
            </a:r>
            <a:r>
              <a:rPr lang="en-US" sz="1200" kern="1200" dirty="0">
                <a:solidFill>
                  <a:schemeClr val="tx1"/>
                </a:solidFill>
                <a:latin typeface="+mn-lt"/>
                <a:ea typeface="+mn-ea"/>
                <a:cs typeface="+mn-cs"/>
              </a:rPr>
              <a:t> offspring. The mom’s alleles appear at the top of the square, and the dad’s alleles appear along the left side. To show the different allele combinations for the offspring, an allele at the top of the square is combined with an allele on the side of the square and recorded in the appropriate box.”</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Click through the slide animation to demonstrate filling in the </a:t>
            </a:r>
            <a:r>
              <a:rPr lang="en-US" sz="1200" kern="1200" dirty="0" err="1">
                <a:solidFill>
                  <a:schemeClr val="tx1"/>
                </a:solidFill>
                <a:latin typeface="+mn-lt"/>
                <a:ea typeface="+mn-ea"/>
                <a:cs typeface="+mn-cs"/>
              </a:rPr>
              <a:t>Punnett</a:t>
            </a:r>
            <a:r>
              <a:rPr lang="en-US" sz="1200" kern="1200" dirty="0">
                <a:solidFill>
                  <a:schemeClr val="tx1"/>
                </a:solidFill>
                <a:latin typeface="+mn-lt"/>
                <a:ea typeface="+mn-ea"/>
                <a:cs typeface="+mn-cs"/>
              </a:rPr>
              <a:t> square for Generation 2 </a:t>
            </a:r>
            <a:r>
              <a:rPr lang="en-US" sz="1200" kern="1200" dirty="0" err="1">
                <a:solidFill>
                  <a:schemeClr val="tx1"/>
                </a:solidFill>
                <a:latin typeface="+mn-lt"/>
                <a:ea typeface="+mn-ea"/>
                <a:cs typeface="+mn-cs"/>
              </a:rPr>
              <a:t>duckos</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d. “How would you describe the different alleles the Generation 2 offspring received from their parents?”</a:t>
            </a:r>
          </a:p>
          <a:p>
            <a:pPr marL="365760" indent="-182880">
              <a:buFont typeface="Arial" pitchFamily="34" charset="0"/>
              <a:buChar char="•"/>
            </a:pPr>
            <a:r>
              <a:rPr lang="en-US" sz="1200" kern="1200" dirty="0">
                <a:solidFill>
                  <a:schemeClr val="tx1"/>
                </a:solidFill>
                <a:latin typeface="+mn-lt"/>
                <a:ea typeface="+mn-ea"/>
                <a:cs typeface="+mn-cs"/>
              </a:rPr>
              <a:t>“How many of the four offspring inherited two dominant alleles from their parents?”</a:t>
            </a:r>
          </a:p>
          <a:p>
            <a:pPr marL="365760" indent="-182880">
              <a:buFont typeface="Arial" pitchFamily="34" charset="0"/>
              <a:buChar char="•"/>
            </a:pPr>
            <a:r>
              <a:rPr lang="en-US" sz="1200" kern="1200" dirty="0">
                <a:solidFill>
                  <a:schemeClr val="tx1"/>
                </a:solidFill>
                <a:latin typeface="+mn-lt"/>
                <a:ea typeface="+mn-ea"/>
                <a:cs typeface="+mn-cs"/>
              </a:rPr>
              <a:t>“How many inherited both a dominant allele and a recessive allele?” </a:t>
            </a:r>
          </a:p>
          <a:p>
            <a:pPr marL="365760" indent="-182880">
              <a:buFont typeface="Arial" pitchFamily="34" charset="0"/>
              <a:buChar char="•"/>
            </a:pPr>
            <a:r>
              <a:rPr lang="en-US" sz="1200" kern="1200" dirty="0">
                <a:solidFill>
                  <a:schemeClr val="tx1"/>
                </a:solidFill>
                <a:latin typeface="+mn-lt"/>
                <a:ea typeface="+mn-ea"/>
                <a:cs typeface="+mn-cs"/>
              </a:rPr>
              <a:t>“How many inherited two recessive alleles?”</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e. Advance the slide animation to reveal the possible allele combinations for the offspring (BB, Bb, and bb) and the number of offspring that inherited each combination.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kern="1200" dirty="0">
                <a:solidFill>
                  <a:schemeClr val="tx1"/>
                </a:solidFill>
                <a:latin typeface="+mn-lt"/>
                <a:ea typeface="+mn-ea"/>
                <a:cs typeface="+mn-cs"/>
              </a:rPr>
              <a:t>“Based on these allele combinations which bill color do you think each of these offspring will have? Think about this for a moment and then share your answers with a partner to see if you agree.”</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g. After participants have shared their predictions, reveal the possible bill-color traits of the Generation 2 offspring and how many </a:t>
            </a:r>
            <a:r>
              <a:rPr lang="en-US" sz="1200" kern="1200" dirty="0" err="1">
                <a:solidFill>
                  <a:schemeClr val="tx1"/>
                </a:solidFill>
                <a:latin typeface="+mn-lt"/>
                <a:ea typeface="+mn-ea"/>
                <a:cs typeface="+mn-cs"/>
              </a:rPr>
              <a:t>duckos</a:t>
            </a:r>
            <a:r>
              <a:rPr lang="en-US" sz="1200" kern="1200" dirty="0">
                <a:solidFill>
                  <a:schemeClr val="tx1"/>
                </a:solidFill>
                <a:latin typeface="+mn-lt"/>
                <a:ea typeface="+mn-ea"/>
                <a:cs typeface="+mn-cs"/>
              </a:rPr>
              <a:t> exhibit each bill color.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extLst>
      <p:ext uri="{BB962C8B-B14F-4D97-AF65-F5344CB8AC3E}">
        <p14:creationId xmlns:p14="http://schemas.microsoft.com/office/powerpoint/2010/main" val="39820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baseline="0" dirty="0"/>
              <a:t>2 min</a:t>
            </a:r>
          </a:p>
          <a:p>
            <a:endParaRPr lang="en-US" baseline="0" dirty="0"/>
          </a:p>
          <a:p>
            <a:pPr lvl="0"/>
            <a:r>
              <a:rPr lang="en-US" dirty="0"/>
              <a:t>a. Introduce the focus questions that will guide today’s session.</a:t>
            </a:r>
          </a:p>
          <a:p>
            <a:pPr lvl="0"/>
            <a:endParaRPr lang="en-US" dirty="0"/>
          </a:p>
          <a:p>
            <a:pPr lvl="0"/>
            <a:r>
              <a:rPr lang="en-US" dirty="0"/>
              <a:t>b. </a:t>
            </a:r>
            <a:r>
              <a:rPr lang="en-US" sz="1200" kern="1200" dirty="0">
                <a:solidFill>
                  <a:schemeClr val="tx1"/>
                </a:solidFill>
                <a:latin typeface="+mn-lt"/>
                <a:ea typeface="+mn-ea"/>
                <a:cs typeface="+mn-cs"/>
              </a:rPr>
              <a:t>“The words </a:t>
            </a:r>
            <a:r>
              <a:rPr lang="en-US" sz="1200" i="1" kern="1200" dirty="0">
                <a:solidFill>
                  <a:schemeClr val="tx1"/>
                </a:solidFill>
                <a:latin typeface="+mn-lt"/>
                <a:ea typeface="+mn-ea"/>
                <a:cs typeface="+mn-cs"/>
              </a:rPr>
              <a:t>moving forward</a:t>
            </a:r>
            <a:r>
              <a:rPr lang="en-US" sz="1200" kern="1200" dirty="0">
                <a:solidFill>
                  <a:schemeClr val="tx1"/>
                </a:solidFill>
                <a:latin typeface="+mn-lt"/>
                <a:ea typeface="+mn-ea"/>
                <a:cs typeface="+mn-cs"/>
              </a:rPr>
              <a:t> are in bold on the slide because that’s our theme for today and the rest of the week. Yesterday we practiced asking elicit and probe questions, which are great for revealing student ideas. But what do we do with those ideas once we’ve elicited them? How do we support students in moving forward toward deeper understandings of science ideas?”</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25510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10 min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a. </a:t>
            </a:r>
            <a:r>
              <a:rPr lang="en-US" sz="1200" kern="1200" dirty="0">
                <a:solidFill>
                  <a:schemeClr val="tx1"/>
                </a:solidFill>
                <a:latin typeface="+mn-lt"/>
                <a:ea typeface="+mn-ea"/>
                <a:cs typeface="+mn-cs"/>
              </a:rPr>
              <a:t>Have participants locate handout 3.6 (Exploring Trait Patterns in Offspring)</a:t>
            </a:r>
            <a:r>
              <a:rPr lang="en-US" sz="1200" kern="1200" baseline="0" dirty="0">
                <a:solidFill>
                  <a:schemeClr val="tx1"/>
                </a:solidFill>
                <a:latin typeface="+mn-lt"/>
                <a:ea typeface="+mn-ea"/>
                <a:cs typeface="+mn-cs"/>
              </a:rPr>
              <a:t> in their PD program binders</a:t>
            </a:r>
            <a:r>
              <a:rPr lang="en-US" sz="1200" kern="1200" dirty="0">
                <a:solidFill>
                  <a:schemeClr val="tx1"/>
                </a:solidFill>
                <a:latin typeface="+mn-lt"/>
                <a:ea typeface="+mn-ea"/>
                <a:cs typeface="+mn-cs"/>
              </a:rPr>
              <a:t>. This handout is from Genetics lesson 5b.</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to work with a partner to complete the worksheet.</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583999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Review the focus question on the slide.</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“Reflect on the content deepening work we completed today and then answer this question in your science notebooks.”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4010034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Have participants share ideas about the first question on the slide. Then ask, “What are some things we’ve discussed today that address this question?”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Refer participants to the Effective Science Teaching chart from day 1 and discuss the remaining questions on the slide. Modify the chart as participants share their ideas.</a:t>
            </a:r>
            <a:r>
              <a:rPr lang="en-US" dirty="0"/>
              <a:t> </a:t>
            </a:r>
            <a:endParaRPr lang="en-US"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extLst>
      <p:ext uri="{BB962C8B-B14F-4D97-AF65-F5344CB8AC3E}">
        <p14:creationId xmlns:p14="http://schemas.microsoft.com/office/powerpoint/2010/main" val="1792310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43</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eaLnBrk="1" hangingPunct="1"/>
            <a:r>
              <a:rPr lang="en-US" dirty="0"/>
              <a:t>5 min </a:t>
            </a:r>
          </a:p>
          <a:p>
            <a:pPr eaLnBrk="1" hangingPunct="1"/>
            <a:endParaRPr lang="en-US" dirty="0"/>
          </a:p>
          <a:p>
            <a:pPr lvl="0"/>
            <a:r>
              <a:rPr lang="en-US" sz="1200" kern="1200" dirty="0">
                <a:solidFill>
                  <a:schemeClr val="tx1"/>
                </a:solidFill>
                <a:latin typeface="+mn-lt"/>
                <a:ea typeface="+mn-ea"/>
                <a:cs typeface="+mn-cs"/>
              </a:rPr>
              <a:t>a. Review today’s focus questions.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Discuss:</a:t>
            </a:r>
            <a:r>
              <a:rPr lang="en-US" sz="1200" i="1" kern="1200" dirty="0">
                <a:solidFill>
                  <a:schemeClr val="tx1"/>
                </a:solidFill>
                <a:latin typeface="+mn-lt"/>
                <a:ea typeface="+mn-ea"/>
                <a:cs typeface="+mn-cs"/>
              </a:rPr>
              <a:t> </a:t>
            </a:r>
            <a:r>
              <a:rPr lang="en-US" sz="1200" i="0" kern="1200" dirty="0">
                <a:solidFill>
                  <a:schemeClr val="tx1"/>
                </a:solidFill>
                <a:latin typeface="+mn-lt"/>
                <a:ea typeface="+mn-ea"/>
                <a:cs typeface="+mn-cs"/>
              </a:rPr>
              <a:t>“T</a:t>
            </a:r>
            <a:r>
              <a:rPr lang="en-US" sz="1200" kern="1200" dirty="0">
                <a:solidFill>
                  <a:schemeClr val="tx1"/>
                </a:solidFill>
                <a:latin typeface="+mn-lt"/>
                <a:ea typeface="+mn-ea"/>
                <a:cs typeface="+mn-cs"/>
              </a:rPr>
              <a: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claims that strategies 4 and 5 are ways of moving student thinking forward. How would you support or challenge that claim? In other words, are you convinced that letting students analyze data and construct explanations will help them move forward toward deeper understandings of science ideas?”</a:t>
            </a:r>
          </a:p>
          <a:p>
            <a:endParaRPr lang="en-US" sz="1200"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“What key ideas do you now have about how to address our content</a:t>
            </a:r>
            <a:r>
              <a:rPr lang="en-US" sz="1200" kern="1200" baseline="0" dirty="0">
                <a:solidFill>
                  <a:schemeClr val="tx1"/>
                </a:solidFill>
                <a:latin typeface="+mn-lt"/>
                <a:ea typeface="+mn-ea"/>
                <a:cs typeface="+mn-cs"/>
              </a:rPr>
              <a:t> deepening</a:t>
            </a:r>
            <a:r>
              <a:rPr lang="en-US" sz="1200" kern="1200" dirty="0">
                <a:solidFill>
                  <a:schemeClr val="tx1"/>
                </a:solidFill>
                <a:latin typeface="+mn-lt"/>
                <a:ea typeface="+mn-ea"/>
                <a:cs typeface="+mn-cs"/>
              </a:rPr>
              <a:t> focus question?”</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25510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dirty="0"/>
              <a:t>1 min </a:t>
            </a:r>
          </a:p>
          <a:p>
            <a:endParaRPr lang="en-US" sz="1200" i="1"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“Tomorrow we’ll focus on another strategy to help move student thinking forward </a:t>
            </a:r>
            <a:r>
              <a:rPr lang="en-US" sz="1200" kern="1200">
                <a:solidFill>
                  <a:schemeClr val="tx1"/>
                </a:solidFill>
                <a:latin typeface="+mn-lt"/>
                <a:ea typeface="+mn-ea"/>
                <a:cs typeface="+mn-cs"/>
              </a:rPr>
              <a:t>toward deeper understandings </a:t>
            </a:r>
            <a:r>
              <a:rPr lang="en-US" sz="1200" kern="1200" dirty="0">
                <a:solidFill>
                  <a:schemeClr val="tx1"/>
                </a:solidFill>
                <a:latin typeface="+mn-lt"/>
                <a:ea typeface="+mn-ea"/>
                <a:cs typeface="+mn-cs"/>
              </a:rPr>
              <a:t>of science ideas.”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homework assignment and have participants copy it into their science notebooks. </a:t>
            </a:r>
          </a:p>
        </p:txBody>
      </p:sp>
      <p:sp>
        <p:nvSpPr>
          <p:cNvPr id="5734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1760EA5-FB00-4593-8455-6AFD80252969}" type="slidenum">
              <a:rPr lang="en-US" smtClean="0"/>
              <a:pPr eaLnBrk="1" hangingPunct="1"/>
              <a:t>44</a:t>
            </a:fld>
            <a:endParaRPr lang="en-US"/>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453304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45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a:t>4</a:t>
            </a:r>
            <a:r>
              <a:rPr lang="en-US" baseline="0" dirty="0"/>
              <a:t> min </a:t>
            </a:r>
          </a:p>
          <a:p>
            <a:pPr eaLnBrk="1" hangingPunct="1"/>
            <a:endParaRPr lang="en-US" sz="1200" kern="1200" baseline="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a. Have participants reflect on today’s session and answer the questions on the Daily Reflections sheet (handout 3.7 in PD program binder).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To support this task, encourage participants to refer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the charts they created for STL strategies 4 and 5, the Effective Science Teaching chart, and their STL Z-fold summary charts.</a:t>
            </a: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7137104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46</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a:t>
            </a:r>
            <a:r>
              <a:rPr lang="en-US" sz="1200" kern="1200" dirty="0">
                <a:solidFill>
                  <a:schemeClr val="tx1"/>
                </a:solidFill>
                <a:latin typeface="+mn-lt"/>
                <a:ea typeface="+mn-ea"/>
                <a:cs typeface="+mn-cs"/>
              </a:rPr>
              <a:t>—a</a:t>
            </a:r>
            <a:r>
              <a:rPr lang="en-US" altLang="en-US" baseline="0" dirty="0">
                <a:solidFill>
                  <a:srgbClr val="000000"/>
                </a:solidFill>
              </a:rPr>
              <a:t>vailable for use as needed</a:t>
            </a:r>
            <a:r>
              <a:rPr lang="en-US" altLang="en-US" dirty="0">
                <a:solidFill>
                  <a:srgbClr val="000000"/>
                </a:solidFill>
              </a:rPr>
              <a:t>. </a:t>
            </a:r>
            <a:endParaRPr lang="en-US" altLang="en-US" dirty="0"/>
          </a:p>
        </p:txBody>
      </p:sp>
    </p:spTree>
    <p:extLst>
      <p:ext uri="{BB962C8B-B14F-4D97-AF65-F5344CB8AC3E}">
        <p14:creationId xmlns:p14="http://schemas.microsoft.com/office/powerpoint/2010/main" val="25110673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47</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a:solidFill>
                  <a:srgbClr val="000000"/>
                </a:solidFill>
              </a:rPr>
              <a:t>Hidden slide</a:t>
            </a:r>
            <a:r>
              <a:rPr lang="en-US" sz="1200" kern="1200">
                <a:solidFill>
                  <a:schemeClr val="tx1"/>
                </a:solidFill>
                <a:latin typeface="+mn-lt"/>
                <a:ea typeface="+mn-ea"/>
                <a:cs typeface="+mn-cs"/>
              </a:rPr>
              <a:t>—a</a:t>
            </a:r>
            <a:r>
              <a:rPr lang="en-US" altLang="en-US" baseline="0">
                <a:solidFill>
                  <a:srgbClr val="000000"/>
                </a:solidFill>
              </a:rPr>
              <a:t>vailable for use as needed</a:t>
            </a:r>
            <a:r>
              <a:rPr lang="en-US" altLang="en-US">
                <a:solidFill>
                  <a:srgbClr val="000000"/>
                </a:solidFill>
              </a:rPr>
              <a:t>. </a:t>
            </a:r>
            <a:endParaRPr lang="en-US" altLang="en-US" dirty="0"/>
          </a:p>
        </p:txBody>
      </p:sp>
    </p:spTree>
    <p:extLst>
      <p:ext uri="{BB962C8B-B14F-4D97-AF65-F5344CB8AC3E}">
        <p14:creationId xmlns:p14="http://schemas.microsoft.com/office/powerpoint/2010/main" val="227920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pPr marL="228600" indent="-228600">
              <a:buNone/>
            </a:pPr>
            <a:endParaRPr lang="en-US" sz="1200" kern="1200" dirty="0">
              <a:solidFill>
                <a:schemeClr val="tx1"/>
              </a:solidFill>
              <a:effectLst/>
              <a:latin typeface="+mn-lt"/>
              <a:ea typeface="+mn-ea"/>
              <a:cs typeface="+mn-cs"/>
            </a:endParaRPr>
          </a:p>
          <a:p>
            <a:pPr marL="228600" indent="-228600">
              <a:buNone/>
            </a:pPr>
            <a:r>
              <a:rPr lang="en-US" sz="1200" kern="1200" dirty="0">
                <a:solidFill>
                  <a:schemeClr val="tx1"/>
                </a:solidFill>
                <a:effectLst/>
                <a:latin typeface="+mn-lt"/>
                <a:ea typeface="+mn-ea"/>
                <a:cs typeface="+mn-cs"/>
              </a:rPr>
              <a:t>a. Point out the strategies highlighted on the slide. </a:t>
            </a:r>
            <a:endParaRPr lang="en-US" sz="1600" kern="1200" dirty="0">
              <a:solidFill>
                <a:schemeClr val="tx1"/>
              </a:solidFill>
              <a:effectLst/>
              <a:latin typeface="+mn-lt"/>
              <a:ea typeface="+mn-ea"/>
              <a:cs typeface="+mn-cs"/>
            </a:endParaRPr>
          </a:p>
          <a:p>
            <a:pPr marL="228600" indent="-228600">
              <a:buNone/>
            </a:pPr>
            <a:endParaRPr lang="en-US" sz="1600" kern="1200" dirty="0">
              <a:solidFill>
                <a:schemeClr val="tx1"/>
              </a:solidFill>
              <a:effectLst/>
              <a:latin typeface="+mn-lt"/>
              <a:ea typeface="+mn-ea"/>
              <a:cs typeface="+mn-cs"/>
            </a:endParaRPr>
          </a:p>
          <a:p>
            <a:pPr marL="0" indent="0">
              <a:buNone/>
            </a:pPr>
            <a:r>
              <a:rPr lang="en-US" sz="1200" kern="1200" dirty="0">
                <a:solidFill>
                  <a:schemeClr val="tx1"/>
                </a:solidFill>
                <a:latin typeface="+mn-lt"/>
                <a:ea typeface="+mn-ea"/>
                <a:cs typeface="+mn-cs"/>
              </a:rPr>
              <a:t>b. “We’ll continue working on understanding and using the Student Thinking Lens </a:t>
            </a:r>
            <a:r>
              <a:rPr lang="en-US" sz="1200" i="1" kern="1200" dirty="0">
                <a:solidFill>
                  <a:schemeClr val="tx1"/>
                </a:solidFill>
                <a:latin typeface="+mn-lt"/>
                <a:ea typeface="+mn-ea"/>
                <a:cs typeface="+mn-cs"/>
              </a:rPr>
              <a:t>questioning</a:t>
            </a:r>
            <a:r>
              <a:rPr lang="en-US" sz="1200" kern="1200" dirty="0">
                <a:solidFill>
                  <a:schemeClr val="tx1"/>
                </a:solidFill>
                <a:latin typeface="+mn-lt"/>
                <a:ea typeface="+mn-ea"/>
                <a:cs typeface="+mn-cs"/>
              </a:rPr>
              <a:t> strategies, but today we’ll focus on two closely related </a:t>
            </a:r>
            <a:r>
              <a:rPr lang="en-US" sz="1200" i="1" kern="1200" dirty="0">
                <a:solidFill>
                  <a:schemeClr val="tx1"/>
                </a:solidFill>
                <a:latin typeface="+mn-lt"/>
                <a:ea typeface="+mn-ea"/>
                <a:cs typeface="+mn-cs"/>
              </a:rPr>
              <a:t>activity</a:t>
            </a:r>
            <a:r>
              <a:rPr lang="en-US" sz="1200" kern="1200" dirty="0">
                <a:solidFill>
                  <a:schemeClr val="tx1"/>
                </a:solidFill>
                <a:latin typeface="+mn-lt"/>
                <a:ea typeface="+mn-ea"/>
                <a:cs typeface="+mn-cs"/>
              </a:rPr>
              <a:t> strategies. Strategy 4 engages students in analyzing and interpreting data and observations, and strategy 5 engages students in constructing explanations and arguments.”</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16768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Initially, reveal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the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think about the question for a minute; then open up a brief conversation about 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the following questions to stimulate discussion if participants are struggling:</a:t>
            </a:r>
          </a:p>
          <a:p>
            <a:pPr marL="320040" indent="-137160">
              <a:buFont typeface="Arial" pitchFamily="34" charset="0"/>
              <a:buChar char="•"/>
            </a:pPr>
            <a:r>
              <a:rPr lang="en-US" sz="1200" kern="1200" dirty="0">
                <a:solidFill>
                  <a:schemeClr val="tx1"/>
                </a:solidFill>
                <a:latin typeface="+mn-lt"/>
                <a:ea typeface="+mn-ea"/>
                <a:cs typeface="+mn-cs"/>
              </a:rPr>
              <a:t>What was your experience as a science student in school or college? </a:t>
            </a:r>
          </a:p>
          <a:p>
            <a:pPr marL="320040" indent="-137160">
              <a:buFont typeface="Arial" pitchFamily="34" charset="0"/>
              <a:buChar char="•"/>
            </a:pPr>
            <a:r>
              <a:rPr lang="en-US" sz="1200" kern="1200" dirty="0">
                <a:solidFill>
                  <a:schemeClr val="tx1"/>
                </a:solidFill>
                <a:latin typeface="+mn-lt"/>
                <a:ea typeface="+mn-ea"/>
                <a:cs typeface="+mn-cs"/>
              </a:rPr>
              <a:t>How were you expected to learn science ideas? What learning methods were used?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Did you ever have the opportunity in science classes to make sense of the experiments you performed (instead of just recording the correct answers in a lab report)? </a:t>
            </a:r>
          </a:p>
          <a:p>
            <a:pPr marL="320040" indent="-137160">
              <a:buFont typeface="Arial" pitchFamily="34" charset="0"/>
              <a:buChar char="•"/>
            </a:pPr>
            <a:r>
              <a:rPr lang="en-US" sz="1200" kern="1200" dirty="0">
                <a:solidFill>
                  <a:schemeClr val="tx1"/>
                </a:solidFill>
                <a:latin typeface="+mn-lt"/>
                <a:ea typeface="+mn-ea"/>
                <a:cs typeface="+mn-cs"/>
              </a:rPr>
              <a:t>Did science teachers ever support your learning in ways that went beyond merely having you take lecture notes, read from a textbook, or record the correct answers in lab reports?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discussing the questions, reveal the second part of the slide and emphasize</a:t>
            </a:r>
            <a:r>
              <a:rPr lang="en-US" sz="1200" kern="1200" baseline="0" dirty="0">
                <a:solidFill>
                  <a:schemeClr val="tx1"/>
                </a:solidFill>
                <a:latin typeface="+mn-lt"/>
                <a:ea typeface="+mn-ea"/>
                <a:cs typeface="+mn-cs"/>
              </a:rPr>
              <a:t> the following points:</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“Strategies 4 and 5 (as well as 6, 7, and 8) are designed to move student thinking forward by engaging students in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as they observe data. Rather than just spoon-feeding</a:t>
            </a:r>
            <a:r>
              <a:rPr lang="en-US" sz="1200" kern="1200" baseline="0" dirty="0">
                <a:solidFill>
                  <a:schemeClr val="tx1"/>
                </a:solidFill>
                <a:latin typeface="+mn-lt"/>
                <a:ea typeface="+mn-ea"/>
                <a:cs typeface="+mn-cs"/>
              </a:rPr>
              <a:t> students science content to read or memorize, t</a:t>
            </a:r>
            <a:r>
              <a:rPr lang="en-US" sz="1200" kern="1200" dirty="0">
                <a:solidFill>
                  <a:schemeClr val="tx1"/>
                </a:solidFill>
                <a:latin typeface="+mn-lt"/>
                <a:ea typeface="+mn-ea"/>
                <a:cs typeface="+mn-cs"/>
              </a:rPr>
              <a:t>hese</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activities lead them toward deeper understandings of science ideas as they construct meaning from evidence.”</a:t>
            </a:r>
            <a:endParaRPr lang="en-US" sz="1200" b="1" kern="1200" dirty="0">
              <a:solidFill>
                <a:schemeClr val="tx1"/>
              </a:solidFill>
              <a:latin typeface="+mn-lt"/>
              <a:ea typeface="+mn-ea"/>
              <a:cs typeface="+mn-cs"/>
            </a:endParaRPr>
          </a:p>
          <a:p>
            <a:pPr marL="320040" indent="-137160">
              <a:buFont typeface="Arial" pitchFamily="34" charset="0"/>
              <a:buChar char="•"/>
            </a:pPr>
            <a:r>
              <a:rPr lang="en-US" sz="1200" b="0" kern="1200" dirty="0">
                <a:solidFill>
                  <a:schemeClr val="tx1"/>
                </a:solidFill>
                <a:latin typeface="+mn-lt"/>
                <a:ea typeface="+mn-ea"/>
                <a:cs typeface="+mn-cs"/>
              </a:rPr>
              <a:t>“Telling students about science ideas is important, b</a:t>
            </a:r>
            <a:r>
              <a:rPr lang="en-US" sz="1200" kern="1200" dirty="0">
                <a:solidFill>
                  <a:schemeClr val="tx1"/>
                </a:solidFill>
                <a:latin typeface="+mn-lt"/>
                <a:ea typeface="+mn-ea"/>
                <a:cs typeface="+mn-cs"/>
              </a:rPr>
              <a:t>ut teachers tend to tell students too much. Instead of doing the hard cognitive work for them, we need to create more opportunities for students to do the thinking and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themselves</a:t>
            </a:r>
            <a:r>
              <a:rPr lang="en-US" sz="1200" kern="1200" dirty="0">
                <a:solidFill>
                  <a:schemeClr val="tx1"/>
                </a:solidFill>
                <a:latin typeface="+mn-lt"/>
                <a:ea typeface="+mn-ea"/>
                <a:cs typeface="+mn-cs"/>
              </a:rPr>
              <a:t> so they can truly understand the science concepts. So don’t be in such a hurry to tell students the right answers. </a:t>
            </a:r>
            <a:r>
              <a:rPr lang="en-US" sz="1200" b="1" kern="1200" dirty="0">
                <a:solidFill>
                  <a:schemeClr val="tx1"/>
                </a:solidFill>
                <a:latin typeface="+mn-lt"/>
                <a:ea typeface="+mn-ea"/>
                <a:cs typeface="+mn-cs"/>
              </a:rPr>
              <a:t>Slow down and give them a chance to think!</a:t>
            </a:r>
            <a:r>
              <a:rPr lang="en-US" sz="1200" b="0" kern="1200" dirty="0">
                <a:solidFill>
                  <a:schemeClr val="tx1"/>
                </a:solidFill>
                <a:latin typeface="+mn-lt"/>
                <a:ea typeface="+mn-ea"/>
                <a:cs typeface="+mn-cs"/>
              </a:rPr>
              <a:t>”</a:t>
            </a:r>
            <a:endParaRPr lang="en-US" b="0" i="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925467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i="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Have participants</a:t>
            </a:r>
            <a:r>
              <a:rPr lang="en-US" sz="1200" kern="1200" baseline="0" dirty="0">
                <a:solidFill>
                  <a:schemeClr val="tx1"/>
                </a:solidFill>
                <a:latin typeface="+mn-lt"/>
                <a:ea typeface="+mn-ea"/>
                <a:cs typeface="+mn-cs"/>
              </a:rPr>
              <a:t> l</a:t>
            </a:r>
            <a:r>
              <a:rPr lang="en-US" sz="1200" kern="1200" dirty="0">
                <a:solidFill>
                  <a:schemeClr val="tx1"/>
                </a:solidFill>
                <a:latin typeface="+mn-lt"/>
                <a:ea typeface="+mn-ea"/>
                <a:cs typeface="+mn-cs"/>
              </a:rPr>
              <a:t>ook at the slide representation of the Student Thinking Lens strategies.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“What patterns do you notice?”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Elicit and probe questions are designed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to reveal student thinking, not to challenge it.</a:t>
            </a:r>
          </a:p>
          <a:p>
            <a:pPr marL="228600" indent="-137160">
              <a:buFont typeface="Arial" pitchFamily="34" charset="0"/>
              <a:buChar char="•"/>
            </a:pPr>
            <a:r>
              <a:rPr lang="en-US" sz="1200" kern="1200" dirty="0">
                <a:solidFill>
                  <a:schemeClr val="tx1"/>
                </a:solidFill>
                <a:latin typeface="+mn-lt"/>
                <a:ea typeface="+mn-ea"/>
                <a:cs typeface="+mn-cs"/>
              </a:rPr>
              <a:t>The rest of the strategies reveal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challenge student thinking.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1842192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b="0" kern="1200" dirty="0">
              <a:solidFill>
                <a:schemeClr val="tx1"/>
              </a:solidFill>
              <a:effectLst/>
              <a:latin typeface="+mn-lt"/>
              <a:ea typeface="+mn-ea"/>
              <a:cs typeface="+mn-cs"/>
            </a:endParaRPr>
          </a:p>
          <a:p>
            <a:pPr lvl="0"/>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briefly examine the summary chart of STL strategies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(Summary of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Student Thinking Lens Strategies).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b="0" kern="1200" dirty="0">
                <a:solidFill>
                  <a:schemeClr val="tx1"/>
                </a:solidFill>
                <a:latin typeface="+mn-lt"/>
                <a:ea typeface="+mn-ea"/>
                <a:cs typeface="+mn-cs"/>
              </a:rPr>
              <a:t>Direct participants to the correct page in the strategies booklet or have them consult </a:t>
            </a:r>
            <a:r>
              <a:rPr lang="en-US" sz="1200" b="0" kern="1200" baseline="0" dirty="0">
                <a:solidFill>
                  <a:schemeClr val="tx1"/>
                </a:solidFill>
                <a:latin typeface="+mn-lt"/>
                <a:ea typeface="+mn-ea"/>
                <a:cs typeface="+mn-cs"/>
              </a:rPr>
              <a:t>the table of contents.</a:t>
            </a:r>
            <a:endParaRPr lang="en-US" sz="1200" b="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are the first three strategies different from the rest?”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r>
              <a:rPr lang="en-US" sz="1200" kern="1200" dirty="0">
                <a:solidFill>
                  <a:schemeClr val="tx1"/>
                </a:solidFill>
                <a:latin typeface="+mn-lt"/>
                <a:ea typeface="+mn-ea"/>
                <a:cs typeface="+mn-cs"/>
              </a:rPr>
              <a:t> </a:t>
            </a:r>
          </a:p>
          <a:p>
            <a:pPr marL="365760" indent="-182880">
              <a:buFont typeface="Arial" pitchFamily="34" charset="0"/>
              <a:buChar char="•"/>
            </a:pPr>
            <a:r>
              <a:rPr lang="en-US" sz="1200" kern="1200" dirty="0">
                <a:solidFill>
                  <a:schemeClr val="tx1"/>
                </a:solidFill>
                <a:latin typeface="+mn-lt"/>
                <a:ea typeface="+mn-ea"/>
                <a:cs typeface="+mn-cs"/>
              </a:rPr>
              <a:t>Strategies 1–3 are questions; the rest are activities. </a:t>
            </a:r>
          </a:p>
          <a:p>
            <a:pPr marL="365760" indent="-182880">
              <a:buFont typeface="Arial" pitchFamily="34" charset="0"/>
              <a:buChar char="•"/>
            </a:pPr>
            <a:r>
              <a:rPr lang="en-US" sz="1200" kern="1200" dirty="0">
                <a:solidFill>
                  <a:schemeClr val="tx1"/>
                </a:solidFill>
                <a:latin typeface="+mn-lt"/>
                <a:ea typeface="+mn-ea"/>
                <a:cs typeface="+mn-cs"/>
              </a:rPr>
              <a:t>Probe and challenge questions can and should be asked during all types of activities.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311333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dirty="0"/>
              <a:t>30 min</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(12 min): </a:t>
            </a:r>
            <a:r>
              <a:rPr lang="en-US" sz="1200" kern="1200" dirty="0">
                <a:solidFill>
                  <a:schemeClr val="tx1"/>
                </a:solidFill>
                <a:latin typeface="+mn-lt"/>
                <a:ea typeface="+mn-ea"/>
                <a:cs typeface="+mn-cs"/>
              </a:rPr>
              <a:t>Divide participants into two groups and assign one strategy to each group. Have one group create a poster charting the purpose and key features of strategy 4, and have the other group chart the purpose and key features of strategy 5. Each group should be prepared to answer the discussion question for the assigned strategy.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(18 min):</a:t>
            </a:r>
            <a:r>
              <a:rPr lang="en-US" sz="1200" kern="1200" dirty="0">
                <a:solidFill>
                  <a:schemeClr val="tx1"/>
                </a:solidFill>
                <a:latin typeface="+mn-lt"/>
                <a:ea typeface="+mn-ea"/>
                <a:cs typeface="+mn-cs"/>
              </a:rPr>
              <a:t> Have groups report the purpose and key features of each strategy.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Strategy 4 involves activities that engage students in organizing their data and/or observations and looking for patterns and meaning</a:t>
            </a:r>
            <a:r>
              <a:rPr lang="en-US" sz="1200" kern="1200" baseline="0" dirty="0">
                <a:solidFill>
                  <a:schemeClr val="tx1"/>
                </a:solidFill>
                <a:latin typeface="+mn-lt"/>
                <a:ea typeface="+mn-ea"/>
                <a:cs typeface="+mn-cs"/>
              </a:rPr>
              <a:t> in them</a:t>
            </a:r>
            <a:r>
              <a:rPr lang="en-US" sz="1200" kern="1200" dirty="0">
                <a:solidFill>
                  <a:schemeClr val="tx1"/>
                </a:solidFill>
                <a:latin typeface="+mn-lt"/>
                <a:ea typeface="+mn-ea"/>
                <a:cs typeface="+mn-cs"/>
              </a:rPr>
              <a:t>. They aren’t just “doing” activities or describing their observations. </a:t>
            </a:r>
          </a:p>
          <a:p>
            <a:pPr marL="228600" indent="-137160">
              <a:buFont typeface="Arial" pitchFamily="34" charset="0"/>
              <a:buChar char="•"/>
            </a:pPr>
            <a:r>
              <a:rPr lang="en-US" sz="1200" kern="1200" dirty="0">
                <a:solidFill>
                  <a:schemeClr val="tx1"/>
                </a:solidFill>
                <a:latin typeface="+mn-lt"/>
                <a:ea typeface="+mn-ea"/>
                <a:cs typeface="+mn-cs"/>
              </a:rPr>
              <a:t>Strategy 5 engages students in learning how to use logical thinking, evidence, and science ideas to construct explanations of scientific data or phenomena they have observed. It also engages them in critiquing various proposed explanations through scientific argumentation.</a:t>
            </a:r>
          </a:p>
          <a:p>
            <a:pPr marL="228600" indent="-137160">
              <a:buFont typeface="Arial" pitchFamily="34" charset="0"/>
              <a:buChar char="•"/>
            </a:pPr>
            <a:r>
              <a:rPr lang="en-US" sz="1200" u="none" kern="1200" dirty="0">
                <a:solidFill>
                  <a:schemeClr val="tx1"/>
                </a:solidFill>
                <a:latin typeface="+mn-lt"/>
                <a:ea typeface="+mn-ea"/>
                <a:cs typeface="+mn-cs"/>
              </a:rPr>
              <a:t>Remind participants</a:t>
            </a:r>
            <a:r>
              <a:rPr lang="en-US" sz="1200" kern="1200" dirty="0">
                <a:solidFill>
                  <a:schemeClr val="tx1"/>
                </a:solidFill>
                <a:latin typeface="+mn-lt"/>
                <a:ea typeface="+mn-ea"/>
                <a:cs typeface="+mn-cs"/>
              </a:rPr>
              <a:t> that these strategies are closely related and will overlap in some activities. However, each has a specific purpose and unique attributes.</a:t>
            </a:r>
            <a:r>
              <a:rPr lang="en-US" dirty="0"/>
              <a:t> </a:t>
            </a:r>
            <a:endParaRPr lang="en-US" sz="1200" kern="1200" dirty="0">
              <a:solidFill>
                <a:schemeClr val="tx1"/>
              </a:solidFill>
              <a:latin typeface="+mn-lt"/>
              <a:ea typeface="+mn-ea"/>
              <a:cs typeface="+mn-cs"/>
            </a:endParaRPr>
          </a:p>
          <a:p>
            <a:pPr marL="228600" indent="-228600">
              <a:buFont typeface="+mj-lt"/>
              <a:buAutoNum type="alphaLcParenR"/>
            </a:pPr>
            <a:endParaRPr lang="en-US" sz="1600" dirty="0"/>
          </a:p>
          <a:p>
            <a:pPr marL="171450" lvl="0" indent="-171450">
              <a:buFont typeface="Arial" panose="020B0604020202020204" pitchFamily="34" charset="0"/>
              <a:buChar char="•"/>
            </a:pPr>
            <a:endParaRPr lang="en-US" sz="1600" kern="1200" dirty="0">
              <a:solidFill>
                <a:schemeClr val="tx1"/>
              </a:solidFill>
              <a:effectLst/>
              <a:latin typeface="+mn-lt"/>
              <a:ea typeface="+mn-ea"/>
              <a:cs typeface="+mn-cs"/>
            </a:endParaRPr>
          </a:p>
        </p:txBody>
      </p:sp>
      <p:sp>
        <p:nvSpPr>
          <p:cNvPr id="4813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55771C1-120E-4335-85AD-AA644CB5C253}" type="slidenum">
              <a:rPr lang="en-US" smtClean="0"/>
              <a:pPr eaLnBrk="1" hangingPunct="1"/>
              <a:t>9</a:t>
            </a:fld>
            <a:endParaRPr lang="en-US"/>
          </a:p>
        </p:txBody>
      </p:sp>
    </p:spTree>
    <p:extLst>
      <p:ext uri="{BB962C8B-B14F-4D97-AF65-F5344CB8AC3E}">
        <p14:creationId xmlns:p14="http://schemas.microsoft.com/office/powerpoint/2010/main" val="343064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87264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92115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15493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250362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4084231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95828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732994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410385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4139106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234699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250835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330424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665357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590650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852757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73590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836116048"/>
      </p:ext>
    </p:extLst>
  </p:cSld>
  <p:clrMap bg1="lt1" tx1="dk1" bg2="lt2" tx2="dk2" accent1="accent1" accent2="accent2" accent3="accent3" accent4="accent4" accent5="accent5" accent6="accent6" hlink="hlink" folHlink="folHlink"/>
  <p:sldLayoutIdLst>
    <p:sldLayoutId id="2147483689"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199783687"/>
      </p:ext>
    </p:extLst>
  </p:cSld>
  <p:clrMap bg1="lt1" tx1="dk1" bg2="lt2" tx2="dk2" accent1="accent1" accent2="accent2" accent3="accent3" accent4="accent4" accent5="accent5" accent6="accent6" hlink="hlink" folHlink="folHlink"/>
  <p:sldLayoutIdLst>
    <p:sldLayoutId id="2147483691"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91328322"/>
      </p:ext>
    </p:extLst>
  </p:cSld>
  <p:clrMap bg1="lt1" tx1="dk1" bg2="lt2" tx2="dk2" accent1="accent1" accent2="accent2" accent3="accent3" accent4="accent4" accent5="accent5" accent6="accent6" hlink="hlink" folHlink="folHlink"/>
  <p:sldLayoutIdLst>
    <p:sldLayoutId id="214748369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358660154"/>
      </p:ext>
    </p:extLst>
  </p:cSld>
  <p:clrMap bg1="lt1" tx1="dk1" bg2="lt2" tx2="dk2" accent1="accent1" accent2="accent2" accent3="accent3" accent4="accent4" accent5="accent5" accent6="accent6" hlink="hlink" folHlink="folHlink"/>
  <p:sldLayoutIdLst>
    <p:sldLayoutId id="214748369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031253867"/>
      </p:ext>
    </p:extLst>
  </p:cSld>
  <p:clrMap bg1="lt1" tx1="dk1" bg2="lt2" tx2="dk2" accent1="accent1" accent2="accent2" accent3="accent3" accent4="accent4" accent5="accent5" accent6="accent6" hlink="hlink" folHlink="folHlink"/>
  <p:sldLayoutIdLst>
    <p:sldLayoutId id="2147483699"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27094038"/>
      </p:ext>
    </p:extLst>
  </p:cSld>
  <p:clrMap bg1="lt1" tx1="dk1" bg2="lt2" tx2="dk2" accent1="accent1" accent2="accent2" accent3="accent3" accent4="accent4" accent5="accent5" accent6="accent6" hlink="hlink" folHlink="folHlink"/>
  <p:sldLayoutIdLst>
    <p:sldLayoutId id="2147483701"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625776646"/>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890755962"/>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379149636"/>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76596590"/>
      </p:ext>
    </p:extLst>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395775046"/>
      </p:ext>
    </p:extLst>
  </p:cSld>
  <p:clrMap bg1="lt1" tx1="dk1" bg2="lt2" tx2="dk2" accent1="accent1" accent2="accent2" accent3="accent3" accent4="accent4" accent5="accent5" accent6="accent6" hlink="hlink" folHlink="folHlink"/>
  <p:sldLayoutIdLst>
    <p:sldLayoutId id="214748367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81438232"/>
      </p:ext>
    </p:extLst>
  </p:cSld>
  <p:clrMap bg1="lt1" tx1="dk1" bg2="lt2" tx2="dk2" accent1="accent1" accent2="accent2" accent3="accent3" accent4="accent4" accent5="accent5" accent6="accent6" hlink="hlink" folHlink="folHlink"/>
  <p:sldLayoutIdLst>
    <p:sldLayoutId id="2147483679"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975637878"/>
      </p:ext>
    </p:extLst>
  </p:cSld>
  <p:clrMap bg1="lt1" tx1="dk1" bg2="lt2" tx2="dk2" accent1="accent1" accent2="accent2" accent3="accent3" accent4="accent4" accent5="accent5" accent6="accent6" hlink="hlink" folHlink="folHlink"/>
  <p:sldLayoutIdLst>
    <p:sldLayoutId id="2147483681"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80809233"/>
      </p:ext>
    </p:extLst>
  </p:cSld>
  <p:clrMap bg1="lt1" tx1="dk1" bg2="lt2" tx2="dk2" accent1="accent1" accent2="accent2" accent3="accent3" accent4="accent4" accent5="accent5" accent6="accent6" hlink="hlink" folHlink="folHlink"/>
  <p:sldLayoutIdLst>
    <p:sldLayoutId id="214748368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235978789"/>
      </p:ext>
    </p:extLst>
  </p:cSld>
  <p:clrMap bg1="lt1" tx1="dk1" bg2="lt2" tx2="dk2" accent1="accent1" accent2="accent2" accent3="accent3" accent4="accent4" accent5="accent5" accent6="accent6" hlink="hlink" folHlink="folHlink"/>
  <p:sldLayoutIdLst>
    <p:sldLayoutId id="214748368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481426177"/>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3%20Red%20Binder%20-%20Lesson%20Analysis%20&amp;%20PDLG/Grade%206%20PDLG/Videos%20Day%203/3.1_stella_GEN_kawamura_L3_c2.mp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embed/2R7E_7G_A_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3%20Red%20Binder%20-%20Lesson%20Analysis%20&amp;%20PDLG/Grade%206%20PDLG/Videos%20Day%203/3.2_stella_GEN_kawamura_L2.2_c6.m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youtube.com/embed/BKiDEjnG9h8"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gi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hyperlink" Target="../../../../3%20Red%20Binder%20-%20Lesson%20Analysis%20&amp;%20PDLG/Grade%206%20PDLG/Videos%20Day%203/3.3_Lisa_Defoort_GEN_L1.mov" TargetMode="External"/><Relationship Id="rId2" Type="http://schemas.openxmlformats.org/officeDocument/2006/relationships/notesSlide" Target="../notesSlides/notesSlide35.xml"/><Relationship Id="rId1" Type="http://schemas.openxmlformats.org/officeDocument/2006/relationships/slideLayout" Target="../slideLayouts/slideLayout22.xml"/><Relationship Id="rId4" Type="http://schemas.openxmlformats.org/officeDocument/2006/relationships/hyperlink" Target="https://www.youtube.com/embed/s9aiOkLFqik"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2000" dirty="0" err="1">
                <a:solidFill>
                  <a:srgbClr val="002060"/>
                </a:solidFill>
                <a:latin typeface="Calibri" pitchFamily="34" charset="0"/>
              </a:rPr>
              <a:t>RESPeCT</a:t>
            </a:r>
            <a:r>
              <a:rPr lang="en-US" altLang="en-US" sz="2000" dirty="0">
                <a:solidFill>
                  <a:srgbClr val="002060"/>
                </a:solidFill>
                <a:latin typeface="Calibri" pitchFamily="34" charset="0"/>
              </a:rPr>
              <a:t> Summer Institute </a:t>
            </a: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282950" y="2514600"/>
            <a:ext cx="2127250" cy="646331"/>
          </a:xfrm>
          <a:prstGeom prst="rect">
            <a:avLst/>
          </a:prstGeom>
          <a:noFill/>
        </p:spPr>
        <p:txBody>
          <a:bodyPr wrap="square" rtlCol="0">
            <a:spAutoFit/>
          </a:bodyPr>
          <a:lstStyle/>
          <a:p>
            <a:pPr algn="ctr"/>
            <a:r>
              <a:rPr lang="en-US" sz="3600" dirty="0">
                <a:solidFill>
                  <a:srgbClr val="1F497D"/>
                </a:solidFill>
                <a:latin typeface="Calibri" pitchFamily="34" charset="0"/>
              </a:rPr>
              <a:t>Day 3</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normAutofit fontScale="90000"/>
          </a:bodyPr>
          <a:lstStyle/>
          <a:p>
            <a:br>
              <a:rPr lang="en-US" dirty="0"/>
            </a:br>
            <a:r>
              <a:rPr lang="en-US" sz="4400" dirty="0"/>
              <a:t>Relationships between Strategies 4 and 5</a:t>
            </a:r>
            <a:br>
              <a:rPr lang="en-US" dirty="0"/>
            </a:br>
            <a:endParaRPr lang="en-US" dirty="0"/>
          </a:p>
        </p:txBody>
      </p:sp>
      <p:sp>
        <p:nvSpPr>
          <p:cNvPr id="3" name="Content Placeholder 2"/>
          <p:cNvSpPr>
            <a:spLocks noGrp="1"/>
          </p:cNvSpPr>
          <p:nvPr>
            <p:ph idx="1"/>
          </p:nvPr>
        </p:nvSpPr>
        <p:spPr>
          <a:xfrm>
            <a:off x="533400" y="1219200"/>
            <a:ext cx="8153400" cy="5257800"/>
          </a:xfrm>
        </p:spPr>
        <p:txBody>
          <a:bodyPr/>
          <a:lstStyle/>
          <a:p>
            <a:pPr marL="0" lvl="1" indent="0" eaLnBrk="1" hangingPunct="1">
              <a:spcAft>
                <a:spcPts val="1200"/>
              </a:spcAft>
              <a:buNone/>
              <a:tabLst>
                <a:tab pos="137160" algn="l"/>
              </a:tabLst>
            </a:pPr>
            <a:r>
              <a:rPr lang="en-US" sz="2800" dirty="0"/>
              <a:t>Discuss the question assigned to your group and be ready to share your ideas:</a:t>
            </a:r>
          </a:p>
          <a:p>
            <a:pPr marL="274320" lvl="1" indent="0" eaLnBrk="1" hangingPunct="1">
              <a:spcBef>
                <a:spcPts val="0"/>
              </a:spcBef>
              <a:spcAft>
                <a:spcPts val="600"/>
              </a:spcAft>
              <a:buNone/>
            </a:pPr>
            <a:r>
              <a:rPr lang="en-US" sz="2800" b="1" dirty="0"/>
              <a:t>Group 1:</a:t>
            </a:r>
            <a:r>
              <a:rPr lang="en-US" sz="2800" dirty="0"/>
              <a:t> How is analyzing/interpreting different from describing observations? </a:t>
            </a:r>
          </a:p>
          <a:p>
            <a:pPr marL="274637" lvl="1" indent="0" eaLnBrk="1" hangingPunct="1">
              <a:spcBef>
                <a:spcPts val="0"/>
              </a:spcBef>
              <a:spcAft>
                <a:spcPts val="600"/>
              </a:spcAft>
              <a:buNone/>
            </a:pPr>
            <a:r>
              <a:rPr lang="en-US" sz="2800" b="1" dirty="0"/>
              <a:t>Group 2:</a:t>
            </a:r>
            <a:r>
              <a:rPr lang="en-US" sz="2800" dirty="0"/>
              <a:t> How are strategy 4 and strategy 5 different? How are they related? </a:t>
            </a:r>
            <a:endParaRPr lang="en-US" sz="2800" b="1" dirty="0"/>
          </a:p>
          <a:p>
            <a:pPr marL="274637" lvl="1" indent="0" eaLnBrk="1" hangingPunct="1">
              <a:spcBef>
                <a:spcPts val="0"/>
              </a:spcBef>
              <a:spcAft>
                <a:spcPts val="600"/>
              </a:spcAft>
              <a:buNone/>
            </a:pPr>
            <a:r>
              <a:rPr lang="en-US" sz="2800" b="1" dirty="0"/>
              <a:t>Group 3: </a:t>
            </a:r>
            <a:r>
              <a:rPr lang="en-US" sz="2800" dirty="0"/>
              <a:t>How are scientific explanation and scientific argumentation related? How are they different? How are arguments in science </a:t>
            </a:r>
            <a:br>
              <a:rPr lang="en-US" sz="2800" dirty="0"/>
            </a:br>
            <a:r>
              <a:rPr lang="en-US" sz="2800" dirty="0"/>
              <a:t>different from arguments </a:t>
            </a:r>
            <a:br>
              <a:rPr lang="en-US" sz="2800" dirty="0"/>
            </a:br>
            <a:r>
              <a:rPr lang="en-US" sz="2800" dirty="0"/>
              <a:t>in everyday situations? </a:t>
            </a:r>
          </a:p>
          <a:p>
            <a:pPr lvl="4"/>
            <a:endParaRPr lang="en-US" dirty="0"/>
          </a:p>
        </p:txBody>
      </p:sp>
      <p:sp>
        <p:nvSpPr>
          <p:cNvPr id="4" name="TextBox 3"/>
          <p:cNvSpPr txBox="1"/>
          <p:nvPr/>
        </p:nvSpPr>
        <p:spPr>
          <a:xfrm>
            <a:off x="5029200" y="5257800"/>
            <a:ext cx="3810000" cy="1323439"/>
          </a:xfrm>
          <a:prstGeom prst="rect">
            <a:avLst/>
          </a:prstGeom>
          <a:noFill/>
        </p:spPr>
        <p:txBody>
          <a:bodyPr wrap="square" rtlCol="0">
            <a:spAutoFit/>
          </a:bodyPr>
          <a:lstStyle/>
          <a:p>
            <a:r>
              <a:rPr lang="en-US" sz="2000" dirty="0">
                <a:solidFill>
                  <a:srgbClr val="0070C0"/>
                </a:solidFill>
                <a:latin typeface="Calibri" pitchFamily="34" charset="0"/>
              </a:rPr>
              <a:t>To support your responses, use the </a:t>
            </a:r>
            <a:r>
              <a:rPr lang="en-US" sz="2000" dirty="0" err="1">
                <a:solidFill>
                  <a:srgbClr val="0070C0"/>
                </a:solidFill>
                <a:latin typeface="Calibri" pitchFamily="34" charset="0"/>
              </a:rPr>
              <a:t>STeLLA</a:t>
            </a:r>
            <a:r>
              <a:rPr lang="en-US" sz="2000" dirty="0">
                <a:solidFill>
                  <a:srgbClr val="0070C0"/>
                </a:solidFill>
                <a:latin typeface="Calibri" pitchFamily="34" charset="0"/>
              </a:rPr>
              <a:t> strategies booklet and Quick Reference Tools for Strategies 4 and 5 (handout 3.1).</a:t>
            </a:r>
          </a:p>
        </p:txBody>
      </p:sp>
    </p:spTree>
    <p:extLst>
      <p:ext uri="{BB962C8B-B14F-4D97-AF65-F5344CB8AC3E}">
        <p14:creationId xmlns:p14="http://schemas.microsoft.com/office/powerpoint/2010/main" val="19386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normAutofit/>
          </a:bodyPr>
          <a:lstStyle/>
          <a:p>
            <a:r>
              <a:rPr lang="en-US" dirty="0"/>
              <a:t>Practice Identifying Strategies 4 and 5</a:t>
            </a:r>
          </a:p>
        </p:txBody>
      </p:sp>
      <p:sp>
        <p:nvSpPr>
          <p:cNvPr id="3" name="Content Placeholder 2"/>
          <p:cNvSpPr>
            <a:spLocks noGrp="1"/>
          </p:cNvSpPr>
          <p:nvPr>
            <p:ph idx="1"/>
          </p:nvPr>
        </p:nvSpPr>
        <p:spPr>
          <a:xfrm>
            <a:off x="533400" y="1219200"/>
            <a:ext cx="8305800" cy="5334000"/>
          </a:xfrm>
        </p:spPr>
        <p:txBody>
          <a:bodyPr/>
          <a:lstStyle/>
          <a:p>
            <a:pPr marL="0" indent="0">
              <a:spcBef>
                <a:spcPts val="600"/>
              </a:spcBef>
              <a:spcAft>
                <a:spcPts val="600"/>
              </a:spcAft>
              <a:buNone/>
            </a:pPr>
            <a:r>
              <a:rPr lang="en-US" sz="2800" dirty="0"/>
              <a:t>Examine student statements made during a science-class activity. Decide whether each statement represents the following:</a:t>
            </a:r>
          </a:p>
          <a:p>
            <a:pPr marL="731520" lvl="1" indent="-365760">
              <a:spcBef>
                <a:spcPts val="0"/>
              </a:spcBef>
              <a:spcAft>
                <a:spcPts val="600"/>
              </a:spcAft>
            </a:pPr>
            <a:r>
              <a:rPr lang="en-US" sz="2800" dirty="0"/>
              <a:t>An observation</a:t>
            </a:r>
          </a:p>
          <a:p>
            <a:pPr marL="731520" lvl="1" indent="-365760">
              <a:spcBef>
                <a:spcPts val="0"/>
              </a:spcBef>
              <a:spcAft>
                <a:spcPts val="600"/>
              </a:spcAft>
            </a:pPr>
            <a:r>
              <a:rPr lang="en-US" sz="2800" dirty="0"/>
              <a:t>An analysis or interpretation of the observations </a:t>
            </a:r>
            <a:br>
              <a:rPr lang="en-US" sz="2800" dirty="0"/>
            </a:br>
            <a:r>
              <a:rPr lang="en-US" sz="2800" dirty="0"/>
              <a:t>(e.g., describing a pattern) (strategy 4)</a:t>
            </a:r>
          </a:p>
          <a:p>
            <a:pPr marL="731520" lvl="1" indent="-365760">
              <a:spcBef>
                <a:spcPts val="0"/>
              </a:spcBef>
              <a:spcAft>
                <a:spcPts val="600"/>
              </a:spcAft>
            </a:pPr>
            <a:r>
              <a:rPr lang="en-US" sz="2800" dirty="0"/>
              <a:t>An attempt to construct an explanation that has a </a:t>
            </a:r>
            <a:br>
              <a:rPr lang="en-US" sz="2800" dirty="0"/>
            </a:br>
            <a:r>
              <a:rPr lang="en-US" sz="2800" dirty="0"/>
              <a:t>claim, evidence, and/or reasoning that uses science ideas (strategy 5)</a:t>
            </a:r>
          </a:p>
          <a:p>
            <a:pPr marL="731520" lvl="1" indent="-365760">
              <a:spcBef>
                <a:spcPts val="0"/>
              </a:spcBef>
              <a:spcAft>
                <a:spcPts val="600"/>
              </a:spcAft>
            </a:pPr>
            <a:r>
              <a:rPr lang="en-US" sz="2800" dirty="0"/>
              <a:t>An attempt to construct an argument (strategy 5)</a:t>
            </a:r>
          </a:p>
        </p:txBody>
      </p:sp>
      <p:sp>
        <p:nvSpPr>
          <p:cNvPr id="4" name="TextBox 3"/>
          <p:cNvSpPr txBox="1"/>
          <p:nvPr/>
        </p:nvSpPr>
        <p:spPr>
          <a:xfrm>
            <a:off x="4343400" y="5943600"/>
            <a:ext cx="4372155" cy="707886"/>
          </a:xfrm>
          <a:prstGeom prst="rect">
            <a:avLst/>
          </a:prstGeom>
          <a:noFill/>
        </p:spPr>
        <p:txBody>
          <a:bodyPr wrap="square" rtlCol="0">
            <a:spAutoFit/>
          </a:bodyPr>
          <a:lstStyle/>
          <a:p>
            <a:r>
              <a:rPr lang="en-US" sz="2000" dirty="0">
                <a:solidFill>
                  <a:srgbClr val="0070C0"/>
                </a:solidFill>
                <a:latin typeface="Calibri" pitchFamily="34" charset="0"/>
              </a:rPr>
              <a:t>Refer to Practice Identifying Strategies 4 and 5 (handout 3.2).</a:t>
            </a:r>
          </a:p>
        </p:txBody>
      </p:sp>
    </p:spTree>
    <p:extLst>
      <p:ext uri="{BB962C8B-B14F-4D97-AF65-F5344CB8AC3E}">
        <p14:creationId xmlns:p14="http://schemas.microsoft.com/office/powerpoint/2010/main" val="389130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How can analyzing data and constructing explanations help students </a:t>
            </a:r>
            <a:r>
              <a:rPr lang="en-US" sz="3200" i="1" dirty="0"/>
              <a:t>move forward</a:t>
            </a:r>
            <a:r>
              <a:rPr lang="en-US" sz="3200" b="1" dirty="0"/>
              <a:t> </a:t>
            </a:r>
            <a:r>
              <a:rPr lang="en-US" sz="3200" dirty="0"/>
              <a:t>toward deeper understandings of science ideas?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90600"/>
          </a:xfrm>
        </p:spPr>
        <p:txBody>
          <a:bodyPr>
            <a:noAutofit/>
          </a:bodyPr>
          <a:lstStyle/>
          <a:p>
            <a:r>
              <a:rPr lang="en-US" dirty="0"/>
              <a:t>Lesson Analysis: </a:t>
            </a:r>
            <a:r>
              <a:rPr lang="en-US" b="1" dirty="0"/>
              <a:t>Review</a:t>
            </a:r>
            <a:r>
              <a:rPr lang="en-US" dirty="0"/>
              <a:t> Lesson </a:t>
            </a:r>
            <a:br>
              <a:rPr lang="en-US" dirty="0"/>
            </a:br>
            <a:r>
              <a:rPr lang="en-US" dirty="0"/>
              <a:t>Context </a:t>
            </a:r>
          </a:p>
        </p:txBody>
      </p:sp>
      <p:sp>
        <p:nvSpPr>
          <p:cNvPr id="3" name="Content Placeholder 2"/>
          <p:cNvSpPr>
            <a:spLocks noGrp="1"/>
          </p:cNvSpPr>
          <p:nvPr>
            <p:ph idx="1"/>
          </p:nvPr>
        </p:nvSpPr>
        <p:spPr>
          <a:xfrm>
            <a:off x="533400" y="1981200"/>
            <a:ext cx="8077200" cy="4495800"/>
          </a:xfrm>
        </p:spPr>
        <p:txBody>
          <a:bodyPr/>
          <a:lstStyle/>
          <a:p>
            <a:pPr marL="0" indent="0">
              <a:buNone/>
            </a:pPr>
            <a:r>
              <a:rPr lang="en-US" sz="3200" dirty="0"/>
              <a:t>Review the lesson context at the top of the transcript for video clip 1 (handout 3.3 in your PD program binder). </a:t>
            </a:r>
            <a:endParaRPr lang="en-US" sz="3200"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p:txBody>
      </p:sp>
      <p:sp>
        <p:nvSpPr>
          <p:cNvPr id="4" name="TextBox 3"/>
          <p:cNvSpPr txBox="1"/>
          <p:nvPr/>
        </p:nvSpPr>
        <p:spPr>
          <a:xfrm>
            <a:off x="7543800" y="6858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105242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6781800" cy="990600"/>
          </a:xfrm>
        </p:spPr>
        <p:txBody>
          <a:bodyPr>
            <a:noAutofit/>
          </a:bodyPr>
          <a:lstStyle/>
          <a:p>
            <a:pPr eaLnBrk="1" hangingPunct="1"/>
            <a:r>
              <a:rPr lang="en-US" sz="3800" dirty="0"/>
              <a:t>Lesson Analysis: </a:t>
            </a:r>
            <a:r>
              <a:rPr lang="en-US" sz="3800" b="1" dirty="0"/>
              <a:t>Identify</a:t>
            </a:r>
            <a:r>
              <a:rPr lang="en-US" sz="3800" dirty="0"/>
              <a:t> Strategy 4</a:t>
            </a:r>
          </a:p>
        </p:txBody>
      </p:sp>
      <p:sp>
        <p:nvSpPr>
          <p:cNvPr id="22531" name="Rectangle 3"/>
          <p:cNvSpPr>
            <a:spLocks noGrp="1" noChangeArrowheads="1"/>
          </p:cNvSpPr>
          <p:nvPr>
            <p:ph type="body" idx="1"/>
          </p:nvPr>
        </p:nvSpPr>
        <p:spPr>
          <a:xfrm>
            <a:off x="457200" y="1371600"/>
            <a:ext cx="8229600" cy="5257800"/>
          </a:xfrm>
        </p:spPr>
        <p:txBody>
          <a:bodyPr/>
          <a:lstStyle/>
          <a:p>
            <a:pPr marL="0" indent="0" eaLnBrk="1" hangingPunct="1">
              <a:buNone/>
            </a:pPr>
            <a:r>
              <a:rPr lang="en-US" sz="2600" dirty="0">
                <a:solidFill>
                  <a:srgbClr val="FF0000"/>
                </a:solidFill>
              </a:rPr>
              <a:t>Identify</a:t>
            </a:r>
            <a:r>
              <a:rPr lang="en-US" sz="2600" dirty="0"/>
              <a:t> instances where the teacher or the students are engaged in </a:t>
            </a:r>
            <a:r>
              <a:rPr lang="en-US" sz="2600" b="1" dirty="0"/>
              <a:t>analyzing and interpreting data and observations</a:t>
            </a:r>
            <a:r>
              <a:rPr lang="en-US" sz="2600" dirty="0"/>
              <a:t> by</a:t>
            </a:r>
          </a:p>
          <a:p>
            <a:pPr marL="731520" lvl="2" indent="-365760"/>
            <a:r>
              <a:rPr lang="en-US" sz="2600" dirty="0"/>
              <a:t>clarifying key observations,</a:t>
            </a:r>
          </a:p>
          <a:p>
            <a:pPr marL="731520" lvl="2" indent="-365760"/>
            <a:r>
              <a:rPr lang="en-US" sz="2600" dirty="0"/>
              <a:t>identifying a pattern in the observations,</a:t>
            </a:r>
          </a:p>
          <a:p>
            <a:pPr marL="731520" lvl="2" indent="-365760"/>
            <a:r>
              <a:rPr lang="en-US" sz="2600" dirty="0"/>
              <a:t>identifying what needs to be explained,</a:t>
            </a:r>
          </a:p>
          <a:p>
            <a:pPr marL="731520" lvl="2" indent="-365760"/>
            <a:r>
              <a:rPr lang="en-US" sz="2600" dirty="0"/>
              <a:t>organizing data/observations, and/or</a:t>
            </a:r>
          </a:p>
          <a:p>
            <a:pPr marL="731520" lvl="2" indent="-365760"/>
            <a:r>
              <a:rPr lang="en-US" sz="2600" dirty="0"/>
              <a:t>trying to make sense of the observations (analyzing, interpreting).</a:t>
            </a:r>
          </a:p>
          <a:p>
            <a:pPr marL="0" lvl="2" indent="0">
              <a:buNone/>
            </a:pPr>
            <a:r>
              <a:rPr lang="en-US" sz="2600" b="1" dirty="0"/>
              <a:t>Discuss: </a:t>
            </a:r>
            <a:r>
              <a:rPr lang="en-US" sz="2600" dirty="0"/>
              <a:t>How are these actions implemented in the video? </a:t>
            </a:r>
          </a:p>
        </p:txBody>
      </p:sp>
      <p:sp>
        <p:nvSpPr>
          <p:cNvPr id="2" name="TextBox 1">
            <a:hlinkClick r:id="rId3" action="ppaction://hlinkfile"/>
          </p:cNvPr>
          <p:cNvSpPr txBox="1"/>
          <p:nvPr/>
        </p:nvSpPr>
        <p:spPr>
          <a:xfrm>
            <a:off x="3276600" y="6172200"/>
            <a:ext cx="5415393" cy="369332"/>
          </a:xfrm>
          <a:prstGeom prst="rect">
            <a:avLst/>
          </a:prstGeom>
          <a:noFill/>
        </p:spPr>
        <p:txBody>
          <a:bodyPr wrap="none" rtlCol="0">
            <a:spAutoFit/>
          </a:bodyPr>
          <a:lstStyle/>
          <a:p>
            <a:r>
              <a:rPr lang="en-US" dirty="0">
                <a:solidFill>
                  <a:srgbClr val="0070C0"/>
                </a:solidFill>
                <a:latin typeface="Calibri" pitchFamily="34" charset="0"/>
              </a:rPr>
              <a:t>Link to video clip 1: </a:t>
            </a:r>
            <a:r>
              <a:rPr lang="en-US" dirty="0">
                <a:solidFill>
                  <a:srgbClr val="0070C0"/>
                </a:solidFill>
                <a:latin typeface="Calibri" pitchFamily="34" charset="0"/>
                <a:hlinkClick r:id="rId4"/>
              </a:rPr>
              <a:t>3.1_stella_GEN_kawamura_L3_c2 </a:t>
            </a:r>
            <a:endParaRPr lang="en-US" dirty="0">
              <a:latin typeface="Calibri" pitchFamily="34" charset="0"/>
            </a:endParaRPr>
          </a:p>
        </p:txBody>
      </p:sp>
      <p:sp>
        <p:nvSpPr>
          <p:cNvPr id="6" name="TextBox 5"/>
          <p:cNvSpPr txBox="1"/>
          <p:nvPr/>
        </p:nvSpPr>
        <p:spPr>
          <a:xfrm>
            <a:off x="7620000" y="6858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3455973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33400"/>
            <a:ext cx="6705600" cy="990600"/>
          </a:xfrm>
        </p:spPr>
        <p:txBody>
          <a:bodyPr>
            <a:noAutofit/>
          </a:bodyPr>
          <a:lstStyle/>
          <a:p>
            <a:pPr eaLnBrk="1" hangingPunct="1"/>
            <a:r>
              <a:rPr lang="en-US" sz="3800" dirty="0"/>
              <a:t>Lesson Analysis: </a:t>
            </a:r>
            <a:r>
              <a:rPr lang="en-US" sz="3800" b="1" dirty="0"/>
              <a:t>Analyze </a:t>
            </a:r>
            <a:r>
              <a:rPr lang="en-US" sz="3800" dirty="0"/>
              <a:t>Strategy 4 and </a:t>
            </a:r>
            <a:r>
              <a:rPr lang="en-US" sz="3800" b="1" dirty="0"/>
              <a:t>Reflect</a:t>
            </a:r>
          </a:p>
        </p:txBody>
      </p:sp>
      <p:sp>
        <p:nvSpPr>
          <p:cNvPr id="22531" name="Rectangle 3"/>
          <p:cNvSpPr>
            <a:spLocks noGrp="1" noChangeArrowheads="1"/>
          </p:cNvSpPr>
          <p:nvPr>
            <p:ph type="body" idx="1"/>
          </p:nvPr>
        </p:nvSpPr>
        <p:spPr>
          <a:xfrm>
            <a:off x="457200" y="1648414"/>
            <a:ext cx="8229600" cy="4904786"/>
          </a:xfrm>
        </p:spPr>
        <p:txBody>
          <a:bodyPr/>
          <a:lstStyle/>
          <a:p>
            <a:pPr eaLnBrk="1" hangingPunct="1">
              <a:buNone/>
            </a:pPr>
            <a:r>
              <a:rPr lang="en-US" sz="2600" b="1" dirty="0">
                <a:solidFill>
                  <a:srgbClr val="FF0000"/>
                </a:solidFill>
              </a:rPr>
              <a:t>Analyze</a:t>
            </a:r>
            <a:endParaRPr lang="en-US" sz="2600" dirty="0">
              <a:solidFill>
                <a:srgbClr val="FF0000"/>
              </a:solidFill>
            </a:endParaRPr>
          </a:p>
          <a:p>
            <a:pPr marL="731520" lvl="1" indent="-365760" eaLnBrk="1" hangingPunct="1">
              <a:spcBef>
                <a:spcPts val="600"/>
              </a:spcBef>
            </a:pPr>
            <a:r>
              <a:rPr lang="en-US" sz="2600" dirty="0"/>
              <a:t>What student thinking is revealed in the video clip by engaging students in analysis and interpretation?</a:t>
            </a:r>
          </a:p>
          <a:p>
            <a:pPr marL="731520" lvl="1" indent="-365760" eaLnBrk="1" hangingPunct="1">
              <a:spcBef>
                <a:spcPts val="600"/>
              </a:spcBef>
            </a:pPr>
            <a:r>
              <a:rPr lang="en-US" sz="2600" dirty="0"/>
              <a:t>Were any opportunities missed for engaging students in analyzing and interpreting data and observations?</a:t>
            </a:r>
          </a:p>
          <a:p>
            <a:pPr>
              <a:buNone/>
            </a:pPr>
            <a:r>
              <a:rPr lang="en-US" sz="2600" b="1" dirty="0">
                <a:solidFill>
                  <a:srgbClr val="FF0000"/>
                </a:solidFill>
              </a:rPr>
              <a:t>Reflect</a:t>
            </a:r>
          </a:p>
          <a:p>
            <a:pPr marL="731520" lvl="1" indent="-365760">
              <a:spcBef>
                <a:spcPts val="600"/>
              </a:spcBef>
            </a:pPr>
            <a:r>
              <a:rPr lang="en-US" sz="2600" dirty="0"/>
              <a:t>What did you learn about strategy 4 from analyzing this video clip? </a:t>
            </a:r>
          </a:p>
          <a:p>
            <a:pPr marL="731520" lvl="1" indent="-365760">
              <a:spcBef>
                <a:spcPts val="600"/>
              </a:spcBef>
            </a:pPr>
            <a:r>
              <a:rPr lang="en-US" sz="2600" dirty="0"/>
              <a:t>Did the analysis process focus your attention on aspects you might not have noticed before? If yes, what is one example? </a:t>
            </a:r>
          </a:p>
          <a:p>
            <a:pPr marL="274637" lvl="1" indent="0">
              <a:buNone/>
            </a:pPr>
            <a:r>
              <a:rPr lang="en-US" dirty="0"/>
              <a:t> </a:t>
            </a:r>
            <a:endParaRPr lang="en-US" sz="2000" dirty="0"/>
          </a:p>
        </p:txBody>
      </p:sp>
      <p:sp>
        <p:nvSpPr>
          <p:cNvPr id="5" name="TextBox 4"/>
          <p:cNvSpPr txBox="1"/>
          <p:nvPr/>
        </p:nvSpPr>
        <p:spPr>
          <a:xfrm>
            <a:off x="76200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3034957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531">
                                            <p:txEl>
                                              <p:pRg st="6" end="6"/>
                                            </p:txEl>
                                          </p:spTgt>
                                        </p:tgtEl>
                                        <p:attrNameLst>
                                          <p:attrName>style.visibility</p:attrName>
                                        </p:attrNameLst>
                                      </p:cBhvr>
                                      <p:to>
                                        <p:strVal val="visible"/>
                                      </p:to>
                                    </p:set>
                                    <p:anim calcmode="lin" valueType="num">
                                      <p:cBhvr>
                                        <p:cTn id="7" dur="500" fill="hold"/>
                                        <p:tgtEl>
                                          <p:spTgt spid="22531">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22531">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22531">
                                            <p:txEl>
                                              <p:pRg st="6" end="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531">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2531">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43900" cy="1371600"/>
          </a:xfrm>
        </p:spPr>
        <p:txBody>
          <a:bodyPr>
            <a:normAutofit/>
          </a:bodyPr>
          <a:lstStyle/>
          <a:p>
            <a:pPr>
              <a:spcBef>
                <a:spcPts val="0"/>
              </a:spcBef>
            </a:pPr>
            <a:r>
              <a:rPr lang="en-US" sz="3800" dirty="0"/>
              <a:t>Strategy 5 Practice: Explanation and Argumentation</a:t>
            </a:r>
            <a:r>
              <a:rPr lang="en-US" dirty="0"/>
              <a:t>			</a:t>
            </a:r>
          </a:p>
        </p:txBody>
      </p:sp>
      <p:sp>
        <p:nvSpPr>
          <p:cNvPr id="3" name="Content Placeholder 2"/>
          <p:cNvSpPr>
            <a:spLocks noGrp="1"/>
          </p:cNvSpPr>
          <p:nvPr>
            <p:ph idx="1"/>
          </p:nvPr>
        </p:nvSpPr>
        <p:spPr>
          <a:xfrm>
            <a:off x="533400" y="1752600"/>
            <a:ext cx="8305800" cy="4800600"/>
          </a:xfrm>
        </p:spPr>
        <p:txBody>
          <a:bodyPr/>
          <a:lstStyle/>
          <a:p>
            <a:pPr marL="0" indent="0">
              <a:buNone/>
            </a:pPr>
            <a:r>
              <a:rPr lang="en-US" sz="2800" dirty="0"/>
              <a:t>Analyze the genetics sample transcript in the strategies booklet to find evidence of students engaged in </a:t>
            </a:r>
            <a:r>
              <a:rPr lang="en-US" sz="2800" b="1" dirty="0"/>
              <a:t>constructing explanations and arguments </a:t>
            </a:r>
            <a:r>
              <a:rPr lang="en-US" sz="2800" dirty="0"/>
              <a:t>by</a:t>
            </a:r>
          </a:p>
          <a:p>
            <a:pPr marL="731520" lvl="2" indent="-365760">
              <a:spcBef>
                <a:spcPts val="300"/>
              </a:spcBef>
            </a:pPr>
            <a:r>
              <a:rPr lang="en-US" sz="2800" dirty="0"/>
              <a:t>making a claim that answers the investigation question,</a:t>
            </a:r>
          </a:p>
          <a:p>
            <a:pPr marL="731520" lvl="2" indent="-365760">
              <a:spcBef>
                <a:spcPts val="300"/>
              </a:spcBef>
            </a:pPr>
            <a:r>
              <a:rPr lang="en-US" sz="2800" dirty="0"/>
              <a:t>making a claim and supporting it with evidence,</a:t>
            </a:r>
          </a:p>
          <a:p>
            <a:pPr marL="731520" lvl="2" indent="-365760">
              <a:spcBef>
                <a:spcPts val="300"/>
              </a:spcBef>
            </a:pPr>
            <a:r>
              <a:rPr lang="en-US" sz="2800" dirty="0"/>
              <a:t>making a claim and supporting it with science ideas,</a:t>
            </a:r>
          </a:p>
          <a:p>
            <a:pPr marL="731520" lvl="2" indent="-365760">
              <a:spcBef>
                <a:spcPts val="300"/>
              </a:spcBef>
            </a:pPr>
            <a:r>
              <a:rPr lang="en-US" sz="2800" dirty="0"/>
              <a:t>using logical reasoning to explain why the evidence supports a claim, and/or </a:t>
            </a:r>
          </a:p>
          <a:p>
            <a:pPr marL="731520" lvl="2" indent="-365760">
              <a:spcBef>
                <a:spcPts val="300"/>
              </a:spcBef>
            </a:pPr>
            <a:r>
              <a:rPr lang="en-US" sz="2800" dirty="0"/>
              <a:t>making an argument. </a:t>
            </a:r>
          </a:p>
          <a:p>
            <a:pPr marL="60325" lvl="2" indent="0">
              <a:buNone/>
            </a:pPr>
            <a:endParaRPr lang="en-US" sz="2800" dirty="0"/>
          </a:p>
        </p:txBody>
      </p:sp>
    </p:spTree>
    <p:extLst>
      <p:ext uri="{BB962C8B-B14F-4D97-AF65-F5344CB8AC3E}">
        <p14:creationId xmlns:p14="http://schemas.microsoft.com/office/powerpoint/2010/main" val="221984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90600"/>
          </a:xfrm>
        </p:spPr>
        <p:txBody>
          <a:bodyPr>
            <a:noAutofit/>
          </a:bodyPr>
          <a:lstStyle/>
          <a:p>
            <a:r>
              <a:rPr lang="en-US" dirty="0"/>
              <a:t>Lesson Analysis: </a:t>
            </a:r>
            <a:r>
              <a:rPr lang="en-US" b="1" dirty="0"/>
              <a:t>Review</a:t>
            </a:r>
            <a:r>
              <a:rPr lang="en-US" dirty="0"/>
              <a:t> Lesson </a:t>
            </a:r>
            <a:br>
              <a:rPr lang="en-US" dirty="0"/>
            </a:br>
            <a:r>
              <a:rPr lang="en-US" dirty="0"/>
              <a:t>Context </a:t>
            </a:r>
          </a:p>
        </p:txBody>
      </p:sp>
      <p:sp>
        <p:nvSpPr>
          <p:cNvPr id="3" name="Content Placeholder 2"/>
          <p:cNvSpPr>
            <a:spLocks noGrp="1"/>
          </p:cNvSpPr>
          <p:nvPr>
            <p:ph idx="1"/>
          </p:nvPr>
        </p:nvSpPr>
        <p:spPr>
          <a:xfrm>
            <a:off x="533400" y="1981200"/>
            <a:ext cx="8077200" cy="4495800"/>
          </a:xfrm>
        </p:spPr>
        <p:txBody>
          <a:bodyPr/>
          <a:lstStyle/>
          <a:p>
            <a:pPr marL="0" indent="0">
              <a:buNone/>
            </a:pPr>
            <a:r>
              <a:rPr lang="en-US" sz="3200" dirty="0"/>
              <a:t>Review the lesson context at the top of the transcript for video clip 2 (handout 3.4 in your PD program binder). </a:t>
            </a:r>
            <a:endParaRPr lang="en-US" sz="3200"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p:txBody>
      </p:sp>
      <p:sp>
        <p:nvSpPr>
          <p:cNvPr id="4" name="TextBox 3"/>
          <p:cNvSpPr txBox="1"/>
          <p:nvPr/>
        </p:nvSpPr>
        <p:spPr>
          <a:xfrm>
            <a:off x="7543800" y="685800"/>
            <a:ext cx="990600" cy="646331"/>
          </a:xfrm>
          <a:prstGeom prst="rect">
            <a:avLst/>
          </a:prstGeom>
          <a:solidFill>
            <a:schemeClr val="bg1">
              <a:lumMod val="85000"/>
              <a:alpha val="78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052425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685800"/>
            <a:ext cx="8458200" cy="990600"/>
          </a:xfrm>
        </p:spPr>
        <p:txBody>
          <a:bodyPr>
            <a:noAutofit/>
          </a:bodyPr>
          <a:lstStyle/>
          <a:p>
            <a:pPr eaLnBrk="1" hangingPunct="1">
              <a:spcBef>
                <a:spcPts val="600"/>
              </a:spcBef>
            </a:pPr>
            <a:r>
              <a:rPr lang="en-US" sz="3800" dirty="0"/>
              <a:t>Lesson Analysis: </a:t>
            </a:r>
            <a:r>
              <a:rPr lang="en-US" sz="3800" b="1" dirty="0"/>
              <a:t>Identify</a:t>
            </a:r>
            <a:r>
              <a:rPr lang="en-US" sz="3800" dirty="0"/>
              <a:t> Strategy 5</a:t>
            </a:r>
            <a:br>
              <a:rPr lang="en-US" sz="3600" dirty="0"/>
            </a:br>
            <a:endParaRPr lang="en-US" sz="3600" dirty="0"/>
          </a:p>
        </p:txBody>
      </p:sp>
      <p:sp>
        <p:nvSpPr>
          <p:cNvPr id="22531" name="Rectangle 3"/>
          <p:cNvSpPr>
            <a:spLocks noGrp="1" noChangeArrowheads="1"/>
          </p:cNvSpPr>
          <p:nvPr>
            <p:ph type="body" idx="1"/>
          </p:nvPr>
        </p:nvSpPr>
        <p:spPr>
          <a:xfrm>
            <a:off x="457200" y="1447800"/>
            <a:ext cx="8382000" cy="5105400"/>
          </a:xfrm>
        </p:spPr>
        <p:txBody>
          <a:bodyPr/>
          <a:lstStyle/>
          <a:p>
            <a:pPr marL="0" indent="0" eaLnBrk="1" hangingPunct="1">
              <a:buNone/>
            </a:pPr>
            <a:r>
              <a:rPr lang="en-US" sz="2500" dirty="0">
                <a:solidFill>
                  <a:srgbClr val="FF0000"/>
                </a:solidFill>
              </a:rPr>
              <a:t>Identify</a:t>
            </a:r>
            <a:r>
              <a:rPr lang="en-US" sz="2500" dirty="0"/>
              <a:t> instances in the video clip where students are </a:t>
            </a:r>
            <a:r>
              <a:rPr lang="en-US" sz="2500" b="1" dirty="0"/>
              <a:t>constructing explanations or arguments</a:t>
            </a:r>
            <a:r>
              <a:rPr lang="en-US" sz="2500" dirty="0"/>
              <a:t> by</a:t>
            </a:r>
          </a:p>
          <a:p>
            <a:pPr marL="731520" lvl="2" indent="-365760">
              <a:spcBef>
                <a:spcPts val="400"/>
              </a:spcBef>
            </a:pPr>
            <a:r>
              <a:rPr lang="en-US" sz="2500" dirty="0"/>
              <a:t>stating an explanation or claim, </a:t>
            </a:r>
          </a:p>
          <a:p>
            <a:pPr marL="731520" lvl="2" indent="-365760">
              <a:spcBef>
                <a:spcPts val="400"/>
              </a:spcBef>
            </a:pPr>
            <a:r>
              <a:rPr lang="en-US" sz="2500" dirty="0"/>
              <a:t>using evidence from observations to support or develop the explanation/claim,</a:t>
            </a:r>
          </a:p>
          <a:p>
            <a:pPr marL="731520" lvl="2" indent="-365760">
              <a:spcBef>
                <a:spcPts val="400"/>
              </a:spcBef>
            </a:pPr>
            <a:r>
              <a:rPr lang="en-US" sz="2500" dirty="0"/>
              <a:t>using science ideas to support or develop the explanation/claim,</a:t>
            </a:r>
          </a:p>
          <a:p>
            <a:pPr marL="731520" lvl="2" indent="-365760">
              <a:spcBef>
                <a:spcPts val="400"/>
              </a:spcBef>
            </a:pPr>
            <a:r>
              <a:rPr lang="en-US" sz="2500" dirty="0"/>
              <a:t>using logical reasoning to develop the explanation/claim, and/or</a:t>
            </a:r>
          </a:p>
          <a:p>
            <a:pPr marL="731520" lvl="2" indent="-365760">
              <a:spcBef>
                <a:spcPts val="400"/>
              </a:spcBef>
            </a:pPr>
            <a:r>
              <a:rPr lang="en-US" sz="2500" dirty="0"/>
              <a:t>engaging in argumentation (agreeing, disagreeing).</a:t>
            </a:r>
          </a:p>
          <a:p>
            <a:pPr marL="0" lvl="2" indent="0">
              <a:spcBef>
                <a:spcPts val="400"/>
              </a:spcBef>
              <a:buNone/>
            </a:pPr>
            <a:r>
              <a:rPr lang="en-US" sz="2500" b="1" dirty="0"/>
              <a:t>Discuss: </a:t>
            </a:r>
            <a:r>
              <a:rPr lang="en-US" sz="2500" dirty="0"/>
              <a:t>How are these actions implemented in the video? </a:t>
            </a:r>
          </a:p>
          <a:p>
            <a:pPr marL="731520" lvl="2" indent="-365760">
              <a:spcBef>
                <a:spcPts val="400"/>
              </a:spcBef>
            </a:pPr>
            <a:endParaRPr lang="en-US" sz="2500" dirty="0"/>
          </a:p>
        </p:txBody>
      </p:sp>
      <p:sp>
        <p:nvSpPr>
          <p:cNvPr id="2" name="TextBox 1">
            <a:hlinkClick r:id="rId3" action="ppaction://hlinkfile"/>
          </p:cNvPr>
          <p:cNvSpPr txBox="1"/>
          <p:nvPr/>
        </p:nvSpPr>
        <p:spPr>
          <a:xfrm>
            <a:off x="3200400" y="6172200"/>
            <a:ext cx="5638800" cy="369332"/>
          </a:xfrm>
          <a:prstGeom prst="rect">
            <a:avLst/>
          </a:prstGeom>
          <a:noFill/>
          <a:ln>
            <a:noFill/>
          </a:ln>
        </p:spPr>
        <p:txBody>
          <a:bodyPr wrap="square" rtlCol="0">
            <a:spAutoFit/>
          </a:bodyPr>
          <a:lstStyle/>
          <a:p>
            <a:r>
              <a:rPr lang="en-US" dirty="0">
                <a:solidFill>
                  <a:srgbClr val="0070C0"/>
                </a:solidFill>
                <a:latin typeface="Calibri" pitchFamily="34" charset="0"/>
              </a:rPr>
              <a:t>Link to video clip 2: </a:t>
            </a:r>
            <a:r>
              <a:rPr lang="en-US" dirty="0">
                <a:solidFill>
                  <a:srgbClr val="0070C0"/>
                </a:solidFill>
                <a:latin typeface="Calibri" pitchFamily="34" charset="0"/>
                <a:hlinkClick r:id="rId4"/>
              </a:rPr>
              <a:t>3.2_stella_GEN_kawamura_L2.2_c6</a:t>
            </a:r>
            <a:endParaRPr lang="en-US" dirty="0">
              <a:solidFill>
                <a:srgbClr val="0070C0"/>
              </a:solidFill>
              <a:latin typeface="Calibri" pitchFamily="34" charset="0"/>
            </a:endParaRPr>
          </a:p>
        </p:txBody>
      </p:sp>
      <p:sp>
        <p:nvSpPr>
          <p:cNvPr id="11" name="TextBox 10"/>
          <p:cNvSpPr txBox="1"/>
          <p:nvPr/>
        </p:nvSpPr>
        <p:spPr>
          <a:xfrm>
            <a:off x="7543800" y="685800"/>
            <a:ext cx="990600" cy="646331"/>
          </a:xfrm>
          <a:prstGeom prst="rect">
            <a:avLst/>
          </a:prstGeom>
          <a:solidFill>
            <a:schemeClr val="bg1">
              <a:lumMod val="85000"/>
              <a:alpha val="78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050967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1000"/>
                                        <p:tgtEl>
                                          <p:spTgt spid="22531">
                                            <p:txEl>
                                              <p:pRg st="1" end="1"/>
                                            </p:txEl>
                                          </p:spTgt>
                                        </p:tgtEl>
                                      </p:cBhvr>
                                    </p:animEffect>
                                    <p:anim calcmode="lin" valueType="num">
                                      <p:cBhvr>
                                        <p:cTn id="13"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53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1000"/>
                                        <p:tgtEl>
                                          <p:spTgt spid="22531">
                                            <p:txEl>
                                              <p:pRg st="2" end="2"/>
                                            </p:txEl>
                                          </p:spTgt>
                                        </p:tgtEl>
                                      </p:cBhvr>
                                    </p:animEffect>
                                    <p:anim calcmode="lin" valueType="num">
                                      <p:cBhvr>
                                        <p:cTn id="18"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253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1000"/>
                                        <p:tgtEl>
                                          <p:spTgt spid="22531">
                                            <p:txEl>
                                              <p:pRg st="3" end="3"/>
                                            </p:txEl>
                                          </p:spTgt>
                                        </p:tgtEl>
                                      </p:cBhvr>
                                    </p:animEffect>
                                    <p:anim calcmode="lin" valueType="num">
                                      <p:cBhvr>
                                        <p:cTn id="23"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253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fade">
                                      <p:cBhvr>
                                        <p:cTn id="27" dur="1000"/>
                                        <p:tgtEl>
                                          <p:spTgt spid="22531">
                                            <p:txEl>
                                              <p:pRg st="4" end="4"/>
                                            </p:txEl>
                                          </p:spTgt>
                                        </p:tgtEl>
                                      </p:cBhvr>
                                    </p:animEffect>
                                    <p:anim calcmode="lin" valueType="num">
                                      <p:cBhvr>
                                        <p:cTn id="28"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2531">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fade">
                                      <p:cBhvr>
                                        <p:cTn id="32" dur="1000"/>
                                        <p:tgtEl>
                                          <p:spTgt spid="22531">
                                            <p:txEl>
                                              <p:pRg st="5" end="5"/>
                                            </p:txEl>
                                          </p:spTgt>
                                        </p:tgtEl>
                                      </p:cBhvr>
                                    </p:animEffect>
                                    <p:anim calcmode="lin" valueType="num">
                                      <p:cBhvr>
                                        <p:cTn id="33"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2531">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fade">
                                      <p:cBhvr>
                                        <p:cTn id="37" dur="1000"/>
                                        <p:tgtEl>
                                          <p:spTgt spid="22531">
                                            <p:txEl>
                                              <p:pRg st="6" end="6"/>
                                            </p:txEl>
                                          </p:spTgt>
                                        </p:tgtEl>
                                      </p:cBhvr>
                                    </p:animEffect>
                                    <p:anim calcmode="lin" valueType="num">
                                      <p:cBhvr>
                                        <p:cTn id="38"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253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6781800" cy="1219200"/>
          </a:xfrm>
        </p:spPr>
        <p:txBody>
          <a:bodyPr>
            <a:noAutofit/>
          </a:bodyPr>
          <a:lstStyle/>
          <a:p>
            <a:pPr eaLnBrk="1" hangingPunct="1">
              <a:spcBef>
                <a:spcPts val="1200"/>
              </a:spcBef>
            </a:pPr>
            <a:r>
              <a:rPr lang="en-US" sz="3800" dirty="0"/>
              <a:t>Lesson Analysis: </a:t>
            </a:r>
            <a:r>
              <a:rPr lang="en-US" sz="3800" b="1" dirty="0"/>
              <a:t>Analyze</a:t>
            </a:r>
            <a:r>
              <a:rPr lang="en-US" sz="3800" dirty="0"/>
              <a:t> Strategy 5 and </a:t>
            </a:r>
            <a:r>
              <a:rPr lang="en-US" sz="3800" b="1" dirty="0"/>
              <a:t>Reflect</a:t>
            </a:r>
            <a:endParaRPr lang="en-US" sz="3800" dirty="0"/>
          </a:p>
        </p:txBody>
      </p:sp>
      <p:sp>
        <p:nvSpPr>
          <p:cNvPr id="22531" name="Rectangle 3"/>
          <p:cNvSpPr>
            <a:spLocks noGrp="1" noChangeArrowheads="1"/>
          </p:cNvSpPr>
          <p:nvPr>
            <p:ph type="body" idx="1"/>
          </p:nvPr>
        </p:nvSpPr>
        <p:spPr>
          <a:xfrm>
            <a:off x="533400" y="1752600"/>
            <a:ext cx="8382000" cy="4800600"/>
          </a:xfrm>
        </p:spPr>
        <p:txBody>
          <a:bodyPr/>
          <a:lstStyle/>
          <a:p>
            <a:pPr marL="0" indent="0" eaLnBrk="1" hangingPunct="1">
              <a:buNone/>
            </a:pPr>
            <a:r>
              <a:rPr lang="en-US" sz="2600" b="1" dirty="0">
                <a:solidFill>
                  <a:srgbClr val="FF0000"/>
                </a:solidFill>
              </a:rPr>
              <a:t>Analyze</a:t>
            </a:r>
            <a:endParaRPr lang="en-US" sz="2600" dirty="0">
              <a:solidFill>
                <a:srgbClr val="FF0000"/>
              </a:solidFill>
            </a:endParaRPr>
          </a:p>
          <a:p>
            <a:pPr marL="731520" lvl="1" indent="-365760" eaLnBrk="1" hangingPunct="1"/>
            <a:r>
              <a:rPr lang="en-US" sz="2600" dirty="0"/>
              <a:t>What student thinking is revealed by engaging students in constructing explanations of genetics?</a:t>
            </a:r>
          </a:p>
          <a:p>
            <a:pPr marL="731520" lvl="1" indent="-365760" eaLnBrk="1" hangingPunct="1"/>
            <a:r>
              <a:rPr lang="en-US" sz="2600" dirty="0"/>
              <a:t>Were there any missed opportunities to support students in constructing explanations and arguments? </a:t>
            </a:r>
          </a:p>
          <a:p>
            <a:pPr marL="0" indent="0" eaLnBrk="1" hangingPunct="1">
              <a:buNone/>
            </a:pPr>
            <a:r>
              <a:rPr lang="en-US" sz="2600" b="1" dirty="0">
                <a:solidFill>
                  <a:srgbClr val="FF0000"/>
                </a:solidFill>
              </a:rPr>
              <a:t>Reflect</a:t>
            </a:r>
          </a:p>
          <a:p>
            <a:pPr marL="731520" lvl="1" indent="-365760"/>
            <a:r>
              <a:rPr lang="en-US" sz="2600" dirty="0"/>
              <a:t>What did you learn about strategy 5 from analyzing this video clip? </a:t>
            </a:r>
          </a:p>
          <a:p>
            <a:pPr marL="731520" lvl="1" indent="-365760"/>
            <a:r>
              <a:rPr lang="en-US" sz="2600" dirty="0"/>
              <a:t>Did the analysis process focus your attention on aspects you might not have noticed before? If yes, what is one example?</a:t>
            </a:r>
          </a:p>
        </p:txBody>
      </p:sp>
      <p:sp>
        <p:nvSpPr>
          <p:cNvPr id="5" name="TextBox 4"/>
          <p:cNvSpPr txBox="1"/>
          <p:nvPr/>
        </p:nvSpPr>
        <p:spPr>
          <a:xfrm>
            <a:off x="7543800" y="609600"/>
            <a:ext cx="990600" cy="646331"/>
          </a:xfrm>
          <a:prstGeom prst="rect">
            <a:avLst/>
          </a:prstGeom>
          <a:solidFill>
            <a:schemeClr val="bg1">
              <a:lumMod val="85000"/>
              <a:alpha val="78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220635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3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2531">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p:cTn id="13" dur="10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253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2531">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2531">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p:cTn id="19" dur="10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253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2531">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25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1">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Agenda for Day 3</a:t>
            </a:r>
          </a:p>
        </p:txBody>
      </p:sp>
      <p:sp>
        <p:nvSpPr>
          <p:cNvPr id="3" name="Content Placeholder 2"/>
          <p:cNvSpPr>
            <a:spLocks noGrp="1"/>
          </p:cNvSpPr>
          <p:nvPr>
            <p:ph idx="1"/>
          </p:nvPr>
        </p:nvSpPr>
        <p:spPr>
          <a:xfrm>
            <a:off x="457200" y="1371600"/>
            <a:ext cx="8382000" cy="5105400"/>
          </a:xfrm>
        </p:spPr>
        <p:txBody>
          <a:bodyPr/>
          <a:lstStyle/>
          <a:p>
            <a:pPr marL="365760" indent="-365760">
              <a:spcBef>
                <a:spcPts val="600"/>
              </a:spcBef>
            </a:pPr>
            <a:r>
              <a:rPr lang="en-US" sz="3200" dirty="0"/>
              <a:t>Day-2 reflections</a:t>
            </a:r>
          </a:p>
          <a:p>
            <a:pPr marL="365760" indent="-365760">
              <a:spcBef>
                <a:spcPts val="600"/>
              </a:spcBef>
            </a:pPr>
            <a:r>
              <a:rPr lang="en-US" sz="3200" dirty="0"/>
              <a:t>Focus questions</a:t>
            </a:r>
          </a:p>
          <a:p>
            <a:pPr marL="365760" indent="-365760">
              <a:spcBef>
                <a:spcPts val="600"/>
              </a:spcBef>
            </a:pPr>
            <a:r>
              <a:rPr lang="en-US" sz="3200" dirty="0"/>
              <a:t>Purposes and key features of STL strategies 4 </a:t>
            </a:r>
            <a:br>
              <a:rPr lang="en-US" sz="3200" dirty="0"/>
            </a:br>
            <a:r>
              <a:rPr lang="en-US" sz="3200" dirty="0"/>
              <a:t>and 5</a:t>
            </a:r>
          </a:p>
          <a:p>
            <a:pPr marL="365760" indent="-365760">
              <a:spcBef>
                <a:spcPts val="600"/>
              </a:spcBef>
            </a:pPr>
            <a:r>
              <a:rPr lang="en-US" sz="3200" dirty="0"/>
              <a:t>Lesson analysis: STL strategies 4 and 5 </a:t>
            </a:r>
          </a:p>
          <a:p>
            <a:pPr marL="365760" indent="-365760">
              <a:spcBef>
                <a:spcPts val="600"/>
              </a:spcBef>
            </a:pPr>
            <a:r>
              <a:rPr lang="en-US" sz="3200" dirty="0"/>
              <a:t>Lunch</a:t>
            </a:r>
          </a:p>
          <a:p>
            <a:pPr marL="365760" indent="-365760">
              <a:spcBef>
                <a:spcPts val="600"/>
              </a:spcBef>
            </a:pPr>
            <a:r>
              <a:rPr lang="en-US" sz="3200" dirty="0"/>
              <a:t>Content deepening: genetics</a:t>
            </a:r>
          </a:p>
          <a:p>
            <a:pPr marL="365760" indent="-365760">
              <a:spcBef>
                <a:spcPts val="600"/>
              </a:spcBef>
            </a:pPr>
            <a:r>
              <a:rPr lang="en-US" sz="3200" dirty="0"/>
              <a:t>Summary, homework, and reflections</a:t>
            </a:r>
          </a:p>
          <a:p>
            <a:pPr>
              <a:buNone/>
            </a:pPr>
            <a:endParaRPr lang="en-US" sz="2800" dirty="0"/>
          </a:p>
        </p:txBody>
      </p:sp>
    </p:spTree>
    <p:extLst>
      <p:ext uri="{BB962C8B-B14F-4D97-AF65-F5344CB8AC3E}">
        <p14:creationId xmlns:p14="http://schemas.microsoft.com/office/powerpoint/2010/main" val="2308084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normAutofit/>
          </a:bodyPr>
          <a:lstStyle/>
          <a:p>
            <a:r>
              <a:rPr lang="en-US" dirty="0"/>
              <a:t>Reflect: Key Ideas about Lesson Analysis</a:t>
            </a:r>
          </a:p>
        </p:txBody>
      </p:sp>
      <p:sp>
        <p:nvSpPr>
          <p:cNvPr id="3" name="Content Placeholder 2"/>
          <p:cNvSpPr>
            <a:spLocks noGrp="1"/>
          </p:cNvSpPr>
          <p:nvPr>
            <p:ph idx="1"/>
          </p:nvPr>
        </p:nvSpPr>
        <p:spPr>
          <a:xfrm>
            <a:off x="533400" y="1219200"/>
            <a:ext cx="8305800" cy="5257800"/>
          </a:xfrm>
        </p:spPr>
        <p:txBody>
          <a:bodyPr/>
          <a:lstStyle/>
          <a:p>
            <a:pPr marL="365760" lvl="0" indent="-365760">
              <a:spcBef>
                <a:spcPts val="600"/>
              </a:spcBef>
              <a:spcAft>
                <a:spcPts val="0"/>
              </a:spcAft>
            </a:pPr>
            <a:r>
              <a:rPr lang="en-US" sz="3000" dirty="0"/>
              <a:t>Lesson analysis slows down classroom events so we can focus on specific student thinking.</a:t>
            </a:r>
          </a:p>
          <a:p>
            <a:pPr marL="365760" lvl="0" indent="-365760">
              <a:spcBef>
                <a:spcPts val="600"/>
              </a:spcBef>
              <a:spcAft>
                <a:spcPts val="0"/>
              </a:spcAft>
            </a:pPr>
            <a:r>
              <a:rPr lang="en-US" sz="3000" dirty="0"/>
              <a:t>Making a claim based on evidence challenges us to listen carefully to what students are saying and understanding. When we make quick assessments, we might think they understand things they’re actually still struggling with. </a:t>
            </a:r>
          </a:p>
          <a:p>
            <a:pPr marL="365760" indent="-365760">
              <a:spcBef>
                <a:spcPts val="600"/>
              </a:spcBef>
              <a:spcAft>
                <a:spcPts val="600"/>
              </a:spcAft>
            </a:pPr>
            <a:r>
              <a:rPr lang="en-US" sz="3000" dirty="0"/>
              <a:t>Even though events happen fast in classroom teaching, </a:t>
            </a:r>
            <a:r>
              <a:rPr lang="en-US" sz="3000" b="1" dirty="0"/>
              <a:t>we can get better at listening to students and making on-the-spot assessments </a:t>
            </a:r>
            <a:br>
              <a:rPr lang="en-US" sz="3000" b="1" dirty="0"/>
            </a:br>
            <a:r>
              <a:rPr lang="en-US" sz="3000" b="1" dirty="0"/>
              <a:t>of their understandings and confusion!</a:t>
            </a:r>
          </a:p>
          <a:p>
            <a:pPr marL="0" indent="0" algn="ctr">
              <a:spcBef>
                <a:spcPts val="600"/>
              </a:spcBef>
              <a:spcAft>
                <a:spcPts val="600"/>
              </a:spcAft>
              <a:buNone/>
            </a:pPr>
            <a:endParaRPr lang="en-US" sz="2800" dirty="0"/>
          </a:p>
        </p:txBody>
      </p:sp>
    </p:spTree>
    <p:extLst>
      <p:ext uri="{BB962C8B-B14F-4D97-AF65-F5344CB8AC3E}">
        <p14:creationId xmlns:p14="http://schemas.microsoft.com/office/powerpoint/2010/main" val="238315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990600"/>
          </a:xfrm>
        </p:spPr>
        <p:txBody>
          <a:bodyPr>
            <a:normAutofit/>
          </a:bodyPr>
          <a:lstStyle/>
          <a:p>
            <a:r>
              <a:rPr lang="en-US" dirty="0"/>
              <a:t> Summarizing Strategies 4 and 5</a:t>
            </a:r>
          </a:p>
        </p:txBody>
      </p:sp>
      <p:sp>
        <p:nvSpPr>
          <p:cNvPr id="3" name="Content Placeholder 2"/>
          <p:cNvSpPr>
            <a:spLocks noGrp="1"/>
          </p:cNvSpPr>
          <p:nvPr>
            <p:ph idx="1"/>
          </p:nvPr>
        </p:nvSpPr>
        <p:spPr>
          <a:xfrm>
            <a:off x="457200" y="1371600"/>
            <a:ext cx="8351520" cy="2286000"/>
          </a:xfrm>
        </p:spPr>
        <p:txBody>
          <a:bodyPr/>
          <a:lstStyle/>
          <a:p>
            <a:pPr marL="0" indent="0">
              <a:buNone/>
            </a:pPr>
            <a:r>
              <a:rPr lang="en-US" sz="2900" dirty="0"/>
              <a:t>Create a word picture (a concept map, a thinking map, or other visual) to show how analysis and interpretation (strategy 4) are related to explanation and argumentation (strategy 5). Label any connecting arrows. Suggested words to use: </a:t>
            </a:r>
          </a:p>
          <a:p>
            <a:endParaRPr lang="en-US" dirty="0"/>
          </a:p>
        </p:txBody>
      </p:sp>
      <p:sp>
        <p:nvSpPr>
          <p:cNvPr id="6" name="TextBox 5"/>
          <p:cNvSpPr txBox="1"/>
          <p:nvPr/>
        </p:nvSpPr>
        <p:spPr>
          <a:xfrm>
            <a:off x="838200" y="3733800"/>
            <a:ext cx="3810000" cy="2769989"/>
          </a:xfrm>
          <a:prstGeom prst="rect">
            <a:avLst/>
          </a:prstGeom>
          <a:noFill/>
        </p:spPr>
        <p:txBody>
          <a:bodyPr wrap="square" rtlCol="0">
            <a:spAutoFit/>
          </a:bodyPr>
          <a:lstStyle/>
          <a:p>
            <a:pPr marL="274320" indent="-274320">
              <a:buClr>
                <a:schemeClr val="bg1">
                  <a:lumMod val="75000"/>
                </a:schemeClr>
              </a:buClr>
              <a:buFont typeface="Arial" pitchFamily="34" charset="0"/>
              <a:buChar char="•"/>
            </a:pPr>
            <a:r>
              <a:rPr lang="en-US" sz="2900" dirty="0">
                <a:latin typeface="Calibri" panose="020F0502020204030204" pitchFamily="34" charset="0"/>
              </a:rPr>
              <a:t>Analyze and interpret</a:t>
            </a:r>
          </a:p>
          <a:p>
            <a:pPr marL="274320" indent="-274320">
              <a:buClr>
                <a:schemeClr val="bg1">
                  <a:lumMod val="75000"/>
                </a:schemeClr>
              </a:buClr>
              <a:buFont typeface="Arial" pitchFamily="34" charset="0"/>
              <a:buChar char="•"/>
            </a:pPr>
            <a:r>
              <a:rPr lang="en-US" sz="2900" dirty="0">
                <a:latin typeface="Calibri" panose="020F0502020204030204" pitchFamily="34" charset="0"/>
              </a:rPr>
              <a:t>Argument</a:t>
            </a:r>
          </a:p>
          <a:p>
            <a:pPr marL="274320" indent="-274320">
              <a:buClr>
                <a:schemeClr val="bg1">
                  <a:lumMod val="75000"/>
                </a:schemeClr>
              </a:buClr>
              <a:buFont typeface="Arial" pitchFamily="34" charset="0"/>
              <a:buChar char="•"/>
            </a:pPr>
            <a:r>
              <a:rPr lang="en-US" sz="2900" dirty="0">
                <a:latin typeface="Calibri" panose="020F0502020204030204" pitchFamily="34" charset="0"/>
              </a:rPr>
              <a:t>Data</a:t>
            </a:r>
          </a:p>
          <a:p>
            <a:pPr marL="274320" indent="-274320">
              <a:buClr>
                <a:schemeClr val="bg1">
                  <a:lumMod val="75000"/>
                </a:schemeClr>
              </a:buClr>
              <a:buFont typeface="Arial" pitchFamily="34" charset="0"/>
              <a:buChar char="•"/>
            </a:pPr>
            <a:r>
              <a:rPr lang="en-US" sz="2900" dirty="0">
                <a:latin typeface="Calibri" panose="020F0502020204030204" pitchFamily="34" charset="0"/>
              </a:rPr>
              <a:t>Evidence</a:t>
            </a:r>
          </a:p>
          <a:p>
            <a:pPr marL="274320" indent="-274320">
              <a:buClr>
                <a:schemeClr val="bg1">
                  <a:lumMod val="75000"/>
                </a:schemeClr>
              </a:buClr>
              <a:buFont typeface="Arial" pitchFamily="34" charset="0"/>
              <a:buChar char="•"/>
            </a:pPr>
            <a:r>
              <a:rPr lang="en-US" sz="2900" dirty="0">
                <a:latin typeface="Calibri" panose="020F0502020204030204" pitchFamily="34" charset="0"/>
              </a:rPr>
              <a:t>Explanation</a:t>
            </a:r>
          </a:p>
          <a:p>
            <a:pPr marL="274320" indent="-274320">
              <a:buClr>
                <a:schemeClr val="bg1">
                  <a:lumMod val="75000"/>
                </a:schemeClr>
              </a:buClr>
              <a:buFont typeface="Arial" pitchFamily="34" charset="0"/>
              <a:buChar char="•"/>
            </a:pPr>
            <a:r>
              <a:rPr lang="en-US" sz="2900" dirty="0">
                <a:latin typeface="Calibri" panose="020F0502020204030204" pitchFamily="34" charset="0"/>
              </a:rPr>
              <a:t>Logical thinking </a:t>
            </a:r>
          </a:p>
        </p:txBody>
      </p:sp>
      <p:sp>
        <p:nvSpPr>
          <p:cNvPr id="7" name="TextBox 6"/>
          <p:cNvSpPr txBox="1"/>
          <p:nvPr/>
        </p:nvSpPr>
        <p:spPr>
          <a:xfrm>
            <a:off x="4876800" y="3728278"/>
            <a:ext cx="3810000" cy="2323713"/>
          </a:xfrm>
          <a:prstGeom prst="rect">
            <a:avLst/>
          </a:prstGeom>
          <a:noFill/>
        </p:spPr>
        <p:txBody>
          <a:bodyPr wrap="square" rtlCol="0">
            <a:spAutoFit/>
          </a:bodyPr>
          <a:lstStyle/>
          <a:p>
            <a:pPr marL="274320" indent="-274320">
              <a:buClr>
                <a:schemeClr val="bg1">
                  <a:lumMod val="75000"/>
                </a:schemeClr>
              </a:buClr>
              <a:buFont typeface="Arial" pitchFamily="34" charset="0"/>
              <a:buChar char="•"/>
            </a:pPr>
            <a:r>
              <a:rPr lang="en-US" sz="2900" dirty="0">
                <a:latin typeface="Calibri" panose="020F0502020204030204" pitchFamily="34" charset="0"/>
              </a:rPr>
              <a:t>Organize</a:t>
            </a:r>
          </a:p>
          <a:p>
            <a:pPr marL="274320" indent="-274320">
              <a:buClr>
                <a:schemeClr val="bg1">
                  <a:lumMod val="75000"/>
                </a:schemeClr>
              </a:buClr>
              <a:buFont typeface="Arial" pitchFamily="34" charset="0"/>
              <a:buChar char="•"/>
            </a:pPr>
            <a:r>
              <a:rPr lang="en-US" sz="2900" dirty="0">
                <a:latin typeface="Calibri" panose="020F0502020204030204" pitchFamily="34" charset="0"/>
              </a:rPr>
              <a:t>Observe/observations</a:t>
            </a:r>
          </a:p>
          <a:p>
            <a:pPr marL="274320" indent="-274320">
              <a:buClr>
                <a:schemeClr val="bg1">
                  <a:lumMod val="75000"/>
                </a:schemeClr>
              </a:buClr>
              <a:buFont typeface="Arial" pitchFamily="34" charset="0"/>
              <a:buChar char="•"/>
            </a:pPr>
            <a:r>
              <a:rPr lang="en-US" sz="2900" dirty="0">
                <a:latin typeface="Calibri" panose="020F0502020204030204" pitchFamily="34" charset="0"/>
              </a:rPr>
              <a:t>Patterns </a:t>
            </a:r>
          </a:p>
          <a:p>
            <a:pPr marL="274320" indent="-274320">
              <a:buClr>
                <a:schemeClr val="bg1">
                  <a:lumMod val="75000"/>
                </a:schemeClr>
              </a:buClr>
              <a:buFont typeface="Arial" pitchFamily="34" charset="0"/>
              <a:buChar char="•"/>
            </a:pPr>
            <a:r>
              <a:rPr lang="en-US" sz="2900" dirty="0">
                <a:latin typeface="Calibri" panose="020F0502020204030204" pitchFamily="34" charset="0"/>
              </a:rPr>
              <a:t>Reasoning </a:t>
            </a:r>
          </a:p>
          <a:p>
            <a:pPr marL="274320" indent="-274320">
              <a:buClr>
                <a:schemeClr val="bg1">
                  <a:lumMod val="75000"/>
                </a:schemeClr>
              </a:buClr>
              <a:buFont typeface="Arial" pitchFamily="34" charset="0"/>
              <a:buChar char="•"/>
            </a:pPr>
            <a:r>
              <a:rPr lang="en-US" sz="2900" dirty="0">
                <a:latin typeface="Calibri" panose="020F0502020204030204" pitchFamily="34" charset="0"/>
              </a:rPr>
              <a:t>Science ideas</a:t>
            </a:r>
          </a:p>
        </p:txBody>
      </p:sp>
    </p:spTree>
    <p:extLst>
      <p:ext uri="{BB962C8B-B14F-4D97-AF65-F5344CB8AC3E}">
        <p14:creationId xmlns:p14="http://schemas.microsoft.com/office/powerpoint/2010/main" val="1937504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t>Reflect: Lesson Analysis Focus Question</a:t>
            </a:r>
          </a:p>
        </p:txBody>
      </p:sp>
      <p:sp>
        <p:nvSpPr>
          <p:cNvPr id="24579" name="Rectangle 3"/>
          <p:cNvSpPr>
            <a:spLocks noGrp="1" noChangeArrowheads="1"/>
          </p:cNvSpPr>
          <p:nvPr>
            <p:ph type="body" idx="1"/>
          </p:nvPr>
        </p:nvSpPr>
        <p:spPr/>
        <p:txBody>
          <a:bodyPr/>
          <a:lstStyle/>
          <a:p>
            <a:pPr marL="0" indent="0" eaLnBrk="1" hangingPunct="1">
              <a:buNone/>
              <a:defRPr/>
            </a:pPr>
            <a:r>
              <a:rPr lang="en-US" sz="3200" dirty="0"/>
              <a:t>How can analyzing data and constructing explanations help students </a:t>
            </a:r>
            <a:r>
              <a:rPr lang="en-US" sz="3200" b="1" dirty="0"/>
              <a:t>move forward </a:t>
            </a:r>
            <a:r>
              <a:rPr lang="en-US" sz="3200" dirty="0"/>
              <a:t>toward deeper understandings of science ideas?</a:t>
            </a:r>
            <a:endParaRPr lang="en-US" sz="3200" dirty="0">
              <a:highlight>
                <a:srgbClr val="FFFF00"/>
              </a:highlight>
              <a:ea typeface="Times New Roman"/>
              <a:cs typeface="Arial" pitchFamily="34" charset="0"/>
            </a:endParaRPr>
          </a:p>
        </p:txBody>
      </p:sp>
    </p:spTree>
    <p:extLst>
      <p:ext uri="{BB962C8B-B14F-4D97-AF65-F5344CB8AC3E}">
        <p14:creationId xmlns:p14="http://schemas.microsoft.com/office/powerpoint/2010/main" val="154056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genetics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81400"/>
            <a:ext cx="737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6</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347097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Unit Central Question</a:t>
            </a:r>
          </a:p>
        </p:txBody>
      </p:sp>
      <p:sp>
        <p:nvSpPr>
          <p:cNvPr id="3" name="Content Placeholder 2"/>
          <p:cNvSpPr>
            <a:spLocks noGrp="1"/>
          </p:cNvSpPr>
          <p:nvPr>
            <p:ph idx="1"/>
          </p:nvPr>
        </p:nvSpPr>
        <p:spPr>
          <a:xfrm>
            <a:off x="609600" y="1600200"/>
            <a:ext cx="8077200" cy="4876800"/>
          </a:xfrm>
        </p:spPr>
        <p:txBody>
          <a:bodyPr>
            <a:normAutofit/>
          </a:bodyPr>
          <a:lstStyle/>
          <a:p>
            <a:pPr marL="0" indent="0">
              <a:buNone/>
            </a:pPr>
            <a:r>
              <a:rPr lang="en-US" sz="3200" dirty="0"/>
              <a:t>Why are individuals of a species different from one another?</a:t>
            </a:r>
          </a:p>
        </p:txBody>
      </p:sp>
    </p:spTree>
    <p:extLst>
      <p:ext uri="{BB962C8B-B14F-4D97-AF65-F5344CB8AC3E}">
        <p14:creationId xmlns:p14="http://schemas.microsoft.com/office/powerpoint/2010/main" val="3232093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a:t>
            </a:r>
          </a:p>
        </p:txBody>
      </p:sp>
      <p:sp>
        <p:nvSpPr>
          <p:cNvPr id="3" name="Content Placeholder 2"/>
          <p:cNvSpPr>
            <a:spLocks noGrp="1"/>
          </p:cNvSpPr>
          <p:nvPr>
            <p:ph idx="1"/>
          </p:nvPr>
        </p:nvSpPr>
        <p:spPr>
          <a:xfrm>
            <a:off x="685800" y="1600200"/>
            <a:ext cx="8001000" cy="4876800"/>
          </a:xfrm>
        </p:spPr>
        <p:txBody>
          <a:bodyPr/>
          <a:lstStyle/>
          <a:p>
            <a:pPr marL="0" indent="0">
              <a:spcBef>
                <a:spcPts val="1200"/>
              </a:spcBef>
              <a:buNone/>
            </a:pPr>
            <a:r>
              <a:rPr lang="en-US" sz="3200" dirty="0"/>
              <a:t>How can we represent DNA, genes, and chromosomes to make sense of trait-variation patterns?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77200" cy="990600"/>
          </a:xfrm>
        </p:spPr>
        <p:txBody>
          <a:bodyPr/>
          <a:lstStyle/>
          <a:p>
            <a:r>
              <a:rPr lang="en-US" dirty="0"/>
              <a:t>Review: Key Science Ideas</a:t>
            </a:r>
          </a:p>
        </p:txBody>
      </p:sp>
      <p:sp>
        <p:nvSpPr>
          <p:cNvPr id="3" name="Content Placeholder 2"/>
          <p:cNvSpPr>
            <a:spLocks noGrp="1"/>
          </p:cNvSpPr>
          <p:nvPr>
            <p:ph idx="1"/>
          </p:nvPr>
        </p:nvSpPr>
        <p:spPr>
          <a:xfrm>
            <a:off x="609600" y="1447800"/>
            <a:ext cx="8153400" cy="5105400"/>
          </a:xfrm>
        </p:spPr>
        <p:txBody>
          <a:bodyPr/>
          <a:lstStyle/>
          <a:p>
            <a:pPr marL="365760" indent="-365760">
              <a:spcBef>
                <a:spcPts val="600"/>
              </a:spcBef>
              <a:buFont typeface="Arial" panose="020B0604020202020204" pitchFamily="34" charset="0"/>
              <a:buChar char="•"/>
            </a:pPr>
            <a:r>
              <a:rPr lang="en-US" sz="3200" b="1" dirty="0"/>
              <a:t>Genes</a:t>
            </a:r>
            <a:r>
              <a:rPr lang="en-US" sz="3200" dirty="0"/>
              <a:t> are a set of instructions for a trait.</a:t>
            </a:r>
          </a:p>
          <a:p>
            <a:pPr marL="365760" indent="-365760">
              <a:spcBef>
                <a:spcPts val="600"/>
              </a:spcBef>
              <a:buFont typeface="Arial" panose="020B0604020202020204" pitchFamily="34" charset="0"/>
              <a:buChar char="•"/>
            </a:pPr>
            <a:r>
              <a:rPr lang="en-US" sz="3200" b="1" dirty="0"/>
              <a:t>Alleles</a:t>
            </a:r>
            <a:r>
              <a:rPr lang="en-US" sz="3200" dirty="0"/>
              <a:t> are different forms of a gene that provide instructions for variations of a trait.</a:t>
            </a:r>
          </a:p>
          <a:p>
            <a:pPr marL="365760" indent="-365760">
              <a:spcBef>
                <a:spcPts val="600"/>
              </a:spcBef>
              <a:buFont typeface="Arial" panose="020B0604020202020204" pitchFamily="34" charset="0"/>
              <a:buChar char="•"/>
            </a:pPr>
            <a:r>
              <a:rPr lang="en-US" sz="3200" dirty="0"/>
              <a:t>In sexually reproducing organisms, individuals have two copies of a each gene.</a:t>
            </a:r>
          </a:p>
          <a:p>
            <a:pPr marL="365760" indent="-365760">
              <a:spcBef>
                <a:spcPts val="600"/>
              </a:spcBef>
              <a:buFont typeface="Arial" panose="020B0604020202020204" pitchFamily="34" charset="0"/>
              <a:buChar char="•"/>
            </a:pPr>
            <a:r>
              <a:rPr lang="en-US" sz="3200" dirty="0"/>
              <a:t>Offspring get one allele for a trait from each parent.</a:t>
            </a:r>
          </a:p>
          <a:p>
            <a:pPr marL="365760" indent="-365760">
              <a:spcBef>
                <a:spcPts val="600"/>
              </a:spcBef>
              <a:buFont typeface="Arial" panose="020B0604020202020204" pitchFamily="34" charset="0"/>
              <a:buChar char="•"/>
            </a:pPr>
            <a:r>
              <a:rPr lang="en-US" sz="3200" dirty="0"/>
              <a:t>Some traits are dominant, and some are recessive.</a:t>
            </a:r>
          </a:p>
        </p:txBody>
      </p:sp>
    </p:spTree>
    <p:extLst>
      <p:ext uri="{BB962C8B-B14F-4D97-AF65-F5344CB8AC3E}">
        <p14:creationId xmlns:p14="http://schemas.microsoft.com/office/powerpoint/2010/main" val="582981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t>The Dance of Chromosomes</a:t>
            </a:r>
          </a:p>
        </p:txBody>
      </p:sp>
      <p:sp>
        <p:nvSpPr>
          <p:cNvPr id="3" name="Content Placeholder 2"/>
          <p:cNvSpPr>
            <a:spLocks noGrp="1"/>
          </p:cNvSpPr>
          <p:nvPr>
            <p:ph idx="1"/>
          </p:nvPr>
        </p:nvSpPr>
        <p:spPr>
          <a:xfrm>
            <a:off x="533400" y="1600200"/>
            <a:ext cx="8153400" cy="4876800"/>
          </a:xfrm>
        </p:spPr>
        <p:txBody>
          <a:bodyPr/>
          <a:lstStyle/>
          <a:p>
            <a:pPr marL="365760" indent="-365760">
              <a:spcBef>
                <a:spcPts val="1200"/>
              </a:spcBef>
            </a:pPr>
            <a:r>
              <a:rPr lang="en-US" sz="3200" dirty="0"/>
              <a:t>Read the essay Understanding Inheritance: Results from Studies of Cells (handout 3.1 in lesson plans binder)</a:t>
            </a:r>
          </a:p>
          <a:p>
            <a:pPr marL="365760" indent="-365760">
              <a:spcBef>
                <a:spcPts val="1200"/>
              </a:spcBef>
            </a:pPr>
            <a:r>
              <a:rPr lang="en-US" sz="3200" dirty="0"/>
              <a:t>Work with a partner to complete the Genes and Chromosomes worksheet (handout 3.5 in PD program binder).</a:t>
            </a:r>
          </a:p>
          <a:p>
            <a:pPr marL="365760" indent="-365760">
              <a:spcBef>
                <a:spcPts val="1200"/>
              </a:spcBef>
            </a:pPr>
            <a:r>
              <a:rPr lang="en-US" sz="3200" b="1" dirty="0"/>
              <a:t>Group discussion: </a:t>
            </a:r>
            <a:r>
              <a:rPr lang="en-US" sz="3200" dirty="0"/>
              <a:t>How can we support students as they work with these complex science ideas?</a:t>
            </a:r>
          </a:p>
          <a:p>
            <a:endParaRPr lang="en-US" dirty="0"/>
          </a:p>
        </p:txBody>
      </p:sp>
    </p:spTree>
    <p:extLst>
      <p:ext uri="{BB962C8B-B14F-4D97-AF65-F5344CB8AC3E}">
        <p14:creationId xmlns:p14="http://schemas.microsoft.com/office/powerpoint/2010/main" val="1587340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0377" y="289969"/>
            <a:ext cx="2218023" cy="5425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solidFill>
                <a:srgbClr val="292934"/>
              </a:solidFill>
            </a:endParaRPr>
          </a:p>
        </p:txBody>
      </p:sp>
      <p:sp>
        <p:nvSpPr>
          <p:cNvPr id="6" name="Title 5"/>
          <p:cNvSpPr>
            <a:spLocks noGrp="1"/>
          </p:cNvSpPr>
          <p:nvPr>
            <p:ph type="title"/>
          </p:nvPr>
        </p:nvSpPr>
        <p:spPr>
          <a:xfrm>
            <a:off x="762000" y="381000"/>
            <a:ext cx="7924800" cy="990600"/>
          </a:xfrm>
        </p:spPr>
        <p:txBody>
          <a:bodyPr>
            <a:normAutofit/>
          </a:bodyPr>
          <a:lstStyle/>
          <a:p>
            <a:pPr marL="0" indent="0" fontAlgn="auto">
              <a:spcAft>
                <a:spcPts val="0"/>
              </a:spcAft>
            </a:pPr>
            <a:r>
              <a:rPr lang="en-US" dirty="0"/>
              <a:t>A Model of Meiosis</a:t>
            </a:r>
          </a:p>
        </p:txBody>
      </p:sp>
      <p:pic>
        <p:nvPicPr>
          <p:cNvPr id="5" name="Picture 4" descr="IMG_00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447800"/>
            <a:ext cx="3733800" cy="4953000"/>
          </a:xfrm>
          <a:prstGeom prst="rect">
            <a:avLst/>
          </a:prstGeom>
        </p:spPr>
      </p:pic>
      <p:sp>
        <p:nvSpPr>
          <p:cNvPr id="8" name="TextBox 7">
            <a:extLst>
              <a:ext uri="{FF2B5EF4-FFF2-40B4-BE49-F238E27FC236}">
                <a16:creationId xmlns:a16="http://schemas.microsoft.com/office/drawing/2014/main" id="{E21E92C2-C32F-478E-971E-65FD65DD9124}"/>
              </a:ext>
            </a:extLst>
          </p:cNvPr>
          <p:cNvSpPr txBox="1"/>
          <p:nvPr/>
        </p:nvSpPr>
        <p:spPr>
          <a:xfrm>
            <a:off x="3905693" y="6395484"/>
            <a:ext cx="2286000" cy="215444"/>
          </a:xfrm>
          <a:prstGeom prst="rect">
            <a:avLst/>
          </a:prstGeom>
          <a:noFill/>
        </p:spPr>
        <p:txBody>
          <a:bodyPr wrap="square" rtlCol="0">
            <a:spAutoFit/>
          </a:bodyPr>
          <a:lstStyle/>
          <a:p>
            <a:pPr algn="r"/>
            <a:r>
              <a:rPr lang="en-US" sz="800" dirty="0">
                <a:latin typeface="Calibri" pitchFamily="34" charset="0"/>
              </a:rPr>
              <a:t>Photo courtesy of Paul Beardsley</a:t>
            </a:r>
          </a:p>
        </p:txBody>
      </p:sp>
    </p:spTree>
    <p:extLst>
      <p:ext uri="{BB962C8B-B14F-4D97-AF65-F5344CB8AC3E}">
        <p14:creationId xmlns:p14="http://schemas.microsoft.com/office/powerpoint/2010/main" val="298399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14800" y="1779882"/>
            <a:ext cx="4623005" cy="44303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2933" r="20585"/>
          <a:stretch/>
        </p:blipFill>
        <p:spPr>
          <a:xfrm>
            <a:off x="447723" y="1817096"/>
            <a:ext cx="4347560" cy="4329705"/>
          </a:xfrm>
          <a:prstGeom prst="rect">
            <a:avLst/>
          </a:prstGeom>
        </p:spPr>
      </p:pic>
      <p:sp>
        <p:nvSpPr>
          <p:cNvPr id="7" name="Content Placeholder 2"/>
          <p:cNvSpPr txBox="1">
            <a:spLocks/>
          </p:cNvSpPr>
          <p:nvPr/>
        </p:nvSpPr>
        <p:spPr>
          <a:xfrm>
            <a:off x="220377" y="289969"/>
            <a:ext cx="2218023" cy="5425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solidFill>
                <a:srgbClr val="292934"/>
              </a:solidFill>
            </a:endParaRPr>
          </a:p>
        </p:txBody>
      </p:sp>
      <p:sp>
        <p:nvSpPr>
          <p:cNvPr id="6" name="Title 5"/>
          <p:cNvSpPr>
            <a:spLocks noGrp="1"/>
          </p:cNvSpPr>
          <p:nvPr>
            <p:ph type="title"/>
          </p:nvPr>
        </p:nvSpPr>
        <p:spPr>
          <a:xfrm>
            <a:off x="762000" y="457200"/>
            <a:ext cx="7924800" cy="990600"/>
          </a:xfrm>
        </p:spPr>
        <p:txBody>
          <a:bodyPr>
            <a:normAutofit/>
          </a:bodyPr>
          <a:lstStyle/>
          <a:p>
            <a:pPr marL="0" indent="0" fontAlgn="auto">
              <a:spcAft>
                <a:spcPts val="0"/>
              </a:spcAft>
            </a:pPr>
            <a:r>
              <a:rPr lang="en-US" dirty="0"/>
              <a:t>The Process of Meiosis</a:t>
            </a:r>
          </a:p>
        </p:txBody>
      </p:sp>
      <p:sp>
        <p:nvSpPr>
          <p:cNvPr id="8" name="TextBox 7">
            <a:extLst>
              <a:ext uri="{FF2B5EF4-FFF2-40B4-BE49-F238E27FC236}">
                <a16:creationId xmlns:a16="http://schemas.microsoft.com/office/drawing/2014/main" id="{6695D910-C729-4CA9-96BE-036F894DB0EB}"/>
              </a:ext>
            </a:extLst>
          </p:cNvPr>
          <p:cNvSpPr txBox="1"/>
          <p:nvPr/>
        </p:nvSpPr>
        <p:spPr>
          <a:xfrm>
            <a:off x="6400800" y="6248400"/>
            <a:ext cx="2286000" cy="215444"/>
          </a:xfrm>
          <a:prstGeom prst="rect">
            <a:avLst/>
          </a:prstGeom>
          <a:noFill/>
        </p:spPr>
        <p:txBody>
          <a:bodyPr wrap="square" rtlCol="0">
            <a:spAutoFit/>
          </a:bodyPr>
          <a:lstStyle/>
          <a:p>
            <a:pPr algn="r"/>
            <a:r>
              <a:rPr lang="en-US" sz="800" dirty="0">
                <a:latin typeface="Calibri" pitchFamily="34" charset="0"/>
              </a:rPr>
              <a:t>Courtesy of Cal Poly Pomona</a:t>
            </a:r>
          </a:p>
        </p:txBody>
      </p:sp>
    </p:spTree>
    <p:extLst>
      <p:ext uri="{BB962C8B-B14F-4D97-AF65-F5344CB8AC3E}">
        <p14:creationId xmlns:p14="http://schemas.microsoft.com/office/powerpoint/2010/main" val="80285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90600"/>
          </a:xfrm>
        </p:spPr>
        <p:txBody>
          <a:bodyPr/>
          <a:lstStyle/>
          <a:p>
            <a:r>
              <a:rPr lang="en-US" dirty="0"/>
              <a:t>Trends in Reflections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8180140"/>
              </p:ext>
            </p:extLst>
          </p:nvPr>
        </p:nvGraphicFramePr>
        <p:xfrm>
          <a:off x="609600" y="1371600"/>
          <a:ext cx="7924800" cy="5040855"/>
        </p:xfrm>
        <a:graphic>
          <a:graphicData uri="http://schemas.openxmlformats.org/drawingml/2006/table">
            <a:tbl>
              <a:tblPr firstRow="1" bandRow="1">
                <a:tableStyleId>{5C22544A-7EE6-4342-B048-85BDC9FD1C3A}</a:tableStyleId>
              </a:tblPr>
              <a:tblGrid>
                <a:gridCol w="4104542">
                  <a:extLst>
                    <a:ext uri="{9D8B030D-6E8A-4147-A177-3AD203B41FA5}">
                      <a16:colId xmlns:a16="http://schemas.microsoft.com/office/drawing/2014/main" val="20000"/>
                    </a:ext>
                  </a:extLst>
                </a:gridCol>
                <a:gridCol w="3820258">
                  <a:extLst>
                    <a:ext uri="{9D8B030D-6E8A-4147-A177-3AD203B41FA5}">
                      <a16:colId xmlns:a16="http://schemas.microsoft.com/office/drawing/2014/main" val="20001"/>
                    </a:ext>
                  </a:extLst>
                </a:gridCol>
              </a:tblGrid>
              <a:tr h="384586">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2670">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11363">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9026">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801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11363">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419999">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4223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Creating a Model of Meiosis</a:t>
            </a:r>
          </a:p>
        </p:txBody>
      </p:sp>
      <p:sp>
        <p:nvSpPr>
          <p:cNvPr id="3" name="Content Placeholder 2"/>
          <p:cNvSpPr>
            <a:spLocks noGrp="1"/>
          </p:cNvSpPr>
          <p:nvPr>
            <p:ph idx="1"/>
          </p:nvPr>
        </p:nvSpPr>
        <p:spPr>
          <a:xfrm>
            <a:off x="685800" y="1371600"/>
            <a:ext cx="8077200" cy="5105400"/>
          </a:xfrm>
        </p:spPr>
        <p:txBody>
          <a:bodyPr>
            <a:noAutofit/>
          </a:bodyPr>
          <a:lstStyle/>
          <a:p>
            <a:pPr marL="0" indent="0">
              <a:spcBef>
                <a:spcPts val="1200"/>
              </a:spcBef>
              <a:buNone/>
            </a:pPr>
            <a:r>
              <a:rPr lang="en-US" sz="2950" b="1" dirty="0"/>
              <a:t>Task: </a:t>
            </a:r>
            <a:r>
              <a:rPr lang="en-US" sz="2950" dirty="0"/>
              <a:t>In groups of three, develop a model of meiosis simulating how a plant that’s </a:t>
            </a:r>
            <a:r>
              <a:rPr lang="en-US" sz="2950" b="1" dirty="0"/>
              <a:t>heterozygous</a:t>
            </a:r>
            <a:r>
              <a:rPr lang="en-US" sz="2950" dirty="0"/>
              <a:t> for purple flower color can make pollen. </a:t>
            </a:r>
          </a:p>
          <a:p>
            <a:pPr marL="0" indent="0">
              <a:spcBef>
                <a:spcPts val="1800"/>
              </a:spcBef>
              <a:buNone/>
            </a:pPr>
            <a:r>
              <a:rPr lang="en-US" sz="2950" b="1" dirty="0"/>
              <a:t>Materials for each group: </a:t>
            </a:r>
            <a:r>
              <a:rPr lang="en-US" sz="2950" dirty="0" err="1"/>
              <a:t>playdough</a:t>
            </a:r>
            <a:r>
              <a:rPr lang="en-US" sz="2950" dirty="0"/>
              <a:t>, whiteboard, coin, small allele cards labeled “P “ and “p”</a:t>
            </a:r>
          </a:p>
          <a:p>
            <a:pPr marL="0" indent="0">
              <a:spcBef>
                <a:spcPts val="1800"/>
              </a:spcBef>
              <a:buNone/>
            </a:pPr>
            <a:r>
              <a:rPr lang="en-US" sz="2950" b="1" dirty="0"/>
              <a:t>Assumptions:</a:t>
            </a:r>
          </a:p>
          <a:p>
            <a:pPr marL="932688" lvl="1" indent="-548640">
              <a:spcBef>
                <a:spcPts val="0"/>
              </a:spcBef>
              <a:buFont typeface="+mj-lt"/>
              <a:buAutoNum type="arabicPeriod"/>
            </a:pPr>
            <a:r>
              <a:rPr lang="en-US" sz="2950" dirty="0"/>
              <a:t>The plant has two different chromosomes.</a:t>
            </a:r>
          </a:p>
          <a:p>
            <a:pPr marL="932688" lvl="1" indent="-548640">
              <a:spcBef>
                <a:spcPts val="0"/>
              </a:spcBef>
              <a:buFont typeface="+mj-lt"/>
              <a:buAutoNum type="arabicPeriod"/>
            </a:pPr>
            <a:r>
              <a:rPr lang="en-US" sz="2950" dirty="0"/>
              <a:t>There are two copies of each chromosome.</a:t>
            </a:r>
          </a:p>
          <a:p>
            <a:pPr marL="932688" lvl="1" indent="-548640">
              <a:spcBef>
                <a:spcPts val="0"/>
              </a:spcBef>
              <a:buFont typeface="+mj-lt"/>
              <a:buAutoNum type="arabicPeriod"/>
            </a:pPr>
            <a:r>
              <a:rPr lang="en-US" sz="2950" dirty="0"/>
              <a:t>The gene for flower color is on the second chromosome.</a:t>
            </a:r>
          </a:p>
        </p:txBody>
      </p:sp>
    </p:spTree>
    <p:extLst>
      <p:ext uri="{BB962C8B-B14F-4D97-AF65-F5344CB8AC3E}">
        <p14:creationId xmlns:p14="http://schemas.microsoft.com/office/powerpoint/2010/main" val="1615741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977926" cy="2362201"/>
          </a:xfrm>
        </p:spPr>
        <p:txBody>
          <a:bodyPr/>
          <a:lstStyle/>
          <a:p>
            <a:pPr marL="0" indent="0">
              <a:buNone/>
            </a:pPr>
            <a:r>
              <a:rPr lang="en-US" sz="3200" b="1" dirty="0"/>
              <a:t>Group task: </a:t>
            </a:r>
            <a:r>
              <a:rPr lang="en-US" sz="3200" dirty="0"/>
              <a:t>Simulate what happens when two heterozygous plants are crossed. Flip a coin to demonstrate the possible allele combinations.</a:t>
            </a:r>
          </a:p>
          <a:p>
            <a:pPr marL="731520" indent="-365760">
              <a:spcBef>
                <a:spcPts val="1200"/>
              </a:spcBef>
            </a:pPr>
            <a:r>
              <a:rPr lang="en-US" sz="3200" dirty="0"/>
              <a:t>What are the possible outcomes?</a:t>
            </a:r>
          </a:p>
        </p:txBody>
      </p:sp>
      <p:pic>
        <p:nvPicPr>
          <p:cNvPr id="5"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11" b="14667"/>
          <a:stretch/>
        </p:blipFill>
        <p:spPr bwMode="auto">
          <a:xfrm>
            <a:off x="1652076" y="3736496"/>
            <a:ext cx="2175216" cy="244253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Multiply 6"/>
          <p:cNvSpPr/>
          <p:nvPr/>
        </p:nvSpPr>
        <p:spPr>
          <a:xfrm>
            <a:off x="3962400" y="44196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600">
              <a:solidFill>
                <a:srgbClr val="FFFFFF"/>
              </a:solidFill>
            </a:endParaRPr>
          </a:p>
        </p:txBody>
      </p:sp>
      <p:pic>
        <p:nvPicPr>
          <p:cNvPr id="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11" b="11112"/>
          <a:stretch/>
        </p:blipFill>
        <p:spPr bwMode="auto">
          <a:xfrm>
            <a:off x="5154161" y="3733801"/>
            <a:ext cx="2086483" cy="244938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a:spLocks noGrp="1"/>
          </p:cNvSpPr>
          <p:nvPr>
            <p:ph type="title"/>
          </p:nvPr>
        </p:nvSpPr>
        <p:spPr>
          <a:xfrm>
            <a:off x="609600" y="381000"/>
            <a:ext cx="8077200" cy="990600"/>
          </a:xfrm>
        </p:spPr>
        <p:txBody>
          <a:bodyPr>
            <a:normAutofit/>
          </a:bodyPr>
          <a:lstStyle/>
          <a:p>
            <a:r>
              <a:rPr lang="en-US" dirty="0"/>
              <a:t>Creating a Model of Meiosis</a:t>
            </a:r>
          </a:p>
        </p:txBody>
      </p:sp>
      <p:sp>
        <p:nvSpPr>
          <p:cNvPr id="9" name="TextBox 8">
            <a:extLst>
              <a:ext uri="{FF2B5EF4-FFF2-40B4-BE49-F238E27FC236}">
                <a16:creationId xmlns:a16="http://schemas.microsoft.com/office/drawing/2014/main" id="{BB7DE821-509D-4964-9DA4-6A643E1CD22F}"/>
              </a:ext>
            </a:extLst>
          </p:cNvPr>
          <p:cNvSpPr txBox="1"/>
          <p:nvPr/>
        </p:nvSpPr>
        <p:spPr>
          <a:xfrm>
            <a:off x="5054402" y="6179028"/>
            <a:ext cx="2286000" cy="215444"/>
          </a:xfrm>
          <a:prstGeom prst="rect">
            <a:avLst/>
          </a:prstGeom>
          <a:noFill/>
        </p:spPr>
        <p:txBody>
          <a:bodyPr wrap="square" rtlCol="0">
            <a:spAutoFit/>
          </a:bodyPr>
          <a:lstStyle/>
          <a:p>
            <a:pPr algn="r"/>
            <a:r>
              <a:rPr lang="en-US" sz="800" dirty="0">
                <a:latin typeface="Calibri" pitchFamily="34" charset="0"/>
              </a:rPr>
              <a:t>Photo courtesy of </a:t>
            </a:r>
            <a:r>
              <a:rPr lang="en-US" sz="800" dirty="0" err="1">
                <a:latin typeface="Calibri" pitchFamily="34" charset="0"/>
              </a:rPr>
              <a:t>Acabashi</a:t>
            </a:r>
            <a:r>
              <a:rPr lang="en-US" sz="800" dirty="0">
                <a:latin typeface="Calibri" pitchFamily="34" charset="0"/>
              </a:rPr>
              <a:t>, Wikimedia Commons</a:t>
            </a:r>
          </a:p>
        </p:txBody>
      </p:sp>
    </p:spTree>
    <p:extLst>
      <p:ext uri="{BB962C8B-B14F-4D97-AF65-F5344CB8AC3E}">
        <p14:creationId xmlns:p14="http://schemas.microsoft.com/office/powerpoint/2010/main" val="414302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78950189"/>
              </p:ext>
            </p:extLst>
          </p:nvPr>
        </p:nvGraphicFramePr>
        <p:xfrm>
          <a:off x="457200" y="1447800"/>
          <a:ext cx="8305800" cy="5008154"/>
        </p:xfrm>
        <a:graphic>
          <a:graphicData uri="http://schemas.openxmlformats.org/drawingml/2006/table">
            <a:tbl>
              <a:tblPr firstRow="1" bandRow="1">
                <a:tableStyleId>{073A0DAA-6AF3-43AB-8588-CEC1D06C72B9}</a:tableStyleId>
              </a:tblPr>
              <a:tblGrid>
                <a:gridCol w="1661160">
                  <a:extLst>
                    <a:ext uri="{9D8B030D-6E8A-4147-A177-3AD203B41FA5}">
                      <a16:colId xmlns:a16="http://schemas.microsoft.com/office/drawing/2014/main" val="20000"/>
                    </a:ext>
                  </a:extLst>
                </a:gridCol>
                <a:gridCol w="138684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457200">
                <a:tc>
                  <a:txBody>
                    <a:bodyPr/>
                    <a:lstStyle/>
                    <a:p>
                      <a:pPr algn="ctr"/>
                      <a:r>
                        <a:rPr lang="en-US" dirty="0"/>
                        <a:t>Part of Model</a:t>
                      </a:r>
                    </a:p>
                  </a:txBody>
                  <a:tcPr/>
                </a:tc>
                <a:tc>
                  <a:txBody>
                    <a:bodyPr/>
                    <a:lstStyle/>
                    <a:p>
                      <a:pPr algn="ctr"/>
                      <a:r>
                        <a:rPr lang="en-US"/>
                        <a:t>Is Like …</a:t>
                      </a:r>
                      <a:endParaRPr lang="en-US" dirty="0"/>
                    </a:p>
                  </a:txBody>
                  <a:tcPr/>
                </a:tc>
                <a:tc>
                  <a:txBody>
                    <a:bodyPr/>
                    <a:lstStyle/>
                    <a:p>
                      <a:pPr algn="ctr"/>
                      <a:r>
                        <a:rPr lang="en-US" dirty="0"/>
                        <a:t>Part of Nature</a:t>
                      </a:r>
                    </a:p>
                  </a:txBody>
                  <a:tcPr/>
                </a:tc>
                <a:tc>
                  <a:txBody>
                    <a:bodyPr/>
                    <a:lstStyle/>
                    <a:p>
                      <a:pPr algn="ctr"/>
                      <a:r>
                        <a:rPr lang="en-US" dirty="0"/>
                        <a:t>Because …</a:t>
                      </a:r>
                    </a:p>
                  </a:txBody>
                  <a:tcPr/>
                </a:tc>
                <a:tc>
                  <a:txBody>
                    <a:bodyPr/>
                    <a:lstStyle/>
                    <a:p>
                      <a:pPr algn="ctr"/>
                      <a:r>
                        <a:rPr lang="en-US" dirty="0"/>
                        <a:t>Reason</a:t>
                      </a:r>
                    </a:p>
                  </a:txBody>
                  <a:tcPr/>
                </a:tc>
                <a:extLst>
                  <a:ext uri="{0D108BD9-81ED-4DB2-BD59-A6C34878D82A}">
                    <a16:rowId xmlns:a16="http://schemas.microsoft.com/office/drawing/2014/main" val="10000"/>
                  </a:ext>
                </a:extLst>
              </a:tr>
              <a:tr h="806410">
                <a:tc>
                  <a:txBody>
                    <a:bodyPr/>
                    <a:lstStyle/>
                    <a:p>
                      <a:r>
                        <a:rPr lang="en-US" dirty="0"/>
                        <a:t>The letter</a:t>
                      </a:r>
                      <a:r>
                        <a:rPr lang="en-US" baseline="0" dirty="0"/>
                        <a:t> </a:t>
                      </a:r>
                      <a:r>
                        <a:rPr lang="en-US" i="1" baseline="0" dirty="0"/>
                        <a:t>P</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 like …</a:t>
                      </a:r>
                    </a:p>
                    <a:p>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because …</a:t>
                      </a:r>
                    </a:p>
                    <a:p>
                      <a:endParaRPr lang="en-US" dirty="0"/>
                    </a:p>
                  </a:txBody>
                  <a:tcPr/>
                </a:tc>
                <a:tc>
                  <a:txBody>
                    <a:bodyPr/>
                    <a:lstStyle/>
                    <a:p>
                      <a:endParaRPr lang="en-US"/>
                    </a:p>
                  </a:txBody>
                  <a:tcPr/>
                </a:tc>
                <a:extLst>
                  <a:ext uri="{0D108BD9-81ED-4DB2-BD59-A6C34878D82A}">
                    <a16:rowId xmlns:a16="http://schemas.microsoft.com/office/drawing/2014/main" val="10001"/>
                  </a:ext>
                </a:extLst>
              </a:tr>
              <a:tr h="936136">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 like …</a:t>
                      </a:r>
                    </a:p>
                    <a:p>
                      <a:endParaRPr lang="en-US" dirty="0"/>
                    </a:p>
                  </a:txBody>
                  <a:tcPr/>
                </a:tc>
                <a:tc>
                  <a:txBody>
                    <a:bodyPr/>
                    <a:lstStyle/>
                    <a:p>
                      <a:r>
                        <a:rPr lang="en-US" dirty="0"/>
                        <a:t>the</a:t>
                      </a:r>
                      <a:r>
                        <a:rPr lang="en-US" baseline="0" dirty="0"/>
                        <a:t> recessive allele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because …</a:t>
                      </a:r>
                    </a:p>
                    <a:p>
                      <a:endParaRPr lang="en-US" dirty="0"/>
                    </a:p>
                  </a:txBody>
                  <a:tcPr/>
                </a:tc>
                <a:tc>
                  <a:txBody>
                    <a:bodyPr/>
                    <a:lstStyle/>
                    <a:p>
                      <a:endParaRPr lang="en-US"/>
                    </a:p>
                  </a:txBody>
                  <a:tcPr/>
                </a:tc>
                <a:extLst>
                  <a:ext uri="{0D108BD9-81ED-4DB2-BD59-A6C34878D82A}">
                    <a16:rowId xmlns:a16="http://schemas.microsoft.com/office/drawing/2014/main" val="10002"/>
                  </a:ext>
                </a:extLst>
              </a:tr>
              <a:tr h="936136">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 like …</a:t>
                      </a:r>
                    </a:p>
                  </a:txBody>
                  <a:tcPr/>
                </a:tc>
                <a:tc>
                  <a:txBody>
                    <a:bodyPr/>
                    <a:lstStyle/>
                    <a:p>
                      <a:r>
                        <a:rPr lang="en-US" dirty="0"/>
                        <a:t>a chromosome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because …</a:t>
                      </a:r>
                    </a:p>
                    <a:p>
                      <a:endParaRPr lang="en-US" dirty="0"/>
                    </a:p>
                  </a:txBody>
                  <a:tcPr/>
                </a:tc>
                <a:tc>
                  <a:txBody>
                    <a:bodyPr/>
                    <a:lstStyle/>
                    <a:p>
                      <a:endParaRPr lang="en-US" dirty="0"/>
                    </a:p>
                  </a:txBody>
                  <a:tcPr/>
                </a:tc>
                <a:extLst>
                  <a:ext uri="{0D108BD9-81ED-4DB2-BD59-A6C34878D82A}">
                    <a16:rowId xmlns:a16="http://schemas.microsoft.com/office/drawing/2014/main" val="10003"/>
                  </a:ext>
                </a:extLst>
              </a:tr>
              <a:tr h="936136">
                <a:tc>
                  <a:txBody>
                    <a:bodyPr/>
                    <a:lstStyle/>
                    <a:p>
                      <a:r>
                        <a:rPr lang="en-US" dirty="0"/>
                        <a:t>Coin flipping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 like …</a:t>
                      </a:r>
                    </a:p>
                    <a:p>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because …</a:t>
                      </a:r>
                    </a:p>
                    <a:p>
                      <a:endParaRPr lang="en-US" dirty="0"/>
                    </a:p>
                  </a:txBody>
                  <a:tcPr/>
                </a:tc>
                <a:tc>
                  <a:txBody>
                    <a:bodyPr/>
                    <a:lstStyle/>
                    <a:p>
                      <a:endParaRPr lang="en-US" dirty="0"/>
                    </a:p>
                  </a:txBody>
                  <a:tcPr/>
                </a:tc>
                <a:extLst>
                  <a:ext uri="{0D108BD9-81ED-4DB2-BD59-A6C34878D82A}">
                    <a16:rowId xmlns:a16="http://schemas.microsoft.com/office/drawing/2014/main" val="10004"/>
                  </a:ext>
                </a:extLst>
              </a:tr>
              <a:tr h="936136">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 like …</a:t>
                      </a:r>
                    </a:p>
                    <a:p>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because …</a:t>
                      </a:r>
                    </a:p>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5" name="Title 1"/>
          <p:cNvSpPr>
            <a:spLocks noGrp="1"/>
          </p:cNvSpPr>
          <p:nvPr>
            <p:ph type="title"/>
          </p:nvPr>
        </p:nvSpPr>
        <p:spPr>
          <a:xfrm>
            <a:off x="457200" y="457200"/>
            <a:ext cx="8229600" cy="762000"/>
          </a:xfrm>
        </p:spPr>
        <p:txBody>
          <a:bodyPr>
            <a:normAutofit/>
          </a:bodyPr>
          <a:lstStyle/>
          <a:p>
            <a:r>
              <a:rPr lang="en-US" dirty="0"/>
              <a:t>Interpreting the Results</a:t>
            </a:r>
          </a:p>
        </p:txBody>
      </p:sp>
    </p:spTree>
    <p:extLst>
      <p:ext uri="{BB962C8B-B14F-4D97-AF65-F5344CB8AC3E}">
        <p14:creationId xmlns:p14="http://schemas.microsoft.com/office/powerpoint/2010/main" val="3088368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305800" cy="990600"/>
          </a:xfrm>
        </p:spPr>
        <p:txBody>
          <a:bodyPr>
            <a:noAutofit/>
          </a:bodyPr>
          <a:lstStyle/>
          <a:p>
            <a:r>
              <a:rPr lang="en-US" sz="3800" dirty="0"/>
              <a:t>Reflect: Content Deepening Focus Question</a:t>
            </a:r>
          </a:p>
        </p:txBody>
      </p:sp>
      <p:sp>
        <p:nvSpPr>
          <p:cNvPr id="3" name="Content Placeholder 2"/>
          <p:cNvSpPr>
            <a:spLocks noGrp="1"/>
          </p:cNvSpPr>
          <p:nvPr>
            <p:ph idx="1"/>
          </p:nvPr>
        </p:nvSpPr>
        <p:spPr>
          <a:xfrm>
            <a:off x="609600" y="1524000"/>
            <a:ext cx="8229600" cy="4876800"/>
          </a:xfrm>
        </p:spPr>
        <p:txBody>
          <a:bodyPr>
            <a:normAutofit/>
          </a:bodyPr>
          <a:lstStyle/>
          <a:p>
            <a:pPr marL="0" indent="0">
              <a:spcBef>
                <a:spcPts val="1200"/>
              </a:spcBef>
              <a:buNone/>
            </a:pPr>
            <a:r>
              <a:rPr lang="en-US" sz="3200" i="1" dirty="0"/>
              <a:t>How can we represent DNA, genes, and chromosomes to make sense of trait-variation patterns?</a:t>
            </a:r>
          </a:p>
          <a:p>
            <a:pPr marL="731520" indent="-365760">
              <a:spcBef>
                <a:spcPts val="1800"/>
              </a:spcBef>
              <a:buFont typeface="Arial" pitchFamily="34" charset="0"/>
              <a:buChar char="•"/>
            </a:pPr>
            <a:r>
              <a:rPr lang="en-US" sz="3200" dirty="0"/>
              <a:t>What have we learned from the meiosis simulation that might help us answer this question?</a:t>
            </a:r>
          </a:p>
        </p:txBody>
      </p:sp>
    </p:spTree>
    <p:extLst>
      <p:ext uri="{BB962C8B-B14F-4D97-AF65-F5344CB8AC3E}">
        <p14:creationId xmlns:p14="http://schemas.microsoft.com/office/powerpoint/2010/main" val="1969488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4400" dirty="0"/>
            </a:br>
            <a:r>
              <a:rPr lang="en-US" sz="4400" dirty="0"/>
              <a:t>Bill Color in </a:t>
            </a:r>
            <a:r>
              <a:rPr lang="en-US" sz="4400" dirty="0" err="1"/>
              <a:t>Duckos</a:t>
            </a:r>
            <a:br>
              <a:rPr lang="en-US" sz="4400" dirty="0"/>
            </a:br>
            <a:endParaRPr lang="en-US" sz="4400" dirty="0"/>
          </a:p>
        </p:txBody>
      </p:sp>
      <p:sp>
        <p:nvSpPr>
          <p:cNvPr id="3" name="Content Placeholder 2"/>
          <p:cNvSpPr>
            <a:spLocks noGrp="1"/>
          </p:cNvSpPr>
          <p:nvPr>
            <p:ph idx="1"/>
          </p:nvPr>
        </p:nvSpPr>
        <p:spPr>
          <a:xfrm>
            <a:off x="685800" y="1600200"/>
            <a:ext cx="8001000" cy="4800600"/>
          </a:xfrm>
        </p:spPr>
        <p:txBody>
          <a:bodyPr/>
          <a:lstStyle/>
          <a:p>
            <a:pPr marL="0" indent="0" algn="ctr">
              <a:buNone/>
            </a:pPr>
            <a:endParaRPr lang="en-US" sz="4000" dirty="0"/>
          </a:p>
          <a:p>
            <a:pPr marL="0" indent="0" algn="ctr">
              <a:buNone/>
            </a:pPr>
            <a:endParaRPr lang="en-US" sz="4000" dirty="0"/>
          </a:p>
          <a:p>
            <a:pPr marL="0" indent="0" algn="ctr">
              <a:buNone/>
            </a:pPr>
            <a:endParaRPr lang="en-US" sz="4000" dirty="0"/>
          </a:p>
          <a:p>
            <a:pPr marL="0" indent="0">
              <a:spcBef>
                <a:spcPts val="2400"/>
              </a:spcBef>
              <a:buNone/>
            </a:pPr>
            <a:r>
              <a:rPr lang="en-US" sz="3200" dirty="0"/>
              <a:t>How are alleles passed from parents to offspring? </a:t>
            </a:r>
          </a:p>
          <a:p>
            <a:pPr marL="0" indent="0">
              <a:spcBef>
                <a:spcPts val="1800"/>
              </a:spcBef>
              <a:buNone/>
            </a:pPr>
            <a:r>
              <a:rPr lang="en-US" sz="3200" dirty="0"/>
              <a:t>Let’s find out by tracing the bill-color trait in organisms called</a:t>
            </a:r>
            <a:r>
              <a:rPr lang="en-US" sz="3200" i="1" dirty="0"/>
              <a:t> </a:t>
            </a:r>
            <a:r>
              <a:rPr lang="en-US" sz="3200" i="1" dirty="0" err="1"/>
              <a:t>duckos</a:t>
            </a:r>
            <a:r>
              <a:rPr lang="en-US" sz="3200" dirty="0"/>
              <a: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2667000" y="1828800"/>
            <a:ext cx="3733800" cy="1880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4729716" y="3709663"/>
            <a:ext cx="1676400" cy="215444"/>
          </a:xfrm>
          <a:prstGeom prst="rect">
            <a:avLst/>
          </a:prstGeom>
          <a:noFill/>
        </p:spPr>
        <p:txBody>
          <a:bodyPr wrap="square" rtlCol="0">
            <a:spAutoFit/>
          </a:bodyPr>
          <a:lstStyle/>
          <a:p>
            <a:pPr algn="r"/>
            <a:r>
              <a:rPr lang="en-US" sz="800" dirty="0">
                <a:latin typeface="Calibri" pitchFamily="34" charset="0"/>
              </a:rPr>
              <a:t>Photo courtesy of BSCS</a:t>
            </a:r>
          </a:p>
        </p:txBody>
      </p:sp>
    </p:spTree>
    <p:extLst>
      <p:ext uri="{BB962C8B-B14F-4D97-AF65-F5344CB8AC3E}">
        <p14:creationId xmlns:p14="http://schemas.microsoft.com/office/powerpoint/2010/main" val="3859956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a:bodyPr>
          <a:lstStyle/>
          <a:p>
            <a:r>
              <a:rPr lang="en-US" dirty="0"/>
              <a:t>Teaching Practice: </a:t>
            </a:r>
            <a:r>
              <a:rPr lang="en-US" dirty="0" err="1"/>
              <a:t>Ducko</a:t>
            </a:r>
            <a:r>
              <a:rPr lang="en-US" dirty="0"/>
              <a:t> Simulation 1</a:t>
            </a:r>
          </a:p>
        </p:txBody>
      </p:sp>
      <p:sp>
        <p:nvSpPr>
          <p:cNvPr id="3" name="Content Placeholder 2"/>
          <p:cNvSpPr>
            <a:spLocks noGrp="1"/>
          </p:cNvSpPr>
          <p:nvPr>
            <p:ph idx="1"/>
          </p:nvPr>
        </p:nvSpPr>
        <p:spPr>
          <a:xfrm>
            <a:off x="609600" y="1371600"/>
            <a:ext cx="8153400" cy="4876800"/>
          </a:xfrm>
        </p:spPr>
        <p:txBody>
          <a:bodyPr>
            <a:normAutofit/>
          </a:bodyPr>
          <a:lstStyle/>
          <a:p>
            <a:pPr marL="0" indent="0">
              <a:spcBef>
                <a:spcPts val="600"/>
              </a:spcBef>
              <a:buNone/>
            </a:pPr>
            <a:r>
              <a:rPr lang="en-US" sz="3000" dirty="0"/>
              <a:t>Pair up and decide who will be Teacher A and Teacher B. Then read the activity instructions for lesson 4a in your lesson plans binders.</a:t>
            </a:r>
          </a:p>
          <a:p>
            <a:pPr marL="932688" indent="0">
              <a:spcBef>
                <a:spcPts val="1800"/>
              </a:spcBef>
              <a:buNone/>
            </a:pPr>
            <a:r>
              <a:rPr lang="en-US" sz="3000" b="1" dirty="0"/>
              <a:t>Teacher A:</a:t>
            </a:r>
            <a:r>
              <a:rPr lang="en-US" sz="3000" dirty="0"/>
              <a:t> Teach the simulation activity and respond to your partner’s questions.</a:t>
            </a:r>
          </a:p>
          <a:p>
            <a:pPr marL="932688" indent="0">
              <a:spcBef>
                <a:spcPts val="1200"/>
              </a:spcBef>
              <a:buNone/>
            </a:pPr>
            <a:r>
              <a:rPr lang="en-US" sz="3000" b="1" dirty="0"/>
              <a:t>Teacher B:</a:t>
            </a:r>
            <a:r>
              <a:rPr lang="en-US" sz="3000" dirty="0"/>
              <a:t> Write down questions students might ask and how you would respond if you were the teacher. Ask your partner these questions during the simulation.</a:t>
            </a:r>
            <a:endParaRPr lang="en-US" dirty="0"/>
          </a:p>
        </p:txBody>
      </p:sp>
      <p:sp>
        <p:nvSpPr>
          <p:cNvPr id="4" name="TextBox 3">
            <a:hlinkClick r:id="rId3" action="ppaction://hlinkfile"/>
          </p:cNvPr>
          <p:cNvSpPr txBox="1"/>
          <p:nvPr/>
        </p:nvSpPr>
        <p:spPr>
          <a:xfrm>
            <a:off x="3657600" y="6172200"/>
            <a:ext cx="5270024" cy="369332"/>
          </a:xfrm>
          <a:prstGeom prst="rect">
            <a:avLst/>
          </a:prstGeom>
          <a:noFill/>
        </p:spPr>
        <p:txBody>
          <a:bodyPr wrap="square" rtlCol="0">
            <a:spAutoFit/>
          </a:bodyPr>
          <a:lstStyle/>
          <a:p>
            <a:r>
              <a:rPr lang="en-US" dirty="0">
                <a:solidFill>
                  <a:srgbClr val="0070C0"/>
                </a:solidFill>
              </a:rPr>
              <a:t>Link to video clip: </a:t>
            </a:r>
            <a:r>
              <a:rPr lang="en-US" dirty="0">
                <a:solidFill>
                  <a:srgbClr val="0070C0"/>
                </a:solidFill>
                <a:hlinkClick r:id="rId4"/>
              </a:rPr>
              <a:t>3.3_Lisa_Defoort_GEN_L1</a:t>
            </a:r>
            <a:endParaRPr lang="en-US" dirty="0">
              <a:solidFill>
                <a:srgbClr val="0070C0"/>
              </a:solidFill>
            </a:endParaRPr>
          </a:p>
        </p:txBody>
      </p:sp>
    </p:spTree>
    <p:extLst>
      <p:ext uri="{BB962C8B-B14F-4D97-AF65-F5344CB8AC3E}">
        <p14:creationId xmlns:p14="http://schemas.microsoft.com/office/powerpoint/2010/main" val="569466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01000" cy="990600"/>
          </a:xfrm>
        </p:spPr>
        <p:txBody>
          <a:bodyPr>
            <a:normAutofit/>
          </a:bodyPr>
          <a:lstStyle/>
          <a:p>
            <a:r>
              <a:rPr lang="en-US" dirty="0"/>
              <a:t>Teaching Practice: </a:t>
            </a:r>
            <a:r>
              <a:rPr lang="en-US" dirty="0" err="1"/>
              <a:t>Ducko</a:t>
            </a:r>
            <a:r>
              <a:rPr lang="en-US" dirty="0"/>
              <a:t> Simulation 2</a:t>
            </a:r>
          </a:p>
        </p:txBody>
      </p:sp>
      <p:sp>
        <p:nvSpPr>
          <p:cNvPr id="3" name="Content Placeholder 2"/>
          <p:cNvSpPr>
            <a:spLocks noGrp="1"/>
          </p:cNvSpPr>
          <p:nvPr>
            <p:ph idx="1"/>
          </p:nvPr>
        </p:nvSpPr>
        <p:spPr>
          <a:xfrm>
            <a:off x="762000" y="1219200"/>
            <a:ext cx="8153400" cy="5334000"/>
          </a:xfrm>
        </p:spPr>
        <p:txBody>
          <a:bodyPr>
            <a:normAutofit fontScale="92500" lnSpcReduction="10000"/>
          </a:bodyPr>
          <a:lstStyle/>
          <a:p>
            <a:pPr marL="365760" indent="-365760">
              <a:spcBef>
                <a:spcPts val="600"/>
              </a:spcBef>
              <a:buFont typeface="+mj-lt"/>
              <a:buAutoNum type="arabicPeriod"/>
            </a:pPr>
            <a:r>
              <a:rPr lang="en-US" sz="3100" dirty="0"/>
              <a:t>Switch teaching roles for the second simulation.</a:t>
            </a:r>
          </a:p>
          <a:p>
            <a:pPr marL="365760" indent="-365760">
              <a:spcBef>
                <a:spcPts val="1200"/>
              </a:spcBef>
              <a:buFont typeface="+mj-lt"/>
              <a:buAutoNum type="arabicPeriod"/>
            </a:pPr>
            <a:r>
              <a:rPr lang="en-US" sz="3100" dirty="0"/>
              <a:t>Locate handout 4.5 (Making Generation 2 </a:t>
            </a:r>
            <a:r>
              <a:rPr lang="en-US" sz="3100" dirty="0" err="1"/>
              <a:t>Duckos</a:t>
            </a:r>
            <a:r>
              <a:rPr lang="en-US" sz="3100" dirty="0"/>
              <a:t>) in your lesson plans binder and read the worksheet instructions. Then read the teacher instructions for lesson 4b in your lesson plans binder. Make sure you have the necessary supplies.</a:t>
            </a:r>
          </a:p>
          <a:p>
            <a:pPr marL="365760" indent="-365760">
              <a:spcBef>
                <a:spcPts val="1200"/>
              </a:spcBef>
              <a:buFont typeface="+mj-lt"/>
              <a:buAutoNum type="arabicPeriod"/>
            </a:pPr>
            <a:r>
              <a:rPr lang="en-US" sz="3100" dirty="0"/>
              <a:t>To increase the sample size for this activity, you’ll build 10 Generation 2 </a:t>
            </a:r>
            <a:r>
              <a:rPr lang="en-US" sz="3100" dirty="0" err="1"/>
              <a:t>duckos</a:t>
            </a:r>
            <a:r>
              <a:rPr lang="en-US" sz="3100" dirty="0"/>
              <a:t> instead of two.</a:t>
            </a:r>
          </a:p>
          <a:p>
            <a:pPr marL="365760" indent="-365760">
              <a:spcBef>
                <a:spcPts val="1200"/>
              </a:spcBef>
              <a:buFont typeface="+mj-lt"/>
              <a:buAutoNum type="arabicPeriod"/>
            </a:pPr>
            <a:r>
              <a:rPr lang="en-US" sz="3100" dirty="0"/>
              <a:t>After the simulation, we’ll compile the results, create a bar graph, and compute the ratio of red- billed to orange-billed </a:t>
            </a:r>
            <a:r>
              <a:rPr lang="en-US" sz="3100" dirty="0" err="1"/>
              <a:t>duckos</a:t>
            </a:r>
            <a:r>
              <a:rPr lang="en-US" sz="3100" dirty="0"/>
              <a:t>.</a:t>
            </a:r>
          </a:p>
          <a:p>
            <a:pPr marL="365760" indent="-365760">
              <a:lnSpc>
                <a:spcPct val="110000"/>
              </a:lnSpc>
              <a:spcBef>
                <a:spcPts val="600"/>
              </a:spcBef>
              <a:buFont typeface="+mj-lt"/>
              <a:buAutoNum type="arabicPeriod"/>
            </a:pPr>
            <a:endParaRPr lang="en-US" sz="3000" dirty="0"/>
          </a:p>
        </p:txBody>
      </p:sp>
    </p:spTree>
    <p:extLst>
      <p:ext uri="{BB962C8B-B14F-4D97-AF65-F5344CB8AC3E}">
        <p14:creationId xmlns:p14="http://schemas.microsoft.com/office/powerpoint/2010/main" val="569466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78535" y="1945640"/>
            <a:ext cx="763270" cy="816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Oval 4"/>
          <p:cNvSpPr/>
          <p:nvPr/>
        </p:nvSpPr>
        <p:spPr>
          <a:xfrm>
            <a:off x="2743200" y="1946910"/>
            <a:ext cx="763270" cy="816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p:cNvSpPr/>
          <p:nvPr/>
        </p:nvSpPr>
        <p:spPr>
          <a:xfrm>
            <a:off x="7620000" y="2209800"/>
            <a:ext cx="612140" cy="221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Curved Connector 6"/>
          <p:cNvCxnSpPr/>
          <p:nvPr/>
        </p:nvCxnSpPr>
        <p:spPr>
          <a:xfrm>
            <a:off x="8232775" y="2324735"/>
            <a:ext cx="559435" cy="320040"/>
          </a:xfrm>
          <a:prstGeom prst="curvedConnector3">
            <a:avLst>
              <a:gd name="adj1" fmla="val 40479"/>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737225" y="2204085"/>
            <a:ext cx="612140" cy="221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 name="Curved Connector 8"/>
          <p:cNvCxnSpPr/>
          <p:nvPr/>
        </p:nvCxnSpPr>
        <p:spPr>
          <a:xfrm>
            <a:off x="6350000" y="2319020"/>
            <a:ext cx="559435" cy="320040"/>
          </a:xfrm>
          <a:prstGeom prst="curvedConnector3">
            <a:avLst>
              <a:gd name="adj1" fmla="val 40479"/>
            </a:avLst>
          </a:prstGeom>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2862734" y="364868"/>
            <a:ext cx="337406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2"/>
                </a:solidFill>
                <a:effectLst/>
                <a:latin typeface="Calibri" pitchFamily="34" charset="0"/>
                <a:ea typeface="Calibri" pitchFamily="34" charset="0"/>
                <a:cs typeface="Times New Roman" pitchFamily="18" charset="0"/>
              </a:rPr>
              <a:t>Generation 1 </a:t>
            </a:r>
            <a:r>
              <a:rPr kumimoji="0" lang="en-US" altLang="en-US" sz="2800" b="1" i="0" u="none" strike="noStrike" cap="none" normalizeH="0" baseline="0" dirty="0" err="1">
                <a:ln>
                  <a:noFill/>
                </a:ln>
                <a:solidFill>
                  <a:schemeClr val="tx2"/>
                </a:solidFill>
                <a:effectLst/>
                <a:latin typeface="Calibri" pitchFamily="34" charset="0"/>
                <a:ea typeface="Calibri" pitchFamily="34" charset="0"/>
                <a:cs typeface="Times New Roman" pitchFamily="18" charset="0"/>
              </a:rPr>
              <a:t>Duckos</a:t>
            </a:r>
            <a:r>
              <a:rPr kumimoji="0" lang="en-US" altLang="en-US" sz="2800" b="1" i="0" u="none" strike="noStrike" cap="none" normalizeH="0" baseline="0" dirty="0">
                <a:ln>
                  <a:noFill/>
                </a:ln>
                <a:solidFill>
                  <a:schemeClr val="tx2"/>
                </a:solidFill>
                <a:effectLst/>
                <a:latin typeface="Calibri" pitchFamily="34" charset="0"/>
                <a:ea typeface="Calibri"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Parents’ Alleles   </a:t>
            </a:r>
            <a:endParaRPr kumimoji="0" lang="en-US" altLang="en-US" sz="2400" b="1" i="0" u="none" strike="noStrike" cap="none" normalizeH="0" baseline="0" dirty="0">
              <a:ln>
                <a:noFill/>
              </a:ln>
              <a:solidFill>
                <a:schemeClr val="tx1"/>
              </a:solidFill>
              <a:effectLst/>
            </a:endParaRPr>
          </a:p>
        </p:txBody>
      </p:sp>
      <p:sp>
        <p:nvSpPr>
          <p:cNvPr id="11" name="Rectangle 8"/>
          <p:cNvSpPr>
            <a:spLocks noChangeArrowheads="1"/>
          </p:cNvSpPr>
          <p:nvPr/>
        </p:nvSpPr>
        <p:spPr bwMode="auto">
          <a:xfrm>
            <a:off x="304800" y="1112222"/>
            <a:ext cx="8305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57200" fontAlgn="base">
              <a:spcBef>
                <a:spcPct val="0"/>
              </a:spcBef>
              <a:spcAft>
                <a:spcPct val="0"/>
              </a:spcAft>
            </a:pPr>
            <a:r>
              <a:rPr kumimoji="0" lang="en-US" altLang="en-US" sz="2000" b="0" i="0" u="none" strike="noStrike" cap="none" normalizeH="0" baseline="0" dirty="0">
                <a:ln>
                  <a:noFill/>
                </a:ln>
                <a:solidFill>
                  <a:schemeClr val="tx1"/>
                </a:solidFill>
                <a:effectLst/>
                <a:latin typeface="Arial" pitchFamily="34" charset="0"/>
                <a:cs typeface="Arial" pitchFamily="34" charset="0"/>
              </a:rPr>
              <a:t>       </a:t>
            </a:r>
            <a:r>
              <a:rPr kumimoji="0" lang="en-US" altLang="en-US" sz="2200" b="0" i="0" u="none" strike="noStrike" cap="none" normalizeH="0" baseline="0" dirty="0">
                <a:ln>
                  <a:noFill/>
                </a:ln>
                <a:solidFill>
                  <a:schemeClr val="tx1"/>
                </a:solidFill>
                <a:effectLst/>
                <a:latin typeface="Calibri" pitchFamily="34" charset="0"/>
                <a:cs typeface="Arial" pitchFamily="34" charset="0"/>
              </a:rPr>
              <a:t>Mom has a </a:t>
            </a:r>
            <a:r>
              <a:rPr lang="en-US" altLang="en-US" sz="2200" b="1" dirty="0">
                <a:solidFill>
                  <a:srgbClr val="FF0000"/>
                </a:solidFill>
                <a:latin typeface="Calibri" pitchFamily="34" charset="0"/>
                <a:cs typeface="Arial" pitchFamily="34" charset="0"/>
              </a:rPr>
              <a:t>red</a:t>
            </a:r>
            <a:r>
              <a:rPr kumimoji="0" lang="en-US" altLang="en-US" sz="2200" b="0" i="0" u="none" strike="noStrike" cap="none" normalizeH="0" baseline="0" dirty="0">
                <a:ln>
                  <a:noFill/>
                </a:ln>
                <a:solidFill>
                  <a:schemeClr val="tx1"/>
                </a:solidFill>
                <a:effectLst/>
                <a:latin typeface="Calibri" pitchFamily="34" charset="0"/>
                <a:cs typeface="Arial" pitchFamily="34" charset="0"/>
              </a:rPr>
              <a:t> bill. 		</a:t>
            </a:r>
            <a:r>
              <a:rPr lang="en-US" altLang="en-US" sz="2200" dirty="0">
                <a:latin typeface="Calibri" pitchFamily="34" charset="0"/>
                <a:cs typeface="Arial" pitchFamily="34" charset="0"/>
              </a:rPr>
              <a:t>             D</a:t>
            </a:r>
            <a:r>
              <a:rPr kumimoji="0" lang="en-US" altLang="en-US" sz="2200" b="0" i="0" u="none" strike="noStrike" cap="none" normalizeH="0" dirty="0">
                <a:ln>
                  <a:noFill/>
                </a:ln>
                <a:solidFill>
                  <a:schemeClr val="tx1"/>
                </a:solidFill>
                <a:effectLst/>
                <a:latin typeface="Calibri" pitchFamily="34" charset="0"/>
                <a:cs typeface="Arial" pitchFamily="34" charset="0"/>
              </a:rPr>
              <a:t>ad has an </a:t>
            </a:r>
            <a:r>
              <a:rPr kumimoji="0" lang="en-US" altLang="en-US" sz="2200" b="1" i="0" u="none" strike="noStrike" cap="none" normalizeH="0" dirty="0">
                <a:ln>
                  <a:noFill/>
                </a:ln>
                <a:solidFill>
                  <a:srgbClr val="FF9900"/>
                </a:solidFill>
                <a:effectLst/>
                <a:latin typeface="Calibri" pitchFamily="34" charset="0"/>
                <a:cs typeface="Arial" pitchFamily="34" charset="0"/>
              </a:rPr>
              <a:t>orange</a:t>
            </a:r>
            <a:r>
              <a:rPr kumimoji="0" lang="en-US" altLang="en-US" sz="2200" b="0" i="0" u="none" strike="noStrike" cap="none" normalizeH="0" dirty="0">
                <a:ln>
                  <a:noFill/>
                </a:ln>
                <a:solidFill>
                  <a:schemeClr val="tx1"/>
                </a:solidFill>
                <a:effectLst/>
                <a:latin typeface="Calibri" pitchFamily="34" charset="0"/>
                <a:cs typeface="Arial" pitchFamily="34" charset="0"/>
              </a:rPr>
              <a:t> bill.</a:t>
            </a:r>
            <a:endParaRPr kumimoji="0" lang="en-US" altLang="en-US" sz="2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457200" algn="l" defTabSz="914400" rtl="0" eaLnBrk="1" fontAlgn="base" latinLnBrk="0" hangingPunct="1">
              <a:spcBef>
                <a:spcPct val="0"/>
              </a:spcBef>
              <a:spcAft>
                <a:spcPct val="0"/>
              </a:spcAft>
              <a:buClrTx/>
              <a:buSzTx/>
              <a:buFontTx/>
              <a:buNone/>
              <a:tabLst/>
            </a:pPr>
            <a:r>
              <a:rPr kumimoji="0" lang="en-US" altLang="en-US" sz="2200" i="0"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altLang="en-US" sz="2200" b="1" i="0" strike="noStrike" cap="none" normalizeH="0" baseline="0" dirty="0">
                <a:ln>
                  <a:noFill/>
                </a:ln>
                <a:solidFill>
                  <a:schemeClr val="tx1"/>
                </a:solidFill>
                <a:effectLst/>
                <a:latin typeface="Calibri" pitchFamily="34" charset="0"/>
                <a:ea typeface="Calibri" pitchFamily="34" charset="0"/>
                <a:cs typeface="Times New Roman" pitchFamily="18" charset="0"/>
              </a:rPr>
              <a:t>MOM’s Alleles</a:t>
            </a:r>
            <a:r>
              <a:rPr kumimoji="0" lang="en-US" altLang="en-US" sz="2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altLang="en-US" sz="2200" b="1" i="0" strike="noStrike" cap="none" normalizeH="0" baseline="0" dirty="0">
                <a:ln>
                  <a:noFill/>
                </a:ln>
                <a:solidFill>
                  <a:schemeClr val="tx1"/>
                </a:solidFill>
                <a:effectLst/>
                <a:latin typeface="Calibri" pitchFamily="34" charset="0"/>
                <a:ea typeface="Calibri" pitchFamily="34" charset="0"/>
                <a:cs typeface="Times New Roman" pitchFamily="18" charset="0"/>
              </a:rPr>
              <a:t>DAD’s Alleles</a:t>
            </a:r>
            <a:endParaRPr kumimoji="0" lang="en-US" altLang="en-US" sz="2200" b="0" i="0" strike="noStrike" cap="none" normalizeH="0" baseline="0" dirty="0">
              <a:ln>
                <a:noFill/>
              </a:ln>
              <a:solidFill>
                <a:schemeClr val="tx1"/>
              </a:solidFill>
              <a:effectLst/>
              <a:latin typeface="Calibri" pitchFamily="34" charset="0"/>
              <a:cs typeface="Arial" pitchFamily="34" charset="0"/>
            </a:endParaRPr>
          </a:p>
        </p:txBody>
      </p:sp>
      <p:sp>
        <p:nvSpPr>
          <p:cNvPr id="12" name="Rectangle 9"/>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0"/>
          <p:cNvSpPr>
            <a:spLocks noChangeArrowheads="1"/>
          </p:cNvSpPr>
          <p:nvPr/>
        </p:nvSpPr>
        <p:spPr bwMode="auto">
          <a:xfrm>
            <a:off x="978534" y="2163634"/>
            <a:ext cx="72474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itchFamily="34" charset="0"/>
                <a:cs typeface="Arial" pitchFamily="34" charset="0"/>
              </a:rPr>
              <a:t>     </a:t>
            </a:r>
            <a:r>
              <a:rPr kumimoji="0" lang="en-US" altLang="en-US" b="1" i="0" u="none" strike="noStrike" cap="none" normalizeH="0" baseline="0" dirty="0">
                <a:ln>
                  <a:noFill/>
                </a:ln>
                <a:solidFill>
                  <a:schemeClr val="tx1"/>
                </a:solidFill>
                <a:effectLst/>
                <a:latin typeface="Calibri" pitchFamily="34" charset="0"/>
                <a:cs typeface="Arial" pitchFamily="34" charset="0"/>
              </a:rPr>
              <a:t>B		   </a:t>
            </a:r>
            <a:r>
              <a:rPr kumimoji="0" lang="en-US" altLang="en-US" b="1" i="0" u="none" strike="noStrike" cap="none" normalizeH="0" baseline="0" dirty="0" err="1">
                <a:ln>
                  <a:noFill/>
                </a:ln>
                <a:solidFill>
                  <a:schemeClr val="tx1"/>
                </a:solidFill>
                <a:effectLst/>
                <a:latin typeface="Calibri" pitchFamily="34" charset="0"/>
                <a:cs typeface="Arial" pitchFamily="34" charset="0"/>
              </a:rPr>
              <a:t>B</a:t>
            </a:r>
            <a:r>
              <a:rPr kumimoji="0" lang="en-US" altLang="en-US" b="1" i="0" u="none" strike="noStrike" cap="none" normalizeH="0" baseline="0" dirty="0">
                <a:ln>
                  <a:noFill/>
                </a:ln>
                <a:solidFill>
                  <a:schemeClr val="tx1"/>
                </a:solidFill>
                <a:effectLst/>
                <a:latin typeface="Calibri" pitchFamily="34" charset="0"/>
                <a:cs typeface="Arial" pitchFamily="34" charset="0"/>
              </a:rPr>
              <a:t>			       b		</a:t>
            </a:r>
            <a:r>
              <a:rPr kumimoji="0" lang="en-US" altLang="en-US" b="1" i="0" u="none" strike="noStrike" cap="none" normalizeH="0" dirty="0">
                <a:ln>
                  <a:noFill/>
                </a:ln>
                <a:solidFill>
                  <a:schemeClr val="tx1"/>
                </a:solidFill>
                <a:effectLst/>
                <a:latin typeface="Calibri" pitchFamily="34" charset="0"/>
                <a:cs typeface="Arial" pitchFamily="34" charset="0"/>
              </a:rPr>
              <a:t>        b</a:t>
            </a:r>
            <a:endParaRPr kumimoji="0" lang="en-US" altLang="en-US" b="1" i="0" u="none" strike="noStrike" cap="none" normalizeH="0" baseline="0" dirty="0">
              <a:ln>
                <a:noFill/>
              </a:ln>
              <a:solidFill>
                <a:schemeClr val="tx1"/>
              </a:solidFill>
              <a:effectLst/>
              <a:latin typeface="Calibri" pitchFamily="34" charset="0"/>
              <a:cs typeface="Arial" pitchFamily="34" charset="0"/>
            </a:endParaRPr>
          </a:p>
        </p:txBody>
      </p:sp>
      <p:sp>
        <p:nvSpPr>
          <p:cNvPr id="28" name="Curved Up Arrow 27"/>
          <p:cNvSpPr/>
          <p:nvPr/>
        </p:nvSpPr>
        <p:spPr>
          <a:xfrm>
            <a:off x="1143001" y="2762250"/>
            <a:ext cx="5334000" cy="1200150"/>
          </a:xfrm>
          <a:prstGeom prst="curved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urved Up Arrow 28"/>
          <p:cNvSpPr/>
          <p:nvPr/>
        </p:nvSpPr>
        <p:spPr>
          <a:xfrm>
            <a:off x="1264921" y="2763520"/>
            <a:ext cx="6967220" cy="1351280"/>
          </a:xfrm>
          <a:prstGeom prst="curved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Up Arrow 29"/>
          <p:cNvSpPr/>
          <p:nvPr/>
        </p:nvSpPr>
        <p:spPr>
          <a:xfrm>
            <a:off x="2973228" y="2763520"/>
            <a:ext cx="5539264" cy="1122680"/>
          </a:xfrm>
          <a:prstGeom prst="curved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urved Up Arrow 30"/>
          <p:cNvSpPr/>
          <p:nvPr/>
        </p:nvSpPr>
        <p:spPr>
          <a:xfrm>
            <a:off x="2886815" y="2762250"/>
            <a:ext cx="3285385" cy="878205"/>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8"/>
          <p:cNvSpPr>
            <a:spLocks noChangeArrowheads="1"/>
          </p:cNvSpPr>
          <p:nvPr/>
        </p:nvSpPr>
        <p:spPr bwMode="auto">
          <a:xfrm>
            <a:off x="609600" y="4495800"/>
            <a:ext cx="774143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altLang="en-US" sz="2200" b="1" i="0" u="none"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en-US" altLang="en-US" sz="2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Possible Alleles for Offspring  </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 name="Oval 32"/>
          <p:cNvSpPr/>
          <p:nvPr/>
        </p:nvSpPr>
        <p:spPr>
          <a:xfrm>
            <a:off x="1746250" y="5027464"/>
            <a:ext cx="763270" cy="81661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1746250" y="5267732"/>
            <a:ext cx="763270" cy="369332"/>
          </a:xfrm>
          <a:prstGeom prst="rect">
            <a:avLst/>
          </a:prstGeom>
          <a:noFill/>
        </p:spPr>
        <p:txBody>
          <a:bodyPr wrap="square" rtlCol="0">
            <a:spAutoFit/>
          </a:bodyPr>
          <a:lstStyle/>
          <a:p>
            <a:r>
              <a:rPr lang="en-US" b="1" dirty="0"/>
              <a:t>   Bb                      </a:t>
            </a:r>
          </a:p>
        </p:txBody>
      </p:sp>
      <p:sp>
        <p:nvSpPr>
          <p:cNvPr id="35" name="Oval 34"/>
          <p:cNvSpPr/>
          <p:nvPr/>
        </p:nvSpPr>
        <p:spPr>
          <a:xfrm>
            <a:off x="3584775" y="5043101"/>
            <a:ext cx="763270" cy="81661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3580130" y="5299998"/>
            <a:ext cx="763270" cy="369332"/>
          </a:xfrm>
          <a:prstGeom prst="rect">
            <a:avLst/>
          </a:prstGeom>
          <a:noFill/>
        </p:spPr>
        <p:txBody>
          <a:bodyPr wrap="square" rtlCol="0">
            <a:spAutoFit/>
          </a:bodyPr>
          <a:lstStyle/>
          <a:p>
            <a:r>
              <a:rPr lang="en-US" b="1" dirty="0"/>
              <a:t>   Bb                      </a:t>
            </a:r>
          </a:p>
        </p:txBody>
      </p:sp>
      <p:sp>
        <p:nvSpPr>
          <p:cNvPr id="37" name="Oval 36"/>
          <p:cNvSpPr/>
          <p:nvPr/>
        </p:nvSpPr>
        <p:spPr>
          <a:xfrm>
            <a:off x="5143136" y="5043101"/>
            <a:ext cx="763270" cy="8166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p:cNvSpPr txBox="1"/>
          <p:nvPr/>
        </p:nvSpPr>
        <p:spPr>
          <a:xfrm>
            <a:off x="5143136" y="5283369"/>
            <a:ext cx="763270" cy="369332"/>
          </a:xfrm>
          <a:prstGeom prst="rect">
            <a:avLst/>
          </a:prstGeom>
          <a:noFill/>
        </p:spPr>
        <p:txBody>
          <a:bodyPr wrap="square" rtlCol="0">
            <a:spAutoFit/>
          </a:bodyPr>
          <a:lstStyle/>
          <a:p>
            <a:r>
              <a:rPr lang="en-US" b="1" dirty="0"/>
              <a:t>   Bb                      </a:t>
            </a:r>
          </a:p>
        </p:txBody>
      </p:sp>
      <p:sp>
        <p:nvSpPr>
          <p:cNvPr id="39" name="Oval 38"/>
          <p:cNvSpPr/>
          <p:nvPr/>
        </p:nvSpPr>
        <p:spPr>
          <a:xfrm>
            <a:off x="6856730" y="5072806"/>
            <a:ext cx="763270" cy="8166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p:cNvSpPr txBox="1"/>
          <p:nvPr/>
        </p:nvSpPr>
        <p:spPr>
          <a:xfrm>
            <a:off x="6856730" y="5313074"/>
            <a:ext cx="763270" cy="369332"/>
          </a:xfrm>
          <a:prstGeom prst="rect">
            <a:avLst/>
          </a:prstGeom>
          <a:noFill/>
        </p:spPr>
        <p:txBody>
          <a:bodyPr wrap="square" rtlCol="0">
            <a:spAutoFit/>
          </a:bodyPr>
          <a:lstStyle/>
          <a:p>
            <a:r>
              <a:rPr lang="en-US" b="1" dirty="0"/>
              <a:t>   Bb                      </a:t>
            </a:r>
          </a:p>
        </p:txBody>
      </p:sp>
      <p:sp>
        <p:nvSpPr>
          <p:cNvPr id="41" name="TextBox 40"/>
          <p:cNvSpPr txBox="1"/>
          <p:nvPr/>
        </p:nvSpPr>
        <p:spPr>
          <a:xfrm>
            <a:off x="990600" y="6096000"/>
            <a:ext cx="7254241" cy="430887"/>
          </a:xfrm>
          <a:prstGeom prst="rect">
            <a:avLst/>
          </a:prstGeom>
          <a:noFill/>
        </p:spPr>
        <p:txBody>
          <a:bodyPr wrap="square" rtlCol="0">
            <a:spAutoFit/>
          </a:bodyPr>
          <a:lstStyle/>
          <a:p>
            <a:pPr algn="ctr"/>
            <a:r>
              <a:rPr lang="en-US" sz="2200" b="1" dirty="0">
                <a:solidFill>
                  <a:srgbClr val="0070C0"/>
                </a:solidFill>
                <a:latin typeface="Calibri" pitchFamily="34" charset="0"/>
              </a:rPr>
              <a:t>Each offspring in Generation 1 has a ________ bill.  </a:t>
            </a:r>
          </a:p>
        </p:txBody>
      </p:sp>
      <p:sp>
        <p:nvSpPr>
          <p:cNvPr id="2" name="Left Arrow 1"/>
          <p:cNvSpPr/>
          <p:nvPr/>
        </p:nvSpPr>
        <p:spPr>
          <a:xfrm>
            <a:off x="6324600" y="381000"/>
            <a:ext cx="1979813" cy="533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6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3" grpId="0" animBg="1"/>
      <p:bldP spid="34" grpId="0"/>
      <p:bldP spid="35" grpId="0" animBg="1"/>
      <p:bldP spid="36" grpId="0"/>
      <p:bldP spid="37" grpId="0" animBg="1"/>
      <p:bldP spid="38" grpId="0"/>
      <p:bldP spid="39" grpId="0" animBg="1"/>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78535" y="1945640"/>
            <a:ext cx="763270" cy="816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Oval 4"/>
          <p:cNvSpPr/>
          <p:nvPr/>
        </p:nvSpPr>
        <p:spPr>
          <a:xfrm>
            <a:off x="2743200" y="1946910"/>
            <a:ext cx="763270" cy="816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p:cNvSpPr/>
          <p:nvPr/>
        </p:nvSpPr>
        <p:spPr>
          <a:xfrm>
            <a:off x="7620000" y="2209800"/>
            <a:ext cx="612140" cy="221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Curved Connector 6"/>
          <p:cNvCxnSpPr/>
          <p:nvPr/>
        </p:nvCxnSpPr>
        <p:spPr>
          <a:xfrm>
            <a:off x="8232775" y="2324735"/>
            <a:ext cx="559435" cy="320040"/>
          </a:xfrm>
          <a:prstGeom prst="curvedConnector3">
            <a:avLst>
              <a:gd name="adj1" fmla="val 40479"/>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737225" y="2204085"/>
            <a:ext cx="612140" cy="221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 name="Curved Connector 8"/>
          <p:cNvCxnSpPr/>
          <p:nvPr/>
        </p:nvCxnSpPr>
        <p:spPr>
          <a:xfrm>
            <a:off x="6350000" y="2319020"/>
            <a:ext cx="559435" cy="320040"/>
          </a:xfrm>
          <a:prstGeom prst="curvedConnector3">
            <a:avLst>
              <a:gd name="adj1" fmla="val 40479"/>
            </a:avLst>
          </a:prstGeom>
        </p:spPr>
        <p:style>
          <a:lnRef idx="1">
            <a:schemeClr val="accent1"/>
          </a:lnRef>
          <a:fillRef idx="0">
            <a:schemeClr val="accent1"/>
          </a:fillRef>
          <a:effectRef idx="0">
            <a:schemeClr val="accent1"/>
          </a:effectRef>
          <a:fontRef idx="minor">
            <a:schemeClr val="tx1"/>
          </a:fontRef>
        </p:style>
      </p:cxnSp>
      <p:sp>
        <p:nvSpPr>
          <p:cNvPr id="10" name="Rectangle 7"/>
          <p:cNvSpPr>
            <a:spLocks noChangeArrowheads="1"/>
          </p:cNvSpPr>
          <p:nvPr/>
        </p:nvSpPr>
        <p:spPr bwMode="auto">
          <a:xfrm>
            <a:off x="3015134" y="426423"/>
            <a:ext cx="337406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2"/>
                </a:solidFill>
                <a:effectLst/>
                <a:latin typeface="Calibri" pitchFamily="34" charset="0"/>
                <a:ea typeface="Calibri" pitchFamily="34" charset="0"/>
                <a:cs typeface="Times New Roman" pitchFamily="18" charset="0"/>
              </a:rPr>
              <a:t>Generation 2 </a:t>
            </a:r>
            <a:r>
              <a:rPr kumimoji="0" lang="en-US" altLang="en-US" sz="2800" b="1" i="0" u="none" strike="noStrike" cap="none" normalizeH="0" baseline="0" dirty="0" err="1">
                <a:ln>
                  <a:noFill/>
                </a:ln>
                <a:solidFill>
                  <a:schemeClr val="tx2"/>
                </a:solidFill>
                <a:effectLst/>
                <a:latin typeface="Calibri" pitchFamily="34" charset="0"/>
                <a:ea typeface="Calibri" pitchFamily="34" charset="0"/>
                <a:cs typeface="Times New Roman" pitchFamily="18" charset="0"/>
              </a:rPr>
              <a:t>Duckos</a:t>
            </a:r>
            <a:r>
              <a:rPr kumimoji="0" lang="en-US" altLang="en-US" sz="2800" b="1" i="0" u="none" strike="noStrike" cap="none" normalizeH="0" baseline="0" dirty="0">
                <a:ln>
                  <a:noFill/>
                </a:ln>
                <a:solidFill>
                  <a:schemeClr val="tx2"/>
                </a:solidFill>
                <a:effectLst/>
                <a:latin typeface="Calibri" pitchFamily="34" charset="0"/>
                <a:ea typeface="Calibri"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Parents’ Alleles </a:t>
            </a:r>
            <a:endParaRPr kumimoji="0" lang="en-US" altLang="en-US" sz="2400" b="1" i="0" u="none" strike="noStrike" cap="none" normalizeH="0" baseline="0" dirty="0">
              <a:ln>
                <a:noFill/>
              </a:ln>
              <a:solidFill>
                <a:schemeClr val="tx1"/>
              </a:solidFill>
              <a:effectLst/>
            </a:endParaRPr>
          </a:p>
        </p:txBody>
      </p:sp>
      <p:sp>
        <p:nvSpPr>
          <p:cNvPr id="11" name="Rectangle 8"/>
          <p:cNvSpPr>
            <a:spLocks noChangeArrowheads="1"/>
          </p:cNvSpPr>
          <p:nvPr/>
        </p:nvSpPr>
        <p:spPr bwMode="auto">
          <a:xfrm>
            <a:off x="533400" y="1188423"/>
            <a:ext cx="8153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57200" fontAlgn="base">
              <a:spcBef>
                <a:spcPct val="0"/>
              </a:spcBef>
              <a:spcAft>
                <a:spcPct val="0"/>
              </a:spcAft>
            </a:pPr>
            <a:r>
              <a:rPr kumimoji="0" lang="en-US" altLang="en-US" sz="2000" b="0" i="0" u="none" strike="noStrike" cap="none" normalizeH="0" baseline="0" dirty="0">
                <a:ln>
                  <a:noFill/>
                </a:ln>
                <a:solidFill>
                  <a:schemeClr val="tx1"/>
                </a:solidFill>
                <a:effectLst/>
                <a:latin typeface="Arial" pitchFamily="34" charset="0"/>
                <a:cs typeface="Arial" pitchFamily="34" charset="0"/>
              </a:rPr>
              <a:t>   </a:t>
            </a:r>
            <a:r>
              <a:rPr kumimoji="0" lang="en-US" altLang="en-US" sz="2200" b="0" i="0" u="none" strike="noStrike" cap="none" normalizeH="0" baseline="0" dirty="0">
                <a:ln>
                  <a:noFill/>
                </a:ln>
                <a:solidFill>
                  <a:schemeClr val="tx1"/>
                </a:solidFill>
                <a:effectLst/>
                <a:latin typeface="Calibri" pitchFamily="34" charset="0"/>
                <a:cs typeface="Arial" pitchFamily="34" charset="0"/>
              </a:rPr>
              <a:t>Mom has a </a:t>
            </a:r>
            <a:r>
              <a:rPr lang="en-US" altLang="en-US" sz="2200" b="1" dirty="0">
                <a:solidFill>
                  <a:srgbClr val="FF0000"/>
                </a:solidFill>
                <a:latin typeface="Calibri" pitchFamily="34" charset="0"/>
                <a:cs typeface="Arial" pitchFamily="34" charset="0"/>
              </a:rPr>
              <a:t>red</a:t>
            </a:r>
            <a:r>
              <a:rPr kumimoji="0" lang="en-US" altLang="en-US" sz="2200" b="0" i="0" u="none" strike="noStrike" cap="none" normalizeH="0" baseline="0" dirty="0">
                <a:ln>
                  <a:noFill/>
                </a:ln>
                <a:solidFill>
                  <a:schemeClr val="tx1"/>
                </a:solidFill>
                <a:effectLst/>
                <a:latin typeface="Calibri" pitchFamily="34" charset="0"/>
                <a:cs typeface="Arial" pitchFamily="34" charset="0"/>
              </a:rPr>
              <a:t> bill. 		</a:t>
            </a:r>
            <a:r>
              <a:rPr lang="en-US" altLang="en-US" sz="2200" dirty="0">
                <a:latin typeface="Calibri" pitchFamily="34" charset="0"/>
                <a:cs typeface="Arial" pitchFamily="34" charset="0"/>
              </a:rPr>
              <a:t>              D</a:t>
            </a:r>
            <a:r>
              <a:rPr kumimoji="0" lang="en-US" altLang="en-US" sz="2200" b="0" i="0" u="none" strike="noStrike" cap="none" normalizeH="0" dirty="0">
                <a:ln>
                  <a:noFill/>
                </a:ln>
                <a:solidFill>
                  <a:schemeClr val="tx1"/>
                </a:solidFill>
                <a:effectLst/>
                <a:latin typeface="Calibri" pitchFamily="34" charset="0"/>
                <a:cs typeface="Arial" pitchFamily="34" charset="0"/>
              </a:rPr>
              <a:t>ad has a </a:t>
            </a:r>
            <a:r>
              <a:rPr kumimoji="0" lang="en-US" altLang="en-US" sz="2200" b="1" i="0" u="none" strike="noStrike" cap="none" normalizeH="0" dirty="0">
                <a:ln>
                  <a:noFill/>
                </a:ln>
                <a:solidFill>
                  <a:srgbClr val="FF0000"/>
                </a:solidFill>
                <a:effectLst/>
                <a:latin typeface="Calibri" pitchFamily="34" charset="0"/>
                <a:cs typeface="Arial" pitchFamily="34" charset="0"/>
              </a:rPr>
              <a:t>red</a:t>
            </a:r>
            <a:r>
              <a:rPr kumimoji="0" lang="en-US" altLang="en-US" sz="2200" b="0" i="0" u="none" strike="noStrike" cap="none" normalizeH="0" dirty="0">
                <a:ln>
                  <a:noFill/>
                </a:ln>
                <a:solidFill>
                  <a:schemeClr val="tx1"/>
                </a:solidFill>
                <a:effectLst/>
                <a:latin typeface="Calibri" pitchFamily="34" charset="0"/>
                <a:cs typeface="Arial" pitchFamily="34" charset="0"/>
              </a:rPr>
              <a:t> bill.</a:t>
            </a:r>
            <a:endParaRPr kumimoji="0" lang="en-US" altLang="en-US" sz="2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457200" algn="l" defTabSz="914400" rtl="0" eaLnBrk="1" fontAlgn="base" latinLnBrk="0" hangingPunct="1">
              <a:spcBef>
                <a:spcPct val="0"/>
              </a:spcBef>
              <a:spcAft>
                <a:spcPct val="0"/>
              </a:spcAft>
              <a:buClrTx/>
              <a:buSzTx/>
              <a:buFontTx/>
              <a:buNone/>
              <a:tabLst/>
            </a:pPr>
            <a:r>
              <a:rPr kumimoji="0" lang="en-US" altLang="en-US" sz="2200" i="0"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altLang="en-US" sz="2200" b="1" i="0" strike="noStrike" cap="none" normalizeH="0" baseline="0" dirty="0">
                <a:ln>
                  <a:noFill/>
                </a:ln>
                <a:solidFill>
                  <a:schemeClr val="tx1"/>
                </a:solidFill>
                <a:effectLst/>
                <a:latin typeface="Calibri" pitchFamily="34" charset="0"/>
                <a:ea typeface="Calibri" pitchFamily="34" charset="0"/>
                <a:cs typeface="Times New Roman" pitchFamily="18" charset="0"/>
              </a:rPr>
              <a:t>MOM’s Alleles	</a:t>
            </a:r>
            <a:r>
              <a:rPr kumimoji="0" lang="en-US" altLang="en-US" sz="2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altLang="en-US" sz="2200" b="1" i="0" strike="noStrike" cap="none" normalizeH="0" baseline="0" dirty="0">
                <a:ln>
                  <a:noFill/>
                </a:ln>
                <a:solidFill>
                  <a:schemeClr val="tx1"/>
                </a:solidFill>
                <a:effectLst/>
                <a:latin typeface="Calibri" pitchFamily="34" charset="0"/>
                <a:ea typeface="Calibri" pitchFamily="34" charset="0"/>
                <a:cs typeface="Times New Roman" pitchFamily="18" charset="0"/>
              </a:rPr>
              <a:t>    DAD’s Alleles</a:t>
            </a:r>
            <a:endParaRPr kumimoji="0" lang="en-US" altLang="en-US" sz="2200" b="0" i="0" strike="noStrike" cap="none" normalizeH="0" baseline="0" dirty="0">
              <a:ln>
                <a:noFill/>
              </a:ln>
              <a:solidFill>
                <a:schemeClr val="tx1"/>
              </a:solidFill>
              <a:effectLst/>
              <a:latin typeface="Calibri" pitchFamily="34" charset="0"/>
              <a:cs typeface="Arial" pitchFamily="34" charset="0"/>
            </a:endParaRPr>
          </a:p>
        </p:txBody>
      </p:sp>
      <p:sp>
        <p:nvSpPr>
          <p:cNvPr id="12" name="Rectangle 9"/>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0"/>
          <p:cNvSpPr>
            <a:spLocks noChangeArrowheads="1"/>
          </p:cNvSpPr>
          <p:nvPr/>
        </p:nvSpPr>
        <p:spPr bwMode="auto">
          <a:xfrm>
            <a:off x="978534" y="2163634"/>
            <a:ext cx="73003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itchFamily="34" charset="0"/>
                <a:cs typeface="Arial" pitchFamily="34" charset="0"/>
              </a:rPr>
              <a:t>    B		   </a:t>
            </a:r>
            <a:r>
              <a:rPr lang="en-US" altLang="en-US" b="1" dirty="0">
                <a:latin typeface="Calibri" pitchFamily="34" charset="0"/>
                <a:cs typeface="Arial" pitchFamily="34" charset="0"/>
              </a:rPr>
              <a:t>b</a:t>
            </a:r>
            <a:r>
              <a:rPr kumimoji="0" lang="en-US" altLang="en-US" b="1" i="0" u="none" strike="noStrike" cap="none" normalizeH="0" baseline="0" dirty="0">
                <a:ln>
                  <a:noFill/>
                </a:ln>
                <a:solidFill>
                  <a:schemeClr val="tx1"/>
                </a:solidFill>
                <a:effectLst/>
                <a:latin typeface="Calibri" pitchFamily="34" charset="0"/>
                <a:cs typeface="Arial" pitchFamily="34" charset="0"/>
              </a:rPr>
              <a:t>			       </a:t>
            </a:r>
            <a:r>
              <a:rPr lang="en-US" altLang="en-US" b="1" dirty="0">
                <a:latin typeface="Calibri" pitchFamily="34" charset="0"/>
                <a:cs typeface="Arial" pitchFamily="34" charset="0"/>
              </a:rPr>
              <a:t>B</a:t>
            </a:r>
            <a:r>
              <a:rPr kumimoji="0" lang="en-US" altLang="en-US" b="1" i="0" u="none" strike="noStrike" cap="none" normalizeH="0" baseline="0" dirty="0">
                <a:ln>
                  <a:noFill/>
                </a:ln>
                <a:solidFill>
                  <a:schemeClr val="tx1"/>
                </a:solidFill>
                <a:effectLst/>
                <a:latin typeface="Calibri" pitchFamily="34" charset="0"/>
                <a:cs typeface="Arial" pitchFamily="34" charset="0"/>
              </a:rPr>
              <a:t>		</a:t>
            </a:r>
            <a:r>
              <a:rPr kumimoji="0" lang="en-US" altLang="en-US" b="1" i="0" u="none" strike="noStrike" cap="none" normalizeH="0" dirty="0">
                <a:ln>
                  <a:noFill/>
                </a:ln>
                <a:solidFill>
                  <a:schemeClr val="tx1"/>
                </a:solidFill>
                <a:effectLst/>
                <a:latin typeface="Calibri" pitchFamily="34" charset="0"/>
                <a:cs typeface="Arial" pitchFamily="34" charset="0"/>
              </a:rPr>
              <a:t>        b</a:t>
            </a:r>
            <a:endParaRPr kumimoji="0" lang="en-US" altLang="en-US" b="1" i="0" u="none" strike="noStrike" cap="none" normalizeH="0" baseline="0" dirty="0">
              <a:ln>
                <a:noFill/>
              </a:ln>
              <a:solidFill>
                <a:schemeClr val="tx1"/>
              </a:solidFill>
              <a:effectLst/>
              <a:latin typeface="Calibri" pitchFamily="34" charset="0"/>
              <a:cs typeface="Arial" pitchFamily="34" charset="0"/>
            </a:endParaRPr>
          </a:p>
        </p:txBody>
      </p:sp>
      <p:sp>
        <p:nvSpPr>
          <p:cNvPr id="28" name="Curved Up Arrow 27"/>
          <p:cNvSpPr/>
          <p:nvPr/>
        </p:nvSpPr>
        <p:spPr>
          <a:xfrm>
            <a:off x="1143001" y="2762250"/>
            <a:ext cx="5334000" cy="1200150"/>
          </a:xfrm>
          <a:prstGeom prst="curved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urved Up Arrow 28"/>
          <p:cNvSpPr/>
          <p:nvPr/>
        </p:nvSpPr>
        <p:spPr>
          <a:xfrm>
            <a:off x="1264921" y="2763520"/>
            <a:ext cx="6967220" cy="1351280"/>
          </a:xfrm>
          <a:prstGeom prst="curvedUp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Up Arrow 29"/>
          <p:cNvSpPr/>
          <p:nvPr/>
        </p:nvSpPr>
        <p:spPr>
          <a:xfrm>
            <a:off x="2973228" y="2763520"/>
            <a:ext cx="5539264" cy="1122680"/>
          </a:xfrm>
          <a:prstGeom prst="curved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urved Up Arrow 30"/>
          <p:cNvSpPr/>
          <p:nvPr/>
        </p:nvSpPr>
        <p:spPr>
          <a:xfrm>
            <a:off x="2886815" y="2762250"/>
            <a:ext cx="3285385" cy="878205"/>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8"/>
          <p:cNvSpPr>
            <a:spLocks noChangeArrowheads="1"/>
          </p:cNvSpPr>
          <p:nvPr/>
        </p:nvSpPr>
        <p:spPr bwMode="auto">
          <a:xfrm>
            <a:off x="838200" y="4419600"/>
            <a:ext cx="774143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altLang="en-US" sz="1100" b="1" i="0" u="none"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en-US" altLang="en-US" sz="2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Possible Alleles for Offspring  </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 name="Oval 32"/>
          <p:cNvSpPr/>
          <p:nvPr/>
        </p:nvSpPr>
        <p:spPr>
          <a:xfrm>
            <a:off x="1752600" y="4953000"/>
            <a:ext cx="763270" cy="816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TextBox 33"/>
          <p:cNvSpPr txBox="1"/>
          <p:nvPr/>
        </p:nvSpPr>
        <p:spPr>
          <a:xfrm>
            <a:off x="1676400" y="5181600"/>
            <a:ext cx="763270" cy="369332"/>
          </a:xfrm>
          <a:prstGeom prst="rect">
            <a:avLst/>
          </a:prstGeom>
          <a:noFill/>
        </p:spPr>
        <p:txBody>
          <a:bodyPr wrap="square" rtlCol="0">
            <a:spAutoFit/>
          </a:bodyPr>
          <a:lstStyle/>
          <a:p>
            <a:r>
              <a:rPr lang="en-US" b="1" dirty="0"/>
              <a:t>   BB                      </a:t>
            </a:r>
          </a:p>
        </p:txBody>
      </p:sp>
      <p:sp>
        <p:nvSpPr>
          <p:cNvPr id="35" name="Oval 34"/>
          <p:cNvSpPr/>
          <p:nvPr/>
        </p:nvSpPr>
        <p:spPr>
          <a:xfrm>
            <a:off x="3581400" y="4953000"/>
            <a:ext cx="763270" cy="816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TextBox 35"/>
          <p:cNvSpPr txBox="1"/>
          <p:nvPr/>
        </p:nvSpPr>
        <p:spPr>
          <a:xfrm>
            <a:off x="3505200" y="5181600"/>
            <a:ext cx="763270" cy="369332"/>
          </a:xfrm>
          <a:prstGeom prst="rect">
            <a:avLst/>
          </a:prstGeom>
          <a:noFill/>
        </p:spPr>
        <p:txBody>
          <a:bodyPr wrap="square" rtlCol="0">
            <a:spAutoFit/>
          </a:bodyPr>
          <a:lstStyle/>
          <a:p>
            <a:r>
              <a:rPr lang="en-US" b="1" dirty="0"/>
              <a:t>   Bb                      </a:t>
            </a:r>
          </a:p>
        </p:txBody>
      </p:sp>
      <p:sp>
        <p:nvSpPr>
          <p:cNvPr id="37" name="Oval 36"/>
          <p:cNvSpPr/>
          <p:nvPr/>
        </p:nvSpPr>
        <p:spPr>
          <a:xfrm>
            <a:off x="5181600" y="4953000"/>
            <a:ext cx="763270" cy="816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TextBox 37"/>
          <p:cNvSpPr txBox="1"/>
          <p:nvPr/>
        </p:nvSpPr>
        <p:spPr>
          <a:xfrm>
            <a:off x="5181600" y="5181600"/>
            <a:ext cx="763270" cy="369332"/>
          </a:xfrm>
          <a:prstGeom prst="rect">
            <a:avLst/>
          </a:prstGeom>
          <a:noFill/>
        </p:spPr>
        <p:txBody>
          <a:bodyPr wrap="square" rtlCol="0">
            <a:spAutoFit/>
          </a:bodyPr>
          <a:lstStyle/>
          <a:p>
            <a:r>
              <a:rPr lang="en-US" b="1" dirty="0"/>
              <a:t>   </a:t>
            </a:r>
            <a:r>
              <a:rPr lang="en-US" b="1" dirty="0" err="1"/>
              <a:t>bB</a:t>
            </a:r>
            <a:r>
              <a:rPr lang="en-US" b="1" dirty="0"/>
              <a:t>                      </a:t>
            </a:r>
          </a:p>
        </p:txBody>
      </p:sp>
      <p:sp>
        <p:nvSpPr>
          <p:cNvPr id="39" name="Oval 38"/>
          <p:cNvSpPr/>
          <p:nvPr/>
        </p:nvSpPr>
        <p:spPr>
          <a:xfrm>
            <a:off x="6858000" y="4953000"/>
            <a:ext cx="763270" cy="816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TextBox 39"/>
          <p:cNvSpPr txBox="1"/>
          <p:nvPr/>
        </p:nvSpPr>
        <p:spPr>
          <a:xfrm>
            <a:off x="6858000" y="5181600"/>
            <a:ext cx="763270" cy="369332"/>
          </a:xfrm>
          <a:prstGeom prst="rect">
            <a:avLst/>
          </a:prstGeom>
          <a:noFill/>
        </p:spPr>
        <p:txBody>
          <a:bodyPr wrap="square" rtlCol="0">
            <a:spAutoFit/>
          </a:bodyPr>
          <a:lstStyle/>
          <a:p>
            <a:r>
              <a:rPr lang="en-US" b="1" dirty="0"/>
              <a:t>   bb                      </a:t>
            </a:r>
          </a:p>
        </p:txBody>
      </p:sp>
      <p:sp>
        <p:nvSpPr>
          <p:cNvPr id="41" name="TextBox 40"/>
          <p:cNvSpPr txBox="1"/>
          <p:nvPr/>
        </p:nvSpPr>
        <p:spPr>
          <a:xfrm>
            <a:off x="1066800" y="6172200"/>
            <a:ext cx="7254241" cy="430887"/>
          </a:xfrm>
          <a:prstGeom prst="rect">
            <a:avLst/>
          </a:prstGeom>
          <a:noFill/>
        </p:spPr>
        <p:txBody>
          <a:bodyPr wrap="square" rtlCol="0">
            <a:spAutoFit/>
          </a:bodyPr>
          <a:lstStyle/>
          <a:p>
            <a:pPr algn="ctr"/>
            <a:r>
              <a:rPr lang="en-US" sz="2200" b="1" dirty="0">
                <a:solidFill>
                  <a:srgbClr val="0070C0"/>
                </a:solidFill>
                <a:latin typeface="Calibri" pitchFamily="34" charset="0"/>
              </a:rPr>
              <a:t>What bill color do you think each offspring will have?  </a:t>
            </a:r>
          </a:p>
        </p:txBody>
      </p:sp>
      <p:sp>
        <p:nvSpPr>
          <p:cNvPr id="2" name="TextBox 1"/>
          <p:cNvSpPr txBox="1"/>
          <p:nvPr/>
        </p:nvSpPr>
        <p:spPr>
          <a:xfrm>
            <a:off x="1676400" y="5791200"/>
            <a:ext cx="1066800" cy="369332"/>
          </a:xfrm>
          <a:prstGeom prst="rect">
            <a:avLst/>
          </a:prstGeom>
          <a:noFill/>
        </p:spPr>
        <p:txBody>
          <a:bodyPr wrap="square" rtlCol="0">
            <a:spAutoFit/>
          </a:bodyPr>
          <a:lstStyle/>
          <a:p>
            <a:r>
              <a:rPr lang="en-US" b="1" dirty="0">
                <a:solidFill>
                  <a:srgbClr val="FF0000"/>
                </a:solidFill>
              </a:rPr>
              <a:t>Red</a:t>
            </a:r>
            <a:r>
              <a:rPr lang="en-US" dirty="0"/>
              <a:t> Bill</a:t>
            </a:r>
          </a:p>
        </p:txBody>
      </p:sp>
      <p:sp>
        <p:nvSpPr>
          <p:cNvPr id="27" name="TextBox 26"/>
          <p:cNvSpPr txBox="1"/>
          <p:nvPr/>
        </p:nvSpPr>
        <p:spPr>
          <a:xfrm>
            <a:off x="3505200" y="5791200"/>
            <a:ext cx="1465118" cy="369332"/>
          </a:xfrm>
          <a:prstGeom prst="rect">
            <a:avLst/>
          </a:prstGeom>
          <a:noFill/>
        </p:spPr>
        <p:txBody>
          <a:bodyPr wrap="square" rtlCol="0">
            <a:spAutoFit/>
          </a:bodyPr>
          <a:lstStyle/>
          <a:p>
            <a:r>
              <a:rPr lang="en-US" b="1" dirty="0">
                <a:solidFill>
                  <a:srgbClr val="FF0000"/>
                </a:solidFill>
              </a:rPr>
              <a:t>Red</a:t>
            </a:r>
            <a:r>
              <a:rPr lang="en-US" dirty="0"/>
              <a:t> Bill</a:t>
            </a:r>
          </a:p>
        </p:txBody>
      </p:sp>
      <p:sp>
        <p:nvSpPr>
          <p:cNvPr id="42" name="TextBox 41"/>
          <p:cNvSpPr txBox="1"/>
          <p:nvPr/>
        </p:nvSpPr>
        <p:spPr>
          <a:xfrm>
            <a:off x="5181600" y="5791200"/>
            <a:ext cx="1143000" cy="369332"/>
          </a:xfrm>
          <a:prstGeom prst="rect">
            <a:avLst/>
          </a:prstGeom>
          <a:noFill/>
        </p:spPr>
        <p:txBody>
          <a:bodyPr wrap="square" rtlCol="0">
            <a:spAutoFit/>
          </a:bodyPr>
          <a:lstStyle/>
          <a:p>
            <a:r>
              <a:rPr lang="en-US" b="1" dirty="0">
                <a:solidFill>
                  <a:srgbClr val="FF0000"/>
                </a:solidFill>
              </a:rPr>
              <a:t>Red</a:t>
            </a:r>
            <a:r>
              <a:rPr lang="en-US" dirty="0"/>
              <a:t> Bill</a:t>
            </a:r>
          </a:p>
        </p:txBody>
      </p:sp>
      <p:sp>
        <p:nvSpPr>
          <p:cNvPr id="43" name="TextBox 42"/>
          <p:cNvSpPr txBox="1"/>
          <p:nvPr/>
        </p:nvSpPr>
        <p:spPr>
          <a:xfrm>
            <a:off x="6705600" y="5791200"/>
            <a:ext cx="1527175" cy="369332"/>
          </a:xfrm>
          <a:prstGeom prst="rect">
            <a:avLst/>
          </a:prstGeom>
          <a:noFill/>
        </p:spPr>
        <p:txBody>
          <a:bodyPr wrap="square" rtlCol="0">
            <a:spAutoFit/>
          </a:bodyPr>
          <a:lstStyle/>
          <a:p>
            <a:r>
              <a:rPr lang="en-US" b="1" dirty="0"/>
              <a:t> </a:t>
            </a:r>
            <a:r>
              <a:rPr lang="en-US" b="1" dirty="0">
                <a:solidFill>
                  <a:srgbClr val="FF9900"/>
                </a:solidFill>
              </a:rPr>
              <a:t>Orange</a:t>
            </a:r>
            <a:r>
              <a:rPr lang="en-US" b="1" dirty="0"/>
              <a:t> </a:t>
            </a:r>
            <a:r>
              <a:rPr lang="en-US" dirty="0"/>
              <a:t>Bill</a:t>
            </a:r>
          </a:p>
        </p:txBody>
      </p:sp>
      <p:sp>
        <p:nvSpPr>
          <p:cNvPr id="45" name="Left Arrow 44"/>
          <p:cNvSpPr/>
          <p:nvPr/>
        </p:nvSpPr>
        <p:spPr>
          <a:xfrm>
            <a:off x="6477000" y="457200"/>
            <a:ext cx="1979813" cy="533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3" grpId="0" animBg="1"/>
      <p:bldP spid="34" grpId="0"/>
      <p:bldP spid="35" grpId="0" animBg="1"/>
      <p:bldP spid="36" grpId="0"/>
      <p:bldP spid="37" grpId="0" animBg="1"/>
      <p:bldP spid="38" grpId="0"/>
      <p:bldP spid="39" grpId="0" animBg="1"/>
      <p:bldP spid="40" grpId="0"/>
      <p:bldP spid="41" grpId="0"/>
      <p:bldP spid="2" grpId="0"/>
      <p:bldP spid="27" grpId="0"/>
      <p:bldP spid="42" grpId="0"/>
      <p:bldP spid="4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01725" y="1199029"/>
            <a:ext cx="763270" cy="816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Oval 4"/>
          <p:cNvSpPr/>
          <p:nvPr/>
        </p:nvSpPr>
        <p:spPr>
          <a:xfrm>
            <a:off x="2866390" y="1200299"/>
            <a:ext cx="763270" cy="816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p:cNvSpPr/>
          <p:nvPr/>
        </p:nvSpPr>
        <p:spPr>
          <a:xfrm>
            <a:off x="7743190" y="1463189"/>
            <a:ext cx="612140" cy="221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Curved Connector 6"/>
          <p:cNvCxnSpPr/>
          <p:nvPr/>
        </p:nvCxnSpPr>
        <p:spPr>
          <a:xfrm>
            <a:off x="8355965" y="1578124"/>
            <a:ext cx="559435" cy="320040"/>
          </a:xfrm>
          <a:prstGeom prst="curvedConnector3">
            <a:avLst>
              <a:gd name="adj1" fmla="val 40479"/>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860415" y="1457474"/>
            <a:ext cx="612140" cy="221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 name="Curved Connector 8"/>
          <p:cNvCxnSpPr/>
          <p:nvPr/>
        </p:nvCxnSpPr>
        <p:spPr>
          <a:xfrm>
            <a:off x="6473190" y="1572409"/>
            <a:ext cx="559435" cy="320040"/>
          </a:xfrm>
          <a:prstGeom prst="curvedConnector3">
            <a:avLst>
              <a:gd name="adj1" fmla="val 40479"/>
            </a:avLst>
          </a:prstGeom>
        </p:spPr>
        <p:style>
          <a:lnRef idx="1">
            <a:schemeClr val="accent1"/>
          </a:lnRef>
          <a:fillRef idx="0">
            <a:schemeClr val="accent1"/>
          </a:fillRef>
          <a:effectRef idx="0">
            <a:schemeClr val="accent1"/>
          </a:effectRef>
          <a:fontRef idx="minor">
            <a:schemeClr val="tx1"/>
          </a:fontRef>
        </p:style>
      </p:cxnSp>
      <p:sp>
        <p:nvSpPr>
          <p:cNvPr id="10" name="Rectangle 8"/>
          <p:cNvSpPr>
            <a:spLocks noChangeArrowheads="1"/>
          </p:cNvSpPr>
          <p:nvPr/>
        </p:nvSpPr>
        <p:spPr bwMode="auto">
          <a:xfrm>
            <a:off x="304800" y="304800"/>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57200" fontAlgn="base">
              <a:spcBef>
                <a:spcPct val="0"/>
              </a:spcBef>
              <a:spcAft>
                <a:spcPct val="0"/>
              </a:spcAft>
            </a:pPr>
            <a:r>
              <a:rPr kumimoji="0" lang="en-US" altLang="en-US" sz="2000" b="0" i="0" u="none" strike="noStrike" cap="none" normalizeH="0" baseline="0" dirty="0">
                <a:ln>
                  <a:noFill/>
                </a:ln>
                <a:solidFill>
                  <a:schemeClr val="tx1"/>
                </a:solidFill>
                <a:effectLst/>
                <a:latin typeface="Arial" pitchFamily="34" charset="0"/>
                <a:cs typeface="Arial" pitchFamily="34" charset="0"/>
              </a:rPr>
              <a:t>        </a:t>
            </a:r>
            <a:r>
              <a:rPr kumimoji="0" lang="en-US" altLang="en-US" sz="2200" b="0" i="0" u="none" strike="noStrike" cap="none" normalizeH="0" baseline="0" dirty="0">
                <a:ln>
                  <a:noFill/>
                </a:ln>
                <a:solidFill>
                  <a:schemeClr val="tx1"/>
                </a:solidFill>
                <a:effectLst/>
                <a:latin typeface="Calibri" pitchFamily="34" charset="0"/>
                <a:cs typeface="Arial" pitchFamily="34" charset="0"/>
              </a:rPr>
              <a:t>Mom has a </a:t>
            </a:r>
            <a:r>
              <a:rPr kumimoji="0" lang="en-US" altLang="en-US" sz="2200" b="1" i="0" u="none" strike="noStrike" cap="none" normalizeH="0" baseline="0" dirty="0">
                <a:ln>
                  <a:noFill/>
                </a:ln>
                <a:solidFill>
                  <a:srgbClr val="FF0000"/>
                </a:solidFill>
                <a:effectLst/>
                <a:latin typeface="Calibri" pitchFamily="34" charset="0"/>
                <a:cs typeface="Arial" pitchFamily="34" charset="0"/>
              </a:rPr>
              <a:t>red</a:t>
            </a:r>
            <a:r>
              <a:rPr kumimoji="0" lang="en-US" altLang="en-US" sz="2200" b="0" i="0" u="none" strike="noStrike" cap="none" normalizeH="0" baseline="0" dirty="0">
                <a:ln>
                  <a:noFill/>
                </a:ln>
                <a:solidFill>
                  <a:schemeClr val="tx1"/>
                </a:solidFill>
                <a:effectLst/>
                <a:latin typeface="Calibri" pitchFamily="34" charset="0"/>
                <a:cs typeface="Arial" pitchFamily="34" charset="0"/>
              </a:rPr>
              <a:t> bill. 	   </a:t>
            </a:r>
            <a:r>
              <a:rPr kumimoji="0" lang="en-US" altLang="en-US" sz="2800" b="0" i="0" u="none" strike="noStrike" cap="none" normalizeH="0" baseline="0" dirty="0" err="1">
                <a:ln>
                  <a:noFill/>
                </a:ln>
                <a:solidFill>
                  <a:schemeClr val="tx2"/>
                </a:solidFill>
                <a:effectLst/>
                <a:latin typeface="Calibri" pitchFamily="34" charset="0"/>
                <a:cs typeface="Arial" pitchFamily="34" charset="0"/>
              </a:rPr>
              <a:t>Punnett</a:t>
            </a:r>
            <a:r>
              <a:rPr kumimoji="0" lang="en-US" altLang="en-US" sz="2800" b="0" i="0" u="none" strike="noStrike" cap="none" normalizeH="0" baseline="0" dirty="0">
                <a:ln>
                  <a:noFill/>
                </a:ln>
                <a:solidFill>
                  <a:schemeClr val="tx2"/>
                </a:solidFill>
                <a:effectLst/>
                <a:latin typeface="Calibri" pitchFamily="34" charset="0"/>
                <a:cs typeface="Arial" pitchFamily="34" charset="0"/>
              </a:rPr>
              <a:t>	</a:t>
            </a:r>
            <a:r>
              <a:rPr lang="en-US" altLang="en-US" sz="2200" dirty="0">
                <a:latin typeface="Calibri" pitchFamily="34" charset="0"/>
                <a:cs typeface="Arial" pitchFamily="34" charset="0"/>
              </a:rPr>
              <a:t>        D</a:t>
            </a:r>
            <a:r>
              <a:rPr kumimoji="0" lang="en-US" altLang="en-US" sz="2200" b="0" i="0" u="none" strike="noStrike" cap="none" normalizeH="0" dirty="0">
                <a:ln>
                  <a:noFill/>
                </a:ln>
                <a:solidFill>
                  <a:schemeClr val="tx1"/>
                </a:solidFill>
                <a:effectLst/>
                <a:latin typeface="Calibri" pitchFamily="34" charset="0"/>
                <a:cs typeface="Arial" pitchFamily="34" charset="0"/>
              </a:rPr>
              <a:t>ad has a </a:t>
            </a:r>
            <a:r>
              <a:rPr lang="en-US" altLang="en-US" sz="2200" b="1" dirty="0">
                <a:solidFill>
                  <a:srgbClr val="FF0000"/>
                </a:solidFill>
                <a:latin typeface="Calibri" pitchFamily="34" charset="0"/>
                <a:cs typeface="Arial" pitchFamily="34" charset="0"/>
              </a:rPr>
              <a:t>red</a:t>
            </a:r>
            <a:r>
              <a:rPr kumimoji="0" lang="en-US" altLang="en-US" sz="2200" b="0" i="0" u="none" strike="noStrike" cap="none" normalizeH="0" dirty="0">
                <a:ln>
                  <a:noFill/>
                </a:ln>
                <a:solidFill>
                  <a:schemeClr val="tx1"/>
                </a:solidFill>
                <a:effectLst/>
                <a:latin typeface="Calibri" pitchFamily="34" charset="0"/>
                <a:cs typeface="Arial" pitchFamily="34" charset="0"/>
              </a:rPr>
              <a:t> bill.</a:t>
            </a:r>
            <a:r>
              <a:rPr kumimoji="0" lang="en-US" altLang="en-US" sz="2200" i="0"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altLang="en-US" sz="2200" b="1" i="0" strike="noStrike" cap="none" normalizeH="0" baseline="0" dirty="0">
                <a:ln>
                  <a:noFill/>
                </a:ln>
                <a:solidFill>
                  <a:schemeClr val="tx1"/>
                </a:solidFill>
                <a:effectLst/>
                <a:latin typeface="Calibri" pitchFamily="34" charset="0"/>
                <a:ea typeface="Calibri" pitchFamily="34" charset="0"/>
                <a:cs typeface="Times New Roman" pitchFamily="18" charset="0"/>
              </a:rPr>
              <a:t>MOM’s Alleles</a:t>
            </a:r>
            <a:r>
              <a:rPr kumimoji="0" lang="en-US" altLang="en-US" sz="2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lang="en-US" altLang="en-US" sz="2800" dirty="0">
                <a:solidFill>
                  <a:schemeClr val="tx2"/>
                </a:solidFill>
                <a:latin typeface="Calibri" pitchFamily="34" charset="0"/>
                <a:ea typeface="Calibri" pitchFamily="34" charset="0"/>
                <a:cs typeface="Times New Roman" pitchFamily="18" charset="0"/>
              </a:rPr>
              <a:t>S</a:t>
            </a:r>
            <a:r>
              <a:rPr kumimoji="0" lang="en-US" altLang="en-US" sz="2800" i="0" u="none" strike="noStrike" cap="none" normalizeH="0" baseline="0" dirty="0">
                <a:ln>
                  <a:noFill/>
                </a:ln>
                <a:solidFill>
                  <a:schemeClr val="tx2"/>
                </a:solidFill>
                <a:effectLst/>
                <a:latin typeface="Calibri" pitchFamily="34" charset="0"/>
                <a:ea typeface="Calibri" pitchFamily="34" charset="0"/>
                <a:cs typeface="Times New Roman" pitchFamily="18" charset="0"/>
              </a:rPr>
              <a:t>quares</a:t>
            </a:r>
            <a:r>
              <a:rPr kumimoji="0" lang="en-US" altLang="en-US" sz="2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altLang="en-US" sz="2200" b="1" i="0" u="none"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en-US" altLang="en-US" sz="2200" b="1" i="0" strike="noStrike" cap="none" normalizeH="0" baseline="0" dirty="0">
                <a:ln>
                  <a:noFill/>
                </a:ln>
                <a:solidFill>
                  <a:schemeClr val="tx1"/>
                </a:solidFill>
                <a:effectLst/>
                <a:latin typeface="Calibri" pitchFamily="34" charset="0"/>
                <a:ea typeface="Calibri" pitchFamily="34" charset="0"/>
                <a:cs typeface="Times New Roman" pitchFamily="18" charset="0"/>
              </a:rPr>
              <a:t>DAD’s Alleles</a:t>
            </a:r>
            <a:endParaRPr kumimoji="0" lang="en-US" altLang="en-US" sz="2200" b="0" i="0" strike="noStrike" cap="none" normalizeH="0" baseline="0" dirty="0">
              <a:ln>
                <a:noFill/>
              </a:ln>
              <a:solidFill>
                <a:schemeClr val="tx1"/>
              </a:solidFill>
              <a:effectLst/>
              <a:latin typeface="Calibri" pitchFamily="34" charset="0"/>
              <a:cs typeface="Arial" pitchFamily="34" charset="0"/>
            </a:endParaRPr>
          </a:p>
        </p:txBody>
      </p:sp>
      <p:sp>
        <p:nvSpPr>
          <p:cNvPr id="11" name="Rectangle 10"/>
          <p:cNvSpPr>
            <a:spLocks noChangeArrowheads="1"/>
          </p:cNvSpPr>
          <p:nvPr/>
        </p:nvSpPr>
        <p:spPr bwMode="auto">
          <a:xfrm>
            <a:off x="1101724" y="1417023"/>
            <a:ext cx="73003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itchFamily="34" charset="0"/>
                <a:cs typeface="Arial" pitchFamily="34" charset="0"/>
              </a:rPr>
              <a:t>     B		   b			       B		</a:t>
            </a:r>
            <a:r>
              <a:rPr kumimoji="0" lang="en-US" altLang="en-US" b="1" i="0" u="none" strike="noStrike" cap="none" normalizeH="0" dirty="0">
                <a:ln>
                  <a:noFill/>
                </a:ln>
                <a:solidFill>
                  <a:schemeClr val="tx1"/>
                </a:solidFill>
                <a:effectLst/>
                <a:latin typeface="Calibri" pitchFamily="34" charset="0"/>
                <a:cs typeface="Arial" pitchFamily="34" charset="0"/>
              </a:rPr>
              <a:t>        b</a:t>
            </a:r>
            <a:endParaRPr kumimoji="0" lang="en-US" altLang="en-US" b="1" i="0" u="none" strike="noStrike" cap="none" normalizeH="0" baseline="0" dirty="0">
              <a:ln>
                <a:noFill/>
              </a:ln>
              <a:solidFill>
                <a:schemeClr val="tx1"/>
              </a:solidFill>
              <a:effectLst/>
              <a:latin typeface="Calibri" pitchFamily="34" charset="0"/>
              <a:cs typeface="Arial" pitchFamily="34" charset="0"/>
            </a:endParaRPr>
          </a:p>
        </p:txBody>
      </p:sp>
      <p:sp>
        <p:nvSpPr>
          <p:cNvPr id="12" name="Curved Up Arrow 11"/>
          <p:cNvSpPr/>
          <p:nvPr/>
        </p:nvSpPr>
        <p:spPr>
          <a:xfrm>
            <a:off x="1266191" y="2015639"/>
            <a:ext cx="5334000" cy="1200150"/>
          </a:xfrm>
          <a:prstGeom prst="curved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p:cNvSpPr/>
          <p:nvPr/>
        </p:nvSpPr>
        <p:spPr>
          <a:xfrm>
            <a:off x="1388111" y="2016909"/>
            <a:ext cx="6967220" cy="1351280"/>
          </a:xfrm>
          <a:prstGeom prst="curvedUp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Up Arrow 13"/>
          <p:cNvSpPr/>
          <p:nvPr/>
        </p:nvSpPr>
        <p:spPr>
          <a:xfrm>
            <a:off x="3096418" y="2016909"/>
            <a:ext cx="5539264" cy="1122680"/>
          </a:xfrm>
          <a:prstGeom prst="curved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Up Arrow 14"/>
          <p:cNvSpPr/>
          <p:nvPr/>
        </p:nvSpPr>
        <p:spPr>
          <a:xfrm>
            <a:off x="3010005" y="2015639"/>
            <a:ext cx="3285385" cy="878205"/>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20"/>
          <p:cNvGrpSpPr/>
          <p:nvPr/>
        </p:nvGrpSpPr>
        <p:grpSpPr>
          <a:xfrm>
            <a:off x="3124200" y="4495800"/>
            <a:ext cx="2437050" cy="1981200"/>
            <a:chOff x="3429000" y="3733800"/>
            <a:chExt cx="2737485" cy="2362200"/>
          </a:xfrm>
        </p:grpSpPr>
        <p:sp>
          <p:nvSpPr>
            <p:cNvPr id="16" name="Rectangle 15"/>
            <p:cNvSpPr/>
            <p:nvPr/>
          </p:nvSpPr>
          <p:spPr>
            <a:xfrm>
              <a:off x="3429000" y="3733800"/>
              <a:ext cx="2737485"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6" idx="0"/>
              <a:endCxn id="16" idx="2"/>
            </p:cNvCxnSpPr>
            <p:nvPr/>
          </p:nvCxnSpPr>
          <p:spPr>
            <a:xfrm>
              <a:off x="4797743" y="3733800"/>
              <a:ext cx="0" cy="236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6" idx="1"/>
              <a:endCxn id="16" idx="3"/>
            </p:cNvCxnSpPr>
            <p:nvPr/>
          </p:nvCxnSpPr>
          <p:spPr>
            <a:xfrm>
              <a:off x="3429000" y="4914900"/>
              <a:ext cx="273748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3429000" y="3733800"/>
            <a:ext cx="2133600" cy="769441"/>
          </a:xfrm>
          <a:prstGeom prst="rect">
            <a:avLst/>
          </a:prstGeom>
          <a:noFill/>
        </p:spPr>
        <p:txBody>
          <a:bodyPr wrap="square" rtlCol="0">
            <a:spAutoFit/>
          </a:bodyPr>
          <a:lstStyle/>
          <a:p>
            <a:r>
              <a:rPr lang="en-US" sz="2200" b="1" dirty="0">
                <a:latin typeface="Calibri" pitchFamily="34" charset="0"/>
              </a:rPr>
              <a:t>Mom’s Alleles</a:t>
            </a:r>
          </a:p>
          <a:p>
            <a:r>
              <a:rPr lang="en-US" sz="2200" b="1" dirty="0">
                <a:latin typeface="Calibri" pitchFamily="34" charset="0"/>
              </a:rPr>
              <a:t>  B	       </a:t>
            </a:r>
            <a:r>
              <a:rPr lang="en-US" sz="2200" b="1" dirty="0" err="1">
                <a:latin typeface="Calibri" pitchFamily="34" charset="0"/>
              </a:rPr>
              <a:t>b</a:t>
            </a:r>
            <a:endParaRPr lang="en-US" sz="2200" b="1" dirty="0">
              <a:latin typeface="Calibri" pitchFamily="34" charset="0"/>
            </a:endParaRPr>
          </a:p>
        </p:txBody>
      </p:sp>
      <p:sp>
        <p:nvSpPr>
          <p:cNvPr id="23" name="TextBox 22"/>
          <p:cNvSpPr txBox="1"/>
          <p:nvPr/>
        </p:nvSpPr>
        <p:spPr>
          <a:xfrm rot="16200000">
            <a:off x="1812827" y="5090596"/>
            <a:ext cx="1772878" cy="430887"/>
          </a:xfrm>
          <a:prstGeom prst="rect">
            <a:avLst/>
          </a:prstGeom>
          <a:noFill/>
        </p:spPr>
        <p:txBody>
          <a:bodyPr wrap="square" rtlCol="0">
            <a:spAutoFit/>
          </a:bodyPr>
          <a:lstStyle/>
          <a:p>
            <a:r>
              <a:rPr lang="en-US" sz="2200" b="1" dirty="0">
                <a:latin typeface="Calibri" pitchFamily="34" charset="0"/>
              </a:rPr>
              <a:t>Dad’s Alleles</a:t>
            </a:r>
          </a:p>
        </p:txBody>
      </p:sp>
      <p:sp>
        <p:nvSpPr>
          <p:cNvPr id="24" name="TextBox 23"/>
          <p:cNvSpPr txBox="1"/>
          <p:nvPr/>
        </p:nvSpPr>
        <p:spPr>
          <a:xfrm>
            <a:off x="2819400" y="4724400"/>
            <a:ext cx="418996" cy="369332"/>
          </a:xfrm>
          <a:prstGeom prst="rect">
            <a:avLst/>
          </a:prstGeom>
          <a:noFill/>
        </p:spPr>
        <p:txBody>
          <a:bodyPr wrap="square" rtlCol="0">
            <a:spAutoFit/>
          </a:bodyPr>
          <a:lstStyle/>
          <a:p>
            <a:r>
              <a:rPr lang="en-US" b="1" dirty="0"/>
              <a:t>B</a:t>
            </a:r>
          </a:p>
        </p:txBody>
      </p:sp>
      <p:sp>
        <p:nvSpPr>
          <p:cNvPr id="26" name="TextBox 25"/>
          <p:cNvSpPr txBox="1"/>
          <p:nvPr/>
        </p:nvSpPr>
        <p:spPr>
          <a:xfrm>
            <a:off x="2819400" y="5791200"/>
            <a:ext cx="381000" cy="369332"/>
          </a:xfrm>
          <a:prstGeom prst="rect">
            <a:avLst/>
          </a:prstGeom>
          <a:noFill/>
        </p:spPr>
        <p:txBody>
          <a:bodyPr wrap="square" rtlCol="0">
            <a:spAutoFit/>
          </a:bodyPr>
          <a:lstStyle/>
          <a:p>
            <a:r>
              <a:rPr lang="en-US" b="1" dirty="0"/>
              <a:t>b</a:t>
            </a:r>
          </a:p>
        </p:txBody>
      </p:sp>
      <p:sp>
        <p:nvSpPr>
          <p:cNvPr id="27" name="TextBox 26"/>
          <p:cNvSpPr txBox="1"/>
          <p:nvPr/>
        </p:nvSpPr>
        <p:spPr>
          <a:xfrm>
            <a:off x="3429000" y="4724400"/>
            <a:ext cx="713740" cy="430887"/>
          </a:xfrm>
          <a:prstGeom prst="rect">
            <a:avLst/>
          </a:prstGeom>
          <a:noFill/>
        </p:spPr>
        <p:txBody>
          <a:bodyPr wrap="square" rtlCol="0">
            <a:spAutoFit/>
          </a:bodyPr>
          <a:lstStyle/>
          <a:p>
            <a:r>
              <a:rPr lang="en-US" sz="2200" b="1" dirty="0">
                <a:latin typeface="Calibri" pitchFamily="34" charset="0"/>
              </a:rPr>
              <a:t>BB</a:t>
            </a:r>
          </a:p>
        </p:txBody>
      </p:sp>
      <p:sp>
        <p:nvSpPr>
          <p:cNvPr id="28" name="TextBox 27"/>
          <p:cNvSpPr txBox="1"/>
          <p:nvPr/>
        </p:nvSpPr>
        <p:spPr>
          <a:xfrm>
            <a:off x="4648200" y="4724400"/>
            <a:ext cx="713740" cy="430887"/>
          </a:xfrm>
          <a:prstGeom prst="rect">
            <a:avLst/>
          </a:prstGeom>
          <a:noFill/>
        </p:spPr>
        <p:txBody>
          <a:bodyPr wrap="square" rtlCol="0">
            <a:spAutoFit/>
          </a:bodyPr>
          <a:lstStyle/>
          <a:p>
            <a:r>
              <a:rPr lang="en-US" sz="2200" b="1" dirty="0">
                <a:latin typeface="Calibri" pitchFamily="34" charset="0"/>
              </a:rPr>
              <a:t>Bb</a:t>
            </a:r>
          </a:p>
        </p:txBody>
      </p:sp>
      <p:sp>
        <p:nvSpPr>
          <p:cNvPr id="29" name="TextBox 28"/>
          <p:cNvSpPr txBox="1"/>
          <p:nvPr/>
        </p:nvSpPr>
        <p:spPr>
          <a:xfrm>
            <a:off x="3429000" y="5715000"/>
            <a:ext cx="713740" cy="430887"/>
          </a:xfrm>
          <a:prstGeom prst="rect">
            <a:avLst/>
          </a:prstGeom>
          <a:noFill/>
        </p:spPr>
        <p:txBody>
          <a:bodyPr wrap="square" rtlCol="0">
            <a:spAutoFit/>
          </a:bodyPr>
          <a:lstStyle/>
          <a:p>
            <a:r>
              <a:rPr lang="en-US" sz="2200" b="1" dirty="0">
                <a:latin typeface="Calibri" pitchFamily="34" charset="0"/>
              </a:rPr>
              <a:t>Bb</a:t>
            </a:r>
          </a:p>
        </p:txBody>
      </p:sp>
      <p:sp>
        <p:nvSpPr>
          <p:cNvPr id="30" name="TextBox 29"/>
          <p:cNvSpPr txBox="1"/>
          <p:nvPr/>
        </p:nvSpPr>
        <p:spPr>
          <a:xfrm>
            <a:off x="4648200" y="5715000"/>
            <a:ext cx="713740" cy="430887"/>
          </a:xfrm>
          <a:prstGeom prst="rect">
            <a:avLst/>
          </a:prstGeom>
          <a:noFill/>
        </p:spPr>
        <p:txBody>
          <a:bodyPr wrap="square" rtlCol="0">
            <a:spAutoFit/>
          </a:bodyPr>
          <a:lstStyle/>
          <a:p>
            <a:r>
              <a:rPr lang="en-US" sz="2200" b="1" dirty="0">
                <a:latin typeface="Calibri" pitchFamily="34" charset="0"/>
              </a:rPr>
              <a:t>bb</a:t>
            </a:r>
          </a:p>
        </p:txBody>
      </p:sp>
      <p:sp>
        <p:nvSpPr>
          <p:cNvPr id="31" name="TextBox 30"/>
          <p:cNvSpPr txBox="1"/>
          <p:nvPr/>
        </p:nvSpPr>
        <p:spPr>
          <a:xfrm>
            <a:off x="5715000" y="4038600"/>
            <a:ext cx="3429000" cy="707886"/>
          </a:xfrm>
          <a:prstGeom prst="rect">
            <a:avLst/>
          </a:prstGeom>
          <a:noFill/>
        </p:spPr>
        <p:txBody>
          <a:bodyPr wrap="square" rtlCol="0">
            <a:spAutoFit/>
          </a:bodyPr>
          <a:lstStyle/>
          <a:p>
            <a:r>
              <a:rPr lang="en-US" sz="2000" b="1" dirty="0">
                <a:latin typeface="Calibri" pitchFamily="34" charset="0"/>
              </a:rPr>
              <a:t>Possible Alleles for Offspring: </a:t>
            </a:r>
          </a:p>
          <a:p>
            <a:r>
              <a:rPr lang="en-US" dirty="0"/>
              <a:t>     </a:t>
            </a:r>
            <a:r>
              <a:rPr lang="en-US" sz="2000" dirty="0">
                <a:latin typeface="Calibri" pitchFamily="34" charset="0"/>
              </a:rPr>
              <a:t>BB = 1     Bb = 2    bb = 1</a:t>
            </a:r>
          </a:p>
        </p:txBody>
      </p:sp>
      <p:sp>
        <p:nvSpPr>
          <p:cNvPr id="32" name="TextBox 31"/>
          <p:cNvSpPr txBox="1"/>
          <p:nvPr/>
        </p:nvSpPr>
        <p:spPr>
          <a:xfrm>
            <a:off x="5638800" y="4876800"/>
            <a:ext cx="3352800" cy="1600438"/>
          </a:xfrm>
          <a:prstGeom prst="rect">
            <a:avLst/>
          </a:prstGeom>
          <a:noFill/>
        </p:spPr>
        <p:txBody>
          <a:bodyPr wrap="square" rtlCol="0">
            <a:spAutoFit/>
          </a:bodyPr>
          <a:lstStyle/>
          <a:p>
            <a:pPr algn="ctr"/>
            <a:r>
              <a:rPr lang="en-US" sz="2000" b="1" dirty="0">
                <a:latin typeface="Calibri" pitchFamily="34" charset="0"/>
              </a:rPr>
              <a:t>Possible Traits for Offspring: </a:t>
            </a:r>
          </a:p>
          <a:p>
            <a:pPr algn="ctr"/>
            <a:r>
              <a:rPr lang="en-US" sz="2000" dirty="0">
                <a:latin typeface="Calibri" pitchFamily="34" charset="0"/>
              </a:rPr>
              <a:t>BB = Red = 1</a:t>
            </a:r>
          </a:p>
          <a:p>
            <a:pPr algn="ctr"/>
            <a:r>
              <a:rPr lang="en-US" sz="2000" dirty="0">
                <a:latin typeface="Calibri" pitchFamily="34" charset="0"/>
              </a:rPr>
              <a:t>Bb = Red = 2 </a:t>
            </a:r>
          </a:p>
          <a:p>
            <a:pPr algn="ctr"/>
            <a:r>
              <a:rPr lang="en-US" sz="2000" dirty="0">
                <a:latin typeface="Calibri" pitchFamily="34" charset="0"/>
              </a:rPr>
              <a:t>      bb = Orange = 1</a:t>
            </a:r>
          </a:p>
          <a:p>
            <a:pPr algn="ctr"/>
            <a:endParaRPr lang="en-US" b="1" dirty="0"/>
          </a:p>
        </p:txBody>
      </p:sp>
      <p:sp>
        <p:nvSpPr>
          <p:cNvPr id="33" name="Right Brace 32"/>
          <p:cNvSpPr/>
          <p:nvPr/>
        </p:nvSpPr>
        <p:spPr>
          <a:xfrm>
            <a:off x="8001000" y="5334000"/>
            <a:ext cx="587196" cy="3810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8534400" y="5334000"/>
            <a:ext cx="304800" cy="400110"/>
          </a:xfrm>
          <a:prstGeom prst="rect">
            <a:avLst/>
          </a:prstGeom>
          <a:noFill/>
        </p:spPr>
        <p:txBody>
          <a:bodyPr wrap="square" rtlCol="0">
            <a:spAutoFit/>
          </a:bodyPr>
          <a:lstStyle/>
          <a:p>
            <a:r>
              <a:rPr lang="en-US" sz="2000" dirty="0">
                <a:latin typeface="Calibri" pitchFamily="34" charset="0"/>
              </a:rPr>
              <a:t>3</a:t>
            </a:r>
          </a:p>
        </p:txBody>
      </p:sp>
      <p:sp>
        <p:nvSpPr>
          <p:cNvPr id="35" name="TextBox 34"/>
          <p:cNvSpPr txBox="1"/>
          <p:nvPr/>
        </p:nvSpPr>
        <p:spPr>
          <a:xfrm>
            <a:off x="381000" y="5029200"/>
            <a:ext cx="1981200" cy="430887"/>
          </a:xfrm>
          <a:prstGeom prst="rect">
            <a:avLst/>
          </a:prstGeom>
          <a:noFill/>
        </p:spPr>
        <p:txBody>
          <a:bodyPr wrap="square" rtlCol="0">
            <a:spAutoFit/>
          </a:bodyPr>
          <a:lstStyle/>
          <a:p>
            <a:r>
              <a:rPr lang="en-US" sz="2200" b="1" dirty="0" err="1">
                <a:latin typeface="Calibri" pitchFamily="34" charset="0"/>
              </a:rPr>
              <a:t>Punnett</a:t>
            </a:r>
            <a:r>
              <a:rPr lang="en-US" sz="2200" b="1" dirty="0">
                <a:latin typeface="Calibri" pitchFamily="34" charset="0"/>
              </a:rPr>
              <a:t> Square</a:t>
            </a:r>
          </a:p>
        </p:txBody>
      </p:sp>
    </p:spTree>
    <p:extLst>
      <p:ext uri="{BB962C8B-B14F-4D97-AF65-F5344CB8AC3E}">
        <p14:creationId xmlns:p14="http://schemas.microsoft.com/office/powerpoint/2010/main" val="36655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7" grpId="0"/>
      <p:bldP spid="28" grpId="0"/>
      <p:bldP spid="29" grpId="0"/>
      <p:bldP spid="30" grpId="0"/>
      <p:bldP spid="31" grpId="0"/>
      <p:bldP spid="32" grpId="0"/>
      <p:bldP spid="33" grpId="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457200" y="1219200"/>
            <a:ext cx="3931920" cy="639762"/>
          </a:xfrm>
        </p:spPr>
        <p:txBody>
          <a:bodyPr>
            <a:normAutofit/>
          </a:bodyPr>
          <a:lstStyle/>
          <a:p>
            <a:r>
              <a:rPr lang="en-US" sz="3000" dirty="0"/>
              <a:t>Lesson Analysis</a:t>
            </a:r>
          </a:p>
        </p:txBody>
      </p:sp>
      <p:sp>
        <p:nvSpPr>
          <p:cNvPr id="54275" name="Rectangle 3"/>
          <p:cNvSpPr>
            <a:spLocks noGrp="1" noChangeArrowheads="1"/>
          </p:cNvSpPr>
          <p:nvPr>
            <p:ph sz="half" idx="2"/>
          </p:nvPr>
        </p:nvSpPr>
        <p:spPr>
          <a:xfrm>
            <a:off x="533400" y="1828800"/>
            <a:ext cx="3886200" cy="3951288"/>
          </a:xfrm>
        </p:spPr>
        <p:txBody>
          <a:bodyPr>
            <a:normAutofit/>
          </a:bodyPr>
          <a:lstStyle/>
          <a:p>
            <a:pPr lvl="0">
              <a:spcAft>
                <a:spcPts val="1200"/>
              </a:spcAft>
            </a:pPr>
            <a:r>
              <a:rPr lang="en-US" sz="3000" dirty="0"/>
              <a:t>How can analyzing </a:t>
            </a:r>
            <a:br>
              <a:rPr lang="en-US" sz="3000" dirty="0"/>
            </a:br>
            <a:r>
              <a:rPr lang="en-US" sz="3000" dirty="0"/>
              <a:t>data and constructing explanations help students </a:t>
            </a:r>
            <a:r>
              <a:rPr lang="en-US" sz="3000" b="1" dirty="0"/>
              <a:t>move </a:t>
            </a:r>
            <a:br>
              <a:rPr lang="en-US" sz="3000" b="1" dirty="0"/>
            </a:br>
            <a:r>
              <a:rPr lang="en-US" sz="3000" b="1" dirty="0"/>
              <a:t>forward </a:t>
            </a:r>
            <a:r>
              <a:rPr lang="en-US" sz="3000" dirty="0"/>
              <a:t>toward </a:t>
            </a:r>
            <a:br>
              <a:rPr lang="en-US" sz="3000" dirty="0"/>
            </a:br>
            <a:r>
              <a:rPr lang="en-US" sz="3000" dirty="0"/>
              <a:t>deeper understandings of science ideas?</a:t>
            </a:r>
          </a:p>
        </p:txBody>
      </p:sp>
      <p:sp>
        <p:nvSpPr>
          <p:cNvPr id="7" name="Text Placeholder 6"/>
          <p:cNvSpPr>
            <a:spLocks noGrp="1"/>
          </p:cNvSpPr>
          <p:nvPr>
            <p:ph type="body" sz="quarter" idx="3"/>
          </p:nvPr>
        </p:nvSpPr>
        <p:spPr>
          <a:xfrm>
            <a:off x="4724400" y="1219200"/>
            <a:ext cx="3931920" cy="639762"/>
          </a:xfrm>
        </p:spPr>
        <p:txBody>
          <a:bodyPr>
            <a:normAutofit/>
          </a:bodyPr>
          <a:lstStyle/>
          <a:p>
            <a:r>
              <a:rPr lang="en-US" sz="3000" dirty="0"/>
              <a:t>Content Deepening</a:t>
            </a:r>
          </a:p>
        </p:txBody>
      </p:sp>
      <p:sp>
        <p:nvSpPr>
          <p:cNvPr id="5" name="Content Placeholder 4"/>
          <p:cNvSpPr>
            <a:spLocks noGrp="1"/>
          </p:cNvSpPr>
          <p:nvPr>
            <p:ph sz="quarter" idx="4"/>
          </p:nvPr>
        </p:nvSpPr>
        <p:spPr>
          <a:xfrm>
            <a:off x="4724400" y="1828800"/>
            <a:ext cx="4267200" cy="3505200"/>
          </a:xfrm>
        </p:spPr>
        <p:txBody>
          <a:bodyPr/>
          <a:lstStyle/>
          <a:p>
            <a:pPr>
              <a:spcBef>
                <a:spcPts val="1200"/>
              </a:spcBef>
            </a:pPr>
            <a:r>
              <a:rPr lang="en-US" sz="3000" dirty="0"/>
              <a:t>How can we represent DNA, genes, and chromosomes to make sense of trait-variation patterns?</a:t>
            </a:r>
          </a:p>
        </p:txBody>
      </p:sp>
    </p:spTree>
    <p:extLst>
      <p:ext uri="{BB962C8B-B14F-4D97-AF65-F5344CB8AC3E}">
        <p14:creationId xmlns:p14="http://schemas.microsoft.com/office/powerpoint/2010/main" val="298204439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Practice with </a:t>
            </a:r>
            <a:r>
              <a:rPr lang="en-US" dirty="0" err="1"/>
              <a:t>Punnett</a:t>
            </a:r>
            <a:r>
              <a:rPr lang="en-US" dirty="0"/>
              <a:t> Squares</a:t>
            </a:r>
          </a:p>
        </p:txBody>
      </p:sp>
      <p:sp>
        <p:nvSpPr>
          <p:cNvPr id="3" name="Content Placeholder 2"/>
          <p:cNvSpPr>
            <a:spLocks noGrp="1"/>
          </p:cNvSpPr>
          <p:nvPr>
            <p:ph idx="1"/>
          </p:nvPr>
        </p:nvSpPr>
        <p:spPr>
          <a:xfrm>
            <a:off x="685800" y="1524000"/>
            <a:ext cx="8001000" cy="4876800"/>
          </a:xfrm>
        </p:spPr>
        <p:txBody>
          <a:bodyPr/>
          <a:lstStyle/>
          <a:p>
            <a:pPr marL="365760" indent="-365760">
              <a:spcBef>
                <a:spcPts val="1200"/>
              </a:spcBef>
            </a:pPr>
            <a:r>
              <a:rPr lang="en-US" sz="3200" dirty="0"/>
              <a:t>Locate handout 3.6 (Exploring Trait Patterns in Offspring) in your PD program binder.</a:t>
            </a:r>
          </a:p>
          <a:p>
            <a:pPr marL="365760" indent="-365760">
              <a:spcBef>
                <a:spcPts val="1200"/>
              </a:spcBef>
            </a:pPr>
            <a:r>
              <a:rPr lang="en-US" sz="3200" dirty="0"/>
              <a:t>Work with a partner to complete  the worksheet.</a:t>
            </a:r>
          </a:p>
        </p:txBody>
      </p:sp>
    </p:spTree>
    <p:extLst>
      <p:ext uri="{BB962C8B-B14F-4D97-AF65-F5344CB8AC3E}">
        <p14:creationId xmlns:p14="http://schemas.microsoft.com/office/powerpoint/2010/main" val="4292474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Autofit/>
          </a:bodyPr>
          <a:lstStyle/>
          <a:p>
            <a:r>
              <a:rPr lang="en-US" sz="3800" dirty="0"/>
              <a:t>Reflect: Content Deepening Focus Question</a:t>
            </a:r>
          </a:p>
        </p:txBody>
      </p:sp>
      <p:sp>
        <p:nvSpPr>
          <p:cNvPr id="4" name="TextBox 3"/>
          <p:cNvSpPr txBox="1"/>
          <p:nvPr/>
        </p:nvSpPr>
        <p:spPr>
          <a:xfrm>
            <a:off x="609600" y="1600200"/>
            <a:ext cx="8229600" cy="1569660"/>
          </a:xfrm>
          <a:prstGeom prst="rect">
            <a:avLst/>
          </a:prstGeom>
          <a:noFill/>
        </p:spPr>
        <p:txBody>
          <a:bodyPr wrap="square" rtlCol="0">
            <a:spAutoFit/>
          </a:bodyPr>
          <a:lstStyle/>
          <a:p>
            <a:pPr>
              <a:spcBef>
                <a:spcPts val="1200"/>
              </a:spcBef>
            </a:pPr>
            <a:r>
              <a:rPr lang="en-US" sz="3200" dirty="0">
                <a:latin typeface="Calibri" pitchFamily="34" charset="0"/>
              </a:rPr>
              <a:t>How can we represent DNA, genes, and chromosomes to make sense of trait-variation patterns?</a:t>
            </a:r>
          </a:p>
        </p:txBody>
      </p:sp>
    </p:spTree>
    <p:extLst>
      <p:ext uri="{BB962C8B-B14F-4D97-AF65-F5344CB8AC3E}">
        <p14:creationId xmlns:p14="http://schemas.microsoft.com/office/powerpoint/2010/main" val="170382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49" y="762000"/>
            <a:ext cx="8229600" cy="762000"/>
          </a:xfrm>
        </p:spPr>
        <p:txBody>
          <a:bodyPr>
            <a:normAutofit fontScale="90000"/>
          </a:bodyPr>
          <a:lstStyle/>
          <a:p>
            <a:r>
              <a:rPr lang="en-US" sz="3900" dirty="0"/>
              <a:t>Summary: Moving Student Thinking Forward</a:t>
            </a:r>
            <a:br>
              <a:rPr lang="en-US" dirty="0"/>
            </a:br>
            <a:endParaRPr lang="en-US" dirty="0"/>
          </a:p>
        </p:txBody>
      </p:sp>
      <p:sp>
        <p:nvSpPr>
          <p:cNvPr id="3" name="Content Placeholder 2"/>
          <p:cNvSpPr>
            <a:spLocks noGrp="1"/>
          </p:cNvSpPr>
          <p:nvPr>
            <p:ph idx="1"/>
          </p:nvPr>
        </p:nvSpPr>
        <p:spPr>
          <a:xfrm>
            <a:off x="457200" y="1371600"/>
            <a:ext cx="8229600" cy="4876800"/>
          </a:xfrm>
        </p:spPr>
        <p:txBody>
          <a:bodyPr/>
          <a:lstStyle/>
          <a:p>
            <a:pPr marL="365760" indent="-365760">
              <a:buFont typeface="+mj-lt"/>
              <a:buAutoNum type="arabicPeriod"/>
            </a:pPr>
            <a:r>
              <a:rPr lang="en-US" sz="3200" dirty="0"/>
              <a:t>How can we advance student thinking without simply telling students about science ideas and asking them to memorize the concepts?  </a:t>
            </a:r>
          </a:p>
          <a:p>
            <a:pPr marL="365760" indent="-365760">
              <a:spcBef>
                <a:spcPts val="1200"/>
              </a:spcBef>
              <a:buFont typeface="+mj-lt"/>
              <a:buAutoNum type="arabicPeriod"/>
            </a:pPr>
            <a:r>
              <a:rPr lang="en-US" sz="3200" dirty="0"/>
              <a:t>Refer to our Effective Science Teaching chart from day 1. Which of these ideas do you want to highlight based on the strategies we’ve explored so far? Anything you want to add or modify?  </a:t>
            </a:r>
          </a:p>
        </p:txBody>
      </p:sp>
    </p:spTree>
    <p:extLst>
      <p:ext uri="{BB962C8B-B14F-4D97-AF65-F5344CB8AC3E}">
        <p14:creationId xmlns:p14="http://schemas.microsoft.com/office/powerpoint/2010/main" val="275246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Summary: Today’s Focus Questions</a:t>
            </a:r>
          </a:p>
        </p:txBody>
      </p:sp>
      <p:sp>
        <p:nvSpPr>
          <p:cNvPr id="6" name="Text Placeholder 5"/>
          <p:cNvSpPr>
            <a:spLocks noGrp="1"/>
          </p:cNvSpPr>
          <p:nvPr>
            <p:ph type="body" idx="1"/>
          </p:nvPr>
        </p:nvSpPr>
        <p:spPr>
          <a:xfrm>
            <a:off x="457200" y="1219200"/>
            <a:ext cx="3931920" cy="639762"/>
          </a:xfrm>
        </p:spPr>
        <p:txBody>
          <a:bodyPr>
            <a:normAutofit/>
          </a:bodyPr>
          <a:lstStyle/>
          <a:p>
            <a:r>
              <a:rPr lang="en-US" sz="3000" dirty="0"/>
              <a:t>Lesson Analysis</a:t>
            </a:r>
          </a:p>
        </p:txBody>
      </p:sp>
      <p:sp>
        <p:nvSpPr>
          <p:cNvPr id="54275" name="Rectangle 3"/>
          <p:cNvSpPr>
            <a:spLocks noGrp="1" noChangeArrowheads="1"/>
          </p:cNvSpPr>
          <p:nvPr>
            <p:ph sz="half" idx="2"/>
          </p:nvPr>
        </p:nvSpPr>
        <p:spPr>
          <a:xfrm>
            <a:off x="533400" y="1828800"/>
            <a:ext cx="3886200" cy="3951288"/>
          </a:xfrm>
        </p:spPr>
        <p:txBody>
          <a:bodyPr>
            <a:normAutofit/>
          </a:bodyPr>
          <a:lstStyle/>
          <a:p>
            <a:pPr lvl="0">
              <a:spcAft>
                <a:spcPts val="1200"/>
              </a:spcAft>
            </a:pPr>
            <a:r>
              <a:rPr lang="en-US" sz="3000" dirty="0"/>
              <a:t>How can analyzing </a:t>
            </a:r>
            <a:br>
              <a:rPr lang="en-US" sz="3000" dirty="0"/>
            </a:br>
            <a:r>
              <a:rPr lang="en-US" sz="3000" dirty="0"/>
              <a:t>data and constructing explanations help students </a:t>
            </a:r>
            <a:r>
              <a:rPr lang="en-US" sz="3000" b="1" dirty="0"/>
              <a:t>move </a:t>
            </a:r>
            <a:br>
              <a:rPr lang="en-US" sz="3000" b="1" dirty="0"/>
            </a:br>
            <a:r>
              <a:rPr lang="en-US" sz="3000" b="1" dirty="0"/>
              <a:t>forward </a:t>
            </a:r>
            <a:r>
              <a:rPr lang="en-US" sz="3000" dirty="0"/>
              <a:t>toward </a:t>
            </a:r>
            <a:br>
              <a:rPr lang="en-US" sz="3000" dirty="0"/>
            </a:br>
            <a:r>
              <a:rPr lang="en-US" sz="3000" dirty="0"/>
              <a:t>deeper understandings of science ideas?</a:t>
            </a:r>
          </a:p>
        </p:txBody>
      </p:sp>
      <p:sp>
        <p:nvSpPr>
          <p:cNvPr id="7" name="Text Placeholder 6"/>
          <p:cNvSpPr>
            <a:spLocks noGrp="1"/>
          </p:cNvSpPr>
          <p:nvPr>
            <p:ph type="body" sz="quarter" idx="3"/>
          </p:nvPr>
        </p:nvSpPr>
        <p:spPr>
          <a:xfrm>
            <a:off x="4724400" y="1219200"/>
            <a:ext cx="3931920" cy="639762"/>
          </a:xfrm>
        </p:spPr>
        <p:txBody>
          <a:bodyPr>
            <a:normAutofit/>
          </a:bodyPr>
          <a:lstStyle/>
          <a:p>
            <a:r>
              <a:rPr lang="en-US" sz="3000" dirty="0"/>
              <a:t>Content Deepening</a:t>
            </a:r>
          </a:p>
        </p:txBody>
      </p:sp>
      <p:sp>
        <p:nvSpPr>
          <p:cNvPr id="5" name="Content Placeholder 4"/>
          <p:cNvSpPr>
            <a:spLocks noGrp="1"/>
          </p:cNvSpPr>
          <p:nvPr>
            <p:ph sz="quarter" idx="4"/>
          </p:nvPr>
        </p:nvSpPr>
        <p:spPr>
          <a:xfrm>
            <a:off x="4724400" y="1828800"/>
            <a:ext cx="4267200" cy="3505200"/>
          </a:xfrm>
        </p:spPr>
        <p:txBody>
          <a:bodyPr/>
          <a:lstStyle/>
          <a:p>
            <a:pPr>
              <a:spcBef>
                <a:spcPts val="1200"/>
              </a:spcBef>
            </a:pPr>
            <a:r>
              <a:rPr lang="en-US" sz="3000" dirty="0"/>
              <a:t>How can we represent DNA, genes, and chromosomes to make sense of trait-variation patterns?</a:t>
            </a:r>
          </a:p>
        </p:txBody>
      </p:sp>
    </p:spTree>
    <p:extLst>
      <p:ext uri="{BB962C8B-B14F-4D97-AF65-F5344CB8AC3E}">
        <p14:creationId xmlns:p14="http://schemas.microsoft.com/office/powerpoint/2010/main" val="298204439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t>Homework</a:t>
            </a:r>
          </a:p>
        </p:txBody>
      </p:sp>
      <p:sp>
        <p:nvSpPr>
          <p:cNvPr id="3" name="Content Placeholder 2"/>
          <p:cNvSpPr>
            <a:spLocks noGrp="1"/>
          </p:cNvSpPr>
          <p:nvPr>
            <p:ph idx="1"/>
          </p:nvPr>
        </p:nvSpPr>
        <p:spPr>
          <a:xfrm>
            <a:off x="457200" y="1524000"/>
            <a:ext cx="8229600" cy="4876800"/>
          </a:xfrm>
        </p:spPr>
        <p:txBody>
          <a:bodyPr/>
          <a:lstStyle/>
          <a:p>
            <a:pPr marL="365760" indent="-365760" eaLnBrk="1" hangingPunct="1">
              <a:buFont typeface="+mj-lt"/>
              <a:buAutoNum type="arabicPeriod"/>
              <a:defRPr/>
            </a:pPr>
            <a:r>
              <a:rPr lang="en-US" sz="3200" dirty="0"/>
              <a:t>Review strategy 6 in the </a:t>
            </a:r>
            <a:r>
              <a:rPr lang="en-US" sz="3200" dirty="0" err="1"/>
              <a:t>STeLLA</a:t>
            </a:r>
            <a:r>
              <a:rPr lang="en-US" sz="3200" dirty="0"/>
              <a:t> strategies booklet and complete the STL Z-fold summary chart for this strategy: Engage students in using and applying new science ideas in a variety of ways and contexts.</a:t>
            </a:r>
          </a:p>
          <a:p>
            <a:pPr marL="365760" lvl="1" indent="-365760" eaLnBrk="1" hangingPunct="1">
              <a:spcBef>
                <a:spcPts val="1200"/>
              </a:spcBef>
              <a:buFont typeface="+mj-lt"/>
              <a:buAutoNum type="arabicPeriod" startAt="2"/>
              <a:defRPr/>
            </a:pPr>
            <a:r>
              <a:rPr lang="en-US" sz="3200" dirty="0"/>
              <a:t>Be prepared to share your assigned lesson plan review.</a:t>
            </a:r>
          </a:p>
        </p:txBody>
      </p:sp>
    </p:spTree>
    <p:extLst>
      <p:ext uri="{BB962C8B-B14F-4D97-AF65-F5344CB8AC3E}">
        <p14:creationId xmlns:p14="http://schemas.microsoft.com/office/powerpoint/2010/main" val="3697199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1000"/>
            <a:ext cx="8229600" cy="990600"/>
          </a:xfrm>
        </p:spPr>
        <p:txBody>
          <a:bodyPr>
            <a:normAutofit/>
          </a:bodyPr>
          <a:lstStyle/>
          <a:p>
            <a:pPr eaLnBrk="1" hangingPunct="1"/>
            <a:r>
              <a:rPr lang="en-US" dirty="0"/>
              <a:t>Reflections on Today’s Session</a:t>
            </a:r>
          </a:p>
        </p:txBody>
      </p:sp>
      <p:sp>
        <p:nvSpPr>
          <p:cNvPr id="28675" name="Rectangle 3"/>
          <p:cNvSpPr>
            <a:spLocks noGrp="1" noChangeArrowheads="1"/>
          </p:cNvSpPr>
          <p:nvPr>
            <p:ph idx="1"/>
          </p:nvPr>
        </p:nvSpPr>
        <p:spPr>
          <a:xfrm>
            <a:off x="457200" y="1219200"/>
            <a:ext cx="8382000" cy="5334000"/>
          </a:xfrm>
        </p:spPr>
        <p:txBody>
          <a:bodyPr>
            <a:noAutofit/>
          </a:bodyPr>
          <a:lstStyle/>
          <a:p>
            <a:pPr marL="0" indent="0">
              <a:spcAft>
                <a:spcPts val="0"/>
              </a:spcAft>
              <a:buNone/>
            </a:pPr>
            <a:r>
              <a:rPr lang="en-US" sz="2600" dirty="0"/>
              <a:t>Complete the Daily Reflections sheet (handout 3.7).</a:t>
            </a:r>
          </a:p>
          <a:p>
            <a:pPr marL="731520" indent="-365760">
              <a:spcBef>
                <a:spcPts val="300"/>
              </a:spcBef>
              <a:spcAft>
                <a:spcPts val="300"/>
              </a:spcAft>
              <a:buFont typeface="+mj-lt"/>
              <a:buAutoNum type="arabicPeriod"/>
            </a:pPr>
            <a:r>
              <a:rPr lang="en-US" sz="2600" dirty="0"/>
              <a:t>What new idea or insight did you have today related to strategy 4 (analyzing and interpreting data and observations) and strategy 5 (constructing explanations and arguments)? </a:t>
            </a:r>
          </a:p>
          <a:p>
            <a:pPr marL="731520" lvl="0" indent="-365760">
              <a:spcBef>
                <a:spcPts val="300"/>
              </a:spcBef>
              <a:spcAft>
                <a:spcPts val="300"/>
              </a:spcAft>
              <a:buFont typeface="+mj-lt"/>
              <a:buAutoNum type="arabicPeriod"/>
            </a:pPr>
            <a:r>
              <a:rPr lang="en-US" sz="2600" dirty="0"/>
              <a:t>What ideas do strategies 4 and 5 give you about things to try or change in your science teaching? </a:t>
            </a:r>
          </a:p>
          <a:p>
            <a:pPr marL="731520" indent="-365760">
              <a:spcBef>
                <a:spcPts val="300"/>
              </a:spcBef>
              <a:spcAft>
                <a:spcPts val="300"/>
              </a:spcAft>
              <a:buFont typeface="+mj-lt"/>
              <a:buAutoNum type="arabicPeriod"/>
            </a:pPr>
            <a:r>
              <a:rPr lang="en-US" sz="2600" dirty="0"/>
              <a:t>Answer one of these questions: (1) What important science idea are you taking away from our content deepening work today? Remember to state the idea in a complete sentence. (2) What question do you have about trait variation and inheritance (i.e., something you’re unclear or wonder about)?</a:t>
            </a:r>
          </a:p>
          <a:p>
            <a:endParaRPr lang="en-US" sz="2700" dirty="0"/>
          </a:p>
          <a:p>
            <a:pPr marL="457200" indent="-457200" eaLnBrk="1" hangingPunct="1"/>
            <a:endParaRPr lang="en-US" sz="2700" dirty="0"/>
          </a:p>
        </p:txBody>
      </p:sp>
    </p:spTree>
    <p:extLst>
      <p:ext uri="{BB962C8B-B14F-4D97-AF65-F5344CB8AC3E}">
        <p14:creationId xmlns:p14="http://schemas.microsoft.com/office/powerpoint/2010/main" val="4250998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525962"/>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90337805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Heart</a:t>
            </a:r>
            <a:br>
              <a:rPr lang="en-US" sz="4400" dirty="0"/>
            </a:br>
            <a:endParaRPr lang="en-US" sz="4400" dirty="0"/>
          </a:p>
        </p:txBody>
      </p:sp>
      <p:sp>
        <p:nvSpPr>
          <p:cNvPr id="115715" name="Rectangle 3"/>
          <p:cNvSpPr>
            <a:spLocks noGrp="1" noChangeArrowheads="1"/>
          </p:cNvSpPr>
          <p:nvPr>
            <p:ph idx="1"/>
          </p:nvPr>
        </p:nvSpPr>
        <p:spPr>
          <a:xfrm>
            <a:off x="457200" y="2371165"/>
            <a:ext cx="8382000" cy="4334435"/>
          </a:xfrm>
        </p:spPr>
        <p:txBody>
          <a:bodyPr rtlCol="0">
            <a:normAutofit fontScale="77500" lnSpcReduction="20000"/>
          </a:bodyPr>
          <a:lstStyle/>
          <a:p>
            <a:pPr marL="0" indent="0" eaLnBrk="1" fontAlgn="auto" hangingPunct="1">
              <a:spcAft>
                <a:spcPts val="0"/>
              </a:spcAft>
              <a:buFont typeface="Arial" pitchFamily="34" charset="0"/>
              <a:buNone/>
              <a:defRPr/>
            </a:pPr>
            <a:r>
              <a:rPr lang="en-US" sz="3300" b="1" dirty="0"/>
              <a:t>The Heart of </a:t>
            </a:r>
            <a:r>
              <a:rPr lang="en-US" sz="3300" b="1" dirty="0" err="1"/>
              <a:t>RESPeCT</a:t>
            </a:r>
            <a:r>
              <a:rPr lang="en-US" sz="3300" b="1" dirty="0"/>
              <a:t> Lesson Analysis and Content </a:t>
            </a:r>
            <a:br>
              <a:rPr lang="en-US" sz="3300" b="1" dirty="0"/>
            </a:br>
            <a:r>
              <a:rPr lang="en-US" sz="3300" b="1" dirty="0"/>
              <a:t>Deepening</a:t>
            </a:r>
          </a:p>
          <a:p>
            <a:pPr marL="342900" marR="0" lvl="0" indent="-342900">
              <a:lnSpc>
                <a:spcPct val="110000"/>
              </a:lnSpc>
              <a:spcBef>
                <a:spcPts val="600"/>
              </a:spcBef>
              <a:spcAft>
                <a:spcPts val="0"/>
              </a:spcAft>
              <a:buFont typeface="Symbol"/>
              <a:buChar char=""/>
            </a:pPr>
            <a:r>
              <a:rPr lang="en-US" sz="3300" dirty="0">
                <a:solidFill>
                  <a:srgbClr val="292934"/>
                </a:solidFill>
              </a:rPr>
              <a:t>Keep the goal in mind: analysis of teaching to improve student learning.  </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Share your ideas, uncertainties, confusion, disagreements, questions, and good humor. All points of view are welcome.</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Expect and ask questions to deepen everyone’s learning; be constructively challenging.</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Listen carefully; seek to understand other participants’ points of view.</a:t>
            </a:r>
            <a:endParaRPr lang="en-US" sz="33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457200" y="1219200"/>
            <a:ext cx="85433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0369066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643A2322-4A21-42FB-8494-53ADB0CEF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600200" y="457200"/>
            <a:ext cx="584998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1828800" y="4038600"/>
            <a:ext cx="2676002" cy="914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0169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dirty="0"/>
              <a:t>The Student Thinking Lens: Moving Student Thinking Forward</a:t>
            </a:r>
          </a:p>
        </p:txBody>
      </p:sp>
      <p:sp>
        <p:nvSpPr>
          <p:cNvPr id="3" name="Content Placeholder 2"/>
          <p:cNvSpPr>
            <a:spLocks noGrp="1"/>
          </p:cNvSpPr>
          <p:nvPr>
            <p:ph idx="1"/>
          </p:nvPr>
        </p:nvSpPr>
        <p:spPr>
          <a:xfrm>
            <a:off x="2667000" y="3657600"/>
            <a:ext cx="3276600" cy="2743200"/>
          </a:xfrm>
        </p:spPr>
        <p:txBody>
          <a:bodyPr/>
          <a:lstStyle/>
          <a:p>
            <a:pPr marL="0" indent="0">
              <a:buNone/>
            </a:pPr>
            <a:r>
              <a:rPr lang="en-US" sz="3000" dirty="0"/>
              <a:t>By using </a:t>
            </a:r>
            <a:r>
              <a:rPr lang="en-US" sz="3000" dirty="0" err="1"/>
              <a:t>STeLLA</a:t>
            </a:r>
            <a:r>
              <a:rPr lang="en-US" sz="3000" dirty="0"/>
              <a:t> strategies 4–8 to  engage students in making sense of the world around them.</a:t>
            </a:r>
            <a:endParaRPr lang="en-US" sz="3000" b="1" i="1" dirty="0"/>
          </a:p>
        </p:txBody>
      </p:sp>
      <p:pic>
        <p:nvPicPr>
          <p:cNvPr id="6" name="Picture 5"/>
          <p:cNvPicPr>
            <a:picLocks noChangeAspect="1"/>
          </p:cNvPicPr>
          <p:nvPr/>
        </p:nvPicPr>
        <p:blipFill>
          <a:blip r:embed="rId3" cstate="print"/>
          <a:stretch>
            <a:fillRect/>
          </a:stretch>
        </p:blipFill>
        <p:spPr>
          <a:xfrm>
            <a:off x="6248400" y="3581400"/>
            <a:ext cx="2428417" cy="2177201"/>
          </a:xfrm>
          <a:prstGeom prst="rect">
            <a:avLst/>
          </a:prstGeom>
        </p:spPr>
      </p:pic>
      <p:sp>
        <p:nvSpPr>
          <p:cNvPr id="8" name="Rectangle 7"/>
          <p:cNvSpPr/>
          <p:nvPr/>
        </p:nvSpPr>
        <p:spPr>
          <a:xfrm>
            <a:off x="457200" y="1905000"/>
            <a:ext cx="7696200" cy="1477328"/>
          </a:xfrm>
          <a:prstGeom prst="rect">
            <a:avLst/>
          </a:prstGeom>
        </p:spPr>
        <p:txBody>
          <a:bodyPr wrap="square">
            <a:spAutoFit/>
          </a:bodyPr>
          <a:lstStyle/>
          <a:p>
            <a:r>
              <a:rPr lang="en-US" sz="3000" i="1" dirty="0">
                <a:latin typeface="Calibri" panose="020F0502020204030204" pitchFamily="34" charset="0"/>
              </a:rPr>
              <a:t>How can we advance students’ science learning without just telling them about science ideas and expecting them to memorize the concepts?  </a:t>
            </a:r>
          </a:p>
        </p:txBody>
      </p:sp>
      <p:pic>
        <p:nvPicPr>
          <p:cNvPr id="4" name="Picture 3"/>
          <p:cNvPicPr>
            <a:picLocks noChangeAspect="1"/>
          </p:cNvPicPr>
          <p:nvPr/>
        </p:nvPicPr>
        <p:blipFill>
          <a:blip r:embed="rId4" cstate="print"/>
          <a:stretch>
            <a:fillRect/>
          </a:stretch>
        </p:blipFill>
        <p:spPr>
          <a:xfrm>
            <a:off x="348532" y="4495800"/>
            <a:ext cx="1775086" cy="1066800"/>
          </a:xfrm>
          <a:prstGeom prst="rect">
            <a:avLst/>
          </a:prstGeom>
        </p:spPr>
      </p:pic>
    </p:spTree>
    <p:extLst>
      <p:ext uri="{BB962C8B-B14F-4D97-AF65-F5344CB8AC3E}">
        <p14:creationId xmlns:p14="http://schemas.microsoft.com/office/powerpoint/2010/main" val="114316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391400" cy="990600"/>
          </a:xfrm>
        </p:spPr>
        <p:txBody>
          <a:bodyPr>
            <a:noAutofit/>
          </a:bodyPr>
          <a:lstStyle/>
          <a:p>
            <a:r>
              <a:rPr lang="en-US" dirty="0"/>
              <a:t>The Student Thinking Lens: Moving Student Thinking Forward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9767372"/>
              </p:ext>
            </p:extLst>
          </p:nvPr>
        </p:nvGraphicFramePr>
        <p:xfrm>
          <a:off x="476250" y="1828800"/>
          <a:ext cx="8229600" cy="4494616"/>
        </p:xfrm>
        <a:graphic>
          <a:graphicData uri="http://schemas.openxmlformats.org/drawingml/2006/table">
            <a:tbl>
              <a:tblPr firstRow="1" bandRow="1">
                <a:tableStyleId>{5C22544A-7EE6-4342-B048-85BDC9FD1C3A}</a:tableStyleId>
              </a:tblPr>
              <a:tblGrid>
                <a:gridCol w="4019550">
                  <a:extLst>
                    <a:ext uri="{9D8B030D-6E8A-4147-A177-3AD203B41FA5}">
                      <a16:colId xmlns:a16="http://schemas.microsoft.com/office/drawing/2014/main" val="20000"/>
                    </a:ext>
                  </a:extLst>
                </a:gridCol>
                <a:gridCol w="4210050">
                  <a:extLst>
                    <a:ext uri="{9D8B030D-6E8A-4147-A177-3AD203B41FA5}">
                      <a16:colId xmlns:a16="http://schemas.microsoft.com/office/drawing/2014/main" val="20001"/>
                    </a:ext>
                  </a:extLst>
                </a:gridCol>
              </a:tblGrid>
              <a:tr h="762000">
                <a:tc>
                  <a:txBody>
                    <a:bodyPr/>
                    <a:lstStyle/>
                    <a:p>
                      <a:pPr algn="ctr">
                        <a:spcBef>
                          <a:spcPts val="0"/>
                        </a:spcBef>
                      </a:pPr>
                      <a:endParaRPr lang="en-US" sz="300" dirty="0"/>
                    </a:p>
                    <a:p>
                      <a:pPr algn="ctr">
                        <a:spcBef>
                          <a:spcPts val="0"/>
                        </a:spcBef>
                      </a:pPr>
                      <a:r>
                        <a:rPr lang="en-US" dirty="0"/>
                        <a:t>Strategies That Reveal</a:t>
                      </a:r>
                      <a:br>
                        <a:rPr lang="en-US" dirty="0"/>
                      </a:br>
                      <a:r>
                        <a:rPr lang="en-US" dirty="0"/>
                        <a:t>Student Thinking</a:t>
                      </a:r>
                    </a:p>
                  </a:txBody>
                  <a:tcPr/>
                </a:tc>
                <a:tc>
                  <a:txBody>
                    <a:bodyPr/>
                    <a:lstStyle/>
                    <a:p>
                      <a:pPr algn="ctr"/>
                      <a:endParaRPr lang="en-US" sz="300" dirty="0"/>
                    </a:p>
                    <a:p>
                      <a:pPr algn="ctr"/>
                      <a:r>
                        <a:rPr lang="en-US" dirty="0"/>
                        <a:t>Strategies</a:t>
                      </a:r>
                      <a:r>
                        <a:rPr lang="en-US" baseline="0" dirty="0"/>
                        <a:t> That Move </a:t>
                      </a:r>
                      <a:br>
                        <a:rPr lang="en-US" baseline="0" dirty="0"/>
                      </a:br>
                      <a:r>
                        <a:rPr lang="en-US" baseline="0" dirty="0"/>
                        <a:t>Student Thinking Forward</a:t>
                      </a:r>
                      <a:endParaRPr lang="en-US" dirty="0"/>
                    </a:p>
                  </a:txBody>
                  <a:tcPr/>
                </a:tc>
                <a:extLst>
                  <a:ext uri="{0D108BD9-81ED-4DB2-BD59-A6C34878D82A}">
                    <a16:rowId xmlns:a16="http://schemas.microsoft.com/office/drawing/2014/main" val="10000"/>
                  </a:ext>
                </a:extLst>
              </a:tr>
              <a:tr h="486309">
                <a:tc>
                  <a:txBody>
                    <a:bodyPr/>
                    <a:lstStyle/>
                    <a:p>
                      <a:r>
                        <a:rPr lang="en-US" dirty="0"/>
                        <a:t>1. Elicit questions</a:t>
                      </a:r>
                    </a:p>
                  </a:txBody>
                  <a:tcPr/>
                </a:tc>
                <a:tc>
                  <a:txBody>
                    <a:bodyPr/>
                    <a:lstStyle/>
                    <a:p>
                      <a:endParaRPr lang="en-US" dirty="0"/>
                    </a:p>
                  </a:txBody>
                  <a:tcPr/>
                </a:tc>
                <a:extLst>
                  <a:ext uri="{0D108BD9-81ED-4DB2-BD59-A6C34878D82A}">
                    <a16:rowId xmlns:a16="http://schemas.microsoft.com/office/drawing/2014/main" val="10001"/>
                  </a:ext>
                </a:extLst>
              </a:tr>
              <a:tr h="486309">
                <a:tc>
                  <a:txBody>
                    <a:bodyPr/>
                    <a:lstStyle/>
                    <a:p>
                      <a:r>
                        <a:rPr lang="en-US" dirty="0"/>
                        <a:t>2.</a:t>
                      </a:r>
                      <a:r>
                        <a:rPr lang="en-US" baseline="0" dirty="0"/>
                        <a:t> Probe questions</a:t>
                      </a:r>
                      <a:endParaRPr lang="en-US" dirty="0"/>
                    </a:p>
                  </a:txBody>
                  <a:tcPr/>
                </a:tc>
                <a:tc>
                  <a:txBody>
                    <a:bodyPr/>
                    <a:lstStyle/>
                    <a:p>
                      <a:endParaRPr lang="en-US" dirty="0"/>
                    </a:p>
                  </a:txBody>
                  <a:tcPr/>
                </a:tc>
                <a:extLst>
                  <a:ext uri="{0D108BD9-81ED-4DB2-BD59-A6C34878D82A}">
                    <a16:rowId xmlns:a16="http://schemas.microsoft.com/office/drawing/2014/main" val="10002"/>
                  </a:ext>
                </a:extLst>
              </a:tr>
              <a:tr h="486309">
                <a:tc>
                  <a:txBody>
                    <a:bodyPr/>
                    <a:lstStyle/>
                    <a:p>
                      <a:r>
                        <a:rPr lang="en-US" dirty="0"/>
                        <a:t>3. Challenge questions</a:t>
                      </a:r>
                    </a:p>
                  </a:txBody>
                  <a:tcPr/>
                </a:tc>
                <a:tc>
                  <a:txBody>
                    <a:bodyPr/>
                    <a:lstStyle/>
                    <a:p>
                      <a:r>
                        <a:rPr lang="en-US" dirty="0"/>
                        <a:t>3. Challenge questions</a:t>
                      </a:r>
                    </a:p>
                  </a:txBody>
                  <a:tcPr/>
                </a:tc>
                <a:extLst>
                  <a:ext uri="{0D108BD9-81ED-4DB2-BD59-A6C34878D82A}">
                    <a16:rowId xmlns:a16="http://schemas.microsoft.com/office/drawing/2014/main" val="10003"/>
                  </a:ext>
                </a:extLst>
              </a:tr>
              <a:tr h="486309">
                <a:tc>
                  <a:txBody>
                    <a:bodyPr/>
                    <a:lstStyle/>
                    <a:p>
                      <a:r>
                        <a:rPr lang="en-US" dirty="0"/>
                        <a:t>4. Analysis</a:t>
                      </a:r>
                      <a:r>
                        <a:rPr lang="en-US" baseline="0" dirty="0"/>
                        <a:t> </a:t>
                      </a:r>
                      <a:r>
                        <a:rPr lang="en-US" dirty="0"/>
                        <a:t>and interpretation</a:t>
                      </a:r>
                      <a:r>
                        <a:rPr lang="en-US" baseline="0" dirty="0"/>
                        <a:t> of </a:t>
                      </a:r>
                      <a:r>
                        <a:rPr lang="en-US" dirty="0"/>
                        <a:t>data</a:t>
                      </a:r>
                    </a:p>
                  </a:txBody>
                  <a:tcPr/>
                </a:tc>
                <a:tc>
                  <a:txBody>
                    <a:bodyPr/>
                    <a:lstStyle/>
                    <a:p>
                      <a:r>
                        <a:rPr lang="en-US" dirty="0"/>
                        <a:t>4. Analysis and interpretation of data</a:t>
                      </a:r>
                    </a:p>
                  </a:txBody>
                  <a:tcPr/>
                </a:tc>
                <a:extLst>
                  <a:ext uri="{0D108BD9-81ED-4DB2-BD59-A6C34878D82A}">
                    <a16:rowId xmlns:a16="http://schemas.microsoft.com/office/drawing/2014/main" val="10004"/>
                  </a:ext>
                </a:extLst>
              </a:tr>
              <a:tr h="486309">
                <a:tc>
                  <a:txBody>
                    <a:bodyPr/>
                    <a:lstStyle/>
                    <a:p>
                      <a:r>
                        <a:rPr lang="en-US" dirty="0"/>
                        <a:t>5. Construction of explanations</a:t>
                      </a:r>
                    </a:p>
                  </a:txBody>
                  <a:tcPr/>
                </a:tc>
                <a:tc>
                  <a:txBody>
                    <a:bodyPr/>
                    <a:lstStyle/>
                    <a:p>
                      <a:r>
                        <a:rPr lang="en-US" dirty="0"/>
                        <a:t>5. Construction of explanations</a:t>
                      </a:r>
                    </a:p>
                  </a:txBody>
                  <a:tcPr/>
                </a:tc>
                <a:extLst>
                  <a:ext uri="{0D108BD9-81ED-4DB2-BD59-A6C34878D82A}">
                    <a16:rowId xmlns:a16="http://schemas.microsoft.com/office/drawing/2014/main" val="10005"/>
                  </a:ext>
                </a:extLst>
              </a:tr>
              <a:tr h="486309">
                <a:tc>
                  <a:txBody>
                    <a:bodyPr/>
                    <a:lstStyle/>
                    <a:p>
                      <a:r>
                        <a:rPr lang="en-US" dirty="0"/>
                        <a:t>6. Use and application</a:t>
                      </a:r>
                      <a:r>
                        <a:rPr lang="en-US" baseline="0" dirty="0"/>
                        <a:t> of </a:t>
                      </a:r>
                      <a:r>
                        <a:rPr lang="en-US" dirty="0"/>
                        <a:t>new ideas</a:t>
                      </a:r>
                    </a:p>
                  </a:txBody>
                  <a:tcPr/>
                </a:tc>
                <a:tc>
                  <a:txBody>
                    <a:bodyPr/>
                    <a:lstStyle/>
                    <a:p>
                      <a:r>
                        <a:rPr lang="en-US" dirty="0"/>
                        <a:t>6. Use</a:t>
                      </a:r>
                      <a:r>
                        <a:rPr lang="en-US" baseline="0" dirty="0"/>
                        <a:t> and application of new ideas</a:t>
                      </a:r>
                      <a:endParaRPr lang="en-US" dirty="0"/>
                    </a:p>
                  </a:txBody>
                  <a:tcPr/>
                </a:tc>
                <a:extLst>
                  <a:ext uri="{0D108BD9-81ED-4DB2-BD59-A6C34878D82A}">
                    <a16:rowId xmlns:a16="http://schemas.microsoft.com/office/drawing/2014/main" val="10006"/>
                  </a:ext>
                </a:extLst>
              </a:tr>
              <a:tr h="407381">
                <a:tc>
                  <a:txBody>
                    <a:bodyPr/>
                    <a:lstStyle/>
                    <a:p>
                      <a:r>
                        <a:rPr lang="en-US" dirty="0"/>
                        <a:t>7. Synthesis and summarizing</a:t>
                      </a:r>
                    </a:p>
                  </a:txBody>
                  <a:tcPr/>
                </a:tc>
                <a:tc>
                  <a:txBody>
                    <a:bodyPr/>
                    <a:lstStyle/>
                    <a:p>
                      <a:r>
                        <a:rPr lang="en-US" dirty="0"/>
                        <a:t>7. Synthesis and summarizing</a:t>
                      </a:r>
                    </a:p>
                  </a:txBody>
                  <a:tcPr/>
                </a:tc>
                <a:extLst>
                  <a:ext uri="{0D108BD9-81ED-4DB2-BD59-A6C34878D82A}">
                    <a16:rowId xmlns:a16="http://schemas.microsoft.com/office/drawing/2014/main" val="10007"/>
                  </a:ext>
                </a:extLst>
              </a:tr>
              <a:tr h="407381">
                <a:tc>
                  <a:txBody>
                    <a:bodyPr/>
                    <a:lstStyle/>
                    <a:p>
                      <a:r>
                        <a:rPr lang="en-US" dirty="0"/>
                        <a:t>8. Scientific</a:t>
                      </a:r>
                      <a:r>
                        <a:rPr lang="en-US" baseline="0" dirty="0"/>
                        <a:t> communication</a:t>
                      </a:r>
                      <a:endParaRPr lang="en-US" dirty="0"/>
                    </a:p>
                  </a:txBody>
                  <a:tcPr/>
                </a:tc>
                <a:tc>
                  <a:txBody>
                    <a:bodyPr/>
                    <a:lstStyle/>
                    <a:p>
                      <a:r>
                        <a:rPr lang="en-US" dirty="0"/>
                        <a:t>8. Scientific communication</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8522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96200" cy="1143000"/>
          </a:xfrm>
        </p:spPr>
        <p:txBody>
          <a:bodyPr>
            <a:noAutofit/>
          </a:bodyPr>
          <a:lstStyle/>
          <a:p>
            <a:r>
              <a:rPr lang="en-US" dirty="0"/>
              <a:t>The Student Thinking Lens: From Questions to Activities</a:t>
            </a:r>
          </a:p>
        </p:txBody>
      </p:sp>
      <p:sp>
        <p:nvSpPr>
          <p:cNvPr id="3" name="Content Placeholder 2"/>
          <p:cNvSpPr>
            <a:spLocks noGrp="1"/>
          </p:cNvSpPr>
          <p:nvPr>
            <p:ph idx="1"/>
          </p:nvPr>
        </p:nvSpPr>
        <p:spPr>
          <a:xfrm>
            <a:off x="457200" y="1828800"/>
            <a:ext cx="8229600" cy="4876800"/>
          </a:xfrm>
        </p:spPr>
        <p:txBody>
          <a:bodyPr/>
          <a:lstStyle/>
          <a:p>
            <a:pPr marL="365760" indent="-365760">
              <a:spcBef>
                <a:spcPts val="1200"/>
              </a:spcBef>
            </a:pPr>
            <a:r>
              <a:rPr lang="en-US" sz="3200" dirty="0"/>
              <a:t>Look at the Summary of </a:t>
            </a:r>
            <a:r>
              <a:rPr lang="en-US" sz="3200" dirty="0" err="1"/>
              <a:t>STeLLA</a:t>
            </a:r>
            <a:r>
              <a:rPr lang="en-US" sz="3200" dirty="0"/>
              <a:t> Student Thinking Lens Strategies in the strategies booklet.</a:t>
            </a:r>
          </a:p>
          <a:p>
            <a:pPr marL="365760" indent="-365760">
              <a:spcBef>
                <a:spcPts val="1200"/>
              </a:spcBef>
            </a:pPr>
            <a:r>
              <a:rPr lang="en-US" sz="3200" dirty="0"/>
              <a:t>What distinguishes strategies 1–3 from the rest of the Student Thinking Lens strategies? </a:t>
            </a:r>
            <a:endParaRPr lang="en-US" dirty="0"/>
          </a:p>
          <a:p>
            <a:pPr marL="0" indent="0">
              <a:buNone/>
            </a:pPr>
            <a:endParaRPr lang="en-US" dirty="0"/>
          </a:p>
        </p:txBody>
      </p:sp>
    </p:spTree>
    <p:extLst>
      <p:ext uri="{BB962C8B-B14F-4D97-AF65-F5344CB8AC3E}">
        <p14:creationId xmlns:p14="http://schemas.microsoft.com/office/powerpoint/2010/main" val="231390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609600"/>
            <a:ext cx="8534400" cy="1143000"/>
          </a:xfrm>
        </p:spPr>
        <p:txBody>
          <a:bodyPr>
            <a:noAutofit/>
          </a:bodyPr>
          <a:lstStyle/>
          <a:p>
            <a:pPr eaLnBrk="1" hangingPunct="1"/>
            <a:r>
              <a:rPr lang="en-US" dirty="0"/>
              <a:t>STL Strategies 4 and 5: Purposes and Key Features</a:t>
            </a:r>
          </a:p>
        </p:txBody>
      </p:sp>
      <p:sp>
        <p:nvSpPr>
          <p:cNvPr id="16387" name="Rectangle 3"/>
          <p:cNvSpPr>
            <a:spLocks noGrp="1" noChangeArrowheads="1"/>
          </p:cNvSpPr>
          <p:nvPr>
            <p:ph type="body" idx="1"/>
          </p:nvPr>
        </p:nvSpPr>
        <p:spPr>
          <a:xfrm>
            <a:off x="457200" y="2057400"/>
            <a:ext cx="3886200" cy="1752600"/>
          </a:xfrm>
          <a:ln w="50800">
            <a:solidFill>
              <a:schemeClr val="accent1"/>
            </a:solidFill>
          </a:ln>
        </p:spPr>
        <p:txBody>
          <a:bodyPr/>
          <a:lstStyle/>
          <a:p>
            <a:pPr marL="0" indent="0" algn="ctr" eaLnBrk="1" hangingPunct="1">
              <a:spcAft>
                <a:spcPts val="600"/>
              </a:spcAft>
              <a:buNone/>
            </a:pPr>
            <a:r>
              <a:rPr lang="en-US" sz="3000" b="1" dirty="0"/>
              <a:t>Strategy 4</a:t>
            </a:r>
          </a:p>
          <a:p>
            <a:pPr marL="228600" indent="-228600" algn="ctr">
              <a:spcBef>
                <a:spcPts val="672"/>
              </a:spcBef>
              <a:spcAft>
                <a:spcPts val="1200"/>
              </a:spcAft>
              <a:buNone/>
            </a:pPr>
            <a:r>
              <a:rPr lang="en-US" sz="3000" dirty="0"/>
              <a:t>What are the purpose and key features?</a:t>
            </a:r>
          </a:p>
        </p:txBody>
      </p:sp>
      <p:sp>
        <p:nvSpPr>
          <p:cNvPr id="9" name="Rectangle 3"/>
          <p:cNvSpPr txBox="1">
            <a:spLocks noChangeArrowheads="1"/>
          </p:cNvSpPr>
          <p:nvPr/>
        </p:nvSpPr>
        <p:spPr bwMode="auto">
          <a:xfrm>
            <a:off x="4495800" y="2057400"/>
            <a:ext cx="3886200" cy="1752600"/>
          </a:xfrm>
          <a:prstGeom prst="rect">
            <a:avLst/>
          </a:prstGeom>
          <a:noFill/>
          <a:ln w="50800">
            <a:solidFill>
              <a:schemeClr val="accent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ts val="600"/>
              </a:spcAft>
              <a:buClr>
                <a:schemeClr val="accent1"/>
              </a:buClr>
              <a:buSzPct val="85000"/>
              <a:buFont typeface="Arial" charset="0"/>
              <a:buNone/>
              <a:tabLst/>
              <a:defRPr/>
            </a:pPr>
            <a:r>
              <a:rPr kumimoji="0" lang="en-US" sz="30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Strategy 5</a:t>
            </a:r>
          </a:p>
          <a:p>
            <a:pPr marL="228600" marR="0" lvl="0" indent="-228600" algn="ctr" defTabSz="914400" rtl="0" eaLnBrk="0" fontAlgn="base" latinLnBrk="0" hangingPunct="0">
              <a:lnSpc>
                <a:spcPct val="100000"/>
              </a:lnSpc>
              <a:spcBef>
                <a:spcPts val="672"/>
              </a:spcBef>
              <a:spcAft>
                <a:spcPts val="1200"/>
              </a:spcAft>
              <a:buClr>
                <a:schemeClr val="accent1"/>
              </a:buClr>
              <a:buSzPct val="85000"/>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What are the purpose and key features?</a:t>
            </a:r>
          </a:p>
        </p:txBody>
      </p:sp>
    </p:spTree>
    <p:extLst>
      <p:ext uri="{BB962C8B-B14F-4D97-AF65-F5344CB8AC3E}">
        <p14:creationId xmlns:p14="http://schemas.microsoft.com/office/powerpoint/2010/main" val="1375290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9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10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1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xml><?xml version="1.0" encoding="utf-8"?>
<a:theme xmlns:a="http://schemas.openxmlformats.org/drawingml/2006/main" name="1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14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5.xml><?xml version="1.0" encoding="utf-8"?>
<a:theme xmlns:a="http://schemas.openxmlformats.org/drawingml/2006/main" name="15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6.xml><?xml version="1.0" encoding="utf-8"?>
<a:theme xmlns:a="http://schemas.openxmlformats.org/drawingml/2006/main" name="16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7.xml><?xml version="1.0" encoding="utf-8"?>
<a:theme xmlns:a="http://schemas.openxmlformats.org/drawingml/2006/main" name="17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4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5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6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7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8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18368</TotalTime>
  <Words>6208</Words>
  <Application>Microsoft Office PowerPoint</Application>
  <PresentationFormat>On-screen Show (4:3)</PresentationFormat>
  <Paragraphs>717</Paragraphs>
  <Slides>47</Slides>
  <Notes>47</Notes>
  <HiddenSlides>2</HiddenSlides>
  <MMClips>0</MMClips>
  <ScaleCrop>false</ScaleCrop>
  <HeadingPairs>
    <vt:vector size="6" baseType="variant">
      <vt:variant>
        <vt:lpstr>Fonts Used</vt:lpstr>
      </vt:variant>
      <vt:variant>
        <vt:i4>4</vt:i4>
      </vt:variant>
      <vt:variant>
        <vt:lpstr>Theme</vt:lpstr>
      </vt:variant>
      <vt:variant>
        <vt:i4>17</vt:i4>
      </vt:variant>
      <vt:variant>
        <vt:lpstr>Slide Titles</vt:lpstr>
      </vt:variant>
      <vt:variant>
        <vt:i4>47</vt:i4>
      </vt:variant>
    </vt:vector>
  </HeadingPairs>
  <TitlesOfParts>
    <vt:vector size="68" baseType="lpstr">
      <vt:lpstr>Arial</vt:lpstr>
      <vt:lpstr>Calibri</vt:lpstr>
      <vt:lpstr>Lucida Sans Unicode</vt:lpstr>
      <vt:lpstr>Symbol</vt:lpstr>
      <vt:lpstr>Clarity</vt:lpstr>
      <vt:lpstr>1_Clarity</vt:lpstr>
      <vt:lpstr>2_Clarity</vt:lpstr>
      <vt:lpstr>3_Clarity</vt:lpstr>
      <vt:lpstr>4_Clarity</vt:lpstr>
      <vt:lpstr>5_Clarity</vt:lpstr>
      <vt:lpstr>6_Clarity</vt:lpstr>
      <vt:lpstr>7_Clarity</vt:lpstr>
      <vt:lpstr>8_Clarity</vt:lpstr>
      <vt:lpstr>9_Clarity</vt:lpstr>
      <vt:lpstr>10_Clarity</vt:lpstr>
      <vt:lpstr>11_Clarity</vt:lpstr>
      <vt:lpstr>13_Clarity</vt:lpstr>
      <vt:lpstr>14_Clarity</vt:lpstr>
      <vt:lpstr>15_Clarity</vt:lpstr>
      <vt:lpstr>16_Clarity</vt:lpstr>
      <vt:lpstr>17_Clarity</vt:lpstr>
      <vt:lpstr>RESPeCT PD pROGRAM</vt:lpstr>
      <vt:lpstr>Agenda for Day 3</vt:lpstr>
      <vt:lpstr>Trends in Reflections</vt:lpstr>
      <vt:lpstr>Today’s Focus Questions</vt:lpstr>
      <vt:lpstr>PowerPoint Presentation</vt:lpstr>
      <vt:lpstr>The Student Thinking Lens: Moving Student Thinking Forward</vt:lpstr>
      <vt:lpstr>The Student Thinking Lens: Moving Student Thinking Forward</vt:lpstr>
      <vt:lpstr>The Student Thinking Lens: From Questions to Activities</vt:lpstr>
      <vt:lpstr>STL Strategies 4 and 5: Purposes and Key Features</vt:lpstr>
      <vt:lpstr> Relationships between Strategies 4 and 5 </vt:lpstr>
      <vt:lpstr>Practice Identifying Strategies 4 and 5</vt:lpstr>
      <vt:lpstr>Lesson Analysis Focus Question</vt:lpstr>
      <vt:lpstr>Lesson Analysis: Review Lesson  Context </vt:lpstr>
      <vt:lpstr>Lesson Analysis: Identify Strategy 4</vt:lpstr>
      <vt:lpstr>Lesson Analysis: Analyze Strategy 4 and Reflect</vt:lpstr>
      <vt:lpstr>Strategy 5 Practice: Explanation and Argumentation   </vt:lpstr>
      <vt:lpstr>Lesson Analysis: Review Lesson  Context </vt:lpstr>
      <vt:lpstr>Lesson Analysis: Identify Strategy 5 </vt:lpstr>
      <vt:lpstr>Lesson Analysis: Analyze Strategy 5 and Reflect</vt:lpstr>
      <vt:lpstr>Reflect: Key Ideas about Lesson Analysis</vt:lpstr>
      <vt:lpstr> Summarizing Strategies 4 and 5</vt:lpstr>
      <vt:lpstr>Reflect: Lesson Analysis Focus Question</vt:lpstr>
      <vt:lpstr>genetics</vt:lpstr>
      <vt:lpstr>Unit Central Question</vt:lpstr>
      <vt:lpstr>Content Deepening Focus Question</vt:lpstr>
      <vt:lpstr>Review: Key Science Ideas</vt:lpstr>
      <vt:lpstr>The Dance of Chromosomes</vt:lpstr>
      <vt:lpstr>A Model of Meiosis</vt:lpstr>
      <vt:lpstr>The Process of Meiosis</vt:lpstr>
      <vt:lpstr>Creating a Model of Meiosis</vt:lpstr>
      <vt:lpstr>Creating a Model of Meiosis</vt:lpstr>
      <vt:lpstr>Interpreting the Results</vt:lpstr>
      <vt:lpstr>Reflect: Content Deepening Focus Question</vt:lpstr>
      <vt:lpstr> Bill Color in Duckos </vt:lpstr>
      <vt:lpstr>Teaching Practice: Ducko Simulation 1</vt:lpstr>
      <vt:lpstr>Teaching Practice: Ducko Simulation 2</vt:lpstr>
      <vt:lpstr>PowerPoint Presentation</vt:lpstr>
      <vt:lpstr>PowerPoint Presentation</vt:lpstr>
      <vt:lpstr>PowerPoint Presentation</vt:lpstr>
      <vt:lpstr>Practice with Punnett Squares</vt:lpstr>
      <vt:lpstr>Reflect: Content Deepening Focus Question</vt:lpstr>
      <vt:lpstr>Summary: Moving Student Thinking Forward </vt:lpstr>
      <vt:lpstr>Summary: Today’s Focus Questions</vt:lpstr>
      <vt:lpstr>Homework</vt:lpstr>
      <vt:lpstr>Reflections on Today’s Session</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507</cp:revision>
  <cp:lastPrinted>2016-03-10T21:38:21Z</cp:lastPrinted>
  <dcterms:created xsi:type="dcterms:W3CDTF">2014-06-10T18:20:14Z</dcterms:created>
  <dcterms:modified xsi:type="dcterms:W3CDTF">2020-01-07T23:39:34Z</dcterms:modified>
</cp:coreProperties>
</file>