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5.xml" ContentType="application/vnd.openxmlformats-officedocument.presentationml.notesSlide+xml"/>
  <Override PartName="/ppt/charts/chart3.xml" ContentType="application/vnd.openxmlformats-officedocument.drawingml.chart+xml"/>
  <Override PartName="/ppt/notesSlides/notesSlide56.xml" ContentType="application/vnd.openxmlformats-officedocument.presentationml.notesSlide+xml"/>
  <Override PartName="/ppt/charts/chart4.xml" ContentType="application/vnd.openxmlformats-officedocument.drawingml.chart+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notesMasterIdLst>
    <p:notesMasterId r:id="rId68"/>
  </p:notesMasterIdLst>
  <p:handoutMasterIdLst>
    <p:handoutMasterId r:id="rId69"/>
  </p:handoutMasterIdLst>
  <p:sldIdLst>
    <p:sldId id="299" r:id="rId3"/>
    <p:sldId id="374" r:id="rId4"/>
    <p:sldId id="418" r:id="rId5"/>
    <p:sldId id="419" r:id="rId6"/>
    <p:sldId id="313" r:id="rId7"/>
    <p:sldId id="420" r:id="rId8"/>
    <p:sldId id="421" r:id="rId9"/>
    <p:sldId id="422" r:id="rId10"/>
    <p:sldId id="451" r:id="rId11"/>
    <p:sldId id="423" r:id="rId12"/>
    <p:sldId id="424" r:id="rId13"/>
    <p:sldId id="425" r:id="rId14"/>
    <p:sldId id="426" r:id="rId15"/>
    <p:sldId id="427" r:id="rId16"/>
    <p:sldId id="428" r:id="rId17"/>
    <p:sldId id="331" r:id="rId18"/>
    <p:sldId id="429" r:id="rId19"/>
    <p:sldId id="450" r:id="rId20"/>
    <p:sldId id="430" r:id="rId21"/>
    <p:sldId id="432" r:id="rId22"/>
    <p:sldId id="433" r:id="rId23"/>
    <p:sldId id="434" r:id="rId24"/>
    <p:sldId id="435" r:id="rId25"/>
    <p:sldId id="436" r:id="rId26"/>
    <p:sldId id="384" r:id="rId27"/>
    <p:sldId id="385" r:id="rId28"/>
    <p:sldId id="386" r:id="rId29"/>
    <p:sldId id="387" r:id="rId30"/>
    <p:sldId id="388" r:id="rId31"/>
    <p:sldId id="437" r:id="rId32"/>
    <p:sldId id="389" r:id="rId33"/>
    <p:sldId id="390" r:id="rId34"/>
    <p:sldId id="391" r:id="rId35"/>
    <p:sldId id="449" r:id="rId36"/>
    <p:sldId id="392" r:id="rId37"/>
    <p:sldId id="393" r:id="rId38"/>
    <p:sldId id="394" r:id="rId39"/>
    <p:sldId id="395" r:id="rId40"/>
    <p:sldId id="396" r:id="rId41"/>
    <p:sldId id="397" r:id="rId42"/>
    <p:sldId id="398" r:id="rId43"/>
    <p:sldId id="438" r:id="rId44"/>
    <p:sldId id="400" r:id="rId45"/>
    <p:sldId id="401" r:id="rId46"/>
    <p:sldId id="402" r:id="rId47"/>
    <p:sldId id="403" r:id="rId48"/>
    <p:sldId id="439" r:id="rId49"/>
    <p:sldId id="405" r:id="rId50"/>
    <p:sldId id="406" r:id="rId51"/>
    <p:sldId id="407" r:id="rId52"/>
    <p:sldId id="440" r:id="rId53"/>
    <p:sldId id="441" r:id="rId54"/>
    <p:sldId id="410" r:id="rId55"/>
    <p:sldId id="411" r:id="rId56"/>
    <p:sldId id="412" r:id="rId57"/>
    <p:sldId id="413" r:id="rId58"/>
    <p:sldId id="414" r:id="rId59"/>
    <p:sldId id="415" r:id="rId60"/>
    <p:sldId id="442" r:id="rId61"/>
    <p:sldId id="443" r:id="rId62"/>
    <p:sldId id="444" r:id="rId63"/>
    <p:sldId id="445" r:id="rId64"/>
    <p:sldId id="446" r:id="rId65"/>
    <p:sldId id="447" r:id="rId66"/>
    <p:sldId id="448" r:id="rId6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mast" initials="C" lastIdx="1" clrIdx="0">
    <p:extLst>
      <p:ext uri="{19B8F6BF-5375-455C-9EA6-DF929625EA0E}">
        <p15:presenceInfo xmlns:p15="http://schemas.microsoft.com/office/powerpoint/2012/main" userId="Cema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62954" autoAdjust="0"/>
  </p:normalViewPr>
  <p:slideViewPr>
    <p:cSldViewPr>
      <p:cViewPr varScale="1">
        <p:scale>
          <a:sx n="70" d="100"/>
          <a:sy n="70" d="100"/>
        </p:scale>
        <p:origin x="918" y="78"/>
      </p:cViewPr>
      <p:guideLst>
        <p:guide orient="horz" pos="2160"/>
        <p:guide pos="2880"/>
      </p:guideLst>
    </p:cSldViewPr>
  </p:slideViewPr>
  <p:outlineViewPr>
    <p:cViewPr>
      <p:scale>
        <a:sx n="33" d="100"/>
        <a:sy n="33" d="100"/>
      </p:scale>
      <p:origin x="0" y="-12906"/>
    </p:cViewPr>
  </p:outlineViewPr>
  <p:notesTextViewPr>
    <p:cViewPr>
      <p:scale>
        <a:sx n="1" d="1"/>
        <a:sy n="1" d="1"/>
      </p:scale>
      <p:origin x="0" y="0"/>
    </p:cViewPr>
  </p:notesTextViewPr>
  <p:sorterViewPr>
    <p:cViewPr>
      <p:scale>
        <a:sx n="100" d="100"/>
        <a:sy n="100" d="100"/>
      </p:scale>
      <p:origin x="0" y="-450"/>
    </p:cViewPr>
  </p:sorterViewPr>
  <p:notesViewPr>
    <p:cSldViewPr>
      <p:cViewPr varScale="1">
        <p:scale>
          <a:sx n="112" d="100"/>
          <a:sy n="112" d="100"/>
        </p:scale>
        <p:origin x="1644"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Pea-</a:t>
            </a:r>
            <a:r>
              <a:rPr lang="en-US" sz="1400" baseline="0" dirty="0"/>
              <a:t>Plant Flowers: Amount of Purple Pigment (mg/g Plant)</a:t>
            </a:r>
            <a:endParaRPr lang="en-US" sz="1400" dirty="0"/>
          </a:p>
        </c:rich>
      </c:tx>
      <c:overlay val="0"/>
    </c:title>
    <c:autoTitleDeleted val="0"/>
    <c:plotArea>
      <c:layout/>
      <c:barChart>
        <c:barDir val="col"/>
        <c:grouping val="clustered"/>
        <c:varyColors val="0"/>
        <c:ser>
          <c:idx val="0"/>
          <c:order val="0"/>
          <c:tx>
            <c:strRef>
              <c:f>Sheet1!$B$1</c:f>
              <c:strCache>
                <c:ptCount val="1"/>
                <c:pt idx="0">
                  <c:v>Frequency</c:v>
                </c:pt>
              </c:strCache>
            </c:strRef>
          </c:tx>
          <c:invertIfNegative val="0"/>
          <c:cat>
            <c:strRef>
              <c:f>Sheet1!$A$2:$A$10</c:f>
              <c:strCache>
                <c:ptCount val="9"/>
                <c:pt idx="0">
                  <c:v>0-2</c:v>
                </c:pt>
                <c:pt idx="1">
                  <c:v>2-4</c:v>
                </c:pt>
                <c:pt idx="2">
                  <c:v>4-6</c:v>
                </c:pt>
                <c:pt idx="3">
                  <c:v>6-8</c:v>
                </c:pt>
                <c:pt idx="4">
                  <c:v>8-10</c:v>
                </c:pt>
                <c:pt idx="5">
                  <c:v>10-12</c:v>
                </c:pt>
                <c:pt idx="6">
                  <c:v>12-14</c:v>
                </c:pt>
                <c:pt idx="7">
                  <c:v>14-16</c:v>
                </c:pt>
                <c:pt idx="8">
                  <c:v>16-18</c:v>
                </c:pt>
              </c:strCache>
            </c:strRef>
          </c:cat>
          <c:val>
            <c:numRef>
              <c:f>Sheet1!$B$2:$B$10</c:f>
              <c:numCache>
                <c:formatCode>General</c:formatCode>
                <c:ptCount val="9"/>
                <c:pt idx="0">
                  <c:v>25</c:v>
                </c:pt>
                <c:pt idx="1">
                  <c:v>0</c:v>
                </c:pt>
                <c:pt idx="2">
                  <c:v>0</c:v>
                </c:pt>
                <c:pt idx="3">
                  <c:v>0</c:v>
                </c:pt>
                <c:pt idx="4">
                  <c:v>0</c:v>
                </c:pt>
                <c:pt idx="5">
                  <c:v>0</c:v>
                </c:pt>
                <c:pt idx="6">
                  <c:v>7</c:v>
                </c:pt>
                <c:pt idx="7">
                  <c:v>11</c:v>
                </c:pt>
                <c:pt idx="8">
                  <c:v>7</c:v>
                </c:pt>
              </c:numCache>
            </c:numRef>
          </c:val>
          <c:extLst>
            <c:ext xmlns:c16="http://schemas.microsoft.com/office/drawing/2014/chart" uri="{C3380CC4-5D6E-409C-BE32-E72D297353CC}">
              <c16:uniqueId val="{00000000-1ED7-4FDF-A4E5-CA294E1B3230}"/>
            </c:ext>
          </c:extLst>
        </c:ser>
        <c:dLbls>
          <c:showLegendKey val="0"/>
          <c:showVal val="0"/>
          <c:showCatName val="0"/>
          <c:showSerName val="0"/>
          <c:showPercent val="0"/>
          <c:showBubbleSize val="0"/>
        </c:dLbls>
        <c:gapWidth val="150"/>
        <c:axId val="222712576"/>
        <c:axId val="222714112"/>
      </c:barChart>
      <c:catAx>
        <c:axId val="222712576"/>
        <c:scaling>
          <c:orientation val="minMax"/>
        </c:scaling>
        <c:delete val="0"/>
        <c:axPos val="b"/>
        <c:numFmt formatCode="General" sourceLinked="0"/>
        <c:majorTickMark val="out"/>
        <c:minorTickMark val="none"/>
        <c:tickLblPos val="nextTo"/>
        <c:txPr>
          <a:bodyPr/>
          <a:lstStyle/>
          <a:p>
            <a:pPr>
              <a:defRPr sz="1400"/>
            </a:pPr>
            <a:endParaRPr lang="en-US"/>
          </a:p>
        </c:txPr>
        <c:crossAx val="222714112"/>
        <c:crosses val="autoZero"/>
        <c:auto val="1"/>
        <c:lblAlgn val="ctr"/>
        <c:lblOffset val="100"/>
        <c:noMultiLvlLbl val="0"/>
      </c:catAx>
      <c:valAx>
        <c:axId val="222714112"/>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222712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Pea-</a:t>
            </a:r>
            <a:r>
              <a:rPr lang="en-US" sz="1600" baseline="0" dirty="0"/>
              <a:t>Plant Flowers: </a:t>
            </a:r>
          </a:p>
          <a:p>
            <a:pPr>
              <a:defRPr/>
            </a:pPr>
            <a:r>
              <a:rPr lang="en-US" sz="1600" baseline="0" dirty="0"/>
              <a:t>Color Type</a:t>
            </a:r>
            <a:endParaRPr lang="en-US" sz="1600" dirty="0"/>
          </a:p>
        </c:rich>
      </c:tx>
      <c:overlay val="0"/>
    </c:title>
    <c:autoTitleDeleted val="0"/>
    <c:plotArea>
      <c:layout/>
      <c:barChart>
        <c:barDir val="col"/>
        <c:grouping val="clustered"/>
        <c:varyColors val="0"/>
        <c:ser>
          <c:idx val="0"/>
          <c:order val="0"/>
          <c:tx>
            <c:strRef>
              <c:f>Sheet1!$B$1</c:f>
              <c:strCache>
                <c:ptCount val="1"/>
                <c:pt idx="0">
                  <c:v>Frequency</c:v>
                </c:pt>
              </c:strCache>
            </c:strRef>
          </c:tx>
          <c:invertIfNegative val="0"/>
          <c:cat>
            <c:strRef>
              <c:f>Sheet1!$A$2:$A$3</c:f>
              <c:strCache>
                <c:ptCount val="2"/>
                <c:pt idx="0">
                  <c:v>Purple</c:v>
                </c:pt>
                <c:pt idx="1">
                  <c:v>White</c:v>
                </c:pt>
              </c:strCache>
            </c:strRef>
          </c:cat>
          <c:val>
            <c:numRef>
              <c:f>Sheet1!$B$2:$B$3</c:f>
              <c:numCache>
                <c:formatCode>General</c:formatCode>
                <c:ptCount val="2"/>
                <c:pt idx="0">
                  <c:v>90</c:v>
                </c:pt>
                <c:pt idx="1">
                  <c:v>30</c:v>
                </c:pt>
              </c:numCache>
            </c:numRef>
          </c:val>
          <c:extLst>
            <c:ext xmlns:c16="http://schemas.microsoft.com/office/drawing/2014/chart" uri="{C3380CC4-5D6E-409C-BE32-E72D297353CC}">
              <c16:uniqueId val="{00000000-A8C6-4707-90C3-784631E70192}"/>
            </c:ext>
          </c:extLst>
        </c:ser>
        <c:dLbls>
          <c:showLegendKey val="0"/>
          <c:showVal val="0"/>
          <c:showCatName val="0"/>
          <c:showSerName val="0"/>
          <c:showPercent val="0"/>
          <c:showBubbleSize val="0"/>
        </c:dLbls>
        <c:gapWidth val="150"/>
        <c:axId val="222746880"/>
        <c:axId val="222752768"/>
      </c:barChart>
      <c:catAx>
        <c:axId val="222746880"/>
        <c:scaling>
          <c:orientation val="minMax"/>
        </c:scaling>
        <c:delete val="0"/>
        <c:axPos val="b"/>
        <c:numFmt formatCode="General" sourceLinked="0"/>
        <c:majorTickMark val="out"/>
        <c:minorTickMark val="none"/>
        <c:tickLblPos val="nextTo"/>
        <c:txPr>
          <a:bodyPr/>
          <a:lstStyle/>
          <a:p>
            <a:pPr>
              <a:defRPr sz="1400"/>
            </a:pPr>
            <a:endParaRPr lang="en-US"/>
          </a:p>
        </c:txPr>
        <c:crossAx val="222752768"/>
        <c:crosses val="autoZero"/>
        <c:auto val="1"/>
        <c:lblAlgn val="ctr"/>
        <c:lblOffset val="100"/>
        <c:noMultiLvlLbl val="0"/>
      </c:catAx>
      <c:valAx>
        <c:axId val="222752768"/>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222746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Pistil Length (mm) in a Generation</a:t>
            </a:r>
            <a:r>
              <a:rPr lang="en-US" sz="1800" baseline="0" dirty="0"/>
              <a:t> of </a:t>
            </a:r>
            <a:r>
              <a:rPr lang="en-US" sz="1800" dirty="0"/>
              <a:t>Monkey</a:t>
            </a:r>
            <a:r>
              <a:rPr lang="en-US" sz="1800" baseline="0" dirty="0"/>
              <a:t> F</a:t>
            </a:r>
            <a:r>
              <a:rPr lang="en-US" sz="1800" dirty="0"/>
              <a:t>lowers (N=158)</a:t>
            </a:r>
          </a:p>
        </c:rich>
      </c:tx>
      <c:overlay val="0"/>
    </c:title>
    <c:autoTitleDeleted val="0"/>
    <c:plotArea>
      <c:layout/>
      <c:barChart>
        <c:barDir val="col"/>
        <c:grouping val="clustered"/>
        <c:varyColors val="0"/>
        <c:ser>
          <c:idx val="0"/>
          <c:order val="0"/>
          <c:tx>
            <c:strRef>
              <c:f>Sheet1!$B$1</c:f>
              <c:strCache>
                <c:ptCount val="1"/>
                <c:pt idx="0">
                  <c:v>Pistil Length (mm) in Monkey Flowers (N=158)</c:v>
                </c:pt>
              </c:strCache>
            </c:strRef>
          </c:tx>
          <c:invertIfNegative val="0"/>
          <c:cat>
            <c:strRef>
              <c:f>Sheet1!$A$2:$A$13</c:f>
              <c:strCache>
                <c:ptCount val="12"/>
                <c:pt idx="0">
                  <c:v>23-23.5</c:v>
                </c:pt>
                <c:pt idx="1">
                  <c:v>23.5-24</c:v>
                </c:pt>
                <c:pt idx="2">
                  <c:v>24-24.5</c:v>
                </c:pt>
                <c:pt idx="3">
                  <c:v>24.5-25</c:v>
                </c:pt>
                <c:pt idx="4">
                  <c:v>25-25.5</c:v>
                </c:pt>
                <c:pt idx="5">
                  <c:v>25.5-26</c:v>
                </c:pt>
                <c:pt idx="6">
                  <c:v>26-26.5</c:v>
                </c:pt>
                <c:pt idx="7">
                  <c:v>26.5-27</c:v>
                </c:pt>
                <c:pt idx="8">
                  <c:v>27-27.5</c:v>
                </c:pt>
                <c:pt idx="9">
                  <c:v>27.5-28</c:v>
                </c:pt>
                <c:pt idx="10">
                  <c:v>28-28.5</c:v>
                </c:pt>
                <c:pt idx="11">
                  <c:v>28.5-29</c:v>
                </c:pt>
              </c:strCache>
            </c:strRef>
          </c:cat>
          <c:val>
            <c:numRef>
              <c:f>Sheet1!$B$2:$B$13</c:f>
              <c:numCache>
                <c:formatCode>General</c:formatCode>
                <c:ptCount val="12"/>
                <c:pt idx="0">
                  <c:v>1</c:v>
                </c:pt>
                <c:pt idx="1">
                  <c:v>0</c:v>
                </c:pt>
                <c:pt idx="2">
                  <c:v>2</c:v>
                </c:pt>
                <c:pt idx="3">
                  <c:v>2</c:v>
                </c:pt>
                <c:pt idx="4">
                  <c:v>5</c:v>
                </c:pt>
                <c:pt idx="5">
                  <c:v>6</c:v>
                </c:pt>
                <c:pt idx="6">
                  <c:v>11</c:v>
                </c:pt>
                <c:pt idx="7">
                  <c:v>9</c:v>
                </c:pt>
                <c:pt idx="8">
                  <c:v>11</c:v>
                </c:pt>
                <c:pt idx="9">
                  <c:v>6</c:v>
                </c:pt>
                <c:pt idx="10">
                  <c:v>4</c:v>
                </c:pt>
                <c:pt idx="11">
                  <c:v>1</c:v>
                </c:pt>
              </c:numCache>
            </c:numRef>
          </c:val>
          <c:extLst>
            <c:ext xmlns:c16="http://schemas.microsoft.com/office/drawing/2014/chart" uri="{C3380CC4-5D6E-409C-BE32-E72D297353CC}">
              <c16:uniqueId val="{00000000-FA36-47BF-A1F6-A11ABDC7BFBF}"/>
            </c:ext>
          </c:extLst>
        </c:ser>
        <c:dLbls>
          <c:showLegendKey val="0"/>
          <c:showVal val="0"/>
          <c:showCatName val="0"/>
          <c:showSerName val="0"/>
          <c:showPercent val="0"/>
          <c:showBubbleSize val="0"/>
        </c:dLbls>
        <c:gapWidth val="150"/>
        <c:axId val="222359936"/>
        <c:axId val="222361472"/>
      </c:barChart>
      <c:catAx>
        <c:axId val="222359936"/>
        <c:scaling>
          <c:orientation val="minMax"/>
        </c:scaling>
        <c:delete val="0"/>
        <c:axPos val="b"/>
        <c:numFmt formatCode="General" sourceLinked="0"/>
        <c:majorTickMark val="out"/>
        <c:minorTickMark val="none"/>
        <c:tickLblPos val="nextTo"/>
        <c:crossAx val="222361472"/>
        <c:crosses val="autoZero"/>
        <c:auto val="1"/>
        <c:lblAlgn val="ctr"/>
        <c:lblOffset val="100"/>
        <c:noMultiLvlLbl val="0"/>
      </c:catAx>
      <c:valAx>
        <c:axId val="222361472"/>
        <c:scaling>
          <c:orientation val="minMax"/>
        </c:scaling>
        <c:delete val="0"/>
        <c:axPos val="l"/>
        <c:majorGridlines/>
        <c:numFmt formatCode="General" sourceLinked="1"/>
        <c:majorTickMark val="out"/>
        <c:minorTickMark val="none"/>
        <c:tickLblPos val="nextTo"/>
        <c:crossAx val="2223599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Pea -Plant Flowers: Amount of Purple Pigment (mg/g Plant)</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Frequency</c:v>
                </c:pt>
              </c:strCache>
            </c:strRef>
          </c:tx>
          <c:spPr>
            <a:solidFill>
              <a:schemeClr val="accent1"/>
            </a:solidFill>
            <a:ln>
              <a:noFill/>
            </a:ln>
            <a:effectLst/>
          </c:spPr>
          <c:invertIfNegative val="0"/>
          <c:cat>
            <c:strRef>
              <c:f>Sheet1!$A$2:$A$10</c:f>
              <c:strCache>
                <c:ptCount val="9"/>
                <c:pt idx="0">
                  <c:v>0-2</c:v>
                </c:pt>
                <c:pt idx="1">
                  <c:v>2-4</c:v>
                </c:pt>
                <c:pt idx="2">
                  <c:v>4-6</c:v>
                </c:pt>
                <c:pt idx="3">
                  <c:v>6-8</c:v>
                </c:pt>
                <c:pt idx="4">
                  <c:v>8-10</c:v>
                </c:pt>
                <c:pt idx="5">
                  <c:v>10-12</c:v>
                </c:pt>
                <c:pt idx="6">
                  <c:v>12-14</c:v>
                </c:pt>
                <c:pt idx="7">
                  <c:v>14-16</c:v>
                </c:pt>
                <c:pt idx="8">
                  <c:v>16-18</c:v>
                </c:pt>
              </c:strCache>
            </c:strRef>
          </c:cat>
          <c:val>
            <c:numRef>
              <c:f>Sheet1!$B$2:$B$10</c:f>
              <c:numCache>
                <c:formatCode>General</c:formatCode>
                <c:ptCount val="9"/>
                <c:pt idx="0">
                  <c:v>25</c:v>
                </c:pt>
                <c:pt idx="1">
                  <c:v>0</c:v>
                </c:pt>
                <c:pt idx="2">
                  <c:v>0</c:v>
                </c:pt>
                <c:pt idx="3">
                  <c:v>0</c:v>
                </c:pt>
                <c:pt idx="4">
                  <c:v>0</c:v>
                </c:pt>
                <c:pt idx="5">
                  <c:v>0</c:v>
                </c:pt>
                <c:pt idx="6">
                  <c:v>7</c:v>
                </c:pt>
                <c:pt idx="7">
                  <c:v>11</c:v>
                </c:pt>
                <c:pt idx="8">
                  <c:v>7</c:v>
                </c:pt>
              </c:numCache>
            </c:numRef>
          </c:val>
          <c:extLst>
            <c:ext xmlns:c16="http://schemas.microsoft.com/office/drawing/2014/chart" uri="{C3380CC4-5D6E-409C-BE32-E72D297353CC}">
              <c16:uniqueId val="{00000000-650E-4158-9FF5-263ADAD22608}"/>
            </c:ext>
          </c:extLst>
        </c:ser>
        <c:dLbls>
          <c:showLegendKey val="0"/>
          <c:showVal val="0"/>
          <c:showCatName val="0"/>
          <c:showSerName val="0"/>
          <c:showPercent val="0"/>
          <c:showBubbleSize val="0"/>
        </c:dLbls>
        <c:gapWidth val="219"/>
        <c:overlap val="-27"/>
        <c:axId val="222877952"/>
        <c:axId val="222879744"/>
      </c:barChart>
      <c:catAx>
        <c:axId val="2228779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2879744"/>
        <c:crosses val="autoZero"/>
        <c:auto val="1"/>
        <c:lblAlgn val="ctr"/>
        <c:lblOffset val="100"/>
        <c:noMultiLvlLbl val="0"/>
      </c:catAx>
      <c:valAx>
        <c:axId val="222879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2877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27AD806-55DA-4555-B2D1-695CF6B02A10}" type="datetimeFigureOut">
              <a:rPr lang="en-US" smtClean="0"/>
              <a:pPr/>
              <a:t>1/7/2020</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331392-BC22-4018-AE4B-40E53FC5B18E}" type="slidenum">
              <a:rPr lang="en-US" smtClean="0"/>
              <a:pPr/>
              <a:t>‹#›</a:t>
            </a:fld>
            <a:endParaRPr lang="en-US"/>
          </a:p>
        </p:txBody>
      </p:sp>
    </p:spTree>
    <p:extLst>
      <p:ext uri="{BB962C8B-B14F-4D97-AF65-F5344CB8AC3E}">
        <p14:creationId xmlns:p14="http://schemas.microsoft.com/office/powerpoint/2010/main" val="3863212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3E99A0-5A01-41BA-AC39-BB8F130969B5}" type="datetimeFigureOut">
              <a:rPr lang="en-US" smtClean="0"/>
              <a:pPr/>
              <a:t>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5 min</a:t>
            </a:r>
          </a:p>
          <a:p>
            <a:pPr eaLnBrk="1" hangingPunct="1"/>
            <a:endParaRPr lang="en-US" altLang="en-US" dirty="0"/>
          </a:p>
          <a:p>
            <a:pPr eaLnBrk="1" hangingPunct="1"/>
            <a:r>
              <a:rPr lang="en-US" sz="1200" kern="1200" dirty="0">
                <a:solidFill>
                  <a:schemeClr val="tx1"/>
                </a:solidFill>
                <a:latin typeface="+mn-lt"/>
                <a:ea typeface="+mn-ea"/>
                <a:cs typeface="+mn-cs"/>
              </a:rPr>
              <a:t>a. Take care of any housekeeping issues.</a:t>
            </a:r>
            <a:endParaRPr lang="en-US" altLang="en-US" dirty="0"/>
          </a:p>
        </p:txBody>
      </p:sp>
    </p:spTree>
    <p:extLst>
      <p:ext uri="{BB962C8B-B14F-4D97-AF65-F5344CB8AC3E}">
        <p14:creationId xmlns:p14="http://schemas.microsoft.com/office/powerpoint/2010/main" val="4071017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a:p>
            <a:endParaRPr lang="en-US" dirty="0"/>
          </a:p>
          <a:p>
            <a:pPr marL="228600" lvl="0" indent="-228600" fontAlgn="base">
              <a:buNone/>
            </a:pPr>
            <a:r>
              <a:rPr lang="en-US" sz="1200" kern="1200" dirty="0">
                <a:solidFill>
                  <a:schemeClr val="tx1"/>
                </a:solidFill>
                <a:latin typeface="+mn-lt"/>
                <a:ea typeface="+mn-ea"/>
                <a:cs typeface="+mn-cs"/>
              </a:rPr>
              <a:t>a. “</a:t>
            </a:r>
            <a:r>
              <a:rPr lang="en-US" sz="1200" u="none" kern="1200" dirty="0">
                <a:solidFill>
                  <a:schemeClr val="tx1"/>
                </a:solidFill>
                <a:latin typeface="+mn-lt"/>
                <a:ea typeface="+mn-ea"/>
                <a:cs typeface="+mn-cs"/>
              </a:rPr>
              <a:t>Read</a:t>
            </a:r>
            <a:r>
              <a:rPr lang="en-US" sz="1200" kern="1200" dirty="0">
                <a:solidFill>
                  <a:schemeClr val="tx1"/>
                </a:solidFill>
                <a:latin typeface="+mn-lt"/>
                <a:ea typeface="+mn-ea"/>
                <a:cs typeface="+mn-cs"/>
              </a:rPr>
              <a:t> the lesson context at the top of the video transcript (handout 4.4 in your PD program binders).”</a:t>
            </a:r>
          </a:p>
          <a:p>
            <a:pPr marL="228600" lvl="0" indent="-228600" fontAlgn="base">
              <a:buNone/>
            </a:pPr>
            <a:endParaRPr lang="en-US" dirty="0"/>
          </a:p>
          <a:p>
            <a:pPr marL="228600" lvl="0" indent="-228600" fontAlgn="base">
              <a:buNone/>
            </a:pPr>
            <a:r>
              <a:rPr lang="en-US" dirty="0"/>
              <a:t>b. </a:t>
            </a:r>
            <a:r>
              <a:rPr lang="en-US" sz="1200" u="none" strike="noStrike" kern="1200" dirty="0">
                <a:solidFill>
                  <a:schemeClr val="tx1"/>
                </a:solidFill>
                <a:effectLst/>
                <a:latin typeface="+mn-lt"/>
                <a:ea typeface="+mn-ea"/>
                <a:cs typeface="+mn-cs"/>
              </a:rPr>
              <a:t>Make</a:t>
            </a:r>
            <a:r>
              <a:rPr lang="en-US" sz="1200" u="none" strike="noStrike" kern="1200" baseline="0" dirty="0">
                <a:solidFill>
                  <a:schemeClr val="tx1"/>
                </a:solidFill>
                <a:effectLst/>
                <a:latin typeface="+mn-lt"/>
                <a:ea typeface="+mn-ea"/>
                <a:cs typeface="+mn-cs"/>
              </a:rPr>
              <a:t> sure </a:t>
            </a:r>
            <a:r>
              <a:rPr lang="en-US" sz="1200" u="none" strike="noStrike" kern="1200" dirty="0">
                <a:solidFill>
                  <a:schemeClr val="tx1"/>
                </a:solidFill>
                <a:effectLst/>
                <a:latin typeface="+mn-lt"/>
                <a:ea typeface="+mn-ea"/>
                <a:cs typeface="+mn-cs"/>
              </a:rPr>
              <a:t>participants understand the science content and activity</a:t>
            </a:r>
            <a:r>
              <a:rPr lang="en-US" sz="1200" u="none" strike="noStrike" kern="1200" baseline="0" dirty="0">
                <a:solidFill>
                  <a:schemeClr val="tx1"/>
                </a:solidFill>
                <a:effectLst/>
                <a:latin typeface="+mn-lt"/>
                <a:ea typeface="+mn-ea"/>
                <a:cs typeface="+mn-cs"/>
              </a:rPr>
              <a:t> that are the focus </a:t>
            </a:r>
            <a:r>
              <a:rPr lang="en-US" sz="1200" u="none" strike="noStrike" kern="1200" dirty="0">
                <a:solidFill>
                  <a:schemeClr val="tx1"/>
                </a:solidFill>
                <a:effectLst/>
                <a:latin typeface="+mn-lt"/>
                <a:ea typeface="+mn-ea"/>
                <a:cs typeface="+mn-cs"/>
              </a:rPr>
              <a:t>of</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this video clip.</a:t>
            </a:r>
          </a:p>
          <a:p>
            <a:pPr marL="228600" lvl="0" indent="-228600" fontAlgn="base">
              <a:buNone/>
            </a:pPr>
            <a:endParaRPr lang="en-US" sz="1200" u="none" strike="noStrike" kern="1200" dirty="0">
              <a:solidFill>
                <a:schemeClr val="tx1"/>
              </a:solidFill>
              <a:effectLst/>
              <a:latin typeface="+mn-lt"/>
              <a:ea typeface="+mn-ea"/>
              <a:cs typeface="+mn-cs"/>
            </a:endParaRPr>
          </a:p>
          <a:p>
            <a:pPr marL="228600" lvl="0" indent="-228600" fontAlgn="base">
              <a:buNone/>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Refer to the Genetics Content Background Document as needed throughout the lesson analysis.</a:t>
            </a:r>
            <a:endParaRPr lang="en-US" dirty="0"/>
          </a:p>
        </p:txBody>
      </p:sp>
      <p:sp>
        <p:nvSpPr>
          <p:cNvPr id="4" name="Slide Number Placeholder 3"/>
          <p:cNvSpPr>
            <a:spLocks noGrp="1"/>
          </p:cNvSpPr>
          <p:nvPr>
            <p:ph type="sldNum" sz="quarter" idx="10"/>
          </p:nvPr>
        </p:nvSpPr>
        <p:spPr/>
        <p:txBody>
          <a:bodyPr/>
          <a:lstStyle/>
          <a:p>
            <a:pPr>
              <a:defRPr/>
            </a:pPr>
            <a:fld id="{9808C13C-847F-4B58-97D9-13B05A934034}" type="slidenum">
              <a:rPr lang="en-US" smtClean="0"/>
              <a:pPr>
                <a:defRPr/>
              </a:pPr>
              <a:t>10</a:t>
            </a:fld>
            <a:endParaRPr lang="en-US"/>
          </a:p>
        </p:txBody>
      </p:sp>
    </p:spTree>
    <p:extLst>
      <p:ext uri="{BB962C8B-B14F-4D97-AF65-F5344CB8AC3E}">
        <p14:creationId xmlns:p14="http://schemas.microsoft.com/office/powerpoint/2010/main" val="1588331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dirty="0"/>
              <a:t>25 min</a:t>
            </a:r>
          </a:p>
          <a:p>
            <a:endParaRPr lang="en-US" dirty="0"/>
          </a:p>
          <a:p>
            <a:r>
              <a:rPr lang="en-US" sz="1200" u="none" kern="1200" dirty="0">
                <a:solidFill>
                  <a:schemeClr val="tx1"/>
                </a:solidFill>
                <a:latin typeface="+mn-lt"/>
                <a:ea typeface="+mn-ea"/>
                <a:cs typeface="+mn-cs"/>
              </a:rPr>
              <a:t>a. “</a:t>
            </a:r>
            <a:r>
              <a:rPr lang="en-US" sz="1200" kern="1200" dirty="0">
                <a:solidFill>
                  <a:schemeClr val="tx1"/>
                </a:solidFill>
                <a:latin typeface="+mn-lt"/>
                <a:ea typeface="+mn-ea"/>
                <a:cs typeface="+mn-cs"/>
              </a:rPr>
              <a:t>As </a:t>
            </a:r>
            <a:r>
              <a:rPr lang="en-US" sz="1200" kern="1200" dirty="0">
                <a:solidFill>
                  <a:schemeClr val="tx1"/>
                </a:solidFill>
                <a:effectLst/>
                <a:latin typeface="+mn-lt"/>
                <a:ea typeface="+mn-ea"/>
                <a:cs typeface="+mn-cs"/>
              </a:rPr>
              <a:t>you watch the video, think about what makes activity in this clip a use-and-apply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task. What science ideas should students be using and applying in each scenario? Also notice what kinds of questions the teacher asks.”  </a:t>
            </a:r>
          </a:p>
          <a:p>
            <a:r>
              <a:rPr lang="en-US" sz="1200" kern="1200" dirty="0">
                <a:solidFill>
                  <a:schemeClr val="tx1"/>
                </a:solidFill>
                <a:effectLst/>
                <a:latin typeface="+mn-lt"/>
                <a:ea typeface="+mn-ea"/>
                <a:cs typeface="+mn-cs"/>
              </a:rPr>
              <a:t> </a:t>
            </a:r>
            <a:endParaRPr lang="en-US" sz="1200" kern="1200" dirty="0">
              <a:solidFill>
                <a:schemeClr val="tx1"/>
              </a:solidFill>
              <a:latin typeface="+mn-lt"/>
              <a:ea typeface="+mn-ea"/>
              <a:cs typeface="+mn-cs"/>
            </a:endParaRPr>
          </a:p>
          <a:p>
            <a:pPr lvl="0" fontAlgn="base"/>
            <a:r>
              <a:rPr lang="en-US" sz="1200" kern="1200" dirty="0">
                <a:solidFill>
                  <a:schemeClr val="tx1"/>
                </a:solidFill>
                <a:latin typeface="+mn-lt"/>
                <a:ea typeface="+mn-ea"/>
                <a:cs typeface="+mn-cs"/>
              </a:rPr>
              <a:t>b. Show the video clip.</a:t>
            </a:r>
          </a:p>
          <a:p>
            <a:pPr lvl="0" fontAlgn="base"/>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 </a:t>
            </a:r>
            <a:r>
              <a:rPr lang="en-US" sz="1200" kern="1200" dirty="0">
                <a:solidFill>
                  <a:schemeClr val="tx1"/>
                </a:solidFill>
                <a:latin typeface="+mn-lt"/>
                <a:ea typeface="+mn-ea"/>
                <a:cs typeface="+mn-cs"/>
              </a:rPr>
              <a:t>“Think </a:t>
            </a:r>
            <a:r>
              <a:rPr lang="en-US" sz="1200" kern="1200" dirty="0">
                <a:solidFill>
                  <a:schemeClr val="tx1"/>
                </a:solidFill>
                <a:effectLst/>
                <a:latin typeface="+mn-lt"/>
                <a:ea typeface="+mn-ea"/>
                <a:cs typeface="+mn-cs"/>
              </a:rPr>
              <a:t>about the questions on the slide and mark the transcript as you identify the use of strategy 6.”</a:t>
            </a:r>
            <a:r>
              <a:rPr lang="en-US" dirty="0">
                <a:effectLst/>
              </a:rPr>
              <a:t> </a:t>
            </a:r>
            <a:r>
              <a:rPr lang="en-US" sz="1200" kern="1200" dirty="0">
                <a:solidFill>
                  <a:schemeClr val="tx1"/>
                </a:solidFill>
                <a:effectLst/>
                <a:latin typeface="+mn-lt"/>
                <a:ea typeface="+mn-ea"/>
                <a:cs typeface="+mn-cs"/>
              </a:rPr>
              <a:t> </a:t>
            </a:r>
          </a:p>
          <a:p>
            <a:pPr lvl="0" fontAlgn="base"/>
            <a:endParaRPr lang="en-US" sz="1200" kern="1200" dirty="0">
              <a:solidFill>
                <a:schemeClr val="tx1"/>
              </a:solidFill>
              <a:latin typeface="+mn-lt"/>
              <a:ea typeface="+mn-ea"/>
              <a:cs typeface="+mn-cs"/>
            </a:endParaRPr>
          </a:p>
          <a:p>
            <a:pPr lvl="0" fontAlgn="base"/>
            <a:r>
              <a:rPr lang="en-US" sz="120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 </a:t>
            </a:r>
            <a:r>
              <a:rPr lang="en-US" sz="1200" kern="1200" dirty="0">
                <a:solidFill>
                  <a:schemeClr val="tx1"/>
                </a:solidFill>
                <a:latin typeface="+mn-lt"/>
                <a:ea typeface="+mn-ea"/>
                <a:cs typeface="+mn-cs"/>
              </a:rPr>
              <a:t>Discuss</a:t>
            </a:r>
            <a:r>
              <a:rPr lang="en-US" sz="1200" kern="1200" baseline="0" dirty="0">
                <a:solidFill>
                  <a:schemeClr val="tx1"/>
                </a:solidFill>
                <a:latin typeface="+mn-lt"/>
                <a:ea typeface="+mn-ea"/>
                <a:cs typeface="+mn-cs"/>
              </a:rPr>
              <a:t> participants’ responses to t</a:t>
            </a:r>
            <a:r>
              <a:rPr lang="en-US" sz="1200" kern="1200" dirty="0">
                <a:solidFill>
                  <a:schemeClr val="tx1"/>
                </a:solidFill>
                <a:latin typeface="+mn-lt"/>
                <a:ea typeface="+mn-ea"/>
                <a:cs typeface="+mn-cs"/>
              </a:rPr>
              <a:t>he questions.</a:t>
            </a:r>
          </a:p>
          <a:p>
            <a:pPr lvl="0" fontAlgn="base"/>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Ideal observations: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This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video clip should have included challenge questions, since the goal of strategy 6 is to move student thinking forward.</a:t>
            </a:r>
          </a:p>
          <a:p>
            <a:pPr marL="228600" indent="-137160">
              <a:buFont typeface="Arial" pitchFamily="34" charset="0"/>
              <a:buChar char="•"/>
            </a:pPr>
            <a:r>
              <a:rPr lang="en-US" sz="1200" kern="1200" dirty="0">
                <a:solidFill>
                  <a:schemeClr val="tx1"/>
                </a:solidFill>
                <a:latin typeface="+mn-lt"/>
                <a:ea typeface="+mn-ea"/>
                <a:cs typeface="+mn-cs"/>
              </a:rPr>
              <a:t>This video clip is not a good example of the use-and-apply strategy. Essentially, it’s a </a:t>
            </a:r>
            <a:r>
              <a:rPr lang="en-US" sz="1200" kern="1200" dirty="0" err="1">
                <a:solidFill>
                  <a:schemeClr val="tx1"/>
                </a:solidFill>
                <a:latin typeface="+mn-lt"/>
                <a:ea typeface="+mn-ea"/>
                <a:cs typeface="+mn-cs"/>
              </a:rPr>
              <a:t>nonexample</a:t>
            </a:r>
            <a:r>
              <a:rPr lang="en-US" sz="1200" kern="1200" dirty="0">
                <a:solidFill>
                  <a:schemeClr val="tx1"/>
                </a:solidFill>
                <a:latin typeface="+mn-lt"/>
                <a:ea typeface="+mn-ea"/>
                <a:cs typeface="+mn-cs"/>
              </a:rPr>
              <a:t>. Students appear to have missed key science ideas from the previous lesson: Individuals have two alleles for each trait, and offspring receive one allele from each parent. Consequently, the video analysis should focus on alternatives, particularly the alternative use of questioning strategies to support students in making connections to previously learned concepts. </a:t>
            </a:r>
          </a:p>
          <a:p>
            <a:pPr marL="228600" indent="-137160">
              <a:buFont typeface="Arial" pitchFamily="34" charset="0"/>
              <a:buChar char="•"/>
            </a:pPr>
            <a:r>
              <a:rPr lang="en-US" sz="1200" kern="1200" dirty="0">
                <a:solidFill>
                  <a:schemeClr val="tx1"/>
                </a:solidFill>
                <a:latin typeface="+mn-lt"/>
                <a:ea typeface="+mn-ea"/>
                <a:cs typeface="+mn-cs"/>
              </a:rPr>
              <a:t>The teacher in this clip missed opportunities to refer students back to what they did in the previous lesson (e.g., video segments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0:02:04.1–0:03:03.1). There are also many missed opportunities to probe and challenge student thinking. One example is segment 0:02:22.7. When asked where the alleles come from, students talk about “empowering over dominant,”  and that “both parents would have to be recessive.” The teacher could have asked a probe question here, such as “What do you mean by ‘empowering over dominant?’” The teacher also could have asked a challenge question at this point: “How does your idea connect with what we found in the Generation 2 </a:t>
            </a:r>
            <a:r>
              <a:rPr lang="en-US" sz="1200" kern="1200" dirty="0" err="1">
                <a:solidFill>
                  <a:schemeClr val="tx1"/>
                </a:solidFill>
                <a:latin typeface="+mn-lt"/>
                <a:ea typeface="+mn-ea"/>
                <a:cs typeface="+mn-cs"/>
              </a:rPr>
              <a:t>duckos</a:t>
            </a:r>
            <a:r>
              <a:rPr lang="en-US" sz="1200" kern="1200" dirty="0">
                <a:solidFill>
                  <a:schemeClr val="tx1"/>
                </a:solidFill>
                <a:latin typeface="+mn-lt"/>
                <a:ea typeface="+mn-ea"/>
                <a:cs typeface="+mn-cs"/>
              </a:rPr>
              <a:t>?” This question might have caused students to realize that their statements were incorrect, since some of the offspring of two black-billed </a:t>
            </a:r>
            <a:r>
              <a:rPr lang="en-US" sz="1200" kern="1200" dirty="0" err="1">
                <a:solidFill>
                  <a:schemeClr val="tx1"/>
                </a:solidFill>
                <a:latin typeface="+mn-lt"/>
                <a:ea typeface="+mn-ea"/>
                <a:cs typeface="+mn-cs"/>
              </a:rPr>
              <a:t>duckos</a:t>
            </a:r>
            <a:r>
              <a:rPr lang="en-US" sz="1200" kern="1200" dirty="0">
                <a:solidFill>
                  <a:schemeClr val="tx1"/>
                </a:solidFill>
                <a:latin typeface="+mn-lt"/>
                <a:ea typeface="+mn-ea"/>
                <a:cs typeface="+mn-cs"/>
              </a:rPr>
              <a:t> had brown bills. </a:t>
            </a:r>
          </a:p>
          <a:p>
            <a:endParaRPr lang="en-US" dirty="0"/>
          </a:p>
        </p:txBody>
      </p:sp>
    </p:spTree>
    <p:extLst>
      <p:ext uri="{BB962C8B-B14F-4D97-AF65-F5344CB8AC3E}">
        <p14:creationId xmlns:p14="http://schemas.microsoft.com/office/powerpoint/2010/main" val="309633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dirty="0"/>
              <a:t>25 min</a:t>
            </a:r>
          </a:p>
          <a:p>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“For the analysis question on the slide, study the video transcript and come up with a claim, evidence, and reasoning to support your claim.”</a:t>
            </a:r>
          </a:p>
          <a:p>
            <a:pPr lvl="0" fontAlgn="base"/>
            <a:endParaRPr lang="en-US" sz="1200" b="1"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Whole-group share-out:</a:t>
            </a:r>
            <a:r>
              <a:rPr lang="en-US" sz="1200" u="none" strike="noStrike" kern="1200" dirty="0">
                <a:solidFill>
                  <a:schemeClr val="tx1"/>
                </a:solidFill>
                <a:effectLst/>
                <a:latin typeface="+mn-lt"/>
                <a:ea typeface="+mn-ea"/>
                <a:cs typeface="+mn-cs"/>
              </a:rPr>
              <a:t> As participants share their </a:t>
            </a:r>
            <a:r>
              <a:rPr lang="en-US" sz="1200" kern="1200" dirty="0">
                <a:solidFill>
                  <a:schemeClr val="tx1"/>
                </a:solidFill>
                <a:effectLst/>
                <a:latin typeface="+mn-lt"/>
                <a:ea typeface="+mn-ea"/>
                <a:cs typeface="+mn-cs"/>
              </a:rPr>
              <a:t>claims, evidence, and reasoning</a:t>
            </a:r>
            <a:r>
              <a:rPr lang="en-US" sz="1200" u="none" strike="noStrike" kern="1200" dirty="0">
                <a:solidFill>
                  <a:schemeClr val="tx1"/>
                </a:solidFill>
                <a:effectLst/>
                <a:latin typeface="+mn-lt"/>
                <a:ea typeface="+mn-ea"/>
                <a:cs typeface="+mn-cs"/>
              </a:rPr>
              <a:t>, encourage them to challenge one another by asking questions, disagreeing, and suggesting improvements or alternative explanations and arguments. (Refer to the norms at the heart of the </a:t>
            </a:r>
            <a:r>
              <a:rPr lang="en-US" sz="1200" u="none" strike="noStrike" kern="1200" dirty="0" err="1">
                <a:solidFill>
                  <a:schemeClr val="tx1"/>
                </a:solidFill>
                <a:effectLst/>
                <a:latin typeface="+mn-lt"/>
                <a:ea typeface="+mn-ea"/>
                <a:cs typeface="+mn-cs"/>
              </a:rPr>
              <a:t>RESPeCT</a:t>
            </a:r>
            <a:r>
              <a:rPr lang="en-US" sz="1200" u="none" strike="noStrike" kern="1200" dirty="0">
                <a:solidFill>
                  <a:schemeClr val="tx1"/>
                </a:solidFill>
                <a:effectLst/>
                <a:latin typeface="+mn-lt"/>
                <a:ea typeface="+mn-ea"/>
                <a:cs typeface="+mn-cs"/>
              </a:rPr>
              <a:t> program.)</a:t>
            </a:r>
          </a:p>
          <a:p>
            <a:pPr lvl="0" fontAlgn="base"/>
            <a:endParaRPr lang="en-US" sz="1200" b="1"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You may also want to ask participants whether they noticed in the transcript any missed opportunities for engaging students in using and applying new science ideas.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Reflect (1 min):</a:t>
            </a:r>
            <a:r>
              <a:rPr lang="en-US" sz="1200" u="none" strike="noStrike" kern="1200" dirty="0">
                <a:solidFill>
                  <a:schemeClr val="tx1"/>
                </a:solidFill>
                <a:effectLst/>
                <a:latin typeface="+mn-lt"/>
                <a:ea typeface="+mn-ea"/>
                <a:cs typeface="+mn-cs"/>
              </a:rPr>
              <a:t> Give participants time to think about the reflection question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Whole-group discussion.</a:t>
            </a:r>
            <a:r>
              <a:rPr lang="en-US" sz="1200" u="none" strike="noStrike" kern="1200" dirty="0">
                <a:solidFill>
                  <a:schemeClr val="tx1"/>
                </a:solidFill>
                <a:effectLst/>
                <a:latin typeface="+mn-lt"/>
                <a:ea typeface="+mn-ea"/>
                <a:cs typeface="+mn-cs"/>
              </a:rPr>
              <a:t> Discuss the reflection question as a group. Make sure participants note specifically what they learned about strategy 6 from</a:t>
            </a:r>
            <a:r>
              <a:rPr lang="en-US" sz="1200" u="none" strike="noStrike" kern="1200" baseline="0" dirty="0">
                <a:solidFill>
                  <a:schemeClr val="tx1"/>
                </a:solidFill>
                <a:effectLst/>
                <a:latin typeface="+mn-lt"/>
                <a:ea typeface="+mn-ea"/>
                <a:cs typeface="+mn-cs"/>
              </a:rPr>
              <a:t> watching and analyzing this video clip.</a:t>
            </a:r>
            <a:endParaRPr lang="en-US" sz="1200" u="none" strike="noStrike"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86572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274637">
              <a:spcAft>
                <a:spcPts val="1200"/>
              </a:spcAft>
              <a:buSzPct val="85000"/>
              <a:buFont typeface="Arial" charset="0"/>
              <a:buNone/>
            </a:pPr>
            <a:r>
              <a:rPr lang="en-US" sz="2800" baseline="0" dirty="0"/>
              <a:t>5 min</a:t>
            </a:r>
          </a:p>
          <a:p>
            <a:pPr marL="182563" lvl="1">
              <a:spcAft>
                <a:spcPts val="1200"/>
              </a:spcAft>
              <a:buSzPct val="85000"/>
              <a:buFont typeface="Arial" charset="0"/>
              <a:buNone/>
            </a:pPr>
            <a:endParaRPr lang="en-US" sz="2800"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activity is optional if time is running short.</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“To check your understanding of STL strategy 6, jot down your responses to this multiple-choice quiz.”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discuss their answers either in pairs or as a group. (If time is short, just read the answers</a:t>
            </a:r>
            <a:r>
              <a:rPr lang="en-US" sz="1200" kern="1200" baseline="0" dirty="0">
                <a:solidFill>
                  <a:schemeClr val="tx1"/>
                </a:solidFill>
                <a:latin typeface="+mn-lt"/>
                <a:ea typeface="+mn-ea"/>
                <a:cs typeface="+mn-cs"/>
              </a:rPr>
              <a:t> aloud</a:t>
            </a:r>
            <a:r>
              <a:rPr lang="en-US" sz="120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Answer key: </a:t>
            </a:r>
            <a:endParaRPr lang="en-US" sz="1200" kern="1200" dirty="0">
              <a:solidFill>
                <a:schemeClr val="tx1"/>
              </a:solidFill>
              <a:latin typeface="+mn-lt"/>
              <a:ea typeface="+mn-ea"/>
              <a:cs typeface="+mn-cs"/>
            </a:endParaRPr>
          </a:p>
          <a:p>
            <a:pPr marL="182880" indent="-137160">
              <a:buFont typeface="Arial" pitchFamily="34" charset="0"/>
              <a:buChar char="•"/>
            </a:pPr>
            <a:r>
              <a:rPr lang="en-US" sz="1200" kern="1200" dirty="0">
                <a:solidFill>
                  <a:schemeClr val="tx1"/>
                </a:solidFill>
                <a:latin typeface="+mn-lt"/>
                <a:ea typeface="+mn-ea"/>
                <a:cs typeface="+mn-cs"/>
              </a:rPr>
              <a:t>After</a:t>
            </a:r>
          </a:p>
          <a:p>
            <a:pPr marL="182880" indent="-137160">
              <a:buFont typeface="Arial" pitchFamily="34" charset="0"/>
              <a:buChar char="•"/>
            </a:pPr>
            <a:r>
              <a:rPr lang="en-US" sz="1200" kern="1200" dirty="0">
                <a:solidFill>
                  <a:schemeClr val="tx1"/>
                </a:solidFill>
                <a:latin typeface="+mn-lt"/>
                <a:ea typeface="+mn-ea"/>
                <a:cs typeface="+mn-cs"/>
              </a:rPr>
              <a:t>Many</a:t>
            </a:r>
          </a:p>
          <a:p>
            <a:pPr marL="182880" indent="-137160">
              <a:buFont typeface="Arial" pitchFamily="34" charset="0"/>
              <a:buChar char="•"/>
            </a:pPr>
            <a:r>
              <a:rPr lang="en-US" sz="1200" kern="1200" dirty="0">
                <a:solidFill>
                  <a:schemeClr val="tx1"/>
                </a:solidFill>
                <a:latin typeface="+mn-lt"/>
                <a:ea typeface="+mn-ea"/>
                <a:cs typeface="+mn-cs"/>
              </a:rPr>
              <a:t>False</a:t>
            </a:r>
          </a:p>
          <a:p>
            <a:pPr marL="182880" indent="-137160">
              <a:buFont typeface="Arial" pitchFamily="34" charset="0"/>
              <a:buChar char="•"/>
            </a:pPr>
            <a:r>
              <a:rPr lang="en-US" sz="1200" kern="1200" dirty="0">
                <a:solidFill>
                  <a:schemeClr val="tx1"/>
                </a:solidFill>
                <a:latin typeface="+mn-lt"/>
                <a:ea typeface="+mn-ea"/>
                <a:cs typeface="+mn-cs"/>
              </a:rPr>
              <a:t>Challenge (and probe)</a:t>
            </a:r>
          </a:p>
          <a:p>
            <a:pPr marL="182880" indent="-137160">
              <a:buFont typeface="Arial" pitchFamily="34" charset="0"/>
              <a:buChar char="•"/>
            </a:pPr>
            <a:r>
              <a:rPr lang="en-US" sz="1200" kern="1200" dirty="0">
                <a:solidFill>
                  <a:schemeClr val="tx1"/>
                </a:solidFill>
                <a:latin typeface="+mn-lt"/>
                <a:ea typeface="+mn-ea"/>
                <a:cs typeface="+mn-cs"/>
              </a:rPr>
              <a:t>Judiciously (defined as “good or discriminating judgment; wise, sensible, or well advised”)</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p14="http://schemas.microsoft.com/office/powerpoint/2010/main" val="248783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a:p>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 </a:t>
            </a:r>
            <a:r>
              <a:rPr lang="en-US" sz="1200" b="1" u="none" strike="noStrike" kern="1200" baseline="0" dirty="0">
                <a:solidFill>
                  <a:schemeClr val="tx1"/>
                </a:solidFill>
                <a:effectLst/>
                <a:latin typeface="+mn-lt"/>
                <a:ea typeface="+mn-ea"/>
                <a:cs typeface="+mn-cs"/>
              </a:rPr>
              <a:t>(1 min)</a:t>
            </a:r>
            <a:r>
              <a:rPr lang="en-US" sz="1200" b="1" u="none" strike="noStrike" kern="120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“Think for a moment about how you would answer the focus question on this slide.”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Whole-group share-out (2 min):</a:t>
            </a:r>
            <a:r>
              <a:rPr lang="en-US" sz="1200" kern="1200" dirty="0">
                <a:solidFill>
                  <a:schemeClr val="tx1"/>
                </a:solidFill>
                <a:latin typeface="+mn-lt"/>
                <a:ea typeface="+mn-ea"/>
                <a:cs typeface="+mn-cs"/>
              </a:rPr>
              <a:t> Have a few participants share their ideas.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val="3743417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a:t>
            </a:r>
            <a:r>
              <a:rPr lang="en-US" baseline="0" dirty="0"/>
              <a:t> min </a:t>
            </a:r>
          </a:p>
          <a:p>
            <a:endParaRPr lang="en-US"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“We’ll now shift our attention to the second lesson analysis focus question and spend some time summarizing what we’ve learned so far about Student Thinking Lens strategies 1–6. Then we’ll review the Genetics lesson plans and highlight how these strategies are used in the lessons you’ll start teaching in January.”</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val="2314490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a:t>
            </a:r>
            <a:r>
              <a:rPr lang="en-US" baseline="0" dirty="0"/>
              <a:t> 1</a:t>
            </a:r>
            <a:r>
              <a:rPr lang="en-US" dirty="0"/>
              <a:t> min</a:t>
            </a:r>
          </a:p>
          <a:p>
            <a:pPr defTabSz="931774">
              <a:defRPr/>
            </a:pPr>
            <a:endParaRPr lang="en-US" baseline="0" dirty="0"/>
          </a:p>
          <a:p>
            <a:pPr defTabSz="931774">
              <a:defRPr/>
            </a:pPr>
            <a:r>
              <a:rPr lang="en-US" baseline="0" dirty="0"/>
              <a:t>a. “These are the Student Thinking Lens strategies we’ve explored so far.  You’ll get practice using them as you teach the lessons on genetics and the </a:t>
            </a:r>
            <a:r>
              <a:rPr lang="en-US" b="0" baseline="0" dirty="0">
                <a:solidFill>
                  <a:srgbClr val="00B0F0"/>
                </a:solidFill>
              </a:rPr>
              <a:t>Sun’s effect on climate </a:t>
            </a:r>
            <a:r>
              <a:rPr lang="en-US" baseline="0" dirty="0"/>
              <a:t>next year.” </a:t>
            </a:r>
            <a:endParaRPr lang="en-US"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val="801588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r>
              <a:rPr lang="en-US" baseline="0" dirty="0"/>
              <a:t>3 </a:t>
            </a:r>
            <a:r>
              <a:rPr lang="en-US" dirty="0"/>
              <a:t>min </a:t>
            </a:r>
          </a:p>
          <a:p>
            <a:pPr lvl="0" fontAlgn="base"/>
            <a:endParaRPr lang="en-US" sz="1200" b="1" u="none" strike="noStrike"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review STL strategies 1–6 on the summary chart in the strategies booklet (Summary of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Student Thinking Lens Strategies). </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Whole group: </a:t>
            </a:r>
            <a:r>
              <a:rPr lang="en-US" sz="1200" kern="1200" dirty="0">
                <a:solidFill>
                  <a:schemeClr val="tx1"/>
                </a:solidFill>
                <a:latin typeface="+mn-lt"/>
                <a:ea typeface="+mn-ea"/>
                <a:cs typeface="+mn-cs"/>
              </a:rPr>
              <a:t>Discuss the questions on the slide.</a:t>
            </a:r>
          </a:p>
          <a:p>
            <a:r>
              <a:rPr lang="en-US" sz="1050" kern="1200" dirty="0">
                <a:solidFill>
                  <a:schemeClr val="tx1"/>
                </a:solidFill>
                <a:latin typeface="+mn-lt"/>
                <a:ea typeface="+mn-ea"/>
                <a:cs typeface="+mn-cs"/>
              </a:rPr>
              <a:t> </a:t>
            </a:r>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Strategies 1–3 are types of questions, and strategies 4–6 are activities designed to move student thinking forward toward more-scientific understandings. </a:t>
            </a:r>
          </a:p>
          <a:p>
            <a:pPr marL="228600" indent="-137160">
              <a:buFont typeface="Arial" pitchFamily="34" charset="0"/>
              <a:buChar char="•"/>
            </a:pPr>
            <a:r>
              <a:rPr lang="en-US" sz="1200" kern="1200" dirty="0">
                <a:solidFill>
                  <a:schemeClr val="tx1"/>
                </a:solidFill>
                <a:latin typeface="+mn-lt"/>
                <a:ea typeface="+mn-ea"/>
                <a:cs typeface="+mn-cs"/>
              </a:rPr>
              <a:t>Some strategies are used at any time during the lesson (e.g., probe questions); others are used at specific times (e.g., elicit questions used </a:t>
            </a:r>
            <a:r>
              <a:rPr lang="en-US" sz="1200" b="0" i="1" kern="1200" dirty="0">
                <a:solidFill>
                  <a:schemeClr val="tx1"/>
                </a:solidFill>
                <a:latin typeface="+mn-lt"/>
                <a:ea typeface="+mn-ea"/>
                <a:cs typeface="+mn-cs"/>
              </a:rPr>
              <a:t>before</a:t>
            </a:r>
            <a:r>
              <a:rPr lang="en-US" sz="1200" kern="1200" dirty="0">
                <a:solidFill>
                  <a:schemeClr val="tx1"/>
                </a:solidFill>
                <a:latin typeface="+mn-lt"/>
                <a:ea typeface="+mn-ea"/>
                <a:cs typeface="+mn-cs"/>
              </a:rPr>
              <a:t> students have been introduced to new science ideas; use-and-apply activities used </a:t>
            </a:r>
            <a:r>
              <a:rPr lang="en-US" sz="1200" b="0" i="1" kern="1200" dirty="0">
                <a:solidFill>
                  <a:schemeClr val="tx1"/>
                </a:solidFill>
                <a:latin typeface="+mn-lt"/>
                <a:ea typeface="+mn-ea"/>
                <a:cs typeface="+mn-cs"/>
              </a:rPr>
              <a:t>after</a:t>
            </a:r>
            <a:r>
              <a:rPr lang="en-US" sz="1200" kern="1200" dirty="0">
                <a:solidFill>
                  <a:schemeClr val="tx1"/>
                </a:solidFill>
                <a:latin typeface="+mn-lt"/>
                <a:ea typeface="+mn-ea"/>
                <a:cs typeface="+mn-cs"/>
              </a:rPr>
              <a:t> students have been introduced to new science ideas).</a:t>
            </a:r>
          </a:p>
          <a:p>
            <a:pPr marL="228600" indent="-137160">
              <a:buFont typeface="Arial" pitchFamily="34" charset="0"/>
              <a:buChar char="•"/>
            </a:pPr>
            <a:r>
              <a:rPr lang="en-US" sz="1200" kern="1200" dirty="0">
                <a:solidFill>
                  <a:schemeClr val="tx1"/>
                </a:solidFill>
                <a:latin typeface="+mn-lt"/>
                <a:ea typeface="+mn-ea"/>
                <a:cs typeface="+mn-cs"/>
              </a:rPr>
              <a:t>Each strategy has it’s own specific purpose(s), but the strategies are closely connected to one another. That is, these strategies aren’t used in isolation; they’re complementary.</a:t>
            </a:r>
            <a:endParaRPr lang="en-US" baseline="0" dirty="0"/>
          </a:p>
        </p:txBody>
      </p:sp>
      <p:sp>
        <p:nvSpPr>
          <p:cNvPr id="6246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5B7C795E-1AF6-4A8C-A213-CFDC663F8001}" type="slidenum">
              <a:rPr lang="en-US" smtClean="0"/>
              <a:pPr eaLnBrk="1" hangingPunct="1"/>
              <a:t>17</a:t>
            </a:fld>
            <a:endParaRPr lang="en-US"/>
          </a:p>
        </p:txBody>
      </p:sp>
    </p:spTree>
    <p:extLst>
      <p:ext uri="{BB962C8B-B14F-4D97-AF65-F5344CB8AC3E}">
        <p14:creationId xmlns:p14="http://schemas.microsoft.com/office/powerpoint/2010/main" val="3458153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endParaRPr lang="en-US" dirty="0"/>
          </a:p>
          <a:p>
            <a:pPr marL="228600" lvl="0" indent="-228600" fontAlgn="base">
              <a:buNone/>
            </a:pPr>
            <a:r>
              <a:rPr lang="en-US" sz="1200" kern="1200" dirty="0">
                <a:solidFill>
                  <a:schemeClr val="tx1"/>
                </a:solidFill>
                <a:latin typeface="+mn-lt"/>
                <a:ea typeface="+mn-ea"/>
                <a:cs typeface="+mn-cs"/>
              </a:rPr>
              <a:t>a. “</a:t>
            </a:r>
            <a:r>
              <a:rPr lang="en-US" sz="1200" u="none" kern="1200" dirty="0">
                <a:solidFill>
                  <a:schemeClr val="tx1"/>
                </a:solidFill>
                <a:latin typeface="+mn-lt"/>
                <a:ea typeface="+mn-ea"/>
                <a:cs typeface="+mn-cs"/>
              </a:rPr>
              <a:t>Read</a:t>
            </a:r>
            <a:r>
              <a:rPr lang="en-US" sz="1200" kern="1200" dirty="0">
                <a:solidFill>
                  <a:schemeClr val="tx1"/>
                </a:solidFill>
                <a:latin typeface="+mn-lt"/>
                <a:ea typeface="+mn-ea"/>
                <a:cs typeface="+mn-cs"/>
              </a:rPr>
              <a:t> the lesson context at the top of the video transcript (handout 4.5 in your PD program binders).”</a:t>
            </a:r>
          </a:p>
          <a:p>
            <a:pPr marL="228600" lvl="0" indent="-228600" fontAlgn="base">
              <a:buNone/>
            </a:pPr>
            <a:endParaRPr lang="en-US" dirty="0"/>
          </a:p>
          <a:p>
            <a:pPr marL="228600" lvl="0" indent="-228600" fontAlgn="base">
              <a:buNone/>
            </a:pPr>
            <a:r>
              <a:rPr lang="en-US" dirty="0"/>
              <a:t>b. </a:t>
            </a:r>
            <a:r>
              <a:rPr lang="en-US" sz="1200" u="none" strike="noStrike" kern="1200" dirty="0">
                <a:solidFill>
                  <a:schemeClr val="tx1"/>
                </a:solidFill>
                <a:effectLst/>
                <a:latin typeface="+mn-lt"/>
                <a:ea typeface="+mn-ea"/>
                <a:cs typeface="+mn-cs"/>
              </a:rPr>
              <a:t>Make</a:t>
            </a:r>
            <a:r>
              <a:rPr lang="en-US" sz="1200" u="none" strike="noStrike" kern="1200" baseline="0" dirty="0">
                <a:solidFill>
                  <a:schemeClr val="tx1"/>
                </a:solidFill>
                <a:effectLst/>
                <a:latin typeface="+mn-lt"/>
                <a:ea typeface="+mn-ea"/>
                <a:cs typeface="+mn-cs"/>
              </a:rPr>
              <a:t> sure </a:t>
            </a:r>
            <a:r>
              <a:rPr lang="en-US" sz="1200" u="none" strike="noStrike" kern="1200" dirty="0">
                <a:solidFill>
                  <a:schemeClr val="tx1"/>
                </a:solidFill>
                <a:effectLst/>
                <a:latin typeface="+mn-lt"/>
                <a:ea typeface="+mn-ea"/>
                <a:cs typeface="+mn-cs"/>
              </a:rPr>
              <a:t>participants understand the science content and activity</a:t>
            </a:r>
            <a:r>
              <a:rPr lang="en-US" sz="1200" u="none" strike="noStrike" kern="1200" baseline="0" dirty="0">
                <a:solidFill>
                  <a:schemeClr val="tx1"/>
                </a:solidFill>
                <a:effectLst/>
                <a:latin typeface="+mn-lt"/>
                <a:ea typeface="+mn-ea"/>
                <a:cs typeface="+mn-cs"/>
              </a:rPr>
              <a:t> that are the focus </a:t>
            </a:r>
            <a:r>
              <a:rPr lang="en-US" sz="1200" u="none" strike="noStrike" kern="1200" dirty="0">
                <a:solidFill>
                  <a:schemeClr val="tx1"/>
                </a:solidFill>
                <a:effectLst/>
                <a:latin typeface="+mn-lt"/>
                <a:ea typeface="+mn-ea"/>
                <a:cs typeface="+mn-cs"/>
              </a:rPr>
              <a:t>of</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this video clip.</a:t>
            </a:r>
            <a:endParaRPr lang="en-US" dirty="0"/>
          </a:p>
        </p:txBody>
      </p:sp>
      <p:sp>
        <p:nvSpPr>
          <p:cNvPr id="4" name="Slide Number Placeholder 3"/>
          <p:cNvSpPr>
            <a:spLocks noGrp="1"/>
          </p:cNvSpPr>
          <p:nvPr>
            <p:ph type="sldNum" sz="quarter" idx="10"/>
          </p:nvPr>
        </p:nvSpPr>
        <p:spPr/>
        <p:txBody>
          <a:bodyPr/>
          <a:lstStyle/>
          <a:p>
            <a:pPr>
              <a:defRPr/>
            </a:pPr>
            <a:fld id="{9808C13C-847F-4B58-97D9-13B05A934034}" type="slidenum">
              <a:rPr lang="en-US" smtClean="0"/>
              <a:pPr>
                <a:defRPr/>
              </a:pPr>
              <a:t>18</a:t>
            </a:fld>
            <a:endParaRPr lang="en-US"/>
          </a:p>
        </p:txBody>
      </p:sp>
    </p:spTree>
    <p:extLst>
      <p:ext uri="{BB962C8B-B14F-4D97-AF65-F5344CB8AC3E}">
        <p14:creationId xmlns:p14="http://schemas.microsoft.com/office/powerpoint/2010/main" val="1588331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93F2425-BB1A-4108-B190-88894F331882}" type="slidenum">
              <a:rPr lang="en-US" smtClean="0"/>
              <a:pPr eaLnBrk="1" hangingPunct="1"/>
              <a:t>19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30 min</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absolutely necessary, you can skip this video analysis.</a:t>
            </a:r>
          </a:p>
          <a:p>
            <a:pPr lvl="0" fontAlgn="base"/>
            <a:endParaRPr lang="en-US" sz="1200" u="sng"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Orient participants to handout 4.6, Identifying Student Thinking Lens Strategies.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Make sure participants understand the context of </a:t>
            </a:r>
            <a:r>
              <a:rPr lang="en-US" sz="1200" kern="1200" baseline="0" dirty="0">
                <a:solidFill>
                  <a:schemeClr val="tx1"/>
                </a:solidFill>
                <a:latin typeface="+mn-lt"/>
                <a:ea typeface="+mn-ea"/>
                <a:cs typeface="+mn-cs"/>
              </a:rPr>
              <a:t>the video clip (</a:t>
            </a:r>
            <a:r>
              <a:rPr lang="en-US" sz="1200" kern="1200" dirty="0">
                <a:solidFill>
                  <a:schemeClr val="tx1"/>
                </a:solidFill>
                <a:latin typeface="+mn-lt"/>
                <a:ea typeface="+mn-ea"/>
                <a:cs typeface="+mn-cs"/>
              </a:rPr>
              <a:t>from the transcript).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Show the video clip.</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“Study the video transcript and complete handout 4.6, Identifying Student Thinking</a:t>
            </a:r>
            <a:r>
              <a:rPr lang="en-US" sz="1200" kern="1200" baseline="0" dirty="0">
                <a:solidFill>
                  <a:schemeClr val="tx1"/>
                </a:solidFill>
                <a:latin typeface="+mn-lt"/>
                <a:ea typeface="+mn-ea"/>
                <a:cs typeface="+mn-cs"/>
              </a:rPr>
              <a:t> Lens Strategies</a:t>
            </a:r>
            <a:r>
              <a:rPr lang="en-US" sz="120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“What STL strategies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did you identify in the video transcript? Did you spot any missed opportunities?”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sz="1200" b="1" kern="1200" dirty="0">
                <a:solidFill>
                  <a:schemeClr val="tx1"/>
                </a:solidFill>
                <a:latin typeface="+mn-lt"/>
                <a:ea typeface="+mn-ea"/>
                <a:cs typeface="+mn-cs"/>
              </a:rPr>
              <a:t>Observations:</a:t>
            </a:r>
            <a:r>
              <a:rPr lang="en-US" sz="1200" kern="1200" dirty="0">
                <a:solidFill>
                  <a:schemeClr val="tx1"/>
                </a:solidFill>
                <a:latin typeface="+mn-lt"/>
                <a:ea typeface="+mn-ea"/>
                <a:cs typeface="+mn-cs"/>
              </a:rPr>
              <a:t> </a:t>
            </a:r>
          </a:p>
          <a:p>
            <a:pPr marL="228600" indent="-137160">
              <a:buFont typeface="Arial" pitchFamily="34" charset="0"/>
              <a:buChar char="•"/>
            </a:pPr>
            <a:r>
              <a:rPr lang="en-US" sz="1200" kern="1200" dirty="0">
                <a:solidFill>
                  <a:schemeClr val="tx1"/>
                </a:solidFill>
                <a:latin typeface="+mn-lt"/>
                <a:ea typeface="+mn-ea"/>
                <a:cs typeface="+mn-cs"/>
              </a:rPr>
              <a:t>In this video clip, students are using and applying (strategy 6) key ideas about inheritance from previous lessons (offspring inherit one gene from each parent, and alleles can be dominant or recessive) to predict the bill color of second-generation </a:t>
            </a:r>
            <a:r>
              <a:rPr lang="en-US" sz="1200" kern="1200" dirty="0" err="1">
                <a:solidFill>
                  <a:schemeClr val="tx1"/>
                </a:solidFill>
                <a:latin typeface="+mn-lt"/>
                <a:ea typeface="+mn-ea"/>
                <a:cs typeface="+mn-cs"/>
              </a:rPr>
              <a:t>duckos</a:t>
            </a:r>
            <a:r>
              <a:rPr lang="en-US" sz="1200" kern="1200" dirty="0">
                <a:solidFill>
                  <a:schemeClr val="tx1"/>
                </a:solidFill>
                <a:latin typeface="+mn-lt"/>
                <a:ea typeface="+mn-ea"/>
                <a:cs typeface="+mn-cs"/>
              </a:rPr>
              <a:t>. In the process, the teacher asks probe questions (video segment 0:01:31.3; 0:01:36.6) and challenge questions (segments 0:02:25.1; 0:03:30.3–0:03:38.1). At segments 0:01:50.5 and 0:02:25.1, the teacher also asks students to support their ideas with evidence (strategy 5).</a:t>
            </a:r>
          </a:p>
          <a:p>
            <a:pPr marL="228600" indent="-137160">
              <a:buFont typeface="Arial" pitchFamily="34" charset="0"/>
              <a:buChar char="•"/>
            </a:pPr>
            <a:r>
              <a:rPr lang="en-US" sz="1200" kern="1200" dirty="0">
                <a:solidFill>
                  <a:schemeClr val="tx1"/>
                </a:solidFill>
                <a:latin typeface="+mn-lt"/>
                <a:ea typeface="+mn-ea"/>
                <a:cs typeface="+mn-cs"/>
              </a:rPr>
              <a:t>There are several missed opportunities to probe student thinking. At video segment 0:00:48.9, I wonder what Tessie means by a “fake one.” Does she equate a fake allele with a recessive allele?  </a:t>
            </a:r>
          </a:p>
          <a:p>
            <a:pPr marL="228600" indent="-137160">
              <a:buFont typeface="Arial" pitchFamily="34" charset="0"/>
              <a:buChar char="•"/>
            </a:pPr>
            <a:r>
              <a:rPr lang="en-US" sz="1200" kern="1200" dirty="0">
                <a:solidFill>
                  <a:schemeClr val="tx1"/>
                </a:solidFill>
                <a:latin typeface="+mn-lt"/>
                <a:ea typeface="+mn-ea"/>
                <a:cs typeface="+mn-cs"/>
              </a:rPr>
              <a:t>At video segment 0:02:51.1, a student mentions that all of the black-bill alleles have been “used” to make offspring with black bills, so the brown bills will be present in the second generation. Does the student think that once a gene has provided instructions for a trait, it can’t be passed to the next generation? Could this student provide any evidence to support that idea? </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35029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Talk through the agenda for the day.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val="3108790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pPr marL="228600" indent="-228600">
              <a:buNone/>
            </a:pPr>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“Before we share our reports about each of the Genetics lesson plans and how they support you in practicing these Student Thinking Lens strategies, let’s review the plan for the school year.”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“In the fall you’ll teach the </a:t>
            </a:r>
            <a:r>
              <a:rPr lang="en-US" sz="1200" b="1" kern="1200" dirty="0">
                <a:solidFill>
                  <a:schemeClr val="tx1"/>
                </a:solidFill>
                <a:latin typeface="+mn-lt"/>
                <a:ea typeface="+mn-ea"/>
                <a:cs typeface="+mn-cs"/>
              </a:rPr>
              <a:t>Sun’s Effect on Climate </a:t>
            </a:r>
            <a:r>
              <a:rPr lang="en-US" sz="1200" kern="1200" dirty="0">
                <a:solidFill>
                  <a:schemeClr val="tx1"/>
                </a:solidFill>
                <a:latin typeface="+mn-lt"/>
                <a:ea typeface="+mn-ea"/>
                <a:cs typeface="+mn-cs"/>
              </a:rPr>
              <a:t>lessons, and we’ll meet in our study group to analyze video clips and student work from these lessons. This analysis will help us deepen our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the science content, the lesson plans, and our students’ thinking and learning.”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“Starting in January, you’ll teach the </a:t>
            </a:r>
            <a:r>
              <a:rPr lang="en-US" sz="1200" b="1" kern="1200" dirty="0">
                <a:solidFill>
                  <a:schemeClr val="tx1"/>
                </a:solidFill>
                <a:latin typeface="+mn-lt"/>
                <a:ea typeface="+mn-ea"/>
                <a:cs typeface="+mn-cs"/>
              </a:rPr>
              <a:t>Genetics </a:t>
            </a:r>
            <a:r>
              <a:rPr lang="en-US" sz="1200" kern="1200" dirty="0">
                <a:solidFill>
                  <a:schemeClr val="tx1"/>
                </a:solidFill>
                <a:latin typeface="+mn-lt"/>
                <a:ea typeface="+mn-ea"/>
                <a:cs typeface="+mn-cs"/>
              </a:rPr>
              <a:t>lessons, and we’ll meet in our study group to analyze video clips and student work from these lessons. Do you have any questions?”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Important reminder: </a:t>
            </a:r>
            <a:r>
              <a:rPr lang="en-US" sz="1200" kern="1200" dirty="0">
                <a:solidFill>
                  <a:schemeClr val="tx1"/>
                </a:solidFill>
                <a:latin typeface="+mn-lt"/>
                <a:ea typeface="+mn-ea"/>
                <a:cs typeface="+mn-cs"/>
              </a:rPr>
              <a:t>“Remember that we’re analyzing video clips of our own classroom teaching to help us all learn, not to evaluate and critique one another. Everyone is learning to use both new strategies and new lesson plans, so it’s predictable that our first attempts at teaching these lessons will have rough spots. We need to appreciate and acknowledge the courage each of us is demonstrating in sharing our initial efforts to teach these lessons. Please be assured that our analyses of the videos will focus on the strategies, the science content, and most importantly, how students are making sense of the lessons. We’re not going to focus on rough spots</a:t>
            </a:r>
            <a:r>
              <a:rPr lang="en-US" sz="1200" kern="1200" baseline="0" dirty="0">
                <a:solidFill>
                  <a:schemeClr val="tx1"/>
                </a:solidFill>
                <a:latin typeface="+mn-lt"/>
                <a:ea typeface="+mn-ea"/>
                <a:cs typeface="+mn-cs"/>
              </a:rPr>
              <a:t> or</a:t>
            </a:r>
            <a:r>
              <a:rPr lang="en-US" sz="1200" kern="1200" dirty="0">
                <a:solidFill>
                  <a:schemeClr val="tx1"/>
                </a:solidFill>
                <a:latin typeface="+mn-lt"/>
                <a:ea typeface="+mn-ea"/>
                <a:cs typeface="+mn-cs"/>
              </a:rPr>
              <a:t> management problems. We’re here to support one another and to learn and grow as science teachers.” </a:t>
            </a:r>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20</a:t>
            </a:fld>
            <a:endParaRPr lang="en-US"/>
          </a:p>
        </p:txBody>
      </p:sp>
    </p:spTree>
    <p:extLst>
      <p:ext uri="{BB962C8B-B14F-4D97-AF65-F5344CB8AC3E}">
        <p14:creationId xmlns:p14="http://schemas.microsoft.com/office/powerpoint/2010/main" val="1272261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a:p>
            <a:endParaRPr lang="en-US" dirty="0"/>
          </a:p>
          <a:p>
            <a:pPr marL="228600" lvl="0" indent="-228600" fontAlgn="base">
              <a:buFontTx/>
              <a:buNone/>
            </a:pPr>
            <a:r>
              <a:rPr lang="en-US" sz="1200" u="none" strike="noStrike" kern="1200" dirty="0">
                <a:solidFill>
                  <a:schemeClr val="tx1"/>
                </a:solidFill>
                <a:effectLst/>
                <a:latin typeface="+mn-lt"/>
                <a:ea typeface="+mn-ea"/>
                <a:cs typeface="+mn-cs"/>
              </a:rPr>
              <a:t>a. Read through the information on this slide. </a:t>
            </a:r>
          </a:p>
          <a:p>
            <a:pPr marL="228600" lvl="0" indent="-228600" fontAlgn="base">
              <a:buFontTx/>
              <a:buNone/>
            </a:pPr>
            <a:endParaRPr lang="en-US" sz="1200" u="none" strike="noStrike" kern="1200" dirty="0">
              <a:solidFill>
                <a:schemeClr val="tx1"/>
              </a:solidFill>
              <a:effectLst/>
              <a:latin typeface="+mn-lt"/>
              <a:ea typeface="+mn-ea"/>
              <a:cs typeface="+mn-cs"/>
            </a:endParaRPr>
          </a:p>
          <a:p>
            <a:pPr marL="228600" lvl="0" indent="-228600" fontAlgn="base">
              <a:buFontTx/>
              <a:buNone/>
            </a:pPr>
            <a:r>
              <a:rPr lang="en-US" sz="1200" u="none" strike="noStrike" kern="1200" dirty="0">
                <a:solidFill>
                  <a:schemeClr val="tx1"/>
                </a:solidFill>
                <a:effectLst/>
                <a:latin typeface="+mn-lt"/>
                <a:ea typeface="+mn-ea"/>
                <a:cs typeface="+mn-cs"/>
              </a:rPr>
              <a:t>b. Elicit and respond to any comments or questions from participants. </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21</a:t>
            </a:fld>
            <a:endParaRPr lang="en-US"/>
          </a:p>
        </p:txBody>
      </p:sp>
    </p:spTree>
    <p:extLst>
      <p:ext uri="{BB962C8B-B14F-4D97-AF65-F5344CB8AC3E}">
        <p14:creationId xmlns:p14="http://schemas.microsoft.com/office/powerpoint/2010/main" val="1207749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a:p>
            <a:endParaRPr lang="en-US" dirty="0"/>
          </a:p>
          <a:p>
            <a:r>
              <a:rPr lang="en-US" sz="1200" kern="1200" dirty="0">
                <a:solidFill>
                  <a:schemeClr val="tx1"/>
                </a:solidFill>
                <a:latin typeface="+mn-lt"/>
                <a:ea typeface="+mn-ea"/>
                <a:cs typeface="+mn-cs"/>
              </a:rPr>
              <a:t>a. </a:t>
            </a:r>
            <a:r>
              <a:rPr lang="en-US" sz="1200" u="none" kern="1200" dirty="0">
                <a:solidFill>
                  <a:schemeClr val="tx1"/>
                </a:solidFill>
                <a:latin typeface="+mn-lt"/>
                <a:ea typeface="+mn-ea"/>
                <a:cs typeface="+mn-cs"/>
              </a:rPr>
              <a:t>Read</a:t>
            </a:r>
            <a:r>
              <a:rPr lang="en-US" sz="1200" kern="1200" dirty="0">
                <a:solidFill>
                  <a:schemeClr val="tx1"/>
                </a:solidFill>
                <a:latin typeface="+mn-lt"/>
                <a:ea typeface="+mn-ea"/>
                <a:cs typeface="+mn-cs"/>
              </a:rPr>
              <a:t> through the information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Elicit and respond to any comments or questions from participants.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22</a:t>
            </a:fld>
            <a:endParaRPr lang="en-US"/>
          </a:p>
        </p:txBody>
      </p:sp>
    </p:spTree>
    <p:extLst>
      <p:ext uri="{BB962C8B-B14F-4D97-AF65-F5344CB8AC3E}">
        <p14:creationId xmlns:p14="http://schemas.microsoft.com/office/powerpoint/2010/main" val="36902224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60 min in conjunction with next slide</a:t>
            </a:r>
          </a:p>
          <a:p>
            <a:pPr lvl="1"/>
            <a:endParaRPr lang="en-US" sz="1200" kern="1200" baseline="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For step 1 on the slide, have participants describe the main learning goal for their assigned two-part lesson (parts A</a:t>
            </a:r>
            <a:r>
              <a:rPr lang="en-US" sz="1200" u="none" strike="noStrike" kern="1200" baseline="0" dirty="0">
                <a:solidFill>
                  <a:schemeClr val="tx1"/>
                </a:solidFill>
                <a:effectLst/>
                <a:latin typeface="+mn-lt"/>
                <a:ea typeface="+mn-ea"/>
                <a:cs typeface="+mn-cs"/>
              </a:rPr>
              <a:t> and B)</a:t>
            </a:r>
            <a:r>
              <a:rPr lang="en-US" sz="1200" u="none" strike="noStrike" kern="1200" dirty="0">
                <a:solidFill>
                  <a:schemeClr val="tx1"/>
                </a:solidFill>
                <a:effectLst/>
                <a:latin typeface="+mn-lt"/>
                <a:ea typeface="+mn-ea"/>
                <a:cs typeface="+mn-cs"/>
              </a:rPr>
              <a:t> and how it connects to lessons that precede</a:t>
            </a:r>
            <a:r>
              <a:rPr lang="en-US" sz="1200" u="none" strike="noStrike" kern="1200" baseline="0" dirty="0">
                <a:solidFill>
                  <a:schemeClr val="tx1"/>
                </a:solidFill>
                <a:effectLst/>
                <a:latin typeface="+mn-lt"/>
                <a:ea typeface="+mn-ea"/>
                <a:cs typeface="+mn-cs"/>
              </a:rPr>
              <a:t> and follow it</a:t>
            </a:r>
            <a:r>
              <a:rPr lang="en-US" sz="1200" u="none" strike="noStrike" kern="1200" dirty="0">
                <a:solidFill>
                  <a:schemeClr val="tx1"/>
                </a:solidFill>
                <a:effectLst/>
                <a:latin typeface="+mn-lt"/>
                <a:ea typeface="+mn-ea"/>
                <a:cs typeface="+mn-cs"/>
              </a:rPr>
              <a:t>. (5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For steps 2 and 3, have participants report on their assigned two-part lesson.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Rather than walking</a:t>
            </a:r>
            <a:r>
              <a:rPr lang="en-US" sz="1200" kern="1200" baseline="0" dirty="0">
                <a:solidFill>
                  <a:schemeClr val="tx1"/>
                </a:solidFill>
                <a:latin typeface="+mn-lt"/>
                <a:ea typeface="+mn-ea"/>
                <a:cs typeface="+mn-cs"/>
              </a:rPr>
              <a:t> through every step in the lesson plan, p</a:t>
            </a:r>
            <a:r>
              <a:rPr lang="en-US" sz="1200" kern="1200" dirty="0">
                <a:solidFill>
                  <a:schemeClr val="tx1"/>
                </a:solidFill>
                <a:latin typeface="+mn-lt"/>
                <a:ea typeface="+mn-ea"/>
                <a:cs typeface="+mn-cs"/>
              </a:rPr>
              <a:t>articipants should present the </a:t>
            </a:r>
            <a:r>
              <a:rPr lang="en-US" sz="1200" b="0" i="1" kern="1200" dirty="0">
                <a:solidFill>
                  <a:schemeClr val="tx1"/>
                </a:solidFill>
                <a:latin typeface="+mn-lt"/>
                <a:ea typeface="+mn-ea"/>
                <a:cs typeface="+mn-cs"/>
              </a:rPr>
              <a:t>big picture </a:t>
            </a:r>
            <a:r>
              <a:rPr lang="en-US" sz="1200" kern="1200" dirty="0">
                <a:solidFill>
                  <a:schemeClr val="tx1"/>
                </a:solidFill>
                <a:latin typeface="+mn-lt"/>
                <a:ea typeface="+mn-ea"/>
                <a:cs typeface="+mn-cs"/>
              </a:rPr>
              <a:t>using the questions in step 2 on the slide. They should bring up details only when they have some concern, question, or suggestion about a modification.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As participants give their reports, mark on a chart the Student Thinking Lens strategies that are highlighted in each lesson. (Use the chart on the next slide as a model.)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Encourage participants to pick just one or two Student Thinking Lens strategies that are highlighted in the lesson. (Several strategies</a:t>
            </a:r>
            <a:r>
              <a:rPr lang="en-US" sz="1200" kern="1200" baseline="0" dirty="0">
                <a:solidFill>
                  <a:schemeClr val="tx1"/>
                </a:solidFill>
                <a:latin typeface="+mn-lt"/>
                <a:ea typeface="+mn-ea"/>
                <a:cs typeface="+mn-cs"/>
              </a:rPr>
              <a:t> may be used in a lesson.</a:t>
            </a:r>
            <a:r>
              <a:rPr lang="en-US" sz="120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Highlight the</a:t>
            </a:r>
            <a:r>
              <a:rPr lang="en-US" sz="1200" b="0" kern="1200" baseline="0" dirty="0">
                <a:solidFill>
                  <a:schemeClr val="tx1"/>
                </a:solidFill>
                <a:latin typeface="+mn-lt"/>
                <a:ea typeface="+mn-ea"/>
                <a:cs typeface="+mn-cs"/>
              </a:rPr>
              <a:t> following ideal pattern and how STL strategies work together across lessons:</a:t>
            </a:r>
          </a:p>
          <a:p>
            <a:pPr marL="365760" indent="-182880">
              <a:buFont typeface="Arial" pitchFamily="34" charset="0"/>
              <a:buChar char="•"/>
            </a:pPr>
            <a:r>
              <a:rPr lang="en-US" sz="1200" kern="1200" dirty="0">
                <a:solidFill>
                  <a:schemeClr val="tx1"/>
                </a:solidFill>
                <a:latin typeface="+mn-lt"/>
                <a:ea typeface="+mn-ea"/>
                <a:cs typeface="+mn-cs"/>
              </a:rPr>
              <a:t>Elicit and probe strategies are very important in lesson 1.</a:t>
            </a:r>
          </a:p>
          <a:p>
            <a:pPr marL="365760" indent="-182880">
              <a:buFont typeface="Arial" pitchFamily="34" charset="0"/>
              <a:buChar char="•"/>
            </a:pPr>
            <a:r>
              <a:rPr lang="en-US" sz="1200" kern="1200" dirty="0">
                <a:solidFill>
                  <a:schemeClr val="tx1"/>
                </a:solidFill>
                <a:latin typeface="+mn-lt"/>
                <a:ea typeface="+mn-ea"/>
                <a:cs typeface="+mn-cs"/>
              </a:rPr>
              <a:t>Probe and challenge strategies are used throughout all the lessons.</a:t>
            </a:r>
          </a:p>
          <a:p>
            <a:pPr marL="365760" indent="-182880">
              <a:buFont typeface="Arial" pitchFamily="34" charset="0"/>
              <a:buChar char="•"/>
            </a:pPr>
            <a:r>
              <a:rPr lang="en-US" sz="1200" kern="1200" dirty="0">
                <a:solidFill>
                  <a:schemeClr val="tx1"/>
                </a:solidFill>
                <a:latin typeface="+mn-lt"/>
                <a:ea typeface="+mn-ea"/>
                <a:cs typeface="+mn-cs"/>
              </a:rPr>
              <a:t>Strategies 4 and 5 are highlighted in the middle lessons.</a:t>
            </a:r>
          </a:p>
          <a:p>
            <a:pPr marL="365760" indent="-182880">
              <a:buFont typeface="Arial" pitchFamily="34" charset="0"/>
              <a:buChar char="•"/>
            </a:pPr>
            <a:r>
              <a:rPr lang="en-US" sz="1200" kern="1200" dirty="0">
                <a:solidFill>
                  <a:schemeClr val="tx1"/>
                </a:solidFill>
                <a:latin typeface="+mn-lt"/>
                <a:ea typeface="+mn-ea"/>
                <a:cs typeface="+mn-cs"/>
              </a:rPr>
              <a:t>Strategy 6 is highlighted </a:t>
            </a:r>
            <a:r>
              <a:rPr lang="en-US" sz="1200" kern="1200" dirty="0">
                <a:solidFill>
                  <a:schemeClr val="tx1"/>
                </a:solidFill>
                <a:effectLst/>
                <a:latin typeface="+mn-lt"/>
                <a:ea typeface="+mn-ea"/>
                <a:cs typeface="+mn-cs"/>
              </a:rPr>
              <a:t>toward the end of a lesson, after students encounter new science ideas but before final unit assessments.     </a:t>
            </a:r>
          </a:p>
          <a:p>
            <a:pPr marL="182880" indent="0">
              <a:buFont typeface="Arial" pitchFamily="34" charset="0"/>
              <a:buNone/>
            </a:pPr>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Make sure you</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limit the time allotted for each lesson</a:t>
            </a:r>
            <a:r>
              <a:rPr lang="en-US" sz="1200" kern="1200" dirty="0">
                <a:solidFill>
                  <a:schemeClr val="tx1"/>
                </a:solidFill>
                <a:latin typeface="+mn-lt"/>
                <a:ea typeface="+mn-ea"/>
                <a:cs typeface="+mn-cs"/>
              </a:rPr>
              <a:t> so you can get through them all. If you have 6 two-part lessons, you’ll have approximately 8 minutes for each lesson (4 minutes for part A, and 4 minutes for part B). If your lesson series has more than 6 two-part lessons, you’ll have to decrease the time for each lesson. </a:t>
            </a:r>
            <a:endParaRPr lang="en-US" b="1"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23</a:t>
            </a:fld>
            <a:endParaRPr lang="en-US"/>
          </a:p>
        </p:txBody>
      </p:sp>
    </p:spTree>
    <p:extLst>
      <p:ext uri="{BB962C8B-B14F-4D97-AF65-F5344CB8AC3E}">
        <p14:creationId xmlns:p14="http://schemas.microsoft.com/office/powerpoint/2010/main" val="2915594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u="none" strike="noStrike" kern="1200" dirty="0">
                <a:solidFill>
                  <a:schemeClr val="tx1"/>
                </a:solidFill>
                <a:effectLst/>
                <a:latin typeface="+mn-lt"/>
                <a:ea typeface="+mn-ea"/>
                <a:cs typeface="+mn-cs"/>
              </a:rPr>
              <a:t>60 minutes in conjunction with slide 22</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Use this slide in conjunction with the previous slide.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24</a:t>
            </a:fld>
            <a:endParaRPr lang="en-US"/>
          </a:p>
        </p:txBody>
      </p:sp>
    </p:spTree>
    <p:extLst>
      <p:ext uri="{BB962C8B-B14F-4D97-AF65-F5344CB8AC3E}">
        <p14:creationId xmlns:p14="http://schemas.microsoft.com/office/powerpoint/2010/main" val="306955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4243" indent="-290093" eaLnBrk="0" hangingPunct="0">
              <a:spcBef>
                <a:spcPct val="30000"/>
              </a:spcBef>
              <a:defRPr sz="1200">
                <a:solidFill>
                  <a:schemeClr val="tx1"/>
                </a:solidFill>
                <a:latin typeface="Arial" charset="0"/>
              </a:defRPr>
            </a:lvl2pPr>
            <a:lvl3pPr marL="1160374" indent="-232075" eaLnBrk="0" hangingPunct="0">
              <a:spcBef>
                <a:spcPct val="30000"/>
              </a:spcBef>
              <a:defRPr sz="1200">
                <a:solidFill>
                  <a:schemeClr val="tx1"/>
                </a:solidFill>
                <a:latin typeface="Arial" charset="0"/>
              </a:defRPr>
            </a:lvl3pPr>
            <a:lvl4pPr marL="1624523" indent="-232075" eaLnBrk="0" hangingPunct="0">
              <a:spcBef>
                <a:spcPct val="30000"/>
              </a:spcBef>
              <a:defRPr sz="1200">
                <a:solidFill>
                  <a:schemeClr val="tx1"/>
                </a:solidFill>
                <a:latin typeface="Arial" charset="0"/>
              </a:defRPr>
            </a:lvl4pPr>
            <a:lvl5pPr marL="2088672" indent="-232075" eaLnBrk="0" hangingPunct="0">
              <a:spcBef>
                <a:spcPct val="30000"/>
              </a:spcBef>
              <a:defRPr sz="1200">
                <a:solidFill>
                  <a:schemeClr val="tx1"/>
                </a:solidFill>
                <a:latin typeface="Arial" charset="0"/>
              </a:defRPr>
            </a:lvl5pPr>
            <a:lvl6pPr marL="2552822" indent="-232075" eaLnBrk="0" fontAlgn="base" hangingPunct="0">
              <a:spcBef>
                <a:spcPct val="30000"/>
              </a:spcBef>
              <a:spcAft>
                <a:spcPct val="0"/>
              </a:spcAft>
              <a:defRPr sz="1200">
                <a:solidFill>
                  <a:schemeClr val="tx1"/>
                </a:solidFill>
                <a:latin typeface="Arial" charset="0"/>
              </a:defRPr>
            </a:lvl6pPr>
            <a:lvl7pPr marL="3016971" indent="-232075" eaLnBrk="0" fontAlgn="base" hangingPunct="0">
              <a:spcBef>
                <a:spcPct val="30000"/>
              </a:spcBef>
              <a:spcAft>
                <a:spcPct val="0"/>
              </a:spcAft>
              <a:defRPr sz="1200">
                <a:solidFill>
                  <a:schemeClr val="tx1"/>
                </a:solidFill>
                <a:latin typeface="Arial" charset="0"/>
              </a:defRPr>
            </a:lvl7pPr>
            <a:lvl8pPr marL="3481121" indent="-232075" eaLnBrk="0" fontAlgn="base" hangingPunct="0">
              <a:spcBef>
                <a:spcPct val="30000"/>
              </a:spcBef>
              <a:spcAft>
                <a:spcPct val="0"/>
              </a:spcAft>
              <a:defRPr sz="1200">
                <a:solidFill>
                  <a:schemeClr val="tx1"/>
                </a:solidFill>
                <a:latin typeface="Arial" charset="0"/>
              </a:defRPr>
            </a:lvl8pPr>
            <a:lvl9pPr marL="3945270" indent="-2320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25</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Less than 1 min</a:t>
            </a:r>
          </a:p>
          <a:p>
            <a:pPr eaLnBrk="1" hangingPunct="1"/>
            <a:endParaRPr lang="en-US" altLang="en-US" dirty="0"/>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Refer to the Genetics Content Background Document and Common Student Ideas about Variation and Inheritance of Traits as needed throughout this phase.</a:t>
            </a:r>
          </a:p>
          <a:p>
            <a:pPr eaLnBrk="1" hangingPunct="1"/>
            <a:endParaRPr lang="en-US" altLang="en-US" dirty="0"/>
          </a:p>
          <a:p>
            <a:pPr eaLnBrk="1" hangingPunct="1"/>
            <a:r>
              <a:rPr lang="en-US" altLang="en-US" dirty="0"/>
              <a:t>a. “Let’s dig into our content deepening</a:t>
            </a:r>
            <a:r>
              <a:rPr lang="en-US" altLang="en-US" baseline="0" dirty="0"/>
              <a:t> work for today.”</a:t>
            </a:r>
            <a:endParaRPr lang="en-US" altLang="en-US" dirty="0"/>
          </a:p>
        </p:txBody>
      </p:sp>
    </p:spTree>
    <p:extLst>
      <p:ext uri="{BB962C8B-B14F-4D97-AF65-F5344CB8AC3E}">
        <p14:creationId xmlns:p14="http://schemas.microsoft.com/office/powerpoint/2010/main" val="2113866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 min</a:t>
            </a:r>
          </a:p>
          <a:p>
            <a:endParaRPr lang="en-US" dirty="0"/>
          </a:p>
          <a:p>
            <a:r>
              <a:rPr lang="en-US" dirty="0"/>
              <a:t>a. Introduce today’s content deepening focus questions</a:t>
            </a:r>
            <a:r>
              <a:rPr lang="en-US" baseline="0" dirty="0"/>
              <a:t>.</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9015089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baseline="0" dirty="0"/>
              <a:t>2 min</a:t>
            </a:r>
          </a:p>
          <a:p>
            <a:pPr marL="228600" indent="-228600">
              <a:buFont typeface="+mj-lt"/>
              <a:buNone/>
            </a:pPr>
            <a:endParaRPr lang="en-US" baseline="0" dirty="0"/>
          </a:p>
          <a:p>
            <a:r>
              <a:rPr lang="en-US" sz="1200" kern="1200" dirty="0">
                <a:solidFill>
                  <a:schemeClr val="tx1"/>
                </a:solidFill>
                <a:latin typeface="+mn-lt"/>
                <a:ea typeface="+mn-ea"/>
                <a:cs typeface="+mn-cs"/>
              </a:rPr>
              <a:t>a. “In Genetics lesson 2, students examine ideas Mendel proposed to explain why a trait expressed in the parents can disappear in first-generation offspring and reappear in the second generation.”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“For example, in lesson 1, a long-haired dachshund and a short-haired dachshund produced short-haired offspring, but in the second generation, some of the offspring had long hair, and others had short hair.”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Point out that two of Mendel’s ideas are rules of expression that explain how the genetic information passed from parents to offspring determines trait expression in the offspring.</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Read the rules of trait expression on the slide and ask participants to write them in their science notebooks.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170136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1 min</a:t>
            </a:r>
          </a:p>
          <a:p>
            <a:pPr marL="228600" indent="-228600">
              <a:buFont typeface="+mj-lt"/>
              <a:buNone/>
            </a:pPr>
            <a:endParaRPr lang="en-US" dirty="0"/>
          </a:p>
          <a:p>
            <a:r>
              <a:rPr lang="en-US" sz="1200" kern="1200" dirty="0">
                <a:solidFill>
                  <a:schemeClr val="tx1"/>
                </a:solidFill>
                <a:latin typeface="+mn-lt"/>
                <a:ea typeface="+mn-ea"/>
                <a:cs typeface="+mn-cs"/>
              </a:rPr>
              <a:t>a. Read the focus question on the slide and ask participants to copy it into their notebooks.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Make sure participants understand that today’s content deepening work will focus on using mathematical simulation and statistical analysis to figure out the rules of expression rather than on making predictions.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Along with probability theory, rules of simple inheritance are often applied to predict the likelihood that offspring will exhibit a particular trait. Participants may be familiar with this concept if they’ve spoken with a genetics doctor about the chances of inheriting a disease based on family history. If this comes up during the content deepening work, emphasize that trait prediction isn’t part of today’s investigation and remind participants of the focus question. Rules of expression must be determined before probabilities can be discussed. Today’s focus is on using statistical analysis to figure out those rules rather than </a:t>
            </a:r>
            <a:r>
              <a:rPr lang="en-US" sz="1200" kern="1200" baseline="0" dirty="0">
                <a:solidFill>
                  <a:schemeClr val="tx1"/>
                </a:solidFill>
                <a:latin typeface="+mn-lt"/>
                <a:ea typeface="+mn-ea"/>
                <a:cs typeface="+mn-cs"/>
              </a:rPr>
              <a:t>making predictions</a:t>
            </a:r>
            <a:r>
              <a:rPr lang="en-US" sz="1200" kern="120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4174600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1 min</a:t>
            </a:r>
          </a:p>
          <a:p>
            <a:pPr marL="228600" indent="-228600">
              <a:buFont typeface="+mj-lt"/>
              <a:buNone/>
            </a:pPr>
            <a:endParaRPr lang="en-US" dirty="0"/>
          </a:p>
          <a:p>
            <a:pPr marL="228600" indent="-228600">
              <a:buFont typeface="+mj-lt"/>
              <a:buNone/>
            </a:pPr>
            <a:r>
              <a:rPr lang="en-US" dirty="0"/>
              <a:t>a. Read</a:t>
            </a:r>
            <a:r>
              <a:rPr lang="en-US" baseline="0" dirty="0"/>
              <a:t> the information on the slide to introduce the idea of using zero-one tables to encode possible rules of expression.</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544418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rPr>
              <a:t>5 </a:t>
            </a:r>
            <a:r>
              <a:rPr lang="en-US" baseline="0" dirty="0">
                <a:latin typeface="Arial" charset="0"/>
              </a:rPr>
              <a:t>min</a:t>
            </a:r>
            <a:endParaRPr lang="en-US" dirty="0">
              <a:latin typeface="Arial"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a:t>
            </a:r>
            <a:r>
              <a:rPr lang="en-US" sz="1200" kern="1200" dirty="0">
                <a:solidFill>
                  <a:schemeClr val="tx1"/>
                </a:solidFill>
                <a:latin typeface="+mn-lt"/>
                <a:ea typeface="+mn-ea"/>
                <a:cs typeface="+mn-cs"/>
              </a:rPr>
              <a:t>Invite participants to look at your feedback on their reflections from day 3 and offer reactions, comments, or follow-up questions.</a:t>
            </a:r>
          </a:p>
        </p:txBody>
      </p:sp>
      <p:sp>
        <p:nvSpPr>
          <p:cNvPr id="4" name="Header Placeholder 3"/>
          <p:cNvSpPr>
            <a:spLocks noGrp="1"/>
          </p:cNvSpPr>
          <p:nvPr>
            <p:ph type="hdr" sz="quarter" idx="10"/>
          </p:nvPr>
        </p:nvSpPr>
        <p:spPr/>
        <p:txBody>
          <a:bodyPr/>
          <a:lstStyle/>
          <a:p>
            <a:pPr>
              <a:defRPr/>
            </a:pPr>
            <a:r>
              <a:rPr lang="en-US"/>
              <a:t>BSCS</a:t>
            </a:r>
          </a:p>
        </p:txBody>
      </p:sp>
      <p:sp>
        <p:nvSpPr>
          <p:cNvPr id="5" name="Footer Placeholder 4"/>
          <p:cNvSpPr>
            <a:spLocks noGrp="1"/>
          </p:cNvSpPr>
          <p:nvPr>
            <p:ph type="ftr" sz="quarter" idx="11"/>
          </p:nvPr>
        </p:nvSpPr>
        <p:spPr/>
        <p:txBody>
          <a:bodyPr/>
          <a:lstStyle/>
          <a:p>
            <a:pPr>
              <a:defRPr/>
            </a:pPr>
            <a:r>
              <a:rPr lang="en-US"/>
              <a:t>STeLLA Summer Institute June 2011</a:t>
            </a:r>
          </a:p>
        </p:txBody>
      </p:sp>
      <p:sp>
        <p:nvSpPr>
          <p:cNvPr id="6" name="Slide Number Placeholder 5"/>
          <p:cNvSpPr>
            <a:spLocks noGrp="1"/>
          </p:cNvSpPr>
          <p:nvPr>
            <p:ph type="sldNum" sz="quarter" idx="12"/>
          </p:nvPr>
        </p:nvSpPr>
        <p:spPr/>
        <p:txBody>
          <a:bodyPr/>
          <a:lstStyle/>
          <a:p>
            <a:pPr>
              <a:defRPr/>
            </a:pPr>
            <a:fld id="{35074273-5C1C-4B8A-81EC-C8326BBD4877}" type="slidenum">
              <a:rPr lang="en-US" smtClean="0"/>
              <a:pPr>
                <a:defRPr/>
              </a:pPr>
              <a:t>3</a:t>
            </a:fld>
            <a:endParaRPr lang="en-US"/>
          </a:p>
        </p:txBody>
      </p:sp>
    </p:spTree>
    <p:extLst>
      <p:ext uri="{BB962C8B-B14F-4D97-AF65-F5344CB8AC3E}">
        <p14:creationId xmlns:p14="http://schemas.microsoft.com/office/powerpoint/2010/main" val="4593782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baseline="0" dirty="0"/>
              <a:t>4 min</a:t>
            </a:r>
          </a:p>
          <a:p>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Zero-one tables may look like </a:t>
            </a:r>
            <a:r>
              <a:rPr lang="en-US" sz="1200" kern="1200" dirty="0" err="1">
                <a:solidFill>
                  <a:schemeClr val="tx1"/>
                </a:solidFill>
                <a:latin typeface="+mn-lt"/>
                <a:ea typeface="+mn-ea"/>
                <a:cs typeface="+mn-cs"/>
              </a:rPr>
              <a:t>Punnett</a:t>
            </a:r>
            <a:r>
              <a:rPr lang="en-US" sz="1200" kern="1200" dirty="0">
                <a:solidFill>
                  <a:schemeClr val="tx1"/>
                </a:solidFill>
                <a:latin typeface="+mn-lt"/>
                <a:ea typeface="+mn-ea"/>
                <a:cs typeface="+mn-cs"/>
              </a:rPr>
              <a:t> squares, but they aren’t! In a </a:t>
            </a:r>
            <a:r>
              <a:rPr lang="en-US" sz="1200" kern="1200" dirty="0" err="1">
                <a:solidFill>
                  <a:schemeClr val="tx1"/>
                </a:solidFill>
                <a:latin typeface="+mn-lt"/>
                <a:ea typeface="+mn-ea"/>
                <a:cs typeface="+mn-cs"/>
              </a:rPr>
              <a:t>Punnett</a:t>
            </a:r>
            <a:r>
              <a:rPr lang="en-US" sz="1200" kern="1200" dirty="0">
                <a:solidFill>
                  <a:schemeClr val="tx1"/>
                </a:solidFill>
                <a:latin typeface="+mn-lt"/>
                <a:ea typeface="+mn-ea"/>
                <a:cs typeface="+mn-cs"/>
              </a:rPr>
              <a:t> square, the row labels could be 00 or 01 or 11 to reflect each parent’s alleles, whereas the row labels for a zero-one table are always 01. A zero-one table encodes the </a:t>
            </a:r>
            <a:r>
              <a:rPr lang="en-US" sz="1200" i="1" kern="1200" dirty="0">
                <a:solidFill>
                  <a:schemeClr val="tx1"/>
                </a:solidFill>
                <a:latin typeface="+mn-lt"/>
                <a:ea typeface="+mn-ea"/>
                <a:cs typeface="+mn-cs"/>
              </a:rPr>
              <a:t>rule</a:t>
            </a:r>
            <a:r>
              <a:rPr lang="en-US" sz="1200" kern="1200" dirty="0">
                <a:solidFill>
                  <a:schemeClr val="tx1"/>
                </a:solidFill>
                <a:latin typeface="+mn-lt"/>
                <a:ea typeface="+mn-ea"/>
                <a:cs typeface="+mn-cs"/>
              </a:rPr>
              <a:t> that determines the particular trait expression of a given pair of alleles from the parents.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Talk through one of the examples on the slide and ask questions to make sure participants understand encoding.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“Let’s make sure we understand how these tables represent rules of trait expression. For example, the hypothetical rule for the left-hand table on the slide is that if the row parent contributes a 0 and the column parent contributes a 1, the offspring will exhibit a 0. In fact, this table shows that the offspring will exhibit a 0 no matter what the parents contribute.</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“Now let’s look at the rule for the right-hand table. What does this rule say the offspring will express if the row parent contributes a 0 and the column parent contributes a 1? What if the row parent contributes a 1 and the column parent contributes a 0? What if both parents contribute a 1?”</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Invite participants to contribute their ideas to the discussion.</a:t>
            </a:r>
            <a:endParaRPr lang="en-US" baseline="0"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15444188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10 min</a:t>
            </a:r>
          </a:p>
          <a:p>
            <a:pPr marL="228600" indent="-228600">
              <a:buFont typeface="+mj-lt"/>
              <a:buNone/>
            </a:pPr>
            <a:endParaRPr lang="en-US" dirty="0"/>
          </a:p>
          <a:p>
            <a:r>
              <a:rPr lang="en-US" sz="1200" kern="1200" dirty="0">
                <a:solidFill>
                  <a:schemeClr val="tx1"/>
                </a:solidFill>
                <a:latin typeface="+mn-lt"/>
                <a:ea typeface="+mn-ea"/>
                <a:cs typeface="+mn-cs"/>
              </a:rPr>
              <a:t>a. “To figure out the rules of expression for simply-inherited traits, we need to identify the possible rules and then narrow</a:t>
            </a:r>
            <a:r>
              <a:rPr lang="en-US" sz="1200" kern="1200" baseline="0" dirty="0">
                <a:solidFill>
                  <a:schemeClr val="tx1"/>
                </a:solidFill>
                <a:latin typeface="+mn-lt"/>
                <a:ea typeface="+mn-ea"/>
                <a:cs typeface="+mn-cs"/>
              </a:rPr>
              <a:t> the </a:t>
            </a:r>
            <a:r>
              <a:rPr lang="en-US" sz="1200" kern="1200" dirty="0">
                <a:solidFill>
                  <a:schemeClr val="tx1"/>
                </a:solidFill>
                <a:latin typeface="+mn-lt"/>
                <a:ea typeface="+mn-ea"/>
                <a:cs typeface="+mn-cs"/>
              </a:rPr>
              <a:t>possibilities through observation. So how many hypothetical rules of expression, or zero-one tables, can we make?”</a:t>
            </a:r>
          </a:p>
          <a:p>
            <a:pPr marL="0"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Ask participants to list the possible rules of expression in their science notebooks (i.e.,</a:t>
            </a:r>
            <a:r>
              <a:rPr lang="en-US" sz="1200" kern="1200" baseline="0" dirty="0">
                <a:solidFill>
                  <a:schemeClr val="tx1"/>
                </a:solidFill>
                <a:latin typeface="+mn-lt"/>
                <a:ea typeface="+mn-ea"/>
                <a:cs typeface="+mn-cs"/>
              </a:rPr>
              <a:t> have them create zero-one tables representing possible rules)</a:t>
            </a:r>
            <a:r>
              <a:rPr lang="en-US" sz="1200" kern="1200" dirty="0">
                <a:solidFill>
                  <a:schemeClr val="tx1"/>
                </a:solidFill>
                <a:latin typeface="+mn-lt"/>
                <a:ea typeface="+mn-ea"/>
                <a:cs typeface="+mn-cs"/>
              </a:rPr>
              <a:t>. There are 16 possible rules (tables), but participants may not see this at first. Wait until after they complete their lists to reveal this. Thinking through all the possibilities requires some organization and careful planning, so participants may repeat some rules or come up with fewer than 16 possibilities.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c. Circulate around the room as participants work on their tables and help anyone who looks stuck. Suggest that participants start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with the first two rules from the previous slide and consider other rules they could make by modifying the table entries.</a:t>
            </a:r>
          </a:p>
          <a:p>
            <a:pPr marL="0"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After about 5 minutes, ask participants to pair up and compare their lists.  </a:t>
            </a:r>
          </a:p>
          <a:p>
            <a:pPr marL="0" lvl="1"/>
            <a:endParaRPr lang="en-US" sz="1200" b="1" kern="1200" dirty="0">
              <a:solidFill>
                <a:schemeClr val="tx1"/>
              </a:solidFill>
              <a:latin typeface="+mn-lt"/>
              <a:ea typeface="+mn-ea"/>
              <a:cs typeface="+mn-cs"/>
            </a:endParaRPr>
          </a:p>
          <a:p>
            <a:pPr marL="0" lvl="1"/>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After another few minutes, ask participants to share the number of zero-one tables (rules of expression) they came up with. Then discuss the results.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f. “The table on this slide has four question marks that we can replace with either a 0 or a 1. So we can make 2 one-by-one tables by replacing the upper-left question mark with a 0 and then with a 1.”</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g. Point to the upper-left question mark as you explain these possibilities.</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h. “After we replace the upper-left question mark, we can do the same with the upper-right question mark, replacing it with a 0 or a 1. So for this first row of question marks, we can make 4 one-by-two tables, two with a 0 on the right, and two more with a 1 on the right.”</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0" lvl="1"/>
            <a:endParaRPr lang="en-US" sz="1200" kern="1200" dirty="0">
              <a:solidFill>
                <a:schemeClr val="tx1"/>
              </a:solidFill>
              <a:latin typeface="+mn-lt"/>
              <a:ea typeface="+mn-ea"/>
              <a:cs typeface="+mn-cs"/>
            </a:endParaRPr>
          </a:p>
          <a:p>
            <a:pPr marL="0" lvl="1"/>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 Point to the upper-right question</a:t>
            </a:r>
            <a:r>
              <a:rPr lang="en-US" sz="1200" kern="1200" baseline="0" dirty="0">
                <a:solidFill>
                  <a:schemeClr val="tx1"/>
                </a:solidFill>
                <a:latin typeface="+mn-lt"/>
                <a:ea typeface="+mn-ea"/>
                <a:cs typeface="+mn-cs"/>
              </a:rPr>
              <a:t> mark as you describe these new possibilities and then c</a:t>
            </a:r>
            <a:r>
              <a:rPr lang="en-US" sz="1200" kern="1200" dirty="0">
                <a:solidFill>
                  <a:schemeClr val="tx1"/>
                </a:solidFill>
                <a:latin typeface="+mn-lt"/>
                <a:ea typeface="+mn-ea"/>
                <a:cs typeface="+mn-cs"/>
              </a:rPr>
              <a:t>ircle the first row of question marks.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j. “So we can make 4 one-by-two rows or a total of 16 two-by-two tables: four tables with 00 in the first row, four with 01 in the first row, four with 10 in the first row, and four with 11 in the first row.”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References to one-by-one, one-by-two, and two-by-two tables indicate the number of rows and columns.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4047556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baseline="0" dirty="0"/>
              <a:t>Less than 1 min</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baseline="0" dirty="0"/>
          </a:p>
          <a:p>
            <a:pPr marL="228600" indent="-228600">
              <a:buFont typeface="+mj-lt"/>
              <a:buNone/>
            </a:pPr>
            <a:r>
              <a:rPr lang="en-US" dirty="0"/>
              <a:t>a.</a:t>
            </a:r>
            <a:r>
              <a:rPr lang="en-US" baseline="0" dirty="0"/>
              <a:t> </a:t>
            </a:r>
            <a:r>
              <a:rPr lang="en-US" dirty="0"/>
              <a:t>“This slide shows</a:t>
            </a:r>
            <a:r>
              <a:rPr lang="en-US" baseline="0" dirty="0"/>
              <a:t> the 16 possible rules of expression, or zero-one tables. Our goal now is to narrow the field of candidates by using observation.”</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644020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baseline="0" dirty="0"/>
              <a:t>2 min</a:t>
            </a:r>
          </a:p>
          <a:p>
            <a:pPr marL="228600" indent="-228600">
              <a:buFont typeface="+mj-lt"/>
              <a:buNone/>
            </a:pPr>
            <a:endParaRPr lang="en-US" baseline="0" dirty="0"/>
          </a:p>
          <a:p>
            <a:r>
              <a:rPr lang="en-US" sz="1200" kern="1200" dirty="0">
                <a:solidFill>
                  <a:schemeClr val="tx1"/>
                </a:solidFill>
                <a:latin typeface="+mn-lt"/>
                <a:ea typeface="+mn-ea"/>
                <a:cs typeface="+mn-cs"/>
              </a:rPr>
              <a:t>a. “The first observation we can make is that in actual experiments, it doesn’t matter which instruction comes from which parent. For example, if we cross a short-haired, pure-bred, female dachshund with a long-haired, pure-bred, male dachshund, their offspring will all have short hair. Likewise, if we cross a long-haired, pure-bred, female dachshund with a short-haired, pure-bred, male dachshund, their offspring will also have short hair. In this sense, the rules of expression should be symmetric.” </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9272369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baseline="0" dirty="0"/>
              <a:t>5 min</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baseline="0" dirty="0"/>
          </a:p>
          <a:p>
            <a:pPr marL="0" lvl="1"/>
            <a:r>
              <a:rPr lang="en-US" sz="1200" kern="1200" dirty="0">
                <a:solidFill>
                  <a:schemeClr val="tx1"/>
                </a:solidFill>
                <a:latin typeface="+mn-lt"/>
                <a:ea typeface="+mn-ea"/>
                <a:cs typeface="+mn-cs"/>
              </a:rPr>
              <a:t>a. “Based on the observation that rules of expression should be symmetric, which of these zero-one tables should we cross off the list?”</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Ask elicit and probe questions to make participants’ thinking visible. The goal is to elicit the idea that for rules of expression to be symmetric, the upper-right entry of a table needs to be the same as the lower-left entry.</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Challenge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participants to give their reasoning. The upper-right entry is the result of receiving a 0 from the row parent and a 1 from the column parent, while the lower-left entry is the result of receiving a 1 from the row parent and a 0 from the column parent. If the rules of expression are symmetric, then in both cases the offspring should express the same trait. </a:t>
            </a:r>
          </a:p>
          <a:p>
            <a:pPr marL="0" lvl="1"/>
            <a:r>
              <a:rPr lang="en-US" sz="1200" kern="1200" dirty="0">
                <a:solidFill>
                  <a:schemeClr val="tx1"/>
                </a:solidFill>
                <a:latin typeface="+mn-lt"/>
                <a:ea typeface="+mn-ea"/>
                <a:cs typeface="+mn-cs"/>
              </a:rPr>
              <a:t> </a:t>
            </a:r>
          </a:p>
          <a:p>
            <a:pPr marL="0" lvl="1"/>
            <a:r>
              <a:rPr lang="en-US" sz="1200" kern="1200" dirty="0">
                <a:solidFill>
                  <a:schemeClr val="tx1"/>
                </a:solidFill>
                <a:latin typeface="+mn-lt"/>
                <a:ea typeface="+mn-ea"/>
                <a:cs typeface="+mn-cs"/>
              </a:rPr>
              <a:t>c. If the group is having trouble seeing this, draw a </a:t>
            </a:r>
            <a:r>
              <a:rPr lang="en-US" sz="1200" kern="1200" dirty="0" err="1">
                <a:solidFill>
                  <a:schemeClr val="tx1"/>
                </a:solidFill>
                <a:latin typeface="+mn-lt"/>
                <a:ea typeface="+mn-ea"/>
                <a:cs typeface="+mn-cs"/>
              </a:rPr>
              <a:t>nonsymmetric</a:t>
            </a:r>
            <a:r>
              <a:rPr lang="en-US" sz="1200" kern="1200" dirty="0">
                <a:solidFill>
                  <a:schemeClr val="tx1"/>
                </a:solidFill>
                <a:latin typeface="+mn-lt"/>
                <a:ea typeface="+mn-ea"/>
                <a:cs typeface="+mn-cs"/>
              </a:rPr>
              <a:t> table on chart paper showing the father as the row parent and the mother as the column parent. Then ask whether the rules predict that an offspring will have the same trait whether the father contributes a 0 and the mother contributes a 1 or vice versa.</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Ask participants to identify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any </a:t>
            </a:r>
            <a:r>
              <a:rPr lang="en-US" sz="1200" kern="1200" dirty="0" err="1">
                <a:solidFill>
                  <a:schemeClr val="tx1"/>
                </a:solidFill>
                <a:latin typeface="+mn-lt"/>
                <a:ea typeface="+mn-ea"/>
                <a:cs typeface="+mn-cs"/>
              </a:rPr>
              <a:t>nonsymmetric</a:t>
            </a:r>
            <a:r>
              <a:rPr lang="en-US" sz="1200" kern="1200" dirty="0">
                <a:solidFill>
                  <a:schemeClr val="tx1"/>
                </a:solidFill>
                <a:latin typeface="+mn-lt"/>
                <a:ea typeface="+mn-ea"/>
                <a:cs typeface="+mn-cs"/>
              </a:rPr>
              <a:t> rules and cross</a:t>
            </a:r>
            <a:r>
              <a:rPr lang="en-US" sz="1200" kern="1200" baseline="0" dirty="0">
                <a:solidFill>
                  <a:schemeClr val="tx1"/>
                </a:solidFill>
                <a:latin typeface="+mn-lt"/>
                <a:ea typeface="+mn-ea"/>
                <a:cs typeface="+mn-cs"/>
              </a:rPr>
              <a:t> them off their lists</a:t>
            </a:r>
            <a:r>
              <a:rPr lang="en-US" sz="1200" kern="1200" dirty="0">
                <a:solidFill>
                  <a:schemeClr val="tx1"/>
                </a:solidFill>
                <a:latin typeface="+mn-lt"/>
                <a:ea typeface="+mn-ea"/>
                <a:cs typeface="+mn-cs"/>
              </a:rPr>
              <a:t>.</a:t>
            </a:r>
            <a:r>
              <a:rPr lang="en-US" dirty="0"/>
              <a:t> </a:t>
            </a:r>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644020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a:t>
            </a:r>
            <a:r>
              <a:rPr lang="en-US" baseline="0" dirty="0"/>
              <a:t> than 1</a:t>
            </a:r>
            <a:r>
              <a:rPr lang="en-US" dirty="0"/>
              <a:t> min</a:t>
            </a:r>
          </a:p>
          <a:p>
            <a:pPr marL="228600" indent="-228600">
              <a:buNone/>
            </a:pPr>
            <a:endParaRPr lang="en-US" dirty="0"/>
          </a:p>
          <a:p>
            <a:pPr marL="228600" indent="-228600">
              <a:buNone/>
            </a:pPr>
            <a:r>
              <a:rPr lang="en-US" dirty="0"/>
              <a:t>a. Have</a:t>
            </a:r>
            <a:r>
              <a:rPr lang="en-US" baseline="0" dirty="0"/>
              <a:t> participants check their results against the results on the slide.</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 Note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that the remaining rules are symmetric.</a:t>
            </a:r>
            <a:endParaRPr lang="en-US" baseline="0" dirty="0"/>
          </a:p>
          <a:p>
            <a:pPr marL="228600" indent="-228600">
              <a:buNone/>
            </a:pPr>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5662933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5 min</a:t>
            </a:r>
          </a:p>
          <a:p>
            <a:pPr marL="228600" indent="-228600">
              <a:buFont typeface="+mj-lt"/>
              <a:buNone/>
            </a:pPr>
            <a:endParaRPr lang="en-US" dirty="0"/>
          </a:p>
          <a:p>
            <a:r>
              <a:rPr lang="en-US" sz="1200" kern="1200" dirty="0">
                <a:solidFill>
                  <a:schemeClr val="tx1"/>
                </a:solidFill>
                <a:latin typeface="+mn-lt"/>
                <a:ea typeface="+mn-ea"/>
                <a:cs typeface="+mn-cs"/>
              </a:rPr>
              <a:t>a. Point out that a </a:t>
            </a:r>
            <a:r>
              <a:rPr lang="en-US" sz="1200" i="1" kern="1200" dirty="0">
                <a:solidFill>
                  <a:schemeClr val="tx1"/>
                </a:solidFill>
                <a:latin typeface="+mn-lt"/>
                <a:ea typeface="+mn-ea"/>
                <a:cs typeface="+mn-cs"/>
              </a:rPr>
              <a:t>homozygous</a:t>
            </a:r>
            <a:r>
              <a:rPr lang="en-US" sz="1200" kern="1200" dirty="0">
                <a:solidFill>
                  <a:schemeClr val="tx1"/>
                </a:solidFill>
                <a:latin typeface="+mn-lt"/>
                <a:ea typeface="+mn-ea"/>
                <a:cs typeface="+mn-cs"/>
              </a:rPr>
              <a:t> parent has two of the </a:t>
            </a:r>
            <a:r>
              <a:rPr lang="en-US" sz="1200" i="1" kern="1200" dirty="0">
                <a:solidFill>
                  <a:schemeClr val="tx1"/>
                </a:solidFill>
                <a:latin typeface="+mn-lt"/>
                <a:ea typeface="+mn-ea"/>
                <a:cs typeface="+mn-cs"/>
              </a:rPr>
              <a:t>same allele</a:t>
            </a:r>
            <a:r>
              <a:rPr lang="en-US" sz="1200" kern="1200" dirty="0">
                <a:solidFill>
                  <a:schemeClr val="tx1"/>
                </a:solidFill>
                <a:latin typeface="+mn-lt"/>
                <a:ea typeface="+mn-ea"/>
                <a:cs typeface="+mn-cs"/>
              </a:rPr>
              <a:t> of a gene, and a </a:t>
            </a:r>
            <a:r>
              <a:rPr lang="en-US" sz="1200" i="1" kern="1200" dirty="0">
                <a:solidFill>
                  <a:schemeClr val="tx1"/>
                </a:solidFill>
                <a:latin typeface="+mn-lt"/>
                <a:ea typeface="+mn-ea"/>
                <a:cs typeface="+mn-cs"/>
              </a:rPr>
              <a:t>heterozygous</a:t>
            </a:r>
            <a:r>
              <a:rPr lang="en-US" sz="1200" kern="1200" dirty="0">
                <a:solidFill>
                  <a:schemeClr val="tx1"/>
                </a:solidFill>
                <a:latin typeface="+mn-lt"/>
                <a:ea typeface="+mn-ea"/>
                <a:cs typeface="+mn-cs"/>
              </a:rPr>
              <a:t> parent has two </a:t>
            </a:r>
            <a:r>
              <a:rPr lang="en-US" sz="1200" i="1" kern="1200" dirty="0">
                <a:solidFill>
                  <a:schemeClr val="tx1"/>
                </a:solidFill>
                <a:latin typeface="+mn-lt"/>
                <a:ea typeface="+mn-ea"/>
                <a:cs typeface="+mn-cs"/>
              </a:rPr>
              <a:t>different alleles </a:t>
            </a:r>
            <a:r>
              <a:rPr lang="en-US" sz="1200" kern="1200" dirty="0">
                <a:solidFill>
                  <a:schemeClr val="tx1"/>
                </a:solidFill>
                <a:latin typeface="+mn-lt"/>
                <a:ea typeface="+mn-ea"/>
                <a:cs typeface="+mn-cs"/>
              </a:rPr>
              <a:t>of a gene. </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“When Mendel crossed a purple-flowered, pure-breeding pea plant with a white-flowered, pure-breeding pea plant, he observed no variation among the offspring. All of the plants had purple flowers. But when he crossed a pair of the first-generation offspring, he observed a variation in flower color among the second-generation offspring. Assuming that the same rules of expression apply in each instance of crossbreeding, our rules must allow variation to occur as well.”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c. “So which of our remaining zero-one tables don’t allow variation?”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Direct participants to identify those rules and cross them off their lists.</a:t>
            </a:r>
            <a:r>
              <a:rPr lang="en-US" dirty="0"/>
              <a:t> </a:t>
            </a:r>
            <a:endParaRPr lang="en-US" sz="1200" kern="1200" dirty="0">
              <a:solidFill>
                <a:schemeClr val="tx1"/>
              </a:solidFill>
              <a:latin typeface="+mn-lt"/>
              <a:ea typeface="+mn-ea"/>
              <a:cs typeface="+mn-cs"/>
            </a:endParaRPr>
          </a:p>
          <a:p>
            <a:pPr marL="228600" indent="-228600">
              <a:buFont typeface="+mj-lt"/>
              <a:buAutoNum type="alphaLcParen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1623567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a:t>
            </a:r>
            <a:r>
              <a:rPr lang="en-US" baseline="0" dirty="0"/>
              <a:t> </a:t>
            </a:r>
            <a:r>
              <a:rPr lang="en-US" dirty="0"/>
              <a:t>1 min</a:t>
            </a:r>
          </a:p>
          <a:p>
            <a:endParaRPr lang="en-US" dirty="0"/>
          </a:p>
          <a:p>
            <a:r>
              <a:rPr lang="en-US" sz="1200" kern="1200" dirty="0">
                <a:solidFill>
                  <a:schemeClr val="tx1"/>
                </a:solidFill>
                <a:latin typeface="+mn-lt"/>
                <a:ea typeface="+mn-ea"/>
                <a:cs typeface="+mn-cs"/>
              </a:rPr>
              <a:t>a. Have participants check their results against the results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Note that the remaining rules are symmetric and allow for variation.</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281646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endParaRPr lang="en-US" dirty="0"/>
          </a:p>
          <a:p>
            <a:pPr marL="0" lvl="1"/>
            <a:r>
              <a:rPr lang="en-US" sz="1200" kern="1200" dirty="0">
                <a:solidFill>
                  <a:schemeClr val="tx1"/>
                </a:solidFill>
                <a:latin typeface="+mn-lt"/>
                <a:ea typeface="+mn-ea"/>
                <a:cs typeface="+mn-cs"/>
              </a:rPr>
              <a:t>a. Point out that the six remaining rules can be paired up as shown on the slide, leaving three rules and their mirror-image partners. Each partner rule has the opposite pattern of 0s and 1s.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“Next we’ll test the three rules in the red boxes and compare the results to the dachshund and pea-plant experiments from Genetics lesson 2.”</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3296950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20 min</a:t>
            </a:r>
          </a:p>
          <a:p>
            <a:pPr marL="228600" indent="-228600">
              <a:buFont typeface="+mj-lt"/>
              <a:buNone/>
            </a:pPr>
            <a:endParaRPr lang="en-US" dirty="0"/>
          </a:p>
          <a:p>
            <a:pPr marL="228600" lvl="1" indent="-228600">
              <a:buNone/>
            </a:pPr>
            <a:r>
              <a:rPr lang="en-US" sz="1200" kern="1200" dirty="0">
                <a:solidFill>
                  <a:schemeClr val="tx1"/>
                </a:solidFill>
                <a:latin typeface="+mn-lt"/>
                <a:ea typeface="+mn-ea"/>
                <a:cs typeface="+mn-cs"/>
              </a:rPr>
              <a:t>a. Have participants create a table in their notebooks like the sample on the slide, </a:t>
            </a:r>
            <a:r>
              <a:rPr lang="en-US" sz="1200" b="1" kern="1200" dirty="0">
                <a:solidFill>
                  <a:schemeClr val="tx1"/>
                </a:solidFill>
                <a:latin typeface="+mn-lt"/>
                <a:ea typeface="+mn-ea"/>
                <a:cs typeface="+mn-cs"/>
              </a:rPr>
              <a:t>but with 20 rows</a:t>
            </a:r>
            <a:r>
              <a:rPr lang="en-US" sz="1200" kern="1200" dirty="0">
                <a:solidFill>
                  <a:schemeClr val="tx1"/>
                </a:solidFill>
                <a:latin typeface="+mn-lt"/>
                <a:ea typeface="+mn-ea"/>
                <a:cs typeface="+mn-cs"/>
              </a:rPr>
              <a:t>. It’s best if participants start out with a blank sheet of paper and place the header row at the top of the page. </a:t>
            </a:r>
          </a:p>
          <a:p>
            <a:pPr marL="228600" lvl="1" indent="-228600">
              <a:buAutoNum type="alphaLcPeriod"/>
            </a:pPr>
            <a:endParaRPr lang="en-US" sz="1200" kern="1200" dirty="0">
              <a:solidFill>
                <a:schemeClr val="tx1"/>
              </a:solidFill>
              <a:latin typeface="+mn-lt"/>
              <a:ea typeface="+mn-ea"/>
              <a:cs typeface="+mn-cs"/>
            </a:endParaRPr>
          </a:p>
          <a:p>
            <a:pPr marL="228600" lvl="1" indent="-228600">
              <a:buNone/>
            </a:pPr>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They may need to turn the page sideways (landscape) to allow more space for the column headings.</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After participants have created their tables, give each of them a coin.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“Now we’ll apply our three rules by simulating the creation of a new generation of offspring. The parents are </a:t>
            </a:r>
            <a:r>
              <a:rPr lang="en-US" sz="1200" i="1" kern="1200" dirty="0">
                <a:solidFill>
                  <a:schemeClr val="tx1"/>
                </a:solidFill>
                <a:latin typeface="+mn-lt"/>
                <a:ea typeface="+mn-ea"/>
                <a:cs typeface="+mn-cs"/>
              </a:rPr>
              <a:t>heterozygous</a:t>
            </a:r>
            <a:r>
              <a:rPr lang="en-US" sz="1200" kern="1200" dirty="0">
                <a:solidFill>
                  <a:schemeClr val="tx1"/>
                </a:solidFill>
                <a:latin typeface="+mn-lt"/>
                <a:ea typeface="+mn-ea"/>
                <a:cs typeface="+mn-cs"/>
              </a:rPr>
              <a:t>, meaning that each parent has two different alleles of a gene. So each parent could contribute a 0 or a 1 randomly to the offspring. We’ll decide which alleles the parents contribute by flipping a coin: 0 for heads and 1 for tails.”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Direct participants to flip their coins 20 times and record the results (0 or 1) in the first column of their tables.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Afterward, have them pair up and record their partner’s sequence in column 2 and then fill in the remaining columns. For each of these columns, they should apply the corresponding rule to the alleles each parent contributed and record the results.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Since the rule is different in each scenario, it can be confusing and easy to make mistakes. Encourage pairs to work methodically through each column, making sure they’re consistently applying the rule for that column and checking each other’s work. To avoid confusion, suggest that they cover up each completed rule column before moving on to the next one. Only the data in the two allele columns should be visible throughout the activity.</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227635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ED56C7EF-D84D-43AB-A44A-19168EA9E620}" type="slidenum">
              <a:rPr lang="en-US" smtClean="0"/>
              <a:pPr eaLnBrk="1" hangingPunct="1"/>
              <a:t>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dirty="0"/>
              <a:t>1 min</a:t>
            </a:r>
          </a:p>
          <a:p>
            <a:pPr eaLnBrk="1" hangingPunct="1"/>
            <a:endParaRPr lang="en-US" dirty="0"/>
          </a:p>
          <a:p>
            <a:pPr lvl="0" fontAlgn="base"/>
            <a:r>
              <a:rPr lang="en-US" sz="1200" u="none" strike="noStrike" kern="1200" dirty="0">
                <a:solidFill>
                  <a:schemeClr val="tx1"/>
                </a:solidFill>
                <a:effectLst/>
                <a:latin typeface="+mn-lt"/>
                <a:ea typeface="+mn-ea"/>
                <a:cs typeface="+mn-cs"/>
              </a:rPr>
              <a:t>a. Introduce the focus questions that will guide today’s work.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“Like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4 and 5, the goal of strategy 6 is to move student thinking forward toward deeper understandings of science ideas.”</a:t>
            </a:r>
            <a:endParaRPr lang="en-US" dirty="0"/>
          </a:p>
        </p:txBody>
      </p:sp>
    </p:spTree>
    <p:extLst>
      <p:ext uri="{BB962C8B-B14F-4D97-AF65-F5344CB8AC3E}">
        <p14:creationId xmlns:p14="http://schemas.microsoft.com/office/powerpoint/2010/main" val="10688504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20 min</a:t>
            </a:r>
          </a:p>
          <a:p>
            <a:pPr marL="228600" indent="-228600">
              <a:buFont typeface="+mj-lt"/>
              <a:buNone/>
            </a:pPr>
            <a:endParaRPr lang="en-US" dirty="0"/>
          </a:p>
          <a:p>
            <a:pPr marL="0" lvl="1"/>
            <a:r>
              <a:rPr lang="en-US" sz="1200" kern="1200" dirty="0">
                <a:solidFill>
                  <a:schemeClr val="tx1"/>
                </a:solidFill>
                <a:latin typeface="+mn-lt"/>
                <a:ea typeface="+mn-ea"/>
                <a:cs typeface="+mn-cs"/>
              </a:rPr>
              <a:t>a. Direct participants to create a table on a new sheet of paper like the sample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“In our simulation, each offspring exhibits only one expression of a trait, either a 0 or a 1. In a given group of offspring, the frequency of 0 equals the total occurrences of the trait expression of 0 in that group. Let’s compare the frequency of 0 to the frequency of 1 by computing the zero-one ratio for that group, or the ratio of the frequency of 0 to the frequency of 1.”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“Look at the data you and your partner generated in the previous table and calculate the zero-one ratio for the first four offspring of each rule and enter it in the table. Then compute the ratio for the first 10 of each rule, and then the first 20 of each rule.”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Suggest that one partner count the occurrences in the first table while the other partner records the results in the second table. Afterward, the first partner can copy the results into his or her table.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While pairs are working on this task, create a large version of this table on chart paper for recording the group’s results.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After pairs have completed their calculations, record the ratios on chart paper as indicated in the following directions. </a:t>
            </a:r>
            <a:r>
              <a:rPr lang="en-US" sz="1200" b="1" kern="1200" dirty="0">
                <a:solidFill>
                  <a:schemeClr val="tx1"/>
                </a:solidFill>
                <a:latin typeface="+mn-lt"/>
                <a:ea typeface="+mn-ea"/>
                <a:cs typeface="+mn-cs"/>
              </a:rPr>
              <a:t>It’s essential that you follow these directions exactly so that everyone will see the trend in the ratios for each rule with increasing numbers of offspring. </a:t>
            </a:r>
            <a:r>
              <a:rPr lang="en-US" sz="1200" kern="1200" dirty="0">
                <a:solidFill>
                  <a:schemeClr val="tx1"/>
                </a:solidFill>
                <a:latin typeface="+mn-lt"/>
                <a:ea typeface="+mn-ea"/>
                <a:cs typeface="+mn-cs"/>
              </a:rPr>
              <a:t>You’ll use the statistics from these trends to determine the rules of expression among the remaining candidates.</a:t>
            </a:r>
          </a:p>
          <a:p>
            <a:pPr lvl="0"/>
            <a:endParaRPr lang="en-US" sz="1200" kern="1200" dirty="0">
              <a:solidFill>
                <a:schemeClr val="tx1"/>
              </a:solidFill>
              <a:latin typeface="+mn-lt"/>
              <a:ea typeface="+mn-ea"/>
              <a:cs typeface="+mn-cs"/>
            </a:endParaRPr>
          </a:p>
          <a:p>
            <a:pPr marL="228600" lvl="0"/>
            <a:r>
              <a:rPr lang="en-US" sz="1200" kern="1200" dirty="0">
                <a:solidFill>
                  <a:schemeClr val="tx1"/>
                </a:solidFill>
                <a:latin typeface="+mn-lt"/>
                <a:ea typeface="+mn-ea"/>
                <a:cs typeface="+mn-cs"/>
              </a:rPr>
              <a:t>1. Ask each pair to share their ratios for the first four offspring of the first rule. Document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results on chart paper, recording each pair’s ratios next to one another in the first row, first column.  </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2. Then ask each pair to share their ratios for the first 10 offspring of the first rule, recording the results on the second row, first column.</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3. Next, ask </a:t>
            </a:r>
            <a:r>
              <a:rPr lang="en-US" sz="1200" b="0" kern="1200" dirty="0">
                <a:solidFill>
                  <a:schemeClr val="tx1"/>
                </a:solidFill>
                <a:latin typeface="+mn-lt"/>
                <a:ea typeface="+mn-ea"/>
                <a:cs typeface="+mn-cs"/>
              </a:rPr>
              <a:t>each pair </a:t>
            </a:r>
            <a:r>
              <a:rPr lang="en-US" sz="1200" kern="1200" dirty="0">
                <a:solidFill>
                  <a:schemeClr val="tx1"/>
                </a:solidFill>
                <a:latin typeface="+mn-lt"/>
                <a:ea typeface="+mn-ea"/>
                <a:cs typeface="+mn-cs"/>
              </a:rPr>
              <a:t>to share their ratios for all 20 offspring</a:t>
            </a:r>
            <a:r>
              <a:rPr lang="en-US" sz="1200" kern="1200" baseline="0" dirty="0">
                <a:solidFill>
                  <a:schemeClr val="tx1"/>
                </a:solidFill>
                <a:latin typeface="+mn-lt"/>
                <a:ea typeface="+mn-ea"/>
                <a:cs typeface="+mn-cs"/>
              </a:rPr>
              <a:t> for </a:t>
            </a:r>
            <a:r>
              <a:rPr lang="en-US" sz="1200" kern="1200" dirty="0">
                <a:solidFill>
                  <a:schemeClr val="tx1"/>
                </a:solidFill>
                <a:latin typeface="+mn-lt"/>
                <a:ea typeface="+mn-ea"/>
                <a:cs typeface="+mn-cs"/>
              </a:rPr>
              <a:t>the first rule, recording the results on the third row, first column. If a pair gives you a reduced ratio like 3:1, ask the group what the frequencies</a:t>
            </a:r>
            <a:r>
              <a:rPr lang="en-US" sz="1200" kern="1200" baseline="0" dirty="0">
                <a:solidFill>
                  <a:schemeClr val="tx1"/>
                </a:solidFill>
                <a:latin typeface="+mn-lt"/>
                <a:ea typeface="+mn-ea"/>
                <a:cs typeface="+mn-cs"/>
              </a:rPr>
              <a:t> were and then record 15:5 on the chart. This will make it easier to pool the data to generate more ratios.</a:t>
            </a:r>
            <a:r>
              <a:rPr lang="en-US" sz="1200" kern="1200" dirty="0">
                <a:solidFill>
                  <a:schemeClr val="tx1"/>
                </a:solidFill>
                <a:latin typeface="+mn-lt"/>
                <a:ea typeface="+mn-ea"/>
                <a:cs typeface="+mn-cs"/>
              </a:rPr>
              <a:t> Add the frequencies of 0s and 1s from the pairs to obtain data for 40 offspring.</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Compute the zero-one ratio and record it on the table. Direct participants to do the same.</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4. Finally, combine the data for 20 offspring from all three pairs, compute the zero-one ratio for 60 offspring, and record this ratio on the chart.</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5. Ask participants, “Do you see a trend in these ratios as the number of offspring increases?”</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6. On chart paper, convert each A-B ratio into (A/B):1 and point out that the fraction A/B gets closer to 1 as the number of offspring increases. Write “About 1:1” on the chart as the trend for the first rule and direct participants to copy this into their notebooks.</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7.</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Repeat steps 1 through 4 for the second rule. Then convert each A-B ratio to 1:(B/A), since the number B will most likely be larger. Point out that the fraction B/A should get closer to 3 as the number of offspring increases. Write “About 1:3” on the chart as the trend for the second rule and direct participants to copy this into their notebooks. </a:t>
            </a:r>
          </a:p>
          <a:p>
            <a:pPr marL="228600"/>
            <a:endParaRPr lang="en-US" sz="1200" kern="1200" dirty="0">
              <a:solidFill>
                <a:schemeClr val="tx1"/>
              </a:solidFill>
              <a:latin typeface="+mn-lt"/>
              <a:ea typeface="+mn-ea"/>
              <a:cs typeface="+mn-cs"/>
            </a:endParaRPr>
          </a:p>
          <a:p>
            <a:pPr marL="228600"/>
            <a:r>
              <a:rPr lang="en-US" sz="1200" kern="1200" dirty="0">
                <a:solidFill>
                  <a:schemeClr val="tx1"/>
                </a:solidFill>
                <a:latin typeface="+mn-lt"/>
                <a:ea typeface="+mn-ea"/>
                <a:cs typeface="+mn-cs"/>
              </a:rPr>
              <a:t>8. Repeat steps 1 through 4 for the third rule. Then convert each A-B ratio to (A/B):1, since the number A will most likely be larger. Point out that the fraction A/B should get closer to 3 as the number of offspring increases. Write “About 3:1” on the chart as the trend for the third rule and direct the participants to copy this into their notebooks.</a:t>
            </a:r>
            <a:endParaRPr lang="en-US" baseline="0" dirty="0"/>
          </a:p>
          <a:p>
            <a:endParaRPr lang="en-US" baseline="0" dirty="0"/>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5775606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endParaRPr lang="en-US" dirty="0"/>
          </a:p>
          <a:p>
            <a:r>
              <a:rPr lang="en-US" dirty="0"/>
              <a:t>a. Summarize</a:t>
            </a:r>
            <a:r>
              <a:rPr lang="en-US" baseline="0" dirty="0"/>
              <a:t> the trends observed in the data for each rule and emphasize that the trend emerged as the number of offspring increased.</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26145712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6 min</a:t>
            </a:r>
          </a:p>
          <a:p>
            <a:pPr marL="228600" indent="-228600">
              <a:buFont typeface="+mj-lt"/>
              <a:buNone/>
            </a:pPr>
            <a:endParaRPr lang="en-US" dirty="0"/>
          </a:p>
          <a:p>
            <a:pPr marL="0" lvl="1"/>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Review the dachshund and pea-plant data from Genetics lesson 2. Ask participants to compute the ratio of purple to white flowers for pea plants and reduce it to a unit fraction representation. Then illustrate that the ratio of short</a:t>
            </a:r>
            <a:r>
              <a:rPr lang="en-US" sz="1200" kern="1200" baseline="0" dirty="0">
                <a:solidFill>
                  <a:schemeClr val="tx1"/>
                </a:solidFill>
                <a:latin typeface="+mn-lt"/>
                <a:ea typeface="+mn-ea"/>
                <a:cs typeface="+mn-cs"/>
              </a:rPr>
              <a:t> to long hair </a:t>
            </a:r>
            <a:r>
              <a:rPr lang="en-US" sz="1200" kern="1200" dirty="0">
                <a:solidFill>
                  <a:schemeClr val="tx1"/>
                </a:solidFill>
                <a:latin typeface="+mn-lt"/>
                <a:ea typeface="+mn-ea"/>
                <a:cs typeface="+mn-cs"/>
              </a:rPr>
              <a:t>for dachshunds is also 3:1.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This is a good opportunity to point out that even though the lesson data is fabricated to make the 3:1 ratios easy to calculate, it still represents a real-life scenario.</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“Which of our rules of expression doesn’t match the dachshund and pea-plant ratios?”</a:t>
            </a:r>
            <a:r>
              <a:rPr lang="en-US" dirty="0"/>
              <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Direct participants to identify any rules that don’t match and cross them off their lists.</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42</a:t>
            </a:fld>
            <a:endParaRPr lang="en-US"/>
          </a:p>
        </p:txBody>
      </p:sp>
    </p:spTree>
    <p:extLst>
      <p:ext uri="{BB962C8B-B14F-4D97-AF65-F5344CB8AC3E}">
        <p14:creationId xmlns:p14="http://schemas.microsoft.com/office/powerpoint/2010/main" val="24994163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sz="1200" kern="1200" dirty="0">
                <a:solidFill>
                  <a:schemeClr val="tx1"/>
                </a:solidFill>
                <a:latin typeface="+mn-lt"/>
                <a:ea typeface="+mn-ea"/>
                <a:cs typeface="+mn-cs"/>
              </a:rPr>
              <a:t>8 min</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a. Have</a:t>
            </a:r>
            <a:r>
              <a:rPr lang="en-US" sz="1200" kern="1200" baseline="0" dirty="0">
                <a:solidFill>
                  <a:schemeClr val="tx1"/>
                </a:solidFill>
                <a:latin typeface="+mn-lt"/>
                <a:ea typeface="+mn-ea"/>
                <a:cs typeface="+mn-cs"/>
              </a:rPr>
              <a:t> participants check their own results against the results on the slide.</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Some participants may think the second rule, which produced a ratio of about 1:3, should be eliminated as well. Emphasize that the most frequently occurring expression (the 3:1</a:t>
            </a:r>
            <a:r>
              <a:rPr lang="en-US" sz="1200" kern="1200" baseline="0" dirty="0">
                <a:solidFill>
                  <a:schemeClr val="tx1"/>
                </a:solidFill>
                <a:latin typeface="+mn-lt"/>
                <a:ea typeface="+mn-ea"/>
                <a:cs typeface="+mn-cs"/>
              </a:rPr>
              <a:t> ratio) </a:t>
            </a:r>
            <a:r>
              <a:rPr lang="en-US" sz="1200" kern="1200" dirty="0">
                <a:solidFill>
                  <a:schemeClr val="tx1"/>
                </a:solidFill>
                <a:latin typeface="+mn-lt"/>
                <a:ea typeface="+mn-ea"/>
                <a:cs typeface="+mn-cs"/>
              </a:rPr>
              <a:t>just happened to be listed first. If the traits had been listed in a different order, this would have produced a ratio of 1:3.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a:t>
            </a:r>
            <a:r>
              <a:rPr lang="en-US" sz="1200" kern="1200" baseline="0" dirty="0">
                <a:solidFill>
                  <a:schemeClr val="tx1"/>
                </a:solidFill>
                <a:latin typeface="+mn-lt"/>
                <a:ea typeface="+mn-ea"/>
                <a:cs typeface="+mn-cs"/>
              </a:rPr>
              <a:t> “So</a:t>
            </a:r>
            <a:r>
              <a:rPr lang="en-US" sz="1200" kern="1200" dirty="0">
                <a:solidFill>
                  <a:schemeClr val="tx1"/>
                </a:solidFill>
                <a:latin typeface="+mn-lt"/>
                <a:ea typeface="+mn-ea"/>
                <a:cs typeface="+mn-cs"/>
              </a:rPr>
              <a:t> which of the remaining rules would you eliminate?”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As participants share their responses, challenge their reasoning. They should reach the conclusion that the partner rule to the rule with the 1:1 ratio should be crossed off the list. The partner rule is obtained by interchanging 0s and 1s with the primary rule. So if the primary rule has a zero-one ratio of about 1:1, and the partner rule has a one-zero ratio of about 1:1, both rules have a 1:1 ratio. So neither matches the dachshund and pea-plant ratios.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Direct participants to strike the partner rule with the 1:1</a:t>
            </a:r>
            <a:r>
              <a:rPr lang="en-US" sz="1200" kern="1200" baseline="0" dirty="0">
                <a:solidFill>
                  <a:schemeClr val="tx1"/>
                </a:solidFill>
                <a:latin typeface="+mn-lt"/>
                <a:ea typeface="+mn-ea"/>
                <a:cs typeface="+mn-cs"/>
              </a:rPr>
              <a:t> ratio </a:t>
            </a:r>
            <a:r>
              <a:rPr lang="en-US" sz="1200" kern="1200" dirty="0">
                <a:solidFill>
                  <a:schemeClr val="tx1"/>
                </a:solidFill>
                <a:latin typeface="+mn-lt"/>
                <a:ea typeface="+mn-ea"/>
                <a:cs typeface="+mn-cs"/>
              </a:rPr>
              <a:t>off their lists.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3207453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a:t>
            </a:r>
            <a:r>
              <a:rPr lang="en-US" baseline="0" dirty="0"/>
              <a:t> min</a:t>
            </a:r>
          </a:p>
          <a:p>
            <a:endParaRPr lang="en-US" baseline="0"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“Of the 16 original rules of expression, we’ve eliminated all but four—the bottom two rules on the slide and their partners.”</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 Emphasize that if a rule generates a zero-one ratio of about 3:1, we can expect the partner rule to generate a ratio of about 1:3, and vice versa.</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22371345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min</a:t>
            </a:r>
          </a:p>
          <a:p>
            <a:endParaRPr lang="en-US" dirty="0"/>
          </a:p>
          <a:p>
            <a:pPr marL="0" lvl="1"/>
            <a:r>
              <a:rPr lang="en-US" sz="1200" kern="1200" dirty="0">
                <a:solidFill>
                  <a:schemeClr val="tx1"/>
                </a:solidFill>
                <a:latin typeface="+mn-lt"/>
                <a:ea typeface="+mn-ea"/>
                <a:cs typeface="+mn-cs"/>
              </a:rPr>
              <a:t>a. Read through the information on the slide; then pose the question. </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Ask participants to discuss this question with a partner.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After a few minutes, invite participants to share their ideas and reasoning. Challenge them to provide evidence to support their answers. </a:t>
            </a:r>
          </a:p>
          <a:p>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8628735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baseline="0" dirty="0"/>
              <a:t>3 min</a:t>
            </a:r>
          </a:p>
          <a:p>
            <a:pPr marL="228600" indent="-228600">
              <a:buFont typeface="+mj-lt"/>
              <a:buNone/>
            </a:pPr>
            <a:endParaRPr lang="en-US" baseline="0" dirty="0"/>
          </a:p>
          <a:p>
            <a:pPr marL="0" lvl="1"/>
            <a:r>
              <a:rPr lang="en-US" sz="1200" kern="1200" dirty="0">
                <a:solidFill>
                  <a:schemeClr val="tx1"/>
                </a:solidFill>
                <a:latin typeface="+mn-lt"/>
                <a:ea typeface="+mn-ea"/>
                <a:cs typeface="+mn-cs"/>
              </a:rPr>
              <a:t>a. “To</a:t>
            </a:r>
            <a:r>
              <a:rPr lang="en-US" sz="1200" kern="1200" baseline="0" dirty="0">
                <a:solidFill>
                  <a:schemeClr val="tx1"/>
                </a:solidFill>
                <a:latin typeface="+mn-lt"/>
                <a:ea typeface="+mn-ea"/>
                <a:cs typeface="+mn-cs"/>
              </a:rPr>
              <a:t> figure out which rule to eliminate, let’s consider the example on the slide. </a:t>
            </a:r>
            <a:r>
              <a:rPr lang="en-US" sz="1200" kern="1200" dirty="0">
                <a:solidFill>
                  <a:schemeClr val="tx1"/>
                </a:solidFill>
                <a:latin typeface="+mn-lt"/>
                <a:ea typeface="+mn-ea"/>
                <a:cs typeface="+mn-cs"/>
              </a:rPr>
              <a:t>If two pure-breeding parents with the same trait expression are crossed, the offspring will exhibit that trait. For instance, if we cross two pea plants with white flowers, all of their offspring will have white flowers.”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Explain that if the parents are </a:t>
            </a:r>
            <a:r>
              <a:rPr lang="en-US" sz="1200" i="1" kern="1200" dirty="0">
                <a:solidFill>
                  <a:schemeClr val="tx1"/>
                </a:solidFill>
                <a:latin typeface="+mn-lt"/>
                <a:ea typeface="+mn-ea"/>
                <a:cs typeface="+mn-cs"/>
              </a:rPr>
              <a:t>homozygous</a:t>
            </a:r>
            <a:r>
              <a:rPr lang="en-US" sz="1200" kern="1200" dirty="0">
                <a:solidFill>
                  <a:schemeClr val="tx1"/>
                </a:solidFill>
                <a:latin typeface="+mn-lt"/>
                <a:ea typeface="+mn-ea"/>
                <a:cs typeface="+mn-cs"/>
              </a:rPr>
              <a:t> (both have the same two alleles), they’ll pass on one instruction no matter what. If both parents have the same trait expression, then the two instructions an offspring inherits will be the same, and the offspring will express the same trait as the parents.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c. “So which rule on the slide would produce this result?”</a:t>
            </a:r>
            <a:endParaRPr lang="en-US" baseline="0" dirty="0"/>
          </a:p>
          <a:p>
            <a:pPr marL="228600" indent="-228600">
              <a:buFont typeface="+mj-lt"/>
              <a:buAutoNum type="alphaLcParen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568345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baseline="0" dirty="0"/>
              <a:t>Less than 1 min</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a. “The partner rule at the bottom of the slide says that if both parents pass on a 1, the offspring will exhibit a 0. That rule doesn’t match the pea-plant results, so we can cross it off the list.”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“Now let’s see if we can eliminate any other rules.”</a:t>
            </a:r>
            <a:r>
              <a:rPr lang="en-US" dirty="0"/>
              <a:t> </a:t>
            </a:r>
            <a:endParaRPr lang="en-US" sz="1200" kern="1200" dirty="0">
              <a:solidFill>
                <a:schemeClr val="tx1"/>
              </a:solidFill>
              <a:latin typeface="+mn-lt"/>
              <a:ea typeface="+mn-ea"/>
              <a:cs typeface="+mn-cs"/>
            </a:endParaRPr>
          </a:p>
          <a:p>
            <a:pPr marL="228600" indent="-228600">
              <a:buFont typeface="+mj-lt"/>
              <a:buAutoNum type="alphaLcParen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5683456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Less than 1 min</a:t>
            </a:r>
          </a:p>
          <a:p>
            <a:pPr marL="228600" indent="-228600">
              <a:buFont typeface="+mj-lt"/>
              <a:buNone/>
            </a:pPr>
            <a:endParaRPr lang="en-US" baseline="0" dirty="0"/>
          </a:p>
          <a:p>
            <a:pPr marL="0" lvl="1"/>
            <a:r>
              <a:rPr lang="en-US" sz="1200" kern="1200" dirty="0">
                <a:solidFill>
                  <a:schemeClr val="tx1"/>
                </a:solidFill>
                <a:latin typeface="+mn-lt"/>
                <a:ea typeface="+mn-ea"/>
                <a:cs typeface="+mn-cs"/>
              </a:rPr>
              <a:t>a. “The partner rule we just eliminated said that if both parents pass on a 1, the offspring will express the 0 trait. Since the remaining partner rule says the same thing, we can cross it off the list as well.”</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“Neither partner rule matches the pea-plant results, so that leaves us with just two possible rules of expression.”</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26712615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5 min</a:t>
            </a:r>
          </a:p>
          <a:p>
            <a:pPr marL="228600" indent="-228600">
              <a:buFont typeface="+mj-lt"/>
              <a:buNone/>
            </a:pPr>
            <a:endParaRPr lang="en-US" dirty="0"/>
          </a:p>
          <a:p>
            <a:pPr marL="0" lvl="1"/>
            <a:r>
              <a:rPr lang="en-US" sz="1200" kern="1200" dirty="0">
                <a:solidFill>
                  <a:schemeClr val="tx1"/>
                </a:solidFill>
                <a:latin typeface="+mn-lt"/>
                <a:ea typeface="+mn-ea"/>
                <a:cs typeface="+mn-cs"/>
              </a:rPr>
              <a:t>a. Highlight the two remaining rules and read through the points on the slide. Emphasize the final point: The only difference between the two rules is which label (0 or 1) is assigned to the trait that shows up roughly three times more often than the other trait.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 trait that shows up more often is </a:t>
            </a:r>
            <a:r>
              <a:rPr lang="en-US" sz="1200" b="1" kern="1200" dirty="0">
                <a:solidFill>
                  <a:schemeClr val="tx1"/>
                </a:solidFill>
                <a:latin typeface="+mn-lt"/>
                <a:ea typeface="+mn-ea"/>
                <a:cs typeface="+mn-cs"/>
              </a:rPr>
              <a:t>dominant</a:t>
            </a:r>
            <a:r>
              <a:rPr lang="en-US" sz="1200" kern="1200" dirty="0">
                <a:solidFill>
                  <a:schemeClr val="tx1"/>
                </a:solidFill>
                <a:latin typeface="+mn-lt"/>
                <a:ea typeface="+mn-ea"/>
                <a:cs typeface="+mn-cs"/>
              </a:rPr>
              <a:t>, and the other trait is </a:t>
            </a:r>
            <a:r>
              <a:rPr lang="en-US" sz="1200" b="1" kern="1200" dirty="0">
                <a:solidFill>
                  <a:schemeClr val="tx1"/>
                </a:solidFill>
                <a:latin typeface="+mn-lt"/>
                <a:ea typeface="+mn-ea"/>
                <a:cs typeface="+mn-cs"/>
              </a:rPr>
              <a:t>recessive</a:t>
            </a:r>
            <a:r>
              <a:rPr lang="en-US" sz="1200" kern="1200" dirty="0">
                <a:solidFill>
                  <a:schemeClr val="tx1"/>
                </a:solidFill>
                <a:latin typeface="+mn-lt"/>
                <a:ea typeface="+mn-ea"/>
                <a:cs typeface="+mn-cs"/>
              </a:rPr>
              <a:t>. So if we designate 0 as the dominant trait, the right-hand table on the slide would dictate</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the rules of expression. How would you express these rules in words?”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Ask elicit and probe questions to draw</a:t>
            </a:r>
            <a:r>
              <a:rPr lang="en-US" sz="1200" kern="1200" baseline="0" dirty="0">
                <a:solidFill>
                  <a:schemeClr val="tx1"/>
                </a:solidFill>
                <a:latin typeface="+mn-lt"/>
                <a:ea typeface="+mn-ea"/>
                <a:cs typeface="+mn-cs"/>
              </a:rPr>
              <a:t> out </a:t>
            </a:r>
            <a:r>
              <a:rPr lang="en-US" sz="1200" kern="1200" dirty="0">
                <a:solidFill>
                  <a:schemeClr val="tx1"/>
                </a:solidFill>
                <a:latin typeface="+mn-lt"/>
                <a:ea typeface="+mn-ea"/>
                <a:cs typeface="+mn-cs"/>
              </a:rPr>
              <a:t>participants’ ideas </a:t>
            </a:r>
            <a:r>
              <a:rPr lang="en-US" sz="1200" kern="1200" baseline="0" dirty="0">
                <a:solidFill>
                  <a:schemeClr val="tx1"/>
                </a:solidFill>
                <a:latin typeface="+mn-lt"/>
                <a:ea typeface="+mn-ea"/>
                <a:cs typeface="+mn-cs"/>
              </a:rPr>
              <a:t>and </a:t>
            </a:r>
            <a:r>
              <a:rPr lang="en-US" sz="1200" kern="1200" dirty="0">
                <a:solidFill>
                  <a:schemeClr val="tx1"/>
                </a:solidFill>
                <a:latin typeface="+mn-lt"/>
                <a:ea typeface="+mn-ea"/>
                <a:cs typeface="+mn-cs"/>
              </a:rPr>
              <a:t>prompt participants to rephrase their responses in terms of dominant and recessive alleles instead of 0s and 1s. Following are ideal responses: </a:t>
            </a:r>
          </a:p>
          <a:p>
            <a:pPr marL="228600" indent="-137160">
              <a:buFont typeface="Arial" pitchFamily="34" charset="0"/>
              <a:buChar char="•"/>
            </a:pPr>
            <a:r>
              <a:rPr lang="en-US" sz="1200" kern="1200" dirty="0">
                <a:solidFill>
                  <a:schemeClr val="tx1"/>
                </a:solidFill>
                <a:latin typeface="+mn-lt"/>
                <a:ea typeface="+mn-ea"/>
                <a:cs typeface="+mn-cs"/>
              </a:rPr>
              <a:t>“If both parents pass 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dominant allele to their offspring, the offspring will express the dominant trait.” </a:t>
            </a:r>
          </a:p>
          <a:p>
            <a:pPr marL="228600" indent="-137160">
              <a:buFont typeface="Arial" pitchFamily="34" charset="0"/>
              <a:buChar char="•"/>
            </a:pPr>
            <a:r>
              <a:rPr lang="en-US" sz="1200" kern="1200" dirty="0">
                <a:solidFill>
                  <a:schemeClr val="tx1"/>
                </a:solidFill>
                <a:latin typeface="+mn-lt"/>
                <a:ea typeface="+mn-ea"/>
                <a:cs typeface="+mn-cs"/>
              </a:rPr>
              <a:t>“If the parents pass on different alleles to their offspring, the offspring will still express the dominant trait.”</a:t>
            </a:r>
          </a:p>
          <a:p>
            <a:pPr marL="228600" indent="-137160">
              <a:buFont typeface="Arial" pitchFamily="34" charset="0"/>
              <a:buChar char="•"/>
            </a:pPr>
            <a:r>
              <a:rPr lang="en-US" sz="1200" kern="1200" dirty="0">
                <a:solidFill>
                  <a:schemeClr val="tx1"/>
                </a:solidFill>
                <a:latin typeface="+mn-lt"/>
                <a:ea typeface="+mn-ea"/>
                <a:cs typeface="+mn-cs"/>
              </a:rPr>
              <a:t>“If both parents pass on the recessive allele to their offspring, the offspring will express the recessive trait.”</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390138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min</a:t>
            </a:r>
          </a:p>
          <a:p>
            <a:pPr marL="228600" lvl="0" indent="-228600">
              <a:buFont typeface="+mj-lt"/>
              <a:buNone/>
            </a:pPr>
            <a:endParaRPr lang="en-US" sz="1200" kern="1200" baseline="0" dirty="0">
              <a:solidFill>
                <a:schemeClr val="tx1"/>
              </a:solidFill>
              <a:effectLst/>
              <a:latin typeface="+mn-lt"/>
              <a:ea typeface="+mn-ea"/>
              <a:cs typeface="+mn-cs"/>
            </a:endParaRPr>
          </a:p>
          <a:p>
            <a:pPr marL="228600" lvl="0" indent="-228600">
              <a:buFont typeface="+mj-lt"/>
              <a:buNone/>
            </a:pPr>
            <a:r>
              <a:rPr lang="en-US" sz="1200" kern="1200" baseline="0" dirty="0">
                <a:solidFill>
                  <a:schemeClr val="tx1"/>
                </a:solidFill>
                <a:effectLst/>
                <a:latin typeface="+mn-lt"/>
                <a:ea typeface="+mn-ea"/>
                <a:cs typeface="+mn-cs"/>
              </a:rPr>
              <a:t>a. Draw participants’ attention to the n</a:t>
            </a:r>
            <a:r>
              <a:rPr lang="en-US" sz="1200" kern="1200" dirty="0">
                <a:solidFill>
                  <a:schemeClr val="tx1"/>
                </a:solidFill>
                <a:effectLst/>
                <a:latin typeface="+mn-lt"/>
                <a:ea typeface="+mn-ea"/>
                <a:cs typeface="+mn-cs"/>
              </a:rPr>
              <a:t>ew strategy highlighted on the slide. </a:t>
            </a:r>
          </a:p>
          <a:p>
            <a:pPr marL="228600" lvl="0" indent="-228600">
              <a:buFont typeface="+mj-lt"/>
              <a:buNone/>
            </a:pPr>
            <a:endParaRPr lang="en-US" sz="1200" kern="1200" dirty="0">
              <a:solidFill>
                <a:schemeClr val="tx1"/>
              </a:solidFill>
              <a:effectLst/>
              <a:latin typeface="+mn-lt"/>
              <a:ea typeface="+mn-ea"/>
              <a:cs typeface="+mn-cs"/>
            </a:endParaRPr>
          </a:p>
          <a:p>
            <a:pPr marL="228600" lvl="0" indent="-228600">
              <a:buFont typeface="+mj-lt"/>
              <a:buNone/>
            </a:pPr>
            <a:r>
              <a:rPr lang="en-US" sz="1200" kern="1200" dirty="0">
                <a:solidFill>
                  <a:schemeClr val="tx1"/>
                </a:solidFill>
                <a:effectLst/>
                <a:latin typeface="+mn-lt"/>
                <a:ea typeface="+mn-ea"/>
                <a:cs typeface="+mn-cs"/>
              </a:rPr>
              <a:t>b.</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Strategy 6 is the third STL strategy that is a type of activity designed to move student thinking forward.”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val="2471200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4 min</a:t>
            </a:r>
          </a:p>
          <a:p>
            <a:endParaRPr lang="en-US" baseline="0" dirty="0"/>
          </a:p>
          <a:p>
            <a:pPr marL="0" lvl="1"/>
            <a:r>
              <a:rPr lang="en-US" sz="1200" kern="1200" dirty="0">
                <a:solidFill>
                  <a:schemeClr val="tx1"/>
                </a:solidFill>
                <a:latin typeface="+mn-lt"/>
                <a:ea typeface="+mn-ea"/>
                <a:cs typeface="+mn-cs"/>
              </a:rPr>
              <a:t>a. Read the summary statements on the slide and ask participants whether these statements encapsulate their interpretations of the rules of expression.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Then ask participants to locate handout 2.1 in their lesson plans binders (Genetics lesson 2b) and compare these statements with Mendel’s ideas about inheritance.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7592249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5 min</a:t>
            </a:r>
          </a:p>
          <a:p>
            <a:pPr marL="228600" indent="-228600">
              <a:buFont typeface="+mj-lt"/>
              <a:buNone/>
            </a:pPr>
            <a:endParaRPr lang="en-US" dirty="0"/>
          </a:p>
          <a:p>
            <a:pPr marL="0" lvl="1"/>
            <a:r>
              <a:rPr lang="en-US" sz="1200" kern="1200" dirty="0">
                <a:solidFill>
                  <a:schemeClr val="tx1"/>
                </a:solidFill>
                <a:latin typeface="+mn-lt"/>
                <a:ea typeface="+mn-ea"/>
                <a:cs typeface="+mn-cs"/>
              </a:rPr>
              <a:t>a. Revisit the first content deepening focus question and ask participants to write an answer in their science notebooks.  Allow at least 5 minutes for this task, since participants have a lot of ideas to synthesize.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response:</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Since each parent passes one of two types of instructions (alleles) to their offspring, and each offspring exhibits only one expression of a trait, we know there are 16 possible rules of expression. It doesn’t matter which rule comes from the mother and which</a:t>
            </a:r>
            <a:r>
              <a:rPr lang="en-US" sz="1200" kern="1200" baseline="0" dirty="0">
                <a:solidFill>
                  <a:schemeClr val="tx1"/>
                </a:solidFill>
                <a:latin typeface="+mn-lt"/>
                <a:ea typeface="+mn-ea"/>
                <a:cs typeface="+mn-cs"/>
              </a:rPr>
              <a:t> comes from </a:t>
            </a:r>
            <a:r>
              <a:rPr lang="en-US" sz="1200" kern="1200" dirty="0">
                <a:solidFill>
                  <a:schemeClr val="tx1"/>
                </a:solidFill>
                <a:latin typeface="+mn-lt"/>
                <a:ea typeface="+mn-ea"/>
                <a:cs typeface="+mn-cs"/>
              </a:rPr>
              <a:t>the father, so we can cross off the rules that aren’t symmetric. Since some generations show trait variations (i.e., some of the offspring exhibit different traits), we can cross off the rules that don’t allow for variation. This leaves six rules of expression that can be paired. By applying these rules in a simulation and matching the data with the results of previous experiments, we can cross off the rules that don’t generate a ratio of roughly 3:1 or 1:3. This leaves two rules and their partners to consider. Since the offspring of pure-breeding parents with the same expression of a trait also exhibit that trait, we can cross off the partner rules showing offspring with a different trait. The only difference between the remaining two rules is which label is assigned to the more frequently occurring expression of the trait. The dominant trait is identified as the trait that shows up more often in large groups of offspring. The other trait is recessive. Mendel’s ideas from lesson 2 summarize these rules of expression.</a:t>
            </a:r>
            <a:endParaRPr lang="en-US" sz="18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41746001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3 min</a:t>
            </a:r>
          </a:p>
          <a:p>
            <a:pPr marL="228600" indent="-228600">
              <a:buFont typeface="+mj-lt"/>
              <a:buNone/>
            </a:pPr>
            <a:endParaRPr lang="en-US" dirty="0"/>
          </a:p>
          <a:p>
            <a:pPr marL="0" lvl="1"/>
            <a:r>
              <a:rPr lang="en-US" sz="1200" kern="1200" dirty="0">
                <a:solidFill>
                  <a:schemeClr val="tx1"/>
                </a:solidFill>
                <a:latin typeface="+mn-lt"/>
                <a:ea typeface="+mn-ea"/>
                <a:cs typeface="+mn-cs"/>
              </a:rPr>
              <a:t>a. Introduce the second content deepening focus question and direct participants to write it in their notebooks.</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a:t>
            </a:r>
            <a:r>
              <a:rPr lang="en-US" sz="1200" kern="1200" baseline="0" dirty="0">
                <a:solidFill>
                  <a:schemeClr val="tx1"/>
                </a:solidFill>
                <a:latin typeface="+mn-lt"/>
                <a:ea typeface="+mn-ea"/>
                <a:cs typeface="+mn-cs"/>
              </a:rPr>
              <a:t> dachshunds i</a:t>
            </a:r>
            <a:r>
              <a:rPr lang="en-US" sz="1200" kern="1200" dirty="0">
                <a:solidFill>
                  <a:schemeClr val="tx1"/>
                </a:solidFill>
                <a:latin typeface="+mn-lt"/>
                <a:ea typeface="+mn-ea"/>
                <a:cs typeface="+mn-cs"/>
              </a:rPr>
              <a:t>n the Genetics lessons express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one of two hair-length traits: short hair or long hair. Do you think that if we measure the actual hair length in a group of offspring, we’ll observe only one of two possible hair-length measurements?”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Possible responses: </a:t>
            </a:r>
            <a:endParaRPr lang="en-US" sz="1200" kern="1200" dirty="0">
              <a:solidFill>
                <a:schemeClr val="tx1"/>
              </a:solidFill>
              <a:latin typeface="+mn-lt"/>
              <a:ea typeface="+mn-ea"/>
              <a:cs typeface="+mn-cs"/>
            </a:endParaRPr>
          </a:p>
          <a:p>
            <a:pPr marL="228600" lvl="0" indent="-228600">
              <a:buFont typeface="+mj-lt"/>
              <a:buAutoNum type="arabicPeriod"/>
            </a:pPr>
            <a:r>
              <a:rPr lang="en-US" sz="1200" kern="1200" dirty="0">
                <a:solidFill>
                  <a:schemeClr val="tx1"/>
                </a:solidFill>
                <a:latin typeface="+mn-lt"/>
                <a:ea typeface="+mn-ea"/>
                <a:cs typeface="+mn-cs"/>
              </a:rPr>
              <a:t>“No. It might depend on which hair you measure on each dog. Not all hairs will be exactly the same length. In long-haired dachshunds, facial hair is shorter than body hair.”  </a:t>
            </a:r>
          </a:p>
          <a:p>
            <a:pPr marL="228600" indent="-228600">
              <a:buFont typeface="+mj-lt"/>
              <a:buAutoNum type="arabicPeriod"/>
            </a:pPr>
            <a:r>
              <a:rPr lang="en-US" sz="1200" kern="1200" dirty="0">
                <a:solidFill>
                  <a:schemeClr val="tx1"/>
                </a:solidFill>
                <a:latin typeface="+mn-lt"/>
                <a:ea typeface="+mn-ea"/>
                <a:cs typeface="+mn-cs"/>
              </a:rPr>
              <a:t>“No. It might depend on whether the offspring are puppies or adults. Hair length in long-haired puppies might be shorter than in long-haired adults, but long-haired puppies could still have longer hair than short-haired adults. There could be more than two possibilities.”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41746001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1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Read through the information on the slide, highlighting the difference between discrete and continuous variables. Emphasize that a variable is </a:t>
            </a:r>
            <a:r>
              <a:rPr lang="en-US" sz="1200" i="1" kern="1200" dirty="0">
                <a:solidFill>
                  <a:schemeClr val="tx1"/>
                </a:solidFill>
                <a:latin typeface="+mn-lt"/>
                <a:ea typeface="+mn-ea"/>
                <a:cs typeface="+mn-cs"/>
              </a:rPr>
              <a:t>discrete</a:t>
            </a:r>
            <a:r>
              <a:rPr lang="en-US" sz="1200" kern="1200" dirty="0">
                <a:solidFill>
                  <a:schemeClr val="tx1"/>
                </a:solidFill>
                <a:latin typeface="+mn-lt"/>
                <a:ea typeface="+mn-ea"/>
                <a:cs typeface="+mn-cs"/>
              </a:rPr>
              <a:t> if the measurement values can be sorted into two or more distinct types of traits. A variable is </a:t>
            </a:r>
            <a:r>
              <a:rPr lang="en-US" sz="1200" i="1" kern="1200" dirty="0">
                <a:solidFill>
                  <a:schemeClr val="tx1"/>
                </a:solidFill>
                <a:latin typeface="+mn-lt"/>
                <a:ea typeface="+mn-ea"/>
                <a:cs typeface="+mn-cs"/>
              </a:rPr>
              <a:t>continuous</a:t>
            </a:r>
            <a:r>
              <a:rPr lang="en-US" sz="1200" kern="1200" dirty="0">
                <a:solidFill>
                  <a:schemeClr val="tx1"/>
                </a:solidFill>
                <a:latin typeface="+mn-lt"/>
                <a:ea typeface="+mn-ea"/>
                <a:cs typeface="+mn-cs"/>
              </a:rPr>
              <a:t> if the measurement values arbitrarily occur close together.</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13460875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sz="1200" kern="1200" dirty="0">
                <a:solidFill>
                  <a:schemeClr val="tx1"/>
                </a:solidFill>
                <a:latin typeface="+mn-lt"/>
                <a:ea typeface="+mn-ea"/>
                <a:cs typeface="+mn-cs"/>
              </a:rPr>
              <a:t>1 min</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a. Highlight the difference between a bar graph and a histogram.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Bar graphs </a:t>
            </a:r>
            <a:r>
              <a:rPr lang="en-US" sz="1200" kern="1200" dirty="0">
                <a:solidFill>
                  <a:schemeClr val="tx1"/>
                </a:solidFill>
                <a:latin typeface="+mn-lt"/>
                <a:ea typeface="+mn-ea"/>
                <a:cs typeface="+mn-cs"/>
              </a:rPr>
              <a:t>represent data for </a:t>
            </a:r>
            <a:r>
              <a:rPr lang="en-US" sz="1200" b="1" i="0" kern="1200" dirty="0">
                <a:solidFill>
                  <a:schemeClr val="tx1"/>
                </a:solidFill>
                <a:latin typeface="+mn-lt"/>
                <a:ea typeface="+mn-ea"/>
                <a:cs typeface="+mn-cs"/>
              </a:rPr>
              <a:t>discrete</a:t>
            </a:r>
            <a:r>
              <a:rPr lang="en-US" sz="1200" kern="1200" dirty="0">
                <a:solidFill>
                  <a:schemeClr val="tx1"/>
                </a:solidFill>
                <a:latin typeface="+mn-lt"/>
                <a:ea typeface="+mn-ea"/>
                <a:cs typeface="+mn-cs"/>
              </a:rPr>
              <a:t> variables.</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In a bar graph, each bar has a label indicating a possible value (such as purple or white flowers).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b="1" kern="1200" dirty="0">
                <a:solidFill>
                  <a:schemeClr val="tx1"/>
                </a:solidFill>
                <a:latin typeface="+mn-lt"/>
                <a:ea typeface="+mn-ea"/>
                <a:cs typeface="+mn-cs"/>
              </a:rPr>
              <a:t>Histograms</a:t>
            </a:r>
            <a:r>
              <a:rPr lang="en-US" sz="1200" kern="1200" dirty="0">
                <a:solidFill>
                  <a:schemeClr val="tx1"/>
                </a:solidFill>
                <a:latin typeface="+mn-lt"/>
                <a:ea typeface="+mn-ea"/>
                <a:cs typeface="+mn-cs"/>
              </a:rPr>
              <a:t> represent data for </a:t>
            </a:r>
            <a:r>
              <a:rPr lang="en-US" sz="1200" b="1" i="0" kern="1200" dirty="0">
                <a:solidFill>
                  <a:schemeClr val="tx1"/>
                </a:solidFill>
                <a:latin typeface="+mn-lt"/>
                <a:ea typeface="+mn-ea"/>
                <a:cs typeface="+mn-cs"/>
              </a:rPr>
              <a:t>continuous</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variables. In a histogram, each bar has a label indicating a bin (or interval) of values (such as an interval of 2–4).</a:t>
            </a:r>
            <a:r>
              <a:rPr lang="en-US" dirty="0"/>
              <a:t> </a:t>
            </a:r>
            <a:endParaRPr lang="en-US" baseline="0"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22600803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7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lvl="1"/>
            <a:r>
              <a:rPr lang="en-US" sz="1200" kern="1200" dirty="0">
                <a:solidFill>
                  <a:schemeClr val="tx1"/>
                </a:solidFill>
                <a:latin typeface="+mn-lt"/>
                <a:ea typeface="+mn-ea"/>
                <a:cs typeface="+mn-cs"/>
              </a:rPr>
              <a:t>a. Direct participants to discuss the questions on the slide with a partner.  </a:t>
            </a:r>
          </a:p>
          <a:p>
            <a:pPr marL="0" lvl="1"/>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Invite pairs to share their answers to the first question with the group. Ask elicit, probe, and challenge questions to elicit ideas, clarify thinking, and challenge participants to provide reasoning to support their answers. Participants should find questions 1 and 3 easy to answer. Question 2 is purposefully vague to encourage scientific argumentation. There is no “right” answer to this question, and participants may reasonably come up with different responses. The main point is that with such a large random sample, nearly every bin is populated, and it isn’t clear that pistil length can be sorted into distinct types.</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responses: </a:t>
            </a:r>
            <a:endParaRPr lang="en-US" sz="1200" kern="1200" dirty="0">
              <a:solidFill>
                <a:schemeClr val="tx1"/>
              </a:solidFill>
              <a:latin typeface="+mn-lt"/>
              <a:ea typeface="+mn-ea"/>
              <a:cs typeface="+mn-cs"/>
            </a:endParaRPr>
          </a:p>
          <a:p>
            <a:pPr marL="228600" indent="-137160">
              <a:buFont typeface="Arial" pitchFamily="34" charset="0"/>
              <a:buChar char="•"/>
            </a:pPr>
            <a:r>
              <a:rPr lang="en-US" sz="1200" i="1" kern="1200" dirty="0">
                <a:solidFill>
                  <a:schemeClr val="tx1"/>
                </a:solidFill>
                <a:latin typeface="+mn-lt"/>
                <a:ea typeface="+mn-ea"/>
                <a:cs typeface="+mn-cs"/>
              </a:rPr>
              <a:t>Question 1:</a:t>
            </a:r>
            <a:r>
              <a:rPr lang="en-US" sz="1200" kern="1200" dirty="0">
                <a:solidFill>
                  <a:schemeClr val="tx1"/>
                </a:solidFill>
                <a:latin typeface="+mn-lt"/>
                <a:ea typeface="+mn-ea"/>
                <a:cs typeface="+mn-cs"/>
              </a:rPr>
              <a:t> “The 26.5 to 27 millimeter interval contains the most data, but pistil length varies from 23 to 29 millimeters.”</a:t>
            </a:r>
          </a:p>
          <a:p>
            <a:pPr marL="228600" indent="-137160">
              <a:buFont typeface="Arial" pitchFamily="34" charset="0"/>
              <a:buChar char="•"/>
            </a:pPr>
            <a:r>
              <a:rPr lang="en-US" sz="1200" i="1" kern="1200" dirty="0">
                <a:solidFill>
                  <a:schemeClr val="tx1"/>
                </a:solidFill>
                <a:latin typeface="+mn-lt"/>
                <a:ea typeface="+mn-ea"/>
                <a:cs typeface="+mn-cs"/>
              </a:rPr>
              <a:t>Question 2: </a:t>
            </a:r>
            <a:r>
              <a:rPr lang="en-US" sz="1200" kern="1200" dirty="0">
                <a:solidFill>
                  <a:schemeClr val="tx1"/>
                </a:solidFill>
                <a:latin typeface="+mn-lt"/>
                <a:ea typeface="+mn-ea"/>
                <a:cs typeface="+mn-cs"/>
              </a:rPr>
              <a:t>“This question is hard to answer. There are 12 bins in the histogram, but we don’t think there are 12 types of pistil length because it’s a continuous variable.”</a:t>
            </a:r>
          </a:p>
          <a:p>
            <a:pPr marL="228600" indent="-137160">
              <a:buFont typeface="Arial" pitchFamily="34" charset="0"/>
              <a:buChar char="•"/>
            </a:pPr>
            <a:r>
              <a:rPr lang="en-US" sz="1200" i="1" kern="1200" dirty="0">
                <a:solidFill>
                  <a:schemeClr val="tx1"/>
                </a:solidFill>
                <a:latin typeface="+mn-lt"/>
                <a:ea typeface="+mn-ea"/>
                <a:cs typeface="+mn-cs"/>
              </a:rPr>
              <a:t>Question 3:</a:t>
            </a:r>
            <a:r>
              <a:rPr lang="en-US" sz="1200" kern="1200" dirty="0">
                <a:solidFill>
                  <a:schemeClr val="tx1"/>
                </a:solidFill>
                <a:latin typeface="+mn-lt"/>
                <a:ea typeface="+mn-ea"/>
                <a:cs typeface="+mn-cs"/>
              </a:rPr>
              <a:t>  “We think not, because if there were one gene, this variable would have only two possible values: long or</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short.”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“What is the mode of this data set? In other words, what pistil length occurred most frequently in these measurements?”</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The mode of a data</a:t>
            </a:r>
            <a:r>
              <a:rPr lang="en-US" sz="1200" kern="1200" baseline="0" dirty="0">
                <a:solidFill>
                  <a:schemeClr val="tx1"/>
                </a:solidFill>
                <a:latin typeface="+mn-lt"/>
                <a:ea typeface="+mn-ea"/>
                <a:cs typeface="+mn-cs"/>
              </a:rPr>
              <a:t> set is the most frequently occurring measurement.</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40377584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7 min</a:t>
            </a:r>
          </a:p>
          <a:p>
            <a:pPr marL="228600" indent="-228600">
              <a:buFont typeface="+mj-lt"/>
              <a:buNone/>
            </a:pPr>
            <a:endParaRPr lang="en-US" dirty="0"/>
          </a:p>
          <a:p>
            <a:pPr marL="0" lvl="1"/>
            <a:r>
              <a:rPr lang="en-US" sz="1200" kern="1200" dirty="0">
                <a:solidFill>
                  <a:schemeClr val="tx1"/>
                </a:solidFill>
                <a:latin typeface="+mn-lt"/>
                <a:ea typeface="+mn-ea"/>
                <a:cs typeface="+mn-cs"/>
              </a:rPr>
              <a:t>a. Direct participants to discuss the questions on the slide with a partner.  </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b. Invite pairs to share their answers to the first question with the group. Ask elicit, probe, and challenge questions to elicit ideas, clarify thinking, and challenge participants to provide reasoning to support their answers. Participants should find questions 1 and 3 easy to answer. Question 2 is purposefully vague to encourage scientific argumentation. Since it’s unclear that purple pigment can be sorted into distinct types, participants</a:t>
            </a:r>
            <a:r>
              <a:rPr lang="en-US" sz="1200" kern="1200" baseline="0" dirty="0">
                <a:solidFill>
                  <a:schemeClr val="tx1"/>
                </a:solidFill>
                <a:latin typeface="+mn-lt"/>
                <a:ea typeface="+mn-ea"/>
                <a:cs typeface="+mn-cs"/>
              </a:rPr>
              <a:t> may reasonably come up with different answers to this question.</a:t>
            </a:r>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responses: </a:t>
            </a:r>
            <a:endParaRPr lang="en-US" sz="1200" kern="1200" dirty="0">
              <a:solidFill>
                <a:schemeClr val="tx1"/>
              </a:solidFill>
              <a:latin typeface="+mn-lt"/>
              <a:ea typeface="+mn-ea"/>
              <a:cs typeface="+mn-cs"/>
            </a:endParaRPr>
          </a:p>
          <a:p>
            <a:pPr marL="228600" indent="-137160">
              <a:buFont typeface="Arial" pitchFamily="34" charset="0"/>
              <a:buChar char="•"/>
            </a:pPr>
            <a:r>
              <a:rPr lang="en-US" sz="1200" i="1" kern="1200" dirty="0">
                <a:solidFill>
                  <a:schemeClr val="tx1"/>
                </a:solidFill>
                <a:latin typeface="+mn-lt"/>
                <a:ea typeface="+mn-ea"/>
                <a:cs typeface="+mn-cs"/>
              </a:rPr>
              <a:t>Question 1:</a:t>
            </a:r>
            <a:r>
              <a:rPr lang="en-US" sz="1200" kern="1200" dirty="0">
                <a:solidFill>
                  <a:schemeClr val="tx1"/>
                </a:solidFill>
                <a:latin typeface="+mn-lt"/>
                <a:ea typeface="+mn-ea"/>
                <a:cs typeface="+mn-cs"/>
              </a:rPr>
              <a:t> “The data are separated into two distinct clusters, or groups, widely separated by unpopulated bins.”</a:t>
            </a:r>
          </a:p>
          <a:p>
            <a:pPr marL="228600" indent="-137160">
              <a:buFont typeface="Arial" pitchFamily="34" charset="0"/>
              <a:buChar char="•"/>
            </a:pPr>
            <a:r>
              <a:rPr lang="en-US" sz="1200" i="1" kern="1200" dirty="0">
                <a:solidFill>
                  <a:schemeClr val="tx1"/>
                </a:solidFill>
                <a:latin typeface="+mn-lt"/>
                <a:ea typeface="+mn-ea"/>
                <a:cs typeface="+mn-cs"/>
              </a:rPr>
              <a:t>Question 2:</a:t>
            </a:r>
            <a:r>
              <a:rPr lang="en-US" sz="1200" kern="1200" dirty="0">
                <a:solidFill>
                  <a:schemeClr val="tx1"/>
                </a:solidFill>
                <a:latin typeface="+mn-lt"/>
                <a:ea typeface="+mn-ea"/>
                <a:cs typeface="+mn-cs"/>
              </a:rPr>
              <a:t> “There are anywhere from 2 to 4 types of amount of purple pigment depending on whether the data from intervals 12 to 18 are considered part of the same group or three different types.”</a:t>
            </a:r>
          </a:p>
          <a:p>
            <a:pPr marL="228600" indent="-137160">
              <a:buFont typeface="Arial" pitchFamily="34" charset="0"/>
              <a:buChar char="•"/>
            </a:pPr>
            <a:r>
              <a:rPr lang="en-US" sz="1200" i="1" kern="1200" dirty="0">
                <a:solidFill>
                  <a:schemeClr val="tx1"/>
                </a:solidFill>
                <a:latin typeface="+mn-lt"/>
                <a:ea typeface="+mn-ea"/>
                <a:cs typeface="+mn-cs"/>
              </a:rPr>
              <a:t>Question 3:</a:t>
            </a:r>
            <a:r>
              <a:rPr lang="en-US" sz="1200" kern="1200" dirty="0">
                <a:solidFill>
                  <a:schemeClr val="tx1"/>
                </a:solidFill>
                <a:latin typeface="+mn-lt"/>
                <a:ea typeface="+mn-ea"/>
                <a:cs typeface="+mn-cs"/>
              </a:rPr>
              <a:t> “We say yes because we can identify two distinct types: white (low amount of purple pigment) and purple (high amount purple pigment).”</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c. “What would you say is roughly the most frequently occurring measurement in the first group? What about in the second group?”</a:t>
            </a:r>
            <a:r>
              <a:rPr lang="en-US" sz="105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Content note:</a:t>
            </a:r>
            <a:r>
              <a:rPr lang="en-US" sz="1200" kern="1200" dirty="0">
                <a:solidFill>
                  <a:schemeClr val="tx1"/>
                </a:solidFill>
                <a:latin typeface="+mn-lt"/>
                <a:ea typeface="+mn-ea"/>
                <a:cs typeface="+mn-cs"/>
              </a:rPr>
              <a:t> The most frequently occurring data measurement is the mode of a </a:t>
            </a:r>
            <a:r>
              <a:rPr lang="en-US" sz="1200" b="1" kern="1200" dirty="0">
                <a:solidFill>
                  <a:schemeClr val="tx1"/>
                </a:solidFill>
                <a:latin typeface="+mn-lt"/>
                <a:ea typeface="+mn-ea"/>
                <a:cs typeface="+mn-cs"/>
              </a:rPr>
              <a:t>discrete</a:t>
            </a:r>
            <a:r>
              <a:rPr lang="en-US" sz="1200" kern="1200" baseline="0" dirty="0">
                <a:solidFill>
                  <a:schemeClr val="tx1"/>
                </a:solidFill>
                <a:latin typeface="+mn-lt"/>
                <a:ea typeface="+mn-ea"/>
                <a:cs typeface="+mn-cs"/>
              </a:rPr>
              <a:t> variable</a:t>
            </a:r>
            <a:r>
              <a:rPr lang="en-US" sz="1200" kern="1200" dirty="0">
                <a:solidFill>
                  <a:schemeClr val="tx1"/>
                </a:solidFill>
                <a:latin typeface="+mn-lt"/>
                <a:ea typeface="+mn-ea"/>
                <a:cs typeface="+mn-cs"/>
              </a:rPr>
              <a:t>.</a:t>
            </a:r>
            <a:r>
              <a:rPr lang="en-US" sz="1200" kern="1200" baseline="0" dirty="0">
                <a:solidFill>
                  <a:schemeClr val="tx1"/>
                </a:solidFill>
                <a:latin typeface="+mn-lt"/>
                <a:ea typeface="+mn-ea"/>
                <a:cs typeface="+mn-cs"/>
              </a:rPr>
              <a:t> B</a:t>
            </a:r>
            <a:r>
              <a:rPr lang="en-US" sz="1200" kern="1200" dirty="0">
                <a:solidFill>
                  <a:schemeClr val="tx1"/>
                </a:solidFill>
                <a:latin typeface="+mn-lt"/>
                <a:ea typeface="+mn-ea"/>
                <a:cs typeface="+mn-cs"/>
              </a:rPr>
              <a:t>ut for a continuous variable, it’s unlikely that any two measurements will exactly agree. For this reason, the data values are grouped in bins or intervals of equal size. In this table, each bin includes three values (0–2, 2–4, etc.).</a:t>
            </a:r>
            <a:r>
              <a:rPr lang="en-US" sz="1050" kern="1200" dirty="0">
                <a:solidFill>
                  <a:schemeClr val="tx1"/>
                </a:solidFill>
                <a:latin typeface="+mn-lt"/>
                <a:ea typeface="+mn-ea"/>
                <a:cs typeface="+mn-cs"/>
              </a:rPr>
              <a:t> </a:t>
            </a:r>
            <a:r>
              <a:rPr lang="en-US" sz="1200" kern="1200" dirty="0">
                <a:solidFill>
                  <a:schemeClr val="tx1"/>
                </a:solidFill>
                <a:latin typeface="+mn-lt"/>
                <a:ea typeface="+mn-ea"/>
                <a:cs typeface="+mn-cs"/>
              </a:rPr>
              <a:t>The central value of a bin can then be used as the approximate value of all the data points in the bin, and the central value of the bin that contains the most data points is considered an approximation of the mode. For example, a value of 1 is the approximate value of the data points in the 0–2 bin. Unfortunately, this approximation can be different depending on the size of the bins or intervals, so this is a rough idea.</a:t>
            </a: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18701249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sz="1200" kern="1200" dirty="0">
                <a:solidFill>
                  <a:schemeClr val="tx1"/>
                </a:solidFill>
                <a:latin typeface="+mn-lt"/>
                <a:ea typeface="+mn-ea"/>
                <a:cs typeface="+mn-cs"/>
              </a:rPr>
              <a:t>1 min</a:t>
            </a:r>
          </a:p>
          <a:p>
            <a:pPr marL="0" lvl="1"/>
            <a:endParaRPr lang="en-US" sz="1200" kern="1200" dirty="0">
              <a:solidFill>
                <a:schemeClr val="tx1"/>
              </a:solidFill>
              <a:latin typeface="+mn-lt"/>
              <a:ea typeface="+mn-ea"/>
              <a:cs typeface="+mn-cs"/>
            </a:endParaRPr>
          </a:p>
          <a:p>
            <a:pPr marL="0" lvl="1"/>
            <a:r>
              <a:rPr lang="en-US" sz="1200" kern="1200" dirty="0">
                <a:solidFill>
                  <a:schemeClr val="tx1"/>
                </a:solidFill>
                <a:latin typeface="+mn-lt"/>
                <a:ea typeface="+mn-ea"/>
                <a:cs typeface="+mn-cs"/>
              </a:rPr>
              <a:t>a. Highlight the key points on this slide comparing continuous</a:t>
            </a:r>
            <a:r>
              <a:rPr lang="en-US" sz="1200" kern="1200" baseline="0" dirty="0">
                <a:solidFill>
                  <a:schemeClr val="tx1"/>
                </a:solidFill>
                <a:latin typeface="+mn-lt"/>
                <a:ea typeface="+mn-ea"/>
                <a:cs typeface="+mn-cs"/>
              </a:rPr>
              <a:t> data and </a:t>
            </a:r>
            <a:r>
              <a:rPr lang="en-US" sz="1200" kern="1200" dirty="0">
                <a:solidFill>
                  <a:schemeClr val="tx1"/>
                </a:solidFill>
                <a:latin typeface="+mn-lt"/>
                <a:ea typeface="+mn-ea"/>
                <a:cs typeface="+mn-cs"/>
              </a:rPr>
              <a:t>types of variation.</a:t>
            </a:r>
          </a:p>
          <a:p>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206054755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1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lvl="1"/>
            <a:r>
              <a:rPr lang="en-US" sz="1200" kern="1200" dirty="0">
                <a:solidFill>
                  <a:schemeClr val="tx1"/>
                </a:solidFill>
                <a:latin typeface="+mn-lt"/>
                <a:ea typeface="+mn-ea"/>
                <a:cs typeface="+mn-cs"/>
              </a:rPr>
              <a:t>a. Read the genetics questions on the slide and note that scientists pursue these types of questions to understand life.</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29155596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None/>
            </a:pPr>
            <a:r>
              <a:rPr lang="en-US" dirty="0"/>
              <a:t>5 min</a:t>
            </a:r>
          </a:p>
          <a:p>
            <a:pPr marL="228600" indent="-228600">
              <a:buFont typeface="+mj-lt"/>
              <a:buNone/>
            </a:pPr>
            <a:endParaRPr lang="en-US" dirty="0"/>
          </a:p>
          <a:p>
            <a:pPr marL="0" lvl="1"/>
            <a:r>
              <a:rPr lang="en-US" sz="1200" kern="1200" dirty="0">
                <a:solidFill>
                  <a:schemeClr val="tx1"/>
                </a:solidFill>
                <a:latin typeface="+mn-lt"/>
                <a:ea typeface="+mn-ea"/>
                <a:cs typeface="+mn-cs"/>
              </a:rPr>
              <a:t>a. Review the second content deepening focus question and have participants write an answer in their science notebooks. Allow the full 5 minutes for this activity, since participants have a lot of ideas to synthesize.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Ideal response: </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Simply-inherited traits are characterized as two groups of data sets with little variation in each group, and with the mode of one group (the most frequently</a:t>
            </a:r>
            <a:r>
              <a:rPr lang="en-US" sz="1200" kern="1200" baseline="0" dirty="0">
                <a:solidFill>
                  <a:schemeClr val="tx1"/>
                </a:solidFill>
                <a:latin typeface="+mn-lt"/>
                <a:ea typeface="+mn-ea"/>
                <a:cs typeface="+mn-cs"/>
              </a:rPr>
              <a:t> occurring measurement) </a:t>
            </a:r>
            <a:r>
              <a:rPr lang="en-US" sz="1200" kern="1200" dirty="0">
                <a:solidFill>
                  <a:schemeClr val="tx1"/>
                </a:solidFill>
                <a:latin typeface="+mn-lt"/>
                <a:ea typeface="+mn-ea"/>
                <a:cs typeface="+mn-cs"/>
              </a:rPr>
              <a:t>roughly three times the mode of the other.</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4174600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a:t>
            </a:r>
            <a:r>
              <a:rPr lang="en-US" baseline="0" dirty="0"/>
              <a:t> min</a:t>
            </a:r>
          </a:p>
          <a:p>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you need some time to catch up on day-3 activities, you can skip this slide. However, this activity is beneficial for reviewing strategy 5 (constructing explanations) and helping participants understand why explanation building is such important work in science and beyond.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For this segment, allot 5 minutes for reading, 10 minutes to prepare for a group share-out, and 10 minutes for the share-out. </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 Divide participants into three groups or pairs. Assign each group a number (1, 2, 3).</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Direct participants to three handouts:</a:t>
            </a:r>
          </a:p>
          <a:p>
            <a:pPr marL="457200" indent="-228600">
              <a:buFont typeface="+mj-lt"/>
              <a:buAutoNum type="arabicPeriod"/>
            </a:pPr>
            <a:r>
              <a:rPr lang="en-US" sz="1200" kern="1200" dirty="0">
                <a:solidFill>
                  <a:schemeClr val="tx1"/>
                </a:solidFill>
                <a:latin typeface="+mn-lt"/>
                <a:ea typeface="+mn-ea"/>
                <a:cs typeface="+mn-cs"/>
              </a:rPr>
              <a:t>Importance of Engaging Students in Constructing Scientific Explanations (handout 4.1 in PD program binder)</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(This handout describes what groups are to do with the following two handouts.)</a:t>
            </a:r>
          </a:p>
          <a:p>
            <a:pPr marL="457200" indent="-228600">
              <a:buFont typeface="+mj-lt"/>
              <a:buAutoNum type="arabicPeriod"/>
            </a:pPr>
            <a:r>
              <a:rPr lang="en-US" sz="1200" kern="1200" dirty="0">
                <a:solidFill>
                  <a:schemeClr val="tx1"/>
                </a:solidFill>
                <a:latin typeface="+mn-lt"/>
                <a:ea typeface="+mn-ea"/>
                <a:cs typeface="+mn-cs"/>
              </a:rPr>
              <a:t>Student Work from </a:t>
            </a:r>
            <a:r>
              <a:rPr lang="en-US" sz="1200" kern="1200" dirty="0" err="1">
                <a:solidFill>
                  <a:schemeClr val="tx1"/>
                </a:solidFill>
                <a:latin typeface="+mn-lt"/>
                <a:ea typeface="+mn-ea"/>
                <a:cs typeface="+mn-cs"/>
              </a:rPr>
              <a:t>Zembal</a:t>
            </a:r>
            <a:r>
              <a:rPr lang="en-US" sz="1200" kern="1200" dirty="0">
                <a:solidFill>
                  <a:schemeClr val="tx1"/>
                </a:solidFill>
                <a:latin typeface="+mn-lt"/>
                <a:ea typeface="+mn-ea"/>
                <a:cs typeface="+mn-cs"/>
              </a:rPr>
              <a:t>-Saul Book </a:t>
            </a:r>
            <a:r>
              <a:rPr lang="en-US" sz="1200" i="1" kern="1200" dirty="0">
                <a:solidFill>
                  <a:schemeClr val="tx1"/>
                </a:solidFill>
                <a:latin typeface="+mn-lt"/>
                <a:ea typeface="+mn-ea"/>
                <a:cs typeface="+mn-cs"/>
              </a:rPr>
              <a:t>What’s Your Evidence</a:t>
            </a:r>
            <a:r>
              <a:rPr lang="en-US" sz="1200" kern="1200" dirty="0">
                <a:solidFill>
                  <a:schemeClr val="tx1"/>
                </a:solidFill>
                <a:latin typeface="+mn-lt"/>
                <a:ea typeface="+mn-ea"/>
                <a:cs typeface="+mn-cs"/>
              </a:rPr>
              <a:t>? (handout 4.2 in PD binder) (Group 1’s task is linked to this handout.)</a:t>
            </a:r>
          </a:p>
          <a:p>
            <a:pPr marL="457200" indent="-228600">
              <a:buFont typeface="+mj-lt"/>
              <a:buAutoNum type="arabicPeriod"/>
            </a:pPr>
            <a:r>
              <a:rPr lang="en-US" sz="1200" kern="1200" dirty="0">
                <a:solidFill>
                  <a:schemeClr val="tx1"/>
                </a:solidFill>
                <a:latin typeface="+mn-lt"/>
                <a:ea typeface="+mn-ea"/>
                <a:cs typeface="+mn-cs"/>
              </a:rPr>
              <a:t>Benefits of Engaging Students in Constructing</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Scientific Explanations (handout 4.3 in PD binder) (Tasks for Groups 2 and 3 are linked to this handout.)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After participants have read the designated handouts for their groups and completed their assigned tasks, invite them to share out.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val="29792905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ED56C7EF-D84D-43AB-A44A-19168EA9E620}" type="slidenum">
              <a:rPr lang="en-US" smtClean="0"/>
              <a:pPr eaLnBrk="1" hangingPunct="1"/>
              <a:t>60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r>
              <a:rPr lang="en-US" sz="1200" kern="1200" dirty="0">
                <a:solidFill>
                  <a:schemeClr val="tx1"/>
                </a:solidFill>
                <a:latin typeface="+mn-lt"/>
                <a:ea typeface="+mn-ea"/>
                <a:cs typeface="+mn-cs"/>
              </a:rPr>
              <a:t>a. Review today’s focus questions. </a:t>
            </a:r>
          </a:p>
          <a:p>
            <a:endParaRPr lang="en-US" sz="1200" b="1"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 think time (1 min):</a:t>
            </a:r>
            <a:r>
              <a:rPr lang="en-US" sz="1200" kern="1200" dirty="0">
                <a:solidFill>
                  <a:schemeClr val="tx1"/>
                </a:solidFill>
                <a:latin typeface="+mn-lt"/>
                <a:ea typeface="+mn-ea"/>
                <a:cs typeface="+mn-cs"/>
              </a:rPr>
              <a:t> Ask participants to reflect on these questions and think about how they might revise their answers.</a:t>
            </a:r>
            <a:endParaRPr lang="en-US" dirty="0"/>
          </a:p>
        </p:txBody>
      </p:sp>
    </p:spTree>
    <p:extLst>
      <p:ext uri="{BB962C8B-B14F-4D97-AF65-F5344CB8AC3E}">
        <p14:creationId xmlns:p14="http://schemas.microsoft.com/office/powerpoint/2010/main" val="10688504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a:t>
            </a:r>
          </a:p>
          <a:p>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 think time (1 min):</a:t>
            </a:r>
            <a:r>
              <a:rPr lang="en-US" sz="1200" u="none" strike="noStrike" kern="1200" dirty="0">
                <a:solidFill>
                  <a:schemeClr val="tx1"/>
                </a:solidFill>
                <a:effectLst/>
                <a:latin typeface="+mn-lt"/>
                <a:ea typeface="+mn-ea"/>
                <a:cs typeface="+mn-cs"/>
              </a:rPr>
              <a:t> Give participants a minute to think about the questions on the slide and consider questions they still have. Challenge</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them to formulate a statement summarizing what they learned in each area.</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Whole-class share-out:</a:t>
            </a:r>
            <a:r>
              <a:rPr lang="en-US" sz="1200" kern="1200" dirty="0">
                <a:solidFill>
                  <a:schemeClr val="tx1"/>
                </a:solidFill>
                <a:latin typeface="+mn-lt"/>
                <a:ea typeface="+mn-ea"/>
                <a:cs typeface="+mn-cs"/>
              </a:rPr>
              <a:t> Have participants share at least two different statements about each of the areas on the slide. Elicit more if time allows.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61</a:t>
            </a:fld>
            <a:endParaRPr lang="en-US"/>
          </a:p>
        </p:txBody>
      </p:sp>
    </p:spTree>
    <p:extLst>
      <p:ext uri="{BB962C8B-B14F-4D97-AF65-F5344CB8AC3E}">
        <p14:creationId xmlns:p14="http://schemas.microsoft.com/office/powerpoint/2010/main" val="48967554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dirty="0"/>
              <a:t>3 min </a:t>
            </a:r>
          </a:p>
          <a:p>
            <a:endParaRPr lang="en-US"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“Next week we’ll focus on the Science Content Storyline Lens strategies and explore a new content area:</a:t>
            </a:r>
            <a:r>
              <a:rPr lang="en-US" sz="1200" kern="1200" baseline="0" dirty="0">
                <a:solidFill>
                  <a:schemeClr val="tx1"/>
                </a:solidFill>
                <a:latin typeface="+mn-lt"/>
                <a:ea typeface="+mn-ea"/>
                <a:cs typeface="+mn-cs"/>
              </a:rPr>
              <a:t> the Sun’s effect on climate</a:t>
            </a:r>
            <a:r>
              <a:rPr lang="en-US" sz="1200" kern="1200" dirty="0">
                <a:solidFill>
                  <a:schemeClr val="tx1"/>
                </a:solidFill>
                <a:latin typeface="+mn-lt"/>
                <a:ea typeface="+mn-ea"/>
                <a:cs typeface="+mn-cs"/>
              </a:rPr>
              <a:t>. To prepare, complete the homework </a:t>
            </a:r>
            <a:r>
              <a:rPr lang="en-US" sz="1200" kern="1200">
                <a:solidFill>
                  <a:schemeClr val="tx1"/>
                </a:solidFill>
                <a:latin typeface="+mn-lt"/>
                <a:ea typeface="+mn-ea"/>
                <a:cs typeface="+mn-cs"/>
              </a:rPr>
              <a:t>tasks on </a:t>
            </a:r>
            <a:r>
              <a:rPr lang="en-US" sz="1200" kern="1200" dirty="0">
                <a:solidFill>
                  <a:schemeClr val="tx1"/>
                </a:solidFill>
                <a:latin typeface="+mn-lt"/>
                <a:ea typeface="+mn-ea"/>
                <a:cs typeface="+mn-cs"/>
              </a:rPr>
              <a:t>the slide.” </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lang="en-US" sz="1200" kern="120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 Make sure participants copy the assignment</a:t>
            </a:r>
            <a:r>
              <a:rPr lang="en-US" sz="1200" kern="1200" baseline="0" dirty="0">
                <a:solidFill>
                  <a:schemeClr val="tx1"/>
                </a:solidFill>
                <a:latin typeface="+mn-lt"/>
                <a:ea typeface="+mn-ea"/>
                <a:cs typeface="+mn-cs"/>
              </a:rPr>
              <a:t> into their science notebooks.</a:t>
            </a:r>
            <a:r>
              <a:rPr lang="en-US" sz="1200" kern="1200" dirty="0">
                <a:solidFill>
                  <a:schemeClr val="tx1"/>
                </a:solidFill>
                <a:latin typeface="+mn-lt"/>
                <a:ea typeface="+mn-ea"/>
                <a:cs typeface="+mn-cs"/>
              </a:rPr>
              <a:t>” </a:t>
            </a:r>
            <a:endParaRPr lang="en-US" b="1" baseline="0" dirty="0"/>
          </a:p>
          <a:p>
            <a:endParaRPr lang="en-US" baseline="0" dirty="0"/>
          </a:p>
        </p:txBody>
      </p:sp>
      <p:sp>
        <p:nvSpPr>
          <p:cNvPr id="6349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242531CC-D5CF-4FAF-A336-3F7CC1E050A0}" type="slidenum">
              <a:rPr lang="en-US" smtClean="0"/>
              <a:pPr eaLnBrk="1" hangingPunct="1"/>
              <a:t>62</a:t>
            </a:fld>
            <a:endParaRPr lang="en-US"/>
          </a:p>
        </p:txBody>
      </p:sp>
    </p:spTree>
    <p:extLst>
      <p:ext uri="{BB962C8B-B14F-4D97-AF65-F5344CB8AC3E}">
        <p14:creationId xmlns:p14="http://schemas.microsoft.com/office/powerpoint/2010/main" val="27496582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B3A870CA-06FF-432A-87E1-300527A0FDCA}" type="slidenum">
              <a:rPr lang="en-US" smtClean="0"/>
              <a:pPr eaLnBrk="1" hangingPunct="1"/>
              <a:t>63</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r>
              <a:rPr lang="en-US" baseline="0" dirty="0"/>
              <a:t>5 min</a:t>
            </a:r>
            <a:endParaRPr lang="en-US" dirty="0"/>
          </a:p>
          <a:p>
            <a:pPr eaLnBrk="1" hangingPunct="1"/>
            <a:endParaRPr lang="en-US" dirty="0"/>
          </a:p>
          <a:p>
            <a:pPr eaLnBrk="1" hangingPunct="1"/>
            <a:r>
              <a:rPr lang="en-US" sz="1200" kern="1200" dirty="0">
                <a:solidFill>
                  <a:schemeClr val="tx1"/>
                </a:solidFill>
                <a:latin typeface="+mn-lt"/>
                <a:ea typeface="+mn-ea"/>
                <a:cs typeface="+mn-cs"/>
              </a:rPr>
              <a:t>a. Give participants </a:t>
            </a:r>
            <a:r>
              <a:rPr lang="en-US" sz="1200" b="0" kern="1200" dirty="0">
                <a:solidFill>
                  <a:schemeClr val="tx1"/>
                </a:solidFill>
                <a:latin typeface="+mn-lt"/>
                <a:ea typeface="+mn-ea"/>
                <a:cs typeface="+mn-cs"/>
              </a:rPr>
              <a:t>time </a:t>
            </a:r>
            <a:r>
              <a:rPr lang="en-US" sz="1200" kern="1200" dirty="0">
                <a:solidFill>
                  <a:schemeClr val="tx1"/>
                </a:solidFill>
                <a:latin typeface="+mn-lt"/>
                <a:ea typeface="+mn-ea"/>
                <a:cs typeface="+mn-cs"/>
              </a:rPr>
              <a:t>to reflect on today’s session and write their responses to the questions on the Daily Reflections sheet (handout 4.7 in PD program binder).</a:t>
            </a:r>
            <a:endParaRPr lang="en-US" dirty="0"/>
          </a:p>
        </p:txBody>
      </p:sp>
      <p:sp>
        <p:nvSpPr>
          <p:cNvPr id="2" name="Footer Placeholder 1"/>
          <p:cNvSpPr>
            <a:spLocks noGrp="1"/>
          </p:cNvSpPr>
          <p:nvPr>
            <p:ph type="ftr" sz="quarter" idx="10"/>
          </p:nvPr>
        </p:nvSpPr>
        <p:spPr/>
        <p:txBody>
          <a:bodyPr/>
          <a:lstStyle/>
          <a:p>
            <a:pPr>
              <a:defRPr/>
            </a:pPr>
            <a:r>
              <a:rPr lang="en-US"/>
              <a:t>STeLLA Summer Institute June 2011</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272414384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64</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r>
              <a:rPr lang="en-US" altLang="en-US" dirty="0">
                <a:solidFill>
                  <a:srgbClr val="000000"/>
                </a:solidFill>
              </a:rPr>
              <a:t>Hidden slide: A</a:t>
            </a:r>
            <a:r>
              <a:rPr lang="en-US" altLang="en-US" baseline="0" dirty="0">
                <a:solidFill>
                  <a:srgbClr val="000000"/>
                </a:solidFill>
              </a:rPr>
              <a:t>vailable for use at any time as needed</a:t>
            </a:r>
            <a:r>
              <a:rPr lang="en-US" altLang="en-US" dirty="0">
                <a:solidFill>
                  <a:srgbClr val="000000"/>
                </a:solidFill>
              </a:rPr>
              <a:t>. </a:t>
            </a:r>
            <a:endParaRPr lang="en-US" altLang="en-US" dirty="0"/>
          </a:p>
        </p:txBody>
      </p:sp>
    </p:spTree>
    <p:extLst>
      <p:ext uri="{BB962C8B-B14F-4D97-AF65-F5344CB8AC3E}">
        <p14:creationId xmlns:p14="http://schemas.microsoft.com/office/powerpoint/2010/main" val="251106733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65</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r>
              <a:rPr lang="en-US" altLang="en-US" dirty="0">
                <a:solidFill>
                  <a:srgbClr val="000000"/>
                </a:solidFill>
              </a:rPr>
              <a:t>Hidden slide: A</a:t>
            </a:r>
            <a:r>
              <a:rPr lang="en-US" altLang="en-US" baseline="0" dirty="0">
                <a:solidFill>
                  <a:srgbClr val="000000"/>
                </a:solidFill>
              </a:rPr>
              <a:t>vailable for use at any time as needed.</a:t>
            </a:r>
            <a:endParaRPr lang="en-US" altLang="en-US" dirty="0"/>
          </a:p>
        </p:txBody>
      </p:sp>
    </p:spTree>
    <p:extLst>
      <p:ext uri="{BB962C8B-B14F-4D97-AF65-F5344CB8AC3E}">
        <p14:creationId xmlns:p14="http://schemas.microsoft.com/office/powerpoint/2010/main" val="2279202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endParaRPr lang="en-US" baseline="0" dirty="0"/>
          </a:p>
          <a:p>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activity is optional but powerful.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“Let’s watch how one 3rd-grade teacher taught</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her students to construct scientific explanations. This is the teacher whose student writing </a:t>
            </a:r>
            <a:r>
              <a:rPr lang="en-US" sz="1200" kern="1200" dirty="0">
                <a:solidFill>
                  <a:schemeClr val="tx1"/>
                </a:solidFill>
                <a:latin typeface="+mn-lt"/>
                <a:ea typeface="+mn-ea"/>
                <a:cs typeface="+mn-cs"/>
              </a:rPr>
              <a:t>Group 1 just read about</a:t>
            </a:r>
            <a:r>
              <a:rPr lang="en-US" sz="1200" u="none" strike="noStrike" kern="1200" dirty="0">
                <a:solidFill>
                  <a:schemeClr val="tx1"/>
                </a:solidFill>
                <a:effectLst/>
                <a:latin typeface="+mn-lt"/>
                <a:ea typeface="+mn-ea"/>
                <a:cs typeface="+mn-cs"/>
              </a:rPr>
              <a:t>. The class in this video clip has been studying simple machines (such as pulleys and levers).”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“We’re </a:t>
            </a:r>
            <a:r>
              <a:rPr lang="en-US" sz="1200" kern="1200" dirty="0">
                <a:solidFill>
                  <a:schemeClr val="tx1"/>
                </a:solidFill>
                <a:effectLst/>
                <a:latin typeface="+mn-lt"/>
                <a:ea typeface="+mn-ea"/>
                <a:cs typeface="+mn-cs"/>
              </a:rPr>
              <a:t>not going to analyze this video clip in terms of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Instead, think about ideas this clip gives you as to how you might introduce your students to the CERA framework for constructing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scientific explanations, which involves making a claim, supporting it with evidence and reasoning, and considering alternative explanations and strategies.” </a:t>
            </a:r>
            <a:r>
              <a:rPr lang="en-US" dirty="0">
                <a:effectLst/>
              </a:rPr>
              <a:t> </a:t>
            </a:r>
            <a:r>
              <a:rPr lang="en-US" sz="1200" kern="1200" dirty="0">
                <a:solidFill>
                  <a:schemeClr val="tx1"/>
                </a:solidFill>
                <a:effectLst/>
                <a:latin typeface="+mn-lt"/>
                <a:ea typeface="+mn-ea"/>
                <a:cs typeface="+mn-cs"/>
              </a:rPr>
              <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After</a:t>
            </a:r>
            <a:r>
              <a:rPr lang="en-US" sz="1200" kern="1200" baseline="0" dirty="0">
                <a:solidFill>
                  <a:schemeClr val="tx1"/>
                </a:solidFill>
                <a:latin typeface="+mn-lt"/>
                <a:ea typeface="+mn-ea"/>
                <a:cs typeface="+mn-cs"/>
              </a:rPr>
              <a:t> watching the clip, d</a:t>
            </a:r>
            <a:r>
              <a:rPr lang="en-US" sz="1200" kern="1200" dirty="0">
                <a:solidFill>
                  <a:schemeClr val="tx1"/>
                </a:solidFill>
                <a:latin typeface="+mn-lt"/>
                <a:ea typeface="+mn-ea"/>
                <a:cs typeface="+mn-cs"/>
              </a:rPr>
              <a:t>iscuss participants’ reactions and any ideas it gave them about how they might help their students learn to construct strong scientific explanations. </a:t>
            </a:r>
          </a:p>
          <a:p>
            <a:endParaRPr lang="en-US" sz="1200" kern="1200" baseline="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participants are aware that in addition to using the CERA framework as a tool for teaching students how to develop scientific explanations and arguments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 5) in the classroom, they will be using the same framework for </a:t>
            </a:r>
            <a:r>
              <a:rPr lang="en-US" sz="1200" kern="1200" dirty="0" err="1">
                <a:solidFill>
                  <a:schemeClr val="tx1"/>
                </a:solidFill>
                <a:latin typeface="+mn-lt"/>
                <a:ea typeface="+mn-ea"/>
                <a:cs typeface="+mn-cs"/>
              </a:rPr>
              <a:t>videocase</a:t>
            </a:r>
            <a:r>
              <a:rPr lang="en-US" sz="1200" kern="1200" dirty="0">
                <a:solidFill>
                  <a:schemeClr val="tx1"/>
                </a:solidFill>
                <a:latin typeface="+mn-lt"/>
                <a:ea typeface="+mn-ea"/>
                <a:cs typeface="+mn-cs"/>
              </a:rPr>
              <a:t>-based lesson analysis of their science teaching in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study groups throughout the school year. </a:t>
            </a:r>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p14="http://schemas.microsoft.com/office/powerpoint/2010/main" val="4154365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pPr defTabSz="931774" eaLnBrk="0" fontAlgn="base" hangingPunct="0">
              <a:spcBef>
                <a:spcPct val="30000"/>
              </a:spcBef>
              <a:spcAft>
                <a:spcPct val="0"/>
              </a:spcAft>
              <a:defRPr/>
            </a:pPr>
            <a:r>
              <a:rPr lang="en-US" dirty="0">
                <a:latin typeface="Arial" charset="0"/>
              </a:rPr>
              <a:t>20 min</a:t>
            </a:r>
          </a:p>
          <a:p>
            <a:pPr defTabSz="931774" eaLnBrk="0" fontAlgn="base" hangingPunct="0">
              <a:spcBef>
                <a:spcPct val="30000"/>
              </a:spcBef>
              <a:spcAft>
                <a:spcPct val="0"/>
              </a:spcAft>
              <a:defRPr/>
            </a:pPr>
            <a:endParaRPr lang="en-US" dirty="0">
              <a:latin typeface="Arial" charset="0"/>
            </a:endParaRPr>
          </a:p>
          <a:p>
            <a:pPr marL="228600" lvl="0" indent="-228600" fontAlgn="base">
              <a:buNone/>
            </a:pPr>
            <a:r>
              <a:rPr lang="en-US" sz="1200" b="0" u="none" strike="noStrike" kern="1200" dirty="0">
                <a:solidFill>
                  <a:schemeClr val="tx1"/>
                </a:solidFill>
                <a:effectLst/>
                <a:latin typeface="+mn-lt"/>
                <a:ea typeface="+mn-ea"/>
                <a:cs typeface="+mn-cs"/>
              </a:rPr>
              <a:t>a.</a:t>
            </a:r>
            <a:r>
              <a:rPr lang="en-US" sz="1200" b="1" u="none" strike="noStrike" kern="1200" dirty="0">
                <a:solidFill>
                  <a:schemeClr val="tx1"/>
                </a:solidFill>
                <a:effectLst/>
                <a:latin typeface="+mn-lt"/>
                <a:ea typeface="+mn-ea"/>
                <a:cs typeface="+mn-cs"/>
              </a:rPr>
              <a:t> Small groups (10 min): </a:t>
            </a:r>
            <a:r>
              <a:rPr lang="en-US" sz="1200" u="none" strike="noStrike" kern="1200" dirty="0">
                <a:solidFill>
                  <a:schemeClr val="tx1"/>
                </a:solidFill>
                <a:effectLst/>
                <a:latin typeface="+mn-lt"/>
                <a:ea typeface="+mn-ea"/>
                <a:cs typeface="+mn-cs"/>
              </a:rPr>
              <a:t>Divide participants into two groups to make charts highlighting the purpose and key features of strategy 6: Engage students in using and applying new science ideas in a variety of ways and contexts. </a:t>
            </a:r>
            <a:r>
              <a:rPr lang="en-US" sz="1200" kern="1200" dirty="0">
                <a:solidFill>
                  <a:schemeClr val="tx1"/>
                </a:solidFill>
                <a:latin typeface="+mn-lt"/>
                <a:ea typeface="+mn-ea"/>
                <a:cs typeface="+mn-cs"/>
              </a:rPr>
              <a:t>Encourage participants to refer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STL Z-fold summary chart for this activity.</a:t>
            </a:r>
          </a:p>
          <a:p>
            <a:pPr marL="228600" lvl="0" indent="-228600" fontAlgn="base">
              <a:buNone/>
            </a:pP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 </a:t>
            </a:r>
            <a:r>
              <a:rPr lang="en-US" sz="1200" b="1" u="none" strike="noStrike" kern="1200" dirty="0">
                <a:solidFill>
                  <a:schemeClr val="tx1"/>
                </a:solidFill>
                <a:effectLst/>
                <a:latin typeface="+mn-lt"/>
                <a:ea typeface="+mn-ea"/>
                <a:cs typeface="+mn-cs"/>
              </a:rPr>
              <a:t>(10 min)</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Have groups present their charts in a whole-group share-out and compare them. </a:t>
            </a:r>
            <a:r>
              <a:rPr lang="en-US" sz="1200" u="none" kern="1200" dirty="0">
                <a:solidFill>
                  <a:schemeClr val="tx1"/>
                </a:solidFill>
                <a:latin typeface="+mn-lt"/>
                <a:ea typeface="+mn-ea"/>
                <a:cs typeface="+mn-cs"/>
              </a:rPr>
              <a:t>Ask participants</a:t>
            </a:r>
            <a:r>
              <a:rPr lang="en-US" sz="1200" kern="1200" dirty="0">
                <a:solidFill>
                  <a:schemeClr val="tx1"/>
                </a:solidFill>
                <a:latin typeface="+mn-lt"/>
                <a:ea typeface="+mn-ea"/>
                <a:cs typeface="+mn-cs"/>
              </a:rPr>
              <a:t>, “What differences and similarities do you notice when you compare your charts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with those of other groups?”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Key ideas:</a:t>
            </a:r>
            <a:endParaRPr lang="en-US" sz="1200" kern="1200" dirty="0">
              <a:solidFill>
                <a:schemeClr val="tx1"/>
              </a:solidFill>
              <a:latin typeface="+mn-lt"/>
              <a:ea typeface="+mn-ea"/>
              <a:cs typeface="+mn-cs"/>
            </a:endParaRPr>
          </a:p>
          <a:p>
            <a:pPr marL="228600" indent="-137160">
              <a:buFont typeface="Arial" pitchFamily="34" charset="0"/>
              <a:buChar char="•"/>
            </a:pPr>
            <a:r>
              <a:rPr lang="en-US" sz="1200" kern="1200" dirty="0">
                <a:solidFill>
                  <a:schemeClr val="tx1"/>
                </a:solidFill>
                <a:latin typeface="+mn-lt"/>
                <a:ea typeface="+mn-ea"/>
                <a:cs typeface="+mn-cs"/>
              </a:rPr>
              <a:t>Strategy 6 is a time for “strategic telling” and making sure students are using science ideas accurately. </a:t>
            </a:r>
          </a:p>
          <a:p>
            <a:pPr marL="228600" indent="-137160">
              <a:buFont typeface="Arial" pitchFamily="34" charset="0"/>
              <a:buChar char="•"/>
            </a:pPr>
            <a:r>
              <a:rPr lang="en-US" sz="1200" kern="1200" dirty="0">
                <a:solidFill>
                  <a:schemeClr val="tx1"/>
                </a:solidFill>
                <a:latin typeface="+mn-lt"/>
                <a:ea typeface="+mn-ea"/>
                <a:cs typeface="+mn-cs"/>
              </a:rPr>
              <a:t>A use-and-apply question or activity occurs </a:t>
            </a:r>
            <a:r>
              <a:rPr lang="en-US" sz="1200" b="0" i="1" kern="1200" dirty="0">
                <a:solidFill>
                  <a:schemeClr val="tx1"/>
                </a:solidFill>
                <a:latin typeface="+mn-lt"/>
                <a:ea typeface="+mn-ea"/>
                <a:cs typeface="+mn-cs"/>
              </a:rPr>
              <a:t>after</a:t>
            </a:r>
            <a:r>
              <a:rPr lang="en-US" sz="1200" kern="1200" dirty="0">
                <a:solidFill>
                  <a:schemeClr val="tx1"/>
                </a:solidFill>
                <a:latin typeface="+mn-lt"/>
                <a:ea typeface="+mn-ea"/>
                <a:cs typeface="+mn-cs"/>
              </a:rPr>
              <a:t> students have experienced/encountered a new science idea. It provides an opportunity for students to use and apply the idea in a new context or novel way and/or link two or more ideas together.</a:t>
            </a:r>
          </a:p>
          <a:p>
            <a:pPr marL="228600" indent="-137160">
              <a:buFont typeface="Arial" pitchFamily="34" charset="0"/>
              <a:buChar char="•"/>
            </a:pPr>
            <a:r>
              <a:rPr lang="en-US" sz="1200" kern="1200" dirty="0">
                <a:solidFill>
                  <a:schemeClr val="tx1"/>
                </a:solidFill>
                <a:latin typeface="+mn-lt"/>
                <a:ea typeface="+mn-ea"/>
                <a:cs typeface="+mn-cs"/>
              </a:rPr>
              <a:t>A common misconception is that use-and-apply questions or activities </a:t>
            </a:r>
            <a:r>
              <a:rPr lang="en-US" sz="1200" b="0" i="1" kern="1200" dirty="0">
                <a:solidFill>
                  <a:schemeClr val="tx1"/>
                </a:solidFill>
                <a:latin typeface="+mn-lt"/>
                <a:ea typeface="+mn-ea"/>
                <a:cs typeface="+mn-cs"/>
              </a:rPr>
              <a:t>assess</a:t>
            </a:r>
            <a:r>
              <a:rPr lang="en-US" sz="1200" kern="1200" dirty="0">
                <a:solidFill>
                  <a:schemeClr val="tx1"/>
                </a:solidFill>
                <a:latin typeface="+mn-lt"/>
                <a:ea typeface="+mn-ea"/>
                <a:cs typeface="+mn-cs"/>
              </a:rPr>
              <a:t> student learning. Teachers often talk about asking these kinds of questions on tests. However, according to research findings published in </a:t>
            </a:r>
            <a:r>
              <a:rPr lang="en-US" sz="1200" i="1" kern="1200" dirty="0">
                <a:solidFill>
                  <a:schemeClr val="tx1"/>
                </a:solidFill>
                <a:latin typeface="+mn-lt"/>
                <a:ea typeface="+mn-ea"/>
                <a:cs typeface="+mn-cs"/>
              </a:rPr>
              <a:t>How People Learn </a:t>
            </a:r>
            <a:r>
              <a:rPr lang="en-US" sz="1200" kern="1200" dirty="0">
                <a:solidFill>
                  <a:schemeClr val="tx1"/>
                </a:solidFill>
                <a:latin typeface="+mn-lt"/>
                <a:ea typeface="+mn-ea"/>
                <a:cs typeface="+mn-cs"/>
              </a:rPr>
              <a:t>(National Academy of Sciences, 2000), </a:t>
            </a:r>
            <a:r>
              <a:rPr lang="en-US" sz="1200" b="0" i="1" kern="1200" dirty="0">
                <a:solidFill>
                  <a:schemeClr val="tx1"/>
                </a:solidFill>
                <a:latin typeface="+mn-lt"/>
                <a:ea typeface="+mn-ea"/>
                <a:cs typeface="+mn-cs"/>
              </a:rPr>
              <a:t>application</a:t>
            </a:r>
            <a:r>
              <a:rPr lang="en-US" sz="1200" kern="1200" dirty="0">
                <a:solidFill>
                  <a:schemeClr val="tx1"/>
                </a:solidFill>
                <a:latin typeface="+mn-lt"/>
                <a:ea typeface="+mn-ea"/>
                <a:cs typeface="+mn-cs"/>
              </a:rPr>
              <a:t>  is part of the learning process, or developing a conceptual framework. If application is treated like assessment, students may encounter a use-and-apply question on a test without ever having had the opportunity to practice this way of thinking as part of their learning.</a:t>
            </a:r>
            <a:r>
              <a:rPr lang="en-US" dirty="0"/>
              <a:t> </a:t>
            </a:r>
            <a:endParaRPr lang="en-US" baseline="0" dirty="0"/>
          </a:p>
          <a:p>
            <a:endParaRPr lang="en-US" baseline="0" dirty="0"/>
          </a:p>
          <a:p>
            <a:endParaRPr lang="en-US" dirty="0"/>
          </a:p>
        </p:txBody>
      </p:sp>
      <p:sp>
        <p:nvSpPr>
          <p:cNvPr id="4915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800294" indent="-307805" eaLnBrk="0" hangingPunct="0">
              <a:defRPr>
                <a:solidFill>
                  <a:schemeClr val="tx1"/>
                </a:solidFill>
                <a:latin typeface="Arial" charset="0"/>
              </a:defRPr>
            </a:lvl2pPr>
            <a:lvl3pPr marL="1231222" indent="-246244" eaLnBrk="0" hangingPunct="0">
              <a:defRPr>
                <a:solidFill>
                  <a:schemeClr val="tx1"/>
                </a:solidFill>
                <a:latin typeface="Arial" charset="0"/>
              </a:defRPr>
            </a:lvl3pPr>
            <a:lvl4pPr marL="1723711" indent="-246244" eaLnBrk="0" hangingPunct="0">
              <a:defRPr>
                <a:solidFill>
                  <a:schemeClr val="tx1"/>
                </a:solidFill>
                <a:latin typeface="Arial" charset="0"/>
              </a:defRPr>
            </a:lvl4pPr>
            <a:lvl5pPr marL="2216201" indent="-246244" eaLnBrk="0" hangingPunct="0">
              <a:defRPr>
                <a:solidFill>
                  <a:schemeClr val="tx1"/>
                </a:solidFill>
                <a:latin typeface="Arial" charset="0"/>
              </a:defRPr>
            </a:lvl5pPr>
            <a:lvl6pPr marL="2708689" indent="-246244" eaLnBrk="0" fontAlgn="base" hangingPunct="0">
              <a:spcBef>
                <a:spcPct val="0"/>
              </a:spcBef>
              <a:spcAft>
                <a:spcPct val="0"/>
              </a:spcAft>
              <a:defRPr>
                <a:solidFill>
                  <a:schemeClr val="tx1"/>
                </a:solidFill>
                <a:latin typeface="Arial" charset="0"/>
              </a:defRPr>
            </a:lvl6pPr>
            <a:lvl7pPr marL="3201178" indent="-246244" eaLnBrk="0" fontAlgn="base" hangingPunct="0">
              <a:spcBef>
                <a:spcPct val="0"/>
              </a:spcBef>
              <a:spcAft>
                <a:spcPct val="0"/>
              </a:spcAft>
              <a:defRPr>
                <a:solidFill>
                  <a:schemeClr val="tx1"/>
                </a:solidFill>
                <a:latin typeface="Arial" charset="0"/>
              </a:defRPr>
            </a:lvl7pPr>
            <a:lvl8pPr marL="3693667" indent="-246244" eaLnBrk="0" fontAlgn="base" hangingPunct="0">
              <a:spcBef>
                <a:spcPct val="0"/>
              </a:spcBef>
              <a:spcAft>
                <a:spcPct val="0"/>
              </a:spcAft>
              <a:defRPr>
                <a:solidFill>
                  <a:schemeClr val="tx1"/>
                </a:solidFill>
                <a:latin typeface="Arial" charset="0"/>
              </a:defRPr>
            </a:lvl8pPr>
            <a:lvl9pPr marL="4186156" indent="-246244" eaLnBrk="0" fontAlgn="base" hangingPunct="0">
              <a:spcBef>
                <a:spcPct val="0"/>
              </a:spcBef>
              <a:spcAft>
                <a:spcPct val="0"/>
              </a:spcAft>
              <a:defRPr>
                <a:solidFill>
                  <a:schemeClr val="tx1"/>
                </a:solidFill>
                <a:latin typeface="Arial" charset="0"/>
              </a:defRPr>
            </a:lvl9pPr>
          </a:lstStyle>
          <a:p>
            <a:pPr eaLnBrk="1" hangingPunct="1"/>
            <a:fld id="{E7462BA6-C9B0-40FB-A97E-B2BEEF674833}" type="slidenum">
              <a:rPr lang="en-US" smtClean="0"/>
              <a:pPr eaLnBrk="1" hangingPunct="1"/>
              <a:t>8</a:t>
            </a:fld>
            <a:endParaRPr lang="en-US"/>
          </a:p>
        </p:txBody>
      </p:sp>
    </p:spTree>
    <p:extLst>
      <p:ext uri="{BB962C8B-B14F-4D97-AF65-F5344CB8AC3E}">
        <p14:creationId xmlns:p14="http://schemas.microsoft.com/office/powerpoint/2010/main" val="937791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pPr marL="0" lvl="1"/>
            <a:r>
              <a:rPr lang="en-US" sz="1200" kern="1200" dirty="0">
                <a:solidFill>
                  <a:schemeClr val="tx1"/>
                </a:solidFill>
                <a:latin typeface="+mn-lt"/>
                <a:ea typeface="+mn-ea"/>
                <a:cs typeface="+mn-cs"/>
              </a:rPr>
              <a:t>a. Highlight the focus question that will guide the lesson analysis work during this phase.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2627782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3872361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8097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800">
                <a:latin typeface="Calibri" panose="020F0502020204030204" pitchFamily="34" charset="0"/>
              </a:defRPr>
            </a:lvl1pPr>
            <a:lvl2pPr marL="457200" indent="-182563">
              <a:buSzPct val="100000"/>
              <a:buFont typeface="Calibri" panose="020F0502020204030204" pitchFamily="34" charset="0"/>
              <a:buChar cha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678020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3%20Red%20Binder%20-%20Lesson%20Analysis%20&amp;%20PDLG/Grade%206%20PDLG/Videos%20Day%204/4.1_stella_GEN_doggett_L5_c1.mp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youtube.com/embed/1nqZYBVwHuk"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3%20Red%20Binder%20-%20Lesson%20Analysis%20&amp;%20PDLG/Grade%206%20PDLG/Videos%20Day%204/4.2_stella_GEN_kawamura_L3_c4.mp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youtube.com/embed/ys4AQ9H12s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4.gif"/><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1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6.xml"/><Relationship Id="rId1" Type="http://schemas.openxmlformats.org/officeDocument/2006/relationships/slideLayout" Target="../slideLayouts/slideLayout13.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2.xml"/><Relationship Id="rId1" Type="http://schemas.openxmlformats.org/officeDocument/2006/relationships/slideLayout" Target="../slideLayouts/slideLayout1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6.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4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7.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4.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5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embed/_OtoZ922qF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936625"/>
          </a:xfrm>
        </p:spPr>
        <p:txBody>
          <a:bodyPr/>
          <a:lstStyle/>
          <a:p>
            <a:pPr eaLnBrk="1" fontAlgn="auto" hangingPunct="1">
              <a:spcAft>
                <a:spcPts val="0"/>
              </a:spcAft>
              <a:defRPr/>
            </a:pPr>
            <a:r>
              <a:rPr lang="en-US" altLang="en-US" dirty="0" err="1"/>
              <a:t>RESP</a:t>
            </a:r>
            <a:r>
              <a:rPr lang="en-US" altLang="en-US" cap="none" dirty="0" err="1"/>
              <a:t>e</a:t>
            </a:r>
            <a:r>
              <a:rPr lang="en-US" altLang="en-US" dirty="0" err="1"/>
              <a:t>CT</a:t>
            </a:r>
            <a:r>
              <a:rPr lang="en-US" altLang="en-US" dirty="0"/>
              <a:t> PD </a:t>
            </a:r>
            <a:r>
              <a:rPr lang="en-US" altLang="en-US" dirty="0" err="1"/>
              <a:t>pROGRAM</a:t>
            </a: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838200" y="3721100"/>
            <a:ext cx="7162800" cy="34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r" eaLnBrk="1" fontAlgn="base" hangingPunct="1">
              <a:lnSpc>
                <a:spcPct val="80000"/>
              </a:lnSpc>
              <a:spcBef>
                <a:spcPts val="400"/>
              </a:spcBef>
              <a:spcAft>
                <a:spcPct val="0"/>
              </a:spcAft>
              <a:buClr>
                <a:srgbClr val="4F81BD"/>
              </a:buClr>
              <a:buSzPct val="68000"/>
              <a:buFontTx/>
              <a:buNone/>
            </a:pPr>
            <a:r>
              <a:rPr lang="en-US" altLang="en-US" sz="2000" dirty="0" err="1">
                <a:solidFill>
                  <a:srgbClr val="002060"/>
                </a:solidFill>
                <a:latin typeface="Calibri" pitchFamily="34" charset="0"/>
              </a:rPr>
              <a:t>RESPeCT</a:t>
            </a:r>
            <a:r>
              <a:rPr lang="en-US" altLang="en-US" sz="2000" dirty="0">
                <a:solidFill>
                  <a:srgbClr val="002060"/>
                </a:solidFill>
                <a:latin typeface="Calibri" pitchFamily="34" charset="0"/>
              </a:rPr>
              <a:t> Summer Institute </a:t>
            </a: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8" name="Picture 7" descr="Macintosh HD:Users:ceemast:Desktop:BSCS.jpg"/>
          <p:cNvPicPr/>
          <p:nvPr/>
        </p:nvPicPr>
        <p:blipFill>
          <a:blip r:embed="rId6" cstate="print">
            <a:extLst>
              <a:ext uri="{BEBA8EAE-BF5A-486C-A8C5-ECC9F3942E4B}">
                <a14:imgProps xmlns:a14="http://schemas.microsoft.com/office/drawing/2010/main">
                  <a14:imgLayer r:embed="rId7">
                    <a14:imgEffect>
                      <a14:backgroundRemoval t="9091" b="88430" l="3401" r="94898">
                        <a14:foregroundMark x1="22449" y1="44628" x2="22449" y2="44628"/>
                        <a14:foregroundMark x1="3741" y1="54545" x2="3741" y2="54545"/>
                        <a14:foregroundMark x1="36395" y1="56198" x2="36395" y2="56198"/>
                        <a14:foregroundMark x1="75510" y1="18182" x2="75510" y2="18182"/>
                        <a14:foregroundMark x1="86395" y1="43802" x2="86395" y2="43802"/>
                        <a14:foregroundMark x1="80272" y1="60331" x2="80272" y2="60331"/>
                        <a14:foregroundMark x1="94898" y1="14050" x2="94898" y2="14050"/>
                        <a14:foregroundMark x1="62245" y1="56198" x2="62245" y2="56198"/>
                        <a14:backgroundMark x1="81633" y1="27273" x2="81633" y2="27273"/>
                      </a14:backgroundRemoval>
                    </a14:imgEffect>
                  </a14:imgLayer>
                </a14:imgProps>
              </a:ext>
              <a:ext uri="{28A0092B-C50C-407E-A947-70E740481C1C}">
                <a14:useLocalDpi xmlns:a14="http://schemas.microsoft.com/office/drawing/2010/main" val="0"/>
              </a:ext>
            </a:extLst>
          </a:blip>
          <a:srcRect/>
          <a:stretch>
            <a:fillRect/>
          </a:stretch>
        </p:blipFill>
        <p:spPr bwMode="auto">
          <a:xfrm>
            <a:off x="6858000" y="4883150"/>
            <a:ext cx="838200" cy="673100"/>
          </a:xfrm>
          <a:prstGeom prst="rect">
            <a:avLst/>
          </a:prstGeom>
          <a:noFill/>
          <a:ln>
            <a:noFill/>
          </a:ln>
        </p:spPr>
      </p:pic>
      <p:sp>
        <p:nvSpPr>
          <p:cNvPr id="2" name="TextBox 1"/>
          <p:cNvSpPr txBox="1"/>
          <p:nvPr/>
        </p:nvSpPr>
        <p:spPr>
          <a:xfrm>
            <a:off x="3622675" y="2432180"/>
            <a:ext cx="1371600" cy="646331"/>
          </a:xfrm>
          <a:prstGeom prst="rect">
            <a:avLst/>
          </a:prstGeom>
          <a:noFill/>
        </p:spPr>
        <p:txBody>
          <a:bodyPr wrap="square" rtlCol="0">
            <a:spAutoFit/>
          </a:bodyPr>
          <a:lstStyle/>
          <a:p>
            <a:r>
              <a:rPr lang="en-US" sz="3600" dirty="0">
                <a:solidFill>
                  <a:srgbClr val="1F497D"/>
                </a:solidFill>
                <a:latin typeface="Calibri" pitchFamily="34" charset="0"/>
              </a:rPr>
              <a:t>Day 4</a:t>
            </a:r>
          </a:p>
        </p:txBody>
      </p:sp>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990600"/>
          </a:xfrm>
        </p:spPr>
        <p:txBody>
          <a:bodyPr>
            <a:noAutofit/>
          </a:bodyPr>
          <a:lstStyle/>
          <a:p>
            <a:r>
              <a:rPr lang="en-US" sz="3800" dirty="0"/>
              <a:t>Lesson Analysis: </a:t>
            </a:r>
            <a:r>
              <a:rPr lang="en-US" sz="3800" b="1" dirty="0"/>
              <a:t>Review</a:t>
            </a:r>
            <a:r>
              <a:rPr lang="en-US" sz="3800" dirty="0"/>
              <a:t> Lesson Context</a:t>
            </a:r>
          </a:p>
        </p:txBody>
      </p:sp>
      <p:sp>
        <p:nvSpPr>
          <p:cNvPr id="3" name="Content Placeholder 2"/>
          <p:cNvSpPr>
            <a:spLocks noGrp="1"/>
          </p:cNvSpPr>
          <p:nvPr>
            <p:ph idx="1"/>
          </p:nvPr>
        </p:nvSpPr>
        <p:spPr>
          <a:xfrm>
            <a:off x="533400" y="1676400"/>
            <a:ext cx="8229600" cy="4190999"/>
          </a:xfrm>
        </p:spPr>
        <p:txBody>
          <a:bodyPr/>
          <a:lstStyle/>
          <a:p>
            <a:pPr marL="0" indent="0">
              <a:buNone/>
            </a:pPr>
            <a:r>
              <a:rPr lang="en-US" sz="3200" dirty="0"/>
              <a:t>Read the lesson context for this video clip at the top of the transcript (handout 4.4 in your PD program binder). </a:t>
            </a:r>
          </a:p>
          <a:p>
            <a:pPr marL="0" indent="0">
              <a:buNone/>
            </a:pPr>
            <a:endParaRPr lang="en-US" dirty="0"/>
          </a:p>
        </p:txBody>
      </p:sp>
    </p:spTree>
    <p:extLst>
      <p:ext uri="{BB962C8B-B14F-4D97-AF65-F5344CB8AC3E}">
        <p14:creationId xmlns:p14="http://schemas.microsoft.com/office/powerpoint/2010/main" val="1292436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609600"/>
            <a:ext cx="8077200" cy="990600"/>
          </a:xfrm>
        </p:spPr>
        <p:txBody>
          <a:bodyPr>
            <a:noAutofit/>
          </a:bodyPr>
          <a:lstStyle/>
          <a:p>
            <a:pPr eaLnBrk="1" hangingPunct="1"/>
            <a:r>
              <a:rPr lang="en-US" sz="3800" dirty="0"/>
              <a:t>Lesson Analysis: </a:t>
            </a:r>
            <a:r>
              <a:rPr lang="en-US" sz="3800" b="1" dirty="0"/>
              <a:t>Identify</a:t>
            </a:r>
            <a:r>
              <a:rPr lang="en-US" sz="3800" dirty="0"/>
              <a:t> Strategy 6</a:t>
            </a:r>
          </a:p>
        </p:txBody>
      </p:sp>
      <p:sp>
        <p:nvSpPr>
          <p:cNvPr id="22531" name="Rectangle 3"/>
          <p:cNvSpPr>
            <a:spLocks noGrp="1" noChangeArrowheads="1"/>
          </p:cNvSpPr>
          <p:nvPr>
            <p:ph type="body" idx="1"/>
          </p:nvPr>
        </p:nvSpPr>
        <p:spPr>
          <a:xfrm>
            <a:off x="609600" y="1676400"/>
            <a:ext cx="8305800" cy="4876800"/>
          </a:xfrm>
        </p:spPr>
        <p:txBody>
          <a:bodyPr/>
          <a:lstStyle/>
          <a:p>
            <a:pPr marL="365760" lvl="1" indent="-365760" eaLnBrk="1" hangingPunct="1">
              <a:buAutoNum type="arabicPeriod"/>
            </a:pPr>
            <a:r>
              <a:rPr lang="en-US" sz="3200" dirty="0"/>
              <a:t>What makes this a </a:t>
            </a:r>
            <a:r>
              <a:rPr lang="en-US" sz="3200" b="1" dirty="0"/>
              <a:t>use-and-apply </a:t>
            </a:r>
            <a:r>
              <a:rPr lang="en-US" sz="3200" dirty="0"/>
              <a:t>task? (Focus on task.)</a:t>
            </a:r>
          </a:p>
          <a:p>
            <a:pPr marL="365760" lvl="1" indent="-365760" eaLnBrk="1" hangingPunct="1">
              <a:spcBef>
                <a:spcPts val="1800"/>
              </a:spcBef>
              <a:buAutoNum type="arabicPeriod"/>
            </a:pPr>
            <a:r>
              <a:rPr lang="en-US" sz="3200" dirty="0"/>
              <a:t>What do you notice about the types of questions the teacher asks during the clip?</a:t>
            </a:r>
            <a:endParaRPr lang="en-US" sz="3200" b="1" dirty="0"/>
          </a:p>
          <a:p>
            <a:pPr eaLnBrk="1" hangingPunct="1"/>
            <a:endParaRPr lang="en-US" sz="2000" dirty="0"/>
          </a:p>
        </p:txBody>
      </p:sp>
      <p:sp>
        <p:nvSpPr>
          <p:cNvPr id="2" name="TextBox 1">
            <a:hlinkClick r:id="rId3" action="ppaction://hlinkfile"/>
          </p:cNvPr>
          <p:cNvSpPr txBox="1"/>
          <p:nvPr/>
        </p:nvSpPr>
        <p:spPr>
          <a:xfrm>
            <a:off x="3276600" y="5943600"/>
            <a:ext cx="5638800" cy="369332"/>
          </a:xfrm>
          <a:prstGeom prst="rect">
            <a:avLst/>
          </a:prstGeom>
          <a:noFill/>
        </p:spPr>
        <p:txBody>
          <a:bodyPr wrap="square" rtlCol="0">
            <a:spAutoFit/>
          </a:bodyPr>
          <a:lstStyle/>
          <a:p>
            <a:r>
              <a:rPr lang="en-US" dirty="0">
                <a:solidFill>
                  <a:srgbClr val="0070C0"/>
                </a:solidFill>
              </a:rPr>
              <a:t>Link to video clip: </a:t>
            </a:r>
            <a:r>
              <a:rPr lang="en-US" dirty="0">
                <a:solidFill>
                  <a:srgbClr val="0070C0"/>
                </a:solidFill>
                <a:hlinkClick r:id="rId4"/>
              </a:rPr>
              <a:t>4.1_stella_GEN_doggett_L5_c1</a:t>
            </a:r>
            <a:endParaRPr lang="en-US" dirty="0">
              <a:solidFill>
                <a:srgbClr val="0070C0"/>
              </a:solidFill>
            </a:endParaRPr>
          </a:p>
        </p:txBody>
      </p:sp>
    </p:spTree>
    <p:extLst>
      <p:ext uri="{BB962C8B-B14F-4D97-AF65-F5344CB8AC3E}">
        <p14:creationId xmlns:p14="http://schemas.microsoft.com/office/powerpoint/2010/main" val="339301526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609600"/>
            <a:ext cx="8077200" cy="990600"/>
          </a:xfrm>
        </p:spPr>
        <p:txBody>
          <a:bodyPr>
            <a:noAutofit/>
          </a:bodyPr>
          <a:lstStyle/>
          <a:p>
            <a:pPr eaLnBrk="1" hangingPunct="1"/>
            <a:r>
              <a:rPr lang="en-US" sz="3800" dirty="0"/>
              <a:t>Lesson Analysis: </a:t>
            </a:r>
            <a:r>
              <a:rPr lang="en-US" sz="3800" b="1" dirty="0"/>
              <a:t>Analyze</a:t>
            </a:r>
            <a:r>
              <a:rPr lang="en-US" sz="3800" dirty="0"/>
              <a:t> Strategy 6 and </a:t>
            </a:r>
            <a:r>
              <a:rPr lang="en-US" sz="3800" b="1" dirty="0"/>
              <a:t>Reflect</a:t>
            </a:r>
          </a:p>
        </p:txBody>
      </p:sp>
      <p:sp>
        <p:nvSpPr>
          <p:cNvPr id="22531" name="Rectangle 3"/>
          <p:cNvSpPr>
            <a:spLocks noGrp="1" noChangeArrowheads="1"/>
          </p:cNvSpPr>
          <p:nvPr>
            <p:ph type="body" idx="1"/>
          </p:nvPr>
        </p:nvSpPr>
        <p:spPr>
          <a:xfrm>
            <a:off x="609600" y="1828800"/>
            <a:ext cx="8305800" cy="4800600"/>
          </a:xfrm>
        </p:spPr>
        <p:txBody>
          <a:bodyPr/>
          <a:lstStyle/>
          <a:p>
            <a:pPr eaLnBrk="1" hangingPunct="1">
              <a:buNone/>
            </a:pPr>
            <a:r>
              <a:rPr lang="en-US" sz="3200" b="1" dirty="0"/>
              <a:t>Analyze:</a:t>
            </a:r>
            <a:endParaRPr lang="en-US" sz="3200" dirty="0"/>
          </a:p>
          <a:p>
            <a:pPr marL="548640" lvl="1" indent="-365760" eaLnBrk="1" hangingPunct="1">
              <a:buFont typeface="Arial" pitchFamily="34" charset="0"/>
              <a:buChar char="•"/>
            </a:pPr>
            <a:r>
              <a:rPr lang="en-US" sz="3200" dirty="0"/>
              <a:t>What student thinking is revealed by engaging students in using and applying new science ideas? By providing a claim, evidence, and reasoning?</a:t>
            </a:r>
          </a:p>
          <a:p>
            <a:pPr>
              <a:buNone/>
            </a:pPr>
            <a:r>
              <a:rPr lang="en-US" sz="3200" b="1" dirty="0"/>
              <a:t>Reflect:</a:t>
            </a:r>
          </a:p>
          <a:p>
            <a:pPr marL="548640" lvl="1" indent="-365760">
              <a:buFont typeface="Arial" pitchFamily="34" charset="0"/>
              <a:buChar char="•"/>
            </a:pPr>
            <a:r>
              <a:rPr lang="en-US" sz="3200" dirty="0"/>
              <a:t>What did you learn about strategy 6 from watching and analyzing this video clip? </a:t>
            </a:r>
          </a:p>
        </p:txBody>
      </p:sp>
    </p:spTree>
    <p:extLst>
      <p:ext uri="{BB962C8B-B14F-4D97-AF65-F5344CB8AC3E}">
        <p14:creationId xmlns:p14="http://schemas.microsoft.com/office/powerpoint/2010/main" val="28784624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000"/>
                                        <p:tgtEl>
                                          <p:spTgt spid="22531">
                                            <p:txEl>
                                              <p:pRg st="1" end="1"/>
                                            </p:txEl>
                                          </p:spTgt>
                                        </p:tgtEl>
                                      </p:cBhvr>
                                    </p:animEffect>
                                    <p:anim calcmode="lin" valueType="num">
                                      <p:cBhvr>
                                        <p:cTn id="13"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Effect transition="in" filter="fade">
                                      <p:cBhvr>
                                        <p:cTn id="19" dur="1000"/>
                                        <p:tgtEl>
                                          <p:spTgt spid="22531">
                                            <p:txEl>
                                              <p:pRg st="2" end="2"/>
                                            </p:txEl>
                                          </p:spTgt>
                                        </p:tgtEl>
                                      </p:cBhvr>
                                    </p:animEffect>
                                    <p:anim calcmode="lin" valueType="num">
                                      <p:cBhvr>
                                        <p:cTn id="20"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253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2531">
                                            <p:txEl>
                                              <p:pRg st="3" end="3"/>
                                            </p:txEl>
                                          </p:spTgt>
                                        </p:tgtEl>
                                        <p:attrNameLst>
                                          <p:attrName>style.visibility</p:attrName>
                                        </p:attrNameLst>
                                      </p:cBhvr>
                                      <p:to>
                                        <p:strVal val="visible"/>
                                      </p:to>
                                    </p:set>
                                    <p:animEffect transition="in" filter="fade">
                                      <p:cBhvr>
                                        <p:cTn id="24" dur="1000"/>
                                        <p:tgtEl>
                                          <p:spTgt spid="22531">
                                            <p:txEl>
                                              <p:pRg st="3" end="3"/>
                                            </p:txEl>
                                          </p:spTgt>
                                        </p:tgtEl>
                                      </p:cBhvr>
                                    </p:animEffect>
                                    <p:anim calcmode="lin" valueType="num">
                                      <p:cBhvr>
                                        <p:cTn id="25"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457200"/>
            <a:ext cx="7997371" cy="990600"/>
          </a:xfrm>
        </p:spPr>
        <p:txBody>
          <a:bodyPr>
            <a:normAutofit/>
          </a:bodyPr>
          <a:lstStyle/>
          <a:p>
            <a:r>
              <a:rPr lang="en-US" dirty="0"/>
              <a:t>Check Your Understanding of Strategy 6</a:t>
            </a:r>
          </a:p>
        </p:txBody>
      </p:sp>
      <p:sp>
        <p:nvSpPr>
          <p:cNvPr id="6" name="Content Placeholder 5"/>
          <p:cNvSpPr>
            <a:spLocks noGrp="1"/>
          </p:cNvSpPr>
          <p:nvPr>
            <p:ph idx="1"/>
          </p:nvPr>
        </p:nvSpPr>
        <p:spPr>
          <a:xfrm>
            <a:off x="609600" y="1447800"/>
            <a:ext cx="8382000" cy="5105400"/>
          </a:xfrm>
        </p:spPr>
        <p:txBody>
          <a:bodyPr/>
          <a:lstStyle/>
          <a:p>
            <a:pPr marL="0" lvl="1" indent="0">
              <a:spcBef>
                <a:spcPts val="600"/>
              </a:spcBef>
              <a:buSzPct val="85000"/>
              <a:buNone/>
            </a:pPr>
            <a:r>
              <a:rPr lang="en-US" sz="2600" dirty="0"/>
              <a:t>Jot down your responses to this multiple-choice quiz:</a:t>
            </a:r>
          </a:p>
          <a:p>
            <a:pPr marL="320040" lvl="1" indent="-320040">
              <a:spcBef>
                <a:spcPts val="600"/>
              </a:spcBef>
              <a:buSzPct val="85000"/>
              <a:buAutoNum type="arabicPeriod"/>
            </a:pPr>
            <a:r>
              <a:rPr lang="en-US" sz="2600" dirty="0"/>
              <a:t>Use-and-apply tasks are used </a:t>
            </a:r>
            <a:r>
              <a:rPr lang="en-US" sz="2600" dirty="0">
                <a:solidFill>
                  <a:srgbClr val="C00000"/>
                </a:solidFill>
              </a:rPr>
              <a:t>[before/during/after] </a:t>
            </a:r>
            <a:r>
              <a:rPr lang="en-US" sz="2600" dirty="0"/>
              <a:t>new science ideas are introduced.</a:t>
            </a:r>
          </a:p>
          <a:p>
            <a:pPr marL="320040" lvl="1" indent="-320040">
              <a:spcBef>
                <a:spcPts val="600"/>
              </a:spcBef>
              <a:buSzPct val="85000"/>
              <a:buAutoNum type="arabicPeriod"/>
            </a:pPr>
            <a:r>
              <a:rPr lang="en-US" sz="2600" dirty="0"/>
              <a:t>For difficult content ideas, students might need to practice applying new ideas in </a:t>
            </a:r>
            <a:r>
              <a:rPr lang="en-US" sz="2600" dirty="0">
                <a:solidFill>
                  <a:srgbClr val="C00000"/>
                </a:solidFill>
              </a:rPr>
              <a:t>[one/two/many] </a:t>
            </a:r>
            <a:r>
              <a:rPr lang="en-US" sz="2600" dirty="0"/>
              <a:t>different contexts.</a:t>
            </a:r>
          </a:p>
          <a:p>
            <a:pPr marL="320040" lvl="1" indent="-320040">
              <a:spcBef>
                <a:spcPts val="600"/>
              </a:spcBef>
              <a:buSzPct val="85000"/>
              <a:buAutoNum type="arabicPeriod"/>
            </a:pPr>
            <a:r>
              <a:rPr lang="en-US" sz="2600" dirty="0">
                <a:solidFill>
                  <a:srgbClr val="C00000"/>
                </a:solidFill>
              </a:rPr>
              <a:t>[True/false]: </a:t>
            </a:r>
            <a:r>
              <a:rPr lang="en-US" sz="2600" dirty="0"/>
              <a:t>Use-and-apply questions or activities are used primarily for student assessment at the end of a unit.</a:t>
            </a:r>
          </a:p>
          <a:p>
            <a:pPr marL="320040" lvl="1" indent="-320040">
              <a:spcBef>
                <a:spcPts val="600"/>
              </a:spcBef>
              <a:buSzPct val="85000"/>
              <a:buAutoNum type="arabicPeriod"/>
            </a:pPr>
            <a:r>
              <a:rPr lang="en-US" sz="2600" dirty="0"/>
              <a:t>It’s appropriate for teachers to ask </a:t>
            </a:r>
            <a:r>
              <a:rPr lang="en-US" sz="2600" dirty="0">
                <a:solidFill>
                  <a:srgbClr val="C00000"/>
                </a:solidFill>
              </a:rPr>
              <a:t>[elicit/probe/challenge] </a:t>
            </a:r>
            <a:r>
              <a:rPr lang="en-US" sz="2600" dirty="0"/>
              <a:t>questions during a use-and-apply activity.</a:t>
            </a:r>
          </a:p>
          <a:p>
            <a:pPr marL="320040" lvl="1" indent="-320040">
              <a:spcBef>
                <a:spcPts val="600"/>
              </a:spcBef>
              <a:buSzPct val="85000"/>
              <a:buAutoNum type="arabicPeriod"/>
            </a:pPr>
            <a:r>
              <a:rPr lang="en-US" sz="2600" dirty="0"/>
              <a:t>Teachers should </a:t>
            </a:r>
            <a:r>
              <a:rPr lang="en-US" sz="2600" dirty="0">
                <a:solidFill>
                  <a:srgbClr val="C00000"/>
                </a:solidFill>
              </a:rPr>
              <a:t>[never/judiciously/always] </a:t>
            </a:r>
            <a:r>
              <a:rPr lang="en-US" sz="2600" dirty="0"/>
              <a:t>tell students about science ideas they are missing or stating inaccurately.  </a:t>
            </a:r>
          </a:p>
          <a:p>
            <a:pPr marL="0" lvl="1" indent="0">
              <a:buSzPct val="85000"/>
              <a:buNone/>
            </a:pPr>
            <a:r>
              <a:rPr lang="en-US" sz="3200" dirty="0"/>
              <a:t> </a:t>
            </a:r>
          </a:p>
          <a:p>
            <a:pPr marL="182563" lvl="1">
              <a:buSzPct val="85000"/>
              <a:buFont typeface="Arial" charset="0"/>
              <a:buChar char="•"/>
            </a:pPr>
            <a:endParaRPr lang="en-US" sz="3200" dirty="0"/>
          </a:p>
          <a:p>
            <a:pPr marL="182563" lvl="1">
              <a:buSzPct val="85000"/>
              <a:buFont typeface="Arial" charset="0"/>
              <a:buChar char="•"/>
            </a:pPr>
            <a:endParaRPr lang="en-US" sz="2800" dirty="0"/>
          </a:p>
          <a:p>
            <a:pPr marL="182563" lvl="1">
              <a:buSzPct val="85000"/>
              <a:buFont typeface="Arial" charset="0"/>
              <a:buChar char="•"/>
            </a:pPr>
            <a:endParaRPr lang="en-US" dirty="0"/>
          </a:p>
        </p:txBody>
      </p:sp>
    </p:spTree>
    <p:extLst>
      <p:ext uri="{BB962C8B-B14F-4D97-AF65-F5344CB8AC3E}">
        <p14:creationId xmlns:p14="http://schemas.microsoft.com/office/powerpoint/2010/main" val="262248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800" spc="0" dirty="0"/>
              <a:t>Reflect: Lesson Analysis Focus Question 1</a:t>
            </a:r>
          </a:p>
        </p:txBody>
      </p:sp>
      <p:sp>
        <p:nvSpPr>
          <p:cNvPr id="3" name="Content Placeholder 2"/>
          <p:cNvSpPr>
            <a:spLocks noGrp="1"/>
          </p:cNvSpPr>
          <p:nvPr>
            <p:ph idx="1"/>
          </p:nvPr>
        </p:nvSpPr>
        <p:spPr>
          <a:xfrm>
            <a:off x="533400" y="1676400"/>
            <a:ext cx="8229600" cy="4876800"/>
          </a:xfrm>
        </p:spPr>
        <p:txBody>
          <a:bodyPr/>
          <a:lstStyle/>
          <a:p>
            <a:pPr marL="0" indent="0">
              <a:buNone/>
            </a:pPr>
            <a:r>
              <a:rPr lang="en-US" sz="3200" dirty="0"/>
              <a:t>Why is it necessary to engage students in using and applying new science ideas in a variety of ways and contexts?</a:t>
            </a:r>
          </a:p>
          <a:p>
            <a:endParaRPr lang="en-US" dirty="0"/>
          </a:p>
        </p:txBody>
      </p:sp>
    </p:spTree>
    <p:extLst>
      <p:ext uri="{BB962C8B-B14F-4D97-AF65-F5344CB8AC3E}">
        <p14:creationId xmlns:p14="http://schemas.microsoft.com/office/powerpoint/2010/main" val="3774624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610600" cy="990600"/>
          </a:xfrm>
        </p:spPr>
        <p:txBody>
          <a:bodyPr>
            <a:normAutofit/>
          </a:bodyPr>
          <a:lstStyle/>
          <a:p>
            <a:r>
              <a:rPr lang="en-US" dirty="0"/>
              <a:t>Lesson Analysis: Focus Question 2</a:t>
            </a:r>
          </a:p>
        </p:txBody>
      </p:sp>
      <p:sp>
        <p:nvSpPr>
          <p:cNvPr id="3" name="Content Placeholder 2"/>
          <p:cNvSpPr>
            <a:spLocks noGrp="1"/>
          </p:cNvSpPr>
          <p:nvPr>
            <p:ph idx="1"/>
          </p:nvPr>
        </p:nvSpPr>
        <p:spPr>
          <a:xfrm>
            <a:off x="533400" y="1600200"/>
            <a:ext cx="8153400" cy="4876800"/>
          </a:xfrm>
        </p:spPr>
        <p:txBody>
          <a:bodyPr/>
          <a:lstStyle/>
          <a:p>
            <a:pPr marL="0" indent="0">
              <a:spcAft>
                <a:spcPts val="1200"/>
              </a:spcAft>
              <a:buNone/>
            </a:pPr>
            <a:r>
              <a:rPr lang="en-US" sz="3200" dirty="0"/>
              <a:t>How will the Student Thinking Lens strategies help you teach the Genetics lessons?</a:t>
            </a:r>
          </a:p>
        </p:txBody>
      </p:sp>
    </p:spTree>
    <p:extLst>
      <p:ext uri="{BB962C8B-B14F-4D97-AF65-F5344CB8AC3E}">
        <p14:creationId xmlns:p14="http://schemas.microsoft.com/office/powerpoint/2010/main" val="2449539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a:extLst>
              <a:ext uri="{FF2B5EF4-FFF2-40B4-BE49-F238E27FC236}">
                <a16:creationId xmlns:a16="http://schemas.microsoft.com/office/drawing/2014/main" id="{9A7F2D69-618C-4FC8-BBED-966D5EFE27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676400" y="533400"/>
            <a:ext cx="5780346"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1828800" y="2743200"/>
            <a:ext cx="2743200" cy="2819400"/>
          </a:xfrm>
          <a:prstGeom prst="rect">
            <a:avLst/>
          </a:prstGeom>
          <a:solidFill>
            <a:srgbClr val="FFFF00">
              <a:alpha val="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7919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533400"/>
            <a:ext cx="8458200" cy="990600"/>
          </a:xfrm>
        </p:spPr>
        <p:txBody>
          <a:bodyPr>
            <a:normAutofit/>
          </a:bodyPr>
          <a:lstStyle/>
          <a:p>
            <a:pPr eaLnBrk="1" hangingPunct="1"/>
            <a:r>
              <a:rPr lang="en-US" dirty="0"/>
              <a:t>Review: Student Thinking Lens Strategies</a:t>
            </a:r>
          </a:p>
        </p:txBody>
      </p:sp>
      <p:sp>
        <p:nvSpPr>
          <p:cNvPr id="26627" name="Rectangle 3"/>
          <p:cNvSpPr>
            <a:spLocks noGrp="1" noChangeArrowheads="1"/>
          </p:cNvSpPr>
          <p:nvPr>
            <p:ph type="body" idx="1"/>
          </p:nvPr>
        </p:nvSpPr>
        <p:spPr>
          <a:xfrm>
            <a:off x="457200" y="1447800"/>
            <a:ext cx="8229600" cy="4953000"/>
          </a:xfrm>
        </p:spPr>
        <p:txBody>
          <a:bodyPr/>
          <a:lstStyle/>
          <a:p>
            <a:pPr marL="0" indent="0" eaLnBrk="1" hangingPunct="1">
              <a:spcAft>
                <a:spcPts val="1200"/>
              </a:spcAft>
              <a:buFontTx/>
              <a:buNone/>
              <a:defRPr/>
            </a:pPr>
            <a:r>
              <a:rPr lang="en-US" sz="3200" dirty="0"/>
              <a:t>Review the STL summary chart in the </a:t>
            </a:r>
            <a:r>
              <a:rPr lang="en-US" sz="3200" dirty="0" err="1"/>
              <a:t>STeLLA</a:t>
            </a:r>
            <a:r>
              <a:rPr lang="en-US" sz="3200" dirty="0"/>
              <a:t> strategies booklet and discuss these questions:</a:t>
            </a:r>
          </a:p>
          <a:p>
            <a:pPr marL="777240" indent="-457200" eaLnBrk="1" hangingPunct="1">
              <a:spcAft>
                <a:spcPts val="1200"/>
              </a:spcAft>
              <a:buFont typeface="+mj-lt"/>
              <a:buAutoNum type="arabicPeriod"/>
              <a:defRPr/>
            </a:pPr>
            <a:r>
              <a:rPr lang="en-US" sz="3200" dirty="0"/>
              <a:t>What pattern(s) do you see in this arrangement (organization) of the STL strategies? </a:t>
            </a:r>
          </a:p>
          <a:p>
            <a:pPr marL="777240" indent="-457200" eaLnBrk="1" hangingPunct="1">
              <a:spcBef>
                <a:spcPts val="0"/>
              </a:spcBef>
              <a:spcAft>
                <a:spcPts val="1200"/>
              </a:spcAft>
              <a:buFont typeface="+mj-lt"/>
              <a:buAutoNum type="arabicPeriod"/>
              <a:defRPr/>
            </a:pPr>
            <a:r>
              <a:rPr lang="en-US" sz="3200" dirty="0"/>
              <a:t>How does this arrangement (organization) highlight the differences and similarities among the Student Thinking Lens strategies?</a:t>
            </a:r>
          </a:p>
          <a:p>
            <a:pPr marL="609600" indent="-609600" eaLnBrk="1" hangingPunct="1">
              <a:buFontTx/>
              <a:buNone/>
              <a:defRPr/>
            </a:pPr>
            <a:endParaRPr lang="en-US" dirty="0"/>
          </a:p>
        </p:txBody>
      </p:sp>
    </p:spTree>
    <p:extLst>
      <p:ext uri="{BB962C8B-B14F-4D97-AF65-F5344CB8AC3E}">
        <p14:creationId xmlns:p14="http://schemas.microsoft.com/office/powerpoint/2010/main" val="2108677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990600"/>
          </a:xfrm>
        </p:spPr>
        <p:txBody>
          <a:bodyPr>
            <a:noAutofit/>
          </a:bodyPr>
          <a:lstStyle/>
          <a:p>
            <a:r>
              <a:rPr lang="en-US" spc="0" dirty="0"/>
              <a:t>Lesson Analysis: </a:t>
            </a:r>
            <a:r>
              <a:rPr lang="en-US" b="1" spc="0" dirty="0"/>
              <a:t>Review</a:t>
            </a:r>
            <a:r>
              <a:rPr lang="en-US" spc="0" dirty="0"/>
              <a:t> Lesson Context</a:t>
            </a:r>
          </a:p>
        </p:txBody>
      </p:sp>
      <p:sp>
        <p:nvSpPr>
          <p:cNvPr id="3" name="Content Placeholder 2"/>
          <p:cNvSpPr>
            <a:spLocks noGrp="1"/>
          </p:cNvSpPr>
          <p:nvPr>
            <p:ph idx="1"/>
          </p:nvPr>
        </p:nvSpPr>
        <p:spPr>
          <a:xfrm>
            <a:off x="533400" y="1676400"/>
            <a:ext cx="8229600" cy="4190999"/>
          </a:xfrm>
        </p:spPr>
        <p:txBody>
          <a:bodyPr/>
          <a:lstStyle/>
          <a:p>
            <a:pPr marL="0" indent="0">
              <a:buNone/>
            </a:pPr>
            <a:r>
              <a:rPr lang="en-US" sz="3200" dirty="0"/>
              <a:t>Read the lesson context for this video clip at the top of the transcript (handout 4.5 in your PD program binder). </a:t>
            </a:r>
          </a:p>
          <a:p>
            <a:pPr marL="0" indent="0">
              <a:buNone/>
            </a:pPr>
            <a:endParaRPr lang="en-US" dirty="0"/>
          </a:p>
        </p:txBody>
      </p:sp>
    </p:spTree>
    <p:extLst>
      <p:ext uri="{BB962C8B-B14F-4D97-AF65-F5344CB8AC3E}">
        <p14:creationId xmlns:p14="http://schemas.microsoft.com/office/powerpoint/2010/main" val="1292436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533400"/>
            <a:ext cx="8077200" cy="990600"/>
          </a:xfrm>
        </p:spPr>
        <p:txBody>
          <a:bodyPr>
            <a:noAutofit/>
          </a:bodyPr>
          <a:lstStyle/>
          <a:p>
            <a:pPr eaLnBrk="1" hangingPunct="1"/>
            <a:r>
              <a:rPr lang="en-US" sz="3800" dirty="0"/>
              <a:t>Lesson Analysis: </a:t>
            </a:r>
            <a:r>
              <a:rPr lang="en-US" sz="3800" b="1" dirty="0"/>
              <a:t>Identify</a:t>
            </a:r>
            <a:r>
              <a:rPr lang="en-US" sz="3800" dirty="0"/>
              <a:t> Student Thinking Lens Strategies</a:t>
            </a:r>
          </a:p>
        </p:txBody>
      </p:sp>
      <p:sp>
        <p:nvSpPr>
          <p:cNvPr id="22531" name="Rectangle 3"/>
          <p:cNvSpPr>
            <a:spLocks noGrp="1" noChangeArrowheads="1"/>
          </p:cNvSpPr>
          <p:nvPr>
            <p:ph type="body" idx="1"/>
          </p:nvPr>
        </p:nvSpPr>
        <p:spPr>
          <a:xfrm>
            <a:off x="685800" y="1676400"/>
            <a:ext cx="8001000" cy="4525962"/>
          </a:xfrm>
        </p:spPr>
        <p:txBody>
          <a:bodyPr/>
          <a:lstStyle/>
          <a:p>
            <a:pPr marL="365760" lvl="1" indent="-365760" eaLnBrk="1" hangingPunct="1">
              <a:spcBef>
                <a:spcPts val="1200"/>
              </a:spcBef>
              <a:spcAft>
                <a:spcPts val="300"/>
              </a:spcAft>
              <a:buFont typeface="Arial" pitchFamily="34" charset="0"/>
              <a:buChar char="•"/>
            </a:pPr>
            <a:r>
              <a:rPr lang="en-US" sz="3200" dirty="0"/>
              <a:t>What Student Thinking Lens strategies can you identify in this video clip?</a:t>
            </a:r>
          </a:p>
          <a:p>
            <a:pPr marL="365760" lvl="1" indent="-365760" eaLnBrk="1" hangingPunct="1">
              <a:spcBef>
                <a:spcPts val="1200"/>
              </a:spcBef>
              <a:buFont typeface="Arial" pitchFamily="34" charset="0"/>
              <a:buChar char="•"/>
            </a:pPr>
            <a:r>
              <a:rPr lang="en-US" sz="3200" dirty="0"/>
              <a:t>After watching the video, study the transcript (handout 4.5) and fill in handout 4.6 (Identifying Student thinking Lens Strategies). </a:t>
            </a:r>
          </a:p>
          <a:p>
            <a:pPr marL="365760" lvl="1" indent="-365760" eaLnBrk="1" hangingPunct="1">
              <a:spcBef>
                <a:spcPts val="1200"/>
              </a:spcBef>
              <a:buFont typeface="Arial" pitchFamily="34" charset="0"/>
              <a:buChar char="•"/>
            </a:pPr>
            <a:r>
              <a:rPr lang="en-US" sz="3200" dirty="0"/>
              <a:t>Be ready to share your findings with the group, including any missed opportunities.</a:t>
            </a:r>
            <a:endParaRPr lang="en-US" sz="3200" i="1" dirty="0"/>
          </a:p>
          <a:p>
            <a:pPr marL="274637" lvl="1" indent="0" eaLnBrk="1" hangingPunct="1">
              <a:buNone/>
            </a:pPr>
            <a:endParaRPr lang="en-US" dirty="0"/>
          </a:p>
          <a:p>
            <a:pPr marL="274637" lvl="1" indent="0" eaLnBrk="1" hangingPunct="1">
              <a:buNone/>
            </a:pPr>
            <a:endParaRPr lang="en-US" dirty="0"/>
          </a:p>
          <a:p>
            <a:pPr marL="274637" lvl="1" indent="0" eaLnBrk="1" hangingPunct="1">
              <a:buNone/>
            </a:pPr>
            <a:endParaRPr lang="en-US" b="1" dirty="0"/>
          </a:p>
          <a:p>
            <a:pPr marL="274637" lvl="1" indent="0" eaLnBrk="1" hangingPunct="1">
              <a:buNone/>
            </a:pPr>
            <a:endParaRPr lang="en-US" b="1" dirty="0"/>
          </a:p>
          <a:p>
            <a:pPr eaLnBrk="1" hangingPunct="1"/>
            <a:endParaRPr lang="en-US" sz="2000" dirty="0"/>
          </a:p>
          <a:p>
            <a:pPr marL="0" indent="0" eaLnBrk="1" hangingPunct="1">
              <a:buNone/>
            </a:pPr>
            <a:endParaRPr lang="en-US" sz="2000" dirty="0"/>
          </a:p>
        </p:txBody>
      </p:sp>
      <p:sp>
        <p:nvSpPr>
          <p:cNvPr id="3" name="TextBox 2">
            <a:hlinkClick r:id="rId3" action="ppaction://hlinkfile"/>
          </p:cNvPr>
          <p:cNvSpPr txBox="1"/>
          <p:nvPr/>
        </p:nvSpPr>
        <p:spPr>
          <a:xfrm flipH="1">
            <a:off x="2895600" y="6248400"/>
            <a:ext cx="5943600" cy="369332"/>
          </a:xfrm>
          <a:prstGeom prst="rect">
            <a:avLst/>
          </a:prstGeom>
          <a:noFill/>
        </p:spPr>
        <p:txBody>
          <a:bodyPr wrap="square" rtlCol="0">
            <a:spAutoFit/>
          </a:bodyPr>
          <a:lstStyle/>
          <a:p>
            <a:r>
              <a:rPr lang="en-US" dirty="0">
                <a:solidFill>
                  <a:srgbClr val="0070C0"/>
                </a:solidFill>
              </a:rPr>
              <a:t>Link to video clip: </a:t>
            </a:r>
            <a:r>
              <a:rPr lang="en-US" dirty="0">
                <a:solidFill>
                  <a:srgbClr val="0070C0"/>
                </a:solidFill>
                <a:hlinkClick r:id="rId4"/>
              </a:rPr>
              <a:t>4.2_stella_GEN_kawamura_L3_c4</a:t>
            </a:r>
            <a:endParaRPr lang="en-US" dirty="0">
              <a:solidFill>
                <a:srgbClr val="0070C0"/>
              </a:solidFill>
            </a:endParaRPr>
          </a:p>
        </p:txBody>
      </p:sp>
    </p:spTree>
    <p:extLst>
      <p:ext uri="{BB962C8B-B14F-4D97-AF65-F5344CB8AC3E}">
        <p14:creationId xmlns:p14="http://schemas.microsoft.com/office/powerpoint/2010/main" val="23561943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a:t>Agenda for Day 4</a:t>
            </a:r>
          </a:p>
        </p:txBody>
      </p:sp>
      <p:sp>
        <p:nvSpPr>
          <p:cNvPr id="3" name="Content Placeholder 2"/>
          <p:cNvSpPr>
            <a:spLocks noGrp="1"/>
          </p:cNvSpPr>
          <p:nvPr>
            <p:ph idx="1"/>
          </p:nvPr>
        </p:nvSpPr>
        <p:spPr>
          <a:xfrm>
            <a:off x="685800" y="1371600"/>
            <a:ext cx="8001000" cy="4876800"/>
          </a:xfrm>
        </p:spPr>
        <p:txBody>
          <a:bodyPr/>
          <a:lstStyle/>
          <a:p>
            <a:pPr marL="365760" indent="-365760">
              <a:spcBef>
                <a:spcPts val="300"/>
              </a:spcBef>
            </a:pPr>
            <a:r>
              <a:rPr lang="en-US" sz="3000" dirty="0"/>
              <a:t>Day-3 reflections</a:t>
            </a:r>
          </a:p>
          <a:p>
            <a:pPr marL="365760" indent="-365760">
              <a:spcBef>
                <a:spcPts val="300"/>
              </a:spcBef>
            </a:pPr>
            <a:r>
              <a:rPr lang="en-US" sz="3000" dirty="0"/>
              <a:t>Importance of STL strategy 5: constructing explanations</a:t>
            </a:r>
          </a:p>
          <a:p>
            <a:pPr marL="365760" indent="-365760">
              <a:spcBef>
                <a:spcPts val="300"/>
              </a:spcBef>
            </a:pPr>
            <a:r>
              <a:rPr lang="en-US" sz="3000" dirty="0"/>
              <a:t>Introducing Student Thinking Lens strategy 6</a:t>
            </a:r>
          </a:p>
          <a:p>
            <a:pPr marL="365760" indent="-365760">
              <a:spcBef>
                <a:spcPts val="300"/>
              </a:spcBef>
            </a:pPr>
            <a:r>
              <a:rPr lang="en-US" sz="3000" dirty="0"/>
              <a:t>Lesson analysis: STL strategy 6</a:t>
            </a:r>
          </a:p>
          <a:p>
            <a:pPr marL="365760" indent="-365760">
              <a:spcBef>
                <a:spcPts val="300"/>
              </a:spcBef>
            </a:pPr>
            <a:r>
              <a:rPr lang="en-US" sz="3000" dirty="0"/>
              <a:t>Review: STL strategies 1–6</a:t>
            </a:r>
          </a:p>
          <a:p>
            <a:pPr marL="365760" indent="-365760">
              <a:spcBef>
                <a:spcPts val="300"/>
              </a:spcBef>
            </a:pPr>
            <a:r>
              <a:rPr lang="en-US" sz="3000" dirty="0"/>
              <a:t>Genetics</a:t>
            </a:r>
            <a:r>
              <a:rPr lang="en-US" sz="3000" dirty="0">
                <a:solidFill>
                  <a:srgbClr val="0070C0"/>
                </a:solidFill>
              </a:rPr>
              <a:t> </a:t>
            </a:r>
            <a:r>
              <a:rPr lang="en-US" sz="3000" dirty="0"/>
              <a:t>lesson plans review</a:t>
            </a:r>
          </a:p>
          <a:p>
            <a:pPr marL="365760" indent="-365760">
              <a:spcBef>
                <a:spcPts val="300"/>
              </a:spcBef>
            </a:pPr>
            <a:r>
              <a:rPr lang="en-US" sz="3000" dirty="0"/>
              <a:t>Lunch</a:t>
            </a:r>
          </a:p>
          <a:p>
            <a:pPr marL="365760" indent="-365760">
              <a:spcBef>
                <a:spcPts val="300"/>
              </a:spcBef>
            </a:pPr>
            <a:r>
              <a:rPr lang="en-US" sz="3000" dirty="0"/>
              <a:t>Content deepening: genetics</a:t>
            </a:r>
          </a:p>
          <a:p>
            <a:pPr marL="365760" indent="-365760">
              <a:spcBef>
                <a:spcPts val="300"/>
              </a:spcBef>
            </a:pPr>
            <a:r>
              <a:rPr lang="en-US" sz="3000" dirty="0"/>
              <a:t>Summary, homework, and reflections</a:t>
            </a:r>
          </a:p>
        </p:txBody>
      </p:sp>
    </p:spTree>
    <p:extLst>
      <p:ext uri="{BB962C8B-B14F-4D97-AF65-F5344CB8AC3E}">
        <p14:creationId xmlns:p14="http://schemas.microsoft.com/office/powerpoint/2010/main" val="2508046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pPr marL="0" indent="0" algn="ctr">
              <a:spcBef>
                <a:spcPts val="0"/>
              </a:spcBef>
              <a:buNone/>
            </a:pPr>
            <a:r>
              <a:rPr lang="en-US" sz="4000" dirty="0" err="1">
                <a:solidFill>
                  <a:schemeClr val="tx2"/>
                </a:solidFill>
              </a:rPr>
              <a:t>RESPeCT</a:t>
            </a:r>
            <a:r>
              <a:rPr lang="en-US" sz="4000" dirty="0">
                <a:solidFill>
                  <a:schemeClr val="tx2"/>
                </a:solidFill>
              </a:rPr>
              <a:t> PD Program School-Year Plan</a:t>
            </a:r>
          </a:p>
        </p:txBody>
      </p:sp>
      <p:graphicFrame>
        <p:nvGraphicFramePr>
          <p:cNvPr id="6" name="Table 5"/>
          <p:cNvGraphicFramePr>
            <a:graphicFrameLocks noGrp="1"/>
          </p:cNvGraphicFramePr>
          <p:nvPr>
            <p:extLst>
              <p:ext uri="{D42A27DB-BD31-4B8C-83A1-F6EECF244321}">
                <p14:modId xmlns:p14="http://schemas.microsoft.com/office/powerpoint/2010/main" val="4173473626"/>
              </p:ext>
            </p:extLst>
          </p:nvPr>
        </p:nvGraphicFramePr>
        <p:xfrm>
          <a:off x="381000" y="1142999"/>
          <a:ext cx="8382000" cy="5320207"/>
        </p:xfrm>
        <a:graphic>
          <a:graphicData uri="http://schemas.openxmlformats.org/drawingml/2006/table">
            <a:tbl>
              <a:tblPr firstRow="1" bandRow="1">
                <a:tableStyleId>{5C22544A-7EE6-4342-B048-85BDC9FD1C3A}</a:tableStyleId>
              </a:tblPr>
              <a:tblGrid>
                <a:gridCol w="1885950">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gridCol w="2095500">
                  <a:extLst>
                    <a:ext uri="{9D8B030D-6E8A-4147-A177-3AD203B41FA5}">
                      <a16:colId xmlns:a16="http://schemas.microsoft.com/office/drawing/2014/main" val="20003"/>
                    </a:ext>
                  </a:extLst>
                </a:gridCol>
              </a:tblGrid>
              <a:tr h="137160">
                <a:tc gridSpan="4">
                  <a:txBody>
                    <a:bodyPr/>
                    <a:lstStyle/>
                    <a:p>
                      <a:pPr algn="ctr"/>
                      <a:r>
                        <a:rPr lang="en-US" dirty="0"/>
                        <a:t>Summer Institute</a:t>
                      </a:r>
                    </a:p>
                  </a:txBody>
                  <a:tcPr>
                    <a:solidFill>
                      <a:schemeClr val="bg1">
                        <a:lumMod val="65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707025">
                <a:tc gridSpan="2">
                  <a:txBody>
                    <a:bodyPr/>
                    <a:lstStyle/>
                    <a:p>
                      <a:r>
                        <a:rPr lang="en-US" b="1" u="none" dirty="0"/>
                        <a:t>Content deepening</a:t>
                      </a:r>
                      <a:r>
                        <a:rPr lang="en-US" b="1" dirty="0"/>
                        <a:t>:</a:t>
                      </a:r>
                      <a:r>
                        <a:rPr lang="en-US" b="1" baseline="0" dirty="0"/>
                        <a:t> </a:t>
                      </a:r>
                      <a:r>
                        <a:rPr lang="en-US" baseline="0" dirty="0"/>
                        <a:t>Genetics and the Sun’s Effect on Climate</a:t>
                      </a:r>
                      <a:endParaRPr lang="en-US" dirty="0">
                        <a:solidFill>
                          <a:srgbClr val="0070C0"/>
                        </a:solidFill>
                      </a:endParaRPr>
                    </a:p>
                  </a:txBody>
                  <a:tcPr/>
                </a:tc>
                <a:tc hMerge="1">
                  <a:txBody>
                    <a:bodyPr/>
                    <a:lstStyle/>
                    <a:p>
                      <a:endParaRPr lang="en-US" dirty="0"/>
                    </a:p>
                  </a:txBody>
                  <a:tcPr/>
                </a:tc>
                <a:tc gridSpan="2">
                  <a:txBody>
                    <a:bodyPr/>
                    <a:lstStyle/>
                    <a:p>
                      <a:r>
                        <a:rPr lang="en-US" b="1" u="none" dirty="0"/>
                        <a:t>Lesson analysis:</a:t>
                      </a:r>
                      <a:r>
                        <a:rPr lang="en-US" b="1" u="none" baseline="0" dirty="0"/>
                        <a:t> </a:t>
                      </a:r>
                      <a:r>
                        <a:rPr lang="en-US" baseline="0" dirty="0"/>
                        <a:t>Introduction to the </a:t>
                      </a:r>
                      <a:r>
                        <a:rPr lang="en-US" baseline="0" dirty="0" err="1"/>
                        <a:t>STeLLA</a:t>
                      </a:r>
                      <a:r>
                        <a:rPr lang="en-US" baseline="0" dirty="0"/>
                        <a:t>  framework and strategies</a:t>
                      </a:r>
                    </a:p>
                  </a:txBody>
                  <a:tcPr/>
                </a:tc>
                <a:tc hMerge="1">
                  <a:txBody>
                    <a:bodyPr/>
                    <a:lstStyle/>
                    <a:p>
                      <a:endParaRPr lang="en-US" dirty="0"/>
                    </a:p>
                  </a:txBody>
                  <a:tcPr/>
                </a:tc>
                <a:extLst>
                  <a:ext uri="{0D108BD9-81ED-4DB2-BD59-A6C34878D82A}">
                    <a16:rowId xmlns:a16="http://schemas.microsoft.com/office/drawing/2014/main" val="10001"/>
                  </a:ext>
                </a:extLst>
              </a:tr>
              <a:tr h="409626">
                <a:tc gridSpan="4">
                  <a:txBody>
                    <a:bodyPr/>
                    <a:lstStyle/>
                    <a:p>
                      <a:pPr algn="ctr"/>
                      <a:r>
                        <a:rPr lang="en-US" sz="1800" b="1" kern="1200" dirty="0">
                          <a:solidFill>
                            <a:schemeClr val="lt1"/>
                          </a:solidFill>
                          <a:latin typeface="+mn-lt"/>
                          <a:ea typeface="+mn-ea"/>
                          <a:cs typeface="+mn-cs"/>
                        </a:rPr>
                        <a:t>Fall Study-Group Sessions</a:t>
                      </a:r>
                    </a:p>
                  </a:txBody>
                  <a:tcPr>
                    <a:solidFill>
                      <a:schemeClr val="bg1">
                        <a:lumMod val="65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2"/>
                  </a:ext>
                </a:extLst>
              </a:tr>
              <a:tr h="1638503">
                <a:tc>
                  <a:txBody>
                    <a:bodyPr/>
                    <a:lstStyle/>
                    <a:p>
                      <a:pPr algn="ctr"/>
                      <a:r>
                        <a:rPr lang="en-US" dirty="0"/>
                        <a:t>Fall Teaching</a:t>
                      </a:r>
                    </a:p>
                    <a:p>
                      <a:pPr algn="ctr"/>
                      <a:r>
                        <a:rPr lang="en-US" dirty="0"/>
                        <a:t>Rounds 1 and 2</a:t>
                      </a:r>
                    </a:p>
                  </a:txBody>
                  <a:tcPr anchor="ctr"/>
                </a:tc>
                <a:tc gridSpan="2">
                  <a:txBody>
                    <a:bodyPr/>
                    <a:lstStyle/>
                    <a:p>
                      <a:pPr marL="285750" indent="-285750">
                        <a:buFont typeface="Arial" panose="020B0604020202020204" pitchFamily="34" charset="0"/>
                        <a:buChar char="•"/>
                      </a:pPr>
                      <a:r>
                        <a:rPr lang="en-US" sz="1500" dirty="0"/>
                        <a:t>Use the </a:t>
                      </a:r>
                      <a:r>
                        <a:rPr lang="en-US" sz="1500" dirty="0" err="1"/>
                        <a:t>STeLLA</a:t>
                      </a:r>
                      <a:r>
                        <a:rPr lang="en-US" sz="1500" baseline="0" dirty="0"/>
                        <a:t> strategies while teaching lessons on sun’s effect on climate.</a:t>
                      </a:r>
                      <a:endParaRPr lang="en-US" sz="1500" baseline="0" dirty="0">
                        <a:solidFill>
                          <a:srgbClr val="0070C0"/>
                        </a:solidFill>
                      </a:endParaRPr>
                    </a:p>
                    <a:p>
                      <a:pPr marL="285750" indent="-285750">
                        <a:buFont typeface="Arial" panose="020B0604020202020204" pitchFamily="34" charset="0"/>
                        <a:buChar char="•"/>
                      </a:pPr>
                      <a:r>
                        <a:rPr lang="en-US" sz="1500" baseline="0" dirty="0"/>
                        <a:t>Analyze student thinking and science content storylines using video from our own classrooms.</a:t>
                      </a:r>
                    </a:p>
                    <a:p>
                      <a:pPr marL="285750" indent="-285750">
                        <a:buFont typeface="Arial" panose="020B0604020202020204" pitchFamily="34" charset="0"/>
                        <a:buChar char="•"/>
                      </a:pPr>
                      <a:r>
                        <a:rPr lang="en-US" sz="1500" baseline="0" dirty="0"/>
                        <a:t>Deepen content knowledge of sun’s effect on climate through lesson video analysis.</a:t>
                      </a:r>
                      <a:endParaRPr lang="en-US" sz="1500" dirty="0"/>
                    </a:p>
                  </a:txBody>
                  <a:tcPr/>
                </a:tc>
                <a:tc hMerge="1">
                  <a:txBody>
                    <a:bodyPr/>
                    <a:lstStyle/>
                    <a:p>
                      <a:endParaRPr lang="en-US"/>
                    </a:p>
                  </a:txBody>
                  <a:tcPr/>
                </a:tc>
                <a:tc>
                  <a:txBody>
                    <a:bodyPr/>
                    <a:lstStyle/>
                    <a:p>
                      <a:pPr algn="ctr"/>
                      <a:r>
                        <a:rPr lang="en-US" dirty="0">
                          <a:solidFill>
                            <a:schemeClr val="tx1"/>
                          </a:solidFill>
                        </a:rPr>
                        <a:t>The Sun’s Effect on Climate</a:t>
                      </a:r>
                    </a:p>
                  </a:txBody>
                  <a:tcPr anchor="ctr"/>
                </a:tc>
                <a:extLst>
                  <a:ext uri="{0D108BD9-81ED-4DB2-BD59-A6C34878D82A}">
                    <a16:rowId xmlns:a16="http://schemas.microsoft.com/office/drawing/2014/main" val="10003"/>
                  </a:ext>
                </a:extLst>
              </a:tr>
              <a:tr h="454516">
                <a:tc gridSpan="4">
                  <a:txBody>
                    <a:bodyPr/>
                    <a:lstStyle/>
                    <a:p>
                      <a:pPr algn="ctr"/>
                      <a:r>
                        <a:rPr lang="en-US" sz="1800" b="1" kern="1200" dirty="0">
                          <a:solidFill>
                            <a:schemeClr val="bg1"/>
                          </a:solidFill>
                          <a:latin typeface="+mn-lt"/>
                          <a:ea typeface="+mn-ea"/>
                          <a:cs typeface="+mn-cs"/>
                        </a:rPr>
                        <a:t>Spring Study-Group Sessions</a:t>
                      </a:r>
                    </a:p>
                  </a:txBody>
                  <a:tcPr anchor="ctr">
                    <a:solidFill>
                      <a:schemeClr val="bg1">
                        <a:lumMod val="65000"/>
                      </a:schemeClr>
                    </a:solidFill>
                  </a:tcPr>
                </a:tc>
                <a:tc hMerge="1">
                  <a:txBody>
                    <a:bodyPr/>
                    <a:lstStyle/>
                    <a:p>
                      <a:pPr marL="285750" indent="-285750">
                        <a:buFont typeface="Arial" panose="020B0604020202020204" pitchFamily="34" charset="0"/>
                        <a:buChar char="•"/>
                      </a:pPr>
                      <a:endParaRPr lang="en-US" sz="1400" dirty="0"/>
                    </a:p>
                  </a:txBody>
                  <a:tcPr/>
                </a:tc>
                <a:tc hMerge="1">
                  <a:txBody>
                    <a:bodyPr/>
                    <a:lstStyle/>
                    <a:p>
                      <a:endParaRPr lang="en-US"/>
                    </a:p>
                  </a:txBody>
                  <a:tcPr/>
                </a:tc>
                <a:tc hMerge="1">
                  <a:txBody>
                    <a:bodyPr/>
                    <a:lstStyle/>
                    <a:p>
                      <a:pPr algn="ctr"/>
                      <a:endParaRPr lang="en-US" dirty="0"/>
                    </a:p>
                  </a:txBody>
                  <a:tcPr anchor="ctr"/>
                </a:tc>
                <a:extLst>
                  <a:ext uri="{0D108BD9-81ED-4DB2-BD59-A6C34878D82A}">
                    <a16:rowId xmlns:a16="http://schemas.microsoft.com/office/drawing/2014/main" val="10004"/>
                  </a:ext>
                </a:extLst>
              </a:tr>
              <a:tr h="1638503">
                <a:tc>
                  <a:txBody>
                    <a:bodyPr/>
                    <a:lstStyle/>
                    <a:p>
                      <a:pPr algn="ctr"/>
                      <a:r>
                        <a:rPr lang="en-US" dirty="0"/>
                        <a:t>Spring Teaching</a:t>
                      </a:r>
                    </a:p>
                    <a:p>
                      <a:pPr algn="ctr"/>
                      <a:r>
                        <a:rPr lang="en-US" dirty="0"/>
                        <a:t>Rounds 1 and 2</a:t>
                      </a:r>
                    </a:p>
                  </a:txBody>
                  <a:tcPr anchor="ctr"/>
                </a:tc>
                <a:tc gridSpan="2">
                  <a:txBody>
                    <a:bodyPr/>
                    <a:lstStyle/>
                    <a:p>
                      <a:pPr marL="285750" indent="-285750">
                        <a:buFont typeface="Arial" panose="020B0604020202020204" pitchFamily="34" charset="0"/>
                        <a:buChar char="•"/>
                      </a:pPr>
                      <a:r>
                        <a:rPr lang="en-US" sz="1500" dirty="0">
                          <a:solidFill>
                            <a:schemeClr val="tx1"/>
                          </a:solidFill>
                        </a:rPr>
                        <a:t>Use the </a:t>
                      </a:r>
                      <a:r>
                        <a:rPr lang="en-US" sz="1500" dirty="0" err="1">
                          <a:solidFill>
                            <a:schemeClr val="tx1"/>
                          </a:solidFill>
                        </a:rPr>
                        <a:t>STeLLA</a:t>
                      </a:r>
                      <a:r>
                        <a:rPr lang="en-US" sz="1500" baseline="0" dirty="0">
                          <a:solidFill>
                            <a:schemeClr val="tx1"/>
                          </a:solidFill>
                        </a:rPr>
                        <a:t> strategies while teaching lessons on genetics.</a:t>
                      </a:r>
                      <a:endParaRPr lang="en-US" sz="1500" dirty="0">
                        <a:solidFill>
                          <a:schemeClr val="tx1"/>
                        </a:solidFill>
                      </a:endParaRPr>
                    </a:p>
                    <a:p>
                      <a:pPr marL="285750" indent="-285750">
                        <a:buFont typeface="Arial" panose="020B0604020202020204" pitchFamily="34" charset="0"/>
                        <a:buChar char="•"/>
                      </a:pPr>
                      <a:r>
                        <a:rPr lang="en-US" sz="1500" dirty="0">
                          <a:solidFill>
                            <a:schemeClr val="tx1"/>
                          </a:solidFill>
                        </a:rPr>
                        <a:t>Analyze</a:t>
                      </a:r>
                      <a:r>
                        <a:rPr lang="en-US" sz="1500" baseline="0" dirty="0">
                          <a:solidFill>
                            <a:schemeClr val="tx1"/>
                          </a:solidFill>
                        </a:rPr>
                        <a:t> student thinking and science content storylines using video from our own classrooms.</a:t>
                      </a:r>
                    </a:p>
                    <a:p>
                      <a:pPr marL="285750" indent="-285750">
                        <a:buFont typeface="Arial" panose="020B0604020202020204" pitchFamily="34" charset="0"/>
                        <a:buChar char="•"/>
                      </a:pPr>
                      <a:r>
                        <a:rPr lang="en-US" sz="1500" baseline="0" dirty="0">
                          <a:solidFill>
                            <a:schemeClr val="tx1"/>
                          </a:solidFill>
                        </a:rPr>
                        <a:t>Deepen content knowledge of genetics through lesson video analysis. </a:t>
                      </a:r>
                      <a:endParaRPr lang="en-US" sz="1500" dirty="0">
                        <a:solidFill>
                          <a:schemeClr val="tx1"/>
                        </a:solidFill>
                      </a:endParaRPr>
                    </a:p>
                  </a:txBody>
                  <a:tcPr/>
                </a:tc>
                <a:tc hMerge="1">
                  <a:txBody>
                    <a:bodyPr/>
                    <a:lstStyle/>
                    <a:p>
                      <a:endParaRPr lang="en-US"/>
                    </a:p>
                  </a:txBody>
                  <a:tcPr/>
                </a:tc>
                <a:tc>
                  <a:txBody>
                    <a:bodyPr/>
                    <a:lstStyle/>
                    <a:p>
                      <a:pPr marL="0" algn="ctr" defTabSz="914400" rtl="0" eaLnBrk="1" latinLnBrk="0" hangingPunct="1"/>
                      <a:r>
                        <a:rPr lang="en-US" sz="1800" kern="1200" baseline="0" dirty="0">
                          <a:solidFill>
                            <a:schemeClr val="tx1"/>
                          </a:solidFill>
                          <a:latin typeface="+mn-lt"/>
                          <a:ea typeface="+mn-ea"/>
                          <a:cs typeface="+mn-cs"/>
                        </a:rPr>
                        <a:t>Genetics</a:t>
                      </a:r>
                      <a:endParaRPr lang="en-US" sz="1800" kern="1200" dirty="0">
                        <a:solidFill>
                          <a:schemeClr val="tx1"/>
                        </a:solidFill>
                        <a:latin typeface="+mn-lt"/>
                        <a:ea typeface="+mn-ea"/>
                        <a:cs typeface="+mn-cs"/>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14003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r>
              <a:rPr lang="en-US" sz="3800" dirty="0"/>
              <a:t>The </a:t>
            </a:r>
            <a:r>
              <a:rPr lang="en-US" sz="3800" dirty="0" err="1"/>
              <a:t>RESPeCT</a:t>
            </a:r>
            <a:r>
              <a:rPr lang="en-US" sz="3800" dirty="0"/>
              <a:t> Lesson Plans as a Study Tool: Part 1</a:t>
            </a:r>
          </a:p>
        </p:txBody>
      </p:sp>
      <p:sp>
        <p:nvSpPr>
          <p:cNvPr id="3" name="Content Placeholder 2"/>
          <p:cNvSpPr>
            <a:spLocks noGrp="1"/>
          </p:cNvSpPr>
          <p:nvPr>
            <p:ph idx="1"/>
          </p:nvPr>
        </p:nvSpPr>
        <p:spPr>
          <a:xfrm>
            <a:off x="533400" y="1828800"/>
            <a:ext cx="8229600" cy="4876800"/>
          </a:xfrm>
        </p:spPr>
        <p:txBody>
          <a:bodyPr/>
          <a:lstStyle/>
          <a:p>
            <a:pPr marL="0" indent="0">
              <a:spcBef>
                <a:spcPts val="0"/>
              </a:spcBef>
              <a:spcAft>
                <a:spcPts val="1200"/>
              </a:spcAft>
              <a:buNone/>
            </a:pPr>
            <a:r>
              <a:rPr lang="en-US" sz="3200" dirty="0"/>
              <a:t>The </a:t>
            </a:r>
            <a:r>
              <a:rPr lang="en-US" sz="3200" dirty="0" err="1"/>
              <a:t>RESPeCT</a:t>
            </a:r>
            <a:r>
              <a:rPr lang="en-US" sz="3200" dirty="0"/>
              <a:t> lesson plans are </a:t>
            </a:r>
            <a:r>
              <a:rPr lang="en-US" sz="3200" b="1" dirty="0"/>
              <a:t>study tools </a:t>
            </a:r>
            <a:r>
              <a:rPr lang="en-US" sz="3200" dirty="0"/>
              <a:t>designed to support your learning and for our study group to analyze. </a:t>
            </a:r>
          </a:p>
          <a:p>
            <a:pPr marL="0" indent="0">
              <a:spcBef>
                <a:spcPts val="0"/>
              </a:spcBef>
              <a:spcAft>
                <a:spcPts val="1200"/>
              </a:spcAft>
              <a:buNone/>
            </a:pPr>
            <a:r>
              <a:rPr lang="en-US" sz="3200" dirty="0"/>
              <a:t>This has two implications. </a:t>
            </a:r>
          </a:p>
          <a:p>
            <a:pPr marL="685800" indent="-457200">
              <a:spcBef>
                <a:spcPts val="0"/>
              </a:spcBef>
              <a:spcAft>
                <a:spcPts val="1200"/>
              </a:spcAft>
              <a:buFont typeface="+mj-lt"/>
              <a:buAutoNum type="arabicPeriod"/>
            </a:pPr>
            <a:r>
              <a:rPr lang="en-US" sz="3200" dirty="0"/>
              <a:t>These lessons don’t represent a complete unit. You may need to add lessons to help your students achieve all the learning goals, and …</a:t>
            </a:r>
          </a:p>
        </p:txBody>
      </p:sp>
    </p:spTree>
    <p:extLst>
      <p:ext uri="{BB962C8B-B14F-4D97-AF65-F5344CB8AC3E}">
        <p14:creationId xmlns:p14="http://schemas.microsoft.com/office/powerpoint/2010/main" val="84086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The </a:t>
            </a:r>
            <a:r>
              <a:rPr lang="en-US" sz="3800" dirty="0" err="1"/>
              <a:t>RESPeCT</a:t>
            </a:r>
            <a:r>
              <a:rPr lang="en-US" sz="3800" dirty="0"/>
              <a:t> Lesson Plans as a Study Tool: Part 2</a:t>
            </a:r>
          </a:p>
        </p:txBody>
      </p:sp>
      <p:sp>
        <p:nvSpPr>
          <p:cNvPr id="3" name="Content Placeholder 2"/>
          <p:cNvSpPr>
            <a:spLocks noGrp="1"/>
          </p:cNvSpPr>
          <p:nvPr>
            <p:ph idx="1"/>
          </p:nvPr>
        </p:nvSpPr>
        <p:spPr>
          <a:xfrm>
            <a:off x="457200" y="1752600"/>
            <a:ext cx="8229600" cy="4876800"/>
          </a:xfrm>
        </p:spPr>
        <p:txBody>
          <a:bodyPr/>
          <a:lstStyle/>
          <a:p>
            <a:pPr marL="365760" indent="-365760">
              <a:spcBef>
                <a:spcPts val="0"/>
              </a:spcBef>
              <a:spcAft>
                <a:spcPts val="600"/>
              </a:spcAft>
              <a:buFont typeface="+mj-lt"/>
              <a:buAutoNum type="arabicPeriod" startAt="2"/>
            </a:pPr>
            <a:r>
              <a:rPr lang="en-US" sz="3000" dirty="0"/>
              <a:t>As a study tool, the lesson plans are highly scripted to model how they might be implemented. </a:t>
            </a:r>
          </a:p>
          <a:p>
            <a:pPr marL="777240" indent="-457200">
              <a:spcBef>
                <a:spcPts val="0"/>
              </a:spcBef>
              <a:spcAft>
                <a:spcPts val="600"/>
              </a:spcAft>
              <a:buAutoNum type="alphaLcPeriod"/>
            </a:pPr>
            <a:r>
              <a:rPr lang="en-US" sz="3000" dirty="0"/>
              <a:t>Study this script in your lesson planning.</a:t>
            </a:r>
          </a:p>
          <a:p>
            <a:pPr marL="777240" indent="-457200">
              <a:spcBef>
                <a:spcPts val="0"/>
              </a:spcBef>
              <a:spcAft>
                <a:spcPts val="600"/>
              </a:spcAft>
              <a:buAutoNum type="alphaLcPeriod"/>
            </a:pPr>
            <a:r>
              <a:rPr lang="en-US" sz="3000" dirty="0"/>
              <a:t>Adapt the plans and PowerPoint slides to make them work for you and your students (but don’t add or drop main activities).</a:t>
            </a:r>
          </a:p>
          <a:p>
            <a:pPr marL="777240" indent="-457200">
              <a:spcBef>
                <a:spcPts val="0"/>
              </a:spcBef>
              <a:spcAft>
                <a:spcPts val="600"/>
              </a:spcAft>
              <a:buAutoNum type="alphaLcPeriod"/>
            </a:pPr>
            <a:r>
              <a:rPr lang="en-US" sz="3000" dirty="0"/>
              <a:t>You don’t have to be tied to the script as you teach! Using the slides as a guide can help free you from the script. </a:t>
            </a:r>
          </a:p>
        </p:txBody>
      </p:sp>
    </p:spTree>
    <p:extLst>
      <p:ext uri="{BB962C8B-B14F-4D97-AF65-F5344CB8AC3E}">
        <p14:creationId xmlns:p14="http://schemas.microsoft.com/office/powerpoint/2010/main" val="387050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lstStyle/>
          <a:p>
            <a:r>
              <a:rPr lang="en-US" dirty="0"/>
              <a:t>Lesson Plan Conversation</a:t>
            </a:r>
          </a:p>
        </p:txBody>
      </p:sp>
      <p:sp>
        <p:nvSpPr>
          <p:cNvPr id="3" name="Content Placeholder 2"/>
          <p:cNvSpPr>
            <a:spLocks noGrp="1"/>
          </p:cNvSpPr>
          <p:nvPr>
            <p:ph idx="1"/>
          </p:nvPr>
        </p:nvSpPr>
        <p:spPr>
          <a:xfrm>
            <a:off x="533400" y="1143000"/>
            <a:ext cx="8610600" cy="5486400"/>
          </a:xfrm>
        </p:spPr>
        <p:txBody>
          <a:bodyPr/>
          <a:lstStyle/>
          <a:p>
            <a:pPr marL="365760" indent="-365760">
              <a:spcBef>
                <a:spcPts val="0"/>
              </a:spcBef>
              <a:spcAft>
                <a:spcPts val="300"/>
              </a:spcAft>
              <a:buFont typeface="+mj-lt"/>
              <a:buAutoNum type="arabicPeriod"/>
              <a:defRPr/>
            </a:pPr>
            <a:r>
              <a:rPr lang="en-US" sz="2400" b="1" dirty="0">
                <a:ea typeface="Times New Roman"/>
              </a:rPr>
              <a:t>The science content storyline across lessons</a:t>
            </a:r>
          </a:p>
          <a:p>
            <a:pPr marL="777240" lvl="1" indent="-274320">
              <a:spcBef>
                <a:spcPts val="0"/>
              </a:spcBef>
              <a:spcAft>
                <a:spcPts val="0"/>
              </a:spcAft>
              <a:buFont typeface="Arial" pitchFamily="34" charset="0"/>
              <a:buChar char="•"/>
              <a:defRPr/>
            </a:pPr>
            <a:r>
              <a:rPr lang="en-US" dirty="0">
                <a:ea typeface="Times New Roman"/>
              </a:rPr>
              <a:t>Review the main learning goal for each lesson sequentially.</a:t>
            </a:r>
          </a:p>
          <a:p>
            <a:pPr marL="365760" indent="-365760">
              <a:spcBef>
                <a:spcPts val="600"/>
              </a:spcBef>
              <a:spcAft>
                <a:spcPts val="0"/>
              </a:spcAft>
              <a:buFont typeface="+mj-lt"/>
              <a:buAutoNum type="arabicPeriod"/>
              <a:defRPr/>
            </a:pPr>
            <a:r>
              <a:rPr lang="en-US" sz="2400" b="1" dirty="0">
                <a:ea typeface="Times New Roman"/>
              </a:rPr>
              <a:t>The science content storyline within lessons </a:t>
            </a:r>
            <a:r>
              <a:rPr lang="en-US" sz="2400" dirty="0">
                <a:ea typeface="Times New Roman"/>
              </a:rPr>
              <a:t>(5</a:t>
            </a:r>
            <a:r>
              <a:rPr lang="en-US" sz="2400" dirty="0"/>
              <a:t>–</a:t>
            </a:r>
            <a:r>
              <a:rPr lang="en-US" sz="2400" dirty="0">
                <a:ea typeface="Times New Roman"/>
              </a:rPr>
              <a:t>8 min for each two-part lesson)</a:t>
            </a:r>
          </a:p>
          <a:p>
            <a:pPr marL="777240" lvl="1" indent="-274320">
              <a:spcBef>
                <a:spcPts val="300"/>
              </a:spcBef>
              <a:spcAft>
                <a:spcPts val="0"/>
              </a:spcAft>
              <a:buFont typeface="Arial" pitchFamily="34" charset="0"/>
              <a:buChar char="•"/>
            </a:pPr>
            <a:r>
              <a:rPr lang="en-US" dirty="0"/>
              <a:t>How does this lesson fit into the arc of all the lessons? </a:t>
            </a:r>
          </a:p>
          <a:p>
            <a:pPr marL="777240" lvl="1" indent="-274320">
              <a:spcBef>
                <a:spcPts val="300"/>
              </a:spcBef>
              <a:spcAft>
                <a:spcPts val="0"/>
              </a:spcAft>
              <a:buFont typeface="Arial" pitchFamily="34" charset="0"/>
              <a:buChar char="•"/>
            </a:pPr>
            <a:r>
              <a:rPr lang="en-US" dirty="0"/>
              <a:t>What are the main learning goal and focus question?</a:t>
            </a:r>
          </a:p>
          <a:p>
            <a:pPr marL="777240" lvl="1" indent="-274320">
              <a:spcBef>
                <a:spcPts val="300"/>
              </a:spcBef>
              <a:spcAft>
                <a:spcPts val="0"/>
              </a:spcAft>
              <a:buFont typeface="Arial" pitchFamily="34" charset="0"/>
              <a:buChar char="•"/>
            </a:pPr>
            <a:r>
              <a:rPr lang="en-US" dirty="0"/>
              <a:t>What is the main activity (or activities)? </a:t>
            </a:r>
          </a:p>
          <a:p>
            <a:pPr marL="777240" lvl="1" indent="-274320">
              <a:spcBef>
                <a:spcPts val="300"/>
              </a:spcBef>
              <a:spcAft>
                <a:spcPts val="0"/>
              </a:spcAft>
              <a:buFont typeface="Arial" pitchFamily="34" charset="0"/>
              <a:buChar char="•"/>
            </a:pPr>
            <a:r>
              <a:rPr lang="en-US" dirty="0"/>
              <a:t>How will the activity help students better understand the learning goal for the day?</a:t>
            </a:r>
          </a:p>
          <a:p>
            <a:pPr marL="777240" lvl="1" indent="-274320">
              <a:spcBef>
                <a:spcPts val="300"/>
              </a:spcBef>
              <a:spcAft>
                <a:spcPts val="0"/>
              </a:spcAft>
              <a:buFont typeface="Arial" pitchFamily="34" charset="0"/>
              <a:buChar char="•"/>
            </a:pPr>
            <a:r>
              <a:rPr lang="en-US" dirty="0"/>
              <a:t>What </a:t>
            </a:r>
            <a:r>
              <a:rPr lang="en-US" dirty="0" err="1"/>
              <a:t>STeLLA</a:t>
            </a:r>
            <a:r>
              <a:rPr lang="en-US" dirty="0"/>
              <a:t> strategies are highlighted in the activity?</a:t>
            </a:r>
          </a:p>
          <a:p>
            <a:pPr marL="777240" lvl="1" indent="-274320">
              <a:spcBef>
                <a:spcPts val="300"/>
              </a:spcBef>
              <a:spcAft>
                <a:spcPts val="0"/>
              </a:spcAft>
              <a:buFont typeface="Arial" pitchFamily="34" charset="0"/>
              <a:buChar char="•"/>
            </a:pPr>
            <a:r>
              <a:rPr lang="en-US" dirty="0"/>
              <a:t>What concerns or suggestions do you have regarding the activity? </a:t>
            </a:r>
            <a:endParaRPr lang="en-US" dirty="0">
              <a:ea typeface="Times New Roman"/>
            </a:endParaRPr>
          </a:p>
          <a:p>
            <a:pPr marL="365760" indent="-365760">
              <a:spcBef>
                <a:spcPts val="600"/>
              </a:spcBef>
              <a:spcAft>
                <a:spcPts val="0"/>
              </a:spcAft>
              <a:buAutoNum type="arabicPeriod"/>
              <a:defRPr/>
            </a:pPr>
            <a:r>
              <a:rPr lang="en-US" sz="2400" b="1" dirty="0">
                <a:ea typeface="Times New Roman"/>
              </a:rPr>
              <a:t>Practical issues and questions</a:t>
            </a:r>
          </a:p>
          <a:p>
            <a:endParaRPr lang="en-US" dirty="0"/>
          </a:p>
        </p:txBody>
      </p:sp>
    </p:spTree>
    <p:extLst>
      <p:ext uri="{BB962C8B-B14F-4D97-AF65-F5344CB8AC3E}">
        <p14:creationId xmlns:p14="http://schemas.microsoft.com/office/powerpoint/2010/main" val="59567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STL Strategies Highlighted in Genetics Lessons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45779760"/>
              </p:ext>
            </p:extLst>
          </p:nvPr>
        </p:nvGraphicFramePr>
        <p:xfrm>
          <a:off x="533400" y="1523999"/>
          <a:ext cx="8240750" cy="4876801"/>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gridCol w="533400">
                  <a:extLst>
                    <a:ext uri="{9D8B030D-6E8A-4147-A177-3AD203B41FA5}">
                      <a16:colId xmlns:a16="http://schemas.microsoft.com/office/drawing/2014/main" val="20009"/>
                    </a:ext>
                  </a:extLst>
                </a:gridCol>
                <a:gridCol w="533400">
                  <a:extLst>
                    <a:ext uri="{9D8B030D-6E8A-4147-A177-3AD203B41FA5}">
                      <a16:colId xmlns:a16="http://schemas.microsoft.com/office/drawing/2014/main" val="20010"/>
                    </a:ext>
                  </a:extLst>
                </a:gridCol>
                <a:gridCol w="533400">
                  <a:extLst>
                    <a:ext uri="{9D8B030D-6E8A-4147-A177-3AD203B41FA5}">
                      <a16:colId xmlns:a16="http://schemas.microsoft.com/office/drawing/2014/main" val="20011"/>
                    </a:ext>
                  </a:extLst>
                </a:gridCol>
                <a:gridCol w="544550">
                  <a:extLst>
                    <a:ext uri="{9D8B030D-6E8A-4147-A177-3AD203B41FA5}">
                      <a16:colId xmlns:a16="http://schemas.microsoft.com/office/drawing/2014/main" val="20012"/>
                    </a:ext>
                  </a:extLst>
                </a:gridCol>
              </a:tblGrid>
              <a:tr h="434155">
                <a:tc>
                  <a:txBody>
                    <a:bodyPr/>
                    <a:lstStyle/>
                    <a:p>
                      <a:endParaRPr lang="en-US" dirty="0"/>
                    </a:p>
                  </a:txBody>
                  <a:tcPr/>
                </a:tc>
                <a:tc>
                  <a:txBody>
                    <a:bodyPr/>
                    <a:lstStyle/>
                    <a:p>
                      <a:r>
                        <a:rPr lang="en-US" dirty="0"/>
                        <a:t>1a</a:t>
                      </a:r>
                    </a:p>
                  </a:txBody>
                  <a:tcPr/>
                </a:tc>
                <a:tc>
                  <a:txBody>
                    <a:bodyPr/>
                    <a:lstStyle/>
                    <a:p>
                      <a:r>
                        <a:rPr lang="en-US" dirty="0"/>
                        <a:t>1b</a:t>
                      </a:r>
                    </a:p>
                  </a:txBody>
                  <a:tcPr/>
                </a:tc>
                <a:tc>
                  <a:txBody>
                    <a:bodyPr/>
                    <a:lstStyle/>
                    <a:p>
                      <a:r>
                        <a:rPr lang="en-US" dirty="0"/>
                        <a:t>2a</a:t>
                      </a:r>
                    </a:p>
                  </a:txBody>
                  <a:tcPr/>
                </a:tc>
                <a:tc>
                  <a:txBody>
                    <a:bodyPr/>
                    <a:lstStyle/>
                    <a:p>
                      <a:r>
                        <a:rPr lang="en-US" dirty="0"/>
                        <a:t>2b</a:t>
                      </a:r>
                    </a:p>
                  </a:txBody>
                  <a:tcPr/>
                </a:tc>
                <a:tc>
                  <a:txBody>
                    <a:bodyPr/>
                    <a:lstStyle/>
                    <a:p>
                      <a:r>
                        <a:rPr lang="en-US" dirty="0"/>
                        <a:t>3a</a:t>
                      </a:r>
                    </a:p>
                  </a:txBody>
                  <a:tcPr/>
                </a:tc>
                <a:tc>
                  <a:txBody>
                    <a:bodyPr/>
                    <a:lstStyle/>
                    <a:p>
                      <a:r>
                        <a:rPr lang="en-US" dirty="0"/>
                        <a:t>3b</a:t>
                      </a:r>
                    </a:p>
                  </a:txBody>
                  <a:tcPr/>
                </a:tc>
                <a:tc>
                  <a:txBody>
                    <a:bodyPr/>
                    <a:lstStyle/>
                    <a:p>
                      <a:r>
                        <a:rPr lang="en-US" dirty="0"/>
                        <a:t>4a</a:t>
                      </a:r>
                    </a:p>
                  </a:txBody>
                  <a:tcPr/>
                </a:tc>
                <a:tc>
                  <a:txBody>
                    <a:bodyPr/>
                    <a:lstStyle/>
                    <a:p>
                      <a:r>
                        <a:rPr lang="en-US" dirty="0"/>
                        <a:t>4b</a:t>
                      </a:r>
                    </a:p>
                  </a:txBody>
                  <a:tcPr/>
                </a:tc>
                <a:tc>
                  <a:txBody>
                    <a:bodyPr/>
                    <a:lstStyle/>
                    <a:p>
                      <a:r>
                        <a:rPr lang="en-US" dirty="0"/>
                        <a:t>5a</a:t>
                      </a:r>
                    </a:p>
                  </a:txBody>
                  <a:tcPr/>
                </a:tc>
                <a:tc>
                  <a:txBody>
                    <a:bodyPr/>
                    <a:lstStyle/>
                    <a:p>
                      <a:r>
                        <a:rPr lang="en-US" dirty="0"/>
                        <a:t>5b</a:t>
                      </a:r>
                    </a:p>
                  </a:txBody>
                  <a:tcPr/>
                </a:tc>
                <a:tc>
                  <a:txBody>
                    <a:bodyPr/>
                    <a:lstStyle/>
                    <a:p>
                      <a:r>
                        <a:rPr lang="en-US" dirty="0"/>
                        <a:t>6a</a:t>
                      </a:r>
                    </a:p>
                  </a:txBody>
                  <a:tcPr/>
                </a:tc>
                <a:tc>
                  <a:txBody>
                    <a:bodyPr/>
                    <a:lstStyle/>
                    <a:p>
                      <a:r>
                        <a:rPr lang="en-US" dirty="0"/>
                        <a:t>6b</a:t>
                      </a:r>
                    </a:p>
                  </a:txBody>
                  <a:tcPr/>
                </a:tc>
                <a:extLst>
                  <a:ext uri="{0D108BD9-81ED-4DB2-BD59-A6C34878D82A}">
                    <a16:rowId xmlns:a16="http://schemas.microsoft.com/office/drawing/2014/main" val="10000"/>
                  </a:ext>
                </a:extLst>
              </a:tr>
              <a:tr h="695836">
                <a:tc>
                  <a:txBody>
                    <a:bodyPr/>
                    <a:lstStyle/>
                    <a:p>
                      <a:pPr marL="228600" indent="-228600" algn="l">
                        <a:lnSpc>
                          <a:spcPct val="100000"/>
                        </a:lnSpc>
                        <a:spcAft>
                          <a:spcPts val="1200"/>
                        </a:spcAft>
                        <a:buNone/>
                      </a:pPr>
                      <a:r>
                        <a:rPr lang="en-US" sz="2000" dirty="0"/>
                        <a:t>1. Elicit</a:t>
                      </a:r>
                    </a:p>
                    <a:p>
                      <a:pPr marL="228600" indent="-228600" algn="l">
                        <a:lnSpc>
                          <a:spcPct val="100000"/>
                        </a:lnSpc>
                        <a:spcAft>
                          <a:spcPts val="1200"/>
                        </a:spcAft>
                        <a:buNone/>
                      </a:pPr>
                      <a:endParaRPr lang="en-US" sz="3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606626">
                <a:tc>
                  <a:txBody>
                    <a:bodyPr/>
                    <a:lstStyle/>
                    <a:p>
                      <a:pPr marL="228600" indent="-228600" algn="l">
                        <a:spcAft>
                          <a:spcPts val="600"/>
                        </a:spcAft>
                      </a:pPr>
                      <a:r>
                        <a:rPr lang="en-US" sz="2000" dirty="0"/>
                        <a:t>2. Probe</a:t>
                      </a:r>
                    </a:p>
                    <a:p>
                      <a:pPr marL="228600" indent="-228600" algn="l">
                        <a:spcAft>
                          <a:spcPts val="600"/>
                        </a:spcAft>
                      </a:pPr>
                      <a:endParaRPr lang="en-US" sz="3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606626">
                <a:tc>
                  <a:txBody>
                    <a:bodyPr/>
                    <a:lstStyle/>
                    <a:p>
                      <a:pPr marL="228600" indent="-228600" algn="l">
                        <a:spcAft>
                          <a:spcPts val="600"/>
                        </a:spcAft>
                      </a:pPr>
                      <a:r>
                        <a:rPr lang="en-US" sz="2000" dirty="0"/>
                        <a:t>3.</a:t>
                      </a:r>
                      <a:r>
                        <a:rPr lang="en-US" sz="2000" baseline="0" dirty="0"/>
                        <a:t> </a:t>
                      </a:r>
                      <a:r>
                        <a:rPr lang="en-US" sz="2000" dirty="0"/>
                        <a:t>Challenge</a:t>
                      </a:r>
                    </a:p>
                    <a:p>
                      <a:pPr marL="228600" indent="-228600" algn="l">
                        <a:spcAft>
                          <a:spcPts val="600"/>
                        </a:spcAft>
                      </a:pPr>
                      <a:endParaRPr lang="en-US" sz="3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963466">
                <a:tc>
                  <a:txBody>
                    <a:bodyPr/>
                    <a:lstStyle/>
                    <a:p>
                      <a:pPr marL="228600" indent="-228600" algn="l">
                        <a:spcAft>
                          <a:spcPts val="600"/>
                        </a:spcAft>
                      </a:pPr>
                      <a:r>
                        <a:rPr lang="en-US" sz="2000" dirty="0"/>
                        <a:t>4. Analyze/ Interpret</a:t>
                      </a:r>
                    </a:p>
                    <a:p>
                      <a:pPr marL="228600" indent="-228600" algn="l">
                        <a:spcAft>
                          <a:spcPts val="600"/>
                        </a:spcAft>
                      </a:pPr>
                      <a:endParaRPr lang="en-US" sz="3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963466">
                <a:tc>
                  <a:txBody>
                    <a:bodyPr/>
                    <a:lstStyle/>
                    <a:p>
                      <a:pPr marL="228600" indent="-228600" algn="l">
                        <a:spcAft>
                          <a:spcPts val="600"/>
                        </a:spcAft>
                      </a:pPr>
                      <a:r>
                        <a:rPr lang="en-US" sz="2000" dirty="0"/>
                        <a:t>5. Explain/ Argue</a:t>
                      </a:r>
                    </a:p>
                    <a:p>
                      <a:pPr marL="228600" indent="-228600" algn="l">
                        <a:spcAft>
                          <a:spcPts val="600"/>
                        </a:spcAft>
                      </a:pPr>
                      <a:endParaRPr lang="en-US" sz="3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606626">
                <a:tc>
                  <a:txBody>
                    <a:bodyPr/>
                    <a:lstStyle/>
                    <a:p>
                      <a:pPr marL="228600" indent="-228600" algn="l">
                        <a:spcAft>
                          <a:spcPts val="600"/>
                        </a:spcAft>
                      </a:pPr>
                      <a:r>
                        <a:rPr lang="en-US" sz="2000" dirty="0"/>
                        <a:t>6.</a:t>
                      </a:r>
                      <a:r>
                        <a:rPr lang="en-US" sz="2000" baseline="0" dirty="0"/>
                        <a:t> U</a:t>
                      </a:r>
                      <a:r>
                        <a:rPr lang="en-US" sz="2000" dirty="0"/>
                        <a:t>se/</a:t>
                      </a:r>
                      <a:r>
                        <a:rPr lang="en-US" sz="2000" baseline="0" dirty="0"/>
                        <a:t>A</a:t>
                      </a:r>
                      <a:r>
                        <a:rPr lang="en-US" sz="2000" dirty="0"/>
                        <a:t>pply</a:t>
                      </a:r>
                    </a:p>
                    <a:p>
                      <a:pPr marL="228600" indent="-228600" algn="l">
                        <a:spcAft>
                          <a:spcPts val="600"/>
                        </a:spcAft>
                      </a:pPr>
                      <a:endParaRPr lang="en-US" sz="300"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4998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8001000" cy="1981200"/>
          </a:xfrm>
        </p:spPr>
        <p:txBody>
          <a:bodyPr/>
          <a:lstStyle/>
          <a:p>
            <a:pPr fontAlgn="auto">
              <a:spcAft>
                <a:spcPts val="0"/>
              </a:spcAft>
              <a:defRPr/>
            </a:pPr>
            <a:r>
              <a:rPr lang="en-US" dirty="0"/>
              <a:t>Genetics</a:t>
            </a: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685800" y="3581400"/>
            <a:ext cx="71628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2000" dirty="0">
                <a:solidFill>
                  <a:srgbClr val="292934"/>
                </a:solidFill>
              </a:rPr>
              <a:t>MATH CONTENT DEEPENING 		Grade 6</a:t>
            </a:r>
            <a:br>
              <a:rPr lang="en-US" sz="2000" dirty="0">
                <a:solidFill>
                  <a:srgbClr val="292934"/>
                </a:solidFill>
              </a:rPr>
            </a:br>
            <a:endParaRPr lang="en-US" altLang="en-US" sz="2000" dirty="0">
              <a:solidFill>
                <a:srgbClr val="1F497D"/>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138414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Content Deepening Focus Questions</a:t>
            </a:r>
          </a:p>
        </p:txBody>
      </p:sp>
      <p:sp>
        <p:nvSpPr>
          <p:cNvPr id="3" name="Content Placeholder 2"/>
          <p:cNvSpPr>
            <a:spLocks noGrp="1"/>
          </p:cNvSpPr>
          <p:nvPr>
            <p:ph idx="1"/>
          </p:nvPr>
        </p:nvSpPr>
        <p:spPr/>
        <p:txBody>
          <a:bodyPr/>
          <a:lstStyle/>
          <a:p>
            <a:pPr marL="365760" indent="-365760">
              <a:spcBef>
                <a:spcPts val="1200"/>
              </a:spcBef>
            </a:pPr>
            <a:r>
              <a:rPr lang="en-US" sz="3200" dirty="0"/>
              <a:t>Starting with Mendel’s ideas about trait inheritance, how can we use mathematical simulation and statistical analysis to determine the </a:t>
            </a:r>
            <a:r>
              <a:rPr lang="en-US" sz="3200" b="1" dirty="0"/>
              <a:t>rules of expression</a:t>
            </a:r>
            <a:r>
              <a:rPr lang="en-US" sz="3200" dirty="0"/>
              <a:t> for simply-inherited traits?</a:t>
            </a:r>
          </a:p>
          <a:p>
            <a:pPr marL="365760" indent="-365760">
              <a:spcBef>
                <a:spcPts val="1200"/>
              </a:spcBef>
            </a:pPr>
            <a:r>
              <a:rPr lang="en-US" sz="3200" dirty="0"/>
              <a:t>What kinds of data sets characterize simply-inherited traits? </a:t>
            </a:r>
          </a:p>
        </p:txBody>
      </p:sp>
    </p:spTree>
    <p:extLst>
      <p:ext uri="{BB962C8B-B14F-4D97-AF65-F5344CB8AC3E}">
        <p14:creationId xmlns:p14="http://schemas.microsoft.com/office/powerpoint/2010/main" val="2669211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990600"/>
          </a:xfrm>
        </p:spPr>
        <p:txBody>
          <a:bodyPr>
            <a:normAutofit/>
          </a:bodyPr>
          <a:lstStyle/>
          <a:p>
            <a:r>
              <a:rPr lang="en-US" dirty="0"/>
              <a:t>Mendel’s Ideas about Inheritance</a:t>
            </a:r>
          </a:p>
        </p:txBody>
      </p:sp>
      <p:sp>
        <p:nvSpPr>
          <p:cNvPr id="3" name="Content Placeholder 2"/>
          <p:cNvSpPr>
            <a:spLocks noGrp="1"/>
          </p:cNvSpPr>
          <p:nvPr>
            <p:ph idx="1"/>
          </p:nvPr>
        </p:nvSpPr>
        <p:spPr>
          <a:xfrm>
            <a:off x="533400" y="1447800"/>
            <a:ext cx="8382000" cy="5181600"/>
          </a:xfrm>
        </p:spPr>
        <p:txBody>
          <a:bodyPr/>
          <a:lstStyle/>
          <a:p>
            <a:pPr marL="365760" indent="-365760">
              <a:spcBef>
                <a:spcPts val="600"/>
              </a:spcBef>
              <a:buFont typeface="+mj-lt"/>
              <a:buAutoNum type="arabicPeriod"/>
            </a:pPr>
            <a:r>
              <a:rPr lang="en-US" sz="2800" dirty="0"/>
              <a:t>Individuals receive one allele from each parent, which means that each individual has two alleles for each trait.</a:t>
            </a:r>
          </a:p>
          <a:p>
            <a:pPr marL="365760" indent="-365760">
              <a:spcBef>
                <a:spcPts val="600"/>
              </a:spcBef>
              <a:buFont typeface="+mj-lt"/>
              <a:buAutoNum type="arabicPeriod"/>
            </a:pPr>
            <a:r>
              <a:rPr lang="en-US" sz="2800" dirty="0"/>
              <a:t>Which one of the parent’s two alleles an individual inherits is a matter of chance.</a:t>
            </a:r>
          </a:p>
          <a:p>
            <a:pPr marL="0" indent="0">
              <a:spcBef>
                <a:spcPts val="1800"/>
              </a:spcBef>
              <a:buNone/>
            </a:pPr>
            <a:r>
              <a:rPr lang="en-US" sz="2800" b="1" dirty="0"/>
              <a:t>Rules of Expression for Simply-Inherited Traits:</a:t>
            </a:r>
          </a:p>
          <a:p>
            <a:pPr marL="365760" lvl="1" indent="-365760">
              <a:spcBef>
                <a:spcPts val="600"/>
              </a:spcBef>
              <a:buFont typeface="+mj-lt"/>
              <a:buAutoNum type="arabicPeriod"/>
            </a:pPr>
            <a:r>
              <a:rPr lang="en-US" sz="2800" dirty="0"/>
              <a:t>If an individual inherits the same allele from each parent, that trait will be expressed.</a:t>
            </a:r>
          </a:p>
          <a:p>
            <a:pPr marL="365760" lvl="1" indent="-365760">
              <a:spcBef>
                <a:spcPts val="600"/>
              </a:spcBef>
              <a:buFont typeface="+mj-lt"/>
              <a:buAutoNum type="arabicPeriod"/>
            </a:pPr>
            <a:r>
              <a:rPr lang="en-US" sz="2800" dirty="0"/>
              <a:t>If an individual inherits a different allele from each parent, only one of the traits will be expressed.</a:t>
            </a:r>
          </a:p>
          <a:p>
            <a:pPr lvl="1"/>
            <a:endParaRPr lang="en-US" dirty="0"/>
          </a:p>
          <a:p>
            <a:pPr lvl="1"/>
            <a:endParaRPr lang="en-US" dirty="0"/>
          </a:p>
        </p:txBody>
      </p:sp>
    </p:spTree>
    <p:extLst>
      <p:ext uri="{BB962C8B-B14F-4D97-AF65-F5344CB8AC3E}">
        <p14:creationId xmlns:p14="http://schemas.microsoft.com/office/powerpoint/2010/main" val="2416348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Content Deepening: Focus Question 1</a:t>
            </a:r>
          </a:p>
        </p:txBody>
      </p:sp>
      <p:sp>
        <p:nvSpPr>
          <p:cNvPr id="3" name="Content Placeholder 2"/>
          <p:cNvSpPr>
            <a:spLocks noGrp="1"/>
          </p:cNvSpPr>
          <p:nvPr>
            <p:ph idx="1"/>
          </p:nvPr>
        </p:nvSpPr>
        <p:spPr>
          <a:xfrm>
            <a:off x="685800" y="1600200"/>
            <a:ext cx="8001000" cy="4876800"/>
          </a:xfrm>
        </p:spPr>
        <p:txBody>
          <a:bodyPr/>
          <a:lstStyle/>
          <a:p>
            <a:pPr marL="0" indent="0">
              <a:spcBef>
                <a:spcPts val="0"/>
              </a:spcBef>
              <a:buNone/>
            </a:pPr>
            <a:r>
              <a:rPr lang="en-US" sz="3200" dirty="0"/>
              <a:t>Starting with Mendel’s ideas about trait inheritance, how can we use mathematical simulation and statistical analysis to determine the </a:t>
            </a:r>
            <a:r>
              <a:rPr lang="en-US" sz="3200" b="1" dirty="0"/>
              <a:t>rules of expression</a:t>
            </a:r>
            <a:r>
              <a:rPr lang="en-US" sz="3200" dirty="0"/>
              <a:t> for simply-inherited traits?</a:t>
            </a:r>
          </a:p>
          <a:p>
            <a:endParaRPr lang="en-US" dirty="0"/>
          </a:p>
        </p:txBody>
      </p:sp>
    </p:spTree>
    <p:extLst>
      <p:ext uri="{BB962C8B-B14F-4D97-AF65-F5344CB8AC3E}">
        <p14:creationId xmlns:p14="http://schemas.microsoft.com/office/powerpoint/2010/main" val="193567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Working with Zero-One Tables</a:t>
            </a:r>
          </a:p>
        </p:txBody>
      </p:sp>
      <p:sp>
        <p:nvSpPr>
          <p:cNvPr id="3" name="Content Placeholder 2"/>
          <p:cNvSpPr>
            <a:spLocks noGrp="1"/>
          </p:cNvSpPr>
          <p:nvPr>
            <p:ph idx="1"/>
          </p:nvPr>
        </p:nvSpPr>
        <p:spPr>
          <a:xfrm>
            <a:off x="609600" y="1295400"/>
            <a:ext cx="8229600" cy="5257800"/>
          </a:xfrm>
        </p:spPr>
        <p:txBody>
          <a:bodyPr/>
          <a:lstStyle/>
          <a:p>
            <a:pPr marL="365760" indent="-365760">
              <a:spcBef>
                <a:spcPts val="600"/>
              </a:spcBef>
            </a:pPr>
            <a:r>
              <a:rPr lang="en-US" sz="3200" dirty="0"/>
              <a:t>Zero-one tables can be used to encode rules of trait expression. </a:t>
            </a:r>
          </a:p>
          <a:p>
            <a:pPr marL="365760" indent="-365760">
              <a:spcBef>
                <a:spcPts val="600"/>
              </a:spcBef>
            </a:pPr>
            <a:r>
              <a:rPr lang="en-US" sz="3200" dirty="0"/>
              <a:t>Each zero-one table represents a possible rule of expression.</a:t>
            </a:r>
          </a:p>
          <a:p>
            <a:pPr marL="365760" indent="-365760">
              <a:spcBef>
                <a:spcPts val="600"/>
              </a:spcBef>
            </a:pPr>
            <a:r>
              <a:rPr lang="en-US" sz="3200" dirty="0"/>
              <a:t>Each trait we consider will have only two possible expressions. The numbers 0 and 1 on the table represent these trait expressions.</a:t>
            </a:r>
          </a:p>
          <a:p>
            <a:pPr marL="365760" indent="-365760">
              <a:spcBef>
                <a:spcPts val="600"/>
              </a:spcBef>
            </a:pPr>
            <a:r>
              <a:rPr lang="en-US" sz="3200" dirty="0"/>
              <a:t>Sample zero-one table:</a:t>
            </a:r>
          </a:p>
          <a:p>
            <a:pP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64868417"/>
              </p:ext>
            </p:extLst>
          </p:nvPr>
        </p:nvGraphicFramePr>
        <p:xfrm>
          <a:off x="5181600" y="5105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1091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a:t>Trends in Reflections</a:t>
            </a:r>
          </a:p>
        </p:txBody>
      </p:sp>
      <p:graphicFrame>
        <p:nvGraphicFramePr>
          <p:cNvPr id="4" name="Content Placeholder 4"/>
          <p:cNvGraphicFramePr>
            <a:graphicFrameLocks/>
          </p:cNvGraphicFramePr>
          <p:nvPr>
            <p:extLst/>
          </p:nvPr>
        </p:nvGraphicFramePr>
        <p:xfrm>
          <a:off x="533400" y="1295400"/>
          <a:ext cx="8077200" cy="5122823"/>
        </p:xfrm>
        <a:graphic>
          <a:graphicData uri="http://schemas.openxmlformats.org/drawingml/2006/table">
            <a:tbl>
              <a:tblPr firstRow="1" bandRow="1">
                <a:tableStyleId>{5C22544A-7EE6-4342-B048-85BDC9FD1C3A}</a:tableStyleId>
              </a:tblPr>
              <a:tblGrid>
                <a:gridCol w="4218552">
                  <a:extLst>
                    <a:ext uri="{9D8B030D-6E8A-4147-A177-3AD203B41FA5}">
                      <a16:colId xmlns:a16="http://schemas.microsoft.com/office/drawing/2014/main" val="20000"/>
                    </a:ext>
                  </a:extLst>
                </a:gridCol>
                <a:gridCol w="3858648">
                  <a:extLst>
                    <a:ext uri="{9D8B030D-6E8A-4147-A177-3AD203B41FA5}">
                      <a16:colId xmlns:a16="http://schemas.microsoft.com/office/drawing/2014/main" val="20001"/>
                    </a:ext>
                  </a:extLst>
                </a:gridCol>
              </a:tblGrid>
              <a:tr h="378815">
                <a:tc>
                  <a:txBody>
                    <a:bodyPr/>
                    <a:lstStyle/>
                    <a:p>
                      <a:pPr algn="ctr"/>
                      <a:r>
                        <a:rPr lang="en-US" sz="2000" dirty="0">
                          <a:solidFill>
                            <a:schemeClr val="bg1"/>
                          </a:solidFill>
                        </a:rPr>
                        <a:t>Lesson Analysis</a:t>
                      </a:r>
                    </a:p>
                  </a:txBody>
                  <a:tcPr marL="88969" marR="88969"/>
                </a:tc>
                <a:tc>
                  <a:txBody>
                    <a:bodyPr/>
                    <a:lstStyle/>
                    <a:p>
                      <a:pPr algn="ctr"/>
                      <a:r>
                        <a:rPr lang="en-US" sz="2000" dirty="0">
                          <a:solidFill>
                            <a:schemeClr val="bg1"/>
                          </a:solidFill>
                        </a:rPr>
                        <a:t>Science Content Learning</a:t>
                      </a:r>
                    </a:p>
                  </a:txBody>
                  <a:tcPr marL="88969" marR="88969"/>
                </a:tc>
                <a:extLst>
                  <a:ext uri="{0D108BD9-81ED-4DB2-BD59-A6C34878D82A}">
                    <a16:rowId xmlns:a16="http://schemas.microsoft.com/office/drawing/2014/main" val="10000"/>
                  </a:ext>
                </a:extLst>
              </a:tr>
              <a:tr h="846028">
                <a:tc>
                  <a:txBody>
                    <a:bodyPr/>
                    <a:lstStyle/>
                    <a:p>
                      <a:pPr>
                        <a:spcAft>
                          <a:spcPts val="600"/>
                        </a:spcAft>
                      </a:pPr>
                      <a:endParaRPr lang="en-US" sz="1600" dirty="0"/>
                    </a:p>
                  </a:txBody>
                  <a:tcPr marL="88969" marR="88969"/>
                </a:tc>
                <a:tc>
                  <a:txBody>
                    <a:bodyPr/>
                    <a:lstStyle/>
                    <a:p>
                      <a:endParaRPr lang="en-US" sz="1600" dirty="0"/>
                    </a:p>
                  </a:txBody>
                  <a:tcPr marL="88969" marR="88969"/>
                </a:tc>
                <a:extLst>
                  <a:ext uri="{0D108BD9-81ED-4DB2-BD59-A6C34878D82A}">
                    <a16:rowId xmlns:a16="http://schemas.microsoft.com/office/drawing/2014/main" val="10001"/>
                  </a:ext>
                </a:extLst>
              </a:tr>
              <a:tr h="980486">
                <a:tc>
                  <a:txBody>
                    <a:bodyPr/>
                    <a:lstStyle/>
                    <a:p>
                      <a:pPr marL="0" indent="0">
                        <a:spcAft>
                          <a:spcPts val="600"/>
                        </a:spcAft>
                        <a:buFont typeface="Arial" pitchFamily="34" charset="0"/>
                        <a:buNone/>
                      </a:pPr>
                      <a:endParaRPr lang="en-US" sz="1600" dirty="0"/>
                    </a:p>
                  </a:txBody>
                  <a:tcPr marL="88969" marR="8896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88969" marR="88969"/>
                </a:tc>
                <a:extLst>
                  <a:ext uri="{0D108BD9-81ED-4DB2-BD59-A6C34878D82A}">
                    <a16:rowId xmlns:a16="http://schemas.microsoft.com/office/drawing/2014/main" val="10002"/>
                  </a:ext>
                </a:extLst>
              </a:tr>
              <a:tr h="532264">
                <a:tc>
                  <a:txBody>
                    <a:bodyPr/>
                    <a:lstStyle/>
                    <a:p>
                      <a:pPr marL="0" indent="0">
                        <a:spcAft>
                          <a:spcPts val="600"/>
                        </a:spcAft>
                        <a:buFont typeface="Arial" pitchFamily="34" charset="0"/>
                        <a:buNone/>
                      </a:pPr>
                      <a:endParaRPr lang="en-US" sz="1600" dirty="0"/>
                    </a:p>
                  </a:txBody>
                  <a:tcPr marL="88969" marR="88969"/>
                </a:tc>
                <a:tc>
                  <a:txBody>
                    <a:bodyPr/>
                    <a:lstStyle/>
                    <a:p>
                      <a:endParaRPr lang="en-US" sz="1600" dirty="0"/>
                    </a:p>
                  </a:txBody>
                  <a:tcPr marL="88969" marR="88969"/>
                </a:tc>
                <a:extLst>
                  <a:ext uri="{0D108BD9-81ED-4DB2-BD59-A6C34878D82A}">
                    <a16:rowId xmlns:a16="http://schemas.microsoft.com/office/drawing/2014/main" val="10003"/>
                  </a:ext>
                </a:extLst>
              </a:tr>
              <a:tr h="756375">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4"/>
                  </a:ext>
                </a:extLst>
              </a:tr>
              <a:tr h="980486">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5"/>
                  </a:ext>
                </a:extLst>
              </a:tr>
              <a:tr h="630944">
                <a:tc>
                  <a:txBody>
                    <a:bodyPr/>
                    <a:lstStyle/>
                    <a:p>
                      <a:pPr marL="0" indent="0">
                        <a:spcAft>
                          <a:spcPts val="600"/>
                        </a:spcAft>
                        <a:buFont typeface="Arial" pitchFamily="34" charset="0"/>
                        <a:buNone/>
                      </a:pPr>
                      <a:endParaRPr lang="en-US" sz="1600" baseline="0" dirty="0"/>
                    </a:p>
                  </a:txBody>
                  <a:tcPr marL="88969" marR="88969"/>
                </a:tc>
                <a:tc>
                  <a:txBody>
                    <a:bodyPr/>
                    <a:lstStyle/>
                    <a:p>
                      <a:endParaRPr lang="en-US" sz="1600" dirty="0"/>
                    </a:p>
                  </a:txBody>
                  <a:tcPr marL="88969" marR="88969"/>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45116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a:t>Working with Zero-One Tables</a:t>
            </a:r>
          </a:p>
        </p:txBody>
      </p:sp>
      <p:sp>
        <p:nvSpPr>
          <p:cNvPr id="3" name="Content Placeholder 2"/>
          <p:cNvSpPr>
            <a:spLocks noGrp="1"/>
          </p:cNvSpPr>
          <p:nvPr>
            <p:ph idx="1"/>
          </p:nvPr>
        </p:nvSpPr>
        <p:spPr>
          <a:xfrm>
            <a:off x="609600" y="1371600"/>
            <a:ext cx="8229600" cy="5181600"/>
          </a:xfrm>
        </p:spPr>
        <p:txBody>
          <a:bodyPr/>
          <a:lstStyle/>
          <a:p>
            <a:pPr marL="274320" lvl="1" indent="-274320">
              <a:spcBef>
                <a:spcPts val="0"/>
              </a:spcBef>
            </a:pPr>
            <a:r>
              <a:rPr lang="en-US" sz="3000" dirty="0"/>
              <a:t>Row and column labels show the possible alleles (</a:t>
            </a:r>
            <a:r>
              <a:rPr lang="en-US" sz="3000" dirty="0">
                <a:solidFill>
                  <a:schemeClr val="tx2"/>
                </a:solidFill>
              </a:rPr>
              <a:t>0</a:t>
            </a:r>
            <a:r>
              <a:rPr lang="en-US" sz="3000" dirty="0"/>
              <a:t> and </a:t>
            </a:r>
            <a:r>
              <a:rPr lang="en-US" sz="3000" dirty="0">
                <a:solidFill>
                  <a:schemeClr val="tx2"/>
                </a:solidFill>
              </a:rPr>
              <a:t>1</a:t>
            </a:r>
            <a:r>
              <a:rPr lang="en-US" sz="3000" dirty="0"/>
              <a:t>) from each parent. </a:t>
            </a:r>
          </a:p>
          <a:p>
            <a:pPr marL="274320" lvl="1" indent="-274320">
              <a:spcBef>
                <a:spcPts val="1200"/>
              </a:spcBef>
            </a:pPr>
            <a:r>
              <a:rPr lang="en-US" sz="3000" dirty="0"/>
              <a:t>An entry for a particular row and column represents the trait expression (0 or 1) that the combination of the parents’ alleles will produce in the offspring according to that rule. Examples:</a:t>
            </a:r>
          </a:p>
        </p:txBody>
      </p:sp>
      <p:graphicFrame>
        <p:nvGraphicFramePr>
          <p:cNvPr id="4" name="Table 3"/>
          <p:cNvGraphicFramePr>
            <a:graphicFrameLocks noGrp="1"/>
          </p:cNvGraphicFramePr>
          <p:nvPr>
            <p:extLst>
              <p:ext uri="{D42A27DB-BD31-4B8C-83A1-F6EECF244321}">
                <p14:modId xmlns:p14="http://schemas.microsoft.com/office/powerpoint/2010/main" val="1609625691"/>
              </p:ext>
            </p:extLst>
          </p:nvPr>
        </p:nvGraphicFramePr>
        <p:xfrm>
          <a:off x="2286000" y="4572000"/>
          <a:ext cx="1828800" cy="11074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6576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64868417"/>
              </p:ext>
            </p:extLst>
          </p:nvPr>
        </p:nvGraphicFramePr>
        <p:xfrm>
          <a:off x="5638800" y="4572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752600" y="5791200"/>
            <a:ext cx="2971800" cy="707886"/>
          </a:xfrm>
          <a:prstGeom prst="rect">
            <a:avLst/>
          </a:prstGeom>
          <a:noFill/>
        </p:spPr>
        <p:txBody>
          <a:bodyPr wrap="square" rtlCol="0">
            <a:spAutoFit/>
          </a:bodyPr>
          <a:lstStyle/>
          <a:p>
            <a:pPr algn="ctr"/>
            <a:r>
              <a:rPr lang="en-US" sz="2000" dirty="0">
                <a:solidFill>
                  <a:srgbClr val="292934"/>
                </a:solidFill>
                <a:latin typeface="Calibri" pitchFamily="34" charset="0"/>
              </a:rPr>
              <a:t>Rule producing trait 0 </a:t>
            </a:r>
            <a:br>
              <a:rPr lang="en-US" sz="2000" dirty="0">
                <a:solidFill>
                  <a:srgbClr val="292934"/>
                </a:solidFill>
                <a:latin typeface="Calibri" pitchFamily="34" charset="0"/>
              </a:rPr>
            </a:br>
            <a:r>
              <a:rPr lang="en-US" sz="2000" dirty="0">
                <a:solidFill>
                  <a:srgbClr val="292934"/>
                </a:solidFill>
                <a:latin typeface="Calibri" pitchFamily="34" charset="0"/>
              </a:rPr>
              <a:t>in all cases</a:t>
            </a:r>
          </a:p>
        </p:txBody>
      </p:sp>
      <p:sp>
        <p:nvSpPr>
          <p:cNvPr id="7" name="TextBox 6"/>
          <p:cNvSpPr txBox="1"/>
          <p:nvPr/>
        </p:nvSpPr>
        <p:spPr>
          <a:xfrm>
            <a:off x="4800600" y="5842337"/>
            <a:ext cx="3581400" cy="707886"/>
          </a:xfrm>
          <a:prstGeom prst="rect">
            <a:avLst/>
          </a:prstGeom>
          <a:noFill/>
        </p:spPr>
        <p:txBody>
          <a:bodyPr wrap="square" rtlCol="0">
            <a:spAutoFit/>
          </a:bodyPr>
          <a:lstStyle/>
          <a:p>
            <a:pPr algn="ctr"/>
            <a:r>
              <a:rPr lang="en-US" sz="2000" dirty="0">
                <a:solidFill>
                  <a:srgbClr val="292934"/>
                </a:solidFill>
                <a:latin typeface="Calibri" pitchFamily="34" charset="0"/>
              </a:rPr>
              <a:t>Rule producing trait 1 only when both parents contribute a 1</a:t>
            </a:r>
          </a:p>
        </p:txBody>
      </p:sp>
    </p:spTree>
    <p:extLst>
      <p:ext uri="{BB962C8B-B14F-4D97-AF65-F5344CB8AC3E}">
        <p14:creationId xmlns:p14="http://schemas.microsoft.com/office/powerpoint/2010/main" val="3510910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normAutofit/>
          </a:bodyPr>
          <a:lstStyle/>
          <a:p>
            <a:r>
              <a:rPr lang="en-US" dirty="0"/>
              <a:t>Activity 1: Enumerating Zero-One Tables</a:t>
            </a:r>
          </a:p>
        </p:txBody>
      </p:sp>
      <p:sp>
        <p:nvSpPr>
          <p:cNvPr id="3" name="Content Placeholder 2"/>
          <p:cNvSpPr>
            <a:spLocks noGrp="1"/>
          </p:cNvSpPr>
          <p:nvPr>
            <p:ph idx="1"/>
          </p:nvPr>
        </p:nvSpPr>
        <p:spPr>
          <a:xfrm>
            <a:off x="609600" y="1295400"/>
            <a:ext cx="8229600" cy="5257800"/>
          </a:xfrm>
        </p:spPr>
        <p:txBody>
          <a:bodyPr/>
          <a:lstStyle/>
          <a:p>
            <a:pPr marL="365760" indent="-365760"/>
            <a:r>
              <a:rPr lang="en-US" sz="3000" dirty="0"/>
              <a:t>How many hypothetical rules of expression, or zero-one tables, can we make?  </a:t>
            </a:r>
          </a:p>
          <a:p>
            <a:endParaRPr lang="en-US" dirty="0"/>
          </a:p>
          <a:p>
            <a:endParaRPr lang="en-US" dirty="0"/>
          </a:p>
          <a:p>
            <a:endParaRPr lang="en-US" dirty="0"/>
          </a:p>
          <a:p>
            <a:pPr marL="365760" indent="-365760">
              <a:spcBef>
                <a:spcPts val="1800"/>
              </a:spcBef>
            </a:pPr>
            <a:r>
              <a:rPr lang="en-US" sz="3000" dirty="0"/>
              <a:t>On a blank sheet of notebook paper, list as many possible rules of expression as you can. You’ll need to create a zero-one table for each rule. </a:t>
            </a:r>
          </a:p>
          <a:p>
            <a:pPr marL="365760" indent="-365760">
              <a:spcBef>
                <a:spcPts val="1200"/>
              </a:spcBef>
            </a:pPr>
            <a:r>
              <a:rPr lang="en-US" sz="3000" dirty="0"/>
              <a:t>To start your list, you can copy the rules/tables from the previous slide.</a:t>
            </a:r>
          </a:p>
        </p:txBody>
      </p:sp>
      <p:graphicFrame>
        <p:nvGraphicFramePr>
          <p:cNvPr id="4" name="Table 3"/>
          <p:cNvGraphicFramePr>
            <a:graphicFrameLocks noGrp="1"/>
          </p:cNvGraphicFramePr>
          <p:nvPr>
            <p:extLst>
              <p:ext uri="{D42A27DB-BD31-4B8C-83A1-F6EECF244321}">
                <p14:modId xmlns:p14="http://schemas.microsoft.com/office/powerpoint/2010/main" val="116069779"/>
              </p:ext>
            </p:extLst>
          </p:nvPr>
        </p:nvGraphicFramePr>
        <p:xfrm>
          <a:off x="3352800" y="2438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9117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The 16 Possible Rules of Expression</a:t>
            </a:r>
          </a:p>
        </p:txBody>
      </p:sp>
      <p:graphicFrame>
        <p:nvGraphicFramePr>
          <p:cNvPr id="4" name="Table 3"/>
          <p:cNvGraphicFramePr>
            <a:graphicFrameLocks noGrp="1"/>
          </p:cNvGraphicFramePr>
          <p:nvPr>
            <p:extLst>
              <p:ext uri="{D42A27DB-BD31-4B8C-83A1-F6EECF244321}">
                <p14:modId xmlns:p14="http://schemas.microsoft.com/office/powerpoint/2010/main" val="2236766553"/>
              </p:ext>
            </p:extLst>
          </p:nvPr>
        </p:nvGraphicFramePr>
        <p:xfrm>
          <a:off x="5334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835896"/>
              </p:ext>
            </p:extLst>
          </p:nvPr>
        </p:nvGraphicFramePr>
        <p:xfrm>
          <a:off x="26670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13910432"/>
              </p:ext>
            </p:extLst>
          </p:nvPr>
        </p:nvGraphicFramePr>
        <p:xfrm>
          <a:off x="48006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13052481"/>
              </p:ext>
            </p:extLst>
          </p:nvPr>
        </p:nvGraphicFramePr>
        <p:xfrm>
          <a:off x="48006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57241086"/>
              </p:ext>
            </p:extLst>
          </p:nvPr>
        </p:nvGraphicFramePr>
        <p:xfrm>
          <a:off x="5334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69681320"/>
              </p:ext>
            </p:extLst>
          </p:nvPr>
        </p:nvGraphicFramePr>
        <p:xfrm>
          <a:off x="26670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7148692"/>
              </p:ext>
            </p:extLst>
          </p:nvPr>
        </p:nvGraphicFramePr>
        <p:xfrm>
          <a:off x="69342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675967284"/>
              </p:ext>
            </p:extLst>
          </p:nvPr>
        </p:nvGraphicFramePr>
        <p:xfrm>
          <a:off x="69342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29948379"/>
              </p:ext>
            </p:extLst>
          </p:nvPr>
        </p:nvGraphicFramePr>
        <p:xfrm>
          <a:off x="5334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967391447"/>
              </p:ext>
            </p:extLst>
          </p:nvPr>
        </p:nvGraphicFramePr>
        <p:xfrm>
          <a:off x="5334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61090701"/>
              </p:ext>
            </p:extLst>
          </p:nvPr>
        </p:nvGraphicFramePr>
        <p:xfrm>
          <a:off x="48006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259122607"/>
              </p:ext>
            </p:extLst>
          </p:nvPr>
        </p:nvGraphicFramePr>
        <p:xfrm>
          <a:off x="69342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548394965"/>
              </p:ext>
            </p:extLst>
          </p:nvPr>
        </p:nvGraphicFramePr>
        <p:xfrm>
          <a:off x="26670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1572104"/>
              </p:ext>
            </p:extLst>
          </p:nvPr>
        </p:nvGraphicFramePr>
        <p:xfrm>
          <a:off x="26670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15182850"/>
              </p:ext>
            </p:extLst>
          </p:nvPr>
        </p:nvGraphicFramePr>
        <p:xfrm>
          <a:off x="48006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817997201"/>
              </p:ext>
            </p:extLst>
          </p:nvPr>
        </p:nvGraphicFramePr>
        <p:xfrm>
          <a:off x="69342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56335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1000E582-C8A6-45C9-BBD6-87E14CBC9A6E}"/>
              </a:ext>
            </a:extLst>
          </p:cNvPr>
          <p:cNvSpPr/>
          <p:nvPr/>
        </p:nvSpPr>
        <p:spPr>
          <a:xfrm>
            <a:off x="2779484" y="4342466"/>
            <a:ext cx="2235793" cy="1943658"/>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Oval 27">
            <a:extLst>
              <a:ext uri="{FF2B5EF4-FFF2-40B4-BE49-F238E27FC236}">
                <a16:creationId xmlns:a16="http://schemas.microsoft.com/office/drawing/2014/main" id="{98F7FD4B-9777-4CB5-BE45-88E0740E543A}"/>
              </a:ext>
            </a:extLst>
          </p:cNvPr>
          <p:cNvSpPr/>
          <p:nvPr/>
        </p:nvSpPr>
        <p:spPr>
          <a:xfrm>
            <a:off x="623522" y="4314170"/>
            <a:ext cx="2000250" cy="200025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7" name="Oval 36"/>
          <p:cNvSpPr/>
          <p:nvPr/>
        </p:nvSpPr>
        <p:spPr>
          <a:xfrm>
            <a:off x="609600" y="1600200"/>
            <a:ext cx="2000250" cy="200025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38" name="Straight Connector 37"/>
          <p:cNvCxnSpPr/>
          <p:nvPr/>
        </p:nvCxnSpPr>
        <p:spPr>
          <a:xfrm flipV="1">
            <a:off x="2805478" y="2913997"/>
            <a:ext cx="795845" cy="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779484" y="1615036"/>
            <a:ext cx="2235793" cy="1943658"/>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p:txBody>
          <a:bodyPr/>
          <a:lstStyle/>
          <a:p>
            <a:r>
              <a:rPr lang="en-US" dirty="0"/>
              <a:t>Rules of Expression Should Be Symmetric</a:t>
            </a:r>
          </a:p>
        </p:txBody>
      </p:sp>
      <p:grpSp>
        <p:nvGrpSpPr>
          <p:cNvPr id="6" name="Group 5"/>
          <p:cNvGrpSpPr/>
          <p:nvPr/>
        </p:nvGrpSpPr>
        <p:grpSpPr>
          <a:xfrm>
            <a:off x="762000" y="2057400"/>
            <a:ext cx="1614324" cy="1110523"/>
            <a:chOff x="4419600" y="718277"/>
            <a:chExt cx="2057400" cy="1415323"/>
          </a:xfrm>
        </p:grpSpPr>
        <p:pic>
          <p:nvPicPr>
            <p:cNvPr id="7" name="Picture 3" descr="S:\Production\Art Files--Final\RESPECT-MSPCP\Genetics\RES.C1.GEN.L1HO.02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904"/>
            <a:stretch/>
          </p:blipFill>
          <p:spPr bwMode="auto">
            <a:xfrm flipH="1">
              <a:off x="4419600" y="718277"/>
              <a:ext cx="2057400" cy="135225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948861" y="1948934"/>
              <a:ext cx="1151277" cy="184666"/>
            </a:xfrm>
            <a:prstGeom prst="rect">
              <a:avLst/>
            </a:prstGeom>
            <a:noFill/>
          </p:spPr>
          <p:txBody>
            <a:bodyPr wrap="none" rtlCol="0">
              <a:spAutoFit/>
            </a:bodyPr>
            <a:lstStyle/>
            <a:p>
              <a:r>
                <a:rPr lang="en-US" sz="600" dirty="0">
                  <a:solidFill>
                    <a:srgbClr val="292934"/>
                  </a:solidFill>
                </a:rPr>
                <a:t>© </a:t>
              </a:r>
              <a:r>
                <a:rPr lang="en-US" sz="600" dirty="0" err="1">
                  <a:solidFill>
                    <a:srgbClr val="292934"/>
                  </a:solidFill>
                </a:rPr>
                <a:t>Oxilixo</a:t>
              </a:r>
              <a:r>
                <a:rPr lang="en-US" sz="600" dirty="0">
                  <a:solidFill>
                    <a:srgbClr val="292934"/>
                  </a:solidFill>
                </a:rPr>
                <a:t> | Dreamstime.com</a:t>
              </a:r>
            </a:p>
          </p:txBody>
        </p:sp>
      </p:grpSp>
      <p:grpSp>
        <p:nvGrpSpPr>
          <p:cNvPr id="9" name="Group 8"/>
          <p:cNvGrpSpPr/>
          <p:nvPr/>
        </p:nvGrpSpPr>
        <p:grpSpPr>
          <a:xfrm>
            <a:off x="3248633" y="1736644"/>
            <a:ext cx="1318269" cy="1808770"/>
            <a:chOff x="7315200" y="525826"/>
            <a:chExt cx="1211262" cy="1557395"/>
          </a:xfrm>
        </p:grpSpPr>
        <p:pic>
          <p:nvPicPr>
            <p:cNvPr id="10" name="Picture 2" descr="S:\Production\Art Files--Final\RESPECT-MSPCP\Genetics\RES.C1.GEN.L1HO.0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525826"/>
              <a:ext cx="1211262" cy="14272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7364073" y="1898555"/>
              <a:ext cx="1151277" cy="184666"/>
            </a:xfrm>
            <a:prstGeom prst="rect">
              <a:avLst/>
            </a:prstGeom>
            <a:noFill/>
          </p:spPr>
          <p:txBody>
            <a:bodyPr wrap="none" rtlCol="0">
              <a:spAutoFit/>
            </a:bodyPr>
            <a:lstStyle/>
            <a:p>
              <a:r>
                <a:rPr lang="en-US" sz="600" dirty="0">
                  <a:solidFill>
                    <a:srgbClr val="292934"/>
                  </a:solidFill>
                </a:rPr>
                <a:t>© </a:t>
              </a:r>
              <a:r>
                <a:rPr lang="en-US" sz="600" dirty="0" err="1">
                  <a:solidFill>
                    <a:srgbClr val="292934"/>
                  </a:solidFill>
                </a:rPr>
                <a:t>Isselee</a:t>
              </a:r>
              <a:r>
                <a:rPr lang="en-US" sz="600" dirty="0">
                  <a:solidFill>
                    <a:srgbClr val="292934"/>
                  </a:solidFill>
                </a:rPr>
                <a:t> | Dreamstime.com</a:t>
              </a:r>
            </a:p>
          </p:txBody>
        </p:sp>
      </p:grpSp>
      <p:grpSp>
        <p:nvGrpSpPr>
          <p:cNvPr id="30" name="Group 29"/>
          <p:cNvGrpSpPr/>
          <p:nvPr/>
        </p:nvGrpSpPr>
        <p:grpSpPr>
          <a:xfrm>
            <a:off x="2868680" y="4667521"/>
            <a:ext cx="2057400" cy="1415323"/>
            <a:chOff x="4419600" y="718277"/>
            <a:chExt cx="2057400" cy="1415323"/>
          </a:xfrm>
        </p:grpSpPr>
        <p:pic>
          <p:nvPicPr>
            <p:cNvPr id="31" name="Picture 3" descr="S:\Production\Art Files--Final\RESPECT-MSPCP\Genetics\RES.C1.GEN.L1HO.022.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7904"/>
            <a:stretch/>
          </p:blipFill>
          <p:spPr bwMode="auto">
            <a:xfrm flipH="1">
              <a:off x="4419600" y="718277"/>
              <a:ext cx="2057400" cy="1352256"/>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4948861" y="1948934"/>
              <a:ext cx="1151277" cy="184666"/>
            </a:xfrm>
            <a:prstGeom prst="rect">
              <a:avLst/>
            </a:prstGeom>
            <a:noFill/>
          </p:spPr>
          <p:txBody>
            <a:bodyPr wrap="none" rtlCol="0">
              <a:spAutoFit/>
            </a:bodyPr>
            <a:lstStyle/>
            <a:p>
              <a:r>
                <a:rPr lang="en-US" sz="600" dirty="0">
                  <a:solidFill>
                    <a:srgbClr val="292934"/>
                  </a:solidFill>
                </a:rPr>
                <a:t>© </a:t>
              </a:r>
              <a:r>
                <a:rPr lang="en-US" sz="600" dirty="0" err="1">
                  <a:solidFill>
                    <a:srgbClr val="292934"/>
                  </a:solidFill>
                </a:rPr>
                <a:t>Oxilixo</a:t>
              </a:r>
              <a:r>
                <a:rPr lang="en-US" sz="600" dirty="0">
                  <a:solidFill>
                    <a:srgbClr val="292934"/>
                  </a:solidFill>
                </a:rPr>
                <a:t> | Dreamstime.com</a:t>
              </a:r>
            </a:p>
          </p:txBody>
        </p:sp>
      </p:grpSp>
      <p:grpSp>
        <p:nvGrpSpPr>
          <p:cNvPr id="33" name="Group 32"/>
          <p:cNvGrpSpPr/>
          <p:nvPr/>
        </p:nvGrpSpPr>
        <p:grpSpPr>
          <a:xfrm>
            <a:off x="1021557" y="4579892"/>
            <a:ext cx="1211262" cy="1557395"/>
            <a:chOff x="7315200" y="525826"/>
            <a:chExt cx="1211262" cy="1557395"/>
          </a:xfrm>
        </p:grpSpPr>
        <p:pic>
          <p:nvPicPr>
            <p:cNvPr id="34" name="Picture 2" descr="S:\Production\Art Files--Final\RESPECT-MSPCP\Genetics\RES.C1.GEN.L1HO.02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5200" y="525826"/>
              <a:ext cx="1211262" cy="1427248"/>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7364073" y="1898555"/>
              <a:ext cx="1151277" cy="184666"/>
            </a:xfrm>
            <a:prstGeom prst="rect">
              <a:avLst/>
            </a:prstGeom>
            <a:noFill/>
          </p:spPr>
          <p:txBody>
            <a:bodyPr wrap="none" rtlCol="0">
              <a:spAutoFit/>
            </a:bodyPr>
            <a:lstStyle/>
            <a:p>
              <a:r>
                <a:rPr lang="en-US" sz="600" dirty="0">
                  <a:solidFill>
                    <a:srgbClr val="292934"/>
                  </a:solidFill>
                </a:rPr>
                <a:t>© </a:t>
              </a:r>
              <a:r>
                <a:rPr lang="en-US" sz="600" dirty="0" err="1">
                  <a:solidFill>
                    <a:srgbClr val="292934"/>
                  </a:solidFill>
                </a:rPr>
                <a:t>Isselee</a:t>
              </a:r>
              <a:r>
                <a:rPr lang="en-US" sz="600" dirty="0">
                  <a:solidFill>
                    <a:srgbClr val="292934"/>
                  </a:solidFill>
                </a:rPr>
                <a:t> | Dreamstime.com</a:t>
              </a:r>
            </a:p>
          </p:txBody>
        </p:sp>
      </p:grpSp>
      <p:sp>
        <p:nvSpPr>
          <p:cNvPr id="40" name="TextBox 39"/>
          <p:cNvSpPr txBox="1"/>
          <p:nvPr/>
        </p:nvSpPr>
        <p:spPr>
          <a:xfrm>
            <a:off x="838200" y="3657600"/>
            <a:ext cx="3882570" cy="523220"/>
          </a:xfrm>
          <a:prstGeom prst="rect">
            <a:avLst/>
          </a:prstGeom>
          <a:noFill/>
          <a:ln>
            <a:noFill/>
          </a:ln>
        </p:spPr>
        <p:txBody>
          <a:bodyPr wrap="square" rtlCol="0">
            <a:spAutoFit/>
          </a:bodyPr>
          <a:lstStyle/>
          <a:p>
            <a:r>
              <a:rPr lang="en-US" sz="2800" dirty="0">
                <a:solidFill>
                  <a:srgbClr val="292934"/>
                </a:solidFill>
                <a:latin typeface="Calibri" pitchFamily="34" charset="0"/>
              </a:rPr>
              <a:t>Female	     Male</a:t>
            </a:r>
          </a:p>
        </p:txBody>
      </p:sp>
      <p:sp>
        <p:nvSpPr>
          <p:cNvPr id="44" name="TextBox 43"/>
          <p:cNvSpPr txBox="1"/>
          <p:nvPr/>
        </p:nvSpPr>
        <p:spPr>
          <a:xfrm>
            <a:off x="5867400" y="3581400"/>
            <a:ext cx="2084353" cy="523220"/>
          </a:xfrm>
          <a:prstGeom prst="rect">
            <a:avLst/>
          </a:prstGeom>
          <a:noFill/>
        </p:spPr>
        <p:txBody>
          <a:bodyPr wrap="none" rtlCol="0">
            <a:spAutoFit/>
          </a:bodyPr>
          <a:lstStyle/>
          <a:p>
            <a:r>
              <a:rPr lang="en-US" sz="2800" dirty="0">
                <a:solidFill>
                  <a:srgbClr val="292934"/>
                </a:solidFill>
                <a:latin typeface="Calibri" pitchFamily="34" charset="0"/>
              </a:rPr>
              <a:t>Same Result!</a:t>
            </a:r>
          </a:p>
        </p:txBody>
      </p:sp>
      <p:pic>
        <p:nvPicPr>
          <p:cNvPr id="46" name="Picture 45">
            <a:extLst>
              <a:ext uri="{FF2B5EF4-FFF2-40B4-BE49-F238E27FC236}">
                <a16:creationId xmlns:a16="http://schemas.microsoft.com/office/drawing/2014/main" id="{41DD6321-43E7-4A37-827C-A68ECF379F7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7103" t="699" r="39155" b="42462"/>
          <a:stretch/>
        </p:blipFill>
        <p:spPr>
          <a:xfrm>
            <a:off x="5294647" y="1991380"/>
            <a:ext cx="1145505" cy="1093436"/>
          </a:xfrm>
          <a:prstGeom prst="rect">
            <a:avLst/>
          </a:prstGeom>
        </p:spPr>
      </p:pic>
      <p:pic>
        <p:nvPicPr>
          <p:cNvPr id="47" name="Picture 46">
            <a:extLst>
              <a:ext uri="{FF2B5EF4-FFF2-40B4-BE49-F238E27FC236}">
                <a16:creationId xmlns:a16="http://schemas.microsoft.com/office/drawing/2014/main" id="{C5DC49E5-D960-4C02-A294-0A90B527882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10953" r="21192"/>
          <a:stretch/>
        </p:blipFill>
        <p:spPr>
          <a:xfrm>
            <a:off x="7756928" y="1986294"/>
            <a:ext cx="1100201" cy="1077088"/>
          </a:xfrm>
          <a:prstGeom prst="rect">
            <a:avLst/>
          </a:prstGeom>
        </p:spPr>
      </p:pic>
      <p:pic>
        <p:nvPicPr>
          <p:cNvPr id="48" name="Picture 47">
            <a:extLst>
              <a:ext uri="{FF2B5EF4-FFF2-40B4-BE49-F238E27FC236}">
                <a16:creationId xmlns:a16="http://schemas.microsoft.com/office/drawing/2014/main" id="{FF2DE9C6-E24D-416B-934F-5A0785492AC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9762"/>
          <a:stretch/>
        </p:blipFill>
        <p:spPr>
          <a:xfrm>
            <a:off x="6525787" y="1986294"/>
            <a:ext cx="1145506" cy="1087260"/>
          </a:xfrm>
          <a:prstGeom prst="rect">
            <a:avLst/>
          </a:prstGeom>
        </p:spPr>
      </p:pic>
      <p:sp>
        <p:nvSpPr>
          <p:cNvPr id="49" name="TextBox 48">
            <a:extLst>
              <a:ext uri="{FF2B5EF4-FFF2-40B4-BE49-F238E27FC236}">
                <a16:creationId xmlns:a16="http://schemas.microsoft.com/office/drawing/2014/main" id="{7DE632E2-EAA4-412F-B84D-786CDB5CF495}"/>
              </a:ext>
            </a:extLst>
          </p:cNvPr>
          <p:cNvSpPr txBox="1"/>
          <p:nvPr/>
        </p:nvSpPr>
        <p:spPr>
          <a:xfrm>
            <a:off x="6940806" y="3040109"/>
            <a:ext cx="2019711" cy="215444"/>
          </a:xfrm>
          <a:prstGeom prst="rect">
            <a:avLst/>
          </a:prstGeom>
          <a:noFill/>
        </p:spPr>
        <p:txBody>
          <a:bodyPr wrap="square" rtlCol="0">
            <a:spAutoFit/>
          </a:bodyPr>
          <a:lstStyle/>
          <a:p>
            <a:pPr algn="ctr"/>
            <a:r>
              <a:rPr lang="en-US" sz="800" dirty="0">
                <a:latin typeface="Calibri" panose="020F0502020204030204" pitchFamily="34" charset="0"/>
              </a:rPr>
              <a:t>All photographs courtesy of pixabay.com</a:t>
            </a:r>
          </a:p>
        </p:txBody>
      </p:sp>
      <p:pic>
        <p:nvPicPr>
          <p:cNvPr id="50" name="Picture 49">
            <a:extLst>
              <a:ext uri="{FF2B5EF4-FFF2-40B4-BE49-F238E27FC236}">
                <a16:creationId xmlns:a16="http://schemas.microsoft.com/office/drawing/2014/main" id="{3E437D11-86E3-4D32-BCA1-AAFFEB07E0F6}"/>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10953" r="21192"/>
          <a:stretch/>
        </p:blipFill>
        <p:spPr>
          <a:xfrm>
            <a:off x="5931426" y="4587324"/>
            <a:ext cx="1100201" cy="1077088"/>
          </a:xfrm>
          <a:prstGeom prst="rect">
            <a:avLst/>
          </a:prstGeom>
        </p:spPr>
      </p:pic>
      <p:pic>
        <p:nvPicPr>
          <p:cNvPr id="51" name="Picture 50">
            <a:extLst>
              <a:ext uri="{FF2B5EF4-FFF2-40B4-BE49-F238E27FC236}">
                <a16:creationId xmlns:a16="http://schemas.microsoft.com/office/drawing/2014/main" id="{6697ED12-249D-4527-99CD-A894C069DA42}"/>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9762"/>
          <a:stretch/>
        </p:blipFill>
        <p:spPr>
          <a:xfrm>
            <a:off x="7098540" y="4577152"/>
            <a:ext cx="1145506" cy="1087260"/>
          </a:xfrm>
          <a:prstGeom prst="rect">
            <a:avLst/>
          </a:prstGeom>
        </p:spPr>
      </p:pic>
    </p:spTree>
    <p:extLst>
      <p:ext uri="{BB962C8B-B14F-4D97-AF65-F5344CB8AC3E}">
        <p14:creationId xmlns:p14="http://schemas.microsoft.com/office/powerpoint/2010/main" val="933945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Which Rules Aren’t Symmetric?</a:t>
            </a:r>
          </a:p>
        </p:txBody>
      </p:sp>
      <p:graphicFrame>
        <p:nvGraphicFramePr>
          <p:cNvPr id="4" name="Table 3"/>
          <p:cNvGraphicFramePr>
            <a:graphicFrameLocks noGrp="1"/>
          </p:cNvGraphicFramePr>
          <p:nvPr>
            <p:extLst>
              <p:ext uri="{D42A27DB-BD31-4B8C-83A1-F6EECF244321}">
                <p14:modId xmlns:p14="http://schemas.microsoft.com/office/powerpoint/2010/main" val="2236766553"/>
              </p:ext>
            </p:extLst>
          </p:nvPr>
        </p:nvGraphicFramePr>
        <p:xfrm>
          <a:off x="5334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835896"/>
              </p:ext>
            </p:extLst>
          </p:nvPr>
        </p:nvGraphicFramePr>
        <p:xfrm>
          <a:off x="26670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13910432"/>
              </p:ext>
            </p:extLst>
          </p:nvPr>
        </p:nvGraphicFramePr>
        <p:xfrm>
          <a:off x="48006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13052481"/>
              </p:ext>
            </p:extLst>
          </p:nvPr>
        </p:nvGraphicFramePr>
        <p:xfrm>
          <a:off x="48006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57241086"/>
              </p:ext>
            </p:extLst>
          </p:nvPr>
        </p:nvGraphicFramePr>
        <p:xfrm>
          <a:off x="5334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69681320"/>
              </p:ext>
            </p:extLst>
          </p:nvPr>
        </p:nvGraphicFramePr>
        <p:xfrm>
          <a:off x="26670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7148692"/>
              </p:ext>
            </p:extLst>
          </p:nvPr>
        </p:nvGraphicFramePr>
        <p:xfrm>
          <a:off x="6934200" y="1371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675967284"/>
              </p:ext>
            </p:extLst>
          </p:nvPr>
        </p:nvGraphicFramePr>
        <p:xfrm>
          <a:off x="6934200" y="2667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29948379"/>
              </p:ext>
            </p:extLst>
          </p:nvPr>
        </p:nvGraphicFramePr>
        <p:xfrm>
          <a:off x="5334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967391447"/>
              </p:ext>
            </p:extLst>
          </p:nvPr>
        </p:nvGraphicFramePr>
        <p:xfrm>
          <a:off x="5334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61090701"/>
              </p:ext>
            </p:extLst>
          </p:nvPr>
        </p:nvGraphicFramePr>
        <p:xfrm>
          <a:off x="48006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259122607"/>
              </p:ext>
            </p:extLst>
          </p:nvPr>
        </p:nvGraphicFramePr>
        <p:xfrm>
          <a:off x="69342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548394965"/>
              </p:ext>
            </p:extLst>
          </p:nvPr>
        </p:nvGraphicFramePr>
        <p:xfrm>
          <a:off x="26670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1572104"/>
              </p:ext>
            </p:extLst>
          </p:nvPr>
        </p:nvGraphicFramePr>
        <p:xfrm>
          <a:off x="26670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15182850"/>
              </p:ext>
            </p:extLst>
          </p:nvPr>
        </p:nvGraphicFramePr>
        <p:xfrm>
          <a:off x="48006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817997201"/>
              </p:ext>
            </p:extLst>
          </p:nvPr>
        </p:nvGraphicFramePr>
        <p:xfrm>
          <a:off x="6934200" y="525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56335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Eliminating </a:t>
            </a:r>
            <a:r>
              <a:rPr lang="en-US" dirty="0" err="1"/>
              <a:t>Nonsymmetric</a:t>
            </a:r>
            <a:r>
              <a:rPr lang="en-US" dirty="0"/>
              <a:t> Rules</a:t>
            </a:r>
          </a:p>
        </p:txBody>
      </p:sp>
      <p:graphicFrame>
        <p:nvGraphicFramePr>
          <p:cNvPr id="4" name="Table 3"/>
          <p:cNvGraphicFramePr>
            <a:graphicFrameLocks noGrp="1"/>
          </p:cNvGraphicFramePr>
          <p:nvPr>
            <p:extLst>
              <p:ext uri="{D42A27DB-BD31-4B8C-83A1-F6EECF244321}">
                <p14:modId xmlns:p14="http://schemas.microsoft.com/office/powerpoint/2010/main" val="2184843775"/>
              </p:ext>
            </p:extLst>
          </p:nvPr>
        </p:nvGraphicFramePr>
        <p:xfrm>
          <a:off x="5334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45257656"/>
              </p:ext>
            </p:extLst>
          </p:nvPr>
        </p:nvGraphicFramePr>
        <p:xfrm>
          <a:off x="26670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58200686"/>
              </p:ext>
            </p:extLst>
          </p:nvPr>
        </p:nvGraphicFramePr>
        <p:xfrm>
          <a:off x="48006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3973203"/>
              </p:ext>
            </p:extLst>
          </p:nvPr>
        </p:nvGraphicFramePr>
        <p:xfrm>
          <a:off x="48006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22394955"/>
              </p:ext>
            </p:extLst>
          </p:nvPr>
        </p:nvGraphicFramePr>
        <p:xfrm>
          <a:off x="5334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24110232"/>
              </p:ext>
            </p:extLst>
          </p:nvPr>
        </p:nvGraphicFramePr>
        <p:xfrm>
          <a:off x="26670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10909678"/>
              </p:ext>
            </p:extLst>
          </p:nvPr>
        </p:nvGraphicFramePr>
        <p:xfrm>
          <a:off x="69342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48129844"/>
              </p:ext>
            </p:extLst>
          </p:nvPr>
        </p:nvGraphicFramePr>
        <p:xfrm>
          <a:off x="69342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31412105"/>
              </p:ext>
            </p:extLst>
          </p:nvPr>
        </p:nvGraphicFramePr>
        <p:xfrm>
          <a:off x="5334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396329049"/>
              </p:ext>
            </p:extLst>
          </p:nvPr>
        </p:nvGraphicFramePr>
        <p:xfrm>
          <a:off x="5334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099476316"/>
              </p:ext>
            </p:extLst>
          </p:nvPr>
        </p:nvGraphicFramePr>
        <p:xfrm>
          <a:off x="48006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374375241"/>
              </p:ext>
            </p:extLst>
          </p:nvPr>
        </p:nvGraphicFramePr>
        <p:xfrm>
          <a:off x="69342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04101885"/>
              </p:ext>
            </p:extLst>
          </p:nvPr>
        </p:nvGraphicFramePr>
        <p:xfrm>
          <a:off x="26670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002259085"/>
              </p:ext>
            </p:extLst>
          </p:nvPr>
        </p:nvGraphicFramePr>
        <p:xfrm>
          <a:off x="26670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826714560"/>
              </p:ext>
            </p:extLst>
          </p:nvPr>
        </p:nvGraphicFramePr>
        <p:xfrm>
          <a:off x="48006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957555146"/>
              </p:ext>
            </p:extLst>
          </p:nvPr>
        </p:nvGraphicFramePr>
        <p:xfrm>
          <a:off x="69342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cxnSp>
        <p:nvCxnSpPr>
          <p:cNvPr id="20" name="Straight Connector 19"/>
          <p:cNvCxnSpPr/>
          <p:nvPr/>
        </p:nvCxnSpPr>
        <p:spPr>
          <a:xfrm flipV="1">
            <a:off x="2667000" y="1447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4800600" y="15240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6934200" y="28194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533400" y="4114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33400" y="2743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2667000" y="5410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4800600" y="5410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6934200" y="4267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08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Autofit/>
          </a:bodyPr>
          <a:lstStyle/>
          <a:p>
            <a:r>
              <a:rPr lang="en-US" sz="3800" dirty="0"/>
              <a:t>Rules of Expression Should Allow Variation</a:t>
            </a:r>
          </a:p>
        </p:txBody>
      </p:sp>
      <p:grpSp>
        <p:nvGrpSpPr>
          <p:cNvPr id="5" name="Group 4"/>
          <p:cNvGrpSpPr/>
          <p:nvPr/>
        </p:nvGrpSpPr>
        <p:grpSpPr>
          <a:xfrm>
            <a:off x="899622" y="1825167"/>
            <a:ext cx="3596179" cy="1468403"/>
            <a:chOff x="5167376" y="2765945"/>
            <a:chExt cx="3968526" cy="1945256"/>
          </a:xfrm>
        </p:grpSpPr>
        <p:cxnSp>
          <p:nvCxnSpPr>
            <p:cNvPr id="17" name="Straight Connector 16"/>
            <p:cNvCxnSpPr/>
            <p:nvPr/>
          </p:nvCxnSpPr>
          <p:spPr>
            <a:xfrm flipH="1">
              <a:off x="6361110" y="2827669"/>
              <a:ext cx="1226232" cy="197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82280" y="2765945"/>
              <a:ext cx="0" cy="1529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5167376" y="4278981"/>
              <a:ext cx="3968526" cy="432220"/>
              <a:chOff x="442423" y="4368326"/>
              <a:chExt cx="3968526" cy="432220"/>
            </a:xfrm>
          </p:grpSpPr>
          <p:grpSp>
            <p:nvGrpSpPr>
              <p:cNvPr id="20" name="Group 19"/>
              <p:cNvGrpSpPr/>
              <p:nvPr/>
            </p:nvGrpSpPr>
            <p:grpSpPr>
              <a:xfrm>
                <a:off x="442423" y="4368326"/>
                <a:ext cx="3962400" cy="380945"/>
                <a:chOff x="4876800" y="2816211"/>
                <a:chExt cx="3962400" cy="380945"/>
              </a:xfrm>
            </p:grpSpPr>
            <p:cxnSp>
              <p:nvCxnSpPr>
                <p:cNvPr id="26" name="Straight Connector 25"/>
                <p:cNvCxnSpPr/>
                <p:nvPr/>
              </p:nvCxnSpPr>
              <p:spPr>
                <a:xfrm flipH="1" flipV="1">
                  <a:off x="4876800" y="2816211"/>
                  <a:ext cx="3962400"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876800" y="281621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562551" y="2816211"/>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 name="Straight Connector 20"/>
              <p:cNvCxnSpPr/>
              <p:nvPr/>
            </p:nvCxnSpPr>
            <p:spPr>
              <a:xfrm flipV="1">
                <a:off x="1853989" y="4368326"/>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435821"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073843"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712906"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4825" y="4374284"/>
                <a:ext cx="6124" cy="4262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6" name="Picture 2" descr="S:\Production\Art Files--Final\RESPECT-MSPCP\Genetics\RES.C1.GEN.L4HO.008.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25" t="23706" r="10550" b="8274"/>
          <a:stretch/>
        </p:blipFill>
        <p:spPr bwMode="auto">
          <a:xfrm>
            <a:off x="1226621" y="1492892"/>
            <a:ext cx="797576" cy="10368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3119026" y="1502446"/>
            <a:ext cx="841674" cy="10420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762000" y="3254864"/>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1336192" y="3276389"/>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1994544" y="3254864"/>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2577962" y="3272050"/>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3097088" y="3293568"/>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3670937" y="3293568"/>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4297935" y="3293568"/>
            <a:ext cx="384631" cy="50002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267000" y="2474161"/>
            <a:ext cx="1057563" cy="246221"/>
          </a:xfrm>
          <a:prstGeom prst="rect">
            <a:avLst/>
          </a:prstGeom>
          <a:noFill/>
        </p:spPr>
        <p:txBody>
          <a:bodyPr wrap="square" rtlCol="0">
            <a:spAutoFit/>
          </a:bodyPr>
          <a:lstStyle/>
          <a:p>
            <a:r>
              <a:rPr lang="en-US" sz="500" dirty="0">
                <a:solidFill>
                  <a:srgbClr val="292934"/>
                </a:solidFill>
              </a:rPr>
              <a:t>© </a:t>
            </a:r>
            <a:r>
              <a:rPr lang="en-US" sz="500" dirty="0" err="1">
                <a:solidFill>
                  <a:srgbClr val="292934"/>
                </a:solidFill>
              </a:rPr>
              <a:t>Pakpoom</a:t>
            </a:r>
            <a:r>
              <a:rPr lang="en-US" sz="500" dirty="0">
                <a:solidFill>
                  <a:srgbClr val="292934"/>
                </a:solidFill>
              </a:rPr>
              <a:t> </a:t>
            </a:r>
            <a:r>
              <a:rPr lang="en-US" sz="500" dirty="0" err="1">
                <a:solidFill>
                  <a:srgbClr val="292934"/>
                </a:solidFill>
              </a:rPr>
              <a:t>Phummee</a:t>
            </a:r>
            <a:r>
              <a:rPr lang="en-US" sz="500" dirty="0">
                <a:solidFill>
                  <a:srgbClr val="292934"/>
                </a:solidFill>
              </a:rPr>
              <a:t> | Dreamstime.com</a:t>
            </a:r>
          </a:p>
        </p:txBody>
      </p:sp>
      <p:sp>
        <p:nvSpPr>
          <p:cNvPr id="16" name="TextBox 15"/>
          <p:cNvSpPr txBox="1"/>
          <p:nvPr/>
        </p:nvSpPr>
        <p:spPr>
          <a:xfrm>
            <a:off x="3216103" y="2496051"/>
            <a:ext cx="887185" cy="246221"/>
          </a:xfrm>
          <a:prstGeom prst="rect">
            <a:avLst/>
          </a:prstGeom>
          <a:noFill/>
        </p:spPr>
        <p:txBody>
          <a:bodyPr wrap="square" rtlCol="0">
            <a:spAutoFit/>
          </a:bodyPr>
          <a:lstStyle/>
          <a:p>
            <a:r>
              <a:rPr lang="en-US" sz="500" dirty="0">
                <a:solidFill>
                  <a:srgbClr val="292934"/>
                </a:solidFill>
              </a:rPr>
              <a:t>©  </a:t>
            </a:r>
            <a:r>
              <a:rPr lang="en-US" sz="500" dirty="0" err="1">
                <a:solidFill>
                  <a:srgbClr val="292934"/>
                </a:solidFill>
              </a:rPr>
              <a:t>Maksym</a:t>
            </a:r>
            <a:r>
              <a:rPr lang="en-US" sz="500" dirty="0">
                <a:solidFill>
                  <a:srgbClr val="292934"/>
                </a:solidFill>
              </a:rPr>
              <a:t> </a:t>
            </a:r>
            <a:r>
              <a:rPr lang="en-US" sz="500" dirty="0" err="1">
                <a:solidFill>
                  <a:srgbClr val="292934"/>
                </a:solidFill>
              </a:rPr>
              <a:t>Surovtsev</a:t>
            </a:r>
            <a:r>
              <a:rPr lang="en-US" sz="500" dirty="0">
                <a:solidFill>
                  <a:srgbClr val="292934"/>
                </a:solidFill>
              </a:rPr>
              <a:t> | Dreamstime.com</a:t>
            </a:r>
          </a:p>
        </p:txBody>
      </p:sp>
      <p:pic>
        <p:nvPicPr>
          <p:cNvPr id="44"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828308" y="5929616"/>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2060852" y="5929616"/>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3163396" y="5968320"/>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3737245" y="5968320"/>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S:\Production\Art Files--Final\RESPECT-MSPCP\Genetics\RES.C1.GEN.L4HO.0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25" t="23706" r="10550" b="8274"/>
          <a:stretch/>
        </p:blipFill>
        <p:spPr bwMode="auto">
          <a:xfrm>
            <a:off x="4364243" y="5968320"/>
            <a:ext cx="384631" cy="50002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3" descr="S:\Production\Art Files--Final\RESPECT-MSPCP\Genetics\RES.C1.GEN.L4HO.009.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084" t="21086" r="9555" b="5573"/>
          <a:stretch/>
        </p:blipFill>
        <p:spPr bwMode="auto">
          <a:xfrm>
            <a:off x="1376922" y="5942326"/>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3" descr="S:\Production\Art Files--Final\RESPECT-MSPCP\Genetics\RES.C1.GEN.L4HO.009.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084" t="21086" r="9555" b="5573"/>
          <a:stretch/>
        </p:blipFill>
        <p:spPr bwMode="auto">
          <a:xfrm>
            <a:off x="2581871" y="5929616"/>
            <a:ext cx="420837" cy="521036"/>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p:cNvSpPr txBox="1"/>
          <p:nvPr/>
        </p:nvSpPr>
        <p:spPr>
          <a:xfrm>
            <a:off x="4876800" y="1524000"/>
            <a:ext cx="3962400" cy="4939814"/>
          </a:xfrm>
          <a:prstGeom prst="rect">
            <a:avLst/>
          </a:prstGeom>
          <a:noFill/>
        </p:spPr>
        <p:txBody>
          <a:bodyPr wrap="square" rtlCol="0">
            <a:spAutoFit/>
          </a:bodyPr>
          <a:lstStyle/>
          <a:p>
            <a:pPr>
              <a:buClr>
                <a:schemeClr val="bg1">
                  <a:lumMod val="75000"/>
                </a:schemeClr>
              </a:buClr>
            </a:pPr>
            <a:r>
              <a:rPr lang="en-US" sz="2600" dirty="0">
                <a:solidFill>
                  <a:srgbClr val="FF0000"/>
                </a:solidFill>
                <a:latin typeface="Calibri" pitchFamily="34" charset="0"/>
              </a:rPr>
              <a:t>Cross of homozygous parents</a:t>
            </a:r>
          </a:p>
          <a:p>
            <a:pPr>
              <a:spcBef>
                <a:spcPts val="1800"/>
              </a:spcBef>
              <a:buClr>
                <a:schemeClr val="bg1">
                  <a:lumMod val="75000"/>
                </a:schemeClr>
              </a:buClr>
            </a:pPr>
            <a:r>
              <a:rPr lang="en-US" sz="2600" dirty="0">
                <a:solidFill>
                  <a:srgbClr val="FF0000"/>
                </a:solidFill>
                <a:latin typeface="Calibri" pitchFamily="34" charset="0"/>
              </a:rPr>
              <a:t>Result: </a:t>
            </a:r>
            <a:r>
              <a:rPr lang="en-US" sz="2600" dirty="0">
                <a:solidFill>
                  <a:srgbClr val="292934"/>
                </a:solidFill>
                <a:latin typeface="Calibri" pitchFamily="34" charset="0"/>
              </a:rPr>
              <a:t>No trait variation in offspring, but each inherited two different flower-color alleles</a:t>
            </a:r>
          </a:p>
          <a:p>
            <a:pPr>
              <a:spcBef>
                <a:spcPts val="2400"/>
              </a:spcBef>
              <a:buClr>
                <a:schemeClr val="bg1">
                  <a:lumMod val="75000"/>
                </a:schemeClr>
              </a:buClr>
            </a:pPr>
            <a:r>
              <a:rPr lang="en-US" sz="2600" dirty="0">
                <a:solidFill>
                  <a:srgbClr val="FF0000"/>
                </a:solidFill>
                <a:latin typeface="Calibri" pitchFamily="34" charset="0"/>
              </a:rPr>
              <a:t>Cross of heterozygous parents (Generation 1)</a:t>
            </a:r>
          </a:p>
          <a:p>
            <a:pPr>
              <a:spcBef>
                <a:spcPts val="2400"/>
              </a:spcBef>
              <a:buClr>
                <a:schemeClr val="bg1">
                  <a:lumMod val="75000"/>
                </a:schemeClr>
              </a:buClr>
            </a:pPr>
            <a:r>
              <a:rPr lang="en-US" sz="2600" dirty="0">
                <a:solidFill>
                  <a:srgbClr val="FF0000"/>
                </a:solidFill>
                <a:latin typeface="Calibri" pitchFamily="34" charset="0"/>
              </a:rPr>
              <a:t>Result: </a:t>
            </a:r>
            <a:r>
              <a:rPr lang="en-US" sz="2600" dirty="0">
                <a:solidFill>
                  <a:srgbClr val="292934"/>
                </a:solidFill>
                <a:latin typeface="Calibri" pitchFamily="34" charset="0"/>
              </a:rPr>
              <a:t>Trait variation in Generation 2 offspring. </a:t>
            </a:r>
          </a:p>
        </p:txBody>
      </p:sp>
      <p:cxnSp>
        <p:nvCxnSpPr>
          <p:cNvPr id="4" name="Straight Connector 3"/>
          <p:cNvCxnSpPr>
            <a:stCxn id="44" idx="0"/>
          </p:cNvCxnSpPr>
          <p:nvPr/>
        </p:nvCxnSpPr>
        <p:spPr>
          <a:xfrm flipH="1" flipV="1">
            <a:off x="1020623" y="5562600"/>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0" idx="3"/>
            <a:endCxn id="11" idx="1"/>
          </p:cNvCxnSpPr>
          <p:nvPr/>
        </p:nvCxnSpPr>
        <p:spPr>
          <a:xfrm>
            <a:off x="2379175" y="3504874"/>
            <a:ext cx="198787" cy="171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478568" y="3522060"/>
            <a:ext cx="0" cy="20405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020623" y="5562600"/>
            <a:ext cx="34696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1587340" y="5562600"/>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2252998" y="5562600"/>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2784143" y="5562600"/>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3355542" y="5581291"/>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flipV="1">
            <a:off x="3929560" y="5586519"/>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4490251" y="5575310"/>
            <a:ext cx="1" cy="36701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57200" y="4191000"/>
            <a:ext cx="1905000" cy="892552"/>
          </a:xfrm>
          <a:prstGeom prst="rect">
            <a:avLst/>
          </a:prstGeom>
          <a:noFill/>
        </p:spPr>
        <p:txBody>
          <a:bodyPr wrap="square" rtlCol="0">
            <a:spAutoFit/>
          </a:bodyPr>
          <a:lstStyle/>
          <a:p>
            <a:r>
              <a:rPr lang="en-US" sz="2600" dirty="0">
                <a:solidFill>
                  <a:srgbClr val="FF0000"/>
                </a:solidFill>
                <a:latin typeface="Calibri" pitchFamily="34" charset="0"/>
              </a:rPr>
              <a:t>The same rules apply!</a:t>
            </a:r>
          </a:p>
        </p:txBody>
      </p:sp>
    </p:spTree>
    <p:extLst>
      <p:ext uri="{BB962C8B-B14F-4D97-AF65-F5344CB8AC3E}">
        <p14:creationId xmlns:p14="http://schemas.microsoft.com/office/powerpoint/2010/main" val="3687071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Eliminating Rules without Variation</a:t>
            </a:r>
          </a:p>
        </p:txBody>
      </p:sp>
      <p:graphicFrame>
        <p:nvGraphicFramePr>
          <p:cNvPr id="4" name="Table 3"/>
          <p:cNvGraphicFramePr>
            <a:graphicFrameLocks noGrp="1"/>
          </p:cNvGraphicFramePr>
          <p:nvPr>
            <p:extLst>
              <p:ext uri="{D42A27DB-BD31-4B8C-83A1-F6EECF244321}">
                <p14:modId xmlns:p14="http://schemas.microsoft.com/office/powerpoint/2010/main" val="4028491455"/>
              </p:ext>
            </p:extLst>
          </p:nvPr>
        </p:nvGraphicFramePr>
        <p:xfrm>
          <a:off x="5334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67183089"/>
              </p:ext>
            </p:extLst>
          </p:nvPr>
        </p:nvGraphicFramePr>
        <p:xfrm>
          <a:off x="26670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91818157"/>
              </p:ext>
            </p:extLst>
          </p:nvPr>
        </p:nvGraphicFramePr>
        <p:xfrm>
          <a:off x="48006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57450416"/>
              </p:ext>
            </p:extLst>
          </p:nvPr>
        </p:nvGraphicFramePr>
        <p:xfrm>
          <a:off x="48006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971355661"/>
              </p:ext>
            </p:extLst>
          </p:nvPr>
        </p:nvGraphicFramePr>
        <p:xfrm>
          <a:off x="5334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22732765"/>
              </p:ext>
            </p:extLst>
          </p:nvPr>
        </p:nvGraphicFramePr>
        <p:xfrm>
          <a:off x="26670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16313057"/>
              </p:ext>
            </p:extLst>
          </p:nvPr>
        </p:nvGraphicFramePr>
        <p:xfrm>
          <a:off x="69342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98223372"/>
              </p:ext>
            </p:extLst>
          </p:nvPr>
        </p:nvGraphicFramePr>
        <p:xfrm>
          <a:off x="6934200" y="2743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265558045"/>
              </p:ext>
            </p:extLst>
          </p:nvPr>
        </p:nvGraphicFramePr>
        <p:xfrm>
          <a:off x="5334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68554118"/>
              </p:ext>
            </p:extLst>
          </p:nvPr>
        </p:nvGraphicFramePr>
        <p:xfrm>
          <a:off x="5334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275744408"/>
              </p:ext>
            </p:extLst>
          </p:nvPr>
        </p:nvGraphicFramePr>
        <p:xfrm>
          <a:off x="48006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74531433"/>
              </p:ext>
            </p:extLst>
          </p:nvPr>
        </p:nvGraphicFramePr>
        <p:xfrm>
          <a:off x="69342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457986182"/>
              </p:ext>
            </p:extLst>
          </p:nvPr>
        </p:nvGraphicFramePr>
        <p:xfrm>
          <a:off x="26670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91254728"/>
              </p:ext>
            </p:extLst>
          </p:nvPr>
        </p:nvGraphicFramePr>
        <p:xfrm>
          <a:off x="26670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270023216"/>
              </p:ext>
            </p:extLst>
          </p:nvPr>
        </p:nvGraphicFramePr>
        <p:xfrm>
          <a:off x="48006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43981632"/>
              </p:ext>
            </p:extLst>
          </p:nvPr>
        </p:nvGraphicFramePr>
        <p:xfrm>
          <a:off x="69342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cxnSp>
        <p:nvCxnSpPr>
          <p:cNvPr id="20" name="Straight Connector 19"/>
          <p:cNvCxnSpPr/>
          <p:nvPr/>
        </p:nvCxnSpPr>
        <p:spPr>
          <a:xfrm flipV="1">
            <a:off x="2667000" y="15240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4800600" y="1447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6934200" y="2743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533400" y="4114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33400" y="2743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2667000" y="5410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4800600" y="5410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6934200" y="4114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533400" y="1447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6934200" y="54102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190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a:t>Pairing the Remaining Rules</a:t>
            </a:r>
          </a:p>
        </p:txBody>
      </p:sp>
      <p:graphicFrame>
        <p:nvGraphicFramePr>
          <p:cNvPr id="7" name="Table 6"/>
          <p:cNvGraphicFramePr>
            <a:graphicFrameLocks noGrp="1"/>
          </p:cNvGraphicFramePr>
          <p:nvPr>
            <p:extLst>
              <p:ext uri="{D42A27DB-BD31-4B8C-83A1-F6EECF244321}">
                <p14:modId xmlns:p14="http://schemas.microsoft.com/office/powerpoint/2010/main" val="1162380124"/>
              </p:ext>
            </p:extLst>
          </p:nvPr>
        </p:nvGraphicFramePr>
        <p:xfrm>
          <a:off x="4800600" y="2895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2587829"/>
              </p:ext>
            </p:extLst>
          </p:nvPr>
        </p:nvGraphicFramePr>
        <p:xfrm>
          <a:off x="2667000" y="2895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038612"/>
              </p:ext>
            </p:extLst>
          </p:nvPr>
        </p:nvGraphicFramePr>
        <p:xfrm>
          <a:off x="6934200" y="160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29877064"/>
              </p:ext>
            </p:extLst>
          </p:nvPr>
        </p:nvGraphicFramePr>
        <p:xfrm>
          <a:off x="533400" y="5562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777703247"/>
              </p:ext>
            </p:extLst>
          </p:nvPr>
        </p:nvGraphicFramePr>
        <p:xfrm>
          <a:off x="4800600" y="4267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280870499"/>
              </p:ext>
            </p:extLst>
          </p:nvPr>
        </p:nvGraphicFramePr>
        <p:xfrm>
          <a:off x="2667000" y="4267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
        <p:nvSpPr>
          <p:cNvPr id="40" name="TextBox 39"/>
          <p:cNvSpPr txBox="1"/>
          <p:nvPr/>
        </p:nvSpPr>
        <p:spPr>
          <a:xfrm>
            <a:off x="609600" y="1447800"/>
            <a:ext cx="5943599" cy="1569660"/>
          </a:xfrm>
          <a:prstGeom prst="rect">
            <a:avLst/>
          </a:prstGeom>
          <a:noFill/>
        </p:spPr>
        <p:txBody>
          <a:bodyPr wrap="square" rtlCol="0">
            <a:spAutoFit/>
          </a:bodyPr>
          <a:lstStyle/>
          <a:p>
            <a:r>
              <a:rPr lang="en-US" sz="2400" dirty="0">
                <a:solidFill>
                  <a:srgbClr val="292934"/>
                </a:solidFill>
                <a:latin typeface="Calibri" panose="020F0502020204030204" pitchFamily="34" charset="0"/>
              </a:rPr>
              <a:t>The six remaining rules can be paired, leaving three rules and their mirror-image partners. Each partner rule has the opposite pattern of 0s and 1s.</a:t>
            </a:r>
          </a:p>
        </p:txBody>
      </p:sp>
      <p:cxnSp>
        <p:nvCxnSpPr>
          <p:cNvPr id="42" name="Straight Connector 41"/>
          <p:cNvCxnSpPr/>
          <p:nvPr/>
        </p:nvCxnSpPr>
        <p:spPr>
          <a:xfrm>
            <a:off x="2590800" y="6172200"/>
            <a:ext cx="533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7924800" y="2971800"/>
            <a:ext cx="0" cy="3200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6705600" y="4191000"/>
            <a:ext cx="533400" cy="6096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6705600" y="3657600"/>
            <a:ext cx="533400" cy="533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1992719" y="4267200"/>
            <a:ext cx="533400" cy="6096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1992719" y="3733800"/>
            <a:ext cx="533400" cy="533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590801" y="4191000"/>
            <a:ext cx="1981200" cy="1295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8" name="Rectangle 57"/>
          <p:cNvSpPr/>
          <p:nvPr/>
        </p:nvSpPr>
        <p:spPr>
          <a:xfrm>
            <a:off x="457200" y="5479312"/>
            <a:ext cx="1981200" cy="1295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9" name="Rectangle 58"/>
          <p:cNvSpPr/>
          <p:nvPr/>
        </p:nvSpPr>
        <p:spPr>
          <a:xfrm>
            <a:off x="4735034" y="4183912"/>
            <a:ext cx="1981200" cy="1295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293906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Activity 2: Testing the Remaining Rules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8088577"/>
              </p:ext>
            </p:extLst>
          </p:nvPr>
        </p:nvGraphicFramePr>
        <p:xfrm>
          <a:off x="381001" y="1371600"/>
          <a:ext cx="8458201" cy="5013960"/>
        </p:xfrm>
        <a:graphic>
          <a:graphicData uri="http://schemas.openxmlformats.org/drawingml/2006/table">
            <a:tbl>
              <a:tblPr firstRow="1" bandRow="1">
                <a:tableStyleId>{5C22544A-7EE6-4342-B048-85BDC9FD1C3A}</a:tableStyleId>
              </a:tblPr>
              <a:tblGrid>
                <a:gridCol w="704850">
                  <a:extLst>
                    <a:ext uri="{9D8B030D-6E8A-4147-A177-3AD203B41FA5}">
                      <a16:colId xmlns:a16="http://schemas.microsoft.com/office/drawing/2014/main" val="20000"/>
                    </a:ext>
                  </a:extLst>
                </a:gridCol>
                <a:gridCol w="1253066">
                  <a:extLst>
                    <a:ext uri="{9D8B030D-6E8A-4147-A177-3AD203B41FA5}">
                      <a16:colId xmlns:a16="http://schemas.microsoft.com/office/drawing/2014/main" val="20001"/>
                    </a:ext>
                  </a:extLst>
                </a:gridCol>
                <a:gridCol w="1136548">
                  <a:extLst>
                    <a:ext uri="{9D8B030D-6E8A-4147-A177-3AD203B41FA5}">
                      <a16:colId xmlns:a16="http://schemas.microsoft.com/office/drawing/2014/main" val="20002"/>
                    </a:ext>
                  </a:extLst>
                </a:gridCol>
                <a:gridCol w="1814313">
                  <a:extLst>
                    <a:ext uri="{9D8B030D-6E8A-4147-A177-3AD203B41FA5}">
                      <a16:colId xmlns:a16="http://schemas.microsoft.com/office/drawing/2014/main" val="20003"/>
                    </a:ext>
                  </a:extLst>
                </a:gridCol>
                <a:gridCol w="1736952">
                  <a:extLst>
                    <a:ext uri="{9D8B030D-6E8A-4147-A177-3AD203B41FA5}">
                      <a16:colId xmlns:a16="http://schemas.microsoft.com/office/drawing/2014/main" val="20004"/>
                    </a:ext>
                  </a:extLst>
                </a:gridCol>
                <a:gridCol w="1812472">
                  <a:extLst>
                    <a:ext uri="{9D8B030D-6E8A-4147-A177-3AD203B41FA5}">
                      <a16:colId xmlns:a16="http://schemas.microsoft.com/office/drawing/2014/main" val="20005"/>
                    </a:ext>
                  </a:extLst>
                </a:gridCol>
              </a:tblGrid>
              <a:tr h="1676400">
                <a:tc>
                  <a:txBody>
                    <a:bodyPr/>
                    <a:lstStyle/>
                    <a:p>
                      <a:pPr algn="ctr"/>
                      <a:r>
                        <a:rPr lang="en-US" dirty="0"/>
                        <a:t>Trial</a:t>
                      </a:r>
                    </a:p>
                  </a:txBody>
                  <a:tcPr/>
                </a:tc>
                <a:tc>
                  <a:txBody>
                    <a:bodyPr/>
                    <a:lstStyle/>
                    <a:p>
                      <a:pPr algn="ctr"/>
                      <a:r>
                        <a:rPr lang="en-US" dirty="0"/>
                        <a:t>Allele from</a:t>
                      </a:r>
                      <a:r>
                        <a:rPr lang="en-US" baseline="0" dirty="0"/>
                        <a:t> One </a:t>
                      </a:r>
                      <a:r>
                        <a:rPr lang="en-US" dirty="0"/>
                        <a:t>Parent </a:t>
                      </a:r>
                    </a:p>
                  </a:txBody>
                  <a:tcPr/>
                </a:tc>
                <a:tc>
                  <a:txBody>
                    <a:bodyPr/>
                    <a:lstStyle/>
                    <a:p>
                      <a:pPr algn="ctr"/>
                      <a:r>
                        <a:rPr lang="en-US" dirty="0"/>
                        <a:t>Allele</a:t>
                      </a:r>
                      <a:r>
                        <a:rPr lang="en-US" baseline="0" dirty="0"/>
                        <a:t> from Other Parent</a:t>
                      </a:r>
                      <a:endParaRPr lang="en-US" dirty="0"/>
                    </a:p>
                  </a:txBody>
                  <a:tcPr/>
                </a:tc>
                <a:tc>
                  <a:txBody>
                    <a:bodyPr/>
                    <a:lstStyle/>
                    <a:p>
                      <a:pPr algn="ctr"/>
                      <a:r>
                        <a:rPr lang="en-US" dirty="0"/>
                        <a:t>Result</a:t>
                      </a:r>
                      <a:r>
                        <a:rPr lang="en-US" baseline="0" dirty="0"/>
                        <a:t> of Rule</a:t>
                      </a:r>
                      <a:endParaRPr lang="en-US" dirty="0"/>
                    </a:p>
                  </a:txBody>
                  <a:tcPr/>
                </a:tc>
                <a:tc>
                  <a:txBody>
                    <a:bodyPr/>
                    <a:lstStyle/>
                    <a:p>
                      <a:pPr algn="ctr"/>
                      <a:r>
                        <a:rPr lang="en-US" dirty="0"/>
                        <a:t>Result of Rule</a:t>
                      </a:r>
                    </a:p>
                  </a:txBody>
                  <a:tcPr/>
                </a:tc>
                <a:tc>
                  <a:txBody>
                    <a:bodyPr/>
                    <a:lstStyle/>
                    <a:p>
                      <a:pPr algn="ctr"/>
                      <a:r>
                        <a:rPr lang="en-US" dirty="0"/>
                        <a:t>Result</a:t>
                      </a:r>
                      <a:r>
                        <a:rPr lang="en-US" baseline="0" dirty="0"/>
                        <a:t> of Rule</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4</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5</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dirty="0"/>
                        <a:t>6</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r>
                        <a:rPr lang="en-US" dirty="0"/>
                        <a:t>7</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370840">
                <a:tc>
                  <a:txBody>
                    <a:bodyPr/>
                    <a:lstStyle/>
                    <a:p>
                      <a:r>
                        <a:rPr lang="en-US" dirty="0"/>
                        <a:t>8</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370840">
                <a:tc>
                  <a:txBody>
                    <a:bodyPr/>
                    <a:lstStyle/>
                    <a:p>
                      <a:r>
                        <a:rPr lang="en-US" dirty="0"/>
                        <a: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6449874"/>
              </p:ext>
            </p:extLst>
          </p:nvPr>
        </p:nvGraphicFramePr>
        <p:xfrm>
          <a:off x="3657600" y="1828800"/>
          <a:ext cx="1447800" cy="1097280"/>
        </p:xfrm>
        <a:graphic>
          <a:graphicData uri="http://schemas.openxmlformats.org/drawingml/2006/table">
            <a:tbl>
              <a:tblPr firstRow="1" bandRow="1">
                <a:tableStyleId>{5C22544A-7EE6-4342-B048-85BDC9FD1C3A}</a:tableStyleId>
              </a:tblPr>
              <a:tblGrid>
                <a:gridCol w="482600">
                  <a:extLst>
                    <a:ext uri="{9D8B030D-6E8A-4147-A177-3AD203B41FA5}">
                      <a16:colId xmlns:a16="http://schemas.microsoft.com/office/drawing/2014/main" val="20000"/>
                    </a:ext>
                  </a:extLst>
                </a:gridCol>
                <a:gridCol w="482600">
                  <a:extLst>
                    <a:ext uri="{9D8B030D-6E8A-4147-A177-3AD203B41FA5}">
                      <a16:colId xmlns:a16="http://schemas.microsoft.com/office/drawing/2014/main" val="20001"/>
                    </a:ext>
                  </a:extLst>
                </a:gridCol>
                <a:gridCol w="482600">
                  <a:extLst>
                    <a:ext uri="{9D8B030D-6E8A-4147-A177-3AD203B41FA5}">
                      <a16:colId xmlns:a16="http://schemas.microsoft.com/office/drawing/2014/main" val="20002"/>
                    </a:ext>
                  </a:extLst>
                </a:gridCol>
              </a:tblGrid>
              <a:tr h="2540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2540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2540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17960990"/>
              </p:ext>
            </p:extLst>
          </p:nvPr>
        </p:nvGraphicFramePr>
        <p:xfrm>
          <a:off x="5410200" y="1828800"/>
          <a:ext cx="1447800" cy="109728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4826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04684172"/>
              </p:ext>
            </p:extLst>
          </p:nvPr>
        </p:nvGraphicFramePr>
        <p:xfrm>
          <a:off x="7162800" y="18288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999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81000"/>
            <a:ext cx="8077200" cy="990600"/>
          </a:xfrm>
        </p:spPr>
        <p:txBody>
          <a:bodyPr/>
          <a:lstStyle/>
          <a:p>
            <a:pPr eaLnBrk="1" hangingPunct="1"/>
            <a:r>
              <a:rPr lang="en-US" dirty="0"/>
              <a:t>Today’s Focus Questions </a:t>
            </a:r>
          </a:p>
        </p:txBody>
      </p:sp>
      <p:sp>
        <p:nvSpPr>
          <p:cNvPr id="9219" name="Rectangle 3"/>
          <p:cNvSpPr>
            <a:spLocks noGrp="1" noChangeArrowheads="1"/>
          </p:cNvSpPr>
          <p:nvPr>
            <p:ph type="body" idx="1"/>
          </p:nvPr>
        </p:nvSpPr>
        <p:spPr>
          <a:xfrm>
            <a:off x="609600" y="1295400"/>
            <a:ext cx="8229600" cy="5181600"/>
          </a:xfrm>
          <a:extLst/>
        </p:spPr>
        <p:txBody>
          <a:bodyPr/>
          <a:lstStyle/>
          <a:p>
            <a:pPr marL="365760" indent="-365760" eaLnBrk="1" hangingPunct="1">
              <a:defRPr/>
            </a:pPr>
            <a:r>
              <a:rPr lang="en-US" sz="2950" dirty="0"/>
              <a:t>Why is it necessary to engage students in using and applying new science ideas in a variety of ways and contexts? </a:t>
            </a:r>
          </a:p>
          <a:p>
            <a:pPr marL="365760" indent="-365760" eaLnBrk="1" hangingPunct="1">
              <a:spcBef>
                <a:spcPts val="600"/>
              </a:spcBef>
              <a:defRPr/>
            </a:pPr>
            <a:r>
              <a:rPr lang="en-US" sz="2950" dirty="0"/>
              <a:t>How will the Student Thinking Lens strategies help you teach the Genetics lessons?</a:t>
            </a:r>
          </a:p>
          <a:p>
            <a:pPr marL="365760" indent="-365760" eaLnBrk="1" hangingPunct="1">
              <a:spcBef>
                <a:spcPts val="600"/>
              </a:spcBef>
              <a:defRPr/>
            </a:pPr>
            <a:r>
              <a:rPr lang="en-US" sz="2950" dirty="0"/>
              <a:t>Starting with Mendel’s ideas about trait inheritance, how can we use mathematical simulation and statistical analysis to determine the </a:t>
            </a:r>
            <a:r>
              <a:rPr lang="en-US" sz="2950" b="1" dirty="0"/>
              <a:t>rules of expression</a:t>
            </a:r>
            <a:r>
              <a:rPr lang="en-US" sz="2950" dirty="0"/>
              <a:t> for simply-inherited traits?</a:t>
            </a:r>
          </a:p>
          <a:p>
            <a:pPr marL="365760" indent="-365760">
              <a:spcBef>
                <a:spcPts val="600"/>
              </a:spcBef>
            </a:pPr>
            <a:r>
              <a:rPr lang="en-US" sz="2950" dirty="0"/>
              <a:t>What kinds of data sets characterize simply-inherited traits?</a:t>
            </a:r>
          </a:p>
          <a:p>
            <a:pPr marL="365760" indent="-365760">
              <a:spcBef>
                <a:spcPts val="0"/>
              </a:spcBef>
              <a:buFont typeface="+mj-lt"/>
              <a:buAutoNum type="arabicPeriod"/>
            </a:pPr>
            <a:endParaRPr lang="en-US" sz="3000" dirty="0"/>
          </a:p>
          <a:p>
            <a:pPr marL="365760" indent="-365760">
              <a:spcBef>
                <a:spcPts val="0"/>
              </a:spcBef>
              <a:buNone/>
            </a:pPr>
            <a:endParaRPr lang="en-US" sz="3000" dirty="0"/>
          </a:p>
          <a:p>
            <a:pPr eaLnBrk="1" hangingPunct="1">
              <a:defRPr/>
            </a:pPr>
            <a:endParaRPr lang="en-US" dirty="0"/>
          </a:p>
          <a:p>
            <a:pPr marL="0" indent="0" eaLnBrk="1" hangingPunct="1">
              <a:buNone/>
              <a:defRPr/>
            </a:pPr>
            <a:endParaRPr lang="en-US" sz="2800" dirty="0"/>
          </a:p>
          <a:p>
            <a:pPr marL="0" indent="0" eaLnBrk="1" hangingPunct="1">
              <a:buNone/>
              <a:defRPr/>
            </a:pPr>
            <a:endParaRPr lang="en-US" sz="2800" dirty="0"/>
          </a:p>
          <a:p>
            <a:pPr marL="0" indent="0" eaLnBrk="1" hangingPunct="1">
              <a:buNone/>
              <a:defRPr/>
            </a:pPr>
            <a:endParaRPr lang="en-US" sz="2800" dirty="0"/>
          </a:p>
          <a:p>
            <a:pPr marL="0" indent="0">
              <a:spcBef>
                <a:spcPts val="0"/>
              </a:spcBef>
              <a:spcAft>
                <a:spcPts val="0"/>
              </a:spcAft>
              <a:buFontTx/>
              <a:buNone/>
              <a:tabLst>
                <a:tab pos="457200" algn="l"/>
              </a:tabLst>
              <a:defRPr/>
            </a:pPr>
            <a:endParaRPr lang="en-US" sz="2800" dirty="0">
              <a:highlight>
                <a:srgbClr val="FFFF00"/>
              </a:highlight>
              <a:ea typeface="Times New Roman"/>
              <a:cs typeface="Arial" pitchFamily="34" charset="0"/>
            </a:endParaRPr>
          </a:p>
          <a:p>
            <a:pPr marL="514350" indent="-514350" eaLnBrk="1" hangingPunct="1">
              <a:buFontTx/>
              <a:buAutoNum type="arabicPeriod"/>
              <a:defRPr/>
            </a:pPr>
            <a:endParaRPr lang="en-US" sz="2800" dirty="0"/>
          </a:p>
          <a:p>
            <a:pPr marL="0" indent="0" eaLnBrk="1" hangingPunct="1">
              <a:buFontTx/>
              <a:buNone/>
              <a:defRPr/>
            </a:pPr>
            <a:endParaRPr lang="en-US" sz="2800" dirty="0"/>
          </a:p>
        </p:txBody>
      </p:sp>
    </p:spTree>
    <p:extLst>
      <p:ext uri="{BB962C8B-B14F-4D97-AF65-F5344CB8AC3E}">
        <p14:creationId xmlns:p14="http://schemas.microsoft.com/office/powerpoint/2010/main" val="241432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a:t>Activity 3: Calculating Zero-One Ratios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46991461"/>
              </p:ext>
            </p:extLst>
          </p:nvPr>
        </p:nvGraphicFramePr>
        <p:xfrm>
          <a:off x="457200" y="1447803"/>
          <a:ext cx="8260080" cy="5029197"/>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2194560">
                  <a:extLst>
                    <a:ext uri="{9D8B030D-6E8A-4147-A177-3AD203B41FA5}">
                      <a16:colId xmlns:a16="http://schemas.microsoft.com/office/drawing/2014/main" val="20002"/>
                    </a:ext>
                  </a:extLst>
                </a:gridCol>
                <a:gridCol w="2194560">
                  <a:extLst>
                    <a:ext uri="{9D8B030D-6E8A-4147-A177-3AD203B41FA5}">
                      <a16:colId xmlns:a16="http://schemas.microsoft.com/office/drawing/2014/main" val="20003"/>
                    </a:ext>
                  </a:extLst>
                </a:gridCol>
              </a:tblGrid>
              <a:tr h="2127718">
                <a:tc>
                  <a:txBody>
                    <a:bodyPr/>
                    <a:lstStyle/>
                    <a:p>
                      <a:pPr algn="ctr"/>
                      <a:r>
                        <a:rPr lang="en-US" dirty="0"/>
                        <a:t>Number</a:t>
                      </a:r>
                      <a:r>
                        <a:rPr lang="en-US" baseline="0" dirty="0"/>
                        <a:t> of Simulated Offspring</a:t>
                      </a:r>
                      <a:endParaRPr lang="en-US" dirty="0"/>
                    </a:p>
                  </a:txBody>
                  <a:tcPr/>
                </a:tc>
                <a:tc>
                  <a:txBody>
                    <a:bodyPr/>
                    <a:lstStyle/>
                    <a:p>
                      <a:pPr algn="ctr"/>
                      <a:r>
                        <a:rPr lang="en-US" dirty="0"/>
                        <a:t>Zero-</a:t>
                      </a:r>
                      <a:r>
                        <a:rPr lang="en-US" baseline="0" dirty="0"/>
                        <a:t>One Ratio for Rule</a:t>
                      </a:r>
                      <a:endParaRPr lang="en-US" dirty="0"/>
                    </a:p>
                  </a:txBody>
                  <a:tcPr/>
                </a:tc>
                <a:tc>
                  <a:txBody>
                    <a:bodyPr/>
                    <a:lstStyle/>
                    <a:p>
                      <a:pPr algn="ctr"/>
                      <a:r>
                        <a:rPr lang="en-US" dirty="0"/>
                        <a:t>Zero-One</a:t>
                      </a:r>
                      <a:r>
                        <a:rPr lang="en-US" baseline="0" dirty="0"/>
                        <a:t> Ratio for</a:t>
                      </a:r>
                      <a:r>
                        <a:rPr lang="en-US" dirty="0"/>
                        <a:t> Rule</a:t>
                      </a:r>
                    </a:p>
                  </a:txBody>
                  <a:tcPr/>
                </a:tc>
                <a:tc>
                  <a:txBody>
                    <a:bodyPr/>
                    <a:lstStyle/>
                    <a:p>
                      <a:pPr algn="ctr"/>
                      <a:r>
                        <a:rPr lang="en-US" baseline="0" dirty="0"/>
                        <a:t>Zero-One Ratio for Rule</a:t>
                      </a:r>
                      <a:endParaRPr lang="en-US" dirty="0"/>
                    </a:p>
                  </a:txBody>
                  <a:tcPr/>
                </a:tc>
                <a:extLst>
                  <a:ext uri="{0D108BD9-81ED-4DB2-BD59-A6C34878D82A}">
                    <a16:rowId xmlns:a16="http://schemas.microsoft.com/office/drawing/2014/main" val="10000"/>
                  </a:ext>
                </a:extLst>
              </a:tr>
              <a:tr h="414497">
                <a:tc>
                  <a:txBody>
                    <a:bodyPr/>
                    <a:lstStyle/>
                    <a:p>
                      <a:r>
                        <a:rPr lang="en-US" dirty="0"/>
                        <a:t>First 4</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414497">
                <a:tc>
                  <a:txBody>
                    <a:bodyPr/>
                    <a:lstStyle/>
                    <a:p>
                      <a:r>
                        <a:rPr lang="en-US" dirty="0"/>
                        <a:t>First 10</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414497">
                <a:tc>
                  <a:txBody>
                    <a:bodyPr/>
                    <a:lstStyle/>
                    <a:p>
                      <a:r>
                        <a:rPr lang="en-US" dirty="0"/>
                        <a:t>All 20</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414497">
                <a:tc>
                  <a:txBody>
                    <a:bodyPr/>
                    <a:lstStyle/>
                    <a:p>
                      <a:r>
                        <a:rPr lang="en-US" dirty="0"/>
                        <a:t>40</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414497">
                <a:tc>
                  <a:txBody>
                    <a:bodyPr/>
                    <a:lstStyle/>
                    <a:p>
                      <a:r>
                        <a:rPr lang="en-US" dirty="0"/>
                        <a:t>60</a:t>
                      </a:r>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414497">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414497">
                <a:tc>
                  <a:txBody>
                    <a:bodyPr/>
                    <a:lstStyle/>
                    <a:p>
                      <a:r>
                        <a:rPr lang="en-US" dirty="0"/>
                        <a:t>Trend</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91124599"/>
              </p:ext>
            </p:extLst>
          </p:nvPr>
        </p:nvGraphicFramePr>
        <p:xfrm>
          <a:off x="2438400" y="22098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2540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2540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2540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18129544"/>
              </p:ext>
            </p:extLst>
          </p:nvPr>
        </p:nvGraphicFramePr>
        <p:xfrm>
          <a:off x="4648200" y="22098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4613012"/>
              </p:ext>
            </p:extLst>
          </p:nvPr>
        </p:nvGraphicFramePr>
        <p:xfrm>
          <a:off x="6858000" y="22098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17476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Summarizing Trends in the Data</a:t>
            </a:r>
          </a:p>
        </p:txBody>
      </p:sp>
      <p:sp>
        <p:nvSpPr>
          <p:cNvPr id="3" name="Content Placeholder 2"/>
          <p:cNvSpPr>
            <a:spLocks noGrp="1"/>
          </p:cNvSpPr>
          <p:nvPr>
            <p:ph idx="1"/>
          </p:nvPr>
        </p:nvSpPr>
        <p:spPr/>
        <p:txBody>
          <a:bodyPr/>
          <a:lstStyle/>
          <a:p>
            <a:pPr marL="2743200" indent="-274320"/>
            <a:r>
              <a:rPr lang="en-US" sz="3000" dirty="0"/>
              <a:t>For this rule, the zero-one ratio is </a:t>
            </a:r>
            <a:r>
              <a:rPr lang="en-US" sz="3000" b="1" dirty="0"/>
              <a:t>about 1:1 </a:t>
            </a:r>
            <a:r>
              <a:rPr lang="en-US" sz="3000" dirty="0"/>
              <a:t>for a large number of offspring.</a:t>
            </a:r>
          </a:p>
          <a:p>
            <a:pPr marL="2743200" indent="-274320">
              <a:spcBef>
                <a:spcPts val="1800"/>
              </a:spcBef>
            </a:pPr>
            <a:r>
              <a:rPr lang="en-US" sz="3000" dirty="0"/>
              <a:t>For this rule, the zero-one ratio is </a:t>
            </a:r>
            <a:r>
              <a:rPr lang="en-US" sz="3000" b="1" dirty="0"/>
              <a:t>about 1:3 </a:t>
            </a:r>
            <a:r>
              <a:rPr lang="en-US" sz="3000" dirty="0"/>
              <a:t>for a large number of offspring.</a:t>
            </a:r>
          </a:p>
          <a:p>
            <a:pPr marL="2743200" indent="-274320">
              <a:spcBef>
                <a:spcPts val="1800"/>
              </a:spcBef>
            </a:pPr>
            <a:r>
              <a:rPr lang="en-US" sz="3000" dirty="0"/>
              <a:t>For this rule, the zero-one ratio is </a:t>
            </a:r>
            <a:r>
              <a:rPr lang="en-US" sz="3000" b="1" dirty="0"/>
              <a:t>about 3:1 </a:t>
            </a:r>
            <a:r>
              <a:rPr lang="en-US" sz="3000" dirty="0"/>
              <a:t>for a large number of offspring.</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69156687"/>
              </p:ext>
            </p:extLst>
          </p:nvPr>
        </p:nvGraphicFramePr>
        <p:xfrm>
          <a:off x="1066800" y="16764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2540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2540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2540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24399825"/>
              </p:ext>
            </p:extLst>
          </p:nvPr>
        </p:nvGraphicFramePr>
        <p:xfrm>
          <a:off x="1066800" y="32766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10483749"/>
              </p:ext>
            </p:extLst>
          </p:nvPr>
        </p:nvGraphicFramePr>
        <p:xfrm>
          <a:off x="1066800" y="49530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45357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normAutofit/>
          </a:bodyPr>
          <a:lstStyle/>
          <a:p>
            <a:r>
              <a:rPr lang="en-US" dirty="0"/>
              <a:t>Dachshund and Pea-Plant Ratios</a:t>
            </a:r>
          </a:p>
        </p:txBody>
      </p:sp>
      <p:sp>
        <p:nvSpPr>
          <p:cNvPr id="4" name="Text Placeholder 3"/>
          <p:cNvSpPr>
            <a:spLocks noGrp="1"/>
          </p:cNvSpPr>
          <p:nvPr>
            <p:ph type="body" idx="1"/>
          </p:nvPr>
        </p:nvSpPr>
        <p:spPr>
          <a:xfrm>
            <a:off x="457200" y="1524000"/>
            <a:ext cx="3931920" cy="639762"/>
          </a:xfrm>
        </p:spPr>
        <p:txBody>
          <a:bodyPr>
            <a:normAutofit/>
          </a:bodyPr>
          <a:lstStyle/>
          <a:p>
            <a:r>
              <a:rPr lang="en-US" sz="2600" dirty="0"/>
              <a:t>Pea Plants</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068012468"/>
              </p:ext>
            </p:extLst>
          </p:nvPr>
        </p:nvGraphicFramePr>
        <p:xfrm>
          <a:off x="808831" y="2472338"/>
          <a:ext cx="3458373" cy="3776058"/>
        </p:xfrm>
        <a:graphic>
          <a:graphicData uri="http://schemas.openxmlformats.org/drawingml/2006/table">
            <a:tbl>
              <a:tblPr firstRow="1" firstCol="1" bandRow="1">
                <a:tableStyleId>{5C22544A-7EE6-4342-B048-85BDC9FD1C3A}</a:tableStyleId>
              </a:tblPr>
              <a:tblGrid>
                <a:gridCol w="526407">
                  <a:extLst>
                    <a:ext uri="{9D8B030D-6E8A-4147-A177-3AD203B41FA5}">
                      <a16:colId xmlns:a16="http://schemas.microsoft.com/office/drawing/2014/main" val="20000"/>
                    </a:ext>
                  </a:extLst>
                </a:gridCol>
                <a:gridCol w="325774">
                  <a:extLst>
                    <a:ext uri="{9D8B030D-6E8A-4147-A177-3AD203B41FA5}">
                      <a16:colId xmlns:a16="http://schemas.microsoft.com/office/drawing/2014/main" val="20001"/>
                    </a:ext>
                  </a:extLst>
                </a:gridCol>
                <a:gridCol w="325774">
                  <a:extLst>
                    <a:ext uri="{9D8B030D-6E8A-4147-A177-3AD203B41FA5}">
                      <a16:colId xmlns:a16="http://schemas.microsoft.com/office/drawing/2014/main" val="20002"/>
                    </a:ext>
                  </a:extLst>
                </a:gridCol>
                <a:gridCol w="325774">
                  <a:extLst>
                    <a:ext uri="{9D8B030D-6E8A-4147-A177-3AD203B41FA5}">
                      <a16:colId xmlns:a16="http://schemas.microsoft.com/office/drawing/2014/main" val="20003"/>
                    </a:ext>
                  </a:extLst>
                </a:gridCol>
                <a:gridCol w="325774">
                  <a:extLst>
                    <a:ext uri="{9D8B030D-6E8A-4147-A177-3AD203B41FA5}">
                      <a16:colId xmlns:a16="http://schemas.microsoft.com/office/drawing/2014/main" val="20004"/>
                    </a:ext>
                  </a:extLst>
                </a:gridCol>
                <a:gridCol w="325774">
                  <a:extLst>
                    <a:ext uri="{9D8B030D-6E8A-4147-A177-3AD203B41FA5}">
                      <a16:colId xmlns:a16="http://schemas.microsoft.com/office/drawing/2014/main" val="20005"/>
                    </a:ext>
                  </a:extLst>
                </a:gridCol>
                <a:gridCol w="325774">
                  <a:extLst>
                    <a:ext uri="{9D8B030D-6E8A-4147-A177-3AD203B41FA5}">
                      <a16:colId xmlns:a16="http://schemas.microsoft.com/office/drawing/2014/main" val="20006"/>
                    </a:ext>
                  </a:extLst>
                </a:gridCol>
                <a:gridCol w="325774">
                  <a:extLst>
                    <a:ext uri="{9D8B030D-6E8A-4147-A177-3AD203B41FA5}">
                      <a16:colId xmlns:a16="http://schemas.microsoft.com/office/drawing/2014/main" val="20007"/>
                    </a:ext>
                  </a:extLst>
                </a:gridCol>
                <a:gridCol w="325774">
                  <a:extLst>
                    <a:ext uri="{9D8B030D-6E8A-4147-A177-3AD203B41FA5}">
                      <a16:colId xmlns:a16="http://schemas.microsoft.com/office/drawing/2014/main" val="20008"/>
                    </a:ext>
                  </a:extLst>
                </a:gridCol>
                <a:gridCol w="325774">
                  <a:extLst>
                    <a:ext uri="{9D8B030D-6E8A-4147-A177-3AD203B41FA5}">
                      <a16:colId xmlns:a16="http://schemas.microsoft.com/office/drawing/2014/main" val="20009"/>
                    </a:ext>
                  </a:extLst>
                </a:gridCol>
              </a:tblGrid>
              <a:tr h="343278">
                <a:tc rowSpan="10">
                  <a:txBody>
                    <a:bodyPr/>
                    <a:lstStyle/>
                    <a:p>
                      <a:pPr marL="71755" marR="71755" algn="ctr">
                        <a:lnSpc>
                          <a:spcPct val="115000"/>
                        </a:lnSpc>
                        <a:spcBef>
                          <a:spcPts val="0"/>
                        </a:spcBef>
                        <a:spcAft>
                          <a:spcPts val="0"/>
                        </a:spcAft>
                      </a:pPr>
                      <a:r>
                        <a:rPr lang="en-US" sz="1200" spc="50" baseline="0" dirty="0">
                          <a:effectLst/>
                        </a:rPr>
                        <a:t>Number of individuals</a:t>
                      </a:r>
                      <a:endParaRPr lang="en-US" sz="1100" spc="50" baseline="0" dirty="0">
                        <a:effectLst/>
                      </a:endParaRPr>
                    </a:p>
                    <a:p>
                      <a:pPr marL="71755" marR="71755">
                        <a:lnSpc>
                          <a:spcPct val="115000"/>
                        </a:lnSpc>
                        <a:spcBef>
                          <a:spcPts val="0"/>
                        </a:spcBef>
                        <a:spcAft>
                          <a:spcPts val="0"/>
                        </a:spcAft>
                      </a:pPr>
                      <a:r>
                        <a:rPr lang="en-US" sz="1000" dirty="0">
                          <a:effectLst/>
                        </a:rPr>
                        <a:t>    100   200  300   400  500    600   700   800   900</a:t>
                      </a:r>
                      <a:endParaRPr lang="en-US" sz="1100" dirty="0">
                        <a:effectLst/>
                      </a:endParaRPr>
                    </a:p>
                    <a:p>
                      <a:pPr marL="71755" marR="71755"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vert="vert27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rgbClr val="7030A0"/>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rgbClr val="7030A0"/>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rgbClr val="7030A0"/>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rgbClr val="7030A0"/>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rgbClr val="7030A0"/>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43278">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rgbClr val="7030A0"/>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43278">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gridSpan="9">
                  <a:txBody>
                    <a:bodyPr/>
                    <a:lstStyle/>
                    <a:p>
                      <a:pPr marL="0" marR="0">
                        <a:lnSpc>
                          <a:spcPct val="115000"/>
                        </a:lnSpc>
                        <a:spcBef>
                          <a:spcPts val="0"/>
                        </a:spcBef>
                        <a:spcAft>
                          <a:spcPts val="0"/>
                        </a:spcAft>
                      </a:pPr>
                      <a:r>
                        <a:rPr lang="en-US" sz="1600" dirty="0">
                          <a:effectLst/>
                        </a:rPr>
                        <a:t>        </a:t>
                      </a:r>
                      <a:r>
                        <a:rPr lang="en-US" sz="1600" baseline="0" dirty="0">
                          <a:effectLst/>
                        </a:rPr>
                        <a:t> </a:t>
                      </a:r>
                      <a:r>
                        <a:rPr lang="en-US" sz="1600" dirty="0">
                          <a:effectLst/>
                        </a:rPr>
                        <a:t> </a:t>
                      </a:r>
                      <a:r>
                        <a:rPr lang="en-US" sz="1200" dirty="0">
                          <a:effectLst/>
                        </a:rPr>
                        <a:t>Purple             White</a:t>
                      </a:r>
                      <a:endParaRPr lang="en-US" sz="11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
        <p:nvSpPr>
          <p:cNvPr id="6" name="Text Placeholder 5"/>
          <p:cNvSpPr>
            <a:spLocks noGrp="1"/>
          </p:cNvSpPr>
          <p:nvPr>
            <p:ph type="body" sz="quarter" idx="3"/>
          </p:nvPr>
        </p:nvSpPr>
        <p:spPr>
          <a:xfrm>
            <a:off x="4876800" y="1524000"/>
            <a:ext cx="3931920" cy="639762"/>
          </a:xfrm>
        </p:spPr>
        <p:txBody>
          <a:bodyPr>
            <a:normAutofit/>
          </a:bodyPr>
          <a:lstStyle/>
          <a:p>
            <a:r>
              <a:rPr lang="en-US" sz="2600" dirty="0"/>
              <a:t>Dachshunds</a:t>
            </a: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1356531857"/>
              </p:ext>
            </p:extLst>
          </p:nvPr>
        </p:nvGraphicFramePr>
        <p:xfrm>
          <a:off x="5029201" y="2419000"/>
          <a:ext cx="3543301" cy="3829399"/>
        </p:xfrm>
        <a:graphic>
          <a:graphicData uri="http://schemas.openxmlformats.org/drawingml/2006/table">
            <a:tbl>
              <a:tblPr firstRow="1" firstCol="1" bandRow="1">
                <a:tableStyleId>{5C22544A-7EE6-4342-B048-85BDC9FD1C3A}</a:tableStyleId>
              </a:tblPr>
              <a:tblGrid>
                <a:gridCol w="609599">
                  <a:extLst>
                    <a:ext uri="{9D8B030D-6E8A-4147-A177-3AD203B41FA5}">
                      <a16:colId xmlns:a16="http://schemas.microsoft.com/office/drawing/2014/main" val="20000"/>
                    </a:ext>
                  </a:extLst>
                </a:gridCol>
                <a:gridCol w="321990">
                  <a:extLst>
                    <a:ext uri="{9D8B030D-6E8A-4147-A177-3AD203B41FA5}">
                      <a16:colId xmlns:a16="http://schemas.microsoft.com/office/drawing/2014/main" val="20001"/>
                    </a:ext>
                  </a:extLst>
                </a:gridCol>
                <a:gridCol w="326464">
                  <a:extLst>
                    <a:ext uri="{9D8B030D-6E8A-4147-A177-3AD203B41FA5}">
                      <a16:colId xmlns:a16="http://schemas.microsoft.com/office/drawing/2014/main" val="20002"/>
                    </a:ext>
                  </a:extLst>
                </a:gridCol>
                <a:gridCol w="326464">
                  <a:extLst>
                    <a:ext uri="{9D8B030D-6E8A-4147-A177-3AD203B41FA5}">
                      <a16:colId xmlns:a16="http://schemas.microsoft.com/office/drawing/2014/main" val="20003"/>
                    </a:ext>
                  </a:extLst>
                </a:gridCol>
                <a:gridCol w="326464">
                  <a:extLst>
                    <a:ext uri="{9D8B030D-6E8A-4147-A177-3AD203B41FA5}">
                      <a16:colId xmlns:a16="http://schemas.microsoft.com/office/drawing/2014/main" val="20004"/>
                    </a:ext>
                  </a:extLst>
                </a:gridCol>
                <a:gridCol w="326464">
                  <a:extLst>
                    <a:ext uri="{9D8B030D-6E8A-4147-A177-3AD203B41FA5}">
                      <a16:colId xmlns:a16="http://schemas.microsoft.com/office/drawing/2014/main" val="20005"/>
                    </a:ext>
                  </a:extLst>
                </a:gridCol>
                <a:gridCol w="326464">
                  <a:extLst>
                    <a:ext uri="{9D8B030D-6E8A-4147-A177-3AD203B41FA5}">
                      <a16:colId xmlns:a16="http://schemas.microsoft.com/office/drawing/2014/main" val="20006"/>
                    </a:ext>
                  </a:extLst>
                </a:gridCol>
                <a:gridCol w="326464">
                  <a:extLst>
                    <a:ext uri="{9D8B030D-6E8A-4147-A177-3AD203B41FA5}">
                      <a16:colId xmlns:a16="http://schemas.microsoft.com/office/drawing/2014/main" val="20007"/>
                    </a:ext>
                  </a:extLst>
                </a:gridCol>
                <a:gridCol w="326464">
                  <a:extLst>
                    <a:ext uri="{9D8B030D-6E8A-4147-A177-3AD203B41FA5}">
                      <a16:colId xmlns:a16="http://schemas.microsoft.com/office/drawing/2014/main" val="20008"/>
                    </a:ext>
                  </a:extLst>
                </a:gridCol>
                <a:gridCol w="326464">
                  <a:extLst>
                    <a:ext uri="{9D8B030D-6E8A-4147-A177-3AD203B41FA5}">
                      <a16:colId xmlns:a16="http://schemas.microsoft.com/office/drawing/2014/main" val="20009"/>
                    </a:ext>
                  </a:extLst>
                </a:gridCol>
              </a:tblGrid>
              <a:tr h="347252">
                <a:tc rowSpan="10">
                  <a:txBody>
                    <a:bodyPr/>
                    <a:lstStyle/>
                    <a:p>
                      <a:pPr marL="71755" marR="71755" algn="ctr">
                        <a:lnSpc>
                          <a:spcPct val="115000"/>
                        </a:lnSpc>
                        <a:spcBef>
                          <a:spcPts val="0"/>
                        </a:spcBef>
                        <a:spcAft>
                          <a:spcPts val="0"/>
                        </a:spcAft>
                      </a:pPr>
                      <a:endParaRPr lang="en-US" sz="800" dirty="0">
                        <a:effectLst/>
                      </a:endParaRPr>
                    </a:p>
                    <a:p>
                      <a:pPr marL="71755" marR="71755" algn="ctr">
                        <a:lnSpc>
                          <a:spcPct val="115000"/>
                        </a:lnSpc>
                        <a:spcBef>
                          <a:spcPts val="0"/>
                        </a:spcBef>
                        <a:spcAft>
                          <a:spcPts val="0"/>
                        </a:spcAft>
                      </a:pPr>
                      <a:r>
                        <a:rPr lang="en-US" sz="1200" spc="50" baseline="0" dirty="0">
                          <a:effectLst/>
                        </a:rPr>
                        <a:t>Number of individuals</a:t>
                      </a:r>
                      <a:endParaRPr lang="en-US" sz="1100" spc="50" baseline="0" dirty="0">
                        <a:effectLst/>
                      </a:endParaRPr>
                    </a:p>
                    <a:p>
                      <a:pPr marL="71755" marR="71755">
                        <a:lnSpc>
                          <a:spcPct val="100000"/>
                        </a:lnSpc>
                        <a:spcBef>
                          <a:spcPts val="0"/>
                        </a:spcBef>
                        <a:spcAft>
                          <a:spcPts val="300"/>
                        </a:spcAft>
                      </a:pPr>
                      <a:r>
                        <a:rPr lang="en-US" sz="1000" dirty="0">
                          <a:effectLst/>
                        </a:rPr>
                        <a:t>    10      20     30     40    50     60     70     80     90</a:t>
                      </a:r>
                      <a:endParaRPr lang="en-US" sz="1100" dirty="0">
                        <a:effectLst/>
                      </a:endParaRPr>
                    </a:p>
                    <a:p>
                      <a:pPr marL="71755" marR="71755"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vert="vert27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rgbClr val="A53926"/>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47252">
                <a:tc vMerge="1">
                  <a:txBody>
                    <a:bodyPr/>
                    <a:lstStyle/>
                    <a:p>
                      <a:endParaRPr lang="en-US"/>
                    </a:p>
                  </a:txBody>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rgbClr val="A53926"/>
                    </a:solidFill>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chemeClr val="accent5">
                        <a:lumMod val="20000"/>
                        <a:lumOff val="80000"/>
                      </a:schemeClr>
                    </a:solidFill>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56879">
                <a:tc vMerge="1">
                  <a:txBody>
                    <a:bodyPr/>
                    <a:lstStyle/>
                    <a:p>
                      <a:endParaRPr lang="en-US"/>
                    </a:p>
                  </a:txBody>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chemeClr val="accent6">
                        <a:lumMod val="75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rgbClr val="A53926"/>
                    </a:solidFill>
                  </a:tcPr>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solidFill>
                      <a:schemeClr val="accent4">
                        <a:lumMod val="20000"/>
                        <a:lumOff val="80000"/>
                      </a:schemeClr>
                    </a:solidFill>
                  </a:tcPr>
                </a:tc>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47252">
                <a:tc>
                  <a:txBody>
                    <a:bodyPr/>
                    <a:lstStyle/>
                    <a:p>
                      <a:pPr marL="0" marR="0">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gridSpan="9">
                  <a:txBody>
                    <a:bodyPr/>
                    <a:lstStyle/>
                    <a:p>
                      <a:pPr marL="0" marR="0">
                        <a:lnSpc>
                          <a:spcPct val="115000"/>
                        </a:lnSpc>
                        <a:spcBef>
                          <a:spcPts val="0"/>
                        </a:spcBef>
                        <a:spcAft>
                          <a:spcPts val="0"/>
                        </a:spcAft>
                      </a:pPr>
                      <a:r>
                        <a:rPr lang="en-US" sz="1600" dirty="0">
                          <a:effectLst/>
                        </a:rPr>
                        <a:t>        </a:t>
                      </a:r>
                      <a:r>
                        <a:rPr lang="en-US" sz="1200" kern="1200" dirty="0">
                          <a:solidFill>
                            <a:schemeClr val="dk1"/>
                          </a:solidFill>
                          <a:effectLst/>
                          <a:latin typeface="+mn-lt"/>
                          <a:ea typeface="+mn-ea"/>
                          <a:cs typeface="+mn-cs"/>
                        </a:rPr>
                        <a:t>S</a:t>
                      </a:r>
                      <a:r>
                        <a:rPr lang="en-US" sz="1200" dirty="0">
                          <a:effectLst/>
                        </a:rPr>
                        <a:t>hort Hair      Long Hair</a:t>
                      </a:r>
                      <a:endParaRPr lang="en-US" sz="11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pic>
        <p:nvPicPr>
          <p:cNvPr id="2050" name="Picture 2" descr="S:\Production\Art Files--Final\RESPECT-MSPCP\Genetics\RES.C1.GEN.L1HO.0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1295400"/>
            <a:ext cx="830262" cy="97831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Production\Art Files--Final\RESPECT-MSPCP\Genetics\RES.C1.GEN.L4HO.008.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525" t="23706" r="10550" b="8274"/>
          <a:stretch/>
        </p:blipFill>
        <p:spPr bwMode="auto">
          <a:xfrm>
            <a:off x="990600" y="1400144"/>
            <a:ext cx="609600" cy="7924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S:\Production\Art Files--Final\RESPECT-MSPCP\Genetics\RES.C1.GEN.L4HO.009.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84" t="21086" r="9555" b="5573"/>
          <a:stretch/>
        </p:blipFill>
        <p:spPr bwMode="auto">
          <a:xfrm>
            <a:off x="3276600" y="1371600"/>
            <a:ext cx="663135" cy="82102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Production\Art Files--Final\RESPECT-MSPCP\Genetics\RES.C1.GEN.L1HO.02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800600" y="1219200"/>
            <a:ext cx="1209207" cy="102459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029200" y="2133600"/>
            <a:ext cx="873957" cy="184666"/>
          </a:xfrm>
          <a:prstGeom prst="rect">
            <a:avLst/>
          </a:prstGeom>
        </p:spPr>
        <p:txBody>
          <a:bodyPr wrap="none">
            <a:spAutoFit/>
          </a:bodyPr>
          <a:lstStyle/>
          <a:p>
            <a:r>
              <a:rPr lang="en-US" sz="600" dirty="0">
                <a:latin typeface="Calibri" panose="020F0502020204030204" pitchFamily="34" charset="0"/>
              </a:rPr>
              <a:t>Photograph by </a:t>
            </a:r>
            <a:r>
              <a:rPr lang="en-US" sz="600" dirty="0" err="1">
                <a:latin typeface="Calibri" panose="020F0502020204030204" pitchFamily="34" charset="0"/>
              </a:rPr>
              <a:t>Oxilixo</a:t>
            </a:r>
            <a:endParaRPr lang="en-US" sz="600" dirty="0">
              <a:latin typeface="Calibri" panose="020F0502020204030204" pitchFamily="34" charset="0"/>
            </a:endParaRPr>
          </a:p>
        </p:txBody>
      </p:sp>
      <p:sp>
        <p:nvSpPr>
          <p:cNvPr id="5" name="Rectangle 4"/>
          <p:cNvSpPr/>
          <p:nvPr/>
        </p:nvSpPr>
        <p:spPr>
          <a:xfrm>
            <a:off x="7696200" y="2209800"/>
            <a:ext cx="893193" cy="184666"/>
          </a:xfrm>
          <a:prstGeom prst="rect">
            <a:avLst/>
          </a:prstGeom>
        </p:spPr>
        <p:txBody>
          <a:bodyPr wrap="none">
            <a:spAutoFit/>
          </a:bodyPr>
          <a:lstStyle/>
          <a:p>
            <a:r>
              <a:rPr lang="en-US" sz="600" dirty="0">
                <a:latin typeface="Calibri" panose="020F0502020204030204" pitchFamily="34" charset="0"/>
              </a:rPr>
              <a:t>Photograph by </a:t>
            </a:r>
            <a:r>
              <a:rPr lang="en-US" sz="600" dirty="0" err="1">
                <a:latin typeface="Calibri" panose="020F0502020204030204" pitchFamily="34" charset="0"/>
              </a:rPr>
              <a:t>Isselee</a:t>
            </a:r>
            <a:r>
              <a:rPr lang="en-US" sz="600" dirty="0">
                <a:latin typeface="Calibri" panose="020F0502020204030204" pitchFamily="34" charset="0"/>
              </a:rPr>
              <a:t> </a:t>
            </a:r>
          </a:p>
        </p:txBody>
      </p:sp>
      <p:sp>
        <p:nvSpPr>
          <p:cNvPr id="13" name="TextBox 12"/>
          <p:cNvSpPr txBox="1"/>
          <p:nvPr/>
        </p:nvSpPr>
        <p:spPr>
          <a:xfrm>
            <a:off x="856145" y="2144523"/>
            <a:ext cx="1201255" cy="276999"/>
          </a:xfrm>
          <a:prstGeom prst="rect">
            <a:avLst/>
          </a:prstGeom>
          <a:noFill/>
        </p:spPr>
        <p:txBody>
          <a:bodyPr wrap="square" rtlCol="0">
            <a:spAutoFit/>
          </a:bodyPr>
          <a:lstStyle/>
          <a:p>
            <a:r>
              <a:rPr lang="en-US" sz="600" dirty="0">
                <a:latin typeface="Calibri" panose="020F0502020204030204" pitchFamily="34" charset="0"/>
              </a:rPr>
              <a:t>Photograph by </a:t>
            </a:r>
            <a:r>
              <a:rPr lang="en-US" sz="600" dirty="0" err="1">
                <a:latin typeface="Calibri" panose="020F0502020204030204" pitchFamily="34" charset="0"/>
              </a:rPr>
              <a:t>Pakpoom</a:t>
            </a:r>
            <a:r>
              <a:rPr lang="en-US" sz="600" dirty="0">
                <a:latin typeface="Calibri" panose="020F0502020204030204" pitchFamily="34" charset="0"/>
              </a:rPr>
              <a:t> </a:t>
            </a:r>
            <a:r>
              <a:rPr lang="en-US" sz="600" dirty="0" err="1">
                <a:latin typeface="Calibri" panose="020F0502020204030204" pitchFamily="34" charset="0"/>
              </a:rPr>
              <a:t>Phummee</a:t>
            </a:r>
            <a:endParaRPr lang="en-US" sz="600" dirty="0">
              <a:latin typeface="Calibri" panose="020F0502020204030204" pitchFamily="34" charset="0"/>
            </a:endParaRPr>
          </a:p>
        </p:txBody>
      </p:sp>
      <p:sp>
        <p:nvSpPr>
          <p:cNvPr id="14" name="TextBox 13"/>
          <p:cNvSpPr txBox="1"/>
          <p:nvPr/>
        </p:nvSpPr>
        <p:spPr>
          <a:xfrm>
            <a:off x="3185373" y="2145358"/>
            <a:ext cx="986888" cy="276999"/>
          </a:xfrm>
          <a:prstGeom prst="rect">
            <a:avLst/>
          </a:prstGeom>
          <a:noFill/>
        </p:spPr>
        <p:txBody>
          <a:bodyPr wrap="square" rtlCol="0">
            <a:spAutoFit/>
          </a:bodyPr>
          <a:lstStyle/>
          <a:p>
            <a:r>
              <a:rPr lang="en-US" sz="600" dirty="0">
                <a:latin typeface="Calibri" panose="020F0502020204030204" pitchFamily="34" charset="0"/>
              </a:rPr>
              <a:t>Photograph by </a:t>
            </a:r>
            <a:r>
              <a:rPr lang="en-US" sz="600" dirty="0" err="1">
                <a:latin typeface="Calibri" panose="020F0502020204030204" pitchFamily="34" charset="0"/>
              </a:rPr>
              <a:t>Maksym</a:t>
            </a:r>
            <a:r>
              <a:rPr lang="en-US" sz="600" dirty="0">
                <a:latin typeface="Calibri" panose="020F0502020204030204" pitchFamily="34" charset="0"/>
              </a:rPr>
              <a:t> </a:t>
            </a:r>
            <a:r>
              <a:rPr lang="en-US" sz="600" dirty="0" err="1">
                <a:latin typeface="Calibri" panose="020F0502020204030204" pitchFamily="34" charset="0"/>
              </a:rPr>
              <a:t>Surovtsev</a:t>
            </a:r>
            <a:endParaRPr lang="en-US" sz="600" dirty="0">
              <a:latin typeface="Calibri" panose="020F0502020204030204" pitchFamily="34" charset="0"/>
            </a:endParaRPr>
          </a:p>
        </p:txBody>
      </p:sp>
    </p:spTree>
    <p:extLst>
      <p:ext uri="{BB962C8B-B14F-4D97-AF65-F5344CB8AC3E}">
        <p14:creationId xmlns:p14="http://schemas.microsoft.com/office/powerpoint/2010/main" val="3010033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Which Ratio Doesn’t Match?</a:t>
            </a:r>
          </a:p>
        </p:txBody>
      </p:sp>
      <p:sp>
        <p:nvSpPr>
          <p:cNvPr id="3" name="Content Placeholder 2"/>
          <p:cNvSpPr>
            <a:spLocks noGrp="1"/>
          </p:cNvSpPr>
          <p:nvPr>
            <p:ph idx="1"/>
          </p:nvPr>
        </p:nvSpPr>
        <p:spPr/>
        <p:txBody>
          <a:bodyPr/>
          <a:lstStyle/>
          <a:p>
            <a:pPr marL="2743200" indent="-274320">
              <a:spcBef>
                <a:spcPts val="2800"/>
              </a:spcBef>
            </a:pPr>
            <a:r>
              <a:rPr lang="en-US" sz="3000" dirty="0"/>
              <a:t>The ratio for this rule is about 1:1, which </a:t>
            </a:r>
            <a:r>
              <a:rPr lang="en-US" sz="3000" b="1" dirty="0"/>
              <a:t>doesn’t match </a:t>
            </a:r>
            <a:r>
              <a:rPr lang="en-US" sz="3000" dirty="0"/>
              <a:t>the dachshund and pea-plant ratios.</a:t>
            </a:r>
          </a:p>
          <a:p>
            <a:pPr marL="2743200" indent="-274320">
              <a:spcBef>
                <a:spcPts val="2800"/>
              </a:spcBef>
            </a:pPr>
            <a:r>
              <a:rPr lang="en-US" sz="3000" dirty="0"/>
              <a:t>The ratio for this rule is about 1:3. This </a:t>
            </a:r>
            <a:r>
              <a:rPr lang="en-US" sz="3000" b="1" dirty="0"/>
              <a:t>would match </a:t>
            </a:r>
            <a:r>
              <a:rPr lang="en-US" sz="3000" dirty="0"/>
              <a:t>if the traits were listed in a different order.</a:t>
            </a:r>
          </a:p>
          <a:p>
            <a:pPr marL="2743200" indent="-274320">
              <a:spcBef>
                <a:spcPts val="2000"/>
              </a:spcBef>
            </a:pPr>
            <a:r>
              <a:rPr lang="en-US" sz="3000" dirty="0"/>
              <a:t>The zero-one ratio for this rule is about 3:1. This </a:t>
            </a:r>
            <a:r>
              <a:rPr lang="en-US" sz="3000" b="1" dirty="0"/>
              <a:t>matches</a:t>
            </a:r>
            <a:r>
              <a:rPr lang="en-US" sz="3000" dirty="0"/>
              <a:t> the dachshund and pea-plant ratios.</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95565286"/>
              </p:ext>
            </p:extLst>
          </p:nvPr>
        </p:nvGraphicFramePr>
        <p:xfrm>
          <a:off x="1066800" y="18288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2540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2540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2540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31640412"/>
              </p:ext>
            </p:extLst>
          </p:nvPr>
        </p:nvGraphicFramePr>
        <p:xfrm>
          <a:off x="1066800" y="35052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21336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50875843"/>
              </p:ext>
            </p:extLst>
          </p:nvPr>
        </p:nvGraphicFramePr>
        <p:xfrm>
          <a:off x="990600" y="51816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cxnSp>
        <p:nvCxnSpPr>
          <p:cNvPr id="7" name="Straight Connector 6"/>
          <p:cNvCxnSpPr/>
          <p:nvPr/>
        </p:nvCxnSpPr>
        <p:spPr>
          <a:xfrm flipV="1">
            <a:off x="1066800" y="1676400"/>
            <a:ext cx="16002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47550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lstStyle/>
          <a:p>
            <a:r>
              <a:rPr lang="en-US" dirty="0"/>
              <a:t>Four Remaining Rules</a:t>
            </a:r>
          </a:p>
        </p:txBody>
      </p:sp>
      <p:graphicFrame>
        <p:nvGraphicFramePr>
          <p:cNvPr id="7" name="Table 6"/>
          <p:cNvGraphicFramePr>
            <a:graphicFrameLocks noGrp="1"/>
          </p:cNvGraphicFramePr>
          <p:nvPr>
            <p:extLst>
              <p:ext uri="{D42A27DB-BD31-4B8C-83A1-F6EECF244321}">
                <p14:modId xmlns:p14="http://schemas.microsoft.com/office/powerpoint/2010/main" val="2682242246"/>
              </p:ext>
            </p:extLst>
          </p:nvPr>
        </p:nvGraphicFramePr>
        <p:xfrm>
          <a:off x="4800600" y="4038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15108144"/>
              </p:ext>
            </p:extLst>
          </p:nvPr>
        </p:nvGraphicFramePr>
        <p:xfrm>
          <a:off x="2667000" y="4038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397745710"/>
              </p:ext>
            </p:extLst>
          </p:nvPr>
        </p:nvGraphicFramePr>
        <p:xfrm>
          <a:off x="4800600" y="5334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41770652"/>
              </p:ext>
            </p:extLst>
          </p:nvPr>
        </p:nvGraphicFramePr>
        <p:xfrm>
          <a:off x="2667000" y="53340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cxnSp>
        <p:nvCxnSpPr>
          <p:cNvPr id="48" name="Straight Connector 47"/>
          <p:cNvCxnSpPr/>
          <p:nvPr/>
        </p:nvCxnSpPr>
        <p:spPr>
          <a:xfrm flipV="1">
            <a:off x="6781800" y="5181600"/>
            <a:ext cx="533400" cy="6096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6781800" y="4724400"/>
            <a:ext cx="533400" cy="533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1981200" y="5181600"/>
            <a:ext cx="533400" cy="6096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1905000" y="4648200"/>
            <a:ext cx="533400" cy="533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590800" y="5257800"/>
            <a:ext cx="1981200" cy="1295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9" name="Rectangle 58"/>
          <p:cNvSpPr/>
          <p:nvPr/>
        </p:nvSpPr>
        <p:spPr>
          <a:xfrm>
            <a:off x="4724400" y="5257800"/>
            <a:ext cx="1981200" cy="1295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extBox 3"/>
          <p:cNvSpPr txBox="1"/>
          <p:nvPr/>
        </p:nvSpPr>
        <p:spPr>
          <a:xfrm>
            <a:off x="533400" y="1219200"/>
            <a:ext cx="8305800" cy="2846933"/>
          </a:xfrm>
          <a:prstGeom prst="rect">
            <a:avLst/>
          </a:prstGeom>
          <a:noFill/>
        </p:spPr>
        <p:txBody>
          <a:bodyPr wrap="square" rtlCol="0">
            <a:spAutoFit/>
          </a:bodyPr>
          <a:lstStyle/>
          <a:p>
            <a:pPr marL="365760" indent="-365760">
              <a:buClr>
                <a:schemeClr val="bg1">
                  <a:lumMod val="75000"/>
                </a:schemeClr>
              </a:buClr>
              <a:buFont typeface="Arial" pitchFamily="34" charset="0"/>
              <a:buChar char="•"/>
            </a:pPr>
            <a:r>
              <a:rPr lang="en-US" sz="2900" dirty="0">
                <a:solidFill>
                  <a:srgbClr val="292934"/>
                </a:solidFill>
                <a:latin typeface="Calibri" pitchFamily="34" charset="0"/>
              </a:rPr>
              <a:t>Of the 16 original rules of expression, </a:t>
            </a:r>
            <a:r>
              <a:rPr lang="en-US" sz="2900" b="1" dirty="0">
                <a:solidFill>
                  <a:srgbClr val="292934"/>
                </a:solidFill>
                <a:latin typeface="Calibri" pitchFamily="34" charset="0"/>
              </a:rPr>
              <a:t>we’ve eliminated all but four</a:t>
            </a:r>
            <a:r>
              <a:rPr lang="en-US" sz="2900" dirty="0">
                <a:latin typeface="Calibri" pitchFamily="34" charset="0"/>
              </a:rPr>
              <a:t>—</a:t>
            </a:r>
            <a:r>
              <a:rPr lang="en-US" sz="2900" dirty="0">
                <a:solidFill>
                  <a:srgbClr val="292934"/>
                </a:solidFill>
                <a:latin typeface="Calibri" pitchFamily="34" charset="0"/>
              </a:rPr>
              <a:t>the bottom two rules </a:t>
            </a:r>
            <a:br>
              <a:rPr lang="en-US" sz="2900" dirty="0">
                <a:solidFill>
                  <a:srgbClr val="292934"/>
                </a:solidFill>
                <a:latin typeface="Calibri" pitchFamily="34" charset="0"/>
              </a:rPr>
            </a:br>
            <a:r>
              <a:rPr lang="en-US" sz="2900" dirty="0">
                <a:solidFill>
                  <a:srgbClr val="292934"/>
                </a:solidFill>
                <a:latin typeface="Calibri" pitchFamily="34" charset="0"/>
              </a:rPr>
              <a:t>and their partners. </a:t>
            </a:r>
          </a:p>
          <a:p>
            <a:pPr marL="365760" indent="-365760">
              <a:spcBef>
                <a:spcPts val="600"/>
              </a:spcBef>
              <a:buClr>
                <a:schemeClr val="bg1">
                  <a:lumMod val="75000"/>
                </a:schemeClr>
              </a:buClr>
              <a:buFont typeface="Arial" pitchFamily="34" charset="0"/>
              <a:buChar char="•"/>
            </a:pPr>
            <a:r>
              <a:rPr lang="en-US" sz="2900" dirty="0">
                <a:solidFill>
                  <a:srgbClr val="292934"/>
                </a:solidFill>
                <a:latin typeface="Calibri" pitchFamily="34" charset="0"/>
              </a:rPr>
              <a:t>If a rule generates a zero-one ratio of about 3:1, then its partner rule will generate a ratio of about 1:3, and vice versa.</a:t>
            </a:r>
          </a:p>
        </p:txBody>
      </p:sp>
    </p:spTree>
    <p:extLst>
      <p:ext uri="{BB962C8B-B14F-4D97-AF65-F5344CB8AC3E}">
        <p14:creationId xmlns:p14="http://schemas.microsoft.com/office/powerpoint/2010/main" val="9684094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Which Rule Can We Eliminate?</a:t>
            </a:r>
          </a:p>
        </p:txBody>
      </p:sp>
      <p:sp>
        <p:nvSpPr>
          <p:cNvPr id="3" name="Content Placeholder 2"/>
          <p:cNvSpPr>
            <a:spLocks noGrp="1"/>
          </p:cNvSpPr>
          <p:nvPr>
            <p:ph idx="1"/>
          </p:nvPr>
        </p:nvSpPr>
        <p:spPr>
          <a:xfrm>
            <a:off x="685800" y="1371600"/>
            <a:ext cx="8229600" cy="5105400"/>
          </a:xfrm>
        </p:spPr>
        <p:txBody>
          <a:bodyPr/>
          <a:lstStyle/>
          <a:p>
            <a:pPr marL="2743200" indent="-274320"/>
            <a:r>
              <a:rPr lang="en-US" sz="3000" dirty="0"/>
              <a:t>This rule has a ratio of about 3:1.</a:t>
            </a:r>
          </a:p>
          <a:p>
            <a:pPr marL="2743200" indent="-274320">
              <a:spcBef>
                <a:spcPts val="7200"/>
              </a:spcBef>
            </a:pPr>
            <a:r>
              <a:rPr lang="en-US" sz="3000" dirty="0"/>
              <a:t>Its partner rule has a ratio of about 1:3.</a:t>
            </a:r>
          </a:p>
          <a:p>
            <a:pPr marL="0" indent="0">
              <a:spcBef>
                <a:spcPts val="5200"/>
              </a:spcBef>
              <a:buNone/>
            </a:pPr>
            <a:r>
              <a:rPr lang="en-US" sz="3000" dirty="0"/>
              <a:t>Both rules generate zero-one ratios that match the dachshund and pea-plant results (depending on how the most frequent trait is labeled). </a:t>
            </a:r>
          </a:p>
          <a:p>
            <a:pPr marL="0" indent="0">
              <a:spcBef>
                <a:spcPts val="1200"/>
              </a:spcBef>
              <a:buNone/>
            </a:pPr>
            <a:r>
              <a:rPr lang="en-US" sz="3000" dirty="0"/>
              <a:t>So how do we decide which rule to eliminate?</a:t>
            </a:r>
          </a:p>
        </p:txBody>
      </p:sp>
      <p:graphicFrame>
        <p:nvGraphicFramePr>
          <p:cNvPr id="5" name="Table 4"/>
          <p:cNvGraphicFramePr>
            <a:graphicFrameLocks noGrp="1"/>
          </p:cNvGraphicFramePr>
          <p:nvPr>
            <p:extLst>
              <p:ext uri="{D42A27DB-BD31-4B8C-83A1-F6EECF244321}">
                <p14:modId xmlns:p14="http://schemas.microsoft.com/office/powerpoint/2010/main" val="3621934307"/>
              </p:ext>
            </p:extLst>
          </p:nvPr>
        </p:nvGraphicFramePr>
        <p:xfrm>
          <a:off x="914400" y="1447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56610413"/>
              </p:ext>
            </p:extLst>
          </p:nvPr>
        </p:nvGraphicFramePr>
        <p:xfrm>
          <a:off x="914400" y="28956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57319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Which Rule Can We Eliminate? </a:t>
            </a:r>
          </a:p>
        </p:txBody>
      </p:sp>
      <p:graphicFrame>
        <p:nvGraphicFramePr>
          <p:cNvPr id="4" name="Table 3"/>
          <p:cNvGraphicFramePr>
            <a:graphicFrameLocks noGrp="1"/>
          </p:cNvGraphicFramePr>
          <p:nvPr>
            <p:extLst>
              <p:ext uri="{D42A27DB-BD31-4B8C-83A1-F6EECF244321}">
                <p14:modId xmlns:p14="http://schemas.microsoft.com/office/powerpoint/2010/main" val="2196208295"/>
              </p:ext>
            </p:extLst>
          </p:nvPr>
        </p:nvGraphicFramePr>
        <p:xfrm>
          <a:off x="11430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94587639"/>
              </p:ext>
            </p:extLst>
          </p:nvPr>
        </p:nvGraphicFramePr>
        <p:xfrm>
          <a:off x="1143000" y="2362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pSp>
        <p:nvGrpSpPr>
          <p:cNvPr id="6" name="Group 5"/>
          <p:cNvGrpSpPr/>
          <p:nvPr/>
        </p:nvGrpSpPr>
        <p:grpSpPr>
          <a:xfrm>
            <a:off x="4953000" y="2514600"/>
            <a:ext cx="3590628" cy="1468402"/>
            <a:chOff x="5167376" y="2765945"/>
            <a:chExt cx="3962400" cy="1945255"/>
          </a:xfrm>
        </p:grpSpPr>
        <p:cxnSp>
          <p:nvCxnSpPr>
            <p:cNvPr id="7" name="Straight Connector 6"/>
            <p:cNvCxnSpPr/>
            <p:nvPr/>
          </p:nvCxnSpPr>
          <p:spPr>
            <a:xfrm flipH="1">
              <a:off x="6361110" y="2827669"/>
              <a:ext cx="1226232" cy="197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82280" y="2765945"/>
              <a:ext cx="0" cy="1529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5167376" y="4278981"/>
              <a:ext cx="3962400" cy="432219"/>
              <a:chOff x="442423" y="4368326"/>
              <a:chExt cx="3962400" cy="432219"/>
            </a:xfrm>
          </p:grpSpPr>
          <p:grpSp>
            <p:nvGrpSpPr>
              <p:cNvPr id="10" name="Group 9"/>
              <p:cNvGrpSpPr/>
              <p:nvPr/>
            </p:nvGrpSpPr>
            <p:grpSpPr>
              <a:xfrm>
                <a:off x="442423" y="4368326"/>
                <a:ext cx="3962400" cy="380945"/>
                <a:chOff x="4876800" y="2816211"/>
                <a:chExt cx="3962400" cy="380945"/>
              </a:xfrm>
            </p:grpSpPr>
            <p:cxnSp>
              <p:nvCxnSpPr>
                <p:cNvPr id="16" name="Straight Connector 15"/>
                <p:cNvCxnSpPr/>
                <p:nvPr/>
              </p:nvCxnSpPr>
              <p:spPr>
                <a:xfrm flipH="1" flipV="1">
                  <a:off x="4876800" y="2816211"/>
                  <a:ext cx="3962400"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876800" y="281621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562551" y="2816211"/>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853989" y="4368326"/>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435821"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073843"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712906"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4394640" y="4369472"/>
                <a:ext cx="10183" cy="4310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20" name="Picture 3" descr="S:\Production\Art Files--Final\RESPECT-MSPCP\Genetics\RES.C1.GEN.L4HO.009.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84" t="21086" r="9555" b="5573"/>
          <a:stretch/>
        </p:blipFill>
        <p:spPr bwMode="auto">
          <a:xfrm>
            <a:off x="7162800" y="2133600"/>
            <a:ext cx="841674" cy="104207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5181600" y="3124200"/>
            <a:ext cx="1057563" cy="246221"/>
          </a:xfrm>
          <a:prstGeom prst="rect">
            <a:avLst/>
          </a:prstGeom>
          <a:noFill/>
        </p:spPr>
        <p:txBody>
          <a:bodyPr wrap="square" rtlCol="0">
            <a:spAutoFit/>
          </a:bodyPr>
          <a:lstStyle/>
          <a:p>
            <a:r>
              <a:rPr lang="en-US" sz="500" dirty="0">
                <a:solidFill>
                  <a:srgbClr val="292934"/>
                </a:solidFill>
              </a:rPr>
              <a:t>© </a:t>
            </a:r>
            <a:r>
              <a:rPr lang="en-US" sz="500" dirty="0" err="1">
                <a:solidFill>
                  <a:srgbClr val="292934"/>
                </a:solidFill>
              </a:rPr>
              <a:t>Pakpoom</a:t>
            </a:r>
            <a:r>
              <a:rPr lang="en-US" sz="500" dirty="0">
                <a:solidFill>
                  <a:srgbClr val="292934"/>
                </a:solidFill>
              </a:rPr>
              <a:t> </a:t>
            </a:r>
            <a:r>
              <a:rPr lang="en-US" sz="500" dirty="0" err="1">
                <a:solidFill>
                  <a:srgbClr val="292934"/>
                </a:solidFill>
              </a:rPr>
              <a:t>Phummee</a:t>
            </a:r>
            <a:r>
              <a:rPr lang="en-US" sz="500" dirty="0">
                <a:solidFill>
                  <a:srgbClr val="292934"/>
                </a:solidFill>
              </a:rPr>
              <a:t> | Dreamstime.com</a:t>
            </a:r>
          </a:p>
        </p:txBody>
      </p:sp>
      <p:sp>
        <p:nvSpPr>
          <p:cNvPr id="27" name="TextBox 26"/>
          <p:cNvSpPr txBox="1"/>
          <p:nvPr/>
        </p:nvSpPr>
        <p:spPr>
          <a:xfrm>
            <a:off x="7162800" y="3124200"/>
            <a:ext cx="887185" cy="246221"/>
          </a:xfrm>
          <a:prstGeom prst="rect">
            <a:avLst/>
          </a:prstGeom>
          <a:noFill/>
        </p:spPr>
        <p:txBody>
          <a:bodyPr wrap="square" rtlCol="0">
            <a:spAutoFit/>
          </a:bodyPr>
          <a:lstStyle/>
          <a:p>
            <a:r>
              <a:rPr lang="en-US" sz="500" dirty="0">
                <a:solidFill>
                  <a:srgbClr val="292934"/>
                </a:solidFill>
              </a:rPr>
              <a:t>©  </a:t>
            </a:r>
            <a:r>
              <a:rPr lang="en-US" sz="500" dirty="0" err="1">
                <a:solidFill>
                  <a:srgbClr val="292934"/>
                </a:solidFill>
              </a:rPr>
              <a:t>Maksym</a:t>
            </a:r>
            <a:r>
              <a:rPr lang="en-US" sz="500" dirty="0">
                <a:solidFill>
                  <a:srgbClr val="292934"/>
                </a:solidFill>
              </a:rPr>
              <a:t> </a:t>
            </a:r>
            <a:r>
              <a:rPr lang="en-US" sz="500" dirty="0" err="1">
                <a:solidFill>
                  <a:srgbClr val="292934"/>
                </a:solidFill>
              </a:rPr>
              <a:t>Surovtsev</a:t>
            </a:r>
            <a:r>
              <a:rPr lang="en-US" sz="500" dirty="0">
                <a:solidFill>
                  <a:srgbClr val="292934"/>
                </a:solidFill>
              </a:rPr>
              <a:t> | Dreamstime.com</a:t>
            </a:r>
          </a:p>
        </p:txBody>
      </p:sp>
      <p:pic>
        <p:nvPicPr>
          <p:cNvPr id="28"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53340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65532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S:\Production\Art Files--Final\RESPECT-MSPCP\Genetics\RES.C1.GEN.L4HO.009.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84" t="21086" r="9555" b="5573"/>
          <a:stretch/>
        </p:blipFill>
        <p:spPr bwMode="auto">
          <a:xfrm>
            <a:off x="5181600" y="2133600"/>
            <a:ext cx="841674" cy="10420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47244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60198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70866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76962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83058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4495800" y="4800600"/>
            <a:ext cx="4419600" cy="1569660"/>
          </a:xfrm>
          <a:prstGeom prst="rect">
            <a:avLst/>
          </a:prstGeom>
          <a:noFill/>
        </p:spPr>
        <p:txBody>
          <a:bodyPr wrap="square" rtlCol="0">
            <a:spAutoFit/>
          </a:bodyPr>
          <a:lstStyle/>
          <a:p>
            <a:r>
              <a:rPr lang="en-US" sz="2400" dirty="0">
                <a:solidFill>
                  <a:srgbClr val="292934"/>
                </a:solidFill>
                <a:latin typeface="Calibri" panose="020F0502020204030204" pitchFamily="34" charset="0"/>
              </a:rPr>
              <a:t>If two parents with the same trait expression (homozygous) are crossed, the offspring will exhibit that trait.</a:t>
            </a:r>
          </a:p>
        </p:txBody>
      </p:sp>
      <p:sp>
        <p:nvSpPr>
          <p:cNvPr id="37" name="TextBox 36"/>
          <p:cNvSpPr txBox="1"/>
          <p:nvPr/>
        </p:nvSpPr>
        <p:spPr>
          <a:xfrm>
            <a:off x="4648200" y="1600200"/>
            <a:ext cx="3820264" cy="461665"/>
          </a:xfrm>
          <a:prstGeom prst="rect">
            <a:avLst/>
          </a:prstGeom>
          <a:noFill/>
        </p:spPr>
        <p:txBody>
          <a:bodyPr wrap="square" rtlCol="0">
            <a:spAutoFit/>
          </a:bodyPr>
          <a:lstStyle/>
          <a:p>
            <a:r>
              <a:rPr lang="en-US" sz="2400" dirty="0">
                <a:solidFill>
                  <a:srgbClr val="292934"/>
                </a:solidFill>
                <a:latin typeface="Calibri" panose="020F0502020204030204" pitchFamily="34" charset="0"/>
              </a:rPr>
              <a:t>           </a:t>
            </a:r>
            <a:r>
              <a:rPr lang="en-US" sz="2400" dirty="0">
                <a:solidFill>
                  <a:srgbClr val="D2533C"/>
                </a:solidFill>
                <a:latin typeface="Calibri" panose="020F0502020204030204" pitchFamily="34" charset="0"/>
              </a:rPr>
              <a:t>1 1</a:t>
            </a:r>
            <a:r>
              <a:rPr lang="en-US" sz="2400" dirty="0">
                <a:solidFill>
                  <a:srgbClr val="292934"/>
                </a:solidFill>
                <a:latin typeface="Calibri" panose="020F0502020204030204" pitchFamily="34" charset="0"/>
              </a:rPr>
              <a:t>                       </a:t>
            </a:r>
            <a:r>
              <a:rPr lang="en-US" sz="2400" dirty="0">
                <a:solidFill>
                  <a:srgbClr val="D2533C"/>
                </a:solidFill>
                <a:latin typeface="Calibri" panose="020F0502020204030204" pitchFamily="34" charset="0"/>
              </a:rPr>
              <a:t>1 1</a:t>
            </a:r>
          </a:p>
        </p:txBody>
      </p:sp>
      <p:sp>
        <p:nvSpPr>
          <p:cNvPr id="38" name="TextBox 37"/>
          <p:cNvSpPr txBox="1"/>
          <p:nvPr/>
        </p:nvSpPr>
        <p:spPr>
          <a:xfrm>
            <a:off x="4191000" y="4038600"/>
            <a:ext cx="375868" cy="461665"/>
          </a:xfrm>
          <a:prstGeom prst="rect">
            <a:avLst/>
          </a:prstGeom>
          <a:noFill/>
        </p:spPr>
        <p:txBody>
          <a:bodyPr wrap="square" rtlCol="0">
            <a:spAutoFit/>
          </a:bodyPr>
          <a:lstStyle/>
          <a:p>
            <a:r>
              <a:rPr lang="en-US" sz="2400" dirty="0">
                <a:solidFill>
                  <a:srgbClr val="292934"/>
                </a:solidFill>
                <a:latin typeface="Calibri" panose="020F0502020204030204" pitchFamily="34" charset="0"/>
              </a:rPr>
              <a:t>1</a:t>
            </a:r>
          </a:p>
        </p:txBody>
      </p:sp>
    </p:spTree>
    <p:extLst>
      <p:ext uri="{BB962C8B-B14F-4D97-AF65-F5344CB8AC3E}">
        <p14:creationId xmlns:p14="http://schemas.microsoft.com/office/powerpoint/2010/main" val="3431500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Which Rule Can We Eliminate? </a:t>
            </a:r>
          </a:p>
        </p:txBody>
      </p:sp>
      <p:graphicFrame>
        <p:nvGraphicFramePr>
          <p:cNvPr id="4" name="Table 3"/>
          <p:cNvGraphicFramePr>
            <a:graphicFrameLocks noGrp="1"/>
          </p:cNvGraphicFramePr>
          <p:nvPr>
            <p:extLst>
              <p:ext uri="{D42A27DB-BD31-4B8C-83A1-F6EECF244321}">
                <p14:modId xmlns:p14="http://schemas.microsoft.com/office/powerpoint/2010/main" val="2196208295"/>
              </p:ext>
            </p:extLst>
          </p:nvPr>
        </p:nvGraphicFramePr>
        <p:xfrm>
          <a:off x="1143000" y="39624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94587639"/>
              </p:ext>
            </p:extLst>
          </p:nvPr>
        </p:nvGraphicFramePr>
        <p:xfrm>
          <a:off x="1143000" y="2362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pSp>
        <p:nvGrpSpPr>
          <p:cNvPr id="3" name="Group 5"/>
          <p:cNvGrpSpPr/>
          <p:nvPr/>
        </p:nvGrpSpPr>
        <p:grpSpPr>
          <a:xfrm>
            <a:off x="4953000" y="2514600"/>
            <a:ext cx="3590628" cy="1468402"/>
            <a:chOff x="5167376" y="2765945"/>
            <a:chExt cx="3962400" cy="1945255"/>
          </a:xfrm>
        </p:grpSpPr>
        <p:cxnSp>
          <p:nvCxnSpPr>
            <p:cNvPr id="7" name="Straight Connector 6"/>
            <p:cNvCxnSpPr/>
            <p:nvPr/>
          </p:nvCxnSpPr>
          <p:spPr>
            <a:xfrm flipH="1">
              <a:off x="6361110" y="2827669"/>
              <a:ext cx="1226232" cy="197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82280" y="2765945"/>
              <a:ext cx="0" cy="1529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8"/>
            <p:cNvGrpSpPr/>
            <p:nvPr/>
          </p:nvGrpSpPr>
          <p:grpSpPr>
            <a:xfrm>
              <a:off x="5167376" y="4278981"/>
              <a:ext cx="3962400" cy="432219"/>
              <a:chOff x="442423" y="4368326"/>
              <a:chExt cx="3962400" cy="432219"/>
            </a:xfrm>
          </p:grpSpPr>
          <p:grpSp>
            <p:nvGrpSpPr>
              <p:cNvPr id="9" name="Group 9"/>
              <p:cNvGrpSpPr/>
              <p:nvPr/>
            </p:nvGrpSpPr>
            <p:grpSpPr>
              <a:xfrm>
                <a:off x="442423" y="4368326"/>
                <a:ext cx="3962400" cy="380945"/>
                <a:chOff x="4876800" y="2816211"/>
                <a:chExt cx="3962400" cy="380945"/>
              </a:xfrm>
            </p:grpSpPr>
            <p:cxnSp>
              <p:nvCxnSpPr>
                <p:cNvPr id="16" name="Straight Connector 15"/>
                <p:cNvCxnSpPr/>
                <p:nvPr/>
              </p:nvCxnSpPr>
              <p:spPr>
                <a:xfrm flipH="1" flipV="1">
                  <a:off x="4876800" y="2816211"/>
                  <a:ext cx="3962400"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876800" y="281621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562551" y="2816211"/>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853989" y="4368326"/>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435821"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073843"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712906" y="4396842"/>
                <a:ext cx="0" cy="3809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4394640" y="4369472"/>
                <a:ext cx="10183" cy="4310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20" name="Picture 3" descr="S:\Production\Art Files--Final\RESPECT-MSPCP\Genetics\RES.C1.GEN.L4HO.009.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84" t="21086" r="9555" b="5573"/>
          <a:stretch/>
        </p:blipFill>
        <p:spPr bwMode="auto">
          <a:xfrm>
            <a:off x="7162800" y="2133600"/>
            <a:ext cx="841674" cy="104207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5181600" y="3124200"/>
            <a:ext cx="1057563" cy="246221"/>
          </a:xfrm>
          <a:prstGeom prst="rect">
            <a:avLst/>
          </a:prstGeom>
          <a:noFill/>
        </p:spPr>
        <p:txBody>
          <a:bodyPr wrap="square" rtlCol="0">
            <a:spAutoFit/>
          </a:bodyPr>
          <a:lstStyle/>
          <a:p>
            <a:r>
              <a:rPr lang="en-US" sz="500" dirty="0">
                <a:solidFill>
                  <a:srgbClr val="292934"/>
                </a:solidFill>
              </a:rPr>
              <a:t>© </a:t>
            </a:r>
            <a:r>
              <a:rPr lang="en-US" sz="500" dirty="0" err="1">
                <a:solidFill>
                  <a:srgbClr val="292934"/>
                </a:solidFill>
              </a:rPr>
              <a:t>Pakpoom</a:t>
            </a:r>
            <a:r>
              <a:rPr lang="en-US" sz="500" dirty="0">
                <a:solidFill>
                  <a:srgbClr val="292934"/>
                </a:solidFill>
              </a:rPr>
              <a:t> </a:t>
            </a:r>
            <a:r>
              <a:rPr lang="en-US" sz="500" dirty="0" err="1">
                <a:solidFill>
                  <a:srgbClr val="292934"/>
                </a:solidFill>
              </a:rPr>
              <a:t>Phummee</a:t>
            </a:r>
            <a:r>
              <a:rPr lang="en-US" sz="500" dirty="0">
                <a:solidFill>
                  <a:srgbClr val="292934"/>
                </a:solidFill>
              </a:rPr>
              <a:t> | Dreamstime.com</a:t>
            </a:r>
          </a:p>
        </p:txBody>
      </p:sp>
      <p:sp>
        <p:nvSpPr>
          <p:cNvPr id="27" name="TextBox 26"/>
          <p:cNvSpPr txBox="1"/>
          <p:nvPr/>
        </p:nvSpPr>
        <p:spPr>
          <a:xfrm>
            <a:off x="7162800" y="3124200"/>
            <a:ext cx="887185" cy="246221"/>
          </a:xfrm>
          <a:prstGeom prst="rect">
            <a:avLst/>
          </a:prstGeom>
          <a:noFill/>
        </p:spPr>
        <p:txBody>
          <a:bodyPr wrap="square" rtlCol="0">
            <a:spAutoFit/>
          </a:bodyPr>
          <a:lstStyle/>
          <a:p>
            <a:r>
              <a:rPr lang="en-US" sz="500" dirty="0">
                <a:solidFill>
                  <a:srgbClr val="292934"/>
                </a:solidFill>
              </a:rPr>
              <a:t>©  </a:t>
            </a:r>
            <a:r>
              <a:rPr lang="en-US" sz="500" dirty="0" err="1">
                <a:solidFill>
                  <a:srgbClr val="292934"/>
                </a:solidFill>
              </a:rPr>
              <a:t>Maksym</a:t>
            </a:r>
            <a:r>
              <a:rPr lang="en-US" sz="500" dirty="0">
                <a:solidFill>
                  <a:srgbClr val="292934"/>
                </a:solidFill>
              </a:rPr>
              <a:t> </a:t>
            </a:r>
            <a:r>
              <a:rPr lang="en-US" sz="500" dirty="0" err="1">
                <a:solidFill>
                  <a:srgbClr val="292934"/>
                </a:solidFill>
              </a:rPr>
              <a:t>Surovtsev</a:t>
            </a:r>
            <a:r>
              <a:rPr lang="en-US" sz="500" dirty="0">
                <a:solidFill>
                  <a:srgbClr val="292934"/>
                </a:solidFill>
              </a:rPr>
              <a:t> | Dreamstime.com</a:t>
            </a:r>
          </a:p>
        </p:txBody>
      </p:sp>
      <p:pic>
        <p:nvPicPr>
          <p:cNvPr id="28"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53340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65532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S:\Production\Art Files--Final\RESPECT-MSPCP\Genetics\RES.C1.GEN.L4HO.009.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84" t="21086" r="9555" b="5573"/>
          <a:stretch/>
        </p:blipFill>
        <p:spPr bwMode="auto">
          <a:xfrm>
            <a:off x="5181600" y="2133600"/>
            <a:ext cx="841674" cy="10420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47244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60198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70866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76962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S:\Production\Art Files--Final\RESPECT-MSPCP\Genetics\RES.C1.GEN.L4HO.00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84" t="21086" r="9555" b="5573"/>
          <a:stretch/>
        </p:blipFill>
        <p:spPr bwMode="auto">
          <a:xfrm>
            <a:off x="8305800" y="3962400"/>
            <a:ext cx="420837" cy="52103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4495800" y="4648200"/>
            <a:ext cx="4419600" cy="1569660"/>
          </a:xfrm>
          <a:prstGeom prst="rect">
            <a:avLst/>
          </a:prstGeom>
          <a:noFill/>
        </p:spPr>
        <p:txBody>
          <a:bodyPr wrap="square" rtlCol="0">
            <a:spAutoFit/>
          </a:bodyPr>
          <a:lstStyle/>
          <a:p>
            <a:r>
              <a:rPr lang="en-US" sz="2400" dirty="0">
                <a:solidFill>
                  <a:srgbClr val="292934"/>
                </a:solidFill>
                <a:latin typeface="Calibri" panose="020F0502020204030204" pitchFamily="34" charset="0"/>
              </a:rPr>
              <a:t>If two parents with the same trait expression (homozygous) are crossed, the offspring will express that trait.</a:t>
            </a:r>
          </a:p>
        </p:txBody>
      </p:sp>
      <p:sp>
        <p:nvSpPr>
          <p:cNvPr id="37" name="TextBox 36"/>
          <p:cNvSpPr txBox="1"/>
          <p:nvPr/>
        </p:nvSpPr>
        <p:spPr>
          <a:xfrm>
            <a:off x="4648200" y="1600200"/>
            <a:ext cx="3820264" cy="461665"/>
          </a:xfrm>
          <a:prstGeom prst="rect">
            <a:avLst/>
          </a:prstGeom>
          <a:noFill/>
        </p:spPr>
        <p:txBody>
          <a:bodyPr wrap="square" rtlCol="0">
            <a:spAutoFit/>
          </a:bodyPr>
          <a:lstStyle/>
          <a:p>
            <a:r>
              <a:rPr lang="en-US" sz="2400" dirty="0">
                <a:solidFill>
                  <a:srgbClr val="292934"/>
                </a:solidFill>
                <a:latin typeface="Calibri" panose="020F0502020204030204" pitchFamily="34" charset="0"/>
              </a:rPr>
              <a:t>           </a:t>
            </a:r>
            <a:r>
              <a:rPr lang="en-US" sz="2400" dirty="0">
                <a:solidFill>
                  <a:srgbClr val="D2533C"/>
                </a:solidFill>
                <a:latin typeface="Calibri" panose="020F0502020204030204" pitchFamily="34" charset="0"/>
              </a:rPr>
              <a:t>1 1</a:t>
            </a:r>
            <a:r>
              <a:rPr lang="en-US" sz="2400" dirty="0">
                <a:solidFill>
                  <a:srgbClr val="292934"/>
                </a:solidFill>
                <a:latin typeface="Calibri" panose="020F0502020204030204" pitchFamily="34" charset="0"/>
              </a:rPr>
              <a:t>                       </a:t>
            </a:r>
            <a:r>
              <a:rPr lang="en-US" sz="2400" dirty="0">
                <a:solidFill>
                  <a:srgbClr val="D2533C"/>
                </a:solidFill>
                <a:latin typeface="Calibri" panose="020F0502020204030204" pitchFamily="34" charset="0"/>
              </a:rPr>
              <a:t>1 1</a:t>
            </a:r>
          </a:p>
        </p:txBody>
      </p:sp>
      <p:sp>
        <p:nvSpPr>
          <p:cNvPr id="38" name="TextBox 37"/>
          <p:cNvSpPr txBox="1"/>
          <p:nvPr/>
        </p:nvSpPr>
        <p:spPr>
          <a:xfrm>
            <a:off x="4191000" y="4038600"/>
            <a:ext cx="375868" cy="461665"/>
          </a:xfrm>
          <a:prstGeom prst="rect">
            <a:avLst/>
          </a:prstGeom>
          <a:noFill/>
        </p:spPr>
        <p:txBody>
          <a:bodyPr wrap="square" rtlCol="0">
            <a:spAutoFit/>
          </a:bodyPr>
          <a:lstStyle/>
          <a:p>
            <a:r>
              <a:rPr lang="en-US" sz="2400" dirty="0">
                <a:solidFill>
                  <a:srgbClr val="292934"/>
                </a:solidFill>
                <a:latin typeface="Calibri" panose="020F0502020204030204" pitchFamily="34" charset="0"/>
              </a:rPr>
              <a:t>1</a:t>
            </a:r>
          </a:p>
        </p:txBody>
      </p:sp>
      <p:cxnSp>
        <p:nvCxnSpPr>
          <p:cNvPr id="39" name="Straight Connector 38"/>
          <p:cNvCxnSpPr/>
          <p:nvPr/>
        </p:nvCxnSpPr>
        <p:spPr>
          <a:xfrm flipV="1">
            <a:off x="1143000" y="40386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1500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Can We Eliminate Another Rule?</a:t>
            </a:r>
          </a:p>
        </p:txBody>
      </p:sp>
      <p:graphicFrame>
        <p:nvGraphicFramePr>
          <p:cNvPr id="7" name="Table 6"/>
          <p:cNvGraphicFramePr>
            <a:graphicFrameLocks noGrp="1"/>
          </p:cNvGraphicFramePr>
          <p:nvPr>
            <p:extLst>
              <p:ext uri="{D42A27DB-BD31-4B8C-83A1-F6EECF244321}">
                <p14:modId xmlns:p14="http://schemas.microsoft.com/office/powerpoint/2010/main" val="801679838"/>
              </p:ext>
            </p:extLst>
          </p:nvPr>
        </p:nvGraphicFramePr>
        <p:xfrm>
          <a:off x="48006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49135466"/>
              </p:ext>
            </p:extLst>
          </p:nvPr>
        </p:nvGraphicFramePr>
        <p:xfrm>
          <a:off x="2667000" y="41148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024302575"/>
              </p:ext>
            </p:extLst>
          </p:nvPr>
        </p:nvGraphicFramePr>
        <p:xfrm>
          <a:off x="48006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417219425"/>
              </p:ext>
            </p:extLst>
          </p:nvPr>
        </p:nvGraphicFramePr>
        <p:xfrm>
          <a:off x="2667000" y="5410200"/>
          <a:ext cx="1828800" cy="111252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70840">
                <a:tc>
                  <a:txBody>
                    <a:bodyPr/>
                    <a:lstStyle/>
                    <a:p>
                      <a:pPr algn="ctr"/>
                      <a:r>
                        <a:rPr lang="en-US" dirty="0">
                          <a:solidFill>
                            <a:schemeClr val="tx2"/>
                          </a:solidFill>
                        </a:rPr>
                        <a:t>0</a:t>
                      </a:r>
                    </a:p>
                  </a:txBody>
                  <a:tcPr/>
                </a:tc>
                <a:tc>
                  <a:txBody>
                    <a:bodyPr/>
                    <a:lstStyle/>
                    <a:p>
                      <a:pPr algn="ctr"/>
                      <a:r>
                        <a:rPr lang="en-US"/>
                        <a:t>0</a:t>
                      </a:r>
                      <a:endParaRPr lang="en-US" dirty="0"/>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
        <p:nvSpPr>
          <p:cNvPr id="40" name="TextBox 39"/>
          <p:cNvSpPr txBox="1"/>
          <p:nvPr/>
        </p:nvSpPr>
        <p:spPr>
          <a:xfrm>
            <a:off x="685800" y="1295400"/>
            <a:ext cx="8077200" cy="2754600"/>
          </a:xfrm>
          <a:prstGeom prst="rect">
            <a:avLst/>
          </a:prstGeom>
          <a:noFill/>
        </p:spPr>
        <p:txBody>
          <a:bodyPr wrap="square" rtlCol="0">
            <a:spAutoFit/>
          </a:bodyPr>
          <a:lstStyle/>
          <a:p>
            <a:pPr marL="365760" indent="-365760">
              <a:buClr>
                <a:schemeClr val="bg1">
                  <a:lumMod val="75000"/>
                </a:schemeClr>
              </a:buClr>
              <a:buFont typeface="Arial" pitchFamily="34" charset="0"/>
              <a:buChar char="•"/>
            </a:pPr>
            <a:r>
              <a:rPr lang="en-US" sz="2800" dirty="0">
                <a:solidFill>
                  <a:srgbClr val="292934"/>
                </a:solidFill>
                <a:latin typeface="Calibri" panose="020F0502020204030204" pitchFamily="34" charset="0"/>
              </a:rPr>
              <a:t>The remaining partner rule also says that if both parents pass on a 1, the offspring will express 0. So we can cross that rule off our list as well!</a:t>
            </a:r>
          </a:p>
          <a:p>
            <a:pPr marL="365760" indent="-365760">
              <a:spcBef>
                <a:spcPts val="600"/>
              </a:spcBef>
              <a:buClr>
                <a:schemeClr val="bg1">
                  <a:lumMod val="75000"/>
                </a:schemeClr>
              </a:buClr>
              <a:buFont typeface="Arial" pitchFamily="34" charset="0"/>
              <a:buChar char="•"/>
            </a:pPr>
            <a:r>
              <a:rPr lang="en-US" sz="2800" dirty="0">
                <a:solidFill>
                  <a:srgbClr val="292934"/>
                </a:solidFill>
                <a:latin typeface="Calibri" panose="020F0502020204030204" pitchFamily="34" charset="0"/>
              </a:rPr>
              <a:t>Since neither partner rule matches the pea-plant results, that leaves us with two possible rules of expression!</a:t>
            </a:r>
          </a:p>
        </p:txBody>
      </p:sp>
      <p:cxnSp>
        <p:nvCxnSpPr>
          <p:cNvPr id="15" name="Straight Connector 14"/>
          <p:cNvCxnSpPr/>
          <p:nvPr/>
        </p:nvCxnSpPr>
        <p:spPr>
          <a:xfrm flipV="1">
            <a:off x="2667000" y="4114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4800600" y="4114800"/>
            <a:ext cx="1828800" cy="106680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894289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lstStyle/>
          <a:p>
            <a:r>
              <a:rPr lang="en-US" dirty="0"/>
              <a:t>Which Rule Is Dominant?</a:t>
            </a:r>
          </a:p>
        </p:txBody>
      </p:sp>
      <p:sp>
        <p:nvSpPr>
          <p:cNvPr id="3" name="Content Placeholder 2"/>
          <p:cNvSpPr>
            <a:spLocks noGrp="1"/>
          </p:cNvSpPr>
          <p:nvPr>
            <p:ph idx="1"/>
          </p:nvPr>
        </p:nvSpPr>
        <p:spPr>
          <a:xfrm>
            <a:off x="533400" y="2514600"/>
            <a:ext cx="8382000" cy="4038600"/>
          </a:xfrm>
        </p:spPr>
        <p:txBody>
          <a:bodyPr/>
          <a:lstStyle/>
          <a:p>
            <a:pPr marL="274320" indent="-274320">
              <a:spcBef>
                <a:spcPts val="1200"/>
              </a:spcBef>
            </a:pPr>
            <a:r>
              <a:rPr lang="en-US" sz="2700" b="1" dirty="0"/>
              <a:t>First rule:</a:t>
            </a:r>
            <a:r>
              <a:rPr lang="en-US" sz="2700" dirty="0"/>
              <a:t> If the parents pass on a 0 and a 1, the offspring will express the 1 trait more often, generating a ratio of roughly 1:3.</a:t>
            </a:r>
          </a:p>
          <a:p>
            <a:pPr marL="274320" indent="-274320">
              <a:spcBef>
                <a:spcPts val="1200"/>
              </a:spcBef>
            </a:pPr>
            <a:r>
              <a:rPr lang="en-US" sz="2700" b="1" dirty="0"/>
              <a:t>Second rule: </a:t>
            </a:r>
            <a:r>
              <a:rPr lang="en-US" sz="2700" dirty="0"/>
              <a:t>If the parents pass on a 0 and a 1, the offspring will express the 0 trait more often, generating a ratio of roughly 3:1.</a:t>
            </a:r>
          </a:p>
          <a:p>
            <a:pPr marL="274320" indent="-274320">
              <a:spcBef>
                <a:spcPts val="1200"/>
              </a:spcBef>
            </a:pPr>
            <a:r>
              <a:rPr lang="en-US" sz="2700" dirty="0"/>
              <a:t>The </a:t>
            </a:r>
            <a:r>
              <a:rPr lang="en-US" sz="2700" b="1" dirty="0"/>
              <a:t>only difference </a:t>
            </a:r>
            <a:r>
              <a:rPr lang="en-US" sz="2700" dirty="0"/>
              <a:t>is which label (0 or 1) is assigned to the trait that shows up more often than the other trait! That trait is </a:t>
            </a:r>
            <a:r>
              <a:rPr lang="en-US" sz="2700" b="1" dirty="0"/>
              <a:t>dominant</a:t>
            </a:r>
            <a:r>
              <a:rPr lang="en-US" sz="2700" dirty="0"/>
              <a:t>, and the other trait is </a:t>
            </a:r>
            <a:r>
              <a:rPr lang="en-US" sz="2700" b="1" dirty="0"/>
              <a:t>recessive</a:t>
            </a:r>
            <a:r>
              <a:rPr lang="en-US" sz="2700" dirty="0"/>
              <a:t>.</a:t>
            </a:r>
          </a:p>
        </p:txBody>
      </p:sp>
      <p:graphicFrame>
        <p:nvGraphicFramePr>
          <p:cNvPr id="4" name="Table 3"/>
          <p:cNvGraphicFramePr>
            <a:graphicFrameLocks noGrp="1"/>
          </p:cNvGraphicFramePr>
          <p:nvPr>
            <p:extLst>
              <p:ext uri="{D42A27DB-BD31-4B8C-83A1-F6EECF244321}">
                <p14:modId xmlns:p14="http://schemas.microsoft.com/office/powerpoint/2010/main" val="4191673103"/>
              </p:ext>
            </p:extLst>
          </p:nvPr>
        </p:nvGraphicFramePr>
        <p:xfrm>
          <a:off x="2286000" y="12954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302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302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1"/>
                  </a:ext>
                </a:extLst>
              </a:tr>
              <a:tr h="330200">
                <a:tc>
                  <a:txBody>
                    <a:bodyPr/>
                    <a:lstStyle/>
                    <a:p>
                      <a:pPr algn="ctr"/>
                      <a:r>
                        <a:rPr lang="en-US" dirty="0">
                          <a:solidFill>
                            <a:schemeClr val="tx2"/>
                          </a:solidFill>
                        </a:rPr>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67634693"/>
              </p:ext>
            </p:extLst>
          </p:nvPr>
        </p:nvGraphicFramePr>
        <p:xfrm>
          <a:off x="5105400" y="1295400"/>
          <a:ext cx="1524000" cy="109728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tblGrid>
              <a:tr h="355600">
                <a:tc>
                  <a:txBody>
                    <a:bodyPr/>
                    <a:lstStyle/>
                    <a:p>
                      <a:pPr algn="ctr"/>
                      <a:endParaRPr lang="en-US" dirty="0"/>
                    </a:p>
                  </a:txBody>
                  <a:tcPr/>
                </a:tc>
                <a:tc>
                  <a:txBody>
                    <a:bodyPr/>
                    <a:lstStyle/>
                    <a:p>
                      <a:pPr algn="ctr"/>
                      <a:r>
                        <a:rPr lang="en-US" dirty="0">
                          <a:solidFill>
                            <a:schemeClr val="tx2"/>
                          </a:solidFill>
                        </a:rPr>
                        <a:t>0</a:t>
                      </a:r>
                    </a:p>
                  </a:txBody>
                  <a:tcPr/>
                </a:tc>
                <a:tc>
                  <a:txBody>
                    <a:bodyPr/>
                    <a:lstStyle/>
                    <a:p>
                      <a:pPr algn="ctr"/>
                      <a:r>
                        <a:rPr lang="en-US" dirty="0">
                          <a:solidFill>
                            <a:schemeClr val="tx2"/>
                          </a:solidFill>
                        </a:rPr>
                        <a:t>1</a:t>
                      </a:r>
                    </a:p>
                  </a:txBody>
                  <a:tcPr/>
                </a:tc>
                <a:extLst>
                  <a:ext uri="{0D108BD9-81ED-4DB2-BD59-A6C34878D82A}">
                    <a16:rowId xmlns:a16="http://schemas.microsoft.com/office/drawing/2014/main" val="10000"/>
                  </a:ext>
                </a:extLst>
              </a:tr>
              <a:tr h="355600">
                <a:tc>
                  <a:txBody>
                    <a:bodyPr/>
                    <a:lstStyle/>
                    <a:p>
                      <a:pPr algn="ctr"/>
                      <a:r>
                        <a:rPr lang="en-US" dirty="0">
                          <a:solidFill>
                            <a:schemeClr val="tx2"/>
                          </a:solidFill>
                        </a:rPr>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55600">
                <a:tc>
                  <a:txBody>
                    <a:bodyPr/>
                    <a:lstStyle/>
                    <a:p>
                      <a:pPr algn="ctr"/>
                      <a:r>
                        <a:rPr lang="en-US" dirty="0">
                          <a:solidFill>
                            <a:schemeClr val="tx2"/>
                          </a:solidFill>
                        </a:rPr>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91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D7ABE1C-93DC-4CDF-B3D7-DB032BF9BE9B}"/>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76400" y="533400"/>
            <a:ext cx="5780346" cy="6324600"/>
          </a:xfrm>
        </p:spPr>
      </p:pic>
      <p:sp>
        <p:nvSpPr>
          <p:cNvPr id="5" name="Rectangle 6"/>
          <p:cNvSpPr>
            <a:spLocks noChangeArrowheads="1"/>
          </p:cNvSpPr>
          <p:nvPr/>
        </p:nvSpPr>
        <p:spPr bwMode="auto">
          <a:xfrm>
            <a:off x="1904999" y="4953000"/>
            <a:ext cx="2661573" cy="609600"/>
          </a:xfrm>
          <a:prstGeom prst="rect">
            <a:avLst/>
          </a:prstGeom>
          <a:solidFill>
            <a:srgbClr val="FFFF00">
              <a:alpha val="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01693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sz="3800" dirty="0"/>
              <a:t>Putting the Rules of Expression into Words</a:t>
            </a:r>
          </a:p>
        </p:txBody>
      </p:sp>
      <p:sp>
        <p:nvSpPr>
          <p:cNvPr id="3" name="Content Placeholder 2"/>
          <p:cNvSpPr>
            <a:spLocks noGrp="1"/>
          </p:cNvSpPr>
          <p:nvPr>
            <p:ph idx="1"/>
          </p:nvPr>
        </p:nvSpPr>
        <p:spPr>
          <a:xfrm>
            <a:off x="685800" y="1600200"/>
            <a:ext cx="8001000" cy="4876800"/>
          </a:xfrm>
        </p:spPr>
        <p:txBody>
          <a:bodyPr/>
          <a:lstStyle/>
          <a:p>
            <a:pPr marL="548640" lvl="2" indent="-548640">
              <a:spcBef>
                <a:spcPts val="1200"/>
              </a:spcBef>
              <a:buFont typeface="+mj-lt"/>
              <a:buAutoNum type="arabicPeriod"/>
            </a:pPr>
            <a:r>
              <a:rPr lang="en-US" sz="3200" dirty="0"/>
              <a:t>If an individual inherits the same two alleles (two 0s or two 1s) from the parents, that trait will be expressed.</a:t>
            </a:r>
          </a:p>
          <a:p>
            <a:pPr marL="548640" lvl="2" indent="-548640">
              <a:spcBef>
                <a:spcPts val="1800"/>
              </a:spcBef>
              <a:buFont typeface="+mj-lt"/>
              <a:buAutoNum type="arabicPeriod"/>
            </a:pPr>
            <a:r>
              <a:rPr lang="en-US" sz="3200" dirty="0"/>
              <a:t>If an individual inherits two different alleles (a 0 and a 1) from the parents, only one of the traits will be expressed.</a:t>
            </a:r>
          </a:p>
          <a:p>
            <a:pPr marL="548640" lvl="2" indent="-548640">
              <a:spcBef>
                <a:spcPts val="1800"/>
              </a:spcBef>
              <a:buFont typeface="+mj-lt"/>
              <a:buAutoNum type="arabicPeriod"/>
            </a:pPr>
            <a:r>
              <a:rPr lang="en-US" sz="3200" dirty="0"/>
              <a:t>The trait that is expressed most often is </a:t>
            </a:r>
            <a:r>
              <a:rPr lang="en-US" sz="3200" b="1" dirty="0"/>
              <a:t>dominant</a:t>
            </a:r>
            <a:r>
              <a:rPr lang="en-US" sz="3200" dirty="0"/>
              <a:t>, and the other trait is </a:t>
            </a:r>
            <a:r>
              <a:rPr lang="en-US" sz="3200" b="1" dirty="0"/>
              <a:t>recessive</a:t>
            </a:r>
            <a:r>
              <a:rPr lang="en-US" sz="3200" dirty="0"/>
              <a:t>.</a:t>
            </a:r>
          </a:p>
        </p:txBody>
      </p:sp>
    </p:spTree>
    <p:extLst>
      <p:ext uri="{BB962C8B-B14F-4D97-AF65-F5344CB8AC3E}">
        <p14:creationId xmlns:p14="http://schemas.microsoft.com/office/powerpoint/2010/main" val="4116538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990600"/>
          </a:xfrm>
        </p:spPr>
        <p:txBody>
          <a:bodyPr>
            <a:noAutofit/>
          </a:bodyPr>
          <a:lstStyle/>
          <a:p>
            <a:r>
              <a:rPr lang="en-US" dirty="0"/>
              <a:t>Reflect: Content Deepening Focus </a:t>
            </a:r>
            <a:br>
              <a:rPr lang="en-US" dirty="0"/>
            </a:br>
            <a:r>
              <a:rPr lang="en-US" dirty="0"/>
              <a:t>Question 1</a:t>
            </a:r>
          </a:p>
        </p:txBody>
      </p:sp>
      <p:sp>
        <p:nvSpPr>
          <p:cNvPr id="3" name="Content Placeholder 2"/>
          <p:cNvSpPr>
            <a:spLocks noGrp="1"/>
          </p:cNvSpPr>
          <p:nvPr>
            <p:ph idx="1"/>
          </p:nvPr>
        </p:nvSpPr>
        <p:spPr>
          <a:xfrm>
            <a:off x="609600" y="1905000"/>
            <a:ext cx="8077200" cy="4572000"/>
          </a:xfrm>
        </p:spPr>
        <p:txBody>
          <a:bodyPr/>
          <a:lstStyle/>
          <a:p>
            <a:pPr marL="0" indent="0">
              <a:spcBef>
                <a:spcPts val="0"/>
              </a:spcBef>
              <a:buNone/>
            </a:pPr>
            <a:r>
              <a:rPr lang="en-US" sz="3200" dirty="0"/>
              <a:t>Starting with Mendel’s ideas about trait inheritance, how can we use mathematical simulation and statistical analysis to determine the </a:t>
            </a:r>
            <a:r>
              <a:rPr lang="en-US" sz="3200" b="1" dirty="0"/>
              <a:t>rules of expression</a:t>
            </a:r>
            <a:r>
              <a:rPr lang="en-US" sz="3200" dirty="0"/>
              <a:t> for simply-inherited traits?</a:t>
            </a:r>
          </a:p>
          <a:p>
            <a:endParaRPr lang="en-US" dirty="0"/>
          </a:p>
        </p:txBody>
      </p:sp>
    </p:spTree>
    <p:extLst>
      <p:ext uri="{BB962C8B-B14F-4D97-AF65-F5344CB8AC3E}">
        <p14:creationId xmlns:p14="http://schemas.microsoft.com/office/powerpoint/2010/main" val="193567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Content Deepening: Focus Question 2</a:t>
            </a:r>
          </a:p>
        </p:txBody>
      </p:sp>
      <p:sp>
        <p:nvSpPr>
          <p:cNvPr id="3" name="Content Placeholder 2"/>
          <p:cNvSpPr>
            <a:spLocks noGrp="1"/>
          </p:cNvSpPr>
          <p:nvPr>
            <p:ph idx="1"/>
          </p:nvPr>
        </p:nvSpPr>
        <p:spPr>
          <a:xfrm>
            <a:off x="609600" y="1600200"/>
            <a:ext cx="8077200" cy="4876800"/>
          </a:xfrm>
        </p:spPr>
        <p:txBody>
          <a:bodyPr/>
          <a:lstStyle/>
          <a:p>
            <a:pPr marL="0" indent="0">
              <a:spcBef>
                <a:spcPts val="0"/>
              </a:spcBef>
              <a:buNone/>
            </a:pPr>
            <a:r>
              <a:rPr lang="en-US" sz="3200" dirty="0"/>
              <a:t>What kinds of data sets characterize simply-inherited traits?</a:t>
            </a:r>
          </a:p>
          <a:p>
            <a:endParaRPr lang="en-US" dirty="0"/>
          </a:p>
        </p:txBody>
      </p:sp>
    </p:spTree>
    <p:extLst>
      <p:ext uri="{BB962C8B-B14F-4D97-AF65-F5344CB8AC3E}">
        <p14:creationId xmlns:p14="http://schemas.microsoft.com/office/powerpoint/2010/main" val="193567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Discrete versus Continuous Variables</a:t>
            </a:r>
          </a:p>
        </p:txBody>
      </p:sp>
      <p:sp>
        <p:nvSpPr>
          <p:cNvPr id="3" name="Content Placeholder 2"/>
          <p:cNvSpPr>
            <a:spLocks noGrp="1"/>
          </p:cNvSpPr>
          <p:nvPr>
            <p:ph idx="1"/>
          </p:nvPr>
        </p:nvSpPr>
        <p:spPr>
          <a:xfrm>
            <a:off x="533400" y="1219200"/>
            <a:ext cx="8382000" cy="5410200"/>
          </a:xfrm>
        </p:spPr>
        <p:txBody>
          <a:bodyPr/>
          <a:lstStyle/>
          <a:p>
            <a:pPr marL="365760" indent="-365760"/>
            <a:r>
              <a:rPr lang="en-US" sz="2900" dirty="0"/>
              <a:t>A variable is </a:t>
            </a:r>
            <a:r>
              <a:rPr lang="en-US" sz="2900" b="1" dirty="0"/>
              <a:t>discrete</a:t>
            </a:r>
            <a:r>
              <a:rPr lang="en-US" sz="2900" dirty="0"/>
              <a:t> when the measurement values of traits can be sorted into distinct types. Examples:</a:t>
            </a:r>
          </a:p>
          <a:p>
            <a:pPr marL="731837" lvl="1" indent="-365760">
              <a:spcBef>
                <a:spcPts val="600"/>
              </a:spcBef>
              <a:buFont typeface="+mj-lt"/>
              <a:buAutoNum type="arabicPeriod"/>
            </a:pPr>
            <a:r>
              <a:rPr lang="en-US" sz="2900" dirty="0"/>
              <a:t>Hair length in dachshunds: short or long</a:t>
            </a:r>
          </a:p>
          <a:p>
            <a:pPr marL="731837" lvl="1" indent="-365760">
              <a:spcBef>
                <a:spcPts val="0"/>
              </a:spcBef>
              <a:buFont typeface="+mj-lt"/>
              <a:buAutoNum type="arabicPeriod"/>
            </a:pPr>
            <a:r>
              <a:rPr lang="en-US" sz="2900" dirty="0"/>
              <a:t>Flower color in pea plants: purple or white</a:t>
            </a:r>
          </a:p>
          <a:p>
            <a:pPr marL="731837" lvl="1" indent="-365760">
              <a:spcBef>
                <a:spcPts val="0"/>
              </a:spcBef>
              <a:buFont typeface="+mj-lt"/>
              <a:buAutoNum type="arabicPeriod"/>
            </a:pPr>
            <a:r>
              <a:rPr lang="en-US" sz="2900" dirty="0" err="1"/>
              <a:t>Ducko</a:t>
            </a:r>
            <a:r>
              <a:rPr lang="en-US" sz="2900" dirty="0"/>
              <a:t> bill color: red or orange</a:t>
            </a:r>
          </a:p>
          <a:p>
            <a:pPr marL="365760" indent="-365760">
              <a:spcBef>
                <a:spcPts val="1200"/>
              </a:spcBef>
            </a:pPr>
            <a:r>
              <a:rPr lang="en-US" sz="2900" dirty="0"/>
              <a:t>A variable is </a:t>
            </a:r>
            <a:r>
              <a:rPr lang="en-US" sz="2900" b="1" dirty="0"/>
              <a:t>continuous</a:t>
            </a:r>
            <a:r>
              <a:rPr lang="en-US" sz="2900" dirty="0"/>
              <a:t> when the measurement values of traits occur arbitrarily close together. Examples:</a:t>
            </a:r>
            <a:endParaRPr lang="en-US" sz="2900" b="1" i="1" dirty="0"/>
          </a:p>
          <a:p>
            <a:pPr marL="731837" lvl="1" indent="-365760">
              <a:spcBef>
                <a:spcPts val="600"/>
              </a:spcBef>
              <a:buFont typeface="+mj-lt"/>
              <a:buAutoNum type="arabicPeriod"/>
            </a:pPr>
            <a:r>
              <a:rPr lang="en-US" sz="2900" dirty="0"/>
              <a:t>Average hair length (in cm) per dachshund</a:t>
            </a:r>
          </a:p>
          <a:p>
            <a:pPr marL="731837" lvl="1" indent="-365760">
              <a:spcBef>
                <a:spcPts val="0"/>
              </a:spcBef>
              <a:buFont typeface="+mj-lt"/>
              <a:buAutoNum type="arabicPeriod"/>
            </a:pPr>
            <a:r>
              <a:rPr lang="en-US" sz="2900" dirty="0"/>
              <a:t>Amount of purple pigment in pea-plant flowers (mg/g plant)</a:t>
            </a:r>
          </a:p>
          <a:p>
            <a:pPr marL="731837" lvl="1" indent="-457200">
              <a:buFont typeface="+mj-lt"/>
              <a:buAutoNum type="arabicPeriod"/>
            </a:pPr>
            <a:endParaRPr lang="en-US" dirty="0"/>
          </a:p>
        </p:txBody>
      </p:sp>
    </p:spTree>
    <p:extLst>
      <p:ext uri="{BB962C8B-B14F-4D97-AF65-F5344CB8AC3E}">
        <p14:creationId xmlns:p14="http://schemas.microsoft.com/office/powerpoint/2010/main" val="39690250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Bar Graphs versus Histograms</a:t>
            </a:r>
          </a:p>
        </p:txBody>
      </p:sp>
      <p:sp>
        <p:nvSpPr>
          <p:cNvPr id="3" name="Content Placeholder 2"/>
          <p:cNvSpPr>
            <a:spLocks noGrp="1"/>
          </p:cNvSpPr>
          <p:nvPr>
            <p:ph idx="1"/>
          </p:nvPr>
        </p:nvSpPr>
        <p:spPr>
          <a:xfrm>
            <a:off x="457200" y="1447800"/>
            <a:ext cx="8229600" cy="5029200"/>
          </a:xfrm>
        </p:spPr>
        <p:txBody>
          <a:bodyPr/>
          <a:lstStyle/>
          <a:p>
            <a:pPr marL="365760" indent="-365760"/>
            <a:r>
              <a:rPr lang="en-US" sz="2800" dirty="0"/>
              <a:t>Bar graphs represent data for </a:t>
            </a:r>
            <a:br>
              <a:rPr lang="en-US" sz="2800" dirty="0"/>
            </a:br>
            <a:r>
              <a:rPr lang="en-US" sz="2800" b="1" dirty="0"/>
              <a:t>discrete</a:t>
            </a:r>
            <a:r>
              <a:rPr lang="en-US" sz="2800" dirty="0"/>
              <a:t> variables.</a:t>
            </a:r>
          </a:p>
          <a:p>
            <a:pPr marL="365760" indent="-365760">
              <a:spcBef>
                <a:spcPts val="12000"/>
              </a:spcBef>
            </a:pPr>
            <a:r>
              <a:rPr lang="en-US" sz="2800" dirty="0"/>
              <a:t>Histograms represent data for </a:t>
            </a:r>
            <a:br>
              <a:rPr lang="en-US" sz="2800" dirty="0"/>
            </a:br>
            <a:r>
              <a:rPr lang="en-US" sz="2800" b="1" dirty="0"/>
              <a:t>continuous</a:t>
            </a:r>
            <a:r>
              <a:rPr lang="en-US" sz="2800" dirty="0"/>
              <a:t> variables.</a:t>
            </a:r>
          </a:p>
          <a:p>
            <a:pPr marL="731837" lvl="1" indent="-365760">
              <a:spcBef>
                <a:spcPts val="0"/>
              </a:spcBef>
              <a:buFont typeface="+mj-lt"/>
              <a:buAutoNum type="arabicPeriod"/>
            </a:pPr>
            <a:r>
              <a:rPr lang="en-US" sz="2800" dirty="0"/>
              <a:t>Compute range (min–max).</a:t>
            </a:r>
          </a:p>
          <a:p>
            <a:pPr marL="731837" lvl="1" indent="-365760">
              <a:spcBef>
                <a:spcPts val="0"/>
              </a:spcBef>
              <a:buFont typeface="+mj-lt"/>
              <a:buAutoNum type="arabicPeriod"/>
            </a:pPr>
            <a:r>
              <a:rPr lang="en-US" sz="2800" dirty="0"/>
              <a:t>Determine number of bins.</a:t>
            </a:r>
          </a:p>
          <a:p>
            <a:pPr marL="731837" lvl="1" indent="-365760">
              <a:spcBef>
                <a:spcPts val="0"/>
              </a:spcBef>
              <a:buFont typeface="+mj-lt"/>
              <a:buAutoNum type="arabicPeriod"/>
            </a:pPr>
            <a:r>
              <a:rPr lang="en-US" sz="2800" dirty="0"/>
              <a:t>Sort data to compute </a:t>
            </a:r>
            <a:br>
              <a:rPr lang="en-US" sz="2800" dirty="0"/>
            </a:br>
            <a:r>
              <a:rPr lang="en-US" sz="2800" dirty="0"/>
              <a:t>frequency in each bin.</a:t>
            </a:r>
          </a:p>
        </p:txBody>
      </p:sp>
      <p:graphicFrame>
        <p:nvGraphicFramePr>
          <p:cNvPr id="5" name="Content Placeholder 3"/>
          <p:cNvGraphicFramePr>
            <a:graphicFrameLocks/>
          </p:cNvGraphicFramePr>
          <p:nvPr>
            <p:extLst>
              <p:ext uri="{D42A27DB-BD31-4B8C-83A1-F6EECF244321}">
                <p14:modId xmlns:p14="http://schemas.microsoft.com/office/powerpoint/2010/main" val="945599290"/>
              </p:ext>
            </p:extLst>
          </p:nvPr>
        </p:nvGraphicFramePr>
        <p:xfrm>
          <a:off x="5334000" y="3581400"/>
          <a:ext cx="3505200"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2706431615"/>
              </p:ext>
            </p:extLst>
          </p:nvPr>
        </p:nvGraphicFramePr>
        <p:xfrm>
          <a:off x="5562600" y="1066800"/>
          <a:ext cx="3200400" cy="2489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76942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rmAutofit fontScale="90000"/>
          </a:bodyPr>
          <a:lstStyle/>
          <a:p>
            <a:r>
              <a:rPr lang="en-US" dirty="0"/>
              <a:t>Continuous Variables Can Show More Variation</a:t>
            </a:r>
          </a:p>
        </p:txBody>
      </p:sp>
      <p:sp>
        <p:nvSpPr>
          <p:cNvPr id="12" name="Text Placeholder 11"/>
          <p:cNvSpPr>
            <a:spLocks noGrp="1"/>
          </p:cNvSpPr>
          <p:nvPr>
            <p:ph type="body" idx="1"/>
          </p:nvPr>
        </p:nvSpPr>
        <p:spPr>
          <a:xfrm>
            <a:off x="457200" y="1447800"/>
            <a:ext cx="3931920" cy="639762"/>
          </a:xfrm>
        </p:spPr>
        <p:txBody>
          <a:bodyPr>
            <a:noAutofit/>
          </a:bodyPr>
          <a:lstStyle/>
          <a:p>
            <a:r>
              <a:rPr lang="en-US" sz="2200" dirty="0"/>
              <a:t>Pistil = Female reproductive </a:t>
            </a:r>
            <a:br>
              <a:rPr lang="en-US" sz="2200" dirty="0"/>
            </a:br>
            <a:r>
              <a:rPr lang="en-US" sz="2200" dirty="0"/>
              <a:t>part of a flower</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423733582"/>
              </p:ext>
            </p:extLst>
          </p:nvPr>
        </p:nvGraphicFramePr>
        <p:xfrm>
          <a:off x="457200" y="2286000"/>
          <a:ext cx="393223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12"/>
          <p:cNvSpPr>
            <a:spLocks noGrp="1"/>
          </p:cNvSpPr>
          <p:nvPr>
            <p:ph type="body" sz="quarter" idx="3"/>
          </p:nvPr>
        </p:nvSpPr>
        <p:spPr>
          <a:xfrm>
            <a:off x="4724400" y="1371600"/>
            <a:ext cx="3931920" cy="639762"/>
          </a:xfrm>
        </p:spPr>
        <p:txBody>
          <a:bodyPr>
            <a:normAutofit/>
          </a:bodyPr>
          <a:lstStyle/>
          <a:p>
            <a:r>
              <a:rPr lang="en-US" sz="2800" dirty="0"/>
              <a:t>Questions</a:t>
            </a:r>
          </a:p>
        </p:txBody>
      </p:sp>
      <p:sp>
        <p:nvSpPr>
          <p:cNvPr id="14" name="Content Placeholder 13"/>
          <p:cNvSpPr>
            <a:spLocks noGrp="1"/>
          </p:cNvSpPr>
          <p:nvPr>
            <p:ph sz="quarter" idx="4"/>
          </p:nvPr>
        </p:nvSpPr>
        <p:spPr>
          <a:xfrm>
            <a:off x="4724400" y="2133600"/>
            <a:ext cx="4236720" cy="4343400"/>
          </a:xfrm>
        </p:spPr>
        <p:txBody>
          <a:bodyPr/>
          <a:lstStyle/>
          <a:p>
            <a:pPr marL="365760" indent="-365760">
              <a:buFont typeface="+mj-lt"/>
              <a:buAutoNum type="arabicPeriod"/>
            </a:pPr>
            <a:r>
              <a:rPr lang="en-US" sz="2800" dirty="0"/>
              <a:t>How would you describe this data set in words?</a:t>
            </a:r>
          </a:p>
          <a:p>
            <a:pPr marL="365760" indent="-365760">
              <a:spcBef>
                <a:spcPts val="800"/>
              </a:spcBef>
              <a:buFont typeface="+mj-lt"/>
              <a:buAutoNum type="arabicPeriod"/>
            </a:pPr>
            <a:r>
              <a:rPr lang="en-US" sz="2800" dirty="0"/>
              <a:t>How many “types” of pistil length were observed in the data?</a:t>
            </a:r>
          </a:p>
          <a:p>
            <a:pPr marL="365760" indent="-365760">
              <a:spcBef>
                <a:spcPts val="800"/>
              </a:spcBef>
              <a:buFont typeface="+mj-lt"/>
              <a:buAutoNum type="arabicPeriod"/>
            </a:pPr>
            <a:r>
              <a:rPr lang="en-US" sz="2800" dirty="0"/>
              <a:t>Do you think one gene could be responsible for pistil length in monkey flowers?</a:t>
            </a:r>
          </a:p>
        </p:txBody>
      </p:sp>
      <p:sp>
        <p:nvSpPr>
          <p:cNvPr id="3" name="TextBox 2"/>
          <p:cNvSpPr txBox="1"/>
          <p:nvPr/>
        </p:nvSpPr>
        <p:spPr>
          <a:xfrm>
            <a:off x="1600200" y="6248400"/>
            <a:ext cx="2044149" cy="369332"/>
          </a:xfrm>
          <a:prstGeom prst="rect">
            <a:avLst/>
          </a:prstGeom>
          <a:noFill/>
        </p:spPr>
        <p:txBody>
          <a:bodyPr wrap="none" rtlCol="0">
            <a:spAutoFit/>
          </a:bodyPr>
          <a:lstStyle/>
          <a:p>
            <a:r>
              <a:rPr lang="en-US" dirty="0"/>
              <a:t>Pistil Length (mm)</a:t>
            </a:r>
          </a:p>
        </p:txBody>
      </p:sp>
      <p:sp>
        <p:nvSpPr>
          <p:cNvPr id="8" name="TextBox 7"/>
          <p:cNvSpPr txBox="1"/>
          <p:nvPr/>
        </p:nvSpPr>
        <p:spPr>
          <a:xfrm rot="16200000">
            <a:off x="-646535" y="4227937"/>
            <a:ext cx="1967205" cy="369332"/>
          </a:xfrm>
          <a:prstGeom prst="rect">
            <a:avLst/>
          </a:prstGeom>
          <a:noFill/>
        </p:spPr>
        <p:txBody>
          <a:bodyPr wrap="none" rtlCol="0">
            <a:spAutoFit/>
          </a:bodyPr>
          <a:lstStyle/>
          <a:p>
            <a:r>
              <a:rPr lang="en-US" dirty="0"/>
              <a:t>Number of Plants</a:t>
            </a:r>
          </a:p>
        </p:txBody>
      </p:sp>
    </p:spTree>
    <p:extLst>
      <p:ext uri="{BB962C8B-B14F-4D97-AF65-F5344CB8AC3E}">
        <p14:creationId xmlns:p14="http://schemas.microsoft.com/office/powerpoint/2010/main" val="2858938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990600"/>
          </a:xfrm>
        </p:spPr>
        <p:txBody>
          <a:bodyPr>
            <a:normAutofit fontScale="90000"/>
          </a:bodyPr>
          <a:lstStyle/>
          <a:p>
            <a:r>
              <a:rPr lang="en-US" dirty="0"/>
              <a:t>Continuous Variables Can Show More Variation</a:t>
            </a:r>
          </a:p>
        </p:txBody>
      </p:sp>
      <p:sp>
        <p:nvSpPr>
          <p:cNvPr id="12" name="Text Placeholder 11"/>
          <p:cNvSpPr>
            <a:spLocks noGrp="1"/>
          </p:cNvSpPr>
          <p:nvPr>
            <p:ph type="body" idx="1"/>
          </p:nvPr>
        </p:nvSpPr>
        <p:spPr>
          <a:xfrm>
            <a:off x="457200" y="1447800"/>
            <a:ext cx="3931920" cy="639762"/>
          </a:xfrm>
        </p:spPr>
        <p:txBody>
          <a:bodyPr>
            <a:noAutofit/>
          </a:bodyPr>
          <a:lstStyle/>
          <a:p>
            <a:r>
              <a:rPr lang="en-US" sz="2200" dirty="0"/>
              <a:t>Pistil = Female reproductive </a:t>
            </a:r>
            <a:br>
              <a:rPr lang="en-US" sz="2200" dirty="0"/>
            </a:br>
            <a:r>
              <a:rPr lang="en-US" sz="2200" dirty="0"/>
              <a:t>part of a flower</a:t>
            </a:r>
          </a:p>
        </p:txBody>
      </p:sp>
      <p:sp>
        <p:nvSpPr>
          <p:cNvPr id="13" name="Text Placeholder 12"/>
          <p:cNvSpPr>
            <a:spLocks noGrp="1"/>
          </p:cNvSpPr>
          <p:nvPr>
            <p:ph type="body" sz="quarter" idx="3"/>
          </p:nvPr>
        </p:nvSpPr>
        <p:spPr>
          <a:xfrm>
            <a:off x="4800600" y="1371600"/>
            <a:ext cx="3931920" cy="639762"/>
          </a:xfrm>
        </p:spPr>
        <p:txBody>
          <a:bodyPr>
            <a:normAutofit/>
          </a:bodyPr>
          <a:lstStyle/>
          <a:p>
            <a:r>
              <a:rPr lang="en-US" sz="2800" dirty="0"/>
              <a:t>Questions</a:t>
            </a:r>
          </a:p>
        </p:txBody>
      </p:sp>
      <p:sp>
        <p:nvSpPr>
          <p:cNvPr id="14" name="Content Placeholder 13"/>
          <p:cNvSpPr>
            <a:spLocks noGrp="1"/>
          </p:cNvSpPr>
          <p:nvPr>
            <p:ph sz="quarter" idx="4"/>
          </p:nvPr>
        </p:nvSpPr>
        <p:spPr>
          <a:xfrm>
            <a:off x="4754880" y="2133600"/>
            <a:ext cx="4160520" cy="4419600"/>
          </a:xfrm>
        </p:spPr>
        <p:txBody>
          <a:bodyPr/>
          <a:lstStyle/>
          <a:p>
            <a:pPr marL="365760" indent="-365760">
              <a:spcBef>
                <a:spcPts val="600"/>
              </a:spcBef>
              <a:buFont typeface="+mj-lt"/>
              <a:buAutoNum type="arabicPeriod"/>
            </a:pPr>
            <a:r>
              <a:rPr lang="en-US" sz="2800" dirty="0"/>
              <a:t>How would you describe this data set in words?</a:t>
            </a:r>
          </a:p>
          <a:p>
            <a:pPr marL="365760" indent="-365760">
              <a:spcBef>
                <a:spcPts val="600"/>
              </a:spcBef>
              <a:buFont typeface="+mj-lt"/>
              <a:buAutoNum type="arabicPeriod"/>
            </a:pPr>
            <a:r>
              <a:rPr lang="en-US" sz="2800" dirty="0"/>
              <a:t>How many “types” of amount of purple pigment were observed?</a:t>
            </a:r>
          </a:p>
          <a:p>
            <a:pPr marL="365760" indent="-365760">
              <a:spcBef>
                <a:spcPts val="600"/>
              </a:spcBef>
              <a:buFont typeface="+mj-lt"/>
              <a:buAutoNum type="arabicPeriod"/>
            </a:pPr>
            <a:r>
              <a:rPr lang="en-US" sz="2800" dirty="0"/>
              <a:t>Do you think one gene could be responsible for the amount of purple pigment in pea-plant flowers?</a:t>
            </a:r>
          </a:p>
        </p:txBody>
      </p:sp>
      <p:graphicFrame>
        <p:nvGraphicFramePr>
          <p:cNvPr id="8" name="Content Placeholder 3"/>
          <p:cNvGraphicFramePr>
            <a:graphicFrameLocks/>
          </p:cNvGraphicFramePr>
          <p:nvPr>
            <p:extLst>
              <p:ext uri="{D42A27DB-BD31-4B8C-83A1-F6EECF244321}">
                <p14:modId xmlns:p14="http://schemas.microsoft.com/office/powerpoint/2010/main" val="3624063646"/>
              </p:ext>
            </p:extLst>
          </p:nvPr>
        </p:nvGraphicFramePr>
        <p:xfrm>
          <a:off x="685800" y="2590800"/>
          <a:ext cx="35052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16200000">
            <a:off x="-579741" y="3930133"/>
            <a:ext cx="1967205" cy="369332"/>
          </a:xfrm>
          <a:prstGeom prst="rect">
            <a:avLst/>
          </a:prstGeom>
          <a:noFill/>
        </p:spPr>
        <p:txBody>
          <a:bodyPr wrap="none" rtlCol="0">
            <a:spAutoFit/>
          </a:bodyPr>
          <a:lstStyle/>
          <a:p>
            <a:r>
              <a:rPr lang="en-US" dirty="0"/>
              <a:t>Number of Plants</a:t>
            </a:r>
          </a:p>
        </p:txBody>
      </p:sp>
      <p:sp>
        <p:nvSpPr>
          <p:cNvPr id="9" name="TextBox 8"/>
          <p:cNvSpPr txBox="1"/>
          <p:nvPr/>
        </p:nvSpPr>
        <p:spPr>
          <a:xfrm>
            <a:off x="759104" y="5638800"/>
            <a:ext cx="3608680" cy="369332"/>
          </a:xfrm>
          <a:prstGeom prst="rect">
            <a:avLst/>
          </a:prstGeom>
          <a:noFill/>
        </p:spPr>
        <p:txBody>
          <a:bodyPr wrap="none" rtlCol="0">
            <a:spAutoFit/>
          </a:bodyPr>
          <a:lstStyle/>
          <a:p>
            <a:r>
              <a:rPr lang="en-US" dirty="0"/>
              <a:t>Amount of Purple Pigment (mg/g)</a:t>
            </a:r>
          </a:p>
        </p:txBody>
      </p:sp>
    </p:spTree>
    <p:extLst>
      <p:ext uri="{BB962C8B-B14F-4D97-AF65-F5344CB8AC3E}">
        <p14:creationId xmlns:p14="http://schemas.microsoft.com/office/powerpoint/2010/main" val="18594375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381000"/>
            <a:ext cx="8077200" cy="990600"/>
          </a:xfrm>
        </p:spPr>
        <p:txBody>
          <a:bodyPr/>
          <a:lstStyle/>
          <a:p>
            <a:r>
              <a:rPr lang="en-US" dirty="0"/>
              <a:t>Comparing Types of Variation</a:t>
            </a:r>
          </a:p>
        </p:txBody>
      </p:sp>
      <p:sp>
        <p:nvSpPr>
          <p:cNvPr id="8" name="Content Placeholder 7"/>
          <p:cNvSpPr>
            <a:spLocks noGrp="1"/>
          </p:cNvSpPr>
          <p:nvPr>
            <p:ph idx="1"/>
          </p:nvPr>
        </p:nvSpPr>
        <p:spPr>
          <a:xfrm>
            <a:off x="609600" y="1371600"/>
            <a:ext cx="8229600" cy="5105400"/>
          </a:xfrm>
        </p:spPr>
        <p:txBody>
          <a:bodyPr/>
          <a:lstStyle/>
          <a:p>
            <a:pPr marL="365760" indent="-365760">
              <a:spcBef>
                <a:spcPts val="0"/>
              </a:spcBef>
              <a:buFont typeface="+mj-lt"/>
              <a:buAutoNum type="arabicPeriod"/>
            </a:pPr>
            <a:r>
              <a:rPr lang="en-US" sz="2800" dirty="0"/>
              <a:t>The continuous data for the amount of purple pigment in pea-plant flowers is separated into two distinct groups, each with small variations.  </a:t>
            </a:r>
          </a:p>
          <a:p>
            <a:pPr marL="731520" lvl="1" indent="-365760">
              <a:spcBef>
                <a:spcPts val="600"/>
              </a:spcBef>
            </a:pPr>
            <a:r>
              <a:rPr lang="en-US" sz="2800" dirty="0"/>
              <a:t>The mode of the first group is roughly 1 mg/g plant with a frequency of 25.</a:t>
            </a:r>
          </a:p>
          <a:p>
            <a:pPr marL="731520" lvl="1" indent="-365760">
              <a:spcBef>
                <a:spcPts val="0"/>
              </a:spcBef>
            </a:pPr>
            <a:r>
              <a:rPr lang="en-US" sz="2800" dirty="0"/>
              <a:t>The mode of the second group is roughly 15 mg/g plant with a frequency of 11.</a:t>
            </a:r>
          </a:p>
          <a:p>
            <a:pPr marL="731520" lvl="1" indent="-365760">
              <a:spcBef>
                <a:spcPts val="0"/>
              </a:spcBef>
            </a:pPr>
            <a:r>
              <a:rPr lang="en-US" sz="2800" dirty="0"/>
              <a:t>The ratio of the frequencies of the modes is roughly 3:1.</a:t>
            </a:r>
          </a:p>
          <a:p>
            <a:pPr marL="365760" indent="-365760">
              <a:spcBef>
                <a:spcPts val="1200"/>
              </a:spcBef>
              <a:buFont typeface="+mj-lt"/>
              <a:buAutoNum type="arabicPeriod"/>
            </a:pPr>
            <a:r>
              <a:rPr lang="en-US" sz="2800" dirty="0"/>
              <a:t>The continuous data for pistil length in monkey flowers is not clearly separated into distinct groups.</a:t>
            </a:r>
          </a:p>
        </p:txBody>
      </p:sp>
    </p:spTree>
    <p:extLst>
      <p:ext uri="{BB962C8B-B14F-4D97-AF65-F5344CB8AC3E}">
        <p14:creationId xmlns:p14="http://schemas.microsoft.com/office/powerpoint/2010/main" val="976103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57200"/>
            <a:ext cx="8001000" cy="990600"/>
          </a:xfrm>
        </p:spPr>
        <p:txBody>
          <a:bodyPr/>
          <a:lstStyle/>
          <a:p>
            <a:r>
              <a:rPr lang="en-US" dirty="0"/>
              <a:t>Genetics Questions</a:t>
            </a:r>
          </a:p>
        </p:txBody>
      </p:sp>
      <p:sp>
        <p:nvSpPr>
          <p:cNvPr id="5" name="Content Placeholder 4"/>
          <p:cNvSpPr>
            <a:spLocks noGrp="1"/>
          </p:cNvSpPr>
          <p:nvPr>
            <p:ph idx="1"/>
          </p:nvPr>
        </p:nvSpPr>
        <p:spPr>
          <a:xfrm>
            <a:off x="762000" y="1447800"/>
            <a:ext cx="7924800" cy="4876800"/>
          </a:xfrm>
        </p:spPr>
        <p:txBody>
          <a:bodyPr/>
          <a:lstStyle/>
          <a:p>
            <a:pPr marL="365760" indent="-365760">
              <a:spcBef>
                <a:spcPts val="1200"/>
              </a:spcBef>
            </a:pPr>
            <a:r>
              <a:rPr lang="en-US" sz="3200" dirty="0"/>
              <a:t>Is it possible that pistil length is </a:t>
            </a:r>
            <a:r>
              <a:rPr lang="en-US" sz="3200" b="1" dirty="0"/>
              <a:t>not</a:t>
            </a:r>
            <a:r>
              <a:rPr lang="en-US" sz="3200" dirty="0"/>
              <a:t> a simply-inherited trait?  </a:t>
            </a:r>
          </a:p>
          <a:p>
            <a:pPr marL="365760" indent="-365760">
              <a:spcBef>
                <a:spcPts val="1200"/>
              </a:spcBef>
            </a:pPr>
            <a:r>
              <a:rPr lang="en-US" sz="3200" dirty="0"/>
              <a:t>Is it possible that more than one gene could be responsible for pistil length?  </a:t>
            </a:r>
          </a:p>
          <a:p>
            <a:pPr marL="365760" indent="-365760">
              <a:spcBef>
                <a:spcPts val="1200"/>
              </a:spcBef>
            </a:pPr>
            <a:r>
              <a:rPr lang="en-US" sz="3200" dirty="0"/>
              <a:t>But then what are the rules?  </a:t>
            </a:r>
          </a:p>
          <a:p>
            <a:pPr marL="365760" indent="-365760">
              <a:spcBef>
                <a:spcPts val="1200"/>
              </a:spcBef>
            </a:pPr>
            <a:r>
              <a:rPr lang="en-US" sz="3200" dirty="0"/>
              <a:t>How can we explain the data we observe? </a:t>
            </a:r>
          </a:p>
          <a:p>
            <a:pPr marL="365760" indent="-365760">
              <a:spcBef>
                <a:spcPts val="1200"/>
              </a:spcBef>
            </a:pPr>
            <a:r>
              <a:rPr lang="en-US" sz="3200" dirty="0"/>
              <a:t>Could environmental factors explain the variations?</a:t>
            </a:r>
          </a:p>
        </p:txBody>
      </p:sp>
    </p:spTree>
    <p:extLst>
      <p:ext uri="{BB962C8B-B14F-4D97-AF65-F5344CB8AC3E}">
        <p14:creationId xmlns:p14="http://schemas.microsoft.com/office/powerpoint/2010/main" val="29158103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990600"/>
          </a:xfrm>
        </p:spPr>
        <p:txBody>
          <a:bodyPr>
            <a:noAutofit/>
          </a:bodyPr>
          <a:lstStyle/>
          <a:p>
            <a:r>
              <a:rPr lang="en-US" dirty="0"/>
              <a:t>Reflect: Content Deepening Focus </a:t>
            </a:r>
            <a:br>
              <a:rPr lang="en-US" dirty="0"/>
            </a:br>
            <a:r>
              <a:rPr lang="en-US" dirty="0"/>
              <a:t>Question 2</a:t>
            </a:r>
          </a:p>
        </p:txBody>
      </p:sp>
      <p:sp>
        <p:nvSpPr>
          <p:cNvPr id="3" name="Content Placeholder 2"/>
          <p:cNvSpPr>
            <a:spLocks noGrp="1"/>
          </p:cNvSpPr>
          <p:nvPr>
            <p:ph idx="1"/>
          </p:nvPr>
        </p:nvSpPr>
        <p:spPr>
          <a:xfrm>
            <a:off x="609600" y="1905000"/>
            <a:ext cx="8077200" cy="4572000"/>
          </a:xfrm>
        </p:spPr>
        <p:txBody>
          <a:bodyPr/>
          <a:lstStyle/>
          <a:p>
            <a:pPr marL="0" indent="0">
              <a:spcBef>
                <a:spcPts val="0"/>
              </a:spcBef>
              <a:buNone/>
            </a:pPr>
            <a:r>
              <a:rPr lang="en-US" sz="3200" dirty="0"/>
              <a:t>What kinds of data sets characterize simply-inherited traits?</a:t>
            </a:r>
          </a:p>
          <a:p>
            <a:endParaRPr lang="en-US" dirty="0"/>
          </a:p>
        </p:txBody>
      </p:sp>
    </p:spTree>
    <p:extLst>
      <p:ext uri="{BB962C8B-B14F-4D97-AF65-F5344CB8AC3E}">
        <p14:creationId xmlns:p14="http://schemas.microsoft.com/office/powerpoint/2010/main" val="193567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990600"/>
          </a:xfrm>
        </p:spPr>
        <p:txBody>
          <a:bodyPr>
            <a:noAutofit/>
          </a:bodyPr>
          <a:lstStyle/>
          <a:p>
            <a:r>
              <a:rPr lang="en-US" dirty="0"/>
              <a:t>The Importance of Engaging Students in Constructing Scientific Explanations</a:t>
            </a:r>
          </a:p>
        </p:txBody>
      </p:sp>
      <p:sp>
        <p:nvSpPr>
          <p:cNvPr id="3" name="Content Placeholder 2"/>
          <p:cNvSpPr>
            <a:spLocks noGrp="1"/>
          </p:cNvSpPr>
          <p:nvPr>
            <p:ph idx="1"/>
          </p:nvPr>
        </p:nvSpPr>
        <p:spPr>
          <a:xfrm>
            <a:off x="533400" y="1981200"/>
            <a:ext cx="8153400" cy="4648200"/>
          </a:xfrm>
        </p:spPr>
        <p:txBody>
          <a:bodyPr/>
          <a:lstStyle/>
          <a:p>
            <a:pPr marL="0" indent="0">
              <a:buNone/>
            </a:pPr>
            <a:r>
              <a:rPr lang="en-US" sz="3000" dirty="0"/>
              <a:t>Read handout 4.1 and your group-specific handout. Then complete the assigned task:</a:t>
            </a:r>
          </a:p>
          <a:p>
            <a:pPr marL="0" indent="0">
              <a:spcBef>
                <a:spcPts val="1200"/>
              </a:spcBef>
              <a:buNone/>
            </a:pPr>
            <a:r>
              <a:rPr lang="en-US" sz="3000" b="1" dirty="0"/>
              <a:t>Group 1:</a:t>
            </a:r>
            <a:r>
              <a:rPr lang="en-US" sz="3000" dirty="0"/>
              <a:t> Analyze a student explanation (handout 4.2).</a:t>
            </a:r>
          </a:p>
          <a:p>
            <a:pPr marL="0" indent="0">
              <a:spcBef>
                <a:spcPts val="800"/>
              </a:spcBef>
              <a:buNone/>
            </a:pPr>
            <a:r>
              <a:rPr lang="en-US" sz="3000" b="1" dirty="0"/>
              <a:t>Group 2: </a:t>
            </a:r>
            <a:r>
              <a:rPr lang="en-US" sz="3000" dirty="0"/>
              <a:t>Summarize benefits for students of constructing scientific explanations (handout 4.3).</a:t>
            </a:r>
          </a:p>
          <a:p>
            <a:pPr marL="0" indent="0">
              <a:spcBef>
                <a:spcPts val="800"/>
              </a:spcBef>
              <a:buNone/>
            </a:pPr>
            <a:r>
              <a:rPr lang="en-US" sz="3000" b="1" dirty="0"/>
              <a:t>Group 3: </a:t>
            </a:r>
            <a:r>
              <a:rPr lang="en-US" sz="3000" dirty="0"/>
              <a:t>Summarize the benefits for teachers of engaging students in constructing scientific explanations (handout 4.3).</a:t>
            </a:r>
            <a:r>
              <a:rPr lang="en-US" sz="3200" dirty="0"/>
              <a:t> </a:t>
            </a:r>
          </a:p>
        </p:txBody>
      </p:sp>
    </p:spTree>
    <p:extLst>
      <p:ext uri="{BB962C8B-B14F-4D97-AF65-F5344CB8AC3E}">
        <p14:creationId xmlns:p14="http://schemas.microsoft.com/office/powerpoint/2010/main" val="21117289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81000"/>
            <a:ext cx="8077200" cy="990600"/>
          </a:xfrm>
        </p:spPr>
        <p:txBody>
          <a:bodyPr/>
          <a:lstStyle/>
          <a:p>
            <a:pPr eaLnBrk="1" hangingPunct="1"/>
            <a:r>
              <a:rPr lang="en-US" dirty="0"/>
              <a:t>Today’s Focus Questions </a:t>
            </a:r>
          </a:p>
        </p:txBody>
      </p:sp>
      <p:sp>
        <p:nvSpPr>
          <p:cNvPr id="9219" name="Rectangle 3"/>
          <p:cNvSpPr>
            <a:spLocks noGrp="1" noChangeArrowheads="1"/>
          </p:cNvSpPr>
          <p:nvPr>
            <p:ph type="body" idx="1"/>
          </p:nvPr>
        </p:nvSpPr>
        <p:spPr>
          <a:xfrm>
            <a:off x="609600" y="1295400"/>
            <a:ext cx="8229600" cy="5181600"/>
          </a:xfrm>
          <a:extLst/>
        </p:spPr>
        <p:txBody>
          <a:bodyPr/>
          <a:lstStyle/>
          <a:p>
            <a:pPr marL="365760" indent="-365760" eaLnBrk="1" hangingPunct="1">
              <a:buFont typeface="+mj-lt"/>
              <a:buAutoNum type="arabicPeriod"/>
              <a:defRPr/>
            </a:pPr>
            <a:r>
              <a:rPr lang="en-US" sz="2950" dirty="0"/>
              <a:t>Why is it necessary to engage students in using and applying new science ideas in a variety of ways and contexts? </a:t>
            </a:r>
          </a:p>
          <a:p>
            <a:pPr marL="365760" indent="-365760" eaLnBrk="1" hangingPunct="1">
              <a:spcBef>
                <a:spcPts val="300"/>
              </a:spcBef>
              <a:buFont typeface="+mj-lt"/>
              <a:buAutoNum type="arabicPeriod"/>
              <a:defRPr/>
            </a:pPr>
            <a:r>
              <a:rPr lang="en-US" sz="2950" dirty="0"/>
              <a:t>How will the Student Thinking Lens strategies help you teach the Genetics lessons?</a:t>
            </a:r>
          </a:p>
          <a:p>
            <a:pPr marL="365760" indent="-365760" eaLnBrk="1" hangingPunct="1">
              <a:spcBef>
                <a:spcPts val="300"/>
              </a:spcBef>
              <a:buFont typeface="+mj-lt"/>
              <a:buAutoNum type="arabicPeriod"/>
              <a:defRPr/>
            </a:pPr>
            <a:r>
              <a:rPr lang="en-US" sz="2950" dirty="0"/>
              <a:t>Starting with Mendel’s ideas about trait inheritance, how can we use mathematical simulation and statistical analysis to determine the </a:t>
            </a:r>
            <a:r>
              <a:rPr lang="en-US" sz="2950" b="1" dirty="0"/>
              <a:t>rules of expression</a:t>
            </a:r>
            <a:r>
              <a:rPr lang="en-US" sz="2950" dirty="0"/>
              <a:t> for simply-inherited traits?</a:t>
            </a:r>
          </a:p>
          <a:p>
            <a:pPr marL="365760" indent="-365760">
              <a:spcBef>
                <a:spcPts val="300"/>
              </a:spcBef>
              <a:buFont typeface="+mj-lt"/>
              <a:buAutoNum type="arabicPeriod"/>
            </a:pPr>
            <a:r>
              <a:rPr lang="en-US" sz="2950" dirty="0"/>
              <a:t>What kinds of data sets characterize simply-inherited traits?</a:t>
            </a:r>
          </a:p>
          <a:p>
            <a:pPr marL="365760" indent="-365760">
              <a:spcBef>
                <a:spcPts val="0"/>
              </a:spcBef>
              <a:buFont typeface="+mj-lt"/>
              <a:buAutoNum type="arabicPeriod"/>
            </a:pPr>
            <a:endParaRPr lang="en-US" sz="3000" dirty="0"/>
          </a:p>
          <a:p>
            <a:pPr marL="365760" indent="-365760">
              <a:spcBef>
                <a:spcPts val="0"/>
              </a:spcBef>
              <a:buNone/>
            </a:pPr>
            <a:endParaRPr lang="en-US" sz="3000" dirty="0"/>
          </a:p>
          <a:p>
            <a:pPr eaLnBrk="1" hangingPunct="1">
              <a:defRPr/>
            </a:pPr>
            <a:endParaRPr lang="en-US" dirty="0"/>
          </a:p>
          <a:p>
            <a:pPr marL="0" indent="0" eaLnBrk="1" hangingPunct="1">
              <a:buNone/>
              <a:defRPr/>
            </a:pPr>
            <a:endParaRPr lang="en-US" sz="2800" dirty="0"/>
          </a:p>
          <a:p>
            <a:pPr marL="0" indent="0" eaLnBrk="1" hangingPunct="1">
              <a:buNone/>
              <a:defRPr/>
            </a:pPr>
            <a:endParaRPr lang="en-US" sz="2800" dirty="0"/>
          </a:p>
          <a:p>
            <a:pPr marL="0" indent="0" eaLnBrk="1" hangingPunct="1">
              <a:buNone/>
              <a:defRPr/>
            </a:pPr>
            <a:endParaRPr lang="en-US" sz="2800" dirty="0"/>
          </a:p>
          <a:p>
            <a:pPr marL="0" indent="0">
              <a:spcBef>
                <a:spcPts val="0"/>
              </a:spcBef>
              <a:spcAft>
                <a:spcPts val="0"/>
              </a:spcAft>
              <a:buFontTx/>
              <a:buNone/>
              <a:tabLst>
                <a:tab pos="457200" algn="l"/>
              </a:tabLst>
              <a:defRPr/>
            </a:pPr>
            <a:endParaRPr lang="en-US" sz="2800" dirty="0">
              <a:highlight>
                <a:srgbClr val="FFFF00"/>
              </a:highlight>
              <a:ea typeface="Times New Roman"/>
              <a:cs typeface="Arial" pitchFamily="34" charset="0"/>
            </a:endParaRPr>
          </a:p>
          <a:p>
            <a:pPr marL="514350" indent="-514350" eaLnBrk="1" hangingPunct="1">
              <a:buFontTx/>
              <a:buAutoNum type="arabicPeriod"/>
              <a:defRPr/>
            </a:pPr>
            <a:endParaRPr lang="en-US" sz="2800" dirty="0"/>
          </a:p>
          <a:p>
            <a:pPr marL="0" indent="0" eaLnBrk="1" hangingPunct="1">
              <a:buFontTx/>
              <a:buNone/>
              <a:defRPr/>
            </a:pPr>
            <a:endParaRPr lang="en-US" sz="2800" dirty="0"/>
          </a:p>
        </p:txBody>
      </p:sp>
    </p:spTree>
    <p:extLst>
      <p:ext uri="{BB962C8B-B14F-4D97-AF65-F5344CB8AC3E}">
        <p14:creationId xmlns:p14="http://schemas.microsoft.com/office/powerpoint/2010/main" val="241432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990600"/>
          </a:xfrm>
        </p:spPr>
        <p:txBody>
          <a:bodyPr/>
          <a:lstStyle/>
          <a:p>
            <a:r>
              <a:rPr lang="en-US" dirty="0"/>
              <a:t>Let’s Summarize!</a:t>
            </a:r>
          </a:p>
        </p:txBody>
      </p:sp>
      <p:sp>
        <p:nvSpPr>
          <p:cNvPr id="3" name="Content Placeholder 2"/>
          <p:cNvSpPr>
            <a:spLocks noGrp="1"/>
          </p:cNvSpPr>
          <p:nvPr>
            <p:ph idx="1"/>
          </p:nvPr>
        </p:nvSpPr>
        <p:spPr>
          <a:xfrm>
            <a:off x="609600" y="1295399"/>
            <a:ext cx="7620000" cy="5257801"/>
          </a:xfrm>
        </p:spPr>
        <p:txBody>
          <a:bodyPr>
            <a:normAutofit fontScale="92500"/>
          </a:bodyPr>
          <a:lstStyle/>
          <a:p>
            <a:pPr marL="0" indent="0">
              <a:buNone/>
            </a:pPr>
            <a:r>
              <a:rPr lang="en-US" sz="3200" b="1" dirty="0"/>
              <a:t>Lesson Analysis Strategy 6</a:t>
            </a:r>
          </a:p>
          <a:p>
            <a:pPr marL="548640" indent="-365760">
              <a:spcBef>
                <a:spcPts val="600"/>
              </a:spcBef>
              <a:buFont typeface="Arial" pitchFamily="34" charset="0"/>
              <a:buChar char="•"/>
            </a:pPr>
            <a:r>
              <a:rPr lang="en-US" sz="3200" dirty="0"/>
              <a:t>What new understandings did you develop?</a:t>
            </a:r>
          </a:p>
          <a:p>
            <a:pPr marL="548640" indent="-365760">
              <a:spcBef>
                <a:spcPts val="600"/>
              </a:spcBef>
              <a:buFont typeface="Arial" pitchFamily="34" charset="0"/>
              <a:buChar char="•"/>
            </a:pPr>
            <a:r>
              <a:rPr lang="en-US" sz="3200" dirty="0"/>
              <a:t>What do you still have questions about?</a:t>
            </a:r>
          </a:p>
          <a:p>
            <a:pPr marL="0" indent="0">
              <a:spcBef>
                <a:spcPts val="1200"/>
              </a:spcBef>
              <a:buNone/>
            </a:pPr>
            <a:r>
              <a:rPr lang="en-US" sz="3200" b="1" dirty="0"/>
              <a:t>Lesson Plans Review</a:t>
            </a:r>
            <a:endParaRPr lang="en-US" sz="3200" dirty="0"/>
          </a:p>
          <a:p>
            <a:pPr marL="548640" indent="-365760">
              <a:spcBef>
                <a:spcPts val="600"/>
              </a:spcBef>
            </a:pPr>
            <a:r>
              <a:rPr lang="en-US" sz="3200" dirty="0"/>
              <a:t>What new insight(s) did you gain?</a:t>
            </a:r>
          </a:p>
          <a:p>
            <a:pPr marL="548640" indent="-365760"/>
            <a:r>
              <a:rPr lang="en-US" sz="3200" dirty="0"/>
              <a:t>What do you still have questions about?</a:t>
            </a:r>
          </a:p>
          <a:p>
            <a:pPr marL="0" indent="0">
              <a:spcBef>
                <a:spcPts val="1200"/>
              </a:spcBef>
              <a:buNone/>
            </a:pPr>
            <a:r>
              <a:rPr lang="en-US" sz="3200" b="1" dirty="0"/>
              <a:t>Content Deepening</a:t>
            </a:r>
            <a:endParaRPr lang="en-US" sz="3200" dirty="0"/>
          </a:p>
          <a:p>
            <a:pPr marL="548640" indent="-365760">
              <a:spcBef>
                <a:spcPts val="600"/>
              </a:spcBef>
              <a:buFont typeface="Arial" pitchFamily="34" charset="0"/>
              <a:buChar char="•"/>
            </a:pPr>
            <a:r>
              <a:rPr lang="en-US" sz="3200" dirty="0"/>
              <a:t>What did you learn?</a:t>
            </a:r>
          </a:p>
          <a:p>
            <a:pPr marL="548640" indent="-365760">
              <a:spcBef>
                <a:spcPts val="600"/>
              </a:spcBef>
              <a:buFont typeface="Arial" pitchFamily="34" charset="0"/>
              <a:buChar char="•"/>
            </a:pPr>
            <a:r>
              <a:rPr lang="en-US" sz="3200" dirty="0"/>
              <a:t>What do you still have questions about?</a:t>
            </a:r>
          </a:p>
          <a:p>
            <a:pPr marL="0" indent="0">
              <a:buNone/>
            </a:pP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25118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457200"/>
            <a:ext cx="8153400" cy="990600"/>
          </a:xfrm>
        </p:spPr>
        <p:txBody>
          <a:bodyPr/>
          <a:lstStyle/>
          <a:p>
            <a:r>
              <a:rPr lang="en-US" dirty="0"/>
              <a:t>Homework</a:t>
            </a:r>
          </a:p>
        </p:txBody>
      </p:sp>
      <p:sp>
        <p:nvSpPr>
          <p:cNvPr id="3" name="Content Placeholder 2"/>
          <p:cNvSpPr>
            <a:spLocks noGrp="1"/>
          </p:cNvSpPr>
          <p:nvPr>
            <p:ph idx="1"/>
          </p:nvPr>
        </p:nvSpPr>
        <p:spPr>
          <a:xfrm>
            <a:off x="533400" y="1447800"/>
            <a:ext cx="8153400" cy="4800600"/>
          </a:xfrm>
        </p:spPr>
        <p:txBody>
          <a:bodyPr/>
          <a:lstStyle/>
          <a:p>
            <a:pPr marL="365760" indent="-365760">
              <a:spcBef>
                <a:spcPts val="0"/>
              </a:spcBef>
              <a:spcAft>
                <a:spcPts val="600"/>
              </a:spcAft>
              <a:buFont typeface="+mj-lt"/>
              <a:buAutoNum type="arabicPeriod"/>
              <a:defRPr/>
            </a:pPr>
            <a:r>
              <a:rPr lang="en-US" sz="3000" dirty="0"/>
              <a:t>Read in the </a:t>
            </a:r>
            <a:r>
              <a:rPr lang="en-US" sz="3000" dirty="0" err="1"/>
              <a:t>STeLLA</a:t>
            </a:r>
            <a:r>
              <a:rPr lang="en-US" sz="3000" dirty="0"/>
              <a:t> strategies booklet: </a:t>
            </a:r>
          </a:p>
          <a:p>
            <a:pPr marL="685800" lvl="1" indent="-274320">
              <a:spcBef>
                <a:spcPts val="0"/>
              </a:spcBef>
              <a:spcAft>
                <a:spcPts val="600"/>
              </a:spcAft>
              <a:buFont typeface="Arial" pitchFamily="34" charset="0"/>
              <a:buChar char="•"/>
              <a:defRPr/>
            </a:pPr>
            <a:r>
              <a:rPr lang="en-US" sz="3000" dirty="0"/>
              <a:t>Student Ideas and Science Ideas Defined</a:t>
            </a:r>
          </a:p>
          <a:p>
            <a:pPr marL="685800" lvl="1" indent="-274320">
              <a:spcBef>
                <a:spcPts val="0"/>
              </a:spcBef>
              <a:spcAft>
                <a:spcPts val="600"/>
              </a:spcAft>
              <a:buFont typeface="Arial" pitchFamily="34" charset="0"/>
              <a:buChar char="•"/>
              <a:defRPr/>
            </a:pPr>
            <a:r>
              <a:rPr lang="en-US" sz="3000" dirty="0"/>
              <a:t>Introduction to the Science Content Storyline Lens</a:t>
            </a:r>
          </a:p>
          <a:p>
            <a:pPr marL="685800" lvl="1" indent="-274320">
              <a:spcBef>
                <a:spcPts val="0"/>
              </a:spcBef>
              <a:spcAft>
                <a:spcPts val="300"/>
              </a:spcAft>
              <a:buFont typeface="Arial" pitchFamily="34" charset="0"/>
              <a:buChar char="•"/>
              <a:defRPr/>
            </a:pPr>
            <a:r>
              <a:rPr lang="en-US" sz="3000" dirty="0"/>
              <a:t>Science Content Storyline Lens, </a:t>
            </a:r>
            <a:r>
              <a:rPr lang="en-US" sz="3000" dirty="0" err="1"/>
              <a:t>STeLLA</a:t>
            </a:r>
            <a:r>
              <a:rPr lang="en-US" sz="3000" dirty="0"/>
              <a:t> Strategy A: Identify One Main Learning Goal</a:t>
            </a:r>
          </a:p>
          <a:p>
            <a:pPr marL="365760" indent="-365760">
              <a:spcBef>
                <a:spcPts val="1200"/>
              </a:spcBef>
              <a:spcAft>
                <a:spcPts val="0"/>
              </a:spcAft>
              <a:buFont typeface="+mj-lt"/>
              <a:buAutoNum type="arabicPeriod"/>
              <a:defRPr/>
            </a:pPr>
            <a:r>
              <a:rPr lang="en-US" sz="3000" dirty="0"/>
              <a:t>Complete strategy-A column on the Coherent Science Content Storyline Strategies Z-fold summary chart (front binder pocket).</a:t>
            </a:r>
          </a:p>
          <a:p>
            <a:pPr marL="0" indent="0">
              <a:spcAft>
                <a:spcPts val="1200"/>
              </a:spcAft>
              <a:buFontTx/>
              <a:buNone/>
              <a:defRPr/>
            </a:pPr>
            <a:endParaRPr lang="en-US" sz="1800" dirty="0"/>
          </a:p>
          <a:p>
            <a:pPr marL="0" indent="0">
              <a:spcAft>
                <a:spcPts val="1200"/>
              </a:spcAft>
              <a:buFontTx/>
              <a:buNone/>
              <a:defRPr/>
            </a:pPr>
            <a:endParaRPr lang="en-US" sz="2800" dirty="0"/>
          </a:p>
        </p:txBody>
      </p:sp>
    </p:spTree>
    <p:extLst>
      <p:ext uri="{BB962C8B-B14F-4D97-AF65-F5344CB8AC3E}">
        <p14:creationId xmlns:p14="http://schemas.microsoft.com/office/powerpoint/2010/main" val="35206114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en-US" dirty="0"/>
              <a:t>Reflections on Today’s Session</a:t>
            </a:r>
          </a:p>
        </p:txBody>
      </p:sp>
      <p:sp>
        <p:nvSpPr>
          <p:cNvPr id="28675" name="Rectangle 3"/>
          <p:cNvSpPr>
            <a:spLocks noGrp="1" noChangeArrowheads="1"/>
          </p:cNvSpPr>
          <p:nvPr>
            <p:ph idx="1"/>
          </p:nvPr>
        </p:nvSpPr>
        <p:spPr>
          <a:xfrm>
            <a:off x="457200" y="1447800"/>
            <a:ext cx="8382000" cy="5105400"/>
          </a:xfrm>
        </p:spPr>
        <p:txBody>
          <a:bodyPr>
            <a:normAutofit fontScale="92500" lnSpcReduction="10000"/>
          </a:bodyPr>
          <a:lstStyle/>
          <a:p>
            <a:pPr marL="0" indent="0">
              <a:buNone/>
            </a:pPr>
            <a:r>
              <a:rPr lang="en-US" sz="3200" dirty="0"/>
              <a:t>Complete the Daily Reflections sheet (handout 4.7 in PD program binder).</a:t>
            </a:r>
          </a:p>
          <a:p>
            <a:pPr marL="365760" indent="-365760">
              <a:spcBef>
                <a:spcPts val="1200"/>
              </a:spcBef>
              <a:buFont typeface="+mj-lt"/>
              <a:buAutoNum type="arabicPeriod"/>
            </a:pPr>
            <a:r>
              <a:rPr lang="en-US" sz="3200" dirty="0"/>
              <a:t>This weekend you bump into a friend who knew you were attending </a:t>
            </a:r>
            <a:r>
              <a:rPr lang="en-US" sz="3200" dirty="0" err="1"/>
              <a:t>RESPeCT</a:t>
            </a:r>
            <a:r>
              <a:rPr lang="en-US" sz="3200" dirty="0"/>
              <a:t> this week. What would you say you’ve learned about the </a:t>
            </a:r>
            <a:r>
              <a:rPr lang="en-US" sz="3200" dirty="0" err="1"/>
              <a:t>STeLLA</a:t>
            </a:r>
            <a:r>
              <a:rPr lang="en-US" sz="3200" dirty="0"/>
              <a:t> Student Thinking Lens strategies and their potential impact on your teaching practice and/or student learning?</a:t>
            </a:r>
          </a:p>
          <a:p>
            <a:pPr marL="365760" indent="-365760">
              <a:spcBef>
                <a:spcPts val="1200"/>
              </a:spcBef>
              <a:buFont typeface="+mj-lt"/>
              <a:buAutoNum type="arabicPeriod"/>
            </a:pPr>
            <a:r>
              <a:rPr lang="en-US" sz="3200" dirty="0"/>
              <a:t>What do you understand better about trait variation and inheritance after this week’s session? What helped clarify your understanding?</a:t>
            </a:r>
          </a:p>
          <a:p>
            <a:endParaRPr lang="en-US" dirty="0"/>
          </a:p>
          <a:p>
            <a:pPr marL="0" indent="0">
              <a:buNone/>
            </a:pPr>
            <a:endParaRPr lang="en-US" sz="2200" dirty="0"/>
          </a:p>
          <a:p>
            <a:endParaRPr lang="en-US" sz="2400" dirty="0"/>
          </a:p>
          <a:p>
            <a:pPr marL="457200" indent="-457200" eaLnBrk="1" hangingPunct="1"/>
            <a:endParaRPr lang="en-US" sz="2400" dirty="0"/>
          </a:p>
        </p:txBody>
      </p:sp>
    </p:spTree>
    <p:extLst>
      <p:ext uri="{BB962C8B-B14F-4D97-AF65-F5344CB8AC3E}">
        <p14:creationId xmlns:p14="http://schemas.microsoft.com/office/powerpoint/2010/main" val="42509987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200" dirty="0"/>
              <a:t>Norms for Working Together: The Basics</a:t>
            </a:r>
            <a:br>
              <a:rPr lang="en-US" sz="4400" dirty="0"/>
            </a:br>
            <a:endParaRPr lang="en-US" sz="4400" dirty="0"/>
          </a:p>
        </p:txBody>
      </p:sp>
      <p:sp>
        <p:nvSpPr>
          <p:cNvPr id="115715" name="Rectangle 3"/>
          <p:cNvSpPr>
            <a:spLocks noGrp="1" noChangeArrowheads="1"/>
          </p:cNvSpPr>
          <p:nvPr>
            <p:ph idx="1"/>
          </p:nvPr>
        </p:nvSpPr>
        <p:spPr>
          <a:xfrm>
            <a:off x="533400" y="2323073"/>
            <a:ext cx="8229600" cy="4525962"/>
          </a:xfrm>
        </p:spPr>
        <p:txBody>
          <a:bodyPr rtlCol="0">
            <a:normAutofit lnSpcReduction="10000"/>
          </a:bodyPr>
          <a:lstStyle/>
          <a:p>
            <a:pPr marL="0" indent="0" eaLnBrk="1" fontAlgn="auto" hangingPunct="1">
              <a:spcAft>
                <a:spcPts val="0"/>
              </a:spcAft>
              <a:buFont typeface="Arial" pitchFamily="34" charset="0"/>
              <a:buNone/>
              <a:defRPr/>
            </a:pPr>
            <a:r>
              <a:rPr lang="en-US" sz="2800" b="1" dirty="0"/>
              <a:t>The Basics</a:t>
            </a:r>
          </a:p>
          <a:p>
            <a:pPr marL="342900" marR="0" lvl="0" indent="-342900">
              <a:spcBef>
                <a:spcPts val="600"/>
              </a:spcBef>
              <a:spcAft>
                <a:spcPts val="0"/>
              </a:spcAft>
              <a:buFont typeface="Symbol"/>
              <a:buChar char=""/>
            </a:pPr>
            <a:r>
              <a:rPr lang="en-US" sz="2800" dirty="0">
                <a:solidFill>
                  <a:srgbClr val="292934"/>
                </a:solidFill>
              </a:rPr>
              <a:t>Arrive prepared and on time; stay for the duration; return from breaks on time.</a:t>
            </a:r>
            <a:endParaRPr lang="en-US" sz="2800" dirty="0"/>
          </a:p>
          <a:p>
            <a:pPr marL="342900" marR="0" lvl="0" indent="-342900">
              <a:spcBef>
                <a:spcPts val="600"/>
              </a:spcBef>
              <a:spcAft>
                <a:spcPts val="0"/>
              </a:spcAft>
              <a:buFont typeface="Symbol"/>
              <a:buChar char=""/>
            </a:pPr>
            <a:r>
              <a:rPr lang="en-US" sz="2800" dirty="0">
                <a:solidFill>
                  <a:srgbClr val="292934"/>
                </a:solidFill>
              </a:rPr>
              <a:t>Remain attentive, thoughtful, and respectful; engage and be present.</a:t>
            </a:r>
            <a:endParaRPr lang="en-US" sz="2800" dirty="0"/>
          </a:p>
          <a:p>
            <a:pPr marL="342900" marR="0" lvl="0" indent="-342900">
              <a:spcBef>
                <a:spcPts val="600"/>
              </a:spcBef>
              <a:spcAft>
                <a:spcPts val="0"/>
              </a:spcAft>
              <a:buFont typeface="Symbol"/>
              <a:buChar char=""/>
            </a:pPr>
            <a:r>
              <a:rPr lang="en-US" sz="2800" dirty="0">
                <a:solidFill>
                  <a:srgbClr val="292934"/>
                </a:solidFill>
              </a:rPr>
              <a:t>Eliminate interruptions (turn off cell phones, email, and other electronic devices; avoid sidebar conversations).</a:t>
            </a:r>
            <a:endParaRPr lang="en-US" sz="2800" dirty="0"/>
          </a:p>
          <a:p>
            <a:pPr marL="342900" marR="0" lvl="0" indent="-342900">
              <a:spcBef>
                <a:spcPts val="600"/>
              </a:spcBef>
              <a:spcAft>
                <a:spcPts val="0"/>
              </a:spcAft>
              <a:buFont typeface="Symbol"/>
              <a:buChar char=""/>
            </a:pPr>
            <a:r>
              <a:rPr lang="en-US" sz="2800" dirty="0">
                <a:solidFill>
                  <a:srgbClr val="292934"/>
                </a:solidFill>
              </a:rPr>
              <a:t>Make room for everyone to participate (monitor your floor time).</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533400" y="1219200"/>
            <a:ext cx="822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190337805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200" dirty="0"/>
              <a:t>Norms for Working Together: The Heart</a:t>
            </a:r>
            <a:br>
              <a:rPr lang="en-US" sz="4400" dirty="0"/>
            </a:br>
            <a:endParaRPr lang="en-US" sz="4400" dirty="0"/>
          </a:p>
        </p:txBody>
      </p:sp>
      <p:sp>
        <p:nvSpPr>
          <p:cNvPr id="115715" name="Rectangle 3"/>
          <p:cNvSpPr>
            <a:spLocks noGrp="1" noChangeArrowheads="1"/>
          </p:cNvSpPr>
          <p:nvPr>
            <p:ph idx="1"/>
          </p:nvPr>
        </p:nvSpPr>
        <p:spPr>
          <a:xfrm>
            <a:off x="457200" y="2371165"/>
            <a:ext cx="8382000" cy="4334435"/>
          </a:xfrm>
        </p:spPr>
        <p:txBody>
          <a:bodyPr rtlCol="0">
            <a:normAutofit fontScale="77500" lnSpcReduction="20000"/>
          </a:bodyPr>
          <a:lstStyle/>
          <a:p>
            <a:pPr marL="0" indent="0" eaLnBrk="1" fontAlgn="auto" hangingPunct="1">
              <a:spcAft>
                <a:spcPts val="0"/>
              </a:spcAft>
              <a:buFont typeface="Arial" pitchFamily="34" charset="0"/>
              <a:buNone/>
              <a:defRPr/>
            </a:pPr>
            <a:r>
              <a:rPr lang="en-US" sz="3300" b="1" dirty="0"/>
              <a:t>The Heart of </a:t>
            </a:r>
            <a:r>
              <a:rPr lang="en-US" sz="3300" b="1" dirty="0" err="1"/>
              <a:t>RESPeCT</a:t>
            </a:r>
            <a:r>
              <a:rPr lang="en-US" sz="3300" b="1" dirty="0"/>
              <a:t> Lesson Analysis and Content </a:t>
            </a:r>
            <a:br>
              <a:rPr lang="en-US" sz="3300" b="1" dirty="0"/>
            </a:br>
            <a:r>
              <a:rPr lang="en-US" sz="3300" b="1" dirty="0"/>
              <a:t>Deepening</a:t>
            </a:r>
          </a:p>
          <a:p>
            <a:pPr marL="342900" marR="0" lvl="0" indent="-342900">
              <a:lnSpc>
                <a:spcPct val="110000"/>
              </a:lnSpc>
              <a:spcBef>
                <a:spcPts val="600"/>
              </a:spcBef>
              <a:spcAft>
                <a:spcPts val="0"/>
              </a:spcAft>
              <a:buFont typeface="Symbol"/>
              <a:buChar char=""/>
            </a:pPr>
            <a:r>
              <a:rPr lang="en-US" sz="3300" dirty="0">
                <a:solidFill>
                  <a:srgbClr val="292934"/>
                </a:solidFill>
              </a:rPr>
              <a:t>Keep the goal in mind: analysis of teaching to improve student learning.  </a:t>
            </a:r>
            <a:endParaRPr lang="en-US" sz="3300" dirty="0"/>
          </a:p>
          <a:p>
            <a:pPr marL="342900" marR="0" lvl="0" indent="-342900">
              <a:lnSpc>
                <a:spcPct val="110000"/>
              </a:lnSpc>
              <a:spcBef>
                <a:spcPts val="600"/>
              </a:spcBef>
              <a:spcAft>
                <a:spcPts val="0"/>
              </a:spcAft>
              <a:buFont typeface="Symbol"/>
              <a:buChar char=""/>
            </a:pPr>
            <a:r>
              <a:rPr lang="en-US" sz="3300" dirty="0">
                <a:solidFill>
                  <a:srgbClr val="292934"/>
                </a:solidFill>
              </a:rPr>
              <a:t>Share your ideas, uncertainties, confusion, disagreements, questions, and good humor. All points of view are welcome.</a:t>
            </a:r>
            <a:endParaRPr lang="en-US" sz="3300" dirty="0"/>
          </a:p>
          <a:p>
            <a:pPr marL="342900" marR="0" lvl="0" indent="-342900">
              <a:lnSpc>
                <a:spcPct val="110000"/>
              </a:lnSpc>
              <a:spcBef>
                <a:spcPts val="600"/>
              </a:spcBef>
              <a:spcAft>
                <a:spcPts val="0"/>
              </a:spcAft>
              <a:buFont typeface="Symbol"/>
              <a:buChar char=""/>
            </a:pPr>
            <a:r>
              <a:rPr lang="en-US" sz="3300" dirty="0">
                <a:solidFill>
                  <a:srgbClr val="292934"/>
                </a:solidFill>
              </a:rPr>
              <a:t>Expect and ask questions to deepen everyone’s learning; be constructively challenging.</a:t>
            </a:r>
            <a:endParaRPr lang="en-US" sz="3300" dirty="0"/>
          </a:p>
          <a:p>
            <a:pPr marL="342900" marR="0" lvl="0" indent="-342900">
              <a:lnSpc>
                <a:spcPct val="110000"/>
              </a:lnSpc>
              <a:spcBef>
                <a:spcPts val="600"/>
              </a:spcBef>
              <a:spcAft>
                <a:spcPts val="0"/>
              </a:spcAft>
              <a:buFont typeface="Symbol"/>
              <a:buChar char=""/>
            </a:pPr>
            <a:r>
              <a:rPr lang="en-US" sz="3300" dirty="0">
                <a:solidFill>
                  <a:srgbClr val="292934"/>
                </a:solidFill>
              </a:rPr>
              <a:t>Listen carefully; seek to understand other participants’ points of view.</a:t>
            </a:r>
            <a:endParaRPr lang="en-US" sz="33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457200" y="1219200"/>
            <a:ext cx="854336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203690665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1447800"/>
          </a:xfrm>
        </p:spPr>
        <p:txBody>
          <a:bodyPr>
            <a:noAutofit/>
          </a:bodyPr>
          <a:lstStyle/>
          <a:p>
            <a:r>
              <a:rPr lang="en-US" dirty="0"/>
              <a:t>The CERA Framework for Constructing Scientific Explanations</a:t>
            </a:r>
          </a:p>
        </p:txBody>
      </p:sp>
      <p:sp>
        <p:nvSpPr>
          <p:cNvPr id="3" name="Content Placeholder 2"/>
          <p:cNvSpPr>
            <a:spLocks noGrp="1"/>
          </p:cNvSpPr>
          <p:nvPr>
            <p:ph idx="1"/>
          </p:nvPr>
        </p:nvSpPr>
        <p:spPr>
          <a:xfrm>
            <a:off x="533400" y="1981200"/>
            <a:ext cx="8382000" cy="4191000"/>
          </a:xfrm>
        </p:spPr>
        <p:txBody>
          <a:bodyPr/>
          <a:lstStyle/>
          <a:p>
            <a:pPr marL="365760" indent="-365760">
              <a:buFont typeface="Arial" pitchFamily="34" charset="0"/>
              <a:buChar char="•"/>
            </a:pPr>
            <a:r>
              <a:rPr lang="en-US" sz="3200" dirty="0"/>
              <a:t>Next, we’ll watch video clip of a 3rd-grade teacher instructing students how to construct scientific explanations.</a:t>
            </a:r>
          </a:p>
          <a:p>
            <a:pPr marL="365760" indent="-365760">
              <a:spcBef>
                <a:spcPts val="1200"/>
              </a:spcBef>
              <a:buFont typeface="Arial" pitchFamily="34" charset="0"/>
              <a:buChar char="•"/>
            </a:pPr>
            <a:r>
              <a:rPr lang="en-US" sz="3200" dirty="0"/>
              <a:t>Think about ideas this clip gives you for helping your students learn to construct scientific explanations by making a claim, supporting it with evidence and reasoning, and considering alternative explanations and strategies (CERA). </a:t>
            </a:r>
          </a:p>
        </p:txBody>
      </p:sp>
      <p:sp>
        <p:nvSpPr>
          <p:cNvPr id="4" name="TextBox 3"/>
          <p:cNvSpPr txBox="1"/>
          <p:nvPr/>
        </p:nvSpPr>
        <p:spPr>
          <a:xfrm>
            <a:off x="4495800" y="6248400"/>
            <a:ext cx="4267200" cy="369332"/>
          </a:xfrm>
          <a:prstGeom prst="rect">
            <a:avLst/>
          </a:prstGeom>
          <a:noFill/>
        </p:spPr>
        <p:txBody>
          <a:bodyPr wrap="square" rtlCol="0">
            <a:spAutoFit/>
          </a:bodyPr>
          <a:lstStyle/>
          <a:p>
            <a:r>
              <a:rPr lang="en-US" dirty="0">
                <a:solidFill>
                  <a:srgbClr val="0070C0"/>
                </a:solidFill>
              </a:rPr>
              <a:t>Link to </a:t>
            </a:r>
            <a:r>
              <a:rPr lang="en-US" i="1" dirty="0">
                <a:solidFill>
                  <a:srgbClr val="0070C0"/>
                </a:solidFill>
                <a:hlinkClick r:id="rId3"/>
              </a:rPr>
              <a:t>Introducing the CER</a:t>
            </a:r>
            <a:r>
              <a:rPr lang="en-US" i="1" dirty="0">
                <a:solidFill>
                  <a:srgbClr val="0070C0"/>
                </a:solidFill>
              </a:rPr>
              <a:t> </a:t>
            </a:r>
            <a:r>
              <a:rPr lang="en-US" dirty="0">
                <a:solidFill>
                  <a:srgbClr val="0070C0"/>
                </a:solidFill>
              </a:rPr>
              <a:t>video clip.</a:t>
            </a:r>
            <a:endParaRPr lang="en-US" i="1" dirty="0">
              <a:solidFill>
                <a:srgbClr val="0070C0"/>
              </a:solidFill>
            </a:endParaRPr>
          </a:p>
        </p:txBody>
      </p:sp>
    </p:spTree>
    <p:extLst>
      <p:ext uri="{BB962C8B-B14F-4D97-AF65-F5344CB8AC3E}">
        <p14:creationId xmlns:p14="http://schemas.microsoft.com/office/powerpoint/2010/main" val="250211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838200"/>
          </a:xfrm>
        </p:spPr>
        <p:txBody>
          <a:bodyPr>
            <a:normAutofit fontScale="90000"/>
          </a:bodyPr>
          <a:lstStyle/>
          <a:p>
            <a:pPr eaLnBrk="1" hangingPunct="1"/>
            <a:br>
              <a:rPr lang="en-US" sz="3200" dirty="0"/>
            </a:br>
            <a:r>
              <a:rPr lang="en-US" sz="4400" dirty="0"/>
              <a:t>Introducing STL Strategy 6</a:t>
            </a:r>
            <a:br>
              <a:rPr lang="en-US" sz="3100" dirty="0"/>
            </a:br>
            <a:endParaRPr lang="en-US" sz="3100" dirty="0"/>
          </a:p>
        </p:txBody>
      </p:sp>
      <p:sp>
        <p:nvSpPr>
          <p:cNvPr id="17411" name="Rectangle 3"/>
          <p:cNvSpPr>
            <a:spLocks noGrp="1" noChangeArrowheads="1"/>
          </p:cNvSpPr>
          <p:nvPr>
            <p:ph type="body" idx="1"/>
          </p:nvPr>
        </p:nvSpPr>
        <p:spPr>
          <a:xfrm>
            <a:off x="457200" y="1524000"/>
            <a:ext cx="8229600" cy="4525963"/>
          </a:xfrm>
        </p:spPr>
        <p:txBody>
          <a:bodyPr/>
          <a:lstStyle/>
          <a:p>
            <a:pPr marL="0" indent="0" eaLnBrk="1" hangingPunct="1">
              <a:spcAft>
                <a:spcPts val="1200"/>
              </a:spcAft>
              <a:buNone/>
            </a:pPr>
            <a:r>
              <a:rPr lang="en-US" sz="3200" dirty="0"/>
              <a:t>Engage students in using and applying new science ideas in a variety of ways and contexts.</a:t>
            </a:r>
          </a:p>
          <a:p>
            <a:pPr marL="777240" indent="-411480" eaLnBrk="1" hangingPunct="1">
              <a:spcBef>
                <a:spcPts val="1800"/>
              </a:spcBef>
              <a:spcAft>
                <a:spcPts val="1200"/>
              </a:spcAft>
              <a:buFont typeface="+mj-lt"/>
              <a:buAutoNum type="arabicPeriod"/>
            </a:pPr>
            <a:r>
              <a:rPr lang="en-US" sz="3200" dirty="0"/>
              <a:t>What are the purpose and key features of this strategy?</a:t>
            </a:r>
          </a:p>
          <a:p>
            <a:pPr marL="777240" indent="-411480" eaLnBrk="1" hangingPunct="1">
              <a:spcBef>
                <a:spcPts val="0"/>
              </a:spcBef>
              <a:spcAft>
                <a:spcPts val="0"/>
              </a:spcAft>
              <a:buFont typeface="+mj-lt"/>
              <a:buAutoNum type="arabicPeriod"/>
            </a:pPr>
            <a:r>
              <a:rPr lang="en-US" sz="3200" dirty="0"/>
              <a:t>Why do you think use-and-apply questions or activities are often shortchanged in science teaching?</a:t>
            </a:r>
          </a:p>
          <a:p>
            <a:pPr eaLnBrk="1" hangingPunct="1"/>
            <a:endParaRPr lang="en-US" dirty="0"/>
          </a:p>
        </p:txBody>
      </p:sp>
    </p:spTree>
    <p:extLst>
      <p:ext uri="{BB962C8B-B14F-4D97-AF65-F5344CB8AC3E}">
        <p14:creationId xmlns:p14="http://schemas.microsoft.com/office/powerpoint/2010/main" val="70376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Lesson Analysis: Focus Question 1</a:t>
            </a:r>
          </a:p>
        </p:txBody>
      </p:sp>
      <p:sp>
        <p:nvSpPr>
          <p:cNvPr id="3" name="Content Placeholder 2"/>
          <p:cNvSpPr>
            <a:spLocks noGrp="1"/>
          </p:cNvSpPr>
          <p:nvPr>
            <p:ph idx="1"/>
          </p:nvPr>
        </p:nvSpPr>
        <p:spPr>
          <a:xfrm>
            <a:off x="609600" y="1600200"/>
            <a:ext cx="8077200" cy="4876800"/>
          </a:xfrm>
        </p:spPr>
        <p:txBody>
          <a:bodyPr/>
          <a:lstStyle/>
          <a:p>
            <a:pPr marL="0" lvl="0" indent="0">
              <a:spcBef>
                <a:spcPts val="0"/>
              </a:spcBef>
              <a:buNone/>
            </a:pPr>
            <a:r>
              <a:rPr lang="en-US" sz="3200" dirty="0"/>
              <a:t>Why is it necessary to engage students in using and applying new science ideas in a variety of ways and contexts?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14319</TotalTime>
  <Words>9818</Words>
  <Application>Microsoft Office PowerPoint</Application>
  <PresentationFormat>On-screen Show (4:3)</PresentationFormat>
  <Paragraphs>1932</Paragraphs>
  <Slides>65</Slides>
  <Notes>65</Notes>
  <HiddenSlides>2</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65</vt:i4>
      </vt:variant>
    </vt:vector>
  </HeadingPairs>
  <TitlesOfParts>
    <vt:vector size="71" baseType="lpstr">
      <vt:lpstr>Arial</vt:lpstr>
      <vt:lpstr>Calibri</vt:lpstr>
      <vt:lpstr>Lucida Sans Unicode</vt:lpstr>
      <vt:lpstr>Symbol</vt:lpstr>
      <vt:lpstr>Clarity</vt:lpstr>
      <vt:lpstr>RESPeCT Template</vt:lpstr>
      <vt:lpstr>RESPeCT PD pROGRAM</vt:lpstr>
      <vt:lpstr>Agenda for Day 4</vt:lpstr>
      <vt:lpstr>Trends in Reflections</vt:lpstr>
      <vt:lpstr>Today’s Focus Questions </vt:lpstr>
      <vt:lpstr>PowerPoint Presentation</vt:lpstr>
      <vt:lpstr>The Importance of Engaging Students in Constructing Scientific Explanations</vt:lpstr>
      <vt:lpstr>The CERA Framework for Constructing Scientific Explanations</vt:lpstr>
      <vt:lpstr> Introducing STL Strategy 6 </vt:lpstr>
      <vt:lpstr>Lesson Analysis: Focus Question 1</vt:lpstr>
      <vt:lpstr>Lesson Analysis: Review Lesson Context</vt:lpstr>
      <vt:lpstr>Lesson Analysis: Identify Strategy 6</vt:lpstr>
      <vt:lpstr>Lesson Analysis: Analyze Strategy 6 and Reflect</vt:lpstr>
      <vt:lpstr>Check Your Understanding of Strategy 6</vt:lpstr>
      <vt:lpstr>Reflect: Lesson Analysis Focus Question 1</vt:lpstr>
      <vt:lpstr>Lesson Analysis: Focus Question 2</vt:lpstr>
      <vt:lpstr>PowerPoint Presentation</vt:lpstr>
      <vt:lpstr>Review: Student Thinking Lens Strategies</vt:lpstr>
      <vt:lpstr>Lesson Analysis: Review Lesson Context</vt:lpstr>
      <vt:lpstr>Lesson Analysis: Identify Student Thinking Lens Strategies</vt:lpstr>
      <vt:lpstr>PowerPoint Presentation</vt:lpstr>
      <vt:lpstr>The RESPeCT Lesson Plans as a Study Tool: Part 1</vt:lpstr>
      <vt:lpstr>The RESPeCT Lesson Plans as a Study Tool: Part 2</vt:lpstr>
      <vt:lpstr>Lesson Plan Conversation</vt:lpstr>
      <vt:lpstr>STL Strategies Highlighted in Genetics Lessons</vt:lpstr>
      <vt:lpstr>Genetics</vt:lpstr>
      <vt:lpstr>Content Deepening Focus Questions</vt:lpstr>
      <vt:lpstr>Mendel’s Ideas about Inheritance</vt:lpstr>
      <vt:lpstr>Content Deepening: Focus Question 1</vt:lpstr>
      <vt:lpstr>Working with Zero-One Tables</vt:lpstr>
      <vt:lpstr>Working with Zero-One Tables</vt:lpstr>
      <vt:lpstr>Activity 1: Enumerating Zero-One Tables</vt:lpstr>
      <vt:lpstr>The 16 Possible Rules of Expression</vt:lpstr>
      <vt:lpstr>Rules of Expression Should Be Symmetric</vt:lpstr>
      <vt:lpstr>Which Rules Aren’t Symmetric?</vt:lpstr>
      <vt:lpstr>Eliminating Nonsymmetric Rules</vt:lpstr>
      <vt:lpstr>Rules of Expression Should Allow Variation</vt:lpstr>
      <vt:lpstr>Eliminating Rules without Variation</vt:lpstr>
      <vt:lpstr>Pairing the Remaining Rules</vt:lpstr>
      <vt:lpstr>Activity 2: Testing the Remaining Rules</vt:lpstr>
      <vt:lpstr>Activity 3: Calculating Zero-One Ratios</vt:lpstr>
      <vt:lpstr>Summarizing Trends in the Data</vt:lpstr>
      <vt:lpstr>Dachshund and Pea-Plant Ratios</vt:lpstr>
      <vt:lpstr>Which Ratio Doesn’t Match?</vt:lpstr>
      <vt:lpstr>Four Remaining Rules</vt:lpstr>
      <vt:lpstr>Which Rule Can We Eliminate?</vt:lpstr>
      <vt:lpstr>Which Rule Can We Eliminate? </vt:lpstr>
      <vt:lpstr>Which Rule Can We Eliminate? </vt:lpstr>
      <vt:lpstr>Can We Eliminate Another Rule?</vt:lpstr>
      <vt:lpstr>Which Rule Is Dominant?</vt:lpstr>
      <vt:lpstr>Putting the Rules of Expression into Words</vt:lpstr>
      <vt:lpstr>Reflect: Content Deepening Focus  Question 1</vt:lpstr>
      <vt:lpstr>Content Deepening: Focus Question 2</vt:lpstr>
      <vt:lpstr>Discrete versus Continuous Variables</vt:lpstr>
      <vt:lpstr>Bar Graphs versus Histograms</vt:lpstr>
      <vt:lpstr>Continuous Variables Can Show More Variation</vt:lpstr>
      <vt:lpstr>Continuous Variables Can Show More Variation</vt:lpstr>
      <vt:lpstr>Comparing Types of Variation</vt:lpstr>
      <vt:lpstr>Genetics Questions</vt:lpstr>
      <vt:lpstr>Reflect: Content Deepening Focus  Question 2</vt:lpstr>
      <vt:lpstr>Today’s Focus Questions </vt:lpstr>
      <vt:lpstr>Let’s Summarize!</vt:lpstr>
      <vt:lpstr>Homework</vt:lpstr>
      <vt:lpstr>Reflections on Today’s Session</vt:lpstr>
      <vt:lpstr> Norms for Working Together: The Basics </vt:lpstr>
      <vt:lpstr> Norms for Working Together: The Heart </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Mai Ngoc Tran</cp:lastModifiedBy>
  <cp:revision>654</cp:revision>
  <cp:lastPrinted>2016-06-21T16:04:36Z</cp:lastPrinted>
  <dcterms:created xsi:type="dcterms:W3CDTF">2014-06-10T18:20:14Z</dcterms:created>
  <dcterms:modified xsi:type="dcterms:W3CDTF">2020-01-07T23:40:28Z</dcterms:modified>
</cp:coreProperties>
</file>