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88" r:id="rId4"/>
  </p:sldMasterIdLst>
  <p:notesMasterIdLst>
    <p:notesMasterId r:id="rId79"/>
  </p:notesMasterIdLst>
  <p:handoutMasterIdLst>
    <p:handoutMasterId r:id="rId80"/>
  </p:handoutMasterIdLst>
  <p:sldIdLst>
    <p:sldId id="299" r:id="rId5"/>
    <p:sldId id="438" r:id="rId6"/>
    <p:sldId id="439" r:id="rId7"/>
    <p:sldId id="440" r:id="rId8"/>
    <p:sldId id="441" r:id="rId9"/>
    <p:sldId id="339"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394" r:id="rId36"/>
    <p:sldId id="395" r:id="rId37"/>
    <p:sldId id="396" r:id="rId38"/>
    <p:sldId id="397" r:id="rId39"/>
    <p:sldId id="398" r:id="rId40"/>
    <p:sldId id="436" r:id="rId41"/>
    <p:sldId id="399" r:id="rId42"/>
    <p:sldId id="400" r:id="rId43"/>
    <p:sldId id="401" r:id="rId44"/>
    <p:sldId id="402" r:id="rId45"/>
    <p:sldId id="403" r:id="rId46"/>
    <p:sldId id="473" r:id="rId47"/>
    <p:sldId id="474" r:id="rId48"/>
    <p:sldId id="406" r:id="rId49"/>
    <p:sldId id="407" r:id="rId50"/>
    <p:sldId id="408" r:id="rId51"/>
    <p:sldId id="409" r:id="rId52"/>
    <p:sldId id="410" r:id="rId53"/>
    <p:sldId id="412" r:id="rId54"/>
    <p:sldId id="415" r:id="rId55"/>
    <p:sldId id="416" r:id="rId56"/>
    <p:sldId id="417" r:id="rId57"/>
    <p:sldId id="418" r:id="rId58"/>
    <p:sldId id="420" r:id="rId59"/>
    <p:sldId id="421" r:id="rId60"/>
    <p:sldId id="422" r:id="rId61"/>
    <p:sldId id="423" r:id="rId62"/>
    <p:sldId id="424" r:id="rId63"/>
    <p:sldId id="475" r:id="rId64"/>
    <p:sldId id="426" r:id="rId65"/>
    <p:sldId id="427" r:id="rId66"/>
    <p:sldId id="428" r:id="rId67"/>
    <p:sldId id="429" r:id="rId68"/>
    <p:sldId id="430" r:id="rId69"/>
    <p:sldId id="431" r:id="rId70"/>
    <p:sldId id="432" r:id="rId71"/>
    <p:sldId id="433" r:id="rId72"/>
    <p:sldId id="467" r:id="rId73"/>
    <p:sldId id="468" r:id="rId74"/>
    <p:sldId id="469" r:id="rId75"/>
    <p:sldId id="470" r:id="rId76"/>
    <p:sldId id="471" r:id="rId77"/>
    <p:sldId id="472" r:id="rId78"/>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487A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2" autoAdjust="0"/>
    <p:restoredTop sz="68817" autoAdjust="0"/>
  </p:normalViewPr>
  <p:slideViewPr>
    <p:cSldViewPr>
      <p:cViewPr varScale="1">
        <p:scale>
          <a:sx n="77" d="100"/>
          <a:sy n="77" d="100"/>
        </p:scale>
        <p:origin x="73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1974" y="-108"/>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22BE6590-55AB-41C4-96E2-64150110ABDC}" type="datetimeFigureOut">
              <a:rPr lang="en-US" smtClean="0"/>
              <a:pPr/>
              <a:t>1/7/2020</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DC381C04-FF4A-4314-B444-B851E0167BF6}" type="slidenum">
              <a:rPr lang="en-US" smtClean="0"/>
              <a:pPr/>
              <a:t>‹#›</a:t>
            </a:fld>
            <a:endParaRPr lang="en-US"/>
          </a:p>
        </p:txBody>
      </p:sp>
    </p:spTree>
    <p:extLst>
      <p:ext uri="{BB962C8B-B14F-4D97-AF65-F5344CB8AC3E}">
        <p14:creationId xmlns:p14="http://schemas.microsoft.com/office/powerpoint/2010/main" val="4219231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www.youtube.com/watch?v=zz_CRzcIT-Q" TargetMode="External"/><Relationship Id="rId3" Type="http://schemas.openxmlformats.org/officeDocument/2006/relationships/hyperlink" Target="https://www.youtube.com/watch?v=Y4EK2r9JJ1k" TargetMode="External"/><Relationship Id="rId7" Type="http://schemas.openxmlformats.org/officeDocument/2006/relationships/hyperlink" Target="https://www.youtube.com/watch?v=fuT8Appwak8"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youtube.com/watch?v=yCsMmajLYG4" TargetMode="External"/><Relationship Id="rId5" Type="http://schemas.openxmlformats.org/officeDocument/2006/relationships/hyperlink" Target="https://www.youtube.com/watch?v=z_pTv-qvRI0" TargetMode="External"/><Relationship Id="rId4" Type="http://schemas.openxmlformats.org/officeDocument/2006/relationships/hyperlink" Target="https://www.youtube.com/watch?v=zsdQE275PvA" TargetMode="External"/><Relationship Id="rId9" Type="http://schemas.openxmlformats.org/officeDocument/2006/relationships/hyperlink" Target="https://www.youtube.com/watch?v=cBdxDFpDp_k"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85372" indent="-302066" eaLnBrk="0" hangingPunct="0">
              <a:spcBef>
                <a:spcPct val="30000"/>
              </a:spcBef>
              <a:defRPr sz="1300">
                <a:solidFill>
                  <a:schemeClr val="tx1"/>
                </a:solidFill>
                <a:latin typeface="Arial" charset="0"/>
              </a:defRPr>
            </a:lvl2pPr>
            <a:lvl3pPr marL="1208265" indent="-241653" eaLnBrk="0" hangingPunct="0">
              <a:spcBef>
                <a:spcPct val="30000"/>
              </a:spcBef>
              <a:defRPr sz="1300">
                <a:solidFill>
                  <a:schemeClr val="tx1"/>
                </a:solidFill>
                <a:latin typeface="Arial" charset="0"/>
              </a:defRPr>
            </a:lvl3pPr>
            <a:lvl4pPr marL="1691571" indent="-241653" eaLnBrk="0" hangingPunct="0">
              <a:spcBef>
                <a:spcPct val="30000"/>
              </a:spcBef>
              <a:defRPr sz="1300">
                <a:solidFill>
                  <a:schemeClr val="tx1"/>
                </a:solidFill>
                <a:latin typeface="Arial" charset="0"/>
              </a:defRPr>
            </a:lvl4pPr>
            <a:lvl5pPr marL="2174878" indent="-241653" eaLnBrk="0" hangingPunct="0">
              <a:spcBef>
                <a:spcPct val="30000"/>
              </a:spcBef>
              <a:defRPr sz="1300">
                <a:solidFill>
                  <a:schemeClr val="tx1"/>
                </a:solidFill>
                <a:latin typeface="Arial" charset="0"/>
              </a:defRPr>
            </a:lvl5pPr>
            <a:lvl6pPr marL="2658184" indent="-241653" eaLnBrk="0" fontAlgn="base" hangingPunct="0">
              <a:spcBef>
                <a:spcPct val="30000"/>
              </a:spcBef>
              <a:spcAft>
                <a:spcPct val="0"/>
              </a:spcAft>
              <a:defRPr sz="1300">
                <a:solidFill>
                  <a:schemeClr val="tx1"/>
                </a:solidFill>
                <a:latin typeface="Arial" charset="0"/>
              </a:defRPr>
            </a:lvl6pPr>
            <a:lvl7pPr marL="3141490" indent="-241653" eaLnBrk="0" fontAlgn="base" hangingPunct="0">
              <a:spcBef>
                <a:spcPct val="30000"/>
              </a:spcBef>
              <a:spcAft>
                <a:spcPct val="0"/>
              </a:spcAft>
              <a:defRPr sz="1300">
                <a:solidFill>
                  <a:schemeClr val="tx1"/>
                </a:solidFill>
                <a:latin typeface="Arial" charset="0"/>
              </a:defRPr>
            </a:lvl7pPr>
            <a:lvl8pPr marL="3624796" indent="-241653" eaLnBrk="0" fontAlgn="base" hangingPunct="0">
              <a:spcBef>
                <a:spcPct val="30000"/>
              </a:spcBef>
              <a:spcAft>
                <a:spcPct val="0"/>
              </a:spcAft>
              <a:defRPr sz="1300">
                <a:solidFill>
                  <a:schemeClr val="tx1"/>
                </a:solidFill>
                <a:latin typeface="Arial" charset="0"/>
              </a:defRPr>
            </a:lvl8pPr>
            <a:lvl9pPr marL="4108102" indent="-24165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eaLnBrk="1" hangingPunct="1"/>
            <a:r>
              <a:rPr lang="en-US" sz="1200" kern="1200" dirty="0">
                <a:solidFill>
                  <a:schemeClr val="tx1"/>
                </a:solidFill>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95571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sz="1200" kern="1200" dirty="0">
              <a:solidFill>
                <a:schemeClr val="tx1"/>
              </a:solidFill>
              <a:effectLst/>
              <a:latin typeface="+mn-lt"/>
              <a:ea typeface="+mn-ea"/>
              <a:cs typeface="+mn-cs"/>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Think-Pair-Share (3 min):</a:t>
            </a:r>
            <a:r>
              <a:rPr lang="en-US" sz="1200" kern="1200" dirty="0">
                <a:solidFill>
                  <a:schemeClr val="tx1"/>
                </a:solidFill>
                <a:latin typeface="+mn-lt"/>
                <a:ea typeface="+mn-ea"/>
                <a:cs typeface="+mn-cs"/>
              </a:rPr>
              <a:t> “Think about the scenario on the slide. Use an apply what you learned about genetics last week to figure out why several members of your extended family have very crooked teeth. Jot down your explanation in bullet points in your notebooks, making sure to use science ideas to support your answer. Then share your ideas with an elbow partner and note any questions that arise.”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(4 min):</a:t>
            </a:r>
            <a:r>
              <a:rPr lang="en-US" sz="1200" kern="1200" dirty="0">
                <a:solidFill>
                  <a:schemeClr val="tx1"/>
                </a:solidFill>
                <a:latin typeface="+mn-lt"/>
                <a:ea typeface="+mn-ea"/>
                <a:cs typeface="+mn-cs"/>
              </a:rPr>
              <a:t> “What ideas did you have for solving this use-and-apply scenario?”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“If a trait is genetic, it will show up in a specific pattern among my relatives.” </a:t>
            </a:r>
          </a:p>
          <a:p>
            <a:pPr marL="228600" indent="-137160">
              <a:buFont typeface="Arial" pitchFamily="34" charset="0"/>
              <a:buChar char="•"/>
            </a:pPr>
            <a:r>
              <a:rPr lang="en-US" sz="1200" kern="1200" dirty="0">
                <a:solidFill>
                  <a:schemeClr val="tx1"/>
                </a:solidFill>
                <a:latin typeface="+mn-lt"/>
                <a:ea typeface="+mn-ea"/>
                <a:cs typeface="+mn-cs"/>
              </a:rPr>
              <a:t>“I’d create a chart showing who in my family has crooked and straight teeth, and then I’d track this through as many generations as possible.” </a:t>
            </a:r>
          </a:p>
          <a:p>
            <a:pPr marL="228600" indent="-137160">
              <a:buFont typeface="Arial" pitchFamily="34" charset="0"/>
              <a:buChar char="•"/>
            </a:pPr>
            <a:r>
              <a:rPr lang="en-US" sz="1200" kern="1200" dirty="0">
                <a:solidFill>
                  <a:schemeClr val="tx1"/>
                </a:solidFill>
                <a:latin typeface="+mn-lt"/>
                <a:ea typeface="+mn-ea"/>
                <a:cs typeface="+mn-cs"/>
              </a:rPr>
              <a:t>“Based on a guess that crooked teeth might be a dominant or recessive trait, I’d show two recessive alleles for each person who has that trait. For those who exhibit what might be a dominant trait, I’d indicate the possibility that they might have two dominant alleles or one dominant and one recessive allele.”  </a:t>
            </a:r>
          </a:p>
          <a:p>
            <a:pPr marL="228600" indent="-137160">
              <a:buFont typeface="Arial" pitchFamily="34" charset="0"/>
              <a:buChar char="•"/>
            </a:pPr>
            <a:r>
              <a:rPr lang="en-US" sz="1200" kern="1200" dirty="0">
                <a:solidFill>
                  <a:schemeClr val="tx1"/>
                </a:solidFill>
                <a:latin typeface="+mn-lt"/>
                <a:ea typeface="+mn-ea"/>
                <a:cs typeface="+mn-cs"/>
              </a:rPr>
              <a:t>“I’d use these allele markers to figure out whether the pattern in visible traits makes sense (or is even possible). If it doesn’t make sense, I’d reverse my guess about dominant and recessive traits and </a:t>
            </a:r>
            <a:r>
              <a:rPr lang="en-US" sz="1200" kern="1200" dirty="0" err="1">
                <a:solidFill>
                  <a:schemeClr val="tx1"/>
                </a:solidFill>
                <a:latin typeface="+mn-lt"/>
                <a:ea typeface="+mn-ea"/>
                <a:cs typeface="+mn-cs"/>
              </a:rPr>
              <a:t>redesignate</a:t>
            </a:r>
            <a:r>
              <a:rPr lang="en-US" sz="1200" kern="1200" dirty="0">
                <a:solidFill>
                  <a:schemeClr val="tx1"/>
                </a:solidFill>
                <a:latin typeface="+mn-lt"/>
                <a:ea typeface="+mn-ea"/>
                <a:cs typeface="+mn-cs"/>
              </a:rPr>
              <a:t> the possible alleles of each individual.”  </a:t>
            </a:r>
          </a:p>
          <a:p>
            <a:pPr marL="228600" indent="-137160">
              <a:buFont typeface="Arial" pitchFamily="34" charset="0"/>
              <a:buChar char="•"/>
            </a:pPr>
            <a:r>
              <a:rPr lang="en-US" sz="1200" kern="1200" dirty="0">
                <a:solidFill>
                  <a:schemeClr val="tx1"/>
                </a:solidFill>
                <a:latin typeface="+mn-lt"/>
                <a:ea typeface="+mn-ea"/>
                <a:cs typeface="+mn-cs"/>
              </a:rPr>
              <a:t>“If neither the dominant or recessive scenarios generate a pattern of inheritance that makes sense, I’d consider how other</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environmental influences might have come into play for the various individuals in my family.”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112047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 min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a lead-in for thinking about specific SCSL strategies. When planning science lessons, are participants thinking primarily about (1) SCSL issues, such as learning goals, (2) student misconceptions (an STL issue), which is a great start but doesn’t include SCSL strategies, or (3) activities and/or classroom management and timing issues?  </a:t>
            </a:r>
          </a:p>
          <a:p>
            <a:r>
              <a:rPr lang="en-US" sz="1200" kern="1200" dirty="0">
                <a:solidFill>
                  <a:schemeClr val="tx1"/>
                </a:solidFill>
                <a:latin typeface="+mn-lt"/>
                <a:ea typeface="+mn-ea"/>
                <a:cs typeface="+mn-cs"/>
              </a:rPr>
              <a:t> </a:t>
            </a:r>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Direct participants to take 2–3 minutes to write down the key things they think about when planning science lessons.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reflections with the group.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Tell participants:</a:t>
            </a:r>
            <a:r>
              <a:rPr lang="en-US" sz="1200" kern="1200" dirty="0">
                <a:solidFill>
                  <a:schemeClr val="tx1"/>
                </a:solidFill>
                <a:latin typeface="+mn-lt"/>
                <a:ea typeface="+mn-ea"/>
                <a:cs typeface="+mn-cs"/>
              </a:rPr>
              <a:t> “The Science Content Storyline Lens strategies should provide some new or additional ways of thinking about planning your science lessons.” </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217663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31E4C651-5DBA-4E1B-BBBF-30C4826612BE}" type="slidenum">
              <a:rPr lang="en-US" smtClean="0"/>
              <a:pPr eaLnBrk="1" hangingPunct="1"/>
              <a:t>12</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defTabSz="881390">
              <a:defRPr/>
            </a:pPr>
            <a:r>
              <a:rPr lang="en-US" baseline="0" dirty="0"/>
              <a:t>7 </a:t>
            </a:r>
            <a:r>
              <a:rPr lang="en-US" dirty="0"/>
              <a:t>min </a:t>
            </a:r>
          </a:p>
          <a:p>
            <a:pPr defTabSz="881390">
              <a:defRPr/>
            </a:pPr>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Small groups:</a:t>
            </a:r>
            <a:r>
              <a:rPr lang="en-US" sz="1200" u="none" strike="noStrike" kern="1200" dirty="0">
                <a:solidFill>
                  <a:schemeClr val="tx1"/>
                </a:solidFill>
                <a:effectLst/>
                <a:latin typeface="+mn-lt"/>
                <a:ea typeface="+mn-ea"/>
                <a:cs typeface="+mn-cs"/>
              </a:rPr>
              <a:t> </a:t>
            </a:r>
            <a:r>
              <a:rPr lang="en-US" sz="1200" kern="1200" dirty="0">
                <a:solidFill>
                  <a:schemeClr val="tx1"/>
                </a:solidFill>
                <a:latin typeface="+mn-lt"/>
                <a:ea typeface="+mn-ea"/>
                <a:cs typeface="+mn-cs"/>
              </a:rPr>
              <a:t>Direct half the group to focus on the first bulleted question on the slide, and the other half to focus on the second. Allow groups 2 minutes to think about their assigned questions as they review “Introduction to the Science Content Storyline Lens”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each group share their ideas and responses for these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you listen to participants, make sure that what they’re saying is consistent with the strategies booklet. If you aren’t sure they’re interpreting the text accurately, ask them to identify the specific text they are drawing from.  </a:t>
            </a:r>
            <a:endParaRPr lang="en-US" dirty="0"/>
          </a:p>
        </p:txBody>
      </p:sp>
      <p:sp>
        <p:nvSpPr>
          <p:cNvPr id="2" name="Date Placeholder 1"/>
          <p:cNvSpPr>
            <a:spLocks noGrp="1"/>
          </p:cNvSpPr>
          <p:nvPr>
            <p:ph type="dt" idx="10"/>
          </p:nvPr>
        </p:nvSpPr>
        <p:spPr/>
        <p:txBody>
          <a:bodyPr/>
          <a:lstStyle/>
          <a:p>
            <a:pPr>
              <a:defRPr/>
            </a:pPr>
            <a:fld id="{FCEAF0B5-1122-4D61-AE5E-4CFFC583F19A}"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113696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defTabSz="881390">
              <a:defRPr/>
            </a:pPr>
            <a:r>
              <a:rPr lang="en-US" baseline="0" dirty="0"/>
              <a:t>2</a:t>
            </a:r>
            <a:r>
              <a:rPr lang="en-US" dirty="0"/>
              <a:t> min </a:t>
            </a:r>
          </a:p>
          <a:p>
            <a:endParaRPr lang="en-US" dirty="0"/>
          </a:p>
          <a:p>
            <a:pPr lvl="0" fontAlgn="base"/>
            <a:r>
              <a:rPr lang="en-US" sz="1200" u="none" strike="noStrike" kern="1200" dirty="0">
                <a:solidFill>
                  <a:schemeClr val="tx1"/>
                </a:solidFill>
                <a:effectLst/>
                <a:latin typeface="+mn-lt"/>
                <a:ea typeface="+mn-ea"/>
                <a:cs typeface="+mn-cs"/>
              </a:rPr>
              <a:t>a. Emphasize the research basis for the Science Content Storyline Lens and its importance. Remind participants that the data on the slide was presented on day 1 of the PD program.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does this graph reveal about US science lessons compared with higher-achieving countries?”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According to the study, US science lessons didn’t do as well linking science ideas to lesson activities; in fact, many lessons were activity focused and included significantly fewer science ideas compared to other countries.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Summarize:</a:t>
            </a:r>
            <a:r>
              <a:rPr lang="en-US" sz="1200" kern="1200" dirty="0">
                <a:solidFill>
                  <a:schemeClr val="tx1"/>
                </a:solidFill>
                <a:latin typeface="+mn-lt"/>
                <a:ea typeface="+mn-ea"/>
                <a:cs typeface="+mn-cs"/>
              </a:rPr>
              <a:t> Point to strategies F and G on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poster: Make explicit links between science ideas and activities (strategy</a:t>
            </a:r>
            <a:r>
              <a:rPr lang="en-US" sz="1200" kern="1200" baseline="0" dirty="0">
                <a:solidFill>
                  <a:schemeClr val="tx1"/>
                </a:solidFill>
                <a:latin typeface="+mn-lt"/>
                <a:ea typeface="+mn-ea"/>
                <a:cs typeface="+mn-cs"/>
              </a:rPr>
              <a:t> F)</a:t>
            </a:r>
            <a:r>
              <a:rPr lang="en-US" sz="1200" kern="1200" dirty="0">
                <a:solidFill>
                  <a:schemeClr val="tx1"/>
                </a:solidFill>
                <a:latin typeface="+mn-lt"/>
                <a:ea typeface="+mn-ea"/>
                <a:cs typeface="+mn-cs"/>
              </a:rPr>
              <a:t> and link science ideas to other science ideas (strategy</a:t>
            </a:r>
            <a:r>
              <a:rPr lang="en-US" sz="1200" kern="1200" baseline="0" dirty="0">
                <a:solidFill>
                  <a:schemeClr val="tx1"/>
                </a:solidFill>
                <a:latin typeface="+mn-lt"/>
                <a:ea typeface="+mn-ea"/>
                <a:cs typeface="+mn-cs"/>
              </a:rPr>
              <a:t> G)</a:t>
            </a:r>
            <a:r>
              <a:rPr lang="en-US" sz="1200" kern="1200" dirty="0">
                <a:solidFill>
                  <a:schemeClr val="tx1"/>
                </a:solidFill>
                <a:latin typeface="+mn-lt"/>
                <a:ea typeface="+mn-ea"/>
                <a:cs typeface="+mn-cs"/>
              </a:rPr>
              <a:t>. These strategies and the idea of a Science Content Storyline Lens grew out of the TIMSS research findings.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“Today we’ll begin our study of the Science Content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Storyline Lens, with a focus on strategy A: Identify one main learning goal.” </a:t>
            </a:r>
          </a:p>
        </p:txBody>
      </p:sp>
      <p:sp>
        <p:nvSpPr>
          <p:cNvPr id="51204" name="Slide Number Placeholder 3"/>
          <p:cNvSpPr>
            <a:spLocks noGrp="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2262B5B8-47F1-48E6-B271-7EBED67B527E}" type="slidenum">
              <a:rPr lang="en-US" smtClean="0"/>
              <a:pPr eaLnBrk="1" hangingPunct="1"/>
              <a:t>13</a:t>
            </a:fld>
            <a:endParaRPr lang="en-US" dirty="0"/>
          </a:p>
        </p:txBody>
      </p:sp>
      <p:sp>
        <p:nvSpPr>
          <p:cNvPr id="2" name="Date Placeholder 1"/>
          <p:cNvSpPr>
            <a:spLocks noGrp="1"/>
          </p:cNvSpPr>
          <p:nvPr>
            <p:ph type="dt" idx="10"/>
          </p:nvPr>
        </p:nvSpPr>
        <p:spPr/>
        <p:txBody>
          <a:bodyPr/>
          <a:lstStyle/>
          <a:p>
            <a:pPr>
              <a:defRPr/>
            </a:pPr>
            <a:fld id="{BBBABCF1-D7A1-489E-9449-2D4DE273B62F}"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1346212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2C9C6DBC-56A9-4FBA-BB42-45CE4D473E72}" type="slidenum">
              <a:rPr lang="en-US" smtClean="0"/>
              <a:pPr eaLnBrk="1" hangingPunct="1"/>
              <a:t>14</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dirty="0"/>
              <a:t>1 min</a:t>
            </a:r>
          </a:p>
          <a:p>
            <a:pPr marL="228600" lvl="0" indent="-228600" fontAlgn="base">
              <a:buNone/>
            </a:pPr>
            <a:endParaRPr lang="en-US" sz="1200" u="none" strike="noStrike" kern="1200" dirty="0">
              <a:solidFill>
                <a:schemeClr val="tx1"/>
              </a:solidFill>
              <a:effectLst/>
              <a:latin typeface="+mn-lt"/>
              <a:ea typeface="+mn-ea"/>
              <a:cs typeface="+mn-cs"/>
            </a:endParaRPr>
          </a:p>
          <a:p>
            <a:pPr marL="228600" lvl="0" indent="-228600" fontAlgn="base">
              <a:buNone/>
            </a:pPr>
            <a:r>
              <a:rPr lang="en-US" sz="1200" i="0" u="none" kern="1200" dirty="0">
                <a:solidFill>
                  <a:schemeClr val="tx1"/>
                </a:solidFill>
                <a:latin typeface="+mn-lt"/>
                <a:ea typeface="+mn-ea"/>
                <a:cs typeface="+mn-cs"/>
              </a:rPr>
              <a:t>a. Read the focus question on the slide.</a:t>
            </a:r>
            <a:endParaRPr lang="en-US" i="0" u="none" dirty="0"/>
          </a:p>
        </p:txBody>
      </p:sp>
      <p:sp>
        <p:nvSpPr>
          <p:cNvPr id="2" name="Date Placeholder 1"/>
          <p:cNvSpPr>
            <a:spLocks noGrp="1"/>
          </p:cNvSpPr>
          <p:nvPr>
            <p:ph type="dt" idx="10"/>
          </p:nvPr>
        </p:nvSpPr>
        <p:spPr/>
        <p:txBody>
          <a:bodyPr/>
          <a:lstStyle/>
          <a:p>
            <a:pPr>
              <a:defRPr/>
            </a:pPr>
            <a:fld id="{13ABEF91-3888-4A26-8E01-15FCB26B3A52}"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744735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eaLnBrk="0" fontAlgn="base" hangingPunct="0">
              <a:spcBef>
                <a:spcPct val="20000"/>
              </a:spcBef>
              <a:spcAft>
                <a:spcPts val="1157"/>
              </a:spcAft>
              <a:buClr>
                <a:srgbClr val="93A299"/>
              </a:buClr>
              <a:buSzPct val="85000"/>
              <a:defRPr/>
            </a:pPr>
            <a:r>
              <a:rPr lang="en-US" sz="2700" dirty="0">
                <a:solidFill>
                  <a:srgbClr val="292934"/>
                </a:solidFill>
                <a:latin typeface="Calibri" panose="020F0502020204030204" pitchFamily="34" charset="0"/>
              </a:rPr>
              <a:t>1 min </a:t>
            </a:r>
          </a:p>
          <a:p>
            <a:pPr defTabSz="881390" eaLnBrk="0" fontAlgn="base" hangingPunct="0">
              <a:spcBef>
                <a:spcPct val="20000"/>
              </a:spcBef>
              <a:spcAft>
                <a:spcPts val="1157"/>
              </a:spcAft>
              <a:buClr>
                <a:srgbClr val="93A299"/>
              </a:buClr>
              <a:buSzPct val="85000"/>
              <a:defRPr/>
            </a:pPr>
            <a:endParaRPr lang="en-US" sz="2700" dirty="0">
              <a:solidFill>
                <a:srgbClr val="292934"/>
              </a:solidFill>
              <a:latin typeface="Calibri" panose="020F0502020204030204" pitchFamily="34" charset="0"/>
            </a:endParaRPr>
          </a:p>
          <a:p>
            <a:pPr lvl="0" fontAlgn="base"/>
            <a:r>
              <a:rPr lang="en-US" sz="1200" u="none" strike="noStrike" kern="1200" dirty="0">
                <a:solidFill>
                  <a:schemeClr val="tx1"/>
                </a:solidFill>
                <a:effectLst/>
                <a:latin typeface="+mn-lt"/>
                <a:ea typeface="+mn-ea"/>
                <a:cs typeface="+mn-cs"/>
              </a:rPr>
              <a:t>a. “Now let’s dig into SCSL strategy A!”</a:t>
            </a:r>
          </a:p>
          <a:p>
            <a:endParaRPr lang="en-US" sz="1200" u="sng" kern="1200" dirty="0">
              <a:solidFill>
                <a:schemeClr val="tx1"/>
              </a:solidFill>
              <a:latin typeface="+mn-lt"/>
              <a:ea typeface="+mn-ea"/>
              <a:cs typeface="+mn-cs"/>
            </a:endParaRPr>
          </a:p>
          <a:p>
            <a:r>
              <a:rPr lang="en-US" sz="1200" kern="1200" dirty="0">
                <a:solidFill>
                  <a:schemeClr val="tx1"/>
                </a:solidFill>
                <a:latin typeface="+mn-lt"/>
                <a:ea typeface="+mn-ea"/>
                <a:cs typeface="+mn-cs"/>
              </a:rPr>
              <a:t>b. “As you can see, strategy A is the first of nine Science Content Storyline Lens strategies. It</a:t>
            </a:r>
            <a:r>
              <a:rPr lang="en-US" sz="1200" kern="1200" baseline="0" dirty="0">
                <a:solidFill>
                  <a:schemeClr val="tx1"/>
                </a:solidFill>
                <a:latin typeface="+mn-lt"/>
                <a:ea typeface="+mn-ea"/>
                <a:cs typeface="+mn-cs"/>
              </a:rPr>
              <a:t> appears </a:t>
            </a:r>
            <a:r>
              <a:rPr lang="en-US" sz="1200" kern="1200" dirty="0">
                <a:solidFill>
                  <a:schemeClr val="tx1"/>
                </a:solidFill>
                <a:latin typeface="+mn-lt"/>
                <a:ea typeface="+mn-ea"/>
                <a:cs typeface="+mn-cs"/>
              </a:rPr>
              <a:t>first because it’s the foundation on which all the other SCSL strategies are built. This will become clearer as we delve into the other strategies and see how important it is that each of them is matched to the lesson’s main learning goal.”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330578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F4A50CDB-B1ED-4A5F-A793-64B10A0DC7DB}" type="slidenum">
              <a:rPr lang="en-US" smtClean="0"/>
              <a:pPr eaLnBrk="1" hangingPunct="1"/>
              <a:t>16</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dirty="0"/>
              <a:t>25 min</a:t>
            </a:r>
            <a:endParaRPr lang="en-US" baseline="0" dirty="0"/>
          </a:p>
          <a:p>
            <a:pPr eaLnBrk="1" hangingPunct="1"/>
            <a:endParaRPr lang="en-US" baseline="0"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“Share with a partner what you wrote on your Science Content Storyline Lens Z-fold summary chart about the purpose and key features of strategy 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one or two participant volunteers lead the group in creating a chart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that</a:t>
            </a:r>
            <a:r>
              <a:rPr lang="en-US" sz="1200" kern="1200" baseline="0" dirty="0">
                <a:solidFill>
                  <a:schemeClr val="tx1"/>
                </a:solidFill>
                <a:latin typeface="+mn-lt"/>
                <a:ea typeface="+mn-ea"/>
                <a:cs typeface="+mn-cs"/>
              </a:rPr>
              <a:t> describes </a:t>
            </a:r>
            <a:r>
              <a:rPr lang="en-US" sz="1200" kern="1200" dirty="0">
                <a:solidFill>
                  <a:schemeClr val="tx1"/>
                </a:solidFill>
                <a:latin typeface="+mn-lt"/>
                <a:ea typeface="+mn-ea"/>
                <a:cs typeface="+mn-cs"/>
              </a:rPr>
              <a:t>the purpose and key features of strategy A.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“Next, we’ll review the difference between a science idea and</a:t>
            </a:r>
            <a:r>
              <a:rPr lang="en-US" sz="1200" kern="1200" baseline="0" dirty="0">
                <a:solidFill>
                  <a:schemeClr val="tx1"/>
                </a:solidFill>
                <a:latin typeface="+mn-lt"/>
                <a:ea typeface="+mn-ea"/>
                <a:cs typeface="+mn-cs"/>
              </a:rPr>
              <a:t> the</a:t>
            </a:r>
            <a:r>
              <a:rPr lang="en-US" sz="1200" kern="1200" dirty="0">
                <a:solidFill>
                  <a:schemeClr val="tx1"/>
                </a:solidFill>
                <a:latin typeface="+mn-lt"/>
                <a:ea typeface="+mn-ea"/>
                <a:cs typeface="+mn-cs"/>
              </a:rPr>
              <a:t> main learning goal of a lesson. Then you’ll practice identifying and clarifying this distinction.” </a:t>
            </a:r>
            <a:endParaRPr lang="en-US" baseline="0" dirty="0"/>
          </a:p>
          <a:p>
            <a:pPr eaLnBrk="1" hangingPunct="1"/>
            <a:endParaRPr lang="en-US" dirty="0"/>
          </a:p>
        </p:txBody>
      </p:sp>
    </p:spTree>
    <p:extLst>
      <p:ext uri="{BB962C8B-B14F-4D97-AF65-F5344CB8AC3E}">
        <p14:creationId xmlns:p14="http://schemas.microsoft.com/office/powerpoint/2010/main" val="313701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37070F7A-9F35-479B-B5FA-3EC924F252F5}" type="slidenum">
              <a:rPr lang="en-US" smtClean="0"/>
              <a:pPr eaLnBrk="1" hangingPunct="1"/>
              <a:t>17</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1 min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“This slide lists some key ideas about the definition of a main learning goal.”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Read through the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“Notice the parenthetical reference to ‘lessons’ in the third bullet point. Each lesson should have only one main learning goal, but you might need two or more lessons to help students accomplish</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difficult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goal. So it’s often necessary to spend more than one lesson on a specific learning goal.”</a:t>
            </a:r>
            <a:r>
              <a:rPr lang="en-US" dirty="0"/>
              <a:t> </a:t>
            </a:r>
            <a:endParaRPr lang="en-US" sz="1200" kern="1200" dirty="0">
              <a:solidFill>
                <a:schemeClr val="tx1"/>
              </a:solidFill>
              <a:latin typeface="+mn-lt"/>
              <a:ea typeface="+mn-ea"/>
              <a:cs typeface="+mn-cs"/>
            </a:endParaRPr>
          </a:p>
          <a:p>
            <a:pPr eaLnBrk="1" hangingPunct="1"/>
            <a:endParaRPr lang="en-US" dirty="0"/>
          </a:p>
        </p:txBody>
      </p:sp>
      <p:sp>
        <p:nvSpPr>
          <p:cNvPr id="2" name="Date Placeholder 1"/>
          <p:cNvSpPr>
            <a:spLocks noGrp="1"/>
          </p:cNvSpPr>
          <p:nvPr>
            <p:ph type="dt" idx="10"/>
          </p:nvPr>
        </p:nvSpPr>
        <p:spPr/>
        <p:txBody>
          <a:bodyPr/>
          <a:lstStyle/>
          <a:p>
            <a:pPr>
              <a:defRPr/>
            </a:pPr>
            <a:fld id="{83D7572D-9E1D-4E2A-9D02-6DE1C1F61B11}"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70804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9D53C87B-4F8B-4B60-9D55-8BF297269237}" type="slidenum">
              <a:rPr lang="en-US" smtClean="0"/>
              <a:pPr eaLnBrk="1" hangingPunct="1"/>
              <a:t>18</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dirty="0"/>
              <a:t>1</a:t>
            </a:r>
            <a:r>
              <a:rPr lang="en-US" baseline="0" dirty="0"/>
              <a:t> min</a:t>
            </a:r>
          </a:p>
          <a:p>
            <a:pPr eaLnBrk="1" hangingPunct="1"/>
            <a:endParaRPr lang="en-US" baseline="0" dirty="0"/>
          </a:p>
          <a:p>
            <a:pPr eaLnBrk="1" hangingPunct="1"/>
            <a:r>
              <a:rPr lang="en-US" sz="1200" kern="1200" dirty="0">
                <a:solidFill>
                  <a:schemeClr val="tx1"/>
                </a:solidFill>
                <a:latin typeface="+mn-lt"/>
                <a:ea typeface="+mn-ea"/>
                <a:cs typeface="+mn-cs"/>
              </a:rPr>
              <a:t>a. Review what is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considered a main learning goal.</a:t>
            </a:r>
            <a:endParaRPr lang="en-US" dirty="0"/>
          </a:p>
        </p:txBody>
      </p:sp>
      <p:sp>
        <p:nvSpPr>
          <p:cNvPr id="2" name="Date Placeholder 1"/>
          <p:cNvSpPr>
            <a:spLocks noGrp="1"/>
          </p:cNvSpPr>
          <p:nvPr>
            <p:ph type="dt" idx="10"/>
          </p:nvPr>
        </p:nvSpPr>
        <p:spPr/>
        <p:txBody>
          <a:bodyPr/>
          <a:lstStyle/>
          <a:p>
            <a:pPr>
              <a:defRPr/>
            </a:pPr>
            <a:fld id="{77EEA6BA-696B-4723-AB5F-60B7D6BF7CF1}"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571925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7FF742AA-6BBC-46D0-B1AF-C2D89CD20EE7}" type="slidenum">
              <a:rPr lang="en-US" smtClean="0">
                <a:solidFill>
                  <a:prstClr val="black"/>
                </a:solidFill>
              </a:rPr>
              <a:pPr eaLnBrk="1" hangingPunct="1"/>
              <a:t>19</a:t>
            </a:fld>
            <a:endParaRPr lang="en-US" dirty="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defTabSz="881390">
              <a:defRPr/>
            </a:pPr>
            <a:r>
              <a:rPr lang="en-US" sz="1300" dirty="0">
                <a:solidFill>
                  <a:srgbClr val="292934"/>
                </a:solidFill>
                <a:latin typeface="Calibri" panose="020F0502020204030204" pitchFamily="34" charset="0"/>
              </a:rPr>
              <a:t>10 min</a:t>
            </a:r>
          </a:p>
          <a:p>
            <a:pPr defTabSz="881390">
              <a:defRPr/>
            </a:pPr>
            <a:endParaRPr lang="en-US" sz="1300" dirty="0">
              <a:solidFill>
                <a:srgbClr val="292934"/>
              </a:solidFill>
              <a:latin typeface="Calibri" panose="020F0502020204030204" pitchFamily="34" charset="0"/>
            </a:endParaRPr>
          </a:p>
          <a:p>
            <a:pPr lvl="0" fontAlgn="base"/>
            <a:r>
              <a:rPr lang="en-US" sz="1200" u="none" strike="noStrike" kern="1200" dirty="0">
                <a:solidFill>
                  <a:schemeClr val="tx1"/>
                </a:solidFill>
                <a:effectLst/>
                <a:latin typeface="+mn-lt"/>
                <a:ea typeface="+mn-ea"/>
                <a:cs typeface="+mn-cs"/>
              </a:rPr>
              <a:t>a. Have participants locate these two readings in the strategies booklet: (1)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Strategy A: Identify One Main Learning Goal, and (2) Student Ideas and Science Ideas Defined.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“After you read these sections in the strategies booklet, we’ll discuss the differences between a science idea and a main learning goal.”</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Give participants time to read the specified</a:t>
            </a:r>
            <a:r>
              <a:rPr lang="en-US" sz="1200" kern="1200" baseline="0" dirty="0">
                <a:solidFill>
                  <a:schemeClr val="tx1"/>
                </a:solidFill>
                <a:latin typeface="+mn-lt"/>
                <a:ea typeface="+mn-ea"/>
                <a:cs typeface="+mn-cs"/>
              </a:rPr>
              <a:t> sections </a:t>
            </a:r>
            <a:r>
              <a:rPr lang="en-US" sz="1200" kern="1200" dirty="0">
                <a:solidFill>
                  <a:schemeClr val="tx1"/>
                </a:solidFill>
                <a:latin typeface="+mn-lt"/>
                <a:ea typeface="+mn-ea"/>
                <a:cs typeface="+mn-cs"/>
              </a:rPr>
              <a:t>in the strategies booklet.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(7 min):</a:t>
            </a:r>
            <a:r>
              <a:rPr lang="en-US" sz="1200" kern="1200" dirty="0">
                <a:solidFill>
                  <a:schemeClr val="tx1"/>
                </a:solidFill>
                <a:latin typeface="+mn-lt"/>
                <a:ea typeface="+mn-ea"/>
                <a:cs typeface="+mn-cs"/>
              </a:rPr>
              <a:t>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“While you might incorporate several science ideas that support the main learning goal of a lesson, be careful not to plan an ‘all about’ lesson with too many different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science ideas that will likely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come across to students as a bunch of disconnected facts to be memorized.”  </a:t>
            </a:r>
          </a:p>
          <a:p>
            <a:pPr marL="228600" indent="-228600">
              <a:buFont typeface="+mj-lt"/>
              <a:buNone/>
            </a:pPr>
            <a:endParaRPr lang="en-US" sz="1900" dirty="0">
              <a:latin typeface="Arial" charset="0"/>
            </a:endParaRPr>
          </a:p>
        </p:txBody>
      </p:sp>
      <p:sp>
        <p:nvSpPr>
          <p:cNvPr id="2" name="Date Placeholder 1"/>
          <p:cNvSpPr>
            <a:spLocks noGrp="1"/>
          </p:cNvSpPr>
          <p:nvPr>
            <p:ph type="dt" idx="10"/>
          </p:nvPr>
        </p:nvSpPr>
        <p:spPr/>
        <p:txBody>
          <a:bodyPr/>
          <a:lstStyle/>
          <a:p>
            <a:pPr>
              <a:defRPr/>
            </a:pPr>
            <a:fld id="{EB860A08-A994-41B5-B9C2-57E3F736B608}" type="datetime1">
              <a:rPr lang="en-US" smtClean="0">
                <a:solidFill>
                  <a:prstClr val="black"/>
                </a:solidFill>
              </a:rPr>
              <a:pPr>
                <a:defRPr/>
              </a:pPr>
              <a:t>1/7/2020</a:t>
            </a:fld>
            <a:endParaRPr lang="en-US" dirty="0">
              <a:solidFill>
                <a:prstClr val="black"/>
              </a:solidFill>
            </a:endParaRPr>
          </a:p>
        </p:txBody>
      </p:sp>
      <p:sp>
        <p:nvSpPr>
          <p:cNvPr id="3" name="Footer Placeholder 2"/>
          <p:cNvSpPr>
            <a:spLocks noGrp="1"/>
          </p:cNvSpPr>
          <p:nvPr>
            <p:ph type="ftr" sz="quarter" idx="11"/>
          </p:nvPr>
        </p:nvSpPr>
        <p:spPr/>
        <p:txBody>
          <a:bodyPr/>
          <a:lstStyle/>
          <a:p>
            <a:pPr>
              <a:defRPr/>
            </a:pPr>
            <a:r>
              <a:rPr lang="en-US" dirty="0">
                <a:solidFill>
                  <a:prstClr val="black"/>
                </a:solidFill>
              </a:rPr>
              <a:t>STeLLA Summer Institute I</a:t>
            </a:r>
          </a:p>
        </p:txBody>
      </p:sp>
      <p:sp>
        <p:nvSpPr>
          <p:cNvPr id="4" name="Header Placeholder 3"/>
          <p:cNvSpPr>
            <a:spLocks noGrp="1"/>
          </p:cNvSpPr>
          <p:nvPr>
            <p:ph type="hdr" sz="quarter" idx="12"/>
          </p:nvPr>
        </p:nvSpPr>
        <p:spPr/>
        <p:txBody>
          <a:bodyPr/>
          <a:lstStyle/>
          <a:p>
            <a:pPr>
              <a:defRPr/>
            </a:pPr>
            <a:r>
              <a:rPr lang="en-US" dirty="0">
                <a:solidFill>
                  <a:prstClr val="black"/>
                </a:solidFill>
              </a:rPr>
              <a:t>BSCS</a:t>
            </a:r>
          </a:p>
        </p:txBody>
      </p:sp>
    </p:spTree>
    <p:extLst>
      <p:ext uri="{BB962C8B-B14F-4D97-AF65-F5344CB8AC3E}">
        <p14:creationId xmlns:p14="http://schemas.microsoft.com/office/powerpoint/2010/main" val="98299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Talk through the agenda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89988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lvl="0" fontAlgn="base"/>
            <a:r>
              <a:rPr lang="en-US" sz="1200" u="none" strike="noStrike" kern="1200" dirty="0">
                <a:solidFill>
                  <a:schemeClr val="tx1"/>
                </a:solidFill>
                <a:effectLst/>
                <a:latin typeface="+mn-lt"/>
                <a:ea typeface="+mn-ea"/>
                <a:cs typeface="+mn-cs"/>
              </a:rPr>
              <a:t>a. “Next, we’ll practice identifying student ideas and science ideas just to make sure you understand the way we’re defining these terms.”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needed, refer participants to the section in the strategies booklet where student ideas are defined (Student Ideas and Science Ideas Defined).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“First, identify examples of </a:t>
            </a:r>
            <a:r>
              <a:rPr lang="en-US" sz="1200" b="1" kern="1200" dirty="0">
                <a:solidFill>
                  <a:schemeClr val="tx1"/>
                </a:solidFill>
                <a:latin typeface="+mn-lt"/>
                <a:ea typeface="+mn-ea"/>
                <a:cs typeface="+mn-cs"/>
              </a:rPr>
              <a:t>science ideas </a:t>
            </a:r>
            <a:r>
              <a:rPr lang="en-US" sz="1200" kern="1200" dirty="0">
                <a:solidFill>
                  <a:schemeClr val="tx1"/>
                </a:solidFill>
                <a:latin typeface="+mn-lt"/>
                <a:ea typeface="+mn-ea"/>
                <a:cs typeface="+mn-cs"/>
              </a:rPr>
              <a:t>on the slide. If you need help, refer to the document in your lesson plans binders titled Common Student Ideas about the Sun’s Effect</a:t>
            </a:r>
            <a:r>
              <a:rPr lang="en-US" sz="1200" kern="1200" baseline="0" dirty="0">
                <a:solidFill>
                  <a:schemeClr val="tx1"/>
                </a:solidFill>
                <a:latin typeface="+mn-lt"/>
                <a:ea typeface="+mn-ea"/>
                <a:cs typeface="+mn-cs"/>
              </a:rPr>
              <a:t> on Climate and Seasons. Then identify examples of </a:t>
            </a:r>
            <a:r>
              <a:rPr lang="en-US" sz="1200" b="1" kern="1200" baseline="0" dirty="0">
                <a:solidFill>
                  <a:schemeClr val="tx1"/>
                </a:solidFill>
                <a:latin typeface="+mn-lt"/>
                <a:ea typeface="+mn-ea"/>
                <a:cs typeface="+mn-cs"/>
              </a:rPr>
              <a:t>student ideas </a:t>
            </a:r>
            <a:r>
              <a:rPr lang="en-US" sz="1200" kern="1200" baseline="0" dirty="0">
                <a:solidFill>
                  <a:schemeClr val="tx1"/>
                </a:solidFill>
                <a:latin typeface="+mn-lt"/>
                <a:ea typeface="+mn-ea"/>
                <a:cs typeface="+mn-cs"/>
              </a:rPr>
              <a:t>on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 participants’ responses and the correct answers (see answer key).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a:t>
            </a:r>
            <a:endParaRPr lang="en-US" sz="1200" kern="1200" dirty="0">
              <a:solidFill>
                <a:schemeClr val="tx1"/>
              </a:solidFill>
              <a:latin typeface="+mn-lt"/>
              <a:ea typeface="+mn-ea"/>
              <a:cs typeface="+mn-cs"/>
            </a:endParaRPr>
          </a:p>
          <a:p>
            <a:pPr marL="182880" indent="-182880">
              <a:buFont typeface="Arial" pitchFamily="34" charset="0"/>
              <a:buChar char="•"/>
            </a:pPr>
            <a:r>
              <a:rPr lang="en-US" sz="1200" kern="1200" dirty="0">
                <a:solidFill>
                  <a:schemeClr val="tx1"/>
                </a:solidFill>
                <a:latin typeface="+mn-lt"/>
                <a:ea typeface="+mn-ea"/>
                <a:cs typeface="+mn-cs"/>
              </a:rPr>
              <a:t>Science ideas: 3, 5</a:t>
            </a:r>
          </a:p>
          <a:p>
            <a:pPr marL="182880" indent="-182880">
              <a:buFont typeface="Arial" pitchFamily="34" charset="0"/>
              <a:buChar char="•"/>
            </a:pPr>
            <a:r>
              <a:rPr lang="en-US" sz="1200" kern="1200" dirty="0">
                <a:solidFill>
                  <a:schemeClr val="tx1"/>
                </a:solidFill>
                <a:latin typeface="+mn-lt"/>
                <a:ea typeface="+mn-ea"/>
                <a:cs typeface="+mn-cs"/>
              </a:rPr>
              <a:t>Student ideas: 1, 2</a:t>
            </a:r>
          </a:p>
          <a:p>
            <a:pPr marL="182880" indent="-182880">
              <a:buFont typeface="Arial" pitchFamily="34" charset="0"/>
              <a:buChar char="•"/>
            </a:pPr>
            <a:r>
              <a:rPr lang="en-US" sz="1200" kern="1200" dirty="0">
                <a:solidFill>
                  <a:schemeClr val="tx1"/>
                </a:solidFill>
                <a:latin typeface="+mn-lt"/>
                <a:ea typeface="+mn-ea"/>
                <a:cs typeface="+mn-cs"/>
              </a:rPr>
              <a:t>Neither: 4, 6</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695965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pPr lvl="0" fontAlgn="base"/>
            <a:r>
              <a:rPr lang="en-US" sz="1200" u="none" strike="noStrike" kern="1200" dirty="0">
                <a:solidFill>
                  <a:schemeClr val="tx1"/>
                </a:solidFill>
                <a:effectLst/>
                <a:latin typeface="+mn-lt"/>
                <a:ea typeface="+mn-ea"/>
                <a:cs typeface="+mn-cs"/>
              </a:rPr>
              <a:t>a. “It’s a little trickier to recognize student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ideas and science ideas in class discussions because students sometimes give only one- or two-word answers to teacher questions. But if you link the teacher’s question with the student’s response, you can sometimes find a science idea or a student idea.”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a:t>
            </a:r>
            <a:r>
              <a:rPr lang="en-US" sz="1200" b="1" kern="1200" dirty="0">
                <a:solidFill>
                  <a:schemeClr val="tx1"/>
                </a:solidFill>
                <a:latin typeface="+mn-lt"/>
                <a:ea typeface="+mn-ea"/>
                <a:cs typeface="+mn-cs"/>
              </a:rPr>
              <a:t>ote:</a:t>
            </a:r>
            <a:r>
              <a:rPr lang="en-US" sz="1200" kern="1200" dirty="0">
                <a:solidFill>
                  <a:schemeClr val="tx1"/>
                </a:solidFill>
                <a:latin typeface="+mn-lt"/>
                <a:ea typeface="+mn-ea"/>
                <a:cs typeface="+mn-cs"/>
              </a:rPr>
              <a:t>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we encourage students to speak in complete sentences as much as possible.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“Let’s practice linking the teacher’s question with student responses in the sample discussion</a:t>
            </a:r>
            <a:r>
              <a:rPr lang="en-US" sz="1200" kern="1200" baseline="0" dirty="0">
                <a:solidFill>
                  <a:schemeClr val="tx1"/>
                </a:solidFill>
                <a:latin typeface="+mn-lt"/>
                <a:ea typeface="+mn-ea"/>
                <a:cs typeface="+mn-cs"/>
              </a:rPr>
              <a:t> on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a partner to see if you can identify one student idea and one science idea in this discussion.”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 </a:t>
            </a:r>
            <a:r>
              <a:rPr lang="en-US" sz="1200" kern="1200" dirty="0">
                <a:solidFill>
                  <a:schemeClr val="tx1"/>
                </a:solidFill>
                <a:latin typeface="+mn-lt"/>
                <a:ea typeface="+mn-ea"/>
                <a:cs typeface="+mn-cs"/>
              </a:rPr>
              <a:t>Have participants share the ideas they identified in the sample discussion Then review the answers (see answer key).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“Here’s some food for thought: To make student thinking more visible, why not require students to speak in complete sentences during classroom discussions about science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a:t>
            </a:r>
            <a:endParaRPr lang="en-US" sz="1200" kern="1200" dirty="0">
              <a:solidFill>
                <a:schemeClr val="tx1"/>
              </a:solidFill>
              <a:latin typeface="+mn-lt"/>
              <a:ea typeface="+mn-ea"/>
              <a:cs typeface="+mn-cs"/>
            </a:endParaRPr>
          </a:p>
          <a:p>
            <a:endParaRPr lang="en-US" sz="1200" i="1" kern="1200" dirty="0">
              <a:solidFill>
                <a:schemeClr val="tx1"/>
              </a:solidFill>
              <a:latin typeface="+mn-lt"/>
              <a:ea typeface="+mn-ea"/>
              <a:cs typeface="+mn-cs"/>
            </a:endParaRPr>
          </a:p>
          <a:p>
            <a:r>
              <a:rPr lang="en-US" sz="1200" i="1" kern="1200" dirty="0">
                <a:solidFill>
                  <a:schemeClr val="tx1"/>
                </a:solidFill>
                <a:latin typeface="+mn-lt"/>
                <a:ea typeface="+mn-ea"/>
                <a:cs typeface="+mn-cs"/>
              </a:rPr>
              <a:t>Student ideas/misconceptions: </a:t>
            </a:r>
            <a:endParaRPr lang="en-US" sz="1200" kern="1200" dirty="0">
              <a:solidFill>
                <a:schemeClr val="tx1"/>
              </a:solidFill>
              <a:latin typeface="+mn-lt"/>
              <a:ea typeface="+mn-ea"/>
              <a:cs typeface="+mn-cs"/>
            </a:endParaRPr>
          </a:p>
          <a:p>
            <a:pPr marL="228600" indent="-228600">
              <a:buFont typeface="Arial" pitchFamily="34" charset="0"/>
              <a:buChar char="•"/>
            </a:pPr>
            <a:r>
              <a:rPr lang="en-US" sz="1200" kern="1200" dirty="0">
                <a:solidFill>
                  <a:schemeClr val="tx1"/>
                </a:solidFill>
                <a:latin typeface="+mn-lt"/>
                <a:ea typeface="+mn-ea"/>
                <a:cs typeface="+mn-cs"/>
              </a:rPr>
              <a:t>Since it’s the combination of Earth’s orbit and tilt that causes opposite seasons, both S1 and S2 have only part of the science idea, so these would be considered “student ideas; incomplete understanding.”  </a:t>
            </a:r>
          </a:p>
          <a:p>
            <a:pPr marL="228600" indent="-228600">
              <a:buFont typeface="Arial" pitchFamily="34" charset="0"/>
              <a:buChar char="•"/>
            </a:pPr>
            <a:r>
              <a:rPr lang="en-US" sz="1200" kern="1200" dirty="0">
                <a:solidFill>
                  <a:schemeClr val="tx1"/>
                </a:solidFill>
                <a:latin typeface="+mn-lt"/>
                <a:ea typeface="+mn-ea"/>
                <a:cs typeface="+mn-cs"/>
              </a:rPr>
              <a:t>At first, S3 expresses another student idea—that the distance from Earth to the Sun is different during different seasons. S3 realizes this is an error based on the teacher’s probe question and states a science idea (but not the answer to the original question): “If distance from the Sun causes seasons, both hemispheres would have winter and summer at the same time.”  </a:t>
            </a:r>
          </a:p>
          <a:p>
            <a:endParaRPr lang="en-US" sz="1200" i="1" kern="1200" dirty="0">
              <a:solidFill>
                <a:schemeClr val="tx1"/>
              </a:solidFill>
              <a:latin typeface="+mn-lt"/>
              <a:ea typeface="+mn-ea"/>
              <a:cs typeface="+mn-cs"/>
            </a:endParaRPr>
          </a:p>
          <a:p>
            <a:r>
              <a:rPr lang="en-US" sz="1200" i="1" kern="1200" dirty="0">
                <a:solidFill>
                  <a:schemeClr val="tx1"/>
                </a:solidFill>
                <a:latin typeface="+mn-lt"/>
                <a:ea typeface="+mn-ea"/>
                <a:cs typeface="+mn-cs"/>
              </a:rPr>
              <a:t>Correct and complete science idea:</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It’s warmer in the Southern Hemisphere when it’s cooler in the Northern Hemisphere because the tilt of Earth and its orbit around the Sun cause the most direct (straight-on or concentrated) sunlight to shift from the Northern Hemisphere to the Southern Hemisphere at different times of the year.</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1854397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lvl="0" fontAlgn="base"/>
            <a:r>
              <a:rPr lang="en-US" sz="1200" u="none" strike="noStrike" kern="1200" dirty="0">
                <a:solidFill>
                  <a:schemeClr val="tx1"/>
                </a:solidFill>
                <a:effectLst/>
                <a:latin typeface="+mn-lt"/>
                <a:ea typeface="+mn-ea"/>
                <a:cs typeface="+mn-cs"/>
              </a:rPr>
              <a:t>a. Display </a:t>
            </a:r>
            <a:r>
              <a:rPr lang="en-US" sz="1200" b="1" u="none" strike="noStrike" kern="1200" dirty="0">
                <a:solidFill>
                  <a:schemeClr val="tx1"/>
                </a:solidFill>
                <a:effectLst/>
                <a:latin typeface="+mn-lt"/>
                <a:ea typeface="+mn-ea"/>
                <a:cs typeface="+mn-cs"/>
              </a:rPr>
              <a:t>only</a:t>
            </a:r>
            <a:r>
              <a:rPr lang="en-US" sz="1200" u="none" strike="noStrike" kern="1200" dirty="0">
                <a:solidFill>
                  <a:schemeClr val="tx1"/>
                </a:solidFill>
                <a:effectLst/>
                <a:latin typeface="+mn-lt"/>
                <a:ea typeface="+mn-ea"/>
                <a:cs typeface="+mn-cs"/>
              </a:rPr>
              <a:t> the main learning goal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a partner to come up with two or three science ideas that might support the development of this main learning goal. Use the SEC content background document and the Common Student Ideas chart as resources.”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pairs share the supporting science ideas they came up with.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Next, reveal the list of possible supporting science ideas one by one on the slide and compare them with participants’ ideas.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Highlight:</a:t>
            </a:r>
            <a:r>
              <a:rPr lang="en-US" sz="1200" kern="1200" dirty="0">
                <a:solidFill>
                  <a:schemeClr val="tx1"/>
                </a:solidFill>
                <a:latin typeface="+mn-lt"/>
                <a:ea typeface="+mn-ea"/>
                <a:cs typeface="+mn-cs"/>
              </a:rPr>
              <a:t> “Some of these supporting science ideas could also be a lesson’s main learning goal.”  </a:t>
            </a:r>
          </a:p>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2135969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E7B90E86-018B-490D-8A24-CABFDA3C2CB8}" type="slidenum">
              <a:rPr lang="en-US" smtClean="0"/>
              <a:pPr eaLnBrk="1" hangingPunct="1"/>
              <a:t>23</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lvl="0"/>
            <a:r>
              <a:rPr lang="en-US" sz="1300" dirty="0">
                <a:latin typeface="Arial" charset="0"/>
              </a:rPr>
              <a:t>10 min</a:t>
            </a:r>
          </a:p>
          <a:p>
            <a:pPr lvl="0"/>
            <a:endParaRPr lang="en-US" sz="1300" dirty="0">
              <a:latin typeface="Arial" charset="0"/>
            </a:endParaRPr>
          </a:p>
          <a:p>
            <a:pPr lvl="0" fontAlgn="base"/>
            <a:r>
              <a:rPr lang="en-US" sz="1200" u="none" strike="noStrike" kern="1200" dirty="0">
                <a:solidFill>
                  <a:schemeClr val="tx1"/>
                </a:solidFill>
                <a:effectLst/>
                <a:latin typeface="+mn-lt"/>
                <a:ea typeface="+mn-ea"/>
                <a:cs typeface="+mn-cs"/>
              </a:rPr>
              <a:t>a. Direct participants to locate handout 5.1 (Analysis Guide A: Identifying One Main Learning Goal) and handout 5.2 (Practice Identifying One Main Learning Goal) in their PD program binders.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Small groups/pairs:</a:t>
            </a:r>
            <a:r>
              <a:rPr lang="en-US" sz="1200" kern="1200" dirty="0">
                <a:solidFill>
                  <a:schemeClr val="tx1"/>
                </a:solidFill>
                <a:latin typeface="+mn-lt"/>
                <a:ea typeface="+mn-ea"/>
                <a:cs typeface="+mn-cs"/>
              </a:rPr>
              <a:t> Have participants form small groups or pairs and use the criteria from Analysis Guide A to analyze the list of possible learning goals on handout 5.2.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Direct participants to write yes or no on the handout to indicate whether the statement is or is not a good candidate for a lesson’s main learning goal. Then have them state the reason for each assessment using criteria from the analysis guide.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Have participants share and discuss their selections.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Be sure to </a:t>
            </a:r>
            <a:r>
              <a:rPr lang="en-US" sz="1200" u="none" kern="1200" dirty="0">
                <a:solidFill>
                  <a:schemeClr val="tx1"/>
                </a:solidFill>
                <a:latin typeface="+mn-lt"/>
                <a:ea typeface="+mn-ea"/>
                <a:cs typeface="+mn-cs"/>
              </a:rPr>
              <a:t>highlight</a:t>
            </a:r>
            <a:r>
              <a:rPr lang="en-US" sz="1200" kern="1200" dirty="0">
                <a:solidFill>
                  <a:schemeClr val="tx1"/>
                </a:solidFill>
                <a:latin typeface="+mn-lt"/>
                <a:ea typeface="+mn-ea"/>
                <a:cs typeface="+mn-cs"/>
              </a:rPr>
              <a:t> what distinguishes a main learning goal from supporting science ideas, topics, phrases, activities, or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Also use this discussion to clarify science content.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Content note:</a:t>
            </a:r>
            <a:r>
              <a:rPr lang="en-US" sz="1200" kern="1200" dirty="0">
                <a:solidFill>
                  <a:schemeClr val="tx1"/>
                </a:solidFill>
                <a:latin typeface="+mn-lt"/>
                <a:ea typeface="+mn-ea"/>
                <a:cs typeface="+mn-cs"/>
              </a:rPr>
              <a:t> One question that might emerge is the shape of Earth’s orbit around the Sun. Refer to the content background document (page 3, middle paragraph) to clarify this concept. Participants may not yet have an idea about the impact of Earth’s spherical shape and the changing angles of the Sun on climate. Let them know they’ll be exploring this in more depth during the content deepening work this week.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answers, see PD Leader Master: Practice Identifying One Main Learning Goal (Answer Key).</a:t>
            </a:r>
            <a:endParaRPr lang="en-US" sz="1500" dirty="0"/>
          </a:p>
        </p:txBody>
      </p:sp>
      <p:sp>
        <p:nvSpPr>
          <p:cNvPr id="2" name="Date Placeholder 1"/>
          <p:cNvSpPr>
            <a:spLocks noGrp="1"/>
          </p:cNvSpPr>
          <p:nvPr>
            <p:ph type="dt" idx="10"/>
          </p:nvPr>
        </p:nvSpPr>
        <p:spPr/>
        <p:txBody>
          <a:bodyPr/>
          <a:lstStyle/>
          <a:p>
            <a:pPr>
              <a:defRPr/>
            </a:pPr>
            <a:fld id="{FA1665D8-738F-4641-B21D-B53F33446B3E}"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421758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lvl="0" fontAlgn="base"/>
            <a:r>
              <a:rPr lang="en-US" sz="1200" u="none" strike="noStrike" kern="1200" dirty="0">
                <a:solidFill>
                  <a:schemeClr val="tx1"/>
                </a:solidFill>
                <a:effectLst/>
                <a:latin typeface="+mn-lt"/>
                <a:ea typeface="+mn-ea"/>
                <a:cs typeface="+mn-cs"/>
              </a:rPr>
              <a:t>a. Make sure participants understand that</a:t>
            </a:r>
            <a:r>
              <a:rPr lang="en-US" sz="1200" u="none" strike="noStrike" kern="1200" baseline="0" dirty="0">
                <a:solidFill>
                  <a:schemeClr val="tx1"/>
                </a:solidFill>
                <a:effectLst/>
                <a:latin typeface="+mn-lt"/>
                <a:ea typeface="+mn-ea"/>
                <a:cs typeface="+mn-cs"/>
              </a:rPr>
              <a:t> they </a:t>
            </a:r>
            <a:r>
              <a:rPr lang="en-US" sz="1200" u="none" strike="noStrike" kern="1200" dirty="0">
                <a:solidFill>
                  <a:schemeClr val="tx1"/>
                </a:solidFill>
                <a:effectLst/>
                <a:latin typeface="+mn-lt"/>
                <a:ea typeface="+mn-ea"/>
                <a:cs typeface="+mn-cs"/>
              </a:rPr>
              <a:t>will be viewing a sequence of three video clips from the same lesson on the Sun’s effect on climate. </a:t>
            </a:r>
          </a:p>
          <a:p>
            <a:pPr lvl="0" fontAlgn="base"/>
            <a:endParaRPr lang="en-US" sz="1200" u="none" strike="sng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“Fo</a:t>
            </a:r>
            <a:r>
              <a:rPr lang="en-US" sz="1200" u="none" strike="noStrike" kern="1200" baseline="0" dirty="0">
                <a:solidFill>
                  <a:schemeClr val="tx1"/>
                </a:solidFill>
                <a:effectLst/>
                <a:latin typeface="+mn-lt"/>
                <a:ea typeface="+mn-ea"/>
                <a:cs typeface="+mn-cs"/>
              </a:rPr>
              <a:t>r all three clips, we’ll answer the analysis question, </a:t>
            </a:r>
            <a:r>
              <a:rPr lang="en-US" sz="1200" i="1" u="none" strike="noStrike" kern="1200" baseline="0" dirty="0">
                <a:solidFill>
                  <a:schemeClr val="tx1"/>
                </a:solidFill>
                <a:effectLst/>
                <a:latin typeface="+mn-lt"/>
                <a:ea typeface="+mn-ea"/>
                <a:cs typeface="+mn-cs"/>
              </a:rPr>
              <a:t>Does this </a:t>
            </a:r>
            <a:r>
              <a:rPr lang="en-US" sz="1200" i="1" u="none" strike="noStrike" kern="1200" baseline="0">
                <a:solidFill>
                  <a:schemeClr val="tx1"/>
                </a:solidFill>
                <a:effectLst/>
                <a:latin typeface="+mn-lt"/>
                <a:ea typeface="+mn-ea"/>
                <a:cs typeface="+mn-cs"/>
              </a:rPr>
              <a:t>lesson </a:t>
            </a:r>
            <a:r>
              <a:rPr lang="en-US" sz="1200" i="1" u="none" strike="noStrike" kern="1200">
                <a:solidFill>
                  <a:schemeClr val="tx1"/>
                </a:solidFill>
                <a:effectLst/>
                <a:latin typeface="+mn-lt"/>
                <a:ea typeface="+mn-ea"/>
                <a:cs typeface="+mn-cs"/>
              </a:rPr>
              <a:t>have one </a:t>
            </a:r>
            <a:r>
              <a:rPr lang="en-US" sz="1200" i="1" u="none" strike="noStrike" kern="1200" dirty="0">
                <a:solidFill>
                  <a:schemeClr val="tx1"/>
                </a:solidFill>
                <a:effectLst/>
                <a:latin typeface="+mn-lt"/>
                <a:ea typeface="+mn-ea"/>
                <a:cs typeface="+mn-cs"/>
              </a:rPr>
              <a:t>main learning goal?</a:t>
            </a:r>
            <a:r>
              <a:rPr lang="en-US" sz="1200" u="none" strike="noStrike" kern="1200" dirty="0">
                <a:solidFill>
                  <a:schemeClr val="tx1"/>
                </a:solidFill>
                <a:effectLst/>
                <a:latin typeface="+mn-lt"/>
                <a:ea typeface="+mn-ea"/>
                <a:cs typeface="+mn-cs"/>
              </a:rPr>
              <a: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a:t>
            </a:r>
            <a:r>
              <a:rPr lang="en-US" sz="1200" u="none" strike="noStrike" kern="1200" baseline="0" dirty="0">
                <a:solidFill>
                  <a:schemeClr val="tx1"/>
                </a:solidFill>
                <a:effectLst/>
                <a:latin typeface="+mn-lt"/>
                <a:ea typeface="+mn-ea"/>
                <a:cs typeface="+mn-cs"/>
              </a:rPr>
              <a:t> “If the answer is yes, what is the learning goal? If no, why do you think that’s the case? What do you think is happening in the lesson?”</a:t>
            </a:r>
            <a:endParaRPr lang="en-US" sz="1200" u="sng"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642877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baseline="0" dirty="0"/>
              <a:t>5 min</a:t>
            </a:r>
            <a:endParaRPr lang="en-US" dirty="0"/>
          </a:p>
          <a:p>
            <a:pPr lvl="1"/>
            <a:endParaRPr lang="en-US"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a:t>
            </a:r>
            <a:r>
              <a:rPr lang="en-US" sz="1200" u="none" strike="noStrike" kern="1200" baseline="0" dirty="0">
                <a:solidFill>
                  <a:schemeClr val="tx1"/>
                </a:solidFill>
                <a:effectLst/>
                <a:latin typeface="+mn-lt"/>
                <a:ea typeface="+mn-ea"/>
                <a:cs typeface="+mn-cs"/>
              </a:rPr>
              <a:t> 5.3 in PD program binder)</a:t>
            </a:r>
            <a:r>
              <a:rPr lang="en-US" sz="1200" u="none" strike="noStrike" kern="1200" dirty="0">
                <a:solidFill>
                  <a:schemeClr val="tx1"/>
                </a:solidFill>
                <a:effectLst/>
                <a:latin typeface="+mn-lt"/>
                <a:ea typeface="+mn-ea"/>
                <a:cs typeface="+mn-cs"/>
              </a:rPr>
              <a:t>.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information 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endParaRPr lang="en-US" b="0" dirty="0"/>
          </a:p>
        </p:txBody>
      </p:sp>
      <p:sp>
        <p:nvSpPr>
          <p:cNvPr id="88068" name="Slide Number Placeholder 3"/>
          <p:cNvSpPr>
            <a:spLocks noGrp="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61DACD27-FA39-4615-AD92-18B6193CCF19}" type="slidenum">
              <a:rPr lang="en-US" smtClean="0"/>
              <a:pPr eaLnBrk="1" hangingPunct="1"/>
              <a:t>25</a:t>
            </a:fld>
            <a:endParaRPr lang="en-US"/>
          </a:p>
        </p:txBody>
      </p:sp>
    </p:spTree>
    <p:extLst>
      <p:ext uri="{BB962C8B-B14F-4D97-AF65-F5344CB8AC3E}">
        <p14:creationId xmlns:p14="http://schemas.microsoft.com/office/powerpoint/2010/main" val="2693531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25 min </a:t>
            </a:r>
          </a:p>
          <a:p>
            <a:endParaRPr lang="en-US" baseline="0" dirty="0"/>
          </a:p>
          <a:p>
            <a:pPr lvl="0" fontAlgn="base"/>
            <a:r>
              <a:rPr lang="en-US" sz="1200" u="none" strike="noStrike" kern="1200" dirty="0">
                <a:solidFill>
                  <a:schemeClr val="tx1"/>
                </a:solidFill>
                <a:effectLst/>
                <a:latin typeface="+mn-lt"/>
                <a:ea typeface="+mn-ea"/>
                <a:cs typeface="+mn-cs"/>
              </a:rPr>
              <a:t>a. Before participants analyze the video transcript, remind them of these key points: (1 min) </a:t>
            </a:r>
          </a:p>
          <a:p>
            <a:pPr marL="274320" indent="-137160">
              <a:buFont typeface="Arial" pitchFamily="34" charset="0"/>
              <a:buChar char="•"/>
            </a:pPr>
            <a:r>
              <a:rPr lang="en-US" sz="1200" kern="1200" dirty="0">
                <a:solidFill>
                  <a:schemeClr val="tx1"/>
                </a:solidFill>
                <a:latin typeface="+mn-lt"/>
                <a:ea typeface="+mn-ea"/>
                <a:cs typeface="+mn-cs"/>
              </a:rPr>
              <a:t>A science idea is a full-sentence idea that students could take away as something they learned during the lesson. </a:t>
            </a:r>
          </a:p>
          <a:p>
            <a:pPr marL="274320" indent="-137160">
              <a:buFont typeface="Arial" pitchFamily="34" charset="0"/>
              <a:buChar char="•"/>
            </a:pPr>
            <a:r>
              <a:rPr lang="en-US" sz="1200" kern="1200" dirty="0">
                <a:solidFill>
                  <a:schemeClr val="tx1"/>
                </a:solidFill>
                <a:latin typeface="+mn-lt"/>
                <a:ea typeface="+mn-ea"/>
                <a:cs typeface="+mn-cs"/>
              </a:rPr>
              <a:t>Science ideas are sometimes identified  by linking the teacher’s question with the student’s response.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(8 min):</a:t>
            </a:r>
            <a:r>
              <a:rPr lang="en-US" sz="1200" kern="1200" dirty="0">
                <a:solidFill>
                  <a:schemeClr val="tx1"/>
                </a:solidFill>
                <a:latin typeface="+mn-lt"/>
                <a:ea typeface="+mn-ea"/>
                <a:cs typeface="+mn-cs"/>
              </a:rPr>
              <a:t> “Study the video transcript and write in your notebooks any science ideas you identify in the discussion.”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 (5 min):</a:t>
            </a:r>
            <a:r>
              <a:rPr lang="en-US" sz="1200" kern="1200" dirty="0">
                <a:solidFill>
                  <a:schemeClr val="tx1"/>
                </a:solidFill>
                <a:latin typeface="+mn-lt"/>
                <a:ea typeface="+mn-ea"/>
                <a:cs typeface="+mn-cs"/>
              </a:rPr>
              <a:t> “Pair</a:t>
            </a:r>
            <a:r>
              <a:rPr lang="en-US" sz="1200" kern="1200" baseline="0" dirty="0">
                <a:solidFill>
                  <a:schemeClr val="tx1"/>
                </a:solidFill>
                <a:latin typeface="+mn-lt"/>
                <a:ea typeface="+mn-ea"/>
                <a:cs typeface="+mn-cs"/>
              </a:rPr>
              <a:t> up and c</a:t>
            </a:r>
            <a:r>
              <a:rPr lang="en-US" sz="1200" kern="1200" dirty="0">
                <a:solidFill>
                  <a:schemeClr val="tx1"/>
                </a:solidFill>
                <a:latin typeface="+mn-lt"/>
                <a:ea typeface="+mn-ea"/>
                <a:cs typeface="+mn-cs"/>
              </a:rPr>
              <a:t>ompare the science ideas you identified. Then discuss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 (11 min): </a:t>
            </a:r>
            <a:r>
              <a:rPr lang="en-US" sz="1200" kern="1200" dirty="0">
                <a:solidFill>
                  <a:schemeClr val="tx1"/>
                </a:solidFill>
                <a:latin typeface="+mn-lt"/>
                <a:ea typeface="+mn-ea"/>
                <a:cs typeface="+mn-cs"/>
              </a:rPr>
              <a:t>Have participants share what they think might be the main learning goal of this lesson, using their analyses of the science ideas they identified.</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e. List</a:t>
            </a:r>
            <a:r>
              <a:rPr lang="en-US" sz="1200" kern="1200" dirty="0">
                <a:solidFill>
                  <a:schemeClr val="tx1"/>
                </a:solidFill>
                <a:latin typeface="+mn-lt"/>
                <a:ea typeface="+mn-ea"/>
                <a:cs typeface="+mn-cs"/>
              </a:rPr>
              <a:t> the possible learning goals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Let participants know they’ll revisit this list of possible main learning goals for the lesson after they watch the remaining video clips.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228600" indent="-182880">
              <a:buFont typeface="Arial" pitchFamily="34" charset="0"/>
              <a:buChar char="•"/>
            </a:pPr>
            <a:r>
              <a:rPr lang="en-US" sz="1200" kern="1200" dirty="0">
                <a:solidFill>
                  <a:schemeClr val="tx1"/>
                </a:solidFill>
                <a:latin typeface="+mn-lt"/>
                <a:ea typeface="+mn-ea"/>
                <a:cs typeface="+mn-cs"/>
              </a:rPr>
              <a:t>The unit central question is “Why are some places on Earth hotter than others at different times of the year?” The focus question for this lesson is “How does being near the ocean or at a higher elevation affect air temperature?”  </a:t>
            </a:r>
          </a:p>
          <a:p>
            <a:pPr marL="228600" indent="-182880">
              <a:buFont typeface="Arial" pitchFamily="34" charset="0"/>
              <a:buChar char="•"/>
            </a:pPr>
            <a:r>
              <a:rPr lang="en-US" sz="1200" kern="1200" dirty="0">
                <a:solidFill>
                  <a:schemeClr val="tx1"/>
                </a:solidFill>
                <a:latin typeface="+mn-lt"/>
                <a:ea typeface="+mn-ea"/>
                <a:cs typeface="+mn-cs"/>
              </a:rPr>
              <a:t>The following ideas emerge about the simulation:</a:t>
            </a:r>
          </a:p>
          <a:p>
            <a:pPr marL="457200" indent="-228600">
              <a:buFont typeface="Arial" pitchFamily="34" charset="0"/>
              <a:buChar char="•"/>
            </a:pPr>
            <a:r>
              <a:rPr lang="en-US" sz="1200" kern="1200" dirty="0">
                <a:solidFill>
                  <a:schemeClr val="tx1"/>
                </a:solidFill>
                <a:latin typeface="+mn-lt"/>
                <a:ea typeface="+mn-ea"/>
                <a:cs typeface="+mn-cs"/>
              </a:rPr>
              <a:t>The heat lamp represents the Sun (video segment 0:00:12.1).</a:t>
            </a:r>
          </a:p>
          <a:p>
            <a:pPr marL="457200" indent="-228600">
              <a:buFont typeface="Arial" pitchFamily="34" charset="0"/>
              <a:buChar char="•"/>
            </a:pPr>
            <a:r>
              <a:rPr lang="en-US" sz="1200" kern="1200" dirty="0">
                <a:solidFill>
                  <a:schemeClr val="tx1"/>
                </a:solidFill>
                <a:latin typeface="+mn-lt"/>
                <a:ea typeface="+mn-ea"/>
                <a:cs typeface="+mn-cs"/>
              </a:rPr>
              <a:t>Students will test the impact that heating has on soil and water and relate this to temperature patterns in San Francisco, Colorado Springs, and St. Louis, Missouri (segments 0:00:20.7 and 0:00:37.5).</a:t>
            </a:r>
          </a:p>
          <a:p>
            <a:pPr marL="457200" indent="-228600">
              <a:buFont typeface="Arial" pitchFamily="34" charset="0"/>
              <a:buChar char="•"/>
            </a:pPr>
            <a:r>
              <a:rPr lang="en-US" sz="1200" kern="1200" dirty="0">
                <a:solidFill>
                  <a:schemeClr val="tx1"/>
                </a:solidFill>
                <a:latin typeface="+mn-lt"/>
                <a:ea typeface="+mn-ea"/>
                <a:cs typeface="+mn-cs"/>
              </a:rPr>
              <a:t>When the heat lamp is off, it represents winter (segment 0:00:31.4).</a:t>
            </a:r>
          </a:p>
          <a:p>
            <a:pPr marL="457200" indent="-228600">
              <a:buFont typeface="Arial" pitchFamily="34" charset="0"/>
              <a:buChar char="•"/>
            </a:pPr>
            <a:r>
              <a:rPr lang="en-US" sz="1200" kern="1200" dirty="0">
                <a:solidFill>
                  <a:schemeClr val="tx1"/>
                </a:solidFill>
                <a:latin typeface="+mn-lt"/>
                <a:ea typeface="+mn-ea"/>
                <a:cs typeface="+mn-cs"/>
              </a:rPr>
              <a:t>When the heat lamp is on, it represents summer (segment 0:00:36:8). </a:t>
            </a:r>
          </a:p>
          <a:p>
            <a:pPr marL="228600" indent="-182880">
              <a:buFont typeface="Arial" pitchFamily="34" charset="0"/>
              <a:buChar char="•"/>
            </a:pPr>
            <a:r>
              <a:rPr lang="en-US" sz="1200" kern="1200" dirty="0">
                <a:solidFill>
                  <a:schemeClr val="tx1"/>
                </a:solidFill>
                <a:latin typeface="+mn-lt"/>
                <a:ea typeface="+mn-ea"/>
                <a:cs typeface="+mn-cs"/>
              </a:rPr>
              <a:t>The teacher prompts students to recall other ideas they learned about in previous lessons: </a:t>
            </a:r>
          </a:p>
          <a:p>
            <a:pPr marL="457200" indent="-228600">
              <a:buFont typeface="Arial" pitchFamily="34" charset="0"/>
              <a:buChar char="•"/>
            </a:pPr>
            <a:r>
              <a:rPr lang="en-US" sz="1200" kern="1200" dirty="0">
                <a:solidFill>
                  <a:schemeClr val="tx1"/>
                </a:solidFill>
                <a:latin typeface="+mn-lt"/>
                <a:ea typeface="+mn-ea"/>
                <a:cs typeface="+mn-cs"/>
              </a:rPr>
              <a:t>The curve of Earth’s surface affects climate at different locations (segment 0:00:59.3).</a:t>
            </a:r>
          </a:p>
          <a:p>
            <a:pPr marL="457200" indent="-228600">
              <a:buFont typeface="Arial" pitchFamily="34" charset="0"/>
              <a:buChar char="•"/>
            </a:pPr>
            <a:r>
              <a:rPr lang="en-US" sz="1200" kern="1200" dirty="0">
                <a:solidFill>
                  <a:schemeClr val="tx1"/>
                </a:solidFill>
                <a:latin typeface="+mn-lt"/>
                <a:ea typeface="+mn-ea"/>
                <a:cs typeface="+mn-cs"/>
              </a:rPr>
              <a:t>The distance between Earth and the Sun stays constant throughout the year at 93 million miles (segments 0:01:11.8–0:01:18.5).</a:t>
            </a:r>
          </a:p>
          <a:p>
            <a:pPr marL="457200" indent="-228600">
              <a:buFont typeface="Arial" pitchFamily="34" charset="0"/>
              <a:buChar char="•"/>
            </a:pPr>
            <a:r>
              <a:rPr lang="en-US" sz="1200" kern="1200" dirty="0">
                <a:solidFill>
                  <a:schemeClr val="tx1"/>
                </a:solidFill>
                <a:latin typeface="+mn-lt"/>
                <a:ea typeface="+mn-ea"/>
                <a:cs typeface="+mn-cs"/>
              </a:rPr>
              <a:t>Earth’s tilt is essentially constant at 23.5 degrees (segments 0:01:21.1–0:01:42.1).</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main learning goal: </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In addition to the factors that cause uneven heating on Earth, such as the curve of Earth’s surface, Earth’s tilt and orbit, and latitude, another factor that impacts an area’s climate is proximity to a large body of water.</a:t>
            </a:r>
            <a:r>
              <a:rPr lang="en-US" sz="1200" b="1" u="sng"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323361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baseline="0" dirty="0"/>
              <a:t>5 min</a:t>
            </a:r>
          </a:p>
          <a:p>
            <a:endParaRPr lang="en-US" sz="1500"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a:t>
            </a:r>
            <a:r>
              <a:rPr lang="en-US" sz="1200" u="none" strike="noStrike" kern="1200" baseline="0" dirty="0">
                <a:solidFill>
                  <a:schemeClr val="tx1"/>
                </a:solidFill>
                <a:effectLst/>
                <a:latin typeface="+mn-lt"/>
                <a:ea typeface="+mn-ea"/>
                <a:cs typeface="+mn-cs"/>
              </a:rPr>
              <a:t> 5.4 in PD binder)</a:t>
            </a:r>
            <a:r>
              <a:rPr lang="en-US" sz="1200" u="none" strike="noStrike" kern="1200" dirty="0">
                <a:solidFill>
                  <a:schemeClr val="tx1"/>
                </a:solidFill>
                <a:effectLst/>
                <a:latin typeface="+mn-lt"/>
                <a:ea typeface="+mn-ea"/>
                <a:cs typeface="+mn-cs"/>
              </a:rPr>
              <a:t>.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instructions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endParaRPr lang="en-US" dirty="0"/>
          </a:p>
          <a:p>
            <a:endParaRPr lang="en-US" dirty="0"/>
          </a:p>
        </p:txBody>
      </p:sp>
      <p:sp>
        <p:nvSpPr>
          <p:cNvPr id="88068" name="Slide Number Placeholder 3"/>
          <p:cNvSpPr>
            <a:spLocks noGrp="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61DACD27-FA39-4615-AD92-18B6193CCF19}" type="slidenum">
              <a:rPr lang="en-US" smtClean="0"/>
              <a:pPr eaLnBrk="1" hangingPunct="1"/>
              <a:t>27</a:t>
            </a:fld>
            <a:endParaRPr lang="en-US"/>
          </a:p>
        </p:txBody>
      </p:sp>
    </p:spTree>
    <p:extLst>
      <p:ext uri="{BB962C8B-B14F-4D97-AF65-F5344CB8AC3E}">
        <p14:creationId xmlns:p14="http://schemas.microsoft.com/office/powerpoint/2010/main" val="131043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a:t>
            </a:r>
            <a:r>
              <a:rPr lang="en-US" baseline="0" dirty="0"/>
              <a:t> min</a:t>
            </a:r>
          </a:p>
          <a:p>
            <a:endParaRPr lang="en-US"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This video clip includes two segments. For the sake of time, show only the first segment, stopping the video at 1:18. </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Review</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 definitions of a science idea and a student idea. Remind</a:t>
            </a:r>
            <a:r>
              <a:rPr lang="en-US" sz="1200" u="none" strike="noStrike" kern="1200" baseline="0" dirty="0">
                <a:solidFill>
                  <a:schemeClr val="tx1"/>
                </a:solidFill>
                <a:effectLst/>
                <a:latin typeface="+mn-lt"/>
                <a:ea typeface="+mn-ea"/>
                <a:cs typeface="+mn-cs"/>
              </a:rPr>
              <a:t> participants that students can express </a:t>
            </a:r>
            <a:r>
              <a:rPr lang="en-US" sz="1200" u="none" strike="noStrike" kern="1200" dirty="0">
                <a:solidFill>
                  <a:schemeClr val="tx1"/>
                </a:solidFill>
                <a:effectLst/>
                <a:latin typeface="+mn-lt"/>
                <a:ea typeface="+mn-ea"/>
                <a:cs typeface="+mn-cs"/>
              </a:rPr>
              <a:t>correct science ideas and inaccurate student ideas at the same time. (1 min)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(8 min):</a:t>
            </a:r>
            <a:r>
              <a:rPr lang="en-US" sz="1200" kern="1200" dirty="0">
                <a:solidFill>
                  <a:schemeClr val="tx1"/>
                </a:solidFill>
                <a:latin typeface="+mn-lt"/>
                <a:ea typeface="+mn-ea"/>
                <a:cs typeface="+mn-cs"/>
              </a:rPr>
              <a:t> “Study the video transcript and write in your notebooks any student ideas and science ideas you identify.”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 (5 min):</a:t>
            </a:r>
            <a:r>
              <a:rPr lang="en-US" sz="1200" kern="1200" dirty="0">
                <a:solidFill>
                  <a:schemeClr val="tx1"/>
                </a:solidFill>
                <a:latin typeface="+mn-lt"/>
                <a:ea typeface="+mn-ea"/>
                <a:cs typeface="+mn-cs"/>
              </a:rPr>
              <a:t> “Pair up and compare the student ideas and science ideas you identified. Then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 (11 min): </a:t>
            </a:r>
            <a:r>
              <a:rPr lang="en-US" sz="1200" kern="1200" dirty="0">
                <a:solidFill>
                  <a:schemeClr val="tx1"/>
                </a:solidFill>
                <a:latin typeface="+mn-lt"/>
                <a:ea typeface="+mn-ea"/>
                <a:cs typeface="+mn-cs"/>
              </a:rPr>
              <a:t>Have participants share out what they think might be the main learning goal of this lesson, using their analyses of the science ideas they identified to support their suggestions.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e.</a:t>
            </a:r>
            <a:r>
              <a:rPr lang="en-US" sz="1200" u="none" kern="1200" baseline="0" dirty="0">
                <a:solidFill>
                  <a:schemeClr val="tx1"/>
                </a:solidFill>
                <a:latin typeface="+mn-lt"/>
                <a:ea typeface="+mn-ea"/>
                <a:cs typeface="+mn-cs"/>
              </a:rPr>
              <a:t> </a:t>
            </a:r>
            <a:r>
              <a:rPr lang="en-US" sz="1200" u="none" kern="1200" dirty="0">
                <a:solidFill>
                  <a:schemeClr val="tx1"/>
                </a:solidFill>
                <a:latin typeface="+mn-lt"/>
                <a:ea typeface="+mn-ea"/>
                <a:cs typeface="+mn-cs"/>
              </a:rPr>
              <a:t>List </a:t>
            </a:r>
            <a:r>
              <a:rPr lang="en-US" sz="1200" kern="1200" dirty="0">
                <a:solidFill>
                  <a:schemeClr val="tx1"/>
                </a:solidFill>
                <a:latin typeface="+mn-lt"/>
                <a:ea typeface="+mn-ea"/>
                <a:cs typeface="+mn-cs"/>
              </a:rPr>
              <a:t>the possible learning goals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Let participants know they’ll revisit this list of possible main learning goals for the lesson after they watch one more video clip.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228600" indent="-182880">
              <a:buFont typeface="Arial" pitchFamily="34" charset="0"/>
              <a:buChar char="•"/>
            </a:pPr>
            <a:r>
              <a:rPr lang="en-US" sz="1200" kern="1200" dirty="0">
                <a:solidFill>
                  <a:schemeClr val="tx1"/>
                </a:solidFill>
                <a:latin typeface="+mn-lt"/>
                <a:ea typeface="+mn-ea"/>
                <a:cs typeface="+mn-cs"/>
              </a:rPr>
              <a:t>The clip begins with a student stating that water cools down slower and heats up faster—an idea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supported by the data (video segment 0:00:01.4).</a:t>
            </a:r>
          </a:p>
          <a:p>
            <a:pPr marL="228600" indent="-182880">
              <a:buFont typeface="Arial" pitchFamily="34" charset="0"/>
              <a:buChar char="•"/>
            </a:pPr>
            <a:r>
              <a:rPr lang="en-US" sz="1200" kern="1200" dirty="0">
                <a:solidFill>
                  <a:schemeClr val="tx1"/>
                </a:solidFill>
                <a:latin typeface="+mn-lt"/>
                <a:ea typeface="+mn-ea"/>
                <a:cs typeface="+mn-cs"/>
              </a:rPr>
              <a:t>The teacher asks students to link the simulation results to real cities like San Francisco (segment 0:00:19.7).</a:t>
            </a:r>
          </a:p>
          <a:p>
            <a:pPr marL="228600" indent="-182880">
              <a:buFont typeface="Arial" pitchFamily="34" charset="0"/>
              <a:buChar char="•"/>
            </a:pPr>
            <a:r>
              <a:rPr lang="en-US" sz="1200" kern="1200" dirty="0">
                <a:solidFill>
                  <a:schemeClr val="tx1"/>
                </a:solidFill>
                <a:latin typeface="+mn-lt"/>
                <a:ea typeface="+mn-ea"/>
                <a:cs typeface="+mn-cs"/>
              </a:rPr>
              <a:t>Referring specifically to the data, a student points out that the soil heats up faster (segment 0:00:54.4).</a:t>
            </a:r>
          </a:p>
          <a:p>
            <a:pPr marL="228600" indent="-182880">
              <a:buFont typeface="Arial" pitchFamily="34" charset="0"/>
              <a:buChar char="•"/>
            </a:pPr>
            <a:r>
              <a:rPr lang="en-US" sz="1200" kern="1200" dirty="0">
                <a:solidFill>
                  <a:schemeClr val="tx1"/>
                </a:solidFill>
                <a:latin typeface="+mn-lt"/>
                <a:ea typeface="+mn-ea"/>
                <a:cs typeface="+mn-cs"/>
              </a:rPr>
              <a:t>Again referring to the data, students show that water heats up more slowly than soil (segments 0:01:04.3–0:01:39.9).</a:t>
            </a:r>
          </a:p>
          <a:p>
            <a:pPr marL="228600" indent="-182880">
              <a:buFont typeface="Arial" pitchFamily="34" charset="0"/>
              <a:buChar char="•"/>
            </a:pPr>
            <a:r>
              <a:rPr lang="en-US" sz="1200" kern="1200" dirty="0">
                <a:solidFill>
                  <a:schemeClr val="tx1"/>
                </a:solidFill>
                <a:latin typeface="+mn-lt"/>
                <a:ea typeface="+mn-ea"/>
                <a:cs typeface="+mn-cs"/>
              </a:rPr>
              <a:t>At segment 0:02:21.6, the teacher again asks students to link the data they collected in the simulation to the actual temperature readings (plotted on graphs in lesson 5) of three US cities (San Francisco, Colorado Springs, and St. Louis); however, he doesn’t stick around to hear whether students are making the connections.   </a:t>
            </a:r>
          </a:p>
          <a:p>
            <a:pPr marL="228600" indent="-182880">
              <a:buFont typeface="Arial" pitchFamily="34" charset="0"/>
              <a:buChar char="•"/>
            </a:pPr>
            <a:r>
              <a:rPr lang="en-US" sz="1200" kern="1200" dirty="0">
                <a:solidFill>
                  <a:schemeClr val="tx1"/>
                </a:solidFill>
                <a:latin typeface="+mn-lt"/>
                <a:ea typeface="+mn-ea"/>
                <a:cs typeface="+mn-cs"/>
              </a:rPr>
              <a:t>The discussion is entirely focused on different rates of heating for water and soil. At this point, it’s unclear whether students are connecting the simulation results to differential heating in three US cities, but the discussion is consistent with the main learning goal identified in the first clip.</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extLst>
      <p:ext uri="{BB962C8B-B14F-4D97-AF65-F5344CB8AC3E}">
        <p14:creationId xmlns:p14="http://schemas.microsoft.com/office/powerpoint/2010/main" val="2769610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pPr lvl="1"/>
            <a:endParaRPr lang="en-US" sz="1500"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 5.5 in PD binder).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instructions 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extLst>
      <p:ext uri="{BB962C8B-B14F-4D97-AF65-F5344CB8AC3E}">
        <p14:creationId xmlns:p14="http://schemas.microsoft.com/office/powerpoint/2010/main" val="9432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latin typeface="Arial" charset="0"/>
              </a:rPr>
              <a:t>5 min </a:t>
            </a:r>
          </a:p>
          <a:p>
            <a:pPr eaLnBrk="1" hangingPunct="1"/>
            <a:endParaRPr lang="en-US" sz="1300" dirty="0">
              <a:latin typeface="Arial" charset="0"/>
            </a:endParaRPr>
          </a:p>
          <a:p>
            <a:pPr lvl="0" fontAlgn="base"/>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Give participants time to review your feedback on their reflections from day 4 and offer reactions, comments, or follow-up questions.</a:t>
            </a:r>
            <a:endParaRPr lang="en-US" sz="1200" u="none" strike="noStrike"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dirty="0" err="1"/>
              <a:t>STeLLA</a:t>
            </a:r>
            <a:r>
              <a:rPr lang="en-US" dirty="0"/>
              <a:t>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(8</a:t>
            </a:r>
            <a:r>
              <a:rPr lang="en-US" sz="1200" b="1" u="none" strike="noStrike" kern="1200" baseline="0" dirty="0">
                <a:solidFill>
                  <a:schemeClr val="tx1"/>
                </a:solidFill>
                <a:effectLst/>
                <a:latin typeface="+mn-lt"/>
                <a:ea typeface="+mn-ea"/>
                <a:cs typeface="+mn-cs"/>
              </a:rPr>
              <a:t> min)</a:t>
            </a:r>
            <a:r>
              <a:rPr lang="en-US" sz="1200" b="1" u="none" strike="noStrike" kern="1200" dirty="0">
                <a:solidFill>
                  <a:schemeClr val="tx1"/>
                </a:solidFill>
                <a:effectLst/>
                <a:latin typeface="+mn-lt"/>
                <a:ea typeface="+mn-ea"/>
                <a:cs typeface="+mn-cs"/>
              </a:rPr>
              <a:t>:</a:t>
            </a:r>
            <a:r>
              <a:rPr lang="en-US" sz="1200" u="none" strike="noStrike" kern="1200" dirty="0">
                <a:solidFill>
                  <a:schemeClr val="tx1"/>
                </a:solidFill>
                <a:effectLst/>
                <a:latin typeface="+mn-lt"/>
                <a:ea typeface="+mn-ea"/>
                <a:cs typeface="+mn-cs"/>
              </a:rPr>
              <a:t> “Study the video transcript and write in your notebooks any student ideas and science ideas you identify.”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b="1" kern="1200" baseline="0" dirty="0">
                <a:solidFill>
                  <a:schemeClr val="tx1"/>
                </a:solidFill>
                <a:latin typeface="+mn-lt"/>
                <a:ea typeface="+mn-ea"/>
                <a:cs typeface="+mn-cs"/>
              </a:rPr>
              <a:t> (5 min):</a:t>
            </a:r>
            <a:r>
              <a:rPr lang="en-US" sz="1200" kern="1200" dirty="0">
                <a:solidFill>
                  <a:schemeClr val="tx1"/>
                </a:solidFill>
                <a:latin typeface="+mn-lt"/>
                <a:ea typeface="+mn-ea"/>
                <a:cs typeface="+mn-cs"/>
              </a:rPr>
              <a:t> “Pair up and compare the student ideas and science ideas you identified on the transcript. Then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 (11 min): </a:t>
            </a:r>
            <a:r>
              <a:rPr lang="en-US" sz="1200" kern="1200" dirty="0">
                <a:solidFill>
                  <a:schemeClr val="tx1"/>
                </a:solidFill>
                <a:latin typeface="+mn-lt"/>
                <a:ea typeface="+mn-ea"/>
                <a:cs typeface="+mn-cs"/>
              </a:rPr>
              <a:t>Have participants share what they think might be the main learning goal of this lesson, using their analyses of the science ideas they identified to support their suggestions.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d. List</a:t>
            </a:r>
            <a:r>
              <a:rPr lang="en-US" sz="1200" kern="1200" dirty="0">
                <a:solidFill>
                  <a:schemeClr val="tx1"/>
                </a:solidFill>
                <a:latin typeface="+mn-lt"/>
                <a:ea typeface="+mn-ea"/>
                <a:cs typeface="+mn-cs"/>
              </a:rPr>
              <a:t> the science ideas and possible learning goals on chart paper.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“Did the three video clips develop coherence across the lesson or include too many ideas that didn’t support the main learning goal?”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228600" indent="-182880">
              <a:buFont typeface="Arial" pitchFamily="34" charset="0"/>
              <a:buChar char="•"/>
            </a:pPr>
            <a:r>
              <a:rPr lang="en-US" sz="1200" kern="1200" dirty="0">
                <a:solidFill>
                  <a:schemeClr val="tx1"/>
                </a:solidFill>
                <a:latin typeface="+mn-lt"/>
                <a:ea typeface="+mn-ea"/>
                <a:cs typeface="+mn-cs"/>
              </a:rPr>
              <a:t>In this whole-group lesson summary, the teacher asks students if they’ve answered the day’s focus question regarding the impact of proximity to water and elevation on the average temperature of cities at the same latitude.  </a:t>
            </a:r>
          </a:p>
          <a:p>
            <a:pPr marL="228600" indent="-182880">
              <a:buFont typeface="Arial" pitchFamily="34" charset="0"/>
              <a:buChar char="•"/>
            </a:pPr>
            <a:r>
              <a:rPr lang="en-US" sz="1200" kern="1200" dirty="0">
                <a:solidFill>
                  <a:schemeClr val="tx1"/>
                </a:solidFill>
                <a:latin typeface="+mn-lt"/>
                <a:ea typeface="+mn-ea"/>
                <a:cs typeface="+mn-cs"/>
              </a:rPr>
              <a:t>Referring to their data from the simulation, students claim that water retains heat, thus keeping it hot or warm throughout the year (video segment 0:00:17.2), and the soil temperature fluctuated greatly (segment 0:00:28.1).</a:t>
            </a:r>
          </a:p>
          <a:p>
            <a:pPr marL="228600" indent="-182880">
              <a:buFont typeface="Arial" pitchFamily="34" charset="0"/>
              <a:buChar char="•"/>
            </a:pPr>
            <a:r>
              <a:rPr lang="en-US" sz="1200" kern="1200" dirty="0">
                <a:solidFill>
                  <a:schemeClr val="tx1"/>
                </a:solidFill>
                <a:latin typeface="+mn-lt"/>
                <a:ea typeface="+mn-ea"/>
                <a:cs typeface="+mn-cs"/>
              </a:rPr>
              <a:t>Students didn’t specifically relate the soil and water data to the three US cities. </a:t>
            </a:r>
          </a:p>
          <a:p>
            <a:pPr marL="228600" indent="-182880">
              <a:buFont typeface="Arial" pitchFamily="34" charset="0"/>
              <a:buChar char="•"/>
            </a:pPr>
            <a:r>
              <a:rPr lang="en-US" sz="1200" kern="1200" dirty="0">
                <a:solidFill>
                  <a:schemeClr val="tx1"/>
                </a:solidFill>
                <a:latin typeface="+mn-lt"/>
                <a:ea typeface="+mn-ea"/>
                <a:cs typeface="+mn-cs"/>
              </a:rPr>
              <a:t>Students also refer to St. Louis as being really flat (no mountains) but don’t relate any ideas about how elevation might impact a location’s temperature. It’s unclear whether they understood the connection between elevation and temperature.  </a:t>
            </a:r>
          </a:p>
          <a:p>
            <a:pPr marL="228600" indent="-182880">
              <a:buFont typeface="Arial" pitchFamily="34" charset="0"/>
              <a:buChar char="•"/>
            </a:pPr>
            <a:r>
              <a:rPr lang="en-US" sz="1200" kern="1200" dirty="0">
                <a:solidFill>
                  <a:schemeClr val="tx1"/>
                </a:solidFill>
                <a:latin typeface="+mn-lt"/>
                <a:ea typeface="+mn-ea"/>
                <a:cs typeface="+mn-cs"/>
              </a:rPr>
              <a:t>Whereas the stated focus question indicates that there is a dual focus in this lesson on proximity to water and elevation as factors causing temperature variation, from the clips we viewed and the lesson summary, it appears that the main learning goal was mostly about proximity to water. This is consistent with what was identified in clips 1 and 2. Participants may notice that the students don’t make a clear connection in the three clips between their data and the three US cities.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extLst>
      <p:ext uri="{BB962C8B-B14F-4D97-AF65-F5344CB8AC3E}">
        <p14:creationId xmlns:p14="http://schemas.microsoft.com/office/powerpoint/2010/main" val="817386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first question on the slide and reach a consensus on the main learning goal for the lesson.</a:t>
            </a:r>
          </a:p>
          <a:p>
            <a:pPr lvl="0" fontAlgn="base"/>
            <a:endParaRPr lang="en-US" sz="1200" b="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u="none" strike="noStrike" kern="1200" dirty="0">
                <a:solidFill>
                  <a:schemeClr val="tx1"/>
                </a:solidFill>
                <a:effectLst/>
                <a:latin typeface="+mn-lt"/>
                <a:ea typeface="+mn-ea"/>
                <a:cs typeface="+mn-cs"/>
              </a:rPr>
              <a:t>Ideal response: </a:t>
            </a:r>
            <a:r>
              <a:rPr lang="en-US" sz="1200" i="1" kern="1200" dirty="0">
                <a:solidFill>
                  <a:schemeClr val="tx1"/>
                </a:solidFill>
                <a:latin typeface="+mn-lt"/>
                <a:ea typeface="+mn-ea"/>
                <a:cs typeface="+mn-cs"/>
              </a:rPr>
              <a:t>Earth’s daily spin (rotation), yearly orbit (revolution), and tilt contribute to changes in temperature that relate to differences in an area’s overall climate and daily changes in weather.</a:t>
            </a:r>
            <a:r>
              <a:rPr lang="en-US" i="1" dirty="0"/>
              <a:t> </a:t>
            </a:r>
            <a:endParaRPr lang="en-US" sz="1200" i="1"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in pairs to answer the criteria questions in Analysis Guide A for this agreed-upon main</a:t>
            </a:r>
            <a:r>
              <a:rPr lang="en-US" sz="1200" kern="1200" baseline="0" dirty="0">
                <a:solidFill>
                  <a:schemeClr val="tx1"/>
                </a:solidFill>
                <a:latin typeface="+mn-lt"/>
                <a:ea typeface="+mn-ea"/>
                <a:cs typeface="+mn-cs"/>
              </a:rPr>
              <a:t> learning goal</a:t>
            </a:r>
            <a:r>
              <a:rPr lang="en-US" sz="1200" kern="1200" dirty="0">
                <a:solidFill>
                  <a:schemeClr val="tx1"/>
                </a:solidFill>
                <a:latin typeface="+mn-lt"/>
                <a:ea typeface="+mn-ea"/>
                <a:cs typeface="+mn-cs"/>
              </a:rPr>
              <a:t>. Also have them identify any supporting science ideas that don’t closely match the main learning goal.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Analysis Guide A and the final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228600" indent="-182880">
              <a:buFont typeface="Arial" pitchFamily="34" charset="0"/>
              <a:buChar char="•"/>
            </a:pPr>
            <a:r>
              <a:rPr lang="en-US" sz="1200" kern="1200" dirty="0">
                <a:solidFill>
                  <a:schemeClr val="tx1"/>
                </a:solidFill>
                <a:latin typeface="+mn-lt"/>
                <a:ea typeface="+mn-ea"/>
                <a:cs typeface="+mn-cs"/>
              </a:rPr>
              <a:t>There does appear to be one main learning goal in this lesson: Water holds heat energy and doesn’t fluctuate as much as soil; therefore, locations closer to large bodies of water would have a more stable temperature with less fluctuation between winter and summer. The fact that the focus question refers to the impact of elevation on a location’s temperature patterns seems to distract from the main learning goal. Students don’t have much to say about elevation’s influence on temperature other than observing in the lesson summary that St. Louis is flat.</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extLst>
      <p:ext uri="{BB962C8B-B14F-4D97-AF65-F5344CB8AC3E}">
        <p14:creationId xmlns:p14="http://schemas.microsoft.com/office/powerpoint/2010/main" val="1501347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b="1" kern="1200" dirty="0">
                <a:solidFill>
                  <a:schemeClr val="tx1"/>
                </a:solidFill>
                <a:effectLst/>
                <a:latin typeface="+mn-lt"/>
                <a:ea typeface="+mn-ea"/>
                <a:cs typeface="+mn-cs"/>
              </a:rPr>
              <a:t>Note: </a:t>
            </a:r>
            <a:r>
              <a:rPr lang="en-US" sz="1200" kern="1200" dirty="0">
                <a:solidFill>
                  <a:schemeClr val="tx1"/>
                </a:solidFill>
                <a:latin typeface="+mn-lt"/>
                <a:ea typeface="+mn-ea"/>
                <a:cs typeface="+mn-cs"/>
              </a:rPr>
              <a:t>This slide is </a:t>
            </a:r>
            <a:r>
              <a:rPr lang="en-US" sz="1200" b="1" kern="1200" dirty="0">
                <a:solidFill>
                  <a:schemeClr val="tx1"/>
                </a:solidFill>
                <a:latin typeface="+mn-lt"/>
                <a:ea typeface="+mn-ea"/>
                <a:cs typeface="+mn-cs"/>
              </a:rPr>
              <a:t>optional</a:t>
            </a:r>
            <a:r>
              <a:rPr lang="en-US" sz="1200" kern="1200" dirty="0">
                <a:solidFill>
                  <a:schemeClr val="tx1"/>
                </a:solidFill>
                <a:latin typeface="+mn-lt"/>
                <a:ea typeface="+mn-ea"/>
                <a:cs typeface="+mn-cs"/>
              </a:rPr>
              <a:t> if time is running short. It’s designed to help participants see how the lesson plans are written to highlight the main learning goal and science ideas that support the main learning goal. </a:t>
            </a:r>
          </a:p>
          <a:p>
            <a:pPr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Have participants examine the main learning goals for lessons 1a and 1b in the scope and sequence chart of their lesson plans binder. Then have them review the supporting science ideas in the Science Content Storyline column.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two patterns do students identify in these lessons?”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Encourage participants to keep the identified patterns in mind throughout the lesson sequence.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1085750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33</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a:t>
            </a:r>
            <a:r>
              <a:rPr lang="en-US" altLang="en-US" baseline="0" dirty="0"/>
              <a:t> than 1 min</a:t>
            </a:r>
          </a:p>
          <a:p>
            <a:pPr eaLnBrk="1" hangingPunct="1"/>
            <a:endParaRPr lang="en-US" altLang="en-US" baseline="0" dirty="0"/>
          </a:p>
          <a:p>
            <a:pPr marL="228600" lvl="1" indent="-228600">
              <a:buNone/>
            </a:pPr>
            <a:r>
              <a:rPr lang="en-US" sz="1200" kern="1200" dirty="0">
                <a:solidFill>
                  <a:schemeClr val="tx1"/>
                </a:solidFill>
                <a:latin typeface="+mn-lt"/>
                <a:ea typeface="+mn-ea"/>
                <a:cs typeface="+mn-cs"/>
              </a:rPr>
              <a:t>a. “Now let’s begin our investigation of the Sun’s effect on climate.”</a:t>
            </a:r>
          </a:p>
          <a:p>
            <a:pPr marL="228600" lvl="1" indent="-228600">
              <a:buAutoNum type="alphaLcPeriod"/>
            </a:pPr>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Sun’s Effect on Climate Content Background Document and Common Student Ideas about the Sun’s Effect on Climate and Seasons.</a:t>
            </a:r>
          </a:p>
          <a:p>
            <a:pPr marL="228600" lvl="1" indent="-228600">
              <a:buNone/>
            </a:pP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2113866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 min</a:t>
            </a:r>
          </a:p>
          <a:p>
            <a:endParaRPr lang="en-US" baseline="0" dirty="0"/>
          </a:p>
          <a:p>
            <a:r>
              <a:rPr lang="en-US" sz="1200" kern="1200" dirty="0">
                <a:solidFill>
                  <a:schemeClr val="tx1"/>
                </a:solidFill>
                <a:latin typeface="+mn-lt"/>
                <a:ea typeface="+mn-ea"/>
                <a:cs typeface="+mn-cs"/>
              </a:rPr>
              <a:t>a. “Today’s content deepening work will focus on science ideas about the Sun’s effect on climate from SEC lesson 1.”</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1645834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20</a:t>
            </a:r>
            <a:r>
              <a:rPr lang="en-US" baseline="0" dirty="0"/>
              <a:t> min</a:t>
            </a:r>
          </a:p>
          <a:p>
            <a:endParaRPr lang="en-US" baseline="0" dirty="0"/>
          </a:p>
          <a:p>
            <a:pPr marL="0" lvl="1"/>
            <a:r>
              <a:rPr lang="en-US" sz="1200" kern="1200" dirty="0">
                <a:solidFill>
                  <a:schemeClr val="tx1"/>
                </a:solidFill>
                <a:latin typeface="+mn-lt"/>
                <a:ea typeface="+mn-ea"/>
                <a:cs typeface="+mn-cs"/>
              </a:rPr>
              <a:t>a. Introduce the two questions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think about these questions and jot down brief answers in their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are working, create a two-column chart on chart paper to document participants’ responses to these questions. Label one column “Weather” and the other column “Climate.”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 a round-robin discussion, call on participants to share their responses to the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Record participants’ responses on the chart you created. List key words rather than entire sentences.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After everyone has shared their responses, briefly highlight some of the key ideas that characterize weather and climate.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Ask participants these questions: </a:t>
            </a:r>
          </a:p>
          <a:p>
            <a:pPr marL="457200" indent="-228600">
              <a:buFont typeface="Arial" pitchFamily="34" charset="0"/>
              <a:buChar char="•"/>
            </a:pPr>
            <a:r>
              <a:rPr lang="en-US" sz="1200" kern="1200" dirty="0">
                <a:solidFill>
                  <a:schemeClr val="tx1"/>
                </a:solidFill>
                <a:latin typeface="+mn-lt"/>
                <a:ea typeface="+mn-ea"/>
                <a:cs typeface="+mn-cs"/>
              </a:rPr>
              <a:t>Why is it important for students to understand the difference between weather and climate? </a:t>
            </a:r>
          </a:p>
          <a:p>
            <a:pPr marL="457200" indent="-228600">
              <a:buFont typeface="Arial" pitchFamily="34" charset="0"/>
              <a:buChar char="•"/>
            </a:pPr>
            <a:r>
              <a:rPr lang="en-US" sz="1200" kern="1200" dirty="0">
                <a:solidFill>
                  <a:schemeClr val="tx1"/>
                </a:solidFill>
                <a:latin typeface="+mn-lt"/>
                <a:ea typeface="+mn-ea"/>
                <a:cs typeface="+mn-cs"/>
              </a:rPr>
              <a:t>What are the key similarities between these terms? What are the key differences?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pPr marL="0" lvl="1"/>
            <a:r>
              <a:rPr lang="en-US" sz="1200" kern="1200" dirty="0">
                <a:solidFill>
                  <a:schemeClr val="tx1"/>
                </a:solidFill>
                <a:latin typeface="+mn-lt"/>
                <a:ea typeface="+mn-ea"/>
                <a:cs typeface="+mn-cs"/>
              </a:rPr>
              <a:t>a. Go over the instructions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“Next we’ll watch a sequence of five short video clips showing different scenarios. After each clip, you’ll turn to an elbow partner and discuss whether the scenario was an example of weather or climate. Then we’ll vote on the scenario as a group, and I’ll track the results on chart paper.”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“Later we’ll watch two more clips that cover key science ideas related to this activity.”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1 min</a:t>
            </a:r>
          </a:p>
          <a:p>
            <a:pPr marL="0" indent="0">
              <a:buNone/>
            </a:pPr>
            <a:endParaRPr lang="en-US" sz="1200"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Briefly review the list of seven video clips participants will be watching. The first five clips present weather-versus-climate scenarios, and the last two cover key science ideas related to this activity.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To facilitate preloading the video clips, all seven web links are displayed on this slide. Links are also included on slides 38–42 and 49–50. Loading these videos into a web browser before starting this segment will make it easier and more efficient to switch back and forth between this PowerPoint presentation and each of the Internet videos. (See</a:t>
            </a:r>
            <a:r>
              <a:rPr lang="en-US" sz="1200" kern="1200" baseline="0" dirty="0">
                <a:solidFill>
                  <a:schemeClr val="tx1"/>
                </a:solidFill>
                <a:latin typeface="+mn-lt"/>
                <a:ea typeface="+mn-ea"/>
                <a:cs typeface="+mn-cs"/>
              </a:rPr>
              <a:t> overview page for advance preparation instructions.)</a:t>
            </a:r>
          </a:p>
          <a:p>
            <a:endParaRPr lang="en-US" sz="1200" kern="1200" baseline="0" dirty="0">
              <a:solidFill>
                <a:schemeClr val="tx1"/>
              </a:solidFill>
              <a:latin typeface="+mn-lt"/>
              <a:ea typeface="+mn-ea"/>
              <a:cs typeface="+mn-cs"/>
            </a:endParaRPr>
          </a:p>
          <a:p>
            <a:pPr marL="457200" indent="-457200">
              <a:buFont typeface="+mj-lt"/>
              <a:buNone/>
            </a:pPr>
            <a:r>
              <a:rPr lang="en-US" b="1" i="0" dirty="0"/>
              <a:t>Videos credits</a:t>
            </a:r>
            <a:r>
              <a:rPr lang="en-US" b="1" i="0" baseline="0" dirty="0"/>
              <a:t> and total time</a:t>
            </a:r>
            <a:r>
              <a:rPr lang="en-US" b="1" i="0" dirty="0"/>
              <a:t>: </a:t>
            </a:r>
          </a:p>
          <a:p>
            <a:pPr marL="182880" indent="-182880">
              <a:buFont typeface="+mj-lt"/>
              <a:buAutoNum type="arabicPeriod"/>
            </a:pPr>
            <a:r>
              <a:rPr lang="en-US" i="1" dirty="0"/>
              <a:t>Climax, Kansas </a:t>
            </a:r>
            <a:r>
              <a:rPr lang="en-US" i="1" dirty="0" err="1"/>
              <a:t>Supercells</a:t>
            </a:r>
            <a:r>
              <a:rPr lang="en-US" i="1" dirty="0"/>
              <a:t> </a:t>
            </a:r>
            <a:r>
              <a:rPr lang="en-US" sz="1400" dirty="0"/>
              <a:t>(Stephen Locke, 2:57 min); </a:t>
            </a:r>
            <a:r>
              <a:rPr lang="en-US" sz="1200" dirty="0">
                <a:hlinkClick r:id="rId3"/>
              </a:rPr>
              <a:t>https://www.youtube.com/watch?v=Y4EK2r9JJ1k</a:t>
            </a:r>
            <a:endParaRPr lang="en-US" sz="1200" dirty="0"/>
          </a:p>
          <a:p>
            <a:pPr marL="182880" indent="-182880">
              <a:buFont typeface="+mj-lt"/>
              <a:buAutoNum type="arabicPeriod"/>
            </a:pPr>
            <a:r>
              <a:rPr lang="en-US" dirty="0"/>
              <a:t>TV weather forecast </a:t>
            </a:r>
            <a:r>
              <a:rPr lang="en-US" sz="1400" dirty="0"/>
              <a:t>(Jackie Johnson, </a:t>
            </a:r>
            <a:r>
              <a:rPr lang="en-US" sz="1400" i="1" dirty="0"/>
              <a:t>CBS2 News</a:t>
            </a:r>
            <a:r>
              <a:rPr lang="en-US" sz="1400" dirty="0"/>
              <a:t>, 2:37 min); </a:t>
            </a:r>
            <a:r>
              <a:rPr lang="en-US" sz="1200" dirty="0">
                <a:hlinkClick r:id="rId4"/>
              </a:rPr>
              <a:t>https://www.youtube.com/watch?v=zsdQE275PvA</a:t>
            </a:r>
            <a:endParaRPr lang="en-US" sz="1200" dirty="0"/>
          </a:p>
          <a:p>
            <a:pPr marL="182880" indent="-182880">
              <a:buFont typeface="+mj-lt"/>
              <a:buAutoNum type="arabicPeriod"/>
            </a:pPr>
            <a:r>
              <a:rPr lang="en-US" i="1" dirty="0"/>
              <a:t>LA Is on Storm Watch </a:t>
            </a:r>
            <a:r>
              <a:rPr lang="en-US" sz="1400" dirty="0"/>
              <a:t>(</a:t>
            </a:r>
            <a:r>
              <a:rPr lang="en-US" sz="1400" i="1" dirty="0"/>
              <a:t>Jimmy Kimmel Live</a:t>
            </a:r>
            <a:r>
              <a:rPr lang="en-US" sz="1400" dirty="0"/>
              <a:t>, 3:03 min); </a:t>
            </a:r>
            <a:r>
              <a:rPr lang="en-US" sz="1200" dirty="0">
                <a:hlinkClick r:id="rId5"/>
              </a:rPr>
              <a:t>https://www.youtube.com/watch?v=z_pTv-qvRI0</a:t>
            </a:r>
            <a:endParaRPr lang="en-US" sz="1200" dirty="0"/>
          </a:p>
          <a:p>
            <a:pPr marL="182880" indent="-182880">
              <a:buFont typeface="+mj-lt"/>
              <a:buAutoNum type="arabicPeriod"/>
            </a:pPr>
            <a:r>
              <a:rPr lang="en-US" i="1" dirty="0"/>
              <a:t>El Niño Explained </a:t>
            </a:r>
            <a:r>
              <a:rPr lang="en-US" sz="1400" dirty="0"/>
              <a:t>(</a:t>
            </a:r>
            <a:r>
              <a:rPr lang="en-US" sz="1400" dirty="0" err="1"/>
              <a:t>Climatedogs</a:t>
            </a:r>
            <a:r>
              <a:rPr lang="en-US" sz="1400" dirty="0"/>
              <a:t>, 1:19 min); </a:t>
            </a:r>
            <a:r>
              <a:rPr lang="en-US" sz="1200" dirty="0">
                <a:hlinkClick r:id="rId6"/>
              </a:rPr>
              <a:t>https://www.youtube.com/watch?v=yCsMmajLYG4</a:t>
            </a:r>
            <a:endParaRPr lang="en-US" sz="1200" dirty="0"/>
          </a:p>
          <a:p>
            <a:pPr marL="182880" indent="-182880">
              <a:buFont typeface="+mj-lt"/>
              <a:buAutoNum type="arabicPeriod"/>
            </a:pPr>
            <a:r>
              <a:rPr lang="en-US" i="1" dirty="0"/>
              <a:t>Drilling for Ice </a:t>
            </a:r>
            <a:r>
              <a:rPr lang="en-US" sz="1400" dirty="0"/>
              <a:t>(</a:t>
            </a:r>
            <a:r>
              <a:rPr lang="en-US" sz="1400" i="1" dirty="0"/>
              <a:t>Horizon</a:t>
            </a:r>
            <a:r>
              <a:rPr lang="en-US" sz="1400" dirty="0"/>
              <a:t>, BBC,</a:t>
            </a:r>
            <a:r>
              <a:rPr lang="en-US" sz="1400" baseline="0" dirty="0"/>
              <a:t> </a:t>
            </a:r>
            <a:r>
              <a:rPr lang="en-US" sz="1400" dirty="0"/>
              <a:t>3:21 min); </a:t>
            </a:r>
            <a:r>
              <a:rPr lang="en-US" sz="1200" dirty="0">
                <a:hlinkClick r:id="rId7"/>
              </a:rPr>
              <a:t>https://www.youtube.com/watch?v=fuT8Appwak8</a:t>
            </a:r>
            <a:endParaRPr lang="en-US" sz="1200" dirty="0"/>
          </a:p>
          <a:p>
            <a:pPr marL="182880" indent="-182880">
              <a:buFont typeface="+mj-lt"/>
              <a:buAutoNum type="arabicPeriod"/>
            </a:pPr>
            <a:r>
              <a:rPr lang="en-US" i="1" dirty="0"/>
              <a:t>Earth: Climate and Weather </a:t>
            </a:r>
            <a:r>
              <a:rPr lang="en-US" sz="1400" dirty="0"/>
              <a:t>(National Geographic, 3:22 min) </a:t>
            </a:r>
            <a:r>
              <a:rPr lang="en-US" sz="1200" dirty="0">
                <a:hlinkClick r:id="rId8"/>
              </a:rPr>
              <a:t>https://www.youtube.com/watch?v=zz_CRzcIT-Q</a:t>
            </a:r>
            <a:endParaRPr lang="en-US" sz="1200" dirty="0"/>
          </a:p>
          <a:p>
            <a:pPr marL="182880" indent="-182880">
              <a:buFont typeface="+mj-lt"/>
              <a:buAutoNum type="arabicPeriod"/>
            </a:pPr>
            <a:r>
              <a:rPr lang="en-US" i="1" dirty="0"/>
              <a:t>Weather versus Climate Change </a:t>
            </a:r>
            <a:r>
              <a:rPr lang="en-US" sz="1400" dirty="0"/>
              <a:t>(Neil </a:t>
            </a:r>
            <a:r>
              <a:rPr lang="en-US" sz="1400" dirty="0" err="1"/>
              <a:t>deGrasse</a:t>
            </a:r>
            <a:r>
              <a:rPr lang="en-US" sz="1400" dirty="0"/>
              <a:t> Tyson, National Geographic, </a:t>
            </a:r>
            <a:r>
              <a:rPr lang="en-US" sz="1400" i="1" dirty="0"/>
              <a:t>Cosmos, A </a:t>
            </a:r>
            <a:r>
              <a:rPr lang="en-US" sz="1400" i="1" dirty="0" err="1"/>
              <a:t>Spacetime</a:t>
            </a:r>
            <a:r>
              <a:rPr lang="en-US" sz="1400" i="1" dirty="0"/>
              <a:t> Odyssey</a:t>
            </a:r>
            <a:r>
              <a:rPr lang="en-US" sz="1400" dirty="0"/>
              <a:t>, 2:09 min) </a:t>
            </a:r>
            <a:r>
              <a:rPr lang="en-US" sz="1200" dirty="0">
                <a:hlinkClick r:id="rId9"/>
              </a:rPr>
              <a:t>https://www.youtube.com/watch?v=cBdxDFpDp_k</a:t>
            </a:r>
            <a:endParaRPr lang="en-US" sz="120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extLst>
      <p:ext uri="{BB962C8B-B14F-4D97-AF65-F5344CB8AC3E}">
        <p14:creationId xmlns:p14="http://schemas.microsoft.com/office/powerpoint/2010/main" val="1943334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For slides 38–42, introduce the video scenario and then switch to the web browser to show the video. Afterward, switch back to the PowerPoint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Review the steps for analyzing each scenario: (1) Watch the video clip, (2) pair up and discuss whether the scenario depicts weather or climate (or both), and (3) vote as a group on the final decision.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Introduce scenario 1, “Midwest Thunderstorm”; then switch to the web browser and show the video clip.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Turn and Talk: </a:t>
            </a:r>
            <a:r>
              <a:rPr lang="en-US" sz="1200" kern="1200" dirty="0">
                <a:solidFill>
                  <a:schemeClr val="tx1"/>
                </a:solidFill>
                <a:latin typeface="+mn-lt"/>
                <a:ea typeface="+mn-ea"/>
                <a:cs typeface="+mn-cs"/>
              </a:rPr>
              <a:t>After showing the clip, switch back to this PowerPoint slide and ask participants to discuss their observations with an elbow partner.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Following the Turn and Talk, have the entire group vote on whether the scenario was an example of weather or climate. Record the results on chart paper.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Don’t discuss voting results at this point. There will be a group discussion after all five videos have been viewed.</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4074655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aseline="0" dirty="0"/>
              <a:t> min</a:t>
            </a:r>
          </a:p>
          <a:p>
            <a:endParaRPr lang="en-US" baseline="0" dirty="0"/>
          </a:p>
          <a:p>
            <a:pPr marL="0" lvl="1"/>
            <a:r>
              <a:rPr lang="en-US" sz="1200" kern="1200" dirty="0">
                <a:solidFill>
                  <a:schemeClr val="tx1"/>
                </a:solidFill>
                <a:latin typeface="+mn-lt"/>
                <a:ea typeface="+mn-ea"/>
                <a:cs typeface="+mn-cs"/>
              </a:rPr>
              <a:t>a. Introduce scenario 2, “TV Weather Report”; then switch to the web browser and show the video clip.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Turn and Talk: </a:t>
            </a:r>
            <a:r>
              <a:rPr lang="en-US" sz="1200" kern="1200" dirty="0">
                <a:solidFill>
                  <a:schemeClr val="tx1"/>
                </a:solidFill>
                <a:latin typeface="+mn-lt"/>
                <a:ea typeface="+mn-ea"/>
                <a:cs typeface="+mn-cs"/>
              </a:rPr>
              <a:t>After showing the clip, switch back to this PowerPoint slide and ask participants to discuss their observations with their elbow partners.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Following the Turn and Talk, have the group vote on whether the scenario was an example of weather or climate. Record the results on chart paper.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extLst>
      <p:ext uri="{BB962C8B-B14F-4D97-AF65-F5344CB8AC3E}">
        <p14:creationId xmlns:p14="http://schemas.microsoft.com/office/powerpoint/2010/main" val="110249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5 min </a:t>
            </a:r>
          </a:p>
          <a:p>
            <a:pPr eaLnBrk="1" hangingPunct="1"/>
            <a:endParaRPr lang="en-US" dirty="0">
              <a:latin typeface="Arial" charset="0"/>
            </a:endParaRPr>
          </a:p>
          <a:p>
            <a:pPr lvl="0" fontAlgn="base"/>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Review the norms as a group.</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a:t>
            </a:r>
            <a:r>
              <a:rPr lang="en-US" sz="1200" u="none" strike="noStrike" kern="1200" baseline="0" dirty="0">
                <a:solidFill>
                  <a:schemeClr val="tx1"/>
                </a:solidFill>
                <a:effectLst/>
                <a:latin typeface="+mn-lt"/>
                <a:ea typeface="+mn-ea"/>
                <a:cs typeface="+mn-cs"/>
              </a:rPr>
              <a:t> </a:t>
            </a:r>
            <a:r>
              <a:rPr lang="en-US" sz="1200" b="1" u="none" strike="noStrike" kern="1200" baseline="0" dirty="0">
                <a:solidFill>
                  <a:schemeClr val="tx1"/>
                </a:solidFill>
                <a:effectLst/>
                <a:latin typeface="+mn-lt"/>
                <a:ea typeface="+mn-ea"/>
                <a:cs typeface="+mn-cs"/>
              </a:rPr>
              <a:t>Ask:</a:t>
            </a:r>
            <a:r>
              <a:rPr lang="en-US" sz="1200" b="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“Any comments or suggested changes? How are we doing with applying these norms?” </a:t>
            </a:r>
          </a:p>
        </p:txBody>
      </p:sp>
    </p:spTree>
    <p:extLst>
      <p:ext uri="{BB962C8B-B14F-4D97-AF65-F5344CB8AC3E}">
        <p14:creationId xmlns:p14="http://schemas.microsoft.com/office/powerpoint/2010/main" val="3279290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a:r>
              <a:rPr lang="en-US" sz="1200" kern="1200" dirty="0">
                <a:solidFill>
                  <a:schemeClr val="tx1"/>
                </a:solidFill>
                <a:latin typeface="+mn-lt"/>
                <a:ea typeface="+mn-ea"/>
                <a:cs typeface="+mn-cs"/>
              </a:rPr>
              <a:t>a. Introduce scenario 3, “LA Is on Storm Watch!”; then switch to the web browser and show the video clip.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baseline="0" dirty="0">
                <a:solidFill>
                  <a:schemeClr val="tx1"/>
                </a:solidFill>
                <a:latin typeface="+mn-lt"/>
                <a:ea typeface="+mn-ea"/>
                <a:cs typeface="+mn-cs"/>
              </a:rPr>
              <a:t>Turn and Talk: </a:t>
            </a:r>
            <a:r>
              <a:rPr lang="en-US" sz="1200" kern="1200" dirty="0">
                <a:solidFill>
                  <a:schemeClr val="tx1"/>
                </a:solidFill>
                <a:latin typeface="+mn-lt"/>
                <a:ea typeface="+mn-ea"/>
                <a:cs typeface="+mn-cs"/>
              </a:rPr>
              <a:t>After showing the clip, switch back to this PowerPoint slide and ask participants to discuss their observations with their elbow partners.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Following the Turn and Talk, have the group vote on whether the scenario was an example of weather or climate. Record the results on chart paper.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a:p>
        </p:txBody>
      </p:sp>
    </p:spTree>
    <p:extLst>
      <p:ext uri="{BB962C8B-B14F-4D97-AF65-F5344CB8AC3E}">
        <p14:creationId xmlns:p14="http://schemas.microsoft.com/office/powerpoint/2010/main" val="2733483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 Introduce scenario 4, “El Niño Explained”; then switch to the web browser and show the video clip.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baseline="0" dirty="0">
                <a:solidFill>
                  <a:schemeClr val="tx1"/>
                </a:solidFill>
                <a:latin typeface="+mn-lt"/>
                <a:ea typeface="+mn-ea"/>
                <a:cs typeface="+mn-cs"/>
              </a:rPr>
              <a:t>Turn and Talk: </a:t>
            </a:r>
            <a:r>
              <a:rPr lang="en-US" sz="1200" kern="1200" dirty="0">
                <a:solidFill>
                  <a:schemeClr val="tx1"/>
                </a:solidFill>
                <a:latin typeface="+mn-lt"/>
                <a:ea typeface="+mn-ea"/>
                <a:cs typeface="+mn-cs"/>
              </a:rPr>
              <a:t>After showing the clip, switch back to this PowerPoint slide and ask participants to discuss their observations with their elbow partners.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Following the Turn and Talk, have the group vote on whether the scenario was an example of weather or climate. Record the results on chart paper.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extLst>
      <p:ext uri="{BB962C8B-B14F-4D97-AF65-F5344CB8AC3E}">
        <p14:creationId xmlns:p14="http://schemas.microsoft.com/office/powerpoint/2010/main" val="893338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 </a:t>
            </a:r>
          </a:p>
          <a:p>
            <a:endParaRPr lang="en-US" dirty="0"/>
          </a:p>
          <a:p>
            <a:pPr marL="0" lvl="1"/>
            <a:r>
              <a:rPr lang="en-US" sz="1200" kern="1200" dirty="0">
                <a:solidFill>
                  <a:schemeClr val="tx1"/>
                </a:solidFill>
                <a:latin typeface="+mn-lt"/>
                <a:ea typeface="+mn-ea"/>
                <a:cs typeface="+mn-cs"/>
              </a:rPr>
              <a:t>a. Introduce scenario 5, “Ice-Core Research”; then switch to the web browser and show the video clip.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baseline="0" dirty="0">
                <a:solidFill>
                  <a:schemeClr val="tx1"/>
                </a:solidFill>
                <a:latin typeface="+mn-lt"/>
                <a:ea typeface="+mn-ea"/>
                <a:cs typeface="+mn-cs"/>
              </a:rPr>
              <a:t>Turn and Talk: </a:t>
            </a:r>
            <a:r>
              <a:rPr lang="en-US" sz="1200" kern="1200" dirty="0">
                <a:solidFill>
                  <a:schemeClr val="tx1"/>
                </a:solidFill>
                <a:latin typeface="+mn-lt"/>
                <a:ea typeface="+mn-ea"/>
                <a:cs typeface="+mn-cs"/>
              </a:rPr>
              <a:t>After showing the clip, switch back to this PowerPoint slide and ask participants to discuss their observations with their elbow partners.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Following the Turn and Talk, have the group vote on whether the scenario was an example of weather or climate. Record the results on chart paper.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extLst>
      <p:ext uri="{BB962C8B-B14F-4D97-AF65-F5344CB8AC3E}">
        <p14:creationId xmlns:p14="http://schemas.microsoft.com/office/powerpoint/2010/main" val="425687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7</a:t>
            </a:r>
            <a:r>
              <a:rPr lang="en-US" baseline="0" dirty="0"/>
              <a:t> min</a:t>
            </a:r>
          </a:p>
          <a:p>
            <a:endParaRPr lang="en-US" baseline="0"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Discuss the voting results as a group. </a:t>
            </a:r>
          </a:p>
          <a:p>
            <a:pPr marL="457200" indent="-228600">
              <a:buFont typeface="Arial" pitchFamily="34" charset="0"/>
              <a:buChar char="•"/>
            </a:pPr>
            <a:r>
              <a:rPr lang="en-US" sz="1200" kern="1200" dirty="0">
                <a:solidFill>
                  <a:schemeClr val="tx1"/>
                </a:solidFill>
                <a:latin typeface="+mn-lt"/>
                <a:ea typeface="+mn-ea"/>
                <a:cs typeface="+mn-cs"/>
              </a:rPr>
              <a:t>Did everyone reach a consensus on all five weather-versus-climate scenarios? </a:t>
            </a:r>
          </a:p>
          <a:p>
            <a:pPr marL="457200" indent="-228600">
              <a:buFont typeface="Arial" pitchFamily="34" charset="0"/>
              <a:buChar char="•"/>
            </a:pPr>
            <a:r>
              <a:rPr lang="en-US" sz="1200" kern="1200" dirty="0">
                <a:solidFill>
                  <a:schemeClr val="tx1"/>
                </a:solidFill>
                <a:latin typeface="+mn-lt"/>
                <a:ea typeface="+mn-ea"/>
                <a:cs typeface="+mn-cs"/>
              </a:rPr>
              <a:t>Were some scenarios more challenging to evaluate than others? Why?</a:t>
            </a:r>
          </a:p>
          <a:p>
            <a:pPr marL="457200" indent="-228600">
              <a:buFont typeface="Arial" pitchFamily="34" charset="0"/>
              <a:buChar char="•"/>
            </a:pPr>
            <a:r>
              <a:rPr lang="en-US" sz="1200" kern="1200" dirty="0">
                <a:solidFill>
                  <a:schemeClr val="tx1"/>
                </a:solidFill>
                <a:latin typeface="+mn-lt"/>
                <a:ea typeface="+mn-ea"/>
                <a:cs typeface="+mn-cs"/>
              </a:rPr>
              <a:t>What criteria did participants use to make their decisions?</a:t>
            </a:r>
          </a:p>
          <a:p>
            <a:pPr marL="457200" indent="-228600">
              <a:buFont typeface="Arial" pitchFamily="34" charset="0"/>
              <a:buChar char="•"/>
            </a:pPr>
            <a:r>
              <a:rPr lang="en-US" sz="1200" kern="1200" dirty="0">
                <a:solidFill>
                  <a:schemeClr val="tx1"/>
                </a:solidFill>
                <a:latin typeface="+mn-lt"/>
                <a:ea typeface="+mn-ea"/>
                <a:cs typeface="+mn-cs"/>
              </a:rPr>
              <a:t>What are the defining characteristics of weather? What are the defining characteristics of climate?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Refer participants to the key ideas you charted earlier on weather and climate.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Did any of the video scenarios include elements of both weather and climate? Which ones?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43</a:t>
            </a:fld>
            <a:endParaRPr lang="en-US"/>
          </a:p>
        </p:txBody>
      </p:sp>
    </p:spTree>
    <p:extLst>
      <p:ext uri="{BB962C8B-B14F-4D97-AF65-F5344CB8AC3E}">
        <p14:creationId xmlns:p14="http://schemas.microsoft.com/office/powerpoint/2010/main" val="3514310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6 min</a:t>
            </a:r>
          </a:p>
          <a:p>
            <a:endParaRPr lang="en-US"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the definitions of </a:t>
            </a:r>
            <a:r>
              <a:rPr lang="en-US" sz="1200" i="1" kern="1200" dirty="0">
                <a:solidFill>
                  <a:schemeClr val="tx1"/>
                </a:solidFill>
                <a:latin typeface="+mn-lt"/>
                <a:ea typeface="+mn-ea"/>
                <a:cs typeface="+mn-cs"/>
              </a:rPr>
              <a:t>weather</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climate</a:t>
            </a:r>
            <a:r>
              <a:rPr lang="en-US" sz="1200" kern="1200" dirty="0">
                <a:solidFill>
                  <a:schemeClr val="tx1"/>
                </a:solidFill>
                <a:latin typeface="+mn-lt"/>
                <a:ea typeface="+mn-ea"/>
                <a:cs typeface="+mn-cs"/>
              </a:rPr>
              <a:t>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Direct participants to write these definitions in their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Ask:</a:t>
            </a:r>
            <a:r>
              <a:rPr lang="en-US" sz="1200" b="0" kern="1200" dirty="0">
                <a:solidFill>
                  <a:schemeClr val="tx1"/>
                </a:solidFill>
                <a:latin typeface="+mn-lt"/>
                <a:ea typeface="+mn-ea"/>
                <a:cs typeface="+mn-cs"/>
              </a:rPr>
              <a:t> </a:t>
            </a:r>
            <a:r>
              <a:rPr lang="en-US" sz="1200" kern="1200" dirty="0">
                <a:solidFill>
                  <a:schemeClr val="tx1"/>
                </a:solidFill>
                <a:latin typeface="+mn-lt"/>
                <a:ea typeface="+mn-ea"/>
                <a:cs typeface="+mn-cs"/>
              </a:rPr>
              <a:t>“Do these definitions match the criteria we developed from the video scenarios?”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Invite a few participants to share their thoughts.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a:p>
        </p:txBody>
      </p:sp>
    </p:spTree>
    <p:extLst>
      <p:ext uri="{BB962C8B-B14F-4D97-AF65-F5344CB8AC3E}">
        <p14:creationId xmlns:p14="http://schemas.microsoft.com/office/powerpoint/2010/main" val="3541167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a:t>
            </a:r>
            <a:r>
              <a:rPr lang="en-US" baseline="0" dirty="0"/>
              <a:t> min</a:t>
            </a:r>
          </a:p>
          <a:p>
            <a:endParaRPr lang="en-US" baseline="0" dirty="0"/>
          </a:p>
          <a:p>
            <a:pPr marL="0" lvl="1"/>
            <a:r>
              <a:rPr lang="en-US" sz="1200" kern="1200" dirty="0">
                <a:solidFill>
                  <a:schemeClr val="tx1"/>
                </a:solidFill>
                <a:latin typeface="+mn-lt"/>
                <a:ea typeface="+mn-ea"/>
                <a:cs typeface="+mn-cs"/>
              </a:rPr>
              <a:t>a. “Next we’ll examine three content representations and two more video clips that summarize the difference between weather and climate.”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weather map of the United States shows weather conditions at 6:00 a.m. on a Thursday. On the map, we can see temperatures, weather fronts, and high- or low-pressure cells in many locations across the country. Since these atmospheric conditions are short term and temporary, they meet our definition of </a:t>
            </a:r>
            <a:r>
              <a:rPr lang="en-US" sz="1200" i="1" kern="1200" dirty="0">
                <a:solidFill>
                  <a:schemeClr val="tx1"/>
                </a:solidFill>
                <a:latin typeface="+mn-lt"/>
                <a:ea typeface="+mn-ea"/>
                <a:cs typeface="+mn-cs"/>
              </a:rPr>
              <a:t>weather</a:t>
            </a:r>
            <a:r>
              <a:rPr lang="en-US" sz="12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pPr marL="0" lvl="1"/>
            <a:r>
              <a:rPr lang="en-US" sz="1200" kern="1200" dirty="0">
                <a:solidFill>
                  <a:schemeClr val="tx1"/>
                </a:solidFill>
                <a:latin typeface="+mn-lt"/>
                <a:ea typeface="+mn-ea"/>
                <a:cs typeface="+mn-cs"/>
              </a:rPr>
              <a:t>a. “This slide shows average monthly weather data from a weather station in Nashville, Tennessee. The data include average temperatures and rainfall totals over a 12-month period.”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“When short-term, regional weather data are compiled and averaged over longer periods of time, this meets our definition of </a:t>
            </a:r>
            <a:r>
              <a:rPr lang="en-US" sz="1200" i="1" kern="1200" dirty="0">
                <a:solidFill>
                  <a:schemeClr val="tx1"/>
                </a:solidFill>
                <a:latin typeface="+mn-lt"/>
                <a:ea typeface="+mn-ea"/>
                <a:cs typeface="+mn-cs"/>
              </a:rPr>
              <a:t>climate</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Point out the </a:t>
            </a:r>
            <a:r>
              <a:rPr lang="en-US" sz="1200" kern="1200" dirty="0" err="1">
                <a:solidFill>
                  <a:schemeClr val="tx1"/>
                </a:solidFill>
                <a:latin typeface="+mn-lt"/>
                <a:ea typeface="+mn-ea"/>
                <a:cs typeface="+mn-cs"/>
              </a:rPr>
              <a:t>Köppen</a:t>
            </a:r>
            <a:r>
              <a:rPr lang="en-US" sz="1200" kern="1200" dirty="0">
                <a:solidFill>
                  <a:schemeClr val="tx1"/>
                </a:solidFill>
                <a:latin typeface="+mn-lt"/>
                <a:ea typeface="+mn-ea"/>
                <a:cs typeface="+mn-cs"/>
              </a:rPr>
              <a:t> classification for this weather station at the top right-hand corner of the slide. (</a:t>
            </a:r>
            <a:r>
              <a:rPr lang="en-US" sz="1200" i="1" kern="1200" dirty="0" err="1">
                <a:solidFill>
                  <a:schemeClr val="tx1"/>
                </a:solidFill>
                <a:latin typeface="+mn-lt"/>
                <a:ea typeface="+mn-ea"/>
                <a:cs typeface="+mn-cs"/>
              </a:rPr>
              <a:t>Cfa</a:t>
            </a:r>
            <a:r>
              <a:rPr lang="en-US" sz="1200" kern="1200" dirty="0">
                <a:solidFill>
                  <a:schemeClr val="tx1"/>
                </a:solidFill>
                <a:latin typeface="+mn-lt"/>
                <a:ea typeface="+mn-ea"/>
                <a:cs typeface="+mn-cs"/>
              </a:rPr>
              <a:t> refers to a humid subtropical climate.) The </a:t>
            </a:r>
            <a:r>
              <a:rPr lang="en-US" sz="1200" kern="1200" dirty="0" err="1">
                <a:solidFill>
                  <a:schemeClr val="tx1"/>
                </a:solidFill>
                <a:latin typeface="+mn-lt"/>
                <a:ea typeface="+mn-ea"/>
                <a:cs typeface="+mn-cs"/>
              </a:rPr>
              <a:t>Köppen</a:t>
            </a:r>
            <a:r>
              <a:rPr lang="en-US" sz="1200" kern="1200" dirty="0">
                <a:solidFill>
                  <a:schemeClr val="tx1"/>
                </a:solidFill>
                <a:latin typeface="+mn-lt"/>
                <a:ea typeface="+mn-ea"/>
                <a:cs typeface="+mn-cs"/>
              </a:rPr>
              <a:t> climate classification is a system that describes different types of regional climates. So short-term, local weather patterns can help define long-term, regional climate.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pPr marL="0" lvl="1"/>
            <a:r>
              <a:rPr lang="en-US" sz="1200" kern="1200" dirty="0">
                <a:solidFill>
                  <a:schemeClr val="tx1"/>
                </a:solidFill>
                <a:latin typeface="+mn-lt"/>
                <a:ea typeface="+mn-ea"/>
                <a:cs typeface="+mn-cs"/>
              </a:rPr>
              <a:t>a. “This map shows the climate zones of the continental United States. The color key in the bottom left-hand corner classifies the different climate zones based on the </a:t>
            </a:r>
            <a:r>
              <a:rPr lang="en-US" sz="1200" kern="1200" dirty="0" err="1">
                <a:solidFill>
                  <a:schemeClr val="tx1"/>
                </a:solidFill>
                <a:latin typeface="+mn-lt"/>
                <a:ea typeface="+mn-ea"/>
                <a:cs typeface="+mn-cs"/>
              </a:rPr>
              <a:t>Köppen</a:t>
            </a:r>
            <a:r>
              <a:rPr lang="en-US" sz="1200" kern="1200" dirty="0">
                <a:solidFill>
                  <a:schemeClr val="tx1"/>
                </a:solidFill>
                <a:latin typeface="+mn-lt"/>
                <a:ea typeface="+mn-ea"/>
                <a:cs typeface="+mn-cs"/>
              </a:rPr>
              <a:t> classification system.”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 climate-zone map like this one shows the types of regional climates based mostly on average temperatures and precipitation data from hundreds of weather stations across each region. These long-term, average atmospheric conditions across large regions of the United States meet our definition of </a:t>
            </a:r>
            <a:r>
              <a:rPr lang="en-US" sz="1200" i="1" kern="1200" dirty="0">
                <a:solidFill>
                  <a:schemeClr val="tx1"/>
                </a:solidFill>
                <a:latin typeface="+mn-lt"/>
                <a:ea typeface="+mn-ea"/>
                <a:cs typeface="+mn-cs"/>
              </a:rPr>
              <a:t>climate</a:t>
            </a:r>
            <a:r>
              <a:rPr lang="en-US" sz="12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228600" indent="-228600">
              <a:buNone/>
            </a:pPr>
            <a:r>
              <a:rPr lang="en-US" sz="1200" kern="1200" dirty="0">
                <a:solidFill>
                  <a:schemeClr val="tx1"/>
                </a:solidFill>
                <a:latin typeface="+mn-lt"/>
                <a:ea typeface="+mn-ea"/>
                <a:cs typeface="+mn-cs"/>
              </a:rPr>
              <a:t>a. “Next, we’ll watch two more video clips that cover key science ideas related to our investigation.” </a:t>
            </a:r>
          </a:p>
          <a:p>
            <a:pPr marL="228600" indent="-22860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Introduce the National Geographic video </a:t>
            </a:r>
            <a:r>
              <a:rPr lang="en-US" sz="1200" i="1" kern="1200" dirty="0">
                <a:solidFill>
                  <a:schemeClr val="tx1"/>
                </a:solidFill>
                <a:latin typeface="+mn-lt"/>
                <a:ea typeface="+mn-ea"/>
                <a:cs typeface="+mn-cs"/>
              </a:rPr>
              <a:t>Climate and Weather</a:t>
            </a:r>
            <a:r>
              <a:rPr lang="en-US" sz="1200" i="0" kern="1200" dirty="0">
                <a:solidFill>
                  <a:schemeClr val="tx1"/>
                </a:solidFill>
                <a:latin typeface="+mn-lt"/>
                <a:ea typeface="+mn-ea"/>
                <a:cs typeface="+mn-cs"/>
              </a:rPr>
              <a:t>:</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“This National Geographic video presents a nice synopsis of the difference between weather and climate.”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Switch to the web browser and show the video clip.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showing the clip, switch back to this PowerPoint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What aspects of this video stood out to you? In what ways were the definitions of </a:t>
            </a:r>
            <a:r>
              <a:rPr lang="en-US" sz="1200" i="1" kern="1200" dirty="0">
                <a:solidFill>
                  <a:schemeClr val="tx1"/>
                </a:solidFill>
                <a:effectLst/>
                <a:latin typeface="+mn-lt"/>
                <a:ea typeface="+mn-ea"/>
                <a:cs typeface="+mn-cs"/>
              </a:rPr>
              <a:t>weather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climate</a:t>
            </a:r>
            <a:r>
              <a:rPr lang="en-US" sz="1200" kern="1200" dirty="0">
                <a:solidFill>
                  <a:schemeClr val="tx1"/>
                </a:solidFill>
                <a:effectLst/>
                <a:latin typeface="+mn-lt"/>
                <a:ea typeface="+mn-ea"/>
                <a:cs typeface="+mn-cs"/>
              </a:rPr>
              <a:t> in the video similar to or different from our definitions?</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Invite a few participants to share their observations.</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a:p>
        </p:txBody>
      </p:sp>
    </p:spTree>
    <p:extLst>
      <p:ext uri="{BB962C8B-B14F-4D97-AF65-F5344CB8AC3E}">
        <p14:creationId xmlns:p14="http://schemas.microsoft.com/office/powerpoint/2010/main" val="7288830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lvl="1"/>
            <a:r>
              <a:rPr lang="en-US" sz="1200" kern="1200" dirty="0">
                <a:solidFill>
                  <a:schemeClr val="tx1"/>
                </a:solidFill>
                <a:latin typeface="+mn-lt"/>
                <a:ea typeface="+mn-ea"/>
                <a:cs typeface="+mn-cs"/>
              </a:rPr>
              <a:t>a. Introduce the National Geographic video </a:t>
            </a:r>
            <a:r>
              <a:rPr lang="en-US" sz="1200" i="1" kern="1200" dirty="0">
                <a:solidFill>
                  <a:schemeClr val="tx1"/>
                </a:solidFill>
                <a:latin typeface="+mn-lt"/>
                <a:ea typeface="+mn-ea"/>
                <a:cs typeface="+mn-cs"/>
              </a:rPr>
              <a:t>Weather versus Climate Change</a:t>
            </a:r>
            <a:r>
              <a:rPr lang="en-US" sz="1200" i="0" kern="1200" dirty="0">
                <a:solidFill>
                  <a:schemeClr val="tx1"/>
                </a:solidFill>
                <a:latin typeface="+mn-lt"/>
                <a:ea typeface="+mn-ea"/>
                <a:cs typeface="+mn-cs"/>
              </a:rPr>
              <a:t>,</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 hosted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by astrophysicist Neil </a:t>
            </a:r>
            <a:r>
              <a:rPr lang="en-US" sz="1200" kern="1200" dirty="0" err="1">
                <a:solidFill>
                  <a:schemeClr val="tx1"/>
                </a:solidFill>
                <a:latin typeface="+mn-lt"/>
                <a:ea typeface="+mn-ea"/>
                <a:cs typeface="+mn-cs"/>
              </a:rPr>
              <a:t>deGrasse</a:t>
            </a:r>
            <a:r>
              <a:rPr lang="en-US" sz="1200" kern="1200" dirty="0">
                <a:solidFill>
                  <a:schemeClr val="tx1"/>
                </a:solidFill>
                <a:latin typeface="+mn-lt"/>
                <a:ea typeface="+mn-ea"/>
                <a:cs typeface="+mn-cs"/>
              </a:rPr>
              <a:t> Tyson.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Explain that this video offers another unique look at the difference between weather and climate.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Switch to the web browser and show the video clip.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showing the clip, switch back to this PowerPoint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“What aspects of this video stood out to you? </a:t>
            </a:r>
            <a:r>
              <a:rPr lang="en-US" sz="1200" kern="1200" dirty="0">
                <a:solidFill>
                  <a:schemeClr val="tx1"/>
                </a:solidFill>
                <a:effectLst/>
                <a:latin typeface="+mn-lt"/>
                <a:ea typeface="+mn-ea"/>
                <a:cs typeface="+mn-cs"/>
              </a:rPr>
              <a:t>In what ways were the definitions of </a:t>
            </a:r>
            <a:r>
              <a:rPr lang="en-US" sz="1200" i="1" kern="1200" dirty="0">
                <a:solidFill>
                  <a:schemeClr val="tx1"/>
                </a:solidFill>
                <a:effectLst/>
                <a:latin typeface="+mn-lt"/>
                <a:ea typeface="+mn-ea"/>
                <a:cs typeface="+mn-cs"/>
              </a:rPr>
              <a:t>weather</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climate</a:t>
            </a:r>
            <a:r>
              <a:rPr lang="en-US" sz="1200" kern="1200" dirty="0">
                <a:solidFill>
                  <a:schemeClr val="tx1"/>
                </a:solidFill>
                <a:effectLst/>
                <a:latin typeface="+mn-lt"/>
                <a:ea typeface="+mn-ea"/>
                <a:cs typeface="+mn-cs"/>
              </a:rPr>
              <a:t> in the video similar to or different from our definitions?</a:t>
            </a:r>
            <a:r>
              <a:rPr lang="en-US" sz="1200" kern="1200" dirty="0">
                <a:solidFill>
                  <a:schemeClr val="tx1"/>
                </a:solidFill>
                <a:latin typeface="+mn-lt"/>
                <a:ea typeface="+mn-ea"/>
                <a:cs typeface="+mn-cs"/>
              </a:rPr>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Invite a few participants to share their observations.</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a:p>
        </p:txBody>
      </p:sp>
    </p:spTree>
    <p:extLst>
      <p:ext uri="{BB962C8B-B14F-4D97-AF65-F5344CB8AC3E}">
        <p14:creationId xmlns:p14="http://schemas.microsoft.com/office/powerpoint/2010/main" val="384143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solidFill>
                  <a:srgbClr val="000000"/>
                </a:solidFill>
              </a:rPr>
              <a:t>5 min</a:t>
            </a:r>
          </a:p>
          <a:p>
            <a:endParaRPr lang="en-US" altLang="en-US" baseline="0" dirty="0">
              <a:solidFill>
                <a:srgbClr val="000000"/>
              </a:solidFill>
            </a:endParaRPr>
          </a:p>
          <a:p>
            <a:pPr lvl="0" fontAlgn="base"/>
            <a:r>
              <a:rPr lang="en-US" sz="1200" b="0" u="none" strike="noStrike" kern="1200" baseline="0" dirty="0">
                <a:solidFill>
                  <a:srgbClr val="000000"/>
                </a:solidFill>
                <a:effectLst/>
                <a:latin typeface="+mn-lt"/>
                <a:ea typeface="+mn-ea"/>
                <a:cs typeface="+mn-cs"/>
              </a:rPr>
              <a:t>a. Review these norms as a group.</a:t>
            </a:r>
          </a:p>
          <a:p>
            <a:pPr lvl="0" fontAlgn="base"/>
            <a:r>
              <a:rPr lang="en-US" sz="1200" b="0" u="none" strike="noStrike" kern="1200" baseline="0" dirty="0">
                <a:solidFill>
                  <a:srgbClr val="000000"/>
                </a:solidFill>
                <a:effectLst/>
                <a:latin typeface="+mn-lt"/>
                <a:ea typeface="+mn-ea"/>
                <a:cs typeface="+mn-cs"/>
              </a:rPr>
              <a:t> </a:t>
            </a:r>
          </a:p>
          <a:p>
            <a:pPr lvl="0"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Ask: </a:t>
            </a:r>
            <a:r>
              <a:rPr lang="en-US" sz="1200" u="none" strike="noStrike" kern="1200" dirty="0">
                <a:solidFill>
                  <a:schemeClr val="tx1"/>
                </a:solidFill>
                <a:effectLst/>
                <a:latin typeface="+mn-lt"/>
                <a:ea typeface="+mn-ea"/>
                <a:cs typeface="+mn-cs"/>
              </a:rPr>
              <a:t>“Any comments or suggested changes? Which of these norms do you think we could get better at applying</a:t>
            </a:r>
            <a:r>
              <a:rPr lang="en-US" sz="1200" u="none" strike="noStrike" kern="1200" baseline="0" dirty="0">
                <a:solidFill>
                  <a:schemeClr val="tx1"/>
                </a:solidFill>
                <a:effectLst/>
                <a:latin typeface="+mn-lt"/>
                <a:ea typeface="+mn-ea"/>
                <a:cs typeface="+mn-cs"/>
              </a:rPr>
              <a:t> individually and as a group</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Remind participants:</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These norms will become increasingly important during the Summer Institute and throughout the academic year as we analyze one another’s classroom videos and learn together.”</a:t>
            </a:r>
            <a:endParaRPr lang="en-US" altLang="en-US" baseline="0" dirty="0">
              <a:solidFill>
                <a:srgbClr val="000000"/>
              </a:solidFill>
            </a:endParaRPr>
          </a:p>
          <a:p>
            <a:endParaRPr lang="en-US" altLang="en-US" dirty="0">
              <a:solidFill>
                <a:srgbClr val="000000"/>
              </a:solidFill>
            </a:endParaRPr>
          </a:p>
        </p:txBody>
      </p:sp>
    </p:spTree>
    <p:extLst>
      <p:ext uri="{BB962C8B-B14F-4D97-AF65-F5344CB8AC3E}">
        <p14:creationId xmlns:p14="http://schemas.microsoft.com/office/powerpoint/2010/main" val="746988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lvl="1"/>
            <a:r>
              <a:rPr lang="en-US" sz="1200" kern="1200" dirty="0">
                <a:solidFill>
                  <a:schemeClr val="tx1"/>
                </a:solidFill>
                <a:latin typeface="+mn-lt"/>
                <a:ea typeface="+mn-ea"/>
                <a:cs typeface="+mn-cs"/>
              </a:rPr>
              <a:t>a. Read the unit central question on the slide and emphasize that students will think about this question throughout the SEC lesson series.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allows, have participants review the overview page of SEC lesson 1a in their lesson plans binders to orient themselves to the lesson plan.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science ideas we’ll explore during our content deepening work this week will help us answer this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the unit central question in their science notebooks and draw a double-lined box around it.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“Next, we’ll explore key science ideas about the Sun’s effect on climate from SEC lesson 1a.”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sz="1200" kern="1200" dirty="0">
                <a:solidFill>
                  <a:schemeClr val="tx1"/>
                </a:solidFill>
                <a:latin typeface="+mn-lt"/>
                <a:ea typeface="+mn-ea"/>
                <a:cs typeface="+mn-cs"/>
              </a:rPr>
              <a:t>a. Read the focus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focus question will guide student learning throughout lesson 1a.”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this question in their science notebooks and draw a box around it. Make sure they leave space below the question to write a response later.</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“This map shows average US temperatures from December 2012 through February 2013.”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Direct participants to locate handout 1.1 (Map of Average Temperatures in the United States, December–February) in their lesson plans binders.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“For this investigation, you and an elbow partner will work together analyzing this map and answering a series of questions about the patterns you observe.”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6 min</a:t>
            </a:r>
          </a:p>
          <a:p>
            <a:endParaRPr lang="en-US" dirty="0"/>
          </a:p>
          <a:p>
            <a:pPr marL="0" lvl="1"/>
            <a:r>
              <a:rPr lang="en-US" sz="1200" kern="1200" dirty="0">
                <a:solidFill>
                  <a:schemeClr val="tx1"/>
                </a:solidFill>
                <a:latin typeface="+mn-lt"/>
                <a:ea typeface="+mn-ea"/>
                <a:cs typeface="+mn-cs"/>
              </a:rPr>
              <a:t>a. Read the instructions and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these questions with an elbow partner and answer them as concisely and specifically as possible. Be prepared to share your observations and responses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pairs to share their observations and answers to the questions. Probe and challenge the responses and elicit differing points of view.</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228600" lvl="1" indent="-228600">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“This map shows average US temperatures from June through August 2013.” </a:t>
            </a:r>
          </a:p>
          <a:p>
            <a:pPr marL="228600" marR="0" lvl="1" indent="-22860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Have participants locate handout 5.1 (Map of Average Temperatures in the United States, June–August) in their lesson plans binders.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“For this investigation, you and your elbow partner will compare this map with the first temperature map and answer a series of questions about the patterns you observe.”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6 min</a:t>
            </a:r>
          </a:p>
          <a:p>
            <a:endParaRPr lang="en-US" dirty="0"/>
          </a:p>
          <a:p>
            <a:pPr marL="0" lvl="1"/>
            <a:r>
              <a:rPr lang="en-US" sz="1200" kern="1200" dirty="0">
                <a:solidFill>
                  <a:schemeClr val="tx1"/>
                </a:solidFill>
                <a:latin typeface="+mn-lt"/>
                <a:ea typeface="+mn-ea"/>
                <a:cs typeface="+mn-cs"/>
              </a:rPr>
              <a:t>a. Read the instructions and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these questions with your elbow partners and answer them as concisely and specifically as possible. Be prepared to share your observations and responses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pairs to share their observations and answers to the questions. Probe and challenge the responses and elicit differing points of view.</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pPr marL="0" lvl="1"/>
            <a:r>
              <a:rPr lang="en-US" sz="1200" kern="1200" dirty="0">
                <a:solidFill>
                  <a:schemeClr val="tx1"/>
                </a:solidFill>
                <a:latin typeface="+mn-lt"/>
                <a:ea typeface="+mn-ea"/>
                <a:cs typeface="+mn-cs"/>
              </a:rPr>
              <a:t>a. “Next we’ll investigate temperature patterns around the world.”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Draw participants’ attention to the data table on the slide and direct them to handout</a:t>
            </a:r>
            <a:r>
              <a:rPr lang="en-US" sz="1200" kern="1200" baseline="0" dirty="0">
                <a:solidFill>
                  <a:schemeClr val="tx1"/>
                </a:solidFill>
                <a:latin typeface="+mn-lt"/>
                <a:ea typeface="+mn-ea"/>
                <a:cs typeface="+mn-cs"/>
              </a:rPr>
              <a:t> 1.2 (Average Temperatures around the World: January and July) in their lesson plans binders.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“This table shows average temperatures for 14 cities around the world. These cities are listed in the left-hand column, and their latitudes are listed in the second column. Each city is paired with a city located at a similar latitude in the opposite hemisphere.”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“For example, the first pair of cities—Lagos, Nigeria, and Jakarta, Indonesia—are located at 6 degrees north of the equator and 6 degrees south of the equator, respectively.”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“The third and fourth columns on the table show average temperatures for these cities in January and July.”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“For this investigation, you and your elbow partner will plot the temperature data for these cities on a world map.”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pPr marL="0" lvl="1"/>
            <a:r>
              <a:rPr lang="en-US" sz="1200" kern="1200" dirty="0">
                <a:solidFill>
                  <a:schemeClr val="tx1"/>
                </a:solidFill>
                <a:latin typeface="+mn-lt"/>
                <a:ea typeface="+mn-ea"/>
                <a:cs typeface="+mn-cs"/>
              </a:rPr>
              <a:t>a. “This world map shows the locations of the 14 cities from the data table. It also shows the equator and latitude lines in the Northern and Southern Hemispheres.”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Distribute</a:t>
            </a:r>
            <a:r>
              <a:rPr lang="en-US" sz="1200" kern="1200" baseline="0" dirty="0">
                <a:solidFill>
                  <a:schemeClr val="tx1"/>
                </a:solidFill>
                <a:latin typeface="+mn-lt"/>
                <a:ea typeface="+mn-ea"/>
                <a:cs typeface="+mn-cs"/>
              </a:rPr>
              <a:t> the </a:t>
            </a:r>
            <a:r>
              <a:rPr lang="en-US" sz="1200" kern="1200" baseline="0" dirty="0" err="1">
                <a:solidFill>
                  <a:schemeClr val="tx1"/>
                </a:solidFill>
                <a:latin typeface="+mn-lt"/>
                <a:ea typeface="+mn-ea"/>
                <a:cs typeface="+mn-cs"/>
              </a:rPr>
              <a:t>premarked</a:t>
            </a:r>
            <a:r>
              <a:rPr lang="en-US" sz="1200" kern="1200" baseline="0" dirty="0">
                <a:solidFill>
                  <a:schemeClr val="tx1"/>
                </a:solidFill>
                <a:latin typeface="+mn-lt"/>
                <a:ea typeface="+mn-ea"/>
                <a:cs typeface="+mn-cs"/>
              </a:rPr>
              <a:t> copy of handout 5.6 (World Map Record Page) showing the July temperature data from the table on handout 1.2 (Average Temperatures in the United States: January and July). Then direct participants to locate the blank copy of this handout in their PD program binders.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6 min</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“The map showing average July temperatures for each city has already been completed for you, but you and your partner will need to record the January temperatures for each city on the blank map.”</a:t>
            </a:r>
            <a:endParaRPr lang="en-US" dirty="0"/>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Review the instructions and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Direct pairs to record the January temperature data for each city on the corresponding map.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you finish your maps, discuss your observations and work together to answer the questions on the slide. Be prepared to share your observations and responses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pairs to share their observations and answers to the questions. Probe and challenge the responses and elicit differing points of view.</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baseline="0" dirty="0">
                <a:latin typeface="Arial" charset="0"/>
              </a:rPr>
              <a:t>2 min</a:t>
            </a:r>
          </a:p>
          <a:p>
            <a:pPr eaLnBrk="1" hangingPunct="1"/>
            <a:endParaRPr lang="en-US" sz="1300" baseline="0" dirty="0">
              <a:latin typeface="Arial" charset="0"/>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from the STL strategies to the Science Content Storyline Lens strategies.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“Throughout the PD program, we’ll continue learning about the Student Thinking Lens (STL) strategies, but today we’ll transition to the Science Content Storyline Lens strategies.”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Highlight the SCSL strategies on the slide.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3451241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sz="1200" kern="1200" dirty="0">
                <a:solidFill>
                  <a:schemeClr val="tx1"/>
                </a:solidFill>
                <a:latin typeface="+mn-lt"/>
                <a:ea typeface="+mn-ea"/>
                <a:cs typeface="+mn-cs"/>
              </a:rPr>
              <a:t>a. “Now let’s explore ideas about the Sun’s effect on climate from lesson 1b.”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60</a:t>
            </a:fld>
            <a:endParaRPr lang="en-US"/>
          </a:p>
        </p:txBody>
      </p:sp>
    </p:spTree>
    <p:extLst>
      <p:ext uri="{BB962C8B-B14F-4D97-AF65-F5344CB8AC3E}">
        <p14:creationId xmlns:p14="http://schemas.microsoft.com/office/powerpoint/2010/main" val="32829834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a:r>
              <a:rPr lang="en-US" sz="1200" kern="1200" dirty="0">
                <a:solidFill>
                  <a:schemeClr val="tx1"/>
                </a:solidFill>
                <a:latin typeface="+mn-lt"/>
                <a:ea typeface="+mn-ea"/>
                <a:cs typeface="+mn-cs"/>
              </a:rPr>
              <a:t>a. Read the focus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this focus question will guide student learning</a:t>
            </a:r>
            <a:r>
              <a:rPr lang="en-US" sz="1200" kern="1200" baseline="0" dirty="0">
                <a:solidFill>
                  <a:schemeClr val="tx1"/>
                </a:solidFill>
                <a:latin typeface="+mn-lt"/>
                <a:ea typeface="+mn-ea"/>
                <a:cs typeface="+mn-cs"/>
              </a:rPr>
              <a:t> throughout lesson 1b.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 </a:t>
            </a:r>
            <a:r>
              <a:rPr lang="en-US" sz="1200" kern="1200" dirty="0">
                <a:solidFill>
                  <a:schemeClr val="tx1"/>
                </a:solidFill>
                <a:latin typeface="+mn-lt"/>
                <a:ea typeface="+mn-ea"/>
                <a:cs typeface="+mn-cs"/>
              </a:rPr>
              <a:t>Have participants write this question in their science notebooks and draw a box around it. Make sure they leave space below the question to write a response later.</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a:t>
            </a:r>
          </a:p>
          <a:p>
            <a:endParaRPr lang="en-US" dirty="0"/>
          </a:p>
          <a:p>
            <a:r>
              <a:rPr lang="en-US" sz="1200" kern="1200" dirty="0">
                <a:solidFill>
                  <a:schemeClr val="tx1"/>
                </a:solidFill>
                <a:latin typeface="+mn-lt"/>
                <a:ea typeface="+mn-ea"/>
                <a:cs typeface="+mn-cs"/>
              </a:rPr>
              <a:t>a. “This bar graph shows average temperatures around the world during the month of January. Temperatures in degrees Fahrenheit are recorded on the </a:t>
            </a:r>
            <a:r>
              <a:rPr lang="en-US" sz="1200" i="1" kern="1200" dirty="0">
                <a:solidFill>
                  <a:schemeClr val="tx1"/>
                </a:solidFill>
                <a:latin typeface="+mn-lt"/>
                <a:ea typeface="+mn-ea"/>
                <a:cs typeface="+mn-cs"/>
              </a:rPr>
              <a:t>y</a:t>
            </a:r>
            <a:r>
              <a:rPr lang="en-US" sz="1200" kern="1200" dirty="0">
                <a:solidFill>
                  <a:schemeClr val="tx1"/>
                </a:solidFill>
                <a:latin typeface="+mn-lt"/>
                <a:ea typeface="+mn-ea"/>
                <a:cs typeface="+mn-cs"/>
              </a:rPr>
              <a:t>-axis, and latitude north or south of the equator is recorded on the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-axis. The equator is in the middle of the graph at 0 degrees, the Northern Hemisphere is on the right, and the Southern Hemisphere is on the left.”</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a:t>
            </a:r>
          </a:p>
          <a:p>
            <a:endParaRPr lang="en-US" dirty="0"/>
          </a:p>
          <a:p>
            <a:pPr marL="0" lvl="1"/>
            <a:r>
              <a:rPr lang="en-US" sz="1200" kern="1200" dirty="0">
                <a:solidFill>
                  <a:schemeClr val="tx1"/>
                </a:solidFill>
                <a:latin typeface="+mn-lt"/>
                <a:ea typeface="+mn-ea"/>
                <a:cs typeface="+mn-cs"/>
              </a:rPr>
              <a:t>a. “This bar graph shows average temperatures around the world for the month of July.”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“You’ll find these two bar graphs in your SEC lesson handouts, one for January temperatures and another for July temperatures.”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locate handouts 1.4 (Bar</a:t>
            </a:r>
            <a:r>
              <a:rPr lang="en-US" sz="1200" kern="1200" baseline="0" dirty="0">
                <a:solidFill>
                  <a:schemeClr val="tx1"/>
                </a:solidFill>
                <a:latin typeface="+mn-lt"/>
                <a:ea typeface="+mn-ea"/>
                <a:cs typeface="+mn-cs"/>
              </a:rPr>
              <a:t> Graph of January Temperatures) and 1.5 (Bar Graph of July Temperatures) in their lesson plans binders.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“In this investigation, you and your elbow partner will compare the two bar graphs and answer a series of questions about the patterns you observe.”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6 min</a:t>
            </a:r>
          </a:p>
          <a:p>
            <a:endParaRPr lang="en-US" dirty="0"/>
          </a:p>
          <a:p>
            <a:pPr marL="0" lvl="1"/>
            <a:r>
              <a:rPr lang="en-US" sz="1200" kern="1200" dirty="0">
                <a:solidFill>
                  <a:schemeClr val="tx1"/>
                </a:solidFill>
                <a:latin typeface="+mn-lt"/>
                <a:ea typeface="+mn-ea"/>
                <a:cs typeface="+mn-cs"/>
              </a:rPr>
              <a:t>a. Read the instructions and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Before pairs begin the activity, toggle back and forth between the two previous slides several times. Tell participants that if they look carefully at the bar graphs, they’ll see the temperature variations between January and July.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Return to this slide and direct pairs to compare the bar graphs on their handouts and then discuss the questions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pairs to share their observations and answers to the questions. Probe and challenge participants about the responses and elicit differing points of view.</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a:t>
            </a:r>
          </a:p>
          <a:p>
            <a:endParaRPr lang="en-US" dirty="0"/>
          </a:p>
          <a:p>
            <a:pPr marL="0" lvl="1"/>
            <a:r>
              <a:rPr lang="en-US" sz="1200" kern="1200" dirty="0">
                <a:solidFill>
                  <a:schemeClr val="tx1"/>
                </a:solidFill>
                <a:latin typeface="+mn-lt"/>
                <a:ea typeface="+mn-ea"/>
                <a:cs typeface="+mn-cs"/>
              </a:rPr>
              <a:t>a. “This map shows average annual temperatures around the world for an entire year.”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Have participants locate handout 1.6 (Map of Average Yearly Temperatures on Earth) in their lesson plans binders.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“Once again, you and your partner will examine this map and answer a series of questions about the patterns you observe.”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6 min</a:t>
            </a:r>
          </a:p>
          <a:p>
            <a:endParaRPr lang="en-US" dirty="0"/>
          </a:p>
          <a:p>
            <a:pPr marL="0" lvl="1"/>
            <a:r>
              <a:rPr lang="en-US" sz="1200" kern="1200" dirty="0">
                <a:solidFill>
                  <a:schemeClr val="tx1"/>
                </a:solidFill>
                <a:latin typeface="+mn-lt"/>
                <a:ea typeface="+mn-ea"/>
                <a:cs typeface="+mn-cs"/>
              </a:rPr>
              <a:t>a. Read the instructions and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“Examine this map of average annual world temperatures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your handouts and discuss your observations with your elbow partner. Then work together to answer the questions on the slide. Be prepared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pairs to share their observations and answers to the questions. Probe and challenge the responses and elicit differing points of view.</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indent="0">
              <a:buNone/>
            </a:pPr>
            <a:r>
              <a:rPr lang="en-US" sz="1200" kern="1200" dirty="0">
                <a:solidFill>
                  <a:schemeClr val="tx1"/>
                </a:solidFill>
                <a:latin typeface="+mn-lt"/>
                <a:ea typeface="+mn-ea"/>
                <a:cs typeface="+mn-cs"/>
              </a:rPr>
              <a:t>a. Review the focus questions on the slide. </a:t>
            </a:r>
          </a:p>
          <a:p>
            <a:pPr marL="0" lvl="1" indent="0">
              <a:buNone/>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Remind participants that these focus questions from SEC lessons 1a and 1b appear in the scope and sequence and on the overview page for each lesson in their lesson plans binders. </a:t>
            </a:r>
          </a:p>
          <a:p>
            <a:pPr marL="0" lvl="1" indent="0">
              <a:buNone/>
            </a:pPr>
            <a:endParaRPr lang="en-US" sz="1200" kern="1200" dirty="0">
              <a:solidFill>
                <a:schemeClr val="tx1"/>
              </a:solidFill>
              <a:latin typeface="+mn-lt"/>
              <a:ea typeface="+mn-ea"/>
              <a:cs typeface="+mn-cs"/>
            </a:endParaRPr>
          </a:p>
          <a:p>
            <a:pPr marL="0" lvl="1" indent="0">
              <a:buNone/>
            </a:pPr>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Have participants </a:t>
            </a:r>
            <a:r>
              <a:rPr lang="en-US" sz="1200" kern="1200" baseline="0" dirty="0">
                <a:solidFill>
                  <a:schemeClr val="tx1"/>
                </a:solidFill>
                <a:latin typeface="+mn-lt"/>
                <a:ea typeface="+mn-ea"/>
                <a:cs typeface="+mn-cs"/>
              </a:rPr>
              <a:t>answer these questions in their science notebooks. </a:t>
            </a:r>
          </a:p>
          <a:p>
            <a:pPr marL="0" lvl="1" indent="0">
              <a:buNone/>
            </a:pPr>
            <a:endParaRPr lang="en-US" sz="1200" kern="1200" baseline="0" dirty="0">
              <a:solidFill>
                <a:schemeClr val="tx1"/>
              </a:solidFill>
              <a:latin typeface="+mn-lt"/>
              <a:ea typeface="+mn-ea"/>
              <a:cs typeface="+mn-cs"/>
            </a:endParaRPr>
          </a:p>
          <a:p>
            <a:pPr marL="0" lvl="1" indent="0">
              <a:buNone/>
            </a:pPr>
            <a:r>
              <a:rPr lang="en-US" sz="1200" kern="1200" baseline="0" dirty="0">
                <a:solidFill>
                  <a:schemeClr val="tx1"/>
                </a:solidFill>
                <a:latin typeface="+mn-lt"/>
                <a:ea typeface="+mn-ea"/>
                <a:cs typeface="+mn-cs"/>
              </a:rPr>
              <a:t>d. </a:t>
            </a:r>
            <a:r>
              <a:rPr lang="en-US" sz="1200" b="1" kern="1200" baseline="0" dirty="0">
                <a:solidFill>
                  <a:schemeClr val="tx1"/>
                </a:solidFill>
                <a:latin typeface="+mn-lt"/>
                <a:ea typeface="+mn-ea"/>
                <a:cs typeface="+mn-cs"/>
              </a:rPr>
              <a:t>Whole group: </a:t>
            </a:r>
            <a:r>
              <a:rPr lang="en-US" sz="1200" kern="1200" baseline="0" dirty="0">
                <a:solidFill>
                  <a:schemeClr val="tx1"/>
                </a:solidFill>
                <a:latin typeface="+mn-lt"/>
                <a:ea typeface="+mn-ea"/>
                <a:cs typeface="+mn-cs"/>
              </a:rPr>
              <a:t>A</a:t>
            </a:r>
            <a:r>
              <a:rPr lang="en-US" sz="1200" kern="1200" dirty="0">
                <a:solidFill>
                  <a:schemeClr val="tx1"/>
                </a:solidFill>
                <a:latin typeface="+mn-lt"/>
                <a:ea typeface="+mn-ea"/>
                <a:cs typeface="+mn-cs"/>
              </a:rPr>
              <a:t>sk a few participants to share their answers in complete-sentence statements, using evidence from the investigations they’ve just completed to support their conclusions.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 participants share their answers, write down key ideas on chart paper. Direct others to listen carefully to the responses and think about whether they agree, disagree, have something to add from the investigations, or have a question.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Highlight the key science ideas on the slide that answer the content deepening focus</a:t>
            </a:r>
            <a:r>
              <a:rPr lang="en-US" sz="1200" kern="1200" baseline="0" dirty="0">
                <a:solidFill>
                  <a:schemeClr val="tx1"/>
                </a:solidFill>
                <a:latin typeface="+mn-lt"/>
                <a:ea typeface="+mn-ea"/>
                <a:cs typeface="+mn-cs"/>
              </a:rPr>
              <a:t> questions. Em</a:t>
            </a:r>
            <a:r>
              <a:rPr lang="en-US" sz="1200" kern="1200" dirty="0">
                <a:solidFill>
                  <a:schemeClr val="tx1"/>
                </a:solidFill>
                <a:latin typeface="+mn-lt"/>
                <a:ea typeface="+mn-ea"/>
                <a:cs typeface="+mn-cs"/>
              </a:rPr>
              <a:t>phasize that today’s investigations and the evidence they gathered helped shape these responses.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 </a:t>
            </a:r>
            <a:r>
              <a:rPr lang="en-US" sz="1200" kern="1200" dirty="0">
                <a:solidFill>
                  <a:schemeClr val="tx1"/>
                </a:solidFill>
                <a:latin typeface="+mn-lt"/>
                <a:ea typeface="+mn-ea"/>
                <a:cs typeface="+mn-cs"/>
              </a:rPr>
              <a:t>“Does everyone agree with the answers to these focus questions? Would you like to add or revise anything?”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copy the answers to the focus questions into their science notebooks.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eaLnBrk="1" hangingPunct="1"/>
            <a:endParaRPr lang="en-US" dirty="0">
              <a:latin typeface="Arial" charset="0"/>
            </a:endParaRPr>
          </a:p>
          <a:p>
            <a:r>
              <a:rPr lang="en-US" sz="1200" kern="1200" dirty="0">
                <a:solidFill>
                  <a:schemeClr val="tx1"/>
                </a:solidFill>
                <a:latin typeface="+mn-lt"/>
                <a:ea typeface="+mn-ea"/>
                <a:cs typeface="+mn-cs"/>
              </a:rPr>
              <a:t>a. Review the focus questions addressed during today’s session.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69</a:t>
            </a:fld>
            <a:endParaRPr lang="en-US"/>
          </a:p>
        </p:txBody>
      </p:sp>
    </p:spTree>
    <p:extLst>
      <p:ext uri="{BB962C8B-B14F-4D97-AF65-F5344CB8AC3E}">
        <p14:creationId xmlns:p14="http://schemas.microsoft.com/office/powerpoint/2010/main" val="127759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marL="228600" indent="-228600" defTabSz="881390">
              <a:buNone/>
              <a:defRPr/>
            </a:pPr>
            <a:endParaRPr lang="en-US" sz="1200" kern="1200" dirty="0">
              <a:solidFill>
                <a:schemeClr val="tx1"/>
              </a:solidFill>
              <a:latin typeface="Arial" charset="0"/>
              <a:ea typeface="+mn-ea"/>
              <a:cs typeface="+mn-cs"/>
            </a:endParaRPr>
          </a:p>
          <a:p>
            <a:pPr lvl="0" fontAlgn="base"/>
            <a:r>
              <a:rPr lang="en-US" sz="1200" u="none" strike="noStrike" kern="1200" dirty="0">
                <a:solidFill>
                  <a:schemeClr val="tx1"/>
                </a:solidFill>
                <a:effectLst/>
                <a:latin typeface="+mn-lt"/>
                <a:ea typeface="+mn-ea"/>
                <a:cs typeface="+mn-cs"/>
              </a:rPr>
              <a:t>a. “This week we’ll focus on a new content area: the Sun’s effect on climate. We’ll also examine the Science Content Storyline Lens strategies and the SEC lessons you’ll be teaching in the fall,</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analyze video clips of those lessons, and deepen your science-content knowledge related to the lesson plans.”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“On the last day of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PD program, we’ll review the lesson plans and the schedule for the academic year.” </a:t>
            </a:r>
          </a:p>
          <a:p>
            <a:pPr lvl="0" fontAlgn="base"/>
            <a:endParaRPr lang="en-US" sz="1200" u="none" strike="noStrike"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c. “You may notice that we skip strategy E: Sequence key science ideas and activities appropriately. This strategy will be addressed during the school year as you teach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lesson plans and analyze how they’re sequenced within each lesson and across lessons.”</a:t>
            </a:r>
          </a:p>
          <a:p>
            <a:pPr lvl="0" fontAlgn="base"/>
            <a:endParaRPr lang="en-US" sz="1200" u="none" strike="noStrike" kern="1200" dirty="0">
              <a:solidFill>
                <a:schemeClr val="tx1"/>
              </a:solidFill>
              <a:effectLst/>
              <a:latin typeface="+mn-lt"/>
              <a:ea typeface="+mn-ea"/>
              <a:cs typeface="+mn-cs"/>
            </a:endParaRPr>
          </a:p>
          <a:p>
            <a:pPr marL="228600" indent="-228600" defTabSz="881390">
              <a:buNone/>
              <a:defRPr/>
            </a:pPr>
            <a:endParaRPr lang="en-US" sz="1200" kern="1200" dirty="0">
              <a:solidFill>
                <a:schemeClr val="tx1"/>
              </a:solidFill>
              <a:latin typeface="+mn-lt"/>
              <a:ea typeface="+mn-ea"/>
              <a:cs typeface="+mn-cs"/>
            </a:endParaRPr>
          </a:p>
          <a:p>
            <a:pPr marL="228600" indent="-228600" defTabSz="881390">
              <a:buNone/>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24397918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3</a:t>
            </a:r>
            <a:r>
              <a:rPr lang="en-US" sz="1200" b="0" u="none" strike="noStrike" kern="1200" baseline="0" dirty="0">
                <a:solidFill>
                  <a:schemeClr val="tx1"/>
                </a:solidFill>
                <a:effectLst/>
                <a:latin typeface="+mn-lt"/>
                <a:ea typeface="+mn-ea"/>
                <a:cs typeface="+mn-cs"/>
              </a:rPr>
              <a:t> min</a:t>
            </a:r>
            <a:endParaRPr lang="en-US" sz="1200" b="0" u="none" strike="noStrike" kern="1200" dirty="0">
              <a:solidFill>
                <a:schemeClr val="tx1"/>
              </a:solidFill>
              <a:effectLst/>
              <a:latin typeface="+mn-lt"/>
              <a:ea typeface="+mn-ea"/>
              <a:cs typeface="+mn-cs"/>
            </a:endParaRPr>
          </a:p>
          <a:p>
            <a:pPr lvl="0" fontAlgn="base"/>
            <a:endParaRPr lang="en-US" sz="1200" b="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Ask participants to reflect on the work they accomplished during today’s lesson analysis and think about the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(2 min):</a:t>
            </a:r>
            <a:r>
              <a:rPr lang="en-US" sz="1200" kern="1200" dirty="0">
                <a:solidFill>
                  <a:schemeClr val="tx1"/>
                </a:solidFill>
                <a:latin typeface="+mn-lt"/>
                <a:ea typeface="+mn-ea"/>
                <a:cs typeface="+mn-cs"/>
              </a:rPr>
              <a:t> Invite participants to share their ideas for modifying the image of effective science teaching based on today’s work. Revise</a:t>
            </a:r>
            <a:r>
              <a:rPr lang="en-US" sz="1200" kern="1200" baseline="0" dirty="0">
                <a:solidFill>
                  <a:schemeClr val="tx1"/>
                </a:solidFill>
                <a:latin typeface="+mn-lt"/>
                <a:ea typeface="+mn-ea"/>
                <a:cs typeface="+mn-cs"/>
              </a:rPr>
              <a:t> the chart as needed</a:t>
            </a:r>
            <a:r>
              <a:rPr lang="en-US" sz="1200" kern="1200" dirty="0">
                <a:solidFill>
                  <a:schemeClr val="tx1"/>
                </a:solidFill>
                <a:latin typeface="+mn-lt"/>
                <a:ea typeface="+mn-ea"/>
                <a:cs typeface="+mn-cs"/>
              </a:rPr>
              <a:t>.</a:t>
            </a:r>
            <a:r>
              <a:rPr lang="en-US" dirty="0"/>
              <a:t> </a:t>
            </a:r>
            <a:endParaRPr lang="en-US" sz="150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70</a:t>
            </a:fld>
            <a:endParaRPr lang="en-US"/>
          </a:p>
        </p:txBody>
      </p:sp>
    </p:spTree>
    <p:extLst>
      <p:ext uri="{BB962C8B-B14F-4D97-AF65-F5344CB8AC3E}">
        <p14:creationId xmlns:p14="http://schemas.microsoft.com/office/powerpoint/2010/main" val="5217407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3 min</a:t>
            </a:r>
          </a:p>
          <a:p>
            <a:pPr lvl="0" fontAlgn="base"/>
            <a:endParaRPr lang="en-US" sz="1200" b="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a:t>
            </a:r>
            <a:r>
              <a:rPr lang="en-US" sz="1200" kern="1200" dirty="0">
                <a:solidFill>
                  <a:schemeClr val="tx1"/>
                </a:solidFill>
                <a:latin typeface="+mn-lt"/>
                <a:ea typeface="+mn-ea"/>
                <a:cs typeface="+mn-cs"/>
              </a:rPr>
              <a:t>Present the options on the slide and give </a:t>
            </a:r>
            <a:r>
              <a:rPr lang="en-US" sz="1200" kern="1200">
                <a:solidFill>
                  <a:schemeClr val="tx1"/>
                </a:solidFill>
                <a:latin typeface="+mn-lt"/>
                <a:ea typeface="+mn-ea"/>
                <a:cs typeface="+mn-cs"/>
              </a:rPr>
              <a:t>participants 1 minute </a:t>
            </a:r>
            <a:r>
              <a:rPr lang="en-US" sz="1200" kern="1200" dirty="0">
                <a:solidFill>
                  <a:schemeClr val="tx1"/>
                </a:solidFill>
                <a:latin typeface="+mn-lt"/>
                <a:ea typeface="+mn-ea"/>
                <a:cs typeface="+mn-cs"/>
              </a:rPr>
              <a:t>to come up with a statement that summarizes today’s content deepening work in one of these areas.</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round-robin (2 min):</a:t>
            </a:r>
            <a:r>
              <a:rPr lang="en-US" sz="1200" kern="1200" dirty="0">
                <a:solidFill>
                  <a:schemeClr val="tx1"/>
                </a:solidFill>
                <a:latin typeface="+mn-lt"/>
                <a:ea typeface="+mn-ea"/>
                <a:cs typeface="+mn-cs"/>
              </a:rPr>
              <a:t> Go quickly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around the room and have each participant share one summarizing statement. </a:t>
            </a:r>
            <a:r>
              <a:rPr lang="en-US" sz="1200" b="1" kern="1200" dirty="0">
                <a:solidFill>
                  <a:schemeClr val="tx1"/>
                </a:solidFill>
                <a:latin typeface="+mn-lt"/>
                <a:ea typeface="+mn-ea"/>
                <a:cs typeface="+mn-cs"/>
              </a:rPr>
              <a:t>Push for complete sentences!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71</a:t>
            </a:fld>
            <a:endParaRPr lang="en-US"/>
          </a:p>
        </p:txBody>
      </p:sp>
    </p:spTree>
    <p:extLst>
      <p:ext uri="{BB962C8B-B14F-4D97-AF65-F5344CB8AC3E}">
        <p14:creationId xmlns:p14="http://schemas.microsoft.com/office/powerpoint/2010/main" val="5771983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dirty="0"/>
              <a:t>3 min</a:t>
            </a:r>
          </a:p>
          <a:p>
            <a:endParaRPr lang="en-US" dirty="0"/>
          </a:p>
          <a:p>
            <a:pPr lvl="0" fontAlgn="base"/>
            <a:r>
              <a:rPr lang="en-US" sz="1200" u="none" strike="noStrike" kern="1200" dirty="0">
                <a:solidFill>
                  <a:schemeClr val="tx1"/>
                </a:solidFill>
                <a:effectLst/>
                <a:latin typeface="+mn-lt"/>
                <a:ea typeface="+mn-ea"/>
                <a:cs typeface="+mn-cs"/>
              </a:rPr>
              <a:t>a. Review the homework assignment on the slide and have participants write it in their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are clear about th</a:t>
            </a:r>
            <a:r>
              <a:rPr lang="en-US" sz="1200" kern="1200" baseline="0" dirty="0">
                <a:solidFill>
                  <a:schemeClr val="tx1"/>
                </a:solidFill>
                <a:latin typeface="+mn-lt"/>
                <a:ea typeface="+mn-ea"/>
                <a:cs typeface="+mn-cs"/>
              </a:rPr>
              <a:t>e </a:t>
            </a:r>
            <a:r>
              <a:rPr lang="en-US" sz="1200" kern="1200" dirty="0">
                <a:solidFill>
                  <a:schemeClr val="tx1"/>
                </a:solidFill>
                <a:latin typeface="+mn-lt"/>
                <a:ea typeface="+mn-ea"/>
                <a:cs typeface="+mn-cs"/>
              </a:rPr>
              <a:t>reading and writing tasks. </a:t>
            </a:r>
            <a:endParaRPr lang="en-US" dirty="0"/>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CDEF4D1C-CCD4-471E-9A9A-68DD2B94142E}" type="slidenum">
              <a:rPr lang="en-US" smtClean="0"/>
              <a:pPr eaLnBrk="1" hangingPunct="1"/>
              <a:t>72</a:t>
            </a:fld>
            <a:endParaRPr lang="en-US"/>
          </a:p>
        </p:txBody>
      </p:sp>
    </p:spTree>
    <p:extLst>
      <p:ext uri="{BB962C8B-B14F-4D97-AF65-F5344CB8AC3E}">
        <p14:creationId xmlns:p14="http://schemas.microsoft.com/office/powerpoint/2010/main" val="37570890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dirty="0"/>
              <a:t>3</a:t>
            </a:r>
            <a:r>
              <a:rPr lang="en-US" baseline="0" dirty="0"/>
              <a:t> min</a:t>
            </a:r>
          </a:p>
          <a:p>
            <a:endParaRPr lang="en-US" baseline="0" dirty="0"/>
          </a:p>
          <a:p>
            <a:pPr lvl="0" fontAlgn="base"/>
            <a:r>
              <a:rPr lang="en-US" sz="1200" u="none" strike="noStrike" kern="1200" dirty="0">
                <a:solidFill>
                  <a:schemeClr val="tx1"/>
                </a:solidFill>
                <a:effectLst/>
                <a:latin typeface="+mn-lt"/>
                <a:ea typeface="+mn-ea"/>
                <a:cs typeface="+mn-cs"/>
              </a:rPr>
              <a:t>a. Go over the information on this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review the Extended Homework assignment sheet (handout 5.7), which provides further details about the assignment.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Remind participants that like the extended homework on the Genetics lessons they were assigned during week 1, participants are responsible for reading parts A and B of their assigned lesson plan.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Assign a two-part lesson to each participant.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Ask if there are any questions about the assignment.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The group share-out on the last day of the PD program </a:t>
            </a:r>
            <a:r>
              <a:rPr lang="en-US" sz="1200" kern="1200" baseline="0" dirty="0">
                <a:solidFill>
                  <a:schemeClr val="tx1"/>
                </a:solidFill>
                <a:latin typeface="+mn-lt"/>
                <a:ea typeface="+mn-ea"/>
                <a:cs typeface="+mn-cs"/>
              </a:rPr>
              <a:t>(day 8) </a:t>
            </a:r>
            <a:r>
              <a:rPr lang="en-US" sz="1200" kern="1200" dirty="0">
                <a:solidFill>
                  <a:schemeClr val="tx1"/>
                </a:solidFill>
                <a:latin typeface="+mn-lt"/>
                <a:ea typeface="+mn-ea"/>
                <a:cs typeface="+mn-cs"/>
              </a:rPr>
              <a:t>should focus on the assignment-sheet questions (section 2). Participants won’t have time to share all the details of each lesson plan.  </a:t>
            </a:r>
            <a:endParaRPr lang="en-US" dirty="0"/>
          </a:p>
        </p:txBody>
      </p:sp>
      <p:sp>
        <p:nvSpPr>
          <p:cNvPr id="645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46" indent="-307787" eaLnBrk="0" hangingPunct="0">
              <a:defRPr>
                <a:solidFill>
                  <a:schemeClr val="tx1"/>
                </a:solidFill>
                <a:latin typeface="Arial" charset="0"/>
              </a:defRPr>
            </a:lvl2pPr>
            <a:lvl3pPr marL="1231148" indent="-246229" eaLnBrk="0" hangingPunct="0">
              <a:defRPr>
                <a:solidFill>
                  <a:schemeClr val="tx1"/>
                </a:solidFill>
                <a:latin typeface="Arial" charset="0"/>
              </a:defRPr>
            </a:lvl3pPr>
            <a:lvl4pPr marL="1723607" indent="-246229" eaLnBrk="0" hangingPunct="0">
              <a:defRPr>
                <a:solidFill>
                  <a:schemeClr val="tx1"/>
                </a:solidFill>
                <a:latin typeface="Arial" charset="0"/>
              </a:defRPr>
            </a:lvl4pPr>
            <a:lvl5pPr marL="2216068" indent="-246229" eaLnBrk="0" hangingPunct="0">
              <a:defRPr>
                <a:solidFill>
                  <a:schemeClr val="tx1"/>
                </a:solidFill>
                <a:latin typeface="Arial" charset="0"/>
              </a:defRPr>
            </a:lvl5pPr>
            <a:lvl6pPr marL="2708526" indent="-246229" eaLnBrk="0" fontAlgn="base" hangingPunct="0">
              <a:spcBef>
                <a:spcPct val="0"/>
              </a:spcBef>
              <a:spcAft>
                <a:spcPct val="0"/>
              </a:spcAft>
              <a:defRPr>
                <a:solidFill>
                  <a:schemeClr val="tx1"/>
                </a:solidFill>
                <a:latin typeface="Arial" charset="0"/>
              </a:defRPr>
            </a:lvl6pPr>
            <a:lvl7pPr marL="3200986" indent="-246229" eaLnBrk="0" fontAlgn="base" hangingPunct="0">
              <a:spcBef>
                <a:spcPct val="0"/>
              </a:spcBef>
              <a:spcAft>
                <a:spcPct val="0"/>
              </a:spcAft>
              <a:defRPr>
                <a:solidFill>
                  <a:schemeClr val="tx1"/>
                </a:solidFill>
                <a:latin typeface="Arial" charset="0"/>
              </a:defRPr>
            </a:lvl7pPr>
            <a:lvl8pPr marL="3693445" indent="-246229" eaLnBrk="0" fontAlgn="base" hangingPunct="0">
              <a:spcBef>
                <a:spcPct val="0"/>
              </a:spcBef>
              <a:spcAft>
                <a:spcPct val="0"/>
              </a:spcAft>
              <a:defRPr>
                <a:solidFill>
                  <a:schemeClr val="tx1"/>
                </a:solidFill>
                <a:latin typeface="Arial" charset="0"/>
              </a:defRPr>
            </a:lvl8pPr>
            <a:lvl9pPr marL="4185904" indent="-246229" eaLnBrk="0" fontAlgn="base" hangingPunct="0">
              <a:spcBef>
                <a:spcPct val="0"/>
              </a:spcBef>
              <a:spcAft>
                <a:spcPct val="0"/>
              </a:spcAft>
              <a:defRPr>
                <a:solidFill>
                  <a:schemeClr val="tx1"/>
                </a:solidFill>
                <a:latin typeface="Arial" charset="0"/>
              </a:defRPr>
            </a:lvl9pPr>
          </a:lstStyle>
          <a:p>
            <a:pPr eaLnBrk="1" hangingPunct="1"/>
            <a:fld id="{E8DAA356-58F1-4373-A7F9-6AE311592C78}" type="slidenum">
              <a:rPr lang="en-US" smtClean="0"/>
              <a:pPr eaLnBrk="1" hangingPunct="1"/>
              <a:t>73</a:t>
            </a:fld>
            <a:endParaRPr lang="en-US"/>
          </a:p>
        </p:txBody>
      </p:sp>
    </p:spTree>
    <p:extLst>
      <p:ext uri="{BB962C8B-B14F-4D97-AF65-F5344CB8AC3E}">
        <p14:creationId xmlns:p14="http://schemas.microsoft.com/office/powerpoint/2010/main" val="3166034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BDC9F488-5B1C-4ABE-8F34-3EEC0EE5DDBB}" type="slidenum">
              <a:rPr lang="en-US" smtClean="0"/>
              <a:pPr eaLnBrk="1" hangingPunct="1"/>
              <a:t>74</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dirty="0"/>
              <a:t>7 min </a:t>
            </a:r>
          </a:p>
          <a:p>
            <a:pPr eaLnBrk="1" hangingPunct="1"/>
            <a:endParaRPr lang="en-US" sz="1200" kern="120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a. Allow </a:t>
            </a:r>
            <a:r>
              <a:rPr lang="en-US" sz="1200" b="1" kern="1200" dirty="0">
                <a:solidFill>
                  <a:schemeClr val="tx1"/>
                </a:solidFill>
                <a:latin typeface="+mn-lt"/>
                <a:ea typeface="+mn-ea"/>
                <a:cs typeface="+mn-cs"/>
              </a:rPr>
              <a:t>at least 5 minutes</a:t>
            </a:r>
            <a:r>
              <a:rPr lang="en-US" sz="1200" kern="1200" dirty="0">
                <a:solidFill>
                  <a:schemeClr val="tx1"/>
                </a:solidFill>
                <a:latin typeface="+mn-lt"/>
                <a:ea typeface="+mn-ea"/>
                <a:cs typeface="+mn-cs"/>
              </a:rPr>
              <a:t> for participants to think about today’s session and write their reflections and feedback on the Daily Reflections</a:t>
            </a:r>
            <a:r>
              <a:rPr lang="en-US" sz="1200" kern="1200" baseline="0" dirty="0">
                <a:solidFill>
                  <a:schemeClr val="tx1"/>
                </a:solidFill>
                <a:latin typeface="+mn-lt"/>
                <a:ea typeface="+mn-ea"/>
                <a:cs typeface="+mn-cs"/>
              </a:rPr>
              <a:t> sheet (handout 5.8 in PD program binder)</a:t>
            </a:r>
            <a:r>
              <a:rPr lang="en-US" sz="1200" kern="1200" dirty="0">
                <a:solidFill>
                  <a:schemeClr val="tx1"/>
                </a:solidFill>
                <a:latin typeface="+mn-lt"/>
                <a:ea typeface="+mn-ea"/>
                <a:cs typeface="+mn-cs"/>
              </a:rPr>
              <a:t>.</a:t>
            </a:r>
            <a:endParaRPr lang="en-US" dirty="0"/>
          </a:p>
        </p:txBody>
      </p:sp>
      <p:sp>
        <p:nvSpPr>
          <p:cNvPr id="2" name="Date Placeholder 1"/>
          <p:cNvSpPr>
            <a:spLocks noGrp="1"/>
          </p:cNvSpPr>
          <p:nvPr>
            <p:ph type="dt" idx="10"/>
          </p:nvPr>
        </p:nvSpPr>
        <p:spPr/>
        <p:txBody>
          <a:bodyPr/>
          <a:lstStyle/>
          <a:p>
            <a:pPr>
              <a:defRPr/>
            </a:pPr>
            <a:fld id="{5DEC14B8-E9C9-40D6-A20F-CDA1A307A921}"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17939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eaLnBrk="1" hangingPunct="1"/>
            <a:endParaRPr lang="en-US" dirty="0">
              <a:latin typeface="Arial" charset="0"/>
            </a:endParaRPr>
          </a:p>
          <a:p>
            <a:r>
              <a:rPr lang="en-US" sz="1200" kern="1200" dirty="0">
                <a:solidFill>
                  <a:schemeClr val="tx1"/>
                </a:solidFill>
                <a:latin typeface="+mn-lt"/>
                <a:ea typeface="+mn-ea"/>
                <a:cs typeface="+mn-cs"/>
              </a:rPr>
              <a:t>a. Introduce the focus questions that will guide today’s work.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27759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a:t>7 min</a:t>
            </a:r>
          </a:p>
          <a:p>
            <a:endParaRPr lang="en-US" sz="270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Display this slide only if it wasn’t used on day 4.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“To check your understanding of STL strategy 6, jot down your responses to this multiple-choice quiz in your</a:t>
            </a:r>
            <a:r>
              <a:rPr lang="en-US" sz="1200" u="none" strike="noStrike" kern="1200" baseline="0" dirty="0">
                <a:solidFill>
                  <a:schemeClr val="tx1"/>
                </a:solidFill>
                <a:effectLst/>
                <a:latin typeface="+mn-lt"/>
                <a:ea typeface="+mn-ea"/>
                <a:cs typeface="+mn-cs"/>
              </a:rPr>
              <a:t> science notebooks</a:t>
            </a:r>
            <a:r>
              <a:rPr lang="en-US" sz="1200" u="none" strike="noStrike" kern="1200" dirty="0">
                <a:solidFill>
                  <a:schemeClr val="tx1"/>
                </a:solidFill>
                <a:effectLst/>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discuss their answers either in pairs or as a group. (If time is short, just read the answers aloud.)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After</a:t>
            </a:r>
          </a:p>
          <a:p>
            <a:r>
              <a:rPr lang="en-US" sz="1200" kern="1200" dirty="0">
                <a:solidFill>
                  <a:schemeClr val="tx1"/>
                </a:solidFill>
                <a:latin typeface="+mn-lt"/>
                <a:ea typeface="+mn-ea"/>
                <a:cs typeface="+mn-cs"/>
              </a:rPr>
              <a:t>2. Many</a:t>
            </a:r>
          </a:p>
          <a:p>
            <a:r>
              <a:rPr lang="en-US" sz="1200" kern="1200" dirty="0">
                <a:solidFill>
                  <a:schemeClr val="tx1"/>
                </a:solidFill>
                <a:latin typeface="+mn-lt"/>
                <a:ea typeface="+mn-ea"/>
                <a:cs typeface="+mn-cs"/>
              </a:rPr>
              <a:t>3. False</a:t>
            </a:r>
          </a:p>
          <a:p>
            <a:r>
              <a:rPr lang="en-US" sz="1200" kern="1200" dirty="0">
                <a:solidFill>
                  <a:schemeClr val="tx1"/>
                </a:solidFill>
                <a:latin typeface="+mn-lt"/>
                <a:ea typeface="+mn-ea"/>
                <a:cs typeface="+mn-cs"/>
              </a:rPr>
              <a:t>4. Challenge (and probe)</a:t>
            </a:r>
          </a:p>
          <a:p>
            <a:r>
              <a:rPr lang="en-US" sz="1200" kern="1200" dirty="0">
                <a:solidFill>
                  <a:schemeClr val="tx1"/>
                </a:solidFill>
                <a:latin typeface="+mn-lt"/>
                <a:ea typeface="+mn-ea"/>
                <a:cs typeface="+mn-cs"/>
              </a:rPr>
              <a:t>5. Judiciously (defined as “good or discriminating judgment; wise, sensible, or well advised”)</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4187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35321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570524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11670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1176447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537725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879161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24749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67932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atin typeface="Calibri" panose="020F0502020204030204" pitchFamily="34" charset="0"/>
              </a:defRPr>
            </a:lvl1pPr>
            <a:lvl2pPr marL="457200" indent="-182563">
              <a:buSzPct val="100000"/>
              <a:buFont typeface="Calibri" panose="020F0502020204030204" pitchFamily="34" charset="0"/>
              <a:buChar cha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2863523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352345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2598076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745551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558922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atin typeface="Calibri" panose="020F0502020204030204" pitchFamily="34" charset="0"/>
              </a:defRPr>
            </a:lvl1pPr>
            <a:lvl2pPr marL="457200" indent="-182563">
              <a:buSzPct val="100000"/>
              <a:buFont typeface="Calibri" panose="020F0502020204030204" pitchFamily="34" charset="0"/>
              <a:buChar cha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12E8B-3614-4B22-9DE9-CEFA8DAD5307}" type="slidenum">
              <a:rPr lang="en-US" smtClean="0"/>
              <a:pPr/>
              <a:t>‹#›</a:t>
            </a:fld>
            <a:endParaRPr lang="en-US"/>
          </a:p>
        </p:txBody>
      </p:sp>
    </p:spTree>
    <p:extLst>
      <p:ext uri="{BB962C8B-B14F-4D97-AF65-F5344CB8AC3E}">
        <p14:creationId xmlns:p14="http://schemas.microsoft.com/office/powerpoint/2010/main" val="6488359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76521340"/>
      </p:ext>
    </p:extLst>
  </p:cSld>
  <p:clrMap bg1="lt1" tx1="dk1" bg2="lt2" tx2="dk2" accent1="accent1" accent2="accent2" accent3="accent3" accent4="accent4" accent5="accent5" accent6="accent6" hlink="hlink" folHlink="folHlink"/>
  <p:sldLayoutIdLst>
    <p:sldLayoutId id="2147483686" r:id="rId1"/>
    <p:sldLayoutId id="2147483687"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01%20Stella2-04-torres4-L2%20C1-C10.mp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youtube.com/embed/Nu9VXSlT11E" TargetMode="External"/><Relationship Id="rId4" Type="http://schemas.openxmlformats.org/officeDocument/2006/relationships/hyperlink" Target="6.1_stella_fw_becastro_l1_c1_web.mp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6.1_stella_fw_becastro_l1_c1_web.mp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01%20Stella2-04-torres4-L2%20C1-C10.mp4" TargetMode="External"/><Relationship Id="rId4" Type="http://schemas.openxmlformats.org/officeDocument/2006/relationships/hyperlink" Target="https://www.youtube.com/embed/qZ5_Q5EgpJk"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6.3_stella_fw_becastro_l1_c3_web.mp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01%20Stella2-04-torres4-L2%20C1-C10.mp4" TargetMode="External"/><Relationship Id="rId4" Type="http://schemas.openxmlformats.org/officeDocument/2006/relationships/hyperlink" Target="https://www.youtube.com/embed/QjcNkFu4Xi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8" Type="http://schemas.openxmlformats.org/officeDocument/2006/relationships/hyperlink" Target="https://www.youtube.com/watch?v=zz_CRzcIT-Q" TargetMode="External"/><Relationship Id="rId3" Type="http://schemas.openxmlformats.org/officeDocument/2006/relationships/hyperlink" Target="https://www.youtube.com/watch?v=Y4EK2r9JJ1k" TargetMode="External"/><Relationship Id="rId7" Type="http://schemas.openxmlformats.org/officeDocument/2006/relationships/hyperlink" Target="https://www.youtube.com/watch?v=fuT8Appwak8" TargetMode="External"/><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hyperlink" Target="https://www.youtube.com/watch?v=yCsMmajLYG4" TargetMode="External"/><Relationship Id="rId5" Type="http://schemas.openxmlformats.org/officeDocument/2006/relationships/hyperlink" Target="https://www.youtube.com/watch?v=z_pTv-qvRI0" TargetMode="External"/><Relationship Id="rId4" Type="http://schemas.openxmlformats.org/officeDocument/2006/relationships/hyperlink" Target="https://www.youtube.com/watch?v=zsdQE275PvA" TargetMode="External"/><Relationship Id="rId9" Type="http://schemas.openxmlformats.org/officeDocument/2006/relationships/hyperlink" Target="https://www.youtube.com/watch?v=cBdxDFpDp_k"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jrGgX6qvIWU" TargetMode="External"/><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zsdQE275PvA" TargetMode="External"/><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hyperlink" Target="https://www.youtube.com/watch?v=z_pTv-qvRI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hyperlink" Target="https://www.youtube.com/watch?v=yCsMmajLYG4"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24.xml"/><Relationship Id="rId4" Type="http://schemas.openxmlformats.org/officeDocument/2006/relationships/hyperlink" Target="http://www.youtube.com/watch?v=iSb0DUn79dY"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zz_CRzcIT-Q" TargetMode="External"/><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20.jpeg"/></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hyperlink" Target="https://www.youtube.com/watch?v=cBdxDFpDp_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sz="1800" dirty="0">
              <a:solidFill>
                <a:srgbClr val="1F497D"/>
              </a:solidFill>
              <a:latin typeface="Lucida Sans Unicode" pitchFamily="34" charset="0"/>
            </a:endParaRPr>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3336" y="3721100"/>
            <a:ext cx="7162800" cy="344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2000" dirty="0" err="1">
                <a:solidFill>
                  <a:srgbClr val="002060"/>
                </a:solidFill>
                <a:latin typeface="Calibri" pitchFamily="34" charset="0"/>
              </a:rPr>
              <a:t>RESPeCT</a:t>
            </a:r>
            <a:r>
              <a:rPr lang="en-US" altLang="en-US" sz="2000" dirty="0">
                <a:solidFill>
                  <a:srgbClr val="002060"/>
                </a:solidFill>
                <a:latin typeface="Calibri" pitchFamily="34" charset="0"/>
              </a:rPr>
              <a:t> Summer Institute </a:t>
            </a: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86175" y="2438400"/>
            <a:ext cx="1952625" cy="646331"/>
          </a:xfrm>
          <a:prstGeom prst="rect">
            <a:avLst/>
          </a:prstGeom>
          <a:noFill/>
        </p:spPr>
        <p:txBody>
          <a:bodyPr wrap="square" rtlCol="0">
            <a:spAutoFit/>
          </a:bodyPr>
          <a:lstStyle/>
          <a:p>
            <a:r>
              <a:rPr lang="en-US" sz="3600" dirty="0">
                <a:solidFill>
                  <a:srgbClr val="1F497D"/>
                </a:solidFill>
                <a:latin typeface="Calibri" pitchFamily="34" charset="0"/>
              </a:rPr>
              <a:t>Day 5</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990600"/>
          </a:xfrm>
        </p:spPr>
        <p:txBody>
          <a:bodyPr>
            <a:noAutofit/>
          </a:bodyPr>
          <a:lstStyle/>
          <a:p>
            <a:r>
              <a:rPr lang="en-US" sz="3800" dirty="0"/>
              <a:t>Use and Apply Your Content Deepening Knowledge</a:t>
            </a:r>
          </a:p>
        </p:txBody>
      </p:sp>
      <p:sp>
        <p:nvSpPr>
          <p:cNvPr id="3" name="Content Placeholder 2"/>
          <p:cNvSpPr>
            <a:spLocks noGrp="1"/>
          </p:cNvSpPr>
          <p:nvPr>
            <p:ph idx="1"/>
          </p:nvPr>
        </p:nvSpPr>
        <p:spPr>
          <a:xfrm>
            <a:off x="533400" y="1600200"/>
            <a:ext cx="8305800" cy="4953000"/>
          </a:xfrm>
        </p:spPr>
        <p:txBody>
          <a:bodyPr/>
          <a:lstStyle/>
          <a:p>
            <a:pPr marL="0" indent="0">
              <a:spcBef>
                <a:spcPts val="1800"/>
              </a:spcBef>
              <a:buNone/>
            </a:pPr>
            <a:r>
              <a:rPr lang="en-US" sz="3000" b="1" dirty="0"/>
              <a:t>Scenario: </a:t>
            </a:r>
            <a:r>
              <a:rPr lang="en-US" sz="3000" dirty="0"/>
              <a:t>Several members of your extended family have very crooked teeth. You’d like to figure out whether this is a genetic trait or environmental factors (like thumb sucking) are the cause. </a:t>
            </a:r>
          </a:p>
          <a:p>
            <a:pPr marL="365760" indent="-365760">
              <a:spcBef>
                <a:spcPts val="1800"/>
              </a:spcBef>
              <a:buFont typeface="Arial" pitchFamily="34" charset="0"/>
              <a:buChar char="•"/>
            </a:pPr>
            <a:r>
              <a:rPr lang="en-US" sz="3000" dirty="0"/>
              <a:t>Use and apply what you learned about genetics last week to solve this mystery. Jot down your explanation in bullet points and make sure to use science ideas to support your answer. </a:t>
            </a:r>
          </a:p>
          <a:p>
            <a:pPr marL="365760" indent="-365760">
              <a:spcBef>
                <a:spcPts val="1000"/>
              </a:spcBef>
              <a:buFont typeface="Arial" pitchFamily="34" charset="0"/>
              <a:buChar char="•"/>
            </a:pPr>
            <a:r>
              <a:rPr lang="en-US" sz="3000" dirty="0"/>
              <a:t>Share your ideas with a partner and note any questions that arise.</a:t>
            </a:r>
          </a:p>
        </p:txBody>
      </p:sp>
    </p:spTree>
    <p:extLst>
      <p:ext uri="{BB962C8B-B14F-4D97-AF65-F5344CB8AC3E}">
        <p14:creationId xmlns:p14="http://schemas.microsoft.com/office/powerpoint/2010/main" val="82416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Planning Science Lessons: Quick Write</a:t>
            </a:r>
          </a:p>
        </p:txBody>
      </p:sp>
      <p:sp>
        <p:nvSpPr>
          <p:cNvPr id="3" name="Content Placeholder 2"/>
          <p:cNvSpPr>
            <a:spLocks noGrp="1"/>
          </p:cNvSpPr>
          <p:nvPr>
            <p:ph idx="1"/>
          </p:nvPr>
        </p:nvSpPr>
        <p:spPr>
          <a:xfrm>
            <a:off x="609600" y="1600200"/>
            <a:ext cx="8077200" cy="4876800"/>
          </a:xfrm>
        </p:spPr>
        <p:txBody>
          <a:bodyPr>
            <a:normAutofit/>
          </a:bodyPr>
          <a:lstStyle/>
          <a:p>
            <a:pPr marL="0">
              <a:spcBef>
                <a:spcPts val="1800"/>
              </a:spcBef>
              <a:buNone/>
            </a:pPr>
            <a:r>
              <a:rPr lang="en-US" dirty="0"/>
              <a:t>What is generally your thinking process when you plan your science lessons?</a:t>
            </a:r>
            <a:endParaRPr lang="en-US" sz="3200" dirty="0"/>
          </a:p>
          <a:p>
            <a:pPr marL="0">
              <a:spcBef>
                <a:spcPts val="1800"/>
              </a:spcBef>
              <a:buNone/>
            </a:pPr>
            <a:r>
              <a:rPr lang="en-US" dirty="0"/>
              <a:t>Be prepared to share your ideas with the group.</a:t>
            </a:r>
            <a:endParaRPr lang="en-US" b="1" dirty="0"/>
          </a:p>
        </p:txBody>
      </p:sp>
    </p:spTree>
    <p:extLst>
      <p:ext uri="{BB962C8B-B14F-4D97-AF65-F5344CB8AC3E}">
        <p14:creationId xmlns:p14="http://schemas.microsoft.com/office/powerpoint/2010/main" val="398278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457200"/>
            <a:ext cx="8229600" cy="1143000"/>
          </a:xfrm>
        </p:spPr>
        <p:txBody>
          <a:bodyPr>
            <a:noAutofit/>
          </a:bodyPr>
          <a:lstStyle/>
          <a:p>
            <a:pPr lvl="0" eaLnBrk="1" hangingPunct="1"/>
            <a:r>
              <a:rPr lang="en-US" dirty="0"/>
              <a:t>Lesson Analysis: Focus Question 1</a:t>
            </a:r>
          </a:p>
        </p:txBody>
      </p:sp>
      <p:sp>
        <p:nvSpPr>
          <p:cNvPr id="13315" name="Rectangle 3"/>
          <p:cNvSpPr>
            <a:spLocks noGrp="1" noChangeArrowheads="1"/>
          </p:cNvSpPr>
          <p:nvPr>
            <p:ph type="body" idx="1"/>
          </p:nvPr>
        </p:nvSpPr>
        <p:spPr>
          <a:xfrm>
            <a:off x="533400" y="1524000"/>
            <a:ext cx="8229600" cy="4876800"/>
          </a:xfrm>
        </p:spPr>
        <p:txBody>
          <a:bodyPr/>
          <a:lstStyle/>
          <a:p>
            <a:pPr marL="0" indent="0" eaLnBrk="1" hangingPunct="1">
              <a:buFontTx/>
              <a:buNone/>
            </a:pPr>
            <a:r>
              <a:rPr lang="en-US" dirty="0"/>
              <a:t>What is the Science Content Storyline Lens (SCSL)?</a:t>
            </a:r>
          </a:p>
          <a:p>
            <a:pPr marL="731520" lvl="1" indent="-365760" eaLnBrk="1" hangingPunct="1">
              <a:spcBef>
                <a:spcPts val="1200"/>
              </a:spcBef>
              <a:buFont typeface="Arial" pitchFamily="34" charset="0"/>
              <a:buChar char="•"/>
            </a:pPr>
            <a:r>
              <a:rPr lang="en-US" sz="3200" dirty="0"/>
              <a:t>What is a science content storyline, and why is it important?</a:t>
            </a:r>
          </a:p>
          <a:p>
            <a:pPr marL="731520" lvl="1" indent="-365760" eaLnBrk="1" hangingPunct="1">
              <a:buFont typeface="Arial" pitchFamily="34" charset="0"/>
              <a:buChar char="•"/>
            </a:pPr>
            <a:r>
              <a:rPr lang="en-US" sz="3200" dirty="0"/>
              <a:t>What is challenging about developing a science content storyline? </a:t>
            </a:r>
          </a:p>
        </p:txBody>
      </p:sp>
    </p:spTree>
    <p:extLst>
      <p:ext uri="{BB962C8B-B14F-4D97-AF65-F5344CB8AC3E}">
        <p14:creationId xmlns:p14="http://schemas.microsoft.com/office/powerpoint/2010/main" val="403462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609600"/>
            <a:ext cx="8229600" cy="1143000"/>
          </a:xfrm>
        </p:spPr>
        <p:txBody>
          <a:bodyPr>
            <a:noAutofit/>
          </a:bodyPr>
          <a:lstStyle/>
          <a:p>
            <a:pPr eaLnBrk="1" hangingPunct="1"/>
            <a:r>
              <a:rPr lang="en-US" dirty="0"/>
              <a:t>The TIMSS Video Study Findings and the Science Content Storyline Lens</a:t>
            </a:r>
          </a:p>
        </p:txBody>
      </p:sp>
      <p:pic>
        <p:nvPicPr>
          <p:cNvPr id="14" name="Content Placeholder 10">
            <a:extLst>
              <a:ext uri="{FF2B5EF4-FFF2-40B4-BE49-F238E27FC236}">
                <a16:creationId xmlns:a16="http://schemas.microsoft.com/office/drawing/2014/main" id="{B1764150-31E1-4472-B494-4314565E80A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301191" y="1837585"/>
            <a:ext cx="6541618"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1586DAE-0174-49D6-AC59-CE76858DF093}"/>
              </a:ext>
            </a:extLst>
          </p:cNvPr>
          <p:cNvSpPr txBox="1"/>
          <p:nvPr/>
        </p:nvSpPr>
        <p:spPr>
          <a:xfrm>
            <a:off x="7664817" y="6489546"/>
            <a:ext cx="1027845"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Source: TIMSS study</a:t>
            </a:r>
          </a:p>
        </p:txBody>
      </p:sp>
    </p:spTree>
    <p:extLst>
      <p:ext uri="{BB962C8B-B14F-4D97-AF65-F5344CB8AC3E}">
        <p14:creationId xmlns:p14="http://schemas.microsoft.com/office/powerpoint/2010/main" val="128011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492125"/>
            <a:ext cx="8124825" cy="1143000"/>
          </a:xfrm>
        </p:spPr>
        <p:txBody>
          <a:bodyPr>
            <a:normAutofit/>
          </a:bodyPr>
          <a:lstStyle/>
          <a:p>
            <a:pPr eaLnBrk="1" hangingPunct="1"/>
            <a:r>
              <a:rPr lang="en-US" dirty="0"/>
              <a:t>Lesson Analysis: Focus Question 2</a:t>
            </a:r>
          </a:p>
        </p:txBody>
      </p:sp>
      <p:sp>
        <p:nvSpPr>
          <p:cNvPr id="16387" name="Rectangle 3"/>
          <p:cNvSpPr>
            <a:spLocks noGrp="1" noChangeArrowheads="1"/>
          </p:cNvSpPr>
          <p:nvPr>
            <p:ph type="body" idx="1"/>
          </p:nvPr>
        </p:nvSpPr>
        <p:spPr>
          <a:xfrm>
            <a:off x="609600" y="1600200"/>
            <a:ext cx="8153400" cy="3687763"/>
          </a:xfrm>
        </p:spPr>
        <p:txBody>
          <a:bodyPr/>
          <a:lstStyle/>
          <a:p>
            <a:pPr marL="0" indent="0" eaLnBrk="1" hangingPunct="1">
              <a:buNone/>
            </a:pPr>
            <a:r>
              <a:rPr lang="en-US" dirty="0"/>
              <a:t>Why is one main learning goal essential for science content storyline coherence?</a:t>
            </a:r>
          </a:p>
          <a:p>
            <a:pPr marL="0" indent="0" eaLnBrk="1" hangingPunct="1">
              <a:buNone/>
            </a:pPr>
            <a:endParaRPr lang="en-US" sz="2800" dirty="0">
              <a:solidFill>
                <a:srgbClr val="292934"/>
              </a:solidFill>
            </a:endParaRPr>
          </a:p>
          <a:p>
            <a:pPr marL="0" indent="0" eaLnBrk="1" hangingPunct="1">
              <a:buNone/>
            </a:pPr>
            <a:endParaRPr lang="en-US" sz="2800" dirty="0">
              <a:solidFill>
                <a:srgbClr val="292934"/>
              </a:solidFill>
            </a:endParaRPr>
          </a:p>
          <a:p>
            <a:pPr marL="0" indent="0" eaLnBrk="1" hangingPunct="1">
              <a:buNone/>
            </a:pPr>
            <a:endParaRPr lang="en-US" sz="2800" dirty="0">
              <a:solidFill>
                <a:srgbClr val="292934"/>
              </a:solidFill>
            </a:endParaRPr>
          </a:p>
          <a:p>
            <a:pPr marL="0" indent="0" eaLnBrk="1" hangingPunct="1">
              <a:buNone/>
            </a:pPr>
            <a:endParaRPr lang="en-US" dirty="0"/>
          </a:p>
        </p:txBody>
      </p:sp>
    </p:spTree>
    <p:extLst>
      <p:ext uri="{BB962C8B-B14F-4D97-AF65-F5344CB8AC3E}">
        <p14:creationId xmlns:p14="http://schemas.microsoft.com/office/powerpoint/2010/main" val="3076880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D33A6903-CCDC-431A-B1DD-38ACB9D75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752600" y="533400"/>
            <a:ext cx="5715000" cy="6253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4648200" y="2743200"/>
            <a:ext cx="2667000" cy="304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616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381000"/>
            <a:ext cx="8229600" cy="1143000"/>
          </a:xfrm>
        </p:spPr>
        <p:txBody>
          <a:bodyPr>
            <a:normAutofit/>
          </a:bodyPr>
          <a:lstStyle/>
          <a:p>
            <a:pPr eaLnBrk="1" hangingPunct="1"/>
            <a:r>
              <a:rPr lang="en-US" dirty="0"/>
              <a:t>Purpose and Key Features of Strategy A</a:t>
            </a:r>
            <a:endParaRPr lang="en-US" sz="4800" dirty="0"/>
          </a:p>
        </p:txBody>
      </p:sp>
      <p:sp>
        <p:nvSpPr>
          <p:cNvPr id="28675" name="Rectangle 3"/>
          <p:cNvSpPr>
            <a:spLocks noGrp="1" noChangeArrowheads="1"/>
          </p:cNvSpPr>
          <p:nvPr>
            <p:ph type="body" idx="1"/>
          </p:nvPr>
        </p:nvSpPr>
        <p:spPr>
          <a:xfrm>
            <a:off x="533400" y="1524000"/>
            <a:ext cx="8153400" cy="4876800"/>
          </a:xfrm>
        </p:spPr>
        <p:txBody>
          <a:bodyPr/>
          <a:lstStyle/>
          <a:p>
            <a:pPr marL="365760" indent="-365760" eaLnBrk="1" hangingPunct="1">
              <a:spcBef>
                <a:spcPts val="0"/>
              </a:spcBef>
              <a:spcAft>
                <a:spcPts val="1200"/>
              </a:spcAft>
            </a:pPr>
            <a:r>
              <a:rPr lang="en-US" dirty="0"/>
              <a:t>Review your SCSL Z-fold summary chart and share with a partner the purpose and key features of strategy A: Identify one main learning goal.</a:t>
            </a:r>
          </a:p>
          <a:p>
            <a:pPr marL="365760" indent="-365760" eaLnBrk="1" hangingPunct="1">
              <a:spcBef>
                <a:spcPts val="0"/>
              </a:spcBef>
              <a:spcAft>
                <a:spcPts val="1200"/>
              </a:spcAft>
            </a:pPr>
            <a:r>
              <a:rPr lang="en-US" sz="3200" dirty="0"/>
              <a:t>Remember to cite passages from the </a:t>
            </a:r>
            <a:r>
              <a:rPr lang="en-US" sz="3200" dirty="0" err="1"/>
              <a:t>STeLLA</a:t>
            </a:r>
            <a:r>
              <a:rPr lang="en-US" sz="3200" dirty="0"/>
              <a:t> strategies booklet. </a:t>
            </a:r>
            <a:r>
              <a:rPr lang="en-US" sz="3200" dirty="0">
                <a:solidFill>
                  <a:srgbClr val="FF0000"/>
                </a:solidFill>
              </a:rPr>
              <a:t> </a:t>
            </a:r>
          </a:p>
          <a:p>
            <a:pPr marL="365760" indent="-365760">
              <a:spcBef>
                <a:spcPts val="0"/>
              </a:spcBef>
              <a:spcAft>
                <a:spcPts val="1200"/>
              </a:spcAft>
            </a:pPr>
            <a:r>
              <a:rPr lang="en-US" dirty="0"/>
              <a:t>Be prepared to share with the group.</a:t>
            </a:r>
          </a:p>
          <a:p>
            <a:endParaRPr lang="en-US" sz="2800" dirty="0"/>
          </a:p>
        </p:txBody>
      </p:sp>
    </p:spTree>
    <p:extLst>
      <p:ext uri="{BB962C8B-B14F-4D97-AF65-F5344CB8AC3E}">
        <p14:creationId xmlns:p14="http://schemas.microsoft.com/office/powerpoint/2010/main" val="262371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304800"/>
            <a:ext cx="8229600" cy="1066800"/>
          </a:xfrm>
        </p:spPr>
        <p:txBody>
          <a:bodyPr/>
          <a:lstStyle/>
          <a:p>
            <a:pPr eaLnBrk="1" hangingPunct="1"/>
            <a:r>
              <a:rPr lang="en-US" dirty="0"/>
              <a:t>A Main Learning Goal Is …</a:t>
            </a:r>
          </a:p>
        </p:txBody>
      </p:sp>
      <p:sp>
        <p:nvSpPr>
          <p:cNvPr id="71683" name="Rectangle 3"/>
          <p:cNvSpPr>
            <a:spLocks noGrp="1" noChangeArrowheads="1"/>
          </p:cNvSpPr>
          <p:nvPr>
            <p:ph type="body" idx="1"/>
          </p:nvPr>
        </p:nvSpPr>
        <p:spPr>
          <a:xfrm>
            <a:off x="533400" y="1219200"/>
            <a:ext cx="8229600" cy="4953000"/>
          </a:xfrm>
        </p:spPr>
        <p:txBody>
          <a:bodyPr/>
          <a:lstStyle/>
          <a:p>
            <a:pPr marL="365760" indent="-365760" eaLnBrk="1" hangingPunct="1">
              <a:spcBef>
                <a:spcPts val="600"/>
              </a:spcBef>
            </a:pPr>
            <a:r>
              <a:rPr lang="en-US" dirty="0"/>
              <a:t>A big science idea that you want students to learn</a:t>
            </a:r>
          </a:p>
          <a:p>
            <a:pPr marL="365760" indent="-365760" eaLnBrk="1" hangingPunct="1">
              <a:spcBef>
                <a:spcPts val="600"/>
              </a:spcBef>
            </a:pPr>
            <a:r>
              <a:rPr lang="en-US" dirty="0"/>
              <a:t>A big idea that shows the relationship among science ideas </a:t>
            </a:r>
          </a:p>
          <a:p>
            <a:pPr marL="365760" indent="-365760" eaLnBrk="1" hangingPunct="1">
              <a:spcBef>
                <a:spcPts val="600"/>
              </a:spcBef>
            </a:pPr>
            <a:r>
              <a:rPr lang="en-US" dirty="0"/>
              <a:t>The focus of the lesson (or series of lessons)</a:t>
            </a:r>
          </a:p>
          <a:p>
            <a:pPr marL="365760" indent="-365760" eaLnBrk="1" hangingPunct="1">
              <a:spcBef>
                <a:spcPts val="600"/>
              </a:spcBef>
            </a:pPr>
            <a:r>
              <a:rPr lang="en-US" dirty="0"/>
              <a:t>Stated in a complete sentence (for planning purposes)</a:t>
            </a:r>
          </a:p>
          <a:p>
            <a:pPr marL="365760" indent="-365760" eaLnBrk="1" hangingPunct="1">
              <a:spcBef>
                <a:spcPts val="600"/>
              </a:spcBef>
            </a:pPr>
            <a:r>
              <a:rPr lang="en-US" dirty="0"/>
              <a:t>Stated by the teacher, a student, a text, or a multimedia resource</a:t>
            </a:r>
          </a:p>
          <a:p>
            <a:pPr marL="365760" indent="-365760" eaLnBrk="1" hangingPunct="1">
              <a:spcBef>
                <a:spcPts val="600"/>
              </a:spcBef>
            </a:pPr>
            <a:r>
              <a:rPr lang="en-US" dirty="0"/>
              <a:t>A support for teacher planning</a:t>
            </a:r>
          </a:p>
        </p:txBody>
      </p:sp>
    </p:spTree>
    <p:extLst>
      <p:ext uri="{BB962C8B-B14F-4D97-AF65-F5344CB8AC3E}">
        <p14:creationId xmlns:p14="http://schemas.microsoft.com/office/powerpoint/2010/main" val="297588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533400" y="260350"/>
            <a:ext cx="8153400" cy="1143000"/>
          </a:xfrm>
        </p:spPr>
        <p:txBody>
          <a:bodyPr/>
          <a:lstStyle/>
          <a:p>
            <a:pPr eaLnBrk="1" hangingPunct="1"/>
            <a:r>
              <a:rPr lang="en-US" dirty="0"/>
              <a:t>A Main Learning Goal Is NOT …</a:t>
            </a:r>
          </a:p>
        </p:txBody>
      </p:sp>
      <p:sp>
        <p:nvSpPr>
          <p:cNvPr id="122883" name="Rectangle 3"/>
          <p:cNvSpPr>
            <a:spLocks noGrp="1" noChangeArrowheads="1"/>
          </p:cNvSpPr>
          <p:nvPr>
            <p:ph type="body" idx="1"/>
          </p:nvPr>
        </p:nvSpPr>
        <p:spPr>
          <a:xfrm>
            <a:off x="533400" y="1371600"/>
            <a:ext cx="8229600" cy="4953000"/>
          </a:xfrm>
        </p:spPr>
        <p:txBody>
          <a:bodyPr/>
          <a:lstStyle/>
          <a:p>
            <a:pPr marL="365760" indent="-365760" eaLnBrk="1" hangingPunct="1">
              <a:spcBef>
                <a:spcPts val="800"/>
              </a:spcBef>
            </a:pPr>
            <a:r>
              <a:rPr lang="en-US" dirty="0"/>
              <a:t>A topic or phrase</a:t>
            </a:r>
          </a:p>
          <a:p>
            <a:pPr marL="365760" indent="-365760" eaLnBrk="1" hangingPunct="1">
              <a:spcBef>
                <a:spcPts val="800"/>
              </a:spcBef>
            </a:pPr>
            <a:r>
              <a:rPr lang="en-US" dirty="0"/>
              <a:t>An activity</a:t>
            </a:r>
          </a:p>
          <a:p>
            <a:pPr marL="365760" indent="-365760" eaLnBrk="1" hangingPunct="1">
              <a:spcBef>
                <a:spcPts val="800"/>
              </a:spcBef>
            </a:pPr>
            <a:r>
              <a:rPr lang="en-US" dirty="0"/>
              <a:t>A question</a:t>
            </a:r>
          </a:p>
          <a:p>
            <a:pPr marL="365760" indent="-365760" eaLnBrk="1" hangingPunct="1">
              <a:spcBef>
                <a:spcPts val="800"/>
              </a:spcBef>
            </a:pPr>
            <a:r>
              <a:rPr lang="en-US" dirty="0"/>
              <a:t>A performance task or objective</a:t>
            </a:r>
          </a:p>
          <a:p>
            <a:pPr marL="365760" indent="-365760" eaLnBrk="1" hangingPunct="1">
              <a:spcBef>
                <a:spcPts val="800"/>
              </a:spcBef>
            </a:pPr>
            <a:r>
              <a:rPr lang="en-US" dirty="0"/>
              <a:t>A supporting detail, definition, or fact</a:t>
            </a:r>
          </a:p>
          <a:p>
            <a:pPr marL="365760" indent="-365760" eaLnBrk="1" hangingPunct="1">
              <a:spcBef>
                <a:spcPts val="800"/>
              </a:spcBef>
            </a:pPr>
            <a:r>
              <a:rPr lang="en-US" dirty="0"/>
              <a:t>A student misconception or idea that isn’t scientifically accurate</a:t>
            </a:r>
          </a:p>
        </p:txBody>
      </p:sp>
    </p:spTree>
    <p:extLst>
      <p:ext uri="{BB962C8B-B14F-4D97-AF65-F5344CB8AC3E}">
        <p14:creationId xmlns:p14="http://schemas.microsoft.com/office/powerpoint/2010/main" val="185039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685800"/>
            <a:ext cx="8229600" cy="1143000"/>
          </a:xfrm>
        </p:spPr>
        <p:txBody>
          <a:bodyPr>
            <a:noAutofit/>
          </a:bodyPr>
          <a:lstStyle/>
          <a:p>
            <a:pPr eaLnBrk="1" hangingPunct="1"/>
            <a:r>
              <a:rPr lang="en-US" dirty="0"/>
              <a:t>Definitions: One Main Learning Goal and Science Ideas </a:t>
            </a:r>
          </a:p>
        </p:txBody>
      </p:sp>
      <p:sp>
        <p:nvSpPr>
          <p:cNvPr id="140291" name="Rectangle 3"/>
          <p:cNvSpPr>
            <a:spLocks noGrp="1" noChangeArrowheads="1"/>
          </p:cNvSpPr>
          <p:nvPr>
            <p:ph type="body" idx="1"/>
          </p:nvPr>
        </p:nvSpPr>
        <p:spPr>
          <a:xfrm>
            <a:off x="457200" y="2133600"/>
            <a:ext cx="8229600" cy="4525963"/>
          </a:xfrm>
        </p:spPr>
        <p:txBody>
          <a:bodyPr/>
          <a:lstStyle/>
          <a:p>
            <a:pPr marL="514350" indent="-514350" eaLnBrk="1" hangingPunct="1">
              <a:spcBef>
                <a:spcPts val="0"/>
              </a:spcBef>
              <a:spcAft>
                <a:spcPts val="1200"/>
              </a:spcAft>
              <a:buFont typeface="+mj-lt"/>
              <a:buAutoNum type="arabicPeriod"/>
            </a:pPr>
            <a:r>
              <a:rPr lang="en-US" dirty="0"/>
              <a:t>Read these sections in the </a:t>
            </a:r>
            <a:r>
              <a:rPr lang="en-US" dirty="0" err="1"/>
              <a:t>STeLLA</a:t>
            </a:r>
            <a:r>
              <a:rPr lang="en-US" dirty="0"/>
              <a:t> strategies booklet: (1) </a:t>
            </a:r>
            <a:r>
              <a:rPr lang="en-US" dirty="0" err="1"/>
              <a:t>STeLLA</a:t>
            </a:r>
            <a:r>
              <a:rPr lang="en-US" dirty="0"/>
              <a:t> Strategy A: Identify One Main Learning Goal, and (2) Student Ideas and Science Ideas Defined. </a:t>
            </a:r>
          </a:p>
          <a:p>
            <a:pPr marL="514350" indent="-514350" eaLnBrk="1" hangingPunct="1">
              <a:spcBef>
                <a:spcPts val="0"/>
              </a:spcBef>
              <a:spcAft>
                <a:spcPts val="1200"/>
              </a:spcAft>
              <a:buFont typeface="+mj-lt"/>
              <a:buAutoNum type="arabicPeriod"/>
            </a:pPr>
            <a:r>
              <a:rPr lang="en-US" dirty="0"/>
              <a:t>Based on these readings, what are the differences between a main learning goal </a:t>
            </a:r>
            <a:br>
              <a:rPr lang="en-US" dirty="0"/>
            </a:br>
            <a:r>
              <a:rPr lang="en-US" dirty="0"/>
              <a:t>and a science idea?</a:t>
            </a:r>
          </a:p>
          <a:p>
            <a:pPr eaLnBrk="1" hangingPunct="1"/>
            <a:endParaRPr lang="en-US" dirty="0"/>
          </a:p>
          <a:p>
            <a:pPr eaLnBrk="1" hangingPunct="1">
              <a:spcBef>
                <a:spcPct val="50000"/>
              </a:spcBef>
            </a:pPr>
            <a:endParaRPr lang="en-US" dirty="0"/>
          </a:p>
        </p:txBody>
      </p:sp>
    </p:spTree>
    <p:extLst>
      <p:ext uri="{BB962C8B-B14F-4D97-AF65-F5344CB8AC3E}">
        <p14:creationId xmlns:p14="http://schemas.microsoft.com/office/powerpoint/2010/main" val="31653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Agenda for Day 5	</a:t>
            </a:r>
          </a:p>
        </p:txBody>
      </p:sp>
      <p:sp>
        <p:nvSpPr>
          <p:cNvPr id="3" name="Content Placeholder 2"/>
          <p:cNvSpPr>
            <a:spLocks noGrp="1"/>
          </p:cNvSpPr>
          <p:nvPr>
            <p:ph idx="1"/>
          </p:nvPr>
        </p:nvSpPr>
        <p:spPr>
          <a:xfrm>
            <a:off x="457200" y="1447800"/>
            <a:ext cx="8382000" cy="5181600"/>
          </a:xfrm>
        </p:spPr>
        <p:txBody>
          <a:bodyPr/>
          <a:lstStyle/>
          <a:p>
            <a:pPr marL="365760" indent="-365760">
              <a:spcBef>
                <a:spcPts val="600"/>
              </a:spcBef>
            </a:pPr>
            <a:r>
              <a:rPr lang="en-US" sz="3000" dirty="0"/>
              <a:t>Day-4 reflections</a:t>
            </a:r>
          </a:p>
          <a:p>
            <a:pPr marL="365760" indent="-365760">
              <a:spcBef>
                <a:spcPts val="600"/>
              </a:spcBef>
            </a:pPr>
            <a:r>
              <a:rPr lang="en-US" sz="3000" dirty="0"/>
              <a:t>Focus questions</a:t>
            </a:r>
          </a:p>
          <a:p>
            <a:pPr marL="365760" indent="-365760">
              <a:spcBef>
                <a:spcPts val="600"/>
              </a:spcBef>
            </a:pPr>
            <a:r>
              <a:rPr lang="en-US" sz="3000" dirty="0"/>
              <a:t>Review of strategy 6: use and apply</a:t>
            </a:r>
          </a:p>
          <a:p>
            <a:pPr marL="365760" indent="-365760">
              <a:spcBef>
                <a:spcPts val="600"/>
              </a:spcBef>
            </a:pPr>
            <a:r>
              <a:rPr lang="en-US" sz="3000" dirty="0"/>
              <a:t>What Is the Science Content Storyline Lens (SCSL)?</a:t>
            </a:r>
          </a:p>
          <a:p>
            <a:pPr marL="365760" indent="-365760">
              <a:spcBef>
                <a:spcPts val="600"/>
              </a:spcBef>
            </a:pPr>
            <a:r>
              <a:rPr lang="en-US" sz="3000" dirty="0"/>
              <a:t>Introducing SCSL strategy A</a:t>
            </a:r>
          </a:p>
          <a:p>
            <a:pPr marL="365760" indent="-365760">
              <a:spcBef>
                <a:spcPts val="600"/>
              </a:spcBef>
            </a:pPr>
            <a:r>
              <a:rPr lang="en-US" sz="3000" dirty="0"/>
              <a:t>Lesson analysis: SCSL strategy A</a:t>
            </a:r>
          </a:p>
          <a:p>
            <a:pPr marL="365760" indent="-365760">
              <a:spcBef>
                <a:spcPts val="600"/>
              </a:spcBef>
              <a:buFont typeface="Arial" pitchFamily="34" charset="0"/>
              <a:buChar char="•"/>
            </a:pPr>
            <a:r>
              <a:rPr lang="en-US" sz="3000" dirty="0"/>
              <a:t>Lunch</a:t>
            </a:r>
          </a:p>
          <a:p>
            <a:pPr marL="365760" indent="-365760">
              <a:spcBef>
                <a:spcPts val="600"/>
              </a:spcBef>
            </a:pPr>
            <a:r>
              <a:rPr lang="en-US" sz="3000" dirty="0"/>
              <a:t>Content deepening: the Sun’s effect on climate</a:t>
            </a:r>
          </a:p>
          <a:p>
            <a:pPr marL="365760" indent="-365760">
              <a:spcBef>
                <a:spcPts val="600"/>
              </a:spcBef>
            </a:pPr>
            <a:r>
              <a:rPr lang="en-US" sz="3000" dirty="0"/>
              <a:t>Summary, homework, and reflections	</a:t>
            </a:r>
            <a:r>
              <a:rPr lang="en-US" dirty="0"/>
              <a:t>	</a:t>
            </a:r>
          </a:p>
          <a:p>
            <a:pPr marL="182563" lvl="1" indent="-11113"/>
            <a:endParaRPr lang="en-US" dirty="0"/>
          </a:p>
          <a:p>
            <a:endParaRPr lang="en-US" dirty="0"/>
          </a:p>
        </p:txBody>
      </p:sp>
    </p:spTree>
    <p:extLst>
      <p:ext uri="{BB962C8B-B14F-4D97-AF65-F5344CB8AC3E}">
        <p14:creationId xmlns:p14="http://schemas.microsoft.com/office/powerpoint/2010/main" val="1182580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990600"/>
          </a:xfrm>
        </p:spPr>
        <p:txBody>
          <a:bodyPr>
            <a:noAutofit/>
          </a:bodyPr>
          <a:lstStyle/>
          <a:p>
            <a:r>
              <a:rPr lang="en-US" sz="3300" dirty="0"/>
              <a:t>Practice Identifying Student Ideas and Science Ideas</a:t>
            </a:r>
          </a:p>
        </p:txBody>
      </p:sp>
      <p:sp>
        <p:nvSpPr>
          <p:cNvPr id="3" name="Content Placeholder 2"/>
          <p:cNvSpPr>
            <a:spLocks noGrp="1"/>
          </p:cNvSpPr>
          <p:nvPr>
            <p:ph idx="1"/>
          </p:nvPr>
        </p:nvSpPr>
        <p:spPr>
          <a:xfrm>
            <a:off x="457200" y="1295400"/>
            <a:ext cx="8458200" cy="5181600"/>
          </a:xfrm>
        </p:spPr>
        <p:txBody>
          <a:bodyPr/>
          <a:lstStyle/>
          <a:p>
            <a:pPr marL="0" indent="0">
              <a:buNone/>
            </a:pPr>
            <a:r>
              <a:rPr lang="en-US" sz="2700" dirty="0"/>
              <a:t>Identify any student ideas and science ideas in this list:</a:t>
            </a:r>
          </a:p>
          <a:p>
            <a:pPr marL="731837" lvl="1" indent="-457200">
              <a:spcBef>
                <a:spcPts val="300"/>
              </a:spcBef>
              <a:buFont typeface="+mj-lt"/>
              <a:buAutoNum type="arabicPeriod"/>
            </a:pPr>
            <a:r>
              <a:rPr lang="en-US" sz="2700" dirty="0"/>
              <a:t>The North Pole and South Pole are the coldest places on Earth because they’re farthest from the Sun. </a:t>
            </a:r>
          </a:p>
          <a:p>
            <a:pPr marL="731837" lvl="1" indent="-457200">
              <a:spcBef>
                <a:spcPts val="300"/>
              </a:spcBef>
              <a:buFont typeface="+mj-lt"/>
              <a:buAutoNum type="arabicPeriod"/>
            </a:pPr>
            <a:r>
              <a:rPr lang="en-US" sz="2700" dirty="0"/>
              <a:t>Earth orbits the Sun in an elliptical (oval) path, so sometimes it’s farther from the Sun. </a:t>
            </a:r>
          </a:p>
          <a:p>
            <a:pPr marL="731837" lvl="1" indent="-457200">
              <a:spcBef>
                <a:spcPts val="300"/>
              </a:spcBef>
              <a:buFont typeface="+mj-lt"/>
              <a:buAutoNum type="arabicPeriod"/>
            </a:pPr>
            <a:r>
              <a:rPr lang="en-US" sz="2700" dirty="0"/>
              <a:t>The angle of sunlight striking certain places on Earth varies at different times of the day and year.  </a:t>
            </a:r>
          </a:p>
          <a:p>
            <a:pPr marL="731837" lvl="1" indent="-457200">
              <a:spcBef>
                <a:spcPts val="300"/>
              </a:spcBef>
              <a:buFont typeface="+mj-lt"/>
              <a:buAutoNum type="arabicPeriod"/>
            </a:pPr>
            <a:r>
              <a:rPr lang="en-US" sz="2700" dirty="0"/>
              <a:t>Earth’s tilted axis</a:t>
            </a:r>
          </a:p>
          <a:p>
            <a:pPr marL="731837" lvl="1" indent="-457200">
              <a:spcBef>
                <a:spcPts val="300"/>
              </a:spcBef>
              <a:buFont typeface="+mj-lt"/>
              <a:buAutoNum type="arabicPeriod"/>
            </a:pPr>
            <a:r>
              <a:rPr lang="en-US" sz="2700" dirty="0"/>
              <a:t>The Northern and Southern Hemispheres are warmest at opposite times of the year.  </a:t>
            </a:r>
          </a:p>
          <a:p>
            <a:pPr marL="731837" lvl="1" indent="-457200">
              <a:spcBef>
                <a:spcPts val="300"/>
              </a:spcBef>
              <a:buFont typeface="+mj-lt"/>
              <a:buAutoNum type="arabicPeriod"/>
            </a:pPr>
            <a:r>
              <a:rPr lang="en-US" sz="2700" dirty="0"/>
              <a:t>Why are places closer to Earth’s equator hotter than places farther away from the equator?</a:t>
            </a:r>
            <a:endParaRPr lang="en-US" dirty="0"/>
          </a:p>
        </p:txBody>
      </p:sp>
    </p:spTree>
    <p:extLst>
      <p:ext uri="{BB962C8B-B14F-4D97-AF65-F5344CB8AC3E}">
        <p14:creationId xmlns:p14="http://schemas.microsoft.com/office/powerpoint/2010/main" val="41722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153400" cy="990600"/>
          </a:xfrm>
        </p:spPr>
        <p:txBody>
          <a:bodyPr>
            <a:normAutofit fontScale="90000"/>
          </a:bodyPr>
          <a:lstStyle/>
          <a:p>
            <a:r>
              <a:rPr lang="en-US" dirty="0"/>
              <a:t>Practice Identifying Student Ideas and Science Ideas in a Class Discussion</a:t>
            </a:r>
          </a:p>
        </p:txBody>
      </p:sp>
      <p:sp>
        <p:nvSpPr>
          <p:cNvPr id="3" name="Content Placeholder 2"/>
          <p:cNvSpPr>
            <a:spLocks noGrp="1"/>
          </p:cNvSpPr>
          <p:nvPr>
            <p:ph idx="1"/>
          </p:nvPr>
        </p:nvSpPr>
        <p:spPr>
          <a:xfrm>
            <a:off x="381000" y="1676400"/>
            <a:ext cx="8610600" cy="5029200"/>
          </a:xfrm>
        </p:spPr>
        <p:txBody>
          <a:bodyPr/>
          <a:lstStyle/>
          <a:p>
            <a:pPr marL="0" indent="0">
              <a:spcBef>
                <a:spcPts val="0"/>
              </a:spcBef>
              <a:spcAft>
                <a:spcPts val="300"/>
              </a:spcAft>
              <a:buNone/>
            </a:pPr>
            <a:r>
              <a:rPr lang="en-US" sz="2300" dirty="0"/>
              <a:t>Identify </a:t>
            </a:r>
            <a:r>
              <a:rPr lang="en-US" sz="2300" b="1" dirty="0"/>
              <a:t>one student idea </a:t>
            </a:r>
            <a:r>
              <a:rPr lang="en-US" sz="2300" dirty="0"/>
              <a:t>and </a:t>
            </a:r>
            <a:r>
              <a:rPr lang="en-US" sz="2300" b="1" dirty="0"/>
              <a:t>one science idea </a:t>
            </a:r>
            <a:r>
              <a:rPr lang="en-US" sz="2300" dirty="0"/>
              <a:t>in this class discussion:</a:t>
            </a:r>
          </a:p>
          <a:p>
            <a:pPr marL="365760" indent="0" defTabSz="502920">
              <a:spcBef>
                <a:spcPts val="800"/>
              </a:spcBef>
              <a:buNone/>
            </a:pPr>
            <a:r>
              <a:rPr lang="en-US" sz="2300" b="1" dirty="0"/>
              <a:t>T: </a:t>
            </a:r>
            <a:r>
              <a:rPr lang="en-US" sz="2300" dirty="0"/>
              <a:t>Why do you think it’s summertime in the Southern Hemisphere when it’s wintertime in the Northern Hemisphere?</a:t>
            </a:r>
          </a:p>
          <a:p>
            <a:pPr marL="365760" indent="0" defTabSz="502920">
              <a:spcBef>
                <a:spcPts val="600"/>
              </a:spcBef>
              <a:buNone/>
            </a:pPr>
            <a:r>
              <a:rPr lang="en-US" sz="2300" b="1" dirty="0"/>
              <a:t>S1: </a:t>
            </a:r>
            <a:r>
              <a:rPr lang="en-US" sz="2300" dirty="0"/>
              <a:t>Earth’s tilt.</a:t>
            </a:r>
          </a:p>
          <a:p>
            <a:pPr marL="365760" indent="0" defTabSz="502920">
              <a:spcBef>
                <a:spcPts val="600"/>
              </a:spcBef>
              <a:buNone/>
            </a:pPr>
            <a:r>
              <a:rPr lang="en-US" sz="2300" b="1" dirty="0"/>
              <a:t>S2: </a:t>
            </a:r>
            <a:r>
              <a:rPr lang="en-US" sz="2300" dirty="0"/>
              <a:t>I disagree. It’s Earth’s orbit.</a:t>
            </a:r>
          </a:p>
          <a:p>
            <a:pPr marL="365760" indent="0" defTabSz="502920">
              <a:spcBef>
                <a:spcPts val="600"/>
              </a:spcBef>
              <a:buNone/>
            </a:pPr>
            <a:r>
              <a:rPr lang="en-US" sz="2300" b="1" dirty="0"/>
              <a:t>S3: </a:t>
            </a:r>
            <a:r>
              <a:rPr lang="en-US" sz="2300" dirty="0"/>
              <a:t>Earth is farther from the Sun in </a:t>
            </a:r>
            <a:r>
              <a:rPr lang="en-US" sz="2300"/>
              <a:t>the winter.</a:t>
            </a:r>
            <a:endParaRPr lang="en-US" sz="2300" dirty="0"/>
          </a:p>
          <a:p>
            <a:pPr marL="365760" indent="0" defTabSz="502920">
              <a:spcBef>
                <a:spcPts val="600"/>
              </a:spcBef>
              <a:buNone/>
            </a:pPr>
            <a:r>
              <a:rPr lang="en-US" sz="2300" b="1" dirty="0"/>
              <a:t>T: </a:t>
            </a:r>
            <a:r>
              <a:rPr lang="en-US" sz="2300" dirty="0"/>
              <a:t>Whose wintertime—the Northern or Southern Hemisphere’s?</a:t>
            </a:r>
          </a:p>
          <a:p>
            <a:pPr marL="365760" indent="0" defTabSz="502920">
              <a:spcBef>
                <a:spcPts val="600"/>
              </a:spcBef>
              <a:buNone/>
            </a:pPr>
            <a:r>
              <a:rPr lang="en-US" sz="2300" b="1" dirty="0"/>
              <a:t>S3: </a:t>
            </a:r>
            <a:r>
              <a:rPr lang="en-US" sz="2300" dirty="0"/>
              <a:t>Oh, I guess that doesn’t make sense. If distance from the Sun causes seasons, both hemispheres would have winter and summer at the same time. </a:t>
            </a:r>
          </a:p>
          <a:p>
            <a:pPr marL="0" indent="0">
              <a:spcBef>
                <a:spcPts val="1200"/>
              </a:spcBef>
              <a:buNone/>
            </a:pPr>
            <a:r>
              <a:rPr lang="en-US" sz="2300" b="1" dirty="0">
                <a:solidFill>
                  <a:srgbClr val="C00000"/>
                </a:solidFill>
              </a:rPr>
              <a:t>Food for thought: </a:t>
            </a:r>
            <a:r>
              <a:rPr lang="en-US" sz="2300" dirty="0"/>
              <a:t>To avoid problems, why not require students to speak in complete sentences during science discussions?</a:t>
            </a:r>
          </a:p>
        </p:txBody>
      </p:sp>
    </p:spTree>
    <p:extLst>
      <p:ext uri="{BB962C8B-B14F-4D97-AF65-F5344CB8AC3E}">
        <p14:creationId xmlns:p14="http://schemas.microsoft.com/office/powerpoint/2010/main" val="95034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r>
              <a:rPr lang="en-US" dirty="0"/>
              <a:t>Science Ideas That Support the Main Learning Goal</a:t>
            </a:r>
          </a:p>
        </p:txBody>
      </p:sp>
      <p:sp>
        <p:nvSpPr>
          <p:cNvPr id="3" name="Content Placeholder 2"/>
          <p:cNvSpPr>
            <a:spLocks noGrp="1"/>
          </p:cNvSpPr>
          <p:nvPr>
            <p:ph idx="1"/>
          </p:nvPr>
        </p:nvSpPr>
        <p:spPr>
          <a:xfrm>
            <a:off x="457200" y="1524000"/>
            <a:ext cx="8458200" cy="5181600"/>
          </a:xfrm>
        </p:spPr>
        <p:txBody>
          <a:bodyPr/>
          <a:lstStyle/>
          <a:p>
            <a:pPr marL="0" indent="0">
              <a:spcBef>
                <a:spcPts val="0"/>
              </a:spcBef>
              <a:buNone/>
            </a:pPr>
            <a:r>
              <a:rPr lang="en-US" sz="2300" b="1" dirty="0"/>
              <a:t>Main learning goal: </a:t>
            </a:r>
            <a:r>
              <a:rPr lang="en-US" sz="2300" dirty="0"/>
              <a:t>Earth’s consistent tilt and yearly orbit around the Sun produce opposite seasons in the Northern and Southern Hemispheres. </a:t>
            </a:r>
          </a:p>
          <a:p>
            <a:pPr marL="0" indent="0">
              <a:spcBef>
                <a:spcPts val="600"/>
              </a:spcBef>
              <a:buNone/>
            </a:pPr>
            <a:r>
              <a:rPr lang="en-US" sz="2300" b="1" dirty="0"/>
              <a:t>Supporting ideas: </a:t>
            </a:r>
          </a:p>
          <a:p>
            <a:pPr marL="365760" lvl="1" indent="-182880">
              <a:spcBef>
                <a:spcPts val="0"/>
              </a:spcBef>
              <a:buFont typeface="Arial" pitchFamily="34" charset="0"/>
              <a:buChar char="•"/>
            </a:pPr>
            <a:r>
              <a:rPr lang="en-US" sz="2300" dirty="0"/>
              <a:t>Earth revolves around the Sun in a nearly circular orbit, so the distance between them is the same year-round.</a:t>
            </a:r>
          </a:p>
          <a:p>
            <a:pPr marL="365760" lvl="1" indent="-182880">
              <a:spcBef>
                <a:spcPts val="300"/>
              </a:spcBef>
              <a:buFont typeface="Arial" pitchFamily="34" charset="0"/>
              <a:buChar char="•"/>
            </a:pPr>
            <a:r>
              <a:rPr lang="en-US" sz="2300" dirty="0"/>
              <a:t>Earth’s axis tilts consistently at 23.5 degrees</a:t>
            </a:r>
            <a:r>
              <a:rPr lang="en-US" sz="2300" baseline="30000" dirty="0"/>
              <a:t> </a:t>
            </a:r>
            <a:r>
              <a:rPr lang="en-US" sz="2300" dirty="0"/>
              <a:t>and always points toward the North Star.</a:t>
            </a:r>
          </a:p>
          <a:p>
            <a:pPr marL="365760" lvl="1" indent="-182880">
              <a:spcBef>
                <a:spcPts val="300"/>
              </a:spcBef>
              <a:buFont typeface="Arial" pitchFamily="34" charset="0"/>
              <a:buChar char="•"/>
            </a:pPr>
            <a:r>
              <a:rPr lang="en-US" sz="2300" dirty="0"/>
              <a:t>Sunlight striking Earth’s surface at a more direct angle (almost 90</a:t>
            </a:r>
            <a:r>
              <a:rPr lang="en-US" sz="2300" baseline="30000" dirty="0"/>
              <a:t>o</a:t>
            </a:r>
            <a:r>
              <a:rPr lang="en-US" sz="2300" dirty="0"/>
              <a:t>) results in more concentrated solar radiation and greater heating.</a:t>
            </a:r>
          </a:p>
          <a:p>
            <a:pPr marL="365760" lvl="1" indent="-182880">
              <a:spcBef>
                <a:spcPts val="300"/>
              </a:spcBef>
              <a:buFont typeface="Arial" pitchFamily="34" charset="0"/>
              <a:buChar char="•"/>
            </a:pPr>
            <a:r>
              <a:rPr lang="en-US" sz="2300" dirty="0"/>
              <a:t>During Earth’s orbit, the part leaning toward the Sun or closest to a 90-degree angle experiences the greatest heating.  </a:t>
            </a:r>
          </a:p>
          <a:p>
            <a:pPr marL="365760" lvl="1" indent="-182880">
              <a:spcBef>
                <a:spcPts val="300"/>
              </a:spcBef>
              <a:buFont typeface="Arial" pitchFamily="34" charset="0"/>
              <a:buChar char="•"/>
            </a:pPr>
            <a:r>
              <a:rPr lang="en-US" sz="2300" dirty="0"/>
              <a:t>Spring and fall occur when Earth’s hemispheres are leaning neither toward nor away from the Sun along Earth’s orbit. </a:t>
            </a:r>
            <a:endParaRPr lang="en-US" sz="2300" dirty="0">
              <a:solidFill>
                <a:srgbClr val="00B050"/>
              </a:solidFill>
            </a:endParaRPr>
          </a:p>
        </p:txBody>
      </p:sp>
    </p:spTree>
    <p:extLst>
      <p:ext uri="{BB962C8B-B14F-4D97-AF65-F5344CB8AC3E}">
        <p14:creationId xmlns:p14="http://schemas.microsoft.com/office/powerpoint/2010/main" val="36177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381000"/>
            <a:ext cx="8305800" cy="1143000"/>
          </a:xfrm>
        </p:spPr>
        <p:txBody>
          <a:bodyPr>
            <a:noAutofit/>
          </a:bodyPr>
          <a:lstStyle/>
          <a:p>
            <a:pPr eaLnBrk="1" hangingPunct="1"/>
            <a:r>
              <a:rPr lang="en-US" dirty="0"/>
              <a:t>Practice Identifying Main Learning Goals</a:t>
            </a:r>
          </a:p>
        </p:txBody>
      </p:sp>
      <p:sp>
        <p:nvSpPr>
          <p:cNvPr id="21507" name="Rectangle 3"/>
          <p:cNvSpPr>
            <a:spLocks noGrp="1" noChangeArrowheads="1"/>
          </p:cNvSpPr>
          <p:nvPr>
            <p:ph type="body" idx="1"/>
          </p:nvPr>
        </p:nvSpPr>
        <p:spPr>
          <a:xfrm>
            <a:off x="533400" y="1447800"/>
            <a:ext cx="8458200" cy="5181600"/>
          </a:xfrm>
        </p:spPr>
        <p:txBody>
          <a:bodyPr/>
          <a:lstStyle/>
          <a:p>
            <a:pPr marL="548640" indent="-548640">
              <a:spcBef>
                <a:spcPts val="0"/>
              </a:spcBef>
              <a:spcAft>
                <a:spcPts val="800"/>
              </a:spcAft>
              <a:buClr>
                <a:schemeClr val="bg1">
                  <a:lumMod val="65000"/>
                </a:schemeClr>
              </a:buClr>
              <a:buFont typeface="+mj-lt"/>
              <a:buAutoNum type="arabicPeriod"/>
            </a:pPr>
            <a:r>
              <a:rPr lang="en-US" sz="3000" b="1" dirty="0"/>
              <a:t>Small groups or pairs: </a:t>
            </a:r>
            <a:r>
              <a:rPr lang="en-US" sz="3000" dirty="0"/>
              <a:t>Use the criteria in Analysis Guide A (handout 5.1 in binder) to analyze a list of candidate main learning goals related to the Sun’s effect on climate (handout 5.2: Practice Identifying One Main Learning Goal).</a:t>
            </a:r>
          </a:p>
          <a:p>
            <a:pPr marL="548640" indent="-548640">
              <a:spcBef>
                <a:spcPts val="0"/>
              </a:spcBef>
              <a:spcAft>
                <a:spcPts val="800"/>
              </a:spcAft>
              <a:buFont typeface="+mj-lt"/>
              <a:buAutoNum type="arabicPeriod"/>
            </a:pPr>
            <a:r>
              <a:rPr lang="en-US" sz="3000" dirty="0"/>
              <a:t>Select candidates from the list that you think </a:t>
            </a:r>
            <a:br>
              <a:rPr lang="en-US" sz="3000" dirty="0"/>
            </a:br>
            <a:r>
              <a:rPr lang="en-US" sz="3000" dirty="0"/>
              <a:t>are good main learning goals for the focus of the lesson and record the reasons for your choices </a:t>
            </a:r>
            <a:br>
              <a:rPr lang="en-US" sz="3000" dirty="0"/>
            </a:br>
            <a:r>
              <a:rPr lang="en-US" sz="3000" dirty="0"/>
              <a:t>on handout 5.2.</a:t>
            </a:r>
          </a:p>
          <a:p>
            <a:pPr marL="548640" indent="-548640">
              <a:spcBef>
                <a:spcPts val="0"/>
              </a:spcBef>
              <a:spcAft>
                <a:spcPts val="800"/>
              </a:spcAft>
              <a:buFont typeface="+mj-lt"/>
              <a:buAutoNum type="arabicPeriod"/>
            </a:pPr>
            <a:r>
              <a:rPr lang="en-US" sz="3000" b="1" dirty="0"/>
              <a:t>Whole group: </a:t>
            </a:r>
            <a:r>
              <a:rPr lang="en-US" sz="3000" dirty="0"/>
              <a:t>Discuss and justify your selections.</a:t>
            </a:r>
          </a:p>
          <a:p>
            <a:pPr marL="0" indent="0" eaLnBrk="1" hangingPunct="1">
              <a:buNone/>
            </a:pPr>
            <a:endParaRPr lang="en-US" sz="2800" dirty="0"/>
          </a:p>
        </p:txBody>
      </p:sp>
    </p:spTree>
    <p:extLst>
      <p:ext uri="{BB962C8B-B14F-4D97-AF65-F5344CB8AC3E}">
        <p14:creationId xmlns:p14="http://schemas.microsoft.com/office/powerpoint/2010/main" val="395449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Autofit/>
          </a:bodyPr>
          <a:lstStyle/>
          <a:p>
            <a:r>
              <a:rPr lang="en-US" dirty="0"/>
              <a:t>Lesson Analysis: Strategy A</a:t>
            </a:r>
          </a:p>
        </p:txBody>
      </p:sp>
      <p:sp>
        <p:nvSpPr>
          <p:cNvPr id="3" name="Content Placeholder 2"/>
          <p:cNvSpPr>
            <a:spLocks noGrp="1"/>
          </p:cNvSpPr>
          <p:nvPr>
            <p:ph idx="1"/>
          </p:nvPr>
        </p:nvSpPr>
        <p:spPr>
          <a:xfrm>
            <a:off x="609600" y="1371600"/>
            <a:ext cx="8229600" cy="4953000"/>
          </a:xfrm>
        </p:spPr>
        <p:txBody>
          <a:bodyPr/>
          <a:lstStyle/>
          <a:p>
            <a:pPr marL="0" indent="0">
              <a:spcBef>
                <a:spcPts val="1200"/>
              </a:spcBef>
              <a:spcAft>
                <a:spcPts val="1200"/>
              </a:spcAft>
              <a:buNone/>
            </a:pPr>
            <a:r>
              <a:rPr lang="en-US" dirty="0"/>
              <a:t>Next we’ll watch a sequence of three video clips from a single lesson about the Sun’s effect on climate.</a:t>
            </a:r>
          </a:p>
          <a:p>
            <a:pPr marL="0" indent="0">
              <a:spcBef>
                <a:spcPts val="600"/>
              </a:spcBef>
              <a:spcAft>
                <a:spcPts val="1200"/>
              </a:spcAft>
              <a:buNone/>
            </a:pPr>
            <a:r>
              <a:rPr lang="en-US" b="1" dirty="0"/>
              <a:t>Analysis question for all three clips: </a:t>
            </a:r>
            <a:r>
              <a:rPr lang="en-US" dirty="0"/>
              <a:t>Does this lesson have one main learning goal?</a:t>
            </a:r>
          </a:p>
          <a:p>
            <a:pPr marL="0" lvl="1" indent="0">
              <a:spcBef>
                <a:spcPts val="600"/>
              </a:spcBef>
              <a:buNone/>
            </a:pPr>
            <a:r>
              <a:rPr lang="en-US" sz="3200" b="1" dirty="0"/>
              <a:t>Follow-up questions: </a:t>
            </a:r>
          </a:p>
          <a:p>
            <a:pPr lvl="1" indent="-274320">
              <a:spcBef>
                <a:spcPts val="300"/>
              </a:spcBef>
              <a:buFont typeface="Arial" pitchFamily="34" charset="0"/>
              <a:buChar char="•"/>
            </a:pPr>
            <a:r>
              <a:rPr lang="en-US" sz="3200" dirty="0"/>
              <a:t>If yes, what is it?</a:t>
            </a:r>
          </a:p>
          <a:p>
            <a:pPr lvl="1" indent="-274320">
              <a:spcBef>
                <a:spcPts val="300"/>
              </a:spcBef>
              <a:buFont typeface="Arial" pitchFamily="34" charset="0"/>
              <a:buChar char="•"/>
            </a:pPr>
            <a:r>
              <a:rPr lang="en-US" sz="3200" dirty="0"/>
              <a:t>If no, what do you think is happening in the lesson?  </a:t>
            </a:r>
          </a:p>
        </p:txBody>
      </p:sp>
    </p:spTree>
    <p:extLst>
      <p:ext uri="{BB962C8B-B14F-4D97-AF65-F5344CB8AC3E}">
        <p14:creationId xmlns:p14="http://schemas.microsoft.com/office/powerpoint/2010/main" val="2391600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609600"/>
            <a:ext cx="8183422" cy="914400"/>
          </a:xfrm>
        </p:spPr>
        <p:txBody>
          <a:bodyPr>
            <a:noAutofit/>
          </a:bodyPr>
          <a:lstStyle/>
          <a:p>
            <a:pPr eaLnBrk="1" hangingPunct="1"/>
            <a:r>
              <a:rPr lang="en-US" sz="3800" dirty="0"/>
              <a:t>Lesson Analysis: </a:t>
            </a:r>
            <a:r>
              <a:rPr lang="en-US" sz="3800" b="1" dirty="0"/>
              <a:t>Review</a:t>
            </a:r>
            <a:r>
              <a:rPr lang="en-US" sz="3800" dirty="0"/>
              <a:t> Lesson Context, Video Clip 1</a:t>
            </a:r>
          </a:p>
        </p:txBody>
      </p:sp>
      <p:sp>
        <p:nvSpPr>
          <p:cNvPr id="22531" name="Rectangle 3"/>
          <p:cNvSpPr>
            <a:spLocks noGrp="1" noChangeArrowheads="1"/>
          </p:cNvSpPr>
          <p:nvPr>
            <p:ph type="body" idx="1"/>
          </p:nvPr>
        </p:nvSpPr>
        <p:spPr>
          <a:xfrm>
            <a:off x="609600" y="1752600"/>
            <a:ext cx="8077200" cy="4863584"/>
          </a:xfrm>
        </p:spPr>
        <p:txBody>
          <a:bodyPr/>
          <a:lstStyle/>
          <a:p>
            <a:pPr marL="365760" lvl="0" indent="-365760">
              <a:spcBef>
                <a:spcPts val="0"/>
              </a:spcBef>
              <a:spcAft>
                <a:spcPts val="1200"/>
              </a:spcAft>
              <a:buClr>
                <a:srgbClr val="93A299"/>
              </a:buClr>
              <a:buFont typeface="+mj-lt"/>
              <a:buAutoNum type="arabicPeriod"/>
            </a:pPr>
            <a:r>
              <a:rPr lang="en-US" dirty="0">
                <a:solidFill>
                  <a:srgbClr val="292934"/>
                </a:solidFill>
              </a:rPr>
              <a:t>Read the lesson context on the video transcript (handout 5.3 in PD program binder).  </a:t>
            </a:r>
          </a:p>
          <a:p>
            <a:pPr marL="365760" indent="-365760">
              <a:spcBef>
                <a:spcPts val="0"/>
              </a:spcBef>
              <a:spcAft>
                <a:spcPts val="800"/>
              </a:spcAft>
              <a:buClr>
                <a:srgbClr val="93A299"/>
              </a:buClr>
              <a:buAutoNum type="arabicPeriod" startAt="2"/>
            </a:pPr>
            <a:r>
              <a:rPr lang="en-US" dirty="0">
                <a:solidFill>
                  <a:srgbClr val="292934"/>
                </a:solidFill>
              </a:rPr>
              <a:t>As you watch the clip, keep the analysis question in mind: </a:t>
            </a:r>
            <a:r>
              <a:rPr lang="en-US" b="1" dirty="0">
                <a:solidFill>
                  <a:srgbClr val="292934"/>
                </a:solidFill>
              </a:rPr>
              <a:t>Does this lesson have one main learning goal?</a:t>
            </a:r>
          </a:p>
          <a:p>
            <a:pPr marL="548640" indent="-274320">
              <a:spcBef>
                <a:spcPts val="0"/>
              </a:spcBef>
              <a:spcAft>
                <a:spcPts val="0"/>
              </a:spcAft>
              <a:buClr>
                <a:srgbClr val="93A299"/>
              </a:buClr>
            </a:pPr>
            <a:r>
              <a:rPr lang="en-US" dirty="0">
                <a:solidFill>
                  <a:srgbClr val="292934"/>
                </a:solidFill>
              </a:rPr>
              <a:t>If yes, what is it? </a:t>
            </a:r>
          </a:p>
          <a:p>
            <a:pPr marL="548640" indent="-274320">
              <a:spcBef>
                <a:spcPts val="0"/>
              </a:spcBef>
              <a:spcAft>
                <a:spcPts val="0"/>
              </a:spcAft>
              <a:buClr>
                <a:srgbClr val="93A299"/>
              </a:buClr>
            </a:pPr>
            <a:r>
              <a:rPr lang="en-US" dirty="0">
                <a:solidFill>
                  <a:srgbClr val="292934"/>
                </a:solidFill>
              </a:rPr>
              <a:t>If no, </a:t>
            </a:r>
            <a:r>
              <a:rPr lang="en-US" dirty="0"/>
              <a:t>what do you think is happening in the lesson</a:t>
            </a:r>
            <a:r>
              <a:rPr lang="en-US" dirty="0">
                <a:solidFill>
                  <a:srgbClr val="292934"/>
                </a:solidFill>
              </a:rPr>
              <a:t>?</a:t>
            </a:r>
          </a:p>
          <a:p>
            <a:pPr marL="514350" lvl="0" indent="-514350">
              <a:spcAft>
                <a:spcPts val="1200"/>
              </a:spcAft>
              <a:buClr>
                <a:srgbClr val="93A299"/>
              </a:buClr>
              <a:buFont typeface="Arial" charset="0"/>
              <a:buAutoNum type="arabicPeriod" startAt="2"/>
            </a:pPr>
            <a:endParaRPr lang="en-US" dirty="0">
              <a:solidFill>
                <a:srgbClr val="292934"/>
              </a:solidFill>
            </a:endParaRPr>
          </a:p>
          <a:p>
            <a:pPr marL="274637" lvl="1" indent="0" eaLnBrk="1" hangingPunct="1">
              <a:buNone/>
            </a:pPr>
            <a:endParaRPr lang="en-US" sz="1600" dirty="0">
              <a:hlinkClick r:id="rId3" action="ppaction://hlinkfile"/>
            </a:endParaRPr>
          </a:p>
        </p:txBody>
      </p:sp>
      <p:sp>
        <p:nvSpPr>
          <p:cNvPr id="2" name="TextBox 1">
            <a:hlinkClick r:id="rId4" action="ppaction://hlinkfile"/>
          </p:cNvPr>
          <p:cNvSpPr txBox="1"/>
          <p:nvPr/>
        </p:nvSpPr>
        <p:spPr>
          <a:xfrm>
            <a:off x="3200400" y="6172200"/>
            <a:ext cx="5525947" cy="400110"/>
          </a:xfrm>
          <a:prstGeom prst="rect">
            <a:avLst/>
          </a:prstGeom>
          <a:noFill/>
        </p:spPr>
        <p:txBody>
          <a:bodyPr wrap="square" rtlCol="0">
            <a:spAutoFit/>
          </a:bodyPr>
          <a:lstStyle/>
          <a:p>
            <a:r>
              <a:rPr lang="en-US" sz="2000" dirty="0">
                <a:solidFill>
                  <a:srgbClr val="0070C0"/>
                </a:solidFill>
                <a:latin typeface="Calibri" pitchFamily="34" charset="0"/>
              </a:rPr>
              <a:t>Link to video clip 1: </a:t>
            </a:r>
            <a:r>
              <a:rPr lang="en-US" sz="2000" dirty="0">
                <a:solidFill>
                  <a:srgbClr val="0070C0"/>
                </a:solidFill>
                <a:latin typeface="Calibri" pitchFamily="34" charset="0"/>
                <a:hlinkClick r:id="rId5"/>
              </a:rPr>
              <a:t>5.1_stella_SEC_evans_L6_c1</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28492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48624" cy="914400"/>
          </a:xfrm>
        </p:spPr>
        <p:txBody>
          <a:bodyPr>
            <a:noAutofit/>
          </a:bodyPr>
          <a:lstStyle/>
          <a:p>
            <a:r>
              <a:rPr lang="en-US" sz="3800" dirty="0"/>
              <a:t>Lesson Analysis: </a:t>
            </a:r>
            <a:r>
              <a:rPr lang="en-US" sz="3800" b="1" dirty="0"/>
              <a:t>Analyze</a:t>
            </a:r>
            <a:r>
              <a:rPr lang="en-US" sz="3800" dirty="0"/>
              <a:t> the Video, </a:t>
            </a:r>
            <a:br>
              <a:rPr lang="en-US" sz="3800" dirty="0"/>
            </a:br>
            <a:r>
              <a:rPr lang="en-US" sz="3800" dirty="0"/>
              <a:t>Video Clip 1</a:t>
            </a:r>
          </a:p>
        </p:txBody>
      </p:sp>
      <p:sp>
        <p:nvSpPr>
          <p:cNvPr id="3" name="Content Placeholder 2"/>
          <p:cNvSpPr>
            <a:spLocks noGrp="1"/>
          </p:cNvSpPr>
          <p:nvPr>
            <p:ph idx="1"/>
          </p:nvPr>
        </p:nvSpPr>
        <p:spPr>
          <a:xfrm>
            <a:off x="609600" y="1676400"/>
            <a:ext cx="8353425" cy="4876800"/>
          </a:xfrm>
        </p:spPr>
        <p:txBody>
          <a:bodyPr/>
          <a:lstStyle/>
          <a:p>
            <a:pPr marL="365760" indent="-365760">
              <a:spcBef>
                <a:spcPts val="0"/>
              </a:spcBef>
              <a:spcAft>
                <a:spcPts val="0"/>
              </a:spcAft>
              <a:buClr>
                <a:srgbClr val="93A299"/>
              </a:buClr>
              <a:buFont typeface="+mj-lt"/>
              <a:buAutoNum type="arabicPeriod"/>
            </a:pPr>
            <a:r>
              <a:rPr lang="en-US" sz="2800" dirty="0">
                <a:solidFill>
                  <a:srgbClr val="292934"/>
                </a:solidFill>
              </a:rPr>
              <a:t>Study the video transcript and write down any science ideas the students and/or the teacher put on the table.</a:t>
            </a:r>
          </a:p>
          <a:p>
            <a:pPr marL="365760" indent="-365760">
              <a:spcBef>
                <a:spcPts val="600"/>
              </a:spcBef>
              <a:spcAft>
                <a:spcPts val="0"/>
              </a:spcAft>
              <a:buClr>
                <a:srgbClr val="93A299"/>
              </a:buClr>
              <a:buFont typeface="+mj-lt"/>
              <a:buAutoNum type="arabicPeriod"/>
            </a:pPr>
            <a:r>
              <a:rPr lang="en-US" sz="2800" dirty="0">
                <a:solidFill>
                  <a:srgbClr val="292934"/>
                </a:solidFill>
              </a:rPr>
              <a:t>Pair up and compare the science ideas you identified. Then discuss the analysis question: </a:t>
            </a:r>
            <a:r>
              <a:rPr lang="en-US" sz="2800" b="1" dirty="0">
                <a:solidFill>
                  <a:srgbClr val="292934"/>
                </a:solidFill>
              </a:rPr>
              <a:t>Does this lesson have one main learning goal?</a:t>
            </a:r>
          </a:p>
          <a:p>
            <a:pPr marL="685800" indent="-274320">
              <a:spcBef>
                <a:spcPts val="0"/>
              </a:spcBef>
              <a:spcAft>
                <a:spcPts val="0"/>
              </a:spcAft>
              <a:buClr>
                <a:srgbClr val="93A299"/>
              </a:buClr>
            </a:pPr>
            <a:r>
              <a:rPr lang="en-US" sz="2800" dirty="0">
                <a:solidFill>
                  <a:srgbClr val="292934"/>
                </a:solidFill>
              </a:rPr>
              <a:t>If yes, what is it? </a:t>
            </a:r>
          </a:p>
          <a:p>
            <a:pPr marL="685800" indent="-274320">
              <a:spcBef>
                <a:spcPts val="0"/>
              </a:spcBef>
              <a:spcAft>
                <a:spcPts val="0"/>
              </a:spcAft>
              <a:buClr>
                <a:srgbClr val="93A299"/>
              </a:buClr>
            </a:pPr>
            <a:r>
              <a:rPr lang="en-US" sz="2800" dirty="0">
                <a:solidFill>
                  <a:srgbClr val="292934"/>
                </a:solidFill>
              </a:rPr>
              <a:t>If no, </a:t>
            </a:r>
            <a:r>
              <a:rPr lang="en-US" sz="2800" dirty="0"/>
              <a:t>what do you think is happening in the lesson</a:t>
            </a:r>
            <a:r>
              <a:rPr lang="en-US" sz="2800" dirty="0">
                <a:solidFill>
                  <a:srgbClr val="292934"/>
                </a:solidFill>
              </a:rPr>
              <a:t>?</a:t>
            </a:r>
          </a:p>
          <a:p>
            <a:pPr marL="365760" indent="-365760">
              <a:spcBef>
                <a:spcPts val="600"/>
              </a:spcBef>
              <a:spcAft>
                <a:spcPts val="0"/>
              </a:spcAft>
              <a:buClr>
                <a:srgbClr val="93A299"/>
              </a:buClr>
              <a:buFont typeface="+mj-lt"/>
              <a:buAutoNum type="arabicPeriod" startAt="3"/>
            </a:pPr>
            <a:r>
              <a:rPr lang="en-US" sz="2800" dirty="0">
                <a:solidFill>
                  <a:srgbClr val="292934"/>
                </a:solidFill>
              </a:rPr>
              <a:t>As a group, discuss what the main learning goal might be. Support your answers using your analysis of the science ideas you identified.</a:t>
            </a:r>
          </a:p>
          <a:p>
            <a:endParaRPr lang="en-US" dirty="0"/>
          </a:p>
        </p:txBody>
      </p:sp>
    </p:spTree>
    <p:extLst>
      <p:ext uri="{BB962C8B-B14F-4D97-AF65-F5344CB8AC3E}">
        <p14:creationId xmlns:p14="http://schemas.microsoft.com/office/powerpoint/2010/main" val="48584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685800"/>
            <a:ext cx="8107222" cy="914400"/>
          </a:xfrm>
        </p:spPr>
        <p:txBody>
          <a:bodyPr>
            <a:noAutofit/>
          </a:bodyPr>
          <a:lstStyle/>
          <a:p>
            <a:pPr eaLnBrk="1" hangingPunct="1"/>
            <a:r>
              <a:rPr lang="en-US" sz="3800" dirty="0"/>
              <a:t>Lesson Analysis: </a:t>
            </a:r>
            <a:r>
              <a:rPr lang="en-US" sz="3800" b="1" dirty="0"/>
              <a:t>Review</a:t>
            </a:r>
            <a:r>
              <a:rPr lang="en-US" sz="3800" dirty="0"/>
              <a:t> Lesson Context, Video Clip 2</a:t>
            </a:r>
          </a:p>
        </p:txBody>
      </p:sp>
      <p:sp>
        <p:nvSpPr>
          <p:cNvPr id="2" name="TextBox 1">
            <a:hlinkClick r:id="rId3" action="ppaction://hlinkfile"/>
          </p:cNvPr>
          <p:cNvSpPr txBox="1"/>
          <p:nvPr/>
        </p:nvSpPr>
        <p:spPr>
          <a:xfrm>
            <a:off x="3287157" y="6172200"/>
            <a:ext cx="5449747" cy="400110"/>
          </a:xfrm>
          <a:prstGeom prst="rect">
            <a:avLst/>
          </a:prstGeom>
          <a:noFill/>
        </p:spPr>
        <p:txBody>
          <a:bodyPr wrap="square" rtlCol="0">
            <a:spAutoFit/>
          </a:bodyPr>
          <a:lstStyle/>
          <a:p>
            <a:r>
              <a:rPr lang="en-US" sz="2000" dirty="0">
                <a:solidFill>
                  <a:srgbClr val="0070C0"/>
                </a:solidFill>
                <a:latin typeface="Calibri" pitchFamily="34" charset="0"/>
              </a:rPr>
              <a:t>Link to video clip 2: </a:t>
            </a:r>
            <a:r>
              <a:rPr lang="en-US" sz="2000" dirty="0">
                <a:solidFill>
                  <a:srgbClr val="0070C0"/>
                </a:solidFill>
                <a:latin typeface="Calibri" pitchFamily="34" charset="0"/>
                <a:hlinkClick r:id="rId4"/>
              </a:rPr>
              <a:t>5.2_stella_SEC_evans_L6_c2</a:t>
            </a:r>
            <a:endParaRPr lang="en-US" sz="2000" dirty="0">
              <a:solidFill>
                <a:srgbClr val="0070C0"/>
              </a:solidFill>
              <a:latin typeface="Calibri" pitchFamily="34" charset="0"/>
            </a:endParaRPr>
          </a:p>
        </p:txBody>
      </p:sp>
      <p:sp>
        <p:nvSpPr>
          <p:cNvPr id="5" name="Rectangle 3"/>
          <p:cNvSpPr txBox="1">
            <a:spLocks noChangeArrowheads="1"/>
          </p:cNvSpPr>
          <p:nvPr/>
        </p:nvSpPr>
        <p:spPr bwMode="auto">
          <a:xfrm>
            <a:off x="685800" y="1828800"/>
            <a:ext cx="8001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760" marR="0" lvl="0" indent="-365760" algn="l" defTabSz="914400" rtl="0" eaLnBrk="0" fontAlgn="base" latinLnBrk="0" hangingPunct="0">
              <a:lnSpc>
                <a:spcPct val="100000"/>
              </a:lnSpc>
              <a:spcBef>
                <a:spcPts val="0"/>
              </a:spcBef>
              <a:spcAft>
                <a:spcPts val="1200"/>
              </a:spcAft>
              <a:buClr>
                <a:srgbClr val="93A299"/>
              </a:buClr>
              <a:buSzPct val="85000"/>
              <a:buFont typeface="+mj-lt"/>
              <a:buAutoNum type="arabicPeriod"/>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Read the lesson context on the video transcript (handout 5.4 in PD binder).  </a:t>
            </a:r>
          </a:p>
          <a:p>
            <a:pPr marL="365760" marR="0" lvl="0" indent="-365760" algn="l" defTabSz="914400" rtl="0" eaLnBrk="0" fontAlgn="base" latinLnBrk="0" hangingPunct="0">
              <a:lnSpc>
                <a:spcPct val="100000"/>
              </a:lnSpc>
              <a:spcBef>
                <a:spcPts val="0"/>
              </a:spcBef>
              <a:spcAft>
                <a:spcPts val="800"/>
              </a:spcAft>
              <a:buClr>
                <a:srgbClr val="93A299"/>
              </a:buClr>
              <a:buSzPct val="85000"/>
              <a:buFont typeface="Arial" charset="0"/>
              <a:buAutoNum type="arabicPeriod" startAt="2"/>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As you watch the clip, keep the analysis question in mind: </a:t>
            </a:r>
            <a:r>
              <a:rPr kumimoji="0" lang="en-US" sz="3200" b="1"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Does this lesson have one main learning goal?</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yes, what is it? </a:t>
            </a:r>
          </a:p>
          <a:p>
            <a:pPr marL="548640" lvl="0" indent="-274320" eaLnBrk="0" fontAlgn="base" hangingPunct="0">
              <a:buClr>
                <a:srgbClr val="93A299"/>
              </a:buClr>
              <a:buSzPct val="85000"/>
              <a:buFont typeface="Arial" charset="0"/>
              <a:buChar char="•"/>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no, </a:t>
            </a:r>
            <a:r>
              <a:rPr lang="en-US" sz="3200" dirty="0">
                <a:latin typeface="Calibri" pitchFamily="34" charset="0"/>
              </a:rPr>
              <a:t>what do you think is happening in the lesson</a:t>
            </a: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t>
            </a:r>
          </a:p>
          <a:p>
            <a:pPr marL="274637" marR="0" lvl="1" indent="0" algn="l" defTabSz="914400" rtl="0" eaLnBrk="1" fontAlgn="base" latinLnBrk="0" hangingPunct="1">
              <a:lnSpc>
                <a:spcPct val="100000"/>
              </a:lnSpc>
              <a:spcBef>
                <a:spcPct val="20000"/>
              </a:spcBef>
              <a:spcAft>
                <a:spcPct val="0"/>
              </a:spcAft>
              <a:buClr>
                <a:schemeClr val="accent1"/>
              </a:buClr>
              <a:buSzPct val="100000"/>
              <a:buFont typeface="Calibri" panose="020F050202020403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hlinkClick r:id="rId5" action="ppaction://hlinkfile"/>
            </a:endParaRPr>
          </a:p>
        </p:txBody>
      </p:sp>
    </p:spTree>
    <p:extLst>
      <p:ext uri="{BB962C8B-B14F-4D97-AF65-F5344CB8AC3E}">
        <p14:creationId xmlns:p14="http://schemas.microsoft.com/office/powerpoint/2010/main" val="55638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90600"/>
          </a:xfrm>
        </p:spPr>
        <p:txBody>
          <a:bodyPr>
            <a:noAutofit/>
          </a:bodyPr>
          <a:lstStyle/>
          <a:p>
            <a:r>
              <a:rPr lang="en-US" sz="3800" dirty="0"/>
              <a:t>Lesson Analysis: </a:t>
            </a:r>
            <a:r>
              <a:rPr lang="en-US" sz="3800" b="1" dirty="0"/>
              <a:t>Analyze</a:t>
            </a:r>
            <a:r>
              <a:rPr lang="en-US" sz="3800" dirty="0"/>
              <a:t> the Video, </a:t>
            </a:r>
            <a:br>
              <a:rPr lang="en-US" sz="3800" dirty="0"/>
            </a:br>
            <a:r>
              <a:rPr lang="en-US" sz="3800" dirty="0"/>
              <a:t>Video Clip 2 </a:t>
            </a:r>
          </a:p>
        </p:txBody>
      </p:sp>
      <p:sp>
        <p:nvSpPr>
          <p:cNvPr id="3" name="Content Placeholder 2"/>
          <p:cNvSpPr>
            <a:spLocks noGrp="1"/>
          </p:cNvSpPr>
          <p:nvPr>
            <p:ph idx="1"/>
          </p:nvPr>
        </p:nvSpPr>
        <p:spPr>
          <a:xfrm>
            <a:off x="533400" y="1828800"/>
            <a:ext cx="8382000" cy="4876800"/>
          </a:xfrm>
        </p:spPr>
        <p:txBody>
          <a:bodyPr/>
          <a:lstStyle/>
          <a:p>
            <a:pPr marL="365760" indent="-365760">
              <a:spcBef>
                <a:spcPts val="600"/>
              </a:spcBef>
              <a:spcAft>
                <a:spcPts val="0"/>
              </a:spcAft>
              <a:buFont typeface="+mj-lt"/>
              <a:buAutoNum type="arabicPeriod"/>
            </a:pPr>
            <a:r>
              <a:rPr lang="en-US" sz="2850" dirty="0"/>
              <a:t>Study the video transcript and write down any </a:t>
            </a:r>
            <a:r>
              <a:rPr lang="en-US" sz="2850" b="1" dirty="0"/>
              <a:t>student ideas </a:t>
            </a:r>
            <a:r>
              <a:rPr lang="en-US" sz="2850" dirty="0"/>
              <a:t>and </a:t>
            </a:r>
            <a:r>
              <a:rPr lang="en-US" sz="2850" b="1" dirty="0"/>
              <a:t>science ideas </a:t>
            </a:r>
            <a:r>
              <a:rPr lang="en-US" sz="2850" dirty="0"/>
              <a:t>you identify.</a:t>
            </a:r>
          </a:p>
          <a:p>
            <a:pPr marL="365760" indent="-365760">
              <a:spcBef>
                <a:spcPts val="800"/>
              </a:spcBef>
              <a:spcAft>
                <a:spcPts val="0"/>
              </a:spcAft>
              <a:buFont typeface="+mj-lt"/>
              <a:buAutoNum type="arabicPeriod"/>
            </a:pPr>
            <a:r>
              <a:rPr lang="en-US" sz="2850" dirty="0"/>
              <a:t>Pair up and compare the student ideas and science ideas you identified. Then discuss this question: </a:t>
            </a:r>
            <a:r>
              <a:rPr lang="en-US" sz="2850" b="1" dirty="0"/>
              <a:t>Are these ideas consistent with the possible main learning goal you identified for video clip 1?</a:t>
            </a:r>
          </a:p>
          <a:p>
            <a:pPr marL="365760" indent="-365760">
              <a:spcBef>
                <a:spcPts val="800"/>
              </a:spcBef>
              <a:spcAft>
                <a:spcPts val="0"/>
              </a:spcAft>
              <a:buFont typeface="+mj-lt"/>
              <a:buAutoNum type="arabicPeriod"/>
            </a:pPr>
            <a:r>
              <a:rPr lang="en-US" sz="2850" dirty="0"/>
              <a:t>As a group, discuss the possible main learning goal for this lesson. Make sure to support your answers using your analysis of the science ideas you identified.</a:t>
            </a:r>
          </a:p>
          <a:p>
            <a:pPr>
              <a:spcAft>
                <a:spcPts val="1200"/>
              </a:spcAft>
            </a:pPr>
            <a:endParaRPr lang="en-US" dirty="0"/>
          </a:p>
        </p:txBody>
      </p:sp>
    </p:spTree>
    <p:extLst>
      <p:ext uri="{BB962C8B-B14F-4D97-AF65-F5344CB8AC3E}">
        <p14:creationId xmlns:p14="http://schemas.microsoft.com/office/powerpoint/2010/main" val="240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990600"/>
          </a:xfrm>
        </p:spPr>
        <p:txBody>
          <a:bodyPr>
            <a:noAutofit/>
          </a:bodyPr>
          <a:lstStyle/>
          <a:p>
            <a:r>
              <a:rPr lang="en-US" sz="3800" dirty="0"/>
              <a:t>Lesson Analysis: </a:t>
            </a:r>
            <a:r>
              <a:rPr lang="en-US" sz="3800" b="1" dirty="0"/>
              <a:t>Review</a:t>
            </a:r>
            <a:r>
              <a:rPr lang="en-US" sz="3800" dirty="0"/>
              <a:t> Lesson Context, Video Clip 3</a:t>
            </a:r>
          </a:p>
        </p:txBody>
      </p:sp>
      <p:sp>
        <p:nvSpPr>
          <p:cNvPr id="4" name="TextBox 3">
            <a:hlinkClick r:id="rId3" action="ppaction://hlinkfile"/>
          </p:cNvPr>
          <p:cNvSpPr txBox="1"/>
          <p:nvPr/>
        </p:nvSpPr>
        <p:spPr>
          <a:xfrm>
            <a:off x="3352800" y="6172200"/>
            <a:ext cx="5562600" cy="400110"/>
          </a:xfrm>
          <a:prstGeom prst="rect">
            <a:avLst/>
          </a:prstGeom>
          <a:noFill/>
        </p:spPr>
        <p:txBody>
          <a:bodyPr wrap="square" rtlCol="0">
            <a:spAutoFit/>
          </a:bodyPr>
          <a:lstStyle/>
          <a:p>
            <a:r>
              <a:rPr lang="en-US" sz="2000" dirty="0">
                <a:solidFill>
                  <a:srgbClr val="0070C0"/>
                </a:solidFill>
                <a:latin typeface="Calibri" pitchFamily="34" charset="0"/>
              </a:rPr>
              <a:t>Link to video clip 3: </a:t>
            </a:r>
            <a:r>
              <a:rPr lang="en-US" sz="2000" dirty="0">
                <a:solidFill>
                  <a:srgbClr val="0070C0"/>
                </a:solidFill>
                <a:latin typeface="Calibri" pitchFamily="34" charset="0"/>
                <a:hlinkClick r:id="rId4"/>
              </a:rPr>
              <a:t>5.3_stella_SEC_evans_L6_c3</a:t>
            </a:r>
            <a:endParaRPr lang="en-US" sz="2000" dirty="0">
              <a:solidFill>
                <a:srgbClr val="0070C0"/>
              </a:solidFill>
              <a:latin typeface="Calibri" pitchFamily="34" charset="0"/>
            </a:endParaRPr>
          </a:p>
        </p:txBody>
      </p:sp>
      <p:sp>
        <p:nvSpPr>
          <p:cNvPr id="6" name="Rectangle 3"/>
          <p:cNvSpPr txBox="1">
            <a:spLocks noChangeArrowheads="1"/>
          </p:cNvSpPr>
          <p:nvPr/>
        </p:nvSpPr>
        <p:spPr bwMode="auto">
          <a:xfrm>
            <a:off x="685800" y="1828800"/>
            <a:ext cx="8001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760" marR="0" lvl="0" indent="-365760" algn="l" defTabSz="914400" rtl="0" eaLnBrk="0" fontAlgn="base" latinLnBrk="0" hangingPunct="0">
              <a:lnSpc>
                <a:spcPct val="100000"/>
              </a:lnSpc>
              <a:spcBef>
                <a:spcPts val="0"/>
              </a:spcBef>
              <a:spcAft>
                <a:spcPts val="1200"/>
              </a:spcAft>
              <a:buClr>
                <a:srgbClr val="93A299"/>
              </a:buClr>
              <a:buSzPct val="85000"/>
              <a:buFont typeface="+mj-lt"/>
              <a:buAutoNum type="arabicPeriod"/>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Read the lesson context on the video transcript (handout 5.5 in PD binder).  </a:t>
            </a:r>
          </a:p>
          <a:p>
            <a:pPr marL="365760" marR="0" lvl="0" indent="-365760" algn="l" defTabSz="914400" rtl="0" eaLnBrk="0" fontAlgn="base" latinLnBrk="0" hangingPunct="0">
              <a:lnSpc>
                <a:spcPct val="100000"/>
              </a:lnSpc>
              <a:spcBef>
                <a:spcPts val="0"/>
              </a:spcBef>
              <a:spcAft>
                <a:spcPts val="800"/>
              </a:spcAft>
              <a:buClr>
                <a:srgbClr val="93A299"/>
              </a:buClr>
              <a:buSzPct val="85000"/>
              <a:buFont typeface="Arial" charset="0"/>
              <a:buAutoNum type="arabicPeriod" startAt="2"/>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As you watch the clip, keep the analysis question in mind: </a:t>
            </a:r>
            <a:r>
              <a:rPr kumimoji="0" lang="en-US" sz="3200" b="1"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Does this lesson have one main learning goal?</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yes, what is it? </a:t>
            </a:r>
          </a:p>
          <a:p>
            <a:pPr marL="548640" lvl="0" indent="-274320" eaLnBrk="0" fontAlgn="base" hangingPunct="0">
              <a:buClr>
                <a:srgbClr val="93A299"/>
              </a:buClr>
              <a:buSzPct val="85000"/>
              <a:buFont typeface="Arial" charset="0"/>
              <a:buChar char="•"/>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no, </a:t>
            </a:r>
            <a:r>
              <a:rPr lang="en-US" sz="3200" dirty="0">
                <a:latin typeface="Calibri" pitchFamily="34" charset="0"/>
              </a:rPr>
              <a:t>what do you think is happening in the lesson</a:t>
            </a: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t>
            </a:r>
          </a:p>
          <a:p>
            <a:pPr marL="274637" marR="0" lvl="1" indent="0" algn="l" defTabSz="914400" rtl="0" eaLnBrk="1" fontAlgn="base" latinLnBrk="0" hangingPunct="1">
              <a:lnSpc>
                <a:spcPct val="100000"/>
              </a:lnSpc>
              <a:spcBef>
                <a:spcPct val="20000"/>
              </a:spcBef>
              <a:spcAft>
                <a:spcPct val="0"/>
              </a:spcAft>
              <a:buClr>
                <a:schemeClr val="accent1"/>
              </a:buClr>
              <a:buSzPct val="100000"/>
              <a:buFont typeface="Calibri" panose="020F050202020403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hlinkClick r:id="rId5" action="ppaction://hlinkfile"/>
            </a:endParaRPr>
          </a:p>
        </p:txBody>
      </p:sp>
    </p:spTree>
    <p:extLst>
      <p:ext uri="{BB962C8B-B14F-4D97-AF65-F5344CB8AC3E}">
        <p14:creationId xmlns:p14="http://schemas.microsoft.com/office/powerpoint/2010/main" val="128752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a:t>Trends in Reflections</a:t>
            </a:r>
          </a:p>
        </p:txBody>
      </p:sp>
      <p:graphicFrame>
        <p:nvGraphicFramePr>
          <p:cNvPr id="7" name="Content Placeholder 4"/>
          <p:cNvGraphicFramePr>
            <a:graphicFrameLocks/>
          </p:cNvGraphicFramePr>
          <p:nvPr>
            <p:extLst/>
          </p:nvPr>
        </p:nvGraphicFramePr>
        <p:xfrm>
          <a:off x="533400" y="1295400"/>
          <a:ext cx="8077200" cy="5245632"/>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37881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594360">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609600">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32264">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61073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609600">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7"/>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r>
              <a:rPr lang="en-US" sz="3800" dirty="0">
                <a:solidFill>
                  <a:srgbClr val="D2533C"/>
                </a:solidFill>
              </a:rPr>
              <a:t>Lesson Analysis: </a:t>
            </a:r>
            <a:r>
              <a:rPr lang="en-US" sz="3800" b="1" dirty="0">
                <a:solidFill>
                  <a:srgbClr val="D2533C"/>
                </a:solidFill>
              </a:rPr>
              <a:t>Analyze</a:t>
            </a:r>
            <a:r>
              <a:rPr lang="en-US" sz="3800" dirty="0">
                <a:solidFill>
                  <a:srgbClr val="D2533C"/>
                </a:solidFill>
              </a:rPr>
              <a:t> the Video, </a:t>
            </a:r>
            <a:br>
              <a:rPr lang="en-US" sz="3800" dirty="0">
                <a:solidFill>
                  <a:srgbClr val="D2533C"/>
                </a:solidFill>
              </a:rPr>
            </a:br>
            <a:r>
              <a:rPr lang="en-US" sz="3800" dirty="0">
                <a:solidFill>
                  <a:srgbClr val="D2533C"/>
                </a:solidFill>
              </a:rPr>
              <a:t>Video Clip 3</a:t>
            </a:r>
            <a:endParaRPr lang="en-US" sz="3800" dirty="0"/>
          </a:p>
        </p:txBody>
      </p:sp>
      <p:sp>
        <p:nvSpPr>
          <p:cNvPr id="3" name="Content Placeholder 2"/>
          <p:cNvSpPr>
            <a:spLocks noGrp="1"/>
          </p:cNvSpPr>
          <p:nvPr>
            <p:ph idx="1"/>
          </p:nvPr>
        </p:nvSpPr>
        <p:spPr>
          <a:xfrm>
            <a:off x="609600" y="1676400"/>
            <a:ext cx="8382000" cy="4876800"/>
          </a:xfrm>
        </p:spPr>
        <p:txBody>
          <a:bodyPr/>
          <a:lstStyle/>
          <a:p>
            <a:pPr marL="365760" indent="-365760">
              <a:spcBef>
                <a:spcPts val="0"/>
              </a:spcBef>
              <a:spcAft>
                <a:spcPts val="800"/>
              </a:spcAft>
              <a:buFont typeface="+mj-lt"/>
              <a:buAutoNum type="arabicPeriod"/>
            </a:pPr>
            <a:r>
              <a:rPr lang="en-US" sz="2850" dirty="0"/>
              <a:t>Study the video transcript and write down any </a:t>
            </a:r>
            <a:r>
              <a:rPr lang="en-US" sz="2850" b="1" dirty="0"/>
              <a:t>student ideas </a:t>
            </a:r>
            <a:r>
              <a:rPr lang="en-US" sz="2850" dirty="0"/>
              <a:t>and </a:t>
            </a:r>
            <a:r>
              <a:rPr lang="en-US" sz="2850" b="1" dirty="0"/>
              <a:t>science ideas </a:t>
            </a:r>
            <a:r>
              <a:rPr lang="en-US" sz="2850" dirty="0"/>
              <a:t>you identify.</a:t>
            </a:r>
          </a:p>
          <a:p>
            <a:pPr marL="365760" indent="-365760">
              <a:spcBef>
                <a:spcPts val="800"/>
              </a:spcBef>
              <a:spcAft>
                <a:spcPts val="0"/>
              </a:spcAft>
              <a:buFont typeface="+mj-lt"/>
              <a:buAutoNum type="arabicPeriod"/>
            </a:pPr>
            <a:r>
              <a:rPr lang="en-US" sz="2850" dirty="0"/>
              <a:t>Pair up and compare the student ideas and science ideas you identified. Then discuss this question: </a:t>
            </a:r>
            <a:r>
              <a:rPr lang="en-US" sz="2850" b="1" dirty="0"/>
              <a:t>Are these ideas consistent with the possible main learning goal you identified for clips 1 and 2?</a:t>
            </a:r>
          </a:p>
          <a:p>
            <a:pPr marL="365760" indent="-365760">
              <a:spcBef>
                <a:spcPts val="800"/>
              </a:spcBef>
              <a:spcAft>
                <a:spcPts val="0"/>
              </a:spcAft>
              <a:buFont typeface="+mj-lt"/>
              <a:buAutoNum type="arabicPeriod"/>
            </a:pPr>
            <a:r>
              <a:rPr lang="en-US" sz="2850" dirty="0"/>
              <a:t>As a group, discuss the possible main learning goal for this lesson. Make sure to support your answers using your analysis of the science ideas you identified.</a:t>
            </a:r>
            <a:endParaRPr lang="en-US" sz="2850" dirty="0">
              <a:solidFill>
                <a:srgbClr val="292934"/>
              </a:solidFill>
            </a:endParaRPr>
          </a:p>
          <a:p>
            <a:endParaRPr lang="en-US" dirty="0"/>
          </a:p>
        </p:txBody>
      </p:sp>
    </p:spTree>
    <p:extLst>
      <p:ext uri="{BB962C8B-B14F-4D97-AF65-F5344CB8AC3E}">
        <p14:creationId xmlns:p14="http://schemas.microsoft.com/office/powerpoint/2010/main" val="1981127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One Main Learning Goal?</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0"/>
              </a:spcBef>
              <a:spcAft>
                <a:spcPts val="600"/>
              </a:spcAft>
              <a:buFont typeface="+mj-lt"/>
              <a:buAutoNum type="arabicPeriod"/>
            </a:pPr>
            <a:r>
              <a:rPr lang="en-US" dirty="0"/>
              <a:t>Based on your analysis of the three video clips, does this lesson have one main learning goal? What do you think it is?  </a:t>
            </a:r>
          </a:p>
          <a:p>
            <a:pPr marL="365760" indent="-365760">
              <a:spcBef>
                <a:spcPts val="600"/>
              </a:spcBef>
              <a:spcAft>
                <a:spcPts val="600"/>
              </a:spcAft>
              <a:buFont typeface="+mj-lt"/>
              <a:buAutoNum type="arabicPeriod"/>
            </a:pPr>
            <a:r>
              <a:rPr lang="en-US" dirty="0"/>
              <a:t>Use the criteria questions in Analysis Guide A to analyze the main learning goal identified in these clips. </a:t>
            </a:r>
          </a:p>
          <a:p>
            <a:pPr marL="365760" indent="-365760">
              <a:spcBef>
                <a:spcPts val="600"/>
              </a:spcBef>
              <a:spcAft>
                <a:spcPts val="600"/>
              </a:spcAft>
              <a:buFont typeface="+mj-lt"/>
              <a:buAutoNum type="arabicPeriod"/>
            </a:pPr>
            <a:r>
              <a:rPr lang="en-US" dirty="0"/>
              <a:t>Are there any supporting science ideas that don’t closely match the main learning goal? </a:t>
            </a:r>
          </a:p>
          <a:p>
            <a:endParaRPr lang="en-US" dirty="0"/>
          </a:p>
        </p:txBody>
      </p:sp>
    </p:spTree>
    <p:extLst>
      <p:ext uri="{BB962C8B-B14F-4D97-AF65-F5344CB8AC3E}">
        <p14:creationId xmlns:p14="http://schemas.microsoft.com/office/powerpoint/2010/main" val="336877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990600"/>
          </a:xfrm>
        </p:spPr>
        <p:txBody>
          <a:bodyPr>
            <a:noAutofit/>
          </a:bodyPr>
          <a:lstStyle/>
          <a:p>
            <a:r>
              <a:rPr lang="en-US" sz="3700" dirty="0"/>
              <a:t>Examine the Sun’s Effect on Climate: Lesson 1</a:t>
            </a:r>
          </a:p>
        </p:txBody>
      </p:sp>
      <p:sp>
        <p:nvSpPr>
          <p:cNvPr id="3" name="Content Placeholder 2"/>
          <p:cNvSpPr>
            <a:spLocks noGrp="1"/>
          </p:cNvSpPr>
          <p:nvPr>
            <p:ph idx="1"/>
          </p:nvPr>
        </p:nvSpPr>
        <p:spPr>
          <a:xfrm>
            <a:off x="457200" y="1219200"/>
            <a:ext cx="8305800" cy="5181600"/>
          </a:xfrm>
        </p:spPr>
        <p:txBody>
          <a:bodyPr/>
          <a:lstStyle/>
          <a:p>
            <a:pPr marL="365760" indent="-365760">
              <a:spcBef>
                <a:spcPts val="600"/>
              </a:spcBef>
              <a:spcAft>
                <a:spcPts val="0"/>
              </a:spcAft>
              <a:buFont typeface="+mj-lt"/>
              <a:buAutoNum type="arabicPeriod"/>
            </a:pPr>
            <a:r>
              <a:rPr lang="en-US" dirty="0"/>
              <a:t>Locate the scope and sequence chart for the SEC lessons (lesson plans binder, </a:t>
            </a:r>
            <a:r>
              <a:rPr lang="en-US" dirty="0" err="1"/>
              <a:t>pretab</a:t>
            </a:r>
            <a:r>
              <a:rPr lang="en-US" dirty="0"/>
              <a:t> section).</a:t>
            </a:r>
          </a:p>
          <a:p>
            <a:pPr marL="365760" indent="-365760">
              <a:spcBef>
                <a:spcPts val="600"/>
              </a:spcBef>
              <a:spcAft>
                <a:spcPts val="0"/>
              </a:spcAft>
              <a:buFont typeface="+mj-lt"/>
              <a:buAutoNum type="arabicPeriod"/>
            </a:pPr>
            <a:r>
              <a:rPr lang="en-US" dirty="0"/>
              <a:t>Examine the main learning goals for lessons 1a and 1b. Then read the supporting science ideas in the Science Content Storyline column.</a:t>
            </a:r>
          </a:p>
          <a:p>
            <a:pPr marL="365760" indent="-365760">
              <a:spcBef>
                <a:spcPts val="600"/>
              </a:spcBef>
              <a:spcAft>
                <a:spcPts val="0"/>
              </a:spcAft>
              <a:buFont typeface="+mj-lt"/>
              <a:buAutoNum type="arabicPeriod"/>
            </a:pPr>
            <a:r>
              <a:rPr lang="en-US" dirty="0"/>
              <a:t>What two patterns do students identify in these lessons?  </a:t>
            </a:r>
          </a:p>
          <a:p>
            <a:pPr marL="365760" indent="-365760">
              <a:spcBef>
                <a:spcPts val="600"/>
              </a:spcBef>
              <a:spcAft>
                <a:spcPts val="0"/>
              </a:spcAft>
              <a:buFont typeface="+mj-lt"/>
              <a:buAutoNum type="arabicPeriod"/>
            </a:pPr>
            <a:r>
              <a:rPr lang="en-US" dirty="0"/>
              <a:t>Keep these patterns in mind as the storyline develops in the lesson sequence.  </a:t>
            </a:r>
          </a:p>
          <a:p>
            <a:endParaRPr lang="en-US" dirty="0"/>
          </a:p>
        </p:txBody>
      </p:sp>
    </p:spTree>
    <p:extLst>
      <p:ext uri="{BB962C8B-B14F-4D97-AF65-F5344CB8AC3E}">
        <p14:creationId xmlns:p14="http://schemas.microsoft.com/office/powerpoint/2010/main" val="2139667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The SUN’S EFFECT ON      CLIMATE</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685800" y="3505200"/>
            <a:ext cx="7162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000000"/>
                </a:solidFill>
              </a:rPr>
              <a:t>SCIENCE CONTENT DEEPENING   		  Grade 6</a:t>
            </a:r>
            <a:br>
              <a:rPr lang="en-US" sz="2000" dirty="0">
                <a:solidFill>
                  <a:srgbClr val="000000"/>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983003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253" y="457200"/>
            <a:ext cx="6400800" cy="6400800"/>
          </a:xfrm>
          <a:prstGeom prst="rect">
            <a:avLst/>
          </a:prstGeom>
        </p:spPr>
      </p:pic>
      <p:sp>
        <p:nvSpPr>
          <p:cNvPr id="4" name="TextBox 3"/>
          <p:cNvSpPr txBox="1"/>
          <p:nvPr/>
        </p:nvSpPr>
        <p:spPr>
          <a:xfrm>
            <a:off x="304800" y="838200"/>
            <a:ext cx="2416046" cy="5801588"/>
          </a:xfrm>
          <a:prstGeom prst="rect">
            <a:avLst/>
          </a:prstGeom>
          <a:noFill/>
        </p:spPr>
        <p:txBody>
          <a:bodyPr wrap="none" rtlCol="0">
            <a:spAutoFit/>
          </a:bodyPr>
          <a:lstStyle/>
          <a:p>
            <a:r>
              <a:rPr lang="en-US" sz="3600" i="1" dirty="0">
                <a:solidFill>
                  <a:srgbClr val="FFFF00"/>
                </a:solidFill>
              </a:rPr>
              <a:t>The</a:t>
            </a:r>
          </a:p>
          <a:p>
            <a:r>
              <a:rPr lang="en-US" sz="3600" i="1" dirty="0">
                <a:solidFill>
                  <a:srgbClr val="FFFF00"/>
                </a:solidFill>
              </a:rPr>
              <a:t>Sun’s</a:t>
            </a:r>
          </a:p>
          <a:p>
            <a:r>
              <a:rPr lang="en-US" sz="3600" i="1" dirty="0">
                <a:solidFill>
                  <a:srgbClr val="FFFF00"/>
                </a:solidFill>
              </a:rPr>
              <a:t>Effect on </a:t>
            </a:r>
          </a:p>
          <a:p>
            <a:r>
              <a:rPr lang="en-US" sz="3600" i="1" dirty="0">
                <a:solidFill>
                  <a:srgbClr val="FFFF00"/>
                </a:solidFill>
              </a:rPr>
              <a:t>Climate</a:t>
            </a:r>
          </a:p>
          <a:p>
            <a:endParaRPr lang="en-US" sz="1500" i="1" dirty="0">
              <a:solidFill>
                <a:schemeClr val="bg1"/>
              </a:solidFill>
            </a:endParaRPr>
          </a:p>
          <a:p>
            <a:r>
              <a:rPr lang="en-US" sz="3600" i="1" dirty="0">
                <a:solidFill>
                  <a:schemeClr val="bg1"/>
                </a:solidFill>
              </a:rPr>
              <a:t>Content</a:t>
            </a:r>
          </a:p>
          <a:p>
            <a:r>
              <a:rPr lang="en-US" sz="3600" i="1" dirty="0">
                <a:solidFill>
                  <a:schemeClr val="bg1"/>
                </a:solidFill>
              </a:rPr>
              <a:t>Deepening</a:t>
            </a: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r>
              <a:rPr lang="en-US" sz="1600" i="1" dirty="0">
                <a:solidFill>
                  <a:schemeClr val="bg1"/>
                </a:solidFill>
              </a:rPr>
              <a:t>Developed by</a:t>
            </a:r>
          </a:p>
          <a:p>
            <a:r>
              <a:rPr lang="en-US" sz="1600" i="1" dirty="0">
                <a:solidFill>
                  <a:schemeClr val="bg1"/>
                </a:solidFill>
              </a:rPr>
              <a:t>Dr. Jeff Marshall</a:t>
            </a:r>
          </a:p>
          <a:p>
            <a:r>
              <a:rPr lang="en-US" sz="1600" i="1" dirty="0">
                <a:solidFill>
                  <a:schemeClr val="bg1"/>
                </a:solidFill>
              </a:rPr>
              <a:t>Geological Sciences</a:t>
            </a:r>
          </a:p>
          <a:p>
            <a:r>
              <a:rPr lang="en-US" sz="1600" i="1" dirty="0">
                <a:solidFill>
                  <a:schemeClr val="bg1"/>
                </a:solidFill>
              </a:rPr>
              <a:t>Cal Poly Pomona</a:t>
            </a:r>
          </a:p>
          <a:p>
            <a:r>
              <a:rPr lang="en-US" sz="1600" i="1" dirty="0">
                <a:solidFill>
                  <a:schemeClr val="bg1"/>
                </a:solidFill>
              </a:rPr>
              <a:t>Used by permission</a:t>
            </a:r>
          </a:p>
        </p:txBody>
      </p:sp>
      <p:sp>
        <p:nvSpPr>
          <p:cNvPr id="5" name="TextBox 4">
            <a:extLst>
              <a:ext uri="{FF2B5EF4-FFF2-40B4-BE49-F238E27FC236}">
                <a16:creationId xmlns:a16="http://schemas.microsoft.com/office/drawing/2014/main" id="{B986B0D3-F163-4687-A71B-7D4C174586FF}"/>
              </a:ext>
            </a:extLst>
          </p:cNvPr>
          <p:cNvSpPr txBox="1"/>
          <p:nvPr/>
        </p:nvSpPr>
        <p:spPr>
          <a:xfrm>
            <a:off x="7315200" y="6553200"/>
            <a:ext cx="1676400" cy="215444"/>
          </a:xfrm>
          <a:prstGeom prst="rect">
            <a:avLst/>
          </a:prstGeom>
          <a:noFill/>
        </p:spPr>
        <p:txBody>
          <a:bodyPr wrap="square" rtlCol="0">
            <a:spAutoFit/>
          </a:bodyPr>
          <a:lstStyle/>
          <a:p>
            <a:r>
              <a:rPr lang="en-US" sz="800" dirty="0">
                <a:solidFill>
                  <a:schemeClr val="bg1"/>
                </a:solidFill>
              </a:rPr>
              <a:t>Photo courtesy of NASA</a:t>
            </a:r>
          </a:p>
        </p:txBody>
      </p:sp>
    </p:spTree>
    <p:extLst>
      <p:ext uri="{BB962C8B-B14F-4D97-AF65-F5344CB8AC3E}">
        <p14:creationId xmlns:p14="http://schemas.microsoft.com/office/powerpoint/2010/main" val="1012052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1_Gr6_SEC_Day_1_JSM_03_16_Slide_04.jpg"/>
          <p:cNvPicPr>
            <a:picLocks noChangeAspect="1"/>
          </p:cNvPicPr>
          <p:nvPr/>
        </p:nvPicPr>
        <p:blipFill rotWithShape="1">
          <a:blip r:embed="rId3" cstate="print">
            <a:extLst>
              <a:ext uri="{28A0092B-C50C-407E-A947-70E740481C1C}">
                <a14:useLocalDpi xmlns:a14="http://schemas.microsoft.com/office/drawing/2010/main" val="0"/>
              </a:ext>
            </a:extLst>
          </a:blip>
          <a:srcRect t="9524" b="9524"/>
          <a:stretch/>
        </p:blipFill>
        <p:spPr>
          <a:xfrm>
            <a:off x="304800" y="1066800"/>
            <a:ext cx="8536298" cy="5181600"/>
          </a:xfrm>
          <a:prstGeom prst="rect">
            <a:avLst/>
          </a:prstGeom>
        </p:spPr>
      </p:pic>
      <p:sp>
        <p:nvSpPr>
          <p:cNvPr id="3" name="TextBox 2">
            <a:extLst>
              <a:ext uri="{FF2B5EF4-FFF2-40B4-BE49-F238E27FC236}">
                <a16:creationId xmlns:a16="http://schemas.microsoft.com/office/drawing/2014/main" id="{CA4757D8-0509-4C02-A927-5FBEA4D61DC7}"/>
              </a:ext>
            </a:extLst>
          </p:cNvPr>
          <p:cNvSpPr txBox="1"/>
          <p:nvPr/>
        </p:nvSpPr>
        <p:spPr>
          <a:xfrm>
            <a:off x="2297838" y="482025"/>
            <a:ext cx="4550220" cy="584775"/>
          </a:xfrm>
          <a:prstGeom prst="rect">
            <a:avLst/>
          </a:prstGeom>
          <a:noFill/>
        </p:spPr>
        <p:txBody>
          <a:bodyPr wrap="none" rtlCol="0">
            <a:spAutoFit/>
          </a:bodyPr>
          <a:lstStyle/>
          <a:p>
            <a:r>
              <a:rPr lang="en-US" sz="3200" i="1" dirty="0">
                <a:solidFill>
                  <a:srgbClr val="FF0000"/>
                </a:solidFill>
              </a:rPr>
              <a:t>Weather</a:t>
            </a:r>
            <a:r>
              <a:rPr lang="en-US" sz="3200" dirty="0"/>
              <a:t> </a:t>
            </a:r>
            <a:r>
              <a:rPr lang="en-US" sz="3200" dirty="0">
                <a:solidFill>
                  <a:srgbClr val="FFFF00"/>
                </a:solidFill>
              </a:rPr>
              <a:t>versus</a:t>
            </a:r>
            <a:r>
              <a:rPr lang="en-US" sz="3200" dirty="0"/>
              <a:t> </a:t>
            </a:r>
            <a:r>
              <a:rPr lang="en-US" sz="3200" i="1" dirty="0">
                <a:solidFill>
                  <a:srgbClr val="0070C0"/>
                </a:solidFill>
              </a:rPr>
              <a:t>Climate</a:t>
            </a:r>
          </a:p>
        </p:txBody>
      </p:sp>
      <p:sp>
        <p:nvSpPr>
          <p:cNvPr id="4" name="TextBox 3">
            <a:extLst>
              <a:ext uri="{FF2B5EF4-FFF2-40B4-BE49-F238E27FC236}">
                <a16:creationId xmlns:a16="http://schemas.microsoft.com/office/drawing/2014/main" id="{63BFC6B9-CEA4-41FB-92D4-D21ACA83DA5B}"/>
              </a:ext>
            </a:extLst>
          </p:cNvPr>
          <p:cNvSpPr txBox="1"/>
          <p:nvPr/>
        </p:nvSpPr>
        <p:spPr>
          <a:xfrm>
            <a:off x="829775" y="6248400"/>
            <a:ext cx="7486345" cy="584775"/>
          </a:xfrm>
          <a:prstGeom prst="rect">
            <a:avLst/>
          </a:prstGeom>
          <a:noFill/>
        </p:spPr>
        <p:txBody>
          <a:bodyPr wrap="none" rtlCol="0">
            <a:spAutoFit/>
          </a:bodyPr>
          <a:lstStyle/>
          <a:p>
            <a:r>
              <a:rPr lang="en-US" sz="3200" dirty="0">
                <a:solidFill>
                  <a:srgbClr val="FFFF00"/>
                </a:solidFill>
              </a:rPr>
              <a:t>What is </a:t>
            </a:r>
            <a:r>
              <a:rPr lang="en-US" sz="3200" i="1" dirty="0">
                <a:solidFill>
                  <a:srgbClr val="FF0000"/>
                </a:solidFill>
              </a:rPr>
              <a:t>WEATHER? </a:t>
            </a:r>
            <a:r>
              <a:rPr lang="en-US" sz="3200" dirty="0">
                <a:solidFill>
                  <a:srgbClr val="FFFF00"/>
                </a:solidFill>
              </a:rPr>
              <a:t>What is </a:t>
            </a:r>
            <a:r>
              <a:rPr lang="en-US" sz="3200" i="1" dirty="0">
                <a:solidFill>
                  <a:srgbClr val="0070C0"/>
                </a:solidFill>
              </a:rPr>
              <a:t>CLIMATE?</a:t>
            </a:r>
          </a:p>
        </p:txBody>
      </p:sp>
      <p:sp>
        <p:nvSpPr>
          <p:cNvPr id="5" name="TextBox 4">
            <a:extLst>
              <a:ext uri="{FF2B5EF4-FFF2-40B4-BE49-F238E27FC236}">
                <a16:creationId xmlns:a16="http://schemas.microsoft.com/office/drawing/2014/main" id="{B859D830-8732-48FC-B5CF-E05B194733CE}"/>
              </a:ext>
            </a:extLst>
          </p:cNvPr>
          <p:cNvSpPr txBox="1"/>
          <p:nvPr/>
        </p:nvSpPr>
        <p:spPr>
          <a:xfrm>
            <a:off x="6705600" y="6108339"/>
            <a:ext cx="2016372" cy="215444"/>
          </a:xfrm>
          <a:prstGeom prst="rect">
            <a:avLst/>
          </a:prstGeom>
          <a:noFill/>
        </p:spPr>
        <p:txBody>
          <a:bodyPr wrap="square" rtlCol="0">
            <a:spAutoFit/>
          </a:bodyPr>
          <a:lstStyle/>
          <a:p>
            <a:r>
              <a:rPr lang="en-US" sz="800" dirty="0">
                <a:solidFill>
                  <a:schemeClr val="bg1"/>
                </a:solidFill>
              </a:rPr>
              <a:t>Courtesy of NOAA/Wikimedia Commons</a:t>
            </a:r>
          </a:p>
        </p:txBody>
      </p:sp>
    </p:spTree>
    <p:extLst>
      <p:ext uri="{BB962C8B-B14F-4D97-AF65-F5344CB8AC3E}">
        <p14:creationId xmlns:p14="http://schemas.microsoft.com/office/powerpoint/2010/main" val="3378680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990600"/>
          </a:xfrm>
        </p:spPr>
        <p:txBody>
          <a:bodyPr>
            <a:normAutofit/>
          </a:bodyPr>
          <a:lstStyle/>
          <a:p>
            <a:r>
              <a:rPr lang="en-US" dirty="0"/>
              <a:t>Weather or Climate?</a:t>
            </a:r>
          </a:p>
        </p:txBody>
      </p:sp>
      <p:sp>
        <p:nvSpPr>
          <p:cNvPr id="3" name="Content Placeholder 2"/>
          <p:cNvSpPr>
            <a:spLocks noGrp="1"/>
          </p:cNvSpPr>
          <p:nvPr>
            <p:ph idx="1"/>
          </p:nvPr>
        </p:nvSpPr>
        <p:spPr>
          <a:xfrm>
            <a:off x="609600" y="1371600"/>
            <a:ext cx="8077200" cy="5181600"/>
          </a:xfrm>
        </p:spPr>
        <p:txBody>
          <a:bodyPr/>
          <a:lstStyle/>
          <a:p>
            <a:pPr marL="0" indent="0">
              <a:buNone/>
            </a:pPr>
            <a:r>
              <a:rPr lang="en-US" sz="3000" dirty="0"/>
              <a:t>Can you recognize the difference between weather and climate? Let’s find out!</a:t>
            </a:r>
          </a:p>
          <a:p>
            <a:pPr marL="731520" indent="-365760">
              <a:spcBef>
                <a:spcPts val="1200"/>
              </a:spcBef>
              <a:spcAft>
                <a:spcPts val="0"/>
              </a:spcAft>
              <a:buFont typeface="+mj-lt"/>
              <a:buAutoNum type="arabicPeriod"/>
              <a:defRPr/>
            </a:pPr>
            <a:r>
              <a:rPr lang="en-US" sz="3000" dirty="0"/>
              <a:t>First, we’ll watch five short video clips.</a:t>
            </a:r>
          </a:p>
          <a:p>
            <a:pPr marL="731520" indent="-365760">
              <a:spcBef>
                <a:spcPts val="600"/>
              </a:spcBef>
              <a:spcAft>
                <a:spcPts val="0"/>
              </a:spcAft>
              <a:buFont typeface="+mj-lt"/>
              <a:buAutoNum type="arabicPeriod"/>
              <a:defRPr/>
            </a:pPr>
            <a:r>
              <a:rPr lang="en-US" sz="3000" dirty="0"/>
              <a:t>After each clip, you’ll turn to your elbow partner and briefly discuss whether the clip was an example of weather or climate.</a:t>
            </a:r>
          </a:p>
          <a:p>
            <a:pPr marL="731520" indent="-365760">
              <a:spcBef>
                <a:spcPts val="600"/>
              </a:spcBef>
              <a:spcAft>
                <a:spcPts val="0"/>
              </a:spcAft>
              <a:buFont typeface="+mj-lt"/>
              <a:buAutoNum type="arabicPeriod"/>
              <a:defRPr/>
            </a:pPr>
            <a:r>
              <a:rPr lang="en-US" sz="3000" dirty="0"/>
              <a:t>Then we’ll vote as a group: Was this video clip an example of weather or climate?</a:t>
            </a:r>
          </a:p>
          <a:p>
            <a:pPr marL="731520" indent="-365760">
              <a:spcBef>
                <a:spcPts val="600"/>
              </a:spcBef>
              <a:spcAft>
                <a:spcPts val="0"/>
              </a:spcAft>
              <a:buFont typeface="+mj-lt"/>
              <a:buAutoNum type="arabicPeriod"/>
              <a:defRPr/>
            </a:pPr>
            <a:r>
              <a:rPr lang="en-US" sz="3000" dirty="0"/>
              <a:t>Later, we’ll watch two more clips that cover key science ideas related to this activity.</a:t>
            </a:r>
          </a:p>
          <a:p>
            <a:endParaRPr lang="en-US" sz="2800" b="1" dirty="0"/>
          </a:p>
        </p:txBody>
      </p:sp>
    </p:spTree>
    <p:extLst>
      <p:ext uri="{BB962C8B-B14F-4D97-AF65-F5344CB8AC3E}">
        <p14:creationId xmlns:p14="http://schemas.microsoft.com/office/powerpoint/2010/main" val="24900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Weather and Climate Video Clips</a:t>
            </a:r>
          </a:p>
        </p:txBody>
      </p:sp>
      <p:sp>
        <p:nvSpPr>
          <p:cNvPr id="3" name="Content Placeholder 2"/>
          <p:cNvSpPr>
            <a:spLocks noGrp="1"/>
          </p:cNvSpPr>
          <p:nvPr>
            <p:ph idx="1"/>
          </p:nvPr>
        </p:nvSpPr>
        <p:spPr>
          <a:xfrm>
            <a:off x="533400" y="1143000"/>
            <a:ext cx="8382000" cy="5334000"/>
          </a:xfrm>
        </p:spPr>
        <p:txBody>
          <a:bodyPr/>
          <a:lstStyle/>
          <a:p>
            <a:pPr marL="365760" indent="-365760">
              <a:buFont typeface="+mj-lt"/>
              <a:buAutoNum type="arabicPeriod"/>
            </a:pPr>
            <a:r>
              <a:rPr lang="en-US" sz="2300" i="1" dirty="0"/>
              <a:t>Climax, Kansas </a:t>
            </a:r>
            <a:r>
              <a:rPr lang="en-US" sz="2300" i="1" dirty="0" err="1"/>
              <a:t>Supercells</a:t>
            </a:r>
            <a:r>
              <a:rPr lang="en-US" sz="2300" i="1" dirty="0"/>
              <a:t> </a:t>
            </a:r>
            <a:br>
              <a:rPr lang="en-US" sz="2300" dirty="0"/>
            </a:br>
            <a:r>
              <a:rPr lang="en-US" sz="2300" dirty="0">
                <a:hlinkClick r:id="rId3"/>
              </a:rPr>
              <a:t>https://www.youtube.com/watch?v=Y4EK2r9JJ1k</a:t>
            </a:r>
            <a:endParaRPr lang="en-US" sz="2300" dirty="0"/>
          </a:p>
          <a:p>
            <a:pPr marL="365760" indent="-365760">
              <a:buFont typeface="+mj-lt"/>
              <a:buAutoNum type="arabicPeriod" startAt="2"/>
            </a:pPr>
            <a:r>
              <a:rPr lang="en-US" sz="2300" dirty="0"/>
              <a:t>TV weather forecast </a:t>
            </a:r>
            <a:br>
              <a:rPr lang="en-US" sz="2300" dirty="0"/>
            </a:br>
            <a:r>
              <a:rPr lang="en-US" sz="2300" dirty="0">
                <a:hlinkClick r:id="rId4"/>
              </a:rPr>
              <a:t>https://www.youtube.com/watch?v=zsdQE275PvA</a:t>
            </a:r>
            <a:endParaRPr lang="en-US" sz="2300" dirty="0"/>
          </a:p>
          <a:p>
            <a:pPr marL="365760" indent="-365760">
              <a:buFont typeface="+mj-lt"/>
              <a:buAutoNum type="arabicPeriod" startAt="3"/>
            </a:pPr>
            <a:r>
              <a:rPr lang="en-US" sz="2300" i="1" dirty="0"/>
              <a:t>LA Is on Storm Watch</a:t>
            </a:r>
            <a:br>
              <a:rPr lang="en-US" sz="2300" i="1" dirty="0"/>
            </a:br>
            <a:r>
              <a:rPr lang="en-US" sz="2300" dirty="0">
                <a:hlinkClick r:id="rId5"/>
              </a:rPr>
              <a:t>https://www.youtube.com/watch?v=z_pTv-qvRI0</a:t>
            </a:r>
            <a:endParaRPr lang="en-US" sz="2300" dirty="0"/>
          </a:p>
          <a:p>
            <a:pPr marL="365760" indent="-365760">
              <a:buFont typeface="+mj-lt"/>
              <a:buAutoNum type="arabicPeriod" startAt="4"/>
            </a:pPr>
            <a:r>
              <a:rPr lang="en-US" sz="2300" i="1" dirty="0"/>
              <a:t>El Niño Explained </a:t>
            </a:r>
            <a:br>
              <a:rPr lang="en-US" sz="2300" i="1" dirty="0"/>
            </a:br>
            <a:r>
              <a:rPr lang="en-US" sz="2300" dirty="0">
                <a:hlinkClick r:id="rId6"/>
              </a:rPr>
              <a:t>https://www.youtube.com/watch?v=yCsMmajLYG4</a:t>
            </a:r>
            <a:endParaRPr lang="en-US" sz="2300" dirty="0"/>
          </a:p>
          <a:p>
            <a:pPr marL="365760" indent="-365760">
              <a:buFont typeface="+mj-lt"/>
              <a:buAutoNum type="arabicPeriod" startAt="5"/>
            </a:pPr>
            <a:r>
              <a:rPr lang="en-US" sz="2300" i="1" dirty="0"/>
              <a:t>Drilling for Ice </a:t>
            </a:r>
            <a:br>
              <a:rPr lang="en-US" sz="2300" i="1" dirty="0"/>
            </a:br>
            <a:r>
              <a:rPr lang="en-US" sz="2300" dirty="0">
                <a:hlinkClick r:id="rId7"/>
              </a:rPr>
              <a:t>https://www.youtube.com/watch?v=fuT8Appwak8</a:t>
            </a:r>
            <a:endParaRPr lang="en-US" sz="2300" dirty="0"/>
          </a:p>
          <a:p>
            <a:pPr marL="365760" indent="-365760">
              <a:buFont typeface="+mj-lt"/>
              <a:buAutoNum type="arabicPeriod" startAt="6"/>
            </a:pPr>
            <a:r>
              <a:rPr lang="en-US" sz="2300" i="1" dirty="0"/>
              <a:t>Earth: Climate and Weather </a:t>
            </a:r>
            <a:r>
              <a:rPr lang="en-US" sz="2300" dirty="0">
                <a:hlinkClick r:id="rId8"/>
              </a:rPr>
              <a:t>https://www.youtube.com/watch?v=zz_CRzcIT-Q</a:t>
            </a:r>
            <a:endParaRPr lang="en-US" sz="2300" dirty="0"/>
          </a:p>
          <a:p>
            <a:pPr marL="365760" indent="-365760">
              <a:buFont typeface="+mj-lt"/>
              <a:buAutoNum type="arabicPeriod" startAt="7"/>
            </a:pPr>
            <a:r>
              <a:rPr lang="en-US" sz="2300" i="1" dirty="0"/>
              <a:t>Weather versus Climate Change</a:t>
            </a:r>
            <a:r>
              <a:rPr lang="en-US" sz="2300" dirty="0"/>
              <a:t> </a:t>
            </a:r>
            <a:r>
              <a:rPr lang="en-US" sz="2300" dirty="0">
                <a:hlinkClick r:id="rId9"/>
              </a:rPr>
              <a:t>https://www.youtube.com/watch?v=cBdxDFpDp_k</a:t>
            </a:r>
            <a:endParaRPr lang="en-US" sz="2300" dirty="0"/>
          </a:p>
          <a:p>
            <a:pPr>
              <a:buNone/>
            </a:pPr>
            <a:endParaRPr lang="en-US" sz="2000" dirty="0"/>
          </a:p>
          <a:p>
            <a:endParaRPr lang="en-US" sz="2000" dirty="0"/>
          </a:p>
        </p:txBody>
      </p:sp>
    </p:spTree>
    <p:extLst>
      <p:ext uri="{BB962C8B-B14F-4D97-AF65-F5344CB8AC3E}">
        <p14:creationId xmlns:p14="http://schemas.microsoft.com/office/powerpoint/2010/main" val="4257769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4841310" y="6368533"/>
            <a:ext cx="4282857" cy="369332"/>
          </a:xfrm>
          <a:prstGeom prst="rect">
            <a:avLst/>
          </a:prstGeom>
          <a:noFill/>
          <a:ln>
            <a:noFill/>
          </a:ln>
        </p:spPr>
        <p:txBody>
          <a:bodyPr wrap="square" rtlCol="0">
            <a:spAutoFit/>
          </a:bodyPr>
          <a:lstStyle/>
          <a:p>
            <a:pPr algn="r" defTabSz="457200"/>
            <a:r>
              <a:rPr lang="en-US" dirty="0">
                <a:solidFill>
                  <a:srgbClr val="CCFFCC"/>
                </a:solidFill>
                <a:latin typeface="Calibri" pitchFamily="34" charset="0"/>
                <a:hlinkClick r:id="rId3"/>
              </a:rPr>
              <a:t>Link to video clip: </a:t>
            </a:r>
            <a:r>
              <a:rPr lang="en-US" i="1" dirty="0">
                <a:solidFill>
                  <a:srgbClr val="CCFFCC"/>
                </a:solidFill>
                <a:latin typeface="Calibri" pitchFamily="34" charset="0"/>
                <a:hlinkClick r:id="rId3"/>
              </a:rPr>
              <a:t>Climax, Kansas Supercells</a:t>
            </a:r>
            <a:r>
              <a:rPr lang="en-US" dirty="0">
                <a:solidFill>
                  <a:srgbClr val="CCFFCC"/>
                </a:solidFill>
                <a:latin typeface="Calibri" pitchFamily="34" charset="0"/>
                <a:hlinkClick r:id="rId3"/>
              </a:rPr>
              <a:t> </a:t>
            </a:r>
            <a:endParaRPr lang="en-US" dirty="0">
              <a:solidFill>
                <a:srgbClr val="CCFFCC"/>
              </a:solidFill>
              <a:latin typeface="Calibri" pitchFamily="34" charset="0"/>
            </a:endParaRPr>
          </a:p>
        </p:txBody>
      </p:sp>
      <p:sp>
        <p:nvSpPr>
          <p:cNvPr id="4" name="Title 4">
            <a:extLst>
              <a:ext uri="{FF2B5EF4-FFF2-40B4-BE49-F238E27FC236}">
                <a16:creationId xmlns:a16="http://schemas.microsoft.com/office/drawing/2014/main" id="{19242885-02B1-4C7E-BC9B-33B811817B47}"/>
              </a:ext>
            </a:extLst>
          </p:cNvPr>
          <p:cNvSpPr>
            <a:spLocks noGrp="1"/>
          </p:cNvSpPr>
          <p:nvPr>
            <p:ph type="title"/>
          </p:nvPr>
        </p:nvSpPr>
        <p:spPr/>
        <p:txBody>
          <a:bodyPr>
            <a:normAutofit/>
          </a:bodyPr>
          <a:lstStyle/>
          <a:p>
            <a:r>
              <a:rPr lang="en-US" dirty="0">
                <a:solidFill>
                  <a:srgbClr val="FFFF00"/>
                </a:solidFill>
              </a:rPr>
              <a:t>Scenario 1: Midwest Thunderstorm</a:t>
            </a:r>
            <a:endParaRPr lang="en-US" dirty="0"/>
          </a:p>
        </p:txBody>
      </p:sp>
      <p:pic>
        <p:nvPicPr>
          <p:cNvPr id="5" name="Content Placeholder 7">
            <a:extLst>
              <a:ext uri="{FF2B5EF4-FFF2-40B4-BE49-F238E27FC236}">
                <a16:creationId xmlns:a16="http://schemas.microsoft.com/office/drawing/2014/main" id="{27F27EE9-B81F-4F0E-A78A-EB8F09E82613}"/>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84316" y="1848196"/>
            <a:ext cx="6575367" cy="4380807"/>
          </a:xfrm>
        </p:spPr>
      </p:pic>
      <p:sp>
        <p:nvSpPr>
          <p:cNvPr id="6" name="TextBox 5">
            <a:extLst>
              <a:ext uri="{FF2B5EF4-FFF2-40B4-BE49-F238E27FC236}">
                <a16:creationId xmlns:a16="http://schemas.microsoft.com/office/drawing/2014/main" id="{E770DCEC-92CE-4D1F-B3B8-B2B6793FE307}"/>
              </a:ext>
            </a:extLst>
          </p:cNvPr>
          <p:cNvSpPr txBox="1"/>
          <p:nvPr/>
        </p:nvSpPr>
        <p:spPr>
          <a:xfrm>
            <a:off x="6324600" y="6190638"/>
            <a:ext cx="1752600" cy="216261"/>
          </a:xfrm>
          <a:prstGeom prst="rect">
            <a:avLst/>
          </a:prstGeom>
          <a:noFill/>
        </p:spPr>
        <p:txBody>
          <a:bodyPr wrap="square" rtlCol="0">
            <a:spAutoFit/>
          </a:bodyPr>
          <a:lstStyle/>
          <a:p>
            <a:r>
              <a:rPr lang="en-US" sz="800" dirty="0">
                <a:solidFill>
                  <a:schemeClr val="bg1"/>
                </a:solidFill>
              </a:rPr>
              <a:t>Photo courtesy of Pixabay.com</a:t>
            </a:r>
          </a:p>
        </p:txBody>
      </p:sp>
    </p:spTree>
    <p:extLst>
      <p:ext uri="{BB962C8B-B14F-4D97-AF65-F5344CB8AC3E}">
        <p14:creationId xmlns:p14="http://schemas.microsoft.com/office/powerpoint/2010/main" val="4092816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6324600"/>
            <a:ext cx="9144000" cy="369332"/>
          </a:xfrm>
          <a:prstGeom prst="rect">
            <a:avLst/>
          </a:prstGeom>
          <a:solidFill>
            <a:schemeClr val="tx1"/>
          </a:solidFill>
          <a:ln>
            <a:solidFill>
              <a:schemeClr val="tx1"/>
            </a:solidFill>
          </a:ln>
        </p:spPr>
        <p:txBody>
          <a:bodyPr wrap="square" rtlCol="0">
            <a:spAutoFit/>
          </a:bodyPr>
          <a:lstStyle/>
          <a:p>
            <a:pPr algn="r" defTabSz="457200"/>
            <a:r>
              <a:rPr lang="en-US" dirty="0">
                <a:solidFill>
                  <a:prstClr val="white"/>
                </a:solidFill>
                <a:latin typeface="Calibri" pitchFamily="34" charset="0"/>
                <a:hlinkClick r:id="rId3"/>
              </a:rPr>
              <a:t>Link to video clip: Jackie Johnson, </a:t>
            </a:r>
            <a:r>
              <a:rPr lang="en-US" i="1" dirty="0">
                <a:solidFill>
                  <a:prstClr val="white"/>
                </a:solidFill>
                <a:latin typeface="Calibri" pitchFamily="34" charset="0"/>
                <a:hlinkClick r:id="rId3"/>
              </a:rPr>
              <a:t>CBS2 News</a:t>
            </a:r>
            <a:endParaRPr lang="en-US" i="1" dirty="0">
              <a:solidFill>
                <a:prstClr val="white"/>
              </a:solidFill>
              <a:latin typeface="Calibri" pitchFamily="34" charset="0"/>
            </a:endParaRPr>
          </a:p>
        </p:txBody>
      </p:sp>
      <p:sp>
        <p:nvSpPr>
          <p:cNvPr id="4" name="Title 3">
            <a:extLst>
              <a:ext uri="{FF2B5EF4-FFF2-40B4-BE49-F238E27FC236}">
                <a16:creationId xmlns:a16="http://schemas.microsoft.com/office/drawing/2014/main" id="{275C0B7E-76CA-4393-9AE5-B8A960B08B24}"/>
              </a:ext>
            </a:extLst>
          </p:cNvPr>
          <p:cNvSpPr>
            <a:spLocks noGrp="1"/>
          </p:cNvSpPr>
          <p:nvPr>
            <p:ph type="title"/>
          </p:nvPr>
        </p:nvSpPr>
        <p:spPr/>
        <p:txBody>
          <a:bodyPr/>
          <a:lstStyle/>
          <a:p>
            <a:r>
              <a:rPr lang="en-US" dirty="0">
                <a:solidFill>
                  <a:srgbClr val="FFFF00"/>
                </a:solidFill>
              </a:rPr>
              <a:t>Scenario 2: TV Weather Report</a:t>
            </a:r>
            <a:endParaRPr lang="en-US" dirty="0"/>
          </a:p>
        </p:txBody>
      </p:sp>
      <p:pic>
        <p:nvPicPr>
          <p:cNvPr id="7" name="Content Placeholder 6">
            <a:extLst>
              <a:ext uri="{FF2B5EF4-FFF2-40B4-BE49-F238E27FC236}">
                <a16:creationId xmlns:a16="http://schemas.microsoft.com/office/drawing/2014/main" id="{3A4E6C5C-B906-49EA-808E-1F859EE3EB7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34397" y="1488510"/>
            <a:ext cx="7075206" cy="4731544"/>
          </a:xfrm>
        </p:spPr>
      </p:pic>
      <p:sp>
        <p:nvSpPr>
          <p:cNvPr id="8" name="TextBox 7">
            <a:extLst>
              <a:ext uri="{FF2B5EF4-FFF2-40B4-BE49-F238E27FC236}">
                <a16:creationId xmlns:a16="http://schemas.microsoft.com/office/drawing/2014/main" id="{A7074DC8-174F-42CF-91E1-732616AFFE6E}"/>
              </a:ext>
            </a:extLst>
          </p:cNvPr>
          <p:cNvSpPr txBox="1"/>
          <p:nvPr/>
        </p:nvSpPr>
        <p:spPr>
          <a:xfrm>
            <a:off x="6553200" y="6216469"/>
            <a:ext cx="1752600" cy="216261"/>
          </a:xfrm>
          <a:prstGeom prst="rect">
            <a:avLst/>
          </a:prstGeom>
          <a:noFill/>
        </p:spPr>
        <p:txBody>
          <a:bodyPr wrap="square" rtlCol="0">
            <a:spAutoFit/>
          </a:bodyPr>
          <a:lstStyle/>
          <a:p>
            <a:r>
              <a:rPr lang="en-US" sz="800" dirty="0">
                <a:solidFill>
                  <a:schemeClr val="bg1"/>
                </a:solidFill>
              </a:rPr>
              <a:t>Photo courtesy of Pixabay.com</a:t>
            </a:r>
          </a:p>
        </p:txBody>
      </p:sp>
    </p:spTree>
    <p:extLst>
      <p:ext uri="{BB962C8B-B14F-4D97-AF65-F5344CB8AC3E}">
        <p14:creationId xmlns:p14="http://schemas.microsoft.com/office/powerpoint/2010/main" val="143889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 y="1152823"/>
            <a:ext cx="7543800" cy="5009554"/>
          </a:xfrm>
          <a:prstGeom prst="rect">
            <a:avLst/>
          </a:prstGeom>
        </p:spPr>
      </p:pic>
      <p:sp>
        <p:nvSpPr>
          <p:cNvPr id="4" name="TextBox 3"/>
          <p:cNvSpPr txBox="1"/>
          <p:nvPr/>
        </p:nvSpPr>
        <p:spPr>
          <a:xfrm>
            <a:off x="4483274" y="6353826"/>
            <a:ext cx="4640893" cy="369332"/>
          </a:xfrm>
          <a:prstGeom prst="rect">
            <a:avLst/>
          </a:prstGeom>
          <a:noFill/>
          <a:ln>
            <a:noFill/>
          </a:ln>
        </p:spPr>
        <p:txBody>
          <a:bodyPr wrap="square" rtlCol="0">
            <a:spAutoFit/>
          </a:bodyPr>
          <a:lstStyle/>
          <a:p>
            <a:pPr algn="r" defTabSz="457200"/>
            <a:r>
              <a:rPr lang="en-US" dirty="0">
                <a:solidFill>
                  <a:prstClr val="white"/>
                </a:solidFill>
                <a:latin typeface="Calibri" pitchFamily="34" charset="0"/>
                <a:hlinkClick r:id="rId4"/>
              </a:rPr>
              <a:t>Link to video clip: </a:t>
            </a:r>
            <a:r>
              <a:rPr lang="en-US" i="1" dirty="0">
                <a:solidFill>
                  <a:prstClr val="white"/>
                </a:solidFill>
                <a:latin typeface="Calibri" pitchFamily="34" charset="0"/>
                <a:hlinkClick r:id="rId4"/>
              </a:rPr>
              <a:t>Jimmy Kimmel Live!</a:t>
            </a:r>
            <a:endParaRPr lang="en-US" i="1" dirty="0">
              <a:solidFill>
                <a:prstClr val="white"/>
              </a:solidFill>
              <a:latin typeface="Calibri" pitchFamily="34" charset="0"/>
            </a:endParaRPr>
          </a:p>
        </p:txBody>
      </p:sp>
      <p:sp>
        <p:nvSpPr>
          <p:cNvPr id="3" name="TextBox 2">
            <a:extLst>
              <a:ext uri="{FF2B5EF4-FFF2-40B4-BE49-F238E27FC236}">
                <a16:creationId xmlns:a16="http://schemas.microsoft.com/office/drawing/2014/main" id="{1D7747C1-C15D-4912-ADCC-FCB8D48F84E4}"/>
              </a:ext>
            </a:extLst>
          </p:cNvPr>
          <p:cNvSpPr txBox="1"/>
          <p:nvPr/>
        </p:nvSpPr>
        <p:spPr>
          <a:xfrm>
            <a:off x="609600" y="457200"/>
            <a:ext cx="7139968" cy="707886"/>
          </a:xfrm>
          <a:prstGeom prst="rect">
            <a:avLst/>
          </a:prstGeom>
          <a:noFill/>
        </p:spPr>
        <p:txBody>
          <a:bodyPr wrap="none" rtlCol="0">
            <a:spAutoFit/>
          </a:bodyPr>
          <a:lstStyle/>
          <a:p>
            <a:r>
              <a:rPr lang="en-US" sz="4000" dirty="0">
                <a:solidFill>
                  <a:srgbClr val="FFFF00"/>
                </a:solidFill>
                <a:latin typeface="Calibri" pitchFamily="34" charset="0"/>
              </a:rPr>
              <a:t>Scenario 3: LA Is on Storm Watch!</a:t>
            </a:r>
          </a:p>
        </p:txBody>
      </p:sp>
      <p:sp>
        <p:nvSpPr>
          <p:cNvPr id="5" name="TextBox 4">
            <a:extLst>
              <a:ext uri="{FF2B5EF4-FFF2-40B4-BE49-F238E27FC236}">
                <a16:creationId xmlns:a16="http://schemas.microsoft.com/office/drawing/2014/main" id="{19DCBD93-E352-4F5C-812C-00BB42311B7F}"/>
              </a:ext>
            </a:extLst>
          </p:cNvPr>
          <p:cNvSpPr txBox="1"/>
          <p:nvPr/>
        </p:nvSpPr>
        <p:spPr>
          <a:xfrm>
            <a:off x="6803720" y="6162377"/>
            <a:ext cx="1752600" cy="216261"/>
          </a:xfrm>
          <a:prstGeom prst="rect">
            <a:avLst/>
          </a:prstGeom>
          <a:noFill/>
        </p:spPr>
        <p:txBody>
          <a:bodyPr wrap="square" rtlCol="0">
            <a:spAutoFit/>
          </a:bodyPr>
          <a:lstStyle/>
          <a:p>
            <a:r>
              <a:rPr lang="en-US" sz="800" dirty="0">
                <a:solidFill>
                  <a:schemeClr val="bg1"/>
                </a:solidFill>
              </a:rPr>
              <a:t>Photo courtesy of Pixabay.com</a:t>
            </a:r>
          </a:p>
        </p:txBody>
      </p:sp>
    </p:spTree>
    <p:extLst>
      <p:ext uri="{BB962C8B-B14F-4D97-AF65-F5344CB8AC3E}">
        <p14:creationId xmlns:p14="http://schemas.microsoft.com/office/powerpoint/2010/main" val="2500995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FE2292-9C72-47C1-9791-F5E2681BC8F6}"/>
              </a:ext>
            </a:extLst>
          </p:cNvPr>
          <p:cNvSpPr>
            <a:spLocks noGrp="1"/>
          </p:cNvSpPr>
          <p:nvPr>
            <p:ph type="title"/>
          </p:nvPr>
        </p:nvSpPr>
        <p:spPr/>
        <p:txBody>
          <a:bodyPr>
            <a:normAutofit/>
          </a:bodyPr>
          <a:lstStyle/>
          <a:p>
            <a:r>
              <a:rPr lang="en-US" dirty="0"/>
              <a:t>Scenario 4: El Niño Explained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885" y="2209800"/>
            <a:ext cx="3957406" cy="3049045"/>
          </a:xfrm>
          <a:prstGeom prst="rect">
            <a:avLst/>
          </a:prstGeom>
        </p:spPr>
      </p:pic>
      <p:sp>
        <p:nvSpPr>
          <p:cNvPr id="3" name="TextBox 2"/>
          <p:cNvSpPr txBox="1"/>
          <p:nvPr/>
        </p:nvSpPr>
        <p:spPr>
          <a:xfrm>
            <a:off x="5029200" y="6324600"/>
            <a:ext cx="4114800" cy="369332"/>
          </a:xfrm>
          <a:prstGeom prst="rect">
            <a:avLst/>
          </a:prstGeom>
          <a:noFill/>
          <a:ln>
            <a:noFill/>
          </a:ln>
        </p:spPr>
        <p:txBody>
          <a:bodyPr wrap="square" rtlCol="0">
            <a:spAutoFit/>
          </a:bodyPr>
          <a:lstStyle/>
          <a:p>
            <a:pPr algn="r" defTabSz="457200"/>
            <a:r>
              <a:rPr lang="en-US" dirty="0">
                <a:solidFill>
                  <a:prstClr val="white"/>
                </a:solidFill>
                <a:latin typeface="Calibri" pitchFamily="34" charset="0"/>
                <a:hlinkClick r:id="rId4"/>
              </a:rPr>
              <a:t>Link to video clip: </a:t>
            </a:r>
            <a:r>
              <a:rPr lang="en-US" dirty="0" err="1">
                <a:solidFill>
                  <a:prstClr val="white"/>
                </a:solidFill>
                <a:latin typeface="Calibri" pitchFamily="34" charset="0"/>
                <a:hlinkClick r:id="rId4"/>
              </a:rPr>
              <a:t>Climatedogs</a:t>
            </a:r>
            <a:r>
              <a:rPr lang="en-US" dirty="0">
                <a:solidFill>
                  <a:prstClr val="white"/>
                </a:solidFill>
                <a:latin typeface="Calibri" pitchFamily="34" charset="0"/>
                <a:hlinkClick r:id="rId4"/>
              </a:rPr>
              <a:t>, El Nino </a:t>
            </a:r>
            <a:endParaRPr lang="en-US" dirty="0">
              <a:solidFill>
                <a:prstClr val="white"/>
              </a:solidFill>
              <a:latin typeface="Calibri" pitchFamily="34" charset="0"/>
            </a:endParaRPr>
          </a:p>
        </p:txBody>
      </p:sp>
      <p:pic>
        <p:nvPicPr>
          <p:cNvPr id="8" name="Content Placeholder 7">
            <a:extLst>
              <a:ext uri="{FF2B5EF4-FFF2-40B4-BE49-F238E27FC236}">
                <a16:creationId xmlns:a16="http://schemas.microsoft.com/office/drawing/2014/main" id="{F9E6E6C0-3C41-41E6-949D-357D03D68C0A}"/>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597052" y="2209800"/>
            <a:ext cx="3963758" cy="3049044"/>
          </a:xfrm>
        </p:spPr>
      </p:pic>
      <p:sp>
        <p:nvSpPr>
          <p:cNvPr id="9" name="TextBox 8">
            <a:extLst>
              <a:ext uri="{FF2B5EF4-FFF2-40B4-BE49-F238E27FC236}">
                <a16:creationId xmlns:a16="http://schemas.microsoft.com/office/drawing/2014/main" id="{8E71547D-76C3-41F0-8E75-F9113629EBB3}"/>
              </a:ext>
            </a:extLst>
          </p:cNvPr>
          <p:cNvSpPr txBox="1"/>
          <p:nvPr/>
        </p:nvSpPr>
        <p:spPr>
          <a:xfrm>
            <a:off x="6324600" y="5467330"/>
            <a:ext cx="2514600" cy="215444"/>
          </a:xfrm>
          <a:prstGeom prst="rect">
            <a:avLst/>
          </a:prstGeom>
          <a:noFill/>
        </p:spPr>
        <p:txBody>
          <a:bodyPr wrap="square" rtlCol="0">
            <a:spAutoFit/>
          </a:bodyPr>
          <a:lstStyle/>
          <a:p>
            <a:r>
              <a:rPr lang="en-US" sz="800" dirty="0"/>
              <a:t>Courtesy of Fred the Oyster, Wikimedia Commons</a:t>
            </a:r>
          </a:p>
        </p:txBody>
      </p:sp>
    </p:spTree>
    <p:extLst>
      <p:ext uri="{BB962C8B-B14F-4D97-AF65-F5344CB8AC3E}">
        <p14:creationId xmlns:p14="http://schemas.microsoft.com/office/powerpoint/2010/main" val="3905476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450" y="1219200"/>
            <a:ext cx="7277100" cy="4851400"/>
          </a:xfrm>
          <a:prstGeom prst="rect">
            <a:avLst/>
          </a:prstGeom>
        </p:spPr>
      </p:pic>
      <p:sp>
        <p:nvSpPr>
          <p:cNvPr id="3" name="TextBox 2"/>
          <p:cNvSpPr txBox="1"/>
          <p:nvPr/>
        </p:nvSpPr>
        <p:spPr>
          <a:xfrm>
            <a:off x="4572000" y="6324600"/>
            <a:ext cx="4572000" cy="369332"/>
          </a:xfrm>
          <a:prstGeom prst="rect">
            <a:avLst/>
          </a:prstGeom>
          <a:noFill/>
          <a:ln>
            <a:noFill/>
          </a:ln>
        </p:spPr>
        <p:txBody>
          <a:bodyPr wrap="square" rtlCol="0">
            <a:spAutoFit/>
          </a:bodyPr>
          <a:lstStyle/>
          <a:p>
            <a:pPr algn="r" defTabSz="457200"/>
            <a:r>
              <a:rPr lang="en-US" dirty="0">
                <a:solidFill>
                  <a:prstClr val="white"/>
                </a:solidFill>
                <a:latin typeface="Calibri" pitchFamily="34" charset="0"/>
                <a:hlinkClick r:id="rId4"/>
              </a:rPr>
              <a:t>Link to video clip: </a:t>
            </a:r>
            <a:r>
              <a:rPr lang="en-US" i="1" dirty="0">
                <a:solidFill>
                  <a:prstClr val="white"/>
                </a:solidFill>
                <a:latin typeface="Calibri" pitchFamily="34" charset="0"/>
                <a:hlinkClick r:id="rId4"/>
              </a:rPr>
              <a:t>Drilling for Ice</a:t>
            </a:r>
            <a:endParaRPr lang="en-US" i="1" dirty="0">
              <a:solidFill>
                <a:prstClr val="white"/>
              </a:solidFill>
              <a:latin typeface="Calibri" pitchFamily="34" charset="0"/>
            </a:endParaRPr>
          </a:p>
        </p:txBody>
      </p:sp>
      <p:sp>
        <p:nvSpPr>
          <p:cNvPr id="4" name="TextBox 3">
            <a:extLst>
              <a:ext uri="{FF2B5EF4-FFF2-40B4-BE49-F238E27FC236}">
                <a16:creationId xmlns:a16="http://schemas.microsoft.com/office/drawing/2014/main" id="{0A0F2772-45B8-4C49-A9EC-F6B330F2B9CB}"/>
              </a:ext>
            </a:extLst>
          </p:cNvPr>
          <p:cNvSpPr txBox="1"/>
          <p:nvPr/>
        </p:nvSpPr>
        <p:spPr>
          <a:xfrm>
            <a:off x="914400" y="457200"/>
            <a:ext cx="6331349" cy="707886"/>
          </a:xfrm>
          <a:prstGeom prst="rect">
            <a:avLst/>
          </a:prstGeom>
          <a:noFill/>
        </p:spPr>
        <p:txBody>
          <a:bodyPr wrap="none" rtlCol="0">
            <a:spAutoFit/>
          </a:bodyPr>
          <a:lstStyle/>
          <a:p>
            <a:r>
              <a:rPr lang="en-US" sz="4000" dirty="0">
                <a:solidFill>
                  <a:srgbClr val="FFFF00"/>
                </a:solidFill>
                <a:latin typeface="Calibri" pitchFamily="34" charset="0"/>
              </a:rPr>
              <a:t>Scenario 5: Ice-Core Research</a:t>
            </a:r>
          </a:p>
        </p:txBody>
      </p:sp>
      <p:sp>
        <p:nvSpPr>
          <p:cNvPr id="5" name="TextBox 4">
            <a:extLst>
              <a:ext uri="{FF2B5EF4-FFF2-40B4-BE49-F238E27FC236}">
                <a16:creationId xmlns:a16="http://schemas.microsoft.com/office/drawing/2014/main" id="{15F29DE1-AA78-4393-A060-CE147C9A3A24}"/>
              </a:ext>
            </a:extLst>
          </p:cNvPr>
          <p:cNvSpPr txBox="1"/>
          <p:nvPr/>
        </p:nvSpPr>
        <p:spPr>
          <a:xfrm>
            <a:off x="5638800" y="6070600"/>
            <a:ext cx="2743200" cy="215444"/>
          </a:xfrm>
          <a:prstGeom prst="rect">
            <a:avLst/>
          </a:prstGeom>
          <a:noFill/>
        </p:spPr>
        <p:txBody>
          <a:bodyPr wrap="square" rtlCol="0">
            <a:spAutoFit/>
          </a:bodyPr>
          <a:lstStyle/>
          <a:p>
            <a:r>
              <a:rPr lang="en-US" sz="800" dirty="0">
                <a:solidFill>
                  <a:schemeClr val="bg1"/>
                </a:solidFill>
              </a:rPr>
              <a:t>Courtesy of Lonnie Thompson, Wikimedia Commons</a:t>
            </a:r>
          </a:p>
        </p:txBody>
      </p:sp>
    </p:spTree>
    <p:extLst>
      <p:ext uri="{BB962C8B-B14F-4D97-AF65-F5344CB8AC3E}">
        <p14:creationId xmlns:p14="http://schemas.microsoft.com/office/powerpoint/2010/main" val="2782940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1_Gr6_SEC_Day_1_JSM_03_16_Slide_04.jpg"/>
          <p:cNvPicPr>
            <a:picLocks noChangeAspect="1"/>
          </p:cNvPicPr>
          <p:nvPr/>
        </p:nvPicPr>
        <p:blipFill rotWithShape="1">
          <a:blip r:embed="rId3" cstate="print">
            <a:extLst>
              <a:ext uri="{28A0092B-C50C-407E-A947-70E740481C1C}">
                <a14:useLocalDpi xmlns:a14="http://schemas.microsoft.com/office/drawing/2010/main" val="0"/>
              </a:ext>
            </a:extLst>
          </a:blip>
          <a:srcRect t="9524" b="9524"/>
          <a:stretch/>
        </p:blipFill>
        <p:spPr>
          <a:xfrm>
            <a:off x="304800" y="1066800"/>
            <a:ext cx="8536298" cy="5181600"/>
          </a:xfrm>
          <a:prstGeom prst="rect">
            <a:avLst/>
          </a:prstGeom>
        </p:spPr>
      </p:pic>
      <p:sp>
        <p:nvSpPr>
          <p:cNvPr id="3" name="TextBox 2">
            <a:extLst>
              <a:ext uri="{FF2B5EF4-FFF2-40B4-BE49-F238E27FC236}">
                <a16:creationId xmlns:a16="http://schemas.microsoft.com/office/drawing/2014/main" id="{CA4757D8-0509-4C02-A927-5FBEA4D61DC7}"/>
              </a:ext>
            </a:extLst>
          </p:cNvPr>
          <p:cNvSpPr txBox="1"/>
          <p:nvPr/>
        </p:nvSpPr>
        <p:spPr>
          <a:xfrm>
            <a:off x="1398552" y="533400"/>
            <a:ext cx="6348789" cy="584775"/>
          </a:xfrm>
          <a:prstGeom prst="rect">
            <a:avLst/>
          </a:prstGeom>
          <a:noFill/>
        </p:spPr>
        <p:txBody>
          <a:bodyPr wrap="none" rtlCol="0">
            <a:spAutoFit/>
          </a:bodyPr>
          <a:lstStyle/>
          <a:p>
            <a:r>
              <a:rPr lang="en-US" sz="3200" dirty="0">
                <a:solidFill>
                  <a:srgbClr val="FFFF00"/>
                </a:solidFill>
              </a:rPr>
              <a:t>The Results: Weather or Climate?</a:t>
            </a:r>
          </a:p>
        </p:txBody>
      </p:sp>
      <p:sp>
        <p:nvSpPr>
          <p:cNvPr id="4" name="TextBox 3">
            <a:extLst>
              <a:ext uri="{FF2B5EF4-FFF2-40B4-BE49-F238E27FC236}">
                <a16:creationId xmlns:a16="http://schemas.microsoft.com/office/drawing/2014/main" id="{63BFC6B9-CEA4-41FB-92D4-D21ACA83DA5B}"/>
              </a:ext>
            </a:extLst>
          </p:cNvPr>
          <p:cNvSpPr txBox="1"/>
          <p:nvPr/>
        </p:nvSpPr>
        <p:spPr>
          <a:xfrm>
            <a:off x="829775" y="6248400"/>
            <a:ext cx="7486345" cy="584775"/>
          </a:xfrm>
          <a:prstGeom prst="rect">
            <a:avLst/>
          </a:prstGeom>
          <a:noFill/>
        </p:spPr>
        <p:txBody>
          <a:bodyPr wrap="none" rtlCol="0">
            <a:spAutoFit/>
          </a:bodyPr>
          <a:lstStyle/>
          <a:p>
            <a:r>
              <a:rPr lang="en-US" sz="3200" dirty="0">
                <a:solidFill>
                  <a:srgbClr val="FFFF00"/>
                </a:solidFill>
              </a:rPr>
              <a:t>What is </a:t>
            </a:r>
            <a:r>
              <a:rPr lang="en-US" sz="3200" i="1" dirty="0">
                <a:solidFill>
                  <a:srgbClr val="FF0000"/>
                </a:solidFill>
              </a:rPr>
              <a:t>WEATHER? </a:t>
            </a:r>
            <a:r>
              <a:rPr lang="en-US" sz="3200" dirty="0">
                <a:solidFill>
                  <a:srgbClr val="FFFF00"/>
                </a:solidFill>
              </a:rPr>
              <a:t>What is </a:t>
            </a:r>
            <a:r>
              <a:rPr lang="en-US" sz="3200" i="1" dirty="0">
                <a:solidFill>
                  <a:srgbClr val="0070C0"/>
                </a:solidFill>
              </a:rPr>
              <a:t>CLIMATE?</a:t>
            </a:r>
          </a:p>
        </p:txBody>
      </p:sp>
      <p:sp>
        <p:nvSpPr>
          <p:cNvPr id="5" name="TextBox 4">
            <a:extLst>
              <a:ext uri="{FF2B5EF4-FFF2-40B4-BE49-F238E27FC236}">
                <a16:creationId xmlns:a16="http://schemas.microsoft.com/office/drawing/2014/main" id="{01237018-D01C-4702-B0C1-5C9178766174}"/>
              </a:ext>
            </a:extLst>
          </p:cNvPr>
          <p:cNvSpPr txBox="1"/>
          <p:nvPr/>
        </p:nvSpPr>
        <p:spPr>
          <a:xfrm>
            <a:off x="6705600" y="6108339"/>
            <a:ext cx="2016372" cy="215444"/>
          </a:xfrm>
          <a:prstGeom prst="rect">
            <a:avLst/>
          </a:prstGeom>
          <a:noFill/>
        </p:spPr>
        <p:txBody>
          <a:bodyPr wrap="square" rtlCol="0">
            <a:spAutoFit/>
          </a:bodyPr>
          <a:lstStyle/>
          <a:p>
            <a:r>
              <a:rPr lang="en-US" sz="800" dirty="0">
                <a:solidFill>
                  <a:schemeClr val="bg1"/>
                </a:solidFill>
              </a:rPr>
              <a:t>Courtesy of NOAA/Wikimedia Commons</a:t>
            </a:r>
          </a:p>
        </p:txBody>
      </p:sp>
    </p:spTree>
    <p:extLst>
      <p:ext uri="{BB962C8B-B14F-4D97-AF65-F5344CB8AC3E}">
        <p14:creationId xmlns:p14="http://schemas.microsoft.com/office/powerpoint/2010/main" val="1034844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1_Gr6_SEC_Day_1_JSM_03_16_Slide_04.jpg"/>
          <p:cNvPicPr>
            <a:picLocks noChangeAspect="1"/>
          </p:cNvPicPr>
          <p:nvPr/>
        </p:nvPicPr>
        <p:blipFill rotWithShape="1">
          <a:blip r:embed="rId3" cstate="print">
            <a:extLst>
              <a:ext uri="{28A0092B-C50C-407E-A947-70E740481C1C}">
                <a14:useLocalDpi xmlns:a14="http://schemas.microsoft.com/office/drawing/2010/main" val="0"/>
              </a:ext>
            </a:extLst>
          </a:blip>
          <a:srcRect t="9524" b="9524"/>
          <a:stretch/>
        </p:blipFill>
        <p:spPr>
          <a:xfrm>
            <a:off x="304800" y="1066800"/>
            <a:ext cx="8536298" cy="5181600"/>
          </a:xfrm>
          <a:prstGeom prst="rect">
            <a:avLst/>
          </a:prstGeom>
        </p:spPr>
      </p:pic>
      <p:sp>
        <p:nvSpPr>
          <p:cNvPr id="3" name="TextBox 2">
            <a:extLst>
              <a:ext uri="{FF2B5EF4-FFF2-40B4-BE49-F238E27FC236}">
                <a16:creationId xmlns:a16="http://schemas.microsoft.com/office/drawing/2014/main" id="{CA4757D8-0509-4C02-A927-5FBEA4D61DC7}"/>
              </a:ext>
            </a:extLst>
          </p:cNvPr>
          <p:cNvSpPr txBox="1"/>
          <p:nvPr/>
        </p:nvSpPr>
        <p:spPr>
          <a:xfrm>
            <a:off x="1751213" y="533400"/>
            <a:ext cx="5643468" cy="584775"/>
          </a:xfrm>
          <a:prstGeom prst="rect">
            <a:avLst/>
          </a:prstGeom>
          <a:noFill/>
        </p:spPr>
        <p:txBody>
          <a:bodyPr wrap="none" rtlCol="0">
            <a:spAutoFit/>
          </a:bodyPr>
          <a:lstStyle/>
          <a:p>
            <a:r>
              <a:rPr lang="en-US" sz="3200" dirty="0">
                <a:solidFill>
                  <a:srgbClr val="FFFF00"/>
                </a:solidFill>
              </a:rPr>
              <a:t>Defining </a:t>
            </a:r>
            <a:r>
              <a:rPr lang="en-US" sz="3200" i="1" dirty="0">
                <a:solidFill>
                  <a:srgbClr val="FFFF00"/>
                </a:solidFill>
              </a:rPr>
              <a:t>Weather </a:t>
            </a:r>
            <a:r>
              <a:rPr lang="en-US" sz="3200" dirty="0">
                <a:solidFill>
                  <a:srgbClr val="FFFF00"/>
                </a:solidFill>
              </a:rPr>
              <a:t>and </a:t>
            </a:r>
            <a:r>
              <a:rPr lang="en-US" sz="3200" i="1" dirty="0">
                <a:solidFill>
                  <a:srgbClr val="FFFF00"/>
                </a:solidFill>
              </a:rPr>
              <a:t>Climate</a:t>
            </a:r>
            <a:endParaRPr lang="en-US" sz="3200" dirty="0">
              <a:solidFill>
                <a:srgbClr val="FFFF00"/>
              </a:solidFill>
            </a:endParaRPr>
          </a:p>
        </p:txBody>
      </p:sp>
      <p:sp>
        <p:nvSpPr>
          <p:cNvPr id="4" name="TextBox 3">
            <a:extLst>
              <a:ext uri="{FF2B5EF4-FFF2-40B4-BE49-F238E27FC236}">
                <a16:creationId xmlns:a16="http://schemas.microsoft.com/office/drawing/2014/main" id="{63BFC6B9-CEA4-41FB-92D4-D21ACA83DA5B}"/>
              </a:ext>
            </a:extLst>
          </p:cNvPr>
          <p:cNvSpPr txBox="1"/>
          <p:nvPr/>
        </p:nvSpPr>
        <p:spPr>
          <a:xfrm>
            <a:off x="829775" y="6248400"/>
            <a:ext cx="7486345" cy="584775"/>
          </a:xfrm>
          <a:prstGeom prst="rect">
            <a:avLst/>
          </a:prstGeom>
          <a:noFill/>
        </p:spPr>
        <p:txBody>
          <a:bodyPr wrap="none" rtlCol="0">
            <a:spAutoFit/>
          </a:bodyPr>
          <a:lstStyle/>
          <a:p>
            <a:r>
              <a:rPr lang="en-US" sz="3200" dirty="0">
                <a:solidFill>
                  <a:srgbClr val="FFFF00"/>
                </a:solidFill>
              </a:rPr>
              <a:t>What is </a:t>
            </a:r>
            <a:r>
              <a:rPr lang="en-US" sz="3200" i="1" dirty="0">
                <a:solidFill>
                  <a:srgbClr val="FF0000"/>
                </a:solidFill>
              </a:rPr>
              <a:t>WEATHER? </a:t>
            </a:r>
            <a:r>
              <a:rPr lang="en-US" sz="3200" dirty="0">
                <a:solidFill>
                  <a:srgbClr val="FFFF00"/>
                </a:solidFill>
              </a:rPr>
              <a:t>What is </a:t>
            </a:r>
            <a:r>
              <a:rPr lang="en-US" sz="3200" i="1" dirty="0">
                <a:solidFill>
                  <a:srgbClr val="0070C0"/>
                </a:solidFill>
              </a:rPr>
              <a:t>CLIMATE?</a:t>
            </a:r>
          </a:p>
        </p:txBody>
      </p:sp>
      <p:sp>
        <p:nvSpPr>
          <p:cNvPr id="5" name="TextBox 4">
            <a:extLst>
              <a:ext uri="{FF2B5EF4-FFF2-40B4-BE49-F238E27FC236}">
                <a16:creationId xmlns:a16="http://schemas.microsoft.com/office/drawing/2014/main" id="{9F5E5B97-72E4-42E5-AAB8-E017FD98F24B}"/>
              </a:ext>
            </a:extLst>
          </p:cNvPr>
          <p:cNvSpPr txBox="1"/>
          <p:nvPr/>
        </p:nvSpPr>
        <p:spPr>
          <a:xfrm>
            <a:off x="938779" y="1801350"/>
            <a:ext cx="7268336" cy="3785652"/>
          </a:xfrm>
          <a:prstGeom prst="rect">
            <a:avLst/>
          </a:prstGeom>
          <a:solidFill>
            <a:schemeClr val="bg1">
              <a:alpha val="40000"/>
            </a:schemeClr>
          </a:solidFill>
        </p:spPr>
        <p:txBody>
          <a:bodyPr wrap="none" rtlCol="0">
            <a:spAutoFit/>
          </a:bodyPr>
          <a:lstStyle/>
          <a:p>
            <a:r>
              <a:rPr lang="en-US" sz="2400" b="1" i="1" dirty="0">
                <a:solidFill>
                  <a:srgbClr val="FF0000"/>
                </a:solidFill>
                <a:effectLst>
                  <a:outerShdw blurRad="50800" dist="38100" dir="2700000" algn="tl" rotWithShape="0">
                    <a:prstClr val="black">
                      <a:alpha val="40000"/>
                    </a:prstClr>
                  </a:outerShdw>
                </a:effectLst>
              </a:rPr>
              <a:t>WEATHER:</a:t>
            </a:r>
          </a:p>
          <a:p>
            <a:r>
              <a:rPr lang="en-US" sz="2400" dirty="0">
                <a:effectLst>
                  <a:outerShdw blurRad="50800" dist="38100" dir="2700000" algn="tl" rotWithShape="0">
                    <a:prstClr val="black">
                      <a:alpha val="40000"/>
                    </a:prstClr>
                  </a:outerShdw>
                </a:effectLst>
              </a:rPr>
              <a:t>Short-term, temporary atmospheric conditions</a:t>
            </a:r>
          </a:p>
          <a:p>
            <a:r>
              <a:rPr lang="en-US" sz="2400" dirty="0">
                <a:effectLst>
                  <a:outerShdw blurRad="50800" dist="38100" dir="2700000" algn="tl" rotWithShape="0">
                    <a:prstClr val="black">
                      <a:alpha val="40000"/>
                    </a:prstClr>
                  </a:outerShdw>
                </a:effectLst>
              </a:rPr>
              <a:t>at a particular location (e.g., temperature, pressure, </a:t>
            </a:r>
          </a:p>
          <a:p>
            <a:r>
              <a:rPr lang="en-US" sz="2400" dirty="0">
                <a:effectLst>
                  <a:outerShdw blurRad="50800" dist="38100" dir="2700000" algn="tl" rotWithShape="0">
                    <a:prstClr val="black">
                      <a:alpha val="40000"/>
                    </a:prstClr>
                  </a:outerShdw>
                </a:effectLst>
              </a:rPr>
              <a:t>precipitation, wind speed, and direction).</a:t>
            </a:r>
          </a:p>
          <a:p>
            <a:endParaRPr lang="en-US" sz="2400" dirty="0">
              <a:effectLst>
                <a:outerShdw blurRad="50800" dist="38100" dir="2700000" algn="tl" rotWithShape="0">
                  <a:prstClr val="black">
                    <a:alpha val="40000"/>
                  </a:prstClr>
                </a:outerShdw>
              </a:effectLst>
            </a:endParaRPr>
          </a:p>
          <a:p>
            <a:r>
              <a:rPr lang="en-US" sz="2400" b="1" i="1" dirty="0">
                <a:solidFill>
                  <a:srgbClr val="0070C0"/>
                </a:solidFill>
                <a:effectLst>
                  <a:outerShdw blurRad="50800" dist="38100" dir="2700000" algn="tl" rotWithShape="0">
                    <a:prstClr val="black">
                      <a:alpha val="40000"/>
                    </a:prstClr>
                  </a:outerShdw>
                </a:effectLst>
              </a:rPr>
              <a:t>CLIMATE:</a:t>
            </a:r>
          </a:p>
          <a:p>
            <a:r>
              <a:rPr lang="en-US" sz="2400" dirty="0">
                <a:effectLst>
                  <a:outerShdw blurRad="50800" dist="38100" dir="2700000" algn="tl" rotWithShape="0">
                    <a:prstClr val="black">
                      <a:alpha val="40000"/>
                    </a:prstClr>
                  </a:outerShdw>
                </a:effectLst>
              </a:rPr>
              <a:t>Long-term, average atmospheric conditions across</a:t>
            </a:r>
          </a:p>
          <a:p>
            <a:r>
              <a:rPr lang="en-US" sz="2400" dirty="0">
                <a:effectLst>
                  <a:outerShdw blurRad="50800" dist="38100" dir="2700000" algn="tl" rotWithShape="0">
                    <a:prstClr val="black">
                      <a:alpha val="40000"/>
                    </a:prstClr>
                  </a:outerShdw>
                </a:effectLst>
              </a:rPr>
              <a:t>a large region or the whole world (e.g., average </a:t>
            </a:r>
          </a:p>
          <a:p>
            <a:r>
              <a:rPr lang="en-US" sz="2400" dirty="0">
                <a:effectLst>
                  <a:outerShdw blurRad="50800" dist="38100" dir="2700000" algn="tl" rotWithShape="0">
                    <a:prstClr val="black">
                      <a:alpha val="40000"/>
                    </a:prstClr>
                  </a:outerShdw>
                </a:effectLst>
              </a:rPr>
              <a:t>temperature and moisture conditions described as</a:t>
            </a:r>
          </a:p>
          <a:p>
            <a:r>
              <a:rPr lang="en-US" sz="2400" dirty="0">
                <a:effectLst>
                  <a:outerShdw blurRad="50800" dist="38100" dir="2700000" algn="tl" rotWithShape="0">
                    <a:prstClr val="black">
                      <a:alpha val="40000"/>
                    </a:prstClr>
                  </a:outerShdw>
                </a:effectLst>
              </a:rPr>
              <a:t>arid, humid, tropical, polar).</a:t>
            </a:r>
          </a:p>
        </p:txBody>
      </p:sp>
      <p:sp>
        <p:nvSpPr>
          <p:cNvPr id="6" name="TextBox 5">
            <a:extLst>
              <a:ext uri="{FF2B5EF4-FFF2-40B4-BE49-F238E27FC236}">
                <a16:creationId xmlns:a16="http://schemas.microsoft.com/office/drawing/2014/main" id="{84C4C767-36B6-4C1A-A1F5-2B81FB8B9A67}"/>
              </a:ext>
            </a:extLst>
          </p:cNvPr>
          <p:cNvSpPr txBox="1"/>
          <p:nvPr/>
        </p:nvSpPr>
        <p:spPr>
          <a:xfrm>
            <a:off x="6705600" y="6108339"/>
            <a:ext cx="2016372" cy="215444"/>
          </a:xfrm>
          <a:prstGeom prst="rect">
            <a:avLst/>
          </a:prstGeom>
          <a:noFill/>
        </p:spPr>
        <p:txBody>
          <a:bodyPr wrap="square" rtlCol="0">
            <a:spAutoFit/>
          </a:bodyPr>
          <a:lstStyle/>
          <a:p>
            <a:r>
              <a:rPr lang="en-US" sz="800" dirty="0">
                <a:solidFill>
                  <a:schemeClr val="bg1"/>
                </a:solidFill>
              </a:rPr>
              <a:t>Courtesy of NOAA/Wikimedia Commons</a:t>
            </a:r>
          </a:p>
        </p:txBody>
      </p:sp>
    </p:spTree>
    <p:extLst>
      <p:ext uri="{BB962C8B-B14F-4D97-AF65-F5344CB8AC3E}">
        <p14:creationId xmlns:p14="http://schemas.microsoft.com/office/powerpoint/2010/main" val="3456598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450" y="965775"/>
            <a:ext cx="7241099" cy="5059532"/>
          </a:xfrm>
          <a:prstGeom prst="rect">
            <a:avLst/>
          </a:prstGeom>
        </p:spPr>
      </p:pic>
      <p:sp>
        <p:nvSpPr>
          <p:cNvPr id="3" name="TextBox 2">
            <a:extLst>
              <a:ext uri="{FF2B5EF4-FFF2-40B4-BE49-F238E27FC236}">
                <a16:creationId xmlns:a16="http://schemas.microsoft.com/office/drawing/2014/main" id="{0730E002-4E30-49EE-928C-78F975EDF40D}"/>
              </a:ext>
            </a:extLst>
          </p:cNvPr>
          <p:cNvSpPr txBox="1"/>
          <p:nvPr/>
        </p:nvSpPr>
        <p:spPr>
          <a:xfrm>
            <a:off x="2912590" y="381000"/>
            <a:ext cx="3320717" cy="584775"/>
          </a:xfrm>
          <a:prstGeom prst="rect">
            <a:avLst/>
          </a:prstGeom>
          <a:noFill/>
        </p:spPr>
        <p:txBody>
          <a:bodyPr wrap="none" rtlCol="0">
            <a:spAutoFit/>
          </a:bodyPr>
          <a:lstStyle/>
          <a:p>
            <a:r>
              <a:rPr lang="en-US" sz="3200" dirty="0">
                <a:solidFill>
                  <a:srgbClr val="FFFF00"/>
                </a:solidFill>
              </a:rPr>
              <a:t>US Weather Map</a:t>
            </a:r>
          </a:p>
        </p:txBody>
      </p:sp>
      <p:sp>
        <p:nvSpPr>
          <p:cNvPr id="4" name="TextBox 3">
            <a:extLst>
              <a:ext uri="{FF2B5EF4-FFF2-40B4-BE49-F238E27FC236}">
                <a16:creationId xmlns:a16="http://schemas.microsoft.com/office/drawing/2014/main" id="{D97239B7-E965-421F-A150-DC01A7192101}"/>
              </a:ext>
            </a:extLst>
          </p:cNvPr>
          <p:cNvSpPr txBox="1"/>
          <p:nvPr/>
        </p:nvSpPr>
        <p:spPr>
          <a:xfrm>
            <a:off x="1056985" y="6324600"/>
            <a:ext cx="7031925" cy="461665"/>
          </a:xfrm>
          <a:prstGeom prst="rect">
            <a:avLst/>
          </a:prstGeom>
          <a:noFill/>
        </p:spPr>
        <p:txBody>
          <a:bodyPr wrap="none" rtlCol="0">
            <a:spAutoFit/>
          </a:bodyPr>
          <a:lstStyle/>
          <a:p>
            <a:r>
              <a:rPr lang="en-US" sz="2400" dirty="0">
                <a:solidFill>
                  <a:schemeClr val="bg1"/>
                </a:solidFill>
              </a:rPr>
              <a:t>Weather = Local, short-term, temporary conditions</a:t>
            </a:r>
          </a:p>
        </p:txBody>
      </p:sp>
      <p:sp>
        <p:nvSpPr>
          <p:cNvPr id="5" name="TextBox 4">
            <a:extLst>
              <a:ext uri="{FF2B5EF4-FFF2-40B4-BE49-F238E27FC236}">
                <a16:creationId xmlns:a16="http://schemas.microsoft.com/office/drawing/2014/main" id="{843CC055-8AEB-4BBC-B465-8337F3A6A2BE}"/>
              </a:ext>
            </a:extLst>
          </p:cNvPr>
          <p:cNvSpPr txBox="1"/>
          <p:nvPr/>
        </p:nvSpPr>
        <p:spPr>
          <a:xfrm>
            <a:off x="6019800" y="6067231"/>
            <a:ext cx="2229879" cy="215444"/>
          </a:xfrm>
          <a:prstGeom prst="rect">
            <a:avLst/>
          </a:prstGeom>
          <a:noFill/>
        </p:spPr>
        <p:txBody>
          <a:bodyPr wrap="square" rtlCol="0">
            <a:spAutoFit/>
          </a:bodyPr>
          <a:lstStyle/>
          <a:p>
            <a:r>
              <a:rPr lang="en-US" sz="800" dirty="0">
                <a:solidFill>
                  <a:schemeClr val="bg1"/>
                </a:solidFill>
              </a:rPr>
              <a:t>Courtesy of NOAA/National Weather Service</a:t>
            </a:r>
          </a:p>
        </p:txBody>
      </p:sp>
    </p:spTree>
    <p:extLst>
      <p:ext uri="{BB962C8B-B14F-4D97-AF65-F5344CB8AC3E}">
        <p14:creationId xmlns:p14="http://schemas.microsoft.com/office/powerpoint/2010/main" val="460809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204" y="1066800"/>
            <a:ext cx="6159592" cy="5087868"/>
          </a:xfrm>
          <a:prstGeom prst="rect">
            <a:avLst/>
          </a:prstGeom>
        </p:spPr>
      </p:pic>
      <p:sp>
        <p:nvSpPr>
          <p:cNvPr id="3" name="TextBox 2">
            <a:extLst>
              <a:ext uri="{FF2B5EF4-FFF2-40B4-BE49-F238E27FC236}">
                <a16:creationId xmlns:a16="http://schemas.microsoft.com/office/drawing/2014/main" id="{EE489135-7FDA-42DB-8551-4AC5AA343E48}"/>
              </a:ext>
            </a:extLst>
          </p:cNvPr>
          <p:cNvSpPr txBox="1"/>
          <p:nvPr/>
        </p:nvSpPr>
        <p:spPr>
          <a:xfrm>
            <a:off x="1840514" y="6277778"/>
            <a:ext cx="5462970" cy="461665"/>
          </a:xfrm>
          <a:prstGeom prst="rect">
            <a:avLst/>
          </a:prstGeom>
          <a:noFill/>
        </p:spPr>
        <p:txBody>
          <a:bodyPr wrap="none" rtlCol="0">
            <a:spAutoFit/>
          </a:bodyPr>
          <a:lstStyle/>
          <a:p>
            <a:r>
              <a:rPr lang="en-US" sz="2400" dirty="0">
                <a:solidFill>
                  <a:schemeClr val="bg1"/>
                </a:solidFill>
              </a:rPr>
              <a:t>Nashville, Tennessee, Weather Station</a:t>
            </a:r>
          </a:p>
        </p:txBody>
      </p:sp>
      <p:sp>
        <p:nvSpPr>
          <p:cNvPr id="4" name="TextBox 3">
            <a:extLst>
              <a:ext uri="{FF2B5EF4-FFF2-40B4-BE49-F238E27FC236}">
                <a16:creationId xmlns:a16="http://schemas.microsoft.com/office/drawing/2014/main" id="{CCA0A658-F044-410B-997C-3086A16FF10E}"/>
              </a:ext>
            </a:extLst>
          </p:cNvPr>
          <p:cNvSpPr txBox="1"/>
          <p:nvPr/>
        </p:nvSpPr>
        <p:spPr>
          <a:xfrm>
            <a:off x="1628950" y="482025"/>
            <a:ext cx="5886099" cy="584775"/>
          </a:xfrm>
          <a:prstGeom prst="rect">
            <a:avLst/>
          </a:prstGeom>
          <a:noFill/>
        </p:spPr>
        <p:txBody>
          <a:bodyPr wrap="none" rtlCol="0">
            <a:spAutoFit/>
          </a:bodyPr>
          <a:lstStyle/>
          <a:p>
            <a:r>
              <a:rPr lang="en-US" sz="3200" dirty="0">
                <a:solidFill>
                  <a:srgbClr val="FFFF00"/>
                </a:solidFill>
              </a:rPr>
              <a:t>Average Monthly Weather Data</a:t>
            </a:r>
          </a:p>
        </p:txBody>
      </p:sp>
    </p:spTree>
    <p:extLst>
      <p:ext uri="{BB962C8B-B14F-4D97-AF65-F5344CB8AC3E}">
        <p14:creationId xmlns:p14="http://schemas.microsoft.com/office/powerpoint/2010/main" val="2857720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0111"/>
          <a:stretch/>
        </p:blipFill>
        <p:spPr>
          <a:xfrm>
            <a:off x="1143000" y="1553398"/>
            <a:ext cx="6544986" cy="4741803"/>
          </a:xfrm>
          <a:prstGeom prst="rect">
            <a:avLst/>
          </a:prstGeom>
        </p:spPr>
      </p:pic>
      <p:sp>
        <p:nvSpPr>
          <p:cNvPr id="3" name="Title 2">
            <a:extLst>
              <a:ext uri="{FF2B5EF4-FFF2-40B4-BE49-F238E27FC236}">
                <a16:creationId xmlns:a16="http://schemas.microsoft.com/office/drawing/2014/main" id="{DA517AE9-382F-4E32-B45B-3E94A5C83803}"/>
              </a:ext>
            </a:extLst>
          </p:cNvPr>
          <p:cNvSpPr>
            <a:spLocks noGrp="1"/>
          </p:cNvSpPr>
          <p:nvPr>
            <p:ph type="title"/>
          </p:nvPr>
        </p:nvSpPr>
        <p:spPr>
          <a:xfrm>
            <a:off x="609600" y="533400"/>
            <a:ext cx="8077200" cy="990600"/>
          </a:xfrm>
        </p:spPr>
        <p:txBody>
          <a:bodyPr/>
          <a:lstStyle/>
          <a:p>
            <a:r>
              <a:rPr lang="en-US" dirty="0"/>
              <a:t>US Climate–Zone Map</a:t>
            </a:r>
          </a:p>
        </p:txBody>
      </p:sp>
      <p:sp>
        <p:nvSpPr>
          <p:cNvPr id="5" name="TextBox 4">
            <a:extLst>
              <a:ext uri="{FF2B5EF4-FFF2-40B4-BE49-F238E27FC236}">
                <a16:creationId xmlns:a16="http://schemas.microsoft.com/office/drawing/2014/main" id="{00342BF7-EB94-4BF4-804A-92FDCA6AB84E}"/>
              </a:ext>
            </a:extLst>
          </p:cNvPr>
          <p:cNvSpPr txBox="1"/>
          <p:nvPr/>
        </p:nvSpPr>
        <p:spPr>
          <a:xfrm>
            <a:off x="533400" y="6324600"/>
            <a:ext cx="8207696" cy="461665"/>
          </a:xfrm>
          <a:prstGeom prst="rect">
            <a:avLst/>
          </a:prstGeom>
          <a:noFill/>
        </p:spPr>
        <p:txBody>
          <a:bodyPr wrap="none" rtlCol="0">
            <a:spAutoFit/>
          </a:bodyPr>
          <a:lstStyle/>
          <a:p>
            <a:r>
              <a:rPr lang="en-US" sz="2400" dirty="0"/>
              <a:t>Climate = Regional, long-term, average weather conditions</a:t>
            </a:r>
          </a:p>
        </p:txBody>
      </p:sp>
      <p:sp>
        <p:nvSpPr>
          <p:cNvPr id="6" name="TextBox 5">
            <a:extLst>
              <a:ext uri="{FF2B5EF4-FFF2-40B4-BE49-F238E27FC236}">
                <a16:creationId xmlns:a16="http://schemas.microsoft.com/office/drawing/2014/main" id="{42FC6B9D-E05A-4ECC-B62A-2622D398F7AF}"/>
              </a:ext>
            </a:extLst>
          </p:cNvPr>
          <p:cNvSpPr txBox="1"/>
          <p:nvPr/>
        </p:nvSpPr>
        <p:spPr>
          <a:xfrm>
            <a:off x="6674344" y="5410200"/>
            <a:ext cx="2667001" cy="219583"/>
          </a:xfrm>
          <a:prstGeom prst="rect">
            <a:avLst/>
          </a:prstGeom>
          <a:noFill/>
        </p:spPr>
        <p:txBody>
          <a:bodyPr wrap="square" rtlCol="0">
            <a:spAutoFit/>
          </a:bodyPr>
          <a:lstStyle/>
          <a:p>
            <a:r>
              <a:rPr lang="en-US" sz="800" dirty="0"/>
              <a:t>Courtesy of Strongbad1982/ Wikimedia Commons</a:t>
            </a:r>
          </a:p>
        </p:txBody>
      </p:sp>
    </p:spTree>
    <p:extLst>
      <p:ext uri="{BB962C8B-B14F-4D97-AF65-F5344CB8AC3E}">
        <p14:creationId xmlns:p14="http://schemas.microsoft.com/office/powerpoint/2010/main" val="3569276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6320135"/>
            <a:ext cx="9144000" cy="461665"/>
          </a:xfrm>
          <a:prstGeom prst="rect">
            <a:avLst/>
          </a:prstGeom>
          <a:noFill/>
          <a:ln>
            <a:noFill/>
          </a:ln>
        </p:spPr>
        <p:txBody>
          <a:bodyPr wrap="square" rtlCol="0">
            <a:spAutoFit/>
          </a:bodyPr>
          <a:lstStyle/>
          <a:p>
            <a:pPr algn="r" defTabSz="457200"/>
            <a:r>
              <a:rPr lang="en-US" dirty="0">
                <a:solidFill>
                  <a:prstClr val="white"/>
                </a:solidFill>
                <a:latin typeface="Calibri" pitchFamily="34" charset="0"/>
                <a:hlinkClick r:id="rId3"/>
              </a:rPr>
              <a:t>Link to video clip: </a:t>
            </a:r>
            <a:r>
              <a:rPr lang="en-US" i="1" dirty="0">
                <a:solidFill>
                  <a:prstClr val="white"/>
                </a:solidFill>
                <a:latin typeface="Calibri" pitchFamily="34" charset="0"/>
                <a:hlinkClick r:id="rId3"/>
              </a:rPr>
              <a:t>Climate and Weather</a:t>
            </a:r>
            <a:r>
              <a:rPr lang="en-US" sz="2400" dirty="0">
                <a:solidFill>
                  <a:prstClr val="white"/>
                </a:solidFill>
              </a:rPr>
              <a:t> </a:t>
            </a:r>
          </a:p>
        </p:txBody>
      </p:sp>
      <p:sp>
        <p:nvSpPr>
          <p:cNvPr id="2" name="TextBox 1">
            <a:extLst>
              <a:ext uri="{FF2B5EF4-FFF2-40B4-BE49-F238E27FC236}">
                <a16:creationId xmlns:a16="http://schemas.microsoft.com/office/drawing/2014/main" id="{77C5245F-7593-4F87-88D5-1225B23E5770}"/>
              </a:ext>
            </a:extLst>
          </p:cNvPr>
          <p:cNvSpPr txBox="1"/>
          <p:nvPr/>
        </p:nvSpPr>
        <p:spPr>
          <a:xfrm>
            <a:off x="6403691" y="5952526"/>
            <a:ext cx="1608133" cy="215444"/>
          </a:xfrm>
          <a:prstGeom prst="rect">
            <a:avLst/>
          </a:prstGeom>
          <a:noFill/>
        </p:spPr>
        <p:txBody>
          <a:bodyPr wrap="none" rtlCol="0">
            <a:spAutoFit/>
          </a:bodyPr>
          <a:lstStyle/>
          <a:p>
            <a:r>
              <a:rPr lang="en-US" sz="800" dirty="0">
                <a:solidFill>
                  <a:schemeClr val="bg1"/>
                </a:solidFill>
              </a:rPr>
              <a:t>Photo courtesy of Pixabay.com</a:t>
            </a:r>
          </a:p>
        </p:txBody>
      </p:sp>
      <p:sp>
        <p:nvSpPr>
          <p:cNvPr id="5" name="Title 4">
            <a:extLst>
              <a:ext uri="{FF2B5EF4-FFF2-40B4-BE49-F238E27FC236}">
                <a16:creationId xmlns:a16="http://schemas.microsoft.com/office/drawing/2014/main" id="{FF79C1EE-C7DB-4379-9E0B-B9AB6CC371A8}"/>
              </a:ext>
            </a:extLst>
          </p:cNvPr>
          <p:cNvSpPr>
            <a:spLocks noGrp="1"/>
          </p:cNvSpPr>
          <p:nvPr>
            <p:ph type="title"/>
          </p:nvPr>
        </p:nvSpPr>
        <p:spPr>
          <a:xfrm>
            <a:off x="990600" y="457200"/>
            <a:ext cx="6934200" cy="990600"/>
          </a:xfrm>
        </p:spPr>
        <p:txBody>
          <a:bodyPr>
            <a:normAutofit/>
          </a:bodyPr>
          <a:lstStyle/>
          <a:p>
            <a:r>
              <a:rPr lang="en-US" dirty="0">
                <a:solidFill>
                  <a:srgbClr val="FFFF00"/>
                </a:solidFill>
              </a:rPr>
              <a:t>Climate and Weather </a:t>
            </a:r>
          </a:p>
        </p:txBody>
      </p:sp>
      <p:pic>
        <p:nvPicPr>
          <p:cNvPr id="8" name="Content Placeholder 7">
            <a:extLst>
              <a:ext uri="{FF2B5EF4-FFF2-40B4-BE49-F238E27FC236}">
                <a16:creationId xmlns:a16="http://schemas.microsoft.com/office/drawing/2014/main" id="{B553167B-F3BC-4113-8615-D4683D2217F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66800" y="1381359"/>
            <a:ext cx="6859429" cy="4571167"/>
          </a:xfrm>
        </p:spPr>
      </p:pic>
    </p:spTree>
    <p:extLst>
      <p:ext uri="{BB962C8B-B14F-4D97-AF65-F5344CB8AC3E}">
        <p14:creationId xmlns:p14="http://schemas.microsoft.com/office/powerpoint/2010/main" val="1640224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143000"/>
            <a:ext cx="7467600" cy="4958953"/>
          </a:xfrm>
          <a:prstGeom prst="rect">
            <a:avLst/>
          </a:prstGeom>
        </p:spPr>
      </p:pic>
      <p:sp>
        <p:nvSpPr>
          <p:cNvPr id="4" name="TextBox 3"/>
          <p:cNvSpPr txBox="1"/>
          <p:nvPr/>
        </p:nvSpPr>
        <p:spPr>
          <a:xfrm>
            <a:off x="0" y="6320135"/>
            <a:ext cx="9144000" cy="369332"/>
          </a:xfrm>
          <a:prstGeom prst="rect">
            <a:avLst/>
          </a:prstGeom>
          <a:noFill/>
          <a:ln>
            <a:noFill/>
          </a:ln>
        </p:spPr>
        <p:txBody>
          <a:bodyPr wrap="square" rtlCol="0">
            <a:spAutoFit/>
          </a:bodyPr>
          <a:lstStyle/>
          <a:p>
            <a:pPr algn="r" defTabSz="457200"/>
            <a:r>
              <a:rPr lang="en-US" dirty="0">
                <a:solidFill>
                  <a:prstClr val="white"/>
                </a:solidFill>
                <a:latin typeface="Calibri" pitchFamily="34" charset="0"/>
                <a:hlinkClick r:id="rId4"/>
              </a:rPr>
              <a:t>Link to video clip: </a:t>
            </a:r>
            <a:r>
              <a:rPr lang="en-US" i="1" dirty="0">
                <a:solidFill>
                  <a:prstClr val="white"/>
                </a:solidFill>
                <a:latin typeface="Calibri" pitchFamily="34" charset="0"/>
                <a:hlinkClick r:id="rId4"/>
              </a:rPr>
              <a:t>Weather versus Climate Change</a:t>
            </a:r>
            <a:endParaRPr lang="en-US" i="1" dirty="0">
              <a:solidFill>
                <a:prstClr val="white"/>
              </a:solidFill>
              <a:latin typeface="Calibri" pitchFamily="34" charset="0"/>
            </a:endParaRPr>
          </a:p>
        </p:txBody>
      </p:sp>
      <p:sp>
        <p:nvSpPr>
          <p:cNvPr id="5" name="TextBox 4">
            <a:extLst>
              <a:ext uri="{FF2B5EF4-FFF2-40B4-BE49-F238E27FC236}">
                <a16:creationId xmlns:a16="http://schemas.microsoft.com/office/drawing/2014/main" id="{3E3BA904-DBB6-44CB-9017-3F1BA4B6975A}"/>
              </a:ext>
            </a:extLst>
          </p:cNvPr>
          <p:cNvSpPr txBox="1"/>
          <p:nvPr/>
        </p:nvSpPr>
        <p:spPr>
          <a:xfrm>
            <a:off x="838200" y="457199"/>
            <a:ext cx="8305800" cy="615553"/>
          </a:xfrm>
          <a:prstGeom prst="rect">
            <a:avLst/>
          </a:prstGeom>
          <a:noFill/>
        </p:spPr>
        <p:txBody>
          <a:bodyPr wrap="square" rtlCol="0">
            <a:spAutoFit/>
          </a:bodyPr>
          <a:lstStyle/>
          <a:p>
            <a:r>
              <a:rPr lang="en-US" sz="3400" dirty="0">
                <a:solidFill>
                  <a:srgbClr val="FFFF00"/>
                </a:solidFill>
                <a:latin typeface="Calibri" pitchFamily="34" charset="0"/>
              </a:rPr>
              <a:t>Weather versus Climate Change</a:t>
            </a:r>
          </a:p>
        </p:txBody>
      </p:sp>
      <p:sp>
        <p:nvSpPr>
          <p:cNvPr id="6" name="TextBox 5">
            <a:extLst>
              <a:ext uri="{FF2B5EF4-FFF2-40B4-BE49-F238E27FC236}">
                <a16:creationId xmlns:a16="http://schemas.microsoft.com/office/drawing/2014/main" id="{21292204-EA3D-4DEC-BCE2-F303A2A59088}"/>
              </a:ext>
            </a:extLst>
          </p:cNvPr>
          <p:cNvSpPr txBox="1"/>
          <p:nvPr/>
        </p:nvSpPr>
        <p:spPr>
          <a:xfrm>
            <a:off x="6674703" y="6068891"/>
            <a:ext cx="1608133" cy="215444"/>
          </a:xfrm>
          <a:prstGeom prst="rect">
            <a:avLst/>
          </a:prstGeom>
          <a:noFill/>
        </p:spPr>
        <p:txBody>
          <a:bodyPr wrap="none" rtlCol="0">
            <a:spAutoFit/>
          </a:bodyPr>
          <a:lstStyle/>
          <a:p>
            <a:r>
              <a:rPr lang="en-US" sz="800" dirty="0">
                <a:solidFill>
                  <a:schemeClr val="bg1"/>
                </a:solidFill>
              </a:rPr>
              <a:t>Photo courtesy of Pixabay.com</a:t>
            </a:r>
          </a:p>
        </p:txBody>
      </p:sp>
    </p:spTree>
    <p:extLst>
      <p:ext uri="{BB962C8B-B14F-4D97-AF65-F5344CB8AC3E}">
        <p14:creationId xmlns:p14="http://schemas.microsoft.com/office/powerpoint/2010/main" val="203895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dirty="0"/>
              <a:t>Unit Central Question</a:t>
            </a:r>
            <a:br>
              <a:rPr lang="en-US" sz="3600" dirty="0"/>
            </a:br>
            <a:endParaRPr lang="en-US" sz="3600" dirty="0"/>
          </a:p>
        </p:txBody>
      </p:sp>
      <p:sp>
        <p:nvSpPr>
          <p:cNvPr id="5" name="Content Placeholder 2"/>
          <p:cNvSpPr>
            <a:spLocks noGrp="1"/>
          </p:cNvSpPr>
          <p:nvPr>
            <p:ph idx="1"/>
          </p:nvPr>
        </p:nvSpPr>
        <p:spPr>
          <a:xfrm>
            <a:off x="609600" y="1600200"/>
            <a:ext cx="8077200" cy="4495800"/>
          </a:xfrm>
        </p:spPr>
        <p:txBody>
          <a:bodyPr/>
          <a:lstStyle/>
          <a:p>
            <a:pPr marL="0" lvl="1" indent="0">
              <a:spcBef>
                <a:spcPts val="0"/>
              </a:spcBef>
              <a:buClrTx/>
              <a:buNone/>
            </a:pPr>
            <a:r>
              <a:rPr lang="en-US" sz="3200" dirty="0"/>
              <a:t>Why are some places on Earth hotter than others at different times of the year?</a:t>
            </a:r>
          </a:p>
          <a:p>
            <a:pPr marL="788987" lvl="1" indent="-514350">
              <a:buAutoNum type="arabicParenR"/>
            </a:pPr>
            <a:endParaRPr lang="en-US" sz="3200" dirty="0"/>
          </a:p>
        </p:txBody>
      </p:sp>
    </p:spTree>
    <p:extLst>
      <p:ext uri="{BB962C8B-B14F-4D97-AF65-F5344CB8AC3E}">
        <p14:creationId xmlns:p14="http://schemas.microsoft.com/office/powerpoint/2010/main" val="486739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3F814C-088B-4043-8CEE-D2A259ADA7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9" y="457200"/>
            <a:ext cx="6400800" cy="6400800"/>
          </a:xfrm>
          <a:prstGeom prst="rect">
            <a:avLst/>
          </a:prstGeom>
        </p:spPr>
      </p:pic>
      <p:sp>
        <p:nvSpPr>
          <p:cNvPr id="2" name="TextBox 1">
            <a:extLst>
              <a:ext uri="{FF2B5EF4-FFF2-40B4-BE49-F238E27FC236}">
                <a16:creationId xmlns:a16="http://schemas.microsoft.com/office/drawing/2014/main" id="{25680A44-7D6E-46CD-AE44-4745C3B7E327}"/>
              </a:ext>
            </a:extLst>
          </p:cNvPr>
          <p:cNvSpPr txBox="1"/>
          <p:nvPr/>
        </p:nvSpPr>
        <p:spPr>
          <a:xfrm>
            <a:off x="1219200" y="3057435"/>
            <a:ext cx="6271782" cy="1200329"/>
          </a:xfrm>
          <a:prstGeom prst="rect">
            <a:avLst/>
          </a:prstGeom>
          <a:noFill/>
        </p:spPr>
        <p:txBody>
          <a:bodyPr wrap="none" rtlCol="0">
            <a:spAutoFit/>
          </a:bodyPr>
          <a:lstStyle/>
          <a:p>
            <a:pPr algn="ctr"/>
            <a:r>
              <a:rPr lang="en-US" sz="3600" b="1" dirty="0">
                <a:solidFill>
                  <a:srgbClr val="FFFF00"/>
                </a:solidFill>
                <a:effectLst>
                  <a:outerShdw blurRad="50800" dist="38100" dir="2700000" algn="tl" rotWithShape="0">
                    <a:prstClr val="black">
                      <a:alpha val="40000"/>
                    </a:prstClr>
                  </a:outerShdw>
                </a:effectLst>
              </a:rPr>
              <a:t>The Sun’s Effect on Climate</a:t>
            </a:r>
          </a:p>
          <a:p>
            <a:pPr algn="ctr"/>
            <a:r>
              <a:rPr lang="en-US" sz="3600" b="1" dirty="0">
                <a:solidFill>
                  <a:schemeClr val="bg1"/>
                </a:solidFill>
                <a:effectLst>
                  <a:outerShdw blurRad="50800" dist="38100" dir="2700000" algn="tl" rotWithShape="0">
                    <a:prstClr val="black">
                      <a:alpha val="40000"/>
                    </a:prstClr>
                  </a:outerShdw>
                </a:effectLst>
              </a:rPr>
              <a:t>Lesson 1a</a:t>
            </a:r>
          </a:p>
        </p:txBody>
      </p:sp>
      <p:sp>
        <p:nvSpPr>
          <p:cNvPr id="5" name="TextBox 4">
            <a:extLst>
              <a:ext uri="{FF2B5EF4-FFF2-40B4-BE49-F238E27FC236}">
                <a16:creationId xmlns:a16="http://schemas.microsoft.com/office/drawing/2014/main" id="{DB71B2E1-4BAF-4E0E-8111-20963D156678}"/>
              </a:ext>
            </a:extLst>
          </p:cNvPr>
          <p:cNvSpPr txBox="1"/>
          <p:nvPr/>
        </p:nvSpPr>
        <p:spPr>
          <a:xfrm>
            <a:off x="7315200" y="6553200"/>
            <a:ext cx="1676400" cy="215444"/>
          </a:xfrm>
          <a:prstGeom prst="rect">
            <a:avLst/>
          </a:prstGeom>
          <a:noFill/>
        </p:spPr>
        <p:txBody>
          <a:bodyPr wrap="square" rtlCol="0">
            <a:spAutoFit/>
          </a:bodyPr>
          <a:lstStyle/>
          <a:p>
            <a:r>
              <a:rPr lang="en-US" sz="800" dirty="0">
                <a:solidFill>
                  <a:schemeClr val="bg1"/>
                </a:solidFill>
              </a:rPr>
              <a:t>Photo courtesy of NASA</a:t>
            </a:r>
          </a:p>
        </p:txBody>
      </p:sp>
    </p:spTree>
    <p:extLst>
      <p:ext uri="{BB962C8B-B14F-4D97-AF65-F5344CB8AC3E}">
        <p14:creationId xmlns:p14="http://schemas.microsoft.com/office/powerpoint/2010/main" val="1157363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pPr lvl="0"/>
            <a:br>
              <a:rPr lang="en-US" sz="3600" dirty="0"/>
            </a:br>
            <a:r>
              <a:rPr lang="en-US" dirty="0"/>
              <a:t>Content Deepening: Focus Question 1</a:t>
            </a:r>
            <a:br>
              <a:rPr lang="en-US" dirty="0"/>
            </a:br>
            <a:endParaRPr lang="en-US" dirty="0"/>
          </a:p>
        </p:txBody>
      </p:sp>
      <p:sp>
        <p:nvSpPr>
          <p:cNvPr id="3" name="Content Placeholder 2"/>
          <p:cNvSpPr>
            <a:spLocks noGrp="1"/>
          </p:cNvSpPr>
          <p:nvPr>
            <p:ph idx="1"/>
          </p:nvPr>
        </p:nvSpPr>
        <p:spPr>
          <a:xfrm>
            <a:off x="609600" y="1600200"/>
            <a:ext cx="8077200" cy="4495800"/>
          </a:xfrm>
        </p:spPr>
        <p:txBody>
          <a:bodyPr/>
          <a:lstStyle/>
          <a:p>
            <a:pPr marL="0" lvl="1" indent="0">
              <a:spcBef>
                <a:spcPts val="0"/>
              </a:spcBef>
              <a:spcAft>
                <a:spcPts val="2400"/>
              </a:spcAft>
              <a:buClrTx/>
              <a:buNone/>
            </a:pPr>
            <a:r>
              <a:rPr lang="en-US" sz="3200" dirty="0"/>
              <a:t>What temperature patterns can you find on Earth at different latitudes?</a:t>
            </a:r>
          </a:p>
        </p:txBody>
      </p:sp>
    </p:spTree>
    <p:extLst>
      <p:ext uri="{BB962C8B-B14F-4D97-AF65-F5344CB8AC3E}">
        <p14:creationId xmlns:p14="http://schemas.microsoft.com/office/powerpoint/2010/main" val="3601624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718FD2-80AE-42FF-9F56-6C33B5AB992B}"/>
              </a:ext>
            </a:extLst>
          </p:cNvPr>
          <p:cNvSpPr txBox="1"/>
          <p:nvPr/>
        </p:nvSpPr>
        <p:spPr>
          <a:xfrm>
            <a:off x="762000" y="458623"/>
            <a:ext cx="7850226" cy="584775"/>
          </a:xfrm>
          <a:prstGeom prst="rect">
            <a:avLst/>
          </a:prstGeom>
          <a:noFill/>
        </p:spPr>
        <p:txBody>
          <a:bodyPr wrap="none" rtlCol="0">
            <a:spAutoFit/>
          </a:bodyPr>
          <a:lstStyle/>
          <a:p>
            <a:r>
              <a:rPr lang="en-US" sz="3200" dirty="0">
                <a:solidFill>
                  <a:srgbClr val="FFFF00"/>
                </a:solidFill>
              </a:rPr>
              <a:t>Investigating Temperature Patterns: Part 1</a:t>
            </a:r>
          </a:p>
        </p:txBody>
      </p:sp>
      <p:pic>
        <p:nvPicPr>
          <p:cNvPr id="2" name="Picture 1">
            <a:extLst>
              <a:ext uri="{FF2B5EF4-FFF2-40B4-BE49-F238E27FC236}">
                <a16:creationId xmlns:a16="http://schemas.microsoft.com/office/drawing/2014/main" id="{FD09D8A2-EFC8-4632-8E2B-EB43E71AB329}"/>
              </a:ext>
            </a:extLst>
          </p:cNvPr>
          <p:cNvPicPr>
            <a:picLocks noChangeAspect="1"/>
          </p:cNvPicPr>
          <p:nvPr/>
        </p:nvPicPr>
        <p:blipFill>
          <a:blip r:embed="rId3" cstate="print"/>
          <a:stretch>
            <a:fillRect/>
          </a:stretch>
        </p:blipFill>
        <p:spPr>
          <a:xfrm>
            <a:off x="381000" y="1142360"/>
            <a:ext cx="8382000" cy="5276850"/>
          </a:xfrm>
          <a:prstGeom prst="rect">
            <a:avLst/>
          </a:prstGeom>
        </p:spPr>
      </p:pic>
    </p:spTree>
    <p:extLst>
      <p:ext uri="{BB962C8B-B14F-4D97-AF65-F5344CB8AC3E}">
        <p14:creationId xmlns:p14="http://schemas.microsoft.com/office/powerpoint/2010/main" val="739971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Autofit/>
          </a:bodyPr>
          <a:lstStyle/>
          <a:p>
            <a:r>
              <a:rPr lang="en-US" sz="3800" dirty="0"/>
              <a:t>Investigating Temperature Patterns: Part 1</a:t>
            </a:r>
          </a:p>
        </p:txBody>
      </p:sp>
      <p:sp>
        <p:nvSpPr>
          <p:cNvPr id="3" name="Content Placeholder 2"/>
          <p:cNvSpPr>
            <a:spLocks noGrp="1"/>
          </p:cNvSpPr>
          <p:nvPr>
            <p:ph idx="1"/>
          </p:nvPr>
        </p:nvSpPr>
        <p:spPr>
          <a:xfrm>
            <a:off x="457200" y="1447800"/>
            <a:ext cx="8382000" cy="4953000"/>
          </a:xfrm>
        </p:spPr>
        <p:txBody>
          <a:bodyPr/>
          <a:lstStyle/>
          <a:p>
            <a:pPr marL="0" indent="0">
              <a:spcBef>
                <a:spcPts val="0"/>
              </a:spcBef>
              <a:spcAft>
                <a:spcPts val="0"/>
              </a:spcAft>
              <a:buNone/>
            </a:pPr>
            <a:r>
              <a:rPr lang="en-US" sz="3000" dirty="0"/>
              <a:t>Examine the map of average US temperatures from December 2012 through February 2013.</a:t>
            </a:r>
          </a:p>
          <a:p>
            <a:pPr marL="731520" indent="-365760">
              <a:spcBef>
                <a:spcPts val="1200"/>
              </a:spcBef>
              <a:spcAft>
                <a:spcPts val="0"/>
              </a:spcAft>
            </a:pPr>
            <a:r>
              <a:rPr lang="en-US" sz="3000" dirty="0"/>
              <a:t>What overall temperature patterns do you see? </a:t>
            </a:r>
          </a:p>
          <a:p>
            <a:pPr marL="731520" indent="-365760">
              <a:spcBef>
                <a:spcPts val="600"/>
              </a:spcBef>
              <a:spcAft>
                <a:spcPts val="0"/>
              </a:spcAft>
            </a:pPr>
            <a:r>
              <a:rPr lang="en-US" sz="3000" dirty="0"/>
              <a:t>How do temperatures vary from north to south?</a:t>
            </a:r>
          </a:p>
          <a:p>
            <a:pPr marL="731520" indent="-365760">
              <a:spcBef>
                <a:spcPts val="600"/>
              </a:spcBef>
              <a:spcAft>
                <a:spcPts val="0"/>
              </a:spcAft>
            </a:pPr>
            <a:r>
              <a:rPr lang="en-US" sz="3000" dirty="0"/>
              <a:t> How do temperatures vary from east to west?</a:t>
            </a:r>
          </a:p>
          <a:p>
            <a:pPr marL="731520" indent="-365760">
              <a:spcBef>
                <a:spcPts val="600"/>
              </a:spcBef>
              <a:spcAft>
                <a:spcPts val="0"/>
              </a:spcAft>
            </a:pPr>
            <a:r>
              <a:rPr lang="en-US" sz="3000" dirty="0"/>
              <a:t>What other patterns do you notice?</a:t>
            </a:r>
            <a:endParaRPr lang="en-US" sz="1200" dirty="0"/>
          </a:p>
          <a:p>
            <a:pPr marL="0" indent="0">
              <a:spcBef>
                <a:spcPts val="1800"/>
              </a:spcBef>
              <a:spcAft>
                <a:spcPts val="0"/>
              </a:spcAft>
              <a:buNone/>
            </a:pPr>
            <a:r>
              <a:rPr lang="en-US" sz="3000" b="1" dirty="0"/>
              <a:t>Note: </a:t>
            </a:r>
            <a:r>
              <a:rPr lang="en-US" sz="3000" dirty="0"/>
              <a:t>Answer as concisely and specifically as you can. Use compass directions (e.g., “north” rather than “up” or “top”) and refer to the color scale.</a:t>
            </a:r>
          </a:p>
          <a:p>
            <a:pPr algn="just">
              <a:spcBef>
                <a:spcPts val="0"/>
              </a:spcBef>
              <a:spcAft>
                <a:spcPts val="1200"/>
              </a:spcAft>
            </a:pPr>
            <a:endParaRPr lang="en-US" sz="2800" i="1" dirty="0"/>
          </a:p>
          <a:p>
            <a:pPr algn="just">
              <a:spcBef>
                <a:spcPts val="0"/>
              </a:spcBef>
              <a:spcAft>
                <a:spcPts val="1200"/>
              </a:spcAft>
            </a:pPr>
            <a:endParaRPr lang="en-US" sz="2800" dirty="0"/>
          </a:p>
          <a:p>
            <a:pPr algn="just">
              <a:spcBef>
                <a:spcPts val="0"/>
              </a:spcBef>
              <a:spcAft>
                <a:spcPts val="1200"/>
              </a:spcAft>
            </a:pPr>
            <a:endParaRPr lang="en-US" sz="2800" dirty="0"/>
          </a:p>
        </p:txBody>
      </p:sp>
    </p:spTree>
    <p:extLst>
      <p:ext uri="{BB962C8B-B14F-4D97-AF65-F5344CB8AC3E}">
        <p14:creationId xmlns:p14="http://schemas.microsoft.com/office/powerpoint/2010/main" val="4285659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9EFDFA-40FF-4C58-A4BF-99C8693E5CCB}"/>
              </a:ext>
            </a:extLst>
          </p:cNvPr>
          <p:cNvSpPr txBox="1"/>
          <p:nvPr/>
        </p:nvSpPr>
        <p:spPr>
          <a:xfrm>
            <a:off x="762000" y="458623"/>
            <a:ext cx="7850226" cy="584775"/>
          </a:xfrm>
          <a:prstGeom prst="rect">
            <a:avLst/>
          </a:prstGeom>
          <a:noFill/>
        </p:spPr>
        <p:txBody>
          <a:bodyPr wrap="none" rtlCol="0">
            <a:spAutoFit/>
          </a:bodyPr>
          <a:lstStyle/>
          <a:p>
            <a:r>
              <a:rPr lang="en-US" sz="3200" dirty="0">
                <a:solidFill>
                  <a:srgbClr val="FFFF00"/>
                </a:solidFill>
              </a:rPr>
              <a:t>Investigating Temperature Patterns: Part 2</a:t>
            </a:r>
          </a:p>
        </p:txBody>
      </p:sp>
      <p:pic>
        <p:nvPicPr>
          <p:cNvPr id="3" name="Picture 2">
            <a:extLst>
              <a:ext uri="{FF2B5EF4-FFF2-40B4-BE49-F238E27FC236}">
                <a16:creationId xmlns:a16="http://schemas.microsoft.com/office/drawing/2014/main" id="{4002C153-B829-412B-AC65-C5A89120A3C8}"/>
              </a:ext>
            </a:extLst>
          </p:cNvPr>
          <p:cNvPicPr>
            <a:picLocks noChangeAspect="1"/>
          </p:cNvPicPr>
          <p:nvPr/>
        </p:nvPicPr>
        <p:blipFill>
          <a:blip r:embed="rId3" cstate="print"/>
          <a:stretch>
            <a:fillRect/>
          </a:stretch>
        </p:blipFill>
        <p:spPr>
          <a:xfrm>
            <a:off x="361950" y="1059056"/>
            <a:ext cx="8420100" cy="5657850"/>
          </a:xfrm>
          <a:prstGeom prst="rect">
            <a:avLst/>
          </a:prstGeom>
        </p:spPr>
      </p:pic>
    </p:spTree>
    <p:extLst>
      <p:ext uri="{BB962C8B-B14F-4D97-AF65-F5344CB8AC3E}">
        <p14:creationId xmlns:p14="http://schemas.microsoft.com/office/powerpoint/2010/main" val="875950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Autofit/>
          </a:bodyPr>
          <a:lstStyle/>
          <a:p>
            <a:r>
              <a:rPr lang="en-US" sz="3800" dirty="0"/>
              <a:t>Investigating Temperature Patterns: Part 2</a:t>
            </a:r>
          </a:p>
        </p:txBody>
      </p:sp>
      <p:sp>
        <p:nvSpPr>
          <p:cNvPr id="5" name="Content Placeholder 2"/>
          <p:cNvSpPr>
            <a:spLocks noGrp="1"/>
          </p:cNvSpPr>
          <p:nvPr>
            <p:ph idx="1"/>
          </p:nvPr>
        </p:nvSpPr>
        <p:spPr>
          <a:xfrm>
            <a:off x="533400" y="1447800"/>
            <a:ext cx="8305800" cy="4876800"/>
          </a:xfrm>
        </p:spPr>
        <p:txBody>
          <a:bodyPr/>
          <a:lstStyle/>
          <a:p>
            <a:pPr marL="0" indent="0">
              <a:spcBef>
                <a:spcPts val="0"/>
              </a:spcBef>
              <a:spcAft>
                <a:spcPts val="0"/>
              </a:spcAft>
              <a:buNone/>
            </a:pPr>
            <a:r>
              <a:rPr lang="en-US" sz="3200" dirty="0"/>
              <a:t>Now look at both US temperature maps and compare the patterns you observed for winter and summer.</a:t>
            </a:r>
          </a:p>
          <a:p>
            <a:pPr marL="731520" indent="-365760">
              <a:spcBef>
                <a:spcPts val="1200"/>
              </a:spcBef>
              <a:spcAft>
                <a:spcPts val="0"/>
              </a:spcAft>
            </a:pPr>
            <a:r>
              <a:rPr lang="en-US" sz="3200" dirty="0"/>
              <a:t>How do the temperature patterns change from winter to summer? </a:t>
            </a:r>
          </a:p>
          <a:p>
            <a:pPr marL="731520" indent="-365760">
              <a:spcBef>
                <a:spcPts val="600"/>
              </a:spcBef>
              <a:spcAft>
                <a:spcPts val="0"/>
              </a:spcAft>
            </a:pPr>
            <a:r>
              <a:rPr lang="en-US" sz="3200" dirty="0"/>
              <a:t>What general patterns remain the same?</a:t>
            </a:r>
          </a:p>
          <a:p>
            <a:pPr marL="731520" indent="-365760">
              <a:spcBef>
                <a:spcPts val="600"/>
              </a:spcBef>
              <a:spcAft>
                <a:spcPts val="0"/>
              </a:spcAft>
            </a:pPr>
            <a:r>
              <a:rPr lang="en-US" sz="3200" dirty="0"/>
              <a:t>What patterns are different?</a:t>
            </a:r>
            <a:endParaRPr lang="en-US" sz="3200" i="1" dirty="0"/>
          </a:p>
          <a:p>
            <a:pPr marL="0" indent="0">
              <a:spcBef>
                <a:spcPts val="1200"/>
              </a:spcBef>
              <a:spcAft>
                <a:spcPts val="0"/>
              </a:spcAft>
              <a:buNone/>
            </a:pPr>
            <a:r>
              <a:rPr lang="en-US" sz="3200" dirty="0"/>
              <a:t>Remember to answer as concisely and specifically as possible!</a:t>
            </a:r>
          </a:p>
          <a:p>
            <a:pPr algn="just">
              <a:spcBef>
                <a:spcPts val="0"/>
              </a:spcBef>
              <a:spcAft>
                <a:spcPts val="1200"/>
              </a:spcAft>
            </a:pPr>
            <a:endParaRPr lang="en-US" sz="2800" dirty="0"/>
          </a:p>
        </p:txBody>
      </p:sp>
    </p:spTree>
    <p:extLst>
      <p:ext uri="{BB962C8B-B14F-4D97-AF65-F5344CB8AC3E}">
        <p14:creationId xmlns:p14="http://schemas.microsoft.com/office/powerpoint/2010/main" val="30693289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6E0D78-183B-4576-90EC-F3CEA359C362}"/>
              </a:ext>
            </a:extLst>
          </p:cNvPr>
          <p:cNvSpPr txBox="1"/>
          <p:nvPr/>
        </p:nvSpPr>
        <p:spPr>
          <a:xfrm>
            <a:off x="381000" y="457200"/>
            <a:ext cx="8610178" cy="523220"/>
          </a:xfrm>
          <a:prstGeom prst="rect">
            <a:avLst/>
          </a:prstGeom>
          <a:noFill/>
        </p:spPr>
        <p:txBody>
          <a:bodyPr wrap="none" rtlCol="0">
            <a:spAutoFit/>
          </a:bodyPr>
          <a:lstStyle/>
          <a:p>
            <a:r>
              <a:rPr lang="en-US" sz="2800" dirty="0">
                <a:solidFill>
                  <a:srgbClr val="FFFF00"/>
                </a:solidFill>
              </a:rPr>
              <a:t>Investigating Temperature Patterns around the World</a:t>
            </a:r>
          </a:p>
        </p:txBody>
      </p:sp>
      <p:pic>
        <p:nvPicPr>
          <p:cNvPr id="4" name="Picture 3">
            <a:extLst>
              <a:ext uri="{FF2B5EF4-FFF2-40B4-BE49-F238E27FC236}">
                <a16:creationId xmlns:a16="http://schemas.microsoft.com/office/drawing/2014/main" id="{B3B3348C-5806-404E-B2C2-92F9E4946CF2}"/>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977629" y="1143000"/>
            <a:ext cx="5188742" cy="5531485"/>
          </a:xfrm>
          <a:prstGeom prst="rect">
            <a:avLst/>
          </a:prstGeom>
          <a:noFill/>
          <a:ln>
            <a:noFill/>
          </a:ln>
        </p:spPr>
      </p:pic>
    </p:spTree>
    <p:extLst>
      <p:ext uri="{BB962C8B-B14F-4D97-AF65-F5344CB8AC3E}">
        <p14:creationId xmlns:p14="http://schemas.microsoft.com/office/powerpoint/2010/main" val="1218310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D6760B-1AF8-4A83-A766-1A0C1A396052}"/>
              </a:ext>
            </a:extLst>
          </p:cNvPr>
          <p:cNvSpPr txBox="1"/>
          <p:nvPr/>
        </p:nvSpPr>
        <p:spPr>
          <a:xfrm>
            <a:off x="381000" y="685800"/>
            <a:ext cx="8610178" cy="523220"/>
          </a:xfrm>
          <a:prstGeom prst="rect">
            <a:avLst/>
          </a:prstGeom>
          <a:noFill/>
        </p:spPr>
        <p:txBody>
          <a:bodyPr wrap="none" rtlCol="0">
            <a:spAutoFit/>
          </a:bodyPr>
          <a:lstStyle/>
          <a:p>
            <a:r>
              <a:rPr lang="en-US" sz="2800" dirty="0">
                <a:solidFill>
                  <a:srgbClr val="FFFF00"/>
                </a:solidFill>
              </a:rPr>
              <a:t>Investigating Temperature Patterns around the World</a:t>
            </a:r>
          </a:p>
        </p:txBody>
      </p:sp>
      <p:pic>
        <p:nvPicPr>
          <p:cNvPr id="4" name="Picture 3">
            <a:extLst>
              <a:ext uri="{FF2B5EF4-FFF2-40B4-BE49-F238E27FC236}">
                <a16:creationId xmlns:a16="http://schemas.microsoft.com/office/drawing/2014/main" id="{E6C4C828-A965-4E63-AC7E-5937569585B2}"/>
              </a:ext>
            </a:extLst>
          </p:cNvPr>
          <p:cNvPicPr>
            <a:picLocks noChangeAspect="1"/>
          </p:cNvPicPr>
          <p:nvPr/>
        </p:nvPicPr>
        <p:blipFill>
          <a:blip r:embed="rId3" cstate="print"/>
          <a:stretch>
            <a:fillRect/>
          </a:stretch>
        </p:blipFill>
        <p:spPr>
          <a:xfrm>
            <a:off x="609600" y="1447800"/>
            <a:ext cx="8020050" cy="5027798"/>
          </a:xfrm>
          <a:prstGeom prst="rect">
            <a:avLst/>
          </a:prstGeom>
        </p:spPr>
      </p:pic>
    </p:spTree>
    <p:extLst>
      <p:ext uri="{BB962C8B-B14F-4D97-AF65-F5344CB8AC3E}">
        <p14:creationId xmlns:p14="http://schemas.microsoft.com/office/powerpoint/2010/main" val="1534551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Autofit/>
          </a:bodyPr>
          <a:lstStyle/>
          <a:p>
            <a:r>
              <a:rPr lang="en-US" sz="3800" dirty="0"/>
              <a:t>Investigating Temperature Patterns around the World</a:t>
            </a:r>
          </a:p>
        </p:txBody>
      </p:sp>
      <p:sp>
        <p:nvSpPr>
          <p:cNvPr id="3" name="Content Placeholder 2"/>
          <p:cNvSpPr>
            <a:spLocks noGrp="1"/>
          </p:cNvSpPr>
          <p:nvPr>
            <p:ph idx="1"/>
          </p:nvPr>
        </p:nvSpPr>
        <p:spPr>
          <a:xfrm>
            <a:off x="533400" y="1752600"/>
            <a:ext cx="8382000" cy="4800600"/>
          </a:xfrm>
        </p:spPr>
        <p:txBody>
          <a:bodyPr/>
          <a:lstStyle/>
          <a:p>
            <a:pPr marL="365760" indent="-365760">
              <a:spcBef>
                <a:spcPts val="1200"/>
              </a:spcBef>
              <a:spcAft>
                <a:spcPts val="0"/>
              </a:spcAft>
              <a:buFont typeface="Arial" pitchFamily="34" charset="0"/>
              <a:buChar char="•"/>
            </a:pPr>
            <a:r>
              <a:rPr lang="en-US" sz="3000" dirty="0"/>
              <a:t>Work with your elbow partner to find the average January temperature for each city on the data table and record it on the world map. (The July map has already been completed for you.)</a:t>
            </a:r>
          </a:p>
          <a:p>
            <a:pPr marL="365760" indent="-365760">
              <a:spcBef>
                <a:spcPts val="1200"/>
              </a:spcBef>
              <a:spcAft>
                <a:spcPts val="0"/>
              </a:spcAft>
              <a:buFont typeface="Arial" pitchFamily="34" charset="0"/>
              <a:buChar char="•"/>
            </a:pPr>
            <a:r>
              <a:rPr lang="en-US" sz="3000" dirty="0"/>
              <a:t>Write the temperature </a:t>
            </a:r>
            <a:r>
              <a:rPr lang="en-US" sz="3000" b="1" dirty="0"/>
              <a:t>next to the dot </a:t>
            </a:r>
            <a:r>
              <a:rPr lang="en-US" sz="3000" dirty="0"/>
              <a:t>for the corresponding city, </a:t>
            </a:r>
            <a:r>
              <a:rPr lang="en-US" sz="3000" b="1" dirty="0"/>
              <a:t>not</a:t>
            </a:r>
            <a:r>
              <a:rPr lang="en-US" sz="3000" dirty="0"/>
              <a:t> next to the city name! </a:t>
            </a:r>
          </a:p>
          <a:p>
            <a:pPr marL="365760" indent="-365760">
              <a:spcBef>
                <a:spcPts val="1200"/>
              </a:spcBef>
              <a:spcAft>
                <a:spcPts val="0"/>
              </a:spcAft>
            </a:pPr>
            <a:r>
              <a:rPr lang="en-US" sz="3000" dirty="0"/>
              <a:t>Compare the two maps for January and July.</a:t>
            </a:r>
          </a:p>
          <a:p>
            <a:pPr marL="365760" indent="-365760">
              <a:spcBef>
                <a:spcPts val="1200"/>
              </a:spcBef>
              <a:spcAft>
                <a:spcPts val="0"/>
              </a:spcAft>
            </a:pPr>
            <a:r>
              <a:rPr lang="en-US" sz="3000" dirty="0"/>
              <a:t>What temperature patterns do you notice? How do the temperatures change from January to July?</a:t>
            </a:r>
          </a:p>
          <a:p>
            <a:pPr algn="just">
              <a:spcBef>
                <a:spcPts val="0"/>
              </a:spcBef>
              <a:spcAft>
                <a:spcPts val="1200"/>
              </a:spcAft>
            </a:pPr>
            <a:endParaRPr lang="en-US" sz="2800" dirty="0"/>
          </a:p>
        </p:txBody>
      </p:sp>
    </p:spTree>
    <p:extLst>
      <p:ext uri="{BB962C8B-B14F-4D97-AF65-F5344CB8AC3E}">
        <p14:creationId xmlns:p14="http://schemas.microsoft.com/office/powerpoint/2010/main" val="147873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D475F12-0C51-48F9-A455-22A49B330A2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533400"/>
            <a:ext cx="5715000" cy="6253101"/>
          </a:xfrm>
        </p:spPr>
      </p:pic>
      <p:sp>
        <p:nvSpPr>
          <p:cNvPr id="8" name="Rectangle 6">
            <a:extLst>
              <a:ext uri="{FF2B5EF4-FFF2-40B4-BE49-F238E27FC236}">
                <a16:creationId xmlns:a16="http://schemas.microsoft.com/office/drawing/2014/main" id="{0B5A00ED-4DE3-4595-9FE7-5B63CCEAC006}"/>
              </a:ext>
            </a:extLst>
          </p:cNvPr>
          <p:cNvSpPr>
            <a:spLocks noChangeArrowheads="1"/>
          </p:cNvSpPr>
          <p:nvPr/>
        </p:nvSpPr>
        <p:spPr bwMode="auto">
          <a:xfrm>
            <a:off x="4610100" y="2743200"/>
            <a:ext cx="2705100" cy="3733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0809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3F814C-088B-4043-8CEE-D2A259ADA7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599" y="457200"/>
            <a:ext cx="6400800" cy="6400800"/>
          </a:xfrm>
          <a:prstGeom prst="rect">
            <a:avLst/>
          </a:prstGeom>
        </p:spPr>
      </p:pic>
      <p:sp>
        <p:nvSpPr>
          <p:cNvPr id="2" name="TextBox 1">
            <a:extLst>
              <a:ext uri="{FF2B5EF4-FFF2-40B4-BE49-F238E27FC236}">
                <a16:creationId xmlns:a16="http://schemas.microsoft.com/office/drawing/2014/main" id="{25680A44-7D6E-46CD-AE44-4745C3B7E327}"/>
              </a:ext>
            </a:extLst>
          </p:cNvPr>
          <p:cNvSpPr txBox="1"/>
          <p:nvPr/>
        </p:nvSpPr>
        <p:spPr>
          <a:xfrm>
            <a:off x="1219200" y="3057435"/>
            <a:ext cx="6271782" cy="1200329"/>
          </a:xfrm>
          <a:prstGeom prst="rect">
            <a:avLst/>
          </a:prstGeom>
          <a:noFill/>
        </p:spPr>
        <p:txBody>
          <a:bodyPr wrap="none" rtlCol="0">
            <a:spAutoFit/>
          </a:bodyPr>
          <a:lstStyle/>
          <a:p>
            <a:pPr algn="ctr"/>
            <a:r>
              <a:rPr lang="en-US" sz="3600" b="1" dirty="0">
                <a:solidFill>
                  <a:srgbClr val="FFFF00"/>
                </a:solidFill>
                <a:effectLst>
                  <a:outerShdw blurRad="50800" dist="38100" dir="2700000" algn="tl" rotWithShape="0">
                    <a:prstClr val="black">
                      <a:alpha val="40000"/>
                    </a:prstClr>
                  </a:outerShdw>
                </a:effectLst>
              </a:rPr>
              <a:t>The Sun’s Effect on Climate</a:t>
            </a:r>
          </a:p>
          <a:p>
            <a:pPr algn="ctr"/>
            <a:r>
              <a:rPr lang="en-US" sz="3600" b="1" dirty="0">
                <a:solidFill>
                  <a:schemeClr val="bg1"/>
                </a:solidFill>
                <a:effectLst>
                  <a:outerShdw blurRad="50800" dist="38100" dir="2700000" algn="tl" rotWithShape="0">
                    <a:prstClr val="black">
                      <a:alpha val="40000"/>
                    </a:prstClr>
                  </a:outerShdw>
                </a:effectLst>
              </a:rPr>
              <a:t>Lesson 1b</a:t>
            </a:r>
          </a:p>
        </p:txBody>
      </p:sp>
      <p:sp>
        <p:nvSpPr>
          <p:cNvPr id="5" name="TextBox 4">
            <a:extLst>
              <a:ext uri="{FF2B5EF4-FFF2-40B4-BE49-F238E27FC236}">
                <a16:creationId xmlns:a16="http://schemas.microsoft.com/office/drawing/2014/main" id="{7AE189D9-B890-428A-882D-3E0D7A204665}"/>
              </a:ext>
            </a:extLst>
          </p:cNvPr>
          <p:cNvSpPr txBox="1"/>
          <p:nvPr/>
        </p:nvSpPr>
        <p:spPr>
          <a:xfrm>
            <a:off x="7315200" y="6553200"/>
            <a:ext cx="1676400" cy="215444"/>
          </a:xfrm>
          <a:prstGeom prst="rect">
            <a:avLst/>
          </a:prstGeom>
          <a:noFill/>
        </p:spPr>
        <p:txBody>
          <a:bodyPr wrap="square" rtlCol="0">
            <a:spAutoFit/>
          </a:bodyPr>
          <a:lstStyle/>
          <a:p>
            <a:r>
              <a:rPr lang="en-US" sz="800" dirty="0">
                <a:solidFill>
                  <a:schemeClr val="bg1"/>
                </a:solidFill>
              </a:rPr>
              <a:t>Photo courtesy of NASA</a:t>
            </a:r>
          </a:p>
        </p:txBody>
      </p:sp>
    </p:spTree>
    <p:extLst>
      <p:ext uri="{BB962C8B-B14F-4D97-AF65-F5344CB8AC3E}">
        <p14:creationId xmlns:p14="http://schemas.microsoft.com/office/powerpoint/2010/main" val="20549367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90600"/>
          </a:xfrm>
        </p:spPr>
        <p:txBody>
          <a:bodyPr>
            <a:noAutofit/>
          </a:bodyPr>
          <a:lstStyle/>
          <a:p>
            <a:pPr lvl="0"/>
            <a:br>
              <a:rPr lang="en-US" sz="3600" dirty="0"/>
            </a:br>
            <a:r>
              <a:rPr lang="en-US" dirty="0"/>
              <a:t>Content Deepening: Focus Question 2</a:t>
            </a:r>
            <a:br>
              <a:rPr lang="en-US" dirty="0"/>
            </a:br>
            <a:endParaRPr lang="en-US" dirty="0"/>
          </a:p>
        </p:txBody>
      </p:sp>
      <p:sp>
        <p:nvSpPr>
          <p:cNvPr id="3" name="Content Placeholder 2"/>
          <p:cNvSpPr>
            <a:spLocks noGrp="1"/>
          </p:cNvSpPr>
          <p:nvPr>
            <p:ph idx="1"/>
          </p:nvPr>
        </p:nvSpPr>
        <p:spPr>
          <a:xfrm>
            <a:off x="609600" y="1676400"/>
            <a:ext cx="8001000" cy="4495800"/>
          </a:xfrm>
        </p:spPr>
        <p:txBody>
          <a:bodyPr/>
          <a:lstStyle/>
          <a:p>
            <a:pPr marL="0" lvl="1" indent="0">
              <a:spcBef>
                <a:spcPts val="0"/>
              </a:spcBef>
              <a:spcAft>
                <a:spcPts val="2400"/>
              </a:spcAft>
              <a:buClrTx/>
              <a:buNone/>
            </a:pPr>
            <a:r>
              <a:rPr lang="en-US" sz="3200" dirty="0"/>
              <a:t>What temperature patterns can you find on Earth at different times of the year?</a:t>
            </a:r>
          </a:p>
        </p:txBody>
      </p:sp>
    </p:spTree>
    <p:extLst>
      <p:ext uri="{BB962C8B-B14F-4D97-AF65-F5344CB8AC3E}">
        <p14:creationId xmlns:p14="http://schemas.microsoft.com/office/powerpoint/2010/main" val="2778508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B05B7E-D243-412B-9F9B-3983E0C0F9C2}"/>
              </a:ext>
            </a:extLst>
          </p:cNvPr>
          <p:cNvSpPr txBox="1"/>
          <p:nvPr/>
        </p:nvSpPr>
        <p:spPr>
          <a:xfrm>
            <a:off x="381000" y="457200"/>
            <a:ext cx="8610178" cy="523220"/>
          </a:xfrm>
          <a:prstGeom prst="rect">
            <a:avLst/>
          </a:prstGeom>
          <a:noFill/>
        </p:spPr>
        <p:txBody>
          <a:bodyPr wrap="none" rtlCol="0">
            <a:spAutoFit/>
          </a:bodyPr>
          <a:lstStyle/>
          <a:p>
            <a:r>
              <a:rPr lang="en-US" sz="2800" dirty="0">
                <a:solidFill>
                  <a:srgbClr val="FFFF00"/>
                </a:solidFill>
              </a:rPr>
              <a:t>Investigating Temperature Patterns around the World</a:t>
            </a:r>
          </a:p>
        </p:txBody>
      </p:sp>
      <p:pic>
        <p:nvPicPr>
          <p:cNvPr id="4" name="Picture 3">
            <a:extLst>
              <a:ext uri="{FF2B5EF4-FFF2-40B4-BE49-F238E27FC236}">
                <a16:creationId xmlns:a16="http://schemas.microsoft.com/office/drawing/2014/main" id="{35BF8FEA-98D4-4A75-AF1D-F29338A2FF7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4097" y="1143000"/>
            <a:ext cx="7075805" cy="5495925"/>
          </a:xfrm>
          <a:prstGeom prst="rect">
            <a:avLst/>
          </a:prstGeom>
        </p:spPr>
      </p:pic>
    </p:spTree>
    <p:extLst>
      <p:ext uri="{BB962C8B-B14F-4D97-AF65-F5344CB8AC3E}">
        <p14:creationId xmlns:p14="http://schemas.microsoft.com/office/powerpoint/2010/main" val="17907695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E1B541-47F2-42D3-B15C-0361BF199432}"/>
              </a:ext>
            </a:extLst>
          </p:cNvPr>
          <p:cNvSpPr txBox="1"/>
          <p:nvPr/>
        </p:nvSpPr>
        <p:spPr>
          <a:xfrm>
            <a:off x="381000" y="457200"/>
            <a:ext cx="8610178" cy="523220"/>
          </a:xfrm>
          <a:prstGeom prst="rect">
            <a:avLst/>
          </a:prstGeom>
          <a:noFill/>
        </p:spPr>
        <p:txBody>
          <a:bodyPr wrap="none" rtlCol="0">
            <a:spAutoFit/>
          </a:bodyPr>
          <a:lstStyle/>
          <a:p>
            <a:r>
              <a:rPr lang="en-US" sz="2800" dirty="0">
                <a:solidFill>
                  <a:srgbClr val="FFFF00"/>
                </a:solidFill>
              </a:rPr>
              <a:t>Investigating Temperature Patterns around the World</a:t>
            </a:r>
          </a:p>
        </p:txBody>
      </p:sp>
      <p:pic>
        <p:nvPicPr>
          <p:cNvPr id="4" name="Picture 3">
            <a:extLst>
              <a:ext uri="{FF2B5EF4-FFF2-40B4-BE49-F238E27FC236}">
                <a16:creationId xmlns:a16="http://schemas.microsoft.com/office/drawing/2014/main" id="{47AA8BD5-AA10-43BD-BB1C-11C7BA2B174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2032" y="1143000"/>
            <a:ext cx="7099935" cy="5514975"/>
          </a:xfrm>
          <a:prstGeom prst="rect">
            <a:avLst/>
          </a:prstGeom>
        </p:spPr>
      </p:pic>
    </p:spTree>
    <p:extLst>
      <p:ext uri="{BB962C8B-B14F-4D97-AF65-F5344CB8AC3E}">
        <p14:creationId xmlns:p14="http://schemas.microsoft.com/office/powerpoint/2010/main" val="3084157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Autofit/>
          </a:bodyPr>
          <a:lstStyle/>
          <a:p>
            <a:r>
              <a:rPr lang="en-US" sz="3800" dirty="0"/>
              <a:t>Investigating Temperature Patterns around the World</a:t>
            </a:r>
          </a:p>
        </p:txBody>
      </p:sp>
      <p:sp>
        <p:nvSpPr>
          <p:cNvPr id="3" name="Content Placeholder 2"/>
          <p:cNvSpPr>
            <a:spLocks noGrp="1"/>
          </p:cNvSpPr>
          <p:nvPr>
            <p:ph idx="1"/>
          </p:nvPr>
        </p:nvSpPr>
        <p:spPr>
          <a:xfrm>
            <a:off x="457200" y="1600200"/>
            <a:ext cx="8458200" cy="5029200"/>
          </a:xfrm>
        </p:spPr>
        <p:txBody>
          <a:bodyPr/>
          <a:lstStyle/>
          <a:p>
            <a:pPr marL="0" indent="0">
              <a:spcBef>
                <a:spcPts val="0"/>
              </a:spcBef>
              <a:spcAft>
                <a:spcPts val="0"/>
              </a:spcAft>
              <a:buNone/>
            </a:pPr>
            <a:r>
              <a:rPr lang="en-US" sz="2800" b="1" dirty="0"/>
              <a:t>Pairs: </a:t>
            </a:r>
            <a:r>
              <a:rPr lang="en-US" sz="2800" dirty="0"/>
              <a:t>Compare the average temperatures by latitude on the January and July bar graphs (see handouts 1.4 and 1.5). Then discuss these questions:</a:t>
            </a:r>
            <a:endParaRPr lang="en-US" sz="2800" i="1" dirty="0"/>
          </a:p>
          <a:p>
            <a:pPr marL="731520" indent="-365760">
              <a:spcBef>
                <a:spcPts val="800"/>
              </a:spcBef>
              <a:spcAft>
                <a:spcPts val="0"/>
              </a:spcAft>
            </a:pPr>
            <a:r>
              <a:rPr lang="en-US" sz="2800" dirty="0"/>
              <a:t>Where is the equator on the bar graphs? Which direction is north? Which direction is south? </a:t>
            </a:r>
          </a:p>
          <a:p>
            <a:pPr marL="731520" indent="-365760">
              <a:spcBef>
                <a:spcPts val="300"/>
              </a:spcBef>
              <a:spcAft>
                <a:spcPts val="0"/>
              </a:spcAft>
            </a:pPr>
            <a:r>
              <a:rPr lang="en-US" sz="2800" dirty="0"/>
              <a:t>How do the bar graphs relate to the previous temperature maps you worked with?</a:t>
            </a:r>
          </a:p>
          <a:p>
            <a:pPr marL="731520" indent="-365760">
              <a:spcBef>
                <a:spcPts val="300"/>
              </a:spcBef>
              <a:spcAft>
                <a:spcPts val="0"/>
              </a:spcAft>
            </a:pPr>
            <a:r>
              <a:rPr lang="en-US" sz="2800" dirty="0"/>
              <a:t>What temperature patterns do you notice on the January and July bar graphs? </a:t>
            </a:r>
          </a:p>
          <a:p>
            <a:pPr marL="731520" indent="-365760">
              <a:spcBef>
                <a:spcPts val="300"/>
              </a:spcBef>
              <a:spcAft>
                <a:spcPts val="0"/>
              </a:spcAft>
            </a:pPr>
            <a:r>
              <a:rPr lang="en-US" sz="2800" dirty="0"/>
              <a:t>How do the temperature patterns change from January to July? Why is this change happening?</a:t>
            </a:r>
            <a:endParaRPr lang="en-US" sz="2800" i="1" dirty="0"/>
          </a:p>
          <a:p>
            <a:pPr algn="just">
              <a:spcBef>
                <a:spcPts val="0"/>
              </a:spcBef>
              <a:spcAft>
                <a:spcPts val="1200"/>
              </a:spcAft>
            </a:pPr>
            <a:endParaRPr lang="en-US" sz="2800" dirty="0"/>
          </a:p>
          <a:p>
            <a:pPr algn="just">
              <a:spcBef>
                <a:spcPts val="0"/>
              </a:spcBef>
              <a:spcAft>
                <a:spcPts val="1200"/>
              </a:spcAft>
            </a:pPr>
            <a:endParaRPr lang="en-US" sz="2800" dirty="0"/>
          </a:p>
        </p:txBody>
      </p:sp>
    </p:spTree>
    <p:extLst>
      <p:ext uri="{BB962C8B-B14F-4D97-AF65-F5344CB8AC3E}">
        <p14:creationId xmlns:p14="http://schemas.microsoft.com/office/powerpoint/2010/main" val="2290587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73B958-FCF9-455B-A5C2-6383CFE3A751}"/>
              </a:ext>
            </a:extLst>
          </p:cNvPr>
          <p:cNvSpPr txBox="1"/>
          <p:nvPr/>
        </p:nvSpPr>
        <p:spPr>
          <a:xfrm>
            <a:off x="304800" y="685800"/>
            <a:ext cx="8610178" cy="523220"/>
          </a:xfrm>
          <a:prstGeom prst="rect">
            <a:avLst/>
          </a:prstGeom>
          <a:noFill/>
        </p:spPr>
        <p:txBody>
          <a:bodyPr wrap="none" rtlCol="0">
            <a:spAutoFit/>
          </a:bodyPr>
          <a:lstStyle/>
          <a:p>
            <a:r>
              <a:rPr lang="en-US" sz="2800" dirty="0">
                <a:solidFill>
                  <a:srgbClr val="FFFF00"/>
                </a:solidFill>
              </a:rPr>
              <a:t>Investigating Temperature Patterns around the World</a:t>
            </a:r>
          </a:p>
        </p:txBody>
      </p:sp>
      <p:pic>
        <p:nvPicPr>
          <p:cNvPr id="4" name="Picture 3">
            <a:extLst>
              <a:ext uri="{FF2B5EF4-FFF2-40B4-BE49-F238E27FC236}">
                <a16:creationId xmlns:a16="http://schemas.microsoft.com/office/drawing/2014/main" id="{59B5D461-0A24-4D32-B44A-D340DAF4BFD3}"/>
              </a:ext>
            </a:extLst>
          </p:cNvPr>
          <p:cNvPicPr>
            <a:picLocks noChangeAspect="1"/>
          </p:cNvPicPr>
          <p:nvPr/>
        </p:nvPicPr>
        <p:blipFill>
          <a:blip r:embed="rId3" cstate="print"/>
          <a:stretch>
            <a:fillRect/>
          </a:stretch>
        </p:blipFill>
        <p:spPr>
          <a:xfrm>
            <a:off x="919162" y="1371600"/>
            <a:ext cx="7305675" cy="5086350"/>
          </a:xfrm>
          <a:prstGeom prst="rect">
            <a:avLst/>
          </a:prstGeom>
        </p:spPr>
      </p:pic>
      <p:sp>
        <p:nvSpPr>
          <p:cNvPr id="5" name="TextBox 4">
            <a:extLst>
              <a:ext uri="{FF2B5EF4-FFF2-40B4-BE49-F238E27FC236}">
                <a16:creationId xmlns:a16="http://schemas.microsoft.com/office/drawing/2014/main" id="{6705520E-48EA-4718-8E62-5B735BA6929C}"/>
              </a:ext>
            </a:extLst>
          </p:cNvPr>
          <p:cNvSpPr txBox="1"/>
          <p:nvPr/>
        </p:nvSpPr>
        <p:spPr>
          <a:xfrm>
            <a:off x="6548437" y="6460823"/>
            <a:ext cx="1676400" cy="215444"/>
          </a:xfrm>
          <a:prstGeom prst="rect">
            <a:avLst/>
          </a:prstGeom>
          <a:noFill/>
        </p:spPr>
        <p:txBody>
          <a:bodyPr wrap="square" rtlCol="0">
            <a:spAutoFit/>
          </a:bodyPr>
          <a:lstStyle/>
          <a:p>
            <a:pPr algn="r"/>
            <a:r>
              <a:rPr lang="en-US" sz="800" dirty="0">
                <a:solidFill>
                  <a:schemeClr val="bg1"/>
                </a:solidFill>
              </a:rPr>
              <a:t>Courtesy of Kiddle.co</a:t>
            </a:r>
          </a:p>
        </p:txBody>
      </p:sp>
    </p:spTree>
    <p:extLst>
      <p:ext uri="{BB962C8B-B14F-4D97-AF65-F5344CB8AC3E}">
        <p14:creationId xmlns:p14="http://schemas.microsoft.com/office/powerpoint/2010/main" val="22313089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Autofit/>
          </a:bodyPr>
          <a:lstStyle/>
          <a:p>
            <a:r>
              <a:rPr lang="en-US" sz="3800" dirty="0"/>
              <a:t>Investigating Temperature Patterns around the World</a:t>
            </a:r>
          </a:p>
        </p:txBody>
      </p:sp>
      <p:sp>
        <p:nvSpPr>
          <p:cNvPr id="3" name="Content Placeholder 2"/>
          <p:cNvSpPr>
            <a:spLocks noGrp="1"/>
          </p:cNvSpPr>
          <p:nvPr>
            <p:ph idx="1"/>
          </p:nvPr>
        </p:nvSpPr>
        <p:spPr>
          <a:xfrm>
            <a:off x="533400" y="1676400"/>
            <a:ext cx="8382000" cy="4876800"/>
          </a:xfrm>
        </p:spPr>
        <p:txBody>
          <a:bodyPr/>
          <a:lstStyle/>
          <a:p>
            <a:pPr marL="0" indent="0">
              <a:spcBef>
                <a:spcPts val="0"/>
              </a:spcBef>
              <a:spcAft>
                <a:spcPts val="0"/>
              </a:spcAft>
              <a:buNone/>
            </a:pPr>
            <a:r>
              <a:rPr lang="en-US" sz="2900" b="1" dirty="0"/>
              <a:t>Pairs: </a:t>
            </a:r>
            <a:r>
              <a:rPr lang="en-US" sz="2900" dirty="0"/>
              <a:t>Examine this map of average annual temperatures around the world (see handout 1.6) and discuss these questions: </a:t>
            </a:r>
            <a:endParaRPr lang="en-US" sz="2900" i="1" dirty="0"/>
          </a:p>
          <a:p>
            <a:pPr marL="731520" indent="-365760">
              <a:spcBef>
                <a:spcPts val="1200"/>
              </a:spcBef>
              <a:spcAft>
                <a:spcPts val="0"/>
              </a:spcAft>
            </a:pPr>
            <a:r>
              <a:rPr lang="en-US" sz="2900" dirty="0"/>
              <a:t>What overall temperature patterns do you see?</a:t>
            </a:r>
          </a:p>
          <a:p>
            <a:pPr marL="731520" indent="-365760">
              <a:spcBef>
                <a:spcPts val="600"/>
              </a:spcBef>
              <a:spcAft>
                <a:spcPts val="0"/>
              </a:spcAft>
            </a:pPr>
            <a:r>
              <a:rPr lang="en-US" sz="2900" dirty="0"/>
              <a:t>How do average annual temperatures vary from north to south? From east to west? </a:t>
            </a:r>
          </a:p>
          <a:p>
            <a:pPr marL="731520" indent="-365760">
              <a:spcBef>
                <a:spcPts val="600"/>
              </a:spcBef>
              <a:spcAft>
                <a:spcPts val="0"/>
              </a:spcAft>
            </a:pPr>
            <a:r>
              <a:rPr lang="en-US" sz="2900" dirty="0"/>
              <a:t>Where are the warmest temperatures? Where are the coldest temperatures?</a:t>
            </a:r>
          </a:p>
          <a:p>
            <a:pPr marL="731520" indent="-365760">
              <a:spcBef>
                <a:spcPts val="600"/>
              </a:spcBef>
              <a:spcAft>
                <a:spcPts val="0"/>
              </a:spcAft>
            </a:pPr>
            <a:r>
              <a:rPr lang="en-US" sz="2900" dirty="0"/>
              <a:t>What do you think is the main reason for displaying the temperature patterns on this map?</a:t>
            </a:r>
            <a:endParaRPr lang="en-US" sz="2900" i="1" dirty="0"/>
          </a:p>
          <a:p>
            <a:pPr algn="just">
              <a:spcBef>
                <a:spcPts val="0"/>
              </a:spcBef>
              <a:spcAft>
                <a:spcPts val="1200"/>
              </a:spcAft>
            </a:pPr>
            <a:endParaRPr lang="en-US" sz="2800" dirty="0"/>
          </a:p>
          <a:p>
            <a:pPr algn="just">
              <a:spcBef>
                <a:spcPts val="0"/>
              </a:spcBef>
              <a:spcAft>
                <a:spcPts val="1200"/>
              </a:spcAft>
            </a:pPr>
            <a:endParaRPr lang="en-US" sz="2800" dirty="0"/>
          </a:p>
        </p:txBody>
      </p:sp>
    </p:spTree>
    <p:extLst>
      <p:ext uri="{BB962C8B-B14F-4D97-AF65-F5344CB8AC3E}">
        <p14:creationId xmlns:p14="http://schemas.microsoft.com/office/powerpoint/2010/main" val="5914452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r>
              <a:rPr lang="en-US" dirty="0"/>
              <a:t>Reflect: Content Deepening Focus Questions</a:t>
            </a:r>
          </a:p>
        </p:txBody>
      </p:sp>
      <p:sp>
        <p:nvSpPr>
          <p:cNvPr id="5" name="Content Placeholder 2"/>
          <p:cNvSpPr>
            <a:spLocks noGrp="1"/>
          </p:cNvSpPr>
          <p:nvPr>
            <p:ph idx="1"/>
          </p:nvPr>
        </p:nvSpPr>
        <p:spPr>
          <a:xfrm>
            <a:off x="609600" y="1905000"/>
            <a:ext cx="8077200" cy="4572000"/>
          </a:xfrm>
        </p:spPr>
        <p:txBody>
          <a:bodyPr/>
          <a:lstStyle/>
          <a:p>
            <a:pPr marL="365760" lvl="1" indent="-365760">
              <a:spcBef>
                <a:spcPts val="0"/>
              </a:spcBef>
              <a:spcAft>
                <a:spcPts val="0"/>
              </a:spcAft>
              <a:buClrTx/>
              <a:buFont typeface="+mj-lt"/>
              <a:buAutoNum type="arabicPeriod"/>
            </a:pPr>
            <a:r>
              <a:rPr lang="en-US" sz="3200" dirty="0"/>
              <a:t>What temperature patterns can you find on Earth at different latitudes?</a:t>
            </a:r>
          </a:p>
          <a:p>
            <a:pPr marL="365760" lvl="1" indent="-365760">
              <a:spcBef>
                <a:spcPts val="1200"/>
              </a:spcBef>
              <a:spcAft>
                <a:spcPts val="0"/>
              </a:spcAft>
              <a:buClrTx/>
              <a:buFont typeface="+mj-lt"/>
              <a:buAutoNum type="arabicPeriod"/>
            </a:pPr>
            <a:r>
              <a:rPr lang="en-US" sz="3200" dirty="0"/>
              <a:t>What temperature patterns can you find on Earth at different times of the year?</a:t>
            </a:r>
          </a:p>
          <a:p>
            <a:pPr marL="0" lvl="1" indent="0">
              <a:spcBef>
                <a:spcPts val="2400"/>
              </a:spcBef>
              <a:spcAft>
                <a:spcPts val="0"/>
              </a:spcAft>
              <a:buClrTx/>
              <a:buNone/>
            </a:pPr>
            <a:r>
              <a:rPr lang="en-US" sz="3200" dirty="0">
                <a:solidFill>
                  <a:srgbClr val="FF0000"/>
                </a:solidFill>
              </a:rPr>
              <a:t>Reminder: </a:t>
            </a:r>
            <a:r>
              <a:rPr lang="en-US" sz="3200" dirty="0"/>
              <a:t>These focus questions from SEC lessons 1a and 1b appear in the scope and sequence and on the lesson overview page in your lesson plans binders.</a:t>
            </a:r>
          </a:p>
        </p:txBody>
      </p:sp>
    </p:spTree>
    <p:extLst>
      <p:ext uri="{BB962C8B-B14F-4D97-AF65-F5344CB8AC3E}">
        <p14:creationId xmlns:p14="http://schemas.microsoft.com/office/powerpoint/2010/main" val="38066858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914400"/>
          </a:xfrm>
        </p:spPr>
        <p:txBody>
          <a:bodyPr>
            <a:noAutofit/>
          </a:bodyPr>
          <a:lstStyle/>
          <a:p>
            <a:pPr marL="685800"/>
            <a:r>
              <a:rPr lang="en-US" dirty="0"/>
              <a:t>Key Science Ideas</a:t>
            </a:r>
          </a:p>
        </p:txBody>
      </p:sp>
      <p:sp>
        <p:nvSpPr>
          <p:cNvPr id="3" name="Content Placeholder 2"/>
          <p:cNvSpPr>
            <a:spLocks noGrp="1"/>
          </p:cNvSpPr>
          <p:nvPr>
            <p:ph idx="1"/>
          </p:nvPr>
        </p:nvSpPr>
        <p:spPr>
          <a:xfrm>
            <a:off x="609600" y="1143000"/>
            <a:ext cx="8305800" cy="5410200"/>
          </a:xfrm>
        </p:spPr>
        <p:txBody>
          <a:bodyPr/>
          <a:lstStyle/>
          <a:p>
            <a:pPr marL="457200" indent="-457200">
              <a:spcBef>
                <a:spcPts val="0"/>
              </a:spcBef>
              <a:buFont typeface="+mj-lt"/>
              <a:buAutoNum type="arabicPeriod"/>
            </a:pPr>
            <a:r>
              <a:rPr lang="en-US" sz="2500" dirty="0">
                <a:solidFill>
                  <a:srgbClr val="0070C0"/>
                </a:solidFill>
                <a:latin typeface="Calibri"/>
                <a:cs typeface="Calibri"/>
              </a:rPr>
              <a:t>What temperature patterns can you find on Earth at different latitudes?</a:t>
            </a:r>
          </a:p>
          <a:p>
            <a:pPr marL="548640" indent="-274320">
              <a:spcBef>
                <a:spcPts val="600"/>
              </a:spcBef>
            </a:pPr>
            <a:r>
              <a:rPr lang="en-US" sz="2500" dirty="0">
                <a:solidFill>
                  <a:srgbClr val="000000"/>
                </a:solidFill>
                <a:latin typeface="Calibri"/>
                <a:cs typeface="Calibri"/>
              </a:rPr>
              <a:t>Average temperatures are warmer near the equator and colder near the poles (in both hemispheres).</a:t>
            </a:r>
          </a:p>
          <a:p>
            <a:pPr marL="548640" indent="-274320">
              <a:spcBef>
                <a:spcPts val="600"/>
              </a:spcBef>
            </a:pPr>
            <a:r>
              <a:rPr lang="en-US" sz="2500" dirty="0">
                <a:solidFill>
                  <a:srgbClr val="000000"/>
                </a:solidFill>
                <a:latin typeface="Calibri"/>
                <a:cs typeface="Calibri"/>
              </a:rPr>
              <a:t>With some exceptions, average temperatures north and south of the equator are comparable at similar latitudes around the world. </a:t>
            </a:r>
          </a:p>
          <a:p>
            <a:pPr marL="457200" indent="-457200">
              <a:spcBef>
                <a:spcPts val="1200"/>
              </a:spcBef>
              <a:buFont typeface="+mj-lt"/>
              <a:buAutoNum type="arabicPeriod" startAt="2"/>
            </a:pPr>
            <a:r>
              <a:rPr lang="en-US" sz="2500" dirty="0">
                <a:solidFill>
                  <a:srgbClr val="0070C0"/>
                </a:solidFill>
                <a:latin typeface="Calibri"/>
                <a:cs typeface="Calibri"/>
              </a:rPr>
              <a:t>What temperature patterns can you find on Earth at different times of the year?</a:t>
            </a:r>
          </a:p>
          <a:p>
            <a:pPr marL="548640" indent="-274320">
              <a:spcBef>
                <a:spcPts val="600"/>
              </a:spcBef>
              <a:buClr>
                <a:srgbClr val="93A299"/>
              </a:buClr>
            </a:pPr>
            <a:r>
              <a:rPr lang="en-US" sz="2500" dirty="0">
                <a:solidFill>
                  <a:srgbClr val="000000"/>
                </a:solidFill>
              </a:rPr>
              <a:t>In July, average temperatures are warmer in the Northern Hemisphere and colder in the Southern Hemisphere. In January, average temperatures are colder in the Northern Hemisphere and warmer in the Southern Hemisphere.</a:t>
            </a:r>
            <a:r>
              <a:rPr lang="en-US" sz="2600" dirty="0">
                <a:solidFill>
                  <a:srgbClr val="000000"/>
                </a:solidFill>
              </a:rPr>
              <a:t> </a:t>
            </a:r>
          </a:p>
          <a:p>
            <a:pPr marL="0" indent="0">
              <a:spcBef>
                <a:spcPts val="600"/>
              </a:spcBef>
              <a:buNone/>
            </a:pPr>
            <a:endParaRPr lang="en-US" sz="2600" dirty="0">
              <a:solidFill>
                <a:srgbClr val="000000"/>
              </a:solidFill>
              <a:latin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57200"/>
            <a:ext cx="685800" cy="685800"/>
          </a:xfrm>
          <a:prstGeom prst="rect">
            <a:avLst/>
          </a:prstGeom>
        </p:spPr>
      </p:pic>
    </p:spTree>
    <p:extLst>
      <p:ext uri="{BB962C8B-B14F-4D97-AF65-F5344CB8AC3E}">
        <p14:creationId xmlns:p14="http://schemas.microsoft.com/office/powerpoint/2010/main" val="151038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Today’s Focus Questions</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1200"/>
              </a:spcBef>
              <a:spcAft>
                <a:spcPts val="0"/>
              </a:spcAft>
            </a:pPr>
            <a:r>
              <a:rPr lang="en-US" dirty="0"/>
              <a:t>What is the Science Content Storyline Lens (SCSL)?</a:t>
            </a:r>
          </a:p>
          <a:p>
            <a:pPr marL="365760" indent="-365760">
              <a:spcBef>
                <a:spcPts val="1200"/>
              </a:spcBef>
              <a:spcAft>
                <a:spcPts val="0"/>
              </a:spcAft>
            </a:pPr>
            <a:r>
              <a:rPr lang="en-US" dirty="0"/>
              <a:t>Why is one main learning goal essential for science content storyline coherence? </a:t>
            </a:r>
          </a:p>
          <a:p>
            <a:pPr marL="365760" indent="-365760">
              <a:spcBef>
                <a:spcPts val="1200"/>
              </a:spcBef>
              <a:spcAft>
                <a:spcPts val="0"/>
              </a:spcAft>
            </a:pPr>
            <a:r>
              <a:rPr lang="en-US" dirty="0"/>
              <a:t>What temperature patterns can you find on Earth at different latitudes?</a:t>
            </a:r>
          </a:p>
          <a:p>
            <a:pPr marL="365760" indent="-365760">
              <a:spcBef>
                <a:spcPts val="1200"/>
              </a:spcBef>
              <a:spcAft>
                <a:spcPts val="0"/>
              </a:spcAft>
            </a:pPr>
            <a:r>
              <a:rPr lang="en-US" dirty="0"/>
              <a:t>What temperature patterns can you find on Earth at different times of the year?</a:t>
            </a:r>
          </a:p>
        </p:txBody>
      </p:sp>
    </p:spTree>
    <p:extLst>
      <p:ext uri="{BB962C8B-B14F-4D97-AF65-F5344CB8AC3E}">
        <p14:creationId xmlns:p14="http://schemas.microsoft.com/office/powerpoint/2010/main" val="542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57200"/>
            <a:ext cx="8229600" cy="990600"/>
          </a:xfrm>
        </p:spPr>
        <p:txBody>
          <a:bodyPr/>
          <a:lstStyle/>
          <a:p>
            <a:r>
              <a:rPr lang="en-US" dirty="0"/>
              <a:t>Focus for the Week</a:t>
            </a:r>
          </a:p>
        </p:txBody>
      </p:sp>
      <p:sp>
        <p:nvSpPr>
          <p:cNvPr id="8195" name="Content Placeholder 2"/>
          <p:cNvSpPr>
            <a:spLocks noGrp="1"/>
          </p:cNvSpPr>
          <p:nvPr>
            <p:ph idx="1"/>
          </p:nvPr>
        </p:nvSpPr>
        <p:spPr>
          <a:xfrm>
            <a:off x="457200" y="1447800"/>
            <a:ext cx="8229600" cy="4876800"/>
          </a:xfrm>
        </p:spPr>
        <p:txBody>
          <a:bodyPr/>
          <a:lstStyle/>
          <a:p>
            <a:pPr marL="365760" indent="-365760">
              <a:spcBef>
                <a:spcPts val="800"/>
              </a:spcBef>
            </a:pPr>
            <a:r>
              <a:rPr lang="en-US" sz="3000" dirty="0"/>
              <a:t>Content area 2: the Sun’s effect on climate (SEC)</a:t>
            </a:r>
          </a:p>
          <a:p>
            <a:pPr marL="365760" indent="-365760">
              <a:spcBef>
                <a:spcPts val="800"/>
              </a:spcBef>
            </a:pPr>
            <a:r>
              <a:rPr lang="en-US" sz="3000" dirty="0"/>
              <a:t>Science Content Storyline Lens</a:t>
            </a:r>
          </a:p>
          <a:p>
            <a:pPr marL="731520" lvl="1" indent="-365760">
              <a:spcBef>
                <a:spcPts val="800"/>
              </a:spcBef>
              <a:buSzPct val="100000"/>
              <a:buFont typeface="Arial" pitchFamily="34" charset="0"/>
              <a:buChar char="•"/>
            </a:pPr>
            <a:r>
              <a:rPr lang="en-US" sz="3000" dirty="0"/>
              <a:t>Strategies A, B, C, D, F, G, H, and I</a:t>
            </a:r>
          </a:p>
          <a:p>
            <a:pPr marL="731520" lvl="1" indent="-365760">
              <a:spcBef>
                <a:spcPts val="800"/>
              </a:spcBef>
              <a:buSzPct val="100000"/>
              <a:buFont typeface="Arial" pitchFamily="34" charset="0"/>
              <a:buChar char="•"/>
            </a:pPr>
            <a:r>
              <a:rPr lang="en-US" sz="3000" dirty="0"/>
              <a:t>Video-based lesson analysis (SEC lessons)</a:t>
            </a:r>
          </a:p>
          <a:p>
            <a:pPr marL="365760" lvl="1" indent="-365760">
              <a:spcBef>
                <a:spcPts val="800"/>
              </a:spcBef>
              <a:buFont typeface="Arial" pitchFamily="34" charset="0"/>
              <a:buChar char="•"/>
            </a:pPr>
            <a:r>
              <a:rPr lang="en-US" sz="3000" dirty="0"/>
              <a:t>SEC lesson plans review (last day)</a:t>
            </a:r>
          </a:p>
          <a:p>
            <a:pPr marL="365760" lvl="1" indent="-365760">
              <a:spcBef>
                <a:spcPts val="800"/>
              </a:spcBef>
              <a:buFont typeface="Arial" pitchFamily="34" charset="0"/>
              <a:buChar char="•"/>
            </a:pPr>
            <a:r>
              <a:rPr lang="en-US" sz="3000" dirty="0"/>
              <a:t>Academic-year schedule (last day)</a:t>
            </a:r>
          </a:p>
          <a:p>
            <a:pPr marL="731520" lvl="2" indent="-365760">
              <a:spcBef>
                <a:spcPts val="800"/>
              </a:spcBef>
            </a:pPr>
            <a:r>
              <a:rPr lang="en-US" sz="3000" dirty="0"/>
              <a:t>Video recording</a:t>
            </a:r>
          </a:p>
          <a:p>
            <a:pPr marL="731520" lvl="2" indent="-365760">
              <a:spcBef>
                <a:spcPts val="800"/>
              </a:spcBef>
            </a:pPr>
            <a:r>
              <a:rPr lang="en-US" sz="3000" dirty="0"/>
              <a:t>Study-group sessions</a:t>
            </a:r>
          </a:p>
        </p:txBody>
      </p:sp>
    </p:spTree>
    <p:extLst>
      <p:ext uri="{BB962C8B-B14F-4D97-AF65-F5344CB8AC3E}">
        <p14:creationId xmlns:p14="http://schemas.microsoft.com/office/powerpoint/2010/main" val="1875983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Summary: Today’s Lesson Analysis Work</a:t>
            </a:r>
          </a:p>
        </p:txBody>
      </p:sp>
      <p:sp>
        <p:nvSpPr>
          <p:cNvPr id="3" name="Content Placeholder 2"/>
          <p:cNvSpPr>
            <a:spLocks noGrp="1"/>
          </p:cNvSpPr>
          <p:nvPr>
            <p:ph idx="1"/>
          </p:nvPr>
        </p:nvSpPr>
        <p:spPr>
          <a:xfrm>
            <a:off x="533400" y="1447800"/>
            <a:ext cx="8229600" cy="5029200"/>
          </a:xfrm>
        </p:spPr>
        <p:txBody>
          <a:bodyPr/>
          <a:lstStyle/>
          <a:p>
            <a:pPr marL="0" indent="0">
              <a:buNone/>
            </a:pPr>
            <a:r>
              <a:rPr lang="en-US" dirty="0"/>
              <a:t>Reflect on today’s session:</a:t>
            </a:r>
          </a:p>
          <a:p>
            <a:pPr marL="731520" indent="-365760">
              <a:spcBef>
                <a:spcPts val="600"/>
              </a:spcBef>
              <a:buFont typeface="Arial" pitchFamily="34" charset="0"/>
              <a:buChar char="•"/>
            </a:pPr>
            <a:r>
              <a:rPr lang="en-US" dirty="0"/>
              <a:t>STL strategy 6: use and apply</a:t>
            </a:r>
          </a:p>
          <a:p>
            <a:pPr marL="731520" lvl="1" indent="-365760">
              <a:spcBef>
                <a:spcPts val="600"/>
              </a:spcBef>
              <a:buFont typeface="Arial" pitchFamily="34" charset="0"/>
              <a:buChar char="•"/>
            </a:pPr>
            <a:r>
              <a:rPr lang="en-US" sz="3200" dirty="0"/>
              <a:t>The Science Content Storyline Lens (SCSL)</a:t>
            </a:r>
          </a:p>
          <a:p>
            <a:pPr marL="731520" lvl="1" indent="-365760">
              <a:spcBef>
                <a:spcPts val="600"/>
              </a:spcBef>
              <a:buFont typeface="Arial" pitchFamily="34" charset="0"/>
              <a:buChar char="•"/>
            </a:pPr>
            <a:r>
              <a:rPr lang="en-US" sz="3200" dirty="0"/>
              <a:t>Science ideas and student ideas</a:t>
            </a:r>
          </a:p>
          <a:p>
            <a:pPr marL="731520" lvl="1" indent="-365760">
              <a:spcBef>
                <a:spcPts val="600"/>
              </a:spcBef>
              <a:buFont typeface="Arial" pitchFamily="34" charset="0"/>
              <a:buChar char="•"/>
            </a:pPr>
            <a:r>
              <a:rPr lang="en-US" sz="3200" dirty="0"/>
              <a:t>SCSL strategy A: Identify one main learning goal</a:t>
            </a:r>
          </a:p>
          <a:p>
            <a:pPr marL="0" indent="0">
              <a:spcBef>
                <a:spcPts val="1800"/>
              </a:spcBef>
              <a:buNone/>
            </a:pPr>
            <a:r>
              <a:rPr lang="en-US" dirty="0"/>
              <a:t>Based on our work today, do you have any suggestions for modifying our image of effective science teaching? </a:t>
            </a:r>
          </a:p>
        </p:txBody>
      </p:sp>
    </p:spTree>
    <p:extLst>
      <p:ext uri="{BB962C8B-B14F-4D97-AF65-F5344CB8AC3E}">
        <p14:creationId xmlns:p14="http://schemas.microsoft.com/office/powerpoint/2010/main" val="26422119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normAutofit/>
          </a:bodyPr>
          <a:lstStyle/>
          <a:p>
            <a:r>
              <a:rPr lang="en-US" sz="3800" dirty="0"/>
              <a:t>Summary: Today’s Content Deepening Work</a:t>
            </a:r>
          </a:p>
        </p:txBody>
      </p:sp>
      <p:sp>
        <p:nvSpPr>
          <p:cNvPr id="3" name="Content Placeholder 2"/>
          <p:cNvSpPr>
            <a:spLocks noGrp="1"/>
          </p:cNvSpPr>
          <p:nvPr>
            <p:ph idx="1"/>
          </p:nvPr>
        </p:nvSpPr>
        <p:spPr>
          <a:xfrm>
            <a:off x="457200" y="1600200"/>
            <a:ext cx="8458200" cy="4876800"/>
          </a:xfrm>
        </p:spPr>
        <p:txBody>
          <a:bodyPr/>
          <a:lstStyle/>
          <a:p>
            <a:pPr marL="0" indent="0">
              <a:buNone/>
            </a:pPr>
            <a:r>
              <a:rPr lang="en-US" dirty="0"/>
              <a:t>Name one main learning goal for today’s content deepening work.</a:t>
            </a:r>
          </a:p>
          <a:p>
            <a:pPr marL="0" indent="0" algn="ctr">
              <a:buNone/>
            </a:pPr>
            <a:r>
              <a:rPr lang="en-US" dirty="0"/>
              <a:t>OR</a:t>
            </a:r>
          </a:p>
          <a:p>
            <a:pPr marL="0" indent="0">
              <a:buNone/>
            </a:pPr>
            <a:r>
              <a:rPr lang="en-US" dirty="0"/>
              <a:t>Name one supporting science idea you learned today about the Sun’s effect on climate.</a:t>
            </a:r>
          </a:p>
          <a:p>
            <a:pPr marL="0" indent="0" algn="ctr">
              <a:buNone/>
            </a:pPr>
            <a:r>
              <a:rPr lang="en-US" dirty="0"/>
              <a:t>OR</a:t>
            </a:r>
          </a:p>
          <a:p>
            <a:pPr marL="0" indent="0">
              <a:buNone/>
            </a:pPr>
            <a:r>
              <a:rPr lang="en-US" dirty="0"/>
              <a:t>Name one common student idea (misconception) about the Sun’s effect on climate. </a:t>
            </a:r>
          </a:p>
        </p:txBody>
      </p:sp>
    </p:spTree>
    <p:extLst>
      <p:ext uri="{BB962C8B-B14F-4D97-AF65-F5344CB8AC3E}">
        <p14:creationId xmlns:p14="http://schemas.microsoft.com/office/powerpoint/2010/main" val="31742235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04800"/>
            <a:ext cx="8229600" cy="1020763"/>
          </a:xfrm>
        </p:spPr>
        <p:txBody>
          <a:bodyPr>
            <a:normAutofit/>
          </a:bodyPr>
          <a:lstStyle/>
          <a:p>
            <a:r>
              <a:rPr lang="en-US" dirty="0"/>
              <a:t>Homework</a:t>
            </a:r>
          </a:p>
        </p:txBody>
      </p:sp>
      <p:sp>
        <p:nvSpPr>
          <p:cNvPr id="3" name="Content Placeholder 2"/>
          <p:cNvSpPr>
            <a:spLocks noGrp="1"/>
          </p:cNvSpPr>
          <p:nvPr>
            <p:ph idx="1"/>
          </p:nvPr>
        </p:nvSpPr>
        <p:spPr>
          <a:xfrm>
            <a:off x="609600" y="1143000"/>
            <a:ext cx="8229600" cy="5334000"/>
          </a:xfrm>
        </p:spPr>
        <p:txBody>
          <a:bodyPr/>
          <a:lstStyle/>
          <a:p>
            <a:pPr marL="548640" indent="-548640">
              <a:spcBef>
                <a:spcPts val="0"/>
              </a:spcBef>
              <a:spcAft>
                <a:spcPts val="300"/>
              </a:spcAft>
              <a:buFont typeface="+mj-lt"/>
              <a:buAutoNum type="arabicPeriod"/>
              <a:defRPr/>
            </a:pPr>
            <a:r>
              <a:rPr lang="en-US" sz="3000" dirty="0"/>
              <a:t>Read in the </a:t>
            </a:r>
            <a:r>
              <a:rPr lang="en-US" sz="3000" dirty="0" err="1"/>
              <a:t>STeLLA</a:t>
            </a:r>
            <a:r>
              <a:rPr lang="en-US" sz="3000" dirty="0"/>
              <a:t> strategies booklet:</a:t>
            </a:r>
          </a:p>
          <a:p>
            <a:pPr marL="731520" lvl="1" indent="-365760">
              <a:spcBef>
                <a:spcPts val="0"/>
              </a:spcBef>
              <a:spcAft>
                <a:spcPts val="300"/>
              </a:spcAft>
              <a:buFont typeface="Arial" pitchFamily="34" charset="0"/>
              <a:buChar char="•"/>
              <a:defRPr/>
            </a:pPr>
            <a:r>
              <a:rPr lang="en-US" sz="3000" dirty="0"/>
              <a:t>SCSL strategy B: Set the purpose with a focus question or goal statement</a:t>
            </a:r>
          </a:p>
          <a:p>
            <a:pPr marL="731520" lvl="1" indent="-365760">
              <a:spcBef>
                <a:spcPts val="0"/>
              </a:spcBef>
              <a:spcAft>
                <a:spcPts val="300"/>
              </a:spcAft>
              <a:buFont typeface="Arial" pitchFamily="34" charset="0"/>
              <a:buChar char="•"/>
              <a:defRPr/>
            </a:pPr>
            <a:r>
              <a:rPr lang="en-US" sz="3000" dirty="0"/>
              <a:t>SCSL strategy C: Select activities that are matched to the learning goal</a:t>
            </a:r>
          </a:p>
          <a:p>
            <a:pPr marL="731520" lvl="1" indent="-365760">
              <a:spcBef>
                <a:spcPts val="0"/>
              </a:spcBef>
              <a:spcAft>
                <a:spcPts val="300"/>
              </a:spcAft>
              <a:buFont typeface="Arial" pitchFamily="34" charset="0"/>
              <a:buChar char="•"/>
              <a:defRPr/>
            </a:pPr>
            <a:r>
              <a:rPr lang="en-US" sz="3000" dirty="0"/>
              <a:t>SCSL strategy I: Summarize key science ideas </a:t>
            </a:r>
          </a:p>
          <a:p>
            <a:pPr marL="731520" lvl="1" indent="-365760">
              <a:spcBef>
                <a:spcPts val="0"/>
              </a:spcBef>
              <a:spcAft>
                <a:spcPts val="300"/>
              </a:spcAft>
              <a:buFont typeface="Arial" pitchFamily="34" charset="0"/>
              <a:buChar char="•"/>
              <a:defRPr/>
            </a:pPr>
            <a:r>
              <a:rPr lang="en-US" sz="3000" dirty="0"/>
              <a:t>STL strategy 7: Engage students in making connections by synthesizing and summarizing key science ideas</a:t>
            </a:r>
            <a:r>
              <a:rPr lang="en-US" sz="3000" dirty="0">
                <a:solidFill>
                  <a:srgbClr val="FF0000"/>
                </a:solidFill>
              </a:rPr>
              <a:t> </a:t>
            </a:r>
            <a:endParaRPr lang="en-US" sz="3000" dirty="0"/>
          </a:p>
          <a:p>
            <a:pPr marL="548640" indent="-548640">
              <a:spcBef>
                <a:spcPts val="600"/>
              </a:spcBef>
              <a:buFont typeface="+mj-lt"/>
              <a:buAutoNum type="arabicPeriod"/>
              <a:defRPr/>
            </a:pPr>
            <a:r>
              <a:rPr lang="en-US" sz="3000" dirty="0"/>
              <a:t>Fill in the appropriate columns on your SCSL </a:t>
            </a:r>
            <a:br>
              <a:rPr lang="en-US" sz="3000" dirty="0"/>
            </a:br>
            <a:r>
              <a:rPr lang="en-US" sz="3000" dirty="0"/>
              <a:t>Z-fold summary charts.</a:t>
            </a:r>
          </a:p>
        </p:txBody>
      </p:sp>
    </p:spTree>
    <p:extLst>
      <p:ext uri="{BB962C8B-B14F-4D97-AF65-F5344CB8AC3E}">
        <p14:creationId xmlns:p14="http://schemas.microsoft.com/office/powerpoint/2010/main" val="209014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 Extended Homework</a:t>
            </a:r>
          </a:p>
        </p:txBody>
      </p:sp>
      <p:sp>
        <p:nvSpPr>
          <p:cNvPr id="32771" name="Content Placeholder 2"/>
          <p:cNvSpPr>
            <a:spLocks noGrp="1"/>
          </p:cNvSpPr>
          <p:nvPr>
            <p:ph idx="1"/>
          </p:nvPr>
        </p:nvSpPr>
        <p:spPr>
          <a:xfrm>
            <a:off x="457200" y="1600200"/>
            <a:ext cx="8382000" cy="4876800"/>
          </a:xfrm>
        </p:spPr>
        <p:txBody>
          <a:bodyPr>
            <a:normAutofit/>
          </a:bodyPr>
          <a:lstStyle/>
          <a:p>
            <a:pPr marL="365760" indent="-365760">
              <a:spcBef>
                <a:spcPts val="0"/>
              </a:spcBef>
              <a:spcAft>
                <a:spcPts val="1200"/>
              </a:spcAft>
            </a:pPr>
            <a:r>
              <a:rPr lang="en-US" dirty="0"/>
              <a:t>Locate handout 5.7 (Extended Homework) in your PD program binder.   </a:t>
            </a:r>
            <a:endParaRPr lang="en-US" dirty="0">
              <a:solidFill>
                <a:srgbClr val="FF0000"/>
              </a:solidFill>
            </a:endParaRPr>
          </a:p>
          <a:p>
            <a:pPr marL="365760" indent="-365760">
              <a:spcBef>
                <a:spcPts val="0"/>
              </a:spcBef>
              <a:spcAft>
                <a:spcPts val="1200"/>
              </a:spcAft>
            </a:pPr>
            <a:r>
              <a:rPr lang="en-US" dirty="0"/>
              <a:t>Between now and Friday, read the scope and sequence for the SEC lesson plans and your assigned two-part lesson (parts A and B). </a:t>
            </a:r>
          </a:p>
          <a:p>
            <a:pPr marL="365760" indent="-365760">
              <a:spcBef>
                <a:spcPts val="0"/>
              </a:spcBef>
              <a:spcAft>
                <a:spcPts val="1200"/>
              </a:spcAft>
            </a:pPr>
            <a:r>
              <a:rPr lang="en-US" dirty="0"/>
              <a:t>Be prepared to share your findings in a study-group conversation on our last day. </a:t>
            </a:r>
          </a:p>
        </p:txBody>
      </p:sp>
    </p:spTree>
    <p:extLst>
      <p:ext uri="{BB962C8B-B14F-4D97-AF65-F5344CB8AC3E}">
        <p14:creationId xmlns:p14="http://schemas.microsoft.com/office/powerpoint/2010/main" val="1573682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533400"/>
            <a:ext cx="8382000" cy="990600"/>
          </a:xfrm>
        </p:spPr>
        <p:txBody>
          <a:bodyPr>
            <a:normAutofit/>
          </a:bodyPr>
          <a:lstStyle/>
          <a:p>
            <a:pPr eaLnBrk="1" hangingPunct="1"/>
            <a:r>
              <a:rPr lang="en-US" dirty="0"/>
              <a:t>Reflections on Today’s Session</a:t>
            </a:r>
          </a:p>
        </p:txBody>
      </p:sp>
      <p:sp>
        <p:nvSpPr>
          <p:cNvPr id="40963" name="Rectangle 3"/>
          <p:cNvSpPr>
            <a:spLocks noGrp="1" noChangeArrowheads="1"/>
          </p:cNvSpPr>
          <p:nvPr>
            <p:ph type="body" idx="1"/>
          </p:nvPr>
        </p:nvSpPr>
        <p:spPr>
          <a:xfrm>
            <a:off x="457200" y="1524000"/>
            <a:ext cx="8458200" cy="5105400"/>
          </a:xfrm>
        </p:spPr>
        <p:txBody>
          <a:bodyPr/>
          <a:lstStyle/>
          <a:p>
            <a:pPr marL="0" indent="0" eaLnBrk="1" hangingPunct="1">
              <a:spcBef>
                <a:spcPts val="0"/>
              </a:spcBef>
              <a:spcAft>
                <a:spcPts val="1200"/>
              </a:spcAft>
              <a:buNone/>
            </a:pPr>
            <a:r>
              <a:rPr lang="en-US" sz="3000" b="1" dirty="0"/>
              <a:t>Reflect on lesson analysis: </a:t>
            </a:r>
            <a:r>
              <a:rPr lang="en-US" sz="3000" dirty="0"/>
              <a:t>In what way(s) did our lesson analysis work and/or our study of SCSL strategy A (one main learning goal) stretch your thinking? Give an example to support your response.</a:t>
            </a:r>
            <a:endParaRPr lang="en-US" sz="3000" b="1" dirty="0"/>
          </a:p>
          <a:p>
            <a:pPr marL="0" indent="0" eaLnBrk="1" hangingPunct="1">
              <a:spcBef>
                <a:spcPts val="0"/>
              </a:spcBef>
              <a:spcAft>
                <a:spcPts val="1200"/>
              </a:spcAft>
              <a:buNone/>
            </a:pPr>
            <a:r>
              <a:rPr lang="en-US" sz="3000" b="1" dirty="0"/>
              <a:t>Reflect on content deepening: </a:t>
            </a:r>
            <a:r>
              <a:rPr lang="en-US" sz="3000" dirty="0"/>
              <a:t>Describe how our content deepening work today helped you clarify a science-content idea.</a:t>
            </a:r>
            <a:endParaRPr lang="en-US" sz="3000" b="1" dirty="0"/>
          </a:p>
          <a:p>
            <a:pPr marL="0" indent="0" eaLnBrk="1" hangingPunct="1">
              <a:spcBef>
                <a:spcPts val="0"/>
              </a:spcBef>
              <a:spcAft>
                <a:spcPts val="0"/>
              </a:spcAft>
              <a:buNone/>
            </a:pPr>
            <a:r>
              <a:rPr lang="en-US" sz="3000" b="1" dirty="0"/>
              <a:t>Feedback: </a:t>
            </a:r>
            <a:r>
              <a:rPr lang="en-US" sz="3000" dirty="0"/>
              <a:t>Provide feedback about today’s session and the program so far</a:t>
            </a:r>
            <a:r>
              <a:rPr lang="en-US" sz="2800" dirty="0"/>
              <a:t> (</a:t>
            </a:r>
            <a:r>
              <a:rPr lang="en-US" sz="3000" dirty="0"/>
              <a:t>likes, dislikes, questions, concerns, suggestions).</a:t>
            </a:r>
          </a:p>
        </p:txBody>
      </p:sp>
    </p:spTree>
    <p:extLst>
      <p:ext uri="{BB962C8B-B14F-4D97-AF65-F5344CB8AC3E}">
        <p14:creationId xmlns:p14="http://schemas.microsoft.com/office/powerpoint/2010/main" val="131774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Today’s Focus Questions</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1200"/>
              </a:spcBef>
              <a:spcAft>
                <a:spcPts val="0"/>
              </a:spcAft>
            </a:pPr>
            <a:r>
              <a:rPr lang="en-US" dirty="0"/>
              <a:t>What is the Science Content Storyline Lens (SCSL)?</a:t>
            </a:r>
          </a:p>
          <a:p>
            <a:pPr marL="365760" indent="-365760">
              <a:spcBef>
                <a:spcPts val="1200"/>
              </a:spcBef>
              <a:spcAft>
                <a:spcPts val="0"/>
              </a:spcAft>
            </a:pPr>
            <a:r>
              <a:rPr lang="en-US" dirty="0"/>
              <a:t>Why is one main learning goal essential for science content storyline coherence? </a:t>
            </a:r>
          </a:p>
          <a:p>
            <a:pPr marL="365760" indent="-365760">
              <a:spcBef>
                <a:spcPts val="1200"/>
              </a:spcBef>
              <a:spcAft>
                <a:spcPts val="0"/>
              </a:spcAft>
            </a:pPr>
            <a:r>
              <a:rPr lang="en-US" dirty="0"/>
              <a:t>What temperature patterns can you find on Earth at different latitudes?</a:t>
            </a:r>
          </a:p>
          <a:p>
            <a:pPr marL="365760" indent="-365760">
              <a:spcBef>
                <a:spcPts val="1200"/>
              </a:spcBef>
              <a:spcAft>
                <a:spcPts val="0"/>
              </a:spcAft>
            </a:pPr>
            <a:r>
              <a:rPr lang="en-US" dirty="0"/>
              <a:t>What temperature patterns can you find on Earth at different times of the year?</a:t>
            </a:r>
          </a:p>
        </p:txBody>
      </p:sp>
    </p:spTree>
    <p:extLst>
      <p:ext uri="{BB962C8B-B14F-4D97-AF65-F5344CB8AC3E}">
        <p14:creationId xmlns:p14="http://schemas.microsoft.com/office/powerpoint/2010/main" val="54223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8229600" cy="990600"/>
          </a:xfrm>
        </p:spPr>
        <p:txBody>
          <a:bodyPr>
            <a:normAutofit/>
          </a:bodyPr>
          <a:lstStyle/>
          <a:p>
            <a:r>
              <a:rPr lang="en-US" dirty="0"/>
              <a:t>Check Your Understanding of Strategy 6</a:t>
            </a:r>
          </a:p>
        </p:txBody>
      </p:sp>
      <p:sp>
        <p:nvSpPr>
          <p:cNvPr id="4" name="Content Placeholder 5"/>
          <p:cNvSpPr txBox="1">
            <a:spLocks/>
          </p:cNvSpPr>
          <p:nvPr/>
        </p:nvSpPr>
        <p:spPr bwMode="auto">
          <a:xfrm>
            <a:off x="381000" y="1371600"/>
            <a:ext cx="83820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eaLnBrk="0" fontAlgn="base" hangingPunct="0">
              <a:spcBef>
                <a:spcPts val="600"/>
              </a:spcBef>
              <a:spcAft>
                <a:spcPct val="0"/>
              </a:spcAft>
              <a:buClr>
                <a:srgbClr val="93A299"/>
              </a:buClr>
              <a:buSzPct val="85000"/>
              <a:buFont typeface="Calibri" panose="020F0502020204030204" pitchFamily="34" charset="0"/>
              <a:buNone/>
              <a:defRPr/>
            </a:pPr>
            <a:r>
              <a:rPr lang="en-US" sz="2600" dirty="0">
                <a:solidFill>
                  <a:srgbClr val="292934"/>
                </a:solidFill>
                <a:latin typeface="Calibri" panose="020F0502020204030204" pitchFamily="34" charset="0"/>
              </a:rPr>
              <a:t>Jot down your responses to this multiple-choice quiz:</a:t>
            </a:r>
          </a:p>
          <a:p>
            <a:pPr marL="320040" lvl="1" indent="-320040" eaLnBrk="0" fontAlgn="base" hangingPunct="0">
              <a:spcBef>
                <a:spcPts val="600"/>
              </a:spcBef>
              <a:spcAft>
                <a:spcPct val="0"/>
              </a:spcAft>
              <a:buClr>
                <a:srgbClr val="93A299"/>
              </a:buClr>
              <a:buSzPct val="85000"/>
              <a:buFont typeface="Calibri" panose="020F0502020204030204" pitchFamily="34" charset="0"/>
              <a:buAutoNum type="arabicPeriod"/>
              <a:defRPr/>
            </a:pPr>
            <a:r>
              <a:rPr lang="en-US" sz="2600" dirty="0">
                <a:solidFill>
                  <a:srgbClr val="292934"/>
                </a:solidFill>
                <a:latin typeface="Calibri" panose="020F0502020204030204" pitchFamily="34" charset="0"/>
              </a:rPr>
              <a:t>Use-and-apply tasks are used </a:t>
            </a:r>
            <a:r>
              <a:rPr lang="en-US" sz="2600" dirty="0">
                <a:solidFill>
                  <a:srgbClr val="C00000"/>
                </a:solidFill>
                <a:latin typeface="Calibri" panose="020F0502020204030204" pitchFamily="34" charset="0"/>
              </a:rPr>
              <a:t>[before/during/after] </a:t>
            </a:r>
            <a:r>
              <a:rPr lang="en-US" sz="2600" dirty="0">
                <a:solidFill>
                  <a:srgbClr val="292934"/>
                </a:solidFill>
                <a:latin typeface="Calibri" panose="020F0502020204030204" pitchFamily="34" charset="0"/>
              </a:rPr>
              <a:t>new science ideas are introduced.</a:t>
            </a:r>
          </a:p>
          <a:p>
            <a:pPr marL="320040" lvl="1" indent="-320040" eaLnBrk="0" fontAlgn="base" hangingPunct="0">
              <a:spcBef>
                <a:spcPts val="600"/>
              </a:spcBef>
              <a:spcAft>
                <a:spcPct val="0"/>
              </a:spcAft>
              <a:buClr>
                <a:srgbClr val="93A299"/>
              </a:buClr>
              <a:buSzPct val="85000"/>
              <a:buFont typeface="Calibri" panose="020F0502020204030204" pitchFamily="34" charset="0"/>
              <a:buAutoNum type="arabicPeriod"/>
              <a:defRPr/>
            </a:pPr>
            <a:r>
              <a:rPr lang="en-US" sz="2600" dirty="0">
                <a:solidFill>
                  <a:srgbClr val="292934"/>
                </a:solidFill>
                <a:latin typeface="Calibri" panose="020F0502020204030204" pitchFamily="34" charset="0"/>
              </a:rPr>
              <a:t>For difficult content ideas, students might need to practice applying new ideas in </a:t>
            </a:r>
            <a:r>
              <a:rPr lang="en-US" sz="2600" dirty="0">
                <a:solidFill>
                  <a:srgbClr val="C00000"/>
                </a:solidFill>
                <a:latin typeface="Calibri" panose="020F0502020204030204" pitchFamily="34" charset="0"/>
              </a:rPr>
              <a:t>[one/two/many] </a:t>
            </a:r>
            <a:r>
              <a:rPr lang="en-US" sz="2600" dirty="0">
                <a:solidFill>
                  <a:srgbClr val="292934"/>
                </a:solidFill>
                <a:latin typeface="Calibri" panose="020F0502020204030204" pitchFamily="34" charset="0"/>
              </a:rPr>
              <a:t>different contexts.</a:t>
            </a:r>
          </a:p>
          <a:p>
            <a:pPr marL="320040" lvl="1" indent="-320040" eaLnBrk="0" fontAlgn="base" hangingPunct="0">
              <a:spcBef>
                <a:spcPts val="600"/>
              </a:spcBef>
              <a:spcAft>
                <a:spcPct val="0"/>
              </a:spcAft>
              <a:buClr>
                <a:srgbClr val="93A299"/>
              </a:buClr>
              <a:buSzPct val="85000"/>
              <a:buFont typeface="Calibri" panose="020F0502020204030204" pitchFamily="34" charset="0"/>
              <a:buAutoNum type="arabicPeriod"/>
              <a:defRPr/>
            </a:pPr>
            <a:r>
              <a:rPr lang="en-US" sz="2600" dirty="0">
                <a:solidFill>
                  <a:srgbClr val="C00000"/>
                </a:solidFill>
                <a:latin typeface="Calibri" panose="020F0502020204030204" pitchFamily="34" charset="0"/>
              </a:rPr>
              <a:t>[True/false]: </a:t>
            </a:r>
            <a:r>
              <a:rPr lang="en-US" sz="2600" dirty="0">
                <a:solidFill>
                  <a:srgbClr val="292934"/>
                </a:solidFill>
                <a:latin typeface="Calibri" panose="020F0502020204030204" pitchFamily="34" charset="0"/>
              </a:rPr>
              <a:t>Use-and-apply questions or activities are used primarily for student assessment at the end of a unit.</a:t>
            </a:r>
          </a:p>
          <a:p>
            <a:pPr marL="320040" lvl="1" indent="-320040" eaLnBrk="0" fontAlgn="base" hangingPunct="0">
              <a:spcBef>
                <a:spcPts val="600"/>
              </a:spcBef>
              <a:spcAft>
                <a:spcPct val="0"/>
              </a:spcAft>
              <a:buClr>
                <a:srgbClr val="93A299"/>
              </a:buClr>
              <a:buSzPct val="85000"/>
              <a:buFont typeface="Calibri" panose="020F0502020204030204" pitchFamily="34" charset="0"/>
              <a:buAutoNum type="arabicPeriod"/>
              <a:defRPr/>
            </a:pPr>
            <a:r>
              <a:rPr lang="en-US" sz="2600" dirty="0">
                <a:solidFill>
                  <a:srgbClr val="292934"/>
                </a:solidFill>
                <a:latin typeface="Calibri" panose="020F0502020204030204" pitchFamily="34" charset="0"/>
              </a:rPr>
              <a:t>It’s appropriate for teachers to ask </a:t>
            </a:r>
            <a:r>
              <a:rPr lang="en-US" sz="2600" dirty="0">
                <a:solidFill>
                  <a:srgbClr val="C00000"/>
                </a:solidFill>
                <a:latin typeface="Calibri" panose="020F0502020204030204" pitchFamily="34" charset="0"/>
              </a:rPr>
              <a:t>[elicit/probe/challenge] </a:t>
            </a:r>
            <a:r>
              <a:rPr lang="en-US" sz="2600" dirty="0">
                <a:solidFill>
                  <a:srgbClr val="292934"/>
                </a:solidFill>
                <a:latin typeface="Calibri" panose="020F0502020204030204" pitchFamily="34" charset="0"/>
              </a:rPr>
              <a:t>questions during a use-and-apply activity.</a:t>
            </a:r>
          </a:p>
          <a:p>
            <a:pPr marL="320040" lvl="1" indent="-320040" eaLnBrk="0" fontAlgn="base" hangingPunct="0">
              <a:spcBef>
                <a:spcPts val="600"/>
              </a:spcBef>
              <a:spcAft>
                <a:spcPct val="0"/>
              </a:spcAft>
              <a:buClr>
                <a:srgbClr val="93A299"/>
              </a:buClr>
              <a:buSzPct val="85000"/>
              <a:buFont typeface="Calibri" panose="020F0502020204030204" pitchFamily="34" charset="0"/>
              <a:buAutoNum type="arabicPeriod"/>
              <a:defRPr/>
            </a:pPr>
            <a:r>
              <a:rPr lang="en-US" sz="2600" dirty="0">
                <a:solidFill>
                  <a:srgbClr val="292934"/>
                </a:solidFill>
                <a:latin typeface="Calibri" panose="020F0502020204030204" pitchFamily="34" charset="0"/>
              </a:rPr>
              <a:t>Teachers should </a:t>
            </a:r>
            <a:r>
              <a:rPr lang="en-US" sz="2600" dirty="0">
                <a:solidFill>
                  <a:srgbClr val="C00000"/>
                </a:solidFill>
                <a:latin typeface="Calibri" panose="020F0502020204030204" pitchFamily="34" charset="0"/>
              </a:rPr>
              <a:t>[never/judiciously/always] </a:t>
            </a:r>
            <a:r>
              <a:rPr lang="en-US" sz="2600" dirty="0">
                <a:solidFill>
                  <a:srgbClr val="292934"/>
                </a:solidFill>
                <a:latin typeface="Calibri" panose="020F0502020204030204" pitchFamily="34" charset="0"/>
              </a:rPr>
              <a:t>tell students about science ideas they are missing or stating inaccurately.  </a:t>
            </a:r>
          </a:p>
          <a:p>
            <a:pPr marL="0" lvl="1" eaLnBrk="0" fontAlgn="base" hangingPunct="0">
              <a:spcBef>
                <a:spcPct val="20000"/>
              </a:spcBef>
              <a:spcAft>
                <a:spcPct val="0"/>
              </a:spcAft>
              <a:buClr>
                <a:srgbClr val="93A299"/>
              </a:buClr>
              <a:buSzPct val="85000"/>
              <a:buFont typeface="Calibri" panose="020F0502020204030204" pitchFamily="34" charset="0"/>
              <a:buNone/>
              <a:defRPr/>
            </a:pPr>
            <a:r>
              <a:rPr lang="en-US" sz="3200" dirty="0">
                <a:solidFill>
                  <a:srgbClr val="292934"/>
                </a:solidFill>
                <a:latin typeface="Calibri" panose="020F0502020204030204" pitchFamily="34" charset="0"/>
              </a:rPr>
              <a:t> </a:t>
            </a:r>
          </a:p>
          <a:p>
            <a:pPr marL="182563" lvl="1" indent="-182563" eaLnBrk="0" fontAlgn="base" hangingPunct="0">
              <a:spcBef>
                <a:spcPct val="20000"/>
              </a:spcBef>
              <a:spcAft>
                <a:spcPct val="0"/>
              </a:spcAft>
              <a:buClr>
                <a:srgbClr val="93A299"/>
              </a:buClr>
              <a:buSzPct val="85000"/>
              <a:buFont typeface="Arial" charset="0"/>
              <a:buChar char="•"/>
              <a:defRPr/>
            </a:pPr>
            <a:endParaRPr lang="en-US" sz="3200" dirty="0">
              <a:solidFill>
                <a:srgbClr val="292934"/>
              </a:solidFill>
              <a:latin typeface="Calibri" panose="020F0502020204030204" pitchFamily="34" charset="0"/>
            </a:endParaRPr>
          </a:p>
          <a:p>
            <a:pPr marL="182563" lvl="1" indent="-182563" eaLnBrk="0" fontAlgn="base" hangingPunct="0">
              <a:spcBef>
                <a:spcPct val="20000"/>
              </a:spcBef>
              <a:spcAft>
                <a:spcPct val="0"/>
              </a:spcAft>
              <a:buClr>
                <a:srgbClr val="93A299"/>
              </a:buClr>
              <a:buSzPct val="85000"/>
              <a:buFont typeface="Arial" charset="0"/>
              <a:buChar char="•"/>
              <a:defRPr/>
            </a:pPr>
            <a:endParaRPr lang="en-US" sz="2800" dirty="0">
              <a:solidFill>
                <a:srgbClr val="292934"/>
              </a:solidFill>
              <a:latin typeface="Calibri" panose="020F0502020204030204" pitchFamily="34" charset="0"/>
            </a:endParaRPr>
          </a:p>
          <a:p>
            <a:pPr marL="182563" lvl="1" indent="-182563" eaLnBrk="0" fontAlgn="base" hangingPunct="0">
              <a:spcBef>
                <a:spcPct val="20000"/>
              </a:spcBef>
              <a:spcAft>
                <a:spcPct val="0"/>
              </a:spcAft>
              <a:buClr>
                <a:srgbClr val="93A299"/>
              </a:buClr>
              <a:buSzPct val="85000"/>
              <a:buFont typeface="Arial" charset="0"/>
              <a:buChar char="•"/>
              <a:defRPr/>
            </a:pPr>
            <a:endParaRPr lang="en-US" sz="2400" dirty="0">
              <a:solidFill>
                <a:srgbClr val="292934"/>
              </a:solidFill>
              <a:latin typeface="Calibri" panose="020F0502020204030204" pitchFamily="34" charset="0"/>
            </a:endParaRPr>
          </a:p>
        </p:txBody>
      </p:sp>
    </p:spTree>
    <p:extLst>
      <p:ext uri="{BB962C8B-B14F-4D97-AF65-F5344CB8AC3E}">
        <p14:creationId xmlns:p14="http://schemas.microsoft.com/office/powerpoint/2010/main" val="256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SPeCT Template">
  <a:themeElements>
    <a:clrScheme name="Custom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19277</TotalTime>
  <Words>10348</Words>
  <Application>Microsoft Office PowerPoint</Application>
  <PresentationFormat>On-screen Show (4:3)</PresentationFormat>
  <Paragraphs>1078</Paragraphs>
  <Slides>74</Slides>
  <Notes>74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74</vt:i4>
      </vt:variant>
    </vt:vector>
  </HeadingPairs>
  <TitlesOfParts>
    <vt:vector size="82" baseType="lpstr">
      <vt:lpstr>Arial</vt:lpstr>
      <vt:lpstr>Calibri</vt:lpstr>
      <vt:lpstr>Lucida Sans Unicode</vt:lpstr>
      <vt:lpstr>Symbol</vt:lpstr>
      <vt:lpstr>Clarity</vt:lpstr>
      <vt:lpstr>Custom Design</vt:lpstr>
      <vt:lpstr>RESPeCT Template</vt:lpstr>
      <vt:lpstr>1_Clarity</vt:lpstr>
      <vt:lpstr>RESPeCT PD pROGRAM</vt:lpstr>
      <vt:lpstr>Agenda for Day 5 </vt:lpstr>
      <vt:lpstr>Trends in Reflections</vt:lpstr>
      <vt:lpstr> Norms for Working Together: The Basics </vt:lpstr>
      <vt:lpstr> Norms for Working Together: The Heart  </vt:lpstr>
      <vt:lpstr>PowerPoint Presentation</vt:lpstr>
      <vt:lpstr>Focus for the Week</vt:lpstr>
      <vt:lpstr>Today’s Focus Questions</vt:lpstr>
      <vt:lpstr>Check Your Understanding of Strategy 6</vt:lpstr>
      <vt:lpstr>Use and Apply Your Content Deepening Knowledge</vt:lpstr>
      <vt:lpstr>Planning Science Lessons: Quick Write</vt:lpstr>
      <vt:lpstr>Lesson Analysis: Focus Question 1</vt:lpstr>
      <vt:lpstr>The TIMSS Video Study Findings and the Science Content Storyline Lens</vt:lpstr>
      <vt:lpstr>Lesson Analysis: Focus Question 2</vt:lpstr>
      <vt:lpstr>PowerPoint Presentation</vt:lpstr>
      <vt:lpstr>Purpose and Key Features of Strategy A</vt:lpstr>
      <vt:lpstr>A Main Learning Goal Is …</vt:lpstr>
      <vt:lpstr>A Main Learning Goal Is NOT …</vt:lpstr>
      <vt:lpstr>Definitions: One Main Learning Goal and Science Ideas </vt:lpstr>
      <vt:lpstr>Practice Identifying Student Ideas and Science Ideas</vt:lpstr>
      <vt:lpstr>Practice Identifying Student Ideas and Science Ideas in a Class Discussion</vt:lpstr>
      <vt:lpstr>Science Ideas That Support the Main Learning Goal</vt:lpstr>
      <vt:lpstr>Practice Identifying Main Learning Goals</vt:lpstr>
      <vt:lpstr>Lesson Analysis: Strategy A</vt:lpstr>
      <vt:lpstr>Lesson Analysis: Review Lesson Context, Video Clip 1</vt:lpstr>
      <vt:lpstr>Lesson Analysis: Analyze the Video,  Video Clip 1</vt:lpstr>
      <vt:lpstr>Lesson Analysis: Review Lesson Context, Video Clip 2</vt:lpstr>
      <vt:lpstr>Lesson Analysis: Analyze the Video,  Video Clip 2 </vt:lpstr>
      <vt:lpstr>Lesson Analysis: Review Lesson Context, Video Clip 3</vt:lpstr>
      <vt:lpstr>Lesson Analysis: Analyze the Video,  Video Clip 3</vt:lpstr>
      <vt:lpstr>One Main Learning Goal?</vt:lpstr>
      <vt:lpstr>Examine the Sun’s Effect on Climate: Lesson 1</vt:lpstr>
      <vt:lpstr>The SUN’S EFFECT ON      CLIMATE</vt:lpstr>
      <vt:lpstr>PowerPoint Presentation</vt:lpstr>
      <vt:lpstr>PowerPoint Presentation</vt:lpstr>
      <vt:lpstr>Weather or Climate?</vt:lpstr>
      <vt:lpstr>Weather and Climate Video Clips</vt:lpstr>
      <vt:lpstr>Scenario 1: Midwest Thunderstorm</vt:lpstr>
      <vt:lpstr>Scenario 2: TV Weather Report</vt:lpstr>
      <vt:lpstr>PowerPoint Presentation</vt:lpstr>
      <vt:lpstr>Scenario 4: El Niño Explained</vt:lpstr>
      <vt:lpstr>PowerPoint Presentation</vt:lpstr>
      <vt:lpstr>PowerPoint Presentation</vt:lpstr>
      <vt:lpstr>PowerPoint Presentation</vt:lpstr>
      <vt:lpstr>PowerPoint Presentation</vt:lpstr>
      <vt:lpstr>PowerPoint Presentation</vt:lpstr>
      <vt:lpstr>US Climate–Zone Map</vt:lpstr>
      <vt:lpstr>Climate and Weather </vt:lpstr>
      <vt:lpstr>PowerPoint Presentation</vt:lpstr>
      <vt:lpstr> Unit Central Question </vt:lpstr>
      <vt:lpstr>PowerPoint Presentation</vt:lpstr>
      <vt:lpstr> Content Deepening: Focus Question 1 </vt:lpstr>
      <vt:lpstr>PowerPoint Presentation</vt:lpstr>
      <vt:lpstr>Investigating Temperature Patterns: Part 1</vt:lpstr>
      <vt:lpstr>PowerPoint Presentation</vt:lpstr>
      <vt:lpstr>Investigating Temperature Patterns: Part 2</vt:lpstr>
      <vt:lpstr>PowerPoint Presentation</vt:lpstr>
      <vt:lpstr>PowerPoint Presentation</vt:lpstr>
      <vt:lpstr>Investigating Temperature Patterns around the World</vt:lpstr>
      <vt:lpstr>PowerPoint Presentation</vt:lpstr>
      <vt:lpstr> Content Deepening: Focus Question 2 </vt:lpstr>
      <vt:lpstr>PowerPoint Presentation</vt:lpstr>
      <vt:lpstr>PowerPoint Presentation</vt:lpstr>
      <vt:lpstr>Investigating Temperature Patterns around the World</vt:lpstr>
      <vt:lpstr>PowerPoint Presentation</vt:lpstr>
      <vt:lpstr>Investigating Temperature Patterns around the World</vt:lpstr>
      <vt:lpstr>Reflect: Content Deepening Focus Questions</vt:lpstr>
      <vt:lpstr>Key Science Ideas</vt:lpstr>
      <vt:lpstr>Today’s Focus Questions</vt:lpstr>
      <vt:lpstr>Summary: Today’s Lesson Analysis Work</vt:lpstr>
      <vt:lpstr>Summary: Today’s Content Deepening Work</vt:lpstr>
      <vt:lpstr>Homework</vt:lpstr>
      <vt:lpstr> Extended 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648</cp:revision>
  <cp:lastPrinted>2014-06-23T12:21:22Z</cp:lastPrinted>
  <dcterms:created xsi:type="dcterms:W3CDTF">2014-06-10T18:20:14Z</dcterms:created>
  <dcterms:modified xsi:type="dcterms:W3CDTF">2020-01-07T23:41:06Z</dcterms:modified>
</cp:coreProperties>
</file>