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8"/>
  </p:notesMasterIdLst>
  <p:handoutMasterIdLst>
    <p:handoutMasterId r:id="rId69"/>
  </p:handoutMasterIdLst>
  <p:sldIdLst>
    <p:sldId id="299" r:id="rId3"/>
    <p:sldId id="410" r:id="rId4"/>
    <p:sldId id="411" r:id="rId5"/>
    <p:sldId id="412" r:id="rId6"/>
    <p:sldId id="413" r:id="rId7"/>
    <p:sldId id="303" r:id="rId8"/>
    <p:sldId id="414" r:id="rId9"/>
    <p:sldId id="415" r:id="rId10"/>
    <p:sldId id="416" r:id="rId11"/>
    <p:sldId id="417" r:id="rId12"/>
    <p:sldId id="418" r:id="rId13"/>
    <p:sldId id="419" r:id="rId14"/>
    <p:sldId id="420" r:id="rId15"/>
    <p:sldId id="421" r:id="rId16"/>
    <p:sldId id="368" r:id="rId17"/>
    <p:sldId id="441" r:id="rId18"/>
    <p:sldId id="370" r:id="rId19"/>
    <p:sldId id="371" r:id="rId20"/>
    <p:sldId id="372" r:id="rId21"/>
    <p:sldId id="373" r:id="rId22"/>
    <p:sldId id="374" r:id="rId23"/>
    <p:sldId id="375" r:id="rId24"/>
    <p:sldId id="376" r:id="rId25"/>
    <p:sldId id="377" r:id="rId26"/>
    <p:sldId id="378" r:id="rId27"/>
    <p:sldId id="433" r:id="rId28"/>
    <p:sldId id="380" r:id="rId29"/>
    <p:sldId id="381" r:id="rId30"/>
    <p:sldId id="434" r:id="rId31"/>
    <p:sldId id="383" r:id="rId32"/>
    <p:sldId id="384" r:id="rId33"/>
    <p:sldId id="435" r:id="rId34"/>
    <p:sldId id="386" r:id="rId35"/>
    <p:sldId id="387" r:id="rId36"/>
    <p:sldId id="442" r:id="rId37"/>
    <p:sldId id="388" r:id="rId38"/>
    <p:sldId id="389" r:id="rId39"/>
    <p:sldId id="436" r:id="rId40"/>
    <p:sldId id="391" r:id="rId41"/>
    <p:sldId id="392" r:id="rId42"/>
    <p:sldId id="437" r:id="rId43"/>
    <p:sldId id="394" r:id="rId44"/>
    <p:sldId id="396" r:id="rId45"/>
    <p:sldId id="438" r:id="rId46"/>
    <p:sldId id="398" r:id="rId47"/>
    <p:sldId id="399" r:id="rId48"/>
    <p:sldId id="400" r:id="rId49"/>
    <p:sldId id="401" r:id="rId50"/>
    <p:sldId id="439" r:id="rId51"/>
    <p:sldId id="403" r:id="rId52"/>
    <p:sldId id="404" r:id="rId53"/>
    <p:sldId id="405" r:id="rId54"/>
    <p:sldId id="440" r:id="rId55"/>
    <p:sldId id="407" r:id="rId56"/>
    <p:sldId id="422" r:id="rId57"/>
    <p:sldId id="423" r:id="rId58"/>
    <p:sldId id="424" r:id="rId59"/>
    <p:sldId id="425" r:id="rId60"/>
    <p:sldId id="426" r:id="rId61"/>
    <p:sldId id="427" r:id="rId62"/>
    <p:sldId id="428" r:id="rId63"/>
    <p:sldId id="429" r:id="rId64"/>
    <p:sldId id="430" r:id="rId65"/>
    <p:sldId id="431" r:id="rId66"/>
    <p:sldId id="432" r:id="rId67"/>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921"/>
    <a:srgbClr val="000000"/>
    <a:srgbClr val="F6F434"/>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autoAdjust="0"/>
    <p:restoredTop sz="75627" autoAdjust="0"/>
  </p:normalViewPr>
  <p:slideViewPr>
    <p:cSldViewPr>
      <p:cViewPr varScale="1">
        <p:scale>
          <a:sx n="85" d="100"/>
          <a:sy n="85" d="100"/>
        </p:scale>
        <p:origin x="30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1390" cy="36601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5437637" y="0"/>
            <a:ext cx="4161390" cy="366010"/>
          </a:xfrm>
          <a:prstGeom prst="rect">
            <a:avLst/>
          </a:prstGeom>
        </p:spPr>
        <p:txBody>
          <a:bodyPr vert="horz" lIns="94851" tIns="47425" rIns="94851" bIns="47425" rtlCol="0"/>
          <a:lstStyle>
            <a:lvl1pPr algn="r">
              <a:defRPr sz="1200"/>
            </a:lvl1pPr>
          </a:lstStyle>
          <a:p>
            <a:fld id="{0433BA63-D8A0-4426-BBA7-3C8F193DFC35}" type="datetimeFigureOut">
              <a:rPr lang="en-US" smtClean="0"/>
              <a:pPr/>
              <a:t>1/7/2020</a:t>
            </a:fld>
            <a:endParaRPr lang="en-US"/>
          </a:p>
        </p:txBody>
      </p:sp>
      <p:sp>
        <p:nvSpPr>
          <p:cNvPr id="4" name="Footer Placeholder 3"/>
          <p:cNvSpPr>
            <a:spLocks noGrp="1"/>
          </p:cNvSpPr>
          <p:nvPr>
            <p:ph type="ftr" sz="quarter" idx="2"/>
          </p:nvPr>
        </p:nvSpPr>
        <p:spPr>
          <a:xfrm>
            <a:off x="1" y="6947941"/>
            <a:ext cx="4161390" cy="366010"/>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5437637" y="6947941"/>
            <a:ext cx="4161390" cy="366010"/>
          </a:xfrm>
          <a:prstGeom prst="rect">
            <a:avLst/>
          </a:prstGeom>
        </p:spPr>
        <p:txBody>
          <a:bodyPr vert="horz" lIns="94851" tIns="47425" rIns="94851" bIns="47425" rtlCol="0" anchor="b"/>
          <a:lstStyle>
            <a:lvl1pPr algn="r">
              <a:defRPr sz="1200"/>
            </a:lvl1pPr>
          </a:lstStyle>
          <a:p>
            <a:fld id="{1EAF1224-71D9-4D57-9228-63E84795514A}" type="slidenum">
              <a:rPr lang="en-US" smtClean="0"/>
              <a:pPr/>
              <a:t>‹#›</a:t>
            </a:fld>
            <a:endParaRPr lang="en-US"/>
          </a:p>
        </p:txBody>
      </p:sp>
    </p:spTree>
    <p:extLst>
      <p:ext uri="{BB962C8B-B14F-4D97-AF65-F5344CB8AC3E}">
        <p14:creationId xmlns:p14="http://schemas.microsoft.com/office/powerpoint/2010/main" val="357549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81861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charset="0"/>
              </a:rPr>
              <a:t>7 min</a:t>
            </a:r>
          </a:p>
          <a:p>
            <a:pPr lvl="0"/>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Participants can refer to the information on strategy 7</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booklet to identify a variety of ways in which key science ideas in a lesson</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can be </a:t>
            </a:r>
            <a:r>
              <a:rPr lang="en-US" sz="1200" kern="1200" dirty="0">
                <a:solidFill>
                  <a:schemeClr val="tx1"/>
                </a:solidFill>
                <a:effectLst/>
                <a:latin typeface="+mn-lt"/>
                <a:ea typeface="+mn-ea"/>
                <a:cs typeface="+mn-cs"/>
              </a:rPr>
              <a:t>synthesized</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“Toward the end of a unit, an entire lesson may be devoted to strategy 7, which engages students in synthesizing and summarizing science ideas across several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Discuss the second question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In strategy I, the </a:t>
            </a:r>
            <a:r>
              <a:rPr lang="en-US" sz="1200" i="1" u="none" kern="1200" dirty="0">
                <a:solidFill>
                  <a:schemeClr val="tx1"/>
                </a:solidFill>
                <a:latin typeface="+mn-lt"/>
                <a:ea typeface="+mn-ea"/>
                <a:cs typeface="+mn-cs"/>
              </a:rPr>
              <a:t>teacher</a:t>
            </a:r>
            <a:r>
              <a:rPr lang="en-US" sz="1200" kern="1200" dirty="0">
                <a:solidFill>
                  <a:schemeClr val="tx1"/>
                </a:solidFill>
                <a:latin typeface="+mn-lt"/>
                <a:ea typeface="+mn-ea"/>
                <a:cs typeface="+mn-cs"/>
              </a:rPr>
              <a:t> creates a summary of key science ideas in the lesson. Strategy 7, however, engages </a:t>
            </a:r>
            <a:r>
              <a:rPr lang="en-US" sz="1200" i="1" u="none" kern="1200" dirty="0">
                <a:solidFill>
                  <a:schemeClr val="tx1"/>
                </a:solidFill>
                <a:latin typeface="+mn-lt"/>
                <a:ea typeface="+mn-ea"/>
                <a:cs typeface="+mn-cs"/>
              </a:rPr>
              <a:t>students</a:t>
            </a:r>
            <a:r>
              <a:rPr lang="en-US" sz="1200" kern="1200" dirty="0">
                <a:solidFill>
                  <a:schemeClr val="tx1"/>
                </a:solidFill>
                <a:latin typeface="+mn-lt"/>
                <a:ea typeface="+mn-ea"/>
                <a:cs typeface="+mn-cs"/>
              </a:rPr>
              <a:t> in synthesizing and summarizing key science ideas in the lesson. When </a:t>
            </a:r>
            <a:r>
              <a:rPr lang="en-US" sz="1200" i="1" u="none" kern="1200" dirty="0">
                <a:solidFill>
                  <a:schemeClr val="tx1"/>
                </a:solidFill>
                <a:latin typeface="+mn-lt"/>
                <a:ea typeface="+mn-ea"/>
                <a:cs typeface="+mn-cs"/>
              </a:rPr>
              <a:t>students themselves </a:t>
            </a:r>
            <a:r>
              <a:rPr lang="en-US" sz="1200" kern="1200" dirty="0">
                <a:solidFill>
                  <a:schemeClr val="tx1"/>
                </a:solidFill>
                <a:latin typeface="+mn-lt"/>
                <a:ea typeface="+mn-ea"/>
                <a:cs typeface="+mn-cs"/>
              </a:rPr>
              <a:t>perform this work, it makes their thinking visible, engages them in active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and reveals to the teacher any misunderstandings or gaps in knowledge. Using both strategies brings coherence to a science lesson and is a powerful way to end it.</a:t>
            </a:r>
          </a:p>
          <a:p>
            <a:pPr marL="365760" indent="-182880">
              <a:buFont typeface="Arial"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strategy 7, summarizing involves making connections between key science ideas, which helps students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synthesize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main learning goal or big idea in a lesson.</a:t>
            </a:r>
          </a:p>
          <a:p>
            <a:pPr marL="365760" indent="-182880">
              <a:buFont typeface="Arial" pitchFamily="34" charset="0"/>
              <a:buChar char="•"/>
            </a:pPr>
            <a:r>
              <a:rPr lang="en-US" sz="1200" kern="1200" dirty="0">
                <a:solidFill>
                  <a:schemeClr val="tx1"/>
                </a:solidFill>
                <a:latin typeface="+mn-lt"/>
                <a:ea typeface="+mn-ea"/>
                <a:cs typeface="+mn-cs"/>
              </a:rPr>
              <a:t>Summaries should focus on key science ideas, not activities; that is, focusing on “what we </a:t>
            </a:r>
            <a:r>
              <a:rPr lang="en-US" sz="1200" i="1" kern="1200" dirty="0">
                <a:solidFill>
                  <a:schemeClr val="tx1"/>
                </a:solidFill>
                <a:latin typeface="+mn-lt"/>
                <a:ea typeface="+mn-ea"/>
                <a:cs typeface="+mn-cs"/>
              </a:rPr>
              <a:t>learned</a:t>
            </a:r>
            <a:r>
              <a:rPr lang="en-US" sz="1200" kern="1200" dirty="0">
                <a:solidFill>
                  <a:schemeClr val="tx1"/>
                </a:solidFill>
                <a:latin typeface="+mn-lt"/>
                <a:ea typeface="+mn-ea"/>
                <a:cs typeface="+mn-cs"/>
              </a:rPr>
              <a:t>” versus “what we </a:t>
            </a:r>
            <a:r>
              <a:rPr lang="en-US" sz="1200" i="1" kern="1200" dirty="0">
                <a:solidFill>
                  <a:schemeClr val="tx1"/>
                </a:solidFill>
                <a:latin typeface="+mn-lt"/>
                <a:ea typeface="+mn-ea"/>
                <a:cs typeface="+mn-cs"/>
              </a:rPr>
              <a:t>did</a:t>
            </a:r>
            <a:r>
              <a:rPr lang="en-US" sz="1200" kern="1200" dirty="0">
                <a:solidFill>
                  <a:schemeClr val="tx1"/>
                </a:solidFill>
                <a:latin typeface="+mn-lt"/>
                <a:ea typeface="+mn-ea"/>
                <a:cs typeface="+mn-cs"/>
              </a:rPr>
              <a:t>.”</a:t>
            </a:r>
          </a:p>
          <a:p>
            <a:pPr marL="365760" indent="-182880">
              <a:buFont typeface="Arial" pitchFamily="34" charset="0"/>
              <a:buChar char="•"/>
            </a:pPr>
            <a:r>
              <a:rPr lang="en-US" sz="1200" kern="1200" dirty="0">
                <a:solidFill>
                  <a:schemeClr val="tx1"/>
                </a:solidFill>
                <a:latin typeface="+mn-lt"/>
                <a:ea typeface="+mn-ea"/>
                <a:cs typeface="+mn-cs"/>
              </a:rPr>
              <a:t>For a variety of reasons, a lesson sometimes ends before the main learning goal has been fully developed. However, summarizing work should still take place. For example, the teacher might say, “Our focus question today was </a:t>
            </a:r>
            <a:r>
              <a:rPr lang="en-US" sz="1200" i="1" kern="1200" dirty="0">
                <a:solidFill>
                  <a:schemeClr val="tx1"/>
                </a:solidFill>
                <a:latin typeface="+mn-lt"/>
                <a:ea typeface="+mn-ea"/>
                <a:cs typeface="+mn-cs"/>
              </a:rPr>
              <a:t>How do plants get their food? </a:t>
            </a:r>
            <a:r>
              <a:rPr lang="en-US" sz="1200" kern="1200" dirty="0">
                <a:solidFill>
                  <a:schemeClr val="tx1"/>
                </a:solidFill>
                <a:latin typeface="+mn-lt"/>
                <a:ea typeface="+mn-ea"/>
                <a:cs typeface="+mn-cs"/>
              </a:rPr>
              <a:t>What have we found out so far?” After students respond, the teacher could reply, “Yes, so far we’ve</a:t>
            </a:r>
            <a:r>
              <a:rPr lang="en-US" sz="1200" kern="1200" baseline="0" dirty="0">
                <a:solidFill>
                  <a:schemeClr val="tx1"/>
                </a:solidFill>
                <a:latin typeface="+mn-lt"/>
                <a:ea typeface="+mn-ea"/>
                <a:cs typeface="+mn-cs"/>
              </a:rPr>
              <a:t> discovered </a:t>
            </a:r>
            <a:r>
              <a:rPr lang="en-US" sz="1200" kern="1200" dirty="0">
                <a:solidFill>
                  <a:schemeClr val="tx1"/>
                </a:solidFill>
                <a:latin typeface="+mn-lt"/>
                <a:ea typeface="+mn-ea"/>
                <a:cs typeface="+mn-cs"/>
              </a:rPr>
              <a:t>that water and soil aren’t food for plants. But we still haven’t figured out what </a:t>
            </a:r>
            <a:r>
              <a:rPr lang="en-US" sz="1200" i="1" kern="1200" dirty="0">
                <a:solidFill>
                  <a:schemeClr val="tx1"/>
                </a:solidFill>
                <a:latin typeface="+mn-lt"/>
                <a:ea typeface="+mn-ea"/>
                <a:cs typeface="+mn-cs"/>
              </a:rPr>
              <a:t>is </a:t>
            </a:r>
            <a:r>
              <a:rPr lang="en-US" sz="1200" kern="1200" dirty="0">
                <a:solidFill>
                  <a:schemeClr val="tx1"/>
                </a:solidFill>
                <a:latin typeface="+mn-lt"/>
                <a:ea typeface="+mn-ea"/>
                <a:cs typeface="+mn-cs"/>
              </a:rPr>
              <a:t>food for plants. We’ll continue working on this question next time.”</a:t>
            </a:r>
            <a:r>
              <a:rPr lang="en-US" dirty="0"/>
              <a:t> </a:t>
            </a:r>
            <a:endParaRPr lang="en-US" sz="1200" kern="1200" dirty="0">
              <a:solidFill>
                <a:schemeClr val="tx1"/>
              </a:solidFill>
              <a:latin typeface="+mn-lt"/>
              <a:ea typeface="+mn-ea"/>
              <a:cs typeface="+mn-cs"/>
            </a:endParaRPr>
          </a:p>
          <a:p>
            <a:pPr lvl="0"/>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93803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r>
              <a:rPr lang="en-US" dirty="0"/>
              <a:t>a.</a:t>
            </a:r>
            <a:r>
              <a:rPr lang="en-US" baseline="0" dirty="0"/>
              <a:t> </a:t>
            </a:r>
            <a:r>
              <a:rPr lang="en-US" b="1" baseline="0" dirty="0"/>
              <a:t>Transition:</a:t>
            </a:r>
            <a:r>
              <a:rPr lang="en-US" baseline="0" dirty="0"/>
              <a:t> </a:t>
            </a:r>
            <a:r>
              <a:rPr lang="en-US" dirty="0"/>
              <a:t>This</a:t>
            </a:r>
            <a:r>
              <a:rPr lang="en-US" baseline="0" dirty="0"/>
              <a:t> slide marks the transition to video-based lesson analysis.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5812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Have participants locate Analysis Guides B and I (handout 6.1 in PD program binder) and spend 1 or 2 minutes reading the criteria for strategy B: Setting the purpose</a:t>
            </a:r>
            <a:r>
              <a:rPr lang="en-US" sz="1200" u="none" strike="noStrike" kern="1200" baseline="0" dirty="0">
                <a:solidFill>
                  <a:schemeClr val="tx1"/>
                </a:solidFill>
                <a:effectLst/>
                <a:latin typeface="+mn-lt"/>
                <a:ea typeface="+mn-ea"/>
                <a:cs typeface="+mn-cs"/>
              </a:rPr>
              <a:t>.</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“Keep the criteria for strategy B in mind as you watch the first clip from the beginning of 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 about the Sun’s effect</a:t>
            </a:r>
            <a:r>
              <a:rPr lang="en-US" sz="1200" kern="1200" baseline="0" dirty="0">
                <a:solidFill>
                  <a:schemeClr val="tx1"/>
                </a:solidFill>
                <a:latin typeface="+mn-lt"/>
                <a:ea typeface="+mn-ea"/>
                <a:cs typeface="+mn-cs"/>
              </a:rPr>
              <a:t> on climate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Give participants a couple of minutes to read and think about the lesson context at the top of the video transcript (handout 6.2).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0" kern="1200" baseline="0" dirty="0">
                <a:solidFill>
                  <a:schemeClr val="tx1"/>
                </a:solidFill>
                <a:latin typeface="+mn-lt"/>
                <a:ea typeface="+mn-ea"/>
                <a:cs typeface="+mn-cs"/>
              </a:rPr>
              <a:t>This video has two clips (1 and 2). At this point, show only the first clip (47.1 seconds).</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beginning of this lesson match the criteria for strategy B?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The teacher reviews the focus question in language students can understand and highlights the idea of identifying patterns. It seems to be an appropriate opening for the lesson, and students should be able to anticipate the implied main learning goal: There are observable temperature patterns at different latitudes and times of the year.</a:t>
            </a:r>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56588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Allow participants 1 or 2 minutes to read the six criteria in the analysis guide for strategy I: Summarizing key science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“Keep the criteria for strategy I in mind as you watch the next clip from the end of the same SEC lesson.”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Give participants a couple of minutes to review the lesson context at the top of the video transcript (handout 6.2).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Show the second video clip.</a:t>
            </a:r>
          </a:p>
          <a:p>
            <a:endParaRPr lang="en-US" sz="1200" b="0"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This clip begins at segment 00:00:56.4. </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end of this lesson match the criteria for strategy I? How well does the summary statement match the beginning of the lesson?”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At the beginning of the second video clip, students articulate patterns they identified in the data: “It’s warmer in July than January” in the Northern Hemisphere, and “it’s warmer in January than July” in the Southern Hemisphere (video segments 00:01:20.7–00:02:06.0).</a:t>
            </a:r>
          </a:p>
          <a:p>
            <a:pPr marL="365760" indent="-182880">
              <a:buFont typeface="Arial" pitchFamily="34" charset="0"/>
              <a:buChar char="•"/>
            </a:pPr>
            <a:r>
              <a:rPr lang="en-US" sz="1200" kern="1200" dirty="0">
                <a:solidFill>
                  <a:schemeClr val="tx1"/>
                </a:solidFill>
                <a:latin typeface="+mn-lt"/>
                <a:ea typeface="+mn-ea"/>
                <a:cs typeface="+mn-cs"/>
              </a:rPr>
              <a:t>At segment 00:02:34.7, rather than articulating the pattern, the student poses </a:t>
            </a:r>
            <a:r>
              <a:rPr lang="en-US" sz="1200" kern="1200" baseline="0" dirty="0">
                <a:solidFill>
                  <a:schemeClr val="tx1"/>
                </a:solidFill>
                <a:latin typeface="+mn-lt"/>
                <a:ea typeface="+mn-ea"/>
                <a:cs typeface="+mn-cs"/>
              </a:rPr>
              <a:t>the question</a:t>
            </a:r>
            <a:r>
              <a:rPr lang="en-US" sz="1200" kern="1200" dirty="0">
                <a:solidFill>
                  <a:schemeClr val="tx1"/>
                </a:solidFill>
                <a:latin typeface="+mn-lt"/>
                <a:ea typeface="+mn-ea"/>
                <a:cs typeface="+mn-cs"/>
              </a:rPr>
              <a:t>, “Why do you think the temperatures are higher closer to the equator?” and responds, “Because the equator is warmer” (segment 00:02:40.5). Then echoing what Madison said, the teacher adds an idea: “The Sun’s rays [hit the] ‘middle of the Earth’” (segment 00:03:32.4). (That addition didn’t really clarify anything for me!) </a:t>
            </a:r>
          </a:p>
          <a:p>
            <a:pPr marL="365760" indent="-182880">
              <a:buFont typeface="Arial" pitchFamily="34" charset="0"/>
              <a:buChar char="•"/>
            </a:pPr>
            <a:r>
              <a:rPr lang="en-US" sz="1200" kern="1200" dirty="0">
                <a:solidFill>
                  <a:schemeClr val="tx1"/>
                </a:solidFill>
                <a:latin typeface="+mn-lt"/>
                <a:ea typeface="+mn-ea"/>
                <a:cs typeface="+mn-cs"/>
              </a:rPr>
              <a:t>Finally the teacher prompts students to summarize the second pattern: Temperatures are warmer closer to the equator and cooler farther away from the equator (segments 00:04:23.7–00:04:57.5).</a:t>
            </a:r>
          </a:p>
          <a:p>
            <a:pPr marL="365760" indent="-182880">
              <a:buFont typeface="Arial" pitchFamily="34" charset="0"/>
              <a:buChar char="•"/>
            </a:pPr>
            <a:r>
              <a:rPr lang="en-US" sz="1200" kern="1200" dirty="0">
                <a:solidFill>
                  <a:schemeClr val="tx1"/>
                </a:solidFill>
                <a:latin typeface="+mn-lt"/>
                <a:ea typeface="+mn-ea"/>
                <a:cs typeface="+mn-cs"/>
              </a:rPr>
              <a:t>The summary might have been better had the teacher focused simply on clearly identifying the two patterns in the data </a:t>
            </a:r>
            <a:r>
              <a:rPr lang="en-US" sz="1200" kern="1200" dirty="0">
                <a:solidFill>
                  <a:schemeClr val="tx1"/>
                </a:solidFill>
                <a:effectLst/>
                <a:latin typeface="+mn-lt"/>
                <a:ea typeface="+mn-ea"/>
                <a:cs typeface="+mn-cs"/>
              </a:rPr>
              <a:t>rather than asking whether temperatures are the same north or south in relation to temperatures at the equator (segment 00:04:57.5). I wonder whether students thought they should know about temperature variations. </a:t>
            </a:r>
            <a:r>
              <a:rPr lang="en-US" sz="1200" kern="1200" dirty="0">
                <a:solidFill>
                  <a:schemeClr val="tx1"/>
                </a:solidFill>
                <a:latin typeface="+mn-lt"/>
                <a:ea typeface="+mn-ea"/>
                <a:cs typeface="+mn-cs"/>
              </a:rPr>
              <a:t>I wonder whether students thought they should know at the end of the lesson why the equator is hotter. At this point, the question had no good answer and distracted from clearly identifying the two patterns students would be explaining in the remaining lessons in the sequence.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389857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lvl="0" fontAlgn="base"/>
            <a:r>
              <a:rPr lang="en-US" sz="1200" b="1" u="none" strike="noStrike" kern="1200" dirty="0">
                <a:solidFill>
                  <a:schemeClr val="tx1"/>
                </a:solidFill>
                <a:effectLst/>
                <a:latin typeface="+mn-lt"/>
                <a:ea typeface="+mn-ea"/>
                <a:cs typeface="+mn-cs"/>
              </a:rPr>
              <a:t>Note: </a:t>
            </a:r>
            <a:r>
              <a:rPr lang="en-US" sz="1200" u="none" strike="noStrike" kern="1200" dirty="0">
                <a:solidFill>
                  <a:schemeClr val="tx1"/>
                </a:solidFill>
                <a:effectLst/>
                <a:latin typeface="+mn-lt"/>
                <a:ea typeface="+mn-ea"/>
                <a:cs typeface="+mn-cs"/>
              </a:rPr>
              <a:t>This slide can be abridged</a:t>
            </a:r>
            <a:r>
              <a:rPr lang="en-US" sz="1200" u="none" strike="noStrike" kern="1200" baseline="0" dirty="0">
                <a:solidFill>
                  <a:schemeClr val="tx1"/>
                </a:solidFill>
                <a:effectLst/>
                <a:latin typeface="+mn-lt"/>
                <a:ea typeface="+mn-ea"/>
                <a:cs typeface="+mn-cs"/>
              </a:rPr>
              <a:t> or skipped if time is running short.</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Read the instructions on the slide and assign a two-part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 plan (parts A and B) to each participant.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Ask participants if they have any questions about the assignment.</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Individual reading-and-analysis time (5 min): </a:t>
            </a:r>
            <a:r>
              <a:rPr lang="en-US" sz="1200" u="none" strike="noStrike" kern="1200" dirty="0">
                <a:solidFill>
                  <a:schemeClr val="tx1"/>
                </a:solidFill>
                <a:effectLst/>
                <a:latin typeface="+mn-lt"/>
                <a:ea typeface="+mn-ea"/>
                <a:cs typeface="+mn-cs"/>
              </a:rPr>
              <a:t>“Answers the slide questions in your notebooks, keeping in mind the analysis-guide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(5 min): </a:t>
            </a:r>
            <a:r>
              <a:rPr lang="en-US" sz="1200" kern="1200" dirty="0">
                <a:solidFill>
                  <a:schemeClr val="tx1"/>
                </a:solidFill>
                <a:latin typeface="+mn-lt"/>
                <a:ea typeface="+mn-ea"/>
                <a:cs typeface="+mn-cs"/>
              </a:rPr>
              <a:t>Briefly discuss participants’ observations and questions for their assigned lesson plans.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see a close match between the main learning goal, the lesson focus question, and the summary. However, also welcome critiques and suggestions for improvement. Just make sure critiques are based on good understandings of the strategies involved.</a:t>
            </a:r>
            <a:r>
              <a:rPr lang="en-US" dirty="0"/>
              <a:t> </a:t>
            </a:r>
            <a:endParaRPr lang="en-US" sz="1200" kern="120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132611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228600" lvl="0" indent="-228600">
              <a:buFont typeface="+mj-lt"/>
              <a:buNone/>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work.</a:t>
            </a: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0" indent="-228600">
              <a:buFont typeface="+mj-lt"/>
              <a:buNone/>
            </a:pPr>
            <a:r>
              <a:rPr lang="en-US" sz="1200" kern="1200" dirty="0">
                <a:solidFill>
                  <a:schemeClr val="tx1"/>
                </a:solidFill>
                <a:latin typeface="+mn-lt"/>
                <a:ea typeface="+mn-ea"/>
                <a:cs typeface="+mn-cs"/>
              </a:rPr>
              <a:t>a. “Our content deepening work today will focus on science ideas about the Sun’s effect on climate from SEC lessons 2 through 4.”</a:t>
            </a:r>
          </a:p>
          <a:p>
            <a:pPr marL="228600" lvl="0" indent="-228600">
              <a:buFont typeface="+mj-lt"/>
              <a:buNone/>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Sun’s Effect on Climate Content Background Document and Common Student Ideas about the Sun’s Effect on Climate and Seasons.</a:t>
            </a:r>
          </a:p>
          <a:p>
            <a:pPr marL="228600" lvl="0" indent="-228600">
              <a:buFont typeface="+mj-lt"/>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205786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Review the unit central question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“Next, we’ll explore key science ideas about the Sun’s effect on climate from SEC lesson 2a.”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3009993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None/>
            </a:pPr>
            <a:r>
              <a:rPr lang="en-US" sz="1200" kern="1200" dirty="0">
                <a:solidFill>
                  <a:schemeClr val="tx1"/>
                </a:solidFill>
                <a:latin typeface="+mn-lt"/>
                <a:ea typeface="+mn-ea"/>
                <a:cs typeface="+mn-cs"/>
              </a:rPr>
              <a:t>a. Read the focus question on the slide. </a:t>
            </a:r>
          </a:p>
          <a:p>
            <a:pPr marL="228600" indent="-228600">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focus question will guide student learning throughout SEC lessons 2a and 2b.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question in their science notebooks and draw a box around it. Make sure they leave space below the question to write a</a:t>
            </a:r>
            <a:r>
              <a:rPr lang="en-US" sz="1200" kern="1200" baseline="0" dirty="0">
                <a:solidFill>
                  <a:schemeClr val="tx1"/>
                </a:solidFill>
                <a:latin typeface="+mn-lt"/>
                <a:ea typeface="+mn-ea"/>
                <a:cs typeface="+mn-cs"/>
              </a:rPr>
              <a:t> response later.</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Go over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824409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this investigation, you’ll work with a partner to explore variations in the intensity of light striking a surface at different angles.”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look over their supplies for this activity. Each pair should have a flashlight, a plastic tray, two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sheets of graph paper, and a pencil.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361167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Read the instructions on the slide and emphasize the importance of following them carefully.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“Work with your partner to complete the tasks on the slide.”</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c. Make sure participants tape a sheet of graph paper to the top surface</a:t>
            </a:r>
            <a:r>
              <a:rPr lang="en-US" sz="1600" kern="1200" baseline="0" dirty="0">
                <a:solidFill>
                  <a:schemeClr val="tx1"/>
                </a:solidFill>
                <a:latin typeface="+mn-lt"/>
                <a:ea typeface="+mn-ea"/>
                <a:cs typeface="+mn-cs"/>
              </a:rPr>
              <a:t> of the tray before they begin</a:t>
            </a:r>
            <a:r>
              <a:rPr lang="en-US" sz="1600" kern="1200" dirty="0">
                <a:solidFill>
                  <a:schemeClr val="tx1"/>
                </a:solidFill>
                <a:latin typeface="+mn-lt"/>
                <a:ea typeface="+mn-ea"/>
                <a:cs typeface="+mn-cs"/>
              </a:rPr>
              <a:t> each scenario.</a:t>
            </a:r>
            <a:r>
              <a:rPr lang="en-US" sz="1050" kern="1200" dirty="0">
                <a:solidFill>
                  <a:schemeClr val="tx1"/>
                </a:solidFill>
                <a:latin typeface="+mn-lt"/>
                <a:ea typeface="+mn-ea"/>
                <a:cs typeface="+mn-cs"/>
              </a:rPr>
              <a:t> </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2735465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Read the instructions and questions on the slide.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your partner to complete the task on the slide. Then discuss your observations and answer the questions as concisely as possible in your science notebooks.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Probe and challenge participants’ responses and elicit differing points of view.</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2391168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“This diagram shows parallel ray’s of sunlight approaching Earth’s surface.”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locate handout 2.2</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Sun’s Incoming Energy—Angle Related to Latitude) in their</a:t>
            </a:r>
            <a:r>
              <a:rPr lang="en-US" sz="1200" kern="1200" baseline="0" dirty="0">
                <a:solidFill>
                  <a:schemeClr val="tx1"/>
                </a:solidFill>
                <a:latin typeface="+mn-lt"/>
                <a:ea typeface="+mn-ea"/>
                <a:cs typeface="+mn-cs"/>
              </a:rPr>
              <a:t> lesson plans binders and refer to it throughout the investigation</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3856102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Read the instructions and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your elbow partner to complete these tasks and answer the question as concisely as possible in your notebooks.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Make sure to follow the instructions carefully.”</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refer to data and handouts from the previous session if they need to refresh their memories.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 Probe and challenge participants’ responses and elicit differing points of view.</a:t>
            </a:r>
            <a:r>
              <a:rPr lang="en-US" dirty="0"/>
              <a:t> </a:t>
            </a:r>
            <a:endParaRPr lang="en-US" sz="1050" kern="1200" dirty="0">
              <a:solidFill>
                <a:schemeClr val="tx1"/>
              </a:solidFill>
              <a:latin typeface="+mn-lt"/>
              <a:ea typeface="+mn-ea"/>
              <a:cs typeface="+mn-cs"/>
            </a:endParaRPr>
          </a:p>
          <a:p>
            <a:pPr marL="228600"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1033439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let’s explore ideas about the Sun’s effect on climate from SEC lesson 2b.”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a:p>
        </p:txBody>
      </p:sp>
    </p:spTree>
    <p:extLst>
      <p:ext uri="{BB962C8B-B14F-4D97-AF65-F5344CB8AC3E}">
        <p14:creationId xmlns:p14="http://schemas.microsoft.com/office/powerpoint/2010/main" val="735442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a. Review the focus question on the slide.</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b. “We’ll continue thinking about this question during the next investigation.”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that this focus question will guide student learning throughout lesson 2b.</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fontAlgn="base"/>
            <a:r>
              <a:rPr lang="en-US" sz="1200" u="none" strike="noStrike" kern="1200" dirty="0">
                <a:solidFill>
                  <a:schemeClr val="tx1"/>
                </a:solidFill>
                <a:effectLst/>
                <a:latin typeface="+mn-lt"/>
                <a:ea typeface="+mn-ea"/>
                <a:cs typeface="+mn-cs"/>
              </a:rPr>
              <a:t>a. “The diagram on this slide is similar to the previous one. But in this investigation, you and your partner will explore how the amount of solar radiation</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hitting Earth varies based on latitude.”</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b. Have participants locate handout 6.3 (The Sun’s Incoming Energy) in their PD</a:t>
            </a:r>
            <a:r>
              <a:rPr lang="en-US" sz="1600" kern="1200" baseline="0" dirty="0">
                <a:solidFill>
                  <a:schemeClr val="tx1"/>
                </a:solidFill>
                <a:latin typeface="+mn-lt"/>
                <a:ea typeface="+mn-ea"/>
                <a:cs typeface="+mn-cs"/>
              </a:rPr>
              <a:t> program binders</a:t>
            </a:r>
            <a:r>
              <a:rPr lang="en-US" sz="1600" kern="1200" dirty="0">
                <a:solidFill>
                  <a:schemeClr val="tx1"/>
                </a:solidFill>
                <a:latin typeface="+mn-lt"/>
                <a:ea typeface="+mn-ea"/>
                <a:cs typeface="+mn-cs"/>
              </a:rPr>
              <a:t> and let them know they’ll complete it during the investigation.</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lvl="0" indent="-228600">
              <a:buFont typeface="+mj-lt"/>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27</a:t>
            </a:fld>
            <a:endParaRPr lang="en-US"/>
          </a:p>
        </p:txBody>
      </p:sp>
    </p:spTree>
    <p:extLst>
      <p:ext uri="{BB962C8B-B14F-4D97-AF65-F5344CB8AC3E}">
        <p14:creationId xmlns:p14="http://schemas.microsoft.com/office/powerpoint/2010/main" val="1569443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fontAlgn="base"/>
            <a:r>
              <a:rPr lang="en-US" sz="1200" u="none" strike="noStrike" kern="1200" dirty="0">
                <a:solidFill>
                  <a:schemeClr val="tx1"/>
                </a:solidFill>
                <a:effectLst/>
                <a:latin typeface="+mn-lt"/>
                <a:ea typeface="+mn-ea"/>
                <a:cs typeface="+mn-cs"/>
              </a:rPr>
              <a:t>a. Read the instructions and questions on the slide and remind participants to follow the instructions carefully.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“Work with your partner to complete these tasks and answer the questions as concisely as possible in your</a:t>
            </a:r>
            <a:r>
              <a:rPr lang="en-US" sz="1200" kern="1200" baseline="0" dirty="0">
                <a:solidFill>
                  <a:schemeClr val="tx1"/>
                </a:solidFill>
                <a:latin typeface="+mn-lt"/>
                <a:ea typeface="+mn-ea"/>
                <a:cs typeface="+mn-cs"/>
              </a:rPr>
              <a:t> notebooks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Be prepared to share your observations and ideas with the group.”</a:t>
            </a:r>
            <a:endParaRPr lang="en-US" sz="120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Probe and challenge participants’ responses and elicit differing points of view.</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571249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Revisit the first content deepening focus question.</a:t>
            </a:r>
          </a:p>
          <a:p>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b. Remind participants that this focus question from SEC lessons 2a and 2b </a:t>
            </a:r>
            <a:r>
              <a:rPr lang="en-US" sz="1200" kern="1200" dirty="0">
                <a:solidFill>
                  <a:schemeClr val="tx1"/>
                </a:solidFill>
                <a:latin typeface="+mn-lt"/>
                <a:ea typeface="+mn-ea"/>
                <a:cs typeface="+mn-cs"/>
              </a:rPr>
              <a:t>appears in the scope and sequence and on the overview page for each lesson in their lesson plans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answer the focus question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a few participants to share their answers to this question with complete-sentence statements, using evidence from the investigations they just completed.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 participants share their responses, record key ideas on chart paper. Direct others to listen carefully to the responses and be prepared to agree, disagree, or add ideas from the investigations.</a:t>
            </a:r>
            <a:r>
              <a:rPr lang="en-US" sz="900" kern="1200" dirty="0">
                <a:solidFill>
                  <a:schemeClr val="tx1"/>
                </a:solidFill>
                <a:latin typeface="+mn-lt"/>
                <a:ea typeface="+mn-ea"/>
                <a:cs typeface="+mn-cs"/>
              </a:rPr>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7 min</a:t>
            </a:r>
          </a:p>
          <a:p>
            <a:pPr eaLnBrk="1" hangingPunct="1"/>
            <a:endParaRPr lang="en-US" dirty="0">
              <a:latin typeface="Arial" charset="0"/>
            </a:endParaRPr>
          </a:p>
          <a:p>
            <a:pPr defTabSz="881390">
              <a:defRPr/>
            </a:pPr>
            <a:r>
              <a:rPr lang="en-US" dirty="0"/>
              <a:t>a. Give participants time</a:t>
            </a:r>
            <a:r>
              <a:rPr lang="en-US" baseline="0" dirty="0"/>
              <a:t> </a:t>
            </a:r>
            <a:r>
              <a:rPr lang="en-US" dirty="0"/>
              <a:t>to review your feedback on their reflections from day 5 and offer reactions, comments, or follow-up questions. </a:t>
            </a:r>
          </a:p>
          <a:p>
            <a:pPr eaLnBrk="1" hangingPunct="1"/>
            <a:endParaRPr lang="en-US" dirty="0">
              <a:latin typeface="Arial" charset="0"/>
            </a:endParaRPr>
          </a:p>
          <a:p>
            <a:pPr eaLnBrk="1" hangingPunct="1"/>
            <a:endParaRPr lang="en-US" dirty="0">
              <a:latin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228600" lvl="1" indent="-228600" fontAlgn="base">
              <a:buNone/>
            </a:pPr>
            <a:r>
              <a:rPr lang="en-US" sz="1200" u="none" strike="noStrike" kern="1200" dirty="0">
                <a:solidFill>
                  <a:schemeClr val="tx1"/>
                </a:solidFill>
                <a:effectLst/>
                <a:latin typeface="+mn-lt"/>
                <a:ea typeface="+mn-ea"/>
                <a:cs typeface="+mn-cs"/>
              </a:rPr>
              <a:t>a. Highlight the key science ideas on the slide that answer the first content deepening focus question. </a:t>
            </a:r>
          </a:p>
          <a:p>
            <a:pPr marL="228600" lvl="1" indent="-228600" fontAlgn="base">
              <a:buAutoNum type="alphaLcPeriod"/>
            </a:pPr>
            <a:endParaRPr lang="en-US" sz="1200" u="none" strike="noStrike" kern="1200" dirty="0">
              <a:solidFill>
                <a:schemeClr val="tx1"/>
              </a:solidFill>
              <a:effectLst/>
              <a:latin typeface="+mn-lt"/>
              <a:ea typeface="+mn-ea"/>
              <a:cs typeface="+mn-cs"/>
            </a:endParaRPr>
          </a:p>
          <a:p>
            <a:pPr marL="228600" lvl="1" indent="-228600" fontAlgn="base">
              <a:buNone/>
            </a:pPr>
            <a:r>
              <a:rPr lang="en-US" sz="1200" u="none" strike="noStrike" kern="1200" dirty="0">
                <a:solidFill>
                  <a:schemeClr val="tx1"/>
                </a:solidFill>
                <a:effectLst/>
                <a:latin typeface="+mn-lt"/>
                <a:ea typeface="+mn-ea"/>
                <a:cs typeface="+mn-cs"/>
              </a:rPr>
              <a:t>b. </a:t>
            </a:r>
            <a:r>
              <a:rPr lang="en-US" sz="1200" b="0" u="none" strike="noStrike" kern="1200" dirty="0">
                <a:solidFill>
                  <a:schemeClr val="tx1"/>
                </a:solidFill>
                <a:effectLst/>
                <a:latin typeface="+mn-lt"/>
                <a:ea typeface="+mn-ea"/>
                <a:cs typeface="+mn-cs"/>
              </a:rPr>
              <a:t>Emphasize</a:t>
            </a:r>
            <a:r>
              <a:rPr lang="en-US" sz="1200" u="none" strike="noStrike" kern="1200" dirty="0">
                <a:solidFill>
                  <a:schemeClr val="tx1"/>
                </a:solidFill>
                <a:effectLst/>
                <a:latin typeface="+mn-lt"/>
                <a:ea typeface="+mn-ea"/>
                <a:cs typeface="+mn-cs"/>
              </a:rPr>
              <a:t> that participants’ observations from the investigations and the evidence they gathered helped to shape the answer to this question. </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“Does everyone agree that these key ideas answer our focus question? Would you like to add or revise anything?”</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d. Ask participants to write these key ideas under the focus question in their science notebooks.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“Our next investigation is from SEC lesson 3a.”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550314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fontAlgn="base">
              <a:buNone/>
            </a:pPr>
            <a:r>
              <a:rPr lang="en-US" sz="1200" u="none" strike="noStrike" kern="1200" dirty="0">
                <a:solidFill>
                  <a:schemeClr val="tx1"/>
                </a:solidFill>
                <a:effectLst/>
                <a:latin typeface="+mn-lt"/>
                <a:ea typeface="+mn-ea"/>
                <a:cs typeface="+mn-cs"/>
              </a:rPr>
              <a:t>a. Read the focus question on the slide. </a:t>
            </a:r>
          </a:p>
          <a:p>
            <a:pPr marL="228600" lvl="1" indent="-228600" fontAlgn="base">
              <a:buAutoNum type="alphaLcPeriod"/>
            </a:pPr>
            <a:endParaRPr lang="en-US" sz="1200" u="none" strike="noStrike"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b. Have participants write the question in their science notebooks and draw a box around it. Make sure they leave space below the question to write a response later.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this focus question will guide student learning throughout SEC lessons 3a and 3b.</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fontAlgn="base"/>
            <a:r>
              <a:rPr lang="en-US" sz="1200" u="none" strike="noStrike" kern="1200" dirty="0">
                <a:solidFill>
                  <a:schemeClr val="tx1"/>
                </a:solidFill>
                <a:effectLst/>
                <a:latin typeface="+mn-lt"/>
                <a:ea typeface="+mn-ea"/>
                <a:cs typeface="+mn-cs"/>
              </a:rPr>
              <a:t>a. “This slide shows a diagram of Earth’s orbit around the Sun. In each orbital position, one of Earth’s hemispheres is tilted toward the Sun, and one hemisphere is tilted away from the Sun.”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Have participants locate handout 3.1 (Earth’s Orbit</a:t>
            </a:r>
            <a:r>
              <a:rPr lang="en-US" sz="1200" u="none" strike="noStrike" kern="1200" baseline="0" dirty="0">
                <a:solidFill>
                  <a:schemeClr val="tx1"/>
                </a:solidFill>
                <a:effectLst/>
                <a:latin typeface="+mn-lt"/>
                <a:ea typeface="+mn-ea"/>
                <a:cs typeface="+mn-cs"/>
              </a:rPr>
              <a:t> around the Sun) </a:t>
            </a:r>
            <a:r>
              <a:rPr lang="en-US" sz="1200" u="none" strike="noStrike" kern="1200" dirty="0">
                <a:solidFill>
                  <a:schemeClr val="tx1"/>
                </a:solidFill>
                <a:effectLst/>
                <a:latin typeface="+mn-lt"/>
                <a:ea typeface="+mn-ea"/>
                <a:cs typeface="+mn-cs"/>
              </a:rPr>
              <a:t>in their lesson plans binders and refer to it throughout the investigation.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“In the next investigation, you and your partner will build a model to simulate Earth’s orbit around the Sun.”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look over the supplies they’ll need to build their Earth-Sun model: a </a:t>
            </a:r>
            <a:r>
              <a:rPr lang="en-US" sz="1200" kern="1200" dirty="0" err="1">
                <a:solidFill>
                  <a:schemeClr val="tx1"/>
                </a:solidFill>
                <a:latin typeface="+mn-lt"/>
                <a:ea typeface="+mn-ea"/>
                <a:cs typeface="+mn-cs"/>
              </a:rPr>
              <a:t>lightbulb</a:t>
            </a:r>
            <a:r>
              <a:rPr lang="en-US" sz="1200" kern="1200" dirty="0">
                <a:solidFill>
                  <a:schemeClr val="tx1"/>
                </a:solidFill>
                <a:latin typeface="+mn-lt"/>
                <a:ea typeface="+mn-ea"/>
                <a:cs typeface="+mn-cs"/>
              </a:rPr>
              <a:t> setup, a Hula Hoop, a Styrofoam ball, a wooden</a:t>
            </a:r>
            <a:r>
              <a:rPr lang="en-US" sz="1200" kern="1200" baseline="0" dirty="0">
                <a:solidFill>
                  <a:schemeClr val="tx1"/>
                </a:solidFill>
                <a:latin typeface="+mn-lt"/>
                <a:ea typeface="+mn-ea"/>
                <a:cs typeface="+mn-cs"/>
              </a:rPr>
              <a:t> stick, </a:t>
            </a:r>
            <a:r>
              <a:rPr lang="en-US" sz="1200" kern="1200" dirty="0">
                <a:solidFill>
                  <a:schemeClr val="tx1"/>
                </a:solidFill>
                <a:latin typeface="+mn-lt"/>
                <a:ea typeface="+mn-ea"/>
                <a:cs typeface="+mn-cs"/>
              </a:rPr>
              <a:t>a rubber band, two pushpins, and a stand to hold the model steady at a 23.5-degree angle.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extLst>
      <p:ext uri="{BB962C8B-B14F-4D97-AF65-F5344CB8AC3E}">
        <p14:creationId xmlns:p14="http://schemas.microsoft.com/office/powerpoint/2010/main" val="2958432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indent="-228600">
              <a:buAutoNum type="alphaLcPeriod"/>
            </a:pPr>
            <a:r>
              <a:rPr lang="en-US" sz="1200" kern="1200" dirty="0">
                <a:solidFill>
                  <a:schemeClr val="tx1"/>
                </a:solidFill>
                <a:latin typeface="+mn-lt"/>
                <a:ea typeface="+mn-ea"/>
                <a:cs typeface="+mn-cs"/>
              </a:rPr>
              <a:t>Discuss the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3125275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 min</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Read the instructions on the slide and remind participants to follow them carefully as they assemble their models.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While participants are working on their models, circulate around the room to answer questions and provide help as needed.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fontAlgn="base"/>
            <a:r>
              <a:rPr lang="en-US" sz="1200" u="none" strike="noStrike" kern="1200" dirty="0">
                <a:solidFill>
                  <a:schemeClr val="tx1"/>
                </a:solidFill>
                <a:effectLst/>
                <a:latin typeface="+mn-lt"/>
                <a:ea typeface="+mn-ea"/>
                <a:cs typeface="+mn-cs"/>
              </a:rPr>
              <a:t>a. Read the instructions and questions on the slide and remind participants to follow the instructions carefully.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your partner to complete each task on the slide, discuss your observations, and answer the questions as concisely as possible in your notebooks. Be prepared to share your ideas with the group.”</a:t>
            </a:r>
          </a:p>
          <a:p>
            <a:endParaRPr lang="en-US" sz="1600" b="1" kern="1200" dirty="0">
              <a:solidFill>
                <a:schemeClr val="tx1"/>
              </a:solidFill>
              <a:latin typeface="+mn-lt"/>
              <a:ea typeface="+mn-ea"/>
              <a:cs typeface="+mn-cs"/>
            </a:endParaRPr>
          </a:p>
          <a:p>
            <a:r>
              <a:rPr lang="en-US" sz="1600" b="0" kern="1200" dirty="0">
                <a:solidFill>
                  <a:schemeClr val="tx1"/>
                </a:solidFill>
                <a:latin typeface="+mn-lt"/>
                <a:ea typeface="+mn-ea"/>
                <a:cs typeface="+mn-cs"/>
              </a:rPr>
              <a:t>c. </a:t>
            </a:r>
            <a:r>
              <a:rPr lang="en-US" sz="1600" b="1" kern="1200" dirty="0">
                <a:solidFill>
                  <a:schemeClr val="tx1"/>
                </a:solidFill>
                <a:latin typeface="+mn-lt"/>
                <a:ea typeface="+mn-ea"/>
                <a:cs typeface="+mn-cs"/>
              </a:rPr>
              <a:t>Whole group:</a:t>
            </a:r>
            <a:r>
              <a:rPr lang="en-US" sz="1600" kern="1200" dirty="0">
                <a:solidFill>
                  <a:schemeClr val="tx1"/>
                </a:solidFill>
                <a:latin typeface="+mn-lt"/>
                <a:ea typeface="+mn-ea"/>
                <a:cs typeface="+mn-cs"/>
              </a:rPr>
              <a:t> Invite a few pairs to share their observations and answers to the questions. Probe and challenge participants’ responses and elicit differing points of view.</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extLst>
      <p:ext uri="{BB962C8B-B14F-4D97-AF65-F5344CB8AC3E}">
        <p14:creationId xmlns:p14="http://schemas.microsoft.com/office/powerpoint/2010/main" val="1804074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we’ll explore ideas about the Sun’s effect on climate from SEC lesson 3b.”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2548415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fontAlgn="base"/>
            <a:r>
              <a:rPr lang="en-US" sz="1200" u="none" strike="noStrike" kern="1200" dirty="0">
                <a:solidFill>
                  <a:schemeClr val="tx1"/>
                </a:solidFill>
                <a:effectLst/>
                <a:latin typeface="+mn-lt"/>
                <a:ea typeface="+mn-ea"/>
                <a:cs typeface="+mn-cs"/>
              </a:rPr>
              <a:t>a. Review the focus question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“We’ll continue thinking about this focus question during the next investigation.”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Remind participants that this focus question will guide student learning throughout lesson 3b.</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 this investigation, we’ll continue exploring Earth’s orbit around the Sun and the relationship between Earth’s tilt and seasons.”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Let participants know they’ll need their Earth-Sun model and handout 3.1 for this investigation as well.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411764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4CBD8A22-17BE-48DC-9408-6BFC81FB80E2}" type="slidenum">
              <a:rPr lang="en-US" smtClean="0"/>
              <a:pPr eaLnBrk="1" hangingPunct="1"/>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a:t>10 min</a:t>
            </a:r>
          </a:p>
          <a:p>
            <a:pPr eaLnBrk="1" hangingPunct="1"/>
            <a:endParaRPr lang="en-US" dirty="0"/>
          </a:p>
          <a:p>
            <a:pPr lvl="0" fontAlgn="base"/>
            <a:r>
              <a:rPr lang="en-US" sz="1200" u="none" strike="noStrike" kern="1200" dirty="0">
                <a:solidFill>
                  <a:schemeClr val="tx1"/>
                </a:solidFill>
                <a:effectLst/>
                <a:latin typeface="+mn-lt"/>
                <a:ea typeface="+mn-ea"/>
                <a:cs typeface="+mn-cs"/>
              </a:rPr>
              <a:t>a. Point out the three tasks on the slide. Allow 4–5 minutes for participants to write their responses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each participant share one idea about the science content storyline that she</a:t>
            </a:r>
            <a:r>
              <a:rPr lang="en-US" sz="1200" kern="1200" baseline="0" dirty="0">
                <a:solidFill>
                  <a:schemeClr val="tx1"/>
                </a:solidFill>
                <a:latin typeface="+mn-lt"/>
                <a:ea typeface="+mn-ea"/>
                <a:cs typeface="+mn-cs"/>
              </a:rPr>
              <a:t> or he </a:t>
            </a:r>
            <a:r>
              <a:rPr lang="en-US" sz="1200" kern="1200" dirty="0">
                <a:solidFill>
                  <a:schemeClr val="tx1"/>
                </a:solidFill>
                <a:latin typeface="+mn-lt"/>
                <a:ea typeface="+mn-ea"/>
                <a:cs typeface="+mn-cs"/>
              </a:rPr>
              <a:t>thinks is really important.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ask participants to share their questions. If you can answer them quickly, go ahead and do so. If a question needs a more detailed response, write it down and schedule a time to address it. </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529755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fontAlgn="base"/>
            <a:r>
              <a:rPr lang="en-US" sz="1200" u="none" strike="noStrike" kern="1200" dirty="0">
                <a:solidFill>
                  <a:schemeClr val="tx1"/>
                </a:solidFill>
                <a:effectLst/>
                <a:latin typeface="+mn-lt"/>
                <a:ea typeface="+mn-ea"/>
                <a:cs typeface="+mn-cs"/>
              </a:rPr>
              <a:t>a. Read the instructions and questions on the slide. Remind participants to follow the instructions carefully.</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Draw participants’ attention to the image of the North Star on the wall and emphasize its importance in Earth’s orbit around the Sun.</a:t>
            </a:r>
            <a:r>
              <a:rPr lang="en-US" sz="1050" u="none" strike="noStrike"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your partner to complete the tasks on the slide. Then discuss your observations and answer the questions as concisely as possible in</a:t>
            </a:r>
            <a:r>
              <a:rPr lang="en-US" sz="1200" kern="1200" baseline="0" dirty="0">
                <a:solidFill>
                  <a:schemeClr val="tx1"/>
                </a:solidFill>
                <a:latin typeface="+mn-lt"/>
                <a:ea typeface="+mn-ea"/>
                <a:cs typeface="+mn-cs"/>
              </a:rPr>
              <a:t> your notebooks</a:t>
            </a:r>
            <a:r>
              <a:rPr lang="en-US" sz="1200" kern="1200" dirty="0">
                <a:solidFill>
                  <a:schemeClr val="tx1"/>
                </a:solidFill>
                <a:latin typeface="+mn-lt"/>
                <a:ea typeface="+mn-ea"/>
                <a:cs typeface="+mn-cs"/>
              </a:rPr>
              <a:t>.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Probe and challenge participants’ responses and elicit differing points of view.</a:t>
            </a:r>
            <a:r>
              <a:rPr lang="en-US" dirty="0"/>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3416880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fontAlgn="base"/>
            <a:r>
              <a:rPr lang="en-US" sz="1200" u="none" strike="noStrike" kern="1200" dirty="0">
                <a:solidFill>
                  <a:schemeClr val="tx1"/>
                </a:solidFill>
                <a:effectLst/>
                <a:latin typeface="+mn-lt"/>
                <a:ea typeface="+mn-ea"/>
                <a:cs typeface="+mn-cs"/>
              </a:rPr>
              <a:t>a. Revisit the second content</a:t>
            </a:r>
            <a:r>
              <a:rPr lang="en-US" sz="1200" u="none" strike="noStrike" kern="1200" baseline="0" dirty="0">
                <a:solidFill>
                  <a:schemeClr val="tx1"/>
                </a:solidFill>
                <a:effectLst/>
                <a:latin typeface="+mn-lt"/>
                <a:ea typeface="+mn-ea"/>
                <a:cs typeface="+mn-cs"/>
              </a:rPr>
              <a:t> deepening </a:t>
            </a:r>
            <a:r>
              <a:rPr lang="en-US" sz="1200" u="none" strike="noStrike" kern="1200" dirty="0">
                <a:solidFill>
                  <a:schemeClr val="tx1"/>
                </a:solidFill>
                <a:effectLst/>
                <a:latin typeface="+mn-lt"/>
                <a:ea typeface="+mn-ea"/>
                <a:cs typeface="+mn-cs"/>
              </a:rPr>
              <a:t>focus question. </a:t>
            </a:r>
          </a:p>
          <a:p>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b. Remind participants that this focus question from SEC lessons 2a and 2b appears in the scope and sequence and on the overview page for each lesson in their lesson plans binders.  </a:t>
            </a:r>
          </a:p>
          <a:p>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answer the focus question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a few participants to share their answers to this question with complete-sentence statements, using evidence from the investigations they just completed.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 participants share their responses, record key ideas on chart paper. Direct others to listen carefully to the responses and be prepared to agree, disagree, or add ideas from the investigations.</a:t>
            </a:r>
            <a:r>
              <a:rPr lang="en-US" sz="900" kern="1200" dirty="0">
                <a:solidFill>
                  <a:schemeClr val="tx1"/>
                </a:solidFill>
                <a:latin typeface="+mn-lt"/>
                <a:ea typeface="+mn-ea"/>
                <a:cs typeface="+mn-cs"/>
              </a:rPr>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fontAlgn="base"/>
            <a:r>
              <a:rPr lang="en-US" sz="1200" u="none" strike="noStrike" kern="1200" dirty="0">
                <a:solidFill>
                  <a:schemeClr val="tx1"/>
                </a:solidFill>
                <a:effectLst/>
                <a:latin typeface="+mn-lt"/>
                <a:ea typeface="+mn-ea"/>
                <a:cs typeface="+mn-cs"/>
              </a:rPr>
              <a:t>a. Highlight the key science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on the slide that answer the second content deepening focus question. Emphasize that participants’ observations from the investigations and the evidence they gathered helped to shape the answer to this question. </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“Does everyone agree that these key ideas answer our focus question? Would you like to add or revise anything?”</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c. Ask participants to write these key ideas under the focus question in their science notebooks.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 </a:t>
            </a:r>
          </a:p>
          <a:p>
            <a:endParaRPr lang="en-US" dirty="0"/>
          </a:p>
          <a:p>
            <a:r>
              <a:rPr lang="en-US" sz="1200" kern="1200" dirty="0">
                <a:solidFill>
                  <a:schemeClr val="tx1"/>
                </a:solidFill>
                <a:latin typeface="+mn-lt"/>
                <a:ea typeface="+mn-ea"/>
                <a:cs typeface="+mn-cs"/>
              </a:rPr>
              <a:t>a. “Our next investigation is from SEC lesson 4a.”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extLst>
      <p:ext uri="{BB962C8B-B14F-4D97-AF65-F5344CB8AC3E}">
        <p14:creationId xmlns:p14="http://schemas.microsoft.com/office/powerpoint/2010/main" val="2517715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fontAlgn="base"/>
            <a:r>
              <a:rPr lang="en-US" sz="1200" u="none" strike="noStrike" kern="1200" dirty="0">
                <a:solidFill>
                  <a:schemeClr val="tx1"/>
                </a:solidFill>
                <a:effectLst/>
                <a:latin typeface="+mn-lt"/>
                <a:ea typeface="+mn-ea"/>
                <a:cs typeface="+mn-cs"/>
              </a:rPr>
              <a:t>a. Read the focus question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Have participants write the question in their science notebooks and</a:t>
            </a:r>
            <a:r>
              <a:rPr lang="en-US" sz="1200" u="none" strike="noStrike" kern="1200" baseline="0" dirty="0">
                <a:solidFill>
                  <a:schemeClr val="tx1"/>
                </a:solidFill>
                <a:effectLst/>
                <a:latin typeface="+mn-lt"/>
                <a:ea typeface="+mn-ea"/>
                <a:cs typeface="+mn-cs"/>
              </a:rPr>
              <a:t> draw a box around it</a:t>
            </a:r>
            <a:r>
              <a:rPr lang="en-US" sz="1200" u="none" strike="noStrike" kern="1200" dirty="0">
                <a:solidFill>
                  <a:schemeClr val="tx1"/>
                </a:solidFill>
                <a:effectLst/>
                <a:latin typeface="+mn-lt"/>
                <a:ea typeface="+mn-ea"/>
                <a:cs typeface="+mn-cs"/>
              </a:rPr>
              <a:t>.</a:t>
            </a:r>
            <a:r>
              <a:rPr lang="en-US" sz="1050" u="none" strike="noStrike" kern="1200" dirty="0">
                <a:solidFill>
                  <a:schemeClr val="tx1"/>
                </a:solidFill>
                <a:effectLst/>
                <a:latin typeface="+mn-lt"/>
                <a:ea typeface="+mn-ea"/>
                <a:cs typeface="+mn-cs"/>
              </a:rPr>
              <a:t> Make sure they leave space below the question to write a response later.</a:t>
            </a:r>
            <a:endParaRPr lang="en-US" sz="1200" u="none" strike="noStrike" kern="1200" dirty="0">
              <a:solidFill>
                <a:schemeClr val="tx1"/>
              </a:solidFill>
              <a:effectLst/>
              <a:latin typeface="+mn-lt"/>
              <a:ea typeface="+mn-ea"/>
              <a:cs typeface="+mn-cs"/>
            </a:endParaRP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b. Emphasize that this focus question will guide student learning throughout SEC lessons 4a and 4b.</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“In this investigation, you and your partner will focus on Earth’s orbit around the Sun in positions 1 and 3 and explore how the angle of sunlight hitting Earth in these positions affects seasons at different latitudes.”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extLst>
      <p:ext uri="{BB962C8B-B14F-4D97-AF65-F5344CB8AC3E}">
        <p14:creationId xmlns:p14="http://schemas.microsoft.com/office/powerpoint/2010/main" val="2347669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fontAlgn="base"/>
            <a:r>
              <a:rPr lang="en-US" sz="1200" u="none" strike="noStrike" kern="1200" dirty="0">
                <a:solidFill>
                  <a:schemeClr val="tx1"/>
                </a:solidFill>
                <a:effectLst/>
                <a:latin typeface="+mn-lt"/>
                <a:ea typeface="+mn-ea"/>
                <a:cs typeface="+mn-cs"/>
              </a:rPr>
              <a:t>a. “The diagrams of Earth on this slide are similar to the diagram you used earlier to count the number of Sun rays striking Earth’s surface. The only difference is that these diagrams show Earth tilted on its axis in positions 1 and 3.”</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this investigation, you and your partner will count the lines of incoming rays of sunlight at various latitudes on the diagrams and then record the information on a data table.”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locate SEC lesson handouts 4.2 (The Sun’s Incoming Energy with Tilt—Position 1) and 4.3 (The Sun’s Incoming Energy with Tilt—Position 3) in their lesson plans binders, and handout 6.4 (Data Table—Number of Sun’s Incoming Rays by Season at Different Latitudes) in their PD program binders.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a:p>
        </p:txBody>
      </p:sp>
    </p:spTree>
    <p:extLst>
      <p:ext uri="{BB962C8B-B14F-4D97-AF65-F5344CB8AC3E}">
        <p14:creationId xmlns:p14="http://schemas.microsoft.com/office/powerpoint/2010/main" val="3872087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fontAlgn="base"/>
            <a:r>
              <a:rPr lang="en-US" sz="1200" u="none" strike="noStrike" kern="1200" dirty="0">
                <a:solidFill>
                  <a:schemeClr val="tx1"/>
                </a:solidFill>
                <a:effectLst/>
                <a:latin typeface="+mn-lt"/>
                <a:ea typeface="+mn-ea"/>
                <a:cs typeface="+mn-cs"/>
              </a:rPr>
              <a:t>a. Read the instructions </a:t>
            </a:r>
            <a:r>
              <a:rPr lang="en-US" sz="1050" u="none" strike="noStrike" kern="1200" dirty="0">
                <a:solidFill>
                  <a:schemeClr val="tx1"/>
                </a:solidFill>
                <a:effectLst/>
                <a:latin typeface="+mn-lt"/>
                <a:ea typeface="+mn-ea"/>
                <a:cs typeface="+mn-cs"/>
              </a:rPr>
              <a:t>and question </a:t>
            </a:r>
            <a:r>
              <a:rPr lang="en-US" sz="1200" u="none" strike="noStrike" kern="1200" dirty="0">
                <a:solidFill>
                  <a:schemeClr val="tx1"/>
                </a:solidFill>
                <a:effectLst/>
                <a:latin typeface="+mn-lt"/>
                <a:ea typeface="+mn-ea"/>
                <a:cs typeface="+mn-cs"/>
              </a:rPr>
              <a:t>on the slide.</a:t>
            </a:r>
            <a:r>
              <a:rPr lang="en-US" sz="1200" u="none" strike="noStrike" kern="1200" baseline="0" dirty="0">
                <a:solidFill>
                  <a:schemeClr val="tx1"/>
                </a:solidFill>
                <a:effectLst/>
                <a:latin typeface="+mn-lt"/>
                <a:ea typeface="+mn-ea"/>
                <a:cs typeface="+mn-cs"/>
              </a:rPr>
              <a:t> Re</a:t>
            </a:r>
            <a:r>
              <a:rPr lang="en-US" sz="1200" u="none" strike="noStrike" kern="1200" dirty="0">
                <a:solidFill>
                  <a:schemeClr val="tx1"/>
                </a:solidFill>
                <a:effectLst/>
                <a:latin typeface="+mn-lt"/>
                <a:ea typeface="+mn-ea"/>
                <a:cs typeface="+mn-cs"/>
              </a:rPr>
              <a:t>mind participants to follow the instructions carefully.</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refer to their resources from the previous investigation to refresh their memories as needed.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your partner to complete the tasks on the slide, discuss your observations, and then answer the question. Be prepared to share your observations and ideas with the group.”</a:t>
            </a:r>
          </a:p>
          <a:p>
            <a:endParaRPr lang="en-US" sz="1600" b="1" kern="1200" dirty="0">
              <a:solidFill>
                <a:schemeClr val="tx1"/>
              </a:solidFill>
              <a:latin typeface="+mn-lt"/>
              <a:ea typeface="+mn-ea"/>
              <a:cs typeface="+mn-cs"/>
            </a:endParaRPr>
          </a:p>
          <a:p>
            <a:r>
              <a:rPr lang="en-US" sz="1600" b="0" kern="1200" dirty="0">
                <a:solidFill>
                  <a:schemeClr val="tx1"/>
                </a:solidFill>
                <a:latin typeface="+mn-lt"/>
                <a:ea typeface="+mn-ea"/>
                <a:cs typeface="+mn-cs"/>
              </a:rPr>
              <a:t>c. </a:t>
            </a:r>
            <a:r>
              <a:rPr lang="en-US" sz="1600" b="1" kern="1200" dirty="0">
                <a:solidFill>
                  <a:schemeClr val="tx1"/>
                </a:solidFill>
                <a:latin typeface="+mn-lt"/>
                <a:ea typeface="+mn-ea"/>
                <a:cs typeface="+mn-cs"/>
              </a:rPr>
              <a:t>Whole group:</a:t>
            </a:r>
            <a:r>
              <a:rPr lang="en-US" sz="1600" kern="1200" dirty="0">
                <a:solidFill>
                  <a:schemeClr val="tx1"/>
                </a:solidFill>
                <a:latin typeface="+mn-lt"/>
                <a:ea typeface="+mn-ea"/>
                <a:cs typeface="+mn-cs"/>
              </a:rPr>
              <a:t> Invite a few pairs to share their observations and answers to the question. Ask probe and challenge questions and elicit differing points of view.</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3193327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“Finally we’ll explore ideas about the Sun’s effect on climate from SEC lesson 4b.”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a:p>
        </p:txBody>
      </p:sp>
    </p:spTree>
    <p:extLst>
      <p:ext uri="{BB962C8B-B14F-4D97-AF65-F5344CB8AC3E}">
        <p14:creationId xmlns:p14="http://schemas.microsoft.com/office/powerpoint/2010/main" val="12186759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fontAlgn="base"/>
            <a:r>
              <a:rPr lang="en-US" sz="1200" u="none" strike="noStrike" kern="1200" dirty="0">
                <a:solidFill>
                  <a:schemeClr val="tx1"/>
                </a:solidFill>
                <a:effectLst/>
                <a:latin typeface="+mn-lt"/>
                <a:ea typeface="+mn-ea"/>
                <a:cs typeface="+mn-cs"/>
              </a:rPr>
              <a:t>a. Review the focus question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“We’ll continue thinking about this question during this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investigation.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that this focus question will guide student learning throughout lesson 4b.</a:t>
            </a:r>
            <a:endParaRPr lang="en-US" sz="14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2</a:t>
            </a:r>
            <a:r>
              <a:rPr lang="en-US" baseline="0" dirty="0"/>
              <a:t> m</a:t>
            </a:r>
            <a:r>
              <a:rPr lang="en-US" dirty="0"/>
              <a:t>in</a:t>
            </a:r>
          </a:p>
          <a:p>
            <a:pPr marL="220348" indent="-220348">
              <a:buAutoNum type="arabicPlain"/>
            </a:pPr>
            <a:endParaRPr lang="en-US" dirty="0"/>
          </a:p>
          <a:p>
            <a:pPr defTabSz="881390">
              <a:defRPr/>
            </a:pPr>
            <a:r>
              <a:rPr lang="en-US" dirty="0"/>
              <a:t>a. Introduce today’s focus questions.</a:t>
            </a:r>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83915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indent="0" fontAlgn="base">
              <a:buNone/>
            </a:pPr>
            <a:r>
              <a:rPr lang="en-US" sz="1200" u="none" strike="noStrike" kern="1200" dirty="0">
                <a:solidFill>
                  <a:schemeClr val="tx1"/>
                </a:solidFill>
                <a:effectLst/>
                <a:latin typeface="+mn-lt"/>
                <a:ea typeface="+mn-ea"/>
                <a:cs typeface="+mn-cs"/>
              </a:rPr>
              <a:t>a. “The diagram of Earth on this slide is similar to the one from lesson 2a, except that Earth is tilted on its axis in orbital position 1, with the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Northern Hemisphere leaning toward the Sun.” </a:t>
            </a:r>
          </a:p>
          <a:p>
            <a:pPr marL="228600" lvl="1" indent="-228600" fontAlgn="base">
              <a:buAutoNum type="alphaLcPeriod"/>
            </a:pPr>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Remind participants that the thick arrows represent the incoming rays of sunlight, and the thin lines striking Earth’s curved surface at different latitudes are called </a:t>
            </a:r>
            <a:r>
              <a:rPr lang="en-US" sz="1200" i="1" u="none" strike="noStrike" kern="1200" dirty="0">
                <a:solidFill>
                  <a:schemeClr val="tx1"/>
                </a:solidFill>
                <a:effectLst/>
                <a:latin typeface="+mn-lt"/>
                <a:ea typeface="+mn-ea"/>
                <a:cs typeface="+mn-cs"/>
              </a:rPr>
              <a:t>tangent lines</a:t>
            </a:r>
            <a:r>
              <a:rPr lang="en-US" sz="1200" u="none" strike="noStrike" kern="1200" dirty="0">
                <a:solidFill>
                  <a:schemeClr val="tx1"/>
                </a:solidFill>
                <a:effectLst/>
                <a:latin typeface="+mn-lt"/>
                <a:ea typeface="+mn-ea"/>
                <a:cs typeface="+mn-cs"/>
              </a:rPr>
              <a:t>.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Also point out the two dashed lines that run parallel to the equator around Earth’s circumference, one in the Northern Hemisphere and one in the Southern Hemisphere. These lines represent the </a:t>
            </a:r>
            <a:r>
              <a:rPr lang="en-US" sz="1200" i="1" u="none" strike="noStrike" kern="1200" dirty="0">
                <a:solidFill>
                  <a:schemeClr val="tx1"/>
                </a:solidFill>
                <a:effectLst/>
                <a:latin typeface="+mn-lt"/>
                <a:ea typeface="+mn-ea"/>
                <a:cs typeface="+mn-cs"/>
              </a:rPr>
              <a:t>Tropic of Cancer</a:t>
            </a:r>
            <a:r>
              <a:rPr lang="en-US" sz="1200" u="none" strike="noStrike" kern="1200" dirty="0">
                <a:solidFill>
                  <a:schemeClr val="tx1"/>
                </a:solidFill>
                <a:effectLst/>
                <a:latin typeface="+mn-lt"/>
                <a:ea typeface="+mn-ea"/>
                <a:cs typeface="+mn-cs"/>
              </a:rPr>
              <a:t> and the </a:t>
            </a:r>
            <a:r>
              <a:rPr lang="en-US" sz="1200" i="1" u="none" strike="noStrike" kern="1200" dirty="0">
                <a:solidFill>
                  <a:schemeClr val="tx1"/>
                </a:solidFill>
                <a:effectLst/>
                <a:latin typeface="+mn-lt"/>
                <a:ea typeface="+mn-ea"/>
                <a:cs typeface="+mn-cs"/>
              </a:rPr>
              <a:t>Tropic of Capricorn</a:t>
            </a:r>
            <a:r>
              <a:rPr lang="en-US" sz="1200" u="none" strike="noStrike"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locate handout 4.5 (The Sun’s Incoming Energy—Angle Related to Latitude at Position 1) in their lesson plans binders and refer to it throughout</a:t>
            </a:r>
            <a:r>
              <a:rPr lang="en-US" sz="1200" kern="1200" baseline="0" dirty="0">
                <a:solidFill>
                  <a:schemeClr val="tx1"/>
                </a:solidFill>
                <a:latin typeface="+mn-lt"/>
                <a:ea typeface="+mn-ea"/>
                <a:cs typeface="+mn-cs"/>
              </a:rPr>
              <a:t> the investigation</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613564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“This diagram shows Earth in orbital position 3, with the Southern Hemisphere leaning toward the Sun. </a:t>
            </a:r>
            <a:r>
              <a:rPr lang="en-US" sz="1200" kern="1200" dirty="0">
                <a:solidFill>
                  <a:schemeClr val="tx1"/>
                </a:solidFill>
                <a:latin typeface="+mn-lt"/>
                <a:ea typeface="+mn-ea"/>
                <a:cs typeface="+mn-cs"/>
              </a:rPr>
              <a:t>It also shows the arrows representing solar radiation and the dotted lines representing the Tropics of Cancer and Capricorn.”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locate handout 4.6 (The Sun’s Incoming Energy—Angle Related to Latitude at Position 3) in their lesson plans binders and refer to it throughout the investigation.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extLst>
      <p:ext uri="{BB962C8B-B14F-4D97-AF65-F5344CB8AC3E}">
        <p14:creationId xmlns:p14="http://schemas.microsoft.com/office/powerpoint/2010/main" val="1970089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fontAlgn="base"/>
            <a:r>
              <a:rPr lang="en-US" sz="1200" u="none" strike="noStrike" kern="1200" dirty="0">
                <a:solidFill>
                  <a:schemeClr val="tx1"/>
                </a:solidFill>
                <a:effectLst/>
                <a:latin typeface="+mn-lt"/>
                <a:ea typeface="+mn-ea"/>
                <a:cs typeface="+mn-cs"/>
              </a:rPr>
              <a:t>a. Read the instructions on the slide and remind participants to follow them carefully.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your partner to complete the tasks on the slide. Then discuss your observations and the significance of the two dashed lines that run parallel to the equator on each diagram</a:t>
            </a:r>
            <a:r>
              <a:rPr lang="en-US" sz="1050" kern="1200" dirty="0">
                <a:solidFill>
                  <a:schemeClr val="tx1"/>
                </a:solidFill>
                <a:latin typeface="+mn-lt"/>
                <a:ea typeface="+mn-ea"/>
                <a:cs typeface="+mn-cs"/>
              </a:rPr>
              <a:t> of Earth</a:t>
            </a:r>
            <a:r>
              <a:rPr lang="en-US" sz="1200" kern="1200" dirty="0">
                <a:solidFill>
                  <a:schemeClr val="tx1"/>
                </a:solidFill>
                <a:latin typeface="+mn-lt"/>
                <a:ea typeface="+mn-ea"/>
                <a:cs typeface="+mn-cs"/>
              </a:rPr>
              <a:t>. Be prepared to share your observations and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ideas. Ask probe and challenge questions and elicit differing points of view.</a:t>
            </a:r>
            <a:r>
              <a:rPr lang="en-US" dirty="0"/>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extLst>
      <p:ext uri="{BB962C8B-B14F-4D97-AF65-F5344CB8AC3E}">
        <p14:creationId xmlns:p14="http://schemas.microsoft.com/office/powerpoint/2010/main" val="1066790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fontAlgn="base"/>
            <a:r>
              <a:rPr lang="en-US" sz="1200" u="none" strike="noStrike" kern="1200" dirty="0">
                <a:solidFill>
                  <a:schemeClr val="tx1"/>
                </a:solidFill>
                <a:effectLst/>
                <a:latin typeface="+mn-lt"/>
                <a:ea typeface="+mn-ea"/>
                <a:cs typeface="+mn-cs"/>
              </a:rPr>
              <a:t>a. Revisit the third content deepening focus question. </a:t>
            </a:r>
          </a:p>
          <a:p>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b. Remind participants that this focus question from SEC lessons 4a and 4b appears in the scope and sequence and on the overview page for each lesson in their lesson plans binders.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answer the focus question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Ask a few participants to share their answers to this question with complete-sentence statements, using evidence from the investigations they just completed.</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 participants share their responses, record key ideas on chart paper. Remind others to listen carefully to the responses and be prepared to agree, disagree, or add ideas from the investigations.</a:t>
            </a:r>
            <a:r>
              <a:rPr lang="en-US" sz="900" kern="1200" dirty="0">
                <a:solidFill>
                  <a:schemeClr val="tx1"/>
                </a:solidFill>
                <a:latin typeface="+mn-lt"/>
                <a:ea typeface="+mn-ea"/>
                <a:cs typeface="+mn-cs"/>
              </a:rPr>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fontAlgn="base"/>
            <a:r>
              <a:rPr lang="en-US" sz="1200" u="none" strike="noStrike" kern="1200" dirty="0">
                <a:solidFill>
                  <a:schemeClr val="tx1"/>
                </a:solidFill>
                <a:effectLst/>
                <a:latin typeface="+mn-lt"/>
                <a:ea typeface="+mn-ea"/>
                <a:cs typeface="+mn-cs"/>
              </a:rPr>
              <a:t>a. Highlight the key science ideas on the slide that answer the third content deepening focus question. Emphasize that participants’ observations from the investigations and the evidence they gathered helped to shape the answer to this question. </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“Does everyone agree that these key ideas answer our focus question? Would you like to add or revise anything?”</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c. Ask participants to write these key ideas under the focus question in their science notebooks.</a:t>
            </a:r>
            <a:r>
              <a:rPr lang="en-US" sz="1050" kern="1200" dirty="0">
                <a:solidFill>
                  <a:schemeClr val="tx1"/>
                </a:solidFill>
                <a:latin typeface="+mn-lt"/>
                <a:ea typeface="+mn-ea"/>
                <a:cs typeface="+mn-cs"/>
              </a:rPr>
              <a:t> </a:t>
            </a:r>
            <a:r>
              <a:rPr lang="en-US" dirty="0"/>
              <a:t> </a:t>
            </a:r>
            <a:endParaRPr lang="en-US" sz="1200" kern="1200" dirty="0">
              <a:solidFill>
                <a:schemeClr val="tx1"/>
              </a:solidFill>
              <a:latin typeface="+mn-lt"/>
              <a:ea typeface="+mn-ea"/>
              <a:cs typeface="+mn-cs"/>
            </a:endParaRPr>
          </a:p>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1 min</a:t>
            </a:r>
          </a:p>
          <a:p>
            <a:pPr eaLnBrk="1" hangingPunct="1"/>
            <a:endParaRPr lang="en-US" dirty="0"/>
          </a:p>
          <a:p>
            <a:pPr eaLnBrk="1" hangingPunct="1"/>
            <a:r>
              <a:rPr lang="en-US" sz="1200" kern="1200" dirty="0">
                <a:solidFill>
                  <a:schemeClr val="tx1"/>
                </a:solidFill>
                <a:latin typeface="+mn-lt"/>
                <a:ea typeface="+mn-ea"/>
                <a:cs typeface="+mn-cs"/>
              </a:rPr>
              <a:t>a. Read the focus question on the slide.</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b. “To help us answer this focus question, we’re going to explore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C: Select activities that are matched to the learning goal.”</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524451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defTabSz="931637" eaLnBrk="0" fontAlgn="base" hangingPunct="0">
              <a:spcBef>
                <a:spcPct val="30000"/>
              </a:spcBef>
              <a:spcAft>
                <a:spcPct val="0"/>
              </a:spcAft>
              <a:defRPr/>
            </a:pPr>
            <a:r>
              <a:rPr lang="en-US" dirty="0"/>
              <a:t>25 min</a:t>
            </a:r>
          </a:p>
          <a:p>
            <a:pPr defTabSz="931637" eaLnBrk="0" fontAlgn="base" hangingPunct="0">
              <a:spcBef>
                <a:spcPct val="30000"/>
              </a:spcBef>
              <a:spcAft>
                <a:spcPct val="0"/>
              </a:spcAf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Ask participants to locate the section on strategy C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Have one participant lead the group in creating a chart that summarizes the purpose and key features of strategy C: Select activities that are matched to the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the strategies booklet say about science activities that are fun and engaging for students? </a:t>
            </a:r>
          </a:p>
          <a:p>
            <a:endParaRPr lang="en-US" sz="1200" b="1" kern="1200" dirty="0">
              <a:solidFill>
                <a:schemeClr val="tx1"/>
              </a:solidFill>
              <a:latin typeface="+mn-lt"/>
              <a:ea typeface="+mn-ea"/>
              <a:cs typeface="+mn-cs"/>
            </a:endParaRPr>
          </a:p>
          <a:p>
            <a:pPr marL="365760" indent="-182880"/>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Activities should be selected because they can support students in understanding the main learning goal,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because they’re fun or easy to do. </a:t>
            </a:r>
          </a:p>
          <a:p>
            <a:pPr marL="365760" indent="-182880">
              <a:buFont typeface="Arial" pitchFamily="34" charset="0"/>
              <a:buChar char="•"/>
            </a:pPr>
            <a:r>
              <a:rPr lang="en-US" sz="1200" kern="1200" dirty="0">
                <a:solidFill>
                  <a:schemeClr val="tx1"/>
                </a:solidFill>
                <a:latin typeface="+mn-lt"/>
                <a:ea typeface="+mn-ea"/>
                <a:cs typeface="+mn-cs"/>
              </a:rPr>
              <a:t>Avoid activities that are only topically related (e.g., something about plants); instead, activities should focus on a specific science idea that is closely linked to the main learning goal (e.g., Plants get their food by making it out of carbon dioxide, water, and light energy).</a:t>
            </a:r>
          </a:p>
          <a:p>
            <a:pPr marL="365760" indent="-182880">
              <a:buFont typeface="Arial" pitchFamily="34" charset="0"/>
              <a:buChar char="•"/>
            </a:pPr>
            <a:r>
              <a:rPr lang="en-US" sz="1200" kern="1200" dirty="0">
                <a:solidFill>
                  <a:schemeClr val="tx1"/>
                </a:solidFill>
                <a:latin typeface="+mn-lt"/>
                <a:ea typeface="+mn-ea"/>
                <a:cs typeface="+mn-cs"/>
              </a:rPr>
              <a:t>Activities should not just be interesting supplements to the science content storyline; they should help develop it.  </a:t>
            </a:r>
          </a:p>
          <a:p>
            <a:pPr marL="365760" indent="-182880">
              <a:buFont typeface="Arial" pitchFamily="34" charset="0"/>
              <a:buNone/>
            </a:pP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Follow-up:</a:t>
            </a:r>
            <a:r>
              <a:rPr lang="en-US" sz="1200" kern="1200" dirty="0">
                <a:solidFill>
                  <a:schemeClr val="tx1"/>
                </a:solidFill>
                <a:latin typeface="+mn-lt"/>
                <a:ea typeface="+mn-ea"/>
                <a:cs typeface="+mn-cs"/>
              </a:rPr>
              <a:t> “Think back on science-lab activities in high school or college. Did these activities play a key role in helping you better understand the science concepts presented in textbooks or lectures? Or were they more like add-on activities that were only loosely related to the science concepts being taught?” </a:t>
            </a:r>
          </a:p>
          <a:p>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71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D441DCA0-2B53-4198-A98B-EC830D3D25E2}" type="slidenum">
              <a:rPr lang="en-US" smtClean="0"/>
              <a:pPr eaLnBrk="1" hangingPunct="1"/>
              <a:t>56</a:t>
            </a:fld>
            <a:endParaRPr lang="en-US"/>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769764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DE33E7E1-7144-4912-A4BE-73B7210918CA}" type="slidenum">
              <a:rPr lang="en-US" smtClean="0"/>
              <a:pPr eaLnBrk="1" hangingPunct="1"/>
              <a:t>57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2 min</a:t>
            </a:r>
          </a:p>
          <a:p>
            <a:pPr defTabSz="881390">
              <a:defRPr/>
            </a:pPr>
            <a:endParaRPr lang="en-US" dirty="0"/>
          </a:p>
          <a:p>
            <a:pPr lvl="0" fontAlgn="base"/>
            <a:r>
              <a:rPr lang="en-US" sz="1200" u="none" strike="noStrike" kern="1200" dirty="0">
                <a:solidFill>
                  <a:schemeClr val="tx1"/>
                </a:solidFill>
                <a:effectLst/>
                <a:latin typeface="+mn-lt"/>
                <a:ea typeface="+mn-ea"/>
                <a:cs typeface="+mn-cs"/>
              </a:rPr>
              <a:t>a. For this lesson analysis, participants will view a set of four video clips from one SEC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main</a:t>
            </a:r>
            <a:r>
              <a:rPr lang="en-US" sz="1200" kern="1200" baseline="0" dirty="0">
                <a:solidFill>
                  <a:schemeClr val="tx1"/>
                </a:solidFill>
                <a:latin typeface="+mn-lt"/>
                <a:ea typeface="+mn-ea"/>
                <a:cs typeface="+mn-cs"/>
              </a:rPr>
              <a:t> learning goal, focus question, and activity on the slide. Then i</a:t>
            </a:r>
            <a:r>
              <a:rPr lang="en-US" sz="1200" kern="1200" dirty="0">
                <a:solidFill>
                  <a:schemeClr val="tx1"/>
                </a:solidFill>
                <a:latin typeface="+mn-lt"/>
                <a:ea typeface="+mn-ea"/>
                <a:cs typeface="+mn-cs"/>
              </a:rPr>
              <a:t>ntroduce the analysis question: </a:t>
            </a:r>
            <a:r>
              <a:rPr lang="en-US" sz="1200" i="1" kern="1200" dirty="0">
                <a:solidFill>
                  <a:schemeClr val="tx1"/>
                </a:solidFill>
                <a:latin typeface="+mn-lt"/>
                <a:ea typeface="+mn-ea"/>
                <a:cs typeface="+mn-cs"/>
              </a:rPr>
              <a:t>Is the activity well matched to the main learning goal?</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104570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dirty="0"/>
              <a:t>60 min</a:t>
            </a:r>
          </a:p>
          <a:p>
            <a:endParaRPr lang="en-US" b="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SEC content background document as needed throughout this lesson analysis.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Have participants locate Analysis Guide C (handout 6.5) in their PD binders </a:t>
            </a:r>
            <a:r>
              <a:rPr lang="en-US" sz="1200" kern="1200" dirty="0">
                <a:solidFill>
                  <a:schemeClr val="tx1"/>
                </a:solidFill>
                <a:latin typeface="+mn-lt"/>
                <a:ea typeface="+mn-ea"/>
                <a:cs typeface="+mn-cs"/>
              </a:rPr>
              <a:t>and</a:t>
            </a:r>
            <a:r>
              <a:rPr lang="en-US" sz="1200" kern="1200" baseline="0" dirty="0">
                <a:solidFill>
                  <a:schemeClr val="tx1"/>
                </a:solidFill>
                <a:latin typeface="+mn-lt"/>
                <a:ea typeface="+mn-ea"/>
                <a:cs typeface="+mn-cs"/>
              </a:rPr>
              <a:t> write </a:t>
            </a:r>
            <a:r>
              <a:rPr lang="en-US" sz="1200" kern="1200" dirty="0">
                <a:solidFill>
                  <a:schemeClr val="tx1"/>
                </a:solidFill>
                <a:latin typeface="+mn-lt"/>
                <a:ea typeface="+mn-ea"/>
                <a:cs typeface="+mn-cs"/>
              </a:rPr>
              <a:t>the main learning goal for the selected SEC lesson at the top</a:t>
            </a:r>
            <a:r>
              <a:rPr lang="en-US" sz="1200" u="none" strike="noStrike" kern="1200" dirty="0">
                <a:solidFill>
                  <a:schemeClr val="tx1"/>
                </a:solidFill>
                <a:effectLst/>
                <a:latin typeface="+mn-lt"/>
                <a:ea typeface="+mn-ea"/>
                <a:cs typeface="+mn-cs"/>
              </a:rPr>
              <a:t>.</a:t>
            </a:r>
            <a:r>
              <a:rPr lang="en-US" sz="1200" u="none" strike="noStrike" kern="1200" baseline="0" dirty="0">
                <a:solidFill>
                  <a:schemeClr val="tx1"/>
                </a:solidFill>
                <a:effectLst/>
                <a:latin typeface="+mn-lt"/>
                <a:ea typeface="+mn-ea"/>
                <a:cs typeface="+mn-cs"/>
              </a:rPr>
              <a:t> Then orient them to part 1 of the analysis guide.</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Before each video clip:</a:t>
            </a:r>
            <a:r>
              <a:rPr lang="en-US" sz="1200" kern="1200" dirty="0">
                <a:solidFill>
                  <a:schemeClr val="tx1"/>
                </a:solidFill>
                <a:latin typeface="+mn-lt"/>
                <a:ea typeface="+mn-ea"/>
                <a:cs typeface="+mn-cs"/>
              </a:rPr>
              <a:t> Have participants read the lesson context at the top of the corresponding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video transcript (handout 6.6 for clip 3, handout 6.7 for clip 4, handout 6.8 for clip 5, and handout 6.9 for clip 6).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each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After each clip (individuals</a:t>
            </a:r>
            <a:r>
              <a:rPr lang="en-US" sz="1200" b="1" kern="1200" baseline="0" dirty="0">
                <a:solidFill>
                  <a:schemeClr val="tx1"/>
                </a:solidFill>
                <a:latin typeface="+mn-lt"/>
                <a:ea typeface="+mn-ea"/>
                <a:cs typeface="+mn-cs"/>
              </a:rPr>
              <a:t> or pairs)</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Allow time for participants to review the analysis guide, write down science ideas revealed in the activity, and assess how well matched these ideas are to the main learning goal.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365760" indent="-182880">
              <a:buFont typeface="Arial" pitchFamily="34" charset="0"/>
              <a:buChar char="•"/>
            </a:pPr>
            <a:r>
              <a:rPr lang="en-US" sz="1200" b="1" kern="1200" dirty="0">
                <a:solidFill>
                  <a:schemeClr val="tx1"/>
                </a:solidFill>
                <a:latin typeface="+mn-lt"/>
                <a:ea typeface="+mn-ea"/>
                <a:cs typeface="+mn-cs"/>
              </a:rPr>
              <a:t>Video Clip 6.3:</a:t>
            </a:r>
            <a:r>
              <a:rPr lang="en-US" sz="1200" kern="1200" dirty="0">
                <a:solidFill>
                  <a:schemeClr val="tx1"/>
                </a:solidFill>
                <a:latin typeface="+mn-lt"/>
                <a:ea typeface="+mn-ea"/>
                <a:cs typeface="+mn-cs"/>
              </a:rPr>
              <a:t> The teacher introduces the focus question, </a:t>
            </a:r>
            <a:r>
              <a:rPr lang="en-US" sz="1200" i="1" kern="1200" dirty="0">
                <a:solidFill>
                  <a:schemeClr val="tx1"/>
                </a:solidFill>
                <a:latin typeface="+mn-lt"/>
                <a:ea typeface="+mn-ea"/>
                <a:cs typeface="+mn-cs"/>
              </a:rPr>
              <a:t>Why do some places at the same latitude have different temperature patterns?</a:t>
            </a:r>
            <a:r>
              <a:rPr lang="en-US" sz="1200" kern="1200" dirty="0">
                <a:solidFill>
                  <a:schemeClr val="tx1"/>
                </a:solidFill>
                <a:latin typeface="+mn-lt"/>
                <a:ea typeface="+mn-ea"/>
                <a:cs typeface="+mn-cs"/>
              </a:rPr>
              <a:t>  This question implies the main learning goal but doesn’t introduce any science ideas. </a:t>
            </a:r>
          </a:p>
          <a:p>
            <a:pPr marL="365760" indent="-182880">
              <a:buFont typeface="Arial" pitchFamily="34" charset="0"/>
              <a:buChar char="•"/>
            </a:pPr>
            <a:r>
              <a:rPr lang="en-US" sz="1200" b="1" kern="1200" dirty="0">
                <a:solidFill>
                  <a:schemeClr val="tx1"/>
                </a:solidFill>
                <a:latin typeface="+mn-lt"/>
                <a:ea typeface="+mn-ea"/>
                <a:cs typeface="+mn-cs"/>
              </a:rPr>
              <a:t>Video Clip 6.4:</a:t>
            </a:r>
            <a:r>
              <a:rPr lang="en-US" sz="1200" kern="1200" dirty="0">
                <a:solidFill>
                  <a:schemeClr val="tx1"/>
                </a:solidFill>
                <a:latin typeface="+mn-lt"/>
                <a:ea typeface="+mn-ea"/>
                <a:cs typeface="+mn-cs"/>
              </a:rPr>
              <a:t> In small groups, students are looking for temperature patterns in the United States in the summer and winter. They’re also reviewing ideas they learned in previous lessons about why these patterns exist. Students bring up the science idea that the Sun’s rays hit Earth most directly at the equator, so places in the US that are closer to the equator will be hotter (video segments 0:00:18.8–0:01:14.2 and 0:01:34.7–0:02:36.6), and places farther away from the equator will be colder.</a:t>
            </a:r>
          </a:p>
          <a:p>
            <a:pPr marL="365760" indent="-182880">
              <a:buFont typeface="Arial" pitchFamily="34" charset="0"/>
              <a:buChar char="•"/>
            </a:pPr>
            <a:r>
              <a:rPr lang="en-US" sz="1200" kern="1200" dirty="0">
                <a:solidFill>
                  <a:schemeClr val="tx1"/>
                </a:solidFill>
                <a:latin typeface="+mn-lt"/>
                <a:ea typeface="+mn-ea"/>
                <a:cs typeface="+mn-cs"/>
              </a:rPr>
              <a:t>At this point, students don’t mention other possible factors that cause temperature variations, nor do they even acknowledge that the maps show temperature variations at the same latitude. The only factors they focus on are latitude and the angle of sunlight striking Earth at specific latitudes.  </a:t>
            </a:r>
          </a:p>
          <a:p>
            <a:pPr marL="365760" indent="-182880">
              <a:buFont typeface="Arial" pitchFamily="34" charset="0"/>
              <a:buChar char="•"/>
            </a:pPr>
            <a:r>
              <a:rPr lang="en-US" sz="1200" b="1" kern="1200" dirty="0">
                <a:solidFill>
                  <a:schemeClr val="tx1"/>
                </a:solidFill>
                <a:latin typeface="+mn-lt"/>
                <a:ea typeface="+mn-ea"/>
                <a:cs typeface="+mn-cs"/>
              </a:rPr>
              <a:t>Video Clip 6.5:</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The teacher notes that during the class discussion, students observed that the Rocky Mountains might play a role in influencing temperature patterns at a given latitude because a dip in one of the color bands on the map indicates cooler temperatures in both the summer and winter right where the Rocky Mountains are located. However, it isn’t clearly stated that temperatures aren’t the same in locations at similar latitudes or that factors like proximity to mountains might play a role in these temperature variations.  </a:t>
            </a:r>
          </a:p>
          <a:p>
            <a:pPr marL="365760" indent="-182880">
              <a:buFont typeface="Arial" pitchFamily="34" charset="0"/>
              <a:buChar char="•"/>
            </a:pPr>
            <a:r>
              <a:rPr lang="en-US" sz="1200" b="1" kern="1200" dirty="0">
                <a:solidFill>
                  <a:schemeClr val="tx1"/>
                </a:solidFill>
                <a:latin typeface="+mn-lt"/>
                <a:ea typeface="+mn-ea"/>
                <a:cs typeface="+mn-cs"/>
              </a:rPr>
              <a:t>Video Clip 6.6:</a:t>
            </a:r>
            <a:r>
              <a:rPr lang="en-US" sz="1200" kern="1200" dirty="0">
                <a:solidFill>
                  <a:schemeClr val="tx1"/>
                </a:solidFill>
                <a:latin typeface="+mn-lt"/>
                <a:ea typeface="+mn-ea"/>
                <a:cs typeface="+mn-cs"/>
              </a:rPr>
              <a:t> As students are creating graphs of monthly temperatures for three US cities, the teacher points out that students could use this data to find the average temperature over the year for each city, as well as the minimum and maximum temperatures, and the mode and then compare them across the three cities. However, there is no indication how this mathematical analysis might help them understand factors influencing climate in these three locations. These additional mathematical calculations seem to distract from the lesson focus.</a:t>
            </a:r>
            <a:r>
              <a:rPr lang="en-US" dirty="0"/>
              <a:t> </a:t>
            </a:r>
            <a:endParaRPr lang="en-US" sz="1200" kern="1200" dirty="0">
              <a:solidFill>
                <a:schemeClr val="tx1"/>
              </a:solidFill>
              <a:latin typeface="+mn-lt"/>
              <a:ea typeface="+mn-ea"/>
              <a:cs typeface="+mn-cs"/>
            </a:endParaRPr>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DAB56088-0ABA-4738-B8BA-2D6F121AD02C}" type="slidenum">
              <a:rPr lang="en-US" smtClean="0"/>
              <a:pPr eaLnBrk="1" hangingPunct="1"/>
              <a:t>58</a:t>
            </a:fld>
            <a:endParaRPr lang="en-US"/>
          </a:p>
        </p:txBody>
      </p:sp>
    </p:spTree>
    <p:extLst>
      <p:ext uri="{BB962C8B-B14F-4D97-AF65-F5344CB8AC3E}">
        <p14:creationId xmlns:p14="http://schemas.microsoft.com/office/powerpoint/2010/main" val="24446821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“Discuss the questions on the slide and be ready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how well the activities in the video clips matched the main learning goal, and ask participants to offer suggestions for improving the match.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The activity itself was well matched to the learning goal. The graphing activity presented a clear pattern in the data, indicating that the three selected cities have quite different patterns of temperatures and setting the stage for figuring out why these patterns exist. Juxtaposing the topographic map with the temperature patterns might prompt students to think about other factors that influence temperature patterns, such as elevation and proximity to a large body of water.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a:p>
        </p:txBody>
      </p:sp>
    </p:spTree>
    <p:extLst>
      <p:ext uri="{BB962C8B-B14F-4D97-AF65-F5344CB8AC3E}">
        <p14:creationId xmlns:p14="http://schemas.microsoft.com/office/powerpoint/2010/main" val="169688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be looking at four new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Three of them are Science Content Storyline Lens strategies, and one is a Student Thinking Lens strategy. Throughout the session, think about how these strategies are different from one another and how they are closely linked to each other.”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36999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Read the questions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Direct participants to look for evidence in the video transcripts that will help them answer these questions.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A</a:t>
            </a:r>
            <a:r>
              <a:rPr lang="en-US" sz="1200" kern="1200" dirty="0">
                <a:solidFill>
                  <a:schemeClr val="tx1"/>
                </a:solidFill>
                <a:latin typeface="+mn-lt"/>
                <a:ea typeface="+mn-ea"/>
                <a:cs typeface="+mn-cs"/>
              </a:rPr>
              <a:t>sk one or two participants to share their ideas and evidence in response to the questions.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600" kern="1200" dirty="0">
              <a:solidFill>
                <a:schemeClr val="tx1"/>
              </a:solidFill>
              <a:latin typeface="+mn-lt"/>
              <a:ea typeface="+mn-ea"/>
              <a:cs typeface="+mn-cs"/>
            </a:endParaRPr>
          </a:p>
          <a:p>
            <a:pPr marL="365760" indent="-182880">
              <a:buFont typeface="Arial" pitchFamily="34" charset="0"/>
              <a:buChar char="•"/>
            </a:pPr>
            <a:r>
              <a:rPr lang="en-US" sz="1200" b="1" kern="1200" dirty="0">
                <a:solidFill>
                  <a:schemeClr val="tx1"/>
                </a:solidFill>
                <a:latin typeface="+mn-lt"/>
                <a:ea typeface="+mn-ea"/>
                <a:cs typeface="+mn-cs"/>
              </a:rPr>
              <a:t>Video Clip 6.3:</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Introducing the focus question in this clip helped students understand why they’re doing the graphing. </a:t>
            </a:r>
          </a:p>
          <a:p>
            <a:pPr marL="365760" indent="-182880">
              <a:buFont typeface="Arial" pitchFamily="34" charset="0"/>
              <a:buChar char="•"/>
            </a:pPr>
            <a:r>
              <a:rPr lang="en-US" sz="1200" b="1" kern="1200" dirty="0">
                <a:solidFill>
                  <a:schemeClr val="tx1"/>
                </a:solidFill>
                <a:latin typeface="+mn-lt"/>
                <a:ea typeface="+mn-ea"/>
                <a:cs typeface="+mn-cs"/>
              </a:rPr>
              <a:t>Video Clip 6.4: </a:t>
            </a:r>
            <a:r>
              <a:rPr lang="en-US" sz="1200" kern="1200" dirty="0">
                <a:solidFill>
                  <a:schemeClr val="tx1"/>
                </a:solidFill>
                <a:latin typeface="+mn-lt"/>
                <a:ea typeface="+mn-ea"/>
                <a:cs typeface="+mn-cs"/>
              </a:rPr>
              <a:t>Quite a bit of review about the intensity of sunlight in this clip didn’t specifically relate to the lesson focus. Perhaps the teacher should have emphasized the temperature variations at particular latitudes in his conversations with small groups in this portion of the lesson to keep students focused on the main learning goal.  </a:t>
            </a:r>
          </a:p>
          <a:p>
            <a:pPr marL="365760" indent="-182880">
              <a:buFont typeface="Arial" pitchFamily="34" charset="0"/>
              <a:buChar char="•"/>
            </a:pPr>
            <a:r>
              <a:rPr lang="en-US" sz="1200" b="1" kern="1200" dirty="0">
                <a:solidFill>
                  <a:schemeClr val="tx1"/>
                </a:solidFill>
                <a:latin typeface="+mn-lt"/>
                <a:ea typeface="+mn-ea"/>
                <a:cs typeface="+mn-cs"/>
              </a:rPr>
              <a:t>Video Clip 6.5: </a:t>
            </a:r>
            <a:r>
              <a:rPr lang="en-US" sz="1200" kern="1200" dirty="0">
                <a:solidFill>
                  <a:schemeClr val="tx1"/>
                </a:solidFill>
                <a:latin typeface="+mn-lt"/>
                <a:ea typeface="+mn-ea"/>
                <a:cs typeface="+mn-cs"/>
              </a:rPr>
              <a:t>In this clip, the teacher highlights the temperature anomalies at the same latitude; however, this introduction to the graphing activity could have been strengthened with a direct reference to the focus question. </a:t>
            </a:r>
          </a:p>
          <a:p>
            <a:pPr marL="365760" indent="-182880">
              <a:buFont typeface="Arial" pitchFamily="34" charset="0"/>
              <a:buChar char="•"/>
            </a:pPr>
            <a:r>
              <a:rPr lang="en-US" sz="1200" b="1" kern="1200" dirty="0">
                <a:solidFill>
                  <a:schemeClr val="tx1"/>
                </a:solidFill>
                <a:latin typeface="+mn-lt"/>
                <a:ea typeface="+mn-ea"/>
                <a:cs typeface="+mn-cs"/>
              </a:rPr>
              <a:t>Video Clip 6.6: </a:t>
            </a:r>
            <a:r>
              <a:rPr lang="en-US" sz="1200" kern="1200" dirty="0">
                <a:solidFill>
                  <a:schemeClr val="tx1"/>
                </a:solidFill>
                <a:latin typeface="+mn-lt"/>
                <a:ea typeface="+mn-ea"/>
                <a:cs typeface="+mn-cs"/>
              </a:rPr>
              <a:t>In this clip, the teacher discusses alternative calculations that could be made from the data points students are graphing, but these calculations wouldn’t help answer the focus question. The teacher diverts the focus from the main learning goal by suggesting that other calculations might have furthered the storyline of the lesson.</a:t>
            </a:r>
            <a:r>
              <a:rPr lang="en-US" dirty="0"/>
              <a:t>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a:p>
        </p:txBody>
      </p:sp>
    </p:spTree>
    <p:extLst>
      <p:ext uri="{BB962C8B-B14F-4D97-AF65-F5344CB8AC3E}">
        <p14:creationId xmlns:p14="http://schemas.microsoft.com/office/powerpoint/2010/main" val="2879980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baseline="0" dirty="0"/>
              <a:t>7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may be skipped if time is running short.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(2</a:t>
            </a:r>
            <a:r>
              <a:rPr lang="en-US" sz="1200" b="1" kern="1200" dirty="0">
                <a:solidFill>
                  <a:schemeClr val="tx1"/>
                </a:solidFill>
                <a:latin typeface="+mn-lt"/>
                <a:ea typeface="+mn-ea"/>
                <a:cs typeface="+mn-cs"/>
              </a:rPr>
              <a:t>–3 m</a:t>
            </a:r>
            <a:r>
              <a:rPr lang="en-US" sz="1200" b="1" u="none" strike="noStrike" kern="1200" dirty="0">
                <a:solidFill>
                  <a:schemeClr val="tx1"/>
                </a:solidFill>
                <a:effectLst/>
                <a:latin typeface="+mn-lt"/>
                <a:ea typeface="+mn-ea"/>
                <a:cs typeface="+mn-cs"/>
              </a:rPr>
              <a:t>in):</a:t>
            </a:r>
            <a:r>
              <a:rPr lang="en-US" sz="1200" u="none" strike="noStrike" kern="1200" dirty="0">
                <a:solidFill>
                  <a:schemeClr val="tx1"/>
                </a:solidFill>
                <a:effectLst/>
                <a:latin typeface="+mn-lt"/>
                <a:ea typeface="+mn-ea"/>
                <a:cs typeface="+mn-cs"/>
              </a:rPr>
              <a:t> “Think about how well the activities on the handout are matched to the main learning goal. Be prepared to give a rationale for your choices.”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t>
            </a:r>
            <a:r>
              <a:rPr lang="en-US" sz="1200" kern="1200">
                <a:solidFill>
                  <a:schemeClr val="tx1"/>
                </a:solidFill>
                <a:latin typeface="+mn-lt"/>
                <a:ea typeface="+mn-ea"/>
                <a:cs typeface="+mn-cs"/>
              </a:rPr>
              <a:t>and reasoning with the group.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Activity 1:</a:t>
            </a:r>
            <a:r>
              <a:rPr lang="en-US" sz="1200" kern="1200" dirty="0">
                <a:solidFill>
                  <a:schemeClr val="tx1"/>
                </a:solidFill>
                <a:latin typeface="+mn-lt"/>
                <a:ea typeface="+mn-ea"/>
                <a:cs typeface="+mn-cs"/>
              </a:rPr>
              <a:t> This activity isn’t matched to the main learning goal because the three cities are all close to large bodies of water. None of them experience large temperature swings throughout the year (although San Francisco and Tasmania have greater temperature swings than the Galapagos Islands, because the Galapagos are located at the equator and experience minimal temperature variations related to seasons).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Activity 2:</a:t>
            </a:r>
            <a:r>
              <a:rPr lang="en-US" sz="1200" kern="1200" dirty="0">
                <a:solidFill>
                  <a:schemeClr val="tx1"/>
                </a:solidFill>
                <a:latin typeface="+mn-lt"/>
                <a:ea typeface="+mn-ea"/>
                <a:cs typeface="+mn-cs"/>
              </a:rPr>
              <a:t> This activity isn’t matched to the main learning goal not only because all three cities are near a large body of water but also because there are a number of additional confounding variables that make temperature comparisons difficult. Chicago is situated at a more northerly latitude, and Shanghai is closer to the equator than the other two cities. Chicago is at the center of a continent near a large lake, whereas Athens is on a peninsula in the Mediterranean Sea. Shanghai sits along the east coast of a large land mass, where the prevailing winds are offshore rather than onshore, which has less of an impact on temperatures than onshore winds in a West Coast city like San Francisco.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Activity 3:</a:t>
            </a:r>
            <a:r>
              <a:rPr lang="en-US" sz="1200" kern="1200" dirty="0">
                <a:solidFill>
                  <a:schemeClr val="tx1"/>
                </a:solidFill>
                <a:latin typeface="+mn-lt"/>
                <a:ea typeface="+mn-ea"/>
                <a:cs typeface="+mn-cs"/>
              </a:rPr>
              <a:t> This activity isn’t matched to the main learning goal. The direction of the prevailing winds blowing toward or away from a location on land does impact temperature, as does the temperature of the prevailing currents (such as a strong, warm or cold ocean current). However, blowing heated air over a bowl of water and measuring changes in </a:t>
            </a:r>
            <a:r>
              <a:rPr lang="en-US" sz="1200" i="1" kern="1200" dirty="0">
                <a:solidFill>
                  <a:schemeClr val="tx1"/>
                </a:solidFill>
                <a:latin typeface="+mn-lt"/>
                <a:ea typeface="+mn-ea"/>
                <a:cs typeface="+mn-cs"/>
              </a:rPr>
              <a:t>water</a:t>
            </a:r>
            <a:r>
              <a:rPr lang="en-US" sz="1200" kern="1200" dirty="0">
                <a:solidFill>
                  <a:schemeClr val="tx1"/>
                </a:solidFill>
                <a:latin typeface="+mn-lt"/>
                <a:ea typeface="+mn-ea"/>
                <a:cs typeface="+mn-cs"/>
              </a:rPr>
              <a:t> temperature isn’t an effective way to simulate temperature variations on </a:t>
            </a:r>
            <a:r>
              <a:rPr lang="en-US" sz="1200" i="1" kern="1200" dirty="0">
                <a:solidFill>
                  <a:schemeClr val="tx1"/>
                </a:solidFill>
                <a:latin typeface="+mn-lt"/>
                <a:ea typeface="+mn-ea"/>
                <a:cs typeface="+mn-cs"/>
              </a:rPr>
              <a:t>land</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a:t>
            </a:r>
            <a:endParaRPr lang="en-US" dirty="0"/>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BFDBD007-306A-4E2D-A3BC-6B9A474680F5}" type="slidenum">
              <a:rPr lang="en-US" smtClean="0"/>
              <a:pPr eaLnBrk="1" hangingPunct="1"/>
              <a:t>61</a:t>
            </a:fld>
            <a:endParaRPr lang="en-US"/>
          </a:p>
        </p:txBody>
      </p:sp>
    </p:spTree>
    <p:extLst>
      <p:ext uri="{BB962C8B-B14F-4D97-AF65-F5344CB8AC3E}">
        <p14:creationId xmlns:p14="http://schemas.microsoft.com/office/powerpoint/2010/main" val="3969430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62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Less than 1</a:t>
            </a:r>
            <a:r>
              <a:rPr lang="en-US" baseline="0" dirty="0"/>
              <a:t> m</a:t>
            </a:r>
            <a:r>
              <a:rPr lang="en-US" dirty="0"/>
              <a:t>in</a:t>
            </a:r>
          </a:p>
          <a:p>
            <a:pPr marL="220348" indent="-220348">
              <a:buAutoNum type="arabicPlain"/>
            </a:pPr>
            <a:endParaRPr lang="en-US" dirty="0"/>
          </a:p>
          <a:p>
            <a:pPr defTabSz="881390">
              <a:defRPr/>
            </a:pPr>
            <a:r>
              <a:rPr lang="en-US" dirty="0"/>
              <a:t>a. Remind participants</a:t>
            </a:r>
            <a:r>
              <a:rPr lang="en-US" baseline="0" dirty="0"/>
              <a:t> of today’s focus questions.</a:t>
            </a:r>
            <a:endParaRPr lang="en-US" dirty="0"/>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839153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a:t>
            </a:r>
            <a:r>
              <a:rPr lang="en-US" sz="1200" b="0" u="none" strike="noStrike" kern="1200" dirty="0">
                <a:solidFill>
                  <a:schemeClr val="tx1"/>
                </a:solidFill>
                <a:effectLst/>
                <a:latin typeface="+mn-lt"/>
                <a:ea typeface="+mn-ea"/>
                <a:cs typeface="+mn-cs"/>
              </a:rPr>
              <a:t>Read</a:t>
            </a:r>
            <a:r>
              <a:rPr lang="en-US" sz="1200" b="0" u="none" strike="noStrike" kern="1200" baseline="0" dirty="0">
                <a:solidFill>
                  <a:schemeClr val="tx1"/>
                </a:solidFill>
                <a:effectLst/>
                <a:latin typeface="+mn-lt"/>
                <a:ea typeface="+mn-ea"/>
                <a:cs typeface="+mn-cs"/>
              </a:rPr>
              <a:t> the instructions on the slide and g</a:t>
            </a:r>
            <a:r>
              <a:rPr lang="en-US" sz="1200" u="none" strike="noStrike" kern="1200" dirty="0">
                <a:solidFill>
                  <a:schemeClr val="tx1"/>
                </a:solidFill>
                <a:effectLst/>
                <a:latin typeface="+mn-lt"/>
                <a:ea typeface="+mn-ea"/>
                <a:cs typeface="+mn-cs"/>
              </a:rPr>
              <a:t>ive participants enough time to come up with three ideas to summarize today’s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 a round-robin, invite participants to share a key idea for each category on the slide. (Allow participants to pass if they wish.)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extLst>
      <p:ext uri="{BB962C8B-B14F-4D97-AF65-F5344CB8AC3E}">
        <p14:creationId xmlns:p14="http://schemas.microsoft.com/office/powerpoint/2010/main" val="18456175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baseline="0" dirty="0"/>
              <a:t>Less than 1 min</a:t>
            </a:r>
          </a:p>
          <a:p>
            <a:endParaRPr lang="en-US" baseline="0" dirty="0"/>
          </a:p>
          <a:p>
            <a:pPr lvl="0" fontAlgn="base"/>
            <a:r>
              <a:rPr lang="en-US" sz="1200" u="none" strike="noStrike" kern="1200" dirty="0">
                <a:solidFill>
                  <a:schemeClr val="tx1"/>
                </a:solidFill>
                <a:effectLst/>
                <a:latin typeface="+mn-lt"/>
                <a:ea typeface="+mn-ea"/>
                <a:cs typeface="+mn-cs"/>
              </a:rPr>
              <a:t>a. Go over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each part of the assignment.</a:t>
            </a:r>
            <a:r>
              <a:rPr lang="en-US" dirty="0"/>
              <a:t> </a:t>
            </a:r>
            <a:endParaRPr lang="en-US" sz="1200" kern="1200" dirty="0">
              <a:solidFill>
                <a:schemeClr val="tx1"/>
              </a:solidFill>
              <a:latin typeface="+mn-lt"/>
              <a:ea typeface="+mn-ea"/>
              <a:cs typeface="+mn-cs"/>
            </a:endParaRPr>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64</a:t>
            </a:fld>
            <a:endParaRPr lang="en-US"/>
          </a:p>
        </p:txBody>
      </p:sp>
    </p:spTree>
    <p:extLst>
      <p:ext uri="{BB962C8B-B14F-4D97-AF65-F5344CB8AC3E}">
        <p14:creationId xmlns:p14="http://schemas.microsoft.com/office/powerpoint/2010/main" val="27431087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0B4530A1-D67C-4A6B-952E-CFC27DD25194}" type="slidenum">
              <a:rPr lang="en-US" smtClean="0"/>
              <a:pPr eaLnBrk="1" hangingPunct="1"/>
              <a:t>65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a:t>7 min</a:t>
            </a:r>
          </a:p>
          <a:p>
            <a:pPr eaLnBrk="1" hangingPunct="1"/>
            <a:endParaRPr lang="en-US" dirty="0"/>
          </a:p>
          <a:p>
            <a:pPr lvl="0" fontAlgn="base"/>
            <a:r>
              <a:rPr lang="en-US" sz="1200" u="none" strike="noStrike" kern="1200" dirty="0">
                <a:solidFill>
                  <a:schemeClr val="tx1"/>
                </a:solidFill>
                <a:effectLst/>
                <a:latin typeface="+mn-lt"/>
                <a:ea typeface="+mn-ea"/>
                <a:cs typeface="+mn-cs"/>
              </a:rPr>
              <a:t>a. Allow participants </a:t>
            </a:r>
            <a:r>
              <a:rPr lang="en-US" sz="1200" b="1" u="none" strike="noStrike" kern="1200" dirty="0">
                <a:solidFill>
                  <a:schemeClr val="tx1"/>
                </a:solidFill>
                <a:effectLst/>
                <a:latin typeface="+mn-lt"/>
                <a:ea typeface="+mn-ea"/>
                <a:cs typeface="+mn-cs"/>
              </a:rPr>
              <a:t>at least 5 minutes </a:t>
            </a:r>
            <a:r>
              <a:rPr lang="en-US" sz="1200" u="none" strike="noStrike" kern="1200" dirty="0">
                <a:solidFill>
                  <a:schemeClr val="tx1"/>
                </a:solidFill>
                <a:effectLst/>
                <a:latin typeface="+mn-lt"/>
                <a:ea typeface="+mn-ea"/>
                <a:cs typeface="+mn-cs"/>
              </a:rPr>
              <a:t>to think about today’s session and write their reflections and feedback on the Daily Reflections sheet (handout 6.10 in PD program binder). </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99470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Less than 1 min</a:t>
            </a:r>
          </a:p>
          <a:p>
            <a:pPr eaLnBrk="1" hangingPunct="1"/>
            <a:endParaRPr lang="en-US" dirty="0"/>
          </a:p>
          <a:p>
            <a:pPr eaLnBrk="1" hangingPunct="1"/>
            <a:r>
              <a:rPr lang="en-US" dirty="0"/>
              <a:t>a. “Now</a:t>
            </a:r>
            <a:r>
              <a:rPr lang="en-US" baseline="0" dirty="0"/>
              <a:t> let’s dig into our first focus question.”</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87439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dirty="0">
                <a:latin typeface="Arial" charset="0"/>
              </a:rPr>
              <a:t>25 min</a:t>
            </a:r>
          </a:p>
          <a:p>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 (3 min):</a:t>
            </a:r>
            <a:r>
              <a:rPr lang="en-US" sz="1200" u="none" strike="noStrike" kern="1200" dirty="0">
                <a:solidFill>
                  <a:schemeClr val="tx1"/>
                </a:solidFill>
                <a:effectLst/>
                <a:latin typeface="+mn-lt"/>
                <a:ea typeface="+mn-ea"/>
                <a:cs typeface="+mn-cs"/>
              </a:rPr>
              <a:t> Direct participants to retrieve their Z-fold summary charts and share with a partner what they learned from their homework assignment about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 I, and 7.</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 (12 min):</a:t>
            </a:r>
            <a:r>
              <a:rPr lang="en-US" sz="1200" kern="1200" dirty="0">
                <a:solidFill>
                  <a:schemeClr val="tx1"/>
                </a:solidFill>
                <a:latin typeface="+mn-lt"/>
                <a:ea typeface="+mn-ea"/>
                <a:cs typeface="+mn-cs"/>
              </a:rPr>
              <a:t> Divide participants into three small groups and have them make posters that capture the purposes and key features of the three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Challenge participants to imagine themselves in a Teacher Leader role. Ask them, “How would you explain these strategies to the teachers you’re leading?”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Have small groups share their posters in a whole-group share-out.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Make sure participants understand that a focus question is designed to do more than just get students interested in the lesson. It gets them thinking about a phenomenon or something else they’ve never thought about before. It also reveals important things about the knowledge and experiences they’re bringing to the lesson, it conceptually situates the learning, and it’s referred to throughout the lesson.  </a:t>
            </a:r>
          </a:p>
          <a:p>
            <a:pPr marL="365760" indent="-182880">
              <a:buFont typeface="Arial" pitchFamily="34" charset="0"/>
              <a:buChar char="•"/>
            </a:pP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 I, and 7 are like bookends that mark the beginning and end of a lesson. The science ideas used in the summary should match the focus question from the beginning of the lesson, and both the focus question and the summary should match the lesson’s main learning goal.</a:t>
            </a:r>
            <a:r>
              <a:rPr lang="en-US" dirty="0"/>
              <a:t> </a:t>
            </a:r>
          </a:p>
        </p:txBody>
      </p:sp>
      <p:sp>
        <p:nvSpPr>
          <p:cNvPr id="68612" name="Slide Number Placeholder 3"/>
          <p:cNvSpPr>
            <a:spLocks noGrp="1"/>
          </p:cNvSpPr>
          <p:nvPr>
            <p:ph type="sldNum" sz="quarter" idx="5"/>
          </p:nvPr>
        </p:nvSpPr>
        <p:spPr>
          <a:noFill/>
        </p:spPr>
        <p:txBody>
          <a:bodyPr/>
          <a:lstStyle>
            <a:lvl1pPr defTabSz="984843" eaLnBrk="0" hangingPunct="0">
              <a:defRPr>
                <a:solidFill>
                  <a:schemeClr val="tx1"/>
                </a:solidFill>
                <a:latin typeface="Arial" charset="0"/>
              </a:defRPr>
            </a:lvl1pPr>
            <a:lvl2pPr marL="785190" indent="-301996" defTabSz="984843" eaLnBrk="0" hangingPunct="0">
              <a:defRPr>
                <a:solidFill>
                  <a:schemeClr val="tx1"/>
                </a:solidFill>
                <a:latin typeface="Arial" charset="0"/>
              </a:defRPr>
            </a:lvl2pPr>
            <a:lvl3pPr marL="1207984" indent="-241597" defTabSz="984843" eaLnBrk="0" hangingPunct="0">
              <a:defRPr>
                <a:solidFill>
                  <a:schemeClr val="tx1"/>
                </a:solidFill>
                <a:latin typeface="Arial" charset="0"/>
              </a:defRPr>
            </a:lvl3pPr>
            <a:lvl4pPr marL="1691177" indent="-241597" defTabSz="984843" eaLnBrk="0" hangingPunct="0">
              <a:defRPr>
                <a:solidFill>
                  <a:schemeClr val="tx1"/>
                </a:solidFill>
                <a:latin typeface="Arial" charset="0"/>
              </a:defRPr>
            </a:lvl4pPr>
            <a:lvl5pPr marL="2174371" indent="-241597" defTabSz="984843" eaLnBrk="0" hangingPunct="0">
              <a:defRPr>
                <a:solidFill>
                  <a:schemeClr val="tx1"/>
                </a:solidFill>
                <a:latin typeface="Arial" charset="0"/>
              </a:defRPr>
            </a:lvl5pPr>
            <a:lvl6pPr marL="2657566" indent="-241597" defTabSz="984843" eaLnBrk="0" fontAlgn="base" hangingPunct="0">
              <a:spcBef>
                <a:spcPct val="0"/>
              </a:spcBef>
              <a:spcAft>
                <a:spcPct val="0"/>
              </a:spcAft>
              <a:defRPr>
                <a:solidFill>
                  <a:schemeClr val="tx1"/>
                </a:solidFill>
                <a:latin typeface="Arial" charset="0"/>
              </a:defRPr>
            </a:lvl6pPr>
            <a:lvl7pPr marL="3140757" indent="-241597" defTabSz="984843" eaLnBrk="0" fontAlgn="base" hangingPunct="0">
              <a:spcBef>
                <a:spcPct val="0"/>
              </a:spcBef>
              <a:spcAft>
                <a:spcPct val="0"/>
              </a:spcAft>
              <a:defRPr>
                <a:solidFill>
                  <a:schemeClr val="tx1"/>
                </a:solidFill>
                <a:latin typeface="Arial" charset="0"/>
              </a:defRPr>
            </a:lvl7pPr>
            <a:lvl8pPr marL="3623952" indent="-241597" defTabSz="984843" eaLnBrk="0" fontAlgn="base" hangingPunct="0">
              <a:spcBef>
                <a:spcPct val="0"/>
              </a:spcBef>
              <a:spcAft>
                <a:spcPct val="0"/>
              </a:spcAft>
              <a:defRPr>
                <a:solidFill>
                  <a:schemeClr val="tx1"/>
                </a:solidFill>
                <a:latin typeface="Arial" charset="0"/>
              </a:defRPr>
            </a:lvl8pPr>
            <a:lvl9pPr marL="4107145" indent="-241597" defTabSz="984843"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pPr eaLnBrk="1" hangingPunct="1"/>
              <a:t>8</a:t>
            </a:fld>
            <a:endParaRPr lang="en-US" dirty="0"/>
          </a:p>
        </p:txBody>
      </p:sp>
      <p:sp>
        <p:nvSpPr>
          <p:cNvPr id="2" name="Date Placeholder 1"/>
          <p:cNvSpPr>
            <a:spLocks noGrp="1"/>
          </p:cNvSpPr>
          <p:nvPr>
            <p:ph type="dt" idx="10"/>
          </p:nvPr>
        </p:nvSpPr>
        <p:spPr/>
        <p:txBody>
          <a:bodyPr/>
          <a:lstStyle/>
          <a:p>
            <a:pPr>
              <a:defRPr/>
            </a:pPr>
            <a:fld id="{793A580C-52CB-43C5-BF1F-B4A655877C36}"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3023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sz="1300" dirty="0">
                <a:latin typeface="Arial" charset="0"/>
              </a:rPr>
              <a:t>7 min</a:t>
            </a:r>
          </a:p>
          <a:p>
            <a:pPr lvl="0"/>
            <a:endParaRPr lang="en-US" sz="1300"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questions on the slide as a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 focus question is designed to be answered using the lesson’s main learning goal and supporting science ideas. A goal statement describes the main science idea to be learned.</a:t>
            </a:r>
          </a:p>
          <a:p>
            <a:pPr marL="365760" indent="-182880">
              <a:buFont typeface="Arial" pitchFamily="34" charset="0"/>
              <a:buChar char="•"/>
            </a:pPr>
            <a:r>
              <a:rPr lang="en-US" sz="1200" kern="1200" dirty="0">
                <a:solidFill>
                  <a:schemeClr val="tx1"/>
                </a:solidFill>
                <a:latin typeface="+mn-lt"/>
                <a:ea typeface="+mn-ea"/>
                <a:cs typeface="+mn-cs"/>
              </a:rPr>
              <a:t>Focus questions are always used in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because they are useful in engaging student interest, making their thinking visible, and eliciting initial ideas at the beginning of a lesson. When posed at the end of a lesson, focus questions challenge students to use new ideas developed during the lesson. </a:t>
            </a:r>
          </a:p>
          <a:p>
            <a:r>
              <a:rPr lang="en-US" sz="1300" dirty="0">
                <a:latin typeface="Arial" charset="0"/>
              </a:rPr>
              <a:t> </a:t>
            </a:r>
          </a:p>
          <a:p>
            <a:endParaRPr lang="en-US" dirty="0"/>
          </a:p>
        </p:txBody>
      </p:sp>
      <p:sp>
        <p:nvSpPr>
          <p:cNvPr id="68612"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solidFill>
                  <a:prstClr val="black"/>
                </a:solidFill>
              </a:rPr>
              <a:pPr eaLnBrk="1" hangingPunct="1"/>
              <a:t>9</a:t>
            </a:fld>
            <a:endParaRPr lang="en-US" dirty="0">
              <a:solidFill>
                <a:prstClr val="black"/>
              </a:solidFill>
            </a:endParaRPr>
          </a:p>
        </p:txBody>
      </p:sp>
      <p:sp>
        <p:nvSpPr>
          <p:cNvPr id="2" name="Date Placeholder 1"/>
          <p:cNvSpPr>
            <a:spLocks noGrp="1"/>
          </p:cNvSpPr>
          <p:nvPr>
            <p:ph type="dt" idx="10"/>
          </p:nvPr>
        </p:nvSpPr>
        <p:spPr/>
        <p:txBody>
          <a:bodyPr/>
          <a:lstStyle/>
          <a:p>
            <a:pPr>
              <a:defRPr/>
            </a:pPr>
            <a:fld id="{793A580C-52CB-43C5-BF1F-B4A655877C36}" type="datetime1">
              <a:rPr lang="en-US" smtClean="0">
                <a:solidFill>
                  <a:prstClr val="black"/>
                </a:solidFill>
              </a:rPr>
              <a:pPr>
                <a:defRPr/>
              </a:pPr>
              <a:t>1/7/2020</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STeLLA Summer Institute I</a:t>
            </a:r>
          </a:p>
        </p:txBody>
      </p:sp>
      <p:sp>
        <p:nvSpPr>
          <p:cNvPr id="4" name="Header Placeholder 3"/>
          <p:cNvSpPr>
            <a:spLocks noGrp="1"/>
          </p:cNvSpPr>
          <p:nvPr>
            <p:ph type="hdr" sz="quarter" idx="12"/>
          </p:nvPr>
        </p:nvSpPr>
        <p:spPr/>
        <p:txBody>
          <a:bodyPr/>
          <a:lstStyle/>
          <a:p>
            <a:pPr>
              <a:defRPr/>
            </a:pPr>
            <a:r>
              <a:rPr lang="en-US" dirty="0">
                <a:solidFill>
                  <a:prstClr val="black"/>
                </a:solidFill>
              </a:rPr>
              <a:t>BSCS</a:t>
            </a:r>
          </a:p>
        </p:txBody>
      </p:sp>
    </p:spTree>
    <p:extLst>
      <p:ext uri="{BB962C8B-B14F-4D97-AF65-F5344CB8AC3E}">
        <p14:creationId xmlns:p14="http://schemas.microsoft.com/office/powerpoint/2010/main" val="9616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4628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38333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63825307"/>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embed/h7xUtG5CRM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embed/h7xUtG5CRM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embed/JtijcQT3d-o"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youtube.com/embed/NQwGoo5rKsM" TargetMode="External"/><Relationship Id="rId5" Type="http://schemas.openxmlformats.org/officeDocument/2006/relationships/hyperlink" Target="https://www.youtube.com/embed/kboAXwdce8k" TargetMode="External"/><Relationship Id="rId4" Type="http://schemas.openxmlformats.org/officeDocument/2006/relationships/hyperlink" Target="https://www.youtube.com/embed/6ZjUgdEBLpA"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514600"/>
            <a:ext cx="1787525" cy="646331"/>
          </a:xfrm>
          <a:prstGeom prst="rect">
            <a:avLst/>
          </a:prstGeom>
          <a:noFill/>
        </p:spPr>
        <p:txBody>
          <a:bodyPr wrap="square" rtlCol="0">
            <a:spAutoFit/>
          </a:bodyPr>
          <a:lstStyle/>
          <a:p>
            <a:r>
              <a:rPr lang="en-US" sz="3600" dirty="0">
                <a:solidFill>
                  <a:srgbClr val="1F497D"/>
                </a:solidFill>
                <a:latin typeface="Calibri" pitchFamily="34" charset="0"/>
                <a:cs typeface="Arial" pitchFamily="34" charset="0"/>
              </a:rPr>
              <a:t>Day 6</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Questions: Strategies I and 7</a:t>
            </a:r>
          </a:p>
        </p:txBody>
      </p:sp>
      <p:sp>
        <p:nvSpPr>
          <p:cNvPr id="3" name="Content Placeholder 2"/>
          <p:cNvSpPr>
            <a:spLocks noGrp="1"/>
          </p:cNvSpPr>
          <p:nvPr>
            <p:ph idx="1"/>
          </p:nvPr>
        </p:nvSpPr>
        <p:spPr/>
        <p:txBody>
          <a:bodyPr/>
          <a:lstStyle/>
          <a:p>
            <a:pPr marL="365760" indent="-365760">
              <a:buFont typeface="+mj-lt"/>
              <a:buAutoNum type="arabicPeriod"/>
            </a:pPr>
            <a:r>
              <a:rPr lang="en-US" sz="3200" dirty="0"/>
              <a:t>What are various ways a lesson or unit can be synthesized and/or summarized?</a:t>
            </a:r>
          </a:p>
          <a:p>
            <a:pPr marL="365760" indent="-365760">
              <a:spcBef>
                <a:spcPts val="1200"/>
              </a:spcBef>
              <a:buFont typeface="+mj-lt"/>
              <a:buAutoNum type="arabicPeriod"/>
            </a:pPr>
            <a:r>
              <a:rPr lang="en-US" sz="3200" dirty="0"/>
              <a:t>How are strategies I and 7 similar and different?</a:t>
            </a:r>
          </a:p>
          <a:p>
            <a:pPr marL="731520" indent="-365760">
              <a:buClr>
                <a:schemeClr val="bg1">
                  <a:lumMod val="75000"/>
                </a:schemeClr>
              </a:buClr>
              <a:buAutoNum type="alphaLcPeriod"/>
            </a:pPr>
            <a:r>
              <a:rPr lang="en-US" sz="3200" b="1" dirty="0"/>
              <a:t>SCSL strategy I</a:t>
            </a:r>
            <a:r>
              <a:rPr lang="en-US" sz="3200" dirty="0"/>
              <a:t>: Summarize key science ideas.</a:t>
            </a:r>
          </a:p>
          <a:p>
            <a:pPr marL="731520" indent="-365760">
              <a:buClr>
                <a:schemeClr val="bg1">
                  <a:lumMod val="75000"/>
                </a:schemeClr>
              </a:buClr>
              <a:buFont typeface="Arial" charset="0"/>
              <a:buAutoNum type="alphaLcPeriod"/>
            </a:pPr>
            <a:r>
              <a:rPr lang="en-US" sz="3200" b="1" dirty="0"/>
              <a:t>STL strategy 7</a:t>
            </a:r>
            <a:r>
              <a:rPr lang="en-US" sz="3200" dirty="0"/>
              <a:t>: Engage students in making connections by synthesizing and summarizing key science ideas.</a:t>
            </a:r>
          </a:p>
          <a:p>
            <a:pPr marL="457200" indent="-457200">
              <a:buAutoNum type="alphaLcPeriod"/>
            </a:pPr>
            <a:endParaRPr lang="en-US" dirty="0"/>
          </a:p>
          <a:p>
            <a:endParaRPr lang="en-US" dirty="0"/>
          </a:p>
        </p:txBody>
      </p:sp>
    </p:spTree>
    <p:extLst>
      <p:ext uri="{BB962C8B-B14F-4D97-AF65-F5344CB8AC3E}">
        <p14:creationId xmlns:p14="http://schemas.microsoft.com/office/powerpoint/2010/main" val="1852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a:bodyPr>
          <a:lstStyle/>
          <a:p>
            <a:r>
              <a:rPr lang="en-US" dirty="0"/>
              <a:t>Video-based Lesson Analysis</a:t>
            </a:r>
          </a:p>
        </p:txBody>
      </p:sp>
      <p:sp>
        <p:nvSpPr>
          <p:cNvPr id="4" name="Content Placeholder 3"/>
          <p:cNvSpPr>
            <a:spLocks noGrp="1"/>
          </p:cNvSpPr>
          <p:nvPr>
            <p:ph idx="1"/>
          </p:nvPr>
        </p:nvSpPr>
        <p:spPr>
          <a:xfrm>
            <a:off x="609600" y="1600200"/>
            <a:ext cx="8077200" cy="4876800"/>
          </a:xfrm>
        </p:spPr>
        <p:txBody>
          <a:bodyPr/>
          <a:lstStyle/>
          <a:p>
            <a:pPr marL="0" indent="0">
              <a:buNone/>
            </a:pPr>
            <a:r>
              <a:rPr lang="en-US" sz="3200" dirty="0"/>
              <a:t>Next we’ll analyze a video clip from the beginning and end of a lesson on the Sun’s effect on climate.</a:t>
            </a:r>
          </a:p>
        </p:txBody>
      </p:sp>
    </p:spTree>
    <p:extLst>
      <p:ext uri="{BB962C8B-B14F-4D97-AF65-F5344CB8AC3E}">
        <p14:creationId xmlns:p14="http://schemas.microsoft.com/office/powerpoint/2010/main" val="223890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B</a:t>
            </a:r>
          </a:p>
        </p:txBody>
      </p:sp>
      <p:sp>
        <p:nvSpPr>
          <p:cNvPr id="3" name="Content Placeholder 2"/>
          <p:cNvSpPr>
            <a:spLocks noGrp="1"/>
          </p:cNvSpPr>
          <p:nvPr>
            <p:ph idx="1"/>
          </p:nvPr>
        </p:nvSpPr>
        <p:spPr>
          <a:xfrm>
            <a:off x="457200" y="1295400"/>
            <a:ext cx="8001000" cy="5257800"/>
          </a:xfrm>
        </p:spPr>
        <p:txBody>
          <a:bodyPr/>
          <a:lstStyle/>
          <a:p>
            <a:pPr marL="365760" indent="-365760" eaLnBrk="1" hangingPunct="1">
              <a:spcBef>
                <a:spcPts val="600"/>
              </a:spcBef>
              <a:buAutoNum type="arabicPeriod"/>
            </a:pPr>
            <a:r>
              <a:rPr lang="en-US" sz="2800" dirty="0"/>
              <a:t>In Analysis Guides B and I (handout 6.1), review the four criteria for strategy B: Setting the purpose.</a:t>
            </a:r>
          </a:p>
          <a:p>
            <a:pPr marL="365760" indent="-365760" eaLnBrk="1" hangingPunct="1">
              <a:spcBef>
                <a:spcPts val="800"/>
              </a:spcBef>
              <a:buAutoNum type="arabicPeriod" startAt="2"/>
            </a:pPr>
            <a:r>
              <a:rPr lang="en-US" sz="2800" dirty="0"/>
              <a:t>Read the lesson context at the top of the video transcript (handout 6.2).</a:t>
            </a:r>
          </a:p>
          <a:p>
            <a:pPr marL="365760" indent="-365760" eaLnBrk="1" hangingPunct="1">
              <a:spcBef>
                <a:spcPts val="800"/>
              </a:spcBef>
              <a:buAutoNum type="arabicPeriod" startAt="2"/>
            </a:pPr>
            <a:r>
              <a:rPr lang="en-US" sz="2800" dirty="0"/>
              <a:t>Watch the first video clip, keeping in mind the criteria for strategy B.</a:t>
            </a:r>
          </a:p>
          <a:p>
            <a:pPr marL="365760" indent="-365760" eaLnBrk="1" hangingPunct="1">
              <a:spcBef>
                <a:spcPts val="800"/>
              </a:spcBef>
              <a:buAutoNum type="arabicPeriod" startAt="2"/>
            </a:pPr>
            <a:r>
              <a:rPr lang="en-US" sz="2800" dirty="0"/>
              <a:t>Analyze the transcript using the analysis guide. </a:t>
            </a:r>
          </a:p>
          <a:p>
            <a:pPr marL="731520" indent="-274320" eaLnBrk="1" hangingPunct="1">
              <a:spcBef>
                <a:spcPts val="600"/>
              </a:spcBef>
            </a:pPr>
            <a:r>
              <a:rPr lang="en-US" sz="2800" i="1" dirty="0"/>
              <a:t>How well does the beginning of this lesson match the criteria for strategy B?</a:t>
            </a:r>
          </a:p>
          <a:p>
            <a:pPr marL="365760" indent="-365760" eaLnBrk="1" hangingPunct="1">
              <a:spcBef>
                <a:spcPts val="800"/>
              </a:spcBef>
              <a:buFont typeface="+mj-lt"/>
              <a:buAutoNum type="arabicPeriod" startAt="5"/>
            </a:pPr>
            <a:r>
              <a:rPr lang="en-US" sz="2800" dirty="0"/>
              <a:t>Share and compare your analyses. </a:t>
            </a:r>
          </a:p>
        </p:txBody>
      </p:sp>
      <p:sp>
        <p:nvSpPr>
          <p:cNvPr id="4" name="TextBox 3"/>
          <p:cNvSpPr txBox="1"/>
          <p:nvPr/>
        </p:nvSpPr>
        <p:spPr>
          <a:xfrm>
            <a:off x="2667000" y="6248400"/>
            <a:ext cx="6477000" cy="400110"/>
          </a:xfrm>
          <a:prstGeom prst="rect">
            <a:avLst/>
          </a:prstGeom>
          <a:noFill/>
        </p:spPr>
        <p:txBody>
          <a:bodyPr wrap="square" rtlCol="0">
            <a:spAutoFit/>
          </a:bodyPr>
          <a:lstStyle/>
          <a:p>
            <a:r>
              <a:rPr lang="en-US" sz="2000" dirty="0">
                <a:solidFill>
                  <a:srgbClr val="0070C0"/>
                </a:solidFill>
                <a:latin typeface="Calibri" pitchFamily="34" charset="0"/>
              </a:rPr>
              <a:t>Link to video clip 1: </a:t>
            </a:r>
            <a:r>
              <a:rPr lang="en-US" sz="2000" dirty="0">
                <a:solidFill>
                  <a:srgbClr val="0070C0"/>
                </a:solidFill>
                <a:latin typeface="Calibri" pitchFamily="34" charset="0"/>
                <a:hlinkClick r:id="rId3"/>
              </a:rPr>
              <a:t>6.1-6.2_stella_SEC_crom_L2_c1-c2</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3650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I</a:t>
            </a:r>
          </a:p>
        </p:txBody>
      </p:sp>
      <p:sp>
        <p:nvSpPr>
          <p:cNvPr id="3" name="Content Placeholder 2"/>
          <p:cNvSpPr>
            <a:spLocks noGrp="1"/>
          </p:cNvSpPr>
          <p:nvPr>
            <p:ph idx="1"/>
          </p:nvPr>
        </p:nvSpPr>
        <p:spPr>
          <a:xfrm>
            <a:off x="457200" y="1295400"/>
            <a:ext cx="8534400" cy="5181600"/>
          </a:xfrm>
        </p:spPr>
        <p:txBody>
          <a:bodyPr/>
          <a:lstStyle/>
          <a:p>
            <a:pPr marL="365760" indent="-365760" eaLnBrk="1" hangingPunct="1">
              <a:spcBef>
                <a:spcPts val="600"/>
              </a:spcBef>
              <a:buAutoNum type="arabicPeriod"/>
            </a:pPr>
            <a:r>
              <a:rPr lang="en-US" sz="2800" dirty="0"/>
              <a:t>In Analysis Guides B and I (handout 6.1), review the six criteria for strategy I: Summarizing key science ideas. </a:t>
            </a:r>
          </a:p>
          <a:p>
            <a:pPr marL="365760" indent="-365760" eaLnBrk="1" hangingPunct="1">
              <a:spcBef>
                <a:spcPts val="600"/>
              </a:spcBef>
              <a:buAutoNum type="arabicPeriod"/>
            </a:pPr>
            <a:r>
              <a:rPr lang="en-US" sz="2800" dirty="0"/>
              <a:t>Review the lesson context at the top of the video transcript (handout 6.2). </a:t>
            </a:r>
          </a:p>
          <a:p>
            <a:pPr marL="365760" indent="-365760" eaLnBrk="1" hangingPunct="1">
              <a:spcBef>
                <a:spcPts val="600"/>
              </a:spcBef>
              <a:buAutoNum type="arabicPeriod"/>
            </a:pPr>
            <a:r>
              <a:rPr lang="en-US" sz="2800" dirty="0"/>
              <a:t>Watch the second video clip, keeping in mind the criteria for strategy I.</a:t>
            </a:r>
          </a:p>
          <a:p>
            <a:pPr marL="365760" indent="-365760" eaLnBrk="1" hangingPunct="1">
              <a:spcBef>
                <a:spcPts val="600"/>
              </a:spcBef>
              <a:buAutoNum type="arabicPeriod"/>
            </a:pPr>
            <a:r>
              <a:rPr lang="en-US" sz="2800" dirty="0"/>
              <a:t>Analyze the transcript using the analysis guide.</a:t>
            </a:r>
          </a:p>
          <a:p>
            <a:pPr marL="731520" indent="-274320" eaLnBrk="1" hangingPunct="1">
              <a:spcBef>
                <a:spcPts val="600"/>
              </a:spcBef>
            </a:pPr>
            <a:r>
              <a:rPr lang="en-US" sz="2800" i="1" dirty="0"/>
              <a:t>How well does the end of this lesson match the criteria for strategy I?</a:t>
            </a:r>
          </a:p>
          <a:p>
            <a:pPr marL="365760" indent="-365760" eaLnBrk="1" hangingPunct="1">
              <a:spcBef>
                <a:spcPts val="600"/>
              </a:spcBef>
              <a:buFont typeface="+mj-lt"/>
              <a:buAutoNum type="arabicPeriod" startAt="5"/>
            </a:pPr>
            <a:r>
              <a:rPr lang="en-US" sz="2800" dirty="0"/>
              <a:t>Share and compare your analyses. </a:t>
            </a:r>
          </a:p>
          <a:p>
            <a:endParaRPr lang="en-US" dirty="0"/>
          </a:p>
        </p:txBody>
      </p:sp>
      <p:sp>
        <p:nvSpPr>
          <p:cNvPr id="4" name="TextBox 3"/>
          <p:cNvSpPr txBox="1"/>
          <p:nvPr/>
        </p:nvSpPr>
        <p:spPr>
          <a:xfrm>
            <a:off x="2971800" y="6096000"/>
            <a:ext cx="6019800" cy="400110"/>
          </a:xfrm>
          <a:prstGeom prst="rect">
            <a:avLst/>
          </a:prstGeom>
          <a:noFill/>
        </p:spPr>
        <p:txBody>
          <a:bodyPr wrap="square" rtlCol="0">
            <a:spAutoFit/>
          </a:bodyPr>
          <a:lstStyle/>
          <a:p>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3"/>
              </a:rPr>
              <a:t>6.1-6.2_stella_SEC_crom_L2_c1-c2</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987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a:bodyPr>
          <a:lstStyle/>
          <a:p>
            <a:pPr marL="365760" indent="-365760">
              <a:buFont typeface="+mj-lt"/>
              <a:buAutoNum type="arabicPeriod"/>
            </a:pPr>
            <a:r>
              <a:rPr lang="en-US" sz="3200" dirty="0"/>
              <a:t>Examine the main learning goal, the lesson focus question, and the lesson summary for your assigned SEC lesson plan (parts A and B).</a:t>
            </a:r>
          </a:p>
          <a:p>
            <a:pPr marL="365760" indent="-365760">
              <a:spcBef>
                <a:spcPts val="1200"/>
              </a:spcBef>
              <a:buFont typeface="+mj-lt"/>
              <a:buAutoNum type="arabicPeriod"/>
            </a:pPr>
            <a:r>
              <a:rPr lang="en-US" sz="3200" dirty="0"/>
              <a:t>Answer these questions in your notebooks, keeping in mind the analysis-guide criteria for strategies B and I: </a:t>
            </a:r>
          </a:p>
          <a:p>
            <a:pPr marL="731520" lvl="1" indent="-274320">
              <a:spcBef>
                <a:spcPts val="1200"/>
              </a:spcBef>
              <a:spcAft>
                <a:spcPts val="600"/>
              </a:spcAft>
              <a:buFont typeface="Arial" pitchFamily="34" charset="0"/>
              <a:buChar char="•"/>
            </a:pPr>
            <a:r>
              <a:rPr lang="en-US" sz="3200" dirty="0"/>
              <a:t>What do you notice?</a:t>
            </a:r>
          </a:p>
          <a:p>
            <a:pPr marL="731520" lvl="1" indent="-274320">
              <a:spcBef>
                <a:spcPts val="300"/>
              </a:spcBef>
              <a:buFont typeface="Arial" pitchFamily="34" charset="0"/>
              <a:buChar char="•"/>
            </a:pPr>
            <a:r>
              <a:rPr lang="en-US" sz="3200" dirty="0"/>
              <a:t>What do you wonder about?</a:t>
            </a:r>
          </a:p>
        </p:txBody>
      </p:sp>
      <p:sp>
        <p:nvSpPr>
          <p:cNvPr id="4" name="Title 1"/>
          <p:cNvSpPr txBox="1">
            <a:spLocks/>
          </p:cNvSpPr>
          <p:nvPr/>
        </p:nvSpPr>
        <p:spPr>
          <a:xfrm>
            <a:off x="457200" y="457200"/>
            <a:ext cx="8382000" cy="990600"/>
          </a:xfrm>
          <a:prstGeom prst="rect">
            <a:avLst/>
          </a:prstGeom>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The SEC Lesson Plans: Reading and Analysis</a:t>
            </a:r>
          </a:p>
        </p:txBody>
      </p:sp>
    </p:spTree>
    <p:extLst>
      <p:ext uri="{BB962C8B-B14F-4D97-AF65-F5344CB8AC3E}">
        <p14:creationId xmlns:p14="http://schemas.microsoft.com/office/powerpoint/2010/main" val="127748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The SUN’S EFFECT ON      CLIMATE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05200"/>
            <a:ext cx="737235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6</a:t>
            </a:r>
            <a:br>
              <a:rPr lang="en-US" sz="2000" dirty="0">
                <a:solidFill>
                  <a:srgbClr val="000000"/>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8300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253" y="457200"/>
            <a:ext cx="6400800" cy="6400800"/>
          </a:xfrm>
          <a:prstGeom prst="rect">
            <a:avLst/>
          </a:prstGeom>
        </p:spPr>
      </p:pic>
      <p:sp>
        <p:nvSpPr>
          <p:cNvPr id="4" name="TextBox 3"/>
          <p:cNvSpPr txBox="1"/>
          <p:nvPr/>
        </p:nvSpPr>
        <p:spPr>
          <a:xfrm>
            <a:off x="304800" y="838200"/>
            <a:ext cx="2416046" cy="5801588"/>
          </a:xfrm>
          <a:prstGeom prst="rect">
            <a:avLst/>
          </a:prstGeom>
          <a:noFill/>
        </p:spPr>
        <p:txBody>
          <a:bodyPr wrap="none" rtlCol="0">
            <a:spAutoFit/>
          </a:bodyPr>
          <a:lstStyle/>
          <a:p>
            <a:r>
              <a:rPr lang="en-US" sz="3600" i="1" dirty="0">
                <a:solidFill>
                  <a:srgbClr val="FFFF00"/>
                </a:solidFill>
              </a:rPr>
              <a:t>The</a:t>
            </a:r>
          </a:p>
          <a:p>
            <a:r>
              <a:rPr lang="en-US" sz="3600" i="1" dirty="0">
                <a:solidFill>
                  <a:srgbClr val="FFFF00"/>
                </a:solidFill>
              </a:rPr>
              <a:t>Sun’s</a:t>
            </a:r>
          </a:p>
          <a:p>
            <a:r>
              <a:rPr lang="en-US" sz="3600" i="1" dirty="0">
                <a:solidFill>
                  <a:srgbClr val="FFFF00"/>
                </a:solidFill>
              </a:rPr>
              <a:t>Effect on </a:t>
            </a:r>
          </a:p>
          <a:p>
            <a:r>
              <a:rPr lang="en-US" sz="3600" i="1" dirty="0">
                <a:solidFill>
                  <a:srgbClr val="FFFF00"/>
                </a:solidFill>
              </a:rPr>
              <a:t>Climate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
        <p:nvSpPr>
          <p:cNvPr id="2" name="TextBox 1">
            <a:extLst>
              <a:ext uri="{FF2B5EF4-FFF2-40B4-BE49-F238E27FC236}">
                <a16:creationId xmlns:a16="http://schemas.microsoft.com/office/drawing/2014/main" id="{5B55E2BB-556B-4C04-91C7-A3C9B48BFA17}"/>
              </a:ext>
            </a:extLst>
          </p:cNvPr>
          <p:cNvSpPr txBox="1"/>
          <p:nvPr/>
        </p:nvSpPr>
        <p:spPr>
          <a:xfrm>
            <a:off x="7566344" y="6532066"/>
            <a:ext cx="1298753" cy="215444"/>
          </a:xfrm>
          <a:prstGeom prst="rect">
            <a:avLst/>
          </a:prstGeom>
          <a:noFill/>
        </p:spPr>
        <p:txBody>
          <a:bodyPr wrap="none" rtlCol="0">
            <a:spAutoFit/>
          </a:bodyPr>
          <a:lstStyle/>
          <a:p>
            <a:r>
              <a:rPr lang="en-US" sz="800" dirty="0">
                <a:solidFill>
                  <a:schemeClr val="bg1"/>
                </a:solidFill>
              </a:rPr>
              <a:t>Photo courtesy of NASA</a:t>
            </a:r>
          </a:p>
        </p:txBody>
      </p:sp>
    </p:spTree>
    <p:extLst>
      <p:ext uri="{BB962C8B-B14F-4D97-AF65-F5344CB8AC3E}">
        <p14:creationId xmlns:p14="http://schemas.microsoft.com/office/powerpoint/2010/main" val="206077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Autofit/>
          </a:bodyPr>
          <a:lstStyle/>
          <a:p>
            <a:pPr lvl="0"/>
            <a:br>
              <a:rPr lang="en-US" sz="3600" dirty="0"/>
            </a:br>
            <a:r>
              <a:rPr lang="en-US" dirty="0"/>
              <a:t>Unit Central Question</a:t>
            </a:r>
            <a:br>
              <a:rPr lang="en-US" sz="3600" dirty="0"/>
            </a:br>
            <a:endParaRPr lang="en-US" sz="3600" dirty="0"/>
          </a:p>
        </p:txBody>
      </p:sp>
      <p:sp>
        <p:nvSpPr>
          <p:cNvPr id="5" name="Content Placeholder 2"/>
          <p:cNvSpPr>
            <a:spLocks noGrp="1"/>
          </p:cNvSpPr>
          <p:nvPr>
            <p:ph idx="1"/>
          </p:nvPr>
        </p:nvSpPr>
        <p:spPr>
          <a:xfrm>
            <a:off x="762000" y="1600200"/>
            <a:ext cx="8001000" cy="4495800"/>
          </a:xfrm>
        </p:spPr>
        <p:txBody>
          <a:bodyPr/>
          <a:lstStyle/>
          <a:p>
            <a:pPr marL="0" lvl="1" indent="0">
              <a:buClrTx/>
              <a:buNone/>
            </a:pPr>
            <a:r>
              <a:rPr lang="en-US" sz="3200" dirty="0"/>
              <a:t>Why are some places on Earth hotter than others at different times of the year?</a:t>
            </a:r>
          </a:p>
        </p:txBody>
      </p:sp>
    </p:spTree>
    <p:extLst>
      <p:ext uri="{BB962C8B-B14F-4D97-AF65-F5344CB8AC3E}">
        <p14:creationId xmlns:p14="http://schemas.microsoft.com/office/powerpoint/2010/main" val="486739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199"/>
            <a:ext cx="6400800" cy="6400800"/>
          </a:xfrm>
          <a:prstGeom prst="rect">
            <a:avLst/>
          </a:prstGeom>
        </p:spPr>
      </p:pic>
      <p:sp>
        <p:nvSpPr>
          <p:cNvPr id="7" name="TextBox 6">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2a</a:t>
            </a:r>
          </a:p>
        </p:txBody>
      </p:sp>
      <p:sp>
        <p:nvSpPr>
          <p:cNvPr id="4" name="TextBox 3">
            <a:extLst>
              <a:ext uri="{FF2B5EF4-FFF2-40B4-BE49-F238E27FC236}">
                <a16:creationId xmlns:a16="http://schemas.microsoft.com/office/drawing/2014/main" id="{20A70FB4-B575-4C75-8AF2-57CDAB4728DA}"/>
              </a:ext>
            </a:extLst>
          </p:cNvPr>
          <p:cNvSpPr txBox="1"/>
          <p:nvPr/>
        </p:nvSpPr>
        <p:spPr>
          <a:xfrm>
            <a:off x="7566344" y="6532066"/>
            <a:ext cx="1298753" cy="215444"/>
          </a:xfrm>
          <a:prstGeom prst="rect">
            <a:avLst/>
          </a:prstGeom>
          <a:noFill/>
        </p:spPr>
        <p:txBody>
          <a:bodyPr wrap="none" rtlCol="0">
            <a:spAutoFit/>
          </a:bodyPr>
          <a:lstStyle/>
          <a:p>
            <a:r>
              <a:rPr lang="en-US" sz="800" dirty="0">
                <a:solidFill>
                  <a:schemeClr val="bg1"/>
                </a:solidFill>
              </a:rPr>
              <a:t>Photo courtesy of NASA</a:t>
            </a:r>
          </a:p>
        </p:txBody>
      </p:sp>
    </p:spTree>
    <p:extLst>
      <p:ext uri="{BB962C8B-B14F-4D97-AF65-F5344CB8AC3E}">
        <p14:creationId xmlns:p14="http://schemas.microsoft.com/office/powerpoint/2010/main" val="337868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Autofit/>
          </a:bodyPr>
          <a:lstStyle/>
          <a:p>
            <a:pPr lvl="0"/>
            <a:br>
              <a:rPr lang="en-US" sz="3600" dirty="0"/>
            </a:br>
            <a:r>
              <a:rPr lang="en-US" dirty="0"/>
              <a:t>Content Deepening: Focus Question 1</a:t>
            </a:r>
            <a:br>
              <a:rPr lang="en-US" sz="3600" dirty="0"/>
            </a:br>
            <a:endParaRPr lang="en-US" sz="3600" dirty="0"/>
          </a:p>
        </p:txBody>
      </p:sp>
      <p:sp>
        <p:nvSpPr>
          <p:cNvPr id="3" name="Content Placeholder 2"/>
          <p:cNvSpPr>
            <a:spLocks noGrp="1"/>
          </p:cNvSpPr>
          <p:nvPr>
            <p:ph idx="1"/>
          </p:nvPr>
        </p:nvSpPr>
        <p:spPr>
          <a:xfrm>
            <a:off x="609600" y="1524000"/>
            <a:ext cx="8077200" cy="4495800"/>
          </a:xfrm>
        </p:spPr>
        <p:txBody>
          <a:bodyPr/>
          <a:lstStyle/>
          <a:p>
            <a:pPr marL="0" lvl="1" indent="0">
              <a:spcBef>
                <a:spcPts val="0"/>
              </a:spcBef>
              <a:spcAft>
                <a:spcPts val="2400"/>
              </a:spcAft>
              <a:buClrTx/>
              <a:buNone/>
            </a:pPr>
            <a:r>
              <a:rPr lang="en-US" sz="3200" dirty="0"/>
              <a:t>Why are places closer to Earth’s equator hotter than places farther away from the equator?</a:t>
            </a:r>
          </a:p>
        </p:txBody>
      </p:sp>
    </p:spTree>
    <p:extLst>
      <p:ext uri="{BB962C8B-B14F-4D97-AF65-F5344CB8AC3E}">
        <p14:creationId xmlns:p14="http://schemas.microsoft.com/office/powerpoint/2010/main" val="360162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6	</a:t>
            </a:r>
          </a:p>
        </p:txBody>
      </p:sp>
      <p:sp>
        <p:nvSpPr>
          <p:cNvPr id="3" name="Content Placeholder 2"/>
          <p:cNvSpPr>
            <a:spLocks noGrp="1"/>
          </p:cNvSpPr>
          <p:nvPr>
            <p:ph idx="1"/>
          </p:nvPr>
        </p:nvSpPr>
        <p:spPr>
          <a:xfrm>
            <a:off x="457200" y="1295400"/>
            <a:ext cx="8458200" cy="5257800"/>
          </a:xfrm>
        </p:spPr>
        <p:txBody>
          <a:bodyPr/>
          <a:lstStyle/>
          <a:p>
            <a:pPr marL="365760" indent="-365760">
              <a:spcBef>
                <a:spcPts val="300"/>
              </a:spcBef>
            </a:pPr>
            <a:r>
              <a:rPr lang="en-US" sz="3200" dirty="0"/>
              <a:t>Day-5 reflections</a:t>
            </a:r>
          </a:p>
          <a:p>
            <a:pPr marL="365760" indent="-365760">
              <a:spcBef>
                <a:spcPts val="300"/>
              </a:spcBef>
            </a:pPr>
            <a:r>
              <a:rPr lang="en-US" sz="3200" dirty="0"/>
              <a:t>Review: Science content storyline</a:t>
            </a:r>
          </a:p>
          <a:p>
            <a:pPr marL="365760" indent="-365760">
              <a:spcBef>
                <a:spcPts val="300"/>
              </a:spcBef>
            </a:pPr>
            <a:r>
              <a:rPr lang="en-US" sz="3200" dirty="0"/>
              <a:t>Today’s focus questions</a:t>
            </a:r>
          </a:p>
          <a:p>
            <a:pPr marL="365760" indent="-365760">
              <a:spcBef>
                <a:spcPts val="300"/>
              </a:spcBef>
            </a:pPr>
            <a:r>
              <a:rPr lang="en-US" sz="3200" dirty="0"/>
              <a:t>Lesson analysis: </a:t>
            </a:r>
            <a:r>
              <a:rPr lang="en-US" sz="3200" dirty="0" err="1"/>
              <a:t>STeLLA</a:t>
            </a:r>
            <a:r>
              <a:rPr lang="en-US" sz="3200" dirty="0"/>
              <a:t> strategies B, I, and 7</a:t>
            </a:r>
          </a:p>
          <a:p>
            <a:pPr marL="365760" indent="-365760">
              <a:spcBef>
                <a:spcPts val="300"/>
              </a:spcBef>
            </a:pPr>
            <a:r>
              <a:rPr lang="en-US" sz="3200" dirty="0"/>
              <a:t>Content deepening: The Sun’s effect on climate</a:t>
            </a:r>
          </a:p>
          <a:p>
            <a:pPr marL="365760" indent="-365760">
              <a:spcBef>
                <a:spcPts val="300"/>
              </a:spcBef>
            </a:pPr>
            <a:r>
              <a:rPr lang="en-US" sz="3200" dirty="0"/>
              <a:t>Lunch</a:t>
            </a:r>
          </a:p>
          <a:p>
            <a:pPr marL="365760" indent="-365760">
              <a:spcBef>
                <a:spcPts val="300"/>
              </a:spcBef>
            </a:pPr>
            <a:r>
              <a:rPr lang="en-US" sz="3200" dirty="0"/>
              <a:t>Content deepening (continued)</a:t>
            </a:r>
          </a:p>
          <a:p>
            <a:pPr marL="365760" indent="-365760">
              <a:spcBef>
                <a:spcPts val="300"/>
              </a:spcBef>
            </a:pPr>
            <a:r>
              <a:rPr lang="en-US" sz="3200" dirty="0"/>
              <a:t>Lesson analysis: SCSL strategy C</a:t>
            </a:r>
          </a:p>
          <a:p>
            <a:pPr marL="365760" indent="-365760">
              <a:spcBef>
                <a:spcPts val="300"/>
              </a:spcBef>
            </a:pPr>
            <a:r>
              <a:rPr lang="en-US" sz="3200" dirty="0"/>
              <a:t>Summary, homework, and reflections	</a:t>
            </a:r>
            <a:endParaRPr lang="en-US" dirty="0"/>
          </a:p>
          <a:p>
            <a:endParaRPr lang="en-US" dirty="0"/>
          </a:p>
        </p:txBody>
      </p:sp>
    </p:spTree>
    <p:extLst>
      <p:ext uri="{BB962C8B-B14F-4D97-AF65-F5344CB8AC3E}">
        <p14:creationId xmlns:p14="http://schemas.microsoft.com/office/powerpoint/2010/main" val="103544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02_Gr6_SEC_Day_2_JSM_03_16_Slide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57200"/>
            <a:ext cx="8458200" cy="6096000"/>
          </a:xfrm>
          <a:prstGeom prst="rect">
            <a:avLst/>
          </a:prstGeom>
        </p:spPr>
      </p:pic>
      <p:sp>
        <p:nvSpPr>
          <p:cNvPr id="2" name="TextBox 1"/>
          <p:cNvSpPr txBox="1"/>
          <p:nvPr/>
        </p:nvSpPr>
        <p:spPr>
          <a:xfrm>
            <a:off x="1447800" y="543580"/>
            <a:ext cx="6400800" cy="523220"/>
          </a:xfrm>
          <a:prstGeom prst="rect">
            <a:avLst/>
          </a:prstGeom>
          <a:solidFill>
            <a:srgbClr val="000000"/>
          </a:solidFill>
        </p:spPr>
        <p:txBody>
          <a:bodyPr wrap="square" rtlCol="0">
            <a:spAutoFit/>
          </a:bodyPr>
          <a:lstStyle/>
          <a:p>
            <a:pPr algn="ctr"/>
            <a:r>
              <a:rPr lang="en-US" sz="2800" dirty="0">
                <a:solidFill>
                  <a:srgbClr val="F6F434"/>
                </a:solidFill>
              </a:rPr>
              <a:t>Investigation 1: Angles of Light Energy</a:t>
            </a:r>
          </a:p>
        </p:txBody>
      </p:sp>
    </p:spTree>
    <p:extLst>
      <p:ext uri="{BB962C8B-B14F-4D97-AF65-F5344CB8AC3E}">
        <p14:creationId xmlns:p14="http://schemas.microsoft.com/office/powerpoint/2010/main" val="1534551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686800" cy="5562600"/>
          </a:xfrm>
        </p:spPr>
        <p:txBody>
          <a:bodyPr/>
          <a:lstStyle/>
          <a:p>
            <a:pPr marL="0" indent="0">
              <a:spcBef>
                <a:spcPts val="0"/>
              </a:spcBef>
              <a:spcAft>
                <a:spcPts val="600"/>
              </a:spcAft>
              <a:buNone/>
            </a:pPr>
            <a:r>
              <a:rPr lang="en-US" sz="2500" b="1" dirty="0"/>
              <a:t>The task: </a:t>
            </a:r>
            <a:r>
              <a:rPr lang="en-US" sz="2500" dirty="0"/>
              <a:t>Investigate what happens when you shine a flashlight on a flat tray at different angles.</a:t>
            </a:r>
          </a:p>
          <a:p>
            <a:pPr marL="0" indent="0">
              <a:spcBef>
                <a:spcPts val="0"/>
              </a:spcBef>
              <a:spcAft>
                <a:spcPts val="300"/>
              </a:spcAft>
              <a:buNone/>
            </a:pPr>
            <a:r>
              <a:rPr lang="en-US" sz="2500" b="1" dirty="0"/>
              <a:t>Test two scenarios: </a:t>
            </a:r>
          </a:p>
          <a:p>
            <a:pPr marL="365760" indent="-365760">
              <a:spcBef>
                <a:spcPts val="0"/>
              </a:spcBef>
              <a:spcAft>
                <a:spcPts val="0"/>
              </a:spcAft>
              <a:buFont typeface="+mj-lt"/>
              <a:buAutoNum type="arabicPeriod"/>
            </a:pPr>
            <a:r>
              <a:rPr lang="en-US" sz="2500" dirty="0"/>
              <a:t>What happens when you hold the tray perpendicular to the light beam (“straight on”)? </a:t>
            </a:r>
          </a:p>
          <a:p>
            <a:pPr marL="365760" indent="-365760">
              <a:spcBef>
                <a:spcPts val="0"/>
              </a:spcBef>
              <a:spcAft>
                <a:spcPts val="0"/>
              </a:spcAft>
              <a:buFont typeface="+mj-lt"/>
              <a:buAutoNum type="arabicPeriod"/>
            </a:pPr>
            <a:r>
              <a:rPr lang="en-US" sz="2500" dirty="0"/>
              <a:t>What happens when you tilt the tray away from the light </a:t>
            </a:r>
            <a:br>
              <a:rPr lang="en-US" sz="2500" dirty="0"/>
            </a:br>
            <a:r>
              <a:rPr lang="en-US" sz="2500" dirty="0"/>
              <a:t>beam (at an angle)? </a:t>
            </a:r>
          </a:p>
          <a:p>
            <a:pPr marL="0" indent="0">
              <a:spcBef>
                <a:spcPts val="0"/>
              </a:spcBef>
              <a:spcAft>
                <a:spcPts val="0"/>
              </a:spcAft>
              <a:buNone/>
            </a:pPr>
            <a:r>
              <a:rPr lang="en-US" sz="2500" b="1" dirty="0"/>
              <a:t>Instructions:</a:t>
            </a:r>
          </a:p>
          <a:p>
            <a:pPr marL="365760" indent="-365760">
              <a:spcBef>
                <a:spcPts val="0"/>
              </a:spcBef>
              <a:spcAft>
                <a:spcPts val="0"/>
              </a:spcAft>
              <a:buFont typeface="+mj-lt"/>
              <a:buAutoNum type="arabicPeriod"/>
            </a:pPr>
            <a:r>
              <a:rPr lang="en-US" sz="2500" b="1" dirty="0"/>
              <a:t>Before each scenario, </a:t>
            </a:r>
            <a:r>
              <a:rPr lang="en-US" sz="2500" dirty="0"/>
              <a:t>tape a sheet of graph paper to the tray.</a:t>
            </a:r>
          </a:p>
          <a:p>
            <a:pPr marL="365760" indent="-365760">
              <a:spcBef>
                <a:spcPts val="0"/>
              </a:spcBef>
              <a:spcAft>
                <a:spcPts val="0"/>
              </a:spcAft>
              <a:buFont typeface="+mj-lt"/>
              <a:buAutoNum type="arabicPeriod"/>
            </a:pPr>
            <a:r>
              <a:rPr lang="en-US" sz="2500" b="1" dirty="0"/>
              <a:t>Move ONLY the tray! </a:t>
            </a:r>
            <a:r>
              <a:rPr lang="en-US" sz="2500" dirty="0"/>
              <a:t>Keep the light beam parallel (horizontal) to the floor. Maintain the same distance between the </a:t>
            </a:r>
            <a:br>
              <a:rPr lang="en-US" sz="2500" dirty="0"/>
            </a:br>
            <a:r>
              <a:rPr lang="en-US" sz="2500" dirty="0"/>
              <a:t>flashlight and the tray at all times.</a:t>
            </a:r>
          </a:p>
          <a:p>
            <a:pPr marL="365760" indent="-365760">
              <a:spcBef>
                <a:spcPts val="0"/>
              </a:spcBef>
              <a:spcAft>
                <a:spcPts val="1200"/>
              </a:spcAft>
              <a:buFont typeface="+mj-lt"/>
              <a:buAutoNum type="arabicPeriod"/>
            </a:pPr>
            <a:r>
              <a:rPr lang="en-US" sz="2500" dirty="0"/>
              <a:t>Using a pencil, trace the circular pattern of light (the brightest area) shining on the graph paper (for both scenarios). </a:t>
            </a:r>
          </a:p>
          <a:p>
            <a:pPr marL="0" indent="0" algn="just">
              <a:spcBef>
                <a:spcPts val="0"/>
              </a:spcBef>
              <a:spcAft>
                <a:spcPts val="1200"/>
              </a:spcAft>
              <a:buNone/>
            </a:pPr>
            <a:r>
              <a:rPr lang="en-US" sz="2800" dirty="0"/>
              <a:t> </a:t>
            </a:r>
            <a:endParaRPr lang="en-US" sz="1200" dirty="0"/>
          </a:p>
          <a:p>
            <a:pPr algn="just">
              <a:spcBef>
                <a:spcPts val="0"/>
              </a:spcBef>
              <a:spcAft>
                <a:spcPts val="1200"/>
              </a:spcAft>
            </a:pPr>
            <a:endParaRPr lang="en-US" sz="2800" i="1" dirty="0"/>
          </a:p>
          <a:p>
            <a:pPr algn="just">
              <a:spcBef>
                <a:spcPts val="0"/>
              </a:spcBef>
              <a:spcAft>
                <a:spcPts val="1200"/>
              </a:spcAft>
            </a:pPr>
            <a:endParaRPr lang="en-US" sz="2800" dirty="0"/>
          </a:p>
          <a:p>
            <a:pPr algn="just">
              <a:spcBef>
                <a:spcPts val="0"/>
              </a:spcBef>
              <a:spcAft>
                <a:spcPts val="1200"/>
              </a:spcAft>
            </a:pPr>
            <a:endParaRPr lang="en-US" sz="2800" dirty="0"/>
          </a:p>
        </p:txBody>
      </p:sp>
      <p:sp>
        <p:nvSpPr>
          <p:cNvPr id="4" name="Title 3"/>
          <p:cNvSpPr>
            <a:spLocks noGrp="1"/>
          </p:cNvSpPr>
          <p:nvPr>
            <p:ph type="title"/>
          </p:nvPr>
        </p:nvSpPr>
        <p:spPr>
          <a:xfrm>
            <a:off x="457200" y="228600"/>
            <a:ext cx="8153400" cy="990600"/>
          </a:xfrm>
        </p:spPr>
        <p:txBody>
          <a:bodyPr/>
          <a:lstStyle/>
          <a:p>
            <a:r>
              <a:rPr lang="en-US" dirty="0"/>
              <a:t>Investigation 1: Angles of Light Energy</a:t>
            </a:r>
          </a:p>
        </p:txBody>
      </p:sp>
    </p:spTree>
    <p:extLst>
      <p:ext uri="{BB962C8B-B14F-4D97-AF65-F5344CB8AC3E}">
        <p14:creationId xmlns:p14="http://schemas.microsoft.com/office/powerpoint/2010/main" val="341147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458200" cy="685800"/>
          </a:xfrm>
        </p:spPr>
        <p:txBody>
          <a:bodyPr>
            <a:noAutofit/>
          </a:bodyPr>
          <a:lstStyle/>
          <a:p>
            <a:r>
              <a:rPr lang="en-US" dirty="0"/>
              <a:t>Investigation 1: Angles of Light Energy</a:t>
            </a:r>
          </a:p>
        </p:txBody>
      </p:sp>
      <p:sp>
        <p:nvSpPr>
          <p:cNvPr id="3" name="Content Placeholder 2"/>
          <p:cNvSpPr>
            <a:spLocks noGrp="1"/>
          </p:cNvSpPr>
          <p:nvPr>
            <p:ph idx="1"/>
          </p:nvPr>
        </p:nvSpPr>
        <p:spPr>
          <a:xfrm>
            <a:off x="685800" y="1371600"/>
            <a:ext cx="8077200" cy="5181600"/>
          </a:xfrm>
        </p:spPr>
        <p:txBody>
          <a:bodyPr/>
          <a:lstStyle/>
          <a:p>
            <a:pPr marL="0" indent="0">
              <a:spcBef>
                <a:spcPts val="0"/>
              </a:spcBef>
              <a:spcAft>
                <a:spcPts val="0"/>
              </a:spcAft>
              <a:buNone/>
            </a:pPr>
            <a:r>
              <a:rPr lang="en-US" sz="3000" dirty="0"/>
              <a:t>Count the total number of squares within the circular light pattern you traced on each sheet of graph paper.   </a:t>
            </a:r>
          </a:p>
          <a:p>
            <a:pPr marL="731520" indent="-365760">
              <a:spcBef>
                <a:spcPts val="1200"/>
              </a:spcBef>
              <a:spcAft>
                <a:spcPts val="0"/>
              </a:spcAft>
              <a:buFont typeface="Arial" pitchFamily="34" charset="0"/>
              <a:buChar char="•"/>
            </a:pPr>
            <a:r>
              <a:rPr lang="en-US" sz="3000" dirty="0"/>
              <a:t>In which scenario was the circle smaller? </a:t>
            </a:r>
            <a:br>
              <a:rPr lang="en-US" sz="3000" dirty="0"/>
            </a:br>
            <a:r>
              <a:rPr lang="en-US" sz="3000" dirty="0"/>
              <a:t>In which scenario was the circle larger?</a:t>
            </a:r>
          </a:p>
          <a:p>
            <a:pPr marL="731520" indent="-365760">
              <a:spcBef>
                <a:spcPts val="1200"/>
              </a:spcBef>
              <a:spcAft>
                <a:spcPts val="0"/>
              </a:spcAft>
              <a:buFont typeface="Arial" pitchFamily="34" charset="0"/>
              <a:buChar char="•"/>
            </a:pPr>
            <a:r>
              <a:rPr lang="en-US" sz="3000" dirty="0"/>
              <a:t>Imagine that the flashlight represents sunlight hitting Earth’s surface. In which circle of light would it feel warmer—the small circle or the large circle? Why? Be prepared to share your answer and reasoning.</a:t>
            </a:r>
          </a:p>
          <a:p>
            <a:pPr marL="0" indent="0" algn="just">
              <a:spcBef>
                <a:spcPts val="0"/>
              </a:spcBef>
              <a:spcAft>
                <a:spcPts val="1200"/>
              </a:spcAft>
              <a:buNone/>
            </a:pPr>
            <a:r>
              <a:rPr lang="en-US" sz="2800" dirty="0"/>
              <a:t> </a:t>
            </a:r>
            <a:endParaRPr lang="en-US" sz="1200" dirty="0"/>
          </a:p>
          <a:p>
            <a:pPr algn="just">
              <a:spcBef>
                <a:spcPts val="0"/>
              </a:spcBef>
              <a:spcAft>
                <a:spcPts val="1200"/>
              </a:spcAft>
            </a:pPr>
            <a:endParaRPr lang="en-US" sz="2800" i="1" dirty="0"/>
          </a:p>
          <a:p>
            <a:pPr algn="just">
              <a:spcBef>
                <a:spcPts val="0"/>
              </a:spcBef>
              <a:spcAft>
                <a:spcPts val="1200"/>
              </a:spcAft>
            </a:pPr>
            <a:endParaRPr lang="en-US" sz="2800" dirty="0"/>
          </a:p>
          <a:p>
            <a:pPr algn="just">
              <a:spcBef>
                <a:spcPts val="0"/>
              </a:spcBef>
              <a:spcAft>
                <a:spcPts val="1200"/>
              </a:spcAft>
            </a:pPr>
            <a:endParaRPr lang="en-US" sz="2800" dirty="0"/>
          </a:p>
        </p:txBody>
      </p:sp>
    </p:spTree>
    <p:extLst>
      <p:ext uri="{BB962C8B-B14F-4D97-AF65-F5344CB8AC3E}">
        <p14:creationId xmlns:p14="http://schemas.microsoft.com/office/powerpoint/2010/main" val="428803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447800" y="543580"/>
            <a:ext cx="6400800" cy="523220"/>
          </a:xfrm>
          <a:prstGeom prst="rect">
            <a:avLst/>
          </a:prstGeom>
          <a:solidFill>
            <a:srgbClr val="000000"/>
          </a:solidFill>
        </p:spPr>
        <p:txBody>
          <a:bodyPr wrap="square" rtlCol="0">
            <a:spAutoFit/>
          </a:bodyPr>
          <a:lstStyle/>
          <a:p>
            <a:pPr algn="ctr"/>
            <a:r>
              <a:rPr lang="en-US" sz="2800" dirty="0">
                <a:solidFill>
                  <a:srgbClr val="F6F434"/>
                </a:solidFill>
              </a:rPr>
              <a:t>Investigation 1: Angles of Light Energy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19200"/>
            <a:ext cx="8165143" cy="5410200"/>
          </a:xfrm>
          <a:prstGeom prst="rect">
            <a:avLst/>
          </a:prstGeom>
        </p:spPr>
      </p:pic>
    </p:spTree>
    <p:extLst>
      <p:ext uri="{BB962C8B-B14F-4D97-AF65-F5344CB8AC3E}">
        <p14:creationId xmlns:p14="http://schemas.microsoft.com/office/powerpoint/2010/main" val="739971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685800"/>
          </a:xfrm>
        </p:spPr>
        <p:txBody>
          <a:bodyPr>
            <a:noAutofit/>
          </a:bodyPr>
          <a:lstStyle/>
          <a:p>
            <a:r>
              <a:rPr lang="en-US" dirty="0"/>
              <a:t>Investigation 1:  Angles of Light Energy</a:t>
            </a:r>
          </a:p>
        </p:txBody>
      </p:sp>
      <p:sp>
        <p:nvSpPr>
          <p:cNvPr id="3" name="Content Placeholder 2"/>
          <p:cNvSpPr>
            <a:spLocks noGrp="1"/>
          </p:cNvSpPr>
          <p:nvPr>
            <p:ph idx="1"/>
          </p:nvPr>
        </p:nvSpPr>
        <p:spPr>
          <a:xfrm>
            <a:off x="533400" y="1143000"/>
            <a:ext cx="8382000" cy="5410200"/>
          </a:xfrm>
        </p:spPr>
        <p:txBody>
          <a:bodyPr/>
          <a:lstStyle/>
          <a:p>
            <a:pPr marL="0" indent="0">
              <a:spcBef>
                <a:spcPts val="600"/>
              </a:spcBef>
              <a:spcAft>
                <a:spcPts val="0"/>
              </a:spcAft>
              <a:buNone/>
            </a:pPr>
            <a:r>
              <a:rPr lang="en-US" sz="2850" b="1" dirty="0"/>
              <a:t>Instructions:</a:t>
            </a:r>
          </a:p>
          <a:p>
            <a:pPr marL="365760" indent="-365760">
              <a:spcBef>
                <a:spcPts val="300"/>
              </a:spcBef>
              <a:spcAft>
                <a:spcPts val="0"/>
              </a:spcAft>
            </a:pPr>
            <a:r>
              <a:rPr lang="en-US" sz="2850" dirty="0"/>
              <a:t>Examine the diagram showing parallel “rays” of sunlight approaching Earth. Note the relationship between these rays and the straight “tangent” lines at different points on Earth’s curved surface. </a:t>
            </a:r>
          </a:p>
          <a:p>
            <a:pPr marL="365760" indent="-365760">
              <a:spcBef>
                <a:spcPts val="600"/>
              </a:spcBef>
              <a:spcAft>
                <a:spcPts val="0"/>
              </a:spcAft>
            </a:pPr>
            <a:r>
              <a:rPr lang="en-US" sz="2850" dirty="0"/>
              <a:t>Using the flashlight, tray, and inflatable globe, work with your partner to simulate sunlight striking Earth at each of these points. </a:t>
            </a:r>
            <a:r>
              <a:rPr lang="en-US" sz="2850" b="1" dirty="0"/>
              <a:t>Remember:</a:t>
            </a:r>
            <a:r>
              <a:rPr lang="en-US" sz="2850" i="1" dirty="0"/>
              <a:t> </a:t>
            </a:r>
            <a:r>
              <a:rPr lang="en-US" sz="2850" dirty="0"/>
              <a:t>Keep the light beam in a horizontal position and maintain the same distance between the flashlight and tray.</a:t>
            </a:r>
          </a:p>
          <a:p>
            <a:pPr marL="0" indent="0">
              <a:spcBef>
                <a:spcPts val="600"/>
              </a:spcBef>
              <a:spcAft>
                <a:spcPts val="0"/>
              </a:spcAft>
              <a:buNone/>
            </a:pPr>
            <a:r>
              <a:rPr lang="en-US" sz="2850" b="1" dirty="0"/>
              <a:t>Question: </a:t>
            </a:r>
            <a:r>
              <a:rPr lang="en-US" sz="2850" dirty="0"/>
              <a:t>How does this model help explain the temperature patterns observed in lessons 1a and 1b?</a:t>
            </a:r>
          </a:p>
          <a:p>
            <a:pPr marL="0" indent="0" algn="just">
              <a:spcBef>
                <a:spcPts val="0"/>
              </a:spcBef>
              <a:spcAft>
                <a:spcPts val="1200"/>
              </a:spcAft>
              <a:buNone/>
            </a:pPr>
            <a:r>
              <a:rPr lang="en-US" sz="2800" dirty="0"/>
              <a:t> </a:t>
            </a:r>
            <a:endParaRPr lang="en-US" sz="1200" dirty="0"/>
          </a:p>
          <a:p>
            <a:pPr algn="just">
              <a:spcBef>
                <a:spcPts val="0"/>
              </a:spcBef>
              <a:spcAft>
                <a:spcPts val="1200"/>
              </a:spcAft>
            </a:pPr>
            <a:endParaRPr lang="en-US" sz="2800" i="1" dirty="0"/>
          </a:p>
          <a:p>
            <a:pPr algn="just">
              <a:spcBef>
                <a:spcPts val="0"/>
              </a:spcBef>
              <a:spcAft>
                <a:spcPts val="1200"/>
              </a:spcAft>
            </a:pPr>
            <a:endParaRPr lang="en-US" sz="2800" dirty="0"/>
          </a:p>
          <a:p>
            <a:pPr algn="just">
              <a:spcBef>
                <a:spcPts val="0"/>
              </a:spcBef>
              <a:spcAft>
                <a:spcPts val="1200"/>
              </a:spcAft>
            </a:pPr>
            <a:endParaRPr lang="en-US" sz="2800" dirty="0"/>
          </a:p>
        </p:txBody>
      </p:sp>
    </p:spTree>
    <p:extLst>
      <p:ext uri="{BB962C8B-B14F-4D97-AF65-F5344CB8AC3E}">
        <p14:creationId xmlns:p14="http://schemas.microsoft.com/office/powerpoint/2010/main" val="3961866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4" name="TextBox 3">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2b</a:t>
            </a:r>
          </a:p>
        </p:txBody>
      </p:sp>
      <p:sp>
        <p:nvSpPr>
          <p:cNvPr id="5" name="TextBox 4">
            <a:extLst>
              <a:ext uri="{FF2B5EF4-FFF2-40B4-BE49-F238E27FC236}">
                <a16:creationId xmlns:a16="http://schemas.microsoft.com/office/drawing/2014/main" id="{E237CE1C-FDCB-49E9-962C-7FC4B33DB847}"/>
              </a:ext>
            </a:extLst>
          </p:cNvPr>
          <p:cNvSpPr txBox="1"/>
          <p:nvPr/>
        </p:nvSpPr>
        <p:spPr>
          <a:xfrm>
            <a:off x="7566344" y="6532066"/>
            <a:ext cx="1298753" cy="215444"/>
          </a:xfrm>
          <a:prstGeom prst="rect">
            <a:avLst/>
          </a:prstGeom>
          <a:noFill/>
        </p:spPr>
        <p:txBody>
          <a:bodyPr wrap="none" rtlCol="0">
            <a:spAutoFit/>
          </a:bodyPr>
          <a:lstStyle/>
          <a:p>
            <a:r>
              <a:rPr lang="en-US" sz="800" dirty="0">
                <a:solidFill>
                  <a:schemeClr val="bg1"/>
                </a:solidFill>
              </a:rPr>
              <a:t>Photo courtesy of NASA</a:t>
            </a:r>
          </a:p>
        </p:txBody>
      </p:sp>
    </p:spTree>
    <p:extLst>
      <p:ext uri="{BB962C8B-B14F-4D97-AF65-F5344CB8AC3E}">
        <p14:creationId xmlns:p14="http://schemas.microsoft.com/office/powerpoint/2010/main" val="369808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1</a:t>
            </a:r>
            <a:br>
              <a:rPr lang="en-US" dirty="0"/>
            </a:br>
            <a:endParaRPr lang="en-US" dirty="0"/>
          </a:p>
        </p:txBody>
      </p:sp>
      <p:sp>
        <p:nvSpPr>
          <p:cNvPr id="3" name="Content Placeholder 2"/>
          <p:cNvSpPr>
            <a:spLocks noGrp="1"/>
          </p:cNvSpPr>
          <p:nvPr>
            <p:ph idx="1"/>
          </p:nvPr>
        </p:nvSpPr>
        <p:spPr>
          <a:xfrm>
            <a:off x="609600" y="1524000"/>
            <a:ext cx="8077200" cy="4495800"/>
          </a:xfrm>
        </p:spPr>
        <p:txBody>
          <a:bodyPr/>
          <a:lstStyle/>
          <a:p>
            <a:pPr marL="0" lvl="1" indent="0">
              <a:spcBef>
                <a:spcPts val="0"/>
              </a:spcBef>
              <a:spcAft>
                <a:spcPts val="2400"/>
              </a:spcAft>
              <a:buClrTx/>
              <a:buNone/>
            </a:pPr>
            <a:r>
              <a:rPr lang="en-US" sz="3200" dirty="0"/>
              <a:t>Why are places closer to Earth’s equator hotter than places farther away from the equator?</a:t>
            </a:r>
          </a:p>
        </p:txBody>
      </p:sp>
    </p:spTree>
    <p:extLst>
      <p:ext uri="{BB962C8B-B14F-4D97-AF65-F5344CB8AC3E}">
        <p14:creationId xmlns:p14="http://schemas.microsoft.com/office/powerpoint/2010/main" val="360162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457325" y="467380"/>
            <a:ext cx="6229350" cy="523220"/>
          </a:xfrm>
          <a:prstGeom prst="rect">
            <a:avLst/>
          </a:prstGeom>
          <a:solidFill>
            <a:srgbClr val="000000"/>
          </a:solidFill>
        </p:spPr>
        <p:txBody>
          <a:bodyPr wrap="square" rtlCol="0">
            <a:spAutoFit/>
          </a:bodyPr>
          <a:lstStyle/>
          <a:p>
            <a:pPr algn="ctr"/>
            <a:r>
              <a:rPr lang="en-US" sz="2800" b="1" dirty="0">
                <a:solidFill>
                  <a:srgbClr val="FDF921"/>
                </a:solidFill>
              </a:rPr>
              <a:t>Investigation 2: Counting Sun Rays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25" y="990601"/>
            <a:ext cx="8134350" cy="5562600"/>
          </a:xfrm>
          <a:prstGeom prst="rect">
            <a:avLst/>
          </a:prstGeom>
        </p:spPr>
      </p:pic>
    </p:spTree>
    <p:extLst>
      <p:ext uri="{BB962C8B-B14F-4D97-AF65-F5344CB8AC3E}">
        <p14:creationId xmlns:p14="http://schemas.microsoft.com/office/powerpoint/2010/main" val="87595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685800"/>
          </a:xfrm>
        </p:spPr>
        <p:txBody>
          <a:bodyPr>
            <a:noAutofit/>
          </a:bodyPr>
          <a:lstStyle/>
          <a:p>
            <a:r>
              <a:rPr lang="en-US" dirty="0"/>
              <a:t>Investigation 2:  Counting Sun Rays</a:t>
            </a:r>
          </a:p>
        </p:txBody>
      </p:sp>
      <p:sp>
        <p:nvSpPr>
          <p:cNvPr id="3" name="Content Placeholder 2"/>
          <p:cNvSpPr>
            <a:spLocks noGrp="1"/>
          </p:cNvSpPr>
          <p:nvPr>
            <p:ph idx="1"/>
          </p:nvPr>
        </p:nvSpPr>
        <p:spPr>
          <a:xfrm>
            <a:off x="609600" y="1066800"/>
            <a:ext cx="8305800" cy="5486400"/>
          </a:xfrm>
        </p:spPr>
        <p:txBody>
          <a:bodyPr/>
          <a:lstStyle/>
          <a:p>
            <a:pPr marL="365760" indent="-365760">
              <a:spcBef>
                <a:spcPts val="0"/>
              </a:spcBef>
              <a:spcAft>
                <a:spcPts val="0"/>
              </a:spcAft>
            </a:pPr>
            <a:r>
              <a:rPr lang="en-US" sz="2800" dirty="0"/>
              <a:t>In this diagram, the incoming rays of sunlight appear as narrow, densely spaced parallel lines. </a:t>
            </a:r>
          </a:p>
          <a:p>
            <a:pPr marL="365760" indent="-365760">
              <a:spcBef>
                <a:spcPts val="600"/>
              </a:spcBef>
              <a:spcAft>
                <a:spcPts val="0"/>
              </a:spcAft>
            </a:pPr>
            <a:r>
              <a:rPr lang="en-US" sz="2800" dirty="0"/>
              <a:t>Work with your partner to count the number of lines that strike Earth’s surface between the following latitudes and record the results on handout 6.3:</a:t>
            </a:r>
          </a:p>
          <a:p>
            <a:pPr marL="1371600" indent="-274320">
              <a:spcBef>
                <a:spcPts val="600"/>
              </a:spcBef>
              <a:spcAft>
                <a:spcPts val="300"/>
              </a:spcAft>
            </a:pPr>
            <a:r>
              <a:rPr lang="en-US" sz="2800" dirty="0"/>
              <a:t>0–15</a:t>
            </a:r>
            <a:r>
              <a:rPr lang="en-US" sz="2800" baseline="30000" dirty="0"/>
              <a:t>o </a:t>
            </a:r>
            <a:r>
              <a:rPr lang="en-US" sz="2800" dirty="0"/>
              <a:t>N		</a:t>
            </a:r>
          </a:p>
          <a:p>
            <a:pPr marL="1371600" indent="-274320">
              <a:spcBef>
                <a:spcPts val="0"/>
              </a:spcBef>
              <a:spcAft>
                <a:spcPts val="0"/>
              </a:spcAft>
            </a:pPr>
            <a:r>
              <a:rPr lang="en-US" sz="2800" dirty="0"/>
              <a:t>0–15</a:t>
            </a:r>
            <a:r>
              <a:rPr lang="en-US" sz="2800" baseline="30000" dirty="0"/>
              <a:t>o </a:t>
            </a:r>
            <a:r>
              <a:rPr lang="en-US" sz="2800" dirty="0"/>
              <a:t>S</a:t>
            </a:r>
          </a:p>
          <a:p>
            <a:pPr marL="365760" indent="-365760">
              <a:spcBef>
                <a:spcPts val="600"/>
              </a:spcBef>
              <a:spcAft>
                <a:spcPts val="0"/>
              </a:spcAft>
            </a:pPr>
            <a:r>
              <a:rPr lang="en-US" sz="2800" b="1" dirty="0"/>
              <a:t>Questions: </a:t>
            </a:r>
          </a:p>
          <a:p>
            <a:pPr marL="731520" indent="-365760">
              <a:spcBef>
                <a:spcPts val="600"/>
              </a:spcBef>
              <a:spcAft>
                <a:spcPts val="0"/>
              </a:spcAft>
            </a:pPr>
            <a:r>
              <a:rPr lang="en-US" sz="2800" dirty="0"/>
              <a:t>What happens to the number of lines as we move farther away from the equator north and south?</a:t>
            </a:r>
          </a:p>
          <a:p>
            <a:pPr marL="731520" indent="-365760">
              <a:spcBef>
                <a:spcPts val="600"/>
              </a:spcBef>
              <a:spcAft>
                <a:spcPts val="0"/>
              </a:spcAft>
            </a:pPr>
            <a:r>
              <a:rPr lang="en-US" sz="2800" dirty="0"/>
              <a:t>How does this diagram relate to the tray-and-flashlight model?</a:t>
            </a:r>
          </a:p>
          <a:p>
            <a:pPr marL="0" indent="0" algn="just">
              <a:spcBef>
                <a:spcPts val="0"/>
              </a:spcBef>
              <a:spcAft>
                <a:spcPts val="1200"/>
              </a:spcAft>
              <a:buNone/>
            </a:pPr>
            <a:r>
              <a:rPr lang="en-US" sz="2800" dirty="0"/>
              <a:t> </a:t>
            </a:r>
            <a:endParaRPr lang="en-US" sz="1200" dirty="0"/>
          </a:p>
          <a:p>
            <a:pPr algn="just">
              <a:spcBef>
                <a:spcPts val="0"/>
              </a:spcBef>
              <a:spcAft>
                <a:spcPts val="1200"/>
              </a:spcAft>
            </a:pPr>
            <a:endParaRPr lang="en-US" sz="2800" i="1" dirty="0"/>
          </a:p>
          <a:p>
            <a:pPr algn="just">
              <a:spcBef>
                <a:spcPts val="0"/>
              </a:spcBef>
              <a:spcAft>
                <a:spcPts val="1200"/>
              </a:spcAft>
            </a:pPr>
            <a:endParaRPr lang="en-US" sz="2800" dirty="0"/>
          </a:p>
          <a:p>
            <a:pPr algn="just">
              <a:spcBef>
                <a:spcPts val="0"/>
              </a:spcBef>
              <a:spcAft>
                <a:spcPts val="1200"/>
              </a:spcAft>
            </a:pPr>
            <a:endParaRPr lang="en-US" sz="2800" dirty="0"/>
          </a:p>
        </p:txBody>
      </p:sp>
      <p:sp>
        <p:nvSpPr>
          <p:cNvPr id="4" name="TextBox 3"/>
          <p:cNvSpPr txBox="1"/>
          <p:nvPr/>
        </p:nvSpPr>
        <p:spPr>
          <a:xfrm>
            <a:off x="3810000" y="3352800"/>
            <a:ext cx="2590800" cy="992579"/>
          </a:xfrm>
          <a:prstGeom prst="rect">
            <a:avLst/>
          </a:prstGeom>
          <a:noFill/>
        </p:spPr>
        <p:txBody>
          <a:bodyPr wrap="square" rtlCol="0">
            <a:spAutoFit/>
          </a:bodyPr>
          <a:lstStyle/>
          <a:p>
            <a:pPr marL="365760" indent="-274320">
              <a:spcBef>
                <a:spcPts val="600"/>
              </a:spcBef>
              <a:spcAft>
                <a:spcPts val="300"/>
              </a:spcAft>
              <a:buClr>
                <a:schemeClr val="bg1">
                  <a:lumMod val="75000"/>
                </a:schemeClr>
              </a:buClr>
              <a:buFont typeface="Arial" pitchFamily="34" charset="0"/>
              <a:buChar char="•"/>
            </a:pPr>
            <a:r>
              <a:rPr lang="en-US" sz="2800" dirty="0">
                <a:latin typeface="Calibri" pitchFamily="34" charset="0"/>
              </a:rPr>
              <a:t>45</a:t>
            </a:r>
            <a:r>
              <a:rPr lang="en-US" sz="2800" dirty="0"/>
              <a:t>–</a:t>
            </a:r>
            <a:r>
              <a:rPr lang="en-US" sz="2800" dirty="0">
                <a:latin typeface="Calibri" pitchFamily="34" charset="0"/>
              </a:rPr>
              <a:t>60</a:t>
            </a:r>
            <a:r>
              <a:rPr lang="en-US" sz="2800" baseline="30000" dirty="0">
                <a:latin typeface="Calibri" pitchFamily="34" charset="0"/>
              </a:rPr>
              <a:t>o </a:t>
            </a:r>
            <a:r>
              <a:rPr lang="en-US" sz="2800" dirty="0">
                <a:latin typeface="Calibri" pitchFamily="34" charset="0"/>
              </a:rPr>
              <a:t>N </a:t>
            </a:r>
          </a:p>
          <a:p>
            <a:pPr marL="365760" indent="-274320">
              <a:spcAft>
                <a:spcPts val="1200"/>
              </a:spcAft>
              <a:buClr>
                <a:schemeClr val="bg1">
                  <a:lumMod val="75000"/>
                </a:schemeClr>
              </a:buClr>
              <a:buFont typeface="Arial" pitchFamily="34" charset="0"/>
              <a:buChar char="•"/>
            </a:pPr>
            <a:r>
              <a:rPr lang="en-US" sz="2800" dirty="0">
                <a:latin typeface="Calibri" pitchFamily="34" charset="0"/>
              </a:rPr>
              <a:t>45</a:t>
            </a:r>
            <a:r>
              <a:rPr lang="en-US" sz="2800" dirty="0"/>
              <a:t>–</a:t>
            </a:r>
            <a:r>
              <a:rPr lang="en-US" sz="2800" dirty="0">
                <a:latin typeface="Calibri" pitchFamily="34" charset="0"/>
              </a:rPr>
              <a:t>60</a:t>
            </a:r>
            <a:r>
              <a:rPr lang="en-US" sz="2800" baseline="30000" dirty="0">
                <a:latin typeface="Calibri" pitchFamily="34" charset="0"/>
              </a:rPr>
              <a:t>o </a:t>
            </a:r>
            <a:r>
              <a:rPr lang="en-US" sz="2800" dirty="0">
                <a:latin typeface="Calibri" pitchFamily="34" charset="0"/>
              </a:rPr>
              <a:t>S</a:t>
            </a:r>
          </a:p>
        </p:txBody>
      </p:sp>
    </p:spTree>
    <p:extLst>
      <p:ext uri="{BB962C8B-B14F-4D97-AF65-F5344CB8AC3E}">
        <p14:creationId xmlns:p14="http://schemas.microsoft.com/office/powerpoint/2010/main" val="2133416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990600"/>
          </a:xfrm>
        </p:spPr>
        <p:txBody>
          <a:bodyPr>
            <a:noAutofit/>
          </a:bodyPr>
          <a:lstStyle/>
          <a:p>
            <a:pPr lvl="0"/>
            <a:br>
              <a:rPr lang="en-US" sz="3600" dirty="0"/>
            </a:br>
            <a:r>
              <a:rPr lang="en-US" dirty="0"/>
              <a:t>Reflect: Content Deepening Focus Question 1</a:t>
            </a:r>
            <a:br>
              <a:rPr lang="en-US" sz="3600" dirty="0"/>
            </a:br>
            <a:endParaRPr lang="en-US" sz="3600" dirty="0"/>
          </a:p>
        </p:txBody>
      </p:sp>
      <p:sp>
        <p:nvSpPr>
          <p:cNvPr id="3" name="Content Placeholder 2"/>
          <p:cNvSpPr>
            <a:spLocks noGrp="1"/>
          </p:cNvSpPr>
          <p:nvPr>
            <p:ph idx="1"/>
          </p:nvPr>
        </p:nvSpPr>
        <p:spPr>
          <a:xfrm>
            <a:off x="609600" y="1981200"/>
            <a:ext cx="8077200" cy="4038600"/>
          </a:xfrm>
        </p:spPr>
        <p:txBody>
          <a:bodyPr/>
          <a:lstStyle/>
          <a:p>
            <a:pPr marL="0" lvl="1" indent="0">
              <a:spcBef>
                <a:spcPts val="0"/>
              </a:spcBef>
              <a:spcAft>
                <a:spcPts val="2400"/>
              </a:spcAft>
              <a:buClrTx/>
              <a:buNone/>
            </a:pPr>
            <a:r>
              <a:rPr lang="en-US" sz="3200" dirty="0"/>
              <a:t>Why are places closer to Earth’s equator hotter than places farther away from the equator?</a:t>
            </a:r>
          </a:p>
        </p:txBody>
      </p:sp>
    </p:spTree>
    <p:extLst>
      <p:ext uri="{BB962C8B-B14F-4D97-AF65-F5344CB8AC3E}">
        <p14:creationId xmlns:p14="http://schemas.microsoft.com/office/powerpoint/2010/main" val="360162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142999"/>
          <a:ext cx="8077200" cy="5275224"/>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08028">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1197">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09655">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8098">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78877">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0965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4971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838200"/>
          </a:xfrm>
        </p:spPr>
        <p:txBody>
          <a:bodyPr>
            <a:noAutofit/>
          </a:bodyPr>
          <a:lstStyle/>
          <a:p>
            <a:pPr marL="685800"/>
            <a:r>
              <a:rPr lang="en-US" dirty="0"/>
              <a:t>Key Science Ideas</a:t>
            </a:r>
          </a:p>
        </p:txBody>
      </p:sp>
      <p:sp>
        <p:nvSpPr>
          <p:cNvPr id="3" name="Content Placeholder 2"/>
          <p:cNvSpPr>
            <a:spLocks noGrp="1"/>
          </p:cNvSpPr>
          <p:nvPr>
            <p:ph idx="1"/>
          </p:nvPr>
        </p:nvSpPr>
        <p:spPr>
          <a:xfrm>
            <a:off x="533400" y="1066800"/>
            <a:ext cx="8382000" cy="5638800"/>
          </a:xfrm>
        </p:spPr>
        <p:txBody>
          <a:bodyPr/>
          <a:lstStyle/>
          <a:p>
            <a:pPr marL="274320" indent="-274320">
              <a:spcBef>
                <a:spcPts val="300"/>
              </a:spcBef>
            </a:pPr>
            <a:r>
              <a:rPr lang="en-US" dirty="0">
                <a:solidFill>
                  <a:srgbClr val="000000"/>
                </a:solidFill>
                <a:latin typeface="Calibri"/>
                <a:cs typeface="Calibri"/>
              </a:rPr>
              <a:t>Rays of sunlight (solar radiation) approach  Earth along parallel, straight-line paths and hit the curved surface at varying angles in different locations.</a:t>
            </a:r>
          </a:p>
          <a:p>
            <a:pPr marL="274320" indent="-274320">
              <a:spcBef>
                <a:spcPts val="300"/>
              </a:spcBef>
            </a:pPr>
            <a:r>
              <a:rPr lang="en-US" dirty="0">
                <a:solidFill>
                  <a:srgbClr val="000000"/>
                </a:solidFill>
                <a:latin typeface="Calibri"/>
                <a:cs typeface="Calibri"/>
              </a:rPr>
              <a:t>When sunlight strikes Earth’s surface more directly (straight on), heat energy is concentrated over a smaller area. When sunlight hits the surface less directly (at an angle), heat energy is spread out over a larger area.</a:t>
            </a:r>
          </a:p>
          <a:p>
            <a:pPr marL="274320" indent="-274320">
              <a:spcBef>
                <a:spcPts val="300"/>
              </a:spcBef>
            </a:pPr>
            <a:r>
              <a:rPr lang="en-US" dirty="0">
                <a:solidFill>
                  <a:srgbClr val="000000"/>
                </a:solidFill>
                <a:latin typeface="Calibri"/>
                <a:cs typeface="Calibri"/>
              </a:rPr>
              <a:t>Locations closer to the equator (with more-direct sunlight) are hotter than places closer to the poles (with less-direct sunlight). </a:t>
            </a:r>
          </a:p>
          <a:p>
            <a:pPr marL="274320" indent="-274320">
              <a:spcBef>
                <a:spcPts val="300"/>
              </a:spcBef>
            </a:pPr>
            <a:r>
              <a:rPr lang="en-US" b="1" dirty="0">
                <a:solidFill>
                  <a:srgbClr val="000000"/>
                </a:solidFill>
                <a:latin typeface="Calibri"/>
                <a:cs typeface="Calibri"/>
              </a:rPr>
              <a:t>The angle of sunlight hitting Earth’s surface, NOT the distance from Earth to the Sun, determines global temperature patterns. </a:t>
            </a:r>
            <a:r>
              <a:rPr lang="en-US" dirty="0">
                <a:solidFill>
                  <a:srgbClr val="000000"/>
                </a:solidFill>
                <a:latin typeface="Calibri"/>
                <a:cs typeface="Calibri"/>
              </a:rPr>
              <a:t>The Earth-Sun distance is 10,000 times greater than Earth’s diameter, so the distance between the Sun and any point on Earth’s surface is essentially the same and has no effect on temperature patterns. </a:t>
            </a:r>
          </a:p>
          <a:p>
            <a:pPr algn="just"/>
            <a:endParaRPr lang="en-US" dirty="0">
              <a:solidFill>
                <a:srgbClr val="000000"/>
              </a:solidFill>
              <a:latin typeface="Calibri"/>
              <a:cs typeface="Calibri"/>
            </a:endParaRPr>
          </a:p>
          <a:p>
            <a:pPr algn="just"/>
            <a:endParaRPr lang="en-US"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685800" cy="685800"/>
          </a:xfrm>
          <a:prstGeom prst="rect">
            <a:avLst/>
          </a:prstGeom>
        </p:spPr>
      </p:pic>
    </p:spTree>
    <p:extLst>
      <p:ext uri="{BB962C8B-B14F-4D97-AF65-F5344CB8AC3E}">
        <p14:creationId xmlns:p14="http://schemas.microsoft.com/office/powerpoint/2010/main" val="22132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4" name="TextBox 3">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3a</a:t>
            </a:r>
          </a:p>
        </p:txBody>
      </p:sp>
      <p:sp>
        <p:nvSpPr>
          <p:cNvPr id="5" name="TextBox 4">
            <a:extLst>
              <a:ext uri="{FF2B5EF4-FFF2-40B4-BE49-F238E27FC236}">
                <a16:creationId xmlns:a16="http://schemas.microsoft.com/office/drawing/2014/main" id="{B1C05A5F-847D-4A63-B542-0EBE2EFCA86C}"/>
              </a:ext>
            </a:extLst>
          </p:cNvPr>
          <p:cNvSpPr txBox="1"/>
          <p:nvPr/>
        </p:nvSpPr>
        <p:spPr>
          <a:xfrm>
            <a:off x="7566344" y="6532066"/>
            <a:ext cx="1298753" cy="215444"/>
          </a:xfrm>
          <a:prstGeom prst="rect">
            <a:avLst/>
          </a:prstGeom>
          <a:noFill/>
        </p:spPr>
        <p:txBody>
          <a:bodyPr wrap="none" rtlCol="0">
            <a:spAutoFit/>
          </a:bodyPr>
          <a:lstStyle/>
          <a:p>
            <a:r>
              <a:rPr lang="en-US" sz="800" dirty="0">
                <a:solidFill>
                  <a:schemeClr val="bg1"/>
                </a:solidFill>
              </a:rPr>
              <a:t>Photo courtesy of NASA</a:t>
            </a:r>
          </a:p>
        </p:txBody>
      </p:sp>
    </p:spTree>
    <p:extLst>
      <p:ext uri="{BB962C8B-B14F-4D97-AF65-F5344CB8AC3E}">
        <p14:creationId xmlns:p14="http://schemas.microsoft.com/office/powerpoint/2010/main" val="121831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Autofit/>
          </a:bodyPr>
          <a:lstStyle/>
          <a:p>
            <a:pPr lvl="0"/>
            <a:br>
              <a:rPr lang="en-US" sz="3600" dirty="0"/>
            </a:br>
            <a:r>
              <a:rPr lang="en-US" dirty="0"/>
              <a:t>Content Deepening: Focus Question 2</a:t>
            </a:r>
            <a:br>
              <a:rPr lang="en-US" sz="3600" dirty="0"/>
            </a:br>
            <a:endParaRPr lang="en-US" sz="3600" dirty="0"/>
          </a:p>
        </p:txBody>
      </p:sp>
      <p:sp>
        <p:nvSpPr>
          <p:cNvPr id="3" name="Content Placeholder 2"/>
          <p:cNvSpPr>
            <a:spLocks noGrp="1"/>
          </p:cNvSpPr>
          <p:nvPr>
            <p:ph idx="1"/>
          </p:nvPr>
        </p:nvSpPr>
        <p:spPr>
          <a:xfrm>
            <a:off x="609600" y="1524000"/>
            <a:ext cx="8077200" cy="4495800"/>
          </a:xfrm>
        </p:spPr>
        <p:txBody>
          <a:bodyPr/>
          <a:lstStyle/>
          <a:p>
            <a:pPr marL="0" lvl="1" indent="0">
              <a:spcBef>
                <a:spcPts val="0"/>
              </a:spcBef>
              <a:spcAft>
                <a:spcPts val="0"/>
              </a:spcAft>
              <a:buClrTx/>
              <a:buNone/>
            </a:pPr>
            <a:r>
              <a:rPr lang="en-US" sz="3200" dirty="0"/>
              <a:t>Why is it summer in the United States (the Northern Hemisphere) when it’s winter in Argentina (the Southern Hemisphere)?</a:t>
            </a:r>
          </a:p>
        </p:txBody>
      </p:sp>
    </p:spTree>
    <p:extLst>
      <p:ext uri="{BB962C8B-B14F-4D97-AF65-F5344CB8AC3E}">
        <p14:creationId xmlns:p14="http://schemas.microsoft.com/office/powerpoint/2010/main" val="3601624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52462" y="533400"/>
            <a:ext cx="7839075" cy="523220"/>
          </a:xfrm>
          <a:prstGeom prst="rect">
            <a:avLst/>
          </a:prstGeom>
          <a:solidFill>
            <a:srgbClr val="000000"/>
          </a:solidFill>
        </p:spPr>
        <p:txBody>
          <a:bodyPr wrap="square" rtlCol="0">
            <a:spAutoFit/>
          </a:bodyPr>
          <a:lstStyle/>
          <a:p>
            <a:pPr algn="ctr"/>
            <a:r>
              <a:rPr lang="en-US" sz="2800" b="1" dirty="0">
                <a:solidFill>
                  <a:srgbClr val="FDF921"/>
                </a:solidFill>
              </a:rPr>
              <a:t>Investigation 3: Earth’s Orbit around the Sun</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219200"/>
            <a:ext cx="8223250" cy="5334000"/>
          </a:xfrm>
          <a:prstGeom prst="rect">
            <a:avLst/>
          </a:prstGeom>
          <a:noFill/>
          <a:ln>
            <a:noFill/>
          </a:ln>
        </p:spPr>
      </p:pic>
    </p:spTree>
    <p:extLst>
      <p:ext uri="{BB962C8B-B14F-4D97-AF65-F5344CB8AC3E}">
        <p14:creationId xmlns:p14="http://schemas.microsoft.com/office/powerpoint/2010/main" val="482839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685800"/>
          </a:xfrm>
        </p:spPr>
        <p:txBody>
          <a:bodyPr>
            <a:noAutofit/>
          </a:bodyPr>
          <a:lstStyle/>
          <a:p>
            <a:r>
              <a:rPr lang="en-US" sz="3800" dirty="0"/>
              <a:t>Investigation 3: Earth’s Orbit around the Sun</a:t>
            </a:r>
          </a:p>
        </p:txBody>
      </p:sp>
      <p:sp>
        <p:nvSpPr>
          <p:cNvPr id="3" name="Content Placeholder 2"/>
          <p:cNvSpPr>
            <a:spLocks noGrp="1"/>
          </p:cNvSpPr>
          <p:nvPr>
            <p:ph idx="1"/>
          </p:nvPr>
        </p:nvSpPr>
        <p:spPr>
          <a:xfrm>
            <a:off x="457200" y="1447800"/>
            <a:ext cx="8382000" cy="5257800"/>
          </a:xfrm>
        </p:spPr>
        <p:txBody>
          <a:bodyPr/>
          <a:lstStyle/>
          <a:p>
            <a:pPr marL="365760" indent="-365760">
              <a:spcBef>
                <a:spcPts val="0"/>
              </a:spcBef>
              <a:spcAft>
                <a:spcPts val="600"/>
              </a:spcAft>
              <a:buNone/>
            </a:pPr>
            <a:r>
              <a:rPr lang="en-US" sz="3200" dirty="0"/>
              <a:t>What do these materials represent?</a:t>
            </a:r>
          </a:p>
          <a:p>
            <a:pPr marL="731520" lvl="1" indent="-365760">
              <a:spcBef>
                <a:spcPts val="0"/>
              </a:spcBef>
              <a:spcAft>
                <a:spcPts val="0"/>
              </a:spcAft>
            </a:pPr>
            <a:r>
              <a:rPr lang="en-US" sz="3200" dirty="0" err="1"/>
              <a:t>Lightbulb</a:t>
            </a:r>
            <a:r>
              <a:rPr lang="en-US" sz="3200" dirty="0"/>
              <a:t>		</a:t>
            </a:r>
          </a:p>
          <a:p>
            <a:pPr marL="731520" lvl="1" indent="-365760">
              <a:spcBef>
                <a:spcPts val="0"/>
              </a:spcBef>
              <a:spcAft>
                <a:spcPts val="0"/>
              </a:spcAft>
            </a:pPr>
            <a:r>
              <a:rPr lang="en-US" sz="3200" dirty="0"/>
              <a:t>Styrofoam ball 	</a:t>
            </a:r>
          </a:p>
          <a:p>
            <a:pPr marL="731520" lvl="1" indent="-365760">
              <a:spcBef>
                <a:spcPts val="0"/>
              </a:spcBef>
              <a:spcAft>
                <a:spcPts val="0"/>
              </a:spcAft>
            </a:pPr>
            <a:r>
              <a:rPr lang="en-US" sz="3200" dirty="0"/>
              <a:t>Rubber band </a:t>
            </a:r>
          </a:p>
          <a:p>
            <a:pPr marL="731520" lvl="1" indent="-365760">
              <a:spcBef>
                <a:spcPts val="0"/>
              </a:spcBef>
              <a:spcAft>
                <a:spcPts val="0"/>
              </a:spcAft>
            </a:pPr>
            <a:r>
              <a:rPr lang="en-US" sz="3200" dirty="0"/>
              <a:t>Hula Hoop</a:t>
            </a:r>
          </a:p>
          <a:p>
            <a:pPr marL="731520" lvl="1" indent="-365760">
              <a:spcBef>
                <a:spcPts val="0"/>
              </a:spcBef>
              <a:spcAft>
                <a:spcPts val="0"/>
              </a:spcAft>
            </a:pPr>
            <a:r>
              <a:rPr lang="en-US" sz="3200" dirty="0"/>
              <a:t>Wooden stick</a:t>
            </a:r>
            <a:endParaRPr lang="en-US" dirty="0"/>
          </a:p>
          <a:p>
            <a:pPr algn="just">
              <a:spcBef>
                <a:spcPts val="0"/>
              </a:spcBef>
              <a:spcAft>
                <a:spcPts val="1200"/>
              </a:spcAft>
            </a:pPr>
            <a:endParaRPr lang="en-US" i="1" dirty="0"/>
          </a:p>
          <a:p>
            <a:pPr algn="just">
              <a:spcBef>
                <a:spcPts val="0"/>
              </a:spcBef>
              <a:spcAft>
                <a:spcPts val="1200"/>
              </a:spcAft>
            </a:pPr>
            <a:endParaRPr lang="en-US" dirty="0"/>
          </a:p>
          <a:p>
            <a:pPr algn="just">
              <a:spcBef>
                <a:spcPts val="0"/>
              </a:spcBef>
              <a:spcAft>
                <a:spcPts val="1200"/>
              </a:spcAft>
            </a:pPr>
            <a:endParaRPr lang="en-US" dirty="0"/>
          </a:p>
        </p:txBody>
      </p:sp>
    </p:spTree>
    <p:extLst>
      <p:ext uri="{BB962C8B-B14F-4D97-AF65-F5344CB8AC3E}">
        <p14:creationId xmlns:p14="http://schemas.microsoft.com/office/powerpoint/2010/main" val="1467057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US" dirty="0"/>
              <a:t>Investigation 3: Earth’s Orbit around the Sun</a:t>
            </a:r>
          </a:p>
        </p:txBody>
      </p:sp>
      <p:sp>
        <p:nvSpPr>
          <p:cNvPr id="3" name="Content Placeholder 2"/>
          <p:cNvSpPr>
            <a:spLocks noGrp="1"/>
          </p:cNvSpPr>
          <p:nvPr>
            <p:ph idx="1"/>
          </p:nvPr>
        </p:nvSpPr>
        <p:spPr>
          <a:xfrm>
            <a:off x="457200" y="1143000"/>
            <a:ext cx="8382000" cy="5334000"/>
          </a:xfrm>
        </p:spPr>
        <p:txBody>
          <a:bodyPr/>
          <a:lstStyle/>
          <a:p>
            <a:pPr marL="0" indent="0">
              <a:spcBef>
                <a:spcPts val="600"/>
              </a:spcBef>
              <a:spcAft>
                <a:spcPts val="0"/>
              </a:spcAft>
              <a:buNone/>
            </a:pPr>
            <a:r>
              <a:rPr lang="en-US" sz="2700" b="1" dirty="0"/>
              <a:t>Instructions:</a:t>
            </a:r>
          </a:p>
          <a:p>
            <a:pPr marL="731520" indent="-365760">
              <a:spcBef>
                <a:spcPts val="600"/>
              </a:spcBef>
              <a:spcAft>
                <a:spcPts val="0"/>
              </a:spcAft>
              <a:buFont typeface="+mj-lt"/>
              <a:buAutoNum type="arabicPeriod"/>
            </a:pPr>
            <a:r>
              <a:rPr lang="en-US" sz="2600" dirty="0"/>
              <a:t>Turn on the light setup and place it in the middle of the Hula Hoop on the table. </a:t>
            </a:r>
          </a:p>
          <a:p>
            <a:pPr marL="731520" indent="-365760">
              <a:spcBef>
                <a:spcPts val="300"/>
              </a:spcBef>
              <a:spcAft>
                <a:spcPts val="0"/>
              </a:spcAft>
              <a:buFont typeface="+mj-lt"/>
              <a:buAutoNum type="arabicPeriod"/>
            </a:pPr>
            <a:r>
              <a:rPr lang="en-US" sz="2600" dirty="0"/>
              <a:t>Place the rubber band around the middle of the Styrofoam ball. </a:t>
            </a:r>
          </a:p>
          <a:p>
            <a:pPr marL="731520" indent="-365760">
              <a:spcBef>
                <a:spcPts val="300"/>
              </a:spcBef>
              <a:spcAft>
                <a:spcPts val="0"/>
              </a:spcAft>
              <a:buFont typeface="+mj-lt"/>
              <a:buAutoNum type="arabicPeriod"/>
            </a:pPr>
            <a:r>
              <a:rPr lang="en-US" sz="2600" dirty="0"/>
              <a:t>Insert the wooden stick through the center of the ball and place the ball on the wooden stand to approximate Earth’s tilt. </a:t>
            </a:r>
          </a:p>
          <a:p>
            <a:pPr marL="731520" indent="-365760">
              <a:spcBef>
                <a:spcPts val="300"/>
              </a:spcBef>
              <a:spcAft>
                <a:spcPts val="0"/>
              </a:spcAft>
              <a:buFont typeface="+mj-lt"/>
              <a:buAutoNum type="arabicPeriod"/>
            </a:pPr>
            <a:r>
              <a:rPr lang="en-US" sz="2600" dirty="0"/>
              <a:t>Place the light setup on a stack of books so it’s in the same horizontal plane as the ball. </a:t>
            </a:r>
          </a:p>
          <a:p>
            <a:pPr marL="731520" indent="-365760">
              <a:spcBef>
                <a:spcPts val="300"/>
              </a:spcBef>
              <a:spcAft>
                <a:spcPts val="0"/>
              </a:spcAft>
              <a:buFont typeface="+mj-lt"/>
              <a:buAutoNum type="arabicPeriod"/>
            </a:pPr>
            <a:r>
              <a:rPr lang="en-US" sz="2600" dirty="0"/>
              <a:t>Position the Styrofoam ball (in the stand) next to the Hula Hoop and move it around the </a:t>
            </a:r>
            <a:r>
              <a:rPr lang="en-US" sz="2600" dirty="0" err="1"/>
              <a:t>lightbulb</a:t>
            </a:r>
            <a:r>
              <a:rPr lang="en-US" sz="2600" dirty="0"/>
              <a:t> to simulate Earth’s yearly orbit around the Sun.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610600" cy="685800"/>
          </a:xfrm>
        </p:spPr>
        <p:txBody>
          <a:bodyPr>
            <a:noAutofit/>
          </a:bodyPr>
          <a:lstStyle/>
          <a:p>
            <a:r>
              <a:rPr lang="en-US" sz="3800" dirty="0"/>
              <a:t>Investigation 3: Earth’s Orbit around the Sun</a:t>
            </a:r>
          </a:p>
        </p:txBody>
      </p:sp>
      <p:sp>
        <p:nvSpPr>
          <p:cNvPr id="3" name="Content Placeholder 2"/>
          <p:cNvSpPr>
            <a:spLocks noGrp="1"/>
          </p:cNvSpPr>
          <p:nvPr>
            <p:ph idx="1"/>
          </p:nvPr>
        </p:nvSpPr>
        <p:spPr>
          <a:xfrm>
            <a:off x="381000" y="1219200"/>
            <a:ext cx="8534400" cy="5410200"/>
          </a:xfrm>
        </p:spPr>
        <p:txBody>
          <a:bodyPr/>
          <a:lstStyle/>
          <a:p>
            <a:pPr marL="365760" indent="-365760">
              <a:spcBef>
                <a:spcPts val="0"/>
              </a:spcBef>
              <a:spcAft>
                <a:spcPts val="600"/>
              </a:spcAft>
              <a:buFont typeface="+mj-lt"/>
              <a:buAutoNum type="arabicPeriod"/>
            </a:pPr>
            <a:r>
              <a:rPr lang="en-US" sz="2700" dirty="0"/>
              <a:t>Insert pushpins in each hemisphere of the model to show where the United States and Argentina are located.</a:t>
            </a:r>
          </a:p>
          <a:p>
            <a:pPr marL="365760" indent="-365760">
              <a:spcBef>
                <a:spcPts val="0"/>
              </a:spcBef>
              <a:spcAft>
                <a:spcPts val="600"/>
              </a:spcAft>
              <a:buFont typeface="+mj-lt"/>
              <a:buAutoNum type="arabicPeriod"/>
            </a:pPr>
            <a:r>
              <a:rPr lang="en-US" sz="2700" dirty="0"/>
              <a:t>Place your Earth-Sun model in </a:t>
            </a:r>
            <a:r>
              <a:rPr lang="en-US" sz="2700" b="1" dirty="0"/>
              <a:t>position 1</a:t>
            </a:r>
            <a:r>
              <a:rPr lang="en-US" sz="2700" dirty="0"/>
              <a:t> to represent summer in the United States (Northern Hemisphere). </a:t>
            </a:r>
          </a:p>
          <a:p>
            <a:pPr marL="731520" indent="-365760">
              <a:spcBef>
                <a:spcPts val="0"/>
              </a:spcBef>
              <a:spcAft>
                <a:spcPts val="600"/>
              </a:spcAft>
            </a:pPr>
            <a:r>
              <a:rPr lang="en-US" sz="2700" dirty="0"/>
              <a:t>Why does this position represent summer in this hemisphere? What happens as the light hits this hemisphere? What happens in the other hemisphere?</a:t>
            </a:r>
          </a:p>
          <a:p>
            <a:pPr marL="365760" indent="-365760">
              <a:spcBef>
                <a:spcPts val="0"/>
              </a:spcBef>
              <a:spcAft>
                <a:spcPts val="600"/>
              </a:spcAft>
              <a:buFont typeface="+mj-lt"/>
              <a:buAutoNum type="arabicPeriod" startAt="3"/>
            </a:pPr>
            <a:r>
              <a:rPr lang="en-US" sz="2700" dirty="0"/>
              <a:t>Place your model in </a:t>
            </a:r>
            <a:r>
              <a:rPr lang="en-US" sz="2700" b="1" dirty="0"/>
              <a:t>position 3</a:t>
            </a:r>
            <a:r>
              <a:rPr lang="en-US" sz="2700" dirty="0"/>
              <a:t> to represent summer in Argentina (Southern Hemisphere) and answer the same questions.</a:t>
            </a:r>
          </a:p>
          <a:p>
            <a:pPr marL="365760" indent="-365760">
              <a:spcBef>
                <a:spcPts val="0"/>
              </a:spcBef>
              <a:spcAft>
                <a:spcPts val="0"/>
              </a:spcAft>
              <a:buFont typeface="+mj-lt"/>
              <a:buAutoNum type="arabicPeriod" startAt="3"/>
            </a:pPr>
            <a:r>
              <a:rPr lang="en-US" sz="2700" dirty="0"/>
              <a:t>Compare positions 1 and 3 in Earth’s orbital pattern. Where are they located relative to each other? </a:t>
            </a:r>
            <a:r>
              <a:rPr lang="en-US" sz="2800" dirty="0"/>
              <a:t> </a:t>
            </a:r>
            <a:endParaRPr lang="en-US" i="1" dirty="0"/>
          </a:p>
          <a:p>
            <a:pPr algn="just">
              <a:spcBef>
                <a:spcPts val="0"/>
              </a:spcBef>
              <a:spcAft>
                <a:spcPts val="1200"/>
              </a:spcAft>
            </a:pPr>
            <a:endParaRPr lang="en-US" dirty="0"/>
          </a:p>
          <a:p>
            <a:pPr algn="just">
              <a:spcBef>
                <a:spcPts val="0"/>
              </a:spcBef>
              <a:spcAft>
                <a:spcPts val="1200"/>
              </a:spcAft>
            </a:pPr>
            <a:endParaRPr lang="en-US" dirty="0"/>
          </a:p>
        </p:txBody>
      </p:sp>
    </p:spTree>
    <p:extLst>
      <p:ext uri="{BB962C8B-B14F-4D97-AF65-F5344CB8AC3E}">
        <p14:creationId xmlns:p14="http://schemas.microsoft.com/office/powerpoint/2010/main" val="1255836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4" name="TextBox 3">
            <a:extLst>
              <a:ext uri="{FF2B5EF4-FFF2-40B4-BE49-F238E27FC236}">
                <a16:creationId xmlns:a16="http://schemas.microsoft.com/office/drawing/2014/main" id="{25680A44-7D6E-46CD-AE44-4745C3B7E327}"/>
              </a:ext>
            </a:extLst>
          </p:cNvPr>
          <p:cNvSpPr txBox="1"/>
          <p:nvPr/>
        </p:nvSpPr>
        <p:spPr>
          <a:xfrm>
            <a:off x="1518405" y="3057435"/>
            <a:ext cx="6271782" cy="1200329"/>
          </a:xfrm>
          <a:prstGeom prst="rect">
            <a:avLst/>
          </a:prstGeom>
          <a:noFill/>
        </p:spPr>
        <p:txBody>
          <a:bodyPr wrap="none" rtlCol="0">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3b</a:t>
            </a:r>
          </a:p>
        </p:txBody>
      </p:sp>
      <p:sp>
        <p:nvSpPr>
          <p:cNvPr id="5" name="TextBox 4">
            <a:extLst>
              <a:ext uri="{FF2B5EF4-FFF2-40B4-BE49-F238E27FC236}">
                <a16:creationId xmlns:a16="http://schemas.microsoft.com/office/drawing/2014/main" id="{F8616943-249B-4090-8478-1FCB553CBC43}"/>
              </a:ext>
            </a:extLst>
          </p:cNvPr>
          <p:cNvSpPr txBox="1"/>
          <p:nvPr/>
        </p:nvSpPr>
        <p:spPr>
          <a:xfrm>
            <a:off x="7566344" y="6532066"/>
            <a:ext cx="1298753" cy="215444"/>
          </a:xfrm>
          <a:prstGeom prst="rect">
            <a:avLst/>
          </a:prstGeom>
          <a:noFill/>
        </p:spPr>
        <p:txBody>
          <a:bodyPr wrap="none" rtlCol="0">
            <a:spAutoFit/>
          </a:bodyPr>
          <a:lstStyle/>
          <a:p>
            <a:r>
              <a:rPr lang="en-US" sz="800" dirty="0">
                <a:solidFill>
                  <a:schemeClr val="bg1"/>
                </a:solidFill>
              </a:rPr>
              <a:t>Photo courtesy of NASA</a:t>
            </a:r>
          </a:p>
        </p:txBody>
      </p:sp>
    </p:spTree>
    <p:extLst>
      <p:ext uri="{BB962C8B-B14F-4D97-AF65-F5344CB8AC3E}">
        <p14:creationId xmlns:p14="http://schemas.microsoft.com/office/powerpoint/2010/main" val="1790769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Autofit/>
          </a:bodyPr>
          <a:lstStyle/>
          <a:p>
            <a:pPr lvl="0"/>
            <a:r>
              <a:rPr lang="en-US" dirty="0"/>
              <a:t>Content Deepening: Focus Question 2</a:t>
            </a:r>
            <a:endParaRPr lang="en-US" sz="3600" dirty="0"/>
          </a:p>
        </p:txBody>
      </p:sp>
      <p:sp>
        <p:nvSpPr>
          <p:cNvPr id="3" name="Content Placeholder 2"/>
          <p:cNvSpPr>
            <a:spLocks noGrp="1"/>
          </p:cNvSpPr>
          <p:nvPr>
            <p:ph idx="1"/>
          </p:nvPr>
        </p:nvSpPr>
        <p:spPr>
          <a:xfrm>
            <a:off x="609600" y="1524000"/>
            <a:ext cx="8077200" cy="4495800"/>
          </a:xfrm>
        </p:spPr>
        <p:txBody>
          <a:bodyPr/>
          <a:lstStyle/>
          <a:p>
            <a:pPr marL="0" lvl="1" indent="0">
              <a:spcBef>
                <a:spcPts val="0"/>
              </a:spcBef>
              <a:spcAft>
                <a:spcPts val="0"/>
              </a:spcAft>
              <a:buClrTx/>
              <a:buNone/>
            </a:pPr>
            <a:r>
              <a:rPr lang="en-US" sz="3200" dirty="0"/>
              <a:t>Why is it summer in the United States (the Northern Hemisphere) when it’s winter in Argentina (the Southern Hemisphere)?</a:t>
            </a:r>
          </a:p>
        </p:txBody>
      </p:sp>
    </p:spTree>
    <p:extLst>
      <p:ext uri="{BB962C8B-B14F-4D97-AF65-F5344CB8AC3E}">
        <p14:creationId xmlns:p14="http://schemas.microsoft.com/office/powerpoint/2010/main" val="3601624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bwMode="auto">
          <a:xfrm>
            <a:off x="422274" y="1053651"/>
            <a:ext cx="8299450" cy="5558810"/>
          </a:xfrm>
          <a:prstGeom prst="rect">
            <a:avLst/>
          </a:prstGeom>
          <a:noFill/>
          <a:ln>
            <a:noFill/>
          </a:ln>
        </p:spPr>
      </p:pic>
      <p:sp>
        <p:nvSpPr>
          <p:cNvPr id="5" name="TextBox 4"/>
          <p:cNvSpPr txBox="1"/>
          <p:nvPr/>
        </p:nvSpPr>
        <p:spPr>
          <a:xfrm>
            <a:off x="652461" y="530431"/>
            <a:ext cx="7839075" cy="523220"/>
          </a:xfrm>
          <a:prstGeom prst="rect">
            <a:avLst/>
          </a:prstGeom>
          <a:solidFill>
            <a:srgbClr val="000000"/>
          </a:solidFill>
        </p:spPr>
        <p:txBody>
          <a:bodyPr wrap="square" rtlCol="0">
            <a:spAutoFit/>
          </a:bodyPr>
          <a:lstStyle/>
          <a:p>
            <a:pPr algn="ctr"/>
            <a:r>
              <a:rPr lang="en-US" sz="2800" b="1" dirty="0">
                <a:solidFill>
                  <a:srgbClr val="FDF921"/>
                </a:solidFill>
              </a:rPr>
              <a:t>Investigation 4: Earth’s Tilt and Seasons</a:t>
            </a:r>
          </a:p>
        </p:txBody>
      </p:sp>
    </p:spTree>
    <p:extLst>
      <p:ext uri="{BB962C8B-B14F-4D97-AF65-F5344CB8AC3E}">
        <p14:creationId xmlns:p14="http://schemas.microsoft.com/office/powerpoint/2010/main" val="308415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457200"/>
            <a:ext cx="8229600" cy="990600"/>
          </a:xfrm>
        </p:spPr>
        <p:txBody>
          <a:bodyPr>
            <a:noAutofit/>
          </a:bodyPr>
          <a:lstStyle/>
          <a:p>
            <a:pPr eaLnBrk="1" hangingPunct="1"/>
            <a:r>
              <a:rPr lang="en-US" dirty="0"/>
              <a:t>Review: Science Content Storyline</a:t>
            </a:r>
          </a:p>
        </p:txBody>
      </p:sp>
      <p:sp>
        <p:nvSpPr>
          <p:cNvPr id="9219" name="Rectangle 3"/>
          <p:cNvSpPr>
            <a:spLocks noGrp="1" noChangeArrowheads="1"/>
          </p:cNvSpPr>
          <p:nvPr>
            <p:ph type="body" idx="1"/>
          </p:nvPr>
        </p:nvSpPr>
        <p:spPr>
          <a:xfrm>
            <a:off x="457200" y="1371600"/>
            <a:ext cx="8229600" cy="4495800"/>
          </a:xfrm>
        </p:spPr>
        <p:txBody>
          <a:bodyPr/>
          <a:lstStyle/>
          <a:p>
            <a:pPr marL="0" indent="0" eaLnBrk="1" hangingPunct="1">
              <a:spcBef>
                <a:spcPct val="50000"/>
              </a:spcBef>
              <a:buNone/>
            </a:pPr>
            <a:r>
              <a:rPr lang="en-US" sz="3200" dirty="0"/>
              <a:t>In your notebooks, jot down … </a:t>
            </a:r>
          </a:p>
          <a:p>
            <a:pPr marL="1371600" indent="0" eaLnBrk="1" hangingPunct="1">
              <a:spcBef>
                <a:spcPct val="50000"/>
              </a:spcBef>
              <a:buNone/>
            </a:pPr>
            <a:r>
              <a:rPr lang="en-US" sz="3200" dirty="0"/>
              <a:t>things you remember from yesterday’s session,</a:t>
            </a:r>
          </a:p>
          <a:p>
            <a:pPr marL="1371600" indent="0" eaLnBrk="1" hangingPunct="1">
              <a:spcBef>
                <a:spcPct val="50000"/>
              </a:spcBef>
              <a:buNone/>
            </a:pPr>
            <a:r>
              <a:rPr lang="en-US" sz="3200" dirty="0"/>
              <a:t>ideas that seem important to you, and</a:t>
            </a:r>
          </a:p>
          <a:p>
            <a:pPr marL="1371600" indent="0" eaLnBrk="1" hangingPunct="1">
              <a:spcBef>
                <a:spcPct val="50000"/>
              </a:spcBef>
              <a:buNone/>
            </a:pPr>
            <a:r>
              <a:rPr lang="en-US" sz="3200" dirty="0"/>
              <a:t>question you have. </a:t>
            </a:r>
          </a:p>
          <a:p>
            <a:pPr marL="0" indent="0" eaLnBrk="1" hangingPunct="1">
              <a:spcBef>
                <a:spcPct val="50000"/>
              </a:spcBef>
              <a:buNone/>
            </a:pPr>
            <a:r>
              <a:rPr lang="en-US" sz="3200" dirty="0"/>
              <a:t>Be prepared to share one idea and question with the group.</a:t>
            </a:r>
          </a:p>
        </p:txBody>
      </p:sp>
      <p:sp>
        <p:nvSpPr>
          <p:cNvPr id="2" name="Rectangle 1"/>
          <p:cNvSpPr/>
          <p:nvPr/>
        </p:nvSpPr>
        <p:spPr>
          <a:xfrm>
            <a:off x="1143000" y="1981200"/>
            <a:ext cx="470001"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6" name="Rectangle 5"/>
          <p:cNvSpPr/>
          <p:nvPr/>
        </p:nvSpPr>
        <p:spPr>
          <a:xfrm>
            <a:off x="1143000" y="3962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7" name="Rectangle 6"/>
          <p:cNvSpPr/>
          <p:nvPr/>
        </p:nvSpPr>
        <p:spPr>
          <a:xfrm>
            <a:off x="1143000" y="3200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Tree>
    <p:extLst>
      <p:ext uri="{BB962C8B-B14F-4D97-AF65-F5344CB8AC3E}">
        <p14:creationId xmlns:p14="http://schemas.microsoft.com/office/powerpoint/2010/main" val="3921580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685800"/>
          </a:xfrm>
        </p:spPr>
        <p:txBody>
          <a:bodyPr>
            <a:noAutofit/>
          </a:bodyPr>
          <a:lstStyle/>
          <a:p>
            <a:r>
              <a:rPr lang="en-US" dirty="0"/>
              <a:t>Investigation 4: Earth’s Tilt and Seasons</a:t>
            </a:r>
          </a:p>
        </p:txBody>
      </p:sp>
      <p:sp>
        <p:nvSpPr>
          <p:cNvPr id="3" name="Content Placeholder 2"/>
          <p:cNvSpPr>
            <a:spLocks noGrp="1"/>
          </p:cNvSpPr>
          <p:nvPr>
            <p:ph idx="1"/>
          </p:nvPr>
        </p:nvSpPr>
        <p:spPr>
          <a:xfrm>
            <a:off x="381000" y="1143000"/>
            <a:ext cx="8458200" cy="5486400"/>
          </a:xfrm>
        </p:spPr>
        <p:txBody>
          <a:bodyPr/>
          <a:lstStyle/>
          <a:p>
            <a:pPr marL="365760" indent="-365760">
              <a:spcBef>
                <a:spcPts val="0"/>
              </a:spcBef>
              <a:spcAft>
                <a:spcPts val="1200"/>
              </a:spcAft>
            </a:pPr>
            <a:r>
              <a:rPr lang="en-US" sz="2600" dirty="0"/>
              <a:t>Another important component of our Earth-Sun model is the</a:t>
            </a:r>
            <a:r>
              <a:rPr lang="en-US" sz="2600" b="1" dirty="0"/>
              <a:t> North Star </a:t>
            </a:r>
            <a:r>
              <a:rPr lang="en-US" sz="2600" dirty="0"/>
              <a:t>(Polaris). During Earth’s yearly orbit around the Sun, Earth’s axis </a:t>
            </a:r>
            <a:r>
              <a:rPr lang="en-US" sz="2600" b="1" dirty="0"/>
              <a:t>always</a:t>
            </a:r>
            <a:r>
              <a:rPr lang="en-US" sz="2600" dirty="0"/>
              <a:t> points toward this star. So the Northern Hemisphere tilts toward the Sun (position 1) </a:t>
            </a:r>
            <a:br>
              <a:rPr lang="en-US" sz="2600" dirty="0"/>
            </a:br>
            <a:r>
              <a:rPr lang="en-US" sz="2600" dirty="0"/>
              <a:t>part of the year, and the Southern Hemisphere tilts </a:t>
            </a:r>
            <a:br>
              <a:rPr lang="en-US" sz="2600" dirty="0"/>
            </a:br>
            <a:r>
              <a:rPr lang="en-US" sz="2600" dirty="0"/>
              <a:t>toward the Sun (position 3) the other part of the year.   </a:t>
            </a:r>
          </a:p>
          <a:p>
            <a:pPr marL="365760" indent="-365760">
              <a:spcBef>
                <a:spcPts val="0"/>
              </a:spcBef>
              <a:spcAft>
                <a:spcPts val="600"/>
              </a:spcAft>
            </a:pPr>
            <a:r>
              <a:rPr lang="en-US" sz="2600" dirty="0"/>
              <a:t>Using the handout diagram and the North Star on the wall as a guide, move your Earth-Sun model around the Hula Hoop to simulate Earth’s orbit. Stop at each of the four orbital positions and answer these questions:</a:t>
            </a:r>
          </a:p>
          <a:p>
            <a:pPr marL="731520" indent="-365760">
              <a:spcBef>
                <a:spcPts val="0"/>
              </a:spcBef>
              <a:spcAft>
                <a:spcPts val="300"/>
              </a:spcAft>
              <a:buFont typeface="+mj-lt"/>
              <a:buAutoNum type="arabicPeriod"/>
            </a:pPr>
            <a:r>
              <a:rPr lang="en-US" sz="2600" dirty="0"/>
              <a:t>What is happening to the light in this position? </a:t>
            </a:r>
          </a:p>
          <a:p>
            <a:pPr marL="731520" indent="-365760">
              <a:spcBef>
                <a:spcPts val="0"/>
              </a:spcBef>
              <a:spcAft>
                <a:spcPts val="0"/>
              </a:spcAft>
              <a:buFont typeface="+mj-lt"/>
              <a:buAutoNum type="arabicPeriod"/>
            </a:pPr>
            <a:r>
              <a:rPr lang="en-US" sz="2600" dirty="0"/>
              <a:t>What season is each hemisphere experiencing in this position?</a:t>
            </a:r>
          </a:p>
          <a:p>
            <a:pPr algn="just">
              <a:spcBef>
                <a:spcPts val="0"/>
              </a:spcBef>
              <a:spcAft>
                <a:spcPts val="600"/>
              </a:spcAft>
            </a:pPr>
            <a:endParaRPr lang="en-US" i="1" dirty="0"/>
          </a:p>
          <a:p>
            <a:pPr algn="just">
              <a:spcBef>
                <a:spcPts val="0"/>
              </a:spcBef>
              <a:spcAft>
                <a:spcPts val="600"/>
              </a:spcAft>
            </a:pPr>
            <a:endParaRPr lang="en-US" dirty="0"/>
          </a:p>
          <a:p>
            <a:pPr algn="just">
              <a:spcBef>
                <a:spcPts val="0"/>
              </a:spcBef>
              <a:spcAft>
                <a:spcPts val="600"/>
              </a:spcAft>
            </a:pPr>
            <a:endParaRPr lang="en-US" dirty="0"/>
          </a:p>
        </p:txBody>
      </p:sp>
    </p:spTree>
    <p:extLst>
      <p:ext uri="{BB962C8B-B14F-4D97-AF65-F5344CB8AC3E}">
        <p14:creationId xmlns:p14="http://schemas.microsoft.com/office/powerpoint/2010/main" val="3225174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990600"/>
          </a:xfrm>
        </p:spPr>
        <p:txBody>
          <a:bodyPr>
            <a:noAutofit/>
          </a:bodyPr>
          <a:lstStyle/>
          <a:p>
            <a:pPr lvl="0"/>
            <a:br>
              <a:rPr lang="en-US" sz="3600" dirty="0"/>
            </a:br>
            <a:r>
              <a:rPr lang="en-US" dirty="0"/>
              <a:t>Reflect: Content Deepening Focus Question 2</a:t>
            </a:r>
            <a:br>
              <a:rPr lang="en-US" sz="3600" dirty="0"/>
            </a:br>
            <a:endParaRPr lang="en-US" sz="3600" dirty="0"/>
          </a:p>
        </p:txBody>
      </p:sp>
      <p:sp>
        <p:nvSpPr>
          <p:cNvPr id="3" name="Content Placeholder 2"/>
          <p:cNvSpPr>
            <a:spLocks noGrp="1"/>
          </p:cNvSpPr>
          <p:nvPr>
            <p:ph idx="1"/>
          </p:nvPr>
        </p:nvSpPr>
        <p:spPr>
          <a:xfrm>
            <a:off x="609600" y="1981200"/>
            <a:ext cx="8077200" cy="4038600"/>
          </a:xfrm>
        </p:spPr>
        <p:txBody>
          <a:bodyPr/>
          <a:lstStyle/>
          <a:p>
            <a:pPr marL="0" lvl="1" indent="0">
              <a:spcBef>
                <a:spcPts val="0"/>
              </a:spcBef>
              <a:spcAft>
                <a:spcPts val="0"/>
              </a:spcAft>
              <a:buClrTx/>
              <a:buNone/>
            </a:pPr>
            <a:r>
              <a:rPr lang="en-US" sz="3200" dirty="0"/>
              <a:t>Why is it summer in the United States (the Northern Hemisphere) when it’s winter in Argentina (the Southern Hemisphere)?</a:t>
            </a:r>
          </a:p>
        </p:txBody>
      </p:sp>
    </p:spTree>
    <p:extLst>
      <p:ext uri="{BB962C8B-B14F-4D97-AF65-F5344CB8AC3E}">
        <p14:creationId xmlns:p14="http://schemas.microsoft.com/office/powerpoint/2010/main" val="3601624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990600"/>
          </a:xfrm>
        </p:spPr>
        <p:txBody>
          <a:bodyPr>
            <a:noAutofit/>
          </a:bodyPr>
          <a:lstStyle/>
          <a:p>
            <a:pPr marL="685800"/>
            <a:r>
              <a:rPr lang="en-US" dirty="0"/>
              <a:t>Key Science Ideas</a:t>
            </a:r>
          </a:p>
        </p:txBody>
      </p:sp>
      <p:sp>
        <p:nvSpPr>
          <p:cNvPr id="3" name="Content Placeholder 2"/>
          <p:cNvSpPr>
            <a:spLocks noGrp="1"/>
          </p:cNvSpPr>
          <p:nvPr>
            <p:ph idx="1"/>
          </p:nvPr>
        </p:nvSpPr>
        <p:spPr>
          <a:xfrm>
            <a:off x="457200" y="1066800"/>
            <a:ext cx="8458200" cy="5486400"/>
          </a:xfrm>
        </p:spPr>
        <p:txBody>
          <a:bodyPr/>
          <a:lstStyle/>
          <a:p>
            <a:pPr marL="365760" indent="-365760">
              <a:spcBef>
                <a:spcPts val="0"/>
              </a:spcBef>
              <a:spcAft>
                <a:spcPts val="600"/>
              </a:spcAft>
            </a:pPr>
            <a:r>
              <a:rPr lang="en-US" sz="2700" dirty="0"/>
              <a:t>Earth’s axis </a:t>
            </a:r>
            <a:r>
              <a:rPr lang="en-US" sz="2700" b="1" dirty="0"/>
              <a:t>always</a:t>
            </a:r>
            <a:r>
              <a:rPr lang="en-US" sz="2700" dirty="0"/>
              <a:t> points toward the North Star (Polaris) during Earth’s yearly orbit around the Sun. So the Northern Hemisphere tilts toward the Sun (position 1) part of the year, and the Southern Hemisphere tilts toward the Sun (position 3) the other part of the year.</a:t>
            </a:r>
          </a:p>
          <a:p>
            <a:pPr marL="365760" indent="-365760">
              <a:spcBef>
                <a:spcPts val="0"/>
              </a:spcBef>
              <a:spcAft>
                <a:spcPts val="600"/>
              </a:spcAft>
            </a:pPr>
            <a:r>
              <a:rPr lang="en-US" sz="2700" dirty="0"/>
              <a:t>The hemisphere tilting toward the Sun experiences more-direct sunlight, longer days, and warmer temperatures (summer), while the opposite hemisphere experiences less-direct sunlight, shorter days, and colder temperatures (winter).</a:t>
            </a:r>
          </a:p>
          <a:p>
            <a:pPr marL="365760" indent="-365760">
              <a:spcBef>
                <a:spcPts val="0"/>
              </a:spcBef>
              <a:spcAft>
                <a:spcPts val="600"/>
              </a:spcAft>
            </a:pPr>
            <a:r>
              <a:rPr lang="en-US" sz="2700" dirty="0"/>
              <a:t>Spring and fall occur when the hemispheres are tilting neither toward nor away from the Sun (positions 2 and 4 of Earth’s orbit).</a:t>
            </a:r>
            <a:r>
              <a:rPr lang="en-US" sz="2750" dirty="0"/>
              <a:t> </a:t>
            </a:r>
          </a:p>
          <a:p>
            <a:pPr algn="just"/>
            <a:endParaRPr lang="en-US" dirty="0">
              <a:solidFill>
                <a:srgbClr val="000000"/>
              </a:solidFill>
              <a:latin typeface="Calibri"/>
              <a:cs typeface="Calibri"/>
            </a:endParaRPr>
          </a:p>
          <a:p>
            <a:pPr algn="just"/>
            <a:endParaRPr lang="en-US"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57200"/>
            <a:ext cx="685800" cy="685800"/>
          </a:xfrm>
          <a:prstGeom prst="rect">
            <a:avLst/>
          </a:prstGeom>
        </p:spPr>
      </p:pic>
    </p:spTree>
    <p:extLst>
      <p:ext uri="{BB962C8B-B14F-4D97-AF65-F5344CB8AC3E}">
        <p14:creationId xmlns:p14="http://schemas.microsoft.com/office/powerpoint/2010/main" val="204292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4" name="TextBox 3">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4a</a:t>
            </a:r>
          </a:p>
        </p:txBody>
      </p:sp>
      <p:sp>
        <p:nvSpPr>
          <p:cNvPr id="5" name="TextBox 4">
            <a:extLst>
              <a:ext uri="{FF2B5EF4-FFF2-40B4-BE49-F238E27FC236}">
                <a16:creationId xmlns:a16="http://schemas.microsoft.com/office/drawing/2014/main" id="{92C9367A-012D-4681-851B-0F62610B168E}"/>
              </a:ext>
            </a:extLst>
          </p:cNvPr>
          <p:cNvSpPr txBox="1"/>
          <p:nvPr/>
        </p:nvSpPr>
        <p:spPr>
          <a:xfrm>
            <a:off x="7566344" y="6532066"/>
            <a:ext cx="1298753" cy="215444"/>
          </a:xfrm>
          <a:prstGeom prst="rect">
            <a:avLst/>
          </a:prstGeom>
          <a:noFill/>
        </p:spPr>
        <p:txBody>
          <a:bodyPr wrap="none" rtlCol="0">
            <a:spAutoFit/>
          </a:bodyPr>
          <a:lstStyle/>
          <a:p>
            <a:r>
              <a:rPr lang="en-US" sz="800" dirty="0">
                <a:solidFill>
                  <a:schemeClr val="bg1"/>
                </a:solidFill>
              </a:rPr>
              <a:t>Photo courtesy of NASA</a:t>
            </a:r>
          </a:p>
        </p:txBody>
      </p:sp>
    </p:spTree>
    <p:extLst>
      <p:ext uri="{BB962C8B-B14F-4D97-AF65-F5344CB8AC3E}">
        <p14:creationId xmlns:p14="http://schemas.microsoft.com/office/powerpoint/2010/main" val="3669662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Autofit/>
          </a:bodyPr>
          <a:lstStyle/>
          <a:p>
            <a:pPr lvl="0"/>
            <a:br>
              <a:rPr lang="en-US" sz="3600" dirty="0"/>
            </a:br>
            <a:r>
              <a:rPr lang="en-US" dirty="0"/>
              <a:t>Content Deepening: Focus Question 3</a:t>
            </a:r>
            <a:br>
              <a:rPr lang="en-US" sz="3600" dirty="0"/>
            </a:br>
            <a:endParaRPr lang="en-US" sz="3600" dirty="0"/>
          </a:p>
        </p:txBody>
      </p:sp>
      <p:sp>
        <p:nvSpPr>
          <p:cNvPr id="3" name="Content Placeholder 2"/>
          <p:cNvSpPr>
            <a:spLocks noGrp="1"/>
          </p:cNvSpPr>
          <p:nvPr>
            <p:ph idx="1"/>
          </p:nvPr>
        </p:nvSpPr>
        <p:spPr>
          <a:xfrm>
            <a:off x="609600" y="1524000"/>
            <a:ext cx="8077200" cy="4495800"/>
          </a:xfrm>
        </p:spPr>
        <p:txBody>
          <a:bodyPr/>
          <a:lstStyle/>
          <a:p>
            <a:pPr marL="0" lvl="1" indent="0">
              <a:spcBef>
                <a:spcPts val="0"/>
              </a:spcBef>
              <a:spcAft>
                <a:spcPts val="0"/>
              </a:spcAft>
              <a:buClrTx/>
              <a:buNone/>
            </a:pPr>
            <a:r>
              <a:rPr lang="en-US" sz="3200" dirty="0"/>
              <a:t>Why is it warmer in the summer than in the winter?</a:t>
            </a:r>
          </a:p>
        </p:txBody>
      </p:sp>
    </p:spTree>
    <p:extLst>
      <p:ext uri="{BB962C8B-B14F-4D97-AF65-F5344CB8AC3E}">
        <p14:creationId xmlns:p14="http://schemas.microsoft.com/office/powerpoint/2010/main" val="3601624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52461" y="530431"/>
            <a:ext cx="7839075" cy="523220"/>
          </a:xfrm>
          <a:prstGeom prst="rect">
            <a:avLst/>
          </a:prstGeom>
          <a:solidFill>
            <a:srgbClr val="000000"/>
          </a:solidFill>
        </p:spPr>
        <p:txBody>
          <a:bodyPr wrap="square" rtlCol="0">
            <a:spAutoFit/>
          </a:bodyPr>
          <a:lstStyle/>
          <a:p>
            <a:pPr algn="ctr"/>
            <a:r>
              <a:rPr lang="en-US" sz="2800" b="1" dirty="0">
                <a:solidFill>
                  <a:srgbClr val="FDF921"/>
                </a:solidFill>
              </a:rPr>
              <a:t>Investigation 5: Winter versus Summer</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1880708" y="1143000"/>
            <a:ext cx="5382580" cy="2639353"/>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bwMode="auto">
          <a:xfrm>
            <a:off x="1878648" y="3782353"/>
            <a:ext cx="5384639" cy="2638426"/>
          </a:xfrm>
          <a:prstGeom prst="rect">
            <a:avLst/>
          </a:prstGeom>
          <a:noFill/>
          <a:ln>
            <a:noFill/>
          </a:ln>
        </p:spPr>
      </p:pic>
    </p:spTree>
    <p:extLst>
      <p:ext uri="{BB962C8B-B14F-4D97-AF65-F5344CB8AC3E}">
        <p14:creationId xmlns:p14="http://schemas.microsoft.com/office/powerpoint/2010/main" val="982929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52461" y="530431"/>
            <a:ext cx="7839075" cy="523220"/>
          </a:xfrm>
          <a:prstGeom prst="rect">
            <a:avLst/>
          </a:prstGeom>
          <a:solidFill>
            <a:srgbClr val="000000"/>
          </a:solidFill>
        </p:spPr>
        <p:txBody>
          <a:bodyPr wrap="square" rtlCol="0">
            <a:spAutoFit/>
          </a:bodyPr>
          <a:lstStyle/>
          <a:p>
            <a:pPr algn="ctr"/>
            <a:r>
              <a:rPr lang="en-US" sz="2800" b="1" dirty="0">
                <a:solidFill>
                  <a:srgbClr val="FDF921"/>
                </a:solidFill>
              </a:rPr>
              <a:t>Investigation 5: Winter versus Summer</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118213" y="1066800"/>
            <a:ext cx="3873387" cy="2820108"/>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5118213" y="3931871"/>
            <a:ext cx="3873387" cy="2810061"/>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76199" y="1066800"/>
            <a:ext cx="4852813" cy="5675132"/>
          </a:xfrm>
          <a:prstGeom prst="rect">
            <a:avLst/>
          </a:prstGeom>
        </p:spPr>
      </p:pic>
    </p:spTree>
    <p:extLst>
      <p:ext uri="{BB962C8B-B14F-4D97-AF65-F5344CB8AC3E}">
        <p14:creationId xmlns:p14="http://schemas.microsoft.com/office/powerpoint/2010/main" val="2427717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685800"/>
          </a:xfrm>
        </p:spPr>
        <p:txBody>
          <a:bodyPr>
            <a:noAutofit/>
          </a:bodyPr>
          <a:lstStyle/>
          <a:p>
            <a:r>
              <a:rPr lang="en-US" dirty="0"/>
              <a:t>Investigation 5:  Winter versus Summer</a:t>
            </a:r>
          </a:p>
        </p:txBody>
      </p:sp>
      <p:sp>
        <p:nvSpPr>
          <p:cNvPr id="3" name="Content Placeholder 2"/>
          <p:cNvSpPr>
            <a:spLocks noGrp="1"/>
          </p:cNvSpPr>
          <p:nvPr>
            <p:ph idx="1"/>
          </p:nvPr>
        </p:nvSpPr>
        <p:spPr>
          <a:xfrm>
            <a:off x="381000" y="1143000"/>
            <a:ext cx="8458200" cy="5638800"/>
          </a:xfrm>
        </p:spPr>
        <p:txBody>
          <a:bodyPr/>
          <a:lstStyle/>
          <a:p>
            <a:pPr marL="365760" indent="-365760">
              <a:spcBef>
                <a:spcPts val="300"/>
              </a:spcBef>
              <a:spcAft>
                <a:spcPts val="0"/>
              </a:spcAft>
            </a:pPr>
            <a:r>
              <a:rPr lang="en-US" sz="2700" dirty="0"/>
              <a:t>Work with your partner to count the incoming rays of sunlight on each diagram at the latitudes indicated on the data table (handout 6.4).</a:t>
            </a:r>
          </a:p>
          <a:p>
            <a:pPr marL="365760" indent="-365760">
              <a:spcBef>
                <a:spcPts val="300"/>
              </a:spcBef>
              <a:spcAft>
                <a:spcPts val="0"/>
              </a:spcAft>
            </a:pPr>
            <a:r>
              <a:rPr lang="en-US" sz="2700" dirty="0"/>
              <a:t>First, count the number of lines at the specified latitudes on the diagram showing Earth in </a:t>
            </a:r>
            <a:r>
              <a:rPr lang="en-US" sz="2700" b="1" dirty="0"/>
              <a:t>position 1</a:t>
            </a:r>
            <a:r>
              <a:rPr lang="en-US" sz="2700" dirty="0"/>
              <a:t> (handout 4.2) and record this data in the corresponding column </a:t>
            </a:r>
            <a:br>
              <a:rPr lang="en-US" sz="2700" dirty="0"/>
            </a:br>
            <a:r>
              <a:rPr lang="en-US" sz="2700" dirty="0"/>
              <a:t>on the data table. </a:t>
            </a:r>
          </a:p>
          <a:p>
            <a:pPr marL="365760" indent="-365760">
              <a:spcBef>
                <a:spcPts val="300"/>
              </a:spcBef>
              <a:spcAft>
                <a:spcPts val="0"/>
              </a:spcAft>
            </a:pPr>
            <a:r>
              <a:rPr lang="en-US" sz="2700" dirty="0"/>
              <a:t>Then count the number of lines at the specified latitudes on the diagram showing Earth in </a:t>
            </a:r>
            <a:r>
              <a:rPr lang="en-US" sz="2700" b="1" dirty="0"/>
              <a:t>position 3</a:t>
            </a:r>
            <a:r>
              <a:rPr lang="en-US" sz="2700" dirty="0"/>
              <a:t> (handout 4.3) and record this data in the corresponding column </a:t>
            </a:r>
            <a:br>
              <a:rPr lang="en-US" sz="2700" dirty="0"/>
            </a:br>
            <a:r>
              <a:rPr lang="en-US" sz="2700" dirty="0"/>
              <a:t>on the data table.</a:t>
            </a:r>
          </a:p>
          <a:p>
            <a:pPr marL="365760" indent="-365760">
              <a:spcBef>
                <a:spcPts val="300"/>
              </a:spcBef>
              <a:spcAft>
                <a:spcPts val="0"/>
              </a:spcAft>
            </a:pPr>
            <a:r>
              <a:rPr lang="en-US" sz="2700" b="1" dirty="0"/>
              <a:t>Question: </a:t>
            </a:r>
            <a:r>
              <a:rPr lang="en-US" sz="2700" dirty="0"/>
              <a:t>How does this numerical data confirm your observations from the Earth-Sun-model investigations?</a:t>
            </a:r>
          </a:p>
          <a:p>
            <a:pPr algn="just">
              <a:spcBef>
                <a:spcPts val="0"/>
              </a:spcBef>
              <a:spcAft>
                <a:spcPts val="600"/>
              </a:spcAft>
            </a:pPr>
            <a:endParaRPr lang="en-US" dirty="0"/>
          </a:p>
          <a:p>
            <a:pPr algn="just">
              <a:spcBef>
                <a:spcPts val="0"/>
              </a:spcBef>
              <a:spcAft>
                <a:spcPts val="600"/>
              </a:spcAft>
            </a:pPr>
            <a:endParaRPr lang="en-US" i="1" dirty="0"/>
          </a:p>
          <a:p>
            <a:pPr algn="just">
              <a:spcBef>
                <a:spcPts val="0"/>
              </a:spcBef>
              <a:spcAft>
                <a:spcPts val="600"/>
              </a:spcAft>
            </a:pPr>
            <a:endParaRPr lang="en-US" dirty="0"/>
          </a:p>
          <a:p>
            <a:pPr algn="just">
              <a:spcBef>
                <a:spcPts val="0"/>
              </a:spcBef>
              <a:spcAft>
                <a:spcPts val="600"/>
              </a:spcAft>
            </a:pPr>
            <a:endParaRPr lang="en-US" dirty="0"/>
          </a:p>
        </p:txBody>
      </p:sp>
    </p:spTree>
    <p:extLst>
      <p:ext uri="{BB962C8B-B14F-4D97-AF65-F5344CB8AC3E}">
        <p14:creationId xmlns:p14="http://schemas.microsoft.com/office/powerpoint/2010/main" val="3970883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57200"/>
            <a:ext cx="6400800" cy="6400800"/>
          </a:xfrm>
          <a:prstGeom prst="rect">
            <a:avLst/>
          </a:prstGeom>
        </p:spPr>
      </p:pic>
      <p:sp>
        <p:nvSpPr>
          <p:cNvPr id="4" name="TextBox 3">
            <a:extLst>
              <a:ext uri="{FF2B5EF4-FFF2-40B4-BE49-F238E27FC236}">
                <a16:creationId xmlns:a16="http://schemas.microsoft.com/office/drawing/2014/main" id="{25680A44-7D6E-46CD-AE44-4745C3B7E327}"/>
              </a:ext>
            </a:extLst>
          </p:cNvPr>
          <p:cNvSpPr txBox="1"/>
          <p:nvPr/>
        </p:nvSpPr>
        <p:spPr>
          <a:xfrm>
            <a:off x="1436109" y="3057435"/>
            <a:ext cx="6271782" cy="1200329"/>
          </a:xfrm>
          <a:prstGeom prst="rect">
            <a:avLst/>
          </a:prstGeom>
          <a:noFill/>
        </p:spPr>
        <p:txBody>
          <a:bodyPr wrap="none" rtlCol="0">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4b</a:t>
            </a:r>
          </a:p>
        </p:txBody>
      </p:sp>
      <p:sp>
        <p:nvSpPr>
          <p:cNvPr id="5" name="TextBox 4">
            <a:extLst>
              <a:ext uri="{FF2B5EF4-FFF2-40B4-BE49-F238E27FC236}">
                <a16:creationId xmlns:a16="http://schemas.microsoft.com/office/drawing/2014/main" id="{9A72AD32-0F40-4162-9B3F-F8263200C11A}"/>
              </a:ext>
            </a:extLst>
          </p:cNvPr>
          <p:cNvSpPr txBox="1"/>
          <p:nvPr/>
        </p:nvSpPr>
        <p:spPr>
          <a:xfrm>
            <a:off x="7566344" y="6532066"/>
            <a:ext cx="1298753" cy="215444"/>
          </a:xfrm>
          <a:prstGeom prst="rect">
            <a:avLst/>
          </a:prstGeom>
          <a:noFill/>
        </p:spPr>
        <p:txBody>
          <a:bodyPr wrap="none" rtlCol="0">
            <a:spAutoFit/>
          </a:bodyPr>
          <a:lstStyle/>
          <a:p>
            <a:r>
              <a:rPr lang="en-US" sz="800" dirty="0">
                <a:solidFill>
                  <a:schemeClr val="bg1"/>
                </a:solidFill>
              </a:rPr>
              <a:t>Photo courtesy of NASA</a:t>
            </a:r>
          </a:p>
        </p:txBody>
      </p:sp>
    </p:spTree>
    <p:extLst>
      <p:ext uri="{BB962C8B-B14F-4D97-AF65-F5344CB8AC3E}">
        <p14:creationId xmlns:p14="http://schemas.microsoft.com/office/powerpoint/2010/main" val="847255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Autofit/>
          </a:bodyPr>
          <a:lstStyle/>
          <a:p>
            <a:pPr lvl="0"/>
            <a:br>
              <a:rPr lang="en-US" sz="3600" dirty="0"/>
            </a:br>
            <a:r>
              <a:rPr lang="en-US" dirty="0"/>
              <a:t>Content Deepening: Focus Question 3</a:t>
            </a:r>
            <a:br>
              <a:rPr lang="en-US" sz="3600" dirty="0"/>
            </a:br>
            <a:endParaRPr lang="en-US" sz="3600" dirty="0"/>
          </a:p>
        </p:txBody>
      </p:sp>
      <p:sp>
        <p:nvSpPr>
          <p:cNvPr id="3" name="Content Placeholder 2"/>
          <p:cNvSpPr>
            <a:spLocks noGrp="1"/>
          </p:cNvSpPr>
          <p:nvPr>
            <p:ph idx="1"/>
          </p:nvPr>
        </p:nvSpPr>
        <p:spPr>
          <a:xfrm>
            <a:off x="609600" y="1524000"/>
            <a:ext cx="8077200" cy="4495800"/>
          </a:xfrm>
        </p:spPr>
        <p:txBody>
          <a:bodyPr/>
          <a:lstStyle/>
          <a:p>
            <a:pPr marL="0" lvl="1" indent="0">
              <a:spcBef>
                <a:spcPts val="0"/>
              </a:spcBef>
              <a:spcAft>
                <a:spcPts val="0"/>
              </a:spcAft>
              <a:buClrTx/>
              <a:buNone/>
            </a:pPr>
            <a:r>
              <a:rPr lang="en-US" sz="3200" dirty="0"/>
              <a:t>Why is it warmer in the summer than in the winter?</a:t>
            </a:r>
          </a:p>
        </p:txBody>
      </p:sp>
    </p:spTree>
    <p:extLst>
      <p:ext uri="{BB962C8B-B14F-4D97-AF65-F5344CB8AC3E}">
        <p14:creationId xmlns:p14="http://schemas.microsoft.com/office/powerpoint/2010/main" val="360162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4800"/>
            <a:ext cx="82296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457200" y="1295400"/>
            <a:ext cx="8382000" cy="5334000"/>
          </a:xfrm>
        </p:spPr>
        <p:txBody>
          <a:bodyPr/>
          <a:lstStyle/>
          <a:p>
            <a:pPr marL="365760" indent="-365760" eaLnBrk="1" hangingPunct="1">
              <a:spcBef>
                <a:spcPts val="1200"/>
              </a:spcBef>
              <a:buFont typeface="Arial" pitchFamily="34" charset="0"/>
              <a:buChar char="•"/>
            </a:pPr>
            <a:r>
              <a:rPr lang="en-US" sz="2800" dirty="0"/>
              <a:t>How can we begin and end a lesson to help students develop a coherent science content storyline?</a:t>
            </a:r>
          </a:p>
          <a:p>
            <a:pPr marL="365760" indent="-365760" eaLnBrk="1" hangingPunct="1">
              <a:spcBef>
                <a:spcPts val="600"/>
              </a:spcBef>
              <a:buFont typeface="Arial" pitchFamily="34" charset="0"/>
              <a:buChar char="•"/>
            </a:pPr>
            <a:r>
              <a:rPr lang="en-US" sz="2800" dirty="0"/>
              <a:t>How can selecting appropriate science activities help students develop a coherent science content storyline?</a:t>
            </a:r>
          </a:p>
          <a:p>
            <a:pPr marL="365760" indent="-365760" eaLnBrk="1" hangingPunct="1">
              <a:spcBef>
                <a:spcPts val="600"/>
              </a:spcBef>
              <a:buFont typeface="Arial" pitchFamily="34" charset="0"/>
              <a:buChar char="•"/>
            </a:pPr>
            <a:r>
              <a:rPr lang="en-US" sz="2800" dirty="0"/>
              <a:t>Why are places closer to Earth’s equator hotter than places farther away from the equator?</a:t>
            </a:r>
          </a:p>
          <a:p>
            <a:pPr marL="365760" indent="-365760" eaLnBrk="1" hangingPunct="1">
              <a:spcBef>
                <a:spcPts val="600"/>
              </a:spcBef>
              <a:buFont typeface="Arial" pitchFamily="34" charset="0"/>
              <a:buChar char="•"/>
            </a:pPr>
            <a:r>
              <a:rPr lang="en-US" sz="2800" dirty="0"/>
              <a:t>Why is it summer in the United States (the Northern Hemisphere) when it’s winter in Argentina (the Southern Hemisphere)?</a:t>
            </a:r>
          </a:p>
          <a:p>
            <a:pPr marL="365760" indent="-365760" eaLnBrk="1" hangingPunct="1">
              <a:spcBef>
                <a:spcPts val="600"/>
              </a:spcBef>
              <a:buFont typeface="Arial" pitchFamily="34" charset="0"/>
              <a:buChar char="•"/>
            </a:pPr>
            <a:r>
              <a:rPr lang="en-US" sz="2800" dirty="0"/>
              <a:t>Why is it warmer in the summer than in the winter?</a:t>
            </a:r>
          </a:p>
        </p:txBody>
      </p:sp>
    </p:spTree>
    <p:extLst>
      <p:ext uri="{BB962C8B-B14F-4D97-AF65-F5344CB8AC3E}">
        <p14:creationId xmlns:p14="http://schemas.microsoft.com/office/powerpoint/2010/main" val="17651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09600" y="533400"/>
            <a:ext cx="7839075" cy="523220"/>
          </a:xfrm>
          <a:prstGeom prst="rect">
            <a:avLst/>
          </a:prstGeom>
          <a:solidFill>
            <a:srgbClr val="000000"/>
          </a:solidFill>
        </p:spPr>
        <p:txBody>
          <a:bodyPr wrap="square" rtlCol="0">
            <a:spAutoFit/>
          </a:bodyPr>
          <a:lstStyle/>
          <a:p>
            <a:pPr algn="ctr"/>
            <a:r>
              <a:rPr lang="en-US" sz="2800" b="1" dirty="0">
                <a:solidFill>
                  <a:srgbClr val="FDF921"/>
                </a:solidFill>
              </a:rPr>
              <a:t>Investigation 6: Winter versus Summer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05" y="1143000"/>
            <a:ext cx="8291590" cy="5410200"/>
          </a:xfrm>
          <a:prstGeom prst="rect">
            <a:avLst/>
          </a:prstGeom>
        </p:spPr>
      </p:pic>
    </p:spTree>
    <p:extLst>
      <p:ext uri="{BB962C8B-B14F-4D97-AF65-F5344CB8AC3E}">
        <p14:creationId xmlns:p14="http://schemas.microsoft.com/office/powerpoint/2010/main" val="831222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85800" y="457200"/>
            <a:ext cx="7839075" cy="523220"/>
          </a:xfrm>
          <a:prstGeom prst="rect">
            <a:avLst/>
          </a:prstGeom>
          <a:solidFill>
            <a:srgbClr val="000000"/>
          </a:solidFill>
        </p:spPr>
        <p:txBody>
          <a:bodyPr wrap="square" rtlCol="0">
            <a:spAutoFit/>
          </a:bodyPr>
          <a:lstStyle/>
          <a:p>
            <a:pPr algn="ctr"/>
            <a:r>
              <a:rPr lang="en-US" sz="2800" b="1" dirty="0">
                <a:solidFill>
                  <a:srgbClr val="FDF921"/>
                </a:solidFill>
              </a:rPr>
              <a:t>Investigation 6: Winter versus Summer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066800"/>
            <a:ext cx="8415337" cy="5486400"/>
          </a:xfrm>
          <a:prstGeom prst="rect">
            <a:avLst/>
          </a:prstGeom>
        </p:spPr>
      </p:pic>
    </p:spTree>
    <p:extLst>
      <p:ext uri="{BB962C8B-B14F-4D97-AF65-F5344CB8AC3E}">
        <p14:creationId xmlns:p14="http://schemas.microsoft.com/office/powerpoint/2010/main" val="1624486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10600" cy="685800"/>
          </a:xfrm>
        </p:spPr>
        <p:txBody>
          <a:bodyPr>
            <a:noAutofit/>
          </a:bodyPr>
          <a:lstStyle/>
          <a:p>
            <a:r>
              <a:rPr lang="en-US" dirty="0"/>
              <a:t>Investigation 6: Winter versus Summer</a:t>
            </a:r>
          </a:p>
        </p:txBody>
      </p:sp>
      <p:sp>
        <p:nvSpPr>
          <p:cNvPr id="3" name="Content Placeholder 2"/>
          <p:cNvSpPr>
            <a:spLocks noGrp="1"/>
          </p:cNvSpPr>
          <p:nvPr>
            <p:ph idx="1"/>
          </p:nvPr>
        </p:nvSpPr>
        <p:spPr>
          <a:xfrm>
            <a:off x="457200" y="1143000"/>
            <a:ext cx="8534400" cy="5562600"/>
          </a:xfrm>
        </p:spPr>
        <p:txBody>
          <a:bodyPr/>
          <a:lstStyle/>
          <a:p>
            <a:pPr marL="365760" indent="-365760">
              <a:spcBef>
                <a:spcPts val="0"/>
              </a:spcBef>
              <a:spcAft>
                <a:spcPts val="0"/>
              </a:spcAft>
            </a:pPr>
            <a:r>
              <a:rPr lang="en-US" sz="2900" dirty="0"/>
              <a:t>Compare the two diagrams of a tilted Earth in </a:t>
            </a:r>
            <a:br>
              <a:rPr lang="en-US" sz="2900" dirty="0"/>
            </a:br>
            <a:r>
              <a:rPr lang="en-US" sz="2900" dirty="0"/>
              <a:t>orbital positions 1 and 3 (handouts 4.5 and 4.6). </a:t>
            </a:r>
          </a:p>
          <a:p>
            <a:pPr marL="365760" indent="-365760">
              <a:spcBef>
                <a:spcPts val="1200"/>
              </a:spcBef>
              <a:spcAft>
                <a:spcPts val="0"/>
              </a:spcAft>
            </a:pPr>
            <a:r>
              <a:rPr lang="en-US" sz="2900" dirty="0"/>
              <a:t>Discuss with your partner the significance of the </a:t>
            </a:r>
            <a:br>
              <a:rPr lang="en-US" sz="2900" dirty="0"/>
            </a:br>
            <a:r>
              <a:rPr lang="en-US" sz="2900" dirty="0"/>
              <a:t>two dotted lines that run parallel to the equator </a:t>
            </a:r>
            <a:br>
              <a:rPr lang="en-US" sz="2900" dirty="0"/>
            </a:br>
            <a:r>
              <a:rPr lang="en-US" sz="2900" dirty="0"/>
              <a:t>(the Tropic of Cancer and the Tropic of Capricorn). </a:t>
            </a:r>
          </a:p>
          <a:p>
            <a:pPr marL="731520" indent="0">
              <a:spcBef>
                <a:spcPts val="1200"/>
              </a:spcBef>
              <a:spcAft>
                <a:spcPts val="0"/>
              </a:spcAft>
              <a:buNone/>
            </a:pPr>
            <a:r>
              <a:rPr lang="en-US" sz="2900" b="1" dirty="0"/>
              <a:t>Hint: </a:t>
            </a:r>
            <a:r>
              <a:rPr lang="en-US" sz="2900" dirty="0"/>
              <a:t>Look at the positions of these dotted lines relative to the arrows and tangent lines on the diagrams. Keep in mind the orbital positions of Earth in each diagram.</a:t>
            </a:r>
          </a:p>
          <a:p>
            <a:pPr marL="365760" indent="-365760">
              <a:spcBef>
                <a:spcPts val="1200"/>
              </a:spcBef>
              <a:spcAft>
                <a:spcPts val="0"/>
              </a:spcAft>
            </a:pPr>
            <a:r>
              <a:rPr lang="en-US" sz="2900" dirty="0"/>
              <a:t>Be prepared to share your observations and ideas with the group.</a:t>
            </a:r>
          </a:p>
          <a:p>
            <a:pPr algn="just">
              <a:spcBef>
                <a:spcPts val="0"/>
              </a:spcBef>
              <a:spcAft>
                <a:spcPts val="600"/>
              </a:spcAft>
            </a:pPr>
            <a:endParaRPr lang="en-US" i="1" dirty="0"/>
          </a:p>
          <a:p>
            <a:pPr algn="just">
              <a:spcBef>
                <a:spcPts val="0"/>
              </a:spcBef>
              <a:spcAft>
                <a:spcPts val="600"/>
              </a:spcAft>
            </a:pPr>
            <a:endParaRPr lang="en-US" dirty="0"/>
          </a:p>
          <a:p>
            <a:pPr algn="just">
              <a:spcBef>
                <a:spcPts val="0"/>
              </a:spcBef>
              <a:spcAft>
                <a:spcPts val="600"/>
              </a:spcAft>
            </a:pPr>
            <a:endParaRPr lang="en-US" dirty="0"/>
          </a:p>
        </p:txBody>
      </p:sp>
    </p:spTree>
    <p:extLst>
      <p:ext uri="{BB962C8B-B14F-4D97-AF65-F5344CB8AC3E}">
        <p14:creationId xmlns:p14="http://schemas.microsoft.com/office/powerpoint/2010/main" val="3547198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77200" cy="990600"/>
          </a:xfrm>
        </p:spPr>
        <p:txBody>
          <a:bodyPr>
            <a:noAutofit/>
          </a:bodyPr>
          <a:lstStyle/>
          <a:p>
            <a:pPr lvl="0"/>
            <a:br>
              <a:rPr lang="en-US" sz="3600" dirty="0"/>
            </a:br>
            <a:r>
              <a:rPr lang="en-US" dirty="0"/>
              <a:t>Reflect: Content Deepening Focus Question 3</a:t>
            </a:r>
            <a:br>
              <a:rPr lang="en-US" sz="3600" dirty="0"/>
            </a:br>
            <a:endParaRPr lang="en-US" sz="3600" dirty="0"/>
          </a:p>
        </p:txBody>
      </p:sp>
      <p:sp>
        <p:nvSpPr>
          <p:cNvPr id="3" name="Content Placeholder 2"/>
          <p:cNvSpPr>
            <a:spLocks noGrp="1"/>
          </p:cNvSpPr>
          <p:nvPr>
            <p:ph idx="1"/>
          </p:nvPr>
        </p:nvSpPr>
        <p:spPr>
          <a:xfrm>
            <a:off x="609600" y="2057400"/>
            <a:ext cx="8077200" cy="3962400"/>
          </a:xfrm>
        </p:spPr>
        <p:txBody>
          <a:bodyPr/>
          <a:lstStyle/>
          <a:p>
            <a:pPr marL="0" lvl="1" indent="0">
              <a:spcBef>
                <a:spcPts val="0"/>
              </a:spcBef>
              <a:spcAft>
                <a:spcPts val="0"/>
              </a:spcAft>
              <a:buClrTx/>
              <a:buNone/>
            </a:pPr>
            <a:r>
              <a:rPr lang="en-US" sz="3200" dirty="0"/>
              <a:t>Why is it warmer in the summer than in the winter?</a:t>
            </a:r>
          </a:p>
        </p:txBody>
      </p:sp>
    </p:spTree>
    <p:extLst>
      <p:ext uri="{BB962C8B-B14F-4D97-AF65-F5344CB8AC3E}">
        <p14:creationId xmlns:p14="http://schemas.microsoft.com/office/powerpoint/2010/main" val="3601624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990600"/>
          </a:xfrm>
        </p:spPr>
        <p:txBody>
          <a:bodyPr>
            <a:noAutofit/>
          </a:bodyPr>
          <a:lstStyle/>
          <a:p>
            <a:pPr marL="685800"/>
            <a:r>
              <a:rPr lang="en-US" dirty="0"/>
              <a:t>Key Science Ideas</a:t>
            </a:r>
          </a:p>
        </p:txBody>
      </p:sp>
      <p:sp>
        <p:nvSpPr>
          <p:cNvPr id="3" name="Content Placeholder 2"/>
          <p:cNvSpPr>
            <a:spLocks noGrp="1"/>
          </p:cNvSpPr>
          <p:nvPr>
            <p:ph idx="1"/>
          </p:nvPr>
        </p:nvSpPr>
        <p:spPr>
          <a:xfrm>
            <a:off x="457200" y="1295400"/>
            <a:ext cx="8458200" cy="5410200"/>
          </a:xfrm>
        </p:spPr>
        <p:txBody>
          <a:bodyPr/>
          <a:lstStyle/>
          <a:p>
            <a:pPr marL="365760" indent="-365760">
              <a:spcBef>
                <a:spcPts val="1200"/>
              </a:spcBef>
              <a:spcAft>
                <a:spcPts val="0"/>
              </a:spcAft>
            </a:pPr>
            <a:r>
              <a:rPr lang="en-US" sz="2950" dirty="0"/>
              <a:t>When one hemisphere of Earth tilts toward the Sun, the incoming sunlight strikes Earth’s surface at a more-direct angle. This concentrates solar radiation (heat energy) over a smaller surface area, resulting in warmer temperatures (summer). </a:t>
            </a:r>
          </a:p>
          <a:p>
            <a:pPr marL="365760" indent="-365760">
              <a:spcBef>
                <a:spcPts val="1200"/>
              </a:spcBef>
              <a:spcAft>
                <a:spcPts val="0"/>
              </a:spcAft>
            </a:pPr>
            <a:r>
              <a:rPr lang="en-US" sz="2950" dirty="0"/>
              <a:t>A secondary effect of Earth tilting toward the Sun is longer days, which means more hours of sunlight. </a:t>
            </a:r>
          </a:p>
          <a:p>
            <a:pPr marL="365760" indent="-365760">
              <a:spcBef>
                <a:spcPts val="1200"/>
              </a:spcBef>
              <a:spcAft>
                <a:spcPts val="0"/>
              </a:spcAft>
            </a:pPr>
            <a:r>
              <a:rPr lang="en-US" sz="2950" dirty="0"/>
              <a:t>The combination of sunlight striking Earth at a </a:t>
            </a:r>
            <a:br>
              <a:rPr lang="en-US" sz="2950" dirty="0"/>
            </a:br>
            <a:r>
              <a:rPr lang="en-US" sz="2950" dirty="0"/>
              <a:t>more-direct angle (the most important factor) and longer daylight hours (a secondary effect) results in warmer temperatures in the summer.</a:t>
            </a:r>
            <a:endParaRPr lang="en-US" sz="2950" dirty="0">
              <a:solidFill>
                <a:srgbClr val="000000"/>
              </a:solidFill>
              <a:latin typeface="Calibri"/>
              <a:cs typeface="Calibri"/>
            </a:endParaRPr>
          </a:p>
          <a:p>
            <a:endParaRPr lang="en-US"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33400"/>
            <a:ext cx="685800" cy="685800"/>
          </a:xfrm>
          <a:prstGeom prst="rect">
            <a:avLst/>
          </a:prstGeom>
        </p:spPr>
      </p:pic>
    </p:spTree>
    <p:extLst>
      <p:ext uri="{BB962C8B-B14F-4D97-AF65-F5344CB8AC3E}">
        <p14:creationId xmlns:p14="http://schemas.microsoft.com/office/powerpoint/2010/main" val="174923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143000"/>
          </a:xfrm>
        </p:spPr>
        <p:txBody>
          <a:bodyPr/>
          <a:lstStyle/>
          <a:p>
            <a:pPr eaLnBrk="1" hangingPunct="1"/>
            <a:r>
              <a:rPr lang="en-US" dirty="0"/>
              <a:t>Lesson Analysis: Focus Question 2 </a:t>
            </a:r>
          </a:p>
        </p:txBody>
      </p:sp>
      <p:sp>
        <p:nvSpPr>
          <p:cNvPr id="30723" name="Rectangle 3"/>
          <p:cNvSpPr>
            <a:spLocks noGrp="1" noChangeArrowheads="1"/>
          </p:cNvSpPr>
          <p:nvPr>
            <p:ph type="body" idx="1"/>
          </p:nvPr>
        </p:nvSpPr>
        <p:spPr/>
        <p:txBody>
          <a:bodyPr/>
          <a:lstStyle/>
          <a:p>
            <a:pPr marL="0" indent="0" eaLnBrk="1" hangingPunct="1">
              <a:spcBef>
                <a:spcPct val="50000"/>
              </a:spcBef>
              <a:buNone/>
            </a:pPr>
            <a:r>
              <a:rPr lang="en-US" sz="3200" dirty="0"/>
              <a:t>How can selecting appropriate science activities help students develop a coherent science content storyline?</a:t>
            </a:r>
          </a:p>
        </p:txBody>
      </p:sp>
    </p:spTree>
    <p:extLst>
      <p:ext uri="{BB962C8B-B14F-4D97-AF65-F5344CB8AC3E}">
        <p14:creationId xmlns:p14="http://schemas.microsoft.com/office/powerpoint/2010/main" val="113518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001000" cy="1143000"/>
          </a:xfrm>
        </p:spPr>
        <p:txBody>
          <a:bodyPr>
            <a:normAutofit/>
          </a:bodyPr>
          <a:lstStyle/>
          <a:p>
            <a:pPr eaLnBrk="1" hangingPunct="1"/>
            <a:r>
              <a:rPr lang="en-US" dirty="0"/>
              <a:t>Strategy C: Purpose and Key Features</a:t>
            </a:r>
          </a:p>
        </p:txBody>
      </p:sp>
      <p:sp>
        <p:nvSpPr>
          <p:cNvPr id="9219" name="Rectangle 3"/>
          <p:cNvSpPr>
            <a:spLocks noGrp="1" noChangeArrowheads="1"/>
          </p:cNvSpPr>
          <p:nvPr>
            <p:ph type="body" idx="1"/>
          </p:nvPr>
        </p:nvSpPr>
        <p:spPr>
          <a:xfrm>
            <a:off x="533400" y="1600200"/>
            <a:ext cx="8229600" cy="3200400"/>
          </a:xfrm>
        </p:spPr>
        <p:txBody>
          <a:bodyPr/>
          <a:lstStyle/>
          <a:p>
            <a:pPr marL="0" indent="0" eaLnBrk="1" hangingPunct="1">
              <a:lnSpc>
                <a:spcPct val="90000"/>
              </a:lnSpc>
              <a:buNone/>
              <a:defRPr/>
            </a:pPr>
            <a:r>
              <a:rPr lang="en-US" sz="3200" dirty="0"/>
              <a:t>According to the strategies booklet, what are the purpose and key features of strategy C: Select activities that are matched to the learning goal?</a:t>
            </a:r>
          </a:p>
          <a:p>
            <a:pPr eaLnBrk="1" hangingPunct="1">
              <a:lnSpc>
                <a:spcPct val="90000"/>
              </a:lnSpc>
              <a:defRPr/>
            </a:pPr>
            <a:endParaRPr lang="en-US" sz="3200" dirty="0"/>
          </a:p>
          <a:p>
            <a:pPr marL="0" indent="0" eaLnBrk="1" hangingPunct="1">
              <a:lnSpc>
                <a:spcPct val="90000"/>
              </a:lnSpc>
              <a:buNone/>
              <a:defRPr/>
            </a:pPr>
            <a:endParaRPr lang="en-US" sz="3200" dirty="0"/>
          </a:p>
        </p:txBody>
      </p:sp>
    </p:spTree>
    <p:extLst>
      <p:ext uri="{BB962C8B-B14F-4D97-AF65-F5344CB8AC3E}">
        <p14:creationId xmlns:p14="http://schemas.microsoft.com/office/powerpoint/2010/main" val="140835953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066800"/>
          </a:xfrm>
        </p:spPr>
        <p:txBody>
          <a:bodyPr>
            <a:noAutofit/>
          </a:bodyPr>
          <a:lstStyle/>
          <a:p>
            <a:pPr eaLnBrk="1" hangingPunct="1"/>
            <a:r>
              <a:rPr lang="en-US" dirty="0"/>
              <a:t>Lesson Analysis Question</a:t>
            </a:r>
          </a:p>
        </p:txBody>
      </p:sp>
      <p:sp>
        <p:nvSpPr>
          <p:cNvPr id="10243" name="Rectangle 3"/>
          <p:cNvSpPr>
            <a:spLocks noGrp="1" noChangeArrowheads="1"/>
          </p:cNvSpPr>
          <p:nvPr>
            <p:ph type="body" idx="1"/>
          </p:nvPr>
        </p:nvSpPr>
        <p:spPr>
          <a:xfrm>
            <a:off x="457200" y="1143000"/>
            <a:ext cx="8534400" cy="5486400"/>
          </a:xfrm>
        </p:spPr>
        <p:txBody>
          <a:bodyPr/>
          <a:lstStyle/>
          <a:p>
            <a:pPr marL="0" indent="0" eaLnBrk="1" hangingPunct="1">
              <a:buNone/>
              <a:defRPr/>
            </a:pPr>
            <a:r>
              <a:rPr lang="en-US" sz="2650" b="1" dirty="0"/>
              <a:t>Main Learning goal</a:t>
            </a:r>
            <a:r>
              <a:rPr lang="en-US" sz="2650" dirty="0"/>
              <a:t>: While the curved surface of Earth, its consistent tilt, and its orbital path around the Sun are the main factors that produce climate variations at different latitudes, other factors, such as elevation and proximity to large bodies of water, influence climate as well.</a:t>
            </a:r>
          </a:p>
          <a:p>
            <a:pPr marL="0" indent="0" eaLnBrk="1" hangingPunct="1">
              <a:buNone/>
              <a:defRPr/>
            </a:pPr>
            <a:r>
              <a:rPr lang="en-US" sz="2650" b="1" dirty="0"/>
              <a:t>Focus question: </a:t>
            </a:r>
            <a:r>
              <a:rPr lang="en-US" sz="2650" dirty="0"/>
              <a:t>Why do some places at the same latitude have different temperature patterns?</a:t>
            </a:r>
          </a:p>
          <a:p>
            <a:pPr marL="0" indent="0" eaLnBrk="1" hangingPunct="1">
              <a:buNone/>
              <a:defRPr/>
            </a:pPr>
            <a:r>
              <a:rPr lang="en-US" sz="2650" b="1" dirty="0"/>
              <a:t>Activity: </a:t>
            </a:r>
            <a:r>
              <a:rPr lang="en-US" sz="2650" dirty="0"/>
              <a:t>Students plot the average monthly temperatures </a:t>
            </a:r>
            <a:br>
              <a:rPr lang="en-US" sz="2650" dirty="0"/>
            </a:br>
            <a:r>
              <a:rPr lang="en-US" sz="2650" dirty="0"/>
              <a:t>of three US cities located at about the same latitude and examine regional geography to identify factors that may influence temperature patterns in each city.</a:t>
            </a:r>
          </a:p>
          <a:p>
            <a:pPr marL="0" indent="0" eaLnBrk="1" hangingPunct="1">
              <a:buNone/>
              <a:defRPr/>
            </a:pPr>
            <a:r>
              <a:rPr lang="en-US" sz="2650" b="1" dirty="0">
                <a:solidFill>
                  <a:srgbClr val="FF0000"/>
                </a:solidFill>
              </a:rPr>
              <a:t>Analysis question:</a:t>
            </a:r>
            <a:r>
              <a:rPr lang="en-US" sz="2650" i="1" dirty="0">
                <a:solidFill>
                  <a:srgbClr val="FF0000"/>
                </a:solidFill>
              </a:rPr>
              <a:t> </a:t>
            </a:r>
            <a:r>
              <a:rPr lang="en-US" sz="2650" dirty="0"/>
              <a:t>Is the activity well matched to the main learning goal? </a:t>
            </a:r>
          </a:p>
          <a:p>
            <a:pPr marL="365760" indent="0" eaLnBrk="1" hangingPunct="1">
              <a:buNone/>
              <a:defRPr/>
            </a:pPr>
            <a:endParaRPr lang="en-US" sz="2700" b="1" i="1" dirty="0"/>
          </a:p>
          <a:p>
            <a:pPr marL="365760" indent="0" eaLnBrk="1" hangingPunct="1">
              <a:buNone/>
              <a:defRPr/>
            </a:pPr>
            <a:endParaRPr lang="en-US" sz="2700" i="1" dirty="0"/>
          </a:p>
          <a:p>
            <a:pPr marL="365760" indent="0" eaLnBrk="1" hangingPunct="1">
              <a:buNone/>
              <a:defRPr/>
            </a:pPr>
            <a:endParaRPr lang="en-US" sz="2700" i="1" dirty="0"/>
          </a:p>
          <a:p>
            <a:pPr marL="0" indent="0">
              <a:buFontTx/>
              <a:buNone/>
              <a:defRPr/>
            </a:pPr>
            <a:r>
              <a:rPr lang="en-US" sz="2700" dirty="0"/>
              <a:t> </a:t>
            </a:r>
          </a:p>
        </p:txBody>
      </p:sp>
    </p:spTree>
    <p:extLst>
      <p:ext uri="{BB962C8B-B14F-4D97-AF65-F5344CB8AC3E}">
        <p14:creationId xmlns:p14="http://schemas.microsoft.com/office/powerpoint/2010/main" val="3625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066800"/>
            <a:ext cx="8382000" cy="5573358"/>
          </a:xfrm>
        </p:spPr>
        <p:txBody>
          <a:bodyPr/>
          <a:lstStyle/>
          <a:p>
            <a:pPr marL="0" indent="0" eaLnBrk="1" hangingPunct="1">
              <a:lnSpc>
                <a:spcPct val="80000"/>
              </a:lnSpc>
              <a:buNone/>
              <a:defRPr/>
            </a:pPr>
            <a:endParaRPr lang="en-US" sz="1000" dirty="0"/>
          </a:p>
          <a:p>
            <a:pPr marL="365760" indent="-365760" eaLnBrk="1" hangingPunct="1">
              <a:lnSpc>
                <a:spcPct val="80000"/>
              </a:lnSpc>
              <a:spcBef>
                <a:spcPts val="0"/>
              </a:spcBef>
              <a:buFont typeface="+mj-lt"/>
              <a:buAutoNum type="arabicPeriod"/>
              <a:defRPr/>
            </a:pPr>
            <a:r>
              <a:rPr lang="en-US" sz="3000" dirty="0"/>
              <a:t>Write this main learning goal at the top of Analysis Guide C (handout 6.5): </a:t>
            </a:r>
          </a:p>
          <a:p>
            <a:pPr marL="731520" indent="-365760" eaLnBrk="1" hangingPunct="1">
              <a:lnSpc>
                <a:spcPct val="80000"/>
              </a:lnSpc>
              <a:spcBef>
                <a:spcPts val="1200"/>
              </a:spcBef>
              <a:buFont typeface="Arial" pitchFamily="34" charset="0"/>
              <a:buChar char="•"/>
              <a:defRPr/>
            </a:pPr>
            <a:r>
              <a:rPr lang="en-US" sz="3000" i="1" dirty="0"/>
              <a:t>Factors other than latitude, such as elevation and proximity to large bodies of water, influence climate.</a:t>
            </a:r>
          </a:p>
          <a:p>
            <a:pPr marL="365760" indent="-365760" eaLnBrk="1" hangingPunct="1">
              <a:lnSpc>
                <a:spcPct val="80000"/>
              </a:lnSpc>
              <a:spcBef>
                <a:spcPts val="1200"/>
              </a:spcBef>
              <a:buFont typeface="+mj-lt"/>
              <a:buAutoNum type="arabicPeriod" startAt="2"/>
              <a:defRPr/>
            </a:pPr>
            <a:r>
              <a:rPr lang="en-US" sz="3000" dirty="0"/>
              <a:t>For this analysis, we’ll watch four video clips from the same SEC lesson.</a:t>
            </a:r>
          </a:p>
          <a:p>
            <a:pPr marL="365760" lvl="1" indent="-365760" eaLnBrk="1" hangingPunct="1">
              <a:lnSpc>
                <a:spcPct val="80000"/>
              </a:lnSpc>
              <a:spcBef>
                <a:spcPts val="1200"/>
              </a:spcBef>
              <a:buFont typeface="+mj-lt"/>
              <a:buAutoNum type="arabicPeriod" startAt="3"/>
              <a:defRPr/>
            </a:pPr>
            <a:r>
              <a:rPr lang="en-US" sz="3000" b="1" dirty="0"/>
              <a:t>Before each clip: </a:t>
            </a:r>
            <a:r>
              <a:rPr lang="en-US" sz="3000" dirty="0"/>
              <a:t>Read the lesson context at the top of the corresponding video transcript.</a:t>
            </a:r>
          </a:p>
          <a:p>
            <a:pPr marL="365760" lvl="1" indent="-365760" eaLnBrk="1" hangingPunct="1">
              <a:lnSpc>
                <a:spcPct val="80000"/>
              </a:lnSpc>
              <a:spcBef>
                <a:spcPts val="1200"/>
              </a:spcBef>
              <a:buFont typeface="+mj-lt"/>
              <a:buAutoNum type="arabicPeriod" startAt="4"/>
              <a:defRPr/>
            </a:pPr>
            <a:r>
              <a:rPr lang="en-US" sz="3000" b="1" dirty="0"/>
              <a:t>After each clip: </a:t>
            </a:r>
            <a:r>
              <a:rPr lang="en-US" sz="3000" dirty="0"/>
              <a:t>Complete part 1 of the analysis guide.</a:t>
            </a:r>
          </a:p>
        </p:txBody>
      </p:sp>
      <p:sp>
        <p:nvSpPr>
          <p:cNvPr id="5" name="Rectangle 2"/>
          <p:cNvSpPr>
            <a:spLocks noGrp="1" noChangeArrowheads="1"/>
          </p:cNvSpPr>
          <p:nvPr>
            <p:ph type="title"/>
          </p:nvPr>
        </p:nvSpPr>
        <p:spPr>
          <a:xfrm>
            <a:off x="457200" y="304800"/>
            <a:ext cx="8229600" cy="914400"/>
          </a:xfrm>
        </p:spPr>
        <p:txBody>
          <a:bodyPr>
            <a:noAutofit/>
          </a:bodyPr>
          <a:lstStyle/>
          <a:p>
            <a:pPr eaLnBrk="1" hangingPunct="1"/>
            <a:r>
              <a:rPr lang="en-US" dirty="0"/>
              <a:t>Lesson Analysis: Strategy C</a:t>
            </a:r>
          </a:p>
        </p:txBody>
      </p:sp>
      <p:sp>
        <p:nvSpPr>
          <p:cNvPr id="6" name="TextBox 5"/>
          <p:cNvSpPr txBox="1"/>
          <p:nvPr/>
        </p:nvSpPr>
        <p:spPr>
          <a:xfrm>
            <a:off x="3352800" y="5629449"/>
            <a:ext cx="5638800" cy="1200329"/>
          </a:xfrm>
          <a:prstGeom prst="rect">
            <a:avLst/>
          </a:prstGeom>
          <a:noFill/>
        </p:spPr>
        <p:txBody>
          <a:bodyPr wrap="square" rtlCol="0">
            <a:spAutoFit/>
          </a:bodyPr>
          <a:lstStyle/>
          <a:p>
            <a:r>
              <a:rPr lang="en-US" dirty="0">
                <a:solidFill>
                  <a:srgbClr val="0070C0"/>
                </a:solidFill>
                <a:latin typeface="Calibri" pitchFamily="34" charset="0"/>
              </a:rPr>
              <a:t>Links to Evans video clips: </a:t>
            </a:r>
            <a:r>
              <a:rPr lang="en-US" dirty="0">
                <a:solidFill>
                  <a:srgbClr val="0070C0"/>
                </a:solidFill>
                <a:latin typeface="Calibri" pitchFamily="34" charset="0"/>
                <a:hlinkClick r:id="rId3"/>
              </a:rPr>
              <a:t>6.3_stella_SEC_evans_L5_c1</a:t>
            </a:r>
            <a:r>
              <a:rPr lang="en-US" dirty="0">
                <a:solidFill>
                  <a:srgbClr val="0070C0"/>
                </a:solidFill>
                <a:latin typeface="Calibri" pitchFamily="34" charset="0"/>
              </a:rPr>
              <a:t>; 		           </a:t>
            </a:r>
            <a:r>
              <a:rPr lang="en-US" dirty="0">
                <a:solidFill>
                  <a:srgbClr val="0070C0"/>
                </a:solidFill>
                <a:latin typeface="Calibri" pitchFamily="34" charset="0"/>
                <a:hlinkClick r:id="rId4"/>
              </a:rPr>
              <a:t>6.4_stella_SEC_evans_L5_c2</a:t>
            </a:r>
            <a:r>
              <a:rPr lang="en-US" dirty="0">
                <a:solidFill>
                  <a:srgbClr val="0070C0"/>
                </a:solidFill>
                <a:latin typeface="Calibri" pitchFamily="34" charset="0"/>
              </a:rPr>
              <a:t>; 		           </a:t>
            </a:r>
            <a:r>
              <a:rPr lang="en-US" dirty="0">
                <a:solidFill>
                  <a:srgbClr val="0070C0"/>
                </a:solidFill>
                <a:latin typeface="Calibri" pitchFamily="34" charset="0"/>
                <a:hlinkClick r:id="rId5"/>
              </a:rPr>
              <a:t>6.5_stella_SEC_evans_L5_c3</a:t>
            </a:r>
            <a:r>
              <a:rPr lang="en-US" dirty="0">
                <a:solidFill>
                  <a:srgbClr val="0070C0"/>
                </a:solidFill>
                <a:latin typeface="Calibri" pitchFamily="34" charset="0"/>
              </a:rPr>
              <a:t>; 		           </a:t>
            </a:r>
            <a:r>
              <a:rPr lang="en-US" dirty="0">
                <a:solidFill>
                  <a:srgbClr val="0070C0"/>
                </a:solidFill>
                <a:latin typeface="Calibri" pitchFamily="34" charset="0"/>
                <a:hlinkClick r:id="rId6"/>
              </a:rPr>
              <a:t>6.6_stella_SEC_evans_L5_c4 </a:t>
            </a:r>
            <a:endParaRPr lang="en-US" dirty="0">
              <a:solidFill>
                <a:srgbClr val="0070C0"/>
              </a:solidFill>
              <a:latin typeface="Calibri" pitchFamily="34" charset="0"/>
            </a:endParaRPr>
          </a:p>
        </p:txBody>
      </p:sp>
    </p:spTree>
    <p:extLst>
      <p:ext uri="{BB962C8B-B14F-4D97-AF65-F5344CB8AC3E}">
        <p14:creationId xmlns:p14="http://schemas.microsoft.com/office/powerpoint/2010/main" val="34687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Lesson Analysis: Strategy C</a:t>
            </a:r>
          </a:p>
        </p:txBody>
      </p:sp>
      <p:sp>
        <p:nvSpPr>
          <p:cNvPr id="3" name="Content Placeholder 2"/>
          <p:cNvSpPr>
            <a:spLocks noGrp="1"/>
          </p:cNvSpPr>
          <p:nvPr>
            <p:ph idx="1"/>
          </p:nvPr>
        </p:nvSpPr>
        <p:spPr>
          <a:xfrm>
            <a:off x="609600" y="1371600"/>
            <a:ext cx="8077200" cy="4876800"/>
          </a:xfrm>
        </p:spPr>
        <p:txBody>
          <a:bodyPr/>
          <a:lstStyle/>
          <a:p>
            <a:pPr marL="0" indent="0">
              <a:buNone/>
            </a:pPr>
            <a:r>
              <a:rPr lang="en-US" sz="3200" dirty="0"/>
              <a:t>Discuss these questions with a partner:</a:t>
            </a:r>
          </a:p>
          <a:p>
            <a:pPr marL="685800" indent="-457200">
              <a:buFont typeface="+mj-lt"/>
              <a:buAutoNum type="arabicPeriod"/>
            </a:pPr>
            <a:r>
              <a:rPr lang="en-US" sz="3200" dirty="0"/>
              <a:t>Were the activities well matched to the learning goal? Provide evidence to support your response.</a:t>
            </a:r>
          </a:p>
          <a:p>
            <a:pPr marL="685800" indent="-457200">
              <a:buFont typeface="+mj-lt"/>
              <a:buAutoNum type="arabicPeriod"/>
            </a:pPr>
            <a:r>
              <a:rPr lang="en-US" sz="3200" dirty="0"/>
              <a:t>Suggest ways to improve the match between the activities and the main learning goal (part 2, Analysis Guide C). </a:t>
            </a:r>
          </a:p>
          <a:p>
            <a:pPr marL="0" indent="0">
              <a:spcBef>
                <a:spcPts val="1200"/>
              </a:spcBef>
              <a:buNone/>
            </a:pPr>
            <a:r>
              <a:rPr lang="en-US" sz="3200" dirty="0"/>
              <a:t>Be prepared to share your ideas in a group discussion.</a:t>
            </a:r>
          </a:p>
        </p:txBody>
      </p:sp>
    </p:spTree>
    <p:extLst>
      <p:ext uri="{BB962C8B-B14F-4D97-AF65-F5344CB8AC3E}">
        <p14:creationId xmlns:p14="http://schemas.microsoft.com/office/powerpoint/2010/main" val="198239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344A1-B021-4ACA-8D2A-C5A46EE98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581" y="429233"/>
            <a:ext cx="5868219" cy="6420746"/>
          </a:xfrm>
          <a:prstGeom prst="rect">
            <a:avLst/>
          </a:prstGeom>
        </p:spPr>
      </p:pic>
      <p:sp>
        <p:nvSpPr>
          <p:cNvPr id="5" name="Rectangle 6"/>
          <p:cNvSpPr>
            <a:spLocks noChangeArrowheads="1"/>
          </p:cNvSpPr>
          <p:nvPr/>
        </p:nvSpPr>
        <p:spPr bwMode="auto">
          <a:xfrm>
            <a:off x="4633753" y="3017522"/>
            <a:ext cx="2757647"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6"/>
          <p:cNvSpPr>
            <a:spLocks noChangeArrowheads="1"/>
          </p:cNvSpPr>
          <p:nvPr/>
        </p:nvSpPr>
        <p:spPr bwMode="auto">
          <a:xfrm>
            <a:off x="4633753" y="6248400"/>
            <a:ext cx="2757647"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6"/>
          <p:cNvSpPr>
            <a:spLocks noChangeArrowheads="1"/>
          </p:cNvSpPr>
          <p:nvPr/>
        </p:nvSpPr>
        <p:spPr bwMode="auto">
          <a:xfrm>
            <a:off x="1828799" y="5524500"/>
            <a:ext cx="2772869" cy="571501"/>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p:nvSpPr>
        <p:spPr bwMode="auto">
          <a:xfrm>
            <a:off x="4633753" y="3468156"/>
            <a:ext cx="2757647"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838200"/>
          </a:xfrm>
        </p:spPr>
        <p:txBody>
          <a:bodyPr>
            <a:normAutofit/>
          </a:bodyPr>
          <a:lstStyle/>
          <a:p>
            <a:r>
              <a:rPr lang="en-US" dirty="0"/>
              <a:t>Lesson Analysis: Strategy C</a:t>
            </a:r>
          </a:p>
        </p:txBody>
      </p:sp>
      <p:sp>
        <p:nvSpPr>
          <p:cNvPr id="3" name="Content Placeholder 2"/>
          <p:cNvSpPr>
            <a:spLocks noGrp="1"/>
          </p:cNvSpPr>
          <p:nvPr>
            <p:ph idx="1"/>
          </p:nvPr>
        </p:nvSpPr>
        <p:spPr>
          <a:xfrm>
            <a:off x="609600" y="1447800"/>
            <a:ext cx="8305800" cy="5181600"/>
          </a:xfrm>
        </p:spPr>
        <p:txBody>
          <a:bodyPr/>
          <a:lstStyle/>
          <a:p>
            <a:pPr marL="0" indent="0">
              <a:spcBef>
                <a:spcPts val="1200"/>
              </a:spcBef>
              <a:buNone/>
            </a:pPr>
            <a:r>
              <a:rPr lang="en-US" sz="3200" dirty="0"/>
              <a:t>Study the video transcripts again and gather evidence to answer these questions: </a:t>
            </a:r>
          </a:p>
          <a:p>
            <a:pPr marL="731520" indent="-365760">
              <a:spcBef>
                <a:spcPts val="1200"/>
              </a:spcBef>
            </a:pPr>
            <a:r>
              <a:rPr lang="en-US" sz="3200" dirty="0"/>
              <a:t>What kept students focused on the main learning goal?</a:t>
            </a:r>
          </a:p>
          <a:p>
            <a:pPr marL="731520" indent="-365760">
              <a:spcBef>
                <a:spcPts val="300"/>
              </a:spcBef>
            </a:pPr>
            <a:r>
              <a:rPr lang="en-US" sz="3200" dirty="0"/>
              <a:t>What distracted students from the learning goal? </a:t>
            </a:r>
          </a:p>
        </p:txBody>
      </p:sp>
    </p:spTree>
    <p:extLst>
      <p:ext uri="{BB962C8B-B14F-4D97-AF65-F5344CB8AC3E}">
        <p14:creationId xmlns:p14="http://schemas.microsoft.com/office/powerpoint/2010/main" val="16776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28600"/>
            <a:ext cx="8496300" cy="1143000"/>
          </a:xfrm>
        </p:spPr>
        <p:txBody>
          <a:bodyPr/>
          <a:lstStyle/>
          <a:p>
            <a:r>
              <a:rPr lang="en-US" dirty="0"/>
              <a:t>Practice: Strategy C</a:t>
            </a:r>
          </a:p>
        </p:txBody>
      </p:sp>
      <p:sp>
        <p:nvSpPr>
          <p:cNvPr id="3" name="Content Placeholder 2"/>
          <p:cNvSpPr>
            <a:spLocks noGrp="1"/>
          </p:cNvSpPr>
          <p:nvPr>
            <p:ph idx="1"/>
          </p:nvPr>
        </p:nvSpPr>
        <p:spPr>
          <a:xfrm>
            <a:off x="533400" y="1219200"/>
            <a:ext cx="8305800" cy="5410200"/>
          </a:xfrm>
        </p:spPr>
        <p:txBody>
          <a:bodyPr/>
          <a:lstStyle/>
          <a:p>
            <a:pPr marL="0" lvl="1" indent="0" eaLnBrk="1" hangingPunct="1">
              <a:lnSpc>
                <a:spcPct val="80000"/>
              </a:lnSpc>
              <a:buNone/>
              <a:defRPr/>
            </a:pPr>
            <a:r>
              <a:rPr lang="en-US" sz="2500" b="1" dirty="0"/>
              <a:t>Main learning goal: </a:t>
            </a:r>
            <a:r>
              <a:rPr lang="en-US" sz="2500" dirty="0"/>
              <a:t>Water holds heat energy better than land, so areas farther away from large bodies of water will have greater temperature variations throughout the year than areas near large bodies of water.</a:t>
            </a:r>
            <a:endParaRPr lang="en-US" sz="2500" b="1" dirty="0">
              <a:solidFill>
                <a:srgbClr val="0070C0"/>
              </a:solidFill>
            </a:endParaRPr>
          </a:p>
          <a:p>
            <a:pPr marL="0" lvl="1" indent="0" eaLnBrk="1" hangingPunct="1">
              <a:lnSpc>
                <a:spcPct val="80000"/>
              </a:lnSpc>
              <a:spcBef>
                <a:spcPts val="1200"/>
              </a:spcBef>
              <a:buNone/>
              <a:defRPr/>
            </a:pPr>
            <a:r>
              <a:rPr lang="en-US" sz="2500" b="1" dirty="0"/>
              <a:t>Candidate activities:</a:t>
            </a:r>
          </a:p>
          <a:p>
            <a:pPr marL="365760" lvl="1" indent="-365760" eaLnBrk="1" hangingPunct="1">
              <a:lnSpc>
                <a:spcPct val="80000"/>
              </a:lnSpc>
              <a:spcBef>
                <a:spcPts val="300"/>
              </a:spcBef>
              <a:buFont typeface="+mj-lt"/>
              <a:buAutoNum type="arabicPeriod"/>
              <a:defRPr/>
            </a:pPr>
            <a:r>
              <a:rPr lang="en-US" sz="2500" dirty="0"/>
              <a:t>Students plot and compare temperatures of San Francisco, California; the Galapagos Islands; and Tasmania.</a:t>
            </a:r>
          </a:p>
          <a:p>
            <a:pPr marL="365760" lvl="1" indent="-365760" eaLnBrk="1" hangingPunct="1">
              <a:lnSpc>
                <a:spcPct val="80000"/>
              </a:lnSpc>
              <a:spcBef>
                <a:spcPts val="300"/>
              </a:spcBef>
              <a:buFont typeface="+mj-lt"/>
              <a:buAutoNum type="arabicPeriod"/>
              <a:defRPr/>
            </a:pPr>
            <a:r>
              <a:rPr lang="en-US" sz="2500" dirty="0"/>
              <a:t>Students plot and compare temperatures of Chicago, Illinois; Athens, Greece; and Shanghai, China.</a:t>
            </a:r>
          </a:p>
          <a:p>
            <a:pPr marL="365760" lvl="1" indent="-365760" eaLnBrk="1" hangingPunct="1">
              <a:lnSpc>
                <a:spcPct val="80000"/>
              </a:lnSpc>
              <a:spcBef>
                <a:spcPts val="300"/>
              </a:spcBef>
              <a:buFont typeface="+mj-lt"/>
              <a:buAutoNum type="arabicPeriod"/>
              <a:defRPr/>
            </a:pPr>
            <a:r>
              <a:rPr lang="en-US" sz="2500" dirty="0"/>
              <a:t>Using a hair dryer to simulate wind, students blow air over a bowl of water and measure any changes in water temperature over 5 minutes. </a:t>
            </a:r>
          </a:p>
          <a:p>
            <a:pPr marL="0" lvl="1" indent="0" eaLnBrk="1" hangingPunct="1">
              <a:lnSpc>
                <a:spcPct val="80000"/>
              </a:lnSpc>
              <a:spcBef>
                <a:spcPts val="1200"/>
              </a:spcBef>
              <a:buNone/>
              <a:defRPr/>
            </a:pPr>
            <a:r>
              <a:rPr lang="en-US" sz="2500" b="1" dirty="0"/>
              <a:t>Questions:</a:t>
            </a:r>
          </a:p>
          <a:p>
            <a:pPr marL="365760" lvl="1" indent="-274320" eaLnBrk="1" hangingPunct="1">
              <a:lnSpc>
                <a:spcPct val="80000"/>
              </a:lnSpc>
              <a:spcBef>
                <a:spcPts val="300"/>
              </a:spcBef>
              <a:defRPr/>
            </a:pPr>
            <a:r>
              <a:rPr lang="en-US" sz="2500" dirty="0"/>
              <a:t>How well does the activity match the main learning goal?</a:t>
            </a:r>
          </a:p>
          <a:p>
            <a:pPr marL="365760" lvl="1" indent="-274320" eaLnBrk="1" hangingPunct="1">
              <a:lnSpc>
                <a:spcPct val="80000"/>
              </a:lnSpc>
              <a:defRPr/>
            </a:pPr>
            <a:r>
              <a:rPr lang="en-US" sz="2500" dirty="0"/>
              <a:t>How might the activity be changed to better match the main learning goal? </a:t>
            </a:r>
            <a:endParaRPr lang="en-US" sz="2500" b="1" i="1" dirty="0">
              <a:solidFill>
                <a:srgbClr val="0070C0"/>
              </a:solidFill>
            </a:endParaRPr>
          </a:p>
          <a:p>
            <a:pPr marL="0" lvl="1" indent="0" eaLnBrk="1" hangingPunct="1">
              <a:lnSpc>
                <a:spcPct val="80000"/>
              </a:lnSpc>
              <a:buNone/>
              <a:defRPr/>
            </a:pPr>
            <a:endParaRPr lang="en-US" sz="2800" b="1" i="1" dirty="0">
              <a:solidFill>
                <a:srgbClr val="0070C0"/>
              </a:solidFill>
            </a:endParaRPr>
          </a:p>
          <a:p>
            <a:pPr marL="514350" lvl="1" indent="-514350" eaLnBrk="1" hangingPunct="1">
              <a:lnSpc>
                <a:spcPct val="80000"/>
              </a:lnSpc>
              <a:buAutoNum type="arabicPeriod"/>
              <a:defRPr/>
            </a:pPr>
            <a:endParaRPr lang="en-US" sz="2800" b="1" i="1" dirty="0">
              <a:solidFill>
                <a:srgbClr val="0070C0"/>
              </a:solidFill>
            </a:endParaRPr>
          </a:p>
          <a:p>
            <a:pPr marL="514350" lvl="1" indent="-514350" eaLnBrk="1" hangingPunct="1">
              <a:lnSpc>
                <a:spcPct val="80000"/>
              </a:lnSpc>
              <a:buAutoNum type="arabicPeriod"/>
              <a:defRPr/>
            </a:pPr>
            <a:endParaRPr lang="en-US" sz="2800" b="1" i="1" dirty="0">
              <a:solidFill>
                <a:srgbClr val="0070C0"/>
              </a:solidFill>
            </a:endParaRPr>
          </a:p>
          <a:p>
            <a:pPr eaLnBrk="1" hangingPunct="1">
              <a:lnSpc>
                <a:spcPct val="80000"/>
              </a:lnSpc>
              <a:defRPr/>
            </a:pPr>
            <a:endParaRPr lang="en-US" sz="3200" dirty="0"/>
          </a:p>
          <a:p>
            <a:pPr eaLnBrk="1" hangingPunct="1">
              <a:lnSpc>
                <a:spcPct val="80000"/>
              </a:lnSpc>
              <a:defRPr/>
            </a:pPr>
            <a:endParaRPr lang="en-US" sz="3200" dirty="0"/>
          </a:p>
          <a:p>
            <a:pPr eaLnBrk="1" hangingPunct="1">
              <a:lnSpc>
                <a:spcPct val="80000"/>
              </a:lnSpc>
              <a:defRPr/>
            </a:pPr>
            <a:endParaRPr lang="en-US" sz="3200" dirty="0"/>
          </a:p>
          <a:p>
            <a:pPr eaLnBrk="1" hangingPunct="1">
              <a:lnSpc>
                <a:spcPct val="80000"/>
              </a:lnSpc>
              <a:defRPr/>
            </a:pPr>
            <a:endParaRPr lang="en-US" sz="3200" dirty="0"/>
          </a:p>
        </p:txBody>
      </p:sp>
    </p:spTree>
    <p:extLst>
      <p:ext uri="{BB962C8B-B14F-4D97-AF65-F5344CB8AC3E}">
        <p14:creationId xmlns:p14="http://schemas.microsoft.com/office/powerpoint/2010/main" val="22562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4800"/>
            <a:ext cx="82296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457200" y="1295400"/>
            <a:ext cx="8382000" cy="5334000"/>
          </a:xfrm>
        </p:spPr>
        <p:txBody>
          <a:bodyPr/>
          <a:lstStyle/>
          <a:p>
            <a:pPr marL="365760" indent="-365760" eaLnBrk="1" hangingPunct="1">
              <a:spcBef>
                <a:spcPts val="1200"/>
              </a:spcBef>
              <a:buFont typeface="Arial" pitchFamily="34" charset="0"/>
              <a:buChar char="•"/>
            </a:pPr>
            <a:r>
              <a:rPr lang="en-US" sz="2800" dirty="0"/>
              <a:t>How can we begin and end a lesson to help students develop a coherent science content storyline?</a:t>
            </a:r>
          </a:p>
          <a:p>
            <a:pPr marL="365760" indent="-365760" eaLnBrk="1" hangingPunct="1">
              <a:spcBef>
                <a:spcPts val="600"/>
              </a:spcBef>
              <a:buFont typeface="Arial" pitchFamily="34" charset="0"/>
              <a:buChar char="•"/>
            </a:pPr>
            <a:r>
              <a:rPr lang="en-US" sz="2800" dirty="0"/>
              <a:t>How can selecting appropriate science activities help students develop a coherent science content storyline?</a:t>
            </a:r>
          </a:p>
          <a:p>
            <a:pPr marL="365760" indent="-365760" eaLnBrk="1" hangingPunct="1">
              <a:spcBef>
                <a:spcPts val="600"/>
              </a:spcBef>
              <a:buFont typeface="Arial" pitchFamily="34" charset="0"/>
              <a:buChar char="•"/>
            </a:pPr>
            <a:r>
              <a:rPr lang="en-US" sz="2800" dirty="0"/>
              <a:t>Why are places closer to Earth’s equator hotter than places farther away from the equator?</a:t>
            </a:r>
          </a:p>
          <a:p>
            <a:pPr marL="365760" indent="-365760" eaLnBrk="1" hangingPunct="1">
              <a:spcBef>
                <a:spcPts val="600"/>
              </a:spcBef>
              <a:buFont typeface="Arial" pitchFamily="34" charset="0"/>
              <a:buChar char="•"/>
            </a:pPr>
            <a:r>
              <a:rPr lang="en-US" sz="2800" dirty="0"/>
              <a:t>Why is it summer in the United States (the Northern Hemisphere) when it’s winter in Argentina (the Southern Hemisphere)?</a:t>
            </a:r>
          </a:p>
          <a:p>
            <a:pPr marL="365760" indent="-365760" eaLnBrk="1" hangingPunct="1">
              <a:spcBef>
                <a:spcPts val="600"/>
              </a:spcBef>
              <a:buFont typeface="Arial" pitchFamily="34" charset="0"/>
              <a:buChar char="•"/>
            </a:pPr>
            <a:r>
              <a:rPr lang="en-US" sz="2800" dirty="0"/>
              <a:t>Why is it warmer in the summer than in the winter?</a:t>
            </a:r>
          </a:p>
        </p:txBody>
      </p:sp>
    </p:spTree>
    <p:extLst>
      <p:ext uri="{BB962C8B-B14F-4D97-AF65-F5344CB8AC3E}">
        <p14:creationId xmlns:p14="http://schemas.microsoft.com/office/powerpoint/2010/main" val="176518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Summarize Today’s Work</a:t>
            </a:r>
          </a:p>
        </p:txBody>
      </p:sp>
      <p:sp>
        <p:nvSpPr>
          <p:cNvPr id="3" name="Content Placeholder 2"/>
          <p:cNvSpPr>
            <a:spLocks noGrp="1"/>
          </p:cNvSpPr>
          <p:nvPr>
            <p:ph idx="1"/>
          </p:nvPr>
        </p:nvSpPr>
        <p:spPr>
          <a:xfrm>
            <a:off x="457200" y="1219200"/>
            <a:ext cx="8458200" cy="5257800"/>
          </a:xfrm>
        </p:spPr>
        <p:txBody>
          <a:bodyPr/>
          <a:lstStyle/>
          <a:p>
            <a:pPr marL="0" indent="0">
              <a:buNone/>
            </a:pPr>
            <a:r>
              <a:rPr lang="en-US" sz="2670" dirty="0"/>
              <a:t>Hold up three fingers when you have all of these in mind:</a:t>
            </a:r>
          </a:p>
          <a:p>
            <a:pPr marL="365760" indent="-365760">
              <a:spcBef>
                <a:spcPts val="600"/>
              </a:spcBef>
              <a:buFont typeface="+mj-lt"/>
              <a:buAutoNum type="arabicPeriod"/>
            </a:pPr>
            <a:r>
              <a:rPr lang="en-US" sz="2670" dirty="0"/>
              <a:t>One idea you’re taking away about strategy C: Select activities that are matched to the learning goal</a:t>
            </a:r>
          </a:p>
          <a:p>
            <a:pPr marL="365760" indent="-365760">
              <a:spcBef>
                <a:spcPts val="600"/>
              </a:spcBef>
              <a:buFont typeface="+mj-lt"/>
              <a:buAutoNum type="arabicPeriod" startAt="2"/>
            </a:pPr>
            <a:r>
              <a:rPr lang="en-US" sz="2670" dirty="0"/>
              <a:t>One idea you’re taking away about strategies B, I, and 7: </a:t>
            </a:r>
          </a:p>
          <a:p>
            <a:pPr marL="731520" lvl="1" indent="-274320">
              <a:spcBef>
                <a:spcPts val="0"/>
              </a:spcBef>
              <a:buFont typeface="Arial" pitchFamily="34" charset="0"/>
              <a:buChar char="•"/>
            </a:pPr>
            <a:r>
              <a:rPr lang="en-US" sz="2670" dirty="0"/>
              <a:t>Set the purpose with a focus question or goal statement (strategy B)</a:t>
            </a:r>
          </a:p>
          <a:p>
            <a:pPr marL="731520" lvl="1" indent="-274320">
              <a:spcBef>
                <a:spcPts val="0"/>
              </a:spcBef>
              <a:buFont typeface="Arial" pitchFamily="34" charset="0"/>
              <a:buChar char="•"/>
            </a:pPr>
            <a:r>
              <a:rPr lang="en-US" sz="2670" dirty="0"/>
              <a:t>Summarize key science ideas (strategy I)</a:t>
            </a:r>
          </a:p>
          <a:p>
            <a:pPr marL="731520" lvl="1" indent="-274320">
              <a:spcBef>
                <a:spcPts val="0"/>
              </a:spcBef>
              <a:buFont typeface="Arial" pitchFamily="34" charset="0"/>
              <a:buChar char="•"/>
            </a:pPr>
            <a:r>
              <a:rPr lang="en-US" sz="2670" dirty="0"/>
              <a:t>Engage students in making connections by synthesizing and summarizing key science ideas (strategy 7)</a:t>
            </a:r>
          </a:p>
          <a:p>
            <a:pPr marL="365760" lvl="1" indent="-365760">
              <a:spcBef>
                <a:spcPts val="600"/>
              </a:spcBef>
              <a:buFont typeface="+mj-lt"/>
              <a:buAutoNum type="arabicPeriod" startAt="3"/>
            </a:pPr>
            <a:r>
              <a:rPr lang="en-US" sz="2670" dirty="0"/>
              <a:t>One science idea about the Sun’s effect on climate that you’re taking away from today’s content deepening work.</a:t>
            </a:r>
          </a:p>
        </p:txBody>
      </p:sp>
    </p:spTree>
    <p:extLst>
      <p:ext uri="{BB962C8B-B14F-4D97-AF65-F5344CB8AC3E}">
        <p14:creationId xmlns:p14="http://schemas.microsoft.com/office/powerpoint/2010/main" val="41105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229600" cy="1020763"/>
          </a:xfrm>
        </p:spPr>
        <p:txBody>
          <a:bodyPr>
            <a:normAutofit/>
          </a:bodyPr>
          <a:lstStyle/>
          <a:p>
            <a:r>
              <a:rPr lang="en-US" dirty="0"/>
              <a:t>Homework</a:t>
            </a:r>
          </a:p>
        </p:txBody>
      </p:sp>
      <p:sp>
        <p:nvSpPr>
          <p:cNvPr id="3" name="Content Placeholder 2"/>
          <p:cNvSpPr>
            <a:spLocks noGrp="1"/>
          </p:cNvSpPr>
          <p:nvPr>
            <p:ph idx="1"/>
          </p:nvPr>
        </p:nvSpPr>
        <p:spPr>
          <a:xfrm>
            <a:off x="533400" y="1371600"/>
            <a:ext cx="8382000" cy="4876800"/>
          </a:xfrm>
        </p:spPr>
        <p:txBody>
          <a:bodyPr/>
          <a:lstStyle/>
          <a:p>
            <a:pPr marL="365760" indent="-365760">
              <a:spcBef>
                <a:spcPts val="0"/>
              </a:spcBef>
              <a:defRPr/>
            </a:pPr>
            <a:r>
              <a:rPr lang="en-US" sz="3200" dirty="0"/>
              <a:t>In the </a:t>
            </a:r>
            <a:r>
              <a:rPr lang="en-US" sz="3200" dirty="0" err="1"/>
              <a:t>STeLLA</a:t>
            </a:r>
            <a:r>
              <a:rPr lang="en-US" sz="3200" dirty="0"/>
              <a:t> strategies booklet, read about SCSL strategy D: </a:t>
            </a:r>
          </a:p>
          <a:p>
            <a:pPr marL="685800" indent="0">
              <a:spcBef>
                <a:spcPts val="600"/>
              </a:spcBef>
              <a:buNone/>
              <a:defRPr/>
            </a:pPr>
            <a:r>
              <a:rPr lang="en-US" sz="3200" i="1" dirty="0"/>
              <a:t>Select content representations and models matched to the learning goal and engage students in their use.</a:t>
            </a:r>
            <a:endParaRPr lang="en-US" sz="3200" i="1" dirty="0">
              <a:solidFill>
                <a:srgbClr val="FF0000"/>
              </a:solidFill>
            </a:endParaRPr>
          </a:p>
          <a:p>
            <a:pPr marL="365760" indent="-365760">
              <a:spcBef>
                <a:spcPts val="1200"/>
              </a:spcBef>
              <a:defRPr/>
            </a:pPr>
            <a:r>
              <a:rPr lang="en-US" sz="3200" dirty="0"/>
              <a:t>Fill in the appropriate column on your SCSL </a:t>
            </a:r>
            <a:br>
              <a:rPr lang="en-US" sz="3200" dirty="0"/>
            </a:br>
            <a:r>
              <a:rPr lang="en-US" sz="3200" dirty="0"/>
              <a:t>Z-fold summary chart.</a:t>
            </a:r>
          </a:p>
        </p:txBody>
      </p:sp>
    </p:spTree>
    <p:extLst>
      <p:ext uri="{BB962C8B-B14F-4D97-AF65-F5344CB8AC3E}">
        <p14:creationId xmlns:p14="http://schemas.microsoft.com/office/powerpoint/2010/main" val="2023901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8305800" cy="1143000"/>
          </a:xfrm>
        </p:spPr>
        <p:txBody>
          <a:bodyPr>
            <a:normAutofit/>
          </a:bodyPr>
          <a:lstStyle/>
          <a:p>
            <a:pPr eaLnBrk="1" hangingPunct="1"/>
            <a:r>
              <a:rPr lang="en-US" sz="3800" dirty="0"/>
              <a:t>Reflections on Today’s Session</a:t>
            </a:r>
          </a:p>
        </p:txBody>
      </p:sp>
      <p:sp>
        <p:nvSpPr>
          <p:cNvPr id="39939" name="Rectangle 3"/>
          <p:cNvSpPr>
            <a:spLocks noGrp="1" noChangeArrowheads="1"/>
          </p:cNvSpPr>
          <p:nvPr>
            <p:ph type="body" idx="1"/>
          </p:nvPr>
        </p:nvSpPr>
        <p:spPr>
          <a:xfrm>
            <a:off x="609600" y="1371600"/>
            <a:ext cx="8077200" cy="5105400"/>
          </a:xfrm>
        </p:spPr>
        <p:txBody>
          <a:bodyPr/>
          <a:lstStyle/>
          <a:p>
            <a:pPr marL="365760" indent="-365760" eaLnBrk="1" hangingPunct="1">
              <a:spcBef>
                <a:spcPts val="600"/>
              </a:spcBef>
            </a:pPr>
            <a:r>
              <a:rPr lang="en-US" sz="3200" dirty="0"/>
              <a:t>How are </a:t>
            </a:r>
            <a:r>
              <a:rPr lang="en-US" sz="3200" dirty="0" err="1"/>
              <a:t>STeLLA</a:t>
            </a:r>
            <a:r>
              <a:rPr lang="en-US" sz="3200" dirty="0"/>
              <a:t> strategies B, I, 7, and C related to one another?</a:t>
            </a:r>
          </a:p>
          <a:p>
            <a:pPr marL="365760" indent="-365760" eaLnBrk="1" hangingPunct="1">
              <a:spcBef>
                <a:spcPts val="1200"/>
              </a:spcBef>
            </a:pPr>
            <a:r>
              <a:rPr lang="en-US" sz="3200" dirty="0"/>
              <a:t>What new insights or questions have emerged about the Sun’s effect on climate? </a:t>
            </a:r>
          </a:p>
          <a:p>
            <a:pPr marL="365760" indent="-365760" eaLnBrk="1" hangingPunct="1">
              <a:spcBef>
                <a:spcPts val="1200"/>
              </a:spcBef>
            </a:pPr>
            <a:r>
              <a:rPr lang="en-US" sz="3200" dirty="0"/>
              <a:t>Only two more days are left of our time together at the Summer Institute. What burning questions do you think should be answered before the end of the week?  </a:t>
            </a:r>
          </a:p>
          <a:p>
            <a:pPr eaLnBrk="1" hangingPunct="1"/>
            <a:endParaRPr lang="en-US" sz="3200" dirty="0"/>
          </a:p>
        </p:txBody>
      </p:sp>
    </p:spTree>
    <p:extLst>
      <p:ext uri="{BB962C8B-B14F-4D97-AF65-F5344CB8AC3E}">
        <p14:creationId xmlns:p14="http://schemas.microsoft.com/office/powerpoint/2010/main" val="87143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153400" cy="1143000"/>
          </a:xfrm>
        </p:spPr>
        <p:txBody>
          <a:bodyPr/>
          <a:lstStyle/>
          <a:p>
            <a:pPr eaLnBrk="1" hangingPunct="1"/>
            <a:r>
              <a:rPr lang="en-US"/>
              <a:t>Lesson Analysis: Focus </a:t>
            </a:r>
            <a:r>
              <a:rPr lang="en-US" dirty="0"/>
              <a:t>Question 1</a:t>
            </a:r>
          </a:p>
        </p:txBody>
      </p:sp>
      <p:sp>
        <p:nvSpPr>
          <p:cNvPr id="30723" name="Rectangle 3"/>
          <p:cNvSpPr>
            <a:spLocks noGrp="1" noChangeArrowheads="1"/>
          </p:cNvSpPr>
          <p:nvPr>
            <p:ph type="body" idx="1"/>
          </p:nvPr>
        </p:nvSpPr>
        <p:spPr>
          <a:xfrm>
            <a:off x="533400" y="1524000"/>
            <a:ext cx="8153400" cy="4419600"/>
          </a:xfrm>
        </p:spPr>
        <p:txBody>
          <a:bodyPr/>
          <a:lstStyle/>
          <a:p>
            <a:pPr marL="0" indent="0" eaLnBrk="1" hangingPunct="1">
              <a:spcBef>
                <a:spcPct val="50000"/>
              </a:spcBef>
              <a:buNone/>
            </a:pPr>
            <a:r>
              <a:rPr lang="en-US" sz="3200" dirty="0"/>
              <a:t>How can we begin and end a lesson to help students develop a coherent science content storyline?</a:t>
            </a:r>
          </a:p>
          <a:p>
            <a:pPr marL="0" indent="0" eaLnBrk="1" hangingPunct="1">
              <a:spcBef>
                <a:spcPct val="50000"/>
              </a:spcBef>
              <a:buNone/>
            </a:pPr>
            <a:endParaRPr lang="en-US" sz="2800" dirty="0"/>
          </a:p>
        </p:txBody>
      </p:sp>
    </p:spTree>
    <p:extLst>
      <p:ext uri="{BB962C8B-B14F-4D97-AF65-F5344CB8AC3E}">
        <p14:creationId xmlns:p14="http://schemas.microsoft.com/office/powerpoint/2010/main" val="256410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85800"/>
            <a:ext cx="8305800" cy="990600"/>
          </a:xfrm>
        </p:spPr>
        <p:txBody>
          <a:bodyPr>
            <a:noAutofit/>
          </a:bodyPr>
          <a:lstStyle/>
          <a:p>
            <a:pPr marL="0" lvl="1" indent="0" eaLnBrk="1" hangingPunct="1">
              <a:spcBef>
                <a:spcPts val="0"/>
              </a:spcBef>
            </a:pPr>
            <a:r>
              <a:rPr lang="en-US" sz="3800" dirty="0">
                <a:latin typeface="Calibri" pitchFamily="34" charset="0"/>
              </a:rPr>
              <a:t>Strategies B, I, and 7: Purposes and Key Features</a:t>
            </a:r>
          </a:p>
        </p:txBody>
      </p:sp>
      <p:sp>
        <p:nvSpPr>
          <p:cNvPr id="31747" name="Rectangle 3"/>
          <p:cNvSpPr>
            <a:spLocks noGrp="1" noChangeArrowheads="1"/>
          </p:cNvSpPr>
          <p:nvPr>
            <p:ph idx="1"/>
          </p:nvPr>
        </p:nvSpPr>
        <p:spPr>
          <a:xfrm>
            <a:off x="457200" y="1981200"/>
            <a:ext cx="8382000" cy="4876800"/>
          </a:xfrm>
        </p:spPr>
        <p:txBody>
          <a:bodyPr/>
          <a:lstStyle/>
          <a:p>
            <a:pPr marL="0" lvl="1" indent="0" eaLnBrk="1" hangingPunct="1">
              <a:spcBef>
                <a:spcPts val="600"/>
              </a:spcBef>
              <a:buNone/>
            </a:pPr>
            <a:r>
              <a:rPr lang="en-US" sz="2500" b="1" dirty="0"/>
              <a:t>Group 1: </a:t>
            </a:r>
            <a:r>
              <a:rPr lang="en-US" sz="2500" dirty="0"/>
              <a:t>What are the purpose and key features of strategy B? </a:t>
            </a:r>
            <a:endParaRPr lang="en-US" sz="2500" dirty="0">
              <a:solidFill>
                <a:srgbClr val="00B050"/>
              </a:solidFill>
            </a:endParaRPr>
          </a:p>
          <a:p>
            <a:pPr marL="731520" lvl="2" indent="-274320" eaLnBrk="1" hangingPunct="1">
              <a:spcBef>
                <a:spcPts val="600"/>
              </a:spcBef>
            </a:pPr>
            <a:r>
              <a:rPr lang="en-US" sz="2500" dirty="0"/>
              <a:t>Why is a focus question or goal statement important for science content storyline coherence?</a:t>
            </a:r>
          </a:p>
          <a:p>
            <a:pPr marL="0" indent="0" eaLnBrk="1" hangingPunct="1">
              <a:spcBef>
                <a:spcPts val="1200"/>
              </a:spcBef>
              <a:buNone/>
              <a:defRPr/>
            </a:pPr>
            <a:r>
              <a:rPr lang="en-US" sz="2500" b="1" dirty="0"/>
              <a:t>Group 2: </a:t>
            </a:r>
            <a:r>
              <a:rPr lang="en-US" sz="2500" dirty="0"/>
              <a:t>What are the purpose and key features of strategy I?</a:t>
            </a:r>
            <a:endParaRPr lang="en-US" sz="2500" dirty="0">
              <a:solidFill>
                <a:srgbClr val="00B050"/>
              </a:solidFill>
            </a:endParaRPr>
          </a:p>
          <a:p>
            <a:pPr marL="731520" lvl="2" indent="-274320" eaLnBrk="1" hangingPunct="1">
              <a:spcBef>
                <a:spcPts val="600"/>
              </a:spcBef>
              <a:defRPr/>
            </a:pPr>
            <a:r>
              <a:rPr lang="en-US" sz="2500" dirty="0"/>
              <a:t>Why is summarizing key science ideas important for science content storyline coherence?</a:t>
            </a:r>
          </a:p>
          <a:p>
            <a:pPr marL="0" indent="0" eaLnBrk="1" hangingPunct="1">
              <a:spcBef>
                <a:spcPts val="1200"/>
              </a:spcBef>
              <a:buNone/>
              <a:defRPr/>
            </a:pPr>
            <a:r>
              <a:rPr lang="en-US" sz="2500" b="1" dirty="0"/>
              <a:t>Group 3: </a:t>
            </a:r>
            <a:r>
              <a:rPr lang="en-US" sz="2500" dirty="0"/>
              <a:t>What are the purpose and key features of strategy 7? </a:t>
            </a:r>
          </a:p>
          <a:p>
            <a:pPr marL="731520" lvl="1" indent="-274320" eaLnBrk="1" hangingPunct="1">
              <a:spcBef>
                <a:spcPts val="600"/>
              </a:spcBef>
              <a:defRPr/>
            </a:pPr>
            <a:r>
              <a:rPr lang="en-US" sz="2500" dirty="0"/>
              <a:t>How does strategy 7 compare with strategy I? </a:t>
            </a:r>
            <a:endParaRPr lang="en-US" sz="2500" b="1" dirty="0"/>
          </a:p>
          <a:p>
            <a:pPr marL="0" lvl="1" indent="0" eaLnBrk="1" hangingPunct="1">
              <a:spcBef>
                <a:spcPts val="1200"/>
              </a:spcBef>
              <a:buNone/>
              <a:defRPr/>
            </a:pPr>
            <a:r>
              <a:rPr lang="en-US" sz="2500" b="1" dirty="0"/>
              <a:t>All groups: </a:t>
            </a:r>
            <a:r>
              <a:rPr lang="en-US" sz="2500" dirty="0"/>
              <a:t>Make sure to cite ideas from the </a:t>
            </a:r>
            <a:r>
              <a:rPr lang="en-US" sz="2500" dirty="0" err="1"/>
              <a:t>STeLLA</a:t>
            </a:r>
            <a:r>
              <a:rPr lang="en-US" sz="2500" dirty="0"/>
              <a:t> strategies booklet in your answers.</a:t>
            </a:r>
          </a:p>
          <a:p>
            <a:pPr lvl="1" eaLnBrk="1" hangingPunct="1">
              <a:spcBef>
                <a:spcPts val="0"/>
              </a:spcBef>
              <a:buNone/>
              <a:defRPr/>
            </a:pPr>
            <a:r>
              <a:rPr lang="en-US" sz="2400" dirty="0"/>
              <a:t> </a:t>
            </a:r>
          </a:p>
        </p:txBody>
      </p:sp>
    </p:spTree>
    <p:extLst>
      <p:ext uri="{BB962C8B-B14F-4D97-AF65-F5344CB8AC3E}">
        <p14:creationId xmlns:p14="http://schemas.microsoft.com/office/powerpoint/2010/main" val="263278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458200" cy="990600"/>
          </a:xfrm>
        </p:spPr>
        <p:txBody>
          <a:bodyPr>
            <a:normAutofit/>
          </a:bodyPr>
          <a:lstStyle/>
          <a:p>
            <a:pPr eaLnBrk="1" hangingPunct="1"/>
            <a:r>
              <a:rPr lang="en-US" dirty="0"/>
              <a:t>Discussion Questions: Strategy B</a:t>
            </a:r>
          </a:p>
        </p:txBody>
      </p:sp>
      <p:sp>
        <p:nvSpPr>
          <p:cNvPr id="31747" name="Rectangle 3"/>
          <p:cNvSpPr>
            <a:spLocks noGrp="1" noChangeArrowheads="1"/>
          </p:cNvSpPr>
          <p:nvPr>
            <p:ph type="body" idx="1"/>
          </p:nvPr>
        </p:nvSpPr>
        <p:spPr/>
        <p:txBody>
          <a:bodyPr/>
          <a:lstStyle/>
          <a:p>
            <a:pPr marL="365760" indent="-365760" eaLnBrk="1" hangingPunct="1">
              <a:spcBef>
                <a:spcPct val="50000"/>
              </a:spcBef>
              <a:buFont typeface="+mj-lt"/>
              <a:buAutoNum type="arabicPeriod"/>
            </a:pPr>
            <a:r>
              <a:rPr lang="en-US" sz="3200" dirty="0"/>
              <a:t>What is the difference between focus questions and goal statements?</a:t>
            </a:r>
          </a:p>
          <a:p>
            <a:pPr marL="365760" indent="-365760" eaLnBrk="1" hangingPunct="1">
              <a:spcBef>
                <a:spcPct val="50000"/>
              </a:spcBef>
              <a:buFont typeface="+mj-lt"/>
              <a:buAutoNum type="arabicPeriod"/>
            </a:pPr>
            <a:r>
              <a:rPr lang="en-US" sz="3200" dirty="0"/>
              <a:t>Which do you think would be more useful in engaging student interest and making their thinking visible—focus questions or goal statements?</a:t>
            </a:r>
          </a:p>
        </p:txBody>
      </p:sp>
    </p:spTree>
    <p:extLst>
      <p:ext uri="{BB962C8B-B14F-4D97-AF65-F5344CB8AC3E}">
        <p14:creationId xmlns:p14="http://schemas.microsoft.com/office/powerpoint/2010/main" val="15413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9043</TotalTime>
  <Words>7577</Words>
  <Application>Microsoft Office PowerPoint</Application>
  <PresentationFormat>On-screen Show (4:3)</PresentationFormat>
  <Paragraphs>849</Paragraphs>
  <Slides>65</Slides>
  <Notes>65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Arial</vt:lpstr>
      <vt:lpstr>Calibri</vt:lpstr>
      <vt:lpstr>Lucida Sans Unicode</vt:lpstr>
      <vt:lpstr>Clarity</vt:lpstr>
      <vt:lpstr>RESPeCT Template</vt:lpstr>
      <vt:lpstr>RESPeCT PD pROGRAM</vt:lpstr>
      <vt:lpstr>Agenda for Day 6 </vt:lpstr>
      <vt:lpstr>Trends in Reflections</vt:lpstr>
      <vt:lpstr>Review: Science Content Storyline</vt:lpstr>
      <vt:lpstr>Today’s Focus Questions</vt:lpstr>
      <vt:lpstr>PowerPoint Presentation</vt:lpstr>
      <vt:lpstr>Lesson Analysis: Focus Question 1</vt:lpstr>
      <vt:lpstr>Strategies B, I, and 7: Purposes and Key Features</vt:lpstr>
      <vt:lpstr>Discussion Questions: Strategy B</vt:lpstr>
      <vt:lpstr>Discussion Questions: Strategies I and 7</vt:lpstr>
      <vt:lpstr>Video-based Lesson Analysis</vt:lpstr>
      <vt:lpstr>Lesson Analysis: Strategy B</vt:lpstr>
      <vt:lpstr>Lesson Analysis: Strategy I</vt:lpstr>
      <vt:lpstr>PowerPoint Presentation</vt:lpstr>
      <vt:lpstr>The SUN’S EFFECT ON      CLIMATE</vt:lpstr>
      <vt:lpstr>PowerPoint Presentation</vt:lpstr>
      <vt:lpstr> Unit Central Question </vt:lpstr>
      <vt:lpstr>PowerPoint Presentation</vt:lpstr>
      <vt:lpstr> Content Deepening: Focus Question 1 </vt:lpstr>
      <vt:lpstr>PowerPoint Presentation</vt:lpstr>
      <vt:lpstr>Investigation 1: Angles of Light Energy</vt:lpstr>
      <vt:lpstr>Investigation 1: Angles of Light Energy</vt:lpstr>
      <vt:lpstr>PowerPoint Presentation</vt:lpstr>
      <vt:lpstr>Investigation 1:  Angles of Light Energy</vt:lpstr>
      <vt:lpstr>PowerPoint Presentation</vt:lpstr>
      <vt:lpstr> Content Deepening: Focus Question 1 </vt:lpstr>
      <vt:lpstr>PowerPoint Presentation</vt:lpstr>
      <vt:lpstr>Investigation 2:  Counting Sun Rays</vt:lpstr>
      <vt:lpstr> Reflect: Content Deepening Focus Question 1 </vt:lpstr>
      <vt:lpstr>Key Science Ideas</vt:lpstr>
      <vt:lpstr>PowerPoint Presentation</vt:lpstr>
      <vt:lpstr> Content Deepening: Focus Question 2 </vt:lpstr>
      <vt:lpstr>PowerPoint Presentation</vt:lpstr>
      <vt:lpstr>Investigation 3: Earth’s Orbit around the Sun</vt:lpstr>
      <vt:lpstr>Investigation 3: Earth’s Orbit around the Sun</vt:lpstr>
      <vt:lpstr>Investigation 3: Earth’s Orbit around the Sun</vt:lpstr>
      <vt:lpstr>PowerPoint Presentation</vt:lpstr>
      <vt:lpstr>Content Deepening: Focus Question 2</vt:lpstr>
      <vt:lpstr>PowerPoint Presentation</vt:lpstr>
      <vt:lpstr>Investigation 4: Earth’s Tilt and Seasons</vt:lpstr>
      <vt:lpstr> Reflect: Content Deepening Focus Question 2 </vt:lpstr>
      <vt:lpstr>Key Science Ideas</vt:lpstr>
      <vt:lpstr>PowerPoint Presentation</vt:lpstr>
      <vt:lpstr> Content Deepening: Focus Question 3 </vt:lpstr>
      <vt:lpstr>PowerPoint Presentation</vt:lpstr>
      <vt:lpstr>PowerPoint Presentation</vt:lpstr>
      <vt:lpstr>Investigation 5:  Winter versus Summer</vt:lpstr>
      <vt:lpstr>PowerPoint Presentation</vt:lpstr>
      <vt:lpstr> Content Deepening: Focus Question 3 </vt:lpstr>
      <vt:lpstr>PowerPoint Presentation</vt:lpstr>
      <vt:lpstr>PowerPoint Presentation</vt:lpstr>
      <vt:lpstr>Investigation 6: Winter versus Summer</vt:lpstr>
      <vt:lpstr> Reflect: Content Deepening Focus Question 3 </vt:lpstr>
      <vt:lpstr>Key Science Ideas</vt:lpstr>
      <vt:lpstr>Lesson Analysis: Focus Question 2 </vt:lpstr>
      <vt:lpstr>Strategy C: Purpose and Key Features</vt:lpstr>
      <vt:lpstr>Lesson Analysis Question</vt:lpstr>
      <vt:lpstr>Lesson Analysis: Strategy C</vt:lpstr>
      <vt:lpstr>Lesson Analysis: Strategy C</vt:lpstr>
      <vt:lpstr>Lesson Analysis: Strategy C</vt:lpstr>
      <vt:lpstr>Practice: Strategy C</vt:lpstr>
      <vt:lpstr>Today’s Focus Questions</vt:lpstr>
      <vt:lpstr>Summarize Today’s Work</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646</cp:revision>
  <cp:lastPrinted>2014-06-24T03:35:53Z</cp:lastPrinted>
  <dcterms:created xsi:type="dcterms:W3CDTF">2014-06-10T18:20:14Z</dcterms:created>
  <dcterms:modified xsi:type="dcterms:W3CDTF">2020-01-07T23:42:36Z</dcterms:modified>
</cp:coreProperties>
</file>