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handoutMasterIdLst>
    <p:handoutMasterId r:id="rId78"/>
  </p:handoutMasterIdLst>
  <p:sldIdLst>
    <p:sldId id="299" r:id="rId3"/>
    <p:sldId id="412" r:id="rId4"/>
    <p:sldId id="413" r:id="rId5"/>
    <p:sldId id="461" r:id="rId6"/>
    <p:sldId id="462" r:id="rId7"/>
    <p:sldId id="324" r:id="rId8"/>
    <p:sldId id="303" r:id="rId9"/>
    <p:sldId id="415" r:id="rId10"/>
    <p:sldId id="416" r:id="rId11"/>
    <p:sldId id="417" r:id="rId12"/>
    <p:sldId id="418" r:id="rId13"/>
    <p:sldId id="419" r:id="rId14"/>
    <p:sldId id="337" r:id="rId15"/>
    <p:sldId id="420" r:id="rId16"/>
    <p:sldId id="421" r:id="rId17"/>
    <p:sldId id="342" r:id="rId18"/>
    <p:sldId id="422" r:id="rId19"/>
    <p:sldId id="423" r:id="rId20"/>
    <p:sldId id="358" r:id="rId21"/>
    <p:sldId id="424" r:id="rId22"/>
    <p:sldId id="425" r:id="rId23"/>
    <p:sldId id="426" r:id="rId24"/>
    <p:sldId id="427" r:id="rId25"/>
    <p:sldId id="428" r:id="rId26"/>
    <p:sldId id="429" r:id="rId27"/>
    <p:sldId id="430" r:id="rId28"/>
    <p:sldId id="431" r:id="rId29"/>
    <p:sldId id="432" r:id="rId30"/>
    <p:sldId id="362" r:id="rId31"/>
    <p:sldId id="363" r:id="rId32"/>
    <p:sldId id="438" r:id="rId33"/>
    <p:sldId id="365" r:id="rId34"/>
    <p:sldId id="366" r:id="rId35"/>
    <p:sldId id="367" r:id="rId36"/>
    <p:sldId id="451" r:id="rId37"/>
    <p:sldId id="452" r:id="rId38"/>
    <p:sldId id="439" r:id="rId39"/>
    <p:sldId id="371" r:id="rId40"/>
    <p:sldId id="440" r:id="rId41"/>
    <p:sldId id="373" r:id="rId42"/>
    <p:sldId id="441" r:id="rId43"/>
    <p:sldId id="442" r:id="rId44"/>
    <p:sldId id="443" r:id="rId45"/>
    <p:sldId id="377" r:id="rId46"/>
    <p:sldId id="444" r:id="rId47"/>
    <p:sldId id="379" r:id="rId48"/>
    <p:sldId id="453" r:id="rId49"/>
    <p:sldId id="381" r:id="rId50"/>
    <p:sldId id="382" r:id="rId51"/>
    <p:sldId id="384" r:id="rId52"/>
    <p:sldId id="445" r:id="rId53"/>
    <p:sldId id="386" r:id="rId54"/>
    <p:sldId id="454" r:id="rId55"/>
    <p:sldId id="388" r:id="rId56"/>
    <p:sldId id="446" r:id="rId57"/>
    <p:sldId id="447" r:id="rId58"/>
    <p:sldId id="390" r:id="rId59"/>
    <p:sldId id="391" r:id="rId60"/>
    <p:sldId id="448" r:id="rId61"/>
    <p:sldId id="393" r:id="rId62"/>
    <p:sldId id="455" r:id="rId63"/>
    <p:sldId id="456" r:id="rId64"/>
    <p:sldId id="457" r:id="rId65"/>
    <p:sldId id="397" r:id="rId66"/>
    <p:sldId id="398" r:id="rId67"/>
    <p:sldId id="449" r:id="rId68"/>
    <p:sldId id="400" r:id="rId69"/>
    <p:sldId id="458" r:id="rId70"/>
    <p:sldId id="450" r:id="rId71"/>
    <p:sldId id="433" r:id="rId72"/>
    <p:sldId id="434" r:id="rId73"/>
    <p:sldId id="435" r:id="rId74"/>
    <p:sldId id="436" r:id="rId75"/>
    <p:sldId id="437" r:id="rId7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34"/>
    <a:srgbClr val="FEFA66"/>
    <a:srgbClr val="F9F93A"/>
    <a:srgbClr val="FEF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90" autoAdjust="0"/>
  </p:normalViewPr>
  <p:slideViewPr>
    <p:cSldViewPr>
      <p:cViewPr varScale="1">
        <p:scale>
          <a:sx n="85" d="100"/>
          <a:sy n="85" d="100"/>
        </p:scale>
        <p:origin x="66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1/7/2020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Take care of any housekeeping issues.</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analysis guide focuses on the main learning goal by having participants write that down 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2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stated learning goal.”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D1.</a:t>
            </a:r>
          </a:p>
          <a:p>
            <a:pPr marL="0" lvl="1"/>
            <a:endParaRPr lang="en-US" sz="1200" b="1"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refer as needed to handout</a:t>
            </a:r>
            <a:r>
              <a:rPr lang="en-US" sz="1200" kern="1200" baseline="0" dirty="0">
                <a:solidFill>
                  <a:schemeClr val="tx1"/>
                </a:solidFill>
                <a:latin typeface="+mn-lt"/>
                <a:ea typeface="+mn-ea"/>
                <a:cs typeface="+mn-cs"/>
              </a:rPr>
              <a:t> 7.2 (</a:t>
            </a:r>
            <a:r>
              <a:rPr lang="en-US" sz="1200" kern="1200" dirty="0">
                <a:solidFill>
                  <a:schemeClr val="tx1"/>
                </a:solidFill>
                <a:latin typeface="+mn-lt"/>
                <a:ea typeface="+mn-ea"/>
                <a:cs typeface="+mn-cs"/>
              </a:rPr>
              <a:t>Tray-and-Globe Example) in their PD binders.</a:t>
            </a: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Now 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the content representation participants are analyzing is </a:t>
            </a:r>
            <a:r>
              <a:rPr lang="en-US" sz="1200" i="1" kern="1200" dirty="0">
                <a:solidFill>
                  <a:schemeClr val="tx1"/>
                </a:solidFill>
                <a:latin typeface="+mn-lt"/>
                <a:ea typeface="+mn-ea"/>
                <a:cs typeface="+mn-cs"/>
              </a:rPr>
              <a:t>not just the image</a:t>
            </a:r>
            <a:r>
              <a:rPr lang="en-US" sz="1200" kern="1200" dirty="0">
                <a:solidFill>
                  <a:schemeClr val="tx1"/>
                </a:solidFill>
                <a:latin typeface="+mn-lt"/>
                <a:ea typeface="+mn-ea"/>
                <a:cs typeface="+mn-cs"/>
              </a:rPr>
              <a:t> but the </a:t>
            </a:r>
            <a:r>
              <a:rPr lang="en-US" sz="1200" i="1" kern="1200" dirty="0">
                <a:solidFill>
                  <a:schemeClr val="tx1"/>
                </a:solidFill>
                <a:latin typeface="+mn-lt"/>
                <a:ea typeface="+mn-ea"/>
                <a:cs typeface="+mn-cs"/>
              </a:rPr>
              <a:t>entire activity</a:t>
            </a:r>
            <a:r>
              <a:rPr lang="en-US" sz="1200" kern="1200" dirty="0">
                <a:solidFill>
                  <a:schemeClr val="tx1"/>
                </a:solidFill>
                <a:latin typeface="+mn-lt"/>
                <a:ea typeface="+mn-ea"/>
                <a:cs typeface="+mn-cs"/>
              </a:rPr>
              <a:t>, which involves measuring the surface area that falls within the circle of light striking the tray straight on or at an angle.</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1944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This content representation is scientifically accurate in depicting the intensity of sunlight striking Earth (the tray) at a single latitude, but since Earth’s surface is curved and the tray is flat, the model is flawed. You almost need to move the tray at the tangent of the globe to visualize the changing intensity of light (rather than at several static points around the globe). </a:t>
            </a:r>
          </a:p>
          <a:p>
            <a:pPr marL="228600" indent="-137160">
              <a:buFont typeface="Arial" pitchFamily="34" charset="0"/>
              <a:buChar char="•"/>
            </a:pPr>
            <a:r>
              <a:rPr lang="en-US" sz="1200" kern="1200" dirty="0">
                <a:solidFill>
                  <a:schemeClr val="tx1"/>
                </a:solidFill>
                <a:latin typeface="+mn-lt"/>
                <a:ea typeface="+mn-ea"/>
                <a:cs typeface="+mn-cs"/>
              </a:rPr>
              <a:t>This content representation can be misleading in the following ways:  </a:t>
            </a:r>
          </a:p>
          <a:p>
            <a:pPr marL="457200" indent="-228600">
              <a:buFont typeface="+mj-lt"/>
              <a:buAutoNum type="arabicPeriod"/>
            </a:pPr>
            <a:r>
              <a:rPr lang="en-US" sz="1200" kern="1200" dirty="0">
                <a:solidFill>
                  <a:schemeClr val="tx1"/>
                </a:solidFill>
                <a:latin typeface="+mn-lt"/>
                <a:ea typeface="+mn-ea"/>
                <a:cs typeface="+mn-cs"/>
              </a:rPr>
              <a:t>The flashlight beam often casts a faint light around the edges of the circle, which can lead students to mistakenly conclude that sunlight is fainter farther from the equator because it’s at the “edge” of the light rays. Higher-quality flashlights do a better job of shining light more uniformly throughout the circle, including around the edges. Related misconceptions are that sunlight strikes Earth </a:t>
            </a:r>
            <a:r>
              <a:rPr lang="en-US" sz="1200" i="1" kern="1200" dirty="0">
                <a:solidFill>
                  <a:schemeClr val="tx1"/>
                </a:solidFill>
                <a:latin typeface="+mn-lt"/>
                <a:ea typeface="+mn-ea"/>
                <a:cs typeface="+mn-cs"/>
              </a:rPr>
              <a:t>only</a:t>
            </a:r>
            <a:r>
              <a:rPr lang="en-US" sz="1200" kern="1200" dirty="0">
                <a:solidFill>
                  <a:schemeClr val="tx1"/>
                </a:solidFill>
                <a:latin typeface="+mn-lt"/>
                <a:ea typeface="+mn-ea"/>
                <a:cs typeface="+mn-cs"/>
              </a:rPr>
              <a:t> at the equator or makes a circle of light in much the same way a flashlight pointed directly at the equator creates a circle of light that spreads out as it moves toward the poles. Students think that the poles don’t get as much light as the equator because they’re farther from where the circle of sunlight strikes the surface.  </a:t>
            </a:r>
          </a:p>
          <a:p>
            <a:pPr marL="457200" indent="-228600">
              <a:buFont typeface="+mj-lt"/>
              <a:buAutoNum type="arabicPeriod"/>
            </a:pPr>
            <a:r>
              <a:rPr lang="en-US" sz="1200" kern="1200" dirty="0">
                <a:solidFill>
                  <a:schemeClr val="tx1"/>
                </a:solidFill>
                <a:latin typeface="+mn-lt"/>
                <a:ea typeface="+mn-ea"/>
                <a:cs typeface="+mn-cs"/>
              </a:rPr>
              <a:t>Students falsely equate the tilted tray with Earth’s tilted axis and miss the point that variations in light intensity resulting in warmer temperatures at the equator and cooler temperatures at the poles are related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to Earth’s tilt but to the angle at which sunlight strikes Earth’s curved surface.  </a:t>
            </a:r>
          </a:p>
          <a:p>
            <a:pPr marL="457200" indent="-228600">
              <a:buFont typeface="+mj-lt"/>
              <a:buAutoNum type="arabicPeriod"/>
            </a:pPr>
            <a:r>
              <a:rPr lang="en-US" sz="1200" kern="1200" dirty="0">
                <a:solidFill>
                  <a:schemeClr val="tx1"/>
                </a:solidFill>
                <a:latin typeface="+mn-lt"/>
                <a:ea typeface="+mn-ea"/>
                <a:cs typeface="+mn-cs"/>
              </a:rPr>
              <a:t>The scale of the objects in this content representation and the distances between Earth and the Sun are misleading. The Sun isn’t close to Earth, nor does it shine on just one spot. It’s actually very far away from Earth and shines not only on Earth but on other celestial bodies.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D2 </a:t>
            </a:r>
            <a:r>
              <a:rPr lang="en-US" sz="1200" b="0" kern="1200" dirty="0">
                <a:solidFill>
                  <a:schemeClr val="tx1"/>
                </a:solidFill>
                <a:latin typeface="+mn-lt"/>
                <a:ea typeface="+mn-ea"/>
                <a:cs typeface="+mn-cs"/>
              </a:rPr>
              <a:t>(page 2 of</a:t>
            </a:r>
            <a:r>
              <a:rPr lang="en-US" sz="1200" b="0" kern="1200" baseline="0" dirty="0">
                <a:solidFill>
                  <a:schemeClr val="tx1"/>
                </a:solidFill>
                <a:latin typeface="+mn-lt"/>
                <a:ea typeface="+mn-ea"/>
                <a:cs typeface="+mn-cs"/>
              </a:rPr>
              <a:t> handout 7.1) </a:t>
            </a:r>
            <a:r>
              <a:rPr lang="en-US" sz="1200" kern="1200" dirty="0">
                <a:solidFill>
                  <a:schemeClr val="tx1"/>
                </a:solidFill>
                <a:latin typeface="+mn-lt"/>
                <a:ea typeface="+mn-ea"/>
                <a:cs typeface="+mn-cs"/>
              </a:rPr>
              <a:t>and read the main learning goal and description of the content representation.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7 min</a:t>
            </a:r>
          </a:p>
          <a:p>
            <a:pPr eaLnBrk="1" hangingPunct="1">
              <a:defRPr/>
            </a:pPr>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D2. Let them know they can find this slide diagram in their lesson plans binders (handout 2.3, The Sun’s Incoming Energy).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56636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This content representation is a different way of depicting how light that strikes Earth’s curved surface at an angle spreads out and is less intense. Students can count more lines per latitude interval closer to the equator and fewer lines per latitude interval near the poles. The representation is scientifically accurate for the most part; however, Earth’s position on the diagram gives the impression that the equator receives the most-direct rays of sunlight. The fact is, the Sun’s rays strike the equator directly (straight on) only twice a year: during the spring and autumn equinoxes. Earth’s tilt and orbit around the Sun (which students learn about in later lessons) cause the focal point of most-direct sunlight to shift between 23.5° south latitude (during the winter solstice) and 23.5° north latitude (during the summer solstice). </a:t>
            </a:r>
          </a:p>
          <a:p>
            <a:pPr marL="228600" indent="-137160">
              <a:buFont typeface="Arial" pitchFamily="34" charset="0"/>
              <a:buChar char="•"/>
            </a:pPr>
            <a:r>
              <a:rPr lang="en-US" sz="1200" kern="1200" dirty="0">
                <a:solidFill>
                  <a:schemeClr val="tx1"/>
                </a:solidFill>
                <a:latin typeface="+mn-lt"/>
                <a:ea typeface="+mn-ea"/>
                <a:cs typeface="+mn-cs"/>
              </a:rPr>
              <a:t>One misconception this content representation introduces and/or reinforces is that the Sun’s rays are </a:t>
            </a:r>
            <a:r>
              <a:rPr lang="en-US" sz="1200" i="1" kern="1200" dirty="0">
                <a:solidFill>
                  <a:schemeClr val="tx1"/>
                </a:solidFill>
                <a:latin typeface="+mn-lt"/>
                <a:ea typeface="+mn-ea"/>
                <a:cs typeface="+mn-cs"/>
              </a:rPr>
              <a:t>literal</a:t>
            </a:r>
            <a:r>
              <a:rPr lang="en-US" sz="1200" kern="1200" dirty="0">
                <a:solidFill>
                  <a:schemeClr val="tx1"/>
                </a:solidFill>
                <a:latin typeface="+mn-lt"/>
                <a:ea typeface="+mn-ea"/>
                <a:cs typeface="+mn-cs"/>
              </a:rPr>
              <a:t> lines of light, which is inaccurate. The Sun’s rays don’t actually form literal lines.</a:t>
            </a:r>
            <a:r>
              <a:rPr lang="en-US" sz="1200" kern="1200" baseline="0" dirty="0">
                <a:solidFill>
                  <a:schemeClr val="tx1"/>
                </a:solidFill>
                <a:latin typeface="+mn-lt"/>
                <a:ea typeface="+mn-ea"/>
                <a:cs typeface="+mn-cs"/>
              </a:rPr>
              <a:t> The lines simply </a:t>
            </a:r>
            <a:r>
              <a:rPr lang="en-US" sz="1200" kern="1200" dirty="0">
                <a:solidFill>
                  <a:schemeClr val="tx1"/>
                </a:solidFill>
                <a:latin typeface="+mn-lt"/>
                <a:ea typeface="+mn-ea"/>
                <a:cs typeface="+mn-cs"/>
              </a:rPr>
              <a:t>represent the general movement of the Sun’s rays as they travel through Earth’s atmosphere.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this content representation can be skipped.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turn to </a:t>
            </a:r>
            <a:r>
              <a:rPr lang="en-US" sz="1200" b="1" kern="1200" dirty="0">
                <a:solidFill>
                  <a:schemeClr val="tx1"/>
                </a:solidFill>
                <a:latin typeface="+mn-lt"/>
                <a:ea typeface="+mn-ea"/>
                <a:cs typeface="+mn-cs"/>
              </a:rPr>
              <a:t>Analysis Guide D3 </a:t>
            </a:r>
            <a:r>
              <a:rPr lang="en-US" sz="1200" b="0" kern="1200" dirty="0">
                <a:solidFill>
                  <a:schemeClr val="tx1"/>
                </a:solidFill>
                <a:latin typeface="+mn-lt"/>
                <a:ea typeface="+mn-ea"/>
                <a:cs typeface="+mn-cs"/>
              </a:rPr>
              <a:t>(page 3 of handout</a:t>
            </a:r>
            <a:r>
              <a:rPr lang="en-US" sz="1200" b="0" kern="1200" baseline="0" dirty="0">
                <a:solidFill>
                  <a:schemeClr val="tx1"/>
                </a:solidFill>
                <a:latin typeface="+mn-lt"/>
                <a:ea typeface="+mn-ea"/>
                <a:cs typeface="+mn-cs"/>
              </a:rPr>
              <a:t> 7.1</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and read the main learning goal and description of the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in this simulation, students point one of the flashlight beams directly at the equator, and the other toward one of the poles.</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227706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This content representation helps students visualize how light spreads out at higher (and lower) latitudes. It also helps them connect the flat-tray representation to a curved Earth. The representation is closely matched to the main learning goal, but the two lights can lead to student misconceptions. Some students may think there are two Suns or that the lights represent the Sun and the Moon. This content representation also poorly depicts the scale of the objects and the distance between Earth and the Sun.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20</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 slide:</a:t>
            </a:r>
            <a:r>
              <a:rPr lang="en-US" sz="1200" kern="1200" dirty="0">
                <a:solidFill>
                  <a:schemeClr val="tx1"/>
                </a:solidFill>
                <a:latin typeface="+mn-lt"/>
                <a:ea typeface="+mn-ea"/>
                <a:cs typeface="+mn-cs"/>
              </a:rPr>
              <a:t> “Next we’ll watch three video clips of strategy D in use during an SEC</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lesson on Earth’s orbit around the Sun. In addition to completing part 1 of Analysis Guide D4, we’ll focus on parts 2 and 3: </a:t>
            </a:r>
            <a:r>
              <a:rPr lang="en-US" sz="1200" i="1" kern="1200" dirty="0">
                <a:solidFill>
                  <a:schemeClr val="tx1"/>
                </a:solidFill>
                <a:latin typeface="+mn-lt"/>
                <a:ea typeface="+mn-ea"/>
                <a:cs typeface="+mn-cs"/>
              </a:rPr>
              <a:t>How well engaged are students in using the content representation? And what suggestions do you have for improving the content representation and its use with students?”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these video clips, three different teachers engage their students in using a Hula Hoop, a Styrofoam ball, and a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setup to simulate Earth’s orbit around the Sun. These lessons were taught using slightly different lesson plans, but the science ideas are found in lessons 3 and 4 of our current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series.” </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56121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and the transcript for video clip 1 (handout 7.3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teacher in this clip is reviewing the main learning goal from previous lessons.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Students are engaged in comparing the content representation with their understandings of what the positions and movements of Earth and the Sun really involve. The teacher challenges students to describe what’s good and not so good about the content representation. They also discuss similarities and differences between the model and the actual Earth-Sun system.  The following student ideas (misconceptions) are made visible during this discussion: </a:t>
            </a:r>
          </a:p>
          <a:p>
            <a:pPr marL="457200" indent="-137160">
              <a:buFont typeface="Arial" pitchFamily="34" charset="0"/>
              <a:buChar char="•"/>
            </a:pPr>
            <a:r>
              <a:rPr lang="en-US" sz="1200" kern="1200" dirty="0">
                <a:solidFill>
                  <a:schemeClr val="tx1"/>
                </a:solidFill>
                <a:latin typeface="+mn-lt"/>
                <a:ea typeface="+mn-ea"/>
                <a:cs typeface="+mn-cs"/>
              </a:rPr>
              <a:t>Earth’s orbit around the Sun is more like an oval than a circle.</a:t>
            </a:r>
          </a:p>
          <a:p>
            <a:pPr marL="457200" indent="-137160">
              <a:buFont typeface="Arial" pitchFamily="34" charset="0"/>
              <a:buChar char="•"/>
            </a:pPr>
            <a:r>
              <a:rPr lang="en-US" sz="1200" kern="1200" dirty="0">
                <a:solidFill>
                  <a:schemeClr val="tx1"/>
                </a:solidFill>
                <a:latin typeface="+mn-lt"/>
                <a:ea typeface="+mn-ea"/>
                <a:cs typeface="+mn-cs"/>
              </a:rPr>
              <a:t>The Sun isn’t in the center of Earth’s orbit but is skewed to one side.</a:t>
            </a:r>
          </a:p>
          <a:p>
            <a:pPr marL="457200" indent="-137160">
              <a:buFont typeface="Arial" pitchFamily="34" charset="0"/>
              <a:buChar char="•"/>
            </a:pPr>
            <a:r>
              <a:rPr lang="en-US" sz="1200" kern="1200" dirty="0">
                <a:solidFill>
                  <a:schemeClr val="tx1"/>
                </a:solidFill>
                <a:latin typeface="+mn-lt"/>
                <a:ea typeface="+mn-ea"/>
                <a:cs typeface="+mn-cs"/>
              </a:rPr>
              <a:t>The distance between the Sun and Earth vary over the course of the year, causing seasonal temperature changes and differences in the size of shadows based on the position of the Sun.</a:t>
            </a:r>
          </a:p>
          <a:p>
            <a:pPr marL="228600" indent="-137160">
              <a:buFont typeface="Arial" pitchFamily="34" charset="0"/>
              <a:buChar char="•"/>
            </a:pPr>
            <a:r>
              <a:rPr lang="en-US" sz="1200" kern="1200" dirty="0">
                <a:solidFill>
                  <a:schemeClr val="tx1"/>
                </a:solidFill>
                <a:latin typeface="+mn-lt"/>
                <a:ea typeface="+mn-ea"/>
                <a:cs typeface="+mn-cs"/>
              </a:rPr>
              <a:t>While student thinking is revealed during this discussion, it also provides a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opportunity. When the teacher asks a student to draw on the board his concept of the Earth-Sun system and explain his thinking, she raises a key question: “Whose summer did you represent?” (video segment 0:03:35.4). The student’s attempts to talk his way around the inconsistencies in his thinking allow other students to consider the proposed model in greater depth and present ideas and evidence for why it’s wrong.  </a:t>
            </a:r>
          </a:p>
          <a:p>
            <a:pPr marL="228600" indent="-137160">
              <a:buFont typeface="Arial" pitchFamily="34" charset="0"/>
              <a:buChar char="•"/>
            </a:pPr>
            <a:r>
              <a:rPr lang="en-US" sz="1200" kern="1200" dirty="0">
                <a:solidFill>
                  <a:schemeClr val="tx1"/>
                </a:solidFill>
                <a:latin typeface="+mn-lt"/>
                <a:ea typeface="+mn-ea"/>
                <a:cs typeface="+mn-cs"/>
              </a:rPr>
              <a:t>Rather than summarizing what she </a:t>
            </a:r>
            <a:r>
              <a:rPr lang="en-US" sz="1200" i="1" kern="1200" dirty="0">
                <a:solidFill>
                  <a:schemeClr val="tx1"/>
                </a:solidFill>
                <a:latin typeface="+mn-lt"/>
                <a:ea typeface="+mn-ea"/>
                <a:cs typeface="+mn-cs"/>
              </a:rPr>
              <a:t>thinks</a:t>
            </a:r>
            <a:r>
              <a:rPr lang="en-US" sz="1200" kern="1200" dirty="0">
                <a:solidFill>
                  <a:schemeClr val="tx1"/>
                </a:solidFill>
                <a:latin typeface="+mn-lt"/>
                <a:ea typeface="+mn-ea"/>
                <a:cs typeface="+mn-cs"/>
              </a:rPr>
              <a:t> this final student was trying to express, the teacher could have asked probe questions to make his thinking visible. </a:t>
            </a:r>
          </a:p>
          <a:p>
            <a:pPr marL="228600" indent="-228600">
              <a:buNone/>
            </a:pPr>
            <a:endParaRPr lang="en-US" baseline="0" dirty="0"/>
          </a:p>
          <a:p>
            <a:pPr marL="228600" indent="-228600">
              <a:buAutoNum type="alphaLcPeriod"/>
            </a:pP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15 min</a:t>
            </a:r>
          </a:p>
          <a:p>
            <a:endParaRPr lang="en-US" baseline="0" dirty="0"/>
          </a:p>
          <a:p>
            <a:r>
              <a:rPr lang="en-US" sz="1200" kern="1200" dirty="0">
                <a:solidFill>
                  <a:schemeClr val="tx1"/>
                </a:solidFill>
                <a:latin typeface="+mn-lt"/>
                <a:ea typeface="+mn-ea"/>
                <a:cs typeface="+mn-cs"/>
              </a:rPr>
              <a:t>a. “Now we’re going to turn our attention to part 2 of strategy D, which engages students in using content representations. We’ll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also consider ways the content representation could be improved.”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Be ready to share evidence that supports your conclusions.”</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“Compare your conclusions about student engagement with the content representation.”</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Review participants’ responses to parts 2 and 3 of the analysis guide.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If it didn’t already come up in the discussion, ask participants, “How might the teacher have engaged these students in analyzing or critiquing the representation?”</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23</a:t>
            </a:fld>
            <a:endParaRPr lang="en-US"/>
          </a:p>
        </p:txBody>
      </p:sp>
    </p:spTree>
    <p:extLst>
      <p:ext uri="{BB962C8B-B14F-4D97-AF65-F5344CB8AC3E}">
        <p14:creationId xmlns:p14="http://schemas.microsoft.com/office/powerpoint/2010/main" val="416273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indent="-228600">
              <a:buNone/>
            </a:pPr>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D5</a:t>
            </a:r>
            <a:r>
              <a:rPr lang="en-US" sz="1200" kern="1200" dirty="0">
                <a:solidFill>
                  <a:schemeClr val="tx1"/>
                </a:solidFill>
                <a:latin typeface="+mn-lt"/>
                <a:ea typeface="+mn-ea"/>
                <a:cs typeface="+mn-cs"/>
              </a:rPr>
              <a:t> and the transcript for the second video clip (handout 7.4</a:t>
            </a:r>
            <a:r>
              <a:rPr lang="en-US" sz="1200" kern="1200" baseline="0" dirty="0">
                <a:solidFill>
                  <a:schemeClr val="tx1"/>
                </a:solidFill>
                <a:latin typeface="+mn-lt"/>
                <a:ea typeface="+mn-ea"/>
                <a:cs typeface="+mn-cs"/>
              </a:rPr>
              <a:t> in PD binder</a:t>
            </a:r>
            <a:r>
              <a:rPr lang="en-US" sz="1200" kern="1200" dirty="0">
                <a:solidFill>
                  <a:schemeClr val="tx1"/>
                </a:solidFill>
                <a:latin typeface="+mn-lt"/>
                <a:ea typeface="+mn-ea"/>
                <a:cs typeface="+mn-cs"/>
              </a:rPr>
              <a:t>). </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Have participants read the main learning goal and description of the content representation at the top of the analysis guide.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they’ll focus only on parts 2 and 3 of the guide for this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analysis, we’re going to look at a new classroom video and examine how students are (or are not) engaged in using the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complete parts 2 and 3 of the analysis guide.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8396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10 min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t>
            </a:r>
            <a:r>
              <a:rPr lang="en-US" sz="1200" u="none" strike="noStrike" kern="1200" dirty="0">
                <a:solidFill>
                  <a:schemeClr val="tx1"/>
                </a:solidFill>
                <a:effectLst/>
                <a:latin typeface="+mn-lt"/>
                <a:ea typeface="+mn-ea"/>
                <a:cs typeface="+mn-cs"/>
              </a:rPr>
              <a:t>Discuss participants’ responses to parts 2 and 3 of </a:t>
            </a:r>
            <a:r>
              <a:rPr lang="en-US" sz="1200" b="1" u="none" strike="noStrike" kern="1200" dirty="0">
                <a:solidFill>
                  <a:schemeClr val="tx1"/>
                </a:solidFill>
                <a:effectLst/>
                <a:latin typeface="+mn-lt"/>
                <a:ea typeface="+mn-ea"/>
                <a:cs typeface="+mn-cs"/>
              </a:rPr>
              <a:t>Analysis Guide D5</a:t>
            </a:r>
            <a:r>
              <a:rPr lang="en-US" sz="1200" u="none" strike="noStrike" kern="1200" dirty="0">
                <a:solidFill>
                  <a:schemeClr val="tx1"/>
                </a:solidFill>
                <a:effectLst/>
                <a:latin typeface="+mn-lt"/>
                <a:ea typeface="+mn-ea"/>
                <a:cs typeface="+mn-cs"/>
              </a:rPr>
              <a:t>.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it didn’t already come up in the discussion, ask participants, “How might the teacher have engaged these students in analyzing or critiquing the representation?”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r>
              <a:rPr lang="en-US" sz="1200" kern="1200" dirty="0">
                <a:solidFill>
                  <a:schemeClr val="tx1"/>
                </a:solidFill>
                <a:latin typeface="+mn-lt"/>
                <a:ea typeface="+mn-ea"/>
                <a:cs typeface="+mn-cs"/>
              </a:rPr>
              <a:t> </a:t>
            </a:r>
          </a:p>
          <a:p>
            <a:pPr marL="228600" indent="-137160">
              <a:buFont typeface="Arial" pitchFamily="34" charset="0"/>
              <a:buChar char="•"/>
            </a:pPr>
            <a:r>
              <a:rPr lang="en-US" sz="1200" kern="1200" dirty="0">
                <a:solidFill>
                  <a:schemeClr val="tx1"/>
                </a:solidFill>
                <a:latin typeface="+mn-lt"/>
                <a:ea typeface="+mn-ea"/>
                <a:cs typeface="+mn-cs"/>
              </a:rPr>
              <a:t>As in the first clip from Ms. Kawamura’s class, students in Ms. </a:t>
            </a:r>
            <a:r>
              <a:rPr lang="en-US" sz="1200" kern="1200" dirty="0" err="1">
                <a:solidFill>
                  <a:schemeClr val="tx1"/>
                </a:solidFill>
                <a:latin typeface="+mn-lt"/>
                <a:ea typeface="+mn-ea"/>
                <a:cs typeface="+mn-cs"/>
              </a:rPr>
              <a:t>Hannigan’s</a:t>
            </a:r>
            <a:r>
              <a:rPr lang="en-US" sz="1200" kern="1200" dirty="0">
                <a:solidFill>
                  <a:schemeClr val="tx1"/>
                </a:solidFill>
                <a:latin typeface="+mn-lt"/>
                <a:ea typeface="+mn-ea"/>
                <a:cs typeface="+mn-cs"/>
              </a:rPr>
              <a:t> class have been struggling with the idea that Earth’s orbit is a circle, not an oval. They’re convinced that Earth is closer to the Sun at certain points in its orbital path, so Ms. </a:t>
            </a:r>
            <a:r>
              <a:rPr lang="en-US" sz="1200" kern="1200" dirty="0" err="1">
                <a:solidFill>
                  <a:schemeClr val="tx1"/>
                </a:solidFill>
                <a:latin typeface="+mn-lt"/>
                <a:ea typeface="+mn-ea"/>
                <a:cs typeface="+mn-cs"/>
              </a:rPr>
              <a:t>Hannigan</a:t>
            </a:r>
            <a:r>
              <a:rPr lang="en-US" sz="1200" kern="1200" dirty="0">
                <a:solidFill>
                  <a:schemeClr val="tx1"/>
                </a:solidFill>
                <a:latin typeface="+mn-lt"/>
                <a:ea typeface="+mn-ea"/>
                <a:cs typeface="+mn-cs"/>
              </a:rPr>
              <a:t> relates their current content representation (the round Hula Hoop) to the diagrams commonly seen in textbooks that might lead to this misconception.  </a:t>
            </a:r>
          </a:p>
          <a:p>
            <a:pPr marL="228600" indent="-137160">
              <a:buFont typeface="Arial" pitchFamily="34" charset="0"/>
              <a:buChar char="•"/>
            </a:pPr>
            <a:r>
              <a:rPr lang="en-US" sz="1200" kern="1200" dirty="0">
                <a:solidFill>
                  <a:schemeClr val="tx1"/>
                </a:solidFill>
                <a:latin typeface="+mn-lt"/>
                <a:ea typeface="+mn-ea"/>
                <a:cs typeface="+mn-cs"/>
              </a:rPr>
              <a:t>The discussion in this clip should focus on how engaging students in using the content representation helped them analyze and critique it and specifically addressed a common student misconception. Ms. </a:t>
            </a:r>
            <a:r>
              <a:rPr lang="en-US" sz="1200" kern="1200" dirty="0" err="1">
                <a:solidFill>
                  <a:schemeClr val="tx1"/>
                </a:solidFill>
                <a:latin typeface="+mn-lt"/>
                <a:ea typeface="+mn-ea"/>
                <a:cs typeface="+mn-cs"/>
              </a:rPr>
              <a:t>Hannigan</a:t>
            </a:r>
            <a:r>
              <a:rPr lang="en-US" sz="1200" kern="1200" dirty="0">
                <a:solidFill>
                  <a:schemeClr val="tx1"/>
                </a:solidFill>
                <a:latin typeface="+mn-lt"/>
                <a:ea typeface="+mn-ea"/>
                <a:cs typeface="+mn-cs"/>
              </a:rPr>
              <a:t> helps students make sense of Earth’s circular orbit by explaining the flaws in two-dimensional representations that reinforce the misconception that Earth’s orbit is elliptical. While the teacher doesn’t address the main learning goal directly, she does address a persistent misconception related to the learning goal and thus gives students a reason to reject their previous understandings of Earth’s orbit and adopt a more-scientific understanding.</a:t>
            </a:r>
            <a:r>
              <a:rPr lang="en-US" dirty="0"/>
              <a:t> </a:t>
            </a:r>
            <a:endParaRPr lang="en-US" sz="1200" kern="1200" dirty="0">
              <a:solidFill>
                <a:schemeClr val="tx1"/>
              </a:solidFill>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25</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D6 </a:t>
            </a:r>
            <a:r>
              <a:rPr lang="en-US" sz="1200" kern="1200" dirty="0">
                <a:solidFill>
                  <a:schemeClr val="tx1"/>
                </a:solidFill>
                <a:latin typeface="+mn-lt"/>
                <a:ea typeface="+mn-ea"/>
                <a:cs typeface="+mn-cs"/>
              </a:rPr>
              <a:t>and the transcript for the final video clip (handout 7.5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For a full 20 seconds before asking any questions or making any comments, the teacher simply listens to students trying to make sense of the model. </a:t>
            </a:r>
          </a:p>
          <a:p>
            <a:pPr marL="228600" indent="-137160">
              <a:buFont typeface="Arial" pitchFamily="34" charset="0"/>
              <a:buChar char="•"/>
            </a:pPr>
            <a:r>
              <a:rPr lang="en-US" sz="1200" kern="1200" dirty="0">
                <a:solidFill>
                  <a:schemeClr val="tx1"/>
                </a:solidFill>
                <a:latin typeface="+mn-lt"/>
                <a:ea typeface="+mn-ea"/>
                <a:cs typeface="+mn-cs"/>
              </a:rPr>
              <a:t>The teacher then uses both probe and challenge questions to help students clarify their understandings of the relationship between Earth’s movements, areas that receive the most-direct sunlight, and seasonal changes. She often encourages students to pause during their simulation of Earth’s orbit around the Sun in different positions and really think (and talk) through how they’re making sense of the model in relation to temperature patterns and seasonal changes in the Northern and Southern Hemispheres. </a:t>
            </a:r>
          </a:p>
          <a:p>
            <a:pPr marL="228600" indent="-137160">
              <a:buFont typeface="Arial" pitchFamily="34" charset="0"/>
              <a:buChar char="•"/>
            </a:pPr>
            <a:r>
              <a:rPr lang="en-US" sz="1200" kern="1200" dirty="0">
                <a:solidFill>
                  <a:schemeClr val="tx1"/>
                </a:solidFill>
                <a:latin typeface="+mn-lt"/>
                <a:ea typeface="+mn-ea"/>
                <a:cs typeface="+mn-cs"/>
              </a:rPr>
              <a:t>Students talk about “more sunlight” and “not as much sunlight” without making a clear connection to the ideas from lesson 2 about the angle of sunlight striking Earth’s curved surface. One student refers to “more direct light” (video segment 0:02:16.9) but doesn’t articulate exactly what that means. Another student refers to a “circle of light” shining on the Styrofoam ball (segment 0:02:24.6). This makes me wonder whether students are associating “more light” or “less light” with where the circle shines on the globe (and conversely, where there is no light, such as near the North Pole during the long, sunless days of winter). If their focus is more on the circle of light, students may not be thinking about the angle of sunlight at different times of the year at all. </a:t>
            </a:r>
          </a:p>
          <a:p>
            <a:pPr marL="228600" indent="-137160">
              <a:buFont typeface="Arial" pitchFamily="34" charset="0"/>
              <a:buChar char="•"/>
            </a:pPr>
            <a:r>
              <a:rPr lang="en-US" sz="1200" kern="1200" dirty="0">
                <a:solidFill>
                  <a:schemeClr val="tx1"/>
                </a:solidFill>
                <a:latin typeface="+mn-lt"/>
                <a:ea typeface="+mn-ea"/>
                <a:cs typeface="+mn-cs"/>
              </a:rPr>
              <a:t>The “circle of light” reference raises interesting analysis questions about the misconceptions this content representation reinforces. Modifications to the content representation and alternative teaching moves might challenge students to interpret the content representation in more-scientific ways.</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“Now let’s focus on parts 2 and 3 of strategy D.”</a:t>
            </a:r>
          </a:p>
          <a:p>
            <a:pPr marL="0" lvl="1"/>
            <a:endParaRPr lang="en-US" sz="1200" b="1"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D6</a:t>
            </a:r>
            <a:r>
              <a:rPr lang="en-US" sz="1200" kern="1200" dirty="0">
                <a:solidFill>
                  <a:schemeClr val="tx1"/>
                </a:solidFill>
                <a:latin typeface="+mn-lt"/>
                <a:ea typeface="+mn-ea"/>
                <a:cs typeface="+mn-cs"/>
              </a:rPr>
              <a:t>. Be ready to share evidence that supports your conclusions.”</a:t>
            </a:r>
          </a:p>
          <a:p>
            <a:pPr marL="0" lvl="1"/>
            <a:endParaRPr lang="en-US" sz="1200" b="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“Compare your conclusions about student engagement with the content representation in the video clip.” </a:t>
            </a:r>
          </a:p>
          <a:p>
            <a:pPr marL="0" lvl="1"/>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Review participants’ responses to parts 2 and 3 of the analysis guide. Challenge participants to support their answers with evidence from the video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If it didn’t already come up in the discussion, ask participants, “How might the teacher have engaged these students in analyzing or critiquing the representation?”</a:t>
            </a:r>
          </a:p>
          <a:p>
            <a:endParaRPr lang="en-US" sz="1200" kern="1200" dirty="0">
              <a:solidFill>
                <a:schemeClr val="tx1"/>
              </a:solidFill>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27</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10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 document</a:t>
            </a:r>
            <a:r>
              <a:rPr lang="en-US" sz="1200" kern="1200">
                <a:solidFill>
                  <a:schemeClr val="tx1"/>
                </a:solidFill>
                <a:latin typeface="+mn-lt"/>
                <a:ea typeface="+mn-ea"/>
                <a:cs typeface="+mn-cs"/>
              </a:rPr>
              <a:t>, notes </a:t>
            </a:r>
            <a:r>
              <a:rPr lang="en-US" sz="1200" kern="1200" dirty="0">
                <a:solidFill>
                  <a:schemeClr val="tx1"/>
                </a:solidFill>
                <a:latin typeface="+mn-lt"/>
                <a:ea typeface="+mn-ea"/>
                <a:cs typeface="+mn-cs"/>
              </a:rPr>
              <a:t>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Have participants share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29</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eaLnBrk="1" hangingPunct="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phase of the session. </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Font typeface="+mj-lt"/>
              <a:buNone/>
            </a:pPr>
            <a:r>
              <a:rPr lang="en-US" sz="1200" kern="1200" dirty="0">
                <a:solidFill>
                  <a:schemeClr val="tx1"/>
                </a:solidFill>
                <a:latin typeface="+mn-lt"/>
                <a:ea typeface="+mn-ea"/>
                <a:cs typeface="+mn-cs"/>
              </a:rPr>
              <a:t>a. “Today our content deepening work will focus on science ideas about the Sun’s effect on climate from SEC lessons 5 through 7.”</a:t>
            </a:r>
          </a:p>
          <a:p>
            <a:pPr marL="228600" indent="-228600">
              <a:buFont typeface="+mj-lt"/>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Sun’s Effect on Climate Content Background Document and Common Student Ideas about the Sun’s Effect on Climate and Seasons.</a:t>
            </a:r>
          </a:p>
          <a:p>
            <a:pPr marL="228600" indent="-22860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1498895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Review the unit central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explore ideas about the Sun’s effect on climate from SEC lesson 5a.”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2279836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focus question will guide student learning throughout SEC lessons 5a and 5b.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to write the question in their science notebooks and draw a box around it. Make sure they leave space below the question to write a response later.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“The map on this slide shows the location of three US cities that are at approximately the same latitude: San Francisco, California; Colorado Springs, Colorado; and St. Louis, Missouri.”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5.3 in their lesson</a:t>
            </a:r>
            <a:r>
              <a:rPr lang="en-US" sz="1200" kern="1200" baseline="0" dirty="0">
                <a:solidFill>
                  <a:schemeClr val="tx1"/>
                </a:solidFill>
                <a:latin typeface="+mn-lt"/>
                <a:ea typeface="+mn-ea"/>
                <a:cs typeface="+mn-cs"/>
              </a:rPr>
              <a:t> plans binders </a:t>
            </a:r>
            <a:r>
              <a:rPr lang="en-US" sz="1200" kern="1200" dirty="0">
                <a:solidFill>
                  <a:schemeClr val="tx1"/>
                </a:solidFill>
                <a:latin typeface="+mn-lt"/>
                <a:ea typeface="+mn-ea"/>
                <a:cs typeface="+mn-cs"/>
              </a:rPr>
              <a:t>and refer to it throughout the investigation.</a:t>
            </a:r>
            <a:r>
              <a:rPr lang="en-US" sz="1050" kern="1200" dirty="0">
                <a:solidFill>
                  <a:schemeClr val="tx1"/>
                </a:solidFill>
                <a:latin typeface="+mn-lt"/>
                <a:ea typeface="+mn-ea"/>
                <a:cs typeface="+mn-cs"/>
              </a:rPr>
              <a:t> </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95910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“The data table on this slide lists average monthly temperatures for 12 months in each of the three US cities. The first column shows the names of the cities, the second column notes their latitude and elevation above sea level, and the remaining columns show the average monthly temperatures.”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7.6 (Investigating Temperatures at the Same Latitude) in their PD program binders and explain that they’ll work with an elbow partner to graph the temperature data on this handout. Make sure participants have three different-colored pencils for graphing their data.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2252186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“This slide lists step-by-step instructions for creating a line graph showing the temperature data for the three cities.”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copy of these instructions appears on the back of handout 7.6. Make sure to follow them carefully as you work on your graphs.”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2924108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pPr marL="0" lvl="1"/>
            <a:r>
              <a:rPr lang="en-US" sz="1200" kern="1200" dirty="0">
                <a:solidFill>
                  <a:schemeClr val="tx1"/>
                </a:solidFill>
                <a:latin typeface="+mn-lt"/>
                <a:ea typeface="+mn-ea"/>
                <a:cs typeface="+mn-cs"/>
              </a:rPr>
              <a:t>a. Read the instructions on the slide and highlight the note. Emphasize the importance of following the instructions carefully.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investigate temperature patterns in San Francisco, Colorado Springs, and St. Louis. Using the map and the data table on handout 7.6, plot the temperatures for each city on your own line graph. After completing your graphs, compare the temperature patterns for each city. Then discuss your observations and answer the questions on the handout as concisely as possible.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participants’ responses and elicit differing points of view.</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1118679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ideas about the Sun’s effect on climate from SEC lesson 5b.”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575043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continue thinking about this question during the next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this focus question will guide student learning throughout lesson 5b.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 we could improve?”</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97488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0" indent="0">
              <a:buFont typeface="+mj-lt"/>
              <a:buNone/>
            </a:pPr>
            <a:r>
              <a:rPr lang="en-US" sz="1200" kern="1200" dirty="0">
                <a:solidFill>
                  <a:schemeClr val="tx1"/>
                </a:solidFill>
                <a:latin typeface="+mn-lt"/>
                <a:ea typeface="+mn-ea"/>
                <a:cs typeface="+mn-cs"/>
              </a:rPr>
              <a:t>a. “For this investigation, you and your partner will continue working with this map and the line graphs you created showing the monthly temperature trends for the three US cities.”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3643756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instructions on the slide and remind participants to follow them carefully.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“Examine your line graph, the map showing the location of each city, and the elevation data for each city on your data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your observations with your partner and work together to develop several hypotheses to explain the temperature trends for each city.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hypotheses. Ask probe and challenge questions and elicit differing points of view.</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1118679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None/>
            </a:pPr>
            <a:r>
              <a:rPr lang="en-US" sz="1200" kern="1200" dirty="0">
                <a:solidFill>
                  <a:schemeClr val="tx1"/>
                </a:solidFill>
                <a:latin typeface="+mn-lt"/>
                <a:ea typeface="+mn-ea"/>
                <a:cs typeface="+mn-cs"/>
              </a:rPr>
              <a:t>a. Revisit the first content deepening focus question</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this focus question from SEC lessons 5a and 5b appears in the scope and sequence and on the overview page for each lesson in their lesson plans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a few participants to share their answers to this question with complete-sentence statements, using evidence from the investigations they just completed.</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responses, record key ideas on chart paper. Direct others to listen carefully to the responses and be prepared to agree, disagree, or add ideas from the investigations.</a:t>
            </a:r>
            <a:r>
              <a:rPr lang="en-US" dirty="0"/>
              <a:t> </a:t>
            </a:r>
            <a:endParaRPr lang="en-US" sz="10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fontAlgn="base"/>
            <a:r>
              <a:rPr lang="en-US" dirty="0"/>
              <a:t>a. Highlight the key science ideas on the slide that answer the first content deepening focus question. Emphasize that participants’ observations from the investigations and the evidence they gathered helped to shape the answer to this question. </a:t>
            </a:r>
          </a:p>
          <a:p>
            <a:pPr marL="0" lvl="1" fontAlgn="base"/>
            <a:endParaRPr lang="en-US" b="1" dirty="0"/>
          </a:p>
          <a:p>
            <a:pPr marL="0" lvl="1" fontAlgn="base"/>
            <a:r>
              <a:rPr lang="en-US" dirty="0"/>
              <a:t>b. </a:t>
            </a:r>
            <a:r>
              <a:rPr lang="en-US" b="1" dirty="0"/>
              <a:t>Whole group:</a:t>
            </a:r>
            <a:r>
              <a:rPr lang="en-US" dirty="0"/>
              <a:t> “Does everyone agree that these key ideas answer our focus question? Would you like to add or revise anything?”</a:t>
            </a:r>
          </a:p>
          <a:p>
            <a:endParaRPr lang="en-US" sz="1500" dirty="0"/>
          </a:p>
          <a:p>
            <a:r>
              <a:rPr lang="en-US" sz="1500" dirty="0"/>
              <a:t>c. Ask participants to write these key ideas under the focus question in their science notebooks.</a:t>
            </a:r>
            <a:r>
              <a:rPr lang="en-US" sz="1000" dirty="0"/>
              <a:t> </a:t>
            </a:r>
            <a:r>
              <a:rPr lang="en-US" dirty="0"/>
              <a:t> </a:t>
            </a:r>
          </a:p>
          <a:p>
            <a:pPr marL="220348" indent="-220348"/>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“Our next investigation is from SEC lesson 6a.”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3622241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focus question on the slide.</a:t>
            </a:r>
          </a:p>
          <a:p>
            <a:pPr marL="228600" lvl="1" indent="-228600">
              <a:buAutoNum type="alphaLcPeriod"/>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 Emphasize that this focus question will guide student learning throughout lesson 6a.</a:t>
            </a:r>
            <a:r>
              <a:rPr lang="en-US" dirty="0"/>
              <a:t> </a:t>
            </a:r>
          </a:p>
          <a:p>
            <a:pPr marL="0" lvl="1" indent="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c. Ask participants to write the</a:t>
            </a:r>
            <a:r>
              <a:rPr lang="en-US" sz="1200" kern="1200" baseline="0" dirty="0">
                <a:solidFill>
                  <a:schemeClr val="tx1"/>
                </a:solidFill>
                <a:latin typeface="+mn-lt"/>
                <a:ea typeface="+mn-ea"/>
                <a:cs typeface="+mn-cs"/>
              </a:rPr>
              <a:t> question</a:t>
            </a:r>
            <a:r>
              <a:rPr lang="en-US" sz="1200" kern="1200" dirty="0">
                <a:solidFill>
                  <a:schemeClr val="tx1"/>
                </a:solidFill>
                <a:latin typeface="+mn-lt"/>
                <a:ea typeface="+mn-ea"/>
                <a:cs typeface="+mn-cs"/>
              </a:rPr>
              <a:t> in their science notebooks and draw a box around it. Make sure they leave space below the question to write a response later.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“For this activity, we’ll work together as a group to investigate temperature patterns in soil and water samples when they’re heated and then are allowed to cool.”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7.7 (Uneven Heating) in their PD program binders and direct their attention to the list of supplies they’ll need.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check their supplies against the list on the handout. They should have a heat lamp; two plastic cups, one filled two thirds with fresh water, and one filled two thirds with soil; two thermometers; masking tape; a watch with a second hand; and two colored pencils for each participant.</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4000171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“In this investigation, we’ll measure the temperatures of water and soil samples at 3-minute intervals and record them on a data table like the one on this slide. First, we’ll take a baseline temperature before turning on the heat lamp. Then we’ll take readings every 3 minutes and record the temperatures in the corresponding columns on the data table. At 9 minutes, we’ll measure and record the temperatures and then turn off the heat lamp. As the soil and water samples cool, we’ll continue measuring and recording temperatures every 3 minutes. After the experiment is over, you’ll plot the data on graph paper.”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the instructions, data table, and graph in part 1 of handout 7.7.</a:t>
            </a:r>
            <a:r>
              <a:rPr lang="en-US" dirty="0"/>
              <a:t> </a:t>
            </a:r>
            <a:endParaRPr lang="en-US" sz="1200" kern="1200" dirty="0">
              <a:solidFill>
                <a:schemeClr val="tx1"/>
              </a:solidFill>
              <a:latin typeface="+mn-lt"/>
              <a:ea typeface="+mn-ea"/>
              <a:cs typeface="+mn-cs"/>
            </a:endParaRP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297571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lvl="1"/>
            <a:r>
              <a:rPr lang="en-US" sz="1200" kern="1200" dirty="0">
                <a:solidFill>
                  <a:schemeClr val="tx1"/>
                </a:solidFill>
                <a:latin typeface="+mn-lt"/>
                <a:ea typeface="+mn-ea"/>
                <a:cs typeface="+mn-cs"/>
              </a:rPr>
              <a:t>a. Have participants locate handout 6.2 (Lab Instructions for Uneven-Heating Demonstration) in their lesson plans binders.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Go over the instructions on the handout for setting up the experiment. Emphasize the importance of following the directions carefully.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asking volunteers to track the time for this investigation, it may be more efficient to track it yourself (using a wall clock with a second hand, a stopwatch, or the clock on your cell phone). However,</a:t>
            </a:r>
            <a:r>
              <a:rPr lang="en-US" sz="1200" kern="1200" baseline="0" dirty="0">
                <a:solidFill>
                  <a:schemeClr val="tx1"/>
                </a:solidFill>
                <a:latin typeface="+mn-lt"/>
                <a:ea typeface="+mn-ea"/>
                <a:cs typeface="+mn-cs"/>
              </a:rPr>
              <a:t> you may want to ask for one or more volunteers to take the temperature readings.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Before turning on the heat lamp, make sure participants record the baseline temperature of the soil and water samples on their data tables.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turning on the heat lamp, take temperature readings every 3 minutes. After the 9-minute reading, turn off the heat lamp and take three more readings at 12, 15, and 18 minutes.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participants have recorded all the temperature readings on their data tables, have them plot the data on the graph in handout 7.7 (page 2).</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63905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Read the questions on the slide.</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your observations with your partner and answer these questions as concisely as possible.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Ask probe and challenge questions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398993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a:t>
            </a:r>
            <a:r>
              <a:rPr lang="en-US" sz="1200" u="none" strike="noStrike" kern="1200" dirty="0" err="1">
                <a:solidFill>
                  <a:schemeClr val="tx1"/>
                </a:solidFill>
                <a:latin typeface="+mn-lt"/>
                <a:ea typeface="+mn-ea"/>
                <a:cs typeface="+mn-cs"/>
              </a:rPr>
              <a:t>RESPeCT</a:t>
            </a:r>
            <a:r>
              <a:rPr lang="en-US" sz="1200" u="none" strike="noStrike" kern="1200" dirty="0">
                <a:solidFill>
                  <a:schemeClr val="tx1"/>
                </a:solidFill>
                <a:latin typeface="+mn-lt"/>
                <a:ea typeface="+mn-ea"/>
                <a:cs typeface="+mn-cs"/>
              </a:rPr>
              <a:t> program and ask participants to think about areas where they could improve individually or as a group.</a:t>
            </a:r>
          </a:p>
          <a:p>
            <a:pPr lvl="0" fontAlgn="base"/>
            <a:endParaRPr lang="en-US" sz="1200" b="1" u="none" strike="noStrike" kern="1200" dirty="0">
              <a:solidFill>
                <a:schemeClr val="tx1"/>
              </a:solidFill>
              <a:latin typeface="+mn-lt"/>
              <a:ea typeface="+mn-ea"/>
              <a:cs typeface="+mn-cs"/>
            </a:endParaRPr>
          </a:p>
          <a:p>
            <a:pPr lvl="0" fontAlgn="base"/>
            <a:r>
              <a:rPr lang="en-US" sz="1200" b="0" u="none" strike="noStrike" kern="1200" dirty="0">
                <a:solidFill>
                  <a:schemeClr val="tx1"/>
                </a:solidFill>
                <a:latin typeface="+mn-lt"/>
                <a:ea typeface="+mn-ea"/>
                <a:cs typeface="+mn-cs"/>
              </a:rPr>
              <a:t>b. </a:t>
            </a:r>
            <a:r>
              <a:rPr lang="en-US" sz="1200" b="1" u="none" strike="noStrike" kern="1200" dirty="0">
                <a:solidFill>
                  <a:schemeClr val="tx1"/>
                </a:solidFill>
                <a:latin typeface="+mn-lt"/>
                <a:ea typeface="+mn-ea"/>
                <a:cs typeface="+mn-cs"/>
              </a:rPr>
              <a:t>Emphasize:</a:t>
            </a:r>
            <a:r>
              <a:rPr lang="en-US" sz="1200" u="none" strike="noStrike"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2316679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we’ll explore ideas about the Sun’s effect on climate from SEC lesson 6b.”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27744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focus question on the slide. </a:t>
            </a:r>
          </a:p>
          <a:p>
            <a:pPr marL="228600" lvl="1" indent="-228600">
              <a:buAutoNum type="alphaLcPeriod"/>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 Emphasize that this focus question will guide student learning throughout SEC lesson 6b.</a:t>
            </a:r>
            <a:r>
              <a:rPr lang="en-US" dirty="0"/>
              <a:t> </a:t>
            </a:r>
          </a:p>
          <a:p>
            <a:pPr marL="0" lvl="1" indent="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c. Ask participants to write the question in their science notebooks and draw a box around it. Make sure they leave space below the question to write a response later.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“In the</a:t>
            </a:r>
            <a:r>
              <a:rPr lang="en-US" sz="1200" kern="1200" baseline="0" dirty="0">
                <a:solidFill>
                  <a:schemeClr val="tx1"/>
                </a:solidFill>
                <a:latin typeface="+mn-lt"/>
                <a:ea typeface="+mn-ea"/>
                <a:cs typeface="+mn-cs"/>
              </a:rPr>
              <a:t> next </a:t>
            </a:r>
            <a:r>
              <a:rPr lang="en-US" sz="1200" kern="1200" dirty="0">
                <a:solidFill>
                  <a:schemeClr val="tx1"/>
                </a:solidFill>
                <a:latin typeface="+mn-lt"/>
                <a:ea typeface="+mn-ea"/>
                <a:cs typeface="+mn-cs"/>
              </a:rPr>
              <a:t>investigation, you and your partner will explore how elevation affects air temperature. Some of the illustrations on this slide are from the story you’ll be reading about an expedition to Mount Everest.”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6.3 (Climb to Cold) in their lesson plans binders.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3470985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a:t>
            </a:r>
            <a:r>
              <a:rPr lang="en-US" dirty="0"/>
              <a:t>1 min</a:t>
            </a:r>
          </a:p>
          <a:p>
            <a:endParaRPr lang="en-US" dirty="0"/>
          </a:p>
          <a:p>
            <a:pPr marL="0" lvl="1"/>
            <a:r>
              <a:rPr lang="en-US" sz="1200" kern="1200" dirty="0">
                <a:solidFill>
                  <a:schemeClr val="tx1"/>
                </a:solidFill>
                <a:latin typeface="+mn-lt"/>
                <a:ea typeface="+mn-ea"/>
                <a:cs typeface="+mn-cs"/>
              </a:rPr>
              <a:t>a. “This slide shows the data table and graph you’ll use for this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the data table and graph in part 2 of handout 7.7. Make sure each participant has three colored pencils (different colors) for making the graph.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2687822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Read the instructions and questions on the slide and remind participants to follow the handout instructions carefully.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story about the expedition to Mount Everest. At every stop sign you encounter in the story, record the elevation and temperature data on your data tables. Keep in mind that some locations won’t have temperature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completing the data table, plot the elevation data points for each location on the elevation graph in your handouts and write any temperature readings next to the data point.”</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91075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your observations with your partner and answer these questions as concisely as possible.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Ask probe and challenge questions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None/>
            </a:pPr>
            <a:r>
              <a:rPr lang="en-US" sz="1200" kern="1200" dirty="0">
                <a:solidFill>
                  <a:schemeClr val="tx1"/>
                </a:solidFill>
                <a:latin typeface="+mn-lt"/>
                <a:ea typeface="+mn-ea"/>
                <a:cs typeface="+mn-cs"/>
              </a:rPr>
              <a:t>a. Revisit the second and third content deepening focus questions.</a:t>
            </a:r>
          </a:p>
          <a:p>
            <a:pPr marL="228600" lvl="1" indent="-22860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Remind participants that these questions from SEC lessons 6a and 6b appear in the scope and sequence and on the overview page for each lesson in their lesson plans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a few participants to share their answers to these questions with complete-sentence statements, using</a:t>
            </a:r>
            <a:r>
              <a:rPr lang="en-US" sz="1200" kern="1200" baseline="0" dirty="0">
                <a:solidFill>
                  <a:schemeClr val="tx1"/>
                </a:solidFill>
                <a:latin typeface="+mn-lt"/>
                <a:ea typeface="+mn-ea"/>
                <a:cs typeface="+mn-cs"/>
              </a:rPr>
              <a:t> evidence </a:t>
            </a:r>
            <a:r>
              <a:rPr lang="en-US" sz="1800" kern="1200" dirty="0">
                <a:solidFill>
                  <a:schemeClr val="tx1"/>
                </a:solidFill>
                <a:latin typeface="+mn-lt"/>
                <a:ea typeface="+mn-ea"/>
                <a:cs typeface="+mn-cs"/>
              </a:rPr>
              <a:t>from the investigations they just completed.</a:t>
            </a:r>
            <a:r>
              <a:rPr lang="en-US" sz="1400" kern="1200" dirty="0">
                <a:solidFill>
                  <a:schemeClr val="tx1"/>
                </a:solidFill>
                <a:latin typeface="+mn-lt"/>
                <a:ea typeface="+mn-ea"/>
                <a:cs typeface="+mn-cs"/>
              </a:rPr>
              <a:t> </a:t>
            </a:r>
            <a:endParaRPr lang="en-US" sz="18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responses, record key ideas on chart paper. Direct others to listen carefully to the responses and be prepared to agree, disagree, or add ideas from the investigations.</a:t>
            </a:r>
            <a:r>
              <a:rPr lang="en-US" dirty="0"/>
              <a:t> </a:t>
            </a:r>
            <a:endParaRPr lang="en-US" sz="10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Highlight the key science ideas on the slide that answer the second and third content deepening focus questions. Emphasize that participants’ observations from the investigations and the evidence they gathered helped to shape the answers to these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“Does everyone agree that these key ideas answer the focus questions?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these key ideas under the focus questions in their science notebooks.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“Our next investigation is from SEC lesson 7a.”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781572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Read the focus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this focus question will guide student learning throughout SEC lessons 7a and 7b.</a:t>
            </a:r>
            <a:r>
              <a:rPr lang="en-US" dirty="0"/>
              <a:t>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Have participants write the question in their science notebooks and draw</a:t>
            </a:r>
            <a:r>
              <a:rPr lang="en-US" sz="1200" kern="1200" baseline="0" dirty="0">
                <a:solidFill>
                  <a:schemeClr val="tx1"/>
                </a:solidFill>
                <a:latin typeface="+mn-lt"/>
                <a:ea typeface="+mn-ea"/>
                <a:cs typeface="+mn-cs"/>
              </a:rPr>
              <a:t> a box around it</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Introduce the focus questions on the slide.</a:t>
            </a:r>
            <a:endParaRPr lang="en-US" dirty="0"/>
          </a:p>
          <a:p>
            <a:pPr eaLnBrk="1" hangingPunct="1"/>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“For this investigation, you and your partner will be assigned one of four team challenges that present different temperature scenarios. Each scenario will challenge you to apply what you’ve learned so far about the Sun’s effect on climate.”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have an odd number of participants, a </a:t>
            </a:r>
            <a:r>
              <a:rPr lang="en-US" sz="1200" kern="1200" dirty="0" err="1">
                <a:solidFill>
                  <a:schemeClr val="tx1"/>
                </a:solidFill>
                <a:latin typeface="+mn-lt"/>
                <a:ea typeface="+mn-ea"/>
                <a:cs typeface="+mn-cs"/>
              </a:rPr>
              <a:t>coleader</a:t>
            </a:r>
            <a:r>
              <a:rPr lang="en-US" sz="1200" kern="1200" dirty="0">
                <a:solidFill>
                  <a:schemeClr val="tx1"/>
                </a:solidFill>
                <a:latin typeface="+mn-lt"/>
                <a:ea typeface="+mn-ea"/>
                <a:cs typeface="+mn-cs"/>
              </a:rPr>
              <a:t> could pair up with the extra person for the challenge.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a:t>
            </a:r>
            <a:r>
              <a:rPr lang="en-US" sz="1200" kern="1200" baseline="0" dirty="0">
                <a:solidFill>
                  <a:schemeClr val="tx1"/>
                </a:solidFill>
                <a:latin typeface="+mn-lt"/>
                <a:ea typeface="+mn-ea"/>
                <a:cs typeface="+mn-cs"/>
              </a:rPr>
              <a:t> SEC lesson </a:t>
            </a:r>
            <a:r>
              <a:rPr lang="en-US" sz="1200" kern="1200" dirty="0">
                <a:solidFill>
                  <a:schemeClr val="tx1"/>
                </a:solidFill>
                <a:latin typeface="+mn-lt"/>
                <a:ea typeface="+mn-ea"/>
                <a:cs typeface="+mn-cs"/>
              </a:rPr>
              <a:t>handout 7.1 (Team Challenges) in their lesson plans</a:t>
            </a:r>
            <a:r>
              <a:rPr lang="en-US" sz="1200" kern="1200" baseline="0" dirty="0">
                <a:solidFill>
                  <a:schemeClr val="tx1"/>
                </a:solidFill>
                <a:latin typeface="+mn-lt"/>
                <a:ea typeface="+mn-ea"/>
                <a:cs typeface="+mn-cs"/>
              </a:rPr>
              <a:t> binders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Inform participants that following the challenge, each pair will briefly present their explanation to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27322168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Introduce challenge 1 and assign this scenario to one of the teams.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2709335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Introduce challenge 2 and assign this scenario to one of the teams.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extLst>
      <p:ext uri="{BB962C8B-B14F-4D97-AF65-F5344CB8AC3E}">
        <p14:creationId xmlns:p14="http://schemas.microsoft.com/office/powerpoint/2010/main" val="1827807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Introduce challenge 3 and assign this scenario to one of the teams.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3081930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Introduce challenge 4 and assign this scenario to one of the teams.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“Now let’s begin the team challenge!” </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Teams: </a:t>
            </a:r>
            <a:r>
              <a:rPr lang="en-US" sz="1200" kern="1200" dirty="0">
                <a:solidFill>
                  <a:schemeClr val="tx1"/>
                </a:solidFill>
                <a:latin typeface="+mn-lt"/>
                <a:ea typeface="+mn-ea"/>
                <a:cs typeface="+mn-cs"/>
              </a:rPr>
              <a:t>“First,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your assigned scenario on the handout and study the corresponding data. Then discuss your observations and develop a concise explanation to solve the challenge.</a:t>
            </a:r>
            <a:r>
              <a:rPr lang="en-US" sz="1200" kern="1200" baseline="0" dirty="0">
                <a:solidFill>
                  <a:schemeClr val="tx1"/>
                </a:solidFill>
                <a:latin typeface="+mn-lt"/>
                <a:ea typeface="+mn-ea"/>
                <a:cs typeface="+mn-cs"/>
              </a:rPr>
              <a:t> Record your team’s explanation in your science notebooks. </a:t>
            </a:r>
            <a:r>
              <a:rPr lang="en-US" sz="1200" kern="1200" dirty="0">
                <a:solidFill>
                  <a:schemeClr val="tx1"/>
                </a:solidFill>
                <a:latin typeface="+mn-lt"/>
                <a:ea typeface="+mn-ea"/>
                <a:cs typeface="+mn-cs"/>
              </a:rPr>
              <a:t>Afterward you’ll have time to prepare for your team presentations.”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extLst>
      <p:ext uri="{BB962C8B-B14F-4D97-AF65-F5344CB8AC3E}">
        <p14:creationId xmlns:p14="http://schemas.microsoft.com/office/powerpoint/2010/main" val="41209077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“In this final investigation, you’ll prepare for your team presentations and share your challenge solutions with the group.”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41019803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continue thinking about this question during our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this focus question will guide student thinking throughout lesson 7b.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Read the instructions on the slide and inform participants that each team will have 3 minutes to present their chart to the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teams adequate time to create their charts and prepare for their presentations. Before the presentations, have teams hang their charts where everyone will be able to see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1396340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lvl="1"/>
            <a:r>
              <a:rPr lang="en-US" sz="1200" kern="1200" dirty="0">
                <a:solidFill>
                  <a:schemeClr val="tx1"/>
                </a:solidFill>
                <a:latin typeface="+mn-lt"/>
                <a:ea typeface="+mn-ea"/>
                <a:cs typeface="+mn-cs"/>
              </a:rPr>
              <a:t>a. Before beginning the presentations, draw participants’ attention to the questions (in red) at the top of the slide and emphasize that keeping these questions in mind will help them stay on track during their presentations.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Call on each team one at a time to stand next to their chart, read their challenge scenario aloud, and deliver a concise 3-minute presentation, highlighting the key ideas and evidence on their chart.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each team finishes their presentation, allow 2 minutes for questions or comments from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1498114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“Ultimately, the goal of the team challenge is to give you an opportunity to use what you’ve learned so far about the Sun’s effect on climate to answer the unit central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question on the slide and give participants a minute</a:t>
            </a:r>
            <a:r>
              <a:rPr lang="en-US" sz="1200" kern="1200" baseline="0" dirty="0">
                <a:solidFill>
                  <a:schemeClr val="tx1"/>
                </a:solidFill>
                <a:latin typeface="+mn-lt"/>
                <a:ea typeface="+mn-ea"/>
                <a:cs typeface="+mn-cs"/>
              </a:rPr>
              <a:t> to write an answer in their science notebooks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in a few concise statements, using evidence from the SEC investigations.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responses, record key ideas on chart paper. Remind others to listen carefully to the responses and be prepared to agree, disagree, or add ideas from the investigations. Ask probe and challenge questions and elicit differing points of view.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“We’ll be focusing on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786954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1253888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a:t>
            </a:r>
            <a:r>
              <a:rPr lang="en-US" sz="1200" kern="1200" dirty="0" err="1">
                <a:solidFill>
                  <a:schemeClr val="tx1"/>
                </a:solidFill>
                <a:effectLst/>
                <a:latin typeface="+mn-lt"/>
                <a:ea typeface="+mn-ea"/>
                <a:cs typeface="+mn-cs"/>
              </a:rPr>
              <a:t>RESPeCT</a:t>
            </a:r>
            <a:r>
              <a:rPr lang="en-US" sz="1200" kern="1200" dirty="0">
                <a:solidFill>
                  <a:schemeClr val="tx1"/>
                </a:solidFill>
                <a:effectLst/>
                <a:latin typeface="+mn-lt"/>
                <a:ea typeface="+mn-ea"/>
                <a:cs typeface="+mn-cs"/>
              </a:rPr>
              <a:t> lesson plans.” </a:t>
            </a:r>
          </a:p>
          <a:p>
            <a:endParaRPr lang="en-US" sz="1200" kern="1200" dirty="0">
              <a:solidFill>
                <a:schemeClr val="tx1"/>
              </a:solidFill>
              <a:latin typeface="+mn-lt"/>
              <a:ea typeface="+mn-ea"/>
              <a:cs typeface="+mn-cs"/>
            </a:endParaRP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71</a:t>
            </a:fld>
            <a:endParaRPr lang="en-US"/>
          </a:p>
        </p:txBody>
      </p:sp>
    </p:spTree>
    <p:extLst>
      <p:ext uri="{BB962C8B-B14F-4D97-AF65-F5344CB8AC3E}">
        <p14:creationId xmlns:p14="http://schemas.microsoft.com/office/powerpoint/2010/main" val="18211554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72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b="0" kern="1200" dirty="0">
                <a:solidFill>
                  <a:schemeClr val="tx1"/>
                </a:solidFill>
                <a:latin typeface="+mn-lt"/>
                <a:ea typeface="+mn-ea"/>
                <a:cs typeface="+mn-cs"/>
              </a:rPr>
              <a:t>for participants </a:t>
            </a:r>
            <a:r>
              <a:rPr lang="en-US" sz="1200" kern="1200" dirty="0">
                <a:solidFill>
                  <a:schemeClr val="tx1"/>
                </a:solidFill>
                <a:latin typeface="+mn-lt"/>
                <a:ea typeface="+mn-ea"/>
                <a:cs typeface="+mn-cs"/>
              </a:rPr>
              <a:t>to think about today’s session and write their reflections and feedback on the Daily Reflections sheet (handout 7.8 in PD program binder).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(13 min):</a:t>
            </a:r>
            <a:r>
              <a:rPr lang="en-US" sz="1200" kern="1200" dirty="0">
                <a:solidFill>
                  <a:schemeClr val="tx1"/>
                </a:solidFill>
                <a:latin typeface="+mn-lt"/>
                <a:ea typeface="+mn-ea"/>
                <a:cs typeface="+mn-cs"/>
              </a:rPr>
              <a:t> Divide participants into two groups and have each group make a chart identifying the purpose and key features of strategy D described in their SCSL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(12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365760" indent="-18288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365760" indent="-18288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365760" indent="-18288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365760" indent="-18288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51334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5797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59776065"/>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embed/vIIkwg7Mja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embed/RhbCkhQr0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embed/kV_Y8yTcL6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646331"/>
          </a:xfrm>
          <a:prstGeom prst="rect">
            <a:avLst/>
          </a:prstGeom>
          <a:noFill/>
        </p:spPr>
        <p:txBody>
          <a:bodyPr wrap="square" rtlCol="0">
            <a:spAutoFit/>
          </a:bodyPr>
          <a:lstStyle/>
          <a:p>
            <a:r>
              <a:rPr lang="en-US" sz="3600" dirty="0">
                <a:solidFill>
                  <a:srgbClr val="1F497D"/>
                </a:solidFill>
                <a:latin typeface="Calibri"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1: Tray-and-Globe Model</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description of the content representation in </a:t>
            </a:r>
            <a:r>
              <a:rPr lang="en-US" sz="3200" b="1" dirty="0"/>
              <a:t>Analysis Guide D1 </a:t>
            </a:r>
            <a:r>
              <a:rPr lang="en-US" sz="3200" dirty="0"/>
              <a:t>(page 1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r>
              <a:rPr lang="en-US" sz="3800" dirty="0"/>
              <a:t>Content Representation 1: Tray-and-Globe Model</a:t>
            </a: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238500" y="1529862"/>
            <a:ext cx="2667000" cy="5128455"/>
          </a:xfrm>
          <a:prstGeom prst="rect">
            <a:avLst/>
          </a:prstGeom>
        </p:spPr>
      </p:pic>
    </p:spTree>
    <p:extLst>
      <p:ext uri="{BB962C8B-B14F-4D97-AF65-F5344CB8AC3E}">
        <p14:creationId xmlns:p14="http://schemas.microsoft.com/office/powerpoint/2010/main" val="128188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1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2: The Sun’s Incoming Energy</a:t>
            </a:r>
          </a:p>
        </p:txBody>
      </p:sp>
      <p:sp>
        <p:nvSpPr>
          <p:cNvPr id="3" name="Content Placeholder 2"/>
          <p:cNvSpPr>
            <a:spLocks noGrp="1"/>
          </p:cNvSpPr>
          <p:nvPr>
            <p:ph idx="1"/>
          </p:nvPr>
        </p:nvSpPr>
        <p:spPr>
          <a:xfrm>
            <a:off x="609600" y="1981200"/>
            <a:ext cx="8229600" cy="3124200"/>
          </a:xfrm>
        </p:spPr>
        <p:txBody>
          <a:bodyPr/>
          <a:lstStyle/>
          <a:p>
            <a:pPr marL="365760" indent="-365760">
              <a:spcBef>
                <a:spcPts val="0"/>
              </a:spcBef>
              <a:spcAft>
                <a:spcPts val="1200"/>
              </a:spcAft>
            </a:pPr>
            <a:r>
              <a:rPr lang="en-US" sz="3200" dirty="0"/>
              <a:t>Read the main learning goal and description of the content representation in </a:t>
            </a:r>
            <a:r>
              <a:rPr lang="en-US" sz="3200" b="1" dirty="0"/>
              <a:t>Analysis Guide D2</a:t>
            </a:r>
            <a:r>
              <a:rPr lang="en-US" sz="3200" dirty="0"/>
              <a:t> (page 2 of handout 7.1).</a:t>
            </a:r>
          </a:p>
          <a:p>
            <a:pPr marL="365760" indent="-365760">
              <a:spcBef>
                <a:spcPts val="0"/>
              </a:spcBef>
              <a:spcAft>
                <a:spcPts val="1200"/>
              </a:spcAft>
            </a:pPr>
            <a:r>
              <a:rPr lang="en-US" sz="3200" dirty="0"/>
              <a:t>Use your experience with this content representation to complete part 1 of the analysis guide.</a:t>
            </a:r>
          </a:p>
        </p:txBody>
      </p:sp>
    </p:spTree>
    <p:extLst>
      <p:ext uri="{BB962C8B-B14F-4D97-AF65-F5344CB8AC3E}">
        <p14:creationId xmlns:p14="http://schemas.microsoft.com/office/powerpoint/2010/main" val="2088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14400"/>
          </a:xfrm>
        </p:spPr>
        <p:txBody>
          <a:bodyPr>
            <a:noAutofit/>
          </a:bodyPr>
          <a:lstStyle/>
          <a:p>
            <a:r>
              <a:rPr lang="en-US" sz="3800" dirty="0"/>
              <a:t>Content Representation 2: The Sun’s Incoming Energy</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8984"/>
          <a:stretch/>
        </p:blipFill>
        <p:spPr bwMode="auto">
          <a:xfrm>
            <a:off x="978090" y="2057400"/>
            <a:ext cx="7187821" cy="464121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933700" y="1688068"/>
            <a:ext cx="3276600" cy="369332"/>
          </a:xfrm>
          <a:prstGeom prst="rect">
            <a:avLst/>
          </a:prstGeom>
          <a:noFill/>
        </p:spPr>
        <p:txBody>
          <a:bodyPr wrap="square" rtlCol="0">
            <a:spAutoFit/>
          </a:bodyPr>
          <a:lstStyle/>
          <a:p>
            <a:r>
              <a:rPr lang="en-US" b="1" dirty="0"/>
              <a:t>The Sun’s Incoming Energy</a:t>
            </a:r>
          </a:p>
        </p:txBody>
      </p:sp>
    </p:spTree>
    <p:extLst>
      <p:ext uri="{BB962C8B-B14F-4D97-AF65-F5344CB8AC3E}">
        <p14:creationId xmlns:p14="http://schemas.microsoft.com/office/powerpoint/2010/main" val="40547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2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3: Two-Flashlights-and-Globe Model</a:t>
            </a:r>
          </a:p>
        </p:txBody>
      </p:sp>
      <p:sp>
        <p:nvSpPr>
          <p:cNvPr id="3" name="Content Placeholder 2"/>
          <p:cNvSpPr>
            <a:spLocks noGrp="1"/>
          </p:cNvSpPr>
          <p:nvPr>
            <p:ph idx="1"/>
          </p:nvPr>
        </p:nvSpPr>
        <p:spPr>
          <a:xfrm>
            <a:off x="609600" y="1981200"/>
            <a:ext cx="8229600" cy="3124200"/>
          </a:xfrm>
        </p:spPr>
        <p:txBody>
          <a:bodyPr/>
          <a:lstStyle/>
          <a:p>
            <a:pPr marL="0" indent="-365760">
              <a:spcBef>
                <a:spcPts val="0"/>
              </a:spcBef>
              <a:spcAft>
                <a:spcPts val="1200"/>
              </a:spcAft>
              <a:buNone/>
            </a:pPr>
            <a:r>
              <a:rPr lang="en-US" sz="3200" dirty="0"/>
              <a:t>Read the main learning goal and description of the content representation in </a:t>
            </a:r>
            <a:r>
              <a:rPr lang="en-US" sz="3200" b="1" dirty="0"/>
              <a:t>Analysis Guide D3 </a:t>
            </a:r>
            <a:r>
              <a:rPr lang="en-US" sz="3200" dirty="0"/>
              <a:t>(page 3 of handout 7.1).</a:t>
            </a:r>
          </a:p>
        </p:txBody>
      </p:sp>
    </p:spTree>
    <p:extLst>
      <p:ext uri="{BB962C8B-B14F-4D97-AF65-F5344CB8AC3E}">
        <p14:creationId xmlns:p14="http://schemas.microsoft.com/office/powerpoint/2010/main" val="20882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800" dirty="0"/>
              <a:t>Content Representation 3: Two-Flashlights-and-Globe Model</a:t>
            </a:r>
          </a:p>
        </p:txBody>
      </p:sp>
      <p:pic>
        <p:nvPicPr>
          <p:cNvPr id="4" name="Picture 3"/>
          <p:cNvPicPr>
            <a:picLocks noChangeAspect="1"/>
          </p:cNvPicPr>
          <p:nvPr/>
        </p:nvPicPr>
        <p:blipFill>
          <a:blip r:embed="rId3" cstate="print"/>
          <a:stretch>
            <a:fillRect/>
          </a:stretch>
        </p:blipFill>
        <p:spPr>
          <a:xfrm>
            <a:off x="1142550" y="2018099"/>
            <a:ext cx="6858899" cy="4041001"/>
          </a:xfrm>
          <a:prstGeom prst="rect">
            <a:avLst/>
          </a:prstGeom>
        </p:spPr>
      </p:pic>
    </p:spTree>
    <p:extLst>
      <p:ext uri="{BB962C8B-B14F-4D97-AF65-F5344CB8AC3E}">
        <p14:creationId xmlns:p14="http://schemas.microsoft.com/office/powerpoint/2010/main" val="209981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Agenda for Day 7</a:t>
            </a:r>
          </a:p>
        </p:txBody>
      </p:sp>
      <p:sp>
        <p:nvSpPr>
          <p:cNvPr id="3" name="Content Placeholder 2"/>
          <p:cNvSpPr>
            <a:spLocks noGrp="1"/>
          </p:cNvSpPr>
          <p:nvPr>
            <p:ph idx="1"/>
          </p:nvPr>
        </p:nvSpPr>
        <p:spPr>
          <a:xfrm>
            <a:off x="685800" y="1371600"/>
            <a:ext cx="8229600" cy="5181600"/>
          </a:xfrm>
        </p:spPr>
        <p:txBody>
          <a:bodyPr/>
          <a:lstStyle/>
          <a:p>
            <a:pPr marL="365760" indent="-365760">
              <a:spcBef>
                <a:spcPts val="600"/>
              </a:spcBef>
            </a:pPr>
            <a:r>
              <a:rPr lang="en-US" sz="3200" dirty="0"/>
              <a:t>Day-6 reflections</a:t>
            </a:r>
          </a:p>
          <a:p>
            <a:pPr marL="365760" indent="-365760">
              <a:spcBef>
                <a:spcPts val="300"/>
              </a:spcBef>
            </a:pPr>
            <a:r>
              <a:rPr lang="en-US" sz="3200" dirty="0"/>
              <a:t>Focus questions</a:t>
            </a:r>
          </a:p>
          <a:p>
            <a:pPr marL="365760" indent="-365760">
              <a:spcBef>
                <a:spcPts val="300"/>
              </a:spcBef>
            </a:pPr>
            <a:r>
              <a:rPr lang="en-US" sz="3200" dirty="0"/>
              <a:t>Introducing SCSL strategy D</a:t>
            </a:r>
          </a:p>
          <a:p>
            <a:pPr marL="365760" indent="-365760">
              <a:spcBef>
                <a:spcPts val="300"/>
              </a:spcBef>
            </a:pPr>
            <a:r>
              <a:rPr lang="en-US" sz="3200" dirty="0"/>
              <a:t>Sample analysis of content representations</a:t>
            </a:r>
          </a:p>
          <a:p>
            <a:pPr marL="365760" indent="-365760">
              <a:spcBef>
                <a:spcPts val="300"/>
              </a:spcBef>
            </a:pPr>
            <a:r>
              <a:rPr lang="en-US" sz="3200" dirty="0"/>
              <a:t>Lesson analysis: SCSL strategy D</a:t>
            </a:r>
          </a:p>
          <a:p>
            <a:pPr marL="365760" indent="-365760">
              <a:spcBef>
                <a:spcPts val="300"/>
              </a:spcBef>
            </a:pPr>
            <a:r>
              <a:rPr lang="en-US" sz="3200" dirty="0"/>
              <a:t>Lunch</a:t>
            </a:r>
          </a:p>
          <a:p>
            <a:pPr marL="365760" indent="-365760">
              <a:spcBef>
                <a:spcPts val="300"/>
              </a:spcBef>
            </a:pPr>
            <a:r>
              <a:rPr lang="en-US" sz="3200" dirty="0"/>
              <a:t>Content deepening: the Sun’s effect on climate</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3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and models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1066800"/>
          </a:xfrm>
        </p:spPr>
        <p:txBody>
          <a:bodyPr>
            <a:noAutofit/>
          </a:bodyPr>
          <a:lstStyle/>
          <a:p>
            <a:r>
              <a:rPr lang="en-US" sz="3800" dirty="0"/>
              <a:t>Lesson Analysis 1: Strategy D (Earth-Sun Model)</a:t>
            </a:r>
          </a:p>
        </p:txBody>
      </p:sp>
      <p:sp>
        <p:nvSpPr>
          <p:cNvPr id="3" name="Content Placeholder 2"/>
          <p:cNvSpPr>
            <a:spLocks noGrp="1"/>
          </p:cNvSpPr>
          <p:nvPr>
            <p:ph idx="1"/>
          </p:nvPr>
        </p:nvSpPr>
        <p:spPr>
          <a:xfrm>
            <a:off x="533400" y="1752600"/>
            <a:ext cx="8229600" cy="4800600"/>
          </a:xfrm>
        </p:spPr>
        <p:txBody>
          <a:bodyPr/>
          <a:lstStyle/>
          <a:p>
            <a:pPr marL="365760" indent="-365760">
              <a:lnSpc>
                <a:spcPct val="80000"/>
              </a:lnSpc>
              <a:spcBef>
                <a:spcPts val="0"/>
              </a:spcBef>
              <a:spcAft>
                <a:spcPts val="600"/>
              </a:spcAft>
              <a:buAutoNum type="arabicPeriod"/>
            </a:pPr>
            <a:r>
              <a:rPr lang="en-US" sz="3000" dirty="0"/>
              <a:t>Read the context for the first video clip at the top of the transcript (handout 7.3).</a:t>
            </a:r>
          </a:p>
          <a:p>
            <a:pPr marL="365760" indent="-365760">
              <a:lnSpc>
                <a:spcPct val="80000"/>
              </a:lnSpc>
              <a:spcBef>
                <a:spcPts val="800"/>
              </a:spcBef>
              <a:spcAft>
                <a:spcPts val="0"/>
              </a:spcAft>
              <a:buAutoNum type="arabicPeriod"/>
            </a:pPr>
            <a:r>
              <a:rPr lang="en-US" sz="3000" dirty="0"/>
              <a:t>Read the main learning goal and description of the content representation at the top of </a:t>
            </a:r>
            <a:r>
              <a:rPr lang="en-US" sz="3000" b="1" dirty="0"/>
              <a:t>Analysis Guide D4</a:t>
            </a:r>
            <a:r>
              <a:rPr lang="en-US" sz="3000" dirty="0"/>
              <a:t>.</a:t>
            </a:r>
          </a:p>
          <a:p>
            <a:pPr marL="365760" indent="-365760">
              <a:lnSpc>
                <a:spcPct val="80000"/>
              </a:lnSpc>
              <a:spcBef>
                <a:spcPts val="8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lnSpc>
                <a:spcPct val="80000"/>
              </a:lnSpc>
              <a:spcBef>
                <a:spcPts val="800"/>
              </a:spcBef>
              <a:spcAft>
                <a:spcPts val="0"/>
              </a:spcAft>
              <a:buAutoNum type="arabicPeriod"/>
            </a:pPr>
            <a:r>
              <a:rPr lang="en-US" sz="3000" dirty="0"/>
              <a:t>Work with a partner to complete part 1 of the analysis guide.</a:t>
            </a:r>
          </a:p>
          <a:p>
            <a:pPr marL="365760" indent="-365760">
              <a:lnSpc>
                <a:spcPct val="80000"/>
              </a:lnSpc>
              <a:spcBef>
                <a:spcPts val="800"/>
              </a:spcBef>
              <a:spcAft>
                <a:spcPts val="0"/>
              </a:spcAft>
              <a:buAutoNum type="arabicPeriod"/>
            </a:pPr>
            <a:r>
              <a:rPr lang="en-US" sz="3000" dirty="0"/>
              <a:t>Share your responses with the group.</a:t>
            </a:r>
          </a:p>
        </p:txBody>
      </p:sp>
      <p:sp>
        <p:nvSpPr>
          <p:cNvPr id="4" name="TextBox 3"/>
          <p:cNvSpPr txBox="1"/>
          <p:nvPr/>
        </p:nvSpPr>
        <p:spPr>
          <a:xfrm>
            <a:off x="2971800" y="6096000"/>
            <a:ext cx="5867400" cy="369332"/>
          </a:xfrm>
          <a:prstGeom prst="rect">
            <a:avLst/>
          </a:prstGeom>
          <a:noFill/>
        </p:spPr>
        <p:txBody>
          <a:bodyPr wrap="square" rtlCol="0">
            <a:spAutoFit/>
          </a:bodyPr>
          <a:lstStyle/>
          <a:p>
            <a:r>
              <a:rPr lang="en-US" dirty="0">
                <a:solidFill>
                  <a:srgbClr val="0070C0"/>
                </a:solidFill>
                <a:latin typeface="Calibri" pitchFamily="34" charset="0"/>
              </a:rPr>
              <a:t>Link to Video Clip 7.1: </a:t>
            </a:r>
            <a:r>
              <a:rPr lang="en-US" dirty="0">
                <a:solidFill>
                  <a:srgbClr val="0070C0"/>
                </a:solidFill>
                <a:latin typeface="Calibri" pitchFamily="34" charset="0"/>
                <a:hlinkClick r:id="rId3"/>
              </a:rPr>
              <a:t>7.1_stella_SEC_kawamura_c1–c3</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533400"/>
            <a:ext cx="8382000" cy="990600"/>
          </a:xfrm>
        </p:spPr>
        <p:txBody>
          <a:bodyPr>
            <a:noAutofit/>
          </a:bodyPr>
          <a:lstStyle/>
          <a:p>
            <a:r>
              <a:rPr lang="en-US" sz="3800" dirty="0"/>
              <a:t>Lesson Analysis 1: Strategy D (Earth-Sun Model)</a:t>
            </a:r>
          </a:p>
        </p:txBody>
      </p:sp>
      <p:sp>
        <p:nvSpPr>
          <p:cNvPr id="3" name="Content Placeholder 2"/>
          <p:cNvSpPr>
            <a:spLocks noGrp="1"/>
          </p:cNvSpPr>
          <p:nvPr>
            <p:ph idx="1"/>
          </p:nvPr>
        </p:nvSpPr>
        <p:spPr>
          <a:xfrm>
            <a:off x="533400" y="1676400"/>
            <a:ext cx="8305800" cy="4876800"/>
          </a:xfrm>
        </p:spPr>
        <p:txBody>
          <a:bodyPr>
            <a:normAutofit fontScale="92500" lnSpcReduction="10000"/>
          </a:bodyPr>
          <a:lstStyle/>
          <a:p>
            <a:pPr marL="0" indent="0">
              <a:spcBef>
                <a:spcPts val="0"/>
              </a:spcBef>
              <a:buNone/>
            </a:pPr>
            <a:r>
              <a:rPr lang="en-US" sz="3100" b="1" dirty="0"/>
              <a:t>Part 2</a:t>
            </a:r>
            <a:endParaRPr lang="en-US" sz="3100" dirty="0"/>
          </a:p>
          <a:p>
            <a:pPr marL="365760" indent="-365760">
              <a:spcBef>
                <a:spcPts val="600"/>
              </a:spcBef>
              <a:buFont typeface="+mj-lt"/>
              <a:buAutoNum type="arabicPeriod"/>
            </a:pPr>
            <a:r>
              <a:rPr lang="en-US" sz="3100" dirty="0"/>
              <a:t>Are students engaged in modifying or creating the content representation?</a:t>
            </a:r>
          </a:p>
          <a:p>
            <a:pPr marL="365760" indent="-365760">
              <a:buFont typeface="+mj-lt"/>
              <a:buAutoNum type="arabicPeriod"/>
            </a:pPr>
            <a:r>
              <a:rPr lang="en-US" sz="3100" dirty="0"/>
              <a:t>Are students engaged in analyzing the meaning of the content representation?</a:t>
            </a:r>
          </a:p>
          <a:p>
            <a:pPr marL="365760" indent="-365760">
              <a:buFont typeface="+mj-lt"/>
              <a:buAutoNum type="arabicPeriod"/>
            </a:pPr>
            <a:r>
              <a:rPr lang="en-US" sz="3100" dirty="0"/>
              <a:t>Are students engaged in critiquing the content representation?</a:t>
            </a:r>
          </a:p>
          <a:p>
            <a:pPr marL="0" indent="0">
              <a:spcBef>
                <a:spcPts val="1200"/>
              </a:spcBef>
              <a:buNone/>
            </a:pPr>
            <a:r>
              <a:rPr lang="en-US" sz="3100" b="1" dirty="0"/>
              <a:t>Part 3</a:t>
            </a:r>
          </a:p>
          <a:p>
            <a:pPr marL="0" indent="0">
              <a:spcBef>
                <a:spcPts val="0"/>
              </a:spcBef>
              <a:buNone/>
            </a:pPr>
            <a:r>
              <a:rPr lang="en-US" sz="31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49086" cy="1066799"/>
          </a:xfrm>
        </p:spPr>
        <p:txBody>
          <a:bodyPr>
            <a:noAutofit/>
          </a:bodyPr>
          <a:lstStyle/>
          <a:p>
            <a:r>
              <a:rPr lang="en-US" sz="3800" dirty="0"/>
              <a:t>Lesson Analysis 2: Strategy D (Earth-Sun Model)</a:t>
            </a:r>
          </a:p>
        </p:txBody>
      </p:sp>
      <p:sp>
        <p:nvSpPr>
          <p:cNvPr id="3" name="Content Placeholder 2"/>
          <p:cNvSpPr>
            <a:spLocks noGrp="1"/>
          </p:cNvSpPr>
          <p:nvPr>
            <p:ph idx="1"/>
          </p:nvPr>
        </p:nvSpPr>
        <p:spPr>
          <a:xfrm>
            <a:off x="609600" y="1752600"/>
            <a:ext cx="8229600" cy="4724400"/>
          </a:xfrm>
        </p:spPr>
        <p:txBody>
          <a:bodyPr/>
          <a:lstStyle/>
          <a:p>
            <a:pPr marL="365760" indent="-365760">
              <a:lnSpc>
                <a:spcPct val="80000"/>
              </a:lnSpc>
              <a:spcBef>
                <a:spcPts val="0"/>
              </a:spcBef>
              <a:spcAft>
                <a:spcPts val="1200"/>
              </a:spcAft>
              <a:buAutoNum type="arabicPeriod"/>
            </a:pPr>
            <a:r>
              <a:rPr lang="en-US" sz="3000" dirty="0"/>
              <a:t>Read the context for the second video clip at the top of the transcript (handout 7.4).</a:t>
            </a:r>
          </a:p>
          <a:p>
            <a:pPr marL="365760" indent="-365760">
              <a:lnSpc>
                <a:spcPct val="80000"/>
              </a:lnSpc>
              <a:spcBef>
                <a:spcPts val="0"/>
              </a:spcBef>
              <a:spcAft>
                <a:spcPts val="1200"/>
              </a:spcAft>
              <a:buAutoNum type="arabicPeriod"/>
            </a:pPr>
            <a:r>
              <a:rPr lang="en-US" sz="3000" dirty="0"/>
              <a:t>Review the main learning goal and description of the content representation at the top of </a:t>
            </a:r>
            <a:r>
              <a:rPr lang="en-US" sz="3000" b="1" dirty="0"/>
              <a:t>Analysis Guide D5</a:t>
            </a:r>
            <a:r>
              <a:rPr lang="en-US" sz="3000" dirty="0"/>
              <a:t>.</a:t>
            </a:r>
          </a:p>
          <a:p>
            <a:pPr marL="365760" indent="-365760">
              <a:lnSpc>
                <a:spcPct val="80000"/>
              </a:lnSpc>
              <a:spcBef>
                <a:spcPts val="0"/>
              </a:spcBef>
              <a:spcAft>
                <a:spcPts val="1200"/>
              </a:spcAft>
              <a:buAutoNum type="arabicPeriod"/>
            </a:pPr>
            <a:r>
              <a:rPr lang="en-US" sz="3000" dirty="0"/>
              <a:t>Watch the video clip, keeping in mind the criteria for part 2 of the analysis guide and looking for ways the content representation might be improved (part 3).</a:t>
            </a:r>
          </a:p>
          <a:p>
            <a:pPr marL="365760" indent="-365760">
              <a:lnSpc>
                <a:spcPct val="80000"/>
              </a:lnSpc>
              <a:spcBef>
                <a:spcPts val="0"/>
              </a:spcBef>
              <a:spcAft>
                <a:spcPts val="1200"/>
              </a:spcAft>
              <a:buAutoNum type="arabicPeriod"/>
            </a:pPr>
            <a:r>
              <a:rPr lang="en-US" sz="3000" b="1" dirty="0"/>
              <a:t>Pairs: </a:t>
            </a:r>
            <a:r>
              <a:rPr lang="en-US" sz="3000" dirty="0"/>
              <a:t>Complete parts 2 and 3 of the analysis guide.</a:t>
            </a:r>
          </a:p>
        </p:txBody>
      </p:sp>
      <p:sp>
        <p:nvSpPr>
          <p:cNvPr id="4" name="TextBox 3"/>
          <p:cNvSpPr txBox="1"/>
          <p:nvPr/>
        </p:nvSpPr>
        <p:spPr>
          <a:xfrm>
            <a:off x="3429000" y="6172200"/>
            <a:ext cx="5334000" cy="369332"/>
          </a:xfrm>
          <a:prstGeom prst="rect">
            <a:avLst/>
          </a:prstGeom>
          <a:noFill/>
        </p:spPr>
        <p:txBody>
          <a:bodyPr wrap="square" rtlCol="0">
            <a:spAutoFit/>
          </a:bodyPr>
          <a:lstStyle/>
          <a:p>
            <a:r>
              <a:rPr lang="en-US" dirty="0">
                <a:solidFill>
                  <a:srgbClr val="0070C0"/>
                </a:solidFill>
                <a:latin typeface="Calibri" pitchFamily="34" charset="0"/>
              </a:rPr>
              <a:t>Link to Video Clip 7.2: </a:t>
            </a:r>
            <a:r>
              <a:rPr lang="en-US" dirty="0">
                <a:solidFill>
                  <a:srgbClr val="0070C0"/>
                </a:solidFill>
                <a:latin typeface="Calibri" pitchFamily="34" charset="0"/>
                <a:hlinkClick r:id="rId3"/>
              </a:rPr>
              <a:t>7.2_stella_SEC_hannigan_L6_c6</a:t>
            </a:r>
            <a:endParaRPr lang="en-US" dirty="0">
              <a:solidFill>
                <a:srgbClr val="0070C0"/>
              </a:solidFill>
              <a:latin typeface="Calibri" pitchFamily="34" charset="0"/>
            </a:endParaRPr>
          </a:p>
        </p:txBody>
      </p:sp>
    </p:spTree>
    <p:extLst>
      <p:ext uri="{BB962C8B-B14F-4D97-AF65-F5344CB8AC3E}">
        <p14:creationId xmlns:p14="http://schemas.microsoft.com/office/powerpoint/2010/main" val="378886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57200"/>
            <a:ext cx="8458200" cy="990600"/>
          </a:xfrm>
        </p:spPr>
        <p:txBody>
          <a:bodyPr>
            <a:noAutofit/>
          </a:bodyPr>
          <a:lstStyle/>
          <a:p>
            <a:r>
              <a:rPr lang="en-US" sz="3800" dirty="0"/>
              <a:t>Lesson Analysis 2: Strategy D (Earth-Sun Model)</a:t>
            </a:r>
          </a:p>
        </p:txBody>
      </p:sp>
      <p:sp>
        <p:nvSpPr>
          <p:cNvPr id="3" name="Content Placeholder 2"/>
          <p:cNvSpPr>
            <a:spLocks noGrp="1"/>
          </p:cNvSpPr>
          <p:nvPr>
            <p:ph idx="1"/>
          </p:nvPr>
        </p:nvSpPr>
        <p:spPr>
          <a:xfrm>
            <a:off x="533400" y="1524000"/>
            <a:ext cx="83820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914400"/>
          </a:xfrm>
        </p:spPr>
        <p:txBody>
          <a:bodyPr>
            <a:noAutofit/>
          </a:bodyPr>
          <a:lstStyle/>
          <a:p>
            <a:r>
              <a:rPr lang="en-US" sz="3800" dirty="0"/>
              <a:t>Lesson Analysis 3: Strategy D (Earth-Sun Model)</a:t>
            </a:r>
          </a:p>
        </p:txBody>
      </p:sp>
      <p:sp>
        <p:nvSpPr>
          <p:cNvPr id="3" name="Content Placeholder 2"/>
          <p:cNvSpPr>
            <a:spLocks noGrp="1"/>
          </p:cNvSpPr>
          <p:nvPr>
            <p:ph idx="1"/>
          </p:nvPr>
        </p:nvSpPr>
        <p:spPr>
          <a:xfrm>
            <a:off x="533400" y="1752600"/>
            <a:ext cx="8229600" cy="4953000"/>
          </a:xfrm>
        </p:spPr>
        <p:txBody>
          <a:bodyPr/>
          <a:lstStyle/>
          <a:p>
            <a:pPr marL="365760" indent="-365760">
              <a:lnSpc>
                <a:spcPct val="80000"/>
              </a:lnSpc>
              <a:spcBef>
                <a:spcPts val="0"/>
              </a:spcBef>
              <a:spcAft>
                <a:spcPts val="0"/>
              </a:spcAft>
              <a:buAutoNum type="arabicPeriod"/>
            </a:pPr>
            <a:r>
              <a:rPr lang="en-US" sz="3000" dirty="0"/>
              <a:t>Read the context for the final video clip at the top of the transcript (handout 7.5).</a:t>
            </a:r>
          </a:p>
          <a:p>
            <a:pPr marL="365760" indent="-365760">
              <a:lnSpc>
                <a:spcPct val="80000"/>
              </a:lnSpc>
              <a:spcBef>
                <a:spcPts val="800"/>
              </a:spcBef>
              <a:spcAft>
                <a:spcPts val="0"/>
              </a:spcAft>
              <a:buAutoNum type="arabicPeriod"/>
            </a:pPr>
            <a:r>
              <a:rPr lang="en-US" sz="3000" dirty="0"/>
              <a:t>Read the main learning goal and description of the content representation at the top of </a:t>
            </a:r>
            <a:r>
              <a:rPr lang="en-US" sz="3000" b="1" dirty="0"/>
              <a:t>Analysis Guide D6</a:t>
            </a:r>
            <a:r>
              <a:rPr lang="en-US" sz="3000" dirty="0"/>
              <a:t>.</a:t>
            </a:r>
          </a:p>
          <a:p>
            <a:pPr marL="365760" indent="-365760">
              <a:lnSpc>
                <a:spcPct val="80000"/>
              </a:lnSpc>
              <a:spcBef>
                <a:spcPts val="8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lnSpc>
                <a:spcPct val="80000"/>
              </a:lnSpc>
              <a:spcBef>
                <a:spcPts val="800"/>
              </a:spcBef>
              <a:spcAft>
                <a:spcPts val="0"/>
              </a:spcAft>
              <a:buAutoNum type="arabicPeriod"/>
            </a:pPr>
            <a:r>
              <a:rPr lang="en-US" sz="3000" dirty="0"/>
              <a:t>Work with a partner to complete part 1 of the analysis guide.</a:t>
            </a:r>
          </a:p>
          <a:p>
            <a:pPr marL="365760" indent="-365760">
              <a:lnSpc>
                <a:spcPct val="80000"/>
              </a:lnSpc>
              <a:spcBef>
                <a:spcPts val="800"/>
              </a:spcBef>
              <a:spcAft>
                <a:spcPts val="0"/>
              </a:spcAft>
              <a:buAutoNum type="arabicPeriod"/>
            </a:pPr>
            <a:r>
              <a:rPr lang="en-US" sz="3000" dirty="0"/>
              <a:t>Share your responses with the group.</a:t>
            </a:r>
          </a:p>
        </p:txBody>
      </p:sp>
      <p:sp>
        <p:nvSpPr>
          <p:cNvPr id="4" name="TextBox 3"/>
          <p:cNvSpPr txBox="1"/>
          <p:nvPr/>
        </p:nvSpPr>
        <p:spPr>
          <a:xfrm>
            <a:off x="3276600" y="6096000"/>
            <a:ext cx="5562600" cy="369332"/>
          </a:xfrm>
          <a:prstGeom prst="rect">
            <a:avLst/>
          </a:prstGeom>
          <a:noFill/>
        </p:spPr>
        <p:txBody>
          <a:bodyPr wrap="square" rtlCol="0">
            <a:spAutoFit/>
          </a:bodyPr>
          <a:lstStyle/>
          <a:p>
            <a:r>
              <a:rPr lang="en-US" dirty="0">
                <a:solidFill>
                  <a:srgbClr val="0070C0"/>
                </a:solidFill>
                <a:latin typeface="Calibri" pitchFamily="34" charset="0"/>
              </a:rPr>
              <a:t>Link to Video Clip 7.3: </a:t>
            </a:r>
            <a:r>
              <a:rPr lang="en-US" dirty="0">
                <a:solidFill>
                  <a:srgbClr val="0070C0"/>
                </a:solidFill>
                <a:latin typeface="Calibri" pitchFamily="34" charset="0"/>
                <a:hlinkClick r:id="rId3"/>
              </a:rPr>
              <a:t>7.3_stella_SEC_belcastro_c1</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57200"/>
            <a:ext cx="8458200" cy="990600"/>
          </a:xfrm>
        </p:spPr>
        <p:txBody>
          <a:bodyPr>
            <a:noAutofit/>
          </a:bodyPr>
          <a:lstStyle/>
          <a:p>
            <a:r>
              <a:rPr lang="en-US" sz="3800" dirty="0"/>
              <a:t>Lesson Analysis 3: Strategy D (Earth-Sun Model)</a:t>
            </a:r>
          </a:p>
        </p:txBody>
      </p:sp>
      <p:sp>
        <p:nvSpPr>
          <p:cNvPr id="3" name="Content Placeholder 2"/>
          <p:cNvSpPr>
            <a:spLocks noGrp="1"/>
          </p:cNvSpPr>
          <p:nvPr>
            <p:ph idx="1"/>
          </p:nvPr>
        </p:nvSpPr>
        <p:spPr>
          <a:xfrm>
            <a:off x="533400" y="1524000"/>
            <a:ext cx="83820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533400"/>
            <a:ext cx="8153400" cy="990600"/>
          </a:xfrm>
        </p:spPr>
        <p:txBody>
          <a:bodyPr>
            <a:normAutofit/>
          </a:bodyPr>
          <a:lstStyle/>
          <a:p>
            <a:r>
              <a:rPr lang="en-US" dirty="0"/>
              <a:t>Strategy D: Synthesize and Summarize</a:t>
            </a:r>
          </a:p>
        </p:txBody>
      </p:sp>
      <p:sp>
        <p:nvSpPr>
          <p:cNvPr id="90115" name="Rectangle 3"/>
          <p:cNvSpPr>
            <a:spLocks noGrp="1" noChangeArrowheads="1"/>
          </p:cNvSpPr>
          <p:nvPr>
            <p:ph idx="1"/>
          </p:nvPr>
        </p:nvSpPr>
        <p:spPr>
          <a:xfrm>
            <a:off x="533400" y="1524000"/>
            <a:ext cx="8153400" cy="4876800"/>
          </a:xfrm>
        </p:spPr>
        <p:txBody>
          <a:body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about why the Northern and Southern Hemispheres have opposite seasons? </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2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20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The SUN’S EFFECT ON      CLIMATE</a:t>
            </a:r>
            <a:endParaRPr lang="en-US" altLang="en-US" dirty="0"/>
          </a:p>
        </p:txBody>
      </p:sp>
      <p:sp>
        <p:nvSpPr>
          <p:cNvPr id="8195" name="Rectangle 3"/>
          <p:cNvSpPr>
            <a:spLocks noGrp="1" noChangeArrowheads="1"/>
          </p:cNvSpPr>
          <p:nvPr>
            <p:ph type="subTitle" idx="1"/>
          </p:nvPr>
        </p:nvSpPr>
        <p:spPr>
          <a:xfrm>
            <a:off x="838200" y="3962400"/>
            <a:ext cx="7391400" cy="15240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1628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6</a:t>
            </a: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48768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4272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492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8238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649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0496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253" y="457200"/>
            <a:ext cx="6400800" cy="6400800"/>
          </a:xfrm>
          <a:prstGeom prst="rect">
            <a:avLst/>
          </a:prstGeom>
        </p:spPr>
      </p:pic>
      <p:sp>
        <p:nvSpPr>
          <p:cNvPr id="6" name="TextBox 5"/>
          <p:cNvSpPr txBox="1"/>
          <p:nvPr/>
        </p:nvSpPr>
        <p:spPr>
          <a:xfrm>
            <a:off x="304800" y="838200"/>
            <a:ext cx="2416046" cy="5801588"/>
          </a:xfrm>
          <a:prstGeom prst="rect">
            <a:avLst/>
          </a:prstGeom>
          <a:noFill/>
        </p:spPr>
        <p:txBody>
          <a:bodyPr wrap="none" rtlCol="0">
            <a:spAutoFit/>
          </a:bodyPr>
          <a:lstStyle/>
          <a:p>
            <a:r>
              <a:rPr lang="en-US" sz="3600" i="1" dirty="0">
                <a:solidFill>
                  <a:srgbClr val="FFFF00"/>
                </a:solidFill>
              </a:rPr>
              <a:t>The</a:t>
            </a:r>
          </a:p>
          <a:p>
            <a:r>
              <a:rPr lang="en-US" sz="3600" i="1" dirty="0">
                <a:solidFill>
                  <a:srgbClr val="FFFF00"/>
                </a:solidFill>
              </a:rPr>
              <a:t>Sun’s</a:t>
            </a:r>
          </a:p>
          <a:p>
            <a:r>
              <a:rPr lang="en-US" sz="3600" i="1" dirty="0">
                <a:solidFill>
                  <a:srgbClr val="FFFF00"/>
                </a:solidFill>
              </a:rPr>
              <a:t>Effect on </a:t>
            </a:r>
          </a:p>
          <a:p>
            <a:r>
              <a:rPr lang="en-US" sz="3600" i="1" dirty="0">
                <a:solidFill>
                  <a:srgbClr val="FFFF00"/>
                </a:solidFill>
              </a:rPr>
              <a:t>Climate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2" name="Rectangle 1">
            <a:extLst>
              <a:ext uri="{FF2B5EF4-FFF2-40B4-BE49-F238E27FC236}">
                <a16:creationId xmlns:a16="http://schemas.microsoft.com/office/drawing/2014/main" id="{2529B169-6D4F-45E7-AAE9-7DE7A710366D}"/>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205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pPr lvl="0"/>
            <a:br>
              <a:rPr lang="en-US" sz="3600" dirty="0"/>
            </a:br>
            <a:r>
              <a:rPr lang="en-US" dirty="0"/>
              <a:t>Unit Central Question</a:t>
            </a:r>
            <a:br>
              <a:rPr lang="en-US" dirty="0">
                <a:solidFill>
                  <a:srgbClr val="C00000"/>
                </a:solidFill>
              </a:rPr>
            </a:br>
            <a:endParaRPr lang="en-US" dirty="0">
              <a:solidFill>
                <a:srgbClr val="C00000"/>
              </a:solidFill>
            </a:endParaRPr>
          </a:p>
        </p:txBody>
      </p:sp>
      <p:sp>
        <p:nvSpPr>
          <p:cNvPr id="5" name="Content Placeholder 2"/>
          <p:cNvSpPr>
            <a:spLocks noGrp="1"/>
          </p:cNvSpPr>
          <p:nvPr>
            <p:ph idx="1"/>
          </p:nvPr>
        </p:nvSpPr>
        <p:spPr>
          <a:xfrm>
            <a:off x="762000" y="1600200"/>
            <a:ext cx="8001000" cy="4495800"/>
          </a:xfrm>
        </p:spPr>
        <p:txBody>
          <a:bodyPr/>
          <a:lstStyle/>
          <a:p>
            <a:pPr marL="0" lvl="1" indent="0">
              <a:buClrTx/>
              <a:buNone/>
            </a:pPr>
            <a:r>
              <a:rPr lang="en-US" sz="3200" dirty="0"/>
              <a:t>Why are some places on Earth hotter than others at different times of the year?</a:t>
            </a:r>
          </a:p>
        </p:txBody>
      </p:sp>
    </p:spTree>
    <p:extLst>
      <p:ext uri="{BB962C8B-B14F-4D97-AF65-F5344CB8AC3E}">
        <p14:creationId xmlns:p14="http://schemas.microsoft.com/office/powerpoint/2010/main" val="486739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5a</a:t>
            </a:r>
          </a:p>
        </p:txBody>
      </p:sp>
      <p:sp>
        <p:nvSpPr>
          <p:cNvPr id="6" name="Rectangle 5">
            <a:extLst>
              <a:ext uri="{FF2B5EF4-FFF2-40B4-BE49-F238E27FC236}">
                <a16:creationId xmlns:a16="http://schemas.microsoft.com/office/drawing/2014/main" id="{FEA231B8-68D6-4E4D-8EE0-B8555ED8856B}"/>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680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Why do some places at the same latitude have different temperature patterns?</a:t>
            </a:r>
          </a:p>
        </p:txBody>
      </p:sp>
    </p:spTree>
    <p:extLst>
      <p:ext uri="{BB962C8B-B14F-4D97-AF65-F5344CB8AC3E}">
        <p14:creationId xmlns:p14="http://schemas.microsoft.com/office/powerpoint/2010/main" val="360162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304800" y="457200"/>
            <a:ext cx="8536298" cy="6400800"/>
            <a:chOff x="304800" y="457200"/>
            <a:chExt cx="8536298" cy="6400800"/>
          </a:xfrm>
        </p:grpSpPr>
        <p:pic>
          <p:nvPicPr>
            <p:cNvPr id="2" name="Picture 1" descr="03_Gr6_SEC_Day_3_JSM_03_16_Slide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7200"/>
              <a:ext cx="8536298" cy="6400800"/>
            </a:xfrm>
            <a:prstGeom prst="rect">
              <a:avLst/>
            </a:prstGeom>
          </p:spPr>
        </p:pic>
        <p:sp>
          <p:nvSpPr>
            <p:cNvPr id="3" name="TextBox 2"/>
            <p:cNvSpPr txBox="1"/>
            <p:nvPr/>
          </p:nvSpPr>
          <p:spPr>
            <a:xfrm>
              <a:off x="495300" y="609600"/>
              <a:ext cx="8155298" cy="523220"/>
            </a:xfrm>
            <a:prstGeom prst="rect">
              <a:avLst/>
            </a:prstGeom>
            <a:solidFill>
              <a:schemeClr val="tx1"/>
            </a:solid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Investigation 1: Temperature Trends in Three US Cities</a:t>
              </a:r>
            </a:p>
          </p:txBody>
        </p:sp>
      </p:grpSp>
      <p:sp>
        <p:nvSpPr>
          <p:cNvPr id="5" name="Rectangle 4">
            <a:extLst>
              <a:ext uri="{FF2B5EF4-FFF2-40B4-BE49-F238E27FC236}">
                <a16:creationId xmlns:a16="http://schemas.microsoft.com/office/drawing/2014/main" id="{B884E5CB-5743-4E46-85D0-DE18194E7C0B}"/>
              </a:ext>
            </a:extLst>
          </p:cNvPr>
          <p:cNvSpPr/>
          <p:nvPr/>
        </p:nvSpPr>
        <p:spPr>
          <a:xfrm>
            <a:off x="7652657" y="6248400"/>
            <a:ext cx="1186543"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USGS</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55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94350" y="533400"/>
            <a:ext cx="8155298" cy="523220"/>
          </a:xfrm>
          <a:prstGeom prst="rect">
            <a:avLst/>
          </a:prstGeom>
          <a:solidFill>
            <a:schemeClr val="tx1"/>
          </a:solid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Investigation 1: Temperature Trends in Three US Cities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42" y="1450882"/>
            <a:ext cx="7685428"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399" y="3733800"/>
            <a:ext cx="7715315" cy="2971800"/>
          </a:xfrm>
          <a:prstGeom prst="rect">
            <a:avLst/>
          </a:prstGeom>
        </p:spPr>
      </p:pic>
      <p:sp>
        <p:nvSpPr>
          <p:cNvPr id="7" name="TextBox 6"/>
          <p:cNvSpPr txBox="1"/>
          <p:nvPr/>
        </p:nvSpPr>
        <p:spPr>
          <a:xfrm>
            <a:off x="714342" y="1144173"/>
            <a:ext cx="7685428" cy="338554"/>
          </a:xfrm>
          <a:prstGeom prst="rect">
            <a:avLst/>
          </a:prstGeom>
          <a:solidFill>
            <a:schemeClr val="bg1"/>
          </a:solidFill>
        </p:spPr>
        <p:txBody>
          <a:bodyPr wrap="square" rtlCol="0">
            <a:spAutoFit/>
          </a:bodyPr>
          <a:lstStyle/>
          <a:p>
            <a:pPr algn="ctr"/>
            <a:r>
              <a:rPr lang="en-US" sz="1600" b="1" dirty="0"/>
              <a:t>DATA TABLE</a:t>
            </a:r>
          </a:p>
        </p:txBody>
      </p:sp>
    </p:spTree>
    <p:extLst>
      <p:ext uri="{BB962C8B-B14F-4D97-AF65-F5344CB8AC3E}">
        <p14:creationId xmlns:p14="http://schemas.microsoft.com/office/powerpoint/2010/main" val="186024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94350" y="533400"/>
            <a:ext cx="8155298" cy="523220"/>
          </a:xfrm>
          <a:prstGeom prst="rect">
            <a:avLst/>
          </a:prstGeom>
          <a:solidFill>
            <a:schemeClr val="tx1"/>
          </a:solid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Investigation 1: Temperature Trends in Three US Cities</a:t>
            </a:r>
          </a:p>
        </p:txBody>
      </p:sp>
      <p:pic>
        <p:nvPicPr>
          <p:cNvPr id="2" name="Picture 1">
            <a:extLst>
              <a:ext uri="{FF2B5EF4-FFF2-40B4-BE49-F238E27FC236}">
                <a16:creationId xmlns:a16="http://schemas.microsoft.com/office/drawing/2014/main" id="{F0AED6A2-E764-474F-A7C0-68AC33856BDB}"/>
              </a:ext>
            </a:extLst>
          </p:cNvPr>
          <p:cNvPicPr>
            <a:picLocks noChangeAspect="1"/>
          </p:cNvPicPr>
          <p:nvPr/>
        </p:nvPicPr>
        <p:blipFill>
          <a:blip r:embed="rId3" cstate="print"/>
          <a:stretch>
            <a:fillRect/>
          </a:stretch>
        </p:blipFill>
        <p:spPr>
          <a:xfrm>
            <a:off x="1233486" y="1056620"/>
            <a:ext cx="6677025" cy="5572125"/>
          </a:xfrm>
          <a:prstGeom prst="rect">
            <a:avLst/>
          </a:prstGeom>
        </p:spPr>
      </p:pic>
    </p:spTree>
    <p:extLst>
      <p:ext uri="{BB962C8B-B14F-4D97-AF65-F5344CB8AC3E}">
        <p14:creationId xmlns:p14="http://schemas.microsoft.com/office/powerpoint/2010/main" val="82807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990600"/>
          </a:xfrm>
        </p:spPr>
        <p:txBody>
          <a:bodyPr>
            <a:noAutofit/>
          </a:bodyPr>
          <a:lstStyle/>
          <a:p>
            <a:r>
              <a:rPr lang="en-US" sz="3800" dirty="0"/>
              <a:t>Investigation 1: Temperature Trends in Three US Cities</a:t>
            </a:r>
          </a:p>
        </p:txBody>
      </p:sp>
      <p:sp>
        <p:nvSpPr>
          <p:cNvPr id="3" name="Content Placeholder 2"/>
          <p:cNvSpPr>
            <a:spLocks noGrp="1"/>
          </p:cNvSpPr>
          <p:nvPr>
            <p:ph idx="1"/>
          </p:nvPr>
        </p:nvSpPr>
        <p:spPr>
          <a:xfrm>
            <a:off x="457200" y="1524000"/>
            <a:ext cx="8458200" cy="5334000"/>
          </a:xfrm>
        </p:spPr>
        <p:txBody>
          <a:bodyPr/>
          <a:lstStyle/>
          <a:p>
            <a:pPr marL="365760" indent="-365760">
              <a:spcBef>
                <a:spcPts val="600"/>
              </a:spcBef>
              <a:spcAft>
                <a:spcPts val="0"/>
              </a:spcAft>
              <a:buFont typeface="+mj-lt"/>
              <a:buAutoNum type="arabicPeriod"/>
            </a:pPr>
            <a:r>
              <a:rPr lang="en-US" sz="2700" dirty="0"/>
              <a:t>Work with your partner to investigate temperature patterns in three US cities at about the same latitude: </a:t>
            </a:r>
            <a:br>
              <a:rPr lang="en-US" sz="2700" dirty="0"/>
            </a:br>
            <a:r>
              <a:rPr lang="en-US" sz="2700" dirty="0"/>
              <a:t>San Francisco, Colorado Springs, and St. Louis.</a:t>
            </a:r>
          </a:p>
          <a:p>
            <a:pPr marL="365760" indent="-365760">
              <a:spcBef>
                <a:spcPts val="600"/>
              </a:spcBef>
              <a:spcAft>
                <a:spcPts val="0"/>
              </a:spcAft>
              <a:buFont typeface="+mj-lt"/>
              <a:buAutoNum type="arabicPeriod"/>
            </a:pPr>
            <a:r>
              <a:rPr lang="en-US" sz="2700" dirty="0"/>
              <a:t>Examine the data table (handout 7.6) and the map (handout 5.3). Then plot the temperature data for </a:t>
            </a:r>
            <a:br>
              <a:rPr lang="en-US" sz="2700" dirty="0"/>
            </a:br>
            <a:r>
              <a:rPr lang="en-US" sz="2700" dirty="0"/>
              <a:t>each city on your own line graph. </a:t>
            </a:r>
          </a:p>
          <a:p>
            <a:pPr marL="731520" indent="0">
              <a:spcBef>
                <a:spcPts val="600"/>
              </a:spcBef>
              <a:spcAft>
                <a:spcPts val="0"/>
              </a:spcAft>
              <a:buNone/>
            </a:pPr>
            <a:r>
              <a:rPr lang="en-US" sz="2700" b="1" dirty="0"/>
              <a:t>Note: </a:t>
            </a:r>
            <a:r>
              <a:rPr lang="en-US" sz="2700" dirty="0"/>
              <a:t>Choose an appropriate scale to make sure the data for all three cities fits on the graph. (See graph instructions on handout 7.6.) </a:t>
            </a:r>
          </a:p>
          <a:p>
            <a:pPr marL="365760" indent="-365760">
              <a:spcBef>
                <a:spcPts val="600"/>
              </a:spcBef>
              <a:spcAft>
                <a:spcPts val="0"/>
              </a:spcAft>
              <a:buFont typeface="+mj-lt"/>
              <a:buAutoNum type="arabicPeriod" startAt="3"/>
            </a:pPr>
            <a:r>
              <a:rPr lang="en-US" sz="2700" dirty="0"/>
              <a:t>After completing your graphs, compare the temperature patterns for each city and answer the questions on the handout.</a:t>
            </a:r>
            <a:endParaRPr lang="en-US" sz="2700" i="1" dirty="0"/>
          </a:p>
          <a:p>
            <a:pPr algn="just">
              <a:spcBef>
                <a:spcPts val="0"/>
              </a:spcBef>
              <a:spcAft>
                <a:spcPts val="1200"/>
              </a:spcAft>
            </a:pPr>
            <a:endParaRPr lang="en-US" dirty="0"/>
          </a:p>
          <a:p>
            <a:pPr algn="just">
              <a:spcBef>
                <a:spcPts val="0"/>
              </a:spcBef>
              <a:spcAft>
                <a:spcPts val="1200"/>
              </a:spcAft>
            </a:pPr>
            <a:endParaRPr lang="en-US" dirty="0"/>
          </a:p>
        </p:txBody>
      </p:sp>
    </p:spTree>
    <p:extLst>
      <p:ext uri="{BB962C8B-B14F-4D97-AF65-F5344CB8AC3E}">
        <p14:creationId xmlns:p14="http://schemas.microsoft.com/office/powerpoint/2010/main" val="2893575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5b</a:t>
            </a:r>
          </a:p>
        </p:txBody>
      </p:sp>
      <p:sp>
        <p:nvSpPr>
          <p:cNvPr id="5" name="Rectangle 4">
            <a:extLst>
              <a:ext uri="{FF2B5EF4-FFF2-40B4-BE49-F238E27FC236}">
                <a16:creationId xmlns:a16="http://schemas.microsoft.com/office/drawing/2014/main" id="{12BD9B40-A7CA-4668-9D61-E02AA852D76A}"/>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4044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1</a:t>
            </a: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Why do some places at the same latitude have different temperature patterns?</a:t>
            </a:r>
          </a:p>
        </p:txBody>
      </p:sp>
    </p:spTree>
    <p:extLst>
      <p:ext uri="{BB962C8B-B14F-4D97-AF65-F5344CB8AC3E}">
        <p14:creationId xmlns:p14="http://schemas.microsoft.com/office/powerpoint/2010/main" val="36016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3_Gr6_SEC_Day_3_JSM_03_16_Slide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7200"/>
            <a:ext cx="8536298" cy="6400800"/>
          </a:xfrm>
          <a:prstGeom prst="rect">
            <a:avLst/>
          </a:prstGeom>
        </p:spPr>
      </p:pic>
      <p:sp>
        <p:nvSpPr>
          <p:cNvPr id="4" name="TextBox 3"/>
          <p:cNvSpPr txBox="1"/>
          <p:nvPr/>
        </p:nvSpPr>
        <p:spPr>
          <a:xfrm>
            <a:off x="494350" y="533400"/>
            <a:ext cx="8155298" cy="523220"/>
          </a:xfrm>
          <a:prstGeom prst="rect">
            <a:avLst/>
          </a:prstGeom>
          <a:solidFill>
            <a:schemeClr val="tx1"/>
          </a:solid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Investigation 2: Temperature Trends in Three US Citi</a:t>
            </a:r>
            <a:r>
              <a:rPr lang="en-US" sz="2800" b="1" i="1" dirty="0">
                <a:solidFill>
                  <a:srgbClr val="FFFF00"/>
                </a:solidFill>
                <a:latin typeface="Calibri" panose="020F0502020204030204" pitchFamily="34" charset="0"/>
                <a:cs typeface="Calibri" panose="020F0502020204030204" pitchFamily="34" charset="0"/>
              </a:rPr>
              <a:t>es</a:t>
            </a:r>
          </a:p>
        </p:txBody>
      </p:sp>
      <p:sp>
        <p:nvSpPr>
          <p:cNvPr id="5" name="Rectangle 4">
            <a:extLst>
              <a:ext uri="{FF2B5EF4-FFF2-40B4-BE49-F238E27FC236}">
                <a16:creationId xmlns:a16="http://schemas.microsoft.com/office/drawing/2014/main" id="{DC8555EB-D3D4-473C-B0E6-B89D53A02BEA}"/>
              </a:ext>
            </a:extLst>
          </p:cNvPr>
          <p:cNvSpPr/>
          <p:nvPr/>
        </p:nvSpPr>
        <p:spPr>
          <a:xfrm>
            <a:off x="7652657" y="6248400"/>
            <a:ext cx="1186543"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USGS</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8089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990600"/>
          </a:xfrm>
        </p:spPr>
        <p:txBody>
          <a:bodyPr>
            <a:noAutofit/>
          </a:bodyPr>
          <a:lstStyle/>
          <a:p>
            <a:r>
              <a:rPr lang="en-US" sz="3800" dirty="0"/>
              <a:t>Investigation 2: Temperature Trends in Three US Cities</a:t>
            </a:r>
          </a:p>
        </p:txBody>
      </p:sp>
      <p:sp>
        <p:nvSpPr>
          <p:cNvPr id="3" name="Content Placeholder 2"/>
          <p:cNvSpPr>
            <a:spLocks noGrp="1"/>
          </p:cNvSpPr>
          <p:nvPr>
            <p:ph idx="1"/>
          </p:nvPr>
        </p:nvSpPr>
        <p:spPr>
          <a:xfrm>
            <a:off x="457200" y="1600200"/>
            <a:ext cx="8458200" cy="4876800"/>
          </a:xfrm>
        </p:spPr>
        <p:txBody>
          <a:bodyPr/>
          <a:lstStyle/>
          <a:p>
            <a:pPr marL="365760" indent="-365760">
              <a:spcBef>
                <a:spcPts val="600"/>
              </a:spcBef>
              <a:spcAft>
                <a:spcPts val="0"/>
              </a:spcAft>
              <a:buFont typeface="+mj-lt"/>
              <a:buAutoNum type="arabicPeriod"/>
            </a:pPr>
            <a:r>
              <a:rPr lang="en-US" sz="3000" dirty="0"/>
              <a:t>Examine your line graph for the three US cities </a:t>
            </a:r>
            <a:br>
              <a:rPr lang="en-US" sz="3000" dirty="0"/>
            </a:br>
            <a:r>
              <a:rPr lang="en-US" sz="3000" dirty="0"/>
              <a:t>and revisit the similarities and differences in temperature patterns between the cities. </a:t>
            </a:r>
          </a:p>
          <a:p>
            <a:pPr marL="365760" indent="-365760">
              <a:spcBef>
                <a:spcPts val="1200"/>
              </a:spcBef>
              <a:spcAft>
                <a:spcPts val="0"/>
              </a:spcAft>
              <a:buFont typeface="+mj-lt"/>
              <a:buAutoNum type="arabicPeriod"/>
            </a:pPr>
            <a:r>
              <a:rPr lang="en-US" sz="3000" dirty="0"/>
              <a:t>Study the map showing the locations of these cities (handout 5.3) and look at the elevation data for each city on the data table (handout 7.6).</a:t>
            </a:r>
          </a:p>
          <a:p>
            <a:pPr marL="365760" indent="-365760">
              <a:spcBef>
                <a:spcPts val="1200"/>
              </a:spcBef>
              <a:spcAft>
                <a:spcPts val="0"/>
              </a:spcAft>
              <a:buFont typeface="+mj-lt"/>
              <a:buAutoNum type="arabicPeriod"/>
            </a:pPr>
            <a:r>
              <a:rPr lang="en-US" sz="3000" dirty="0"/>
              <a:t>Discuss your observations with your partner and develop several working hypotheses to explain the temperature trends for each city. Be ready to share your ideas with the group.</a:t>
            </a:r>
          </a:p>
          <a:p>
            <a:pPr algn="just">
              <a:spcBef>
                <a:spcPts val="0"/>
              </a:spcBef>
              <a:spcAft>
                <a:spcPts val="1200"/>
              </a:spcAft>
            </a:pPr>
            <a:endParaRPr lang="en-US" dirty="0"/>
          </a:p>
          <a:p>
            <a:pPr algn="just">
              <a:spcBef>
                <a:spcPts val="0"/>
              </a:spcBef>
              <a:spcAft>
                <a:spcPts val="1200"/>
              </a:spcAft>
            </a:pPr>
            <a:endParaRPr lang="en-US" dirty="0"/>
          </a:p>
        </p:txBody>
      </p:sp>
    </p:spTree>
    <p:extLst>
      <p:ext uri="{BB962C8B-B14F-4D97-AF65-F5344CB8AC3E}">
        <p14:creationId xmlns:p14="http://schemas.microsoft.com/office/powerpoint/2010/main" val="2893575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09600" y="1905000"/>
            <a:ext cx="8077200" cy="4114800"/>
          </a:xfrm>
        </p:spPr>
        <p:txBody>
          <a:bodyPr/>
          <a:lstStyle/>
          <a:p>
            <a:pPr marL="0" lvl="1" indent="0">
              <a:spcBef>
                <a:spcPts val="0"/>
              </a:spcBef>
              <a:spcAft>
                <a:spcPts val="2400"/>
              </a:spcAft>
              <a:buClrTx/>
              <a:buNone/>
            </a:pPr>
            <a:r>
              <a:rPr lang="en-US" sz="3200" dirty="0"/>
              <a:t>Why do some places at the same latitude have different temperature patterns?</a:t>
            </a:r>
          </a:p>
        </p:txBody>
      </p:sp>
    </p:spTree>
    <p:extLst>
      <p:ext uri="{BB962C8B-B14F-4D97-AF65-F5344CB8AC3E}">
        <p14:creationId xmlns:p14="http://schemas.microsoft.com/office/powerpoint/2010/main" val="3601624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990600"/>
          </a:xfrm>
        </p:spPr>
        <p:txBody>
          <a:bodyPr>
            <a:noAutofit/>
          </a:bodyPr>
          <a:lstStyle/>
          <a:p>
            <a:pPr marL="685800"/>
            <a:r>
              <a:rPr lang="en-US" sz="3800" dirty="0"/>
              <a:t>Key Science Ideas</a:t>
            </a:r>
          </a:p>
        </p:txBody>
      </p:sp>
      <p:sp>
        <p:nvSpPr>
          <p:cNvPr id="3" name="Content Placeholder 2"/>
          <p:cNvSpPr>
            <a:spLocks noGrp="1"/>
          </p:cNvSpPr>
          <p:nvPr>
            <p:ph idx="1"/>
          </p:nvPr>
        </p:nvSpPr>
        <p:spPr>
          <a:xfrm>
            <a:off x="381000" y="1219200"/>
            <a:ext cx="8534400" cy="5410200"/>
          </a:xfrm>
        </p:spPr>
        <p:txBody>
          <a:bodyPr/>
          <a:lstStyle/>
          <a:p>
            <a:pPr marL="365760" indent="-365760">
              <a:spcBef>
                <a:spcPts val="300"/>
              </a:spcBef>
            </a:pPr>
            <a:r>
              <a:rPr lang="en-US" sz="2800" dirty="0">
                <a:solidFill>
                  <a:srgbClr val="000000"/>
                </a:solidFill>
                <a:latin typeface="Calibri"/>
                <a:cs typeface="Calibri"/>
              </a:rPr>
              <a:t>Latitude and the angle at which sunlight strikes Earth’s surface are the main factors that determine average annual temperatures around the world. </a:t>
            </a:r>
          </a:p>
          <a:p>
            <a:pPr marL="365760" indent="-365760">
              <a:spcBef>
                <a:spcPts val="800"/>
              </a:spcBef>
            </a:pPr>
            <a:r>
              <a:rPr lang="en-US" sz="2800" dirty="0">
                <a:solidFill>
                  <a:srgbClr val="000000"/>
                </a:solidFill>
                <a:latin typeface="Calibri"/>
                <a:cs typeface="Calibri"/>
              </a:rPr>
              <a:t>But other factors, such as elevation and proximity to large bodies of water, influence regional temperature patterns of locations at approximately the same latitude. </a:t>
            </a:r>
          </a:p>
          <a:p>
            <a:pPr marL="365760" indent="-365760">
              <a:spcBef>
                <a:spcPts val="800"/>
              </a:spcBef>
            </a:pPr>
            <a:r>
              <a:rPr lang="en-US" sz="2800" dirty="0">
                <a:solidFill>
                  <a:srgbClr val="000000"/>
                </a:solidFill>
                <a:latin typeface="Calibri"/>
                <a:cs typeface="Calibri"/>
              </a:rPr>
              <a:t>Locations at higher elevations tend to be cooler overall than locations at lower elevations. Locations near large bodies of water tend to heat up and cool down more slowly than inland locations far away from oceans or large lakes. </a:t>
            </a:r>
          </a:p>
          <a:p>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7200"/>
            <a:ext cx="685800" cy="685800"/>
          </a:xfrm>
          <a:prstGeom prst="rect">
            <a:avLst/>
          </a:prstGeom>
        </p:spPr>
      </p:pic>
    </p:spTree>
    <p:extLst>
      <p:ext uri="{BB962C8B-B14F-4D97-AF65-F5344CB8AC3E}">
        <p14:creationId xmlns:p14="http://schemas.microsoft.com/office/powerpoint/2010/main" val="17492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5" name="TextBox 4">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6a</a:t>
            </a:r>
          </a:p>
        </p:txBody>
      </p:sp>
      <p:sp>
        <p:nvSpPr>
          <p:cNvPr id="6" name="Rectangle 5">
            <a:extLst>
              <a:ext uri="{FF2B5EF4-FFF2-40B4-BE49-F238E27FC236}">
                <a16:creationId xmlns:a16="http://schemas.microsoft.com/office/drawing/2014/main" id="{E3A69A29-8F8B-4116-B636-74331C3F9025}"/>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64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How does being near the ocean or another large body of water affect air temperature?</a:t>
            </a:r>
          </a:p>
        </p:txBody>
      </p:sp>
    </p:spTree>
    <p:extLst>
      <p:ext uri="{BB962C8B-B14F-4D97-AF65-F5344CB8AC3E}">
        <p14:creationId xmlns:p14="http://schemas.microsoft.com/office/powerpoint/2010/main" val="3601624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6858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3: Heating and Cooling Rates</a:t>
            </a:r>
          </a:p>
        </p:txBody>
      </p:sp>
      <p:pic>
        <p:nvPicPr>
          <p:cNvPr id="5" name="Content Placeholder 6">
            <a:extLst>
              <a:ext uri="{FF2B5EF4-FFF2-40B4-BE49-F238E27FC236}">
                <a16:creationId xmlns:a16="http://schemas.microsoft.com/office/drawing/2014/main" id="{2BAB1641-80EC-4092-8AF3-6187B8E3AA4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319" r="7081" b="10524"/>
          <a:stretch/>
        </p:blipFill>
        <p:spPr>
          <a:xfrm>
            <a:off x="2286000" y="1447800"/>
            <a:ext cx="4648200" cy="4623420"/>
          </a:xfrm>
          <a:prstGeom prst="rect">
            <a:avLst/>
          </a:prstGeom>
        </p:spPr>
      </p:pic>
      <p:sp>
        <p:nvSpPr>
          <p:cNvPr id="6" name="Rectangle 5">
            <a:extLst>
              <a:ext uri="{FF2B5EF4-FFF2-40B4-BE49-F238E27FC236}">
                <a16:creationId xmlns:a16="http://schemas.microsoft.com/office/drawing/2014/main" id="{D0829A52-EB76-44D0-8E4E-08CBF2911F56}"/>
              </a:ext>
            </a:extLst>
          </p:cNvPr>
          <p:cNvSpPr/>
          <p:nvPr/>
        </p:nvSpPr>
        <p:spPr>
          <a:xfrm>
            <a:off x="5334000" y="6096000"/>
            <a:ext cx="1669047"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Cal Poly Pomona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95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3: Heating and Cooling Rates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731" y="1160681"/>
            <a:ext cx="6344535" cy="17433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550" y="2919350"/>
            <a:ext cx="4894895" cy="3710050"/>
          </a:xfrm>
          <a:prstGeom prst="rect">
            <a:avLst/>
          </a:prstGeom>
        </p:spPr>
      </p:pic>
    </p:spTree>
    <p:extLst>
      <p:ext uri="{BB962C8B-B14F-4D97-AF65-F5344CB8AC3E}">
        <p14:creationId xmlns:p14="http://schemas.microsoft.com/office/powerpoint/2010/main" val="4194519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14400"/>
          </a:xfrm>
        </p:spPr>
        <p:txBody>
          <a:bodyPr>
            <a:noAutofit/>
          </a:bodyPr>
          <a:lstStyle/>
          <a:p>
            <a:r>
              <a:rPr lang="en-US" dirty="0"/>
              <a:t>Investigation 3: Heating and Cooling Rates</a:t>
            </a:r>
          </a:p>
        </p:txBody>
      </p:sp>
      <p:sp>
        <p:nvSpPr>
          <p:cNvPr id="3" name="Content Placeholder 2"/>
          <p:cNvSpPr>
            <a:spLocks noGrp="1"/>
          </p:cNvSpPr>
          <p:nvPr>
            <p:ph idx="1"/>
          </p:nvPr>
        </p:nvSpPr>
        <p:spPr>
          <a:xfrm>
            <a:off x="457200" y="1219200"/>
            <a:ext cx="8382000" cy="5334000"/>
          </a:xfrm>
        </p:spPr>
        <p:txBody>
          <a:bodyPr/>
          <a:lstStyle/>
          <a:p>
            <a:pPr marL="0" indent="0">
              <a:spcBef>
                <a:spcPts val="0"/>
              </a:spcBef>
              <a:spcAft>
                <a:spcPts val="0"/>
              </a:spcAft>
              <a:buNone/>
            </a:pPr>
            <a:r>
              <a:rPr lang="en-US" sz="2700" b="1" dirty="0"/>
              <a:t>Purpose: </a:t>
            </a:r>
            <a:r>
              <a:rPr lang="en-US" sz="2700" dirty="0"/>
              <a:t>To investigate heating and cooling rates of soil and water</a:t>
            </a:r>
            <a:endParaRPr lang="en-US" sz="2700" b="1" dirty="0"/>
          </a:p>
          <a:p>
            <a:pPr marL="365760" indent="-365760">
              <a:spcBef>
                <a:spcPts val="600"/>
              </a:spcBef>
              <a:spcAft>
                <a:spcPts val="0"/>
              </a:spcAft>
              <a:buFont typeface="+mj-lt"/>
              <a:buAutoNum type="arabicPeriod"/>
            </a:pPr>
            <a:r>
              <a:rPr lang="en-US" sz="2700" dirty="0"/>
              <a:t>Carefully follow the setup instructions on handout 6.2. </a:t>
            </a:r>
          </a:p>
          <a:p>
            <a:pPr marL="365760" indent="-365760">
              <a:spcBef>
                <a:spcPts val="600"/>
              </a:spcBef>
              <a:spcAft>
                <a:spcPts val="0"/>
              </a:spcAft>
              <a:buFont typeface="+mj-lt"/>
              <a:buAutoNum type="arabicPeriod"/>
            </a:pPr>
            <a:r>
              <a:rPr lang="en-US" sz="2700" b="1" dirty="0"/>
              <a:t>First, record baseline temperatures for each sample on your data tables</a:t>
            </a:r>
            <a:r>
              <a:rPr lang="en-US" sz="2700" dirty="0"/>
              <a:t> (handout 7.7). Then turn on the heat lamp and record temperatures every 3 minutes during the heating phase. </a:t>
            </a:r>
          </a:p>
          <a:p>
            <a:pPr marL="365760" indent="-365760">
              <a:spcBef>
                <a:spcPts val="600"/>
              </a:spcBef>
              <a:spcAft>
                <a:spcPts val="0"/>
              </a:spcAft>
              <a:buFont typeface="+mj-lt"/>
              <a:buAutoNum type="arabicPeriod"/>
            </a:pPr>
            <a:r>
              <a:rPr lang="en-US" sz="2700" dirty="0"/>
              <a:t>After the 9-minute reading, turn off the heat lamp and record temperatures every 3 minutes as the samples cool. </a:t>
            </a:r>
          </a:p>
          <a:p>
            <a:pPr marL="365760" indent="-365760">
              <a:spcBef>
                <a:spcPts val="600"/>
              </a:spcBef>
              <a:spcAft>
                <a:spcPts val="0"/>
              </a:spcAft>
              <a:buFont typeface="+mj-lt"/>
              <a:buAutoNum type="arabicPeriod"/>
            </a:pPr>
            <a:r>
              <a:rPr lang="en-US" sz="2700" dirty="0"/>
              <a:t>After recording the temperature data, plot the data for each sample on the graph (handout 7.7). </a:t>
            </a:r>
            <a:endParaRPr lang="en-US" sz="2700" b="1" dirty="0"/>
          </a:p>
          <a:p>
            <a:pPr marL="0" indent="0">
              <a:spcBef>
                <a:spcPts val="0"/>
              </a:spcBef>
              <a:spcAft>
                <a:spcPts val="0"/>
              </a:spcAft>
              <a:buNone/>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p:txBody>
      </p:sp>
    </p:spTree>
    <p:extLst>
      <p:ext uri="{BB962C8B-B14F-4D97-AF65-F5344CB8AC3E}">
        <p14:creationId xmlns:p14="http://schemas.microsoft.com/office/powerpoint/2010/main" val="2577796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334000"/>
          </a:xfrm>
        </p:spPr>
        <p:txBody>
          <a:bodyPr/>
          <a:lstStyle/>
          <a:p>
            <a:pPr marL="365760" indent="-365760">
              <a:spcBef>
                <a:spcPts val="1200"/>
              </a:spcBef>
              <a:spcAft>
                <a:spcPts val="0"/>
              </a:spcAft>
            </a:pPr>
            <a:r>
              <a:rPr lang="en-US" sz="3000" dirty="0"/>
              <a:t>What patterns do you observe when you compare the soil and water temperatures during the heating phase? What about during the cooling phase?</a:t>
            </a:r>
          </a:p>
          <a:p>
            <a:pPr marL="365760" indent="-365760">
              <a:spcBef>
                <a:spcPts val="800"/>
              </a:spcBef>
              <a:spcAft>
                <a:spcPts val="0"/>
              </a:spcAft>
            </a:pPr>
            <a:r>
              <a:rPr lang="en-US" sz="3000" dirty="0"/>
              <a:t>Which material (soil or water) heats up and cools down more quickly? Which material changes temperature more gradually?</a:t>
            </a:r>
          </a:p>
          <a:p>
            <a:pPr marL="365760" indent="-365760">
              <a:spcBef>
                <a:spcPts val="800"/>
              </a:spcBef>
              <a:spcAft>
                <a:spcPts val="0"/>
              </a:spcAft>
            </a:pPr>
            <a:r>
              <a:rPr lang="en-US" sz="3000" dirty="0"/>
              <a:t>How does water temperature or soil temperature relate to air temperature?</a:t>
            </a:r>
          </a:p>
          <a:p>
            <a:pPr marL="365760" indent="-365760">
              <a:spcBef>
                <a:spcPts val="800"/>
              </a:spcBef>
              <a:spcAft>
                <a:spcPts val="0"/>
              </a:spcAft>
            </a:pPr>
            <a:r>
              <a:rPr lang="en-US" sz="3000" dirty="0"/>
              <a:t>How do these observations relate to the three-cities investigations you conducted?</a:t>
            </a:r>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p:txBody>
      </p:sp>
      <p:sp>
        <p:nvSpPr>
          <p:cNvPr id="4" name="Title 1"/>
          <p:cNvSpPr txBox="1">
            <a:spLocks/>
          </p:cNvSpPr>
          <p:nvPr/>
        </p:nvSpPr>
        <p:spPr>
          <a:xfrm>
            <a:off x="457200" y="381000"/>
            <a:ext cx="8382000" cy="9144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3: Heating and Cooling Rates</a:t>
            </a:r>
          </a:p>
        </p:txBody>
      </p:sp>
    </p:spTree>
    <p:extLst>
      <p:ext uri="{BB962C8B-B14F-4D97-AF65-F5344CB8AC3E}">
        <p14:creationId xmlns:p14="http://schemas.microsoft.com/office/powerpoint/2010/main" val="426063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6b</a:t>
            </a:r>
          </a:p>
        </p:txBody>
      </p:sp>
      <p:sp>
        <p:nvSpPr>
          <p:cNvPr id="6" name="Rectangle 5">
            <a:extLst>
              <a:ext uri="{FF2B5EF4-FFF2-40B4-BE49-F238E27FC236}">
                <a16:creationId xmlns:a16="http://schemas.microsoft.com/office/drawing/2014/main" id="{BC448EB1-95BC-41F5-936E-C77F9B5FB931}"/>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275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3</a:t>
            </a:r>
            <a:br>
              <a:rPr lang="en-US" sz="3600" dirty="0"/>
            </a:br>
            <a:endParaRPr lang="en-US" sz="3600" dirty="0"/>
          </a:p>
        </p:txBody>
      </p:sp>
      <p:sp>
        <p:nvSpPr>
          <p:cNvPr id="3" name="Content Placeholder 2"/>
          <p:cNvSpPr>
            <a:spLocks noGrp="1"/>
          </p:cNvSpPr>
          <p:nvPr>
            <p:ph idx="1"/>
          </p:nvPr>
        </p:nvSpPr>
        <p:spPr>
          <a:xfrm>
            <a:off x="533400" y="1447800"/>
            <a:ext cx="8153400" cy="4495800"/>
          </a:xfrm>
        </p:spPr>
        <p:txBody>
          <a:bodyPr/>
          <a:lstStyle/>
          <a:p>
            <a:pPr marL="0" lvl="1" indent="0">
              <a:spcBef>
                <a:spcPts val="0"/>
              </a:spcBef>
              <a:spcAft>
                <a:spcPts val="2400"/>
              </a:spcAft>
              <a:buClrTx/>
              <a:buNone/>
            </a:pPr>
            <a:r>
              <a:rPr lang="en-US" sz="3200" dirty="0"/>
              <a:t>How does being near the ocean or at a higher elevation affect air temperature?</a:t>
            </a:r>
          </a:p>
        </p:txBody>
      </p:sp>
    </p:spTree>
    <p:extLst>
      <p:ext uri="{BB962C8B-B14F-4D97-AF65-F5344CB8AC3E}">
        <p14:creationId xmlns:p14="http://schemas.microsoft.com/office/powerpoint/2010/main" val="3601624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3_Gr6_SEC_Day_3_JSM_03_16_Slide_21.jpg"/>
          <p:cNvPicPr>
            <a:picLocks noChangeAspect="1"/>
          </p:cNvPicPr>
          <p:nvPr/>
        </p:nvPicPr>
        <p:blipFill rotWithShape="1">
          <a:blip r:embed="rId3" cstate="print">
            <a:extLst>
              <a:ext uri="{28A0092B-C50C-407E-A947-70E740481C1C}">
                <a14:useLocalDpi xmlns:a14="http://schemas.microsoft.com/office/drawing/2010/main" val="0"/>
              </a:ext>
            </a:extLst>
          </a:blip>
          <a:srcRect t="9364"/>
          <a:stretch/>
        </p:blipFill>
        <p:spPr>
          <a:xfrm>
            <a:off x="419100" y="995058"/>
            <a:ext cx="8305800" cy="5644730"/>
          </a:xfrm>
          <a:prstGeom prst="rect">
            <a:avLst/>
          </a:prstGeom>
        </p:spPr>
      </p:pic>
      <p:sp>
        <p:nvSpPr>
          <p:cNvPr id="4" name="TextBox 3"/>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4: Climb to Cold</a:t>
            </a:r>
          </a:p>
        </p:txBody>
      </p:sp>
      <p:sp>
        <p:nvSpPr>
          <p:cNvPr id="5" name="Rectangle 4">
            <a:extLst>
              <a:ext uri="{FF2B5EF4-FFF2-40B4-BE49-F238E27FC236}">
                <a16:creationId xmlns:a16="http://schemas.microsoft.com/office/drawing/2014/main" id="{6E8ED597-D410-4104-AABB-5DD674200377}"/>
              </a:ext>
            </a:extLst>
          </p:cNvPr>
          <p:cNvSpPr/>
          <p:nvPr/>
        </p:nvSpPr>
        <p:spPr>
          <a:xfrm>
            <a:off x="5867400" y="6642556"/>
            <a:ext cx="2438400" cy="215444"/>
          </a:xfrm>
          <a:prstGeom prst="rect">
            <a:avLst/>
          </a:prstGeom>
        </p:spPr>
        <p:txBody>
          <a:bodyPr wrap="square">
            <a:spAutoFit/>
          </a:bodyPr>
          <a:lstStyle/>
          <a:p>
            <a:r>
              <a:rPr lang="en-US" sz="800" b="1" dirty="0">
                <a:solidFill>
                  <a:schemeClr val="bg1"/>
                </a:solidFill>
                <a:latin typeface="Calibri" panose="020F0502020204030204" pitchFamily="34" charset="0"/>
                <a:cs typeface="Calibri" panose="020F0502020204030204" pitchFamily="34" charset="0"/>
              </a:rPr>
              <a:t>Inset images courtesy of BSCS; photo public domain</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839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4: Climb to Cold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258" y="1091876"/>
            <a:ext cx="5628347" cy="24887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390" y="3741471"/>
            <a:ext cx="6411220" cy="2887929"/>
          </a:xfrm>
          <a:prstGeom prst="rect">
            <a:avLst/>
          </a:prstGeom>
        </p:spPr>
      </p:pic>
    </p:spTree>
    <p:extLst>
      <p:ext uri="{BB962C8B-B14F-4D97-AF65-F5344CB8AC3E}">
        <p14:creationId xmlns:p14="http://schemas.microsoft.com/office/powerpoint/2010/main" val="3756829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609600"/>
          </a:xfrm>
        </p:spPr>
        <p:txBody>
          <a:bodyPr>
            <a:noAutofit/>
          </a:bodyPr>
          <a:lstStyle/>
          <a:p>
            <a:r>
              <a:rPr lang="en-US" dirty="0"/>
              <a:t>Investigation 4: Climb to Cold</a:t>
            </a:r>
          </a:p>
        </p:txBody>
      </p:sp>
      <p:sp>
        <p:nvSpPr>
          <p:cNvPr id="3" name="Content Placeholder 2"/>
          <p:cNvSpPr>
            <a:spLocks noGrp="1"/>
          </p:cNvSpPr>
          <p:nvPr>
            <p:ph idx="1"/>
          </p:nvPr>
        </p:nvSpPr>
        <p:spPr>
          <a:xfrm>
            <a:off x="457200" y="1219200"/>
            <a:ext cx="8458200" cy="5334000"/>
          </a:xfrm>
        </p:spPr>
        <p:txBody>
          <a:bodyPr/>
          <a:lstStyle/>
          <a:p>
            <a:pPr marL="365760" indent="-365760">
              <a:spcBef>
                <a:spcPts val="600"/>
              </a:spcBef>
              <a:spcAft>
                <a:spcPts val="0"/>
              </a:spcAft>
              <a:buFont typeface="+mj-lt"/>
              <a:buAutoNum type="arabicPeriod"/>
            </a:pPr>
            <a:r>
              <a:rPr lang="en-US" sz="3000" dirty="0"/>
              <a:t>Read the story “Climb to Cold” (handout 6.3). </a:t>
            </a:r>
          </a:p>
          <a:p>
            <a:pPr marL="365760" indent="-365760">
              <a:spcBef>
                <a:spcPts val="600"/>
              </a:spcBef>
              <a:spcAft>
                <a:spcPts val="0"/>
              </a:spcAft>
              <a:buFont typeface="+mj-lt"/>
              <a:buAutoNum type="arabicPeriod"/>
            </a:pPr>
            <a:r>
              <a:rPr lang="en-US" sz="3000" dirty="0"/>
              <a:t>Whenever you see a STOP sign in the story, record the elevation and temperature (if noted) for the specified location on the data table (part 2 of handout 7.7). </a:t>
            </a:r>
          </a:p>
          <a:p>
            <a:pPr marL="365760" indent="-365760">
              <a:spcBef>
                <a:spcPts val="600"/>
              </a:spcBef>
              <a:spcAft>
                <a:spcPts val="0"/>
              </a:spcAft>
              <a:buFont typeface="+mj-lt"/>
              <a:buAutoNum type="arabicPeriod"/>
            </a:pPr>
            <a:r>
              <a:rPr lang="en-US" sz="3000" dirty="0"/>
              <a:t>After recording the elevation for each location, plot the data points on the elevation graph (handout 7.7). Place a dot on the graph at the correct elevation for each location; then write the temperature (if any) next to the data point.</a:t>
            </a:r>
          </a:p>
          <a:p>
            <a:pPr marL="365760" indent="-365760">
              <a:spcBef>
                <a:spcPts val="600"/>
              </a:spcBef>
              <a:spcAft>
                <a:spcPts val="0"/>
              </a:spcAft>
              <a:buFont typeface="+mj-lt"/>
              <a:buAutoNum type="arabicPeriod"/>
            </a:pPr>
            <a:r>
              <a:rPr lang="en-US" sz="3000" b="1" dirty="0"/>
              <a:t>Follow the directions on the handouts carefully!</a:t>
            </a:r>
          </a:p>
        </p:txBody>
      </p:sp>
    </p:spTree>
    <p:extLst>
      <p:ext uri="{BB962C8B-B14F-4D97-AF65-F5344CB8AC3E}">
        <p14:creationId xmlns:p14="http://schemas.microsoft.com/office/powerpoint/2010/main" val="881250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Investigation 4: Climb to Cold</a:t>
            </a:r>
          </a:p>
        </p:txBody>
      </p:sp>
      <p:sp>
        <p:nvSpPr>
          <p:cNvPr id="3" name="Content Placeholder 2"/>
          <p:cNvSpPr>
            <a:spLocks noGrp="1"/>
          </p:cNvSpPr>
          <p:nvPr>
            <p:ph idx="1"/>
          </p:nvPr>
        </p:nvSpPr>
        <p:spPr>
          <a:xfrm>
            <a:off x="457200" y="1371600"/>
            <a:ext cx="8458200" cy="4876800"/>
          </a:xfrm>
        </p:spPr>
        <p:txBody>
          <a:bodyPr/>
          <a:lstStyle/>
          <a:p>
            <a:pPr marL="365760" indent="-365760">
              <a:spcBef>
                <a:spcPts val="600"/>
              </a:spcBef>
              <a:spcAft>
                <a:spcPts val="0"/>
              </a:spcAft>
              <a:buFont typeface="+mj-lt"/>
              <a:buAutoNum type="arabicPeriod"/>
            </a:pPr>
            <a:r>
              <a:rPr lang="en-US" sz="3200" dirty="0"/>
              <a:t>What temperature patterns did you observe as the climbers traveled to the summit of Mount Everest?</a:t>
            </a:r>
          </a:p>
          <a:p>
            <a:pPr marL="365760" indent="-365760">
              <a:spcBef>
                <a:spcPts val="1200"/>
              </a:spcBef>
              <a:spcAft>
                <a:spcPts val="0"/>
              </a:spcAft>
              <a:buFont typeface="+mj-lt"/>
              <a:buAutoNum type="arabicPeriod"/>
            </a:pPr>
            <a:r>
              <a:rPr lang="en-US" sz="3200" dirty="0"/>
              <a:t>Why might the climbers have had to wear oxygen masks as they approached the summit? </a:t>
            </a:r>
          </a:p>
          <a:p>
            <a:pPr marL="365760" indent="-365760">
              <a:spcBef>
                <a:spcPts val="1200"/>
              </a:spcBef>
              <a:spcAft>
                <a:spcPts val="0"/>
              </a:spcAft>
              <a:buFont typeface="+mj-lt"/>
              <a:buAutoNum type="arabicPeriod"/>
            </a:pPr>
            <a:r>
              <a:rPr lang="en-US" sz="3200" dirty="0"/>
              <a:t>How do you think air density relates to air temperature?</a:t>
            </a:r>
          </a:p>
          <a:p>
            <a:pPr marL="365760" indent="-365760">
              <a:spcBef>
                <a:spcPts val="1200"/>
              </a:spcBef>
              <a:spcAft>
                <a:spcPts val="0"/>
              </a:spcAft>
              <a:buFont typeface="+mj-lt"/>
              <a:buAutoNum type="arabicPeriod"/>
            </a:pPr>
            <a:r>
              <a:rPr lang="en-US" sz="3200" dirty="0"/>
              <a:t>How does this story relate to the three-cities investigation?</a:t>
            </a:r>
          </a:p>
          <a:p>
            <a:pPr algn="just">
              <a:spcBef>
                <a:spcPts val="0"/>
              </a:spcBef>
              <a:spcAft>
                <a:spcPts val="1200"/>
              </a:spcAft>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pPr lvl="0"/>
            <a:br>
              <a:rPr lang="en-US" sz="3600" dirty="0"/>
            </a:br>
            <a:r>
              <a:rPr lang="en-US" dirty="0"/>
              <a:t>Reflect: Content Deepening Focus Questions 2 and 3</a:t>
            </a:r>
            <a:br>
              <a:rPr lang="en-US" sz="3600" dirty="0"/>
            </a:br>
            <a:endParaRPr lang="en-US" sz="3600" dirty="0"/>
          </a:p>
        </p:txBody>
      </p:sp>
      <p:sp>
        <p:nvSpPr>
          <p:cNvPr id="3" name="Content Placeholder 2"/>
          <p:cNvSpPr>
            <a:spLocks noGrp="1"/>
          </p:cNvSpPr>
          <p:nvPr>
            <p:ph idx="1"/>
          </p:nvPr>
        </p:nvSpPr>
        <p:spPr>
          <a:xfrm>
            <a:off x="609600" y="1981200"/>
            <a:ext cx="8077200" cy="4038600"/>
          </a:xfrm>
        </p:spPr>
        <p:txBody>
          <a:bodyPr/>
          <a:lstStyle/>
          <a:p>
            <a:pPr marL="365760" lvl="1" indent="-365760">
              <a:spcBef>
                <a:spcPts val="0"/>
              </a:spcBef>
              <a:spcAft>
                <a:spcPts val="0"/>
              </a:spcAft>
              <a:buClr>
                <a:schemeClr val="bg1">
                  <a:lumMod val="75000"/>
                </a:schemeClr>
              </a:buClr>
              <a:buFont typeface="Arial" pitchFamily="34" charset="0"/>
              <a:buChar char="•"/>
            </a:pPr>
            <a:r>
              <a:rPr lang="en-US" sz="3200" dirty="0"/>
              <a:t>How does being near the ocean or another large body of water affect air temperature?</a:t>
            </a:r>
          </a:p>
          <a:p>
            <a:pPr marL="365760" lvl="1" indent="-365760">
              <a:spcBef>
                <a:spcPts val="1800"/>
              </a:spcBef>
              <a:spcAft>
                <a:spcPts val="0"/>
              </a:spcAft>
              <a:buClr>
                <a:schemeClr val="bg1">
                  <a:lumMod val="75000"/>
                </a:schemeClr>
              </a:buClr>
              <a:buFont typeface="Arial" pitchFamily="34" charset="0"/>
              <a:buChar char="•"/>
            </a:pPr>
            <a:r>
              <a:rPr lang="en-US" sz="3200" dirty="0"/>
              <a:t>How does being near the ocean or at a higher elevation affect air temperature?</a:t>
            </a:r>
          </a:p>
        </p:txBody>
      </p:sp>
    </p:spTree>
    <p:extLst>
      <p:ext uri="{BB962C8B-B14F-4D97-AF65-F5344CB8AC3E}">
        <p14:creationId xmlns:p14="http://schemas.microsoft.com/office/powerpoint/2010/main" val="3601624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371600"/>
            <a:ext cx="8382000" cy="5181600"/>
          </a:xfrm>
        </p:spPr>
        <p:txBody>
          <a:bodyPr/>
          <a:lstStyle/>
          <a:p>
            <a:pPr marL="365760" indent="-365760">
              <a:spcBef>
                <a:spcPts val="300"/>
              </a:spcBef>
            </a:pPr>
            <a:r>
              <a:rPr lang="en-US" sz="3000" dirty="0">
                <a:solidFill>
                  <a:srgbClr val="000000"/>
                </a:solidFill>
                <a:latin typeface="Calibri"/>
                <a:cs typeface="Calibri"/>
              </a:rPr>
              <a:t>Water absorbs and releases heat (solar energy) at slower rates than land (soil). Because heat is transferred between air and water or land, air temperatures near large bodies of water heat and </a:t>
            </a:r>
            <a:br>
              <a:rPr lang="en-US" sz="3000" dirty="0">
                <a:solidFill>
                  <a:srgbClr val="000000"/>
                </a:solidFill>
                <a:latin typeface="Calibri"/>
                <a:cs typeface="Calibri"/>
              </a:rPr>
            </a:br>
            <a:r>
              <a:rPr lang="en-US" sz="3000" dirty="0">
                <a:solidFill>
                  <a:srgbClr val="000000"/>
                </a:solidFill>
                <a:latin typeface="Calibri"/>
                <a:cs typeface="Calibri"/>
              </a:rPr>
              <a:t>cool more slowly than air temperatures in locations that are far from large bodies of water.</a:t>
            </a:r>
          </a:p>
          <a:p>
            <a:pPr marL="365760" indent="-365760">
              <a:spcBef>
                <a:spcPts val="600"/>
              </a:spcBef>
              <a:buClr>
                <a:srgbClr val="93A299"/>
              </a:buClr>
            </a:pPr>
            <a:r>
              <a:rPr lang="en-US" sz="3000" dirty="0">
                <a:solidFill>
                  <a:srgbClr val="000000"/>
                </a:solidFill>
              </a:rPr>
              <a:t>Air density decreases as elevation increases. The capacity of air to store heat is directly related to air density, so atmospheric temperatures also decrease as elevation increases.</a:t>
            </a:r>
          </a:p>
          <a:p>
            <a:endParaRPr lang="en-US" sz="2600"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685800" cy="685800"/>
          </a:xfrm>
          <a:prstGeom prst="rect">
            <a:avLst/>
          </a:prstGeom>
        </p:spPr>
      </p:pic>
    </p:spTree>
    <p:extLst>
      <p:ext uri="{BB962C8B-B14F-4D97-AF65-F5344CB8AC3E}">
        <p14:creationId xmlns:p14="http://schemas.microsoft.com/office/powerpoint/2010/main" val="30290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7a</a:t>
            </a:r>
          </a:p>
        </p:txBody>
      </p:sp>
      <p:sp>
        <p:nvSpPr>
          <p:cNvPr id="5" name="Rectangle 4">
            <a:extLst>
              <a:ext uri="{FF2B5EF4-FFF2-40B4-BE49-F238E27FC236}">
                <a16:creationId xmlns:a16="http://schemas.microsoft.com/office/drawing/2014/main" id="{2AEA64B6-7344-42D5-860E-F59591A611C1}"/>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7386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r>
              <a:rPr lang="en-US" dirty="0"/>
              <a:t>Content Deepening: Focus Question 4</a:t>
            </a:r>
            <a:endParaRPr lang="en-US" sz="3600" dirty="0"/>
          </a:p>
        </p:txBody>
      </p:sp>
      <p:sp>
        <p:nvSpPr>
          <p:cNvPr id="3" name="Content Placeholder 2"/>
          <p:cNvSpPr>
            <a:spLocks noGrp="1"/>
          </p:cNvSpPr>
          <p:nvPr>
            <p:ph idx="1"/>
          </p:nvPr>
        </p:nvSpPr>
        <p:spPr>
          <a:xfrm>
            <a:off x="609600" y="1524000"/>
            <a:ext cx="8077200" cy="4419600"/>
          </a:xfrm>
        </p:spPr>
        <p:txBody>
          <a:bodyPr/>
          <a:lstStyle/>
          <a:p>
            <a:pPr marL="0" lvl="1" indent="0">
              <a:spcBef>
                <a:spcPts val="0"/>
              </a:spcBef>
              <a:spcAft>
                <a:spcPts val="2400"/>
              </a:spcAft>
              <a:buClrTx/>
              <a:buNone/>
            </a:pPr>
            <a:r>
              <a:rPr lang="en-US" sz="3200" dirty="0"/>
              <a:t>How can we use what we’ve learned about the Sun’s effect on climate to answer the unit central question, </a:t>
            </a:r>
            <a:r>
              <a:rPr lang="en-US" sz="3200" i="1" dirty="0"/>
              <a:t>Why are some places on Earth hotter than others at different times of the year?</a:t>
            </a:r>
            <a:endParaRPr lang="en-US" sz="3200" dirty="0"/>
          </a:p>
        </p:txBody>
      </p:sp>
    </p:spTree>
    <p:extLst>
      <p:ext uri="{BB962C8B-B14F-4D97-AF65-F5344CB8AC3E}">
        <p14:creationId xmlns:p14="http://schemas.microsoft.com/office/powerpoint/2010/main" val="360162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228600"/>
            <a:ext cx="8229600" cy="990600"/>
          </a:xfrm>
        </p:spPr>
        <p:txBody>
          <a:bodyPr/>
          <a:lstStyle/>
          <a:p>
            <a:r>
              <a:rPr lang="en-US" dirty="0"/>
              <a:t>Today’s Focus Questions</a:t>
            </a:r>
          </a:p>
        </p:txBody>
      </p:sp>
      <p:sp>
        <p:nvSpPr>
          <p:cNvPr id="7171" name="Rectangle 3"/>
          <p:cNvSpPr>
            <a:spLocks noGrp="1" noChangeArrowheads="1"/>
          </p:cNvSpPr>
          <p:nvPr>
            <p:ph idx="1"/>
          </p:nvPr>
        </p:nvSpPr>
        <p:spPr>
          <a:xfrm>
            <a:off x="533400" y="1066800"/>
            <a:ext cx="8382000" cy="5257800"/>
          </a:xfrm>
        </p:spPr>
        <p:txBody>
          <a:bodyPr>
            <a:noAutofit/>
          </a:bodyPr>
          <a:lstStyle/>
          <a:p>
            <a:r>
              <a:rPr lang="en-US" sz="2500" dirty="0"/>
              <a:t>How do you know when a content representation is appropriate and matched to the main learning goal?</a:t>
            </a:r>
          </a:p>
          <a:p>
            <a:pPr>
              <a:spcBef>
                <a:spcPts val="300"/>
              </a:spcBef>
            </a:pPr>
            <a:r>
              <a:rPr lang="en-US" sz="2500" dirty="0"/>
              <a:t>How can we engage students in using content representations and models in meaningful ways?</a:t>
            </a:r>
          </a:p>
          <a:p>
            <a:pPr>
              <a:spcBef>
                <a:spcPts val="300"/>
              </a:spcBef>
            </a:pPr>
            <a:r>
              <a:rPr lang="en-US" sz="2500" dirty="0"/>
              <a:t>Why do some places at the same latitude have different temperature patterns?</a:t>
            </a:r>
          </a:p>
          <a:p>
            <a:pPr>
              <a:spcBef>
                <a:spcPts val="300"/>
              </a:spcBef>
            </a:pPr>
            <a:r>
              <a:rPr lang="en-US" sz="2500" dirty="0"/>
              <a:t>How does being near the ocean or another large body of water affect air temperature?</a:t>
            </a:r>
          </a:p>
          <a:p>
            <a:pPr>
              <a:spcBef>
                <a:spcPts val="300"/>
              </a:spcBef>
            </a:pPr>
            <a:r>
              <a:rPr lang="en-US" sz="2500" dirty="0"/>
              <a:t>How does being near the ocean or at a higher elevation affect air temperature?</a:t>
            </a:r>
          </a:p>
          <a:p>
            <a:pPr>
              <a:spcBef>
                <a:spcPts val="300"/>
              </a:spcBef>
            </a:pPr>
            <a:r>
              <a:rPr lang="en-US" sz="2500" dirty="0"/>
              <a:t>How can we use what we’ve learned about the Sun’s effect on climate to answer the unit central question, </a:t>
            </a:r>
            <a:r>
              <a:rPr lang="en-US" sz="2500" i="1" dirty="0"/>
              <a:t>Why are some places on Earth hotter than others at different times of the year?</a:t>
            </a:r>
          </a:p>
        </p:txBody>
      </p:sp>
    </p:spTree>
    <p:extLst>
      <p:ext uri="{BB962C8B-B14F-4D97-AF65-F5344CB8AC3E}">
        <p14:creationId xmlns:p14="http://schemas.microsoft.com/office/powerpoint/2010/main" val="206131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05800" cy="609600"/>
          </a:xfrm>
        </p:spPr>
        <p:txBody>
          <a:bodyPr>
            <a:noAutofit/>
          </a:bodyPr>
          <a:lstStyle/>
          <a:p>
            <a:r>
              <a:rPr lang="en-US" dirty="0"/>
              <a:t>Investigation 5: Team Challenges</a:t>
            </a:r>
          </a:p>
        </p:txBody>
      </p:sp>
      <p:sp>
        <p:nvSpPr>
          <p:cNvPr id="3" name="Content Placeholder 2"/>
          <p:cNvSpPr>
            <a:spLocks noGrp="1"/>
          </p:cNvSpPr>
          <p:nvPr>
            <p:ph idx="1"/>
          </p:nvPr>
        </p:nvSpPr>
        <p:spPr>
          <a:xfrm>
            <a:off x="533400" y="1295400"/>
            <a:ext cx="8305800" cy="5334000"/>
          </a:xfrm>
        </p:spPr>
        <p:txBody>
          <a:bodyPr/>
          <a:lstStyle/>
          <a:p>
            <a:pPr marL="365760" indent="-365760">
              <a:spcBef>
                <a:spcPts val="1200"/>
              </a:spcBef>
              <a:spcAft>
                <a:spcPts val="0"/>
              </a:spcAft>
            </a:pPr>
            <a:r>
              <a:rPr lang="en-US" sz="3000" dirty="0"/>
              <a:t>For this investigation, you’ll work with your partner to solve one of four team challenges from SEC lesson handout 7.1 (Team Challenges) in your lesson plans binder. </a:t>
            </a:r>
          </a:p>
          <a:p>
            <a:pPr marL="365760" indent="-365760">
              <a:spcBef>
                <a:spcPts val="1200"/>
              </a:spcBef>
              <a:spcAft>
                <a:spcPts val="0"/>
              </a:spcAft>
            </a:pPr>
            <a:r>
              <a:rPr lang="en-US" sz="3000" dirty="0"/>
              <a:t>Each challenge presents a different scenario about temperature patterns. To solve the challenge, you’ll examine the data and use what you’ve learned so far about the Sun’s effect on climate to develop an explanation. </a:t>
            </a:r>
          </a:p>
          <a:p>
            <a:pPr marL="365760" indent="-365760">
              <a:spcBef>
                <a:spcPts val="1200"/>
              </a:spcBef>
              <a:spcAft>
                <a:spcPts val="0"/>
              </a:spcAft>
            </a:pPr>
            <a:r>
              <a:rPr lang="en-US" sz="3000" dirty="0"/>
              <a:t>Afterward, each team will present their solution to the group!</a:t>
            </a:r>
          </a:p>
        </p:txBody>
      </p:sp>
    </p:spTree>
    <p:extLst>
      <p:ext uri="{BB962C8B-B14F-4D97-AF65-F5344CB8AC3E}">
        <p14:creationId xmlns:p14="http://schemas.microsoft.com/office/powerpoint/2010/main" val="2276410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5: Team Challenge 1</a:t>
            </a:r>
          </a:p>
        </p:txBody>
      </p:sp>
      <p:sp>
        <p:nvSpPr>
          <p:cNvPr id="5" name="TextBox 4"/>
          <p:cNvSpPr txBox="1"/>
          <p:nvPr/>
        </p:nvSpPr>
        <p:spPr>
          <a:xfrm>
            <a:off x="76200" y="1056620"/>
            <a:ext cx="8991600" cy="1384995"/>
          </a:xfrm>
          <a:prstGeom prst="rect">
            <a:avLst/>
          </a:prstGeom>
          <a:solidFill>
            <a:schemeClr val="bg1"/>
          </a:solidFill>
        </p:spPr>
        <p:txBody>
          <a:bodyPr wrap="square" rtlCol="0">
            <a:spAutoFit/>
          </a:bodyPr>
          <a:lstStyle/>
          <a:p>
            <a:r>
              <a:rPr lang="en-US" sz="2100" b="1" dirty="0">
                <a:latin typeface="Calibri" panose="020F0502020204030204" pitchFamily="34" charset="0"/>
                <a:cs typeface="Calibri" panose="020F0502020204030204" pitchFamily="34" charset="0"/>
              </a:rPr>
              <a:t>Challenge 1: </a:t>
            </a:r>
            <a:r>
              <a:rPr lang="en-US" sz="2100" dirty="0">
                <a:latin typeface="Calibri" panose="020F0502020204030204" pitchFamily="34" charset="0"/>
                <a:cs typeface="Calibri" panose="020F0502020204030204" pitchFamily="34" charset="0"/>
              </a:rPr>
              <a:t>Below are three temperature graphs for places within 100 miles of Los Angeles, California, with average high temperatures in July and January each year (in degrees Fahrenheit). Explain why these places, which are located close to one another, have different temperatures throughout the year.</a:t>
            </a:r>
          </a:p>
        </p:txBody>
      </p:sp>
      <p:sp>
        <p:nvSpPr>
          <p:cNvPr id="10" name="TextBox 9"/>
          <p:cNvSpPr txBox="1"/>
          <p:nvPr/>
        </p:nvSpPr>
        <p:spPr>
          <a:xfrm>
            <a:off x="3810000" y="2580545"/>
            <a:ext cx="4038600" cy="1015663"/>
          </a:xfrm>
          <a:prstGeom prst="rect">
            <a:avLst/>
          </a:prstGeom>
          <a:noFill/>
        </p:spPr>
        <p:txBody>
          <a:bodyPr wrap="square" rtlCol="0">
            <a:spAutoFit/>
          </a:bodyPr>
          <a:lstStyle/>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Location: Big Bear Lake, CA</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January Temperature: 47 ºF</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July Temperature:  81 ºF         </a:t>
            </a:r>
          </a:p>
        </p:txBody>
      </p:sp>
      <p:sp>
        <p:nvSpPr>
          <p:cNvPr id="11" name="TextBox 10"/>
          <p:cNvSpPr txBox="1"/>
          <p:nvPr/>
        </p:nvSpPr>
        <p:spPr>
          <a:xfrm>
            <a:off x="3810000" y="4101924"/>
            <a:ext cx="4038600" cy="1015663"/>
          </a:xfrm>
          <a:prstGeom prst="rect">
            <a:avLst/>
          </a:prstGeom>
          <a:noFill/>
        </p:spPr>
        <p:txBody>
          <a:bodyPr wrap="square" rtlCol="0">
            <a:spAutoFit/>
          </a:bodyPr>
          <a:lstStyle/>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Location: Santa Monica, CA</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January Temperature: 64 ºF</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July Temperature:  71 ºF         </a:t>
            </a:r>
          </a:p>
        </p:txBody>
      </p:sp>
      <p:sp>
        <p:nvSpPr>
          <p:cNvPr id="12" name="TextBox 11"/>
          <p:cNvSpPr txBox="1"/>
          <p:nvPr/>
        </p:nvSpPr>
        <p:spPr>
          <a:xfrm>
            <a:off x="3802039" y="5582864"/>
            <a:ext cx="4038600" cy="1015663"/>
          </a:xfrm>
          <a:prstGeom prst="rect">
            <a:avLst/>
          </a:prstGeom>
          <a:noFill/>
        </p:spPr>
        <p:txBody>
          <a:bodyPr wrap="square" rtlCol="0">
            <a:spAutoFit/>
          </a:bodyPr>
          <a:lstStyle/>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Location: Pomona, CA</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January Temperature: 68 ºF</a:t>
            </a:r>
          </a:p>
          <a:p>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Average July Temperature:  90 ºF         </a:t>
            </a:r>
          </a:p>
        </p:txBody>
      </p:sp>
      <p:pic>
        <p:nvPicPr>
          <p:cNvPr id="14" name="Picture 13">
            <a:extLst>
              <a:ext uri="{FF2B5EF4-FFF2-40B4-BE49-F238E27FC236}">
                <a16:creationId xmlns:a16="http://schemas.microsoft.com/office/drawing/2014/main" id="{4CF3601B-5961-42B2-BB1C-C880C93AECC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14400" y="2548855"/>
            <a:ext cx="2039306" cy="1351800"/>
          </a:xfrm>
          <a:prstGeom prst="rect">
            <a:avLst/>
          </a:prstGeom>
          <a:noFill/>
          <a:ln>
            <a:noFill/>
          </a:ln>
        </p:spPr>
      </p:pic>
      <p:pic>
        <p:nvPicPr>
          <p:cNvPr id="15" name="Picture 14">
            <a:extLst>
              <a:ext uri="{FF2B5EF4-FFF2-40B4-BE49-F238E27FC236}">
                <a16:creationId xmlns:a16="http://schemas.microsoft.com/office/drawing/2014/main" id="{D3768154-F5AF-4E22-8D01-4B03273399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922021" y="5324854"/>
            <a:ext cx="2038426" cy="1350422"/>
          </a:xfrm>
          <a:prstGeom prst="rect">
            <a:avLst/>
          </a:prstGeom>
          <a:noFill/>
          <a:ln>
            <a:noFill/>
          </a:ln>
        </p:spPr>
      </p:pic>
      <p:pic>
        <p:nvPicPr>
          <p:cNvPr id="16" name="Picture 15">
            <a:extLst>
              <a:ext uri="{FF2B5EF4-FFF2-40B4-BE49-F238E27FC236}">
                <a16:creationId xmlns:a16="http://schemas.microsoft.com/office/drawing/2014/main" id="{89857296-BD1E-4463-BB92-6ACC3F9D64F7}"/>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22021" y="3936997"/>
            <a:ext cx="2033226" cy="1346826"/>
          </a:xfrm>
          <a:prstGeom prst="rect">
            <a:avLst/>
          </a:prstGeom>
          <a:noFill/>
          <a:ln>
            <a:noFill/>
          </a:ln>
        </p:spPr>
      </p:pic>
    </p:spTree>
    <p:extLst>
      <p:ext uri="{BB962C8B-B14F-4D97-AF65-F5344CB8AC3E}">
        <p14:creationId xmlns:p14="http://schemas.microsoft.com/office/powerpoint/2010/main" val="1566939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096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5: Team Challenge 2</a:t>
            </a:r>
          </a:p>
        </p:txBody>
      </p:sp>
      <p:sp>
        <p:nvSpPr>
          <p:cNvPr id="4" name="TextBox 3"/>
          <p:cNvSpPr txBox="1"/>
          <p:nvPr/>
        </p:nvSpPr>
        <p:spPr>
          <a:xfrm>
            <a:off x="0" y="1295400"/>
            <a:ext cx="8991600" cy="892552"/>
          </a:xfrm>
          <a:prstGeom prst="rect">
            <a:avLst/>
          </a:prstGeom>
          <a:solidFill>
            <a:schemeClr val="bg1"/>
          </a:solidFill>
        </p:spPr>
        <p:txBody>
          <a:bodyPr wrap="square" rtlCol="0">
            <a:spAutoFit/>
          </a:bodyPr>
          <a:lstStyle/>
          <a:p>
            <a:r>
              <a:rPr lang="en-US" sz="2600" b="1" dirty="0">
                <a:latin typeface="Calibri" panose="020F0502020204030204" pitchFamily="34" charset="0"/>
                <a:cs typeface="Calibri" panose="020F0502020204030204" pitchFamily="34" charset="0"/>
              </a:rPr>
              <a:t>Challenge 2: </a:t>
            </a:r>
            <a:r>
              <a:rPr lang="en-US" sz="2600" dirty="0">
                <a:latin typeface="Calibri" panose="020F0502020204030204" pitchFamily="34" charset="0"/>
                <a:cs typeface="Calibri" panose="020F0502020204030204" pitchFamily="34" charset="0"/>
              </a:rPr>
              <a:t>How might you explain the temperature pattern in Belém, Brazil?</a:t>
            </a:r>
          </a:p>
        </p:txBody>
      </p:sp>
      <p:sp>
        <p:nvSpPr>
          <p:cNvPr id="5" name="TextBox 4"/>
          <p:cNvSpPr txBox="1"/>
          <p:nvPr/>
        </p:nvSpPr>
        <p:spPr>
          <a:xfrm>
            <a:off x="228600" y="2590800"/>
            <a:ext cx="8610601" cy="1154162"/>
          </a:xfrm>
          <a:prstGeom prst="rect">
            <a:avLst/>
          </a:prstGeom>
          <a:noFill/>
        </p:spPr>
        <p:txBody>
          <a:bodyPr wrap="square" rtlCol="0">
            <a:spAutoFit/>
          </a:bodyPr>
          <a:lstStyle/>
          <a:p>
            <a:r>
              <a:rPr lang="en-US" sz="2300" dirty="0">
                <a:solidFill>
                  <a:schemeClr val="bg1"/>
                </a:solidFill>
                <a:latin typeface="Calibri" panose="020F0502020204030204" pitchFamily="34" charset="0"/>
                <a:cs typeface="Calibri" panose="020F0502020204030204" pitchFamily="34" charset="0"/>
              </a:rPr>
              <a:t>The city of Belém, Brazil, is located at latitude 1˚ S, which is almost at the equator. Below are Belém’s average monthly temperatures for one year.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8600"/>
            <a:ext cx="9144000" cy="678612"/>
          </a:xfrm>
          <a:prstGeom prst="rect">
            <a:avLst/>
          </a:prstGeom>
        </p:spPr>
      </p:pic>
    </p:spTree>
    <p:extLst>
      <p:ext uri="{BB962C8B-B14F-4D97-AF65-F5344CB8AC3E}">
        <p14:creationId xmlns:p14="http://schemas.microsoft.com/office/powerpoint/2010/main" val="3853621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5: Team Challenge 3</a:t>
            </a:r>
          </a:p>
        </p:txBody>
      </p:sp>
      <p:sp>
        <p:nvSpPr>
          <p:cNvPr id="5" name="TextBox 4"/>
          <p:cNvSpPr txBox="1"/>
          <p:nvPr/>
        </p:nvSpPr>
        <p:spPr>
          <a:xfrm>
            <a:off x="152400" y="1076673"/>
            <a:ext cx="8839200" cy="1692771"/>
          </a:xfrm>
          <a:prstGeom prst="rect">
            <a:avLst/>
          </a:prstGeom>
          <a:solidFill>
            <a:schemeClr val="bg1"/>
          </a:solidFill>
        </p:spPr>
        <p:txBody>
          <a:bodyPr wrap="square" rtlCol="0">
            <a:spAutoFit/>
          </a:bodyPr>
          <a:lstStyle/>
          <a:p>
            <a:r>
              <a:rPr lang="en-US" sz="2600" b="1" dirty="0">
                <a:latin typeface="Calibri" panose="020F0502020204030204" pitchFamily="34" charset="0"/>
                <a:cs typeface="Calibri" panose="020F0502020204030204" pitchFamily="34" charset="0"/>
              </a:rPr>
              <a:t>Challenge 3: </a:t>
            </a:r>
            <a:r>
              <a:rPr lang="en-US" sz="2600" dirty="0">
                <a:latin typeface="Calibri" panose="020F0502020204030204" pitchFamily="34" charset="0"/>
                <a:cs typeface="Calibri" panose="020F0502020204030204" pitchFamily="34" charset="0"/>
              </a:rPr>
              <a:t>Why is it warm in Santa Rosa, Argentina, when it’s cold in Richmond, Virginia? Why is it cold in Santa Rosa, Argentina, when it’s warm in Richmond, Virginia? (Think about the four positions of Earth as it orbits the Sun.)</a:t>
            </a:r>
          </a:p>
        </p:txBody>
      </p:sp>
      <p:sp>
        <p:nvSpPr>
          <p:cNvPr id="6" name="TextBox 5"/>
          <p:cNvSpPr txBox="1"/>
          <p:nvPr/>
        </p:nvSpPr>
        <p:spPr>
          <a:xfrm>
            <a:off x="419100" y="3116201"/>
            <a:ext cx="8305800" cy="1508105"/>
          </a:xfrm>
          <a:prstGeom prst="rect">
            <a:avLst/>
          </a:prstGeom>
          <a:noFill/>
        </p:spPr>
        <p:txBody>
          <a:bodyPr wrap="square" rtlCol="0">
            <a:spAutoFit/>
          </a:bodyPr>
          <a:lstStyle/>
          <a:p>
            <a:r>
              <a:rPr lang="en-US" sz="2300" dirty="0">
                <a:solidFill>
                  <a:schemeClr val="bg1"/>
                </a:solidFill>
                <a:latin typeface="Calibri" panose="020F0502020204030204" pitchFamily="34" charset="0"/>
                <a:cs typeface="Calibri" panose="020F0502020204030204" pitchFamily="34" charset="0"/>
              </a:rPr>
              <a:t>The city of Santa Rosa, Argentina, is located at latitude 37˚ S. The city of Richmond, Virginia, in the United States is located at latitude 37˚ N. Below are the average monthly temperature in those two cities for one year. </a:t>
            </a:r>
          </a:p>
        </p:txBody>
      </p:sp>
      <p:pic>
        <p:nvPicPr>
          <p:cNvPr id="7" name="Picture 6">
            <a:extLst>
              <a:ext uri="{FF2B5EF4-FFF2-40B4-BE49-F238E27FC236}">
                <a16:creationId xmlns:a16="http://schemas.microsoft.com/office/drawing/2014/main" id="{5C90DD6B-87D5-46CF-9220-330CEEFB25BD}"/>
              </a:ext>
            </a:extLst>
          </p:cNvPr>
          <p:cNvPicPr>
            <a:picLocks noChangeAspect="1"/>
          </p:cNvPicPr>
          <p:nvPr/>
        </p:nvPicPr>
        <p:blipFill>
          <a:blip r:embed="rId3" cstate="print"/>
          <a:stretch>
            <a:fillRect/>
          </a:stretch>
        </p:blipFill>
        <p:spPr>
          <a:xfrm>
            <a:off x="166468" y="4830197"/>
            <a:ext cx="8825132" cy="1507742"/>
          </a:xfrm>
          <a:prstGeom prst="rect">
            <a:avLst/>
          </a:prstGeom>
        </p:spPr>
      </p:pic>
    </p:spTree>
    <p:extLst>
      <p:ext uri="{BB962C8B-B14F-4D97-AF65-F5344CB8AC3E}">
        <p14:creationId xmlns:p14="http://schemas.microsoft.com/office/powerpoint/2010/main" val="1220954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096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5: Team Challenge 4</a:t>
            </a:r>
          </a:p>
        </p:txBody>
      </p:sp>
      <p:sp>
        <p:nvSpPr>
          <p:cNvPr id="8" name="TextBox 7">
            <a:extLst>
              <a:ext uri="{FF2B5EF4-FFF2-40B4-BE49-F238E27FC236}">
                <a16:creationId xmlns:a16="http://schemas.microsoft.com/office/drawing/2014/main" id="{4806D225-77CA-4E46-BD59-27294B3F6E64}"/>
              </a:ext>
            </a:extLst>
          </p:cNvPr>
          <p:cNvSpPr txBox="1"/>
          <p:nvPr/>
        </p:nvSpPr>
        <p:spPr>
          <a:xfrm>
            <a:off x="457200" y="2362200"/>
            <a:ext cx="8229600" cy="4339650"/>
          </a:xfrm>
          <a:prstGeom prst="rect">
            <a:avLst/>
          </a:prstGeom>
          <a:noFill/>
        </p:spPr>
        <p:txBody>
          <a:bodyPr wrap="square" rtlCol="0">
            <a:spAutoFit/>
          </a:bodyPr>
          <a:lstStyle/>
          <a:p>
            <a:r>
              <a:rPr lang="en-US" sz="2300" dirty="0">
                <a:solidFill>
                  <a:schemeClr val="bg1"/>
                </a:solidFill>
                <a:latin typeface="Calibri" panose="020F0502020204030204" pitchFamily="34" charset="0"/>
                <a:cs typeface="Calibri" panose="020F0502020204030204" pitchFamily="34" charset="0"/>
              </a:rPr>
              <a:t>Four friends were sharing their ideas about why it’s warmer in the summer than in the winter. This is what they said:</a:t>
            </a:r>
          </a:p>
          <a:p>
            <a:pPr marL="285750" indent="-285750">
              <a:buFont typeface="Arial" panose="020B0604020202020204" pitchFamily="34" charset="0"/>
              <a:buChar char="•"/>
            </a:pPr>
            <a:r>
              <a:rPr lang="en-US" sz="2300" dirty="0">
                <a:solidFill>
                  <a:schemeClr val="bg1"/>
                </a:solidFill>
                <a:latin typeface="Calibri" panose="020F0502020204030204" pitchFamily="34" charset="0"/>
                <a:cs typeface="Calibri" panose="020F0502020204030204" pitchFamily="34" charset="0"/>
              </a:rPr>
              <a:t>Ava: “It’s because the Sun gives off more heat in the summer than in the winter.”</a:t>
            </a:r>
          </a:p>
          <a:p>
            <a:pPr marL="285750" indent="-285750">
              <a:buFont typeface="Arial" panose="020B0604020202020204" pitchFamily="34" charset="0"/>
              <a:buChar char="•"/>
            </a:pPr>
            <a:r>
              <a:rPr lang="en-US" sz="2300" dirty="0">
                <a:solidFill>
                  <a:schemeClr val="bg1"/>
                </a:solidFill>
                <a:latin typeface="Calibri" panose="020F0502020204030204" pitchFamily="34" charset="0"/>
                <a:cs typeface="Calibri" panose="020F0502020204030204" pitchFamily="34" charset="0"/>
              </a:rPr>
              <a:t>Raul: “It’s because Earth’s tilt changes the angle of sunlight hitting the surface.”</a:t>
            </a:r>
          </a:p>
          <a:p>
            <a:pPr marL="285750" indent="-285750">
              <a:buFont typeface="Arial" panose="020B0604020202020204" pitchFamily="34" charset="0"/>
              <a:buChar char="•"/>
            </a:pPr>
            <a:r>
              <a:rPr lang="en-US" sz="2300" dirty="0">
                <a:solidFill>
                  <a:schemeClr val="bg1"/>
                </a:solidFill>
                <a:latin typeface="Calibri" panose="020F0502020204030204" pitchFamily="34" charset="0"/>
                <a:cs typeface="Calibri" panose="020F0502020204030204" pitchFamily="34" charset="0"/>
              </a:rPr>
              <a:t>John: “It’s because Earth orbits closer to the Sun in the summer than in the winter.”</a:t>
            </a:r>
          </a:p>
          <a:p>
            <a:pPr marL="285750" indent="-285750">
              <a:buFont typeface="Arial" panose="020B0604020202020204" pitchFamily="34" charset="0"/>
              <a:buChar char="•"/>
            </a:pPr>
            <a:r>
              <a:rPr lang="en-US" sz="2300" dirty="0">
                <a:solidFill>
                  <a:schemeClr val="bg1"/>
                </a:solidFill>
                <a:latin typeface="Calibri" panose="020F0502020204030204" pitchFamily="34" charset="0"/>
                <a:cs typeface="Calibri" panose="020F0502020204030204" pitchFamily="34" charset="0"/>
              </a:rPr>
              <a:t>Shakira: “It’s because one side of Earth faces the Sun, and the other side faces away from the Sun.”  </a:t>
            </a:r>
          </a:p>
          <a:p>
            <a:endParaRPr lang="en-US" sz="1400" dirty="0">
              <a:solidFill>
                <a:schemeClr val="bg1"/>
              </a:solidFill>
              <a:latin typeface="Calibri" panose="020F0502020204030204" pitchFamily="34" charset="0"/>
              <a:cs typeface="Calibri" panose="020F0502020204030204" pitchFamily="34" charset="0"/>
            </a:endParaRPr>
          </a:p>
          <a:p>
            <a:r>
              <a:rPr lang="en-US" sz="2300" dirty="0">
                <a:solidFill>
                  <a:schemeClr val="bg1"/>
                </a:solidFill>
                <a:latin typeface="Calibri" panose="020F0502020204030204" pitchFamily="34" charset="0"/>
                <a:cs typeface="Calibri" panose="020F0502020204030204" pitchFamily="34" charset="0"/>
              </a:rPr>
              <a:t>Which friend do you most agree with and why? </a:t>
            </a:r>
          </a:p>
        </p:txBody>
      </p:sp>
      <p:sp>
        <p:nvSpPr>
          <p:cNvPr id="9" name="TextBox 8">
            <a:extLst>
              <a:ext uri="{FF2B5EF4-FFF2-40B4-BE49-F238E27FC236}">
                <a16:creationId xmlns:a16="http://schemas.microsoft.com/office/drawing/2014/main" id="{9D2338E9-532E-41D3-9348-89B7A307C35D}"/>
              </a:ext>
            </a:extLst>
          </p:cNvPr>
          <p:cNvSpPr txBox="1"/>
          <p:nvPr/>
        </p:nvSpPr>
        <p:spPr>
          <a:xfrm>
            <a:off x="152400" y="1295400"/>
            <a:ext cx="8839200" cy="892552"/>
          </a:xfrm>
          <a:prstGeom prst="rect">
            <a:avLst/>
          </a:prstGeom>
          <a:solidFill>
            <a:schemeClr val="bg1"/>
          </a:solidFill>
        </p:spPr>
        <p:txBody>
          <a:bodyPr wrap="square" rtlCol="0">
            <a:spAutoFit/>
          </a:bodyPr>
          <a:lstStyle/>
          <a:p>
            <a:r>
              <a:rPr lang="en-US" sz="2600" b="1" dirty="0">
                <a:latin typeface="Calibri" panose="020F0502020204030204" pitchFamily="34" charset="0"/>
                <a:cs typeface="Calibri" panose="020F0502020204030204" pitchFamily="34" charset="0"/>
              </a:rPr>
              <a:t>Challenge 4: </a:t>
            </a:r>
            <a:r>
              <a:rPr lang="en-US" sz="2600" dirty="0">
                <a:latin typeface="Calibri" panose="020F0502020204030204" pitchFamily="34" charset="0"/>
                <a:cs typeface="Calibri" panose="020F0502020204030204" pitchFamily="34" charset="0"/>
              </a:rPr>
              <a:t>Describe your thinking about why it’s warmer in the summer than in the winter?</a:t>
            </a:r>
          </a:p>
        </p:txBody>
      </p:sp>
    </p:spTree>
    <p:extLst>
      <p:ext uri="{BB962C8B-B14F-4D97-AF65-F5344CB8AC3E}">
        <p14:creationId xmlns:p14="http://schemas.microsoft.com/office/powerpoint/2010/main" val="1327569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5" name="TextBox 4">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nchor="ctr">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7b</a:t>
            </a:r>
          </a:p>
        </p:txBody>
      </p:sp>
      <p:sp>
        <p:nvSpPr>
          <p:cNvPr id="6" name="Rectangle 5">
            <a:extLst>
              <a:ext uri="{FF2B5EF4-FFF2-40B4-BE49-F238E27FC236}">
                <a16:creationId xmlns:a16="http://schemas.microsoft.com/office/drawing/2014/main" id="{F6276800-6D7C-4DD0-9422-3269B41F81D5}"/>
              </a:ext>
            </a:extLst>
          </p:cNvPr>
          <p:cNvSpPr/>
          <p:nvPr/>
        </p:nvSpPr>
        <p:spPr>
          <a:xfrm>
            <a:off x="7636289" y="6532066"/>
            <a:ext cx="1197764"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NASA</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061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r>
              <a:rPr lang="en-US" dirty="0"/>
              <a:t>Content Deepening: Focus Question 4</a:t>
            </a:r>
            <a:endParaRPr lang="en-US" sz="3600" dirty="0"/>
          </a:p>
        </p:txBody>
      </p:sp>
      <p:sp>
        <p:nvSpPr>
          <p:cNvPr id="3" name="Content Placeholder 2"/>
          <p:cNvSpPr>
            <a:spLocks noGrp="1"/>
          </p:cNvSpPr>
          <p:nvPr>
            <p:ph idx="1"/>
          </p:nvPr>
        </p:nvSpPr>
        <p:spPr>
          <a:xfrm>
            <a:off x="533400" y="1447800"/>
            <a:ext cx="8153400" cy="4495800"/>
          </a:xfrm>
        </p:spPr>
        <p:txBody>
          <a:bodyPr/>
          <a:lstStyle/>
          <a:p>
            <a:pPr marL="0" lvl="1" indent="0">
              <a:spcBef>
                <a:spcPts val="0"/>
              </a:spcBef>
              <a:spcAft>
                <a:spcPts val="2400"/>
              </a:spcAft>
              <a:buClrTx/>
              <a:buNone/>
            </a:pPr>
            <a:r>
              <a:rPr lang="en-US" sz="3200" dirty="0"/>
              <a:t>How can we use what we’ve learned about the Sun’s effect on climate to answer the unit central question, </a:t>
            </a:r>
            <a:r>
              <a:rPr lang="en-US" sz="3200" i="1" dirty="0"/>
              <a:t>Why are some places on Earth hotter than others at different times of the year?</a:t>
            </a:r>
            <a:endParaRPr lang="en-US" sz="3200" dirty="0"/>
          </a:p>
        </p:txBody>
      </p:sp>
    </p:spTree>
    <p:extLst>
      <p:ext uri="{BB962C8B-B14F-4D97-AF65-F5344CB8AC3E}">
        <p14:creationId xmlns:p14="http://schemas.microsoft.com/office/powerpoint/2010/main" val="3601624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609600"/>
          </a:xfrm>
        </p:spPr>
        <p:txBody>
          <a:bodyPr>
            <a:noAutofit/>
          </a:bodyPr>
          <a:lstStyle/>
          <a:p>
            <a:r>
              <a:rPr lang="en-US" dirty="0"/>
              <a:t>Investigation 6: Team Presentations</a:t>
            </a:r>
          </a:p>
        </p:txBody>
      </p:sp>
      <p:sp>
        <p:nvSpPr>
          <p:cNvPr id="3" name="Content Placeholder 2"/>
          <p:cNvSpPr>
            <a:spLocks noGrp="1"/>
          </p:cNvSpPr>
          <p:nvPr>
            <p:ph idx="1"/>
          </p:nvPr>
        </p:nvSpPr>
        <p:spPr>
          <a:xfrm>
            <a:off x="457200" y="1447800"/>
            <a:ext cx="8458200" cy="5029200"/>
          </a:xfrm>
        </p:spPr>
        <p:txBody>
          <a:bodyPr/>
          <a:lstStyle/>
          <a:p>
            <a:pPr marL="365760" indent="-365760">
              <a:spcBef>
                <a:spcPts val="600"/>
              </a:spcBef>
              <a:spcAft>
                <a:spcPts val="0"/>
              </a:spcAft>
              <a:buFont typeface="+mj-lt"/>
              <a:buAutoNum type="arabicPeriod"/>
            </a:pPr>
            <a:r>
              <a:rPr lang="en-US" sz="3200" dirty="0"/>
              <a:t>Work with your team to create a chart that explains your challenge solution. </a:t>
            </a:r>
          </a:p>
          <a:p>
            <a:pPr marL="365760" indent="-365760">
              <a:spcBef>
                <a:spcPts val="600"/>
              </a:spcBef>
              <a:spcAft>
                <a:spcPts val="0"/>
              </a:spcAft>
              <a:buFont typeface="+mj-lt"/>
              <a:buAutoNum type="arabicPeriod"/>
            </a:pPr>
            <a:r>
              <a:rPr lang="en-US" sz="3200" dirty="0"/>
              <a:t>Summarize all key ideas and support your ideas and conclusions with evidence.</a:t>
            </a:r>
          </a:p>
          <a:p>
            <a:pPr marL="365760" indent="-365760">
              <a:spcBef>
                <a:spcPts val="600"/>
              </a:spcBef>
              <a:spcAft>
                <a:spcPts val="0"/>
              </a:spcAft>
              <a:buFont typeface="+mj-lt"/>
              <a:buAutoNum type="arabicPeriod"/>
            </a:pPr>
            <a:r>
              <a:rPr lang="en-US" sz="3200" dirty="0"/>
              <a:t>Illustrate your chart with drawings, data tables, and graphs that support your reasoning.</a:t>
            </a:r>
          </a:p>
          <a:p>
            <a:pPr marL="365760" indent="-365760">
              <a:spcBef>
                <a:spcPts val="600"/>
              </a:spcBef>
              <a:spcAft>
                <a:spcPts val="0"/>
              </a:spcAft>
              <a:buFont typeface="+mj-lt"/>
              <a:buAutoNum type="arabicPeriod"/>
            </a:pPr>
            <a:r>
              <a:rPr lang="en-US" sz="3200" dirty="0"/>
              <a:t>Present your chart and explanation to the group.</a:t>
            </a:r>
          </a:p>
          <a:p>
            <a:pPr marL="0" indent="0">
              <a:spcBef>
                <a:spcPts val="1200"/>
              </a:spcBef>
              <a:spcAft>
                <a:spcPts val="0"/>
              </a:spcAft>
              <a:buNone/>
            </a:pPr>
            <a:r>
              <a:rPr lang="en-US" sz="3200" dirty="0"/>
              <a:t>Be creative and have fun!</a:t>
            </a: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3498996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533400"/>
            <a:ext cx="9144000" cy="523220"/>
          </a:xfrm>
          <a:prstGeom prst="rect">
            <a:avLst/>
          </a:prstGeom>
          <a:solidFill>
            <a:schemeClr val="tx1"/>
          </a:solidFill>
        </p:spPr>
        <p:txBody>
          <a:bodyPr wrap="square" rtlCol="0">
            <a:spAutoFit/>
          </a:bodyPr>
          <a:lstStyle/>
          <a:p>
            <a:pPr algn="ctr"/>
            <a:r>
              <a:rPr lang="en-US" sz="2800" b="1" dirty="0">
                <a:solidFill>
                  <a:srgbClr val="FFFF00"/>
                </a:solidFill>
                <a:latin typeface="Calibri" panose="020F0502020204030204" pitchFamily="34" charset="0"/>
                <a:cs typeface="Calibri" panose="020F0502020204030204" pitchFamily="34" charset="0"/>
              </a:rPr>
              <a:t>Investigation 6: Team Presentations</a:t>
            </a:r>
          </a:p>
        </p:txBody>
      </p:sp>
      <p:sp>
        <p:nvSpPr>
          <p:cNvPr id="9" name="TextBox 8"/>
          <p:cNvSpPr txBox="1"/>
          <p:nvPr/>
        </p:nvSpPr>
        <p:spPr>
          <a:xfrm>
            <a:off x="1943100" y="1148465"/>
            <a:ext cx="5257800" cy="400110"/>
          </a:xfrm>
          <a:prstGeom prst="rect">
            <a:avLst/>
          </a:prstGeom>
          <a:noFill/>
        </p:spPr>
        <p:txBody>
          <a:bodyPr wrap="square" rtlCol="0">
            <a:spAutoFit/>
          </a:bodyPr>
          <a:lstStyle/>
          <a:p>
            <a:pPr algn="ctr"/>
            <a:r>
              <a:rPr lang="en-US" sz="2000" dirty="0">
                <a:solidFill>
                  <a:srgbClr val="FF0000"/>
                </a:solidFill>
              </a:rPr>
              <a:t>What do you think? What is your evidence?</a:t>
            </a:r>
          </a:p>
        </p:txBody>
      </p:sp>
      <p:sp>
        <p:nvSpPr>
          <p:cNvPr id="8" name="TextBox 7">
            <a:extLst>
              <a:ext uri="{FF2B5EF4-FFF2-40B4-BE49-F238E27FC236}">
                <a16:creationId xmlns:a16="http://schemas.microsoft.com/office/drawing/2014/main" id="{239F123B-2BA8-43B6-AA08-D127C8601D55}"/>
              </a:ext>
            </a:extLst>
          </p:cNvPr>
          <p:cNvSpPr txBox="1"/>
          <p:nvPr/>
        </p:nvSpPr>
        <p:spPr>
          <a:xfrm>
            <a:off x="228600" y="1676401"/>
            <a:ext cx="8763000" cy="5001369"/>
          </a:xfrm>
          <a:prstGeom prst="rect">
            <a:avLst/>
          </a:prstGeom>
          <a:solidFill>
            <a:schemeClr val="bg1"/>
          </a:solidFill>
        </p:spPr>
        <p:txBody>
          <a:bodyPr wrap="square" rtlCol="0">
            <a:spAutoFit/>
          </a:bodyPr>
          <a:lstStyle/>
          <a:p>
            <a:r>
              <a:rPr lang="en-US" sz="2300" b="1" dirty="0">
                <a:latin typeface="Calibri" panose="020F0502020204030204" pitchFamily="34" charset="0"/>
                <a:cs typeface="Calibri" panose="020F0502020204030204" pitchFamily="34" charset="0"/>
              </a:rPr>
              <a:t>Challenge 1: </a:t>
            </a:r>
            <a:r>
              <a:rPr lang="en-US" sz="2300" dirty="0">
                <a:latin typeface="Calibri" panose="020F0502020204030204" pitchFamily="34" charset="0"/>
                <a:cs typeface="Calibri" panose="020F0502020204030204" pitchFamily="34" charset="0"/>
              </a:rPr>
              <a:t>Below are three temperature graphs for places within 100 miles of Los Angeles, California, with average high temperatures in July and January each year (in degrees Fahrenheit). Explain why these places, which are located close to one another, have different temperatures throughout the year.</a:t>
            </a:r>
          </a:p>
          <a:p>
            <a:pPr>
              <a:spcBef>
                <a:spcPts val="800"/>
              </a:spcBef>
            </a:pPr>
            <a:r>
              <a:rPr lang="en-US" sz="2300" b="1" dirty="0">
                <a:latin typeface="Calibri" pitchFamily="34" charset="0"/>
                <a:cs typeface="Calibri" panose="020F0502020204030204" pitchFamily="34" charset="0"/>
              </a:rPr>
              <a:t>Challenge 2: </a:t>
            </a:r>
            <a:r>
              <a:rPr lang="en-US" sz="2300" dirty="0">
                <a:latin typeface="Calibri" pitchFamily="34" charset="0"/>
                <a:cs typeface="Calibri" panose="020F0502020204030204" pitchFamily="34" charset="0"/>
              </a:rPr>
              <a:t>How might you explain the temperature pattern in </a:t>
            </a:r>
            <a:r>
              <a:rPr lang="en-US" sz="2300" dirty="0" err="1">
                <a:latin typeface="Calibri" pitchFamily="34" charset="0"/>
                <a:cs typeface="Calibri" panose="020F0502020204030204" pitchFamily="34" charset="0"/>
              </a:rPr>
              <a:t>Belém</a:t>
            </a:r>
            <a:r>
              <a:rPr lang="en-US" sz="2300" dirty="0">
                <a:latin typeface="Calibri" pitchFamily="34" charset="0"/>
                <a:cs typeface="Calibri" panose="020F0502020204030204" pitchFamily="34" charset="0"/>
              </a:rPr>
              <a:t>, Brazil?</a:t>
            </a:r>
          </a:p>
          <a:p>
            <a:pPr>
              <a:spcBef>
                <a:spcPts val="800"/>
              </a:spcBef>
            </a:pPr>
            <a:r>
              <a:rPr lang="en-US" sz="2300" b="1" dirty="0">
                <a:latin typeface="Calibri" pitchFamily="34" charset="0"/>
                <a:cs typeface="Calibri" panose="020F0502020204030204" pitchFamily="34" charset="0"/>
              </a:rPr>
              <a:t>Challenge 3: </a:t>
            </a:r>
            <a:r>
              <a:rPr lang="en-US" sz="2300" dirty="0">
                <a:latin typeface="Calibri" pitchFamily="34" charset="0"/>
                <a:cs typeface="Calibri" panose="020F0502020204030204" pitchFamily="34" charset="0"/>
              </a:rPr>
              <a:t>Why is it warm in Santa Rosa, Argentina, when it’s cold in Richmond, Virginia? Why is it cold in Santa Rosa, Argentina, when it’s warm in Richmond, Virginia? (Think about the four positions of Earth as it orbits the Sun.)</a:t>
            </a:r>
          </a:p>
          <a:p>
            <a:pPr>
              <a:spcBef>
                <a:spcPts val="800"/>
              </a:spcBef>
            </a:pPr>
            <a:r>
              <a:rPr lang="en-US" sz="2300" b="1" dirty="0">
                <a:latin typeface="Calibri" pitchFamily="34" charset="0"/>
                <a:cs typeface="Calibri" panose="020F0502020204030204" pitchFamily="34" charset="0"/>
              </a:rPr>
              <a:t>Challenge 4: </a:t>
            </a:r>
            <a:r>
              <a:rPr lang="en-US" sz="2300" dirty="0">
                <a:latin typeface="Calibri" pitchFamily="34" charset="0"/>
                <a:cs typeface="Calibri" panose="020F0502020204030204" pitchFamily="34" charset="0"/>
              </a:rPr>
              <a:t>Describe your thinking about why it’s warmer in the summer than in the winter?</a:t>
            </a:r>
          </a:p>
        </p:txBody>
      </p:sp>
    </p:spTree>
    <p:extLst>
      <p:ext uri="{BB962C8B-B14F-4D97-AF65-F5344CB8AC3E}">
        <p14:creationId xmlns:p14="http://schemas.microsoft.com/office/powerpoint/2010/main" val="971598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pPr lvl="0"/>
            <a:br>
              <a:rPr lang="en-US" sz="3600" dirty="0"/>
            </a:br>
            <a:r>
              <a:rPr lang="en-US" dirty="0"/>
              <a:t>Unit Central Question</a:t>
            </a:r>
            <a:br>
              <a:rPr lang="en-US" dirty="0">
                <a:solidFill>
                  <a:srgbClr val="C00000"/>
                </a:solidFill>
              </a:rPr>
            </a:br>
            <a:endParaRPr lang="en-US" dirty="0">
              <a:solidFill>
                <a:srgbClr val="C00000"/>
              </a:solidFill>
            </a:endParaRPr>
          </a:p>
        </p:txBody>
      </p:sp>
      <p:sp>
        <p:nvSpPr>
          <p:cNvPr id="5" name="Content Placeholder 2"/>
          <p:cNvSpPr>
            <a:spLocks noGrp="1"/>
          </p:cNvSpPr>
          <p:nvPr>
            <p:ph idx="1"/>
          </p:nvPr>
        </p:nvSpPr>
        <p:spPr>
          <a:xfrm>
            <a:off x="685800" y="1600200"/>
            <a:ext cx="8077200" cy="4495800"/>
          </a:xfrm>
        </p:spPr>
        <p:txBody>
          <a:bodyPr/>
          <a:lstStyle/>
          <a:p>
            <a:pPr marL="0" lvl="1" indent="0">
              <a:buClrTx/>
              <a:buNone/>
            </a:pPr>
            <a:r>
              <a:rPr lang="en-US" sz="3200" dirty="0"/>
              <a:t>Why are some places on Earth hotter than others at different times of the year?</a:t>
            </a:r>
          </a:p>
        </p:txBody>
      </p:sp>
    </p:spTree>
    <p:extLst>
      <p:ext uri="{BB962C8B-B14F-4D97-AF65-F5344CB8AC3E}">
        <p14:creationId xmlns:p14="http://schemas.microsoft.com/office/powerpoint/2010/main" val="48673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FC841-44F4-4331-9979-C159E7170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37254"/>
            <a:ext cx="5868219" cy="6420746"/>
          </a:xfrm>
          <a:prstGeom prst="rect">
            <a:avLst/>
          </a:prstGeom>
        </p:spPr>
      </p:pic>
      <p:sp>
        <p:nvSpPr>
          <p:cNvPr id="5" name="Rectangle 6"/>
          <p:cNvSpPr>
            <a:spLocks noChangeArrowheads="1"/>
          </p:cNvSpPr>
          <p:nvPr/>
        </p:nvSpPr>
        <p:spPr bwMode="auto">
          <a:xfrm>
            <a:off x="4571999" y="3962400"/>
            <a:ext cx="2743201" cy="533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06624"/>
          </a:xfrm>
        </p:spPr>
        <p:txBody>
          <a:bodyPr/>
          <a:lstStyle/>
          <a:p>
            <a:r>
              <a:rPr lang="en-US" dirty="0"/>
              <a:t>Summarizing Today’s Work</a:t>
            </a:r>
          </a:p>
        </p:txBody>
      </p:sp>
      <p:sp>
        <p:nvSpPr>
          <p:cNvPr id="3"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5"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Homework</a:t>
            </a:r>
          </a:p>
        </p:txBody>
      </p:sp>
      <p:sp>
        <p:nvSpPr>
          <p:cNvPr id="84994" name="Content Placeholder 2"/>
          <p:cNvSpPr>
            <a:spLocks noGrp="1"/>
          </p:cNvSpPr>
          <p:nvPr>
            <p:ph idx="1"/>
          </p:nvPr>
        </p:nvSpPr>
        <p:spPr>
          <a:xfrm>
            <a:off x="457200" y="1447800"/>
            <a:ext cx="8229600" cy="4876800"/>
          </a:xfrm>
        </p:spPr>
        <p:txBody>
          <a:bodyPr/>
          <a:lstStyle/>
          <a:p>
            <a:pPr marL="365760" indent="-365760">
              <a:spcBef>
                <a:spcPts val="600"/>
              </a:spcBef>
              <a:spcAft>
                <a:spcPts val="600"/>
              </a:spcAft>
            </a:pPr>
            <a:r>
              <a:rPr lang="en-US" sz="3200" dirty="0"/>
              <a:t>Read about SCSL strategies F, G, and H in the </a:t>
            </a:r>
            <a:r>
              <a:rPr lang="en-US" sz="3200" dirty="0" err="1"/>
              <a:t>STeLLA</a:t>
            </a:r>
            <a:r>
              <a:rPr lang="en-US" sz="3200" dirty="0"/>
              <a:t>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SEC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sz="3700"/>
              <a:t>Reflections on </a:t>
            </a:r>
            <a:r>
              <a:rPr lang="en-US" sz="3700" dirty="0"/>
              <a:t>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the Sun’s effect on climate?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rm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2400"/>
              </a:spcBef>
              <a:buNone/>
            </a:pPr>
            <a:r>
              <a:rPr lang="en-US" sz="3200" dirty="0"/>
              <a:t>Cite ideas and examples from the </a:t>
            </a:r>
            <a:r>
              <a:rPr lang="en-US" sz="3200" dirty="0" err="1"/>
              <a:t>STeLLA</a:t>
            </a:r>
            <a:r>
              <a:rPr lang="en-US" sz="3200" dirty="0"/>
              <a:t> strategies booklet and your SCSL Z-fold summary chart. </a:t>
            </a:r>
          </a:p>
          <a:p>
            <a:pPr marL="0" lvl="1" indent="0">
              <a:spcBef>
                <a:spcPts val="0"/>
              </a:spcBef>
              <a:buNone/>
            </a:pPr>
            <a:endParaRPr lang="en-US" sz="3200" dirty="0"/>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10521</TotalTime>
  <Words>8350</Words>
  <Application>Microsoft Office PowerPoint</Application>
  <PresentationFormat>On-screen Show (4:3)</PresentationFormat>
  <Paragraphs>897</Paragraphs>
  <Slides>74</Slides>
  <Notes>74</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74</vt:i4>
      </vt:variant>
    </vt:vector>
  </HeadingPairs>
  <TitlesOfParts>
    <vt:vector size="80" baseType="lpstr">
      <vt:lpstr>Arial</vt:lpstr>
      <vt:lpstr>Calibri</vt:lpstr>
      <vt:lpstr>Lucida Sans Unicode</vt:lpstr>
      <vt:lpstr>Symbol</vt:lpstr>
      <vt:lpstr>Clarity</vt:lpstr>
      <vt:lpstr>RESPeCT Template</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Tray-and-Globe Model</vt:lpstr>
      <vt:lpstr>Content Representation 1: Tray-and-Globe Model</vt:lpstr>
      <vt:lpstr>Does Content Representation 1 Match the Main Learning Goal? </vt:lpstr>
      <vt:lpstr>Content Representation 2: The Sun’s Incoming Energy</vt:lpstr>
      <vt:lpstr>Content Representation 2: The Sun’s Incoming Energy</vt:lpstr>
      <vt:lpstr>Does Content Representation 2 Match the Main Learning Goal? </vt:lpstr>
      <vt:lpstr>Content Representation 3: Two-Flashlights-and-Globe Model</vt:lpstr>
      <vt:lpstr>Content Representation 3: Two-Flashlights-and-Globe Model</vt:lpstr>
      <vt:lpstr>Does Content Representation 3 Match the Main Learning Goal? </vt:lpstr>
      <vt:lpstr>Lesson Analysis: Focus Question 2</vt:lpstr>
      <vt:lpstr>Lesson Analysis 1: Strategy D (Earth-Sun Model)</vt:lpstr>
      <vt:lpstr>Lesson Analysis 1: Strategy D (Earth-Sun Model)</vt:lpstr>
      <vt:lpstr>Lesson Analysis 2: Strategy D (Earth-Sun Model)</vt:lpstr>
      <vt:lpstr>Lesson Analysis 2: Strategy D (Earth-Sun Model)</vt:lpstr>
      <vt:lpstr>Lesson Analysis 3: Strategy D (Earth-Sun Model)</vt:lpstr>
      <vt:lpstr>Lesson Analysis 3: Strategy D (Earth-Sun Model)</vt:lpstr>
      <vt:lpstr>Strategy D: Synthesize and Summarize</vt:lpstr>
      <vt:lpstr>The SUN’S EFFECT ON      CLIMATE</vt:lpstr>
      <vt:lpstr>PowerPoint Presentation</vt:lpstr>
      <vt:lpstr> Unit Central Question </vt:lpstr>
      <vt:lpstr>PowerPoint Presentation</vt:lpstr>
      <vt:lpstr> Content Deepening: Focus Question 1 </vt:lpstr>
      <vt:lpstr>PowerPoint Presentation</vt:lpstr>
      <vt:lpstr>PowerPoint Presentation</vt:lpstr>
      <vt:lpstr>PowerPoint Presentation</vt:lpstr>
      <vt:lpstr>Investigation 1: Temperature Trends in Three US Cities</vt:lpstr>
      <vt:lpstr>PowerPoint Presentation</vt:lpstr>
      <vt:lpstr> Content Deepening: Focus Question 1 </vt:lpstr>
      <vt:lpstr>PowerPoint Presentation</vt:lpstr>
      <vt:lpstr>Investigation 2: Temperature Trends in Three US Cities</vt:lpstr>
      <vt:lpstr> Reflect: Content Deepening Focus Question 1 </vt:lpstr>
      <vt:lpstr>Key Science Ideas</vt:lpstr>
      <vt:lpstr>PowerPoint Presentation</vt:lpstr>
      <vt:lpstr> Content Deepening: Focus Question 2 </vt:lpstr>
      <vt:lpstr>PowerPoint Presentation</vt:lpstr>
      <vt:lpstr>PowerPoint Presentation</vt:lpstr>
      <vt:lpstr>Investigation 3: Heating and Cooling Rates</vt:lpstr>
      <vt:lpstr>PowerPoint Presentation</vt:lpstr>
      <vt:lpstr>PowerPoint Presentation</vt:lpstr>
      <vt:lpstr> Content Deepening: Focus Question 3 </vt:lpstr>
      <vt:lpstr>PowerPoint Presentation</vt:lpstr>
      <vt:lpstr>PowerPoint Presentation</vt:lpstr>
      <vt:lpstr>Investigation 4: Climb to Cold</vt:lpstr>
      <vt:lpstr>Investigation 4: Climb to Cold</vt:lpstr>
      <vt:lpstr> Reflect: Content Deepening Focus Questions 2 and 3 </vt:lpstr>
      <vt:lpstr>Key Science Ideas</vt:lpstr>
      <vt:lpstr>PowerPoint Presentation</vt:lpstr>
      <vt:lpstr>Content Deepening: Focus Question 4</vt:lpstr>
      <vt:lpstr>Investigation 5: Team Challenges</vt:lpstr>
      <vt:lpstr>PowerPoint Presentation</vt:lpstr>
      <vt:lpstr>PowerPoint Presentation</vt:lpstr>
      <vt:lpstr>PowerPoint Presentation</vt:lpstr>
      <vt:lpstr>PowerPoint Presentation</vt:lpstr>
      <vt:lpstr>PowerPoint Presentation</vt:lpstr>
      <vt:lpstr>Content Deepening: Focus Question 4</vt:lpstr>
      <vt:lpstr>Investigation 6: Team Presentations</vt:lpstr>
      <vt:lpstr>PowerPoint Presentation</vt:lpstr>
      <vt:lpstr> Unit Central Question </vt:lpstr>
      <vt:lpstr>Summarizing Today’s Work</vt:lpstr>
      <vt:lpstr>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666</cp:revision>
  <cp:lastPrinted>2014-06-15T14:17:59Z</cp:lastPrinted>
  <dcterms:created xsi:type="dcterms:W3CDTF">2014-06-10T18:20:14Z</dcterms:created>
  <dcterms:modified xsi:type="dcterms:W3CDTF">2020-01-07T23:43:08Z</dcterms:modified>
</cp:coreProperties>
</file>