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2"/>
  </p:notesMasterIdLst>
  <p:handoutMasterIdLst>
    <p:handoutMasterId r:id="rId53"/>
  </p:handoutMasterIdLst>
  <p:sldIdLst>
    <p:sldId id="299" r:id="rId3"/>
    <p:sldId id="409" r:id="rId4"/>
    <p:sldId id="410" r:id="rId5"/>
    <p:sldId id="411" r:id="rId6"/>
    <p:sldId id="412" r:id="rId7"/>
    <p:sldId id="437" r:id="rId8"/>
    <p:sldId id="413" r:id="rId9"/>
    <p:sldId id="414" r:id="rId10"/>
    <p:sldId id="415" r:id="rId11"/>
    <p:sldId id="416" r:id="rId12"/>
    <p:sldId id="418" r:id="rId13"/>
    <p:sldId id="419" r:id="rId14"/>
    <p:sldId id="436" r:id="rId15"/>
    <p:sldId id="420" r:id="rId16"/>
    <p:sldId id="421" r:id="rId17"/>
    <p:sldId id="422" r:id="rId18"/>
    <p:sldId id="423" r:id="rId19"/>
    <p:sldId id="424" r:id="rId20"/>
    <p:sldId id="425" r:id="rId21"/>
    <p:sldId id="381" r:id="rId22"/>
    <p:sldId id="382" r:id="rId23"/>
    <p:sldId id="383" r:id="rId24"/>
    <p:sldId id="384" r:id="rId25"/>
    <p:sldId id="385" r:id="rId26"/>
    <p:sldId id="386" r:id="rId27"/>
    <p:sldId id="387" r:id="rId28"/>
    <p:sldId id="388" r:id="rId29"/>
    <p:sldId id="426" r:id="rId30"/>
    <p:sldId id="427" r:id="rId31"/>
    <p:sldId id="391" r:id="rId32"/>
    <p:sldId id="392" r:id="rId33"/>
    <p:sldId id="428" r:id="rId34"/>
    <p:sldId id="394" r:id="rId35"/>
    <p:sldId id="395" r:id="rId36"/>
    <p:sldId id="396" r:id="rId37"/>
    <p:sldId id="397" r:id="rId38"/>
    <p:sldId id="398" r:id="rId39"/>
    <p:sldId id="429" r:id="rId40"/>
    <p:sldId id="400" r:id="rId41"/>
    <p:sldId id="401" r:id="rId42"/>
    <p:sldId id="402" r:id="rId43"/>
    <p:sldId id="403" r:id="rId44"/>
    <p:sldId id="404" r:id="rId45"/>
    <p:sldId id="405" r:id="rId46"/>
    <p:sldId id="430" r:id="rId47"/>
    <p:sldId id="435" r:id="rId48"/>
    <p:sldId id="432" r:id="rId49"/>
    <p:sldId id="433" r:id="rId50"/>
    <p:sldId id="434"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J. Roth" initials="KJR" lastIdx="2" clrIdx="0">
    <p:extLst>
      <p:ext uri="{19B8F6BF-5375-455C-9EA6-DF929625EA0E}">
        <p15:presenceInfo xmlns:p15="http://schemas.microsoft.com/office/powerpoint/2012/main" userId="S-1-5-21-117609710-706699826-1801674531-557821" providerId="AD"/>
      </p:ext>
    </p:extLst>
  </p:cmAuthor>
  <p:cmAuthor id="2" name="Arlo Caine" initials="AC" lastIdx="6" clrIdx="1">
    <p:extLst>
      <p:ext uri="{19B8F6BF-5375-455C-9EA6-DF929625EA0E}">
        <p15:presenceInfo xmlns:p15="http://schemas.microsoft.com/office/powerpoint/2012/main" userId="S-1-5-21-117609710-706699826-1801674531-4013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95" autoAdjust="0"/>
    <p:restoredTop sz="74731" autoAdjust="0"/>
  </p:normalViewPr>
  <p:slideViewPr>
    <p:cSldViewPr>
      <p:cViewPr varScale="1">
        <p:scale>
          <a:sx n="81" d="100"/>
          <a:sy n="81" d="100"/>
        </p:scale>
        <p:origin x="49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B92E6DE-0210-48E8-8DBD-55BCAB3111E7}" type="datetimeFigureOut">
              <a:rPr lang="en-US" smtClean="0"/>
              <a:pPr/>
              <a:t>2/5/2020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F9CDACE-C401-4601-A89B-3D0B78B28CA9}" type="slidenum">
              <a:rPr lang="en-US" smtClean="0"/>
              <a:pPr/>
              <a:t>‹#›</a:t>
            </a:fld>
            <a:endParaRPr lang="en-US"/>
          </a:p>
        </p:txBody>
      </p:sp>
    </p:spTree>
    <p:extLst>
      <p:ext uri="{BB962C8B-B14F-4D97-AF65-F5344CB8AC3E}">
        <p14:creationId xmlns:p14="http://schemas.microsoft.com/office/powerpoint/2010/main" val="3887554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3E99A0-5A01-41BA-AC39-BB8F130969B5}" type="datetimeFigureOut">
              <a:rPr lang="en-US" smtClean="0"/>
              <a:pPr/>
              <a:t>2/5/2020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sz="1200" kern="1200" dirty="0">
                <a:solidFill>
                  <a:schemeClr val="tx1"/>
                </a:solidFill>
                <a:effectLst/>
                <a:latin typeface="+mn-lt"/>
                <a:ea typeface="+mn-ea"/>
                <a:cs typeface="+mn-cs"/>
              </a:rPr>
              <a:t>5 min</a:t>
            </a:r>
          </a:p>
          <a:p>
            <a:pPr eaLnBrk="1" hangingPunct="1"/>
            <a:endParaRPr lang="en-US" altLang="en-US" sz="1200" kern="1200" dirty="0">
              <a:solidFill>
                <a:schemeClr val="tx1"/>
              </a:solidFill>
              <a:effectLst/>
              <a:latin typeface="+mn-lt"/>
              <a:ea typeface="+mn-ea"/>
              <a:cs typeface="+mn-cs"/>
            </a:endParaRPr>
          </a:p>
          <a:p>
            <a:pPr eaLnBrk="1" hangingPunct="1"/>
            <a:r>
              <a:rPr lang="en-US" sz="1200" kern="1200" dirty="0">
                <a:solidFill>
                  <a:schemeClr val="tx1"/>
                </a:solidFill>
                <a:latin typeface="+mn-lt"/>
                <a:ea typeface="+mn-ea"/>
                <a:cs typeface="+mn-cs"/>
              </a:rPr>
              <a:t>a. Take care of any housekeeping issues.</a:t>
            </a:r>
            <a:endParaRPr lang="en-US" altLang="en-US" dirty="0"/>
          </a:p>
        </p:txBody>
      </p:sp>
    </p:spTree>
    <p:extLst>
      <p:ext uri="{BB962C8B-B14F-4D97-AF65-F5344CB8AC3E}">
        <p14:creationId xmlns:p14="http://schemas.microsoft.com/office/powerpoint/2010/main" val="254131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60 min—15 min/clip</a:t>
            </a:r>
          </a:p>
          <a:p>
            <a:endParaRPr lang="en-US" sz="1200" kern="1200" dirty="0">
              <a:solidFill>
                <a:schemeClr val="tx1"/>
              </a:solidFill>
              <a:latin typeface="+mn-lt"/>
              <a:ea typeface="+mn-ea"/>
              <a:cs typeface="+mn-cs"/>
            </a:endParaRPr>
          </a:p>
          <a:p>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These video clips are from an earlier version of the lesson plan.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Have participants review part 2 of Analysis Guide F. After they watch each video clip, ask </a:t>
            </a:r>
            <a:r>
              <a:rPr lang="en-US" sz="1200" kern="1200" baseline="0" dirty="0">
                <a:solidFill>
                  <a:schemeClr val="tx1"/>
                </a:solidFill>
                <a:latin typeface="+mn-lt"/>
                <a:ea typeface="+mn-ea"/>
                <a:cs typeface="+mn-cs"/>
              </a:rPr>
              <a:t>them to </a:t>
            </a:r>
            <a:r>
              <a:rPr lang="en-US" sz="1200" kern="1200" dirty="0">
                <a:solidFill>
                  <a:schemeClr val="tx1"/>
                </a:solidFill>
                <a:latin typeface="+mn-lt"/>
                <a:ea typeface="+mn-ea"/>
                <a:cs typeface="+mn-cs"/>
              </a:rPr>
              <a:t>study the corresponding transcript, answer the questions in part 2 of the analysis guide, and then analyze the links between science ideas and activities that were (or were not) made before, during, or after the activity.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read the context for video clips 1 and 2 at the top of each transcript (handouts 8.2 and 8.3 in PD program binder).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c. Show video clips 1 and 2.</a:t>
            </a:r>
            <a:r>
              <a:rPr lang="en-US" sz="1200" u="none" strike="noStrike" kern="1200" baseline="0" dirty="0">
                <a:solidFill>
                  <a:schemeClr val="tx1"/>
                </a:solidFill>
                <a:effectLst/>
                <a:latin typeface="+mn-lt"/>
                <a:ea typeface="+mn-ea"/>
                <a:cs typeface="+mn-cs"/>
              </a:rPr>
              <a:t> Then</a:t>
            </a:r>
            <a:r>
              <a:rPr lang="en-US" sz="1200" u="none" strike="noStrike" kern="1200" dirty="0">
                <a:solidFill>
                  <a:schemeClr val="tx1"/>
                </a:solidFill>
                <a:effectLst/>
                <a:latin typeface="+mn-lt"/>
                <a:ea typeface="+mn-ea"/>
                <a:cs typeface="+mn-cs"/>
              </a:rPr>
              <a:t> guide participants through these tasks:</a:t>
            </a:r>
          </a:p>
          <a:p>
            <a:pPr marL="365760" indent="-137160">
              <a:buFont typeface="Arial" pitchFamily="34" charset="0"/>
              <a:buChar char="•"/>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a:t>
            </a:r>
            <a:r>
              <a:rPr lang="en-US" sz="1200" kern="1200" dirty="0">
                <a:solidFill>
                  <a:schemeClr val="tx1"/>
                </a:solidFill>
                <a:latin typeface="+mn-lt"/>
                <a:ea typeface="+mn-ea"/>
                <a:cs typeface="+mn-cs"/>
              </a:rPr>
              <a:t> “Study the video transcripts and then complete part 2, section 1 of the analysis guide, Setup for the Activity.”</a:t>
            </a:r>
            <a:endParaRPr lang="en-US" sz="1200" b="1" kern="1200" dirty="0">
              <a:solidFill>
                <a:schemeClr val="tx1"/>
              </a:solidFill>
              <a:latin typeface="+mn-lt"/>
              <a:ea typeface="+mn-ea"/>
              <a:cs typeface="+mn-cs"/>
            </a:endParaRPr>
          </a:p>
          <a:p>
            <a:pPr marL="365760" indent="-137160">
              <a:buFont typeface="Arial" pitchFamily="34" charset="0"/>
              <a:buChar char="•"/>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Ask participants to share their analyses of the video clips.</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d. Have participants read the context for video clip 3 at the top of the transcript (handout 8.4 in PD binder).</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e. Show video clip 3 and then guide participants through these tasks:</a:t>
            </a:r>
          </a:p>
          <a:p>
            <a:pPr marL="365760" indent="-137160">
              <a:buFont typeface="Arial" pitchFamily="34" charset="0"/>
              <a:buChar char="•"/>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“Study the video transcript and then complete part 2, section 2 of the analysis guide, During the Activity.” </a:t>
            </a:r>
          </a:p>
          <a:p>
            <a:pPr marL="365760" indent="-137160">
              <a:buFont typeface="Arial" pitchFamily="34" charset="0"/>
              <a:buChar char="•"/>
            </a:pP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Ask participants to share their analyses of the video clip.</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f. Have participants read the context for video clip 4 at the top of the transcript (handout 8.5 in PD binder).</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g. Show video clip 4 and then guide participants</a:t>
            </a:r>
            <a:r>
              <a:rPr lang="en-US" sz="1200" u="none" strike="noStrike" kern="1200" baseline="0" dirty="0">
                <a:solidFill>
                  <a:schemeClr val="tx1"/>
                </a:solidFill>
                <a:effectLst/>
                <a:latin typeface="+mn-lt"/>
                <a:ea typeface="+mn-ea"/>
                <a:cs typeface="+mn-cs"/>
              </a:rPr>
              <a:t> through these tasks:</a:t>
            </a:r>
            <a:endParaRPr lang="en-US" sz="1200" u="none" strike="noStrike" kern="1200" dirty="0">
              <a:solidFill>
                <a:schemeClr val="tx1"/>
              </a:solidFill>
              <a:effectLst/>
              <a:latin typeface="+mn-lt"/>
              <a:ea typeface="+mn-ea"/>
              <a:cs typeface="+mn-cs"/>
            </a:endParaRPr>
          </a:p>
          <a:p>
            <a:pPr marL="365760" indent="-137160">
              <a:buFont typeface="Arial" pitchFamily="34" charset="0"/>
              <a:buChar char="•"/>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“Study the video transcript and complete part 2, section 3 of the analysis guide, Follow-up to the Activity.” </a:t>
            </a:r>
            <a:endParaRPr lang="en-US" sz="1200" b="1" kern="1200" dirty="0">
              <a:solidFill>
                <a:schemeClr val="tx1"/>
              </a:solidFill>
              <a:latin typeface="+mn-lt"/>
              <a:ea typeface="+mn-ea"/>
              <a:cs typeface="+mn-cs"/>
            </a:endParaRPr>
          </a:p>
          <a:p>
            <a:pPr marL="365760" indent="-137160">
              <a:buFont typeface="Arial" pitchFamily="34" charset="0"/>
              <a:buChar char="•"/>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Ask participants to share their analyses of the video clip.</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Sample analyses for video clips 1 and 2:</a:t>
            </a:r>
            <a:endParaRPr lang="en-US" sz="1200" kern="1200" dirty="0">
              <a:solidFill>
                <a:schemeClr val="tx1"/>
              </a:solidFill>
              <a:latin typeface="+mn-lt"/>
              <a:ea typeface="+mn-ea"/>
              <a:cs typeface="+mn-cs"/>
            </a:endParaRPr>
          </a:p>
          <a:p>
            <a:pPr marL="228600" indent="-137160">
              <a:buFont typeface="Arial" pitchFamily="34" charset="0"/>
              <a:buChar char="•"/>
            </a:pPr>
            <a:r>
              <a:rPr lang="en-US" sz="1200" kern="1200" dirty="0">
                <a:solidFill>
                  <a:schemeClr val="tx1"/>
                </a:solidFill>
                <a:latin typeface="+mn-lt"/>
                <a:ea typeface="+mn-ea"/>
                <a:cs typeface="+mn-cs"/>
              </a:rPr>
              <a:t>In clip 1, students are reminded of the model components and directed to think about the model in relation to today’s focus question. In clip 2, students have an opportunity to explore their own thinking about seasonal temperature patterns, but they haven’t yet been introduced to the notion that Earth’s axis consistently tilts toward the North Star. The teacher intentionally withholds this key piece of information. In clip 2, students should begin to realize that they can’t explain seasons simply by moving the Styrofoam ball around the Sun in a yearly orbit.  </a:t>
            </a:r>
          </a:p>
          <a:p>
            <a:pPr marL="228600" indent="-137160">
              <a:buFont typeface="Arial" pitchFamily="34" charset="0"/>
              <a:buChar char="•"/>
            </a:pPr>
            <a:r>
              <a:rPr lang="en-US" sz="1200" kern="1200" dirty="0">
                <a:solidFill>
                  <a:schemeClr val="tx1"/>
                </a:solidFill>
                <a:latin typeface="+mn-lt"/>
                <a:ea typeface="+mn-ea"/>
                <a:cs typeface="+mn-cs"/>
              </a:rPr>
              <a:t>The activity setup should provide an opportunity for students’ initial ideas to surface regarding the science concepts they’ll work with during the lesson. Often, the lesson setup allows a number of student ideas to surface so that students wonder which of these ideas fit the observations, data, or evidence that arise during the lesson. </a:t>
            </a:r>
          </a:p>
          <a:p>
            <a:pPr marL="228600" indent="-137160">
              <a:buFont typeface="Arial" pitchFamily="34" charset="0"/>
              <a:buChar char="•"/>
            </a:pPr>
            <a:r>
              <a:rPr lang="en-US" sz="1200" kern="1200" dirty="0">
                <a:solidFill>
                  <a:schemeClr val="tx1"/>
                </a:solidFill>
                <a:latin typeface="+mn-lt"/>
                <a:ea typeface="+mn-ea"/>
                <a:cs typeface="+mn-cs"/>
              </a:rPr>
              <a:t>In the first two clips, students reorient themselves to the Earth-Sun model and then try to answer the day’s focus question based on their current understandings of how Earth orbits the Sun. In clip 2, the teacher allows students to explain their thinking without correcting them and focuses their attention only on where the most direct sunlight hits Earth’s surface. Allowing students to realize for themselves that their explanations don’t explain the temperature data motivates them to dig deeper for ideas about seasonal temperature patterns. During this discussion, students also reveal their confusion about Earth’s orbit around the Sun (revolution) and the daily spin of Earth on its axis (rotation). Their confusion is acknowledged but not dealt with at this point. The teacher and students simply agree that more information is needed to resolve the issue.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Sample analysis for video clip 3:</a:t>
            </a:r>
            <a:endParaRPr lang="en-US" sz="1200" kern="1200" dirty="0">
              <a:solidFill>
                <a:schemeClr val="tx1"/>
              </a:solidFill>
              <a:latin typeface="+mn-lt"/>
              <a:ea typeface="+mn-ea"/>
              <a:cs typeface="+mn-cs"/>
            </a:endParaRPr>
          </a:p>
          <a:p>
            <a:pPr marL="228600" indent="-137160">
              <a:buFont typeface="Arial" pitchFamily="34" charset="0"/>
              <a:buChar char="•"/>
            </a:pPr>
            <a:r>
              <a:rPr lang="en-US" sz="1200" kern="1200" dirty="0">
                <a:solidFill>
                  <a:schemeClr val="tx1"/>
                </a:solidFill>
                <a:latin typeface="+mn-lt"/>
                <a:ea typeface="+mn-ea"/>
                <a:cs typeface="+mn-cs"/>
              </a:rPr>
              <a:t>In this clip, the teacher highlights the apparent mismatch between Earth’s variable tilt and opposite seasons in the Northern and Southern Hemispheres in different orbital positions . This sets up introducing the importance of Earth’s consistent tilt toward the North Star. Following this clip, students return to their small groups and work with their Earth-Sun models to make sense of seasons when Earth is tilted in the same direction (toward the North Star). The teacher links science ideas to the activity by emphasizing that the current model isn’t working but could be modified to show opposite seasons in the Northern and Southern Hemispheres—the lesson’s main learning goal. This is a high-quality link. The orientation of Earth’s tilt is stated in complete sentences, modeled for students, and discussed prior to students returning to their own models to make sense of the idea themselves.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Sample analysis for video clip 4:</a:t>
            </a:r>
            <a:endParaRPr lang="en-US" sz="1200" kern="1200" dirty="0">
              <a:solidFill>
                <a:schemeClr val="tx1"/>
              </a:solidFill>
              <a:latin typeface="+mn-lt"/>
              <a:ea typeface="+mn-ea"/>
              <a:cs typeface="+mn-cs"/>
            </a:endParaRPr>
          </a:p>
          <a:p>
            <a:pPr marL="228600" indent="-137160">
              <a:buFont typeface="Arial" pitchFamily="34" charset="0"/>
              <a:buChar char="•"/>
            </a:pPr>
            <a:r>
              <a:rPr lang="en-US" sz="1200" kern="1200" dirty="0">
                <a:solidFill>
                  <a:schemeClr val="tx1"/>
                </a:solidFill>
                <a:latin typeface="+mn-lt"/>
                <a:ea typeface="+mn-ea"/>
                <a:cs typeface="+mn-cs"/>
              </a:rPr>
              <a:t>In this follow-up to the activity, students are encouraged to summarize what they learned about seasons in the Southern and Northern Hemispheres when sunlight strikes Earth in different orbital positions. During this discussion, a misconception that came up in the lesson setup reemerges. One student equates the daily spin of Earth on its axis (rotation) with Earth’s yearly revolution around the Sun. The student confuses the phrases they’ve been using in class in relation to Earth’s tilt (“facing the Sun” or “not facing the Sun”). The teacher helps this student and other students negotiate the difference between the impact of Earth’s daily rotation and its tilt and yearly revolution by first restating the student’s idea and asking others to respond. The teacher highlights the importance of the direction of Earth’s tilt when he asks the student to reorient the tilt toward the North Star, linking the key science idea to the activity. </a:t>
            </a:r>
          </a:p>
          <a:p>
            <a:pPr marL="228600" indent="-137160">
              <a:buFont typeface="Arial" pitchFamily="34" charset="0"/>
              <a:buChar char="•"/>
            </a:pPr>
            <a:r>
              <a:rPr lang="en-US" sz="1200" kern="1200" dirty="0">
                <a:solidFill>
                  <a:schemeClr val="tx1"/>
                </a:solidFill>
                <a:latin typeface="+mn-lt"/>
                <a:ea typeface="+mn-ea"/>
                <a:cs typeface="+mn-cs"/>
              </a:rPr>
              <a:t>A second student notes how this misconception describes only day and night, not seasonal temperatures. The first student still seems to be confused about Earth’s daily rotation (night and day) versus the impact of Earth’s revolution and tilt on seasons, but the teacher runs out of time. It’s interesting that the teacher still doesn’t give students the right answer as the class ends. He simply states that they’ll revisit the idea in the next lesson. Some teachers might think that exploring Earth’s daily rotation distracts from the lesson’s main learning goal, but if students don’t understand the difference between Earth tilting toward or away from the Sun during different seasons in Earth’s revolution and specific locations facing toward or away from the Sun at different times of the day in Earth’s rotation, they’ll never be able to connect the angle of sunlight hitting Earth with differential heating in opposite seasons.</a:t>
            </a:r>
          </a:p>
          <a:p>
            <a:pPr marL="228600" indent="-137160">
              <a:buFont typeface="Arial" pitchFamily="34" charset="0"/>
              <a:buChar char="•"/>
            </a:pPr>
            <a:r>
              <a:rPr lang="en-US" sz="1200" b="1" kern="1200" dirty="0">
                <a:solidFill>
                  <a:schemeClr val="tx1"/>
                </a:solidFill>
                <a:latin typeface="+mn-lt"/>
                <a:ea typeface="+mn-ea"/>
                <a:cs typeface="+mn-cs"/>
              </a:rPr>
              <a:t>Alternative:</a:t>
            </a:r>
            <a:r>
              <a:rPr lang="en-US" sz="1200" kern="1200" dirty="0">
                <a:solidFill>
                  <a:schemeClr val="tx1"/>
                </a:solidFill>
                <a:latin typeface="+mn-lt"/>
                <a:ea typeface="+mn-ea"/>
                <a:cs typeface="+mn-cs"/>
              </a:rPr>
              <a:t> The teacher might have had the first student focus on the angle of sunlight striking different latitudes to emphasize that it’s the same during the daytime and at night. This would have linked the activity more closely to the day’s focus question and learning goal.</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10</a:t>
            </a:fld>
            <a:endParaRPr lang="en-US"/>
          </a:p>
        </p:txBody>
      </p:sp>
    </p:spTree>
    <p:extLst>
      <p:ext uri="{BB962C8B-B14F-4D97-AF65-F5344CB8AC3E}">
        <p14:creationId xmlns:p14="http://schemas.microsoft.com/office/powerpoint/2010/main" val="567065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20 min   </a:t>
            </a:r>
          </a:p>
          <a:p>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time is running short, have participants work only on part A of their assigned tasks.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Assign participants</a:t>
            </a:r>
            <a:r>
              <a:rPr lang="en-US" sz="1200" kern="1200" baseline="0" dirty="0">
                <a:solidFill>
                  <a:schemeClr val="tx1"/>
                </a:solidFill>
                <a:latin typeface="+mn-lt"/>
                <a:ea typeface="+mn-ea"/>
                <a:cs typeface="+mn-cs"/>
              </a:rPr>
              <a:t> one of the strategies (F, G, or H) to analyze for this activity and then go over </a:t>
            </a:r>
            <a:r>
              <a:rPr lang="en-US" sz="1200" kern="1200" dirty="0">
                <a:solidFill>
                  <a:schemeClr val="tx1"/>
                </a:solidFill>
                <a:latin typeface="+mn-lt"/>
                <a:ea typeface="+mn-ea"/>
                <a:cs typeface="+mn-cs"/>
              </a:rPr>
              <a:t>the directions on the slide. Emphasize the importance of using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and strategy charts as resources.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“Study the transcripts for video clips 1–4 and search for examples of your assigned strategy being used during the lesson. Be ready to share your ideas with the group, and make</a:t>
            </a:r>
            <a:r>
              <a:rPr lang="en-US" sz="1200" kern="1200" baseline="0" dirty="0">
                <a:solidFill>
                  <a:schemeClr val="tx1"/>
                </a:solidFill>
                <a:latin typeface="+mn-lt"/>
                <a:ea typeface="+mn-ea"/>
                <a:cs typeface="+mn-cs"/>
              </a:rPr>
              <a:t> sure</a:t>
            </a:r>
            <a:r>
              <a:rPr lang="en-US" sz="1200" kern="1200" dirty="0">
                <a:solidFill>
                  <a:schemeClr val="tx1"/>
                </a:solidFill>
                <a:latin typeface="+mn-lt"/>
                <a:ea typeface="+mn-ea"/>
                <a:cs typeface="+mn-cs"/>
              </a:rPr>
              <a:t> to support your answers with evidence.”</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d.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Have participants share their findings. Encourage listeners to </a:t>
            </a:r>
            <a:r>
              <a:rPr lang="en-US" sz="1200" kern="1200" dirty="0">
                <a:solidFill>
                  <a:schemeClr val="tx1"/>
                </a:solidFill>
                <a:latin typeface="+mn-lt"/>
                <a:ea typeface="+mn-ea"/>
                <a:cs typeface="+mn-cs"/>
              </a:rPr>
              <a:t>agree or disagree, ask clarification questions, and add on.</a:t>
            </a:r>
            <a:r>
              <a:rPr lang="en-US" sz="1200" u="none" strike="noStrike" kern="1200" dirty="0">
                <a:solidFill>
                  <a:schemeClr val="tx1"/>
                </a:solidFill>
                <a:effectLst/>
                <a:latin typeface="+mn-lt"/>
                <a:ea typeface="+mn-ea"/>
                <a:cs typeface="+mn-cs"/>
              </a:rPr>
              <a: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Observations:</a:t>
            </a:r>
            <a:endParaRPr lang="en-US" sz="1200" kern="1200" dirty="0">
              <a:solidFill>
                <a:schemeClr val="tx1"/>
              </a:solidFill>
              <a:latin typeface="+mn-lt"/>
              <a:ea typeface="+mn-ea"/>
              <a:cs typeface="+mn-cs"/>
            </a:endParaRPr>
          </a:p>
          <a:p>
            <a:pPr marL="228600" indent="-137160">
              <a:buFont typeface="Arial" pitchFamily="34" charset="0"/>
              <a:buChar char="•"/>
            </a:pPr>
            <a:r>
              <a:rPr lang="en-US" sz="1200" kern="1200" dirty="0">
                <a:solidFill>
                  <a:schemeClr val="tx1"/>
                </a:solidFill>
                <a:latin typeface="+mn-lt"/>
                <a:ea typeface="+mn-ea"/>
                <a:cs typeface="+mn-cs"/>
              </a:rPr>
              <a:t>In the transcript for the second video clip, a couple of students are finishing each other’s sentences (segments 0:00:05.5–0:00:15.8). One student mentions that part of Earth is “farther away,” and another student says, “[The light is] spread out, and there’s more surface area.” Each student in this exchange linked his or her ideas—one</a:t>
            </a:r>
            <a:r>
              <a:rPr lang="en-US" sz="1200" kern="1200" baseline="0" dirty="0">
                <a:solidFill>
                  <a:schemeClr val="tx1"/>
                </a:solidFill>
                <a:latin typeface="+mn-lt"/>
                <a:ea typeface="+mn-ea"/>
                <a:cs typeface="+mn-cs"/>
              </a:rPr>
              <a:t> was a </a:t>
            </a:r>
            <a:r>
              <a:rPr lang="en-US" sz="1200" kern="1200" dirty="0">
                <a:solidFill>
                  <a:schemeClr val="tx1"/>
                </a:solidFill>
                <a:latin typeface="+mn-lt"/>
                <a:ea typeface="+mn-ea"/>
                <a:cs typeface="+mn-cs"/>
              </a:rPr>
              <a:t>science ideas, and one might have been a misconception. To clarify and highlight this idea that might be a misconception (strategy H), the teacher asks Micah to explain what he means by “farther away” (segments 0:00:19.0 and   0:00:38.6) and probes to determine whether he’s referring to distance from the Sun or the angle (Earth’s tilt). </a:t>
            </a:r>
          </a:p>
          <a:p>
            <a:pPr marL="228600" indent="-137160">
              <a:buFont typeface="Arial" pitchFamily="34" charset="0"/>
              <a:buChar char="•"/>
            </a:pPr>
            <a:r>
              <a:rPr lang="en-US" sz="1200" kern="1200" dirty="0">
                <a:solidFill>
                  <a:schemeClr val="tx1"/>
                </a:solidFill>
                <a:latin typeface="+mn-lt"/>
                <a:ea typeface="+mn-ea"/>
                <a:cs typeface="+mn-cs"/>
              </a:rPr>
              <a:t>A nice example of strategy H appears at the end of this exchange (segments 0:01:22.4–1:28.1) when the teacher directs students back to the focus question.  </a:t>
            </a:r>
          </a:p>
          <a:p>
            <a:pPr marL="228600" indent="-137160">
              <a:buFont typeface="Arial" pitchFamily="34" charset="0"/>
              <a:buChar char="•"/>
            </a:pPr>
            <a:r>
              <a:rPr lang="en-US" sz="1200" kern="1200" dirty="0">
                <a:solidFill>
                  <a:schemeClr val="tx1"/>
                </a:solidFill>
                <a:latin typeface="+mn-lt"/>
                <a:ea typeface="+mn-ea"/>
                <a:cs typeface="+mn-cs"/>
              </a:rPr>
              <a:t>In the</a:t>
            </a:r>
            <a:r>
              <a:rPr lang="en-US" sz="1200" kern="1200" baseline="0" dirty="0">
                <a:solidFill>
                  <a:schemeClr val="tx1"/>
                </a:solidFill>
                <a:latin typeface="+mn-lt"/>
                <a:ea typeface="+mn-ea"/>
                <a:cs typeface="+mn-cs"/>
              </a:rPr>
              <a:t> transcript for video clip 3</a:t>
            </a:r>
            <a:r>
              <a:rPr lang="en-US" sz="1200" kern="1200" dirty="0">
                <a:solidFill>
                  <a:schemeClr val="tx1"/>
                </a:solidFill>
                <a:latin typeface="+mn-lt"/>
                <a:ea typeface="+mn-ea"/>
                <a:cs typeface="+mn-cs"/>
              </a:rPr>
              <a:t>, the teacher highlights the key science idea by referring to the focus question (segments 0:00:23.5 and 0:01:41.0). He missed an opportunity to help students make an important link between science ideas (strategy G) in this clip. Although he encourages students to focus on Earth’s tilt, he doesn’t draw their attention to the link between Earth’s consistent tilt and the angle of sunlight striking the surface. In other words, how does the consistent tilt of Earth’s axis toward the North Star solve the problem students encountered earlier when they realized that changing the direction of Earth’s tilt caused the Northern Hemisphere to receive the most direct sunlight all the time?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11</a:t>
            </a:fld>
            <a:endParaRPr lang="en-US"/>
          </a:p>
        </p:txBody>
      </p:sp>
    </p:spTree>
    <p:extLst>
      <p:ext uri="{BB962C8B-B14F-4D97-AF65-F5344CB8AC3E}">
        <p14:creationId xmlns:p14="http://schemas.microsoft.com/office/powerpoint/2010/main" val="3290968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Less than 1 min</a:t>
            </a:r>
            <a:endParaRPr lang="en-US" dirty="0"/>
          </a:p>
          <a:p>
            <a:endParaRPr lang="en-US" dirty="0"/>
          </a:p>
          <a:p>
            <a:pPr marL="228600" indent="-228600">
              <a:buNone/>
            </a:pPr>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Read the summary statements on the slide or give participants time to read them silently. </a:t>
            </a:r>
          </a:p>
          <a:p>
            <a:pPr marL="228600" indent="-228600">
              <a:buAutoNum type="alphaLcPeriod"/>
            </a:pPr>
            <a:endParaRPr lang="en-US" sz="1200" kern="1200" dirty="0">
              <a:solidFill>
                <a:schemeClr val="tx1"/>
              </a:solidFill>
              <a:latin typeface="+mn-lt"/>
              <a:ea typeface="+mn-ea"/>
              <a:cs typeface="+mn-cs"/>
            </a:endParaRPr>
          </a:p>
          <a:p>
            <a:pPr marL="228600" indent="-228600">
              <a:buNone/>
            </a:pPr>
            <a:r>
              <a:rPr lang="en-US" sz="1200" u="none" strike="noStrike" kern="1200" dirty="0">
                <a:solidFill>
                  <a:schemeClr val="tx1"/>
                </a:solidFill>
                <a:effectLst/>
                <a:latin typeface="+mn-lt"/>
                <a:ea typeface="+mn-ea"/>
                <a:cs typeface="+mn-cs"/>
              </a:rPr>
              <a:t>b.</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Ask participants whether they have a brief comment or question about the summary.</a:t>
            </a:r>
            <a:r>
              <a:rPr lang="en-US" sz="1050" u="none" strike="noStrike" kern="1200" dirty="0">
                <a:solidFill>
                  <a:schemeClr val="tx1"/>
                </a:solidFill>
                <a:effectLst/>
                <a:latin typeface="+mn-lt"/>
                <a:ea typeface="+mn-ea"/>
                <a:cs typeface="+mn-cs"/>
              </a:rPr>
              <a:t> </a:t>
            </a:r>
            <a:endParaRPr lang="en-US" sz="1200" u="none" strike="noStrike" kern="1200" dirty="0">
              <a:solidFill>
                <a:schemeClr val="tx1"/>
              </a:solidFill>
              <a:effectLst/>
              <a:latin typeface="+mn-lt"/>
              <a:ea typeface="+mn-ea"/>
              <a:cs typeface="+mn-cs"/>
            </a:endParaRPr>
          </a:p>
          <a:p>
            <a:r>
              <a:rPr lang="en-US" sz="1050" kern="1200" dirty="0">
                <a:solidFill>
                  <a:schemeClr val="tx1"/>
                </a:solidFill>
                <a:effectLst/>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12</a:t>
            </a:fld>
            <a:endParaRPr lang="en-US"/>
          </a:p>
        </p:txBody>
      </p:sp>
    </p:spTree>
    <p:extLst>
      <p:ext uri="{BB962C8B-B14F-4D97-AF65-F5344CB8AC3E}">
        <p14:creationId xmlns:p14="http://schemas.microsoft.com/office/powerpoint/2010/main" val="749151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r>
              <a:rPr lang="en-US" dirty="0"/>
              <a:t>a. Read the focus question on the slide.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60 min (in conjunction with next two slides)</a:t>
            </a:r>
          </a:p>
          <a:p>
            <a:pPr lvl="1"/>
            <a:endParaRPr lang="en-US" sz="1200" kern="1200" baseline="0" dirty="0">
              <a:solidFill>
                <a:schemeClr val="tx1"/>
              </a:solidFill>
              <a:effectLst/>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Create charts like the samples on the next two slides so that participants can view both as they report out.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Timing note:</a:t>
            </a:r>
            <a:r>
              <a:rPr lang="en-US" sz="1200" kern="1200" dirty="0">
                <a:solidFill>
                  <a:schemeClr val="tx1"/>
                </a:solidFill>
                <a:latin typeface="+mn-lt"/>
                <a:ea typeface="+mn-ea"/>
                <a:cs typeface="+mn-cs"/>
              </a:rPr>
              <a:t> Make sure you limit the time for each lesson conversation so you can get through them all. Aim for 5–7 minutes for each lesson.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Give a brief overview of the science content storyline across lessons and then begin the lesson conversation.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For step 1 on the slide, review the main learning goal for each lesson sequentially and how it connects to the lesson before and after it. (5 min)</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c. For steps 2 and 3, ask each participant to report on her/his</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two-part lesson, which was assigned on day 5.</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Encourage participants to present the </a:t>
            </a:r>
            <a:r>
              <a:rPr lang="en-US" sz="1200" b="1" kern="1200" dirty="0">
                <a:solidFill>
                  <a:schemeClr val="tx1"/>
                </a:solidFill>
                <a:latin typeface="+mn-lt"/>
                <a:ea typeface="+mn-ea"/>
                <a:cs typeface="+mn-cs"/>
              </a:rPr>
              <a:t>big picture</a:t>
            </a:r>
            <a:r>
              <a:rPr lang="en-US" sz="1200" kern="1200" dirty="0">
                <a:solidFill>
                  <a:schemeClr val="tx1"/>
                </a:solidFill>
                <a:latin typeface="+mn-lt"/>
                <a:ea typeface="+mn-ea"/>
                <a:cs typeface="+mn-cs"/>
              </a:rPr>
              <a:t> using the questions in step 2 on the slide, </a:t>
            </a:r>
            <a:r>
              <a:rPr lang="en-US" sz="1200" b="1" kern="1200" dirty="0">
                <a:solidFill>
                  <a:schemeClr val="tx1"/>
                </a:solidFill>
                <a:latin typeface="+mn-lt"/>
                <a:ea typeface="+mn-ea"/>
                <a:cs typeface="+mn-cs"/>
              </a:rPr>
              <a:t>not to walk through every step in their lesson plans</a:t>
            </a:r>
            <a:r>
              <a:rPr lang="en-US" sz="1200" kern="1200" dirty="0">
                <a:solidFill>
                  <a:schemeClr val="tx1"/>
                </a:solidFill>
                <a:latin typeface="+mn-lt"/>
                <a:ea typeface="+mn-ea"/>
                <a:cs typeface="+mn-cs"/>
              </a:rPr>
              <a:t>. They should bring up details only when they have some concern, question, or suggestion about a modification.</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d. As participants give their reports, fill in the charts you’ve created, checking off the main strategies highlighted in each lesson. (See the chart format on next two slides.)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Encourage participants to pick just one or two Student Thinking Lens strategies and one or two Science Content Storyline Lens strategies that are actually highlighted in the lesson. (Each lesson uses several strategies.) </a:t>
            </a:r>
          </a:p>
          <a:p>
            <a:endParaRPr lang="en-US" sz="1200" b="1" kern="1200" dirty="0">
              <a:solidFill>
                <a:schemeClr val="tx1"/>
              </a:solidFill>
              <a:latin typeface="+mn-lt"/>
              <a:ea typeface="+mn-ea"/>
              <a:cs typeface="+mn-cs"/>
            </a:endParaRPr>
          </a:p>
          <a:p>
            <a:r>
              <a:rPr lang="en-US" sz="1200" b="1" kern="1200">
                <a:solidFill>
                  <a:schemeClr val="tx1"/>
                </a:solidFill>
                <a:latin typeface="+mn-lt"/>
                <a:ea typeface="+mn-ea"/>
                <a:cs typeface="+mn-cs"/>
              </a:rPr>
              <a:t>Ideal pattern </a:t>
            </a:r>
            <a:r>
              <a:rPr lang="en-US" sz="1200" b="1" kern="1200" dirty="0">
                <a:solidFill>
                  <a:schemeClr val="tx1"/>
                </a:solidFill>
                <a:latin typeface="+mn-lt"/>
                <a:ea typeface="+mn-ea"/>
                <a:cs typeface="+mn-cs"/>
              </a:rPr>
              <a:t>to highlight for the Student Thinking Lens strategies: </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In lesson 1, participants should notice an emphasis on questions that elicit and probe student thinking. Probe questions continue throughout the lesson sequence, but the emphasis shifts to challenge questions throughout the later lessons as questioning strategies help to push student thinking forward. </a:t>
            </a:r>
          </a:p>
          <a:p>
            <a:pPr marL="137160" indent="-137160">
              <a:buFont typeface="Arial" pitchFamily="34" charset="0"/>
              <a:buChar char="•"/>
            </a:pPr>
            <a:r>
              <a:rPr lang="en-US" sz="1200" kern="1200" dirty="0">
                <a:solidFill>
                  <a:schemeClr val="tx1"/>
                </a:solidFill>
                <a:latin typeface="+mn-lt"/>
                <a:ea typeface="+mn-ea"/>
                <a:cs typeface="+mn-cs"/>
              </a:rPr>
              <a:t>In lesson 1, students analyze and interpret data to identify a pattern. In lessons 2–6, students analyze data to gather evidence that supports their explanations and arguments regarding why each of these patterns occurs. In lesson 1, students should focus only on identifying patterns, not explaining them. In lessons 2–6, students are required to not only identify patterns in the data (e.g., more rays of sunlight strike Earth at latitudes closer to the equator than the poles) but to</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also be able to use this information to generate an explanation with supporting evidence. In each lesson, students are asked to use science ideas from earlier lessons to build a more complete understanding of the Sun’s effect on climate; however, the entire focus of lesson 7 is on having students use and apply ideas from the lessons to explain specific scenarios.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pattern to highlight for the Science Content Storyline Lens strategies: </a:t>
            </a:r>
            <a:endParaRPr lang="en-US" sz="1200" kern="1200" dirty="0">
              <a:solidFill>
                <a:schemeClr val="tx1"/>
              </a:solidFill>
              <a:latin typeface="+mn-lt"/>
              <a:ea typeface="+mn-ea"/>
              <a:cs typeface="+mn-cs"/>
            </a:endParaRPr>
          </a:p>
          <a:p>
            <a:pPr marL="228600" indent="-137160">
              <a:buFont typeface="Arial" pitchFamily="34" charset="0"/>
              <a:buChar char="•"/>
            </a:pPr>
            <a:r>
              <a:rPr lang="en-US" sz="1200" kern="1200" dirty="0">
                <a:solidFill>
                  <a:schemeClr val="tx1"/>
                </a:solidFill>
                <a:latin typeface="+mn-lt"/>
                <a:ea typeface="+mn-ea"/>
                <a:cs typeface="+mn-cs"/>
              </a:rPr>
              <a:t>In lesson 1, students identify two patterns in the data: (1) Temperatures are warmer toward the equator and cooler toward the poles, and (2) the Northern and Southern Hemispheres experience opposite periods of warmer temperatures (summer) and cooler temperatures (winter). Lesson 2 helps students explain the first pattern, and lessons 3 and 4 help students explain the second pattern. Lessons 5 and 6 help students explain exceptions to the general patterns, and lesson 7 engages students in using and applying these ideas in specific examples of temperature patterns on Earth. Teachers should support students in understanding this storyline across lessons by referring back to the temperature patterns from lesson 1 and linking them to ideas they learned about in later lessons (i.e., “How do the science ideas we learned about today help us explain one of these temperature patterns or why there are exceptions to these patterns?”).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14</a:t>
            </a:fld>
            <a:endParaRPr lang="en-US"/>
          </a:p>
        </p:txBody>
      </p:sp>
    </p:spTree>
    <p:extLst>
      <p:ext uri="{BB962C8B-B14F-4D97-AF65-F5344CB8AC3E}">
        <p14:creationId xmlns:p14="http://schemas.microsoft.com/office/powerpoint/2010/main" val="2915594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r>
              <a:rPr lang="en-US" sz="1200" kern="1200" dirty="0">
                <a:solidFill>
                  <a:schemeClr val="tx1"/>
                </a:solidFill>
                <a:latin typeface="+mn-lt"/>
                <a:ea typeface="+mn-ea"/>
                <a:cs typeface="+mn-cs"/>
              </a:rPr>
              <a:t>a. As participants report out, complete this chart, indicating with check marks the STL strategies highlighted in the lessons.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Discuss the reasons certain strategies appear at specific times in the lesson sequence. (See ideal patterns on slide 14 and refer to the summary charts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as needed.)</a:t>
            </a:r>
            <a:endParaRPr lang="en-US" baseline="0" dirty="0"/>
          </a:p>
        </p:txBody>
      </p:sp>
      <p:sp>
        <p:nvSpPr>
          <p:cNvPr id="35844" name="Slide Number Placeholder 3"/>
          <p:cNvSpPr>
            <a:spLocks noGrp="1"/>
          </p:cNvSpPr>
          <p:nvPr>
            <p:ph type="sldNum" sz="quarter" idx="5"/>
          </p:nvPr>
        </p:nvSpPr>
        <p:spPr>
          <a:noFill/>
        </p:spPr>
        <p:txBody>
          <a:bodyPr/>
          <a:lstStyle>
            <a:lvl1pPr eaLnBrk="0" hangingPunct="0">
              <a:defRPr i="1">
                <a:solidFill>
                  <a:schemeClr val="tx1"/>
                </a:solidFill>
                <a:latin typeface="Arial" charset="0"/>
              </a:defRPr>
            </a:lvl1pPr>
            <a:lvl2pPr marL="757066" indent="-291179" eaLnBrk="0" hangingPunct="0">
              <a:defRPr i="1">
                <a:solidFill>
                  <a:schemeClr val="tx1"/>
                </a:solidFill>
                <a:latin typeface="Arial" charset="0"/>
              </a:defRPr>
            </a:lvl2pPr>
            <a:lvl3pPr marL="1164717" indent="-232943" eaLnBrk="0" hangingPunct="0">
              <a:defRPr i="1">
                <a:solidFill>
                  <a:schemeClr val="tx1"/>
                </a:solidFill>
                <a:latin typeface="Arial" charset="0"/>
              </a:defRPr>
            </a:lvl3pPr>
            <a:lvl4pPr marL="1630604" indent="-232943" eaLnBrk="0" hangingPunct="0">
              <a:defRPr i="1">
                <a:solidFill>
                  <a:schemeClr val="tx1"/>
                </a:solidFill>
                <a:latin typeface="Arial" charset="0"/>
              </a:defRPr>
            </a:lvl4pPr>
            <a:lvl5pPr marL="2096491" indent="-232943" eaLnBrk="0" hangingPunct="0">
              <a:defRPr i="1">
                <a:solidFill>
                  <a:schemeClr val="tx1"/>
                </a:solidFill>
                <a:latin typeface="Arial" charset="0"/>
              </a:defRPr>
            </a:lvl5pPr>
            <a:lvl6pPr marL="2562377" indent="-232943" eaLnBrk="0" fontAlgn="base" hangingPunct="0">
              <a:spcBef>
                <a:spcPct val="0"/>
              </a:spcBef>
              <a:spcAft>
                <a:spcPct val="0"/>
              </a:spcAft>
              <a:defRPr i="1">
                <a:solidFill>
                  <a:schemeClr val="tx1"/>
                </a:solidFill>
                <a:latin typeface="Arial" charset="0"/>
              </a:defRPr>
            </a:lvl6pPr>
            <a:lvl7pPr marL="3028264" indent="-232943" eaLnBrk="0" fontAlgn="base" hangingPunct="0">
              <a:spcBef>
                <a:spcPct val="0"/>
              </a:spcBef>
              <a:spcAft>
                <a:spcPct val="0"/>
              </a:spcAft>
              <a:defRPr i="1">
                <a:solidFill>
                  <a:schemeClr val="tx1"/>
                </a:solidFill>
                <a:latin typeface="Arial" charset="0"/>
              </a:defRPr>
            </a:lvl7pPr>
            <a:lvl8pPr marL="3494151" indent="-232943" eaLnBrk="0" fontAlgn="base" hangingPunct="0">
              <a:spcBef>
                <a:spcPct val="0"/>
              </a:spcBef>
              <a:spcAft>
                <a:spcPct val="0"/>
              </a:spcAft>
              <a:defRPr i="1">
                <a:solidFill>
                  <a:schemeClr val="tx1"/>
                </a:solidFill>
                <a:latin typeface="Arial" charset="0"/>
              </a:defRPr>
            </a:lvl8pPr>
            <a:lvl9pPr marL="3960038" indent="-232943" eaLnBrk="0" fontAlgn="base" hangingPunct="0">
              <a:spcBef>
                <a:spcPct val="0"/>
              </a:spcBef>
              <a:spcAft>
                <a:spcPct val="0"/>
              </a:spcAft>
              <a:defRPr i="1">
                <a:solidFill>
                  <a:schemeClr val="tx1"/>
                </a:solidFill>
                <a:latin typeface="Arial" charset="0"/>
              </a:defRPr>
            </a:lvl9pPr>
          </a:lstStyle>
          <a:p>
            <a:pPr eaLnBrk="1" hangingPunct="1"/>
            <a:fld id="{66F429F0-F952-4E9A-80CE-20BBC37D551F}" type="slidenum">
              <a:rPr lang="en-US" i="0" smtClean="0"/>
              <a:pPr eaLnBrk="1" hangingPunct="1"/>
              <a:t>15</a:t>
            </a:fld>
            <a:endParaRPr lang="en-US" i="0"/>
          </a:p>
        </p:txBody>
      </p:sp>
    </p:spTree>
    <p:extLst>
      <p:ext uri="{BB962C8B-B14F-4D97-AF65-F5344CB8AC3E}">
        <p14:creationId xmlns:p14="http://schemas.microsoft.com/office/powerpoint/2010/main" val="3454138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r>
              <a:rPr lang="en-US" sz="1200" kern="1200" dirty="0">
                <a:solidFill>
                  <a:schemeClr val="tx1"/>
                </a:solidFill>
                <a:latin typeface="+mn-lt"/>
                <a:ea typeface="+mn-ea"/>
                <a:cs typeface="+mn-cs"/>
              </a:rPr>
              <a:t>a. As participants report out, complete this chart, indicating with check marks the SCSL strategies highlighted in the lessons.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Discuss the reasons certain strategies appear at specific times in the lesson sequence. (See ideal patterns on slide 14 and refer to the summary charts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as needed.)</a:t>
            </a:r>
            <a:endParaRPr lang="en-US" baseline="0" dirty="0"/>
          </a:p>
        </p:txBody>
      </p:sp>
      <p:sp>
        <p:nvSpPr>
          <p:cNvPr id="35844" name="Slide Number Placeholder 3"/>
          <p:cNvSpPr>
            <a:spLocks noGrp="1"/>
          </p:cNvSpPr>
          <p:nvPr>
            <p:ph type="sldNum" sz="quarter" idx="5"/>
          </p:nvPr>
        </p:nvSpPr>
        <p:spPr>
          <a:noFill/>
        </p:spPr>
        <p:txBody>
          <a:bodyPr/>
          <a:lstStyle>
            <a:lvl1pPr eaLnBrk="0" hangingPunct="0">
              <a:defRPr i="1">
                <a:solidFill>
                  <a:schemeClr val="tx1"/>
                </a:solidFill>
                <a:latin typeface="Arial" charset="0"/>
              </a:defRPr>
            </a:lvl1pPr>
            <a:lvl2pPr marL="757066" indent="-291179" eaLnBrk="0" hangingPunct="0">
              <a:defRPr i="1">
                <a:solidFill>
                  <a:schemeClr val="tx1"/>
                </a:solidFill>
                <a:latin typeface="Arial" charset="0"/>
              </a:defRPr>
            </a:lvl2pPr>
            <a:lvl3pPr marL="1164717" indent="-232943" eaLnBrk="0" hangingPunct="0">
              <a:defRPr i="1">
                <a:solidFill>
                  <a:schemeClr val="tx1"/>
                </a:solidFill>
                <a:latin typeface="Arial" charset="0"/>
              </a:defRPr>
            </a:lvl3pPr>
            <a:lvl4pPr marL="1630604" indent="-232943" eaLnBrk="0" hangingPunct="0">
              <a:defRPr i="1">
                <a:solidFill>
                  <a:schemeClr val="tx1"/>
                </a:solidFill>
                <a:latin typeface="Arial" charset="0"/>
              </a:defRPr>
            </a:lvl4pPr>
            <a:lvl5pPr marL="2096491" indent="-232943" eaLnBrk="0" hangingPunct="0">
              <a:defRPr i="1">
                <a:solidFill>
                  <a:schemeClr val="tx1"/>
                </a:solidFill>
                <a:latin typeface="Arial" charset="0"/>
              </a:defRPr>
            </a:lvl5pPr>
            <a:lvl6pPr marL="2562377" indent="-232943" eaLnBrk="0" fontAlgn="base" hangingPunct="0">
              <a:spcBef>
                <a:spcPct val="0"/>
              </a:spcBef>
              <a:spcAft>
                <a:spcPct val="0"/>
              </a:spcAft>
              <a:defRPr i="1">
                <a:solidFill>
                  <a:schemeClr val="tx1"/>
                </a:solidFill>
                <a:latin typeface="Arial" charset="0"/>
              </a:defRPr>
            </a:lvl6pPr>
            <a:lvl7pPr marL="3028264" indent="-232943" eaLnBrk="0" fontAlgn="base" hangingPunct="0">
              <a:spcBef>
                <a:spcPct val="0"/>
              </a:spcBef>
              <a:spcAft>
                <a:spcPct val="0"/>
              </a:spcAft>
              <a:defRPr i="1">
                <a:solidFill>
                  <a:schemeClr val="tx1"/>
                </a:solidFill>
                <a:latin typeface="Arial" charset="0"/>
              </a:defRPr>
            </a:lvl7pPr>
            <a:lvl8pPr marL="3494151" indent="-232943" eaLnBrk="0" fontAlgn="base" hangingPunct="0">
              <a:spcBef>
                <a:spcPct val="0"/>
              </a:spcBef>
              <a:spcAft>
                <a:spcPct val="0"/>
              </a:spcAft>
              <a:defRPr i="1">
                <a:solidFill>
                  <a:schemeClr val="tx1"/>
                </a:solidFill>
                <a:latin typeface="Arial" charset="0"/>
              </a:defRPr>
            </a:lvl8pPr>
            <a:lvl9pPr marL="3960038" indent="-232943" eaLnBrk="0" fontAlgn="base" hangingPunct="0">
              <a:spcBef>
                <a:spcPct val="0"/>
              </a:spcBef>
              <a:spcAft>
                <a:spcPct val="0"/>
              </a:spcAft>
              <a:defRPr i="1">
                <a:solidFill>
                  <a:schemeClr val="tx1"/>
                </a:solidFill>
                <a:latin typeface="Arial" charset="0"/>
              </a:defRPr>
            </a:lvl9pPr>
          </a:lstStyle>
          <a:p>
            <a:pPr eaLnBrk="1" hangingPunct="1"/>
            <a:fld id="{66F429F0-F952-4E9A-80CE-20BBC37D551F}" type="slidenum">
              <a:rPr lang="en-US" i="0" smtClean="0"/>
              <a:pPr eaLnBrk="1" hangingPunct="1"/>
              <a:t>16</a:t>
            </a:fld>
            <a:endParaRPr lang="en-US" i="0"/>
          </a:p>
        </p:txBody>
      </p:sp>
    </p:spTree>
    <p:extLst>
      <p:ext uri="{BB962C8B-B14F-4D97-AF65-F5344CB8AC3E}">
        <p14:creationId xmlns:p14="http://schemas.microsoft.com/office/powerpoint/2010/main" val="188864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 </a:t>
            </a:r>
          </a:p>
          <a:p>
            <a:endParaRPr lang="en-US" dirty="0"/>
          </a:p>
          <a:p>
            <a:r>
              <a:rPr lang="en-US" sz="1200" kern="1200" dirty="0">
                <a:solidFill>
                  <a:schemeClr val="tx1"/>
                </a:solidFill>
                <a:latin typeface="+mn-lt"/>
                <a:ea typeface="+mn-ea"/>
                <a:cs typeface="+mn-cs"/>
              </a:rPr>
              <a:t>a. Have participants locate handout 8.6—Overview of School-Year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Study Groups—in their PD program binders.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Emphasize: </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The purpose of the study-group sessions is to practice, analyze, and learn from the use of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in your teaching of the SEC lessons in the fall and the Genetics lessons in the spring.”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c. Talk participants through Study Groups 1–3 on the handout.</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d. Pause for questions and a summary task. Ask participants, “What is the main focus for fall study-group sessions 1–3?”</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e. Talk participants through the 2-hour meeting in December/January and Study Groups 4–6 on the handout.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Pause for questions and a summary task. Ask participants, “What is the purpose of the 2-hour meeting in December/January?” and “What is the main focus for spring study-group sessions 4–6?”</a:t>
            </a:r>
            <a:r>
              <a:rPr lang="en-US" dirty="0"/>
              <a:t> </a:t>
            </a:r>
            <a:endParaRPr lang="en-US" baseline="0" dirty="0"/>
          </a:p>
          <a:p>
            <a:pPr marL="228600" indent="-228600">
              <a:buAutoNum type="alphaLcParenR"/>
            </a:pPr>
            <a:endParaRPr lang="en-US" baseline="0" dirty="0"/>
          </a:p>
          <a:p>
            <a:pPr marL="228600" indent="-228600">
              <a:buAutoNum type="alphaLcParenR"/>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17</a:t>
            </a:fld>
            <a:endParaRPr lang="en-US"/>
          </a:p>
        </p:txBody>
      </p:sp>
    </p:spTree>
    <p:extLst>
      <p:ext uri="{BB962C8B-B14F-4D97-AF65-F5344CB8AC3E}">
        <p14:creationId xmlns:p14="http://schemas.microsoft.com/office/powerpoint/2010/main" val="3712162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pPr lvl="0" fontAlgn="base"/>
            <a:r>
              <a:rPr lang="en-US" sz="1200" u="none" strike="noStrike" kern="1200" dirty="0">
                <a:solidFill>
                  <a:schemeClr val="tx1"/>
                </a:solidFill>
                <a:effectLst/>
                <a:latin typeface="+mn-lt"/>
                <a:ea typeface="+mn-ea"/>
                <a:cs typeface="+mn-cs"/>
              </a:rPr>
              <a:t>a. Before going over this slide, have participants locate the SEC classroom pre-post test in their lesson plans binders (</a:t>
            </a:r>
            <a:r>
              <a:rPr lang="en-US" sz="1200" u="none" strike="noStrike" kern="1200" dirty="0" err="1">
                <a:solidFill>
                  <a:schemeClr val="tx1"/>
                </a:solidFill>
                <a:effectLst/>
                <a:latin typeface="+mn-lt"/>
                <a:ea typeface="+mn-ea"/>
                <a:cs typeface="+mn-cs"/>
              </a:rPr>
              <a:t>pretabs</a:t>
            </a:r>
            <a:r>
              <a:rPr lang="en-US" sz="1200" u="none" strike="noStrike" kern="1200" dirty="0">
                <a:solidFill>
                  <a:schemeClr val="tx1"/>
                </a:solidFill>
                <a:effectLst/>
                <a:latin typeface="+mn-lt"/>
                <a:ea typeface="+mn-ea"/>
                <a:cs typeface="+mn-cs"/>
              </a:rPr>
              <a:t> section). </a:t>
            </a:r>
          </a:p>
          <a:p>
            <a:endParaRPr lang="en-US" sz="1200" b="1" kern="1200" dirty="0">
              <a:solidFill>
                <a:schemeClr val="tx1"/>
              </a:solidFill>
              <a:latin typeface="+mn-lt"/>
              <a:ea typeface="+mn-ea"/>
              <a:cs typeface="+mn-cs"/>
            </a:endParaRPr>
          </a:p>
          <a:p>
            <a:pPr marL="365760" indent="-182880">
              <a:buFont typeface="Arial" pitchFamily="34" charset="0"/>
              <a:buChar char="•"/>
            </a:pPr>
            <a:r>
              <a:rPr lang="en-US" sz="1200" b="1" kern="1200" dirty="0">
                <a:solidFill>
                  <a:schemeClr val="tx1"/>
                </a:solidFill>
                <a:latin typeface="+mn-lt"/>
                <a:ea typeface="+mn-ea"/>
                <a:cs typeface="+mn-cs"/>
              </a:rPr>
              <a:t>The classroom pre-post test:</a:t>
            </a:r>
            <a:r>
              <a:rPr lang="en-US" sz="1200" kern="1200" dirty="0">
                <a:solidFill>
                  <a:schemeClr val="tx1"/>
                </a:solidFill>
                <a:latin typeface="+mn-lt"/>
                <a:ea typeface="+mn-ea"/>
                <a:cs typeface="+mn-cs"/>
              </a:rPr>
              <a:t> “This test is in your lesson plans binder. After you administer the test to your students, you’ll need to save all of them, since you’ll be analyzing them as part of our study-group work in the fall.”</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Review the steps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“It’s very important to follow these steps in order and </a:t>
            </a:r>
            <a:r>
              <a:rPr lang="en-US" sz="1200" b="1" kern="1200" dirty="0">
                <a:solidFill>
                  <a:schemeClr val="tx1"/>
                </a:solidFill>
                <a:latin typeface="+mn-lt"/>
                <a:ea typeface="+mn-ea"/>
                <a:cs typeface="+mn-cs"/>
              </a:rPr>
              <a:t>save all of your classroom pre-post tests</a:t>
            </a:r>
            <a:r>
              <a:rPr lang="en-US" sz="1200" kern="1200" dirty="0">
                <a:solidFill>
                  <a:schemeClr val="tx1"/>
                </a:solidFill>
                <a:latin typeface="+mn-lt"/>
                <a:ea typeface="+mn-ea"/>
                <a:cs typeface="+mn-cs"/>
              </a:rPr>
              <a:t>. Don’t return them to students until after Study Group 3.”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18</a:t>
            </a:fld>
            <a:endParaRPr lang="en-US"/>
          </a:p>
        </p:txBody>
      </p:sp>
    </p:spTree>
    <p:extLst>
      <p:ext uri="{BB962C8B-B14F-4D97-AF65-F5344CB8AC3E}">
        <p14:creationId xmlns:p14="http://schemas.microsoft.com/office/powerpoint/2010/main" val="2984892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endParaRPr lang="en-US" dirty="0"/>
          </a:p>
          <a:p>
            <a:r>
              <a:rPr lang="en-US" sz="1200" b="1" kern="1200" dirty="0">
                <a:solidFill>
                  <a:schemeClr val="tx1"/>
                </a:solidFill>
                <a:latin typeface="+mn-lt"/>
                <a:ea typeface="+mn-ea"/>
                <a:cs typeface="+mn-cs"/>
              </a:rPr>
              <a:t>Note: Include on this slide some possible dates for six 4-hour study-group meetings and the 2-hour meeting that occurs between Study Groups 3 and 4.</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Suggest possible dates for the study-group sessions, starting with the Wednesday afternoon slot from 2:00 to 6:00 p.m.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As you schedule the meetings, keep in mind that you’ll need some time between the end of the school day and the beginning of the meeting to get to the location and set up everything.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Study Group 1:</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Early October. Round-1 teachers should have their classroom video recordings completed at least three weeks before this session. You will need three weeks to watch the classroom video(s), select the ones you’ll use during the study groups, and prepare the video-clip selections  and transcripts.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Study Group 2:</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Mid-November. Round-2 teachers should have their classroom video recordings completed at least three weeks before this session.</a:t>
            </a:r>
            <a:r>
              <a:rPr lang="en-US" sz="1200" kern="1200" baseline="0" dirty="0">
                <a:solidFill>
                  <a:schemeClr val="tx1"/>
                </a:solidFill>
                <a:effectLst/>
                <a:latin typeface="+mn-lt"/>
                <a:ea typeface="+mn-ea"/>
                <a:cs typeface="+mn-cs"/>
              </a:rPr>
              <a:t> </a:t>
            </a:r>
            <a:r>
              <a:rPr lang="en-US" sz="1200" kern="1200" dirty="0">
                <a:solidFill>
                  <a:schemeClr val="tx1"/>
                </a:solidFill>
                <a:latin typeface="+mn-lt"/>
                <a:ea typeface="+mn-ea"/>
                <a:cs typeface="+mn-cs"/>
              </a:rPr>
              <a:t>You will need three weeks to watch the classroom video(s), select the ones you’ll use during the study groups, and prepare the video-clip selections and transcripts.</a:t>
            </a:r>
            <a:endParaRPr lang="en-US" sz="1200" kern="1200" dirty="0">
              <a:solidFill>
                <a:schemeClr val="tx1"/>
              </a:solidFill>
              <a:effectLst/>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Study Group 3:</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Early December. This session can occur anytime after Study Group 2 and before the holiday break.</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2-hour meeting:</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December/January. The purpose of this meeting is to review the Genetics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lesson plans in preparation for teaching them.</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Study Group 4:</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Early February. Round-1 teachers should have their classroom video recordings completed at least three weeks before this session. You will need three weeks to watch the classroom video(s), select the ones you’ll use during the study groups, and prepare the video-clip selections  and transcripts.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Study Group 5:</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March. Round-2 teachers should have their classroom video recordings completed at least three weeks before this session. </a:t>
            </a:r>
            <a:r>
              <a:rPr lang="en-US" sz="1200" kern="1200" dirty="0">
                <a:solidFill>
                  <a:schemeClr val="tx1"/>
                </a:solidFill>
                <a:latin typeface="+mn-lt"/>
                <a:ea typeface="+mn-ea"/>
                <a:cs typeface="+mn-cs"/>
              </a:rPr>
              <a:t>You will need three weeks to watch the classroom video(s), select the ones you’ll use during the study groups, and prepare the video-clip selections and transcripts. </a:t>
            </a:r>
            <a:r>
              <a:rPr lang="en-US" sz="1200" kern="1200" dirty="0">
                <a:solidFill>
                  <a:schemeClr val="tx1"/>
                </a:solidFill>
                <a:effectLst/>
                <a:latin typeface="+mn-lt"/>
                <a:ea typeface="+mn-ea"/>
                <a:cs typeface="+mn-cs"/>
              </a:rPr>
              <a: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Study Group 6.</a:t>
            </a:r>
            <a:r>
              <a:rPr lang="en-US" sz="1200" kern="1200" dirty="0">
                <a:solidFill>
                  <a:schemeClr val="tx1"/>
                </a:solidFill>
                <a:latin typeface="+mn-lt"/>
                <a:ea typeface="+mn-ea"/>
                <a:cs typeface="+mn-cs"/>
              </a:rPr>
              <a:t> April. This session can occur anytime after, but preferably within a month of, Study Group 5.</a:t>
            </a:r>
            <a:r>
              <a:rPr lang="en-US" dirty="0"/>
              <a:t> </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19</a:t>
            </a:fld>
            <a:endParaRPr lang="en-US"/>
          </a:p>
        </p:txBody>
      </p:sp>
    </p:spTree>
    <p:extLst>
      <p:ext uri="{BB962C8B-B14F-4D97-AF65-F5344CB8AC3E}">
        <p14:creationId xmlns:p14="http://schemas.microsoft.com/office/powerpoint/2010/main" val="47690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Talk through today’s agenda.</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a:t>
            </a:fld>
            <a:endParaRPr lang="en-US"/>
          </a:p>
        </p:txBody>
      </p:sp>
    </p:spTree>
    <p:extLst>
      <p:ext uri="{BB962C8B-B14F-4D97-AF65-F5344CB8AC3E}">
        <p14:creationId xmlns:p14="http://schemas.microsoft.com/office/powerpoint/2010/main" val="2283968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4243" indent="-290093" eaLnBrk="0" hangingPunct="0">
              <a:spcBef>
                <a:spcPct val="30000"/>
              </a:spcBef>
              <a:defRPr sz="1200">
                <a:solidFill>
                  <a:schemeClr val="tx1"/>
                </a:solidFill>
                <a:latin typeface="Arial" charset="0"/>
              </a:defRPr>
            </a:lvl2pPr>
            <a:lvl3pPr marL="1160374" indent="-232075" eaLnBrk="0" hangingPunct="0">
              <a:spcBef>
                <a:spcPct val="30000"/>
              </a:spcBef>
              <a:defRPr sz="1200">
                <a:solidFill>
                  <a:schemeClr val="tx1"/>
                </a:solidFill>
                <a:latin typeface="Arial" charset="0"/>
              </a:defRPr>
            </a:lvl3pPr>
            <a:lvl4pPr marL="1624523" indent="-232075" eaLnBrk="0" hangingPunct="0">
              <a:spcBef>
                <a:spcPct val="30000"/>
              </a:spcBef>
              <a:defRPr sz="1200">
                <a:solidFill>
                  <a:schemeClr val="tx1"/>
                </a:solidFill>
                <a:latin typeface="Arial" charset="0"/>
              </a:defRPr>
            </a:lvl4pPr>
            <a:lvl5pPr marL="2088672" indent="-232075" eaLnBrk="0" hangingPunct="0">
              <a:spcBef>
                <a:spcPct val="30000"/>
              </a:spcBef>
              <a:defRPr sz="1200">
                <a:solidFill>
                  <a:schemeClr val="tx1"/>
                </a:solidFill>
                <a:latin typeface="Arial" charset="0"/>
              </a:defRPr>
            </a:lvl5pPr>
            <a:lvl6pPr marL="2552822" indent="-232075" eaLnBrk="0" fontAlgn="base" hangingPunct="0">
              <a:spcBef>
                <a:spcPct val="30000"/>
              </a:spcBef>
              <a:spcAft>
                <a:spcPct val="0"/>
              </a:spcAft>
              <a:defRPr sz="1200">
                <a:solidFill>
                  <a:schemeClr val="tx1"/>
                </a:solidFill>
                <a:latin typeface="Arial" charset="0"/>
              </a:defRPr>
            </a:lvl6pPr>
            <a:lvl7pPr marL="3016971" indent="-232075" eaLnBrk="0" fontAlgn="base" hangingPunct="0">
              <a:spcBef>
                <a:spcPct val="30000"/>
              </a:spcBef>
              <a:spcAft>
                <a:spcPct val="0"/>
              </a:spcAft>
              <a:defRPr sz="1200">
                <a:solidFill>
                  <a:schemeClr val="tx1"/>
                </a:solidFill>
                <a:latin typeface="Arial" charset="0"/>
              </a:defRPr>
            </a:lvl7pPr>
            <a:lvl8pPr marL="3481121" indent="-232075" eaLnBrk="0" fontAlgn="base" hangingPunct="0">
              <a:spcBef>
                <a:spcPct val="30000"/>
              </a:spcBef>
              <a:spcAft>
                <a:spcPct val="0"/>
              </a:spcAft>
              <a:defRPr sz="1200">
                <a:solidFill>
                  <a:schemeClr val="tx1"/>
                </a:solidFill>
                <a:latin typeface="Arial" charset="0"/>
              </a:defRPr>
            </a:lvl8pPr>
            <a:lvl9pPr marL="3945270" indent="-232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20</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Less than 1 min</a:t>
            </a:r>
          </a:p>
          <a:p>
            <a:pPr eaLnBrk="1" hangingPunct="1"/>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Throughout this content deepening phase, refer as needed to the Sun’s Effect on Climate Content Background Document and Common Student Ideas about the Sun’s Effect on Climate and Seasons.</a:t>
            </a:r>
          </a:p>
          <a:p>
            <a:pPr eaLnBrk="1" hangingPunct="1"/>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“Now we’ll engage in some math content deepening to strengthen our understandings of the Sun’s effect on climate.” </a:t>
            </a:r>
            <a:endParaRPr lang="en-US" altLang="en-US" dirty="0"/>
          </a:p>
        </p:txBody>
      </p:sp>
    </p:spTree>
    <p:extLst>
      <p:ext uri="{BB962C8B-B14F-4D97-AF65-F5344CB8AC3E}">
        <p14:creationId xmlns:p14="http://schemas.microsoft.com/office/powerpoint/2010/main" val="2113866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Read the focus questions on the slide to orient participants to the content deepening work they’ll be doing in this phase.</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Less than 1 min</a:t>
            </a:r>
          </a:p>
          <a:p>
            <a:endParaRPr lang="en-US" baseline="0" dirty="0"/>
          </a:p>
          <a:p>
            <a:r>
              <a:rPr lang="en-US" sz="1200" kern="1200" dirty="0">
                <a:solidFill>
                  <a:schemeClr val="tx1"/>
                </a:solidFill>
                <a:latin typeface="+mn-lt"/>
                <a:ea typeface="+mn-ea"/>
                <a:cs typeface="+mn-cs"/>
              </a:rPr>
              <a:t>a. “Our first focus question is inspired by James Irwin, an </a:t>
            </a:r>
            <a:r>
              <a:rPr lang="en-US" sz="1200" i="1" kern="1200" dirty="0">
                <a:solidFill>
                  <a:schemeClr val="tx1"/>
                </a:solidFill>
                <a:latin typeface="+mn-lt"/>
                <a:ea typeface="+mn-ea"/>
                <a:cs typeface="+mn-cs"/>
              </a:rPr>
              <a:t>Apollo</a:t>
            </a:r>
            <a:r>
              <a:rPr lang="en-US" sz="1200" kern="1200" dirty="0">
                <a:solidFill>
                  <a:schemeClr val="tx1"/>
                </a:solidFill>
                <a:latin typeface="+mn-lt"/>
                <a:ea typeface="+mn-ea"/>
                <a:cs typeface="+mn-cs"/>
              </a:rPr>
              <a:t> astronaut who was one of only 24 human beings who have viewed Earth from the Moon (either in orbit or on the surface). Reflecting on his experience, Irwin said, ‘As we got further and further away, [Earth] diminished in size. Finally it shrank to the size of a marble, the most beautiful you can imagine.’”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“Today we’ll consider how we can experience this perspective of Earth by creating a scale model of the Earth-Sun system. In a scale model in which a marble represents Earth, approximately how large and far away from Earth would the Sun need to be?”</a:t>
            </a:r>
            <a:r>
              <a:rPr lang="en-US" dirty="0"/>
              <a:t>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7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“To answer this question, we need a sense of scale. This data table shows approximate distances and sizes, in kilometers, of a range of objects. We’ll use this data to develop that sense of scale for our Earth-Sun model.”</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Direct participants to copy the table into their science notebooks and replace the question marks with the closest powers of 10. The entries marked with a dash should be left blank.</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714646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Have participants compare their results with the closest powers of 10 on the slide. If they discover any discrepancies, remind them of the relationship between the power of 10 and the place of the leading digit. For example, the closest power of 10 to 150,000,000 is 100,000,000 which equals 10</a:t>
            </a:r>
            <a:r>
              <a:rPr lang="en-US" sz="1200" kern="1200" baseline="30000" dirty="0">
                <a:solidFill>
                  <a:schemeClr val="tx1"/>
                </a:solidFill>
                <a:latin typeface="+mn-lt"/>
                <a:ea typeface="+mn-ea"/>
                <a:cs typeface="+mn-cs"/>
              </a:rPr>
              <a:t>8</a:t>
            </a:r>
            <a:r>
              <a:rPr lang="en-US" sz="1200" kern="1200" dirty="0">
                <a:solidFill>
                  <a:schemeClr val="tx1"/>
                </a:solidFill>
                <a:latin typeface="+mn-lt"/>
                <a:ea typeface="+mn-ea"/>
                <a:cs typeface="+mn-cs"/>
              </a:rPr>
              <a:t>, since there are eight zeros to the right of the 1.</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714646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fontAlgn="base"/>
            <a:r>
              <a:rPr lang="en-US" sz="1200" u="none" strike="noStrike" kern="1200" dirty="0">
                <a:solidFill>
                  <a:schemeClr val="tx1"/>
                </a:solidFill>
                <a:effectLst/>
                <a:latin typeface="+mn-lt"/>
                <a:ea typeface="+mn-ea"/>
                <a:cs typeface="+mn-cs"/>
              </a:rPr>
              <a:t>10 min</a:t>
            </a:r>
          </a:p>
          <a:p>
            <a:pPr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a. Read the statements on the slide and direct participants to fill in the blanks using data from the data table. The title of the slide suggests what they’ll need to do (use ratios to compute a proportion).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Give participants time to reason through these computations on their own.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Have participants share their answers with a partner. If they get different answers, have them check each other’s computations and try to reach a consensus.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Have pairs share their results with the group.</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3200197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Summarize the computation using ratios of the powers of 10 as indicated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Encourage participants to record the computation in their notebooks </a:t>
            </a:r>
            <a:r>
              <a:rPr lang="en-US" sz="1200" kern="1200" dirty="0">
                <a:solidFill>
                  <a:schemeClr val="tx1"/>
                </a:solidFill>
                <a:effectLst/>
                <a:latin typeface="+mn-lt"/>
                <a:ea typeface="+mn-ea"/>
                <a:cs typeface="+mn-cs"/>
              </a:rPr>
              <a:t>so they can recall later on how the ratios and equivalencies</a:t>
            </a:r>
            <a:r>
              <a:rPr lang="en-US" sz="1200" kern="1200" baseline="0" dirty="0">
                <a:solidFill>
                  <a:schemeClr val="tx1"/>
                </a:solidFill>
                <a:effectLst/>
                <a:latin typeface="+mn-lt"/>
                <a:ea typeface="+mn-ea"/>
                <a:cs typeface="+mn-cs"/>
              </a:rPr>
              <a:t> were determined</a:t>
            </a:r>
            <a:r>
              <a:rPr lang="en-US" sz="1200" kern="1200" dirty="0">
                <a:solidFill>
                  <a:schemeClr val="tx1"/>
                </a:solidFill>
                <a:effectLst/>
                <a:latin typeface="+mn-lt"/>
                <a:ea typeface="+mn-ea"/>
                <a:cs typeface="+mn-cs"/>
              </a:rPr>
              <a:t>.</a:t>
            </a:r>
          </a:p>
          <a:p>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c. “To review, 10</a:t>
            </a:r>
            <a:r>
              <a:rPr lang="en-US" sz="1200" u="none" strike="noStrike" kern="1200" baseline="30000" dirty="0">
                <a:solidFill>
                  <a:schemeClr val="tx1"/>
                </a:solidFill>
                <a:effectLst/>
                <a:latin typeface="+mn-lt"/>
                <a:ea typeface="+mn-ea"/>
                <a:cs typeface="+mn-cs"/>
              </a:rPr>
              <a:t>6</a:t>
            </a:r>
            <a:r>
              <a:rPr lang="en-US" sz="1200" u="none" strike="noStrike" kern="1200" dirty="0">
                <a:solidFill>
                  <a:schemeClr val="tx1"/>
                </a:solidFill>
                <a:effectLst/>
                <a:latin typeface="+mn-lt"/>
                <a:ea typeface="+mn-ea"/>
                <a:cs typeface="+mn-cs"/>
              </a:rPr>
              <a:t> = 10</a:t>
            </a:r>
            <a:r>
              <a:rPr lang="en-US" sz="1200" u="none" strike="noStrike" kern="1200" baseline="30000" dirty="0">
                <a:solidFill>
                  <a:schemeClr val="tx1"/>
                </a:solidFill>
                <a:effectLst/>
                <a:latin typeface="+mn-lt"/>
                <a:ea typeface="+mn-ea"/>
                <a:cs typeface="+mn-cs"/>
              </a:rPr>
              <a:t>2+4</a:t>
            </a:r>
            <a:r>
              <a:rPr lang="en-US" sz="1200" u="none" strike="noStrike" kern="1200" dirty="0">
                <a:solidFill>
                  <a:schemeClr val="tx1"/>
                </a:solidFill>
                <a:effectLst/>
                <a:latin typeface="+mn-lt"/>
                <a:ea typeface="+mn-ea"/>
                <a:cs typeface="+mn-cs"/>
              </a:rPr>
              <a:t> = 10</a:t>
            </a:r>
            <a:r>
              <a:rPr lang="en-US" sz="1200" u="none" strike="noStrike" kern="1200" baseline="30000" dirty="0">
                <a:solidFill>
                  <a:schemeClr val="tx1"/>
                </a:solidFill>
                <a:effectLst/>
                <a:latin typeface="+mn-lt"/>
                <a:ea typeface="+mn-ea"/>
                <a:cs typeface="+mn-cs"/>
              </a:rPr>
              <a:t>2</a:t>
            </a:r>
            <a:r>
              <a:rPr lang="en-US" sz="1200" u="none" strike="noStrike" kern="1200" dirty="0">
                <a:solidFill>
                  <a:schemeClr val="tx1"/>
                </a:solidFill>
                <a:effectLst/>
                <a:latin typeface="+mn-lt"/>
                <a:ea typeface="+mn-ea"/>
                <a:cs typeface="+mn-cs"/>
              </a:rPr>
              <a:t> x 10</a:t>
            </a:r>
            <a:r>
              <a:rPr lang="en-US" sz="1200" u="none" strike="noStrike" kern="1200" baseline="30000" dirty="0">
                <a:solidFill>
                  <a:schemeClr val="tx1"/>
                </a:solidFill>
                <a:effectLst/>
                <a:latin typeface="+mn-lt"/>
                <a:ea typeface="+mn-ea"/>
                <a:cs typeface="+mn-cs"/>
              </a:rPr>
              <a:t>4</a:t>
            </a:r>
            <a:r>
              <a:rPr lang="en-US" sz="1200" u="none" strike="noStrike" kern="1200" dirty="0">
                <a:solidFill>
                  <a:schemeClr val="tx1"/>
                </a:solidFill>
                <a:effectLst/>
                <a:latin typeface="+mn-lt"/>
                <a:ea typeface="+mn-ea"/>
                <a:cs typeface="+mn-cs"/>
              </a:rPr>
              <a:t>, so we can organize 10</a:t>
            </a:r>
            <a:r>
              <a:rPr lang="en-US" sz="1200" u="none" strike="noStrike" kern="1200" baseline="30000" dirty="0">
                <a:solidFill>
                  <a:schemeClr val="tx1"/>
                </a:solidFill>
                <a:effectLst/>
                <a:latin typeface="+mn-lt"/>
                <a:ea typeface="+mn-ea"/>
                <a:cs typeface="+mn-cs"/>
              </a:rPr>
              <a:t>6</a:t>
            </a:r>
            <a:r>
              <a:rPr lang="en-US" sz="1200" u="none" strike="noStrike" kern="1200" dirty="0">
                <a:solidFill>
                  <a:schemeClr val="tx1"/>
                </a:solidFill>
                <a:effectLst/>
                <a:latin typeface="+mn-lt"/>
                <a:ea typeface="+mn-ea"/>
                <a:cs typeface="+mn-cs"/>
              </a:rPr>
              <a:t> km into 10</a:t>
            </a:r>
            <a:r>
              <a:rPr lang="en-US" sz="1200" u="none" strike="noStrike" kern="1200" baseline="30000" dirty="0">
                <a:solidFill>
                  <a:schemeClr val="tx1"/>
                </a:solidFill>
                <a:effectLst/>
                <a:latin typeface="+mn-lt"/>
                <a:ea typeface="+mn-ea"/>
                <a:cs typeface="+mn-cs"/>
              </a:rPr>
              <a:t>2</a:t>
            </a:r>
            <a:r>
              <a:rPr lang="en-US" sz="1200" u="none" strike="noStrike" kern="1200" dirty="0">
                <a:solidFill>
                  <a:schemeClr val="tx1"/>
                </a:solidFill>
                <a:effectLst/>
                <a:latin typeface="+mn-lt"/>
                <a:ea typeface="+mn-ea"/>
                <a:cs typeface="+mn-cs"/>
              </a:rPr>
              <a:t> groups of 10</a:t>
            </a:r>
            <a:r>
              <a:rPr lang="en-US" sz="1200" u="none" strike="noStrike" kern="1200" baseline="30000" dirty="0">
                <a:solidFill>
                  <a:schemeClr val="tx1"/>
                </a:solidFill>
                <a:effectLst/>
                <a:latin typeface="+mn-lt"/>
                <a:ea typeface="+mn-ea"/>
                <a:cs typeface="+mn-cs"/>
              </a:rPr>
              <a:t>4</a:t>
            </a:r>
            <a:r>
              <a:rPr lang="en-US" sz="1200" u="none" strike="noStrike" kern="1200" dirty="0">
                <a:solidFill>
                  <a:schemeClr val="tx1"/>
                </a:solidFill>
                <a:effectLst/>
                <a:latin typeface="+mn-lt"/>
                <a:ea typeface="+mn-ea"/>
                <a:cs typeface="+mn-cs"/>
              </a:rPr>
              <a:t> km each. Thus 10</a:t>
            </a:r>
            <a:r>
              <a:rPr lang="en-US" sz="1200" u="none" strike="noStrike" kern="1200" baseline="30000" dirty="0">
                <a:solidFill>
                  <a:schemeClr val="tx1"/>
                </a:solidFill>
                <a:effectLst/>
                <a:latin typeface="+mn-lt"/>
                <a:ea typeface="+mn-ea"/>
                <a:cs typeface="+mn-cs"/>
              </a:rPr>
              <a:t>6</a:t>
            </a:r>
            <a:r>
              <a:rPr lang="en-US" sz="1200" u="none" strike="noStrike" kern="1200" dirty="0">
                <a:solidFill>
                  <a:schemeClr val="tx1"/>
                </a:solidFill>
                <a:effectLst/>
                <a:latin typeface="+mn-lt"/>
                <a:ea typeface="+mn-ea"/>
                <a:cs typeface="+mn-cs"/>
              </a:rPr>
              <a:t>:10</a:t>
            </a:r>
            <a:r>
              <a:rPr lang="en-US" sz="1200" u="none" strike="noStrike" kern="1200" baseline="30000" dirty="0">
                <a:solidFill>
                  <a:schemeClr val="tx1"/>
                </a:solidFill>
                <a:effectLst/>
                <a:latin typeface="+mn-lt"/>
                <a:ea typeface="+mn-ea"/>
                <a:cs typeface="+mn-cs"/>
              </a:rPr>
              <a:t>4</a:t>
            </a:r>
            <a:r>
              <a:rPr lang="en-US" sz="1200" u="none" strike="noStrike" kern="1200" dirty="0">
                <a:solidFill>
                  <a:schemeClr val="tx1"/>
                </a:solidFill>
                <a:effectLst/>
                <a:latin typeface="+mn-lt"/>
                <a:ea typeface="+mn-ea"/>
                <a:cs typeface="+mn-cs"/>
              </a:rPr>
              <a:t> is equivalent to 10</a:t>
            </a:r>
            <a:r>
              <a:rPr lang="en-US" sz="1200" u="none" strike="noStrike" kern="1200" baseline="30000" dirty="0">
                <a:solidFill>
                  <a:schemeClr val="tx1"/>
                </a:solidFill>
                <a:effectLst/>
                <a:latin typeface="+mn-lt"/>
                <a:ea typeface="+mn-ea"/>
                <a:cs typeface="+mn-cs"/>
              </a:rPr>
              <a:t>2</a:t>
            </a:r>
            <a:r>
              <a:rPr lang="en-US" sz="1200" u="none" strike="noStrike" kern="1200" dirty="0">
                <a:solidFill>
                  <a:schemeClr val="tx1"/>
                </a:solidFill>
                <a:effectLst/>
                <a:latin typeface="+mn-lt"/>
                <a:ea typeface="+mn-ea"/>
                <a:cs typeface="+mn-cs"/>
              </a:rPr>
              <a:t>:1, where the 1 represents one group of 10</a:t>
            </a:r>
            <a:r>
              <a:rPr lang="en-US" sz="1200" u="none" strike="noStrike" kern="1200" baseline="30000" dirty="0">
                <a:solidFill>
                  <a:schemeClr val="tx1"/>
                </a:solidFill>
                <a:effectLst/>
                <a:latin typeface="+mn-lt"/>
                <a:ea typeface="+mn-ea"/>
                <a:cs typeface="+mn-cs"/>
              </a:rPr>
              <a:t>4</a:t>
            </a:r>
            <a:r>
              <a:rPr lang="en-US" sz="1200" u="none" strike="noStrike" kern="1200" dirty="0">
                <a:solidFill>
                  <a:schemeClr val="tx1"/>
                </a:solidFill>
                <a:effectLst/>
                <a:latin typeface="+mn-lt"/>
                <a:ea typeface="+mn-ea"/>
                <a:cs typeface="+mn-cs"/>
              </a:rPr>
              <a:t> km.”</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“Since the diameter of Earth is about 10</a:t>
            </a:r>
            <a:r>
              <a:rPr lang="en-US" sz="1200" kern="1200" baseline="30000" dirty="0">
                <a:solidFill>
                  <a:schemeClr val="tx1"/>
                </a:solidFill>
                <a:latin typeface="+mn-lt"/>
                <a:ea typeface="+mn-ea"/>
                <a:cs typeface="+mn-cs"/>
              </a:rPr>
              <a:t>4</a:t>
            </a:r>
            <a:r>
              <a:rPr lang="en-US" sz="1200" kern="1200" dirty="0">
                <a:solidFill>
                  <a:schemeClr val="tx1"/>
                </a:solidFill>
                <a:latin typeface="+mn-lt"/>
                <a:ea typeface="+mn-ea"/>
                <a:cs typeface="+mn-cs"/>
              </a:rPr>
              <a:t> km, this means that if we place about 10</a:t>
            </a:r>
            <a:r>
              <a:rPr lang="en-US" sz="1200" kern="1200" baseline="30000" dirty="0">
                <a:solidFill>
                  <a:schemeClr val="tx1"/>
                </a:solidFill>
                <a:latin typeface="+mn-lt"/>
                <a:ea typeface="+mn-ea"/>
                <a:cs typeface="+mn-cs"/>
              </a:rPr>
              <a:t>2</a:t>
            </a:r>
            <a:r>
              <a:rPr lang="en-US" sz="1200" kern="1200" dirty="0">
                <a:solidFill>
                  <a:schemeClr val="tx1"/>
                </a:solidFill>
                <a:latin typeface="+mn-lt"/>
                <a:ea typeface="+mn-ea"/>
                <a:cs typeface="+mn-cs"/>
              </a:rPr>
              <a:t> Earths side by side in a line, they would stretch across the diameter of the Sun. Thus, the diameter of the Sun is about 10</a:t>
            </a:r>
            <a:r>
              <a:rPr lang="en-US" sz="1200" kern="1200" baseline="30000" dirty="0">
                <a:solidFill>
                  <a:schemeClr val="tx1"/>
                </a:solidFill>
                <a:latin typeface="+mn-lt"/>
                <a:ea typeface="+mn-ea"/>
                <a:cs typeface="+mn-cs"/>
              </a:rPr>
              <a:t>2</a:t>
            </a:r>
            <a:r>
              <a:rPr lang="en-US" sz="1200" kern="1200" dirty="0">
                <a:solidFill>
                  <a:schemeClr val="tx1"/>
                </a:solidFill>
                <a:latin typeface="+mn-lt"/>
                <a:ea typeface="+mn-ea"/>
                <a:cs typeface="+mn-cs"/>
              </a:rPr>
              <a:t> = 100 times larger than the diameter of Earth.”</a:t>
            </a:r>
            <a:r>
              <a:rPr lang="en-US" dirty="0"/>
              <a:t> </a:t>
            </a:r>
            <a:r>
              <a:rPr lang="en-US" sz="1050" kern="1200" dirty="0">
                <a:solidFill>
                  <a:schemeClr val="tx1"/>
                </a:solidFill>
                <a:latin typeface="+mn-lt"/>
                <a:ea typeface="+mn-ea"/>
                <a:cs typeface="+mn-cs"/>
              </a:rPr>
              <a:t> </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664868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sz="1200" kern="1200" dirty="0">
                <a:solidFill>
                  <a:schemeClr val="tx1"/>
                </a:solidFill>
                <a:latin typeface="+mn-lt"/>
                <a:ea typeface="+mn-ea"/>
                <a:cs typeface="+mn-cs"/>
              </a:rPr>
              <a:t>a. Hold up the marble and tell the group that the diameter is approximately 1 cm.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Then review focus question 1: </a:t>
            </a:r>
            <a:r>
              <a:rPr lang="en-US" sz="1200" i="1" kern="1200" dirty="0">
                <a:solidFill>
                  <a:schemeClr val="tx1"/>
                </a:solidFill>
                <a:latin typeface="+mn-lt"/>
                <a:ea typeface="+mn-ea"/>
                <a:cs typeface="+mn-cs"/>
              </a:rPr>
              <a:t>Approximately how large and how far from Earth would the Sun need to be in a scale model in which a marble represents Earth?</a:t>
            </a:r>
            <a:endParaRPr lang="en-US" sz="1200" kern="1200" dirty="0">
              <a:solidFill>
                <a:schemeClr val="tx1"/>
              </a:solidFill>
              <a:latin typeface="+mn-lt"/>
              <a:ea typeface="+mn-ea"/>
              <a:cs typeface="+mn-cs"/>
            </a:endParaRP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c. Elicit predictions from the group and ask probe and challenge questions to make participant thinking visible. </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d. “The learning goal here is to recognize that the ratios we just computed give us proportions we can apply in this context to answer the focus question.”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answer to the first part of the question (how large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Sun would need to be) is either 100 cm or 1 m.</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Emphasize that by definition, these measurements are the same, since there are 100 cm in 1 m.</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9558081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1</a:t>
            </a:r>
            <a:r>
              <a:rPr lang="en-US" sz="1200" kern="1200" baseline="0" dirty="0">
                <a:solidFill>
                  <a:schemeClr val="tx1"/>
                </a:solidFill>
                <a:latin typeface="+mn-lt"/>
                <a:ea typeface="+mn-ea"/>
                <a:cs typeface="+mn-cs"/>
              </a:rPr>
              <a:t> min</a:t>
            </a:r>
          </a:p>
          <a:p>
            <a:endParaRPr lang="en-US" sz="1200" kern="1200" baseline="0" dirty="0">
              <a:solidFill>
                <a:schemeClr val="tx1"/>
              </a:solidFill>
              <a:latin typeface="+mn-lt"/>
              <a:ea typeface="+mn-ea"/>
              <a:cs typeface="+mn-cs"/>
            </a:endParaRPr>
          </a:p>
          <a:p>
            <a:r>
              <a:rPr lang="en-US" sz="1200" kern="1200" dirty="0">
                <a:solidFill>
                  <a:schemeClr val="tx1"/>
                </a:solidFill>
                <a:latin typeface="+mn-lt"/>
                <a:ea typeface="+mn-ea"/>
                <a:cs typeface="+mn-cs"/>
              </a:rPr>
              <a:t>a. Summarize the computation on the slide and emphasize the unit conversion from centimeters to meters.</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9558081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30 min</a:t>
            </a:r>
          </a:p>
          <a:p>
            <a:endParaRPr lang="en-US" dirty="0"/>
          </a:p>
          <a:p>
            <a:pPr marL="0" lvl="1" fontAlgn="base"/>
            <a:r>
              <a:rPr lang="en-US" sz="1200" u="none" strike="noStrike" kern="1200" dirty="0">
                <a:solidFill>
                  <a:schemeClr val="tx1"/>
                </a:solidFill>
                <a:effectLst/>
                <a:latin typeface="+mn-lt"/>
                <a:ea typeface="+mn-ea"/>
                <a:cs typeface="+mn-cs"/>
              </a:rPr>
              <a:t>a. Take the group outside to create a scale model of the Earth-Sun system. Bring with you the marble and a cup of water, as well as the PD leader master (Script for Outdoor Activity). </a:t>
            </a:r>
            <a:r>
              <a:rPr lang="en-US" sz="1050" u="none" strike="noStrike" kern="1200" dirty="0">
                <a:solidFill>
                  <a:schemeClr val="tx1"/>
                </a:solidFill>
                <a:effectLst/>
                <a:latin typeface="+mn-lt"/>
                <a:ea typeface="+mn-ea"/>
                <a:cs typeface="+mn-cs"/>
              </a:rPr>
              <a:t> </a:t>
            </a:r>
            <a:endParaRPr lang="en-US" sz="1200" u="none" strike="noStrike" kern="1200" dirty="0">
              <a:solidFill>
                <a:schemeClr val="tx1"/>
              </a:solidFill>
              <a:effectLst/>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Direct the participants to bring their notebooks and pens with them.</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Use the talking points on the leader master to guide participants through the activity.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Following the activity, bring the group back inside and advance to the next slide. </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Give participants time to review your feedback on their reflections from day 7 and offer reactions, comments, or follow-up questions.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t>
            </a:r>
          </a:p>
          <a:p>
            <a:endParaRPr lang="en-US" dirty="0"/>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3</a:t>
            </a:fld>
            <a:endParaRPr lang="en-US"/>
          </a:p>
        </p:txBody>
      </p:sp>
    </p:spTree>
    <p:extLst>
      <p:ext uri="{BB962C8B-B14F-4D97-AF65-F5344CB8AC3E}">
        <p14:creationId xmlns:p14="http://schemas.microsoft.com/office/powerpoint/2010/main" val="459378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“Keep in mind that scientists use powers of 10 to quickly and easily track the difference in scale between various elements of a system so they can determine which features are relevant and which are not.”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“In this activity, we estimated distance using powers of 10 to make it easier to quickly compare the large numbers involved and compute ratios and proportions in our heads. But we sacrifice accuracy in the process.”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9189699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min</a:t>
            </a:r>
          </a:p>
          <a:p>
            <a:endParaRPr lang="en-US" dirty="0"/>
          </a:p>
          <a:p>
            <a:r>
              <a:rPr lang="en-US" sz="1200" kern="1200" dirty="0">
                <a:solidFill>
                  <a:schemeClr val="tx1"/>
                </a:solidFill>
                <a:latin typeface="+mn-lt"/>
                <a:ea typeface="+mn-ea"/>
                <a:cs typeface="+mn-cs"/>
              </a:rPr>
              <a:t>a. “In 2015, a group of people </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built a scale model of the entire solar system, not just a model</a:t>
            </a:r>
            <a:r>
              <a:rPr lang="en-US" sz="1200" kern="1200" baseline="0" dirty="0">
                <a:solidFill>
                  <a:schemeClr val="tx1"/>
                </a:solidFill>
                <a:latin typeface="+mn-lt"/>
                <a:ea typeface="+mn-ea"/>
                <a:cs typeface="+mn-cs"/>
              </a:rPr>
              <a:t> of the Sun and Earth</a:t>
            </a:r>
            <a:r>
              <a:rPr lang="en-US" sz="1200" kern="1200" dirty="0">
                <a:solidFill>
                  <a:schemeClr val="tx1"/>
                </a:solidFill>
                <a:latin typeface="+mn-lt"/>
                <a:ea typeface="+mn-ea"/>
                <a:cs typeface="+mn-cs"/>
              </a:rPr>
              <a:t>. Let’s watch their video and experience the scale.”</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Play the Internet video using a web browser (7 min, 7 sec).</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A careful viewer might notice that in the scale model, Earth is 176 m from the Sun, not the 100-meter estimate that participants computed using powers of 10 in the previous activity. Remind participants that they rounded down the actual Earth-Sun distance of about 150,000,000 km to 100,000,000 km. Also, the diameter of the marble isn’t </a:t>
            </a:r>
            <a:r>
              <a:rPr lang="en-US" sz="1200" i="1" kern="1200" dirty="0">
                <a:solidFill>
                  <a:schemeClr val="tx1"/>
                </a:solidFill>
                <a:latin typeface="+mn-lt"/>
                <a:ea typeface="+mn-ea"/>
                <a:cs typeface="+mn-cs"/>
              </a:rPr>
              <a:t>exactly</a:t>
            </a:r>
            <a:r>
              <a:rPr lang="en-US" sz="1200" kern="1200" dirty="0">
                <a:solidFill>
                  <a:schemeClr val="tx1"/>
                </a:solidFill>
                <a:latin typeface="+mn-lt"/>
                <a:ea typeface="+mn-ea"/>
                <a:cs typeface="+mn-cs"/>
              </a:rPr>
              <a:t> 1 cm. This is why the video scale model is more accurate than theirs, but at least the numbers involved are the same powers of 10.</a:t>
            </a:r>
            <a:r>
              <a:rPr lang="en-US" dirty="0"/>
              <a:t> </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4736379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5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Direct participants to answer the first content</a:t>
            </a:r>
            <a:r>
              <a:rPr lang="en-US" sz="1200" kern="1200" baseline="0" dirty="0">
                <a:solidFill>
                  <a:schemeClr val="tx1"/>
                </a:solidFill>
                <a:latin typeface="+mn-lt"/>
                <a:ea typeface="+mn-ea"/>
                <a:cs typeface="+mn-cs"/>
              </a:rPr>
              <a:t> deepening </a:t>
            </a:r>
            <a:r>
              <a:rPr lang="en-US" sz="1200" kern="1200" dirty="0">
                <a:solidFill>
                  <a:schemeClr val="tx1"/>
                </a:solidFill>
                <a:latin typeface="+mn-lt"/>
                <a:ea typeface="+mn-ea"/>
                <a:cs typeface="+mn-cs"/>
              </a:rPr>
              <a:t>focus question in their notebooks and reflect on the reasoning they used in applying ratios and proportions to answer the question.</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a:t>
            </a:r>
            <a:r>
              <a:rPr lang="en-US" baseline="0" dirty="0"/>
              <a:t> than 1 min</a:t>
            </a:r>
          </a:p>
          <a:p>
            <a:endParaRPr lang="en-US" baseline="0" dirty="0"/>
          </a:p>
          <a:p>
            <a:r>
              <a:rPr lang="en-US" sz="1200" kern="1200" dirty="0">
                <a:solidFill>
                  <a:schemeClr val="tx1"/>
                </a:solidFill>
                <a:latin typeface="+mn-lt"/>
                <a:ea typeface="+mn-ea"/>
                <a:cs typeface="+mn-cs"/>
              </a:rPr>
              <a:t>a. Read the second content deepening focus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“Next we’ll use and apply what we’ve learned about the Earth-Sun system to identify objects we could use to </a:t>
            </a:r>
            <a:r>
              <a:rPr lang="en-US" sz="1200" b="0" i="1" kern="1200" dirty="0">
                <a:solidFill>
                  <a:schemeClr val="tx1"/>
                </a:solidFill>
                <a:latin typeface="+mn-lt"/>
                <a:ea typeface="+mn-ea"/>
                <a:cs typeface="+mn-cs"/>
              </a:rPr>
              <a:t>most</a:t>
            </a:r>
            <a:r>
              <a:rPr lang="en-US" sz="1200" b="0" i="1" kern="1200" baseline="0" dirty="0">
                <a:solidFill>
                  <a:schemeClr val="tx1"/>
                </a:solidFill>
                <a:latin typeface="+mn-lt"/>
                <a:ea typeface="+mn-ea"/>
                <a:cs typeface="+mn-cs"/>
              </a:rPr>
              <a:t> accurately </a:t>
            </a:r>
            <a:r>
              <a:rPr lang="en-US" sz="1200" kern="1200" dirty="0">
                <a:solidFill>
                  <a:schemeClr val="tx1"/>
                </a:solidFill>
                <a:latin typeface="+mn-lt"/>
                <a:ea typeface="+mn-ea"/>
                <a:cs typeface="+mn-cs"/>
              </a:rPr>
              <a:t>represent the Sun and Earth in a scale model in which Earth’s orbit fit just inside our classrooms.”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8719634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a:t>
            </a:r>
            <a:r>
              <a:rPr lang="en-US" baseline="0" dirty="0"/>
              <a:t> min</a:t>
            </a:r>
          </a:p>
          <a:p>
            <a:endParaRPr lang="en-US" baseline="0" dirty="0"/>
          </a:p>
          <a:p>
            <a:pPr marL="0" lvl="1"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Pairs:</a:t>
            </a:r>
            <a:r>
              <a:rPr lang="en-US" sz="1200" u="none" strike="noStrike" kern="1200" dirty="0">
                <a:solidFill>
                  <a:schemeClr val="tx1"/>
                </a:solidFill>
                <a:effectLst/>
                <a:latin typeface="+mn-lt"/>
                <a:ea typeface="+mn-ea"/>
                <a:cs typeface="+mn-cs"/>
              </a:rPr>
              <a:t> “Work on this challenge with a partner, drawing a top-down view of your classroom in your notebooks and estimating the dimensions (size/diameter) of the Sun and Earth</a:t>
            </a:r>
            <a:r>
              <a:rPr lang="en-US" sz="1050" u="none" strike="noStrike"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in meters.” </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Circulate among pairs as they work on this problem. If they’re unsure of the dimensions, remind them that 1 m is the length of one large step, and ask them how many large steps it would take to cross their classroom. If they’re still unsure, ask them how their room compares to the room you’re in now and invite them to walk across the room to estimate distance for their own classroom.</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c. Make sure everyone is clear that the orbit circle for Earth should be as large as possible within the space available in their classrooms. So the distance between the model Sun and the model Earth should be half the length of the shortest dimension of the room.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As pairs continue working on the problem, offer suggestions and encourage participants to introduce a </a:t>
            </a:r>
            <a:r>
              <a:rPr lang="en-US" sz="1200" i="1" kern="1200" dirty="0">
                <a:solidFill>
                  <a:schemeClr val="tx1"/>
                </a:solidFill>
                <a:latin typeface="+mn-lt"/>
                <a:ea typeface="+mn-ea"/>
                <a:cs typeface="+mn-cs"/>
              </a:rPr>
              <a:t>D</a:t>
            </a:r>
            <a:r>
              <a:rPr lang="en-US" sz="1200" kern="1200" dirty="0">
                <a:solidFill>
                  <a:schemeClr val="tx1"/>
                </a:solidFill>
                <a:latin typeface="+mn-lt"/>
                <a:ea typeface="+mn-ea"/>
                <a:cs typeface="+mn-cs"/>
              </a:rPr>
              <a:t> to represent the unknown diameter of the model Sun and then write down ratios using the unknown </a:t>
            </a:r>
            <a:r>
              <a:rPr lang="en-US" sz="1200" i="1" kern="1200" dirty="0">
                <a:solidFill>
                  <a:schemeClr val="tx1"/>
                </a:solidFill>
                <a:latin typeface="+mn-lt"/>
                <a:ea typeface="+mn-ea"/>
                <a:cs typeface="+mn-cs"/>
              </a:rPr>
              <a:t>D</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Allow participants to struggle with this calculation until everyone reaches a solution or progress stalls.</a:t>
            </a:r>
            <a:r>
              <a:rPr lang="en-US" dirty="0"/>
              <a:t>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099982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a:t>
            </a:r>
            <a:r>
              <a:rPr lang="en-US" baseline="0" dirty="0"/>
              <a:t> min</a:t>
            </a:r>
          </a:p>
          <a:p>
            <a:endParaRPr lang="en-US" baseline="0" dirty="0"/>
          </a:p>
          <a:p>
            <a:r>
              <a:rPr lang="en-US" sz="1200" kern="1200" dirty="0">
                <a:solidFill>
                  <a:schemeClr val="tx1"/>
                </a:solidFill>
                <a:latin typeface="+mn-lt"/>
                <a:ea typeface="+mn-ea"/>
                <a:cs typeface="+mn-cs"/>
              </a:rPr>
              <a:t>a. Walk participants through the calculation on the slide. Since all classrooms are approximately the same size and shape (rectangular), the size of their model Sun should be similar to the one in the sample (i.e., a few centimeters in diameter).  </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“Remember, the radius of a circle is one half the diameter of the circle. So if the largest orbit in a classroom has a diameter of 8 meters, the distance from the model Earth to the model Sun should be 4 meters.”</a:t>
            </a:r>
            <a:r>
              <a:rPr lang="en-US" sz="1050" u="none" strike="noStrike" kern="1200" dirty="0">
                <a:solidFill>
                  <a:schemeClr val="tx1"/>
                </a:solidFill>
                <a:effectLst/>
                <a:latin typeface="+mn-lt"/>
                <a:ea typeface="+mn-ea"/>
                <a:cs typeface="+mn-cs"/>
              </a:rPr>
              <a:t> </a:t>
            </a:r>
            <a:endParaRPr lang="en-US" sz="1200" u="none" strike="noStrike" kern="1200" dirty="0">
              <a:solidFill>
                <a:schemeClr val="tx1"/>
              </a:solidFill>
              <a:effectLst/>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Emphasize that an object representing the Sun would need to be something like a small appliance </a:t>
            </a:r>
            <a:r>
              <a:rPr lang="en-US" sz="1200" kern="1200" dirty="0" err="1">
                <a:solidFill>
                  <a:schemeClr val="tx1"/>
                </a:solidFill>
                <a:latin typeface="+mn-lt"/>
                <a:ea typeface="+mn-ea"/>
                <a:cs typeface="+mn-cs"/>
              </a:rPr>
              <a:t>lightbulb</a:t>
            </a:r>
            <a:r>
              <a:rPr lang="en-US" sz="1200" kern="1200" dirty="0">
                <a:solidFill>
                  <a:schemeClr val="tx1"/>
                </a:solidFill>
                <a:latin typeface="+mn-lt"/>
                <a:ea typeface="+mn-ea"/>
                <a:cs typeface="+mn-cs"/>
              </a:rPr>
              <a:t>. Hold up a 20-watt appliance </a:t>
            </a:r>
            <a:r>
              <a:rPr lang="en-US" sz="1200" kern="1200" dirty="0" err="1">
                <a:solidFill>
                  <a:schemeClr val="tx1"/>
                </a:solidFill>
                <a:latin typeface="+mn-lt"/>
                <a:ea typeface="+mn-ea"/>
                <a:cs typeface="+mn-cs"/>
              </a:rPr>
              <a:t>lightbulb</a:t>
            </a:r>
            <a:r>
              <a:rPr lang="en-US" sz="1200" kern="1200" dirty="0">
                <a:solidFill>
                  <a:schemeClr val="tx1"/>
                </a:solidFill>
                <a:latin typeface="+mn-lt"/>
                <a:ea typeface="+mn-ea"/>
                <a:cs typeface="+mn-cs"/>
              </a:rPr>
              <a:t> next to the 60-watt bulb from the SEC lesson materials kit so participants can see the difference.</a:t>
            </a:r>
            <a:r>
              <a:rPr lang="en-US" dirty="0"/>
              <a:t>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4139625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3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Summarize the calculation in mathematical notation on the slide. The point is that the ratio of the Model Sun Diameter to the Model Orbit Radius should be equal to the ratio of the Actual Sun Diameter to the Actual Orbit Radius. Expressing each as a ratio of a dimensionless fraction of 1 allows you to equate the fractions and solve for the unknown </a:t>
            </a:r>
            <a:r>
              <a:rPr lang="en-US" sz="1200" i="1" kern="1200" dirty="0">
                <a:solidFill>
                  <a:schemeClr val="tx1"/>
                </a:solidFill>
                <a:latin typeface="+mn-lt"/>
                <a:ea typeface="+mn-ea"/>
                <a:cs typeface="+mn-cs"/>
              </a:rPr>
              <a:t>D</a:t>
            </a:r>
            <a:r>
              <a:rPr lang="en-US" sz="1200" kern="1200" dirty="0">
                <a:solidFill>
                  <a:schemeClr val="tx1"/>
                </a:solidFill>
                <a:latin typeface="+mn-lt"/>
                <a:ea typeface="+mn-ea"/>
                <a:cs typeface="+mn-cs"/>
              </a:rPr>
              <a:t>. A standard 60-watt </a:t>
            </a:r>
            <a:r>
              <a:rPr lang="en-US" sz="1200" kern="1200" dirty="0" err="1">
                <a:solidFill>
                  <a:schemeClr val="tx1"/>
                </a:solidFill>
                <a:latin typeface="+mn-lt"/>
                <a:ea typeface="+mn-ea"/>
                <a:cs typeface="+mn-cs"/>
              </a:rPr>
              <a:t>lightbulb</a:t>
            </a:r>
            <a:r>
              <a:rPr lang="en-US" sz="1200" kern="1200" dirty="0">
                <a:solidFill>
                  <a:schemeClr val="tx1"/>
                </a:solidFill>
                <a:latin typeface="+mn-lt"/>
                <a:ea typeface="+mn-ea"/>
                <a:cs typeface="+mn-cs"/>
              </a:rPr>
              <a:t> is 6 cm in diameter, so a smaller bulb, such as a 20-watt appliance bulb, would need to be used to represent the Sun. </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Challenge (time permitting):</a:t>
            </a:r>
            <a:r>
              <a:rPr lang="en-US" sz="1200" u="none" strike="noStrike" kern="1200" dirty="0">
                <a:solidFill>
                  <a:schemeClr val="tx1"/>
                </a:solidFill>
                <a:effectLst/>
                <a:latin typeface="+mn-lt"/>
                <a:ea typeface="+mn-ea"/>
                <a:cs typeface="+mn-cs"/>
              </a:rPr>
              <a:t> “This calculation used an approximate ratio of the Actual Sun Diameter to the Actual Orbit Radius. What would the diameter of the model Sun be if we wanted a more accurate ratio?”</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Direct participants to use the original data from the NASA table to compute a more accurate diameter (D).</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0706289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pPr marL="0" lvl="1" fontAlgn="base"/>
            <a:r>
              <a:rPr lang="en-US" sz="1200" u="none" strike="noStrike" kern="1200" dirty="0">
                <a:solidFill>
                  <a:schemeClr val="tx1"/>
                </a:solidFill>
                <a:effectLst/>
                <a:latin typeface="+mn-lt"/>
                <a:ea typeface="+mn-ea"/>
                <a:cs typeface="+mn-cs"/>
              </a:rPr>
              <a:t>a. “Now that we’ve identified an object we could use to represent the Sun in our scale model, let’s figure out what kind of object would </a:t>
            </a:r>
            <a:r>
              <a:rPr lang="en-US" sz="1200" i="1" u="none" strike="noStrike" kern="1200" dirty="0">
                <a:solidFill>
                  <a:schemeClr val="tx1"/>
                </a:solidFill>
                <a:effectLst/>
                <a:latin typeface="+mn-lt"/>
                <a:ea typeface="+mn-ea"/>
                <a:cs typeface="+mn-cs"/>
              </a:rPr>
              <a:t>most accurately</a:t>
            </a:r>
            <a:r>
              <a:rPr lang="en-US" sz="1200" u="none" strike="noStrike" kern="1200" dirty="0">
                <a:solidFill>
                  <a:schemeClr val="tx1"/>
                </a:solidFill>
                <a:effectLst/>
                <a:latin typeface="+mn-lt"/>
                <a:ea typeface="+mn-ea"/>
                <a:cs typeface="+mn-cs"/>
              </a:rPr>
              <a:t> represent Earth.”</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Elicit predictions about the dimensions of an object representing Earth and challenge participants’ reasoning.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Ask probe and challenge questions to draw out this response and reasoning: Since the diameter of Earth is about 100 times smaller than the diameter of the Sun, we would need a round object with a diameter of 4 cm/100 = 0.04 cm = 0.4 mm to represent Earth. This is about the size of a large grain of sand, which would be hard for students to see at a distance. If we used a grain of sand to represent Earth, the model would be accurate but not practical.</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Hold up the Styrofoam ball used in lesson 3 to represent Earth and emphasize how far out of scale this model is.</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42830457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a:t>
            </a:r>
            <a:r>
              <a:rPr lang="en-US" baseline="0" dirty="0"/>
              <a:t>min</a:t>
            </a:r>
          </a:p>
          <a:p>
            <a:endParaRPr lang="en-US" baseline="0" dirty="0"/>
          </a:p>
          <a:p>
            <a:r>
              <a:rPr lang="en-US" sz="1200" kern="1200" dirty="0">
                <a:solidFill>
                  <a:schemeClr val="tx1"/>
                </a:solidFill>
                <a:latin typeface="+mn-lt"/>
                <a:ea typeface="+mn-ea"/>
                <a:cs typeface="+mn-cs"/>
              </a:rPr>
              <a:t>a. Direct participants to answer the focus question and the follow-up question in their notebooks.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8719634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a:t>
            </a:r>
            <a:r>
              <a:rPr lang="en-US" baseline="0" dirty="0"/>
              <a:t> than 1 min</a:t>
            </a:r>
          </a:p>
          <a:p>
            <a:endParaRPr lang="en-US" baseline="0" dirty="0"/>
          </a:p>
          <a:p>
            <a:r>
              <a:rPr lang="en-US" sz="1200" kern="1200" dirty="0">
                <a:solidFill>
                  <a:schemeClr val="tx1"/>
                </a:solidFill>
                <a:latin typeface="+mn-lt"/>
                <a:ea typeface="+mn-ea"/>
                <a:cs typeface="+mn-cs"/>
              </a:rPr>
              <a:t>a. Introduce the third content deepening focus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Remind participants of the activity in lesson 3, where students used a model of the Earth-Sun system and the North Star to explore how the consistent tilt of Earth throughout its orbit explains opposite seasons in the Northern and Southern Hemispheres.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583453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1041229" eaLnBrk="0" hangingPunct="0">
              <a:defRPr>
                <a:solidFill>
                  <a:schemeClr val="tx1"/>
                </a:solidFill>
                <a:latin typeface="Arial" charset="0"/>
              </a:defRPr>
            </a:lvl1pPr>
            <a:lvl2pPr marL="830146" indent="-319286" defTabSz="1041229" eaLnBrk="0" hangingPunct="0">
              <a:defRPr>
                <a:solidFill>
                  <a:schemeClr val="tx1"/>
                </a:solidFill>
                <a:latin typeface="Arial" charset="0"/>
              </a:defRPr>
            </a:lvl2pPr>
            <a:lvl3pPr marL="1277147" indent="-255430" defTabSz="1041229" eaLnBrk="0" hangingPunct="0">
              <a:defRPr>
                <a:solidFill>
                  <a:schemeClr val="tx1"/>
                </a:solidFill>
                <a:latin typeface="Arial" charset="0"/>
              </a:defRPr>
            </a:lvl3pPr>
            <a:lvl4pPr marL="1788006" indent="-255430" defTabSz="1041229" eaLnBrk="0" hangingPunct="0">
              <a:defRPr>
                <a:solidFill>
                  <a:schemeClr val="tx1"/>
                </a:solidFill>
                <a:latin typeface="Arial" charset="0"/>
              </a:defRPr>
            </a:lvl4pPr>
            <a:lvl5pPr marL="2298864" indent="-255430" defTabSz="1041229" eaLnBrk="0" hangingPunct="0">
              <a:defRPr>
                <a:solidFill>
                  <a:schemeClr val="tx1"/>
                </a:solidFill>
                <a:latin typeface="Arial" charset="0"/>
              </a:defRPr>
            </a:lvl5pPr>
            <a:lvl6pPr marL="2809723" indent="-255430" defTabSz="1041229" eaLnBrk="0" fontAlgn="base" hangingPunct="0">
              <a:spcBef>
                <a:spcPct val="0"/>
              </a:spcBef>
              <a:spcAft>
                <a:spcPct val="0"/>
              </a:spcAft>
              <a:defRPr>
                <a:solidFill>
                  <a:schemeClr val="tx1"/>
                </a:solidFill>
                <a:latin typeface="Arial" charset="0"/>
              </a:defRPr>
            </a:lvl6pPr>
            <a:lvl7pPr marL="3320582" indent="-255430" defTabSz="1041229" eaLnBrk="0" fontAlgn="base" hangingPunct="0">
              <a:spcBef>
                <a:spcPct val="0"/>
              </a:spcBef>
              <a:spcAft>
                <a:spcPct val="0"/>
              </a:spcAft>
              <a:defRPr>
                <a:solidFill>
                  <a:schemeClr val="tx1"/>
                </a:solidFill>
                <a:latin typeface="Arial" charset="0"/>
              </a:defRPr>
            </a:lvl7pPr>
            <a:lvl8pPr marL="3831441" indent="-255430" defTabSz="1041229" eaLnBrk="0" fontAlgn="base" hangingPunct="0">
              <a:spcBef>
                <a:spcPct val="0"/>
              </a:spcBef>
              <a:spcAft>
                <a:spcPct val="0"/>
              </a:spcAft>
              <a:defRPr>
                <a:solidFill>
                  <a:schemeClr val="tx1"/>
                </a:solidFill>
                <a:latin typeface="Arial" charset="0"/>
              </a:defRPr>
            </a:lvl8pPr>
            <a:lvl9pPr marL="4342299" indent="-255430" defTabSz="1041229" eaLnBrk="0" fontAlgn="base" hangingPunct="0">
              <a:spcBef>
                <a:spcPct val="0"/>
              </a:spcBef>
              <a:spcAft>
                <a:spcPct val="0"/>
              </a:spcAft>
              <a:defRPr>
                <a:solidFill>
                  <a:schemeClr val="tx1"/>
                </a:solidFill>
                <a:latin typeface="Arial" charset="0"/>
              </a:defRPr>
            </a:lvl9pPr>
          </a:lstStyle>
          <a:p>
            <a:pPr eaLnBrk="1" hangingPunct="1"/>
            <a:fld id="{CEF75F18-AFB6-4572-AC42-674F7D480E33}" type="slidenum">
              <a:rPr lang="en-US" smtClean="0"/>
              <a:pPr eaLnBrk="1" hangingPunct="1"/>
              <a:t>4</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dirty="0"/>
              <a:t>2 min </a:t>
            </a:r>
          </a:p>
          <a:p>
            <a:pPr eaLnBrk="1" hangingPunct="1"/>
            <a:endParaRPr lang="en-US" dirty="0"/>
          </a:p>
          <a:p>
            <a:r>
              <a:rPr lang="en-US" sz="1200" kern="1200" dirty="0">
                <a:solidFill>
                  <a:schemeClr val="tx1"/>
                </a:solidFill>
                <a:effectLst/>
                <a:latin typeface="+mn-lt"/>
                <a:ea typeface="+mn-ea"/>
                <a:cs typeface="+mn-cs"/>
              </a:rPr>
              <a:t>a. Introduce the focus questions that will guide today’s work. </a:t>
            </a:r>
          </a:p>
          <a:p>
            <a:r>
              <a:rPr lang="en-US" sz="1200" kern="1200" dirty="0">
                <a:solidFill>
                  <a:schemeClr val="tx1"/>
                </a:solidFill>
                <a:effectLst/>
                <a:latin typeface="+mn-lt"/>
                <a:ea typeface="+mn-ea"/>
                <a:cs typeface="+mn-cs"/>
              </a:rPr>
              <a:t> </a:t>
            </a:r>
          </a:p>
          <a:p>
            <a:pPr eaLnBrk="1" hangingPunct="1"/>
            <a:endParaRPr lang="en-US" dirty="0"/>
          </a:p>
        </p:txBody>
      </p:sp>
      <p:sp>
        <p:nvSpPr>
          <p:cNvPr id="2" name="Date Placeholder 1"/>
          <p:cNvSpPr>
            <a:spLocks noGrp="1"/>
          </p:cNvSpPr>
          <p:nvPr>
            <p:ph type="dt" idx="10"/>
          </p:nvPr>
        </p:nvSpPr>
        <p:spPr/>
        <p:txBody>
          <a:bodyPr/>
          <a:lstStyle/>
          <a:p>
            <a:pPr>
              <a:defRPr/>
            </a:pPr>
            <a:fld id="{9A1A3A9F-C2AF-40CB-A81A-BE591E4454C3}" type="datetime1">
              <a:rPr lang="en-US" smtClean="0"/>
              <a:pPr>
                <a:defRPr/>
              </a:pPr>
              <a:t>2/5/2020</a:t>
            </a:fld>
            <a:endParaRPr lang="en-US"/>
          </a:p>
        </p:txBody>
      </p:sp>
      <p:sp>
        <p:nvSpPr>
          <p:cNvPr id="3" name="Footer Placeholder 2"/>
          <p:cNvSpPr>
            <a:spLocks noGrp="1"/>
          </p:cNvSpPr>
          <p:nvPr>
            <p:ph type="ftr" sz="quarter" idx="11"/>
          </p:nvPr>
        </p:nvSpPr>
        <p:spPr/>
        <p:txBody>
          <a:bodyPr/>
          <a:lstStyle/>
          <a:p>
            <a:pPr>
              <a:defRPr/>
            </a:pPr>
            <a:r>
              <a:rPr lang="en-US"/>
              <a:t>STeLLA Summer Institute I</a:t>
            </a:r>
          </a:p>
        </p:txBody>
      </p:sp>
      <p:sp>
        <p:nvSpPr>
          <p:cNvPr id="4" name="Header Placeholder 3"/>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42360698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Review the key components of the Earth-Sun model that students explore in lesson 3. Display the items from the lesson materials kit, highlighting their size and scale.</a:t>
            </a:r>
          </a:p>
          <a:p>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2285114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a:t>
            </a:r>
            <a:r>
              <a:rPr lang="en-US" baseline="0" dirty="0"/>
              <a:t> min</a:t>
            </a:r>
          </a:p>
          <a:p>
            <a:endParaRPr lang="en-US" baseline="0" dirty="0"/>
          </a:p>
          <a:p>
            <a:r>
              <a:rPr lang="en-US" sz="1200" kern="1200" dirty="0">
                <a:solidFill>
                  <a:schemeClr val="tx1"/>
                </a:solidFill>
                <a:latin typeface="+mn-lt"/>
                <a:ea typeface="+mn-ea"/>
                <a:cs typeface="+mn-cs"/>
              </a:rPr>
              <a:t>a. Share the fun fact on the slide and direct participants to answer the question in their science notebooks. Circulate around the room as participants work and offer help as needed.</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To answer the question, participants will need to look at the ratio of the distance from the Sun to Polaris (the North Star) to the diameter of the Sun. From the data they recorded earlier in their notebooks, that ratio would be about (3 x 10</a:t>
            </a:r>
            <a:r>
              <a:rPr lang="en-US" sz="1200" kern="1200" baseline="30000" dirty="0">
                <a:solidFill>
                  <a:schemeClr val="tx1"/>
                </a:solidFill>
                <a:latin typeface="+mn-lt"/>
                <a:ea typeface="+mn-ea"/>
                <a:cs typeface="+mn-cs"/>
              </a:rPr>
              <a:t>15</a:t>
            </a:r>
            <a:r>
              <a:rPr lang="en-US" sz="1200" kern="1200" dirty="0">
                <a:solidFill>
                  <a:schemeClr val="tx1"/>
                </a:solidFill>
                <a:latin typeface="+mn-lt"/>
                <a:ea typeface="+mn-ea"/>
                <a:cs typeface="+mn-cs"/>
              </a:rPr>
              <a:t>):( 1 x 10</a:t>
            </a:r>
            <a:r>
              <a:rPr lang="en-US" sz="1200" kern="1200" baseline="30000" dirty="0">
                <a:solidFill>
                  <a:schemeClr val="tx1"/>
                </a:solidFill>
                <a:latin typeface="+mn-lt"/>
                <a:ea typeface="+mn-ea"/>
                <a:cs typeface="+mn-cs"/>
              </a:rPr>
              <a:t>6</a:t>
            </a:r>
            <a:r>
              <a:rPr lang="en-US" sz="1200" kern="1200" dirty="0">
                <a:solidFill>
                  <a:schemeClr val="tx1"/>
                </a:solidFill>
                <a:latin typeface="+mn-lt"/>
                <a:ea typeface="+mn-ea"/>
                <a:cs typeface="+mn-cs"/>
              </a:rPr>
              <a:t>) = (3 x 10</a:t>
            </a:r>
            <a:r>
              <a:rPr lang="en-US" sz="1200" kern="1200" baseline="30000" dirty="0">
                <a:solidFill>
                  <a:schemeClr val="tx1"/>
                </a:solidFill>
                <a:latin typeface="+mn-lt"/>
                <a:ea typeface="+mn-ea"/>
                <a:cs typeface="+mn-cs"/>
              </a:rPr>
              <a:t>9</a:t>
            </a:r>
            <a:r>
              <a:rPr lang="en-US" sz="1200" kern="1200" dirty="0">
                <a:solidFill>
                  <a:schemeClr val="tx1"/>
                </a:solidFill>
                <a:latin typeface="+mn-lt"/>
                <a:ea typeface="+mn-ea"/>
                <a:cs typeface="+mn-cs"/>
              </a:rPr>
              <a:t>):1. If the </a:t>
            </a:r>
            <a:r>
              <a:rPr lang="en-US" sz="1200" kern="1200" dirty="0" err="1">
                <a:solidFill>
                  <a:schemeClr val="tx1"/>
                </a:solidFill>
                <a:latin typeface="+mn-lt"/>
                <a:ea typeface="+mn-ea"/>
                <a:cs typeface="+mn-cs"/>
              </a:rPr>
              <a:t>lightbulb</a:t>
            </a:r>
            <a:r>
              <a:rPr lang="en-US" sz="1200" kern="1200" dirty="0">
                <a:solidFill>
                  <a:schemeClr val="tx1"/>
                </a:solidFill>
                <a:latin typeface="+mn-lt"/>
                <a:ea typeface="+mn-ea"/>
                <a:cs typeface="+mn-cs"/>
              </a:rPr>
              <a:t> representing the Sun has a diameter of 5 cm, then the distance from the model Sun to the North Star image would be 5 x 3 x 10</a:t>
            </a:r>
            <a:r>
              <a:rPr lang="en-US" sz="1200" kern="1200" baseline="30000" dirty="0">
                <a:solidFill>
                  <a:schemeClr val="tx1"/>
                </a:solidFill>
                <a:latin typeface="+mn-lt"/>
                <a:ea typeface="+mn-ea"/>
                <a:cs typeface="+mn-cs"/>
              </a:rPr>
              <a:t>9</a:t>
            </a:r>
            <a:r>
              <a:rPr lang="en-US" sz="1200" kern="1200" dirty="0">
                <a:solidFill>
                  <a:schemeClr val="tx1"/>
                </a:solidFill>
                <a:latin typeface="+mn-lt"/>
                <a:ea typeface="+mn-ea"/>
                <a:cs typeface="+mn-cs"/>
              </a:rPr>
              <a:t> cm = 15 x 10</a:t>
            </a:r>
            <a:r>
              <a:rPr lang="en-US" sz="1200" kern="1200" baseline="30000" dirty="0">
                <a:solidFill>
                  <a:schemeClr val="tx1"/>
                </a:solidFill>
                <a:latin typeface="+mn-lt"/>
                <a:ea typeface="+mn-ea"/>
                <a:cs typeface="+mn-cs"/>
              </a:rPr>
              <a:t>7</a:t>
            </a:r>
            <a:r>
              <a:rPr lang="en-US" sz="1200" kern="1200" dirty="0">
                <a:solidFill>
                  <a:schemeClr val="tx1"/>
                </a:solidFill>
                <a:latin typeface="+mn-lt"/>
                <a:ea typeface="+mn-ea"/>
                <a:cs typeface="+mn-cs"/>
              </a:rPr>
              <a:t> m = 15 x 10</a:t>
            </a:r>
            <a:r>
              <a:rPr lang="en-US" sz="1200" kern="1200" baseline="30000" dirty="0">
                <a:solidFill>
                  <a:schemeClr val="tx1"/>
                </a:solidFill>
                <a:latin typeface="+mn-lt"/>
                <a:ea typeface="+mn-ea"/>
                <a:cs typeface="+mn-cs"/>
              </a:rPr>
              <a:t>4</a:t>
            </a:r>
            <a:r>
              <a:rPr lang="en-US" sz="1200" kern="1200" dirty="0">
                <a:solidFill>
                  <a:schemeClr val="tx1"/>
                </a:solidFill>
                <a:latin typeface="+mn-lt"/>
                <a:ea typeface="+mn-ea"/>
                <a:cs typeface="+mn-cs"/>
              </a:rPr>
              <a:t> km = 1.5 x 10</a:t>
            </a:r>
            <a:r>
              <a:rPr lang="en-US" sz="1200" kern="1200" baseline="30000" dirty="0">
                <a:solidFill>
                  <a:schemeClr val="tx1"/>
                </a:solidFill>
                <a:latin typeface="+mn-lt"/>
                <a:ea typeface="+mn-ea"/>
                <a:cs typeface="+mn-cs"/>
              </a:rPr>
              <a:t>5</a:t>
            </a:r>
            <a:r>
              <a:rPr lang="en-US" sz="1200" kern="1200" dirty="0">
                <a:solidFill>
                  <a:schemeClr val="tx1"/>
                </a:solidFill>
                <a:latin typeface="+mn-lt"/>
                <a:ea typeface="+mn-ea"/>
                <a:cs typeface="+mn-cs"/>
              </a:rPr>
              <a:t> km. For comparison, the Moon is actually about 3.8 x 10</a:t>
            </a:r>
            <a:r>
              <a:rPr lang="en-US" sz="1200" kern="1200" baseline="30000" dirty="0">
                <a:solidFill>
                  <a:schemeClr val="tx1"/>
                </a:solidFill>
                <a:latin typeface="+mn-lt"/>
                <a:ea typeface="+mn-ea"/>
                <a:cs typeface="+mn-cs"/>
              </a:rPr>
              <a:t>5</a:t>
            </a:r>
            <a:r>
              <a:rPr lang="en-US" sz="1200" kern="1200" dirty="0">
                <a:solidFill>
                  <a:schemeClr val="tx1"/>
                </a:solidFill>
                <a:latin typeface="+mn-lt"/>
                <a:ea typeface="+mn-ea"/>
                <a:cs typeface="+mn-cs"/>
              </a:rPr>
              <a:t> km away from Earth. So to create an accurate classroom model, participants would need to tape the image of the North Star to a spacecraft about one third of the way to the Moon!</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2285114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a:t>
            </a:r>
            <a:r>
              <a:rPr lang="en-US" baseline="0" dirty="0"/>
              <a:t> min</a:t>
            </a:r>
          </a:p>
          <a:p>
            <a:endParaRPr lang="en-US" baseline="0" dirty="0"/>
          </a:p>
          <a:p>
            <a:r>
              <a:rPr lang="en-US" sz="1200" kern="1200" dirty="0">
                <a:solidFill>
                  <a:schemeClr val="tx1"/>
                </a:solidFill>
                <a:latin typeface="+mn-lt"/>
                <a:ea typeface="+mn-ea"/>
                <a:cs typeface="+mn-cs"/>
              </a:rPr>
              <a:t>a. “The Earth-Sun model used in lesson 3 has accurate and inaccurate features. Charting these features will help us analyze this content representation.”</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Small groups:</a:t>
            </a:r>
            <a:r>
              <a:rPr lang="en-US" sz="1200" u="none" strike="noStrike" kern="1200" dirty="0">
                <a:solidFill>
                  <a:schemeClr val="tx1"/>
                </a:solidFill>
                <a:effectLst/>
                <a:latin typeface="+mn-lt"/>
                <a:ea typeface="+mn-ea"/>
                <a:cs typeface="+mn-cs"/>
              </a:rPr>
              <a:t> Direct participants to form two groups and make a chart on chart paper like the one on the slide. On the chart, have the groups list the accurate and inaccurate features of the Earth-Sun model.</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After both groups have completed their charts, have each group review the other group’s chart and add any features they think are missing.</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6043449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pPr marL="0" lvl="1"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Whole-group discussion:</a:t>
            </a:r>
            <a:r>
              <a:rPr lang="en-US" sz="1200" u="none" strike="noStrike" kern="1200" dirty="0">
                <a:solidFill>
                  <a:schemeClr val="tx1"/>
                </a:solidFill>
                <a:effectLst/>
                <a:latin typeface="+mn-lt"/>
                <a:ea typeface="+mn-ea"/>
                <a:cs typeface="+mn-cs"/>
              </a:rPr>
              <a:t> Have participants compare their group charts with the chart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Draw participants’ attention to the inaccuracies of the Earth-Sun model on the slide. Then discuss the potential benefits of using an inaccurate model.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Ask</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participants, “Do you think the benefits of using an inaccurate model outweigh the costs in terms of the misconceptions this model may introduce or reinforce? Why?”</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489642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marL="0" lvl="1" fontAlgn="base"/>
            <a:r>
              <a:rPr lang="en-US" sz="1200" u="none" strike="noStrike" kern="1200" dirty="0">
                <a:solidFill>
                  <a:schemeClr val="tx1"/>
                </a:solidFill>
                <a:effectLst/>
                <a:latin typeface="+mn-lt"/>
                <a:ea typeface="+mn-ea"/>
                <a:cs typeface="+mn-cs"/>
              </a:rPr>
              <a:t>a. Read the main learning goal for lesson 3 on the slide, as well as the key benefits of using an </a:t>
            </a:r>
            <a:r>
              <a:rPr lang="en-US" sz="1200" b="1" u="none" strike="noStrike" kern="1200" dirty="0">
                <a:solidFill>
                  <a:schemeClr val="tx1"/>
                </a:solidFill>
                <a:effectLst/>
                <a:latin typeface="+mn-lt"/>
                <a:ea typeface="+mn-ea"/>
                <a:cs typeface="+mn-cs"/>
              </a:rPr>
              <a:t>inaccurate</a:t>
            </a:r>
            <a:r>
              <a:rPr lang="en-US" sz="1200" u="none" strike="noStrike" kern="1200" dirty="0">
                <a:solidFill>
                  <a:schemeClr val="tx1"/>
                </a:solidFill>
                <a:effectLst/>
                <a:latin typeface="+mn-lt"/>
                <a:ea typeface="+mn-ea"/>
                <a:cs typeface="+mn-cs"/>
              </a:rPr>
              <a:t> model that matches this goal.</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Point out that although the relative scale of the model may be inaccurate, the size distortion makes this model easier for students to work with and enables them to identify system features that are essential to the learning goal.  </a:t>
            </a:r>
            <a:r>
              <a:rPr lang="en-US" sz="1050" u="none" strike="noStrike" kern="1200" dirty="0">
                <a:solidFill>
                  <a:schemeClr val="tx1"/>
                </a:solidFill>
                <a:effectLst/>
                <a:latin typeface="+mn-lt"/>
                <a:ea typeface="+mn-ea"/>
                <a:cs typeface="+mn-cs"/>
              </a:rPr>
              <a:t> </a:t>
            </a:r>
            <a:endParaRPr lang="en-US" sz="1200" u="none" strike="noStrike" kern="1200" dirty="0">
              <a:solidFill>
                <a:schemeClr val="tx1"/>
              </a:solidFill>
              <a:effectLst/>
              <a:latin typeface="+mn-lt"/>
              <a:ea typeface="+mn-ea"/>
              <a:cs typeface="+mn-cs"/>
            </a:endParaRPr>
          </a:p>
          <a:p>
            <a:r>
              <a:rPr lang="en-US" sz="1050" kern="1200" dirty="0">
                <a:solidFill>
                  <a:schemeClr val="tx1"/>
                </a:solidFill>
                <a:latin typeface="+mn-lt"/>
                <a:ea typeface="+mn-ea"/>
                <a:cs typeface="+mn-cs"/>
              </a:rPr>
              <a:t> </a:t>
            </a:r>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c. Emphasize these points as well: </a:t>
            </a:r>
          </a:p>
          <a:p>
            <a:pPr marL="228600" indent="-137160">
              <a:buFont typeface="Arial" pitchFamily="34" charset="0"/>
              <a:buChar char="•"/>
            </a:pPr>
            <a:r>
              <a:rPr lang="en-US" sz="1200" kern="1200" dirty="0">
                <a:solidFill>
                  <a:schemeClr val="tx1"/>
                </a:solidFill>
                <a:latin typeface="+mn-lt"/>
                <a:ea typeface="+mn-ea"/>
                <a:cs typeface="+mn-cs"/>
              </a:rPr>
              <a:t>Earth’s </a:t>
            </a:r>
            <a:r>
              <a:rPr lang="en-US" sz="1200" i="1" kern="1200" dirty="0">
                <a:solidFill>
                  <a:schemeClr val="tx1"/>
                </a:solidFill>
                <a:latin typeface="+mn-lt"/>
                <a:ea typeface="+mn-ea"/>
                <a:cs typeface="+mn-cs"/>
              </a:rPr>
              <a:t>consistent</a:t>
            </a:r>
            <a:r>
              <a:rPr lang="en-US" sz="1200" kern="1200" dirty="0">
                <a:solidFill>
                  <a:schemeClr val="tx1"/>
                </a:solidFill>
                <a:latin typeface="+mn-lt"/>
                <a:ea typeface="+mn-ea"/>
                <a:cs typeface="+mn-cs"/>
              </a:rPr>
              <a:t> tilt toward the North Star throughout its orbit, not just the fact that Earth is tilted on its axis, explains opposite seasons in the Northern and Southern Hemispheres.</a:t>
            </a:r>
          </a:p>
          <a:p>
            <a:pPr marL="228600" indent="-137160">
              <a:buFont typeface="Arial" pitchFamily="34" charset="0"/>
              <a:buChar char="•"/>
            </a:pPr>
            <a:r>
              <a:rPr lang="en-US" sz="1200" kern="1200" dirty="0">
                <a:solidFill>
                  <a:schemeClr val="tx1"/>
                </a:solidFill>
                <a:latin typeface="+mn-lt"/>
                <a:ea typeface="+mn-ea"/>
                <a:cs typeface="+mn-cs"/>
              </a:rPr>
              <a:t>Earth’s rotation involves short-term temperature patterns (night versus day), while its orbit around the Sun (revolution) involves long-term temperature patterns, which relates to the main learning goal.</a:t>
            </a:r>
          </a:p>
          <a:p>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40614973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5 min</a:t>
            </a:r>
          </a:p>
          <a:p>
            <a:pPr eaLnBrk="1" hangingPunct="1"/>
            <a:endParaRPr lang="en-US" sz="1200"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a. Ask participants to reflect on the inaccuracies of the Earth-Sun model from lesson 3 and answer the focus question in their notebooks, giving practical reasons for using this model in spite of the inaccuracies.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Emphasize again that </a:t>
            </a:r>
            <a:r>
              <a:rPr lang="en-US" sz="1200" i="0" kern="1200" dirty="0">
                <a:solidFill>
                  <a:schemeClr val="tx1"/>
                </a:solidFill>
                <a:latin typeface="+mn-lt"/>
                <a:ea typeface="+mn-ea"/>
                <a:cs typeface="+mn-cs"/>
              </a:rPr>
              <a:t>Earth’s consistent</a:t>
            </a:r>
            <a:r>
              <a:rPr lang="en-US" sz="1200" kern="1200" dirty="0">
                <a:solidFill>
                  <a:schemeClr val="tx1"/>
                </a:solidFill>
                <a:latin typeface="+mn-lt"/>
                <a:ea typeface="+mn-ea"/>
                <a:cs typeface="+mn-cs"/>
              </a:rPr>
              <a:t> tilt toward the North Star throughout its orbit is the main factor that explains opposite seasons in</a:t>
            </a:r>
            <a:r>
              <a:rPr lang="en-US" sz="1200" kern="1200" baseline="0" dirty="0">
                <a:solidFill>
                  <a:schemeClr val="tx1"/>
                </a:solidFill>
                <a:latin typeface="+mn-lt"/>
                <a:ea typeface="+mn-ea"/>
                <a:cs typeface="+mn-cs"/>
              </a:rPr>
              <a:t> the Northern and Southern Hemispheres</a:t>
            </a:r>
            <a:r>
              <a:rPr lang="en-US" sz="1200" kern="1200" dirty="0">
                <a:solidFill>
                  <a:schemeClr val="tx1"/>
                </a:solidFill>
                <a:latin typeface="+mn-lt"/>
                <a:ea typeface="+mn-ea"/>
                <a:cs typeface="+mn-cs"/>
              </a:rPr>
              <a:t>. </a:t>
            </a:r>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5834535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1041229" eaLnBrk="0" hangingPunct="0">
              <a:defRPr>
                <a:solidFill>
                  <a:schemeClr val="tx1"/>
                </a:solidFill>
                <a:latin typeface="Arial" charset="0"/>
              </a:defRPr>
            </a:lvl1pPr>
            <a:lvl2pPr marL="830146" indent="-319286" defTabSz="1041229" eaLnBrk="0" hangingPunct="0">
              <a:defRPr>
                <a:solidFill>
                  <a:schemeClr val="tx1"/>
                </a:solidFill>
                <a:latin typeface="Arial" charset="0"/>
              </a:defRPr>
            </a:lvl2pPr>
            <a:lvl3pPr marL="1277147" indent="-255430" defTabSz="1041229" eaLnBrk="0" hangingPunct="0">
              <a:defRPr>
                <a:solidFill>
                  <a:schemeClr val="tx1"/>
                </a:solidFill>
                <a:latin typeface="Arial" charset="0"/>
              </a:defRPr>
            </a:lvl3pPr>
            <a:lvl4pPr marL="1788006" indent="-255430" defTabSz="1041229" eaLnBrk="0" hangingPunct="0">
              <a:defRPr>
                <a:solidFill>
                  <a:schemeClr val="tx1"/>
                </a:solidFill>
                <a:latin typeface="Arial" charset="0"/>
              </a:defRPr>
            </a:lvl4pPr>
            <a:lvl5pPr marL="2298864" indent="-255430" defTabSz="1041229" eaLnBrk="0" hangingPunct="0">
              <a:defRPr>
                <a:solidFill>
                  <a:schemeClr val="tx1"/>
                </a:solidFill>
                <a:latin typeface="Arial" charset="0"/>
              </a:defRPr>
            </a:lvl5pPr>
            <a:lvl6pPr marL="2809723" indent="-255430" defTabSz="1041229" eaLnBrk="0" fontAlgn="base" hangingPunct="0">
              <a:spcBef>
                <a:spcPct val="0"/>
              </a:spcBef>
              <a:spcAft>
                <a:spcPct val="0"/>
              </a:spcAft>
              <a:defRPr>
                <a:solidFill>
                  <a:schemeClr val="tx1"/>
                </a:solidFill>
                <a:latin typeface="Arial" charset="0"/>
              </a:defRPr>
            </a:lvl6pPr>
            <a:lvl7pPr marL="3320582" indent="-255430" defTabSz="1041229" eaLnBrk="0" fontAlgn="base" hangingPunct="0">
              <a:spcBef>
                <a:spcPct val="0"/>
              </a:spcBef>
              <a:spcAft>
                <a:spcPct val="0"/>
              </a:spcAft>
              <a:defRPr>
                <a:solidFill>
                  <a:schemeClr val="tx1"/>
                </a:solidFill>
                <a:latin typeface="Arial" charset="0"/>
              </a:defRPr>
            </a:lvl7pPr>
            <a:lvl8pPr marL="3831441" indent="-255430" defTabSz="1041229" eaLnBrk="0" fontAlgn="base" hangingPunct="0">
              <a:spcBef>
                <a:spcPct val="0"/>
              </a:spcBef>
              <a:spcAft>
                <a:spcPct val="0"/>
              </a:spcAft>
              <a:defRPr>
                <a:solidFill>
                  <a:schemeClr val="tx1"/>
                </a:solidFill>
                <a:latin typeface="Arial" charset="0"/>
              </a:defRPr>
            </a:lvl8pPr>
            <a:lvl9pPr marL="4342299" indent="-255430" defTabSz="1041229" eaLnBrk="0" fontAlgn="base" hangingPunct="0">
              <a:spcBef>
                <a:spcPct val="0"/>
              </a:spcBef>
              <a:spcAft>
                <a:spcPct val="0"/>
              </a:spcAft>
              <a:defRPr>
                <a:solidFill>
                  <a:schemeClr val="tx1"/>
                </a:solidFill>
                <a:latin typeface="Arial" charset="0"/>
              </a:defRPr>
            </a:lvl9pPr>
          </a:lstStyle>
          <a:p>
            <a:pPr eaLnBrk="1" hangingPunct="1"/>
            <a:fld id="{CEF75F18-AFB6-4572-AC42-674F7D480E33}" type="slidenum">
              <a:rPr lang="en-US" smtClean="0"/>
              <a:pPr eaLnBrk="1" hangingPunct="1"/>
              <a:t>46</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dirty="0"/>
              <a:t>5 min </a:t>
            </a:r>
          </a:p>
          <a:p>
            <a:pPr eaLnBrk="1" hangingPunct="1"/>
            <a:endParaRPr lang="en-US" sz="1200" u="none" strike="noStrike" kern="1200" dirty="0">
              <a:solidFill>
                <a:schemeClr val="tx1"/>
              </a:solidFill>
              <a:effectLst/>
              <a:latin typeface="+mn-lt"/>
              <a:ea typeface="+mn-ea"/>
              <a:cs typeface="+mn-cs"/>
            </a:endParaRPr>
          </a:p>
          <a:p>
            <a:pPr eaLnBrk="1" hangingPunct="1"/>
            <a:r>
              <a:rPr lang="en-US" sz="1200" u="none" strike="noStrike" kern="1200" dirty="0">
                <a:solidFill>
                  <a:schemeClr val="tx1"/>
                </a:solidFill>
                <a:effectLst/>
                <a:latin typeface="+mn-lt"/>
                <a:ea typeface="+mn-ea"/>
                <a:cs typeface="+mn-cs"/>
              </a:rPr>
              <a:t>a. Give participants a couple of minutes to think about today’s focus questions and then answer them in their notebooks.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If time allows, have a share-out of ideas.</a:t>
            </a:r>
            <a:r>
              <a:rPr lang="en-US" sz="1800" kern="1200" dirty="0">
                <a:solidFill>
                  <a:schemeClr val="tx1"/>
                </a:solidFill>
                <a:effectLst/>
                <a:latin typeface="+mn-lt"/>
                <a:ea typeface="+mn-ea"/>
                <a:cs typeface="+mn-cs"/>
              </a:rPr>
              <a:t> </a:t>
            </a:r>
          </a:p>
          <a:p>
            <a:pPr eaLnBrk="1" hangingPunct="1"/>
            <a:endParaRPr lang="en-US" dirty="0"/>
          </a:p>
        </p:txBody>
      </p:sp>
      <p:sp>
        <p:nvSpPr>
          <p:cNvPr id="2" name="Date Placeholder 1"/>
          <p:cNvSpPr>
            <a:spLocks noGrp="1"/>
          </p:cNvSpPr>
          <p:nvPr>
            <p:ph type="dt" idx="10"/>
          </p:nvPr>
        </p:nvSpPr>
        <p:spPr/>
        <p:txBody>
          <a:bodyPr/>
          <a:lstStyle/>
          <a:p>
            <a:pPr>
              <a:defRPr/>
            </a:pPr>
            <a:fld id="{9A1A3A9F-C2AF-40CB-A81A-BE591E4454C3}" type="datetime1">
              <a:rPr lang="en-US" smtClean="0"/>
              <a:pPr>
                <a:defRPr/>
              </a:pPr>
              <a:t>2/5/2020</a:t>
            </a:fld>
            <a:endParaRPr lang="en-US"/>
          </a:p>
        </p:txBody>
      </p:sp>
      <p:sp>
        <p:nvSpPr>
          <p:cNvPr id="3" name="Footer Placeholder 2"/>
          <p:cNvSpPr>
            <a:spLocks noGrp="1"/>
          </p:cNvSpPr>
          <p:nvPr>
            <p:ph type="ftr" sz="quarter" idx="11"/>
          </p:nvPr>
        </p:nvSpPr>
        <p:spPr/>
        <p:txBody>
          <a:bodyPr/>
          <a:lstStyle/>
          <a:p>
            <a:pPr>
              <a:defRPr/>
            </a:pPr>
            <a:r>
              <a:rPr lang="en-US"/>
              <a:t>STeLLA Summer Institute I</a:t>
            </a:r>
          </a:p>
        </p:txBody>
      </p:sp>
      <p:sp>
        <p:nvSpPr>
          <p:cNvPr id="4" name="Header Placeholder 3"/>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42360698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Display one question at a time on the slide.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“This week we focused on the Science Content Storyline Lens and strategies. Let’s synthesize and summarize our learning by looking at the summary chart in your strategies booklet</a:t>
            </a:r>
            <a:r>
              <a:rPr lang="en-US" sz="1200" kern="1200" dirty="0">
                <a:solidFill>
                  <a:schemeClr val="tx1"/>
                </a:solidFill>
                <a:latin typeface="+mn-lt"/>
                <a:ea typeface="+mn-ea"/>
                <a:cs typeface="+mn-cs"/>
              </a:rPr>
              <a:t>—</a:t>
            </a:r>
            <a:r>
              <a:rPr lang="en-US" sz="1200" u="none" strike="noStrike" kern="1200" dirty="0">
                <a:solidFill>
                  <a:schemeClr val="tx1"/>
                </a:solidFill>
                <a:effectLst/>
                <a:latin typeface="+mn-lt"/>
                <a:ea typeface="+mn-ea"/>
                <a:cs typeface="+mn-cs"/>
              </a:rPr>
              <a:t>Summary of the </a:t>
            </a:r>
            <a:r>
              <a:rPr lang="en-US" sz="1200" u="none" strike="noStrike" kern="1200" dirty="0" err="1">
                <a:solidFill>
                  <a:schemeClr val="tx1"/>
                </a:solidFill>
                <a:effectLst/>
                <a:latin typeface="+mn-lt"/>
                <a:ea typeface="+mn-ea"/>
                <a:cs typeface="+mn-cs"/>
              </a:rPr>
              <a:t>STeLLA</a:t>
            </a:r>
            <a:r>
              <a:rPr lang="en-US" sz="1200" u="none" strike="noStrike" kern="1200" dirty="0">
                <a:solidFill>
                  <a:schemeClr val="tx1"/>
                </a:solidFill>
                <a:effectLst/>
                <a:latin typeface="+mn-lt"/>
                <a:ea typeface="+mn-ea"/>
                <a:cs typeface="+mn-cs"/>
              </a:rPr>
              <a:t> Science Content Storyline Lens Strategies.” </a:t>
            </a:r>
          </a:p>
          <a:p>
            <a:pPr lvl="0" fontAlgn="base"/>
            <a:endParaRPr lang="en-US" sz="1200" b="1"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may also refer to their SCSL Z-fold summary charts for this activity.  </a:t>
            </a:r>
            <a:endParaRPr lang="en-US" sz="1200" b="1" u="none" strike="noStrike" kern="1200" dirty="0">
              <a:solidFill>
                <a:schemeClr val="tx1"/>
              </a:solidFill>
              <a:effectLst/>
              <a:latin typeface="+mn-lt"/>
              <a:ea typeface="+mn-ea"/>
              <a:cs typeface="+mn-cs"/>
            </a:endParaRP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Look at this summary chart and how it’s organized. What do you think the organization highlights? Write your observations in your notebooks.”</a:t>
            </a:r>
          </a:p>
          <a:p>
            <a:pPr lvl="0" fontAlgn="base"/>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“What did you notice about the organization of this chart? What does it highlight about the science content storyline strategies?”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Reveal the second discussion question on the slide and invite participants to suggest additions or changes to the Effective Science Teaching chart.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a:t>
            </a:r>
            <a:endParaRPr lang="en-US" sz="1200"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Many of the SCSL strategies must be completed during the lesson planning stage. For example, the main learning goal and activities that match them must be selected ahead of time. </a:t>
            </a:r>
          </a:p>
          <a:p>
            <a:pPr marL="228600" lvl="0" indent="-228600">
              <a:buFont typeface="+mj-lt"/>
              <a:buAutoNum type="arabicPeriod"/>
            </a:pPr>
            <a:r>
              <a:rPr lang="en-US" sz="1200" kern="1200" dirty="0">
                <a:solidFill>
                  <a:schemeClr val="tx1"/>
                </a:solidFill>
                <a:latin typeface="+mn-lt"/>
                <a:ea typeface="+mn-ea"/>
                <a:cs typeface="+mn-cs"/>
              </a:rPr>
              <a:t>Strategies B, F, G, H, and I are moves the teacher makes while teaching the lesson, but planning and anticipating how these strategies will help develop the lesson is critical to success. </a:t>
            </a:r>
          </a:p>
          <a:p>
            <a:pPr marL="228600" indent="-228600">
              <a:buFont typeface="+mj-lt"/>
              <a:buAutoNum type="arabicPeriod"/>
            </a:pPr>
            <a:r>
              <a:rPr lang="en-US" sz="1200" kern="1200" dirty="0">
                <a:solidFill>
                  <a:schemeClr val="tx1"/>
                </a:solidFill>
                <a:latin typeface="+mn-lt"/>
                <a:ea typeface="+mn-ea"/>
                <a:cs typeface="+mn-cs"/>
              </a:rPr>
              <a:t>The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lesson plans provide examples of how strategies B, F, G, H, and I might be used during the lessons.</a:t>
            </a:r>
          </a:p>
          <a:p>
            <a:pPr marL="228600" indent="-228600">
              <a:buFont typeface="+mj-lt"/>
              <a:buAutoNum type="arabicPeriod"/>
            </a:pPr>
            <a:r>
              <a:rPr lang="en-US" sz="1200" kern="1200" dirty="0">
                <a:solidFill>
                  <a:schemeClr val="tx1"/>
                </a:solidFill>
                <a:latin typeface="+mn-lt"/>
                <a:ea typeface="+mn-ea"/>
                <a:cs typeface="+mn-cs"/>
              </a:rPr>
              <a:t>Strategies F, G, and H should be applied throughout the lesson. Strategy B is used at the beginning of a lesson, and strategy I is used at the end. </a:t>
            </a:r>
          </a:p>
          <a:p>
            <a:pPr marL="228600" indent="-228600">
              <a:buFont typeface="+mj-lt"/>
              <a:buAutoNum type="arabicPeriod"/>
            </a:pPr>
            <a:r>
              <a:rPr lang="en-US" sz="1200" kern="1200" dirty="0">
                <a:solidFill>
                  <a:schemeClr val="tx1"/>
                </a:solidFill>
                <a:latin typeface="+mn-lt"/>
                <a:ea typeface="+mn-ea"/>
                <a:cs typeface="+mn-cs"/>
              </a:rPr>
              <a:t>Each strategy has its own distinct purpose(s), but all of them contribute to creating a coherent science content storyline.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47</a:t>
            </a:fld>
            <a:endParaRPr lang="en-US"/>
          </a:p>
        </p:txBody>
      </p:sp>
    </p:spTree>
    <p:extLst>
      <p:ext uri="{BB962C8B-B14F-4D97-AF65-F5344CB8AC3E}">
        <p14:creationId xmlns:p14="http://schemas.microsoft.com/office/powerpoint/2010/main" val="11074281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endParaRPr lang="en-US" dirty="0"/>
          </a:p>
          <a:p>
            <a:pPr lvl="0" fontAlgn="base"/>
            <a:r>
              <a:rPr lang="en-US" sz="120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Decide how you’ll celebrate the end of the </a:t>
            </a:r>
            <a:r>
              <a:rPr lang="en-US" sz="1200" b="1" u="none" strike="noStrike" kern="1200" dirty="0" err="1">
                <a:solidFill>
                  <a:schemeClr val="tx1"/>
                </a:solidFill>
                <a:effectLst/>
                <a:latin typeface="+mn-lt"/>
                <a:ea typeface="+mn-ea"/>
                <a:cs typeface="+mn-cs"/>
              </a:rPr>
              <a:t>RESPeCT</a:t>
            </a:r>
            <a:r>
              <a:rPr lang="en-US" sz="1200" b="1" u="none" strike="noStrike" kern="1200" dirty="0">
                <a:solidFill>
                  <a:schemeClr val="tx1"/>
                </a:solidFill>
                <a:effectLst/>
                <a:latin typeface="+mn-lt"/>
                <a:ea typeface="+mn-ea"/>
                <a:cs typeface="+mn-cs"/>
              </a:rPr>
              <a:t> PD program, and modify the slide accordingly. </a:t>
            </a:r>
            <a:r>
              <a:rPr lang="en-US" sz="1200" u="none" strike="noStrike" kern="1200" dirty="0">
                <a:solidFill>
                  <a:schemeClr val="tx1"/>
                </a:solidFill>
                <a:effectLst/>
                <a:latin typeface="+mn-lt"/>
                <a:ea typeface="+mn-ea"/>
                <a:cs typeface="+mn-cs"/>
              </a:rPr>
              <a:t>Here are a few ideas: </a:t>
            </a:r>
          </a:p>
          <a:p>
            <a:pPr marL="365760" indent="-182880">
              <a:buFont typeface="Arial" pitchFamily="34" charset="0"/>
              <a:buChar char="•"/>
            </a:pPr>
            <a:r>
              <a:rPr lang="en-US" sz="1200" kern="1200" dirty="0">
                <a:solidFill>
                  <a:schemeClr val="tx1"/>
                </a:solidFill>
                <a:latin typeface="+mn-lt"/>
                <a:ea typeface="+mn-ea"/>
                <a:cs typeface="+mn-cs"/>
              </a:rPr>
              <a:t>Have refreshments and toast the group’s success with a bubbly, nonalcoholic drink.</a:t>
            </a:r>
          </a:p>
          <a:p>
            <a:pPr marL="365760" indent="-182880">
              <a:buFont typeface="Arial" pitchFamily="34" charset="0"/>
              <a:buChar char="•"/>
            </a:pPr>
            <a:r>
              <a:rPr lang="en-US" sz="1200" kern="1200" dirty="0">
                <a:solidFill>
                  <a:schemeClr val="tx1"/>
                </a:solidFill>
                <a:latin typeface="+mn-lt"/>
                <a:ea typeface="+mn-ea"/>
                <a:cs typeface="+mn-cs"/>
              </a:rPr>
              <a:t>Have everyone write on an index card a “golden nugget” that represents something they’re taking away from the Summer Institute experience. Pass around a bowl filled with chocolates wrapped in gold paper, and have participants take a piece of chocolate when they drop their cards in the bowl. After the bowl is passed around, share the golden nuggets with the group.  </a:t>
            </a:r>
          </a:p>
          <a:p>
            <a:pPr marL="365760" indent="-182880">
              <a:buFont typeface="Arial" pitchFamily="34" charset="0"/>
              <a:buChar char="•"/>
            </a:pPr>
            <a:r>
              <a:rPr lang="en-US" sz="1200" kern="1200" dirty="0">
                <a:solidFill>
                  <a:schemeClr val="tx1"/>
                </a:solidFill>
                <a:latin typeface="+mn-lt"/>
                <a:ea typeface="+mn-ea"/>
                <a:cs typeface="+mn-cs"/>
              </a:rPr>
              <a:t>Take a group photo.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48</a:t>
            </a:fld>
            <a:endParaRPr lang="en-US"/>
          </a:p>
        </p:txBody>
      </p:sp>
    </p:spTree>
    <p:extLst>
      <p:ext uri="{BB962C8B-B14F-4D97-AF65-F5344CB8AC3E}">
        <p14:creationId xmlns:p14="http://schemas.microsoft.com/office/powerpoint/2010/main" val="7324839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C29C0B22-DB64-4D6D-A2B4-F7488F9E6420}" type="slidenum">
              <a:rPr lang="en-US">
                <a:solidFill>
                  <a:prstClr val="black"/>
                </a:solidFill>
              </a:rPr>
              <a:pPr eaLnBrk="1" hangingPunct="1"/>
              <a:t>49</a:t>
            </a:fld>
            <a:endParaRPr lang="en-US">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Less than 1 min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Before dismissing participants, thank them for participating in the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PD program. </a:t>
            </a:r>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394259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r>
              <a:rPr lang="en-US" sz="1200" kern="1200" dirty="0">
                <a:solidFill>
                  <a:schemeClr val="tx1"/>
                </a:solidFill>
                <a:latin typeface="+mn-lt"/>
                <a:ea typeface="+mn-ea"/>
                <a:cs typeface="+mn-cs"/>
              </a:rPr>
              <a:t>a. “Today we’ll focus on three Science Content Storyline Lens strategies, all of which make explicit links to science ideas:</a:t>
            </a:r>
          </a:p>
          <a:p>
            <a:pPr marL="457200" indent="-182880">
              <a:buFont typeface="Arial" pitchFamily="34" charset="0"/>
              <a:buChar char="•"/>
            </a:pPr>
            <a:r>
              <a:rPr lang="en-US" sz="1200" kern="1200" dirty="0">
                <a:solidFill>
                  <a:schemeClr val="tx1"/>
                </a:solidFill>
                <a:latin typeface="+mn-lt"/>
                <a:ea typeface="+mn-ea"/>
                <a:cs typeface="+mn-cs"/>
              </a:rPr>
              <a:t>Strategy F explicitly links science ideas to activities that students are doing.</a:t>
            </a:r>
          </a:p>
          <a:p>
            <a:pPr marL="457200" indent="-182880">
              <a:buFont typeface="Arial" pitchFamily="34" charset="0"/>
              <a:buChar char="•"/>
            </a:pPr>
            <a:r>
              <a:rPr lang="en-US" sz="1200" kern="1200" dirty="0">
                <a:solidFill>
                  <a:schemeClr val="tx1"/>
                </a:solidFill>
                <a:latin typeface="+mn-lt"/>
                <a:ea typeface="+mn-ea"/>
                <a:cs typeface="+mn-cs"/>
              </a:rPr>
              <a:t>Strategy G explicitly links science ideas to other science ideas.</a:t>
            </a:r>
          </a:p>
          <a:p>
            <a:pPr marL="457200" indent="-182880">
              <a:buFont typeface="Arial" pitchFamily="34" charset="0"/>
              <a:buChar char="•"/>
            </a:pPr>
            <a:r>
              <a:rPr lang="en-US" sz="1200" kern="1200" dirty="0">
                <a:solidFill>
                  <a:schemeClr val="tx1"/>
                </a:solidFill>
                <a:latin typeface="+mn-lt"/>
                <a:ea typeface="+mn-ea"/>
                <a:cs typeface="+mn-cs"/>
              </a:rPr>
              <a:t>Strategy H explicitly highlights key science ideas and links them back to the focus question.”</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 “We won’t address strategy E about sequencing science ideas and activities until the school year, since you’ll learn a lot about sequencing from teaching the </a:t>
            </a:r>
            <a:r>
              <a:rPr lang="en-US" sz="1200" u="none" strike="noStrike" kern="1200" dirty="0" err="1">
                <a:solidFill>
                  <a:schemeClr val="tx1"/>
                </a:solidFill>
                <a:effectLst/>
                <a:latin typeface="+mn-lt"/>
                <a:ea typeface="+mn-ea"/>
                <a:cs typeface="+mn-cs"/>
              </a:rPr>
              <a:t>RESPeCT</a:t>
            </a:r>
            <a:r>
              <a:rPr lang="en-US" sz="1200" u="none" strike="noStrike" kern="1200" dirty="0">
                <a:solidFill>
                  <a:schemeClr val="tx1"/>
                </a:solidFill>
                <a:effectLst/>
                <a:latin typeface="+mn-lt"/>
                <a:ea typeface="+mn-ea"/>
                <a:cs typeface="+mn-cs"/>
              </a:rPr>
              <a:t> lesson plans.”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a:t>
            </a:fld>
            <a:endParaRPr lang="en-US"/>
          </a:p>
        </p:txBody>
      </p:sp>
    </p:spTree>
    <p:extLst>
      <p:ext uri="{BB962C8B-B14F-4D97-AF65-F5344CB8AC3E}">
        <p14:creationId xmlns:p14="http://schemas.microsoft.com/office/powerpoint/2010/main" val="3061325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r>
              <a:rPr lang="en-US" dirty="0"/>
              <a:t>a. Read the focus question on the slide.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min</a:t>
            </a:r>
          </a:p>
          <a:p>
            <a:endParaRPr lang="en-US" dirty="0"/>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Small groups:</a:t>
            </a:r>
            <a:r>
              <a:rPr lang="en-US" sz="1200" kern="1200" dirty="0">
                <a:solidFill>
                  <a:schemeClr val="tx1"/>
                </a:solidFill>
                <a:latin typeface="+mn-lt"/>
                <a:ea typeface="+mn-ea"/>
                <a:cs typeface="+mn-cs"/>
              </a:rPr>
              <a:t> Divide participants into three groups to make charts that capture the purposes and key features of strategies F, G, and H. Direct groups to refer to their Z-fold summary charts and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Have small groups share their charts with the entire group.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Challenge participants to imagine themselves in their Teacher Leader roles. Ask them, “How would you explain these strategies to the teachers you’re leading?”</a:t>
            </a:r>
            <a:r>
              <a:rPr lang="en-US" dirty="0"/>
              <a:t> </a:t>
            </a:r>
            <a:endParaRPr lang="en-US" sz="1200" kern="1200" dirty="0">
              <a:solidFill>
                <a:schemeClr val="tx1"/>
              </a:solidFill>
              <a:latin typeface="+mn-lt"/>
              <a:ea typeface="+mn-ea"/>
              <a:cs typeface="+mn-cs"/>
            </a:endParaRPr>
          </a:p>
          <a:p>
            <a:pPr marL="0" lvl="0" indent="0">
              <a:buNone/>
            </a:pPr>
            <a:endParaRPr lang="en-US" baseline="0" dirty="0">
              <a:latin typeface="Arial" charset="0"/>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7</a:t>
            </a:fld>
            <a:endParaRPr lang="en-US"/>
          </a:p>
        </p:txBody>
      </p:sp>
    </p:spTree>
    <p:extLst>
      <p:ext uri="{BB962C8B-B14F-4D97-AF65-F5344CB8AC3E}">
        <p14:creationId xmlns:p14="http://schemas.microsoft.com/office/powerpoint/2010/main" val="2623723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0" baseline="0" dirty="0">
                <a:latin typeface="Arial" charset="0"/>
              </a:rPr>
              <a:t>10 min  </a:t>
            </a:r>
          </a:p>
          <a:p>
            <a:endParaRPr lang="en-US" sz="1200" b="0" kern="1200" baseline="0" dirty="0">
              <a:solidFill>
                <a:schemeClr val="tx1"/>
              </a:solidFill>
              <a:latin typeface="Arial" charset="0"/>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slide may be skipped if similarities and differences were addressed in the previous discussion.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 (3 min):</a:t>
            </a:r>
            <a:r>
              <a:rPr lang="en-US" sz="1200" kern="1200" dirty="0">
                <a:solidFill>
                  <a:schemeClr val="tx1"/>
                </a:solidFill>
                <a:latin typeface="+mn-lt"/>
                <a:ea typeface="+mn-ea"/>
                <a:cs typeface="+mn-cs"/>
              </a:rPr>
              <a:t> “Look at your three strategy charts, your Z-fold summary charts, and the strategies booklet as you think about the question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Have participants share their ideas about the three strategies.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about strategies F, G, and H:</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1. Similarities:</a:t>
            </a:r>
          </a:p>
          <a:p>
            <a:pPr marL="502920" lvl="0" indent="-228600">
              <a:buFont typeface="+mj-lt"/>
              <a:buAutoNum type="alphaLcPeriod"/>
            </a:pPr>
            <a:r>
              <a:rPr lang="en-US" sz="1200" kern="1200" dirty="0">
                <a:solidFill>
                  <a:schemeClr val="tx1"/>
                </a:solidFill>
                <a:latin typeface="+mn-lt"/>
                <a:ea typeface="+mn-ea"/>
                <a:cs typeface="+mn-cs"/>
              </a:rPr>
              <a:t>These strategies are all focused on linking complete sentence-length science ideas: Strategy F links science ideas to activities, strategy G links science ideas to other science ideas, and strategy H highlights key science ideas and links them to the focus question throughout the lesson.</a:t>
            </a:r>
          </a:p>
          <a:p>
            <a:pPr marL="457200" lvl="0" indent="-182880">
              <a:buFont typeface="+mj-lt"/>
              <a:buAutoNum type="alphaLcPeriod"/>
            </a:pPr>
            <a:r>
              <a:rPr lang="en-US" sz="1200" kern="1200" dirty="0">
                <a:solidFill>
                  <a:schemeClr val="tx1"/>
                </a:solidFill>
                <a:latin typeface="+mn-lt"/>
                <a:ea typeface="+mn-ea"/>
                <a:cs typeface="+mn-cs"/>
              </a:rPr>
              <a:t>All of these strategies emphasize making the links </a:t>
            </a:r>
            <a:r>
              <a:rPr lang="en-US" sz="1200" b="1" kern="1200" dirty="0">
                <a:solidFill>
                  <a:schemeClr val="tx1"/>
                </a:solidFill>
                <a:latin typeface="+mn-lt"/>
                <a:ea typeface="+mn-ea"/>
                <a:cs typeface="+mn-cs"/>
              </a:rPr>
              <a:t>explicit</a:t>
            </a:r>
            <a:r>
              <a:rPr lang="en-US" sz="1200" kern="1200" dirty="0">
                <a:solidFill>
                  <a:schemeClr val="tx1"/>
                </a:solidFill>
                <a:latin typeface="+mn-lt"/>
                <a:ea typeface="+mn-ea"/>
                <a:cs typeface="+mn-cs"/>
              </a:rPr>
              <a:t>, not just assuming that students will see the intended links.</a:t>
            </a:r>
          </a:p>
          <a:p>
            <a:pPr marL="457200" lvl="0" indent="-182880">
              <a:buFont typeface="+mj-lt"/>
              <a:buAutoNum type="alphaLcPeriod"/>
            </a:pPr>
            <a:r>
              <a:rPr lang="en-US" sz="1200" kern="1200" dirty="0">
                <a:solidFill>
                  <a:schemeClr val="tx1"/>
                </a:solidFill>
                <a:latin typeface="+mn-lt"/>
                <a:ea typeface="+mn-ea"/>
                <a:cs typeface="+mn-cs"/>
              </a:rPr>
              <a:t>All of these strategies can and should occur throughout the lesson.</a:t>
            </a:r>
          </a:p>
          <a:p>
            <a:r>
              <a:rPr lang="en-US" sz="1200" kern="1200" dirty="0">
                <a:solidFill>
                  <a:schemeClr val="tx1"/>
                </a:solidFill>
                <a:latin typeface="+mn-lt"/>
                <a:ea typeface="+mn-ea"/>
                <a:cs typeface="+mn-cs"/>
              </a:rPr>
              <a:t>2. Differences:</a:t>
            </a:r>
          </a:p>
          <a:p>
            <a:pPr marL="457200" lvl="0" indent="-182880">
              <a:buFont typeface="+mj-lt"/>
              <a:buAutoNum type="alphaLcPeriod"/>
            </a:pPr>
            <a:r>
              <a:rPr lang="en-US" sz="1200" kern="1200" dirty="0">
                <a:solidFill>
                  <a:schemeClr val="tx1"/>
                </a:solidFill>
                <a:latin typeface="+mn-lt"/>
                <a:ea typeface="+mn-ea"/>
                <a:cs typeface="+mn-cs"/>
              </a:rPr>
              <a:t>Strategy F explicitly links science ideas to student activities.</a:t>
            </a:r>
          </a:p>
          <a:p>
            <a:pPr marL="457200" lvl="0" indent="-182880">
              <a:buFont typeface="+mj-lt"/>
              <a:buAutoNum type="alphaLcPeriod"/>
            </a:pPr>
            <a:r>
              <a:rPr lang="en-US" sz="1200" kern="1200" dirty="0">
                <a:solidFill>
                  <a:schemeClr val="tx1"/>
                </a:solidFill>
                <a:latin typeface="+mn-lt"/>
                <a:ea typeface="+mn-ea"/>
                <a:cs typeface="+mn-cs"/>
              </a:rPr>
              <a:t>Strategy G explicitly links science ideas to other science ideas.</a:t>
            </a:r>
          </a:p>
          <a:p>
            <a:pPr marL="457200" indent="-182880">
              <a:buFont typeface="+mj-lt"/>
              <a:buAutoNum type="alphaLcPeriod"/>
            </a:pPr>
            <a:r>
              <a:rPr lang="en-US" sz="1200" kern="1200" dirty="0">
                <a:solidFill>
                  <a:schemeClr val="tx1"/>
                </a:solidFill>
                <a:latin typeface="+mn-lt"/>
                <a:ea typeface="+mn-ea"/>
                <a:cs typeface="+mn-cs"/>
              </a:rPr>
              <a:t>Strategy H explicitly highlights key science ideas and links them back to the focus question.</a:t>
            </a:r>
            <a:r>
              <a:rPr lang="en-US" dirty="0"/>
              <a:t>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8</a:t>
            </a:fld>
            <a:endParaRPr lang="en-US"/>
          </a:p>
        </p:txBody>
      </p:sp>
    </p:spTree>
    <p:extLst>
      <p:ext uri="{BB962C8B-B14F-4D97-AF65-F5344CB8AC3E}">
        <p14:creationId xmlns:p14="http://schemas.microsoft.com/office/powerpoint/2010/main" val="156741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sz="1200" kern="1200" dirty="0">
                <a:solidFill>
                  <a:schemeClr val="tx1"/>
                </a:solidFill>
                <a:latin typeface="+mn-lt"/>
                <a:ea typeface="+mn-ea"/>
                <a:cs typeface="+mn-cs"/>
              </a:rPr>
              <a:t>a. “</a:t>
            </a:r>
            <a:r>
              <a:rPr lang="en-US" sz="1200" kern="1200" dirty="0">
                <a:solidFill>
                  <a:schemeClr val="tx1"/>
                </a:solidFill>
                <a:effectLst/>
                <a:latin typeface="+mn-lt"/>
                <a:ea typeface="+mn-ea"/>
                <a:cs typeface="+mn-cs"/>
              </a:rPr>
              <a:t>Next we’re going to watch a series of four classroom video clips from one lesson about the Sun’s effect on climate</a:t>
            </a:r>
            <a:r>
              <a:rPr lang="en-US" sz="1200" kern="1200" dirty="0">
                <a:solidFill>
                  <a:schemeClr val="tx1"/>
                </a:solidFill>
                <a:latin typeface="+mn-lt"/>
                <a:ea typeface="+mn-ea"/>
                <a:cs typeface="+mn-cs"/>
              </a:rPr>
              <a:t>. The first two clips take place before students begin the activity on Earth’s orbit and tilt. The third clip shows students while they’re working on the activity, and the fourth clip shows the teacher following up with students after the activity. Our focus for</a:t>
            </a:r>
            <a:r>
              <a:rPr lang="en-US" sz="1200" kern="1200" baseline="0" dirty="0">
                <a:solidFill>
                  <a:schemeClr val="tx1"/>
                </a:solidFill>
                <a:latin typeface="+mn-lt"/>
                <a:ea typeface="+mn-ea"/>
                <a:cs typeface="+mn-cs"/>
              </a:rPr>
              <a:t> this analysis will be strategy F.</a:t>
            </a:r>
            <a:r>
              <a:rPr lang="en-US" sz="1200" kern="1200" dirty="0">
                <a:solidFill>
                  <a:schemeClr val="tx1"/>
                </a:solidFill>
                <a:latin typeface="+mn-lt"/>
                <a:ea typeface="+mn-ea"/>
                <a:cs typeface="+mn-cs"/>
              </a:rPr>
              <a:t>” </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Have participants locate Analysis Guide F (handout 8.1) in their PD program binders.</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c. Tell participants that part 1 of the guide provides the context for the video clips.</a:t>
            </a:r>
          </a:p>
          <a:p>
            <a:pPr marL="0" lvl="1" fontAlgn="base"/>
            <a:endParaRPr lang="en-US" sz="1200" b="0"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d. </a:t>
            </a: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“Read part 1 of the analysis guide and be prepared to discuss the two questions on the slide.” </a:t>
            </a:r>
          </a:p>
          <a:p>
            <a:pPr marL="0" lvl="1" fontAlgn="base"/>
            <a:endParaRPr lang="en-US" sz="1200" b="0"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e. </a:t>
            </a:r>
            <a:r>
              <a:rPr lang="en-US" sz="1200" b="1" u="none" strike="noStrike" kern="1200" dirty="0">
                <a:solidFill>
                  <a:schemeClr val="tx1"/>
                </a:solidFill>
                <a:effectLst/>
                <a:latin typeface="+mn-lt"/>
                <a:ea typeface="+mn-ea"/>
                <a:cs typeface="+mn-cs"/>
              </a:rPr>
              <a:t>Whole group: </a:t>
            </a:r>
            <a:endParaRPr lang="en-US" sz="1200" u="none" strike="noStrike" kern="1200" dirty="0">
              <a:solidFill>
                <a:schemeClr val="tx1"/>
              </a:solidFill>
              <a:effectLst/>
              <a:latin typeface="+mn-lt"/>
              <a:ea typeface="+mn-ea"/>
              <a:cs typeface="+mn-cs"/>
            </a:endParaRPr>
          </a:p>
          <a:p>
            <a:pPr marL="228600" indent="-137160">
              <a:buFont typeface="Arial" pitchFamily="34" charset="0"/>
              <a:buChar char="•"/>
            </a:pPr>
            <a:r>
              <a:rPr lang="en-US" sz="1200" kern="1200" dirty="0">
                <a:solidFill>
                  <a:schemeClr val="tx1"/>
                </a:solidFill>
                <a:latin typeface="+mn-lt"/>
                <a:ea typeface="+mn-ea"/>
                <a:cs typeface="+mn-cs"/>
              </a:rPr>
              <a:t>Discuss the questions on the slide.</a:t>
            </a:r>
          </a:p>
          <a:p>
            <a:pPr marL="228600" indent="-137160">
              <a:buFont typeface="Arial" pitchFamily="34" charset="0"/>
              <a:buChar char="•"/>
            </a:pPr>
            <a:r>
              <a:rPr lang="en-US" sz="1200" kern="1200" dirty="0">
                <a:solidFill>
                  <a:schemeClr val="tx1"/>
                </a:solidFill>
                <a:latin typeface="+mn-lt"/>
                <a:ea typeface="+mn-ea"/>
                <a:cs typeface="+mn-cs"/>
              </a:rPr>
              <a:t>Ask whether participants have any questions about the activity they’ll be observing in the video clips.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228600" indent="-137160">
              <a:buFont typeface="Arial" pitchFamily="34" charset="0"/>
              <a:buChar char="•"/>
            </a:pPr>
            <a:r>
              <a:rPr lang="en-US" sz="1200" i="1" kern="1200" dirty="0">
                <a:solidFill>
                  <a:schemeClr val="tx1"/>
                </a:solidFill>
                <a:latin typeface="+mn-lt"/>
                <a:ea typeface="+mn-ea"/>
                <a:cs typeface="+mn-cs"/>
              </a:rPr>
              <a:t>Difference between the main learning goal and supporting science ideas:</a:t>
            </a:r>
            <a:r>
              <a:rPr lang="en-US" sz="1200" kern="1200" dirty="0">
                <a:solidFill>
                  <a:schemeClr val="tx1"/>
                </a:solidFill>
                <a:latin typeface="+mn-lt"/>
                <a:ea typeface="+mn-ea"/>
                <a:cs typeface="+mn-cs"/>
              </a:rPr>
              <a:t> The main learning goal is the big idea that is the focus of the lesson. Supporting science ideas are smaller, connected ideas that build upon each other to support the main learning goal.</a:t>
            </a:r>
          </a:p>
          <a:p>
            <a:pPr marL="228600" indent="-137160">
              <a:buFont typeface="Arial" pitchFamily="34" charset="0"/>
              <a:buChar char="•"/>
            </a:pPr>
            <a:r>
              <a:rPr lang="en-US" sz="1200" i="1" kern="1200" dirty="0">
                <a:solidFill>
                  <a:schemeClr val="tx1"/>
                </a:solidFill>
                <a:latin typeface="+mn-lt"/>
                <a:ea typeface="+mn-ea"/>
                <a:cs typeface="+mn-cs"/>
              </a:rPr>
              <a:t>Similarity between the main learning goal and supporting science ideas:</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The main learning goal and supporting science ideas are all expressed as complete-sentence science ideas (not as topics, phrases, or activities).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Example of a main learning goal:</a:t>
            </a:r>
            <a:r>
              <a:rPr lang="en-US" sz="1200" kern="1200" dirty="0">
                <a:solidFill>
                  <a:schemeClr val="tx1"/>
                </a:solidFill>
                <a:latin typeface="+mn-lt"/>
                <a:ea typeface="+mn-ea"/>
                <a:cs typeface="+mn-cs"/>
              </a:rPr>
              <a:t> </a:t>
            </a:r>
          </a:p>
          <a:p>
            <a:pPr marL="228600" indent="-137160">
              <a:buFont typeface="Arial" pitchFamily="34" charset="0"/>
              <a:buChar char="•"/>
            </a:pPr>
            <a:r>
              <a:rPr lang="en-US" sz="1200" kern="1200" dirty="0">
                <a:solidFill>
                  <a:schemeClr val="tx1"/>
                </a:solidFill>
                <a:latin typeface="+mn-lt"/>
                <a:ea typeface="+mn-ea"/>
                <a:cs typeface="+mn-cs"/>
              </a:rPr>
              <a:t>Earth’s consistent tilt and the angle at which sunlight strikes the surface at different times of the year cause the Northern and Southern Hemispheres to experience different intensities of sunlight and, as a result, opposite periods of warmer and cooler temperatures (seasons).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Examples of supporting ideas: </a:t>
            </a:r>
            <a:endParaRPr lang="en-US" sz="1200" kern="1200" dirty="0">
              <a:solidFill>
                <a:schemeClr val="tx1"/>
              </a:solidFill>
              <a:latin typeface="+mn-lt"/>
              <a:ea typeface="+mn-ea"/>
              <a:cs typeface="+mn-cs"/>
            </a:endParaRPr>
          </a:p>
          <a:p>
            <a:pPr marL="228600" indent="-137160">
              <a:buFont typeface="Arial" pitchFamily="34" charset="0"/>
              <a:buChar char="•"/>
            </a:pPr>
            <a:r>
              <a:rPr lang="en-US" sz="1200" kern="1200" dirty="0">
                <a:solidFill>
                  <a:schemeClr val="tx1"/>
                </a:solidFill>
                <a:latin typeface="+mn-lt"/>
                <a:ea typeface="+mn-ea"/>
                <a:cs typeface="+mn-cs"/>
              </a:rPr>
              <a:t>Earth is tilted on its axis at 23.5 degrees from a perpendicular line to its orbital plane around the Sun. </a:t>
            </a:r>
          </a:p>
          <a:p>
            <a:pPr marL="228600" indent="-137160">
              <a:buFont typeface="Arial" pitchFamily="34" charset="0"/>
              <a:buChar char="•"/>
            </a:pPr>
            <a:r>
              <a:rPr lang="en-US" sz="1200" kern="1200" dirty="0">
                <a:solidFill>
                  <a:schemeClr val="tx1"/>
                </a:solidFill>
                <a:latin typeface="+mn-lt"/>
                <a:ea typeface="+mn-ea"/>
                <a:cs typeface="+mn-cs"/>
              </a:rPr>
              <a:t>Earth’s axis always tilts toward the North Star, regardless of the Sun’s position.</a:t>
            </a:r>
          </a:p>
          <a:p>
            <a:pPr marL="228600" indent="-137160">
              <a:buFont typeface="Arial" pitchFamily="34" charset="0"/>
              <a:buChar char="•"/>
            </a:pPr>
            <a:r>
              <a:rPr lang="en-US" sz="1200" kern="1200" dirty="0">
                <a:solidFill>
                  <a:schemeClr val="tx1"/>
                </a:solidFill>
                <a:latin typeface="+mn-lt"/>
                <a:ea typeface="+mn-ea"/>
                <a:cs typeface="+mn-cs"/>
              </a:rPr>
              <a:t>Because of Earth’s tilt and yearly orbit, the Sun at the equator isn’t directly overhead at midday all year long. This happens only twice a year—March 21 and September 21—during the solar equinoxes. </a:t>
            </a:r>
          </a:p>
          <a:p>
            <a:pPr marL="228600" marR="0" indent="-13716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From June through August, the entire Northern Hemisphere tilts toward the Sun, and the angle of sunlight is more direct and concentrated, resulting in  warmer temperatures (summer). This pattern occurs in the Southern Hemisphere from December through February.  </a:t>
            </a:r>
          </a:p>
          <a:p>
            <a:pPr marL="228600" indent="-137160">
              <a:buFont typeface="Arial" pitchFamily="34" charset="0"/>
              <a:buChar char="•"/>
            </a:pPr>
            <a:r>
              <a:rPr lang="en-US" sz="1200" kern="1200" dirty="0">
                <a:solidFill>
                  <a:schemeClr val="tx1"/>
                </a:solidFill>
                <a:latin typeface="+mn-lt"/>
                <a:ea typeface="+mn-ea"/>
                <a:cs typeface="+mn-cs"/>
              </a:rPr>
              <a:t>Earth maintains a consistent 23.5-degree tilt toward the North Star as it orbits the Sun during the year, but the locations on Earth that receive the most direct sunlight vary. The Northern Hemisphere receives the most direct sunlight (intense, concentrated, and closest to a perpendicular angle) between the spring and fall equinoxes. The Southern Hemisphere receives the most direct sunlight between the fall and spring equinoxes.</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9</a:t>
            </a:fld>
            <a:endParaRPr lang="en-US"/>
          </a:p>
        </p:txBody>
      </p:sp>
    </p:spTree>
    <p:extLst>
      <p:ext uri="{BB962C8B-B14F-4D97-AF65-F5344CB8AC3E}">
        <p14:creationId xmlns:p14="http://schemas.microsoft.com/office/powerpoint/2010/main" val="675861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3958979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4223858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81197729"/>
      </p:ext>
    </p:extLst>
  </p:cSld>
  <p:clrMap bg1="lt1" tx1="dk1" bg2="lt2" tx2="dk2" accent1="accent1" accent2="accent2" accent3="accent3" accent4="accent4" accent5="accent5" accent6="accent6" hlink="hlink" folHlink="folHlink"/>
  <p:sldLayoutIdLst>
    <p:sldLayoutId id="2147483673" r:id="rId1"/>
    <p:sldLayoutId id="2147483674" r:id="rId2"/>
  </p:sldLayoutIdLst>
  <p:hf sldNum="0" hdr="0" ftr="0" dt="0"/>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embed/jOrxIBF7Mf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youtube.com/embed/3FIbaYDMfN4" TargetMode="External"/><Relationship Id="rId5" Type="http://schemas.openxmlformats.org/officeDocument/2006/relationships/hyperlink" Target="https://www.youtube.com/embed/wlwyKDYG_3Q" TargetMode="External"/><Relationship Id="rId4" Type="http://schemas.openxmlformats.org/officeDocument/2006/relationships/hyperlink" Target="https://www.youtube.com/embed/J_Qj0r7V7Fo"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4.gif"/><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hyperlink" Target="https://vimeo.com/139407849"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err="1"/>
              <a:t>RESP</a:t>
            </a:r>
            <a:r>
              <a:rPr lang="en-US" altLang="en-US" cap="none" dirty="0" err="1"/>
              <a:t>e</a:t>
            </a:r>
            <a:r>
              <a:rPr lang="en-US" altLang="en-US" dirty="0" err="1"/>
              <a:t>CT</a:t>
            </a:r>
            <a:r>
              <a:rPr lang="en-US" altLang="en-US" dirty="0"/>
              <a:t> PD </a:t>
            </a:r>
            <a:r>
              <a:rPr lang="en-US" altLang="en-US" dirty="0" err="1"/>
              <a:t>pROGRAM</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1800" dirty="0" err="1">
                <a:solidFill>
                  <a:srgbClr val="1F497D"/>
                </a:solidFill>
                <a:latin typeface="Lucida Sans Unicode" pitchFamily="34" charset="0"/>
              </a:rPr>
              <a:t>RESPeCT</a:t>
            </a:r>
            <a:r>
              <a:rPr lang="en-US" altLang="en-US" sz="1800" dirty="0">
                <a:solidFill>
                  <a:srgbClr val="1F497D"/>
                </a:solidFill>
                <a:latin typeface="Lucida Sans Unicode" pitchFamily="34" charset="0"/>
              </a:rPr>
              <a:t> Summer Institute </a:t>
            </a:r>
            <a:endParaRPr lang="en-US" altLang="en-US" sz="16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print">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val="0"/>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733800" y="2506334"/>
            <a:ext cx="1787525" cy="646331"/>
          </a:xfrm>
          <a:prstGeom prst="rect">
            <a:avLst/>
          </a:prstGeom>
          <a:noFill/>
        </p:spPr>
        <p:txBody>
          <a:bodyPr wrap="square" rtlCol="0">
            <a:spAutoFit/>
          </a:bodyPr>
          <a:lstStyle/>
          <a:p>
            <a:r>
              <a:rPr lang="en-US" sz="3600" dirty="0">
                <a:solidFill>
                  <a:srgbClr val="1F497D"/>
                </a:solidFill>
                <a:latin typeface="Calibri" pitchFamily="34" charset="0"/>
              </a:rPr>
              <a:t>Day 8</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7868" cy="990600"/>
          </a:xfrm>
        </p:spPr>
        <p:txBody>
          <a:bodyPr>
            <a:normAutofit/>
          </a:bodyPr>
          <a:lstStyle/>
          <a:p>
            <a:r>
              <a:rPr lang="en-US" dirty="0"/>
              <a:t>Lesson Analysis: Strategy F</a:t>
            </a:r>
          </a:p>
        </p:txBody>
      </p:sp>
      <p:sp>
        <p:nvSpPr>
          <p:cNvPr id="3" name="Content Placeholder 2"/>
          <p:cNvSpPr>
            <a:spLocks noGrp="1"/>
          </p:cNvSpPr>
          <p:nvPr>
            <p:ph idx="1"/>
          </p:nvPr>
        </p:nvSpPr>
        <p:spPr>
          <a:xfrm>
            <a:off x="533400" y="1219200"/>
            <a:ext cx="8458200" cy="5105400"/>
          </a:xfrm>
        </p:spPr>
        <p:txBody>
          <a:bodyPr/>
          <a:lstStyle/>
          <a:p>
            <a:pPr marL="365760" indent="-365760">
              <a:spcAft>
                <a:spcPts val="600"/>
              </a:spcAft>
              <a:buFont typeface="+mj-lt"/>
              <a:buAutoNum type="arabicPeriod"/>
            </a:pPr>
            <a:r>
              <a:rPr lang="en-US" sz="3150" dirty="0"/>
              <a:t>For each of the video clips, read the context at the top of the transcript and then watch the clip:</a:t>
            </a:r>
          </a:p>
          <a:p>
            <a:pPr marL="731520" lvl="1" indent="-365760">
              <a:spcBef>
                <a:spcPts val="0"/>
              </a:spcBef>
              <a:spcAft>
                <a:spcPts val="0"/>
              </a:spcAft>
            </a:pPr>
            <a:r>
              <a:rPr lang="en-US" sz="3150" dirty="0"/>
              <a:t>Video clips 1 and 2: setup for the activity</a:t>
            </a:r>
          </a:p>
          <a:p>
            <a:pPr marL="731520" lvl="1" indent="-365760">
              <a:spcBef>
                <a:spcPts val="0"/>
              </a:spcBef>
              <a:spcAft>
                <a:spcPts val="0"/>
              </a:spcAft>
            </a:pPr>
            <a:r>
              <a:rPr lang="en-US" sz="3150" dirty="0"/>
              <a:t>Video clip 3: during the activity</a:t>
            </a:r>
          </a:p>
          <a:p>
            <a:pPr marL="731520" lvl="1" indent="-365760">
              <a:spcBef>
                <a:spcPts val="0"/>
              </a:spcBef>
              <a:spcAft>
                <a:spcPts val="0"/>
              </a:spcAft>
            </a:pPr>
            <a:r>
              <a:rPr lang="en-US" sz="3150" dirty="0"/>
              <a:t>Video clip 4: follow-up to the activity</a:t>
            </a:r>
          </a:p>
          <a:p>
            <a:pPr marL="365760" indent="-365760">
              <a:spcBef>
                <a:spcPts val="1200"/>
              </a:spcBef>
              <a:spcAft>
                <a:spcPts val="0"/>
              </a:spcAft>
              <a:buFont typeface="+mj-lt"/>
              <a:buAutoNum type="arabicPeriod"/>
            </a:pPr>
            <a:r>
              <a:rPr lang="en-US" sz="3150" dirty="0"/>
              <a:t>For each clip, use the criteria in part 2 of Analysis Guide F to analyze how well science ideas were linked to the activity.</a:t>
            </a:r>
          </a:p>
        </p:txBody>
      </p:sp>
      <p:sp>
        <p:nvSpPr>
          <p:cNvPr id="5" name="TextBox 4"/>
          <p:cNvSpPr txBox="1"/>
          <p:nvPr/>
        </p:nvSpPr>
        <p:spPr>
          <a:xfrm>
            <a:off x="2133600" y="5486400"/>
            <a:ext cx="6705600" cy="1077218"/>
          </a:xfrm>
          <a:prstGeom prst="rect">
            <a:avLst/>
          </a:prstGeom>
          <a:noFill/>
        </p:spPr>
        <p:txBody>
          <a:bodyPr wrap="square" rtlCol="0">
            <a:spAutoFit/>
          </a:bodyPr>
          <a:lstStyle/>
          <a:p>
            <a:r>
              <a:rPr lang="en-US" sz="1600" dirty="0">
                <a:solidFill>
                  <a:srgbClr val="0070C0"/>
                </a:solidFill>
              </a:rPr>
              <a:t>Links to Anderson video clips 1–4:  </a:t>
            </a:r>
            <a:r>
              <a:rPr lang="en-US" sz="1600" dirty="0">
                <a:solidFill>
                  <a:srgbClr val="0070C0"/>
                </a:solidFill>
                <a:hlinkClick r:id="rId3"/>
              </a:rPr>
              <a:t>8.1_stella_SEC_anderson_c2</a:t>
            </a:r>
            <a:r>
              <a:rPr lang="en-US" sz="1600" dirty="0">
                <a:solidFill>
                  <a:srgbClr val="0070C0"/>
                </a:solidFill>
              </a:rPr>
              <a:t>;</a:t>
            </a:r>
          </a:p>
          <a:p>
            <a:r>
              <a:rPr lang="en-US" sz="1600" dirty="0">
                <a:solidFill>
                  <a:srgbClr val="0070C0"/>
                </a:solidFill>
              </a:rPr>
              <a:t>			        </a:t>
            </a:r>
            <a:r>
              <a:rPr lang="en-US" sz="1600" dirty="0">
                <a:solidFill>
                  <a:srgbClr val="0070C0"/>
                </a:solidFill>
                <a:hlinkClick r:id="rId4"/>
              </a:rPr>
              <a:t>8.2_stella_SEC_anderson_c3</a:t>
            </a:r>
            <a:r>
              <a:rPr lang="en-US" sz="1600" dirty="0">
                <a:solidFill>
                  <a:srgbClr val="0070C0"/>
                </a:solidFill>
              </a:rPr>
              <a:t>; </a:t>
            </a:r>
            <a:br>
              <a:rPr lang="en-US" sz="1600" dirty="0">
                <a:solidFill>
                  <a:srgbClr val="0070C0"/>
                </a:solidFill>
              </a:rPr>
            </a:br>
            <a:r>
              <a:rPr lang="en-US" sz="1600" dirty="0">
                <a:solidFill>
                  <a:srgbClr val="0070C0"/>
                </a:solidFill>
              </a:rPr>
              <a:t>		        	        </a:t>
            </a:r>
            <a:r>
              <a:rPr lang="en-US" sz="1600" dirty="0">
                <a:solidFill>
                  <a:srgbClr val="0070C0"/>
                </a:solidFill>
                <a:hlinkClick r:id="rId5"/>
              </a:rPr>
              <a:t>8.3_stella_SEC_anderson_c4</a:t>
            </a:r>
            <a:r>
              <a:rPr lang="en-US" sz="1600" dirty="0">
                <a:solidFill>
                  <a:srgbClr val="0070C0"/>
                </a:solidFill>
              </a:rPr>
              <a:t>; </a:t>
            </a:r>
            <a:br>
              <a:rPr lang="en-US" sz="1600" dirty="0">
                <a:solidFill>
                  <a:srgbClr val="0070C0"/>
                </a:solidFill>
              </a:rPr>
            </a:br>
            <a:r>
              <a:rPr lang="en-US" sz="1600" dirty="0">
                <a:solidFill>
                  <a:srgbClr val="0070C0"/>
                </a:solidFill>
              </a:rPr>
              <a:t>		       	        </a:t>
            </a:r>
            <a:r>
              <a:rPr lang="en-US" sz="1600" dirty="0">
                <a:solidFill>
                  <a:srgbClr val="0070C0"/>
                </a:solidFill>
                <a:hlinkClick r:id="rId6"/>
              </a:rPr>
              <a:t>8.4_stella_SEC_anderson_c5</a:t>
            </a:r>
            <a:endParaRPr lang="en-US" sz="1600" dirty="0">
              <a:solidFill>
                <a:srgbClr val="0070C0"/>
              </a:solidFill>
            </a:endParaRPr>
          </a:p>
        </p:txBody>
      </p:sp>
    </p:spTree>
    <p:extLst>
      <p:ext uri="{BB962C8B-B14F-4D97-AF65-F5344CB8AC3E}">
        <p14:creationId xmlns:p14="http://schemas.microsoft.com/office/powerpoint/2010/main" val="951174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50"/>
            <a:ext cx="8160026" cy="990600"/>
          </a:xfrm>
        </p:spPr>
        <p:txBody>
          <a:bodyPr>
            <a:normAutofit/>
          </a:bodyPr>
          <a:lstStyle/>
          <a:p>
            <a:r>
              <a:rPr lang="en-US" dirty="0"/>
              <a:t>Lesson Analysis: Strategies F, G, and H</a:t>
            </a:r>
          </a:p>
        </p:txBody>
      </p:sp>
      <p:sp>
        <p:nvSpPr>
          <p:cNvPr id="4" name="TextBox 3"/>
          <p:cNvSpPr txBox="1"/>
          <p:nvPr/>
        </p:nvSpPr>
        <p:spPr>
          <a:xfrm>
            <a:off x="609600" y="3352800"/>
            <a:ext cx="3733800" cy="3333220"/>
          </a:xfrm>
          <a:prstGeom prst="rect">
            <a:avLst/>
          </a:prstGeom>
          <a:noFill/>
          <a:ln>
            <a:solidFill>
              <a:schemeClr val="accent1"/>
            </a:solidFill>
          </a:ln>
        </p:spPr>
        <p:txBody>
          <a:bodyPr wrap="square" rtlCol="0">
            <a:spAutoFit/>
          </a:bodyPr>
          <a:lstStyle/>
          <a:p>
            <a:pPr>
              <a:lnSpc>
                <a:spcPct val="90000"/>
              </a:lnSpc>
            </a:pPr>
            <a:r>
              <a:rPr lang="en-US" sz="2600" dirty="0">
                <a:latin typeface="Calibri" pitchFamily="34" charset="0"/>
              </a:rPr>
              <a:t>Strategy G: </a:t>
            </a:r>
          </a:p>
          <a:p>
            <a:pPr marL="365760" indent="-365760">
              <a:lnSpc>
                <a:spcPct val="90000"/>
              </a:lnSpc>
              <a:buAutoNum type="alphaLcPeriod"/>
            </a:pPr>
            <a:r>
              <a:rPr lang="en-US" sz="2600" dirty="0">
                <a:latin typeface="Calibri" pitchFamily="34" charset="0"/>
              </a:rPr>
              <a:t>Find examples where two or more science ideas are being linked together.</a:t>
            </a:r>
          </a:p>
          <a:p>
            <a:pPr marL="365760" indent="-365760">
              <a:lnSpc>
                <a:spcPct val="90000"/>
              </a:lnSpc>
              <a:buAutoNum type="alphaLcPeriod"/>
            </a:pPr>
            <a:r>
              <a:rPr lang="en-US" sz="2600" dirty="0">
                <a:latin typeface="Calibri" pitchFamily="34" charset="0"/>
              </a:rPr>
              <a:t>Suggest one specific way to strengthen strategy G in this lesson. </a:t>
            </a:r>
          </a:p>
        </p:txBody>
      </p:sp>
      <p:sp>
        <p:nvSpPr>
          <p:cNvPr id="6" name="TextBox 5"/>
          <p:cNvSpPr txBox="1"/>
          <p:nvPr/>
        </p:nvSpPr>
        <p:spPr>
          <a:xfrm>
            <a:off x="4572000" y="3352800"/>
            <a:ext cx="4114800" cy="3333220"/>
          </a:xfrm>
          <a:prstGeom prst="rect">
            <a:avLst/>
          </a:prstGeom>
          <a:noFill/>
          <a:ln>
            <a:solidFill>
              <a:schemeClr val="accent1"/>
            </a:solidFill>
          </a:ln>
        </p:spPr>
        <p:txBody>
          <a:bodyPr wrap="square" rtlCol="0">
            <a:spAutoFit/>
          </a:bodyPr>
          <a:lstStyle/>
          <a:p>
            <a:pPr>
              <a:lnSpc>
                <a:spcPct val="90000"/>
              </a:lnSpc>
            </a:pPr>
            <a:r>
              <a:rPr lang="en-US" sz="2600" dirty="0">
                <a:latin typeface="Calibri" pitchFamily="34" charset="0"/>
              </a:rPr>
              <a:t>Strategy H: </a:t>
            </a:r>
          </a:p>
          <a:p>
            <a:pPr marL="365760" indent="-365760">
              <a:lnSpc>
                <a:spcPct val="90000"/>
              </a:lnSpc>
              <a:buAutoNum type="alphaLcPeriod"/>
            </a:pPr>
            <a:r>
              <a:rPr lang="en-US" sz="2600" dirty="0">
                <a:latin typeface="Calibri" pitchFamily="34" charset="0"/>
              </a:rPr>
              <a:t>Find an example where the teacher is highlighting key science ideas or referring back to the focus question.</a:t>
            </a:r>
          </a:p>
          <a:p>
            <a:pPr marL="365760" indent="-365760">
              <a:lnSpc>
                <a:spcPct val="90000"/>
              </a:lnSpc>
              <a:buAutoNum type="alphaLcPeriod"/>
            </a:pPr>
            <a:r>
              <a:rPr lang="en-US" sz="2600" dirty="0">
                <a:latin typeface="Calibri" pitchFamily="34" charset="0"/>
              </a:rPr>
              <a:t>Suggest one specific way to strengthen strategy H in this lesson. </a:t>
            </a:r>
          </a:p>
        </p:txBody>
      </p:sp>
      <p:sp>
        <p:nvSpPr>
          <p:cNvPr id="3" name="TextBox 2"/>
          <p:cNvSpPr txBox="1"/>
          <p:nvPr/>
        </p:nvSpPr>
        <p:spPr>
          <a:xfrm>
            <a:off x="609600" y="1143000"/>
            <a:ext cx="8077200" cy="2092881"/>
          </a:xfrm>
          <a:prstGeom prst="rect">
            <a:avLst/>
          </a:prstGeom>
          <a:noFill/>
          <a:ln>
            <a:solidFill>
              <a:schemeClr val="accent1"/>
            </a:solidFill>
          </a:ln>
        </p:spPr>
        <p:txBody>
          <a:bodyPr wrap="square" rtlCol="0">
            <a:spAutoFit/>
          </a:bodyPr>
          <a:lstStyle/>
          <a:p>
            <a:r>
              <a:rPr lang="en-US" sz="2600" dirty="0">
                <a:latin typeface="Calibri" pitchFamily="34" charset="0"/>
              </a:rPr>
              <a:t>Strategy F: </a:t>
            </a:r>
          </a:p>
          <a:p>
            <a:pPr marL="365760" indent="-365760">
              <a:buAutoNum type="alphaLcPeriod"/>
            </a:pPr>
            <a:r>
              <a:rPr lang="en-US" sz="2600" dirty="0">
                <a:latin typeface="Calibri" pitchFamily="34" charset="0"/>
              </a:rPr>
              <a:t>Find examples in the video transcripts where students are linking science ideas to a lesson activity. </a:t>
            </a:r>
          </a:p>
          <a:p>
            <a:pPr marL="365760" indent="-365760">
              <a:buAutoNum type="alphaLcPeriod"/>
            </a:pPr>
            <a:r>
              <a:rPr lang="en-US" sz="2600" dirty="0">
                <a:latin typeface="Calibri" pitchFamily="34" charset="0"/>
              </a:rPr>
              <a:t>Suggest one specific way to strengthen strategy F in this lesson. </a:t>
            </a:r>
          </a:p>
        </p:txBody>
      </p:sp>
    </p:spTree>
    <p:extLst>
      <p:ext uri="{BB962C8B-B14F-4D97-AF65-F5344CB8AC3E}">
        <p14:creationId xmlns:p14="http://schemas.microsoft.com/office/powerpoint/2010/main" val="2767069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a:t>Summary: Strategies F, G, and H</a:t>
            </a:r>
          </a:p>
        </p:txBody>
      </p:sp>
      <p:sp>
        <p:nvSpPr>
          <p:cNvPr id="3" name="Content Placeholder 2"/>
          <p:cNvSpPr>
            <a:spLocks noGrp="1"/>
          </p:cNvSpPr>
          <p:nvPr>
            <p:ph idx="1"/>
          </p:nvPr>
        </p:nvSpPr>
        <p:spPr>
          <a:xfrm>
            <a:off x="533400" y="1219200"/>
            <a:ext cx="8229600" cy="5334000"/>
          </a:xfrm>
        </p:spPr>
        <p:txBody>
          <a:bodyPr/>
          <a:lstStyle/>
          <a:p>
            <a:pPr marL="365760" indent="-365760">
              <a:spcBef>
                <a:spcPts val="0"/>
              </a:spcBef>
              <a:spcAft>
                <a:spcPts val="600"/>
              </a:spcAft>
            </a:pPr>
            <a:r>
              <a:rPr lang="en-US" sz="3000" dirty="0"/>
              <a:t>Use linking strategies to make the science ideas explicit to the whole class (strategies F and G). </a:t>
            </a:r>
          </a:p>
          <a:p>
            <a:pPr marL="365760" indent="-365760">
              <a:spcBef>
                <a:spcPts val="0"/>
              </a:spcBef>
              <a:spcAft>
                <a:spcPts val="600"/>
              </a:spcAft>
            </a:pPr>
            <a:r>
              <a:rPr lang="en-US" sz="3000" dirty="0"/>
              <a:t>Engage </a:t>
            </a:r>
            <a:r>
              <a:rPr lang="en-US" sz="3000" b="1" dirty="0"/>
              <a:t>students</a:t>
            </a:r>
            <a:r>
              <a:rPr lang="en-US" sz="3000" dirty="0"/>
              <a:t> in linking science ideas to activities before, during, and after an activity (strategy F).</a:t>
            </a:r>
          </a:p>
          <a:p>
            <a:pPr marL="365760" indent="-365760">
              <a:spcBef>
                <a:spcPts val="0"/>
              </a:spcBef>
              <a:spcAft>
                <a:spcPts val="600"/>
              </a:spcAft>
            </a:pPr>
            <a:r>
              <a:rPr lang="en-US" sz="3000" dirty="0"/>
              <a:t>Engage </a:t>
            </a:r>
            <a:r>
              <a:rPr lang="en-US" sz="3000" b="1" dirty="0"/>
              <a:t>students</a:t>
            </a:r>
            <a:r>
              <a:rPr lang="en-US" sz="3000" dirty="0"/>
              <a:t> in linking science ideas to other science ideas (strategy G).</a:t>
            </a:r>
          </a:p>
          <a:p>
            <a:pPr marL="365760" indent="-365760">
              <a:spcBef>
                <a:spcPts val="0"/>
              </a:spcBef>
              <a:spcAft>
                <a:spcPts val="600"/>
              </a:spcAft>
            </a:pPr>
            <a:r>
              <a:rPr lang="en-US" sz="3000" dirty="0"/>
              <a:t>Highlight key science ideas throughout the lesson (strategy H).</a:t>
            </a:r>
          </a:p>
          <a:p>
            <a:pPr marL="365760" indent="-365760">
              <a:spcBef>
                <a:spcPts val="0"/>
              </a:spcBef>
              <a:spcAft>
                <a:spcPts val="600"/>
              </a:spcAft>
            </a:pPr>
            <a:r>
              <a:rPr lang="en-US" sz="3000" dirty="0"/>
              <a:t>Keep returning to the focus question throughout and at the end of the lesson (strategy H).</a:t>
            </a:r>
          </a:p>
          <a:p>
            <a:endParaRPr lang="en-US" dirty="0"/>
          </a:p>
        </p:txBody>
      </p:sp>
    </p:spTree>
    <p:extLst>
      <p:ext uri="{BB962C8B-B14F-4D97-AF65-F5344CB8AC3E}">
        <p14:creationId xmlns:p14="http://schemas.microsoft.com/office/powerpoint/2010/main" val="413536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Analysis: Focus Question 2</a:t>
            </a:r>
          </a:p>
        </p:txBody>
      </p:sp>
      <p:sp>
        <p:nvSpPr>
          <p:cNvPr id="3" name="Content Placeholder 2"/>
          <p:cNvSpPr>
            <a:spLocks noGrp="1"/>
          </p:cNvSpPr>
          <p:nvPr>
            <p:ph idx="1"/>
          </p:nvPr>
        </p:nvSpPr>
        <p:spPr/>
        <p:txBody>
          <a:bodyPr/>
          <a:lstStyle/>
          <a:p>
            <a:pPr marL="0" lvl="1" indent="0" eaLnBrk="1" hangingPunct="1">
              <a:spcBef>
                <a:spcPts val="600"/>
              </a:spcBef>
              <a:spcAft>
                <a:spcPts val="0"/>
              </a:spcAft>
              <a:buNone/>
            </a:pPr>
            <a:r>
              <a:rPr lang="en-US" sz="3200" dirty="0"/>
              <a:t>How will the Student Thinking Lens and Science Content Storyline Lens strategies help you teach the SEC lessons in the fall?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990600"/>
          </a:xfrm>
        </p:spPr>
        <p:txBody>
          <a:bodyPr/>
          <a:lstStyle/>
          <a:p>
            <a:r>
              <a:rPr lang="en-US" dirty="0"/>
              <a:t>SEC Lesson Plan Conversation</a:t>
            </a:r>
          </a:p>
        </p:txBody>
      </p:sp>
      <p:sp>
        <p:nvSpPr>
          <p:cNvPr id="3" name="Content Placeholder 2"/>
          <p:cNvSpPr>
            <a:spLocks noGrp="1"/>
          </p:cNvSpPr>
          <p:nvPr>
            <p:ph idx="1"/>
          </p:nvPr>
        </p:nvSpPr>
        <p:spPr>
          <a:xfrm>
            <a:off x="533400" y="1143000"/>
            <a:ext cx="8382000" cy="5486400"/>
          </a:xfrm>
        </p:spPr>
        <p:txBody>
          <a:bodyPr/>
          <a:lstStyle/>
          <a:p>
            <a:pPr marL="365760" indent="-365760">
              <a:spcBef>
                <a:spcPts val="0"/>
              </a:spcBef>
              <a:spcAft>
                <a:spcPts val="300"/>
              </a:spcAft>
              <a:buFont typeface="+mj-lt"/>
              <a:buAutoNum type="arabicPeriod"/>
              <a:defRPr/>
            </a:pPr>
            <a:r>
              <a:rPr lang="en-US" sz="2350" b="1" dirty="0">
                <a:ea typeface="Times New Roman"/>
              </a:rPr>
              <a:t>The science content storyline across lessons</a:t>
            </a:r>
          </a:p>
          <a:p>
            <a:pPr marL="777240" lvl="1" indent="-274320">
              <a:spcBef>
                <a:spcPts val="0"/>
              </a:spcBef>
              <a:spcAft>
                <a:spcPts val="0"/>
              </a:spcAft>
              <a:buFont typeface="Arial" pitchFamily="34" charset="0"/>
              <a:buChar char="•"/>
              <a:defRPr/>
            </a:pPr>
            <a:r>
              <a:rPr lang="en-US" sz="2350" dirty="0">
                <a:ea typeface="Times New Roman"/>
              </a:rPr>
              <a:t>Review the main learning goal for each lesson sequentially.</a:t>
            </a:r>
          </a:p>
          <a:p>
            <a:pPr marL="365760" indent="-365760">
              <a:spcBef>
                <a:spcPts val="600"/>
              </a:spcBef>
              <a:spcAft>
                <a:spcPts val="0"/>
              </a:spcAft>
              <a:buFont typeface="+mj-lt"/>
              <a:buAutoNum type="arabicPeriod"/>
              <a:defRPr/>
            </a:pPr>
            <a:r>
              <a:rPr lang="en-US" sz="2350" b="1" dirty="0">
                <a:ea typeface="Times New Roman"/>
              </a:rPr>
              <a:t>The science content storyline within lessons </a:t>
            </a:r>
            <a:r>
              <a:rPr lang="en-US" sz="2350" dirty="0">
                <a:ea typeface="Times New Roman"/>
              </a:rPr>
              <a:t>(5</a:t>
            </a:r>
            <a:r>
              <a:rPr lang="en-US" sz="2350" dirty="0"/>
              <a:t>–</a:t>
            </a:r>
            <a:r>
              <a:rPr lang="en-US" sz="2350" dirty="0">
                <a:ea typeface="Times New Roman"/>
              </a:rPr>
              <a:t>7 min for each two-part lesson)</a:t>
            </a:r>
          </a:p>
          <a:p>
            <a:pPr marL="777240" lvl="1" indent="-274320">
              <a:spcBef>
                <a:spcPts val="300"/>
              </a:spcBef>
              <a:spcAft>
                <a:spcPts val="0"/>
              </a:spcAft>
              <a:buFont typeface="Arial" pitchFamily="34" charset="0"/>
              <a:buChar char="•"/>
            </a:pPr>
            <a:r>
              <a:rPr lang="en-US" sz="2350" dirty="0"/>
              <a:t>How does this lesson fit into the arc of all the lessons? </a:t>
            </a:r>
          </a:p>
          <a:p>
            <a:pPr marL="777240" lvl="1" indent="-274320">
              <a:spcBef>
                <a:spcPts val="300"/>
              </a:spcBef>
              <a:spcAft>
                <a:spcPts val="0"/>
              </a:spcAft>
              <a:buFont typeface="Arial" pitchFamily="34" charset="0"/>
              <a:buChar char="•"/>
            </a:pPr>
            <a:r>
              <a:rPr lang="en-US" sz="2350" dirty="0"/>
              <a:t>What are the main learning goal and focus question?</a:t>
            </a:r>
          </a:p>
          <a:p>
            <a:pPr marL="777240" lvl="1" indent="-274320">
              <a:spcBef>
                <a:spcPts val="300"/>
              </a:spcBef>
              <a:spcAft>
                <a:spcPts val="0"/>
              </a:spcAft>
              <a:buFont typeface="Arial" pitchFamily="34" charset="0"/>
              <a:buChar char="•"/>
            </a:pPr>
            <a:r>
              <a:rPr lang="en-US" sz="2350" dirty="0"/>
              <a:t>Describe the main activity (or activities). </a:t>
            </a:r>
          </a:p>
          <a:p>
            <a:pPr marL="777240" lvl="1" indent="-274320">
              <a:spcBef>
                <a:spcPts val="300"/>
              </a:spcBef>
              <a:spcAft>
                <a:spcPts val="0"/>
              </a:spcAft>
              <a:buFont typeface="Arial" pitchFamily="34" charset="0"/>
              <a:buChar char="•"/>
            </a:pPr>
            <a:r>
              <a:rPr lang="en-US" sz="2350" dirty="0"/>
              <a:t>How will the activity help students better understand the learning goal for the day?</a:t>
            </a:r>
          </a:p>
          <a:p>
            <a:pPr marL="777240" lvl="1" indent="-274320">
              <a:spcBef>
                <a:spcPts val="300"/>
              </a:spcBef>
              <a:spcAft>
                <a:spcPts val="0"/>
              </a:spcAft>
              <a:buFont typeface="Arial" pitchFamily="34" charset="0"/>
              <a:buChar char="•"/>
            </a:pPr>
            <a:r>
              <a:rPr lang="en-US" sz="2350" dirty="0"/>
              <a:t>What </a:t>
            </a:r>
            <a:r>
              <a:rPr lang="en-US" sz="2350" dirty="0" err="1"/>
              <a:t>STeLLA</a:t>
            </a:r>
            <a:r>
              <a:rPr lang="en-US" sz="2350" dirty="0"/>
              <a:t> strategy/strategies are highlighted in this activity?</a:t>
            </a:r>
          </a:p>
          <a:p>
            <a:pPr marL="777240" lvl="1" indent="-274320">
              <a:spcBef>
                <a:spcPts val="300"/>
              </a:spcBef>
              <a:spcAft>
                <a:spcPts val="0"/>
              </a:spcAft>
              <a:buFont typeface="Arial" pitchFamily="34" charset="0"/>
              <a:buChar char="•"/>
            </a:pPr>
            <a:r>
              <a:rPr lang="en-US" sz="2350" dirty="0"/>
              <a:t>What concerns or suggestions do you have about this activity? </a:t>
            </a:r>
            <a:endParaRPr lang="en-US" sz="2350" dirty="0">
              <a:ea typeface="Times New Roman"/>
            </a:endParaRPr>
          </a:p>
          <a:p>
            <a:pPr marL="365760" indent="-365760">
              <a:spcBef>
                <a:spcPts val="600"/>
              </a:spcBef>
              <a:spcAft>
                <a:spcPts val="0"/>
              </a:spcAft>
              <a:buAutoNum type="arabicPeriod"/>
              <a:defRPr/>
            </a:pPr>
            <a:r>
              <a:rPr lang="en-US" sz="2350" b="1" dirty="0">
                <a:ea typeface="Times New Roman"/>
              </a:rPr>
              <a:t>Practical issues and questions</a:t>
            </a:r>
          </a:p>
          <a:p>
            <a:endParaRPr lang="en-US" dirty="0"/>
          </a:p>
        </p:txBody>
      </p:sp>
    </p:spTree>
    <p:extLst>
      <p:ext uri="{BB962C8B-B14F-4D97-AF65-F5344CB8AC3E}">
        <p14:creationId xmlns:p14="http://schemas.microsoft.com/office/powerpoint/2010/main" val="595676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381000"/>
            <a:ext cx="8534400" cy="990600"/>
          </a:xfrm>
        </p:spPr>
        <p:txBody>
          <a:bodyPr>
            <a:noAutofit/>
          </a:bodyPr>
          <a:lstStyle/>
          <a:p>
            <a:pPr eaLnBrk="1" hangingPunct="1"/>
            <a:r>
              <a:rPr lang="en-US" sz="3800" dirty="0"/>
              <a:t>STL Strategies Highlighted in the SEC Lessons</a:t>
            </a:r>
          </a:p>
        </p:txBody>
      </p:sp>
      <p:graphicFrame>
        <p:nvGraphicFramePr>
          <p:cNvPr id="7" name="Table 6"/>
          <p:cNvGraphicFramePr>
            <a:graphicFrameLocks noGrp="1"/>
          </p:cNvGraphicFramePr>
          <p:nvPr>
            <p:extLst>
              <p:ext uri="{D42A27DB-BD31-4B8C-83A1-F6EECF244321}">
                <p14:modId xmlns:p14="http://schemas.microsoft.com/office/powerpoint/2010/main" val="2908610399"/>
              </p:ext>
            </p:extLst>
          </p:nvPr>
        </p:nvGraphicFramePr>
        <p:xfrm>
          <a:off x="457201" y="1295400"/>
          <a:ext cx="8381998" cy="5131368"/>
        </p:xfrm>
        <a:graphic>
          <a:graphicData uri="http://schemas.openxmlformats.org/drawingml/2006/table">
            <a:tbl>
              <a:tblPr firstRow="1" bandRow="1">
                <a:tableStyleId>{5C22544A-7EE6-4342-B048-85BDC9FD1C3A}</a:tableStyleId>
              </a:tblPr>
              <a:tblGrid>
                <a:gridCol w="1585785">
                  <a:extLst>
                    <a:ext uri="{9D8B030D-6E8A-4147-A177-3AD203B41FA5}">
                      <a16:colId xmlns:a16="http://schemas.microsoft.com/office/drawing/2014/main" val="20000"/>
                    </a:ext>
                  </a:extLst>
                </a:gridCol>
                <a:gridCol w="453081">
                  <a:extLst>
                    <a:ext uri="{9D8B030D-6E8A-4147-A177-3AD203B41FA5}">
                      <a16:colId xmlns:a16="http://schemas.microsoft.com/office/drawing/2014/main" val="20001"/>
                    </a:ext>
                  </a:extLst>
                </a:gridCol>
                <a:gridCol w="453081">
                  <a:extLst>
                    <a:ext uri="{9D8B030D-6E8A-4147-A177-3AD203B41FA5}">
                      <a16:colId xmlns:a16="http://schemas.microsoft.com/office/drawing/2014/main" val="20002"/>
                    </a:ext>
                  </a:extLst>
                </a:gridCol>
                <a:gridCol w="453081">
                  <a:extLst>
                    <a:ext uri="{9D8B030D-6E8A-4147-A177-3AD203B41FA5}">
                      <a16:colId xmlns:a16="http://schemas.microsoft.com/office/drawing/2014/main" val="20003"/>
                    </a:ext>
                  </a:extLst>
                </a:gridCol>
                <a:gridCol w="528595">
                  <a:extLst>
                    <a:ext uri="{9D8B030D-6E8A-4147-A177-3AD203B41FA5}">
                      <a16:colId xmlns:a16="http://schemas.microsoft.com/office/drawing/2014/main" val="20004"/>
                    </a:ext>
                  </a:extLst>
                </a:gridCol>
                <a:gridCol w="453081">
                  <a:extLst>
                    <a:ext uri="{9D8B030D-6E8A-4147-A177-3AD203B41FA5}">
                      <a16:colId xmlns:a16="http://schemas.microsoft.com/office/drawing/2014/main" val="20005"/>
                    </a:ext>
                  </a:extLst>
                </a:gridCol>
                <a:gridCol w="528595">
                  <a:extLst>
                    <a:ext uri="{9D8B030D-6E8A-4147-A177-3AD203B41FA5}">
                      <a16:colId xmlns:a16="http://schemas.microsoft.com/office/drawing/2014/main" val="20006"/>
                    </a:ext>
                  </a:extLst>
                </a:gridCol>
                <a:gridCol w="528595">
                  <a:extLst>
                    <a:ext uri="{9D8B030D-6E8A-4147-A177-3AD203B41FA5}">
                      <a16:colId xmlns:a16="http://schemas.microsoft.com/office/drawing/2014/main" val="20007"/>
                    </a:ext>
                  </a:extLst>
                </a:gridCol>
                <a:gridCol w="453081">
                  <a:extLst>
                    <a:ext uri="{9D8B030D-6E8A-4147-A177-3AD203B41FA5}">
                      <a16:colId xmlns:a16="http://schemas.microsoft.com/office/drawing/2014/main" val="20008"/>
                    </a:ext>
                  </a:extLst>
                </a:gridCol>
                <a:gridCol w="528595">
                  <a:extLst>
                    <a:ext uri="{9D8B030D-6E8A-4147-A177-3AD203B41FA5}">
                      <a16:colId xmlns:a16="http://schemas.microsoft.com/office/drawing/2014/main" val="20009"/>
                    </a:ext>
                  </a:extLst>
                </a:gridCol>
                <a:gridCol w="528595">
                  <a:extLst>
                    <a:ext uri="{9D8B030D-6E8A-4147-A177-3AD203B41FA5}">
                      <a16:colId xmlns:a16="http://schemas.microsoft.com/office/drawing/2014/main" val="20010"/>
                    </a:ext>
                  </a:extLst>
                </a:gridCol>
                <a:gridCol w="453081">
                  <a:extLst>
                    <a:ext uri="{9D8B030D-6E8A-4147-A177-3AD203B41FA5}">
                      <a16:colId xmlns:a16="http://schemas.microsoft.com/office/drawing/2014/main" val="20011"/>
                    </a:ext>
                  </a:extLst>
                </a:gridCol>
                <a:gridCol w="528595">
                  <a:extLst>
                    <a:ext uri="{9D8B030D-6E8A-4147-A177-3AD203B41FA5}">
                      <a16:colId xmlns:a16="http://schemas.microsoft.com/office/drawing/2014/main" val="20012"/>
                    </a:ext>
                  </a:extLst>
                </a:gridCol>
                <a:gridCol w="453081">
                  <a:extLst>
                    <a:ext uri="{9D8B030D-6E8A-4147-A177-3AD203B41FA5}">
                      <a16:colId xmlns:a16="http://schemas.microsoft.com/office/drawing/2014/main" val="20013"/>
                    </a:ext>
                  </a:extLst>
                </a:gridCol>
                <a:gridCol w="453076">
                  <a:extLst>
                    <a:ext uri="{9D8B030D-6E8A-4147-A177-3AD203B41FA5}">
                      <a16:colId xmlns:a16="http://schemas.microsoft.com/office/drawing/2014/main" val="20014"/>
                    </a:ext>
                  </a:extLst>
                </a:gridCol>
              </a:tblGrid>
              <a:tr h="631351">
                <a:tc>
                  <a:txBody>
                    <a:bodyPr/>
                    <a:lstStyle/>
                    <a:p>
                      <a:pPr algn="ctr">
                        <a:spcBef>
                          <a:spcPts val="1200"/>
                        </a:spcBef>
                      </a:pPr>
                      <a:r>
                        <a:rPr lang="en-US" sz="1600" dirty="0"/>
                        <a:t>Lesson</a:t>
                      </a:r>
                    </a:p>
                  </a:txBody>
                  <a:tcPr anchor="ctr"/>
                </a:tc>
                <a:tc>
                  <a:txBody>
                    <a:bodyPr/>
                    <a:lstStyle/>
                    <a:p>
                      <a:pPr algn="ctr">
                        <a:spcBef>
                          <a:spcPts val="1200"/>
                        </a:spcBef>
                      </a:pPr>
                      <a:r>
                        <a:rPr lang="en-US" dirty="0"/>
                        <a:t>1a</a:t>
                      </a:r>
                    </a:p>
                  </a:txBody>
                  <a:tcPr anchor="ctr"/>
                </a:tc>
                <a:tc>
                  <a:txBody>
                    <a:bodyPr/>
                    <a:lstStyle/>
                    <a:p>
                      <a:pPr algn="ctr">
                        <a:spcBef>
                          <a:spcPts val="1200"/>
                        </a:spcBef>
                      </a:pPr>
                      <a:r>
                        <a:rPr lang="en-US" dirty="0"/>
                        <a:t>1b</a:t>
                      </a:r>
                    </a:p>
                  </a:txBody>
                  <a:tcPr anchor="ctr"/>
                </a:tc>
                <a:tc>
                  <a:txBody>
                    <a:bodyPr/>
                    <a:lstStyle/>
                    <a:p>
                      <a:pPr algn="ctr">
                        <a:spcBef>
                          <a:spcPts val="1200"/>
                        </a:spcBef>
                      </a:pPr>
                      <a:r>
                        <a:rPr lang="en-US" dirty="0"/>
                        <a:t>2a</a:t>
                      </a:r>
                    </a:p>
                  </a:txBody>
                  <a:tcPr anchor="ctr"/>
                </a:tc>
                <a:tc>
                  <a:txBody>
                    <a:bodyPr/>
                    <a:lstStyle/>
                    <a:p>
                      <a:pPr algn="ctr">
                        <a:spcBef>
                          <a:spcPts val="1200"/>
                        </a:spcBef>
                      </a:pPr>
                      <a:r>
                        <a:rPr lang="en-US" dirty="0"/>
                        <a:t>2b</a:t>
                      </a:r>
                    </a:p>
                  </a:txBody>
                  <a:tcPr anchor="ctr"/>
                </a:tc>
                <a:tc>
                  <a:txBody>
                    <a:bodyPr/>
                    <a:lstStyle/>
                    <a:p>
                      <a:pPr algn="ctr">
                        <a:spcBef>
                          <a:spcPts val="1200"/>
                        </a:spcBef>
                      </a:pPr>
                      <a:r>
                        <a:rPr lang="en-US" dirty="0"/>
                        <a:t>3a</a:t>
                      </a:r>
                    </a:p>
                  </a:txBody>
                  <a:tcPr anchor="ctr"/>
                </a:tc>
                <a:tc>
                  <a:txBody>
                    <a:bodyPr/>
                    <a:lstStyle/>
                    <a:p>
                      <a:pPr algn="ctr">
                        <a:spcBef>
                          <a:spcPts val="1200"/>
                        </a:spcBef>
                      </a:pPr>
                      <a:r>
                        <a:rPr lang="en-US" dirty="0"/>
                        <a:t>3b</a:t>
                      </a:r>
                    </a:p>
                  </a:txBody>
                  <a:tcPr anchor="ctr"/>
                </a:tc>
                <a:tc>
                  <a:txBody>
                    <a:bodyPr/>
                    <a:lstStyle/>
                    <a:p>
                      <a:pPr algn="ctr">
                        <a:spcBef>
                          <a:spcPts val="1200"/>
                        </a:spcBef>
                      </a:pPr>
                      <a:r>
                        <a:rPr lang="en-US" dirty="0"/>
                        <a:t>4a</a:t>
                      </a:r>
                    </a:p>
                  </a:txBody>
                  <a:tcPr anchor="ctr"/>
                </a:tc>
                <a:tc>
                  <a:txBody>
                    <a:bodyPr/>
                    <a:lstStyle/>
                    <a:p>
                      <a:pPr algn="ctr">
                        <a:spcBef>
                          <a:spcPts val="1200"/>
                        </a:spcBef>
                      </a:pPr>
                      <a:r>
                        <a:rPr lang="en-US" dirty="0"/>
                        <a:t>4b</a:t>
                      </a:r>
                    </a:p>
                  </a:txBody>
                  <a:tcPr anchor="ctr"/>
                </a:tc>
                <a:tc>
                  <a:txBody>
                    <a:bodyPr/>
                    <a:lstStyle/>
                    <a:p>
                      <a:pPr algn="ctr">
                        <a:spcBef>
                          <a:spcPts val="1200"/>
                        </a:spcBef>
                      </a:pPr>
                      <a:r>
                        <a:rPr lang="en-US" dirty="0"/>
                        <a:t>5a</a:t>
                      </a:r>
                    </a:p>
                  </a:txBody>
                  <a:tcPr anchor="ctr"/>
                </a:tc>
                <a:tc>
                  <a:txBody>
                    <a:bodyPr/>
                    <a:lstStyle/>
                    <a:p>
                      <a:pPr algn="ctr">
                        <a:spcBef>
                          <a:spcPts val="1200"/>
                        </a:spcBef>
                      </a:pPr>
                      <a:r>
                        <a:rPr lang="en-US" dirty="0"/>
                        <a:t>5b</a:t>
                      </a:r>
                    </a:p>
                  </a:txBody>
                  <a:tcPr anchor="ctr"/>
                </a:tc>
                <a:tc>
                  <a:txBody>
                    <a:bodyPr/>
                    <a:lstStyle/>
                    <a:p>
                      <a:pPr algn="ctr">
                        <a:spcBef>
                          <a:spcPts val="1200"/>
                        </a:spcBef>
                      </a:pPr>
                      <a:r>
                        <a:rPr lang="en-US" dirty="0"/>
                        <a:t>6a</a:t>
                      </a:r>
                    </a:p>
                  </a:txBody>
                  <a:tcPr anchor="ctr"/>
                </a:tc>
                <a:tc>
                  <a:txBody>
                    <a:bodyPr/>
                    <a:lstStyle/>
                    <a:p>
                      <a:pPr algn="ctr">
                        <a:spcBef>
                          <a:spcPts val="1200"/>
                        </a:spcBef>
                      </a:pPr>
                      <a:r>
                        <a:rPr lang="en-US" dirty="0"/>
                        <a:t>6b</a:t>
                      </a:r>
                    </a:p>
                  </a:txBody>
                  <a:tcPr anchor="ctr"/>
                </a:tc>
                <a:tc>
                  <a:txBody>
                    <a:bodyPr/>
                    <a:lstStyle/>
                    <a:p>
                      <a:pPr algn="ctr">
                        <a:spcBef>
                          <a:spcPts val="1200"/>
                        </a:spcBef>
                      </a:pPr>
                      <a:r>
                        <a:rPr lang="en-US" dirty="0"/>
                        <a:t>7a</a:t>
                      </a:r>
                    </a:p>
                  </a:txBody>
                  <a:tcPr anchor="ctr"/>
                </a:tc>
                <a:tc>
                  <a:txBody>
                    <a:bodyPr/>
                    <a:lstStyle/>
                    <a:p>
                      <a:pPr algn="ctr">
                        <a:spcBef>
                          <a:spcPts val="1200"/>
                        </a:spcBef>
                      </a:pPr>
                      <a:r>
                        <a:rPr lang="en-US" dirty="0"/>
                        <a:t>7b</a:t>
                      </a:r>
                    </a:p>
                  </a:txBody>
                  <a:tcPr anchor="ctr"/>
                </a:tc>
                <a:extLst>
                  <a:ext uri="{0D108BD9-81ED-4DB2-BD59-A6C34878D82A}">
                    <a16:rowId xmlns:a16="http://schemas.microsoft.com/office/drawing/2014/main" val="10000"/>
                  </a:ext>
                </a:extLst>
              </a:tr>
              <a:tr h="613218">
                <a:tc>
                  <a:txBody>
                    <a:bodyPr/>
                    <a:lstStyle/>
                    <a:p>
                      <a:pPr marL="228600" indent="-228600">
                        <a:spcAft>
                          <a:spcPts val="1200"/>
                        </a:spcAft>
                        <a:buFont typeface="+mj-lt"/>
                        <a:buNone/>
                      </a:pPr>
                      <a:r>
                        <a:rPr lang="en-US" sz="1500" dirty="0"/>
                        <a:t>1. Elicit</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565711">
                <a:tc>
                  <a:txBody>
                    <a:bodyPr/>
                    <a:lstStyle/>
                    <a:p>
                      <a:pPr marL="228600" indent="-228600">
                        <a:spcAft>
                          <a:spcPts val="1200"/>
                        </a:spcAft>
                        <a:buFont typeface="+mj-lt"/>
                        <a:buNone/>
                      </a:pPr>
                      <a:r>
                        <a:rPr lang="en-US" sz="1500" dirty="0"/>
                        <a:t>2. Probe</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678854">
                <a:tc>
                  <a:txBody>
                    <a:bodyPr/>
                    <a:lstStyle/>
                    <a:p>
                      <a:pPr marL="228600" indent="-228600">
                        <a:spcAft>
                          <a:spcPts val="1200"/>
                        </a:spcAft>
                        <a:buFont typeface="+mj-lt"/>
                        <a:buNone/>
                      </a:pPr>
                      <a:r>
                        <a:rPr lang="en-US" sz="1500" dirty="0"/>
                        <a:t>3. Challenge</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718311">
                <a:tc>
                  <a:txBody>
                    <a:bodyPr/>
                    <a:lstStyle/>
                    <a:p>
                      <a:pPr marL="228600" indent="-228600">
                        <a:spcAft>
                          <a:spcPts val="1200"/>
                        </a:spcAft>
                        <a:buFont typeface="+mj-lt"/>
                        <a:buNone/>
                      </a:pPr>
                      <a:r>
                        <a:rPr lang="en-US" sz="1500" dirty="0"/>
                        <a:t>4. A</a:t>
                      </a:r>
                      <a:r>
                        <a:rPr lang="en-US" sz="1500" baseline="0" dirty="0"/>
                        <a:t>nalyze/ Interpret</a:t>
                      </a:r>
                      <a:endParaRPr lang="en-US" sz="1500"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690631">
                <a:tc>
                  <a:txBody>
                    <a:bodyPr/>
                    <a:lstStyle/>
                    <a:p>
                      <a:pPr marL="228600" indent="-228600">
                        <a:spcAft>
                          <a:spcPts val="1200"/>
                        </a:spcAft>
                        <a:buFont typeface="+mj-lt"/>
                        <a:buNone/>
                      </a:pPr>
                      <a:r>
                        <a:rPr lang="en-US" sz="1500" dirty="0"/>
                        <a:t>5.</a:t>
                      </a:r>
                      <a:r>
                        <a:rPr lang="en-US" sz="1500" baseline="0" dirty="0"/>
                        <a:t> E</a:t>
                      </a:r>
                      <a:r>
                        <a:rPr lang="en-US" sz="1500" dirty="0"/>
                        <a:t>xplain/</a:t>
                      </a:r>
                      <a:r>
                        <a:rPr lang="en-US" sz="1500" baseline="0" dirty="0"/>
                        <a:t> Argue</a:t>
                      </a:r>
                      <a:endParaRPr lang="en-US" sz="1500"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616646">
                <a:tc>
                  <a:txBody>
                    <a:bodyPr/>
                    <a:lstStyle/>
                    <a:p>
                      <a:pPr marL="228600" indent="-228600">
                        <a:spcAft>
                          <a:spcPts val="1200"/>
                        </a:spcAft>
                        <a:buFont typeface="+mj-lt"/>
                        <a:buNone/>
                      </a:pPr>
                      <a:r>
                        <a:rPr lang="en-US" sz="1500" dirty="0"/>
                        <a:t>6. Use/</a:t>
                      </a:r>
                      <a:r>
                        <a:rPr lang="en-US" sz="1500" baseline="0" dirty="0"/>
                        <a:t>Apply</a:t>
                      </a:r>
                      <a:endParaRPr lang="en-US" sz="15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r h="616646">
                <a:tc>
                  <a:txBody>
                    <a:bodyPr/>
                    <a:lstStyle/>
                    <a:p>
                      <a:pPr marL="228600" indent="-228600">
                        <a:spcAft>
                          <a:spcPts val="1200"/>
                        </a:spcAft>
                        <a:buFont typeface="+mj-lt"/>
                        <a:buNone/>
                      </a:pPr>
                      <a:r>
                        <a:rPr lang="en-US" sz="1500" dirty="0"/>
                        <a:t>7.</a:t>
                      </a:r>
                      <a:r>
                        <a:rPr lang="en-US" sz="1500" baseline="0" dirty="0"/>
                        <a:t> Synthesize/</a:t>
                      </a:r>
                      <a:br>
                        <a:rPr lang="en-US" sz="1500" baseline="0" dirty="0"/>
                      </a:br>
                      <a:r>
                        <a:rPr lang="en-US" sz="1500" baseline="0" dirty="0"/>
                        <a:t>Summarize</a:t>
                      </a:r>
                      <a:endParaRPr lang="en-US" sz="15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42200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4800" y="228600"/>
            <a:ext cx="8610600" cy="990600"/>
          </a:xfrm>
        </p:spPr>
        <p:txBody>
          <a:bodyPr>
            <a:normAutofit/>
          </a:bodyPr>
          <a:lstStyle/>
          <a:p>
            <a:pPr eaLnBrk="1" hangingPunct="1"/>
            <a:r>
              <a:rPr lang="en-US" sz="3800" dirty="0"/>
              <a:t>SCSL Strategies Highlighted in the SEC Lessons</a:t>
            </a:r>
          </a:p>
        </p:txBody>
      </p:sp>
      <p:sp>
        <p:nvSpPr>
          <p:cNvPr id="3" name="Content Placeholder 2"/>
          <p:cNvSpPr>
            <a:spLocks noGrp="1"/>
          </p:cNvSpPr>
          <p:nvPr>
            <p:ph idx="1"/>
          </p:nvPr>
        </p:nvSpPr>
        <p:spPr>
          <a:xfrm>
            <a:off x="457200" y="1524000"/>
            <a:ext cx="8229600" cy="5029200"/>
          </a:xfrm>
        </p:spPr>
        <p:txBody>
          <a:bodyPr/>
          <a:lstStyle/>
          <a:p>
            <a:pPr marL="0" indent="0">
              <a:spcBef>
                <a:spcPts val="0"/>
              </a:spcBef>
              <a:spcAft>
                <a:spcPts val="1200"/>
              </a:spcAft>
              <a:buNone/>
              <a:defRPr/>
            </a:pPr>
            <a:endParaRPr lang="en-US" sz="2400" dirty="0">
              <a:ea typeface="Times New Roman"/>
            </a:endParaRPr>
          </a:p>
        </p:txBody>
      </p:sp>
      <p:graphicFrame>
        <p:nvGraphicFramePr>
          <p:cNvPr id="5" name="Table 4"/>
          <p:cNvGraphicFramePr>
            <a:graphicFrameLocks noGrp="1"/>
          </p:cNvGraphicFramePr>
          <p:nvPr>
            <p:extLst>
              <p:ext uri="{D42A27DB-BD31-4B8C-83A1-F6EECF244321}">
                <p14:modId xmlns:p14="http://schemas.microsoft.com/office/powerpoint/2010/main" val="3590794343"/>
              </p:ext>
            </p:extLst>
          </p:nvPr>
        </p:nvGraphicFramePr>
        <p:xfrm>
          <a:off x="381000" y="1160135"/>
          <a:ext cx="8382000" cy="5469263"/>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tblGrid>
              <a:tr h="380481">
                <a:tc>
                  <a:txBody>
                    <a:bodyPr/>
                    <a:lstStyle/>
                    <a:p>
                      <a:pPr algn="ctr"/>
                      <a:r>
                        <a:rPr lang="en-US" dirty="0">
                          <a:latin typeface="Calibri" pitchFamily="34" charset="0"/>
                        </a:rPr>
                        <a:t>Lesson</a:t>
                      </a:r>
                    </a:p>
                  </a:txBody>
                  <a:tcPr anchor="ctr"/>
                </a:tc>
                <a:tc>
                  <a:txBody>
                    <a:bodyPr/>
                    <a:lstStyle/>
                    <a:p>
                      <a:pPr algn="ctr"/>
                      <a:r>
                        <a:rPr lang="en-US" dirty="0">
                          <a:latin typeface="Calibri" pitchFamily="34" charset="0"/>
                        </a:rPr>
                        <a:t>1a</a:t>
                      </a:r>
                    </a:p>
                  </a:txBody>
                  <a:tcPr anchor="ctr"/>
                </a:tc>
                <a:tc>
                  <a:txBody>
                    <a:bodyPr/>
                    <a:lstStyle/>
                    <a:p>
                      <a:pPr algn="ctr"/>
                      <a:r>
                        <a:rPr lang="en-US" dirty="0">
                          <a:latin typeface="Calibri" pitchFamily="34" charset="0"/>
                        </a:rPr>
                        <a:t>1b</a:t>
                      </a:r>
                    </a:p>
                  </a:txBody>
                  <a:tcPr anchor="ctr"/>
                </a:tc>
                <a:tc>
                  <a:txBody>
                    <a:bodyPr/>
                    <a:lstStyle/>
                    <a:p>
                      <a:pPr algn="ctr"/>
                      <a:r>
                        <a:rPr lang="en-US" dirty="0">
                          <a:latin typeface="Calibri" pitchFamily="34" charset="0"/>
                        </a:rPr>
                        <a:t>2a</a:t>
                      </a:r>
                    </a:p>
                  </a:txBody>
                  <a:tcPr anchor="ctr"/>
                </a:tc>
                <a:tc>
                  <a:txBody>
                    <a:bodyPr/>
                    <a:lstStyle/>
                    <a:p>
                      <a:pPr algn="ctr"/>
                      <a:r>
                        <a:rPr lang="en-US" dirty="0">
                          <a:latin typeface="Calibri" pitchFamily="34" charset="0"/>
                        </a:rPr>
                        <a:t>2b</a:t>
                      </a:r>
                    </a:p>
                  </a:txBody>
                  <a:tcPr anchor="ctr"/>
                </a:tc>
                <a:tc>
                  <a:txBody>
                    <a:bodyPr/>
                    <a:lstStyle/>
                    <a:p>
                      <a:pPr algn="ctr"/>
                      <a:r>
                        <a:rPr lang="en-US" dirty="0">
                          <a:latin typeface="Calibri" pitchFamily="34" charset="0"/>
                        </a:rPr>
                        <a:t>3a</a:t>
                      </a:r>
                    </a:p>
                  </a:txBody>
                  <a:tcPr anchor="ctr"/>
                </a:tc>
                <a:tc>
                  <a:txBody>
                    <a:bodyPr/>
                    <a:lstStyle/>
                    <a:p>
                      <a:pPr algn="ctr"/>
                      <a:r>
                        <a:rPr lang="en-US" dirty="0">
                          <a:latin typeface="Calibri" pitchFamily="34" charset="0"/>
                        </a:rPr>
                        <a:t>3b</a:t>
                      </a:r>
                    </a:p>
                  </a:txBody>
                  <a:tcPr anchor="ctr"/>
                </a:tc>
                <a:tc>
                  <a:txBody>
                    <a:bodyPr/>
                    <a:lstStyle/>
                    <a:p>
                      <a:pPr algn="ctr"/>
                      <a:r>
                        <a:rPr lang="en-US" dirty="0">
                          <a:latin typeface="Calibri" pitchFamily="34" charset="0"/>
                        </a:rPr>
                        <a:t>4a</a:t>
                      </a:r>
                    </a:p>
                  </a:txBody>
                  <a:tcPr anchor="ctr"/>
                </a:tc>
                <a:tc>
                  <a:txBody>
                    <a:bodyPr/>
                    <a:lstStyle/>
                    <a:p>
                      <a:pPr algn="ctr"/>
                      <a:r>
                        <a:rPr lang="en-US" dirty="0">
                          <a:latin typeface="Calibri" pitchFamily="34" charset="0"/>
                        </a:rPr>
                        <a:t>4b</a:t>
                      </a:r>
                    </a:p>
                  </a:txBody>
                  <a:tcPr anchor="ctr"/>
                </a:tc>
                <a:tc>
                  <a:txBody>
                    <a:bodyPr/>
                    <a:lstStyle/>
                    <a:p>
                      <a:pPr algn="ctr"/>
                      <a:r>
                        <a:rPr lang="en-US" dirty="0">
                          <a:latin typeface="Calibri" pitchFamily="34" charset="0"/>
                        </a:rPr>
                        <a:t>5a</a:t>
                      </a:r>
                    </a:p>
                  </a:txBody>
                  <a:tcPr anchor="ctr"/>
                </a:tc>
                <a:tc>
                  <a:txBody>
                    <a:bodyPr/>
                    <a:lstStyle/>
                    <a:p>
                      <a:pPr algn="ctr"/>
                      <a:r>
                        <a:rPr lang="en-US" dirty="0">
                          <a:latin typeface="Calibri" pitchFamily="34" charset="0"/>
                        </a:rPr>
                        <a:t>5b</a:t>
                      </a:r>
                    </a:p>
                  </a:txBody>
                  <a:tcPr anchor="ctr"/>
                </a:tc>
                <a:tc>
                  <a:txBody>
                    <a:bodyPr/>
                    <a:lstStyle/>
                    <a:p>
                      <a:pPr algn="ctr"/>
                      <a:r>
                        <a:rPr lang="en-US" dirty="0">
                          <a:latin typeface="Calibri" pitchFamily="34" charset="0"/>
                        </a:rPr>
                        <a:t>6a</a:t>
                      </a:r>
                    </a:p>
                  </a:txBody>
                  <a:tcPr anchor="ctr"/>
                </a:tc>
                <a:tc>
                  <a:txBody>
                    <a:bodyPr/>
                    <a:lstStyle/>
                    <a:p>
                      <a:pPr algn="ctr"/>
                      <a:r>
                        <a:rPr lang="en-US" dirty="0">
                          <a:latin typeface="Calibri" pitchFamily="34" charset="0"/>
                        </a:rPr>
                        <a:t>6b</a:t>
                      </a:r>
                    </a:p>
                  </a:txBody>
                  <a:tcPr anchor="ctr"/>
                </a:tc>
                <a:tc>
                  <a:txBody>
                    <a:bodyPr/>
                    <a:lstStyle/>
                    <a:p>
                      <a:pPr algn="ctr"/>
                      <a:r>
                        <a:rPr lang="en-US" dirty="0">
                          <a:latin typeface="Calibri" pitchFamily="34" charset="0"/>
                        </a:rPr>
                        <a:t>7a</a:t>
                      </a:r>
                    </a:p>
                  </a:txBody>
                  <a:tcPr anchor="ctr"/>
                </a:tc>
                <a:tc>
                  <a:txBody>
                    <a:bodyPr/>
                    <a:lstStyle/>
                    <a:p>
                      <a:pPr algn="ctr"/>
                      <a:r>
                        <a:rPr lang="en-US" dirty="0">
                          <a:latin typeface="Calibri" pitchFamily="34" charset="0"/>
                        </a:rPr>
                        <a:t>7b</a:t>
                      </a:r>
                    </a:p>
                  </a:txBody>
                  <a:tcPr anchor="ctr"/>
                </a:tc>
                <a:extLst>
                  <a:ext uri="{0D108BD9-81ED-4DB2-BD59-A6C34878D82A}">
                    <a16:rowId xmlns:a16="http://schemas.microsoft.com/office/drawing/2014/main" val="10000"/>
                  </a:ext>
                </a:extLst>
              </a:tr>
              <a:tr h="621227">
                <a:tc>
                  <a:txBody>
                    <a:bodyPr/>
                    <a:lstStyle/>
                    <a:p>
                      <a:pPr marL="320040" indent="-320040"/>
                      <a:r>
                        <a:rPr lang="en-US" sz="1500" dirty="0">
                          <a:latin typeface="Calibri" pitchFamily="34" charset="0"/>
                        </a:rPr>
                        <a:t>A.   Identify</a:t>
                      </a:r>
                      <a:r>
                        <a:rPr lang="en-US" sz="1500" baseline="0" dirty="0">
                          <a:latin typeface="Calibri" pitchFamily="34" charset="0"/>
                        </a:rPr>
                        <a:t> Main Learning Goal</a:t>
                      </a:r>
                      <a:endParaRPr lang="en-US" sz="1500" dirty="0">
                        <a:latin typeface="Calibri" pitchFamily="34" charset="0"/>
                      </a:endParaRP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621227">
                <a:tc>
                  <a:txBody>
                    <a:bodyPr/>
                    <a:lstStyle/>
                    <a:p>
                      <a:pPr marL="320040" indent="-320040"/>
                      <a:r>
                        <a:rPr lang="en-US" sz="1500" dirty="0">
                          <a:latin typeface="Calibri" pitchFamily="34" charset="0"/>
                        </a:rPr>
                        <a:t>B.  </a:t>
                      </a:r>
                      <a:r>
                        <a:rPr lang="en-US" sz="1500" baseline="0" dirty="0">
                          <a:latin typeface="Calibri" pitchFamily="34" charset="0"/>
                        </a:rPr>
                        <a:t> Set Purpose and Focus Question</a:t>
                      </a:r>
                      <a:endParaRPr lang="en-US" sz="1500" dirty="0">
                        <a:latin typeface="Calibri" pitchFamily="34" charset="0"/>
                      </a:endParaRP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621227">
                <a:tc>
                  <a:txBody>
                    <a:bodyPr/>
                    <a:lstStyle/>
                    <a:p>
                      <a:pPr marL="320040" indent="-320040"/>
                      <a:r>
                        <a:rPr lang="en-US" sz="1500" dirty="0">
                          <a:latin typeface="Calibri" pitchFamily="34" charset="0"/>
                        </a:rPr>
                        <a:t>C.   Match</a:t>
                      </a:r>
                      <a:r>
                        <a:rPr lang="en-US" sz="1500" baseline="0" dirty="0">
                          <a:latin typeface="Calibri" pitchFamily="34" charset="0"/>
                        </a:rPr>
                        <a:t> Activity to MLG</a:t>
                      </a:r>
                      <a:endParaRPr lang="en-US" sz="1500" dirty="0">
                        <a:latin typeface="Calibri" pitchFamily="34" charset="0"/>
                      </a:endParaRP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621227">
                <a:tc>
                  <a:txBody>
                    <a:bodyPr/>
                    <a:lstStyle/>
                    <a:p>
                      <a:pPr marL="320040" indent="-320040"/>
                      <a:r>
                        <a:rPr lang="en-US" sz="1500" dirty="0">
                          <a:latin typeface="Calibri" pitchFamily="34" charset="0"/>
                        </a:rPr>
                        <a:t>D.</a:t>
                      </a:r>
                      <a:r>
                        <a:rPr lang="en-US" sz="1500" baseline="0" dirty="0">
                          <a:latin typeface="Calibri" pitchFamily="34" charset="0"/>
                        </a:rPr>
                        <a:t>   Match Content Reps to MLG</a:t>
                      </a:r>
                      <a:endParaRPr lang="en-US" sz="1500" dirty="0">
                        <a:latin typeface="Calibri" pitchFamily="34" charset="0"/>
                      </a:endParaRPr>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621227">
                <a:tc>
                  <a:txBody>
                    <a:bodyPr/>
                    <a:lstStyle/>
                    <a:p>
                      <a:pPr marL="320040" indent="-320040"/>
                      <a:r>
                        <a:rPr lang="en-US" sz="1500" dirty="0">
                          <a:latin typeface="Calibri" pitchFamily="34" charset="0"/>
                        </a:rPr>
                        <a:t>F.</a:t>
                      </a:r>
                      <a:r>
                        <a:rPr lang="en-US" sz="1500" baseline="0" dirty="0">
                          <a:latin typeface="Calibri" pitchFamily="34" charset="0"/>
                        </a:rPr>
                        <a:t>    Link Activity to Science Ideas</a:t>
                      </a:r>
                      <a:endParaRPr lang="en-US" sz="1500" dirty="0">
                        <a:latin typeface="Calibri" pitchFamily="34" charset="0"/>
                      </a:endParaRPr>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410217">
                <a:tc>
                  <a:txBody>
                    <a:bodyPr/>
                    <a:lstStyle/>
                    <a:p>
                      <a:pPr marL="320040" indent="-320040"/>
                      <a:r>
                        <a:rPr lang="en-US" sz="1500" dirty="0">
                          <a:latin typeface="Calibri" pitchFamily="34" charset="0"/>
                        </a:rPr>
                        <a:t>G.</a:t>
                      </a:r>
                      <a:r>
                        <a:rPr lang="en-US" sz="1500" baseline="0" dirty="0">
                          <a:latin typeface="Calibri" pitchFamily="34" charset="0"/>
                        </a:rPr>
                        <a:t>   Link Science Ideas</a:t>
                      </a:r>
                      <a:endParaRPr lang="en-US" sz="1500" dirty="0">
                        <a:latin typeface="Calibri" pitchFamily="34" charset="0"/>
                      </a:endParaRP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r h="951203">
                <a:tc>
                  <a:txBody>
                    <a:bodyPr/>
                    <a:lstStyle/>
                    <a:p>
                      <a:pPr marL="320040" indent="-320040"/>
                      <a:r>
                        <a:rPr lang="en-US" sz="1500" dirty="0">
                          <a:latin typeface="Calibri" pitchFamily="34" charset="0"/>
                        </a:rPr>
                        <a:t>H.   Highlight Key</a:t>
                      </a:r>
                      <a:r>
                        <a:rPr lang="en-US" sz="1500" baseline="0" dirty="0">
                          <a:latin typeface="Calibri" pitchFamily="34" charset="0"/>
                        </a:rPr>
                        <a:t> Science </a:t>
                      </a:r>
                      <a:r>
                        <a:rPr lang="en-US" sz="1500" dirty="0">
                          <a:latin typeface="Calibri" pitchFamily="34" charset="0"/>
                        </a:rPr>
                        <a:t>Ideas and</a:t>
                      </a:r>
                      <a:r>
                        <a:rPr lang="en-US" sz="1500" baseline="0" dirty="0">
                          <a:latin typeface="Calibri" pitchFamily="34" charset="0"/>
                        </a:rPr>
                        <a:t> Focus Question</a:t>
                      </a:r>
                      <a:endParaRPr lang="en-US" sz="1500" dirty="0">
                        <a:latin typeface="Calibri" pitchFamily="34" charset="0"/>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r h="621227">
                <a:tc>
                  <a:txBody>
                    <a:bodyPr/>
                    <a:lstStyle/>
                    <a:p>
                      <a:pPr marL="320040" indent="-320040"/>
                      <a:r>
                        <a:rPr lang="en-US" sz="1500" dirty="0">
                          <a:latin typeface="Calibri" pitchFamily="34" charset="0"/>
                        </a:rPr>
                        <a:t>I.    Summarize Key</a:t>
                      </a:r>
                      <a:r>
                        <a:rPr lang="en-US" sz="1500" baseline="0" dirty="0">
                          <a:latin typeface="Calibri" pitchFamily="34" charset="0"/>
                        </a:rPr>
                        <a:t> Science</a:t>
                      </a:r>
                      <a:r>
                        <a:rPr lang="en-US" sz="1500" dirty="0">
                          <a:latin typeface="Calibri" pitchFamily="34" charset="0"/>
                        </a:rPr>
                        <a:t> Ideas</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235508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dirty="0"/>
              <a:t>Overview of Study-Group Sessions</a:t>
            </a:r>
          </a:p>
        </p:txBody>
      </p:sp>
      <p:sp>
        <p:nvSpPr>
          <p:cNvPr id="3" name="Content Placeholder 2"/>
          <p:cNvSpPr>
            <a:spLocks noGrp="1"/>
          </p:cNvSpPr>
          <p:nvPr>
            <p:ph idx="1"/>
          </p:nvPr>
        </p:nvSpPr>
        <p:spPr>
          <a:xfrm>
            <a:off x="533400" y="1371600"/>
            <a:ext cx="8229600" cy="5029200"/>
          </a:xfrm>
        </p:spPr>
        <p:txBody>
          <a:bodyPr/>
          <a:lstStyle/>
          <a:p>
            <a:pPr marL="365760" indent="-365760" eaLnBrk="1" hangingPunct="1">
              <a:spcBef>
                <a:spcPts val="0"/>
              </a:spcBef>
              <a:buFont typeface="+mj-lt"/>
              <a:buAutoNum type="arabicPeriod"/>
              <a:defRPr/>
            </a:pPr>
            <a:r>
              <a:rPr lang="en-US" sz="3000" b="1" dirty="0"/>
              <a:t>Purpose: </a:t>
            </a:r>
            <a:r>
              <a:rPr lang="en-US" sz="3000" dirty="0"/>
              <a:t>To practice, analyze, and learn from the use of the </a:t>
            </a:r>
            <a:r>
              <a:rPr lang="en-US" sz="3000" dirty="0" err="1"/>
              <a:t>STeLLA</a:t>
            </a:r>
            <a:r>
              <a:rPr lang="en-US" sz="3000" dirty="0"/>
              <a:t> strategies in your science teaching.</a:t>
            </a:r>
          </a:p>
          <a:p>
            <a:pPr marL="365760" indent="-365760" eaLnBrk="1" hangingPunct="1">
              <a:spcBef>
                <a:spcPts val="1200"/>
              </a:spcBef>
              <a:buFont typeface="+mj-lt"/>
              <a:buAutoNum type="arabicPeriod"/>
            </a:pPr>
            <a:r>
              <a:rPr lang="en-US" sz="3000" dirty="0"/>
              <a:t>Review the focus of each study-group session:</a:t>
            </a:r>
          </a:p>
          <a:p>
            <a:pPr marL="731520" lvl="1" indent="-365760" eaLnBrk="1" hangingPunct="1">
              <a:spcBef>
                <a:spcPts val="600"/>
              </a:spcBef>
            </a:pPr>
            <a:r>
              <a:rPr lang="en-US" sz="3000" dirty="0"/>
              <a:t>What is the main focus for fall study-group sessions 1–3?</a:t>
            </a:r>
          </a:p>
          <a:p>
            <a:pPr marL="731520" lvl="1" indent="-365760" eaLnBrk="1" hangingPunct="1">
              <a:spcBef>
                <a:spcPts val="600"/>
              </a:spcBef>
            </a:pPr>
            <a:r>
              <a:rPr lang="en-US" sz="3000" dirty="0"/>
              <a:t>What is the purpose of the 2-hour meeting in December/January? </a:t>
            </a:r>
          </a:p>
          <a:p>
            <a:pPr marL="731520" lvl="1" indent="-365760" eaLnBrk="1" hangingPunct="1">
              <a:spcBef>
                <a:spcPts val="600"/>
              </a:spcBef>
            </a:pPr>
            <a:r>
              <a:rPr lang="en-US" sz="3000" dirty="0"/>
              <a:t>What is the main focus for spring study-group sessions 4–6?</a:t>
            </a:r>
          </a:p>
          <a:p>
            <a:endParaRPr lang="en-US" dirty="0"/>
          </a:p>
        </p:txBody>
      </p:sp>
    </p:spTree>
    <p:extLst>
      <p:ext uri="{BB962C8B-B14F-4D97-AF65-F5344CB8AC3E}">
        <p14:creationId xmlns:p14="http://schemas.microsoft.com/office/powerpoint/2010/main" val="203455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153400" cy="990600"/>
          </a:xfrm>
        </p:spPr>
        <p:txBody>
          <a:bodyPr>
            <a:noAutofit/>
          </a:bodyPr>
          <a:lstStyle/>
          <a:p>
            <a:r>
              <a:rPr lang="en-US" sz="3700" dirty="0"/>
              <a:t>Teaching the Sun’s Effect on Climate Lessons</a:t>
            </a:r>
          </a:p>
        </p:txBody>
      </p:sp>
      <p:sp>
        <p:nvSpPr>
          <p:cNvPr id="3" name="Content Placeholder 2"/>
          <p:cNvSpPr>
            <a:spLocks noGrp="1"/>
          </p:cNvSpPr>
          <p:nvPr>
            <p:ph idx="1"/>
          </p:nvPr>
        </p:nvSpPr>
        <p:spPr>
          <a:xfrm>
            <a:off x="609600" y="1447800"/>
            <a:ext cx="8305800" cy="5105400"/>
          </a:xfrm>
        </p:spPr>
        <p:txBody>
          <a:bodyPr/>
          <a:lstStyle/>
          <a:p>
            <a:pPr marL="365760" indent="-365760">
              <a:spcBef>
                <a:spcPts val="300"/>
              </a:spcBef>
              <a:spcAft>
                <a:spcPts val="300"/>
              </a:spcAft>
              <a:buFont typeface="+mj-lt"/>
              <a:buAutoNum type="arabicPeriod"/>
            </a:pPr>
            <a:r>
              <a:rPr lang="en-US" sz="3200" dirty="0"/>
              <a:t>Before teaching lesson 1, give your students the classroom pretest.</a:t>
            </a:r>
          </a:p>
          <a:p>
            <a:pPr marL="365760" indent="-365760">
              <a:spcBef>
                <a:spcPts val="300"/>
              </a:spcBef>
              <a:spcAft>
                <a:spcPts val="0"/>
              </a:spcAft>
              <a:buFont typeface="+mj-lt"/>
              <a:buAutoNum type="arabicPeriod"/>
            </a:pPr>
            <a:r>
              <a:rPr lang="en-US" sz="3200" dirty="0"/>
              <a:t>Teach all the lessons and have one lesson video recorded.</a:t>
            </a:r>
          </a:p>
          <a:p>
            <a:pPr marL="365760" indent="-365760">
              <a:spcBef>
                <a:spcPts val="300"/>
              </a:spcBef>
              <a:spcAft>
                <a:spcPts val="0"/>
              </a:spcAft>
              <a:buFont typeface="+mj-lt"/>
              <a:buAutoNum type="arabicPeriod"/>
            </a:pPr>
            <a:r>
              <a:rPr lang="en-US" sz="3200" dirty="0"/>
              <a:t>Give your students the classroom posttest.</a:t>
            </a:r>
          </a:p>
          <a:p>
            <a:pPr marL="365760" indent="-365760">
              <a:spcBef>
                <a:spcPts val="300"/>
              </a:spcBef>
              <a:spcAft>
                <a:spcPts val="0"/>
              </a:spcAft>
              <a:buFont typeface="+mj-lt"/>
              <a:buAutoNum type="arabicPeriod"/>
            </a:pPr>
            <a:r>
              <a:rPr lang="en-US" sz="3200" b="1" dirty="0"/>
              <a:t>Hold on to your students’ pre-post tests! </a:t>
            </a:r>
            <a:r>
              <a:rPr lang="en-US" sz="3200" dirty="0"/>
              <a:t>You’ll analyze them in preparation for Study Group 3.</a:t>
            </a:r>
          </a:p>
        </p:txBody>
      </p:sp>
    </p:spTree>
    <p:extLst>
      <p:ext uri="{BB962C8B-B14F-4D97-AF65-F5344CB8AC3E}">
        <p14:creationId xmlns:p14="http://schemas.microsoft.com/office/powerpoint/2010/main" val="321372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dirty="0"/>
              <a:t>Scheduling School-Year Study Groups</a:t>
            </a:r>
          </a:p>
        </p:txBody>
      </p:sp>
      <p:sp>
        <p:nvSpPr>
          <p:cNvPr id="3" name="Content Placeholder 2"/>
          <p:cNvSpPr>
            <a:spLocks noGrp="1"/>
          </p:cNvSpPr>
          <p:nvPr>
            <p:ph idx="1"/>
          </p:nvPr>
        </p:nvSpPr>
        <p:spPr>
          <a:xfrm>
            <a:off x="533400" y="1143000"/>
            <a:ext cx="8229600" cy="5181600"/>
          </a:xfrm>
        </p:spPr>
        <p:txBody>
          <a:bodyPr/>
          <a:lstStyle/>
          <a:p>
            <a:pPr marL="0" indent="0">
              <a:buNone/>
            </a:pPr>
            <a:r>
              <a:rPr lang="en-US" sz="2500" b="1" dirty="0"/>
              <a:t>Proposed meeting day/time: </a:t>
            </a:r>
            <a:r>
              <a:rPr lang="en-US" sz="2500" dirty="0">
                <a:solidFill>
                  <a:srgbClr val="0070C0"/>
                </a:solidFill>
              </a:rPr>
              <a:t>Wednesdays 2:00–6:00 p.m.</a:t>
            </a:r>
          </a:p>
          <a:p>
            <a:pPr marL="0" indent="0">
              <a:buNone/>
            </a:pPr>
            <a:r>
              <a:rPr lang="en-US" sz="2500" b="1" dirty="0"/>
              <a:t>Meeting place: </a:t>
            </a:r>
            <a:r>
              <a:rPr lang="en-US" sz="2500" dirty="0">
                <a:solidFill>
                  <a:srgbClr val="0070C0"/>
                </a:solidFill>
              </a:rPr>
              <a:t>In our classrooms, rotating from school to school </a:t>
            </a:r>
          </a:p>
          <a:p>
            <a:pPr marL="0" indent="0">
              <a:buNone/>
            </a:pPr>
            <a:r>
              <a:rPr lang="en-US" sz="2500" b="1" dirty="0"/>
              <a:t>Possible dates for our study-group sessions: </a:t>
            </a:r>
          </a:p>
          <a:p>
            <a:pPr marL="731520" indent="-274320"/>
            <a:r>
              <a:rPr lang="en-US" sz="2500" dirty="0"/>
              <a:t>Study Group 1: </a:t>
            </a:r>
            <a:r>
              <a:rPr lang="en-US" sz="2500" dirty="0">
                <a:solidFill>
                  <a:srgbClr val="0070C0"/>
                </a:solidFill>
              </a:rPr>
              <a:t>[insert possible date]</a:t>
            </a:r>
          </a:p>
          <a:p>
            <a:pPr marL="731520" indent="-274320"/>
            <a:r>
              <a:rPr lang="en-US" sz="2500" dirty="0"/>
              <a:t>Study Group 2: </a:t>
            </a:r>
            <a:r>
              <a:rPr lang="en-US" sz="2500" dirty="0">
                <a:solidFill>
                  <a:srgbClr val="0070C0"/>
                </a:solidFill>
              </a:rPr>
              <a:t>[insert possible date]</a:t>
            </a:r>
            <a:endParaRPr lang="en-US" sz="2500" dirty="0"/>
          </a:p>
          <a:p>
            <a:pPr marL="731520" indent="-274320"/>
            <a:r>
              <a:rPr lang="en-US" sz="2500" dirty="0"/>
              <a:t>Study Group 3:</a:t>
            </a:r>
            <a:r>
              <a:rPr lang="en-US" sz="2500" dirty="0">
                <a:solidFill>
                  <a:srgbClr val="0070C0"/>
                </a:solidFill>
              </a:rPr>
              <a:t> [insert possible date]</a:t>
            </a:r>
            <a:endParaRPr lang="en-US" sz="2500" dirty="0"/>
          </a:p>
          <a:p>
            <a:pPr marL="731520" indent="-274320"/>
            <a:r>
              <a:rPr lang="en-US" sz="2500" dirty="0"/>
              <a:t>2-hour meeting to review Genetics lessons: </a:t>
            </a:r>
            <a:r>
              <a:rPr lang="en-US" sz="2500" dirty="0">
                <a:solidFill>
                  <a:srgbClr val="0070C0"/>
                </a:solidFill>
              </a:rPr>
              <a:t>[insert possible date]</a:t>
            </a:r>
            <a:endParaRPr lang="en-US" sz="2500" dirty="0"/>
          </a:p>
          <a:p>
            <a:pPr marL="731520" indent="-274320"/>
            <a:r>
              <a:rPr lang="en-US" sz="2500" dirty="0"/>
              <a:t>Study Group 4:</a:t>
            </a:r>
            <a:r>
              <a:rPr lang="en-US" sz="2500" dirty="0">
                <a:solidFill>
                  <a:srgbClr val="0070C0"/>
                </a:solidFill>
              </a:rPr>
              <a:t> [insert possible date]</a:t>
            </a:r>
            <a:endParaRPr lang="en-US" sz="2500" dirty="0"/>
          </a:p>
          <a:p>
            <a:pPr marL="731520" indent="-274320"/>
            <a:r>
              <a:rPr lang="en-US" sz="2500" dirty="0"/>
              <a:t>Study Group 5:</a:t>
            </a:r>
            <a:r>
              <a:rPr lang="en-US" sz="2500" dirty="0">
                <a:solidFill>
                  <a:srgbClr val="0070C0"/>
                </a:solidFill>
              </a:rPr>
              <a:t> [insert possible date]</a:t>
            </a:r>
            <a:endParaRPr lang="en-US" sz="2500" dirty="0"/>
          </a:p>
          <a:p>
            <a:pPr marL="731520" indent="-274320"/>
            <a:r>
              <a:rPr lang="en-US" sz="2500" dirty="0"/>
              <a:t>Study Group 6: </a:t>
            </a:r>
            <a:r>
              <a:rPr lang="en-US" sz="2500" dirty="0">
                <a:solidFill>
                  <a:srgbClr val="0070C0"/>
                </a:solidFill>
              </a:rPr>
              <a:t>[insert possible date]</a:t>
            </a:r>
            <a:endParaRPr lang="en-US" sz="2500" b="1" dirty="0">
              <a:solidFill>
                <a:srgbClr val="00B050"/>
              </a:solidFill>
            </a:endParaRPr>
          </a:p>
          <a:p>
            <a:endParaRPr lang="en-US" b="1" dirty="0">
              <a:solidFill>
                <a:srgbClr val="00B050"/>
              </a:solidFill>
            </a:endParaRPr>
          </a:p>
          <a:p>
            <a:endParaRPr lang="en-US" b="1" dirty="0">
              <a:solidFill>
                <a:srgbClr val="00B050"/>
              </a:solidFill>
            </a:endParaRPr>
          </a:p>
          <a:p>
            <a:endParaRPr lang="en-US" b="1" dirty="0">
              <a:solidFill>
                <a:srgbClr val="00B050"/>
              </a:solidFill>
            </a:endParaRPr>
          </a:p>
          <a:p>
            <a:endParaRPr lang="en-US" b="1" dirty="0">
              <a:solidFill>
                <a:srgbClr val="00B050"/>
              </a:solidFill>
            </a:endParaRPr>
          </a:p>
        </p:txBody>
      </p:sp>
    </p:spTree>
    <p:extLst>
      <p:ext uri="{BB962C8B-B14F-4D97-AF65-F5344CB8AC3E}">
        <p14:creationId xmlns:p14="http://schemas.microsoft.com/office/powerpoint/2010/main" val="1409276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Agenda for Day 8			</a:t>
            </a:r>
          </a:p>
        </p:txBody>
      </p:sp>
      <p:sp>
        <p:nvSpPr>
          <p:cNvPr id="3" name="Content Placeholder 2"/>
          <p:cNvSpPr>
            <a:spLocks noGrp="1"/>
          </p:cNvSpPr>
          <p:nvPr>
            <p:ph idx="1"/>
          </p:nvPr>
        </p:nvSpPr>
        <p:spPr>
          <a:xfrm>
            <a:off x="609600" y="1295400"/>
            <a:ext cx="8229600" cy="5181600"/>
          </a:xfrm>
        </p:spPr>
        <p:txBody>
          <a:bodyPr/>
          <a:lstStyle/>
          <a:p>
            <a:pPr marL="365760" indent="-365760">
              <a:spcBef>
                <a:spcPts val="300"/>
              </a:spcBef>
            </a:pPr>
            <a:r>
              <a:rPr lang="en-US" sz="3200" dirty="0"/>
              <a:t>Day-7 reflections</a:t>
            </a:r>
          </a:p>
          <a:p>
            <a:pPr marL="365760" indent="-365760">
              <a:spcBef>
                <a:spcPts val="300"/>
              </a:spcBef>
            </a:pPr>
            <a:r>
              <a:rPr lang="en-US" sz="3200" dirty="0"/>
              <a:t>Focus questions</a:t>
            </a:r>
          </a:p>
          <a:p>
            <a:pPr marL="365760" indent="-365760">
              <a:spcBef>
                <a:spcPts val="300"/>
              </a:spcBef>
            </a:pPr>
            <a:r>
              <a:rPr lang="en-US" sz="3200" dirty="0"/>
              <a:t>Introducing SCSL strategies F, G, and H</a:t>
            </a:r>
          </a:p>
          <a:p>
            <a:pPr marL="365760" indent="-365760">
              <a:spcBef>
                <a:spcPts val="300"/>
              </a:spcBef>
            </a:pPr>
            <a:r>
              <a:rPr lang="en-US" sz="3200" dirty="0"/>
              <a:t>Lesson analysis: SCSL strategies F, G, and H</a:t>
            </a:r>
          </a:p>
          <a:p>
            <a:pPr marL="365760" lvl="1" indent="-365760">
              <a:spcBef>
                <a:spcPts val="300"/>
              </a:spcBef>
            </a:pPr>
            <a:r>
              <a:rPr lang="en-US" sz="3200" dirty="0"/>
              <a:t>SEC Lesson plan review</a:t>
            </a:r>
          </a:p>
          <a:p>
            <a:pPr marL="365760" lvl="1" indent="-365760">
              <a:spcBef>
                <a:spcPts val="300"/>
              </a:spcBef>
            </a:pPr>
            <a:r>
              <a:rPr lang="en-US" sz="3200" dirty="0"/>
              <a:t>Fall overview and study-group scheduling</a:t>
            </a:r>
          </a:p>
          <a:p>
            <a:pPr marL="365760" indent="-365760">
              <a:spcBef>
                <a:spcPts val="300"/>
              </a:spcBef>
            </a:pPr>
            <a:r>
              <a:rPr lang="en-US" sz="3200" dirty="0"/>
              <a:t>Lunch</a:t>
            </a:r>
          </a:p>
          <a:p>
            <a:pPr marL="365760" indent="-365760">
              <a:spcBef>
                <a:spcPts val="300"/>
              </a:spcBef>
            </a:pPr>
            <a:r>
              <a:rPr lang="en-US" sz="3200" dirty="0"/>
              <a:t>Content deepening: the Sun’s effect on climate</a:t>
            </a:r>
          </a:p>
          <a:p>
            <a:pPr marL="365760" indent="-365760">
              <a:spcBef>
                <a:spcPts val="300"/>
              </a:spcBef>
            </a:pPr>
            <a:r>
              <a:rPr lang="en-US" sz="3200" dirty="0"/>
              <a:t>Wrap-up and celebration!</a:t>
            </a:r>
          </a:p>
        </p:txBody>
      </p:sp>
    </p:spTree>
    <p:extLst>
      <p:ext uri="{BB962C8B-B14F-4D97-AF65-F5344CB8AC3E}">
        <p14:creationId xmlns:p14="http://schemas.microsoft.com/office/powerpoint/2010/main" val="3620895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br>
              <a:rPr lang="en-US" dirty="0"/>
            </a:br>
            <a:r>
              <a:rPr lang="en-US" dirty="0"/>
              <a:t>The SUN’s EFFECT ON CLIMATE</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762000" y="3581400"/>
            <a:ext cx="71628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292934"/>
                </a:solidFill>
              </a:rPr>
              <a:t>MATH CONTENT DEEPENING	      	Grade 6</a:t>
            </a:r>
            <a:br>
              <a:rPr lang="en-US" sz="2000" dirty="0">
                <a:solidFill>
                  <a:srgbClr val="292934"/>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138414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Content Deepening Focus Questions</a:t>
            </a:r>
          </a:p>
        </p:txBody>
      </p:sp>
      <p:sp>
        <p:nvSpPr>
          <p:cNvPr id="3" name="Content Placeholder 2"/>
          <p:cNvSpPr>
            <a:spLocks noGrp="1"/>
          </p:cNvSpPr>
          <p:nvPr>
            <p:ph idx="1"/>
          </p:nvPr>
        </p:nvSpPr>
        <p:spPr>
          <a:xfrm>
            <a:off x="685800" y="1524000"/>
            <a:ext cx="8001000" cy="4876800"/>
          </a:xfrm>
        </p:spPr>
        <p:txBody>
          <a:bodyPr/>
          <a:lstStyle/>
          <a:p>
            <a:pPr marL="365760" indent="-365760">
              <a:spcBef>
                <a:spcPts val="1200"/>
              </a:spcBef>
            </a:pPr>
            <a:r>
              <a:rPr lang="en-US" sz="3200" dirty="0"/>
              <a:t>Approximately how large and far from Earth would the Sun need to be in a scale model in which a marble represents Earth? </a:t>
            </a:r>
          </a:p>
          <a:p>
            <a:pPr marL="365760" indent="-365760">
              <a:spcBef>
                <a:spcPts val="1200"/>
              </a:spcBef>
            </a:pPr>
            <a:r>
              <a:rPr lang="en-US" sz="3200" dirty="0"/>
              <a:t>What objects could </a:t>
            </a:r>
            <a:r>
              <a:rPr lang="en-US" sz="3200" b="1" dirty="0"/>
              <a:t>most</a:t>
            </a:r>
            <a:r>
              <a:rPr lang="en-US" sz="3200" dirty="0"/>
              <a:t> </a:t>
            </a:r>
            <a:r>
              <a:rPr lang="en-US" sz="3200" b="1" dirty="0"/>
              <a:t>accurately</a:t>
            </a:r>
            <a:r>
              <a:rPr lang="en-US" sz="3200" dirty="0"/>
              <a:t> represent the Sun and Earth in a scale model in which Earth’s orbit fit just inside your classroom?</a:t>
            </a:r>
          </a:p>
          <a:p>
            <a:pPr marL="365760" indent="-365760">
              <a:spcBef>
                <a:spcPts val="1200"/>
              </a:spcBef>
            </a:pPr>
            <a:r>
              <a:rPr lang="en-US" sz="3200" dirty="0"/>
              <a:t>Why is an inaccurate Earth-Sun model used in SEC lesson 3?</a:t>
            </a:r>
          </a:p>
          <a:p>
            <a:pPr marL="0" indent="0">
              <a:lnSpc>
                <a:spcPct val="150000"/>
              </a:lnSpc>
              <a:buNone/>
            </a:pPr>
            <a:endParaRPr lang="en-US" dirty="0"/>
          </a:p>
        </p:txBody>
      </p:sp>
    </p:spTree>
    <p:extLst>
      <p:ext uri="{BB962C8B-B14F-4D97-AF65-F5344CB8AC3E}">
        <p14:creationId xmlns:p14="http://schemas.microsoft.com/office/powerpoint/2010/main" val="2669211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990600"/>
          </a:xfrm>
        </p:spPr>
        <p:txBody>
          <a:bodyPr/>
          <a:lstStyle/>
          <a:p>
            <a:r>
              <a:rPr lang="en-US" dirty="0"/>
              <a:t>Content Deepening: Focus Question 1</a:t>
            </a:r>
          </a:p>
        </p:txBody>
      </p:sp>
      <p:sp>
        <p:nvSpPr>
          <p:cNvPr id="3" name="Content Placeholder 2"/>
          <p:cNvSpPr>
            <a:spLocks noGrp="1"/>
          </p:cNvSpPr>
          <p:nvPr>
            <p:ph idx="1"/>
          </p:nvPr>
        </p:nvSpPr>
        <p:spPr>
          <a:xfrm>
            <a:off x="533400" y="1295400"/>
            <a:ext cx="8153400" cy="1447800"/>
          </a:xfrm>
        </p:spPr>
        <p:txBody>
          <a:bodyPr/>
          <a:lstStyle/>
          <a:p>
            <a:pPr marL="0" indent="0">
              <a:buNone/>
            </a:pPr>
            <a:r>
              <a:rPr lang="en-US" sz="3200" dirty="0"/>
              <a:t>Approximately how large and far from Earth would the Sun need to be in a scale model in which a marble represents Earth?</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3034214"/>
            <a:ext cx="3562350" cy="3347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352800" y="6400801"/>
            <a:ext cx="2895600" cy="246221"/>
          </a:xfrm>
          <a:prstGeom prst="rect">
            <a:avLst/>
          </a:prstGeom>
          <a:noFill/>
        </p:spPr>
        <p:txBody>
          <a:bodyPr wrap="square" rtlCol="0">
            <a:spAutoFit/>
          </a:bodyPr>
          <a:lstStyle/>
          <a:p>
            <a:pPr algn="ctr"/>
            <a:r>
              <a:rPr lang="en-US" sz="1000" dirty="0">
                <a:solidFill>
                  <a:srgbClr val="292934"/>
                </a:solidFill>
              </a:rPr>
              <a:t>Image courtesy of NASA, Visible Earth Project</a:t>
            </a:r>
            <a:endParaRPr lang="en-US" dirty="0">
              <a:solidFill>
                <a:srgbClr val="292934"/>
              </a:solidFill>
            </a:endParaRPr>
          </a:p>
        </p:txBody>
      </p:sp>
    </p:spTree>
    <p:extLst>
      <p:ext uri="{BB962C8B-B14F-4D97-AF65-F5344CB8AC3E}">
        <p14:creationId xmlns:p14="http://schemas.microsoft.com/office/powerpoint/2010/main" val="3219929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Activity 1: A Sense of Scale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97122528"/>
              </p:ext>
            </p:extLst>
          </p:nvPr>
        </p:nvGraphicFramePr>
        <p:xfrm>
          <a:off x="457200" y="1371600"/>
          <a:ext cx="8229600" cy="512908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1438420">
                <a:tc>
                  <a:txBody>
                    <a:bodyPr/>
                    <a:lstStyle/>
                    <a:p>
                      <a:pPr algn="ctr">
                        <a:spcBef>
                          <a:spcPts val="300"/>
                        </a:spcBef>
                        <a:spcAft>
                          <a:spcPts val="300"/>
                        </a:spcAft>
                      </a:pPr>
                      <a:r>
                        <a:rPr lang="en-US" dirty="0"/>
                        <a:t>Object</a:t>
                      </a:r>
                    </a:p>
                  </a:txBody>
                  <a:tcPr marT="137160" marB="137160"/>
                </a:tc>
                <a:tc>
                  <a:txBody>
                    <a:bodyPr/>
                    <a:lstStyle/>
                    <a:p>
                      <a:pPr algn="ctr">
                        <a:spcBef>
                          <a:spcPts val="300"/>
                        </a:spcBef>
                        <a:spcAft>
                          <a:spcPts val="300"/>
                        </a:spcAft>
                      </a:pPr>
                      <a:r>
                        <a:rPr lang="en-US" dirty="0"/>
                        <a:t>Approximate</a:t>
                      </a:r>
                      <a:r>
                        <a:rPr lang="en-US" baseline="0" dirty="0"/>
                        <a:t> Distance from Center of Earth (km)</a:t>
                      </a:r>
                      <a:endParaRPr lang="en-US" dirty="0"/>
                    </a:p>
                  </a:txBody>
                  <a:tcPr marT="137160" marB="137160"/>
                </a:tc>
                <a:tc>
                  <a:txBody>
                    <a:bodyPr/>
                    <a:lstStyle/>
                    <a:p>
                      <a:pPr algn="ctr">
                        <a:spcBef>
                          <a:spcPts val="300"/>
                        </a:spcBef>
                        <a:spcAft>
                          <a:spcPts val="300"/>
                        </a:spcAft>
                      </a:pPr>
                      <a:r>
                        <a:rPr lang="en-US" dirty="0"/>
                        <a:t>Closest</a:t>
                      </a:r>
                      <a:r>
                        <a:rPr lang="en-US" baseline="0" dirty="0"/>
                        <a:t> </a:t>
                      </a:r>
                      <a:r>
                        <a:rPr lang="en-US" dirty="0"/>
                        <a:t>Power</a:t>
                      </a:r>
                      <a:r>
                        <a:rPr lang="en-US" baseline="0" dirty="0"/>
                        <a:t> of 10</a:t>
                      </a:r>
                      <a:endParaRPr lang="en-US" dirty="0"/>
                    </a:p>
                  </a:txBody>
                  <a:tcPr marT="137160" marB="137160"/>
                </a:tc>
                <a:tc>
                  <a:txBody>
                    <a:bodyPr/>
                    <a:lstStyle/>
                    <a:p>
                      <a:pPr algn="ctr">
                        <a:spcBef>
                          <a:spcPts val="300"/>
                        </a:spcBef>
                        <a:spcAft>
                          <a:spcPts val="300"/>
                        </a:spcAft>
                      </a:pPr>
                      <a:r>
                        <a:rPr lang="en-US" dirty="0"/>
                        <a:t>Approximate Size (km)</a:t>
                      </a:r>
                    </a:p>
                  </a:txBody>
                  <a:tcPr marT="137160" marB="137160"/>
                </a:tc>
                <a:tc>
                  <a:txBody>
                    <a:bodyPr/>
                    <a:lstStyle/>
                    <a:p>
                      <a:pPr algn="ctr">
                        <a:spcBef>
                          <a:spcPts val="300"/>
                        </a:spcBef>
                        <a:spcAft>
                          <a:spcPts val="300"/>
                        </a:spcAft>
                      </a:pPr>
                      <a:r>
                        <a:rPr lang="en-US" dirty="0"/>
                        <a:t>Closest Power</a:t>
                      </a:r>
                      <a:r>
                        <a:rPr lang="en-US" baseline="0" dirty="0"/>
                        <a:t> of 10</a:t>
                      </a:r>
                      <a:endParaRPr lang="en-US" dirty="0"/>
                    </a:p>
                  </a:txBody>
                  <a:tcPr marT="137160" marB="137160"/>
                </a:tc>
                <a:extLst>
                  <a:ext uri="{0D108BD9-81ED-4DB2-BD59-A6C34878D82A}">
                    <a16:rowId xmlns:a16="http://schemas.microsoft.com/office/drawing/2014/main" val="10000"/>
                  </a:ext>
                </a:extLst>
              </a:tr>
              <a:tr h="748929">
                <a:tc>
                  <a:txBody>
                    <a:bodyPr/>
                    <a:lstStyle/>
                    <a:p>
                      <a:r>
                        <a:rPr lang="en-US" b="1" dirty="0"/>
                        <a:t>Sun</a:t>
                      </a:r>
                    </a:p>
                  </a:txBody>
                  <a:tcPr marL="137160" marR="137160" marT="73152" marB="73152"/>
                </a:tc>
                <a:tc>
                  <a:txBody>
                    <a:bodyPr/>
                    <a:lstStyle/>
                    <a:p>
                      <a:pPr algn="ctr"/>
                      <a:r>
                        <a:rPr lang="en-US" dirty="0"/>
                        <a:t>150,000,000</a:t>
                      </a:r>
                    </a:p>
                  </a:txBody>
                  <a:tcPr marL="137160" marR="137160" marT="73152" marB="73152"/>
                </a:tc>
                <a:tc>
                  <a:txBody>
                    <a:bodyPr/>
                    <a:lstStyle/>
                    <a:p>
                      <a:pPr algn="ctr"/>
                      <a:r>
                        <a:rPr lang="en-US" dirty="0">
                          <a:solidFill>
                            <a:schemeClr val="tx1"/>
                          </a:solidFill>
                        </a:rPr>
                        <a:t>?</a:t>
                      </a:r>
                      <a:endParaRPr lang="en-US" baseline="30000" dirty="0">
                        <a:solidFill>
                          <a:schemeClr val="tx1"/>
                        </a:solidFill>
                      </a:endParaRPr>
                    </a:p>
                  </a:txBody>
                  <a:tcPr marL="137160" marR="137160" marT="73152" marB="73152"/>
                </a:tc>
                <a:tc>
                  <a:txBody>
                    <a:bodyPr/>
                    <a:lstStyle/>
                    <a:p>
                      <a:pPr algn="ctr"/>
                      <a:r>
                        <a:rPr lang="en-US" dirty="0"/>
                        <a:t>Diameter:</a:t>
                      </a:r>
                      <a:r>
                        <a:rPr lang="en-US" baseline="0" dirty="0"/>
                        <a:t> </a:t>
                      </a:r>
                      <a:r>
                        <a:rPr lang="en-US" dirty="0"/>
                        <a:t>1,392,000</a:t>
                      </a:r>
                    </a:p>
                  </a:txBody>
                  <a:tcPr marL="137160" marR="137160" marT="73152" marB="73152"/>
                </a:tc>
                <a:tc>
                  <a:txBody>
                    <a:bodyPr/>
                    <a:lstStyle/>
                    <a:p>
                      <a:pPr algn="ctr"/>
                      <a:r>
                        <a:rPr lang="en-US" dirty="0">
                          <a:solidFill>
                            <a:schemeClr val="tx1"/>
                          </a:solidFill>
                        </a:rPr>
                        <a:t>?</a:t>
                      </a:r>
                      <a:endParaRPr lang="en-US" baseline="30000" dirty="0">
                        <a:solidFill>
                          <a:schemeClr val="tx1"/>
                        </a:solidFill>
                      </a:endParaRPr>
                    </a:p>
                  </a:txBody>
                  <a:tcPr marL="137160" marR="137160" marT="73152" marB="73152"/>
                </a:tc>
                <a:extLst>
                  <a:ext uri="{0D108BD9-81ED-4DB2-BD59-A6C34878D82A}">
                    <a16:rowId xmlns:a16="http://schemas.microsoft.com/office/drawing/2014/main" val="10001"/>
                  </a:ext>
                </a:extLst>
              </a:tr>
              <a:tr h="748929">
                <a:tc>
                  <a:txBody>
                    <a:bodyPr/>
                    <a:lstStyle/>
                    <a:p>
                      <a:r>
                        <a:rPr lang="en-US" b="1" dirty="0"/>
                        <a:t>Earth</a:t>
                      </a:r>
                    </a:p>
                  </a:txBody>
                  <a:tcPr marL="137160" marR="137160" marT="73152" marB="73152"/>
                </a:tc>
                <a:tc>
                  <a:txBody>
                    <a:bodyPr/>
                    <a:lstStyle/>
                    <a:p>
                      <a:pPr algn="ctr"/>
                      <a:r>
                        <a:rPr lang="en-US" sz="1800" kern="1200" dirty="0">
                          <a:solidFill>
                            <a:schemeClr val="dk1"/>
                          </a:solidFill>
                          <a:latin typeface="+mn-lt"/>
                          <a:ea typeface="+mn-ea"/>
                          <a:cs typeface="+mn-cs"/>
                        </a:rPr>
                        <a:t>—</a:t>
                      </a:r>
                      <a:endParaRPr lang="en-US" dirty="0"/>
                    </a:p>
                  </a:txBody>
                  <a:tcPr marL="137160" marR="137160" marT="73152" marB="73152"/>
                </a:tc>
                <a:tc>
                  <a:txBody>
                    <a:bodyPr/>
                    <a:lstStyle/>
                    <a:p>
                      <a:pPr algn="ctr"/>
                      <a:r>
                        <a:rPr lang="en-US" sz="1800" kern="1200" dirty="0">
                          <a:solidFill>
                            <a:schemeClr val="dk1"/>
                          </a:solidFill>
                          <a:latin typeface="+mn-lt"/>
                          <a:ea typeface="+mn-ea"/>
                          <a:cs typeface="+mn-cs"/>
                        </a:rPr>
                        <a:t>—</a:t>
                      </a:r>
                      <a:endParaRPr lang="en-US" dirty="0"/>
                    </a:p>
                  </a:txBody>
                  <a:tcPr marL="137160" marR="137160" marT="73152" marB="73152"/>
                </a:tc>
                <a:tc>
                  <a:txBody>
                    <a:bodyPr/>
                    <a:lstStyle/>
                    <a:p>
                      <a:pPr algn="ctr"/>
                      <a:r>
                        <a:rPr lang="en-US" dirty="0"/>
                        <a:t>Diameter: 12,756</a:t>
                      </a:r>
                    </a:p>
                  </a:txBody>
                  <a:tcPr marL="137160" marR="137160" marT="73152" marB="73152"/>
                </a:tc>
                <a:tc>
                  <a:txBody>
                    <a:bodyPr/>
                    <a:lstStyle/>
                    <a:p>
                      <a:pPr algn="ctr"/>
                      <a:r>
                        <a:rPr lang="en-US" dirty="0">
                          <a:solidFill>
                            <a:schemeClr val="tx1"/>
                          </a:solidFill>
                        </a:rPr>
                        <a:t>?</a:t>
                      </a:r>
                      <a:endParaRPr lang="en-US" baseline="30000" dirty="0">
                        <a:solidFill>
                          <a:schemeClr val="tx1"/>
                        </a:solidFill>
                      </a:endParaRPr>
                    </a:p>
                  </a:txBody>
                  <a:tcPr marL="137160" marR="137160" marT="73152" marB="73152"/>
                </a:tc>
                <a:extLst>
                  <a:ext uri="{0D108BD9-81ED-4DB2-BD59-A6C34878D82A}">
                    <a16:rowId xmlns:a16="http://schemas.microsoft.com/office/drawing/2014/main" val="10002"/>
                  </a:ext>
                </a:extLst>
              </a:tr>
              <a:tr h="748929">
                <a:tc>
                  <a:txBody>
                    <a:bodyPr/>
                    <a:lstStyle/>
                    <a:p>
                      <a:r>
                        <a:rPr lang="en-US" b="1" dirty="0"/>
                        <a:t>Moon</a:t>
                      </a:r>
                    </a:p>
                  </a:txBody>
                  <a:tcPr marL="137160" marR="137160" marT="73152" marB="73152"/>
                </a:tc>
                <a:tc>
                  <a:txBody>
                    <a:bodyPr/>
                    <a:lstStyle/>
                    <a:p>
                      <a:pPr algn="ctr"/>
                      <a:r>
                        <a:rPr lang="en-US" dirty="0"/>
                        <a:t>384,000</a:t>
                      </a:r>
                    </a:p>
                  </a:txBody>
                  <a:tcPr marL="137160" marR="137160" marT="73152" marB="73152"/>
                </a:tc>
                <a:tc>
                  <a:txBody>
                    <a:bodyPr/>
                    <a:lstStyle/>
                    <a:p>
                      <a:pPr algn="ctr"/>
                      <a:r>
                        <a:rPr lang="en-US" dirty="0">
                          <a:solidFill>
                            <a:schemeClr val="tx1"/>
                          </a:solidFill>
                        </a:rPr>
                        <a:t>?</a:t>
                      </a:r>
                      <a:endParaRPr lang="en-US" baseline="30000" dirty="0">
                        <a:solidFill>
                          <a:schemeClr val="tx1"/>
                        </a:solidFill>
                      </a:endParaRPr>
                    </a:p>
                  </a:txBody>
                  <a:tcPr marL="137160" marR="137160" marT="73152" marB="73152"/>
                </a:tc>
                <a:tc>
                  <a:txBody>
                    <a:bodyPr/>
                    <a:lstStyle/>
                    <a:p>
                      <a:pPr algn="ctr"/>
                      <a:r>
                        <a:rPr lang="en-US" dirty="0"/>
                        <a:t>Diameter: 3,500</a:t>
                      </a:r>
                    </a:p>
                  </a:txBody>
                  <a:tcPr marL="137160" marR="137160" marT="73152" marB="73152"/>
                </a:tc>
                <a:tc>
                  <a:txBody>
                    <a:bodyPr/>
                    <a:lstStyle/>
                    <a:p>
                      <a:pPr algn="ctr"/>
                      <a:r>
                        <a:rPr lang="en-US" dirty="0">
                          <a:solidFill>
                            <a:schemeClr val="tx1"/>
                          </a:solidFill>
                        </a:rPr>
                        <a:t>?</a:t>
                      </a:r>
                      <a:endParaRPr lang="en-US" baseline="30000" dirty="0">
                        <a:solidFill>
                          <a:schemeClr val="tx1"/>
                        </a:solidFill>
                      </a:endParaRPr>
                    </a:p>
                  </a:txBody>
                  <a:tcPr marL="137160" marR="137160" marT="73152" marB="73152"/>
                </a:tc>
                <a:extLst>
                  <a:ext uri="{0D108BD9-81ED-4DB2-BD59-A6C34878D82A}">
                    <a16:rowId xmlns:a16="http://schemas.microsoft.com/office/drawing/2014/main" val="10003"/>
                  </a:ext>
                </a:extLst>
              </a:tr>
              <a:tr h="748929">
                <a:tc>
                  <a:txBody>
                    <a:bodyPr/>
                    <a:lstStyle/>
                    <a:p>
                      <a:r>
                        <a:rPr lang="en-US" b="1" dirty="0"/>
                        <a:t>Mariana</a:t>
                      </a:r>
                      <a:r>
                        <a:rPr lang="en-US" b="1" baseline="0" dirty="0"/>
                        <a:t> Trench</a:t>
                      </a:r>
                      <a:endParaRPr lang="en-US" b="1" dirty="0"/>
                    </a:p>
                  </a:txBody>
                  <a:tcPr marL="137160" marR="137160" marT="73152" marB="73152"/>
                </a:tc>
                <a:tc>
                  <a:txBody>
                    <a:bodyPr/>
                    <a:lstStyle/>
                    <a:p>
                      <a:pPr algn="ctr"/>
                      <a:r>
                        <a:rPr lang="en-US" sz="1800" kern="1200" dirty="0">
                          <a:solidFill>
                            <a:schemeClr val="dk1"/>
                          </a:solidFill>
                          <a:latin typeface="+mn-lt"/>
                          <a:ea typeface="+mn-ea"/>
                          <a:cs typeface="+mn-cs"/>
                        </a:rPr>
                        <a:t>—</a:t>
                      </a:r>
                      <a:endParaRPr lang="en-US" dirty="0">
                        <a:solidFill>
                          <a:schemeClr val="tx1"/>
                        </a:solidFill>
                      </a:endParaRPr>
                    </a:p>
                  </a:txBody>
                  <a:tcPr marL="137160" marR="137160" marT="73152" marB="73152"/>
                </a:tc>
                <a:tc>
                  <a:txBody>
                    <a:bodyPr/>
                    <a:lstStyle/>
                    <a:p>
                      <a:pPr algn="ctr"/>
                      <a:r>
                        <a:rPr lang="en-US" sz="1800" kern="1200" dirty="0">
                          <a:solidFill>
                            <a:schemeClr val="dk1"/>
                          </a:solidFill>
                          <a:latin typeface="+mn-lt"/>
                          <a:ea typeface="+mn-ea"/>
                          <a:cs typeface="+mn-cs"/>
                        </a:rPr>
                        <a:t>—</a:t>
                      </a:r>
                      <a:endParaRPr lang="en-US" dirty="0">
                        <a:solidFill>
                          <a:schemeClr val="tx1"/>
                        </a:solidFill>
                      </a:endParaRPr>
                    </a:p>
                  </a:txBody>
                  <a:tcPr marL="137160" marR="137160" marT="73152" marB="73152"/>
                </a:tc>
                <a:tc>
                  <a:txBody>
                    <a:bodyPr/>
                    <a:lstStyle/>
                    <a:p>
                      <a:pPr algn="ctr"/>
                      <a:r>
                        <a:rPr lang="en-US" dirty="0"/>
                        <a:t>Depth: 11 </a:t>
                      </a:r>
                    </a:p>
                  </a:txBody>
                  <a:tcPr marL="137160" marR="137160" marT="73152" marB="73152"/>
                </a:tc>
                <a:tc>
                  <a:txBody>
                    <a:bodyPr/>
                    <a:lstStyle/>
                    <a:p>
                      <a:pPr algn="ctr"/>
                      <a:r>
                        <a:rPr lang="en-US" dirty="0">
                          <a:solidFill>
                            <a:schemeClr val="tx1"/>
                          </a:solidFill>
                        </a:rPr>
                        <a:t>?</a:t>
                      </a:r>
                    </a:p>
                  </a:txBody>
                  <a:tcPr marL="137160" marR="137160" marT="73152" marB="73152"/>
                </a:tc>
                <a:extLst>
                  <a:ext uri="{0D108BD9-81ED-4DB2-BD59-A6C34878D82A}">
                    <a16:rowId xmlns:a16="http://schemas.microsoft.com/office/drawing/2014/main" val="10004"/>
                  </a:ext>
                </a:extLst>
              </a:tr>
              <a:tr h="671263">
                <a:tc>
                  <a:txBody>
                    <a:bodyPr/>
                    <a:lstStyle/>
                    <a:p>
                      <a:r>
                        <a:rPr lang="en-US" b="1" dirty="0"/>
                        <a:t>Mount</a:t>
                      </a:r>
                      <a:r>
                        <a:rPr lang="en-US" b="1" baseline="0" dirty="0"/>
                        <a:t> Everest</a:t>
                      </a:r>
                      <a:endParaRPr lang="en-US" b="1" dirty="0"/>
                    </a:p>
                  </a:txBody>
                  <a:tcPr marL="137160" marR="137160" marT="73152" marB="73152"/>
                </a:tc>
                <a:tc>
                  <a:txBody>
                    <a:bodyPr/>
                    <a:lstStyle/>
                    <a:p>
                      <a:pPr algn="ctr"/>
                      <a:r>
                        <a:rPr lang="en-US" sz="1800" kern="1200" dirty="0">
                          <a:solidFill>
                            <a:schemeClr val="dk1"/>
                          </a:solidFill>
                          <a:latin typeface="+mn-lt"/>
                          <a:ea typeface="+mn-ea"/>
                          <a:cs typeface="+mn-cs"/>
                        </a:rPr>
                        <a:t>—</a:t>
                      </a:r>
                      <a:endParaRPr lang="en-US" dirty="0">
                        <a:solidFill>
                          <a:schemeClr val="tx1"/>
                        </a:solidFill>
                      </a:endParaRPr>
                    </a:p>
                  </a:txBody>
                  <a:tcPr marL="137160" marR="137160" marT="73152" marB="73152"/>
                </a:tc>
                <a:tc>
                  <a:txBody>
                    <a:bodyPr/>
                    <a:lstStyle/>
                    <a:p>
                      <a:pPr algn="ctr"/>
                      <a:r>
                        <a:rPr lang="en-US" sz="1800" kern="1200" dirty="0">
                          <a:solidFill>
                            <a:schemeClr val="dk1"/>
                          </a:solidFill>
                          <a:latin typeface="+mn-lt"/>
                          <a:ea typeface="+mn-ea"/>
                          <a:cs typeface="+mn-cs"/>
                        </a:rPr>
                        <a:t>—</a:t>
                      </a:r>
                      <a:endParaRPr lang="en-US" dirty="0">
                        <a:solidFill>
                          <a:schemeClr val="tx1"/>
                        </a:solidFill>
                      </a:endParaRPr>
                    </a:p>
                  </a:txBody>
                  <a:tcPr marL="137160" marR="137160" marT="73152" marB="73152"/>
                </a:tc>
                <a:tc>
                  <a:txBody>
                    <a:bodyPr/>
                    <a:lstStyle/>
                    <a:p>
                      <a:pPr algn="ctr"/>
                      <a:r>
                        <a:rPr lang="en-US" dirty="0"/>
                        <a:t>Elevation:</a:t>
                      </a:r>
                      <a:r>
                        <a:rPr lang="en-US" baseline="0" dirty="0"/>
                        <a:t> 8.9</a:t>
                      </a:r>
                      <a:endParaRPr lang="en-US" dirty="0"/>
                    </a:p>
                  </a:txBody>
                  <a:tcPr marL="137160" marR="137160" marT="73152" marB="73152"/>
                </a:tc>
                <a:tc>
                  <a:txBody>
                    <a:bodyPr/>
                    <a:lstStyle/>
                    <a:p>
                      <a:pPr algn="ctr"/>
                      <a:r>
                        <a:rPr lang="en-US" dirty="0">
                          <a:solidFill>
                            <a:schemeClr val="tx1"/>
                          </a:solidFill>
                        </a:rPr>
                        <a:t>?</a:t>
                      </a:r>
                    </a:p>
                  </a:txBody>
                  <a:tcPr marL="137160" marR="137160" marT="73152" marB="73152"/>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67325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Activity 1: Rounding to Powers of 10</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89642746"/>
              </p:ext>
            </p:extLst>
          </p:nvPr>
        </p:nvGraphicFramePr>
        <p:xfrm>
          <a:off x="533400" y="1371601"/>
          <a:ext cx="8229600" cy="5029199"/>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1423359">
                <a:tc>
                  <a:txBody>
                    <a:bodyPr/>
                    <a:lstStyle/>
                    <a:p>
                      <a:pPr algn="ctr"/>
                      <a:r>
                        <a:rPr lang="en-US" dirty="0"/>
                        <a:t>Object</a:t>
                      </a:r>
                    </a:p>
                  </a:txBody>
                  <a:tcPr marT="137160" marB="137160"/>
                </a:tc>
                <a:tc>
                  <a:txBody>
                    <a:bodyPr/>
                    <a:lstStyle/>
                    <a:p>
                      <a:pPr algn="ctr"/>
                      <a:r>
                        <a:rPr lang="en-US" dirty="0"/>
                        <a:t>Approximate</a:t>
                      </a:r>
                      <a:r>
                        <a:rPr lang="en-US" baseline="0" dirty="0"/>
                        <a:t> Distance from Center of Earth (km)</a:t>
                      </a:r>
                      <a:endParaRPr lang="en-US" dirty="0"/>
                    </a:p>
                  </a:txBody>
                  <a:tcPr marT="137160" marB="137160"/>
                </a:tc>
                <a:tc>
                  <a:txBody>
                    <a:bodyPr/>
                    <a:lstStyle/>
                    <a:p>
                      <a:pPr algn="ctr"/>
                      <a:r>
                        <a:rPr lang="en-US" dirty="0"/>
                        <a:t>Closest</a:t>
                      </a:r>
                      <a:r>
                        <a:rPr lang="en-US" baseline="0" dirty="0"/>
                        <a:t> </a:t>
                      </a:r>
                      <a:r>
                        <a:rPr lang="en-US" dirty="0"/>
                        <a:t>Power</a:t>
                      </a:r>
                      <a:r>
                        <a:rPr lang="en-US" baseline="0" dirty="0"/>
                        <a:t> of 10</a:t>
                      </a:r>
                      <a:endParaRPr lang="en-US" dirty="0"/>
                    </a:p>
                  </a:txBody>
                  <a:tcPr marT="137160" marB="137160"/>
                </a:tc>
                <a:tc>
                  <a:txBody>
                    <a:bodyPr/>
                    <a:lstStyle/>
                    <a:p>
                      <a:pPr algn="ctr"/>
                      <a:r>
                        <a:rPr lang="en-US" dirty="0"/>
                        <a:t>Approximate Size (km)</a:t>
                      </a:r>
                    </a:p>
                  </a:txBody>
                  <a:tcPr marT="137160" marB="137160"/>
                </a:tc>
                <a:tc>
                  <a:txBody>
                    <a:bodyPr/>
                    <a:lstStyle/>
                    <a:p>
                      <a:pPr algn="ctr"/>
                      <a:r>
                        <a:rPr lang="en-US" dirty="0"/>
                        <a:t>Closest Power</a:t>
                      </a:r>
                      <a:r>
                        <a:rPr lang="en-US" baseline="0" dirty="0"/>
                        <a:t> of 10</a:t>
                      </a:r>
                      <a:endParaRPr lang="en-US" dirty="0"/>
                    </a:p>
                  </a:txBody>
                  <a:tcPr marT="137160" marB="137160"/>
                </a:tc>
                <a:extLst>
                  <a:ext uri="{0D108BD9-81ED-4DB2-BD59-A6C34878D82A}">
                    <a16:rowId xmlns:a16="http://schemas.microsoft.com/office/drawing/2014/main" val="10000"/>
                  </a:ext>
                </a:extLst>
              </a:tr>
              <a:tr h="721168">
                <a:tc>
                  <a:txBody>
                    <a:bodyPr/>
                    <a:lstStyle/>
                    <a:p>
                      <a:r>
                        <a:rPr lang="en-US" b="1" dirty="0"/>
                        <a:t>Sun</a:t>
                      </a:r>
                    </a:p>
                  </a:txBody>
                  <a:tcPr marL="137160" marR="137160" marT="73152" marB="73152"/>
                </a:tc>
                <a:tc>
                  <a:txBody>
                    <a:bodyPr/>
                    <a:lstStyle/>
                    <a:p>
                      <a:pPr algn="ctr"/>
                      <a:r>
                        <a:rPr lang="en-US" dirty="0"/>
                        <a:t>150,000,000</a:t>
                      </a:r>
                    </a:p>
                  </a:txBody>
                  <a:tcPr marL="137160" marR="137160" marT="73152" marB="73152"/>
                </a:tc>
                <a:tc>
                  <a:txBody>
                    <a:bodyPr/>
                    <a:lstStyle/>
                    <a:p>
                      <a:pPr algn="ctr"/>
                      <a:r>
                        <a:rPr lang="en-US" dirty="0">
                          <a:solidFill>
                            <a:schemeClr val="tx2"/>
                          </a:solidFill>
                        </a:rPr>
                        <a:t>10</a:t>
                      </a:r>
                      <a:r>
                        <a:rPr lang="en-US" baseline="30000" dirty="0">
                          <a:solidFill>
                            <a:schemeClr val="tx2"/>
                          </a:solidFill>
                        </a:rPr>
                        <a:t>8</a:t>
                      </a:r>
                    </a:p>
                  </a:txBody>
                  <a:tcPr marL="137160" marR="137160" marT="73152" marB="73152"/>
                </a:tc>
                <a:tc>
                  <a:txBody>
                    <a:bodyPr/>
                    <a:lstStyle/>
                    <a:p>
                      <a:pPr algn="ctr"/>
                      <a:r>
                        <a:rPr lang="en-US" dirty="0"/>
                        <a:t>Diameter:</a:t>
                      </a:r>
                      <a:r>
                        <a:rPr lang="en-US" baseline="0" dirty="0"/>
                        <a:t> </a:t>
                      </a:r>
                      <a:r>
                        <a:rPr lang="en-US" dirty="0"/>
                        <a:t>1,392,000</a:t>
                      </a:r>
                    </a:p>
                  </a:txBody>
                  <a:tcPr marL="137160" marR="137160" marT="73152" marB="73152"/>
                </a:tc>
                <a:tc>
                  <a:txBody>
                    <a:bodyPr/>
                    <a:lstStyle/>
                    <a:p>
                      <a:pPr algn="ctr"/>
                      <a:r>
                        <a:rPr lang="en-US" dirty="0">
                          <a:solidFill>
                            <a:schemeClr val="tx2"/>
                          </a:solidFill>
                        </a:rPr>
                        <a:t>10</a:t>
                      </a:r>
                      <a:r>
                        <a:rPr lang="en-US" baseline="30000" dirty="0">
                          <a:solidFill>
                            <a:schemeClr val="tx2"/>
                          </a:solidFill>
                        </a:rPr>
                        <a:t>6</a:t>
                      </a:r>
                    </a:p>
                  </a:txBody>
                  <a:tcPr marL="137160" marR="137160" marT="73152" marB="73152"/>
                </a:tc>
                <a:extLst>
                  <a:ext uri="{0D108BD9-81ED-4DB2-BD59-A6C34878D82A}">
                    <a16:rowId xmlns:a16="http://schemas.microsoft.com/office/drawing/2014/main" val="10001"/>
                  </a:ext>
                </a:extLst>
              </a:tr>
              <a:tr h="721168">
                <a:tc>
                  <a:txBody>
                    <a:bodyPr/>
                    <a:lstStyle/>
                    <a:p>
                      <a:r>
                        <a:rPr lang="en-US" b="1" dirty="0"/>
                        <a:t>Earth</a:t>
                      </a:r>
                    </a:p>
                  </a:txBody>
                  <a:tcPr marL="137160" marR="137160" marT="73152" marB="73152"/>
                </a:tc>
                <a:tc>
                  <a:txBody>
                    <a:bodyPr/>
                    <a:lstStyle/>
                    <a:p>
                      <a:pPr algn="ctr"/>
                      <a:r>
                        <a:rPr lang="en-US" sz="1800" kern="1200" dirty="0">
                          <a:solidFill>
                            <a:schemeClr val="dk1"/>
                          </a:solidFill>
                          <a:latin typeface="+mn-lt"/>
                          <a:ea typeface="+mn-ea"/>
                          <a:cs typeface="+mn-cs"/>
                        </a:rPr>
                        <a:t>—</a:t>
                      </a:r>
                      <a:endParaRPr lang="en-US" dirty="0"/>
                    </a:p>
                  </a:txBody>
                  <a:tcPr marL="137160" marR="137160" marT="73152" marB="73152"/>
                </a:tc>
                <a:tc>
                  <a:txBody>
                    <a:bodyPr/>
                    <a:lstStyle/>
                    <a:p>
                      <a:pPr algn="ctr"/>
                      <a:r>
                        <a:rPr lang="en-US" sz="1800" kern="1200" dirty="0">
                          <a:solidFill>
                            <a:schemeClr val="dk1"/>
                          </a:solidFill>
                          <a:latin typeface="+mn-lt"/>
                          <a:ea typeface="+mn-ea"/>
                          <a:cs typeface="+mn-cs"/>
                        </a:rPr>
                        <a:t>—</a:t>
                      </a:r>
                      <a:endParaRPr lang="en-US" dirty="0"/>
                    </a:p>
                  </a:txBody>
                  <a:tcPr marL="137160" marR="137160" marT="73152" marB="73152"/>
                </a:tc>
                <a:tc>
                  <a:txBody>
                    <a:bodyPr/>
                    <a:lstStyle/>
                    <a:p>
                      <a:pPr algn="ctr"/>
                      <a:r>
                        <a:rPr lang="en-US" dirty="0"/>
                        <a:t>Diameter: 12,756</a:t>
                      </a:r>
                    </a:p>
                  </a:txBody>
                  <a:tcPr marL="137160" marR="137160" marT="73152" marB="73152"/>
                </a:tc>
                <a:tc>
                  <a:txBody>
                    <a:bodyPr/>
                    <a:lstStyle/>
                    <a:p>
                      <a:pPr algn="ctr"/>
                      <a:r>
                        <a:rPr lang="en-US" dirty="0">
                          <a:solidFill>
                            <a:schemeClr val="tx2"/>
                          </a:solidFill>
                        </a:rPr>
                        <a:t>10</a:t>
                      </a:r>
                      <a:r>
                        <a:rPr lang="en-US" baseline="30000" dirty="0">
                          <a:solidFill>
                            <a:schemeClr val="tx2"/>
                          </a:solidFill>
                        </a:rPr>
                        <a:t>4</a:t>
                      </a:r>
                    </a:p>
                  </a:txBody>
                  <a:tcPr marL="137160" marR="137160" marT="73152" marB="73152"/>
                </a:tc>
                <a:extLst>
                  <a:ext uri="{0D108BD9-81ED-4DB2-BD59-A6C34878D82A}">
                    <a16:rowId xmlns:a16="http://schemas.microsoft.com/office/drawing/2014/main" val="10002"/>
                  </a:ext>
                </a:extLst>
              </a:tr>
              <a:tr h="721168">
                <a:tc>
                  <a:txBody>
                    <a:bodyPr/>
                    <a:lstStyle/>
                    <a:p>
                      <a:r>
                        <a:rPr lang="en-US" b="1" dirty="0"/>
                        <a:t>Moon</a:t>
                      </a:r>
                    </a:p>
                  </a:txBody>
                  <a:tcPr marL="137160" marR="137160" marT="73152" marB="73152"/>
                </a:tc>
                <a:tc>
                  <a:txBody>
                    <a:bodyPr/>
                    <a:lstStyle/>
                    <a:p>
                      <a:pPr algn="ctr"/>
                      <a:r>
                        <a:rPr lang="en-US" dirty="0"/>
                        <a:t>384,000</a:t>
                      </a:r>
                    </a:p>
                  </a:txBody>
                  <a:tcPr marL="137160" marR="137160" marT="73152" marB="73152"/>
                </a:tc>
                <a:tc>
                  <a:txBody>
                    <a:bodyPr/>
                    <a:lstStyle/>
                    <a:p>
                      <a:pPr algn="ctr"/>
                      <a:r>
                        <a:rPr lang="en-US" dirty="0">
                          <a:solidFill>
                            <a:schemeClr val="tx2"/>
                          </a:solidFill>
                        </a:rPr>
                        <a:t>10</a:t>
                      </a:r>
                      <a:r>
                        <a:rPr lang="en-US" baseline="30000" dirty="0">
                          <a:solidFill>
                            <a:schemeClr val="tx2"/>
                          </a:solidFill>
                        </a:rPr>
                        <a:t>5</a:t>
                      </a:r>
                    </a:p>
                  </a:txBody>
                  <a:tcPr marL="137160" marR="137160" marT="73152" marB="73152"/>
                </a:tc>
                <a:tc>
                  <a:txBody>
                    <a:bodyPr/>
                    <a:lstStyle/>
                    <a:p>
                      <a:pPr algn="ctr"/>
                      <a:r>
                        <a:rPr lang="en-US" dirty="0"/>
                        <a:t>Diameter: 3,500</a:t>
                      </a:r>
                    </a:p>
                  </a:txBody>
                  <a:tcPr marL="137160" marR="137160" marT="73152" marB="73152"/>
                </a:tc>
                <a:tc>
                  <a:txBody>
                    <a:bodyPr/>
                    <a:lstStyle/>
                    <a:p>
                      <a:pPr algn="ctr"/>
                      <a:r>
                        <a:rPr lang="en-US" dirty="0">
                          <a:solidFill>
                            <a:schemeClr val="tx2"/>
                          </a:solidFill>
                        </a:rPr>
                        <a:t>10</a:t>
                      </a:r>
                      <a:r>
                        <a:rPr lang="en-US" baseline="30000" dirty="0">
                          <a:solidFill>
                            <a:schemeClr val="tx2"/>
                          </a:solidFill>
                        </a:rPr>
                        <a:t>3</a:t>
                      </a:r>
                    </a:p>
                  </a:txBody>
                  <a:tcPr marL="137160" marR="137160" marT="73152" marB="73152"/>
                </a:tc>
                <a:extLst>
                  <a:ext uri="{0D108BD9-81ED-4DB2-BD59-A6C34878D82A}">
                    <a16:rowId xmlns:a16="http://schemas.microsoft.com/office/drawing/2014/main" val="10003"/>
                  </a:ext>
                </a:extLst>
              </a:tr>
              <a:tr h="721168">
                <a:tc>
                  <a:txBody>
                    <a:bodyPr/>
                    <a:lstStyle/>
                    <a:p>
                      <a:r>
                        <a:rPr lang="en-US" b="1" dirty="0"/>
                        <a:t>Mariana</a:t>
                      </a:r>
                      <a:r>
                        <a:rPr lang="en-US" b="1" baseline="0" dirty="0"/>
                        <a:t> Trench</a:t>
                      </a:r>
                      <a:endParaRPr lang="en-US" b="1" dirty="0"/>
                    </a:p>
                  </a:txBody>
                  <a:tcPr marL="137160" marR="137160" marT="73152" marB="73152"/>
                </a:tc>
                <a:tc>
                  <a:txBody>
                    <a:bodyPr/>
                    <a:lstStyle/>
                    <a:p>
                      <a:pPr algn="ctr"/>
                      <a:r>
                        <a:rPr lang="en-US" sz="1800" kern="1200" dirty="0">
                          <a:solidFill>
                            <a:schemeClr val="dk1"/>
                          </a:solidFill>
                          <a:latin typeface="+mn-lt"/>
                          <a:ea typeface="+mn-ea"/>
                          <a:cs typeface="+mn-cs"/>
                        </a:rPr>
                        <a:t>—</a:t>
                      </a:r>
                      <a:endParaRPr lang="en-US" dirty="0">
                        <a:solidFill>
                          <a:schemeClr val="tx1"/>
                        </a:solidFill>
                      </a:endParaRPr>
                    </a:p>
                  </a:txBody>
                  <a:tcPr marL="137160" marR="137160" marT="73152" marB="73152"/>
                </a:tc>
                <a:tc>
                  <a:txBody>
                    <a:bodyPr/>
                    <a:lstStyle/>
                    <a:p>
                      <a:pPr algn="ctr"/>
                      <a:r>
                        <a:rPr lang="en-US" sz="1800" kern="1200" dirty="0">
                          <a:solidFill>
                            <a:schemeClr val="dk1"/>
                          </a:solidFill>
                          <a:latin typeface="+mn-lt"/>
                          <a:ea typeface="+mn-ea"/>
                          <a:cs typeface="+mn-cs"/>
                        </a:rPr>
                        <a:t>—</a:t>
                      </a:r>
                      <a:endParaRPr lang="en-US" dirty="0">
                        <a:solidFill>
                          <a:schemeClr val="tx1"/>
                        </a:solidFill>
                      </a:endParaRPr>
                    </a:p>
                  </a:txBody>
                  <a:tcPr marL="137160" marR="137160" marT="73152" marB="73152"/>
                </a:tc>
                <a:tc>
                  <a:txBody>
                    <a:bodyPr/>
                    <a:lstStyle/>
                    <a:p>
                      <a:pPr algn="ctr"/>
                      <a:r>
                        <a:rPr lang="en-US" dirty="0"/>
                        <a:t>Depth: 11 </a:t>
                      </a:r>
                    </a:p>
                  </a:txBody>
                  <a:tcPr marL="137160" marR="137160" marT="73152" marB="73152"/>
                </a:tc>
                <a:tc>
                  <a:txBody>
                    <a:bodyPr/>
                    <a:lstStyle/>
                    <a:p>
                      <a:pPr algn="ctr"/>
                      <a:r>
                        <a:rPr lang="en-US" dirty="0">
                          <a:solidFill>
                            <a:schemeClr val="tx2"/>
                          </a:solidFill>
                        </a:rPr>
                        <a:t>10</a:t>
                      </a:r>
                    </a:p>
                  </a:txBody>
                  <a:tcPr marL="137160" marR="137160" marT="73152" marB="73152"/>
                </a:tc>
                <a:extLst>
                  <a:ext uri="{0D108BD9-81ED-4DB2-BD59-A6C34878D82A}">
                    <a16:rowId xmlns:a16="http://schemas.microsoft.com/office/drawing/2014/main" val="10004"/>
                  </a:ext>
                </a:extLst>
              </a:tr>
              <a:tr h="721168">
                <a:tc>
                  <a:txBody>
                    <a:bodyPr/>
                    <a:lstStyle/>
                    <a:p>
                      <a:r>
                        <a:rPr lang="en-US" b="1" dirty="0"/>
                        <a:t>Mount </a:t>
                      </a:r>
                      <a:r>
                        <a:rPr lang="en-US" b="1" baseline="0" dirty="0"/>
                        <a:t>Everest</a:t>
                      </a:r>
                      <a:endParaRPr lang="en-US" b="1" dirty="0"/>
                    </a:p>
                  </a:txBody>
                  <a:tcPr marL="137160" marR="137160" marT="73152" marB="73152"/>
                </a:tc>
                <a:tc>
                  <a:txBody>
                    <a:bodyPr/>
                    <a:lstStyle/>
                    <a:p>
                      <a:pPr algn="ctr"/>
                      <a:r>
                        <a:rPr lang="en-US" sz="1800" kern="1200" dirty="0">
                          <a:solidFill>
                            <a:schemeClr val="dk1"/>
                          </a:solidFill>
                          <a:latin typeface="+mn-lt"/>
                          <a:ea typeface="+mn-ea"/>
                          <a:cs typeface="+mn-cs"/>
                        </a:rPr>
                        <a:t>—</a:t>
                      </a:r>
                      <a:endParaRPr lang="en-US" dirty="0">
                        <a:solidFill>
                          <a:schemeClr val="tx1"/>
                        </a:solidFill>
                      </a:endParaRPr>
                    </a:p>
                  </a:txBody>
                  <a:tcPr marL="137160" marR="137160" marT="73152" marB="73152"/>
                </a:tc>
                <a:tc>
                  <a:txBody>
                    <a:bodyPr/>
                    <a:lstStyle/>
                    <a:p>
                      <a:pPr algn="ctr"/>
                      <a:r>
                        <a:rPr lang="en-US" sz="1800" kern="1200" dirty="0">
                          <a:solidFill>
                            <a:schemeClr val="dk1"/>
                          </a:solidFill>
                          <a:latin typeface="+mn-lt"/>
                          <a:ea typeface="+mn-ea"/>
                          <a:cs typeface="+mn-cs"/>
                        </a:rPr>
                        <a:t>—</a:t>
                      </a:r>
                      <a:endParaRPr lang="en-US" dirty="0">
                        <a:solidFill>
                          <a:schemeClr val="tx1"/>
                        </a:solidFill>
                      </a:endParaRPr>
                    </a:p>
                  </a:txBody>
                  <a:tcPr marL="137160" marR="137160" marT="73152" marB="73152"/>
                </a:tc>
                <a:tc>
                  <a:txBody>
                    <a:bodyPr/>
                    <a:lstStyle/>
                    <a:p>
                      <a:pPr algn="ctr"/>
                      <a:r>
                        <a:rPr lang="en-US" dirty="0"/>
                        <a:t>Elevation:</a:t>
                      </a:r>
                      <a:r>
                        <a:rPr lang="en-US" baseline="0" dirty="0"/>
                        <a:t> 8.9</a:t>
                      </a:r>
                      <a:endParaRPr lang="en-US" dirty="0"/>
                    </a:p>
                  </a:txBody>
                  <a:tcPr marL="137160" marR="137160" marT="73152" marB="73152"/>
                </a:tc>
                <a:tc>
                  <a:txBody>
                    <a:bodyPr/>
                    <a:lstStyle/>
                    <a:p>
                      <a:pPr algn="ctr"/>
                      <a:r>
                        <a:rPr lang="en-US" dirty="0">
                          <a:solidFill>
                            <a:schemeClr val="tx2"/>
                          </a:solidFill>
                        </a:rPr>
                        <a:t>10</a:t>
                      </a:r>
                    </a:p>
                  </a:txBody>
                  <a:tcPr marL="137160" marR="137160" marT="73152" marB="73152"/>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39632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990600"/>
          </a:xfrm>
        </p:spPr>
        <p:txBody>
          <a:bodyPr>
            <a:normAutofit/>
          </a:bodyPr>
          <a:lstStyle/>
          <a:p>
            <a:r>
              <a:rPr lang="en-US" dirty="0"/>
              <a:t>Activity 1: Ratios and Proportion </a:t>
            </a:r>
          </a:p>
        </p:txBody>
      </p:sp>
      <p:sp>
        <p:nvSpPr>
          <p:cNvPr id="3" name="Content Placeholder 2"/>
          <p:cNvSpPr>
            <a:spLocks noGrp="1"/>
          </p:cNvSpPr>
          <p:nvPr>
            <p:ph idx="1"/>
          </p:nvPr>
        </p:nvSpPr>
        <p:spPr>
          <a:xfrm>
            <a:off x="533400" y="1371600"/>
            <a:ext cx="8229600" cy="4876800"/>
          </a:xfrm>
        </p:spPr>
        <p:txBody>
          <a:bodyPr/>
          <a:lstStyle/>
          <a:p>
            <a:pPr marL="0" indent="0">
              <a:buNone/>
            </a:pPr>
            <a:r>
              <a:rPr lang="en-US" sz="3200" dirty="0"/>
              <a:t>Fill in the blanks: </a:t>
            </a:r>
          </a:p>
          <a:p>
            <a:pPr marL="731520" indent="-365760">
              <a:spcBef>
                <a:spcPts val="1200"/>
              </a:spcBef>
            </a:pPr>
            <a:r>
              <a:rPr lang="en-US" sz="3200" dirty="0"/>
              <a:t>The diameter of the Sun is about _______ times larger than the diameter of Earth.</a:t>
            </a:r>
          </a:p>
          <a:p>
            <a:pPr marL="731520" indent="-365760">
              <a:spcBef>
                <a:spcPts val="1200"/>
              </a:spcBef>
            </a:pPr>
            <a:r>
              <a:rPr lang="en-US" sz="3200" dirty="0"/>
              <a:t>The distance from the Sun to Earth is about _______ times larger than the diameter of </a:t>
            </a:r>
            <a:br>
              <a:rPr lang="en-US" sz="3200" dirty="0"/>
            </a:br>
            <a:r>
              <a:rPr lang="en-US" sz="3200" dirty="0"/>
              <a:t>the Sun.</a:t>
            </a:r>
          </a:p>
          <a:p>
            <a:endParaRPr lang="en-US" dirty="0"/>
          </a:p>
        </p:txBody>
      </p:sp>
    </p:spTree>
    <p:extLst>
      <p:ext uri="{BB962C8B-B14F-4D97-AF65-F5344CB8AC3E}">
        <p14:creationId xmlns:p14="http://schemas.microsoft.com/office/powerpoint/2010/main" val="1278443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a:t>Activity 1: Summary</a:t>
            </a:r>
          </a:p>
        </p:txBody>
      </p:sp>
      <p:sp>
        <p:nvSpPr>
          <p:cNvPr id="3" name="Content Placeholder 2"/>
          <p:cNvSpPr>
            <a:spLocks noGrp="1"/>
          </p:cNvSpPr>
          <p:nvPr>
            <p:ph idx="1"/>
          </p:nvPr>
        </p:nvSpPr>
        <p:spPr>
          <a:xfrm>
            <a:off x="533400" y="1295400"/>
            <a:ext cx="8305800" cy="5334000"/>
          </a:xfrm>
        </p:spPr>
        <p:txBody>
          <a:bodyPr/>
          <a:lstStyle/>
          <a:p>
            <a:pPr marL="365760" indent="-365760">
              <a:spcBef>
                <a:spcPts val="0"/>
              </a:spcBef>
            </a:pPr>
            <a:r>
              <a:rPr lang="en-US" sz="3000" dirty="0"/>
              <a:t>The ratio of the diameter of the Sun to the diameter of Earth is </a:t>
            </a:r>
            <a:r>
              <a:rPr lang="en-US" sz="3000" b="1" dirty="0"/>
              <a:t>about</a:t>
            </a:r>
            <a:r>
              <a:rPr lang="en-US" sz="3000" dirty="0"/>
              <a:t> 10</a:t>
            </a:r>
            <a:r>
              <a:rPr lang="en-US" sz="3000" baseline="30000" dirty="0"/>
              <a:t>6</a:t>
            </a:r>
            <a:r>
              <a:rPr lang="en-US" sz="3000" dirty="0"/>
              <a:t>:10</a:t>
            </a:r>
            <a:r>
              <a:rPr lang="en-US" sz="3000" baseline="30000" dirty="0"/>
              <a:t>4</a:t>
            </a:r>
            <a:r>
              <a:rPr lang="en-US" sz="3000" dirty="0"/>
              <a:t>, which is equivalent as a ratio to 10</a:t>
            </a:r>
            <a:r>
              <a:rPr lang="en-US" sz="3000" baseline="30000" dirty="0"/>
              <a:t>2</a:t>
            </a:r>
            <a:r>
              <a:rPr lang="en-US" sz="3000" dirty="0"/>
              <a:t>:1.  </a:t>
            </a:r>
          </a:p>
          <a:p>
            <a:pPr marL="731520" lvl="1" indent="-365760">
              <a:spcBef>
                <a:spcPts val="600"/>
              </a:spcBef>
            </a:pPr>
            <a:r>
              <a:rPr lang="en-US" sz="3000" dirty="0">
                <a:solidFill>
                  <a:srgbClr val="FF0000"/>
                </a:solidFill>
              </a:rPr>
              <a:t>The diameter of the Sun is </a:t>
            </a:r>
            <a:r>
              <a:rPr lang="en-US" sz="3000" b="1" dirty="0">
                <a:solidFill>
                  <a:srgbClr val="FF0000"/>
                </a:solidFill>
              </a:rPr>
              <a:t>about</a:t>
            </a:r>
            <a:r>
              <a:rPr lang="en-US" sz="3000" dirty="0">
                <a:solidFill>
                  <a:srgbClr val="FF0000"/>
                </a:solidFill>
              </a:rPr>
              <a:t> 10</a:t>
            </a:r>
            <a:r>
              <a:rPr lang="en-US" sz="3000" baseline="30000" dirty="0">
                <a:solidFill>
                  <a:srgbClr val="FF0000"/>
                </a:solidFill>
              </a:rPr>
              <a:t>2</a:t>
            </a:r>
            <a:r>
              <a:rPr lang="en-US" sz="3000" dirty="0">
                <a:solidFill>
                  <a:srgbClr val="FF0000"/>
                </a:solidFill>
              </a:rPr>
              <a:t> = 100 times larger than the diameter of Earth.</a:t>
            </a:r>
          </a:p>
          <a:p>
            <a:pPr marL="365760" indent="-365760">
              <a:spcBef>
                <a:spcPts val="600"/>
              </a:spcBef>
            </a:pPr>
            <a:r>
              <a:rPr lang="en-US" sz="3000" dirty="0"/>
              <a:t>The ratio of the distance from the Sun to Earth to the diameter of the Sun is </a:t>
            </a:r>
            <a:r>
              <a:rPr lang="en-US" sz="3000" b="1" dirty="0"/>
              <a:t>about</a:t>
            </a:r>
            <a:r>
              <a:rPr lang="en-US" sz="3000" dirty="0"/>
              <a:t> 10</a:t>
            </a:r>
            <a:r>
              <a:rPr lang="en-US" sz="3000" baseline="30000" dirty="0"/>
              <a:t>8</a:t>
            </a:r>
            <a:r>
              <a:rPr lang="en-US" sz="3000" dirty="0"/>
              <a:t>:10</a:t>
            </a:r>
            <a:r>
              <a:rPr lang="en-US" sz="3000" baseline="30000" dirty="0"/>
              <a:t>6</a:t>
            </a:r>
            <a:r>
              <a:rPr lang="en-US" sz="3000" dirty="0"/>
              <a:t>, which is equivalent to 10</a:t>
            </a:r>
            <a:r>
              <a:rPr lang="en-US" sz="3000" baseline="30000" dirty="0"/>
              <a:t>2</a:t>
            </a:r>
            <a:r>
              <a:rPr lang="en-US" sz="3000" dirty="0"/>
              <a:t>:1.</a:t>
            </a:r>
          </a:p>
          <a:p>
            <a:pPr marL="731520" lvl="1" indent="-365760">
              <a:spcBef>
                <a:spcPts val="600"/>
              </a:spcBef>
            </a:pPr>
            <a:r>
              <a:rPr lang="en-US" sz="3000" dirty="0">
                <a:solidFill>
                  <a:srgbClr val="FF0000"/>
                </a:solidFill>
              </a:rPr>
              <a:t>The distance from the Sun to Earth is </a:t>
            </a:r>
            <a:r>
              <a:rPr lang="en-US" sz="3000" b="1" dirty="0">
                <a:solidFill>
                  <a:srgbClr val="FF0000"/>
                </a:solidFill>
              </a:rPr>
              <a:t>about</a:t>
            </a:r>
            <a:r>
              <a:rPr lang="en-US" sz="3000" dirty="0">
                <a:solidFill>
                  <a:srgbClr val="FF0000"/>
                </a:solidFill>
              </a:rPr>
              <a:t> </a:t>
            </a:r>
            <a:br>
              <a:rPr lang="en-US" sz="3000" dirty="0">
                <a:solidFill>
                  <a:srgbClr val="FF0000"/>
                </a:solidFill>
              </a:rPr>
            </a:br>
            <a:r>
              <a:rPr lang="en-US" sz="3000" dirty="0">
                <a:solidFill>
                  <a:srgbClr val="FF0000"/>
                </a:solidFill>
              </a:rPr>
              <a:t>10</a:t>
            </a:r>
            <a:r>
              <a:rPr lang="en-US" sz="3000" baseline="30000" dirty="0">
                <a:solidFill>
                  <a:srgbClr val="FF0000"/>
                </a:solidFill>
              </a:rPr>
              <a:t>2</a:t>
            </a:r>
            <a:r>
              <a:rPr lang="en-US" sz="3000" dirty="0">
                <a:solidFill>
                  <a:srgbClr val="FF0000"/>
                </a:solidFill>
              </a:rPr>
              <a:t> = 100 times larger than the diameter of </a:t>
            </a:r>
            <a:br>
              <a:rPr lang="en-US" sz="3000" dirty="0">
                <a:solidFill>
                  <a:srgbClr val="FF0000"/>
                </a:solidFill>
              </a:rPr>
            </a:br>
            <a:r>
              <a:rPr lang="en-US" sz="3000" dirty="0">
                <a:solidFill>
                  <a:srgbClr val="FF0000"/>
                </a:solidFill>
              </a:rPr>
              <a:t>the Sun.</a:t>
            </a:r>
          </a:p>
          <a:p>
            <a:endParaRPr lang="en-US" dirty="0"/>
          </a:p>
        </p:txBody>
      </p:sp>
    </p:spTree>
    <p:extLst>
      <p:ext uri="{BB962C8B-B14F-4D97-AF65-F5344CB8AC3E}">
        <p14:creationId xmlns:p14="http://schemas.microsoft.com/office/powerpoint/2010/main" val="244201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normAutofit/>
          </a:bodyPr>
          <a:lstStyle/>
          <a:p>
            <a:r>
              <a:rPr lang="en-US" dirty="0"/>
              <a:t>Activity 2: Earth-Marble Model</a:t>
            </a:r>
          </a:p>
        </p:txBody>
      </p:sp>
      <p:sp>
        <p:nvSpPr>
          <p:cNvPr id="3" name="Content Placeholder 2"/>
          <p:cNvSpPr>
            <a:spLocks noGrp="1"/>
          </p:cNvSpPr>
          <p:nvPr>
            <p:ph idx="1"/>
          </p:nvPr>
        </p:nvSpPr>
        <p:spPr>
          <a:xfrm>
            <a:off x="533400" y="1524000"/>
            <a:ext cx="8153400" cy="4876800"/>
          </a:xfrm>
        </p:spPr>
        <p:txBody>
          <a:bodyPr/>
          <a:lstStyle/>
          <a:p>
            <a:pPr marL="365760" indent="-365760">
              <a:spcBef>
                <a:spcPts val="1200"/>
              </a:spcBef>
            </a:pPr>
            <a:r>
              <a:rPr lang="en-US" sz="3200" dirty="0"/>
              <a:t>The diameter of a marble is </a:t>
            </a:r>
            <a:r>
              <a:rPr lang="en-US" sz="3200" b="1" dirty="0"/>
              <a:t>about</a:t>
            </a:r>
            <a:r>
              <a:rPr lang="en-US" sz="3200" dirty="0"/>
              <a:t> 1 cm.</a:t>
            </a:r>
          </a:p>
          <a:p>
            <a:pPr marL="365760" indent="-365760">
              <a:spcBef>
                <a:spcPts val="1200"/>
              </a:spcBef>
            </a:pPr>
            <a:r>
              <a:rPr lang="en-US" sz="3200" b="1" dirty="0"/>
              <a:t>Approximately</a:t>
            </a:r>
            <a:r>
              <a:rPr lang="en-US" sz="3200" b="1" i="1" dirty="0"/>
              <a:t> </a:t>
            </a:r>
            <a:r>
              <a:rPr lang="en-US" sz="3200" dirty="0"/>
              <a:t>how large and far from Earth would the Sun need to be in a scale model in which a marble represents Earth?</a:t>
            </a:r>
          </a:p>
          <a:p>
            <a:endParaRPr lang="en-US" dirty="0"/>
          </a:p>
          <a:p>
            <a:endParaRPr lang="en-US" dirty="0"/>
          </a:p>
        </p:txBody>
      </p:sp>
    </p:spTree>
    <p:extLst>
      <p:ext uri="{BB962C8B-B14F-4D97-AF65-F5344CB8AC3E}">
        <p14:creationId xmlns:p14="http://schemas.microsoft.com/office/powerpoint/2010/main" val="3801243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r>
              <a:rPr lang="en-US" dirty="0"/>
              <a:t>Activity 2: Summary</a:t>
            </a:r>
          </a:p>
        </p:txBody>
      </p:sp>
      <p:sp>
        <p:nvSpPr>
          <p:cNvPr id="3" name="Content Placeholder 2"/>
          <p:cNvSpPr>
            <a:spLocks noGrp="1"/>
          </p:cNvSpPr>
          <p:nvPr>
            <p:ph idx="1"/>
          </p:nvPr>
        </p:nvSpPr>
        <p:spPr>
          <a:xfrm>
            <a:off x="457200" y="1295400"/>
            <a:ext cx="8229600" cy="4876800"/>
          </a:xfrm>
        </p:spPr>
        <p:txBody>
          <a:bodyPr/>
          <a:lstStyle/>
          <a:p>
            <a:pPr marL="365760" indent="-365760">
              <a:spcBef>
                <a:spcPts val="1200"/>
              </a:spcBef>
            </a:pPr>
            <a:r>
              <a:rPr lang="en-US" sz="3200" dirty="0"/>
              <a:t>The diameter of a marble is </a:t>
            </a:r>
            <a:r>
              <a:rPr lang="en-US" sz="3200" b="1" dirty="0"/>
              <a:t>about</a:t>
            </a:r>
            <a:r>
              <a:rPr lang="en-US" sz="3200" dirty="0"/>
              <a:t> 1 cm.</a:t>
            </a:r>
          </a:p>
          <a:p>
            <a:pPr marL="365760" indent="-365760">
              <a:spcBef>
                <a:spcPts val="1200"/>
              </a:spcBef>
            </a:pPr>
            <a:r>
              <a:rPr lang="en-US" sz="3200" b="1" dirty="0"/>
              <a:t>Approximately</a:t>
            </a:r>
            <a:r>
              <a:rPr lang="en-US" sz="3200" b="1" i="1" dirty="0"/>
              <a:t> </a:t>
            </a:r>
            <a:r>
              <a:rPr lang="en-US" sz="3200" dirty="0"/>
              <a:t>how large and far from Earth would the Sun need to be in a scale model in which a marble represents Earth?</a:t>
            </a:r>
          </a:p>
          <a:p>
            <a:pPr marL="731520" indent="-365760">
              <a:spcBef>
                <a:spcPts val="1200"/>
              </a:spcBef>
            </a:pPr>
            <a:r>
              <a:rPr lang="en-US" sz="3200" dirty="0">
                <a:solidFill>
                  <a:srgbClr val="FF0000"/>
                </a:solidFill>
              </a:rPr>
              <a:t>In a scale model, if Earth were a marble (with a 1 cm diameter), the Sun would be a boulder (with a diameter of </a:t>
            </a:r>
            <a:r>
              <a:rPr lang="en-US" sz="3200" b="1" dirty="0">
                <a:solidFill>
                  <a:srgbClr val="FF0000"/>
                </a:solidFill>
              </a:rPr>
              <a:t>about</a:t>
            </a:r>
            <a:r>
              <a:rPr lang="en-US" sz="3200" dirty="0">
                <a:solidFill>
                  <a:srgbClr val="FF0000"/>
                </a:solidFill>
              </a:rPr>
              <a:t> 100 x </a:t>
            </a:r>
            <a:br>
              <a:rPr lang="en-US" sz="3200" dirty="0">
                <a:solidFill>
                  <a:srgbClr val="FF0000"/>
                </a:solidFill>
              </a:rPr>
            </a:br>
            <a:r>
              <a:rPr lang="en-US" sz="3200" dirty="0">
                <a:solidFill>
                  <a:srgbClr val="FF0000"/>
                </a:solidFill>
              </a:rPr>
              <a:t>1 cm = 1 m) at a distance of </a:t>
            </a:r>
            <a:r>
              <a:rPr lang="en-US" sz="3200" b="1" dirty="0">
                <a:solidFill>
                  <a:srgbClr val="FF0000"/>
                </a:solidFill>
              </a:rPr>
              <a:t>about</a:t>
            </a:r>
            <a:r>
              <a:rPr lang="en-US" sz="3200" dirty="0">
                <a:solidFill>
                  <a:srgbClr val="FF0000"/>
                </a:solidFill>
              </a:rPr>
              <a:t> 100 x </a:t>
            </a:r>
            <a:br>
              <a:rPr lang="en-US" sz="3200" dirty="0">
                <a:solidFill>
                  <a:srgbClr val="FF0000"/>
                </a:solidFill>
              </a:rPr>
            </a:br>
            <a:r>
              <a:rPr lang="en-US" sz="3200" dirty="0">
                <a:solidFill>
                  <a:srgbClr val="FF0000"/>
                </a:solidFill>
              </a:rPr>
              <a:t>1 m = 100 m from Earth.</a:t>
            </a:r>
          </a:p>
          <a:p>
            <a:endParaRPr lang="en-US" dirty="0"/>
          </a:p>
          <a:p>
            <a:endParaRPr lang="en-US" dirty="0"/>
          </a:p>
        </p:txBody>
      </p:sp>
    </p:spTree>
    <p:extLst>
      <p:ext uri="{BB962C8B-B14F-4D97-AF65-F5344CB8AC3E}">
        <p14:creationId xmlns:p14="http://schemas.microsoft.com/office/powerpoint/2010/main" val="3801243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lstStyle/>
          <a:p>
            <a:r>
              <a:rPr lang="en-US" dirty="0"/>
              <a:t>Activity 3: Experience the Scale!</a:t>
            </a:r>
          </a:p>
        </p:txBody>
      </p:sp>
      <p:sp>
        <p:nvSpPr>
          <p:cNvPr id="3" name="Content Placeholder 2"/>
          <p:cNvSpPr>
            <a:spLocks noGrp="1"/>
          </p:cNvSpPr>
          <p:nvPr>
            <p:ph idx="1"/>
          </p:nvPr>
        </p:nvSpPr>
        <p:spPr>
          <a:xfrm>
            <a:off x="609600" y="1447800"/>
            <a:ext cx="8229600" cy="4876800"/>
          </a:xfrm>
        </p:spPr>
        <p:txBody>
          <a:bodyPr/>
          <a:lstStyle/>
          <a:p>
            <a:pPr marL="0" indent="0">
              <a:spcBef>
                <a:spcPts val="1200"/>
              </a:spcBef>
              <a:buNone/>
            </a:pPr>
            <a:r>
              <a:rPr lang="en-US" sz="3200" dirty="0"/>
              <a:t>To experience the scale of the Earth-Sun system, let’s head outside and create a scale model.</a:t>
            </a:r>
          </a:p>
          <a:p>
            <a:pPr marL="0" indent="0">
              <a:spcBef>
                <a:spcPts val="1200"/>
              </a:spcBef>
              <a:buNone/>
            </a:pPr>
            <a:r>
              <a:rPr lang="en-US" sz="3200" dirty="0"/>
              <a:t>Bring your science notebooks and pens with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dirty="0"/>
              <a:t>Trends in Reflections</a:t>
            </a:r>
          </a:p>
        </p:txBody>
      </p:sp>
      <p:graphicFrame>
        <p:nvGraphicFramePr>
          <p:cNvPr id="6" name="Content Placeholder 4"/>
          <p:cNvGraphicFramePr>
            <a:graphicFrameLocks/>
          </p:cNvGraphicFramePr>
          <p:nvPr>
            <p:extLst/>
          </p:nvPr>
        </p:nvGraphicFramePr>
        <p:xfrm>
          <a:off x="533400" y="1295400"/>
          <a:ext cx="8077200" cy="5029200"/>
        </p:xfrm>
        <a:graphic>
          <a:graphicData uri="http://schemas.openxmlformats.org/drawingml/2006/table">
            <a:tbl>
              <a:tblPr firstRow="1" bandRow="1">
                <a:tableStyleId>{5C22544A-7EE6-4342-B048-85BDC9FD1C3A}</a:tableStyleId>
              </a:tblPr>
              <a:tblGrid>
                <a:gridCol w="4218552">
                  <a:extLst>
                    <a:ext uri="{9D8B030D-6E8A-4147-A177-3AD203B41FA5}">
                      <a16:colId xmlns:a16="http://schemas.microsoft.com/office/drawing/2014/main" val="20000"/>
                    </a:ext>
                  </a:extLst>
                </a:gridCol>
                <a:gridCol w="3858648">
                  <a:extLst>
                    <a:ext uri="{9D8B030D-6E8A-4147-A177-3AD203B41FA5}">
                      <a16:colId xmlns:a16="http://schemas.microsoft.com/office/drawing/2014/main" val="20001"/>
                    </a:ext>
                  </a:extLst>
                </a:gridCol>
              </a:tblGrid>
              <a:tr h="456561">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772641">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790201">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790201">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702401">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790201">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72699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58811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Activity 3: The Power of Powers of 10</a:t>
            </a:r>
          </a:p>
        </p:txBody>
      </p:sp>
      <p:sp>
        <p:nvSpPr>
          <p:cNvPr id="3" name="Content Placeholder 2"/>
          <p:cNvSpPr>
            <a:spLocks noGrp="1"/>
          </p:cNvSpPr>
          <p:nvPr>
            <p:ph idx="1"/>
          </p:nvPr>
        </p:nvSpPr>
        <p:spPr>
          <a:xfrm>
            <a:off x="609600" y="1524000"/>
            <a:ext cx="8077200" cy="4876800"/>
          </a:xfrm>
        </p:spPr>
        <p:txBody>
          <a:bodyPr/>
          <a:lstStyle/>
          <a:p>
            <a:pPr marL="365760" indent="-365760">
              <a:spcBef>
                <a:spcPts val="1200"/>
              </a:spcBef>
            </a:pPr>
            <a:r>
              <a:rPr lang="en-US" sz="3200" dirty="0"/>
              <a:t>Scientists use powers of 10 to quickly and easily track the difference in scale between various elements of a system so they can determine which features are relevant and which are not.</a:t>
            </a:r>
          </a:p>
          <a:p>
            <a:pPr marL="365760" indent="-365760">
              <a:spcBef>
                <a:spcPts val="1200"/>
              </a:spcBef>
            </a:pPr>
            <a:r>
              <a:rPr lang="en-US" sz="3200" dirty="0"/>
              <a:t>Estimating large numbers by powers of 10 makes it easy to compute ratios and compare large numbers, but we sacrifice accuracy for convenience.</a:t>
            </a:r>
            <a:endParaRPr lang="en-US" dirty="0"/>
          </a:p>
          <a:p>
            <a:endParaRPr lang="en-US" dirty="0"/>
          </a:p>
        </p:txBody>
      </p:sp>
    </p:spTree>
    <p:extLst>
      <p:ext uri="{BB962C8B-B14F-4D97-AF65-F5344CB8AC3E}">
        <p14:creationId xmlns:p14="http://schemas.microsoft.com/office/powerpoint/2010/main" val="3700623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990600"/>
          </a:xfrm>
        </p:spPr>
        <p:txBody>
          <a:bodyPr>
            <a:noAutofit/>
          </a:bodyPr>
          <a:lstStyle/>
          <a:p>
            <a:r>
              <a:rPr lang="en-US" sz="3800" dirty="0"/>
              <a:t>Activity 4: A Scale Model of the Solar System</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524000"/>
            <a:ext cx="8229600" cy="4114800"/>
          </a:xfrm>
        </p:spPr>
      </p:pic>
      <p:sp>
        <p:nvSpPr>
          <p:cNvPr id="6" name="TextBox 5"/>
          <p:cNvSpPr txBox="1"/>
          <p:nvPr/>
        </p:nvSpPr>
        <p:spPr>
          <a:xfrm>
            <a:off x="3810000" y="6172200"/>
            <a:ext cx="4876800" cy="369332"/>
          </a:xfrm>
          <a:prstGeom prst="rect">
            <a:avLst/>
          </a:prstGeom>
          <a:noFill/>
        </p:spPr>
        <p:txBody>
          <a:bodyPr wrap="square" rtlCol="0">
            <a:spAutoFit/>
          </a:bodyPr>
          <a:lstStyle/>
          <a:p>
            <a:r>
              <a:rPr lang="en-US" dirty="0">
                <a:solidFill>
                  <a:srgbClr val="0070C0"/>
                </a:solidFill>
                <a:latin typeface="Calibri" pitchFamily="34" charset="0"/>
              </a:rPr>
              <a:t>Link to video clip: </a:t>
            </a:r>
            <a:r>
              <a:rPr lang="en-US" dirty="0">
                <a:solidFill>
                  <a:srgbClr val="0070C0"/>
                </a:solidFill>
                <a:latin typeface="Calibri" pitchFamily="34" charset="0"/>
                <a:hlinkClick r:id="rId4"/>
              </a:rPr>
              <a:t>https://vimeo.com/139407849</a:t>
            </a:r>
            <a:endParaRPr lang="en-US" dirty="0">
              <a:solidFill>
                <a:srgbClr val="0070C0"/>
              </a:solidFill>
              <a:latin typeface="Calibri" pitchFamily="34" charset="0"/>
            </a:endParaRPr>
          </a:p>
        </p:txBody>
      </p:sp>
      <p:sp>
        <p:nvSpPr>
          <p:cNvPr id="5" name="TextBox 4"/>
          <p:cNvSpPr txBox="1"/>
          <p:nvPr/>
        </p:nvSpPr>
        <p:spPr>
          <a:xfrm>
            <a:off x="5715000" y="5638800"/>
            <a:ext cx="2971800" cy="246221"/>
          </a:xfrm>
          <a:prstGeom prst="rect">
            <a:avLst/>
          </a:prstGeom>
          <a:noFill/>
        </p:spPr>
        <p:txBody>
          <a:bodyPr wrap="square" rtlCol="0">
            <a:spAutoFit/>
          </a:bodyPr>
          <a:lstStyle/>
          <a:p>
            <a:pPr algn="r"/>
            <a:r>
              <a:rPr lang="en-US" sz="1000" dirty="0">
                <a:solidFill>
                  <a:srgbClr val="292934"/>
                </a:solidFill>
              </a:rPr>
              <a:t>Courtesy of Alex Gorosh and Wylie Overstreet</a:t>
            </a:r>
            <a:endParaRPr lang="en-US" dirty="0">
              <a:solidFill>
                <a:srgbClr val="292934"/>
              </a:solidFill>
            </a:endParaRPr>
          </a:p>
        </p:txBody>
      </p:sp>
    </p:spTree>
    <p:extLst>
      <p:ext uri="{BB962C8B-B14F-4D97-AF65-F5344CB8AC3E}">
        <p14:creationId xmlns:p14="http://schemas.microsoft.com/office/powerpoint/2010/main" val="464477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534400" cy="990600"/>
          </a:xfrm>
        </p:spPr>
        <p:txBody>
          <a:bodyPr>
            <a:noAutofit/>
          </a:bodyPr>
          <a:lstStyle/>
          <a:p>
            <a:r>
              <a:rPr lang="en-US" sz="3800" dirty="0"/>
              <a:t>Reflect: Content Deepening Focus Question 1</a:t>
            </a:r>
          </a:p>
        </p:txBody>
      </p:sp>
      <p:sp>
        <p:nvSpPr>
          <p:cNvPr id="3" name="Content Placeholder 2"/>
          <p:cNvSpPr>
            <a:spLocks noGrp="1"/>
          </p:cNvSpPr>
          <p:nvPr>
            <p:ph idx="1"/>
          </p:nvPr>
        </p:nvSpPr>
        <p:spPr>
          <a:xfrm>
            <a:off x="381000" y="1295400"/>
            <a:ext cx="8763000" cy="1447800"/>
          </a:xfrm>
        </p:spPr>
        <p:txBody>
          <a:bodyPr/>
          <a:lstStyle/>
          <a:p>
            <a:pPr marL="0" indent="0">
              <a:buNone/>
            </a:pPr>
            <a:r>
              <a:rPr lang="en-US" sz="3200" dirty="0"/>
              <a:t>Approximately how large and far from Earth would the Sun need to be in a scale model in which a marble represents Earth? </a:t>
            </a:r>
            <a:r>
              <a:rPr lang="en-US" sz="3200" dirty="0">
                <a:solidFill>
                  <a:srgbClr val="FF0000"/>
                </a:solidFill>
              </a:rPr>
              <a:t>How do you know?</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3034214"/>
            <a:ext cx="3562350" cy="3347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352800" y="6400801"/>
            <a:ext cx="2895600" cy="246221"/>
          </a:xfrm>
          <a:prstGeom prst="rect">
            <a:avLst/>
          </a:prstGeom>
          <a:noFill/>
        </p:spPr>
        <p:txBody>
          <a:bodyPr wrap="square" rtlCol="0">
            <a:spAutoFit/>
          </a:bodyPr>
          <a:lstStyle/>
          <a:p>
            <a:pPr algn="ctr"/>
            <a:r>
              <a:rPr lang="en-US" sz="1000" dirty="0">
                <a:solidFill>
                  <a:srgbClr val="292934"/>
                </a:solidFill>
              </a:rPr>
              <a:t>Image courtesy of NASA, Visible Earth Project</a:t>
            </a:r>
            <a:endParaRPr lang="en-US" dirty="0">
              <a:solidFill>
                <a:srgbClr val="292934"/>
              </a:solidFill>
            </a:endParaRPr>
          </a:p>
        </p:txBody>
      </p:sp>
    </p:spTree>
    <p:extLst>
      <p:ext uri="{BB962C8B-B14F-4D97-AF65-F5344CB8AC3E}">
        <p14:creationId xmlns:p14="http://schemas.microsoft.com/office/powerpoint/2010/main" val="3219929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a:t>Content Deepening: Focus Question 2</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52600" y="1828800"/>
            <a:ext cx="5227324" cy="4744802"/>
          </a:xfrm>
        </p:spPr>
      </p:pic>
      <p:sp>
        <p:nvSpPr>
          <p:cNvPr id="5" name="TextBox 4"/>
          <p:cNvSpPr txBox="1"/>
          <p:nvPr/>
        </p:nvSpPr>
        <p:spPr>
          <a:xfrm>
            <a:off x="609600" y="1447800"/>
            <a:ext cx="8001000" cy="1938992"/>
          </a:xfrm>
          <a:prstGeom prst="rect">
            <a:avLst/>
          </a:prstGeom>
          <a:noFill/>
        </p:spPr>
        <p:txBody>
          <a:bodyPr wrap="square" rtlCol="0">
            <a:spAutoFit/>
          </a:bodyPr>
          <a:lstStyle/>
          <a:p>
            <a:r>
              <a:rPr lang="en-US" sz="3200" dirty="0">
                <a:solidFill>
                  <a:srgbClr val="292934"/>
                </a:solidFill>
                <a:latin typeface="Calibri" pitchFamily="34" charset="0"/>
              </a:rPr>
              <a:t>What objects could </a:t>
            </a:r>
            <a:r>
              <a:rPr lang="en-US" sz="3200" b="1" dirty="0">
                <a:solidFill>
                  <a:srgbClr val="292934"/>
                </a:solidFill>
                <a:latin typeface="Calibri" pitchFamily="34" charset="0"/>
              </a:rPr>
              <a:t>most accurately</a:t>
            </a:r>
            <a:r>
              <a:rPr lang="en-US" sz="3200" dirty="0">
                <a:solidFill>
                  <a:srgbClr val="292934"/>
                </a:solidFill>
                <a:latin typeface="Calibri" pitchFamily="34" charset="0"/>
              </a:rPr>
              <a:t> represent the Sun and Earth in a scale model in which Earth’s orbit fit just inside your classroom?</a:t>
            </a:r>
          </a:p>
          <a:p>
            <a:endParaRPr lang="en-US" sz="2400" dirty="0">
              <a:solidFill>
                <a:srgbClr val="292934"/>
              </a:solidFill>
              <a:latin typeface="Calibri" pitchFamily="34" charset="0"/>
            </a:endParaRPr>
          </a:p>
        </p:txBody>
      </p:sp>
    </p:spTree>
    <p:extLst>
      <p:ext uri="{BB962C8B-B14F-4D97-AF65-F5344CB8AC3E}">
        <p14:creationId xmlns:p14="http://schemas.microsoft.com/office/powerpoint/2010/main" val="3964460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77200" cy="990600"/>
          </a:xfrm>
        </p:spPr>
        <p:txBody>
          <a:bodyPr>
            <a:normAutofit/>
          </a:bodyPr>
          <a:lstStyle/>
          <a:p>
            <a:r>
              <a:rPr lang="en-US" dirty="0"/>
              <a:t>Activity 5: Creating an Earth-Sun Model</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52600" y="1524000"/>
            <a:ext cx="5227324" cy="4744802"/>
          </a:xfrm>
        </p:spPr>
      </p:pic>
      <p:sp>
        <p:nvSpPr>
          <p:cNvPr id="3" name="Rectangle 2"/>
          <p:cNvSpPr/>
          <p:nvPr/>
        </p:nvSpPr>
        <p:spPr>
          <a:xfrm>
            <a:off x="1295400" y="1447800"/>
            <a:ext cx="6324600" cy="487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024926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990600"/>
          </a:xfrm>
        </p:spPr>
        <p:txBody>
          <a:bodyPr>
            <a:normAutofit/>
          </a:bodyPr>
          <a:lstStyle/>
          <a:p>
            <a:r>
              <a:rPr lang="en-US" dirty="0"/>
              <a:t>Activity 5: A Model Sun</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52600" y="1828800"/>
            <a:ext cx="5227324" cy="4744802"/>
          </a:xfrm>
        </p:spPr>
      </p:pic>
      <p:sp>
        <p:nvSpPr>
          <p:cNvPr id="5" name="Content Placeholder 2"/>
          <p:cNvSpPr txBox="1">
            <a:spLocks/>
          </p:cNvSpPr>
          <p:nvPr/>
        </p:nvSpPr>
        <p:spPr bwMode="auto">
          <a:xfrm>
            <a:off x="533400" y="1371600"/>
            <a:ext cx="8305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365760" indent="-365760">
              <a:spcBef>
                <a:spcPts val="800"/>
              </a:spcBef>
              <a:buClr>
                <a:srgbClr val="93A299"/>
              </a:buClr>
            </a:pPr>
            <a:r>
              <a:rPr lang="en-US" sz="2800" b="1" dirty="0">
                <a:solidFill>
                  <a:srgbClr val="292934"/>
                </a:solidFill>
              </a:rPr>
              <a:t>Earth’s orbit: </a:t>
            </a:r>
            <a:r>
              <a:rPr lang="en-US" sz="2800" dirty="0">
                <a:solidFill>
                  <a:srgbClr val="292934"/>
                </a:solidFill>
              </a:rPr>
              <a:t>If the shortest dimension of the classroom is 8 m across, then an orbit with a 4 m radius would just fit in the classroom.</a:t>
            </a:r>
          </a:p>
          <a:p>
            <a:pPr marL="365760" indent="-365760">
              <a:spcBef>
                <a:spcPts val="800"/>
              </a:spcBef>
              <a:buClr>
                <a:srgbClr val="93A299"/>
              </a:buClr>
            </a:pPr>
            <a:r>
              <a:rPr lang="en-US" sz="2800" b="1" dirty="0">
                <a:solidFill>
                  <a:srgbClr val="292934"/>
                </a:solidFill>
              </a:rPr>
              <a:t>Earth-Sun distance: </a:t>
            </a:r>
            <a:r>
              <a:rPr lang="en-US" sz="2800" dirty="0">
                <a:solidFill>
                  <a:srgbClr val="292934"/>
                </a:solidFill>
              </a:rPr>
              <a:t>This distance needs to be about 100 times larger than the diameter of the model Sun.</a:t>
            </a:r>
          </a:p>
          <a:p>
            <a:pPr marL="365760" indent="-365760">
              <a:spcBef>
                <a:spcPts val="800"/>
              </a:spcBef>
              <a:buClr>
                <a:srgbClr val="93A299"/>
              </a:buClr>
            </a:pPr>
            <a:r>
              <a:rPr lang="en-US" sz="2800" b="1" dirty="0">
                <a:solidFill>
                  <a:srgbClr val="292934"/>
                </a:solidFill>
              </a:rPr>
              <a:t>Sun diameter: </a:t>
            </a:r>
            <a:r>
              <a:rPr lang="en-US" sz="2800" dirty="0">
                <a:solidFill>
                  <a:srgbClr val="292934"/>
                </a:solidFill>
              </a:rPr>
              <a:t>If 100 model Suns placed side by side total 4 m, then each model Sun should have a diameter of 4 cm (100 x 4 cm = 400 cm = 4 m).</a:t>
            </a:r>
          </a:p>
          <a:p>
            <a:pPr marL="365760" indent="-365760">
              <a:spcBef>
                <a:spcPts val="800"/>
              </a:spcBef>
              <a:buClr>
                <a:srgbClr val="93A299"/>
              </a:buClr>
            </a:pPr>
            <a:r>
              <a:rPr lang="en-US" sz="2800" b="1" dirty="0">
                <a:solidFill>
                  <a:srgbClr val="FF0000"/>
                </a:solidFill>
              </a:rPr>
              <a:t>Key point: </a:t>
            </a:r>
            <a:r>
              <a:rPr lang="en-US" sz="2800" dirty="0">
                <a:solidFill>
                  <a:srgbClr val="292934"/>
                </a:solidFill>
              </a:rPr>
              <a:t>For Earth’s orbit to fit your classroom, you’d need something like a small appliance </a:t>
            </a:r>
            <a:r>
              <a:rPr lang="en-US" sz="2800" dirty="0" err="1">
                <a:solidFill>
                  <a:srgbClr val="292934"/>
                </a:solidFill>
              </a:rPr>
              <a:t>lightbulb</a:t>
            </a:r>
            <a:r>
              <a:rPr lang="en-US" sz="2800" dirty="0">
                <a:solidFill>
                  <a:srgbClr val="292934"/>
                </a:solidFill>
              </a:rPr>
              <a:t> to represent the Sun.</a:t>
            </a:r>
          </a:p>
        </p:txBody>
      </p:sp>
    </p:spTree>
    <p:extLst>
      <p:ext uri="{BB962C8B-B14F-4D97-AF65-F5344CB8AC3E}">
        <p14:creationId xmlns:p14="http://schemas.microsoft.com/office/powerpoint/2010/main" val="35782854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990600"/>
          </a:xfrm>
        </p:spPr>
        <p:txBody>
          <a:bodyPr>
            <a:noAutofit/>
          </a:bodyPr>
          <a:lstStyle/>
          <a:p>
            <a:r>
              <a:rPr lang="en-US" sz="3600" dirty="0"/>
              <a:t>Activity 5: Working with Ratios and Unknowns </a:t>
            </a:r>
          </a:p>
        </p:txBody>
      </p:sp>
      <p:sp>
        <p:nvSpPr>
          <p:cNvPr id="3" name="Content Placeholder 2"/>
          <p:cNvSpPr>
            <a:spLocks noGrp="1"/>
          </p:cNvSpPr>
          <p:nvPr>
            <p:ph idx="1"/>
          </p:nvPr>
        </p:nvSpPr>
        <p:spPr>
          <a:xfrm>
            <a:off x="457200" y="1295400"/>
            <a:ext cx="8382000" cy="5334000"/>
          </a:xfrm>
        </p:spPr>
        <p:txBody>
          <a:bodyPr/>
          <a:lstStyle/>
          <a:p>
            <a:pPr marL="365760" indent="-365760"/>
            <a:r>
              <a:rPr lang="en-US" sz="2800" dirty="0"/>
              <a:t>For a 4-meter-radius classroom orbit, the diameter of the model Sun (in meters) is an unknown </a:t>
            </a:r>
            <a:r>
              <a:rPr lang="en-US" sz="2800" i="1" dirty="0"/>
              <a:t>D</a:t>
            </a:r>
            <a:r>
              <a:rPr lang="en-US" sz="2800" dirty="0"/>
              <a:t>.</a:t>
            </a:r>
          </a:p>
          <a:p>
            <a:pPr>
              <a:buNone/>
            </a:pPr>
            <a:endParaRPr lang="en-US" dirty="0">
              <a:solidFill>
                <a:schemeClr val="tx2"/>
              </a:solidFill>
            </a:endParaRPr>
          </a:p>
          <a:p>
            <a:endParaRPr lang="en-US" dirty="0">
              <a:solidFill>
                <a:schemeClr val="tx2"/>
              </a:solidFill>
            </a:endParaRPr>
          </a:p>
          <a:p>
            <a:pPr>
              <a:buNone/>
            </a:pPr>
            <a:endParaRPr lang="en-US" dirty="0">
              <a:solidFill>
                <a:schemeClr val="tx2"/>
              </a:solidFill>
            </a:endParaRPr>
          </a:p>
          <a:p>
            <a:pPr>
              <a:buNone/>
            </a:pPr>
            <a:endParaRPr lang="en-US" dirty="0">
              <a:solidFill>
                <a:schemeClr val="tx2"/>
              </a:solidFill>
            </a:endParaRPr>
          </a:p>
          <a:p>
            <a:endParaRPr lang="en-US" dirty="0">
              <a:solidFill>
                <a:schemeClr val="tx2"/>
              </a:solidFill>
            </a:endParaRPr>
          </a:p>
          <a:p>
            <a:endParaRPr lang="en-US" dirty="0">
              <a:solidFill>
                <a:schemeClr val="tx2"/>
              </a:solidFill>
            </a:endParaRPr>
          </a:p>
          <a:p>
            <a:endParaRPr lang="en-US" dirty="0">
              <a:solidFill>
                <a:schemeClr val="tx2"/>
              </a:solidFill>
            </a:endParaRPr>
          </a:p>
          <a:p>
            <a:pPr marL="365760" indent="-365760"/>
            <a:r>
              <a:rPr lang="en-US" sz="2800" b="1" dirty="0">
                <a:solidFill>
                  <a:srgbClr val="FF0000"/>
                </a:solidFill>
              </a:rPr>
              <a:t>Remember: </a:t>
            </a:r>
            <a:r>
              <a:rPr lang="en-US" sz="2800" dirty="0"/>
              <a:t>For Earth’s orbit to fit in your classroom, you’d need something like a small appliance </a:t>
            </a:r>
            <a:r>
              <a:rPr lang="en-US" sz="2800" dirty="0" err="1"/>
              <a:t>lightbulb</a:t>
            </a:r>
            <a:r>
              <a:rPr lang="en-US" sz="2800" dirty="0"/>
              <a:t> to represent the Sun.</a:t>
            </a:r>
          </a:p>
        </p:txBody>
      </p:sp>
      <p:sp>
        <p:nvSpPr>
          <p:cNvPr id="4" name="TextBox 3"/>
          <p:cNvSpPr txBox="1"/>
          <p:nvPr/>
        </p:nvSpPr>
        <p:spPr>
          <a:xfrm>
            <a:off x="838200" y="2514600"/>
            <a:ext cx="1371600" cy="707886"/>
          </a:xfrm>
          <a:prstGeom prst="rect">
            <a:avLst/>
          </a:prstGeom>
          <a:noFill/>
          <a:ln>
            <a:solidFill>
              <a:schemeClr val="tx1"/>
            </a:solidFill>
          </a:ln>
        </p:spPr>
        <p:txBody>
          <a:bodyPr wrap="square" rtlCol="0">
            <a:spAutoFit/>
          </a:bodyPr>
          <a:lstStyle/>
          <a:p>
            <a:pPr algn="ctr"/>
            <a:r>
              <a:rPr lang="en-US" sz="2000" dirty="0">
                <a:solidFill>
                  <a:srgbClr val="292934"/>
                </a:solidFill>
                <a:latin typeface="Calibri" pitchFamily="34" charset="0"/>
              </a:rPr>
              <a:t>Model Sun</a:t>
            </a:r>
          </a:p>
          <a:p>
            <a:pPr algn="ctr"/>
            <a:r>
              <a:rPr lang="en-US" sz="2000" dirty="0">
                <a:solidFill>
                  <a:srgbClr val="292934"/>
                </a:solidFill>
                <a:latin typeface="Calibri" pitchFamily="34" charset="0"/>
              </a:rPr>
              <a:t>Diameter</a:t>
            </a:r>
          </a:p>
        </p:txBody>
      </p:sp>
      <p:sp>
        <p:nvSpPr>
          <p:cNvPr id="5" name="TextBox 4"/>
          <p:cNvSpPr txBox="1"/>
          <p:nvPr/>
        </p:nvSpPr>
        <p:spPr>
          <a:xfrm>
            <a:off x="2895600" y="2514600"/>
            <a:ext cx="1524000" cy="707886"/>
          </a:xfrm>
          <a:prstGeom prst="rect">
            <a:avLst/>
          </a:prstGeom>
          <a:noFill/>
          <a:ln>
            <a:solidFill>
              <a:schemeClr val="tx1"/>
            </a:solidFill>
          </a:ln>
        </p:spPr>
        <p:txBody>
          <a:bodyPr wrap="square" rtlCol="0">
            <a:spAutoFit/>
          </a:bodyPr>
          <a:lstStyle/>
          <a:p>
            <a:pPr algn="ctr"/>
            <a:r>
              <a:rPr lang="en-US" sz="2000" dirty="0">
                <a:solidFill>
                  <a:srgbClr val="292934"/>
                </a:solidFill>
                <a:latin typeface="Calibri" pitchFamily="34" charset="0"/>
              </a:rPr>
              <a:t>Model Orbit</a:t>
            </a:r>
          </a:p>
          <a:p>
            <a:pPr algn="ctr"/>
            <a:r>
              <a:rPr lang="en-US" sz="2000" dirty="0">
                <a:solidFill>
                  <a:srgbClr val="292934"/>
                </a:solidFill>
                <a:latin typeface="Calibri" pitchFamily="34" charset="0"/>
              </a:rPr>
              <a:t>Radius</a:t>
            </a:r>
          </a:p>
        </p:txBody>
      </p:sp>
      <p:sp>
        <p:nvSpPr>
          <p:cNvPr id="6" name="TextBox 5"/>
          <p:cNvSpPr txBox="1"/>
          <p:nvPr/>
        </p:nvSpPr>
        <p:spPr>
          <a:xfrm>
            <a:off x="5029200" y="2514600"/>
            <a:ext cx="1371600" cy="707886"/>
          </a:xfrm>
          <a:prstGeom prst="rect">
            <a:avLst/>
          </a:prstGeom>
          <a:noFill/>
          <a:ln>
            <a:solidFill>
              <a:schemeClr val="tx1"/>
            </a:solidFill>
          </a:ln>
        </p:spPr>
        <p:txBody>
          <a:bodyPr wrap="square" rtlCol="0">
            <a:spAutoFit/>
          </a:bodyPr>
          <a:lstStyle/>
          <a:p>
            <a:pPr algn="ctr"/>
            <a:r>
              <a:rPr lang="en-US" sz="2000" dirty="0">
                <a:solidFill>
                  <a:srgbClr val="292934"/>
                </a:solidFill>
                <a:latin typeface="Calibri" pitchFamily="34" charset="0"/>
              </a:rPr>
              <a:t>Actual Sun</a:t>
            </a:r>
          </a:p>
          <a:p>
            <a:pPr algn="ctr"/>
            <a:r>
              <a:rPr lang="en-US" sz="2000" dirty="0">
                <a:solidFill>
                  <a:srgbClr val="292934"/>
                </a:solidFill>
                <a:latin typeface="Calibri" pitchFamily="34" charset="0"/>
              </a:rPr>
              <a:t>Diameter</a:t>
            </a:r>
          </a:p>
        </p:txBody>
      </p:sp>
      <p:sp>
        <p:nvSpPr>
          <p:cNvPr id="7" name="TextBox 6"/>
          <p:cNvSpPr txBox="1"/>
          <p:nvPr/>
        </p:nvSpPr>
        <p:spPr>
          <a:xfrm>
            <a:off x="7086600" y="2514600"/>
            <a:ext cx="1581150" cy="707886"/>
          </a:xfrm>
          <a:prstGeom prst="rect">
            <a:avLst/>
          </a:prstGeom>
          <a:noFill/>
          <a:ln>
            <a:solidFill>
              <a:schemeClr val="tx1"/>
            </a:solidFill>
          </a:ln>
        </p:spPr>
        <p:txBody>
          <a:bodyPr wrap="square" rtlCol="0">
            <a:spAutoFit/>
          </a:bodyPr>
          <a:lstStyle/>
          <a:p>
            <a:pPr algn="ctr"/>
            <a:r>
              <a:rPr lang="en-US" sz="2000" dirty="0">
                <a:solidFill>
                  <a:srgbClr val="292934"/>
                </a:solidFill>
                <a:latin typeface="Calibri" pitchFamily="34" charset="0"/>
              </a:rPr>
              <a:t>Actual Orbit</a:t>
            </a:r>
          </a:p>
          <a:p>
            <a:pPr algn="ctr"/>
            <a:r>
              <a:rPr lang="en-US" sz="2000" dirty="0">
                <a:solidFill>
                  <a:srgbClr val="292934"/>
                </a:solidFill>
                <a:latin typeface="Calibri" pitchFamily="34" charset="0"/>
              </a:rPr>
              <a:t>Radius</a:t>
            </a:r>
          </a:p>
        </p:txBody>
      </p:sp>
      <p:sp>
        <p:nvSpPr>
          <p:cNvPr id="8" name="TextBox 7"/>
          <p:cNvSpPr txBox="1"/>
          <p:nvPr/>
        </p:nvSpPr>
        <p:spPr>
          <a:xfrm>
            <a:off x="2362200" y="2667000"/>
            <a:ext cx="476250" cy="400110"/>
          </a:xfrm>
          <a:prstGeom prst="rect">
            <a:avLst/>
          </a:prstGeom>
          <a:noFill/>
        </p:spPr>
        <p:txBody>
          <a:bodyPr wrap="square" rtlCol="0">
            <a:spAutoFit/>
          </a:bodyPr>
          <a:lstStyle/>
          <a:p>
            <a:r>
              <a:rPr lang="en-US" sz="2000" dirty="0">
                <a:solidFill>
                  <a:srgbClr val="292934"/>
                </a:solidFill>
                <a:latin typeface="Calibri" pitchFamily="34" charset="0"/>
              </a:rPr>
              <a:t>to</a:t>
            </a:r>
          </a:p>
        </p:txBody>
      </p:sp>
      <p:sp>
        <p:nvSpPr>
          <p:cNvPr id="9" name="TextBox 8"/>
          <p:cNvSpPr txBox="1"/>
          <p:nvPr/>
        </p:nvSpPr>
        <p:spPr>
          <a:xfrm>
            <a:off x="6553200" y="2667000"/>
            <a:ext cx="457200" cy="400110"/>
          </a:xfrm>
          <a:prstGeom prst="rect">
            <a:avLst/>
          </a:prstGeom>
          <a:noFill/>
        </p:spPr>
        <p:txBody>
          <a:bodyPr wrap="square" rtlCol="0">
            <a:spAutoFit/>
          </a:bodyPr>
          <a:lstStyle/>
          <a:p>
            <a:r>
              <a:rPr lang="en-US" sz="2000" dirty="0">
                <a:solidFill>
                  <a:srgbClr val="292934"/>
                </a:solidFill>
                <a:latin typeface="Calibri" pitchFamily="34" charset="0"/>
              </a:rPr>
              <a:t>to</a:t>
            </a:r>
          </a:p>
        </p:txBody>
      </p:sp>
      <p:sp>
        <p:nvSpPr>
          <p:cNvPr id="11" name="TextBox 10"/>
          <p:cNvSpPr txBox="1"/>
          <p:nvPr/>
        </p:nvSpPr>
        <p:spPr>
          <a:xfrm>
            <a:off x="533400" y="3505200"/>
            <a:ext cx="8153400" cy="1477328"/>
          </a:xfrm>
          <a:prstGeom prst="rect">
            <a:avLst/>
          </a:prstGeom>
          <a:noFill/>
        </p:spPr>
        <p:txBody>
          <a:bodyPr wrap="square" rtlCol="0">
            <a:spAutoFit/>
          </a:bodyPr>
          <a:lstStyle/>
          <a:p>
            <a:r>
              <a:rPr lang="en-US" dirty="0">
                <a:solidFill>
                  <a:srgbClr val="292934"/>
                </a:solidFill>
              </a:rPr>
              <a:t>           </a:t>
            </a:r>
            <a:r>
              <a:rPr lang="en-US" b="1" dirty="0">
                <a:solidFill>
                  <a:srgbClr val="292934"/>
                </a:solidFill>
              </a:rPr>
              <a:t>D m           :            4 m                         1 Sun           :         100 Suns</a:t>
            </a:r>
          </a:p>
          <a:p>
            <a:endParaRPr lang="en-US" b="1" dirty="0">
              <a:solidFill>
                <a:srgbClr val="292934"/>
              </a:solidFill>
            </a:endParaRPr>
          </a:p>
          <a:p>
            <a:r>
              <a:rPr lang="en-US" b="1" dirty="0">
                <a:solidFill>
                  <a:srgbClr val="292934"/>
                </a:solidFill>
              </a:rPr>
              <a:t>            D/4           :              1                            1/100           :               1</a:t>
            </a:r>
          </a:p>
          <a:p>
            <a:endParaRPr lang="en-US" dirty="0">
              <a:solidFill>
                <a:srgbClr val="292934"/>
              </a:solidFill>
            </a:endParaRPr>
          </a:p>
          <a:p>
            <a:r>
              <a:rPr lang="en-US" dirty="0">
                <a:solidFill>
                  <a:srgbClr val="292934"/>
                </a:solidFill>
              </a:rPr>
              <a:t>  Correct scale requires equal ratios, so </a:t>
            </a:r>
            <a:r>
              <a:rPr lang="en-US" b="1" dirty="0">
                <a:solidFill>
                  <a:srgbClr val="292934"/>
                </a:solidFill>
              </a:rPr>
              <a:t>D/4 = 1/100 (D = 0.04 m </a:t>
            </a:r>
            <a:r>
              <a:rPr lang="en-US" dirty="0">
                <a:solidFill>
                  <a:srgbClr val="292934"/>
                </a:solidFill>
              </a:rPr>
              <a:t>or </a:t>
            </a:r>
            <a:r>
              <a:rPr lang="en-US" b="1" dirty="0">
                <a:solidFill>
                  <a:srgbClr val="292934"/>
                </a:solidFill>
              </a:rPr>
              <a:t>4 cm)</a:t>
            </a:r>
          </a:p>
        </p:txBody>
      </p:sp>
      <p:cxnSp>
        <p:nvCxnSpPr>
          <p:cNvPr id="13" name="Straight Connector 12"/>
          <p:cNvCxnSpPr/>
          <p:nvPr/>
        </p:nvCxnSpPr>
        <p:spPr>
          <a:xfrm>
            <a:off x="4724400" y="2438400"/>
            <a:ext cx="0" cy="190500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271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a:t>Activity 5: A Model Earth</a:t>
            </a:r>
          </a:p>
        </p:txBody>
      </p:sp>
      <p:sp>
        <p:nvSpPr>
          <p:cNvPr id="3" name="Content Placeholder 2"/>
          <p:cNvSpPr>
            <a:spLocks noGrp="1"/>
          </p:cNvSpPr>
          <p:nvPr>
            <p:ph idx="1"/>
          </p:nvPr>
        </p:nvSpPr>
        <p:spPr>
          <a:xfrm>
            <a:off x="533400" y="1524000"/>
            <a:ext cx="8153400" cy="4876800"/>
          </a:xfrm>
        </p:spPr>
        <p:txBody>
          <a:bodyPr/>
          <a:lstStyle/>
          <a:p>
            <a:pPr marL="0" indent="0">
              <a:spcBef>
                <a:spcPts val="1200"/>
              </a:spcBef>
              <a:buNone/>
            </a:pPr>
            <a:r>
              <a:rPr lang="en-US" sz="3200" dirty="0"/>
              <a:t>Now let’s focus on identifying an object that could </a:t>
            </a:r>
            <a:r>
              <a:rPr lang="en-US" sz="3200" b="1" dirty="0"/>
              <a:t>most</a:t>
            </a:r>
            <a:r>
              <a:rPr lang="en-US" sz="3200" dirty="0"/>
              <a:t> </a:t>
            </a:r>
            <a:r>
              <a:rPr lang="en-US" sz="3200" b="1" dirty="0"/>
              <a:t>accurately</a:t>
            </a:r>
            <a:r>
              <a:rPr lang="en-US" sz="3200" dirty="0"/>
              <a:t> represent Earth</a:t>
            </a:r>
            <a:r>
              <a:rPr lang="en-US" sz="3200" dirty="0">
                <a:solidFill>
                  <a:srgbClr val="FF0000"/>
                </a:solidFill>
              </a:rPr>
              <a:t> </a:t>
            </a:r>
            <a:r>
              <a:rPr lang="en-US" sz="3200" dirty="0"/>
              <a:t>in a scale model.</a:t>
            </a:r>
          </a:p>
          <a:p>
            <a:pPr marL="0" indent="0">
              <a:spcBef>
                <a:spcPts val="1800"/>
              </a:spcBef>
              <a:buNone/>
            </a:pPr>
            <a:r>
              <a:rPr lang="en-US" sz="3200" dirty="0"/>
              <a:t>If the shortest dimension of a classroom is 8 m across, then a small appliance </a:t>
            </a:r>
            <a:r>
              <a:rPr lang="en-US" sz="3200" dirty="0" err="1"/>
              <a:t>lightbulb</a:t>
            </a:r>
            <a:r>
              <a:rPr lang="en-US" sz="3200" dirty="0"/>
              <a:t> about </a:t>
            </a:r>
            <a:br>
              <a:rPr lang="en-US" sz="3200" dirty="0"/>
            </a:br>
            <a:r>
              <a:rPr lang="en-US" sz="3200" dirty="0"/>
              <a:t>4 cm in diameter could represent the Sun.</a:t>
            </a:r>
          </a:p>
          <a:p>
            <a:pPr marL="0" indent="0">
              <a:spcBef>
                <a:spcPts val="1800"/>
              </a:spcBef>
              <a:buNone/>
            </a:pPr>
            <a:r>
              <a:rPr lang="en-US" sz="3200" dirty="0">
                <a:solidFill>
                  <a:srgbClr val="FF0000"/>
                </a:solidFill>
              </a:rPr>
              <a:t>What object could most accurately represent Earth?</a:t>
            </a:r>
          </a:p>
        </p:txBody>
      </p:sp>
    </p:spTree>
    <p:extLst>
      <p:ext uri="{BB962C8B-B14F-4D97-AF65-F5344CB8AC3E}">
        <p14:creationId xmlns:p14="http://schemas.microsoft.com/office/powerpoint/2010/main" val="23965846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763000" cy="990600"/>
          </a:xfrm>
        </p:spPr>
        <p:txBody>
          <a:bodyPr>
            <a:noAutofit/>
          </a:bodyPr>
          <a:lstStyle/>
          <a:p>
            <a:r>
              <a:rPr lang="en-US" sz="3800" dirty="0"/>
              <a:t>Reflect: Content Deepening Focus Question 2</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52600" y="1828800"/>
            <a:ext cx="5227324" cy="4744802"/>
          </a:xfrm>
        </p:spPr>
      </p:pic>
      <p:sp>
        <p:nvSpPr>
          <p:cNvPr id="5" name="TextBox 4"/>
          <p:cNvSpPr txBox="1"/>
          <p:nvPr/>
        </p:nvSpPr>
        <p:spPr>
          <a:xfrm>
            <a:off x="381000" y="1447800"/>
            <a:ext cx="8229600" cy="2739211"/>
          </a:xfrm>
          <a:prstGeom prst="rect">
            <a:avLst/>
          </a:prstGeom>
          <a:noFill/>
        </p:spPr>
        <p:txBody>
          <a:bodyPr wrap="square" rtlCol="0">
            <a:spAutoFit/>
          </a:bodyPr>
          <a:lstStyle/>
          <a:p>
            <a:r>
              <a:rPr lang="en-US" sz="3200" dirty="0">
                <a:solidFill>
                  <a:srgbClr val="292934"/>
                </a:solidFill>
                <a:latin typeface="Calibri" pitchFamily="34" charset="0"/>
              </a:rPr>
              <a:t>What objects could </a:t>
            </a:r>
            <a:r>
              <a:rPr lang="en-US" sz="3200" b="1" dirty="0">
                <a:solidFill>
                  <a:srgbClr val="292934"/>
                </a:solidFill>
                <a:latin typeface="Calibri" pitchFamily="34" charset="0"/>
              </a:rPr>
              <a:t>most</a:t>
            </a:r>
            <a:r>
              <a:rPr lang="en-US" sz="3200" dirty="0">
                <a:solidFill>
                  <a:srgbClr val="292934"/>
                </a:solidFill>
                <a:latin typeface="Calibri" pitchFamily="34" charset="0"/>
              </a:rPr>
              <a:t> </a:t>
            </a:r>
            <a:r>
              <a:rPr lang="en-US" sz="3200" b="1" dirty="0">
                <a:solidFill>
                  <a:srgbClr val="292934"/>
                </a:solidFill>
                <a:latin typeface="Calibri" pitchFamily="34" charset="0"/>
              </a:rPr>
              <a:t>accurately</a:t>
            </a:r>
            <a:r>
              <a:rPr lang="en-US" sz="3200" dirty="0">
                <a:solidFill>
                  <a:srgbClr val="292934"/>
                </a:solidFill>
                <a:latin typeface="Calibri" pitchFamily="34" charset="0"/>
              </a:rPr>
              <a:t> represent the Sun and Earth in a scale model in which Earth’s orbit fit just inside your classroom? </a:t>
            </a:r>
          </a:p>
          <a:p>
            <a:pPr>
              <a:spcBef>
                <a:spcPts val="2400"/>
              </a:spcBef>
            </a:pPr>
            <a:r>
              <a:rPr lang="en-US" sz="3200" dirty="0">
                <a:solidFill>
                  <a:srgbClr val="FF0000"/>
                </a:solidFill>
                <a:latin typeface="Calibri" pitchFamily="34" charset="0"/>
              </a:rPr>
              <a:t>How did you figure it out?</a:t>
            </a:r>
          </a:p>
          <a:p>
            <a:endParaRPr lang="en-US" sz="2400" dirty="0">
              <a:solidFill>
                <a:srgbClr val="292934"/>
              </a:solidFill>
              <a:latin typeface="Calibri" pitchFamily="34" charset="0"/>
            </a:endParaRPr>
          </a:p>
        </p:txBody>
      </p:sp>
    </p:spTree>
    <p:extLst>
      <p:ext uri="{BB962C8B-B14F-4D97-AF65-F5344CB8AC3E}">
        <p14:creationId xmlns:p14="http://schemas.microsoft.com/office/powerpoint/2010/main" val="3964460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Content Deepening: Focus Question 3</a:t>
            </a:r>
          </a:p>
        </p:txBody>
      </p:sp>
      <p:sp>
        <p:nvSpPr>
          <p:cNvPr id="3" name="Content Placeholder 2"/>
          <p:cNvSpPr>
            <a:spLocks noGrp="1"/>
          </p:cNvSpPr>
          <p:nvPr>
            <p:ph idx="1"/>
          </p:nvPr>
        </p:nvSpPr>
        <p:spPr>
          <a:xfrm>
            <a:off x="609600" y="1524000"/>
            <a:ext cx="8077200" cy="4876800"/>
          </a:xfrm>
        </p:spPr>
        <p:txBody>
          <a:bodyPr/>
          <a:lstStyle/>
          <a:p>
            <a:pPr marL="0" indent="0">
              <a:spcBef>
                <a:spcPts val="0"/>
              </a:spcBef>
              <a:buNone/>
            </a:pPr>
            <a:r>
              <a:rPr lang="en-US" sz="3200" dirty="0"/>
              <a:t>Why is an inaccurate Earth-Sun model used in SEC lesson 3? </a:t>
            </a:r>
          </a:p>
        </p:txBody>
      </p:sp>
    </p:spTree>
    <p:extLst>
      <p:ext uri="{BB962C8B-B14F-4D97-AF65-F5344CB8AC3E}">
        <p14:creationId xmlns:p14="http://schemas.microsoft.com/office/powerpoint/2010/main" val="3448283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381000"/>
            <a:ext cx="8229600" cy="914400"/>
          </a:xfrm>
        </p:spPr>
        <p:txBody>
          <a:bodyPr/>
          <a:lstStyle/>
          <a:p>
            <a:pPr eaLnBrk="1" hangingPunct="1"/>
            <a:r>
              <a:rPr lang="en-US" dirty="0"/>
              <a:t>Today’s Focus Questions</a:t>
            </a:r>
          </a:p>
        </p:txBody>
      </p:sp>
      <p:sp>
        <p:nvSpPr>
          <p:cNvPr id="30723" name="Rectangle 3"/>
          <p:cNvSpPr>
            <a:spLocks noGrp="1" noChangeArrowheads="1"/>
          </p:cNvSpPr>
          <p:nvPr>
            <p:ph type="body" idx="1"/>
          </p:nvPr>
        </p:nvSpPr>
        <p:spPr>
          <a:xfrm>
            <a:off x="533400" y="1219200"/>
            <a:ext cx="8382000" cy="5334000"/>
          </a:xfrm>
        </p:spPr>
        <p:txBody>
          <a:bodyPr/>
          <a:lstStyle/>
          <a:p>
            <a:pPr marL="365760" indent="-365760" eaLnBrk="1" hangingPunct="1">
              <a:spcBef>
                <a:spcPts val="0"/>
              </a:spcBef>
              <a:spcAft>
                <a:spcPts val="300"/>
              </a:spcAft>
              <a:buFont typeface="Arial" pitchFamily="34" charset="0"/>
              <a:buChar char="•"/>
            </a:pPr>
            <a:r>
              <a:rPr lang="en-US" sz="2350" dirty="0"/>
              <a:t>How can science content storyline coherence be enhanced by explicitly implementing </a:t>
            </a:r>
            <a:r>
              <a:rPr lang="en-US" sz="2350" dirty="0" err="1"/>
              <a:t>STeLLA</a:t>
            </a:r>
            <a:r>
              <a:rPr lang="en-US" sz="2350" dirty="0"/>
              <a:t> strategy F (Make explicit links between science ideas and activities), strategy G (Link science ideas to other science ideas), and strategy H (Highlight key science ideas and focus question throughout)? </a:t>
            </a:r>
          </a:p>
          <a:p>
            <a:pPr marL="365760" indent="-365760" eaLnBrk="1" hangingPunct="1">
              <a:spcBef>
                <a:spcPts val="600"/>
              </a:spcBef>
              <a:spcAft>
                <a:spcPts val="300"/>
              </a:spcAft>
              <a:buFont typeface="Arial" pitchFamily="34" charset="0"/>
              <a:buChar char="•"/>
            </a:pPr>
            <a:r>
              <a:rPr lang="en-US" sz="2350" dirty="0"/>
              <a:t>How will the Student Thinking Lens and Science Content Storyline Lens strategies help you teach the SEC lessons in the fall?</a:t>
            </a:r>
          </a:p>
          <a:p>
            <a:pPr marL="365760" lvl="1" indent="-365760" eaLnBrk="1" hangingPunct="1">
              <a:spcBef>
                <a:spcPts val="600"/>
              </a:spcBef>
              <a:spcAft>
                <a:spcPts val="0"/>
              </a:spcAft>
              <a:buFont typeface="Arial" pitchFamily="34" charset="0"/>
              <a:buChar char="•"/>
            </a:pPr>
            <a:r>
              <a:rPr lang="en-US" sz="2350" dirty="0"/>
              <a:t>Approximately how large and far from Earth would the Sun need to be in a scale model in which a marble represents Earth?</a:t>
            </a:r>
          </a:p>
          <a:p>
            <a:pPr marL="365760" lvl="1" indent="-365760" eaLnBrk="1" hangingPunct="1">
              <a:spcBef>
                <a:spcPts val="600"/>
              </a:spcBef>
              <a:spcAft>
                <a:spcPts val="0"/>
              </a:spcAft>
              <a:buFont typeface="Arial" pitchFamily="34" charset="0"/>
              <a:buChar char="•"/>
            </a:pPr>
            <a:r>
              <a:rPr lang="en-US" sz="2350" dirty="0"/>
              <a:t>What objects could </a:t>
            </a:r>
            <a:r>
              <a:rPr lang="en-US" sz="2350" b="1" dirty="0"/>
              <a:t>most accurately </a:t>
            </a:r>
            <a:r>
              <a:rPr lang="en-US" sz="2350" dirty="0"/>
              <a:t>represent the Sun and Earth in a scale model in which Earth’s orbit fit just inside your classroom?</a:t>
            </a:r>
          </a:p>
          <a:p>
            <a:pPr marL="365760" lvl="1" indent="-365760" eaLnBrk="1" hangingPunct="1">
              <a:spcBef>
                <a:spcPts val="600"/>
              </a:spcBef>
              <a:spcAft>
                <a:spcPts val="0"/>
              </a:spcAft>
              <a:buFont typeface="Arial" pitchFamily="34" charset="0"/>
              <a:buChar char="•"/>
            </a:pPr>
            <a:r>
              <a:rPr lang="en-US" sz="2350" dirty="0"/>
              <a:t>Why is an inaccurate Earth-Sun model used in SEC lesson 3?</a:t>
            </a:r>
          </a:p>
        </p:txBody>
      </p:sp>
    </p:spTree>
    <p:extLst>
      <p:ext uri="{BB962C8B-B14F-4D97-AF65-F5344CB8AC3E}">
        <p14:creationId xmlns:p14="http://schemas.microsoft.com/office/powerpoint/2010/main" val="17651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a:t>Lesson 3: The Earth-Sun Model</a:t>
            </a:r>
          </a:p>
        </p:txBody>
      </p:sp>
      <p:sp>
        <p:nvSpPr>
          <p:cNvPr id="3" name="Content Placeholder 2"/>
          <p:cNvSpPr>
            <a:spLocks noGrp="1"/>
          </p:cNvSpPr>
          <p:nvPr>
            <p:ph idx="1"/>
          </p:nvPr>
        </p:nvSpPr>
        <p:spPr>
          <a:xfrm>
            <a:off x="609600" y="1295400"/>
            <a:ext cx="8229600" cy="5334000"/>
          </a:xfrm>
        </p:spPr>
        <p:txBody>
          <a:bodyPr/>
          <a:lstStyle/>
          <a:p>
            <a:pPr marL="0" indent="0">
              <a:buNone/>
            </a:pPr>
            <a:r>
              <a:rPr lang="en-US" sz="3000" dirty="0"/>
              <a:t>Components:</a:t>
            </a:r>
          </a:p>
          <a:p>
            <a:pPr marL="731520" indent="-365760">
              <a:spcBef>
                <a:spcPts val="600"/>
              </a:spcBef>
            </a:pPr>
            <a:r>
              <a:rPr lang="en-US" sz="3000" dirty="0"/>
              <a:t>An incandescent </a:t>
            </a:r>
            <a:r>
              <a:rPr lang="en-US" sz="3000" dirty="0" err="1"/>
              <a:t>lightbulb</a:t>
            </a:r>
            <a:r>
              <a:rPr lang="en-US" sz="3000" dirty="0"/>
              <a:t> (representing the Sun)</a:t>
            </a:r>
          </a:p>
          <a:p>
            <a:pPr marL="731520" indent="-365760">
              <a:spcBef>
                <a:spcPts val="600"/>
              </a:spcBef>
            </a:pPr>
            <a:r>
              <a:rPr lang="en-US" sz="3000" dirty="0"/>
              <a:t>A Hula Hoop (representing Earth’s orbit)</a:t>
            </a:r>
          </a:p>
          <a:p>
            <a:pPr marL="731520" indent="-365760">
              <a:spcBef>
                <a:spcPts val="600"/>
              </a:spcBef>
            </a:pPr>
            <a:r>
              <a:rPr lang="en-US" sz="3000" dirty="0"/>
              <a:t>A Styrofoam ball on a stand (representing Earth tilted on its axis)</a:t>
            </a:r>
          </a:p>
          <a:p>
            <a:pPr marL="731520" indent="-365760">
              <a:spcBef>
                <a:spcPts val="600"/>
              </a:spcBef>
            </a:pPr>
            <a:r>
              <a:rPr lang="en-US" sz="3000" dirty="0"/>
              <a:t>A rubber band around the center of the ball </a:t>
            </a:r>
            <a:br>
              <a:rPr lang="en-US" sz="3000" dirty="0"/>
            </a:br>
            <a:r>
              <a:rPr lang="en-US" sz="3000" dirty="0"/>
              <a:t>(representing the equator)</a:t>
            </a:r>
          </a:p>
          <a:p>
            <a:pPr marL="731520" indent="-365760">
              <a:spcBef>
                <a:spcPts val="600"/>
              </a:spcBef>
            </a:pPr>
            <a:r>
              <a:rPr lang="en-US" sz="3000" dirty="0"/>
              <a:t>An image of the North Star (posted on a wall near the ceiling)</a:t>
            </a:r>
          </a:p>
        </p:txBody>
      </p:sp>
    </p:spTree>
    <p:extLst>
      <p:ext uri="{BB962C8B-B14F-4D97-AF65-F5344CB8AC3E}">
        <p14:creationId xmlns:p14="http://schemas.microsoft.com/office/powerpoint/2010/main" val="1274066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a:t>The North Star</a:t>
            </a:r>
          </a:p>
        </p:txBody>
      </p:sp>
      <p:sp>
        <p:nvSpPr>
          <p:cNvPr id="3" name="Content Placeholder 2"/>
          <p:cNvSpPr>
            <a:spLocks noGrp="1"/>
          </p:cNvSpPr>
          <p:nvPr>
            <p:ph idx="1"/>
          </p:nvPr>
        </p:nvSpPr>
        <p:spPr>
          <a:xfrm>
            <a:off x="533400" y="1524000"/>
            <a:ext cx="8153400" cy="4876800"/>
          </a:xfrm>
        </p:spPr>
        <p:txBody>
          <a:bodyPr/>
          <a:lstStyle/>
          <a:p>
            <a:pPr marL="365760" indent="-365760">
              <a:spcBef>
                <a:spcPts val="1200"/>
              </a:spcBef>
            </a:pPr>
            <a:r>
              <a:rPr lang="en-US" sz="3200" b="1" dirty="0"/>
              <a:t>Fun fact: </a:t>
            </a:r>
            <a:r>
              <a:rPr lang="en-US" sz="3200" dirty="0"/>
              <a:t>Astronomers estimate that the North Star is about 3 x 10</a:t>
            </a:r>
            <a:r>
              <a:rPr lang="en-US" sz="3200" baseline="30000" dirty="0"/>
              <a:t>15</a:t>
            </a:r>
            <a:r>
              <a:rPr lang="en-US" sz="3200" dirty="0"/>
              <a:t> km away from </a:t>
            </a:r>
            <a:br>
              <a:rPr lang="en-US" sz="3200" dirty="0"/>
            </a:br>
            <a:r>
              <a:rPr lang="en-US" sz="3200" dirty="0"/>
              <a:t>the Sun.  </a:t>
            </a:r>
          </a:p>
          <a:p>
            <a:pPr marL="365760" indent="-365760">
              <a:spcBef>
                <a:spcPts val="1200"/>
              </a:spcBef>
            </a:pPr>
            <a:r>
              <a:rPr lang="en-US" sz="3200" b="1" dirty="0"/>
              <a:t>Remember: </a:t>
            </a:r>
            <a:r>
              <a:rPr lang="en-US" sz="3200" dirty="0"/>
              <a:t>Earth is about 10</a:t>
            </a:r>
            <a:r>
              <a:rPr lang="en-US" sz="3200" baseline="30000" dirty="0"/>
              <a:t>8</a:t>
            </a:r>
            <a:r>
              <a:rPr lang="en-US" sz="3200" dirty="0"/>
              <a:t> km away from the Sun.</a:t>
            </a:r>
          </a:p>
          <a:p>
            <a:pPr marL="365760" indent="-365760">
              <a:spcBef>
                <a:spcPts val="1200"/>
              </a:spcBef>
            </a:pPr>
            <a:r>
              <a:rPr lang="en-US" sz="3200" b="1" dirty="0"/>
              <a:t>Question: </a:t>
            </a:r>
            <a:r>
              <a:rPr lang="en-US" sz="3200" dirty="0"/>
              <a:t>How far away from your model Sun (</a:t>
            </a:r>
            <a:r>
              <a:rPr lang="en-US" sz="3200" dirty="0" err="1"/>
              <a:t>lightbulb</a:t>
            </a:r>
            <a:r>
              <a:rPr lang="en-US" sz="3200" dirty="0"/>
              <a:t>) would you have to place the North Star image for the classroom model to be accurate?</a:t>
            </a:r>
          </a:p>
        </p:txBody>
      </p:sp>
    </p:spTree>
    <p:extLst>
      <p:ext uri="{BB962C8B-B14F-4D97-AF65-F5344CB8AC3E}">
        <p14:creationId xmlns:p14="http://schemas.microsoft.com/office/powerpoint/2010/main" val="17598802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normAutofit/>
          </a:bodyPr>
          <a:lstStyle/>
          <a:p>
            <a:r>
              <a:rPr lang="en-US" dirty="0"/>
              <a:t>The Accuracy of the Earth-Sun Model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6890125"/>
              </p:ext>
            </p:extLst>
          </p:nvPr>
        </p:nvGraphicFramePr>
        <p:xfrm>
          <a:off x="457200" y="1600201"/>
          <a:ext cx="8229600" cy="4114799"/>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547490">
                <a:tc>
                  <a:txBody>
                    <a:bodyPr/>
                    <a:lstStyle/>
                    <a:p>
                      <a:pPr algn="ctr"/>
                      <a:endParaRPr lang="en-US" dirty="0"/>
                    </a:p>
                  </a:txBody>
                  <a:tcPr anchor="ctr"/>
                </a:tc>
                <a:tc>
                  <a:txBody>
                    <a:bodyPr/>
                    <a:lstStyle/>
                    <a:p>
                      <a:pPr algn="ctr"/>
                      <a:r>
                        <a:rPr lang="en-US" dirty="0"/>
                        <a:t>Accurate</a:t>
                      </a:r>
                    </a:p>
                  </a:txBody>
                  <a:tcPr anchor="ctr"/>
                </a:tc>
                <a:tc>
                  <a:txBody>
                    <a:bodyPr/>
                    <a:lstStyle/>
                    <a:p>
                      <a:pPr algn="ctr"/>
                      <a:r>
                        <a:rPr lang="en-US" dirty="0"/>
                        <a:t>Inaccurate</a:t>
                      </a:r>
                    </a:p>
                  </a:txBody>
                  <a:tcPr anchor="ctr"/>
                </a:tc>
                <a:extLst>
                  <a:ext uri="{0D108BD9-81ED-4DB2-BD59-A6C34878D82A}">
                    <a16:rowId xmlns:a16="http://schemas.microsoft.com/office/drawing/2014/main" val="10000"/>
                  </a:ext>
                </a:extLst>
              </a:tr>
              <a:tr h="3567309">
                <a:tc>
                  <a:txBody>
                    <a:bodyPr/>
                    <a:lstStyle/>
                    <a:p>
                      <a:pPr>
                        <a:spcBef>
                          <a:spcPts val="300"/>
                        </a:spcBef>
                      </a:pPr>
                      <a:r>
                        <a:rPr lang="en-US" b="1" dirty="0"/>
                        <a:t>Features of Model</a:t>
                      </a:r>
                    </a:p>
                  </a:txBody>
                  <a:tcPr/>
                </a:tc>
                <a:tc>
                  <a:txBody>
                    <a:bodyPr/>
                    <a:lstStyle/>
                    <a:p>
                      <a:pPr marL="0" indent="0">
                        <a:buFont typeface="Arial" panose="020B0604020202020204" pitchFamily="34" charset="0"/>
                        <a:buNone/>
                      </a:pPr>
                      <a:endParaRPr lang="en-US" baseline="0" dirty="0"/>
                    </a:p>
                  </a:txBody>
                  <a:tcPr/>
                </a:tc>
                <a:tc>
                  <a:txBody>
                    <a:bodyPr/>
                    <a:lstStyle/>
                    <a:p>
                      <a:pPr marL="0" indent="0">
                        <a:buFont typeface="Arial" panose="020B0604020202020204" pitchFamily="34" charset="0"/>
                        <a:buNone/>
                      </a:pPr>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808089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a:bodyPr>
          <a:lstStyle/>
          <a:p>
            <a:r>
              <a:rPr lang="en-US" dirty="0"/>
              <a:t>The Accuracy of the Earth-Sun Model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61740057"/>
              </p:ext>
            </p:extLst>
          </p:nvPr>
        </p:nvGraphicFramePr>
        <p:xfrm>
          <a:off x="457200" y="1524000"/>
          <a:ext cx="8229600" cy="4038599"/>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437102">
                <a:tc>
                  <a:txBody>
                    <a:bodyPr/>
                    <a:lstStyle/>
                    <a:p>
                      <a:endParaRPr lang="en-US" dirty="0"/>
                    </a:p>
                  </a:txBody>
                  <a:tcPr/>
                </a:tc>
                <a:tc>
                  <a:txBody>
                    <a:bodyPr/>
                    <a:lstStyle/>
                    <a:p>
                      <a:pPr algn="ctr"/>
                      <a:r>
                        <a:rPr lang="en-US" dirty="0"/>
                        <a:t>Accurate</a:t>
                      </a:r>
                    </a:p>
                  </a:txBody>
                  <a:tcPr/>
                </a:tc>
                <a:tc>
                  <a:txBody>
                    <a:bodyPr/>
                    <a:lstStyle/>
                    <a:p>
                      <a:pPr algn="ctr"/>
                      <a:r>
                        <a:rPr lang="en-US" dirty="0"/>
                        <a:t>Inaccurate</a:t>
                      </a:r>
                    </a:p>
                  </a:txBody>
                  <a:tcPr/>
                </a:tc>
                <a:extLst>
                  <a:ext uri="{0D108BD9-81ED-4DB2-BD59-A6C34878D82A}">
                    <a16:rowId xmlns:a16="http://schemas.microsoft.com/office/drawing/2014/main" val="10000"/>
                  </a:ext>
                </a:extLst>
              </a:tr>
              <a:tr h="3601497">
                <a:tc>
                  <a:txBody>
                    <a:bodyPr/>
                    <a:lstStyle/>
                    <a:p>
                      <a:r>
                        <a:rPr lang="en-US" b="1" dirty="0"/>
                        <a:t>Features of Model</a:t>
                      </a:r>
                    </a:p>
                  </a:txBody>
                  <a:tcPr/>
                </a:tc>
                <a:tc>
                  <a:txBody>
                    <a:bodyPr/>
                    <a:lstStyle/>
                    <a:p>
                      <a:pPr marL="285750" indent="-228600">
                        <a:spcBef>
                          <a:spcPts val="300"/>
                        </a:spcBef>
                        <a:buFont typeface="Arial" panose="020B0604020202020204" pitchFamily="34" charset="0"/>
                        <a:buChar char="•"/>
                      </a:pPr>
                      <a:r>
                        <a:rPr lang="en-US" dirty="0"/>
                        <a:t>The</a:t>
                      </a:r>
                      <a:r>
                        <a:rPr lang="en-US" baseline="0" dirty="0"/>
                        <a:t> model Sun emits light.</a:t>
                      </a:r>
                    </a:p>
                    <a:p>
                      <a:pPr marL="285750" indent="-228600">
                        <a:spcBef>
                          <a:spcPts val="300"/>
                        </a:spcBef>
                        <a:buFont typeface="Arial" panose="020B0604020202020204" pitchFamily="34" charset="0"/>
                        <a:buChar char="•"/>
                      </a:pPr>
                      <a:r>
                        <a:rPr lang="en-US" baseline="0" dirty="0"/>
                        <a:t>The orbital path (Hula Hoop) is circular.</a:t>
                      </a:r>
                    </a:p>
                    <a:p>
                      <a:pPr marL="285750" indent="-228600">
                        <a:spcBef>
                          <a:spcPts val="300"/>
                        </a:spcBef>
                        <a:buFont typeface="Arial" panose="020B0604020202020204" pitchFamily="34" charset="0"/>
                        <a:buChar char="•"/>
                      </a:pPr>
                      <a:r>
                        <a:rPr lang="en-US" baseline="0" dirty="0"/>
                        <a:t>The model Earth is tilted on its axis (using the stand).</a:t>
                      </a:r>
                    </a:p>
                    <a:p>
                      <a:pPr marL="285750" indent="-228600">
                        <a:spcBef>
                          <a:spcPts val="300"/>
                        </a:spcBef>
                        <a:buFont typeface="Arial" panose="020B0604020202020204" pitchFamily="34" charset="0"/>
                        <a:buChar char="•"/>
                      </a:pPr>
                      <a:r>
                        <a:rPr lang="en-US" baseline="0" dirty="0"/>
                        <a:t>The North Star is positioned above the orbital plane.</a:t>
                      </a:r>
                    </a:p>
                  </a:txBody>
                  <a:tcPr/>
                </a:tc>
                <a:tc>
                  <a:txBody>
                    <a:bodyPr/>
                    <a:lstStyle/>
                    <a:p>
                      <a:pPr marL="285750" indent="-228600">
                        <a:spcBef>
                          <a:spcPts val="300"/>
                        </a:spcBef>
                        <a:buFont typeface="Arial" panose="020B0604020202020204" pitchFamily="34" charset="0"/>
                        <a:buChar char="•"/>
                      </a:pPr>
                      <a:r>
                        <a:rPr lang="en-US" dirty="0"/>
                        <a:t>The North</a:t>
                      </a:r>
                      <a:r>
                        <a:rPr lang="en-US" baseline="0" dirty="0"/>
                        <a:t> Star is more than 10 billion times closer than it should be.</a:t>
                      </a:r>
                      <a:endParaRPr lang="en-US" dirty="0"/>
                    </a:p>
                    <a:p>
                      <a:pPr marL="285750" indent="-228600">
                        <a:spcBef>
                          <a:spcPts val="300"/>
                        </a:spcBef>
                        <a:buFont typeface="Arial" panose="020B0604020202020204" pitchFamily="34" charset="0"/>
                        <a:buChar char="•"/>
                      </a:pPr>
                      <a:r>
                        <a:rPr lang="en-US" dirty="0"/>
                        <a:t>The</a:t>
                      </a:r>
                      <a:r>
                        <a:rPr lang="en-US" baseline="0" dirty="0"/>
                        <a:t> orbit (Hula Hoop) is more than 10 times smaller than it should be.</a:t>
                      </a:r>
                    </a:p>
                    <a:p>
                      <a:pPr marL="285750" indent="-228600">
                        <a:spcBef>
                          <a:spcPts val="300"/>
                        </a:spcBef>
                        <a:buFont typeface="Arial" panose="020B0604020202020204" pitchFamily="34" charset="0"/>
                        <a:buChar char="•"/>
                      </a:pPr>
                      <a:r>
                        <a:rPr lang="en-US" baseline="0" dirty="0"/>
                        <a:t>The model Earth is more than 100 times larger than it should be.</a:t>
                      </a:r>
                    </a:p>
                    <a:p>
                      <a:pPr marL="285750" indent="-228600">
                        <a:spcBef>
                          <a:spcPts val="300"/>
                        </a:spcBef>
                        <a:buFont typeface="Arial" panose="020B0604020202020204" pitchFamily="34" charset="0"/>
                        <a:buChar char="•"/>
                      </a:pPr>
                      <a:r>
                        <a:rPr lang="en-US" baseline="0" dirty="0"/>
                        <a:t>The model Earth doesn’t rotate on its axis (neither does the Sun).</a:t>
                      </a:r>
                    </a:p>
                  </a:txBody>
                  <a:tcPr/>
                </a:tc>
                <a:extLst>
                  <a:ext uri="{0D108BD9-81ED-4DB2-BD59-A6C34878D82A}">
                    <a16:rowId xmlns:a16="http://schemas.microsoft.com/office/drawing/2014/main" val="10001"/>
                  </a:ext>
                </a:extLst>
              </a:tr>
            </a:tbl>
          </a:graphicData>
        </a:graphic>
      </p:graphicFrame>
      <p:sp>
        <p:nvSpPr>
          <p:cNvPr id="3" name="TextBox 2"/>
          <p:cNvSpPr txBox="1"/>
          <p:nvPr/>
        </p:nvSpPr>
        <p:spPr>
          <a:xfrm>
            <a:off x="457200" y="5791200"/>
            <a:ext cx="8458200" cy="538609"/>
          </a:xfrm>
          <a:prstGeom prst="rect">
            <a:avLst/>
          </a:prstGeom>
          <a:noFill/>
        </p:spPr>
        <p:txBody>
          <a:bodyPr wrap="square" rtlCol="0">
            <a:spAutoFit/>
          </a:bodyPr>
          <a:lstStyle/>
          <a:p>
            <a:r>
              <a:rPr lang="en-US" sz="2900" dirty="0">
                <a:solidFill>
                  <a:srgbClr val="292934"/>
                </a:solidFill>
                <a:latin typeface="Calibri" panose="020F0502020204030204" pitchFamily="34" charset="0"/>
              </a:rPr>
              <a:t>Why use an inaccurate, out-of-scale model in lesson 3?</a:t>
            </a:r>
          </a:p>
        </p:txBody>
      </p:sp>
    </p:spTree>
    <p:extLst>
      <p:ext uri="{BB962C8B-B14F-4D97-AF65-F5344CB8AC3E}">
        <p14:creationId xmlns:p14="http://schemas.microsoft.com/office/powerpoint/2010/main" val="6308265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86800" cy="990600"/>
          </a:xfrm>
        </p:spPr>
        <p:txBody>
          <a:bodyPr>
            <a:noAutofit/>
          </a:bodyPr>
          <a:lstStyle/>
          <a:p>
            <a:r>
              <a:rPr lang="en-US" sz="3800" dirty="0"/>
              <a:t>Benefits of Using an Inaccurate Model</a:t>
            </a:r>
          </a:p>
        </p:txBody>
      </p:sp>
      <p:sp>
        <p:nvSpPr>
          <p:cNvPr id="3" name="Content Placeholder 2"/>
          <p:cNvSpPr>
            <a:spLocks noGrp="1"/>
          </p:cNvSpPr>
          <p:nvPr>
            <p:ph idx="1"/>
          </p:nvPr>
        </p:nvSpPr>
        <p:spPr>
          <a:xfrm>
            <a:off x="533400" y="1295400"/>
            <a:ext cx="8305800" cy="5257800"/>
          </a:xfrm>
        </p:spPr>
        <p:txBody>
          <a:bodyPr/>
          <a:lstStyle/>
          <a:p>
            <a:pPr marL="0" lvl="1" indent="0">
              <a:buNone/>
            </a:pPr>
            <a:r>
              <a:rPr lang="en-US" sz="2450" b="1" dirty="0"/>
              <a:t>Main learning goal for lesson 3: </a:t>
            </a:r>
            <a:r>
              <a:rPr lang="en-US" sz="2450" dirty="0"/>
              <a:t>Earth’s consistent tilt produces opposite seasons in the Northern and Southern Hemispheres. </a:t>
            </a:r>
          </a:p>
          <a:p>
            <a:pPr marL="0" lvl="1" indent="0">
              <a:spcBef>
                <a:spcPts val="1200"/>
              </a:spcBef>
              <a:buNone/>
            </a:pPr>
            <a:r>
              <a:rPr lang="en-US" sz="2450" b="1" dirty="0"/>
              <a:t>Ways the Earth-Sun model matches this goal:</a:t>
            </a:r>
          </a:p>
          <a:p>
            <a:pPr marL="731520" indent="-365760">
              <a:spcBef>
                <a:spcPts val="600"/>
              </a:spcBef>
            </a:pPr>
            <a:r>
              <a:rPr lang="en-US" sz="2450" dirty="0"/>
              <a:t>Exaggerating Earth’s size helps students see how the Sun illuminates different parts of Earth and relate this to the Northern and Southern Hemispheres.</a:t>
            </a:r>
          </a:p>
          <a:p>
            <a:pPr marL="731520" indent="-365760">
              <a:spcBef>
                <a:spcPts val="600"/>
              </a:spcBef>
            </a:pPr>
            <a:r>
              <a:rPr lang="en-US" sz="2450" dirty="0"/>
              <a:t>A smaller orbit using the Hula Hoop enables students to move Earth around the Sun more easily.</a:t>
            </a:r>
          </a:p>
          <a:p>
            <a:pPr marL="731520" indent="-365760">
              <a:spcBef>
                <a:spcPts val="600"/>
              </a:spcBef>
            </a:pPr>
            <a:r>
              <a:rPr lang="en-US" sz="2450" dirty="0"/>
              <a:t>Maintaining Earth’s consistent tilt toward the North Star throughout its orbit enables students to better visualize how sunlight striking the surface in different positions causes opposite seasons in the Northern and Southern Hemispheres. </a:t>
            </a:r>
          </a:p>
        </p:txBody>
      </p:sp>
    </p:spTree>
    <p:extLst>
      <p:ext uri="{BB962C8B-B14F-4D97-AF65-F5344CB8AC3E}">
        <p14:creationId xmlns:p14="http://schemas.microsoft.com/office/powerpoint/2010/main" val="40813482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610600" cy="990600"/>
          </a:xfrm>
        </p:spPr>
        <p:txBody>
          <a:bodyPr>
            <a:noAutofit/>
          </a:bodyPr>
          <a:lstStyle/>
          <a:p>
            <a:r>
              <a:rPr lang="en-US" sz="3800" dirty="0"/>
              <a:t>Reflect: Content Deepening Focus Question 3</a:t>
            </a:r>
          </a:p>
        </p:txBody>
      </p:sp>
      <p:sp>
        <p:nvSpPr>
          <p:cNvPr id="3" name="Content Placeholder 2"/>
          <p:cNvSpPr>
            <a:spLocks noGrp="1"/>
          </p:cNvSpPr>
          <p:nvPr>
            <p:ph idx="1"/>
          </p:nvPr>
        </p:nvSpPr>
        <p:spPr>
          <a:xfrm>
            <a:off x="381000" y="1524000"/>
            <a:ext cx="8305800" cy="4876800"/>
          </a:xfrm>
        </p:spPr>
        <p:txBody>
          <a:bodyPr/>
          <a:lstStyle/>
          <a:p>
            <a:pPr marL="0" indent="0">
              <a:spcBef>
                <a:spcPts val="0"/>
              </a:spcBef>
              <a:buNone/>
            </a:pPr>
            <a:r>
              <a:rPr lang="en-US" sz="3200" dirty="0"/>
              <a:t>Why is an inaccurate Earth-Sun model used in SEC lesson 3? </a:t>
            </a:r>
          </a:p>
        </p:txBody>
      </p:sp>
    </p:spTree>
    <p:extLst>
      <p:ext uri="{BB962C8B-B14F-4D97-AF65-F5344CB8AC3E}">
        <p14:creationId xmlns:p14="http://schemas.microsoft.com/office/powerpoint/2010/main" val="34482836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381000"/>
            <a:ext cx="8229600" cy="914400"/>
          </a:xfrm>
        </p:spPr>
        <p:txBody>
          <a:bodyPr/>
          <a:lstStyle/>
          <a:p>
            <a:pPr eaLnBrk="1" hangingPunct="1"/>
            <a:r>
              <a:rPr lang="en-US" dirty="0"/>
              <a:t>Today’s Focus Questions</a:t>
            </a:r>
          </a:p>
        </p:txBody>
      </p:sp>
      <p:sp>
        <p:nvSpPr>
          <p:cNvPr id="30723" name="Rectangle 3"/>
          <p:cNvSpPr>
            <a:spLocks noGrp="1" noChangeArrowheads="1"/>
          </p:cNvSpPr>
          <p:nvPr>
            <p:ph type="body" idx="1"/>
          </p:nvPr>
        </p:nvSpPr>
        <p:spPr>
          <a:xfrm>
            <a:off x="533400" y="1143000"/>
            <a:ext cx="8382000" cy="5334000"/>
          </a:xfrm>
        </p:spPr>
        <p:txBody>
          <a:bodyPr/>
          <a:lstStyle/>
          <a:p>
            <a:pPr marL="365760" indent="-365760" eaLnBrk="1" hangingPunct="1">
              <a:spcBef>
                <a:spcPts val="0"/>
              </a:spcBef>
              <a:spcAft>
                <a:spcPts val="300"/>
              </a:spcAft>
              <a:buFont typeface="Arial" pitchFamily="34" charset="0"/>
              <a:buChar char="•"/>
            </a:pPr>
            <a:r>
              <a:rPr lang="en-US" sz="2350" dirty="0"/>
              <a:t>How can science content storyline coherence be enhanced by explicitly implementing </a:t>
            </a:r>
            <a:r>
              <a:rPr lang="en-US" sz="2350" dirty="0" err="1"/>
              <a:t>STeLLA</a:t>
            </a:r>
            <a:r>
              <a:rPr lang="en-US" sz="2350" dirty="0"/>
              <a:t> strategy F (Make explicit links between science ideas and activities), strategy G (Link science ideas to other science ideas), and strategy H (Highlight key science ideas and focus question throughout)? </a:t>
            </a:r>
          </a:p>
          <a:p>
            <a:pPr marL="365760" indent="-365760" eaLnBrk="1" hangingPunct="1">
              <a:spcBef>
                <a:spcPts val="600"/>
              </a:spcBef>
              <a:spcAft>
                <a:spcPts val="300"/>
              </a:spcAft>
              <a:buFont typeface="Arial" pitchFamily="34" charset="0"/>
              <a:buChar char="•"/>
            </a:pPr>
            <a:r>
              <a:rPr lang="en-US" sz="2350" dirty="0"/>
              <a:t>How will the Student Thinking Lens and Science Content Storyline Lens strategies help you teach the SEC lessons in the fall?</a:t>
            </a:r>
          </a:p>
          <a:p>
            <a:pPr marL="365760" lvl="1" indent="-365760" eaLnBrk="1" hangingPunct="1">
              <a:spcBef>
                <a:spcPts val="600"/>
              </a:spcBef>
              <a:spcAft>
                <a:spcPts val="0"/>
              </a:spcAft>
              <a:buFont typeface="Arial" pitchFamily="34" charset="0"/>
              <a:buChar char="•"/>
            </a:pPr>
            <a:r>
              <a:rPr lang="en-US" sz="2350" dirty="0"/>
              <a:t>Approximately how large and far from Earth would the Sun need to be in a scale model in which a marble represents Earth?</a:t>
            </a:r>
          </a:p>
          <a:p>
            <a:pPr marL="365760" lvl="1" indent="-365760" eaLnBrk="1" hangingPunct="1">
              <a:spcBef>
                <a:spcPts val="600"/>
              </a:spcBef>
              <a:spcAft>
                <a:spcPts val="0"/>
              </a:spcAft>
              <a:buFont typeface="Arial" pitchFamily="34" charset="0"/>
              <a:buChar char="•"/>
            </a:pPr>
            <a:r>
              <a:rPr lang="en-US" sz="2350" dirty="0"/>
              <a:t>What objects could </a:t>
            </a:r>
            <a:r>
              <a:rPr lang="en-US" sz="2350" b="1" dirty="0"/>
              <a:t>most accurately </a:t>
            </a:r>
            <a:r>
              <a:rPr lang="en-US" sz="2350" dirty="0"/>
              <a:t>represent the Sun and Earth in a scale model in which Earth’s orbit fit just inside your classroom?</a:t>
            </a:r>
          </a:p>
          <a:p>
            <a:pPr marL="365760" lvl="1" indent="-365760" eaLnBrk="1" hangingPunct="1">
              <a:spcBef>
                <a:spcPts val="600"/>
              </a:spcBef>
              <a:spcAft>
                <a:spcPts val="0"/>
              </a:spcAft>
              <a:buFont typeface="Arial" pitchFamily="34" charset="0"/>
              <a:buChar char="•"/>
            </a:pPr>
            <a:r>
              <a:rPr lang="en-US" sz="2350" dirty="0"/>
              <a:t>Why is an inaccurate Earth-Sun model used in SEC lesson 3?</a:t>
            </a:r>
          </a:p>
        </p:txBody>
      </p:sp>
    </p:spTree>
    <p:extLst>
      <p:ext uri="{BB962C8B-B14F-4D97-AF65-F5344CB8AC3E}">
        <p14:creationId xmlns:p14="http://schemas.microsoft.com/office/powerpoint/2010/main" val="17651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305800" cy="990600"/>
          </a:xfrm>
        </p:spPr>
        <p:txBody>
          <a:bodyPr>
            <a:noAutofit/>
          </a:bodyPr>
          <a:lstStyle/>
          <a:p>
            <a:r>
              <a:rPr lang="en-US" sz="3800" dirty="0"/>
              <a:t>Summarizing Science Content Storyline Lens Strategies</a:t>
            </a:r>
          </a:p>
        </p:txBody>
      </p:sp>
      <p:sp>
        <p:nvSpPr>
          <p:cNvPr id="3" name="Content Placeholder 2"/>
          <p:cNvSpPr>
            <a:spLocks noGrp="1"/>
          </p:cNvSpPr>
          <p:nvPr>
            <p:ph idx="1"/>
          </p:nvPr>
        </p:nvSpPr>
        <p:spPr>
          <a:xfrm>
            <a:off x="609600" y="1828800"/>
            <a:ext cx="8077200" cy="4876800"/>
          </a:xfrm>
        </p:spPr>
        <p:txBody>
          <a:bodyPr/>
          <a:lstStyle/>
          <a:p>
            <a:pPr marL="365760" indent="-365760"/>
            <a:r>
              <a:rPr lang="en-US" sz="3200" dirty="0"/>
              <a:t>What does the organization of the summary chart in the </a:t>
            </a:r>
            <a:r>
              <a:rPr lang="en-US" sz="3200" dirty="0" err="1"/>
              <a:t>STeLLA</a:t>
            </a:r>
            <a:r>
              <a:rPr lang="en-US" sz="3200" dirty="0"/>
              <a:t> strategies booklet highlight about the Science Content Storyline Lens strategies? </a:t>
            </a:r>
          </a:p>
          <a:p>
            <a:pPr marL="365760" indent="-365760">
              <a:spcBef>
                <a:spcPts val="1200"/>
              </a:spcBef>
            </a:pPr>
            <a:r>
              <a:rPr lang="en-US" sz="3200" dirty="0"/>
              <a:t>Do you want to make any revisions or additions to </a:t>
            </a:r>
            <a:r>
              <a:rPr lang="en-US" sz="3200"/>
              <a:t>our chart on </a:t>
            </a:r>
            <a:r>
              <a:rPr lang="en-US" sz="3200" dirty="0"/>
              <a:t>effective science teaching? </a:t>
            </a:r>
          </a:p>
        </p:txBody>
      </p:sp>
    </p:spTree>
    <p:extLst>
      <p:ext uri="{BB962C8B-B14F-4D97-AF65-F5344CB8AC3E}">
        <p14:creationId xmlns:p14="http://schemas.microsoft.com/office/powerpoint/2010/main" val="121069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Let’s Celebrate!</a:t>
            </a:r>
          </a:p>
        </p:txBody>
      </p:sp>
      <p:sp>
        <p:nvSpPr>
          <p:cNvPr id="3" name="Content Placeholder 2"/>
          <p:cNvSpPr>
            <a:spLocks noGrp="1"/>
          </p:cNvSpPr>
          <p:nvPr>
            <p:ph idx="1"/>
          </p:nvPr>
        </p:nvSpPr>
        <p:spPr>
          <a:xfrm>
            <a:off x="609600" y="1524000"/>
            <a:ext cx="8229600" cy="4876800"/>
          </a:xfrm>
        </p:spPr>
        <p:txBody>
          <a:bodyPr/>
          <a:lstStyle/>
          <a:p>
            <a:pPr marL="0" indent="0">
              <a:buNone/>
            </a:pPr>
            <a:r>
              <a:rPr lang="en-US" sz="3200" dirty="0">
                <a:solidFill>
                  <a:srgbClr val="0070C0"/>
                </a:solidFill>
              </a:rPr>
              <a:t>Design your own end-of-program celebration and insert any comments or instructions here. </a:t>
            </a:r>
          </a:p>
          <a:p>
            <a:pPr marL="0" indent="0">
              <a:buNone/>
            </a:pPr>
            <a:endParaRPr lang="en-US" dirty="0"/>
          </a:p>
        </p:txBody>
      </p:sp>
    </p:spTree>
    <p:extLst>
      <p:ext uri="{BB962C8B-B14F-4D97-AF65-F5344CB8AC3E}">
        <p14:creationId xmlns:p14="http://schemas.microsoft.com/office/powerpoint/2010/main" val="2270735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533400"/>
            <a:ext cx="8153400" cy="990600"/>
          </a:xfrm>
        </p:spPr>
        <p:txBody>
          <a:bodyPr/>
          <a:lstStyle/>
          <a:p>
            <a:pPr eaLnBrk="1" hangingPunct="1"/>
            <a:r>
              <a:rPr lang="en-US" dirty="0"/>
              <a:t>Thank You!</a:t>
            </a:r>
          </a:p>
        </p:txBody>
      </p:sp>
      <p:sp>
        <p:nvSpPr>
          <p:cNvPr id="29699" name="Rectangle 3"/>
          <p:cNvSpPr>
            <a:spLocks noGrp="1" noChangeArrowheads="1"/>
          </p:cNvSpPr>
          <p:nvPr>
            <p:ph type="body" idx="1"/>
          </p:nvPr>
        </p:nvSpPr>
        <p:spPr>
          <a:xfrm>
            <a:off x="609600" y="1600200"/>
            <a:ext cx="8305800" cy="4876800"/>
          </a:xfrm>
        </p:spPr>
        <p:txBody>
          <a:bodyPr/>
          <a:lstStyle/>
          <a:p>
            <a:pPr marL="0" indent="0" eaLnBrk="1" hangingPunct="1">
              <a:buNone/>
            </a:pPr>
            <a:r>
              <a:rPr lang="en-US" sz="3200" dirty="0"/>
              <a:t>Thank you for participating in the </a:t>
            </a:r>
            <a:r>
              <a:rPr lang="en-US" sz="3200" dirty="0" err="1"/>
              <a:t>RESPeCT</a:t>
            </a:r>
            <a:r>
              <a:rPr lang="en-US" sz="3200" dirty="0"/>
              <a:t> PD program!</a:t>
            </a:r>
          </a:p>
        </p:txBody>
      </p:sp>
    </p:spTree>
    <p:extLst>
      <p:ext uri="{BB962C8B-B14F-4D97-AF65-F5344CB8AC3E}">
        <p14:creationId xmlns:p14="http://schemas.microsoft.com/office/powerpoint/2010/main" val="463762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81CE25-54C7-46E4-9E7B-8711E5495A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3596" y="432772"/>
            <a:ext cx="5868219" cy="6420746"/>
          </a:xfrm>
          <a:prstGeom prst="rect">
            <a:avLst/>
          </a:prstGeom>
        </p:spPr>
      </p:pic>
      <p:sp>
        <p:nvSpPr>
          <p:cNvPr id="7" name="Rectangle 6"/>
          <p:cNvSpPr>
            <a:spLocks noChangeArrowheads="1"/>
          </p:cNvSpPr>
          <p:nvPr/>
        </p:nvSpPr>
        <p:spPr bwMode="auto">
          <a:xfrm>
            <a:off x="4511566" y="4953000"/>
            <a:ext cx="2727434" cy="12954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07571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Analysis: Focus Question 1</a:t>
            </a:r>
          </a:p>
        </p:txBody>
      </p:sp>
      <p:sp>
        <p:nvSpPr>
          <p:cNvPr id="3" name="Content Placeholder 2"/>
          <p:cNvSpPr>
            <a:spLocks noGrp="1"/>
          </p:cNvSpPr>
          <p:nvPr>
            <p:ph idx="1"/>
          </p:nvPr>
        </p:nvSpPr>
        <p:spPr/>
        <p:txBody>
          <a:bodyPr/>
          <a:lstStyle/>
          <a:p>
            <a:pPr marL="0" indent="0">
              <a:buNone/>
            </a:pPr>
            <a:r>
              <a:rPr lang="en-US" sz="3200" dirty="0"/>
              <a:t>How can science content storyline coherence be enhanced by explicitly implementing </a:t>
            </a:r>
            <a:r>
              <a:rPr lang="en-US" sz="3200" dirty="0" err="1"/>
              <a:t>STeLLA</a:t>
            </a:r>
            <a:r>
              <a:rPr lang="en-US" sz="3200" dirty="0"/>
              <a:t> strategy F (Make explicit links between science ideas and activities), strategy G (Link science ideas to other science ideas), and strategy H (Highlight key science ideas and focus question throughout)?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990600"/>
          </a:xfrm>
        </p:spPr>
        <p:txBody>
          <a:bodyPr>
            <a:normAutofit fontScale="90000"/>
          </a:bodyPr>
          <a:lstStyle/>
          <a:p>
            <a:r>
              <a:rPr lang="en-US" dirty="0"/>
              <a:t>SCSL Strategies F, G, and H: Purposes and Key Features</a:t>
            </a:r>
          </a:p>
        </p:txBody>
      </p:sp>
      <p:sp>
        <p:nvSpPr>
          <p:cNvPr id="3" name="Content Placeholder 2"/>
          <p:cNvSpPr>
            <a:spLocks noGrp="1"/>
          </p:cNvSpPr>
          <p:nvPr>
            <p:ph idx="1"/>
          </p:nvPr>
        </p:nvSpPr>
        <p:spPr>
          <a:xfrm>
            <a:off x="533400" y="1600200"/>
            <a:ext cx="8305800" cy="4876800"/>
          </a:xfrm>
        </p:spPr>
        <p:txBody>
          <a:bodyPr/>
          <a:lstStyle/>
          <a:p>
            <a:pPr marL="0" lvl="1" indent="0" eaLnBrk="1" hangingPunct="1">
              <a:spcBef>
                <a:spcPts val="0"/>
              </a:spcBef>
              <a:buNone/>
              <a:defRPr/>
            </a:pPr>
            <a:r>
              <a:rPr lang="en-US" sz="2600" b="1" dirty="0"/>
              <a:t>Group 1:</a:t>
            </a:r>
            <a:r>
              <a:rPr lang="en-US" sz="2600" dirty="0"/>
              <a:t>  </a:t>
            </a:r>
          </a:p>
          <a:p>
            <a:pPr marL="365760" lvl="1" indent="-365760" eaLnBrk="1" hangingPunct="1">
              <a:spcBef>
                <a:spcPts val="0"/>
              </a:spcBef>
              <a:defRPr/>
            </a:pPr>
            <a:r>
              <a:rPr lang="en-US" sz="2600" dirty="0"/>
              <a:t>What are the purposes and key features of strategy F?</a:t>
            </a:r>
          </a:p>
          <a:p>
            <a:pPr marL="365760" lvl="1" indent="-365760" eaLnBrk="1" hangingPunct="1">
              <a:spcBef>
                <a:spcPts val="0"/>
              </a:spcBef>
              <a:defRPr/>
            </a:pPr>
            <a:r>
              <a:rPr lang="en-US" sz="2600" dirty="0"/>
              <a:t>Why is this strategy important for science content storyline coherence?</a:t>
            </a:r>
          </a:p>
          <a:p>
            <a:pPr marL="0" indent="0" eaLnBrk="1" hangingPunct="1">
              <a:spcBef>
                <a:spcPts val="600"/>
              </a:spcBef>
              <a:buNone/>
              <a:defRPr/>
            </a:pPr>
            <a:r>
              <a:rPr lang="en-US" sz="2600" b="1" dirty="0"/>
              <a:t>Group 2:</a:t>
            </a:r>
          </a:p>
          <a:p>
            <a:pPr marL="365760" indent="-365760" eaLnBrk="1" hangingPunct="1">
              <a:spcBef>
                <a:spcPts val="0"/>
              </a:spcBef>
              <a:defRPr/>
            </a:pPr>
            <a:r>
              <a:rPr lang="en-US" sz="2600" dirty="0"/>
              <a:t>What are the purposes and key features of strategy G?</a:t>
            </a:r>
          </a:p>
          <a:p>
            <a:pPr marL="365760" indent="-365760" eaLnBrk="1" hangingPunct="1">
              <a:spcBef>
                <a:spcPts val="0"/>
              </a:spcBef>
              <a:defRPr/>
            </a:pPr>
            <a:r>
              <a:rPr lang="en-US" sz="2600" dirty="0"/>
              <a:t>Why is this strategy important for science content storyline coherence?</a:t>
            </a:r>
          </a:p>
          <a:p>
            <a:pPr marL="0" indent="0" eaLnBrk="1" hangingPunct="1">
              <a:spcBef>
                <a:spcPts val="600"/>
              </a:spcBef>
              <a:buNone/>
              <a:defRPr/>
            </a:pPr>
            <a:r>
              <a:rPr lang="en-US" sz="2600" b="1" dirty="0"/>
              <a:t>Group 3:</a:t>
            </a:r>
          </a:p>
          <a:p>
            <a:pPr marL="365760" indent="-365760" eaLnBrk="1" hangingPunct="1">
              <a:spcBef>
                <a:spcPts val="0"/>
              </a:spcBef>
              <a:defRPr/>
            </a:pPr>
            <a:r>
              <a:rPr lang="en-US" sz="2600" dirty="0"/>
              <a:t>What are the purpose and key features of strategy H? </a:t>
            </a:r>
          </a:p>
          <a:p>
            <a:pPr marL="365760" indent="-365760" eaLnBrk="1" hangingPunct="1">
              <a:spcBef>
                <a:spcPts val="0"/>
              </a:spcBef>
              <a:defRPr/>
            </a:pPr>
            <a:r>
              <a:rPr lang="en-US" sz="2600" dirty="0"/>
              <a:t>Why is this strategy important for science content storyline coherence?</a:t>
            </a:r>
          </a:p>
          <a:p>
            <a:endParaRPr lang="en-US" sz="2800" dirty="0"/>
          </a:p>
          <a:p>
            <a:endParaRPr lang="en-US" dirty="0"/>
          </a:p>
        </p:txBody>
      </p:sp>
    </p:spTree>
    <p:extLst>
      <p:ext uri="{BB962C8B-B14F-4D97-AF65-F5344CB8AC3E}">
        <p14:creationId xmlns:p14="http://schemas.microsoft.com/office/powerpoint/2010/main" val="1537123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610600" cy="990600"/>
          </a:xfrm>
        </p:spPr>
        <p:txBody>
          <a:bodyPr>
            <a:normAutofit fontScale="90000"/>
          </a:bodyPr>
          <a:lstStyle/>
          <a:p>
            <a:r>
              <a:rPr lang="en-US" dirty="0"/>
              <a:t>SCSL Strategies F, G, and H: Discussion Question</a:t>
            </a:r>
          </a:p>
        </p:txBody>
      </p:sp>
      <p:sp>
        <p:nvSpPr>
          <p:cNvPr id="3" name="Content Placeholder 2"/>
          <p:cNvSpPr>
            <a:spLocks noGrp="1"/>
          </p:cNvSpPr>
          <p:nvPr>
            <p:ph idx="1"/>
          </p:nvPr>
        </p:nvSpPr>
        <p:spPr>
          <a:xfrm>
            <a:off x="533400" y="1676400"/>
            <a:ext cx="8305800" cy="4876800"/>
          </a:xfrm>
        </p:spPr>
        <p:txBody>
          <a:bodyPr/>
          <a:lstStyle/>
          <a:p>
            <a:pPr marL="0" indent="0">
              <a:buNone/>
            </a:pPr>
            <a:r>
              <a:rPr lang="en-US" sz="3200" dirty="0"/>
              <a:t>What’s similar and different about these three strategies? </a:t>
            </a:r>
          </a:p>
          <a:p>
            <a:pPr marL="0" indent="0">
              <a:buNone/>
            </a:pPr>
            <a:endParaRPr lang="en-US" sz="2800" dirty="0"/>
          </a:p>
        </p:txBody>
      </p:sp>
    </p:spTree>
    <p:extLst>
      <p:ext uri="{BB962C8B-B14F-4D97-AF65-F5344CB8AC3E}">
        <p14:creationId xmlns:p14="http://schemas.microsoft.com/office/powerpoint/2010/main" val="4262790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990600"/>
          </a:xfrm>
        </p:spPr>
        <p:txBody>
          <a:bodyPr>
            <a:noAutofit/>
          </a:bodyPr>
          <a:lstStyle/>
          <a:p>
            <a:r>
              <a:rPr lang="en-US" sz="3800" dirty="0"/>
              <a:t>Preparing for Video-based Lesson Analysis</a:t>
            </a:r>
          </a:p>
        </p:txBody>
      </p:sp>
      <p:sp>
        <p:nvSpPr>
          <p:cNvPr id="3" name="Content Placeholder 2"/>
          <p:cNvSpPr>
            <a:spLocks noGrp="1"/>
          </p:cNvSpPr>
          <p:nvPr>
            <p:ph idx="1"/>
          </p:nvPr>
        </p:nvSpPr>
        <p:spPr>
          <a:xfrm>
            <a:off x="685800" y="1524000"/>
            <a:ext cx="8077200" cy="4876800"/>
          </a:xfrm>
        </p:spPr>
        <p:txBody>
          <a:bodyPr/>
          <a:lstStyle/>
          <a:p>
            <a:pPr marL="0" indent="0">
              <a:buNone/>
            </a:pPr>
            <a:r>
              <a:rPr lang="en-US" sz="3200" dirty="0"/>
              <a:t>Read Analysis Guide F, part 1. </a:t>
            </a:r>
          </a:p>
          <a:p>
            <a:pPr marL="731520" indent="-365760" eaLnBrk="1" hangingPunct="1">
              <a:spcBef>
                <a:spcPts val="1200"/>
              </a:spcBef>
              <a:buFont typeface="+mj-lt"/>
              <a:buAutoNum type="arabicPeriod"/>
              <a:defRPr/>
            </a:pPr>
            <a:r>
              <a:rPr lang="en-US" sz="3200" dirty="0"/>
              <a:t>What is the difference between the main learning goal and supporting science ideas?</a:t>
            </a:r>
          </a:p>
          <a:p>
            <a:pPr marL="731520" indent="-365760" eaLnBrk="1" hangingPunct="1">
              <a:spcBef>
                <a:spcPts val="600"/>
              </a:spcBef>
              <a:buFont typeface="+mj-lt"/>
              <a:buAutoNum type="arabicPeriod"/>
              <a:defRPr/>
            </a:pPr>
            <a:r>
              <a:rPr lang="en-US" sz="3200" dirty="0"/>
              <a:t>What is similar about the main learning goal and supporting science ideas?</a:t>
            </a:r>
          </a:p>
        </p:txBody>
      </p:sp>
    </p:spTree>
    <p:extLst>
      <p:ext uri="{BB962C8B-B14F-4D97-AF65-F5344CB8AC3E}">
        <p14:creationId xmlns:p14="http://schemas.microsoft.com/office/powerpoint/2010/main" val="88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RESPeCT Templat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5009</TotalTime>
  <Words>6376</Words>
  <Application>Microsoft Office PowerPoint</Application>
  <PresentationFormat>On-screen Show (4:3)</PresentationFormat>
  <Paragraphs>803</Paragraphs>
  <Slides>49</Slides>
  <Notes>49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49</vt:i4>
      </vt:variant>
    </vt:vector>
  </HeadingPairs>
  <TitlesOfParts>
    <vt:vector size="54" baseType="lpstr">
      <vt:lpstr>Arial</vt:lpstr>
      <vt:lpstr>Calibri</vt:lpstr>
      <vt:lpstr>Lucida Sans Unicode</vt:lpstr>
      <vt:lpstr>Clarity</vt:lpstr>
      <vt:lpstr>RESPeCT Template</vt:lpstr>
      <vt:lpstr>RESPeCT PD pROGRAM</vt:lpstr>
      <vt:lpstr>Agenda for Day 8   </vt:lpstr>
      <vt:lpstr>Trends in Reflections</vt:lpstr>
      <vt:lpstr>Today’s Focus Questions</vt:lpstr>
      <vt:lpstr>PowerPoint Presentation</vt:lpstr>
      <vt:lpstr>Lesson Analysis: Focus Question 1</vt:lpstr>
      <vt:lpstr>SCSL Strategies F, G, and H: Purposes and Key Features</vt:lpstr>
      <vt:lpstr>SCSL Strategies F, G, and H: Discussion Question</vt:lpstr>
      <vt:lpstr>Preparing for Video-based Lesson Analysis</vt:lpstr>
      <vt:lpstr>Lesson Analysis: Strategy F</vt:lpstr>
      <vt:lpstr>Lesson Analysis: Strategies F, G, and H</vt:lpstr>
      <vt:lpstr>Summary: Strategies F, G, and H</vt:lpstr>
      <vt:lpstr>Lesson Analysis: Focus Question 2</vt:lpstr>
      <vt:lpstr>SEC Lesson Plan Conversation</vt:lpstr>
      <vt:lpstr>STL Strategies Highlighted in the SEC Lessons</vt:lpstr>
      <vt:lpstr>SCSL Strategies Highlighted in the SEC Lessons</vt:lpstr>
      <vt:lpstr>Overview of Study-Group Sessions</vt:lpstr>
      <vt:lpstr>Teaching the Sun’s Effect on Climate Lessons</vt:lpstr>
      <vt:lpstr>Scheduling School-Year Study Groups</vt:lpstr>
      <vt:lpstr> The SUN’s EFFECT ON CLIMATE</vt:lpstr>
      <vt:lpstr>Content Deepening Focus Questions</vt:lpstr>
      <vt:lpstr>Content Deepening: Focus Question 1</vt:lpstr>
      <vt:lpstr>Activity 1: A Sense of Scale</vt:lpstr>
      <vt:lpstr>Activity 1: Rounding to Powers of 10</vt:lpstr>
      <vt:lpstr>Activity 1: Ratios and Proportion </vt:lpstr>
      <vt:lpstr>Activity 1: Summary</vt:lpstr>
      <vt:lpstr>Activity 2: Earth-Marble Model</vt:lpstr>
      <vt:lpstr>Activity 2: Summary</vt:lpstr>
      <vt:lpstr>Activity 3: Experience the Scale!</vt:lpstr>
      <vt:lpstr>Activity 3: The Power of Powers of 10</vt:lpstr>
      <vt:lpstr>Activity 4: A Scale Model of the Solar System</vt:lpstr>
      <vt:lpstr>Reflect: Content Deepening Focus Question 1</vt:lpstr>
      <vt:lpstr>Content Deepening: Focus Question 2</vt:lpstr>
      <vt:lpstr>Activity 5: Creating an Earth-Sun Model</vt:lpstr>
      <vt:lpstr>Activity 5: A Model Sun</vt:lpstr>
      <vt:lpstr>Activity 5: Working with Ratios and Unknowns </vt:lpstr>
      <vt:lpstr>Activity 5: A Model Earth</vt:lpstr>
      <vt:lpstr>Reflect: Content Deepening Focus Question 2</vt:lpstr>
      <vt:lpstr>Content Deepening: Focus Question 3</vt:lpstr>
      <vt:lpstr>Lesson 3: The Earth-Sun Model</vt:lpstr>
      <vt:lpstr>The North Star</vt:lpstr>
      <vt:lpstr>The Accuracy of the Earth-Sun Model</vt:lpstr>
      <vt:lpstr>The Accuracy of the Earth-Sun Model</vt:lpstr>
      <vt:lpstr>Benefits of Using an Inaccurate Model</vt:lpstr>
      <vt:lpstr>Reflect: Content Deepening Focus Question 3</vt:lpstr>
      <vt:lpstr>Today’s Focus Questions</vt:lpstr>
      <vt:lpstr>Summarizing Science Content Storyline Lens Strategies</vt:lpstr>
      <vt:lpstr>Let’s Celebrate!</vt:lpstr>
      <vt:lpstr>Thank You!</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475</cp:revision>
  <cp:lastPrinted>2016-03-11T19:13:05Z</cp:lastPrinted>
  <dcterms:created xsi:type="dcterms:W3CDTF">2014-06-10T18:20:14Z</dcterms:created>
  <dcterms:modified xsi:type="dcterms:W3CDTF">2020-02-05T19:10:33Z</dcterms:modified>
</cp:coreProperties>
</file>