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88" r:id="rId4"/>
  </p:sldMasterIdLst>
  <p:notesMasterIdLst>
    <p:notesMasterId r:id="rId71"/>
  </p:notesMasterIdLst>
  <p:handoutMasterIdLst>
    <p:handoutMasterId r:id="rId72"/>
  </p:handoutMasterIdLst>
  <p:sldIdLst>
    <p:sldId id="299" r:id="rId5"/>
    <p:sldId id="438" r:id="rId6"/>
    <p:sldId id="439" r:id="rId7"/>
    <p:sldId id="440" r:id="rId8"/>
    <p:sldId id="441" r:id="rId9"/>
    <p:sldId id="339"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394" r:id="rId36"/>
    <p:sldId id="476" r:id="rId37"/>
    <p:sldId id="412" r:id="rId38"/>
    <p:sldId id="477" r:id="rId39"/>
    <p:sldId id="416" r:id="rId40"/>
    <p:sldId id="478" r:id="rId41"/>
    <p:sldId id="479" r:id="rId42"/>
    <p:sldId id="480" r:id="rId43"/>
    <p:sldId id="481" r:id="rId44"/>
    <p:sldId id="482" r:id="rId45"/>
    <p:sldId id="483" r:id="rId46"/>
    <p:sldId id="484" r:id="rId47"/>
    <p:sldId id="485" r:id="rId48"/>
    <p:sldId id="486" r:id="rId49"/>
    <p:sldId id="487" r:id="rId50"/>
    <p:sldId id="488" r:id="rId51"/>
    <p:sldId id="489" r:id="rId52"/>
    <p:sldId id="490" r:id="rId53"/>
    <p:sldId id="491" r:id="rId54"/>
    <p:sldId id="492" r:id="rId55"/>
    <p:sldId id="493" r:id="rId56"/>
    <p:sldId id="502" r:id="rId57"/>
    <p:sldId id="495" r:id="rId58"/>
    <p:sldId id="496" r:id="rId59"/>
    <p:sldId id="497" r:id="rId60"/>
    <p:sldId id="498" r:id="rId61"/>
    <p:sldId id="499" r:id="rId62"/>
    <p:sldId id="500" r:id="rId63"/>
    <p:sldId id="501" r:id="rId64"/>
    <p:sldId id="467" r:id="rId65"/>
    <p:sldId id="468" r:id="rId66"/>
    <p:sldId id="469" r:id="rId67"/>
    <p:sldId id="470" r:id="rId68"/>
    <p:sldId id="471" r:id="rId69"/>
    <p:sldId id="472" r:id="rId70"/>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FF"/>
    <a:srgbClr val="487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2" autoAdjust="0"/>
    <p:restoredTop sz="68817" autoAdjust="0"/>
  </p:normalViewPr>
  <p:slideViewPr>
    <p:cSldViewPr>
      <p:cViewPr varScale="1">
        <p:scale>
          <a:sx n="77" d="100"/>
          <a:sy n="77" d="100"/>
        </p:scale>
        <p:origin x="13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21" d="100"/>
          <a:sy n="121" d="100"/>
        </p:scale>
        <p:origin x="966"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22BE6590-55AB-41C4-96E2-64150110ABDC}" type="datetimeFigureOut">
              <a:rPr lang="en-US" smtClean="0"/>
              <a:pPr/>
              <a:t>1/6/2020</a:t>
            </a:fld>
            <a:endParaRPr lang="en-US" dirty="0"/>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DC381C04-FF4A-4314-B444-B851E0167BF6}" type="slidenum">
              <a:rPr lang="en-US" smtClean="0"/>
              <a:pPr/>
              <a:t>‹#›</a:t>
            </a:fld>
            <a:endParaRPr lang="en-US" dirty="0"/>
          </a:p>
        </p:txBody>
      </p:sp>
    </p:spTree>
    <p:extLst>
      <p:ext uri="{BB962C8B-B14F-4D97-AF65-F5344CB8AC3E}">
        <p14:creationId xmlns:p14="http://schemas.microsoft.com/office/powerpoint/2010/main" val="4219231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113E99A0-5A01-41BA-AC39-BB8F130969B5}" type="datetimeFigureOut">
              <a:rPr lang="en-US" smtClean="0"/>
              <a:pPr/>
              <a:t>1/6/2020</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95571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sz="1200" kern="120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complete the use-and-apply task on the slide. Encourage them to use available resources, including their notes and handouts, as well as the content background document and Common Student Ideas about Weather and Seasons.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participants to share their diagrams and explain the key science ideas they illustrated.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11204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a lead-in for thinking about specific SCSL strategies. When planning science lessons, are participants thinking primarily about (1) SCSL issues, such as learning goals, (2) student misconceptions (an STL issue), which is a great start but doesn’t include SCSL strategies, or (3) activities and/or classroom management and timing issues?  </a:t>
            </a:r>
          </a:p>
          <a:p>
            <a:r>
              <a:rPr lang="en-US" sz="1200" kern="1200" dirty="0">
                <a:solidFill>
                  <a:schemeClr val="tx1"/>
                </a:solidFill>
                <a:latin typeface="+mn-lt"/>
                <a:ea typeface="+mn-ea"/>
                <a:cs typeface="+mn-cs"/>
              </a:rPr>
              <a:t> </a:t>
            </a:r>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take 2–3 minutes to write down the key things they think about when planning science lessons.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reflections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“The Science Content Storyline Lens strategies should provide some new or additional ways of thinking about planning your science lessons.”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217663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1E4C651-5DBA-4E1B-BBBF-30C4826612BE}" type="slidenum">
              <a:rPr lang="en-US" smtClean="0"/>
              <a:pPr eaLnBrk="1" hangingPunct="1"/>
              <a:t>12</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defTabSz="881390">
              <a:defRPr/>
            </a:pPr>
            <a:r>
              <a:rPr lang="en-US" baseline="0" dirty="0"/>
              <a:t>7 </a:t>
            </a:r>
            <a:r>
              <a:rPr lang="en-US" dirty="0"/>
              <a:t>min </a:t>
            </a:r>
          </a:p>
          <a:p>
            <a:pPr defTabSz="881390">
              <a:defRPr/>
            </a:pPr>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Direct half the group to focus on the first bulleted question on the slide, and the other half to focus on the second. Allow groups 2 minutes to think about their assigned questions as they review “Introduction to the Science Content Storyline Lens”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each group share their ideas and responses for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you listen to participants, make sure that what they’re saying is consistent with the strategies booklet. If you aren’t sure they’re interpreting the text accurately, ask them to identify the specific text they are drawing from.  </a:t>
            </a:r>
            <a:endParaRPr lang="en-US" dirty="0"/>
          </a:p>
        </p:txBody>
      </p:sp>
      <p:sp>
        <p:nvSpPr>
          <p:cNvPr id="2" name="Date Placeholder 1"/>
          <p:cNvSpPr>
            <a:spLocks noGrp="1"/>
          </p:cNvSpPr>
          <p:nvPr>
            <p:ph type="dt" idx="10"/>
          </p:nvPr>
        </p:nvSpPr>
        <p:spPr/>
        <p:txBody>
          <a:bodyPr/>
          <a:lstStyle/>
          <a:p>
            <a:pPr>
              <a:defRPr/>
            </a:pPr>
            <a:fld id="{FCEAF0B5-1122-4D61-AE5E-4CFFC583F19A}"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13696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881390">
              <a:defRPr/>
            </a:pPr>
            <a:r>
              <a:rPr lang="en-US" baseline="0" dirty="0"/>
              <a:t>2</a:t>
            </a:r>
            <a:r>
              <a:rPr lang="en-US" dirty="0"/>
              <a:t> min </a:t>
            </a:r>
          </a:p>
          <a:p>
            <a:endParaRPr lang="en-US" dirty="0"/>
          </a:p>
          <a:p>
            <a:pPr lvl="0" fontAlgn="base"/>
            <a:r>
              <a:rPr lang="en-US" sz="1200" u="none" strike="noStrike" kern="1200" dirty="0">
                <a:solidFill>
                  <a:schemeClr val="tx1"/>
                </a:solidFill>
                <a:effectLst/>
                <a:latin typeface="+mn-lt"/>
                <a:ea typeface="+mn-ea"/>
                <a:cs typeface="+mn-cs"/>
              </a:rPr>
              <a:t>a. Emphasize the research basis for the Science Content Storyline Lens and its importance. Remind participants that the data on the slide was presented on day 1 of the PD program.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this graph reveal about US science lessons compared with higher-achieving countries?”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According to the study, US science lessons didn’t do as well linking science ideas to lesson activities; in fact, many lessons were activity focused and included significantly fewer science ideas compared to other countries.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Summarize:</a:t>
            </a:r>
            <a:r>
              <a:rPr lang="en-US" sz="1200" kern="1200" dirty="0">
                <a:solidFill>
                  <a:schemeClr val="tx1"/>
                </a:solidFill>
                <a:latin typeface="+mn-lt"/>
                <a:ea typeface="+mn-ea"/>
                <a:cs typeface="+mn-cs"/>
              </a:rPr>
              <a:t> Point to strategies F and G on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poster: Make explicit links between science ideas and activities (strategy</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 and link science ideas to other science ideas (strategy</a:t>
            </a:r>
            <a:r>
              <a:rPr lang="en-US" sz="1200" kern="1200" baseline="0" dirty="0">
                <a:solidFill>
                  <a:schemeClr val="tx1"/>
                </a:solidFill>
                <a:latin typeface="+mn-lt"/>
                <a:ea typeface="+mn-ea"/>
                <a:cs typeface="+mn-cs"/>
              </a:rPr>
              <a:t> G)</a:t>
            </a:r>
            <a:r>
              <a:rPr lang="en-US" sz="1200" kern="1200" dirty="0">
                <a:solidFill>
                  <a:schemeClr val="tx1"/>
                </a:solidFill>
                <a:latin typeface="+mn-lt"/>
                <a:ea typeface="+mn-ea"/>
                <a:cs typeface="+mn-cs"/>
              </a:rPr>
              <a:t>. These strategies and the idea of a Science Content Storyline Lens grew out of the TIMSS research findings.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“Today we’ll begin our study of the Science Content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Storyline Lens, with a focus on strategy A: Identify one main learning goal.” </a:t>
            </a:r>
          </a:p>
        </p:txBody>
      </p:sp>
      <p:sp>
        <p:nvSpPr>
          <p:cNvPr id="51204"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262B5B8-47F1-48E6-B271-7EBED67B527E}" type="slidenum">
              <a:rPr lang="en-US" smtClean="0"/>
              <a:pPr eaLnBrk="1" hangingPunct="1"/>
              <a:t>13</a:t>
            </a:fld>
            <a:endParaRPr lang="en-US" dirty="0"/>
          </a:p>
        </p:txBody>
      </p:sp>
      <p:sp>
        <p:nvSpPr>
          <p:cNvPr id="2" name="Date Placeholder 1"/>
          <p:cNvSpPr>
            <a:spLocks noGrp="1"/>
          </p:cNvSpPr>
          <p:nvPr>
            <p:ph type="dt" idx="10"/>
          </p:nvPr>
        </p:nvSpPr>
        <p:spPr/>
        <p:txBody>
          <a:bodyPr/>
          <a:lstStyle/>
          <a:p>
            <a:pPr>
              <a:defRPr/>
            </a:pPr>
            <a:fld id="{BBBABCF1-D7A1-489E-9449-2D4DE273B62F}"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3462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C9C6DBC-56A9-4FBA-BB42-45CE4D473E72}" type="slidenum">
              <a:rPr lang="en-US" smtClean="0"/>
              <a:pPr eaLnBrk="1" hangingPunct="1"/>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dirty="0"/>
              <a:t>1 min</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i="0" u="none" kern="1200" dirty="0">
                <a:solidFill>
                  <a:schemeClr val="tx1"/>
                </a:solidFill>
                <a:latin typeface="+mn-lt"/>
                <a:ea typeface="+mn-ea"/>
                <a:cs typeface="+mn-cs"/>
              </a:rPr>
              <a:t>a. Read the focus question on the slide.</a:t>
            </a:r>
            <a:endParaRPr lang="en-US" i="0" u="none" dirty="0"/>
          </a:p>
        </p:txBody>
      </p:sp>
      <p:sp>
        <p:nvSpPr>
          <p:cNvPr id="2" name="Date Placeholder 1"/>
          <p:cNvSpPr>
            <a:spLocks noGrp="1"/>
          </p:cNvSpPr>
          <p:nvPr>
            <p:ph type="dt" idx="10"/>
          </p:nvPr>
        </p:nvSpPr>
        <p:spPr/>
        <p:txBody>
          <a:bodyPr/>
          <a:lstStyle/>
          <a:p>
            <a:pPr>
              <a:defRPr/>
            </a:pPr>
            <a:fld id="{13ABEF91-3888-4A26-8E01-15FCB26B3A52}"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4473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0" fontAlgn="base" hangingPunct="0">
              <a:spcBef>
                <a:spcPct val="20000"/>
              </a:spcBef>
              <a:spcAft>
                <a:spcPts val="1157"/>
              </a:spcAft>
              <a:buClr>
                <a:srgbClr val="93A299"/>
              </a:buClr>
              <a:buSzPct val="85000"/>
              <a:defRPr/>
            </a:pPr>
            <a:r>
              <a:rPr lang="en-US" sz="2700" dirty="0">
                <a:solidFill>
                  <a:srgbClr val="292934"/>
                </a:solidFill>
                <a:latin typeface="Calibri" panose="020F0502020204030204" pitchFamily="34" charset="0"/>
              </a:rPr>
              <a:t>1 min </a:t>
            </a:r>
          </a:p>
          <a:p>
            <a:pPr defTabSz="881390" eaLnBrk="0" fontAlgn="base" hangingPunct="0">
              <a:spcBef>
                <a:spcPct val="20000"/>
              </a:spcBef>
              <a:spcAft>
                <a:spcPts val="1157"/>
              </a:spcAft>
              <a:buClr>
                <a:srgbClr val="93A299"/>
              </a:buClr>
              <a:buSzPct val="85000"/>
              <a:defRPr/>
            </a:pPr>
            <a:endParaRPr lang="en-US" sz="27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“Now let’s dig into SCSL strategy A!”</a:t>
            </a:r>
          </a:p>
          <a:p>
            <a:endParaRPr lang="en-US" sz="1200" u="sng" kern="1200" dirty="0">
              <a:solidFill>
                <a:schemeClr val="tx1"/>
              </a:solidFill>
              <a:latin typeface="+mn-lt"/>
              <a:ea typeface="+mn-ea"/>
              <a:cs typeface="+mn-cs"/>
            </a:endParaRPr>
          </a:p>
          <a:p>
            <a:r>
              <a:rPr lang="en-US" sz="1200" kern="1200" dirty="0">
                <a:solidFill>
                  <a:schemeClr val="tx1"/>
                </a:solidFill>
                <a:latin typeface="+mn-lt"/>
                <a:ea typeface="+mn-ea"/>
                <a:cs typeface="+mn-cs"/>
              </a:rPr>
              <a:t>b. “As you can see, strategy A is the first of nine Science Content Storyline Lens strategies. It</a:t>
            </a:r>
            <a:r>
              <a:rPr lang="en-US" sz="1200" kern="1200" baseline="0" dirty="0">
                <a:solidFill>
                  <a:schemeClr val="tx1"/>
                </a:solidFill>
                <a:latin typeface="+mn-lt"/>
                <a:ea typeface="+mn-ea"/>
                <a:cs typeface="+mn-cs"/>
              </a:rPr>
              <a:t> appears </a:t>
            </a:r>
            <a:r>
              <a:rPr lang="en-US" sz="1200" kern="1200" dirty="0">
                <a:solidFill>
                  <a:schemeClr val="tx1"/>
                </a:solidFill>
                <a:latin typeface="+mn-lt"/>
                <a:ea typeface="+mn-ea"/>
                <a:cs typeface="+mn-cs"/>
              </a:rPr>
              <a:t>first because it’s the foundation on which all the other SCSL strategies are built. This will become clearer as we delve into the other strategies and see how important it is that each of them is matched to the lesson’s main learning goal.”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305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F4A50CDB-B1ED-4A5F-A793-64B10A0DC7DB}" type="slidenum">
              <a:rPr lang="en-US" smtClean="0"/>
              <a:pPr eaLnBrk="1" hangingPunct="1"/>
              <a:t>16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a:t>25 min</a:t>
            </a:r>
            <a:endParaRPr lang="en-US" baseline="0" dirty="0"/>
          </a:p>
          <a:p>
            <a:pPr eaLnBrk="1" hangingPunct="1"/>
            <a:endParaRPr lang="en-US" baseline="0"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“Share with a partner what you wrote on your Science Content Storyline Lens Z-fold summary chart about the purpose and key features of strategy 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one or two participant volunteers lead the group in creating a chart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a:t>
            </a:r>
            <a:r>
              <a:rPr lang="en-US" sz="1200" kern="1200" baseline="0" dirty="0">
                <a:solidFill>
                  <a:schemeClr val="tx1"/>
                </a:solidFill>
                <a:latin typeface="+mn-lt"/>
                <a:ea typeface="+mn-ea"/>
                <a:cs typeface="+mn-cs"/>
              </a:rPr>
              <a:t> describes </a:t>
            </a:r>
            <a:r>
              <a:rPr lang="en-US" sz="1200" kern="1200" dirty="0">
                <a:solidFill>
                  <a:schemeClr val="tx1"/>
                </a:solidFill>
                <a:latin typeface="+mn-lt"/>
                <a:ea typeface="+mn-ea"/>
                <a:cs typeface="+mn-cs"/>
              </a:rPr>
              <a:t>the purpose and key features of strategy 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“Next, we’ll review the difference between a science idea and</a:t>
            </a:r>
            <a:r>
              <a:rPr lang="en-US" sz="1200" kern="1200" baseline="0" dirty="0">
                <a:solidFill>
                  <a:schemeClr val="tx1"/>
                </a:solidFill>
                <a:latin typeface="+mn-lt"/>
                <a:ea typeface="+mn-ea"/>
                <a:cs typeface="+mn-cs"/>
              </a:rPr>
              <a:t> the</a:t>
            </a:r>
            <a:r>
              <a:rPr lang="en-US" sz="1200" kern="1200" dirty="0">
                <a:solidFill>
                  <a:schemeClr val="tx1"/>
                </a:solidFill>
                <a:latin typeface="+mn-lt"/>
                <a:ea typeface="+mn-ea"/>
                <a:cs typeface="+mn-cs"/>
              </a:rPr>
              <a:t> main learning goal of a lesson. Then you’ll practice identifying and clarifying this distinction.” </a:t>
            </a:r>
            <a:endParaRPr lang="en-US" baseline="0" dirty="0"/>
          </a:p>
          <a:p>
            <a:pPr eaLnBrk="1" hangingPunct="1"/>
            <a:endParaRPr lang="en-US" dirty="0"/>
          </a:p>
        </p:txBody>
      </p:sp>
    </p:spTree>
    <p:extLst>
      <p:ext uri="{BB962C8B-B14F-4D97-AF65-F5344CB8AC3E}">
        <p14:creationId xmlns:p14="http://schemas.microsoft.com/office/powerpoint/2010/main" val="313701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7070F7A-9F35-479B-B5FA-3EC924F252F5}" type="slidenum">
              <a:rPr lang="en-US" smtClean="0"/>
              <a:pPr eaLnBrk="1" hangingPunct="1"/>
              <a:t>17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1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slide lists some key ideas about the definition of a main learning goal.”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Read through the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“Notice the parenthetical reference to ‘lessons’ in the third bullet point. Each lesson should have only one main learning goal, but you might need two or more lessons to help students accomplish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difficult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goal. So it’s often necessary to spend more than one lesson on a specific learning goal.”</a:t>
            </a:r>
            <a:r>
              <a:rPr lang="en-US" dirty="0"/>
              <a:t> </a:t>
            </a:r>
            <a:endParaRPr lang="en-US" sz="1200" kern="1200" dirty="0">
              <a:solidFill>
                <a:schemeClr val="tx1"/>
              </a:solidFill>
              <a:latin typeface="+mn-lt"/>
              <a:ea typeface="+mn-ea"/>
              <a:cs typeface="+mn-cs"/>
            </a:endParaRPr>
          </a:p>
          <a:p>
            <a:pPr eaLnBrk="1" hangingPunct="1"/>
            <a:endParaRPr lang="en-US" dirty="0"/>
          </a:p>
        </p:txBody>
      </p:sp>
      <p:sp>
        <p:nvSpPr>
          <p:cNvPr id="2" name="Date Placeholder 1"/>
          <p:cNvSpPr>
            <a:spLocks noGrp="1"/>
          </p:cNvSpPr>
          <p:nvPr>
            <p:ph type="dt" idx="10"/>
          </p:nvPr>
        </p:nvSpPr>
        <p:spPr/>
        <p:txBody>
          <a:bodyPr/>
          <a:lstStyle/>
          <a:p>
            <a:pPr>
              <a:defRPr/>
            </a:pPr>
            <a:fld id="{83D7572D-9E1D-4E2A-9D02-6DE1C1F61B11}"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080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9D53C87B-4F8B-4B60-9D55-8BF297269237}" type="slidenum">
              <a:rPr lang="en-US" smtClean="0"/>
              <a:pPr eaLnBrk="1" hangingPunct="1"/>
              <a:t>18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1</a:t>
            </a:r>
            <a:r>
              <a:rPr lang="en-US" baseline="0" dirty="0"/>
              <a:t> min</a:t>
            </a:r>
          </a:p>
          <a:p>
            <a:pPr eaLnBrk="1" hangingPunct="1"/>
            <a:endParaRPr lang="en-US" baseline="0" dirty="0"/>
          </a:p>
          <a:p>
            <a:pPr eaLnBrk="1" hangingPunct="1"/>
            <a:r>
              <a:rPr lang="en-US" sz="1200" kern="1200" dirty="0">
                <a:solidFill>
                  <a:schemeClr val="tx1"/>
                </a:solidFill>
                <a:latin typeface="+mn-lt"/>
                <a:ea typeface="+mn-ea"/>
                <a:cs typeface="+mn-cs"/>
              </a:rPr>
              <a:t>a. Review what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considered a main learning goal.</a:t>
            </a:r>
            <a:endParaRPr lang="en-US" dirty="0"/>
          </a:p>
        </p:txBody>
      </p:sp>
      <p:sp>
        <p:nvSpPr>
          <p:cNvPr id="2" name="Date Placeholder 1"/>
          <p:cNvSpPr>
            <a:spLocks noGrp="1"/>
          </p:cNvSpPr>
          <p:nvPr>
            <p:ph type="dt" idx="10"/>
          </p:nvPr>
        </p:nvSpPr>
        <p:spPr/>
        <p:txBody>
          <a:bodyPr/>
          <a:lstStyle/>
          <a:p>
            <a:pPr>
              <a:defRPr/>
            </a:pPr>
            <a:fld id="{77EEA6BA-696B-4723-AB5F-60B7D6BF7CF1}"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57192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7FF742AA-6BBC-46D0-B1AF-C2D89CD20EE7}" type="slidenum">
              <a:rPr lang="en-US" smtClean="0">
                <a:solidFill>
                  <a:prstClr val="black"/>
                </a:solidFill>
              </a:rPr>
              <a:pPr eaLnBrk="1" hangingPunct="1"/>
              <a:t>19</a:t>
            </a:fld>
            <a:endParaRPr lang="en-US" dirty="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defTabSz="881390">
              <a:defRPr/>
            </a:pPr>
            <a:r>
              <a:rPr lang="en-US" sz="1300" dirty="0">
                <a:solidFill>
                  <a:srgbClr val="292934"/>
                </a:solidFill>
                <a:latin typeface="Calibri" panose="020F0502020204030204" pitchFamily="34" charset="0"/>
              </a:rPr>
              <a:t>10 min</a:t>
            </a:r>
          </a:p>
          <a:p>
            <a:pPr defTabSz="881390">
              <a:defRPr/>
            </a:pPr>
            <a:endParaRPr lang="en-US" sz="13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Have participants locate these two readings in the strategies booklet: (1)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Strategy A: Identify One Main Learning Goal, and (2) Student Ideas and Science Ideas Defined.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you read these sections in the strategies booklet, we’ll discuss the differences between a science idea and a main learning goal.”</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Give participants time to read the specified</a:t>
            </a:r>
            <a:r>
              <a:rPr lang="en-US" sz="1200" kern="1200" baseline="0" dirty="0">
                <a:solidFill>
                  <a:schemeClr val="tx1"/>
                </a:solidFill>
                <a:latin typeface="+mn-lt"/>
                <a:ea typeface="+mn-ea"/>
                <a:cs typeface="+mn-cs"/>
              </a:rPr>
              <a:t> sections </a:t>
            </a:r>
            <a:r>
              <a:rPr lang="en-US" sz="1200" kern="1200" dirty="0">
                <a:solidFill>
                  <a:schemeClr val="tx1"/>
                </a:solidFill>
                <a:latin typeface="+mn-lt"/>
                <a:ea typeface="+mn-ea"/>
                <a:cs typeface="+mn-cs"/>
              </a:rPr>
              <a:t>in the strategies booklet.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(7 min):</a:t>
            </a:r>
            <a:r>
              <a:rPr lang="en-US" sz="1200" kern="1200" dirty="0">
                <a:solidFill>
                  <a:schemeClr val="tx1"/>
                </a:solidFill>
                <a:latin typeface="+mn-lt"/>
                <a:ea typeface="+mn-ea"/>
                <a:cs typeface="+mn-cs"/>
              </a:rPr>
              <a:t>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“While you might incorporate several science ideas that support the main learning goal of a lesson, be careful not to plan an ‘all about’ lesson with too many different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science ideas that will likely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come across to students as a bunch of disconnected facts to be memorized.”  </a:t>
            </a:r>
          </a:p>
          <a:p>
            <a:pPr marL="228600" indent="-228600">
              <a:buFont typeface="+mj-lt"/>
              <a:buNone/>
            </a:pPr>
            <a:endParaRPr lang="en-US" sz="1900" dirty="0">
              <a:latin typeface="Arial" charset="0"/>
            </a:endParaRPr>
          </a:p>
        </p:txBody>
      </p:sp>
      <p:sp>
        <p:nvSpPr>
          <p:cNvPr id="2" name="Date Placeholder 1"/>
          <p:cNvSpPr>
            <a:spLocks noGrp="1"/>
          </p:cNvSpPr>
          <p:nvPr>
            <p:ph type="dt" idx="10"/>
          </p:nvPr>
        </p:nvSpPr>
        <p:spPr/>
        <p:txBody>
          <a:bodyPr/>
          <a:lstStyle/>
          <a:p>
            <a:pPr>
              <a:defRPr/>
            </a:pPr>
            <a:fld id="{EB860A08-A994-41B5-B9C2-57E3F736B608}" type="datetime1">
              <a:rPr lang="en-US" smtClean="0">
                <a:solidFill>
                  <a:prstClr val="black"/>
                </a:solidFill>
              </a:rPr>
              <a:pPr>
                <a:defRPr/>
              </a:pPr>
              <a:t>1/6/2020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829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289988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fontAlgn="base"/>
            <a:r>
              <a:rPr lang="en-US" sz="1200" u="none" strike="noStrike" kern="1200" dirty="0">
                <a:solidFill>
                  <a:schemeClr val="tx1"/>
                </a:solidFill>
                <a:effectLst/>
                <a:latin typeface="+mn-lt"/>
                <a:ea typeface="+mn-ea"/>
                <a:cs typeface="+mn-cs"/>
              </a:rPr>
              <a:t>a. “Next, we’ll practice identifying student ideas and science ideas just to make sure you understand the way we’re defining these terms.”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refer participants to the section in the strategies booklet where student ideas are defined (Student Ideas and Science Ideas Defined).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“First, identify examples of </a:t>
            </a:r>
            <a:r>
              <a:rPr lang="en-US" sz="1200" b="1" kern="1200" dirty="0">
                <a:solidFill>
                  <a:schemeClr val="tx1"/>
                </a:solidFill>
                <a:latin typeface="+mn-lt"/>
                <a:ea typeface="+mn-ea"/>
                <a:cs typeface="+mn-cs"/>
              </a:rPr>
              <a:t>science ideas </a:t>
            </a:r>
            <a:r>
              <a:rPr lang="en-US" sz="1200" kern="1200" dirty="0">
                <a:solidFill>
                  <a:schemeClr val="tx1"/>
                </a:solidFill>
                <a:latin typeface="+mn-lt"/>
                <a:ea typeface="+mn-ea"/>
                <a:cs typeface="+mn-cs"/>
              </a:rPr>
              <a:t>on the slide. If you need help, refer to the document in your lesson plans binders titled Common Student Ideas about Plants and Animals</a:t>
            </a:r>
            <a:r>
              <a:rPr lang="en-US" sz="1200" kern="1200" baseline="0" dirty="0">
                <a:solidFill>
                  <a:schemeClr val="tx1"/>
                </a:solidFill>
                <a:latin typeface="+mn-lt"/>
                <a:ea typeface="+mn-ea"/>
                <a:cs typeface="+mn-cs"/>
              </a:rPr>
              <a:t>. Then identify examples of </a:t>
            </a:r>
            <a:r>
              <a:rPr lang="en-US" sz="1200" b="1" kern="1200" baseline="0" dirty="0">
                <a:solidFill>
                  <a:schemeClr val="tx1"/>
                </a:solidFill>
                <a:latin typeface="+mn-lt"/>
                <a:ea typeface="+mn-ea"/>
                <a:cs typeface="+mn-cs"/>
              </a:rPr>
              <a:t>student ideas </a:t>
            </a:r>
            <a:r>
              <a:rPr lang="en-US" sz="1200" kern="1200" baseline="0" dirty="0">
                <a:solidFill>
                  <a:schemeClr val="tx1"/>
                </a:solidFill>
                <a:latin typeface="+mn-lt"/>
                <a:ea typeface="+mn-ea"/>
                <a:cs typeface="+mn-cs"/>
              </a:rPr>
              <a:t>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participants’ responses and the correct answers (see answer key).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Science ideas: 4,</a:t>
            </a:r>
            <a:r>
              <a:rPr lang="en-US" sz="1200" kern="1200" baseline="0" dirty="0">
                <a:solidFill>
                  <a:schemeClr val="tx1"/>
                </a:solidFill>
                <a:latin typeface="+mn-lt"/>
                <a:ea typeface="+mn-ea"/>
                <a:cs typeface="+mn-cs"/>
              </a:rPr>
              <a:t> 8</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Student ideas: 3, 5, 6</a:t>
            </a:r>
          </a:p>
          <a:p>
            <a:pPr marL="182880" indent="-182880">
              <a:buFont typeface="Arial" pitchFamily="34" charset="0"/>
              <a:buChar char="•"/>
            </a:pPr>
            <a:r>
              <a:rPr lang="en-US" sz="1200" kern="1200" dirty="0">
                <a:solidFill>
                  <a:schemeClr val="tx1"/>
                </a:solidFill>
                <a:latin typeface="+mn-lt"/>
                <a:ea typeface="+mn-ea"/>
                <a:cs typeface="+mn-cs"/>
              </a:rPr>
              <a:t>Neither: 1, 2, 7</a:t>
            </a:r>
          </a:p>
          <a:p>
            <a:pPr marL="182880" indent="-182880">
              <a:buFont typeface="Arial" pitchFamily="34" charset="0"/>
              <a:buChar char="•"/>
            </a:pPr>
            <a:endParaRPr lang="en-US" sz="1200" kern="1200" dirty="0">
              <a:solidFill>
                <a:schemeClr val="tx1"/>
              </a:solidFill>
              <a:latin typeface="+mn-lt"/>
              <a:ea typeface="+mn-ea"/>
              <a:cs typeface="+mn-cs"/>
            </a:endParaRPr>
          </a:p>
          <a:p>
            <a:pPr marL="0" indent="0">
              <a:buFont typeface="Arial" pitchFamily="34" charset="0"/>
              <a:buNone/>
            </a:pPr>
            <a:r>
              <a:rPr lang="en-US" sz="1200" b="1" kern="1200" dirty="0">
                <a:solidFill>
                  <a:schemeClr val="tx1"/>
                </a:solidFill>
                <a:latin typeface="+mn-lt"/>
                <a:ea typeface="+mn-ea"/>
                <a:cs typeface="+mn-cs"/>
              </a:rPr>
              <a:t>Note for idea 6: </a:t>
            </a:r>
            <a:r>
              <a:rPr lang="en-US" sz="1200" kern="1200" dirty="0">
                <a:solidFill>
                  <a:schemeClr val="tx1"/>
                </a:solidFill>
                <a:latin typeface="+mn-lt"/>
                <a:ea typeface="+mn-ea"/>
                <a:cs typeface="+mn-cs"/>
              </a:rPr>
              <a:t>Even though it’s accurate to say that plants and animals need air, it’s inaccurate to say that only animals need oxygen from the air. Plants need both carbon dioxide and oxygen from the air. They use carbon dioxide to make their food through photosynthesis and oxygen to break down food molecules to release energy in cellular respiration. Although kindergartners won’t learn these ideas in the lesson series, it’s important for you to understand them.</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69596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lvl="0" fontAlgn="base"/>
            <a:r>
              <a:rPr lang="en-US" sz="1200" u="none" strike="noStrike" kern="1200" dirty="0">
                <a:solidFill>
                  <a:schemeClr val="tx1"/>
                </a:solidFill>
                <a:effectLst/>
                <a:latin typeface="+mn-lt"/>
                <a:ea typeface="+mn-ea"/>
                <a:cs typeface="+mn-cs"/>
              </a:rPr>
              <a:t>a. “It’s a little trickier to recognize student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and science ideas in class discussions because students sometimes give only one- or two-word answers to teacher questions. But if you link the teacher’s question with the student’s response, you can sometimes find a science idea or a student idea.”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a:t>
            </a:r>
            <a:r>
              <a:rPr lang="en-US" sz="1200" b="1" kern="1200" dirty="0">
                <a:solidFill>
                  <a:schemeClr val="tx1"/>
                </a:solidFill>
                <a:latin typeface="+mn-lt"/>
                <a:ea typeface="+mn-ea"/>
                <a:cs typeface="+mn-cs"/>
              </a:rPr>
              <a:t>ote:</a:t>
            </a:r>
            <a:r>
              <a:rPr lang="en-US" sz="1200" kern="1200" dirty="0">
                <a:solidFill>
                  <a:schemeClr val="tx1"/>
                </a:solidFill>
                <a:latin typeface="+mn-lt"/>
                <a:ea typeface="+mn-ea"/>
                <a:cs typeface="+mn-cs"/>
              </a:rPr>
              <a:t>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we encourage students to speak in complete sentences as much as possible.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practice linking the teacher’s question with student responses in the sample discussion</a:t>
            </a:r>
            <a:r>
              <a:rPr lang="en-US" sz="1200" kern="1200" baseline="0" dirty="0">
                <a:solidFill>
                  <a:schemeClr val="tx1"/>
                </a:solidFill>
                <a:latin typeface="+mn-lt"/>
                <a:ea typeface="+mn-ea"/>
                <a:cs typeface="+mn-cs"/>
              </a:rPr>
              <a:t> 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see if you can identify one student idea and one science idea in this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Have participants share the ideas they identified in the sample discussion.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“Here’s some food for thought: To make student thinking more visible, why not require students to speak in complete sentences during classroom discussions about science ideas?”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8543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lvl="0" fontAlgn="base"/>
            <a:r>
              <a:rPr lang="en-US" sz="1200" u="none" strike="noStrike" kern="1200" dirty="0">
                <a:solidFill>
                  <a:schemeClr val="tx1"/>
                </a:solidFill>
                <a:effectLst/>
                <a:latin typeface="+mn-lt"/>
                <a:ea typeface="+mn-ea"/>
                <a:cs typeface="+mn-cs"/>
              </a:rPr>
              <a:t>a. Display </a:t>
            </a:r>
            <a:r>
              <a:rPr lang="en-US" sz="1200" b="1" u="none" strike="noStrike" kern="1200" dirty="0">
                <a:solidFill>
                  <a:schemeClr val="tx1"/>
                </a:solidFill>
                <a:effectLst/>
                <a:latin typeface="+mn-lt"/>
                <a:ea typeface="+mn-ea"/>
                <a:cs typeface="+mn-cs"/>
              </a:rPr>
              <a:t>only</a:t>
            </a:r>
            <a:r>
              <a:rPr lang="en-US" sz="1200" u="none" strike="noStrike" kern="1200" dirty="0">
                <a:solidFill>
                  <a:schemeClr val="tx1"/>
                </a:solidFill>
                <a:effectLst/>
                <a:latin typeface="+mn-lt"/>
                <a:ea typeface="+mn-ea"/>
                <a:cs typeface="+mn-cs"/>
              </a:rPr>
              <a:t> the main learning goal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come up with two or three science ideas that might support the development of this main learning goal. Use the content background document and the Common Student Ideas chart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pairs share the supporting science ideas they came up with.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reveal the list of possible supporting science ideas one by one on the slide and compare them with participants’ ideas.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“Some of these supporting science ideas could also be a lesson’s main learning goal.”</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213596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E7B90E86-018B-490D-8A24-CABFDA3C2CB8}" type="slidenum">
              <a:rPr lang="en-US" smtClean="0"/>
              <a:pPr eaLnBrk="1" hangingPunct="1"/>
              <a:t>23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lvl="0"/>
            <a:r>
              <a:rPr lang="en-US" sz="1300" dirty="0">
                <a:latin typeface="Arial" charset="0"/>
              </a:rPr>
              <a:t>10 min</a:t>
            </a:r>
          </a:p>
          <a:p>
            <a:pPr lvl="0"/>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Direct participants to locate handout 5.1 (Analysis Guide A: Identifying One Main Learning Goal) and handout 5.2 (Practice Identifying One Main Learning Goal) in their PD program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groups/pairs:</a:t>
            </a:r>
            <a:r>
              <a:rPr lang="en-US" sz="1200" kern="1200" dirty="0">
                <a:solidFill>
                  <a:schemeClr val="tx1"/>
                </a:solidFill>
                <a:latin typeface="+mn-lt"/>
                <a:ea typeface="+mn-ea"/>
                <a:cs typeface="+mn-cs"/>
              </a:rPr>
              <a:t> Have participants form small groups or pairs and use the criteria from Analysis Guide A to analyze the list of possible learning goals on handout 5.2.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participants to write yes or no on the handout to indicate whether the statement is or is not a good candidate for a lesson’s main learning goal. Then have them state the reason for each assessment using criteria from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and discuss their selections.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Be sure to </a:t>
            </a:r>
            <a:r>
              <a:rPr lang="en-US" sz="1200" u="none" kern="1200" dirty="0">
                <a:solidFill>
                  <a:schemeClr val="tx1"/>
                </a:solidFill>
                <a:latin typeface="+mn-lt"/>
                <a:ea typeface="+mn-ea"/>
                <a:cs typeface="+mn-cs"/>
              </a:rPr>
              <a:t>highlight</a:t>
            </a:r>
            <a:r>
              <a:rPr lang="en-US" sz="1200" kern="1200" dirty="0">
                <a:solidFill>
                  <a:schemeClr val="tx1"/>
                </a:solidFill>
                <a:latin typeface="+mn-lt"/>
                <a:ea typeface="+mn-ea"/>
                <a:cs typeface="+mn-cs"/>
              </a:rPr>
              <a:t> what distinguishes a main learning goal from supporting science ideas, topics, phrases, activities, or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Also use this discussion to clarify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answers, see PD Leader Master: Practice Identifying One Main Learning Goal (Answer Key).</a:t>
            </a:r>
            <a:endParaRPr lang="en-US" sz="1500" dirty="0"/>
          </a:p>
        </p:txBody>
      </p:sp>
      <p:sp>
        <p:nvSpPr>
          <p:cNvPr id="2" name="Date Placeholder 1"/>
          <p:cNvSpPr>
            <a:spLocks noGrp="1"/>
          </p:cNvSpPr>
          <p:nvPr>
            <p:ph type="dt" idx="10"/>
          </p:nvPr>
        </p:nvSpPr>
        <p:spPr/>
        <p:txBody>
          <a:bodyPr/>
          <a:lstStyle/>
          <a:p>
            <a:pPr>
              <a:defRPr/>
            </a:pPr>
            <a:fld id="{FA1665D8-738F-4641-B21D-B53F33446B3E}"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1758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fontAlgn="base"/>
            <a:r>
              <a:rPr lang="en-US" sz="1200" u="none" strike="noStrike" kern="1200" dirty="0">
                <a:solidFill>
                  <a:schemeClr val="tx1"/>
                </a:solidFill>
                <a:effectLst/>
                <a:latin typeface="+mn-lt"/>
                <a:ea typeface="+mn-ea"/>
                <a:cs typeface="+mn-cs"/>
              </a:rPr>
              <a:t>a. Make sure participants understand that</a:t>
            </a:r>
            <a:r>
              <a:rPr lang="en-US" sz="1200" u="none" strike="noStrike" kern="1200" baseline="0" dirty="0">
                <a:solidFill>
                  <a:schemeClr val="tx1"/>
                </a:solidFill>
                <a:effectLst/>
                <a:latin typeface="+mn-lt"/>
                <a:ea typeface="+mn-ea"/>
                <a:cs typeface="+mn-cs"/>
              </a:rPr>
              <a:t> they </a:t>
            </a:r>
            <a:r>
              <a:rPr lang="en-US" sz="1200" u="none" strike="noStrike" kern="1200" dirty="0">
                <a:solidFill>
                  <a:schemeClr val="tx1"/>
                </a:solidFill>
                <a:effectLst/>
                <a:latin typeface="+mn-lt"/>
                <a:ea typeface="+mn-ea"/>
                <a:cs typeface="+mn-cs"/>
              </a:rPr>
              <a:t>will be viewing a sequence of three video clips from the same lesson on plants and animals. </a:t>
            </a:r>
          </a:p>
          <a:p>
            <a:pPr lvl="0" fontAlgn="base"/>
            <a:endParaRPr lang="en-US" sz="1200" u="none" strike="sng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“Fo</a:t>
            </a:r>
            <a:r>
              <a:rPr lang="en-US" sz="1200" u="none" strike="noStrike" kern="1200" baseline="0" dirty="0">
                <a:solidFill>
                  <a:schemeClr val="tx1"/>
                </a:solidFill>
                <a:effectLst/>
                <a:latin typeface="+mn-lt"/>
                <a:ea typeface="+mn-ea"/>
                <a:cs typeface="+mn-cs"/>
              </a:rPr>
              <a:t>r all three clips, we’ll answer the analysis question, </a:t>
            </a:r>
            <a:r>
              <a:rPr lang="en-US" sz="1200" i="1" u="none" strike="noStrike" kern="1200" baseline="0" dirty="0">
                <a:solidFill>
                  <a:schemeClr val="tx1"/>
                </a:solidFill>
                <a:effectLst/>
                <a:latin typeface="+mn-lt"/>
                <a:ea typeface="+mn-ea"/>
                <a:cs typeface="+mn-cs"/>
              </a:rPr>
              <a:t>Does this lesson </a:t>
            </a:r>
            <a:r>
              <a:rPr lang="en-US" sz="1200" i="1" u="none" strike="noStrike" kern="1200" dirty="0">
                <a:solidFill>
                  <a:schemeClr val="tx1"/>
                </a:solidFill>
                <a:effectLst/>
                <a:latin typeface="+mn-lt"/>
                <a:ea typeface="+mn-ea"/>
                <a:cs typeface="+mn-cs"/>
              </a:rPr>
              <a:t>have one main learning goal?</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a:t>
            </a:r>
            <a:r>
              <a:rPr lang="en-US" sz="1200" u="none" strike="noStrike" kern="1200" baseline="0" dirty="0">
                <a:solidFill>
                  <a:schemeClr val="tx1"/>
                </a:solidFill>
                <a:effectLst/>
                <a:latin typeface="+mn-lt"/>
                <a:ea typeface="+mn-ea"/>
                <a:cs typeface="+mn-cs"/>
              </a:rPr>
              <a:t> “If the answer is yes, what is the learning goal? If no, why do you think that’s the case? What do you think is happening in the lesson?”</a:t>
            </a:r>
            <a:endParaRPr lang="en-US" sz="120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4287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endParaRPr lang="en-US" dirty="0"/>
          </a:p>
          <a:p>
            <a:pPr lvl="1"/>
            <a:endParaRPr lang="en-US"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5.3 in PD program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b="0"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25</a:t>
            </a:fld>
            <a:endParaRPr lang="en-US"/>
          </a:p>
        </p:txBody>
      </p:sp>
    </p:spTree>
    <p:extLst>
      <p:ext uri="{BB962C8B-B14F-4D97-AF65-F5344CB8AC3E}">
        <p14:creationId xmlns:p14="http://schemas.microsoft.com/office/powerpoint/2010/main" val="269353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25 min </a:t>
            </a:r>
          </a:p>
          <a:p>
            <a:endParaRPr lang="en-US" baseline="0" dirty="0"/>
          </a:p>
          <a:p>
            <a:pPr lvl="0" fontAlgn="base"/>
            <a:r>
              <a:rPr lang="en-US" sz="1200" u="none" strike="noStrike" kern="1200" dirty="0">
                <a:solidFill>
                  <a:schemeClr val="tx1"/>
                </a:solidFill>
                <a:effectLst/>
                <a:latin typeface="+mn-lt"/>
                <a:ea typeface="+mn-ea"/>
                <a:cs typeface="+mn-cs"/>
              </a:rPr>
              <a:t>a. Before participants analyze the video transcript, remind them of these key points: (1 min) </a:t>
            </a:r>
          </a:p>
          <a:p>
            <a:pPr marL="274320" indent="-137160">
              <a:buFont typeface="Arial" pitchFamily="34" charset="0"/>
              <a:buChar char="•"/>
            </a:pPr>
            <a:r>
              <a:rPr lang="en-US" sz="1200" kern="1200" dirty="0">
                <a:solidFill>
                  <a:schemeClr val="tx1"/>
                </a:solidFill>
                <a:latin typeface="+mn-lt"/>
                <a:ea typeface="+mn-ea"/>
                <a:cs typeface="+mn-cs"/>
              </a:rPr>
              <a:t>A science idea is a full-sentence idea that students could take away as something they learned during the lesson. </a:t>
            </a:r>
          </a:p>
          <a:p>
            <a:pPr marL="274320" indent="-137160">
              <a:buFont typeface="Arial" pitchFamily="34" charset="0"/>
              <a:buChar char="•"/>
            </a:pPr>
            <a:r>
              <a:rPr lang="en-US" sz="1200" kern="1200" dirty="0">
                <a:solidFill>
                  <a:schemeClr val="tx1"/>
                </a:solidFill>
                <a:latin typeface="+mn-lt"/>
                <a:ea typeface="+mn-ea"/>
                <a:cs typeface="+mn-cs"/>
              </a:rPr>
              <a:t>Science ideas are sometimes identified  by linking the teacher’s question with the student’s response.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science ideas you identify in the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a:t>
            </a:r>
            <a:r>
              <a:rPr lang="en-US" sz="1200" kern="1200" baseline="0" dirty="0">
                <a:solidFill>
                  <a:schemeClr val="tx1"/>
                </a:solidFill>
                <a:latin typeface="+mn-lt"/>
                <a:ea typeface="+mn-ea"/>
                <a:cs typeface="+mn-cs"/>
              </a:rPr>
              <a:t> up and c</a:t>
            </a:r>
            <a:r>
              <a:rPr lang="en-US" sz="1200" kern="1200" dirty="0">
                <a:solidFill>
                  <a:schemeClr val="tx1"/>
                </a:solidFill>
                <a:latin typeface="+mn-lt"/>
                <a:ea typeface="+mn-ea"/>
                <a:cs typeface="+mn-cs"/>
              </a:rPr>
              <a:t>ompare the science ideas you identified. Then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 List</a:t>
            </a:r>
            <a:r>
              <a:rPr lang="en-US" sz="1200" kern="1200" dirty="0">
                <a:solidFill>
                  <a:schemeClr val="tx1"/>
                </a:solidFill>
                <a:latin typeface="+mn-lt"/>
                <a:ea typeface="+mn-ea"/>
                <a:cs typeface="+mn-cs"/>
              </a:rPr>
              <a:t> 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the remaining video clips.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2336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p>
          <a:p>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5.4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dirty="0"/>
          </a:p>
          <a:p>
            <a:endParaRPr lang="en-US"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27</a:t>
            </a:fld>
            <a:endParaRPr lang="en-US"/>
          </a:p>
        </p:txBody>
      </p:sp>
    </p:spTree>
    <p:extLst>
      <p:ext uri="{BB962C8B-B14F-4D97-AF65-F5344CB8AC3E}">
        <p14:creationId xmlns:p14="http://schemas.microsoft.com/office/powerpoint/2010/main" val="13104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Review</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definitions of a science idea and a student idea. Remind</a:t>
            </a:r>
            <a:r>
              <a:rPr lang="en-US" sz="1200" u="none" strike="noStrike" kern="1200" baseline="0" dirty="0">
                <a:solidFill>
                  <a:schemeClr val="tx1"/>
                </a:solidFill>
                <a:effectLst/>
                <a:latin typeface="+mn-lt"/>
                <a:ea typeface="+mn-ea"/>
                <a:cs typeface="+mn-cs"/>
              </a:rPr>
              <a:t> participants that students can express </a:t>
            </a:r>
            <a:r>
              <a:rPr lang="en-US" sz="1200" u="none" strike="noStrike" kern="1200" dirty="0">
                <a:solidFill>
                  <a:schemeClr val="tx1"/>
                </a:solidFill>
                <a:effectLst/>
                <a:latin typeface="+mn-lt"/>
                <a:ea typeface="+mn-ea"/>
                <a:cs typeface="+mn-cs"/>
              </a:rPr>
              <a:t>correct science ideas and inaccurate student ideas at the same time.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 up and compare the student ideas and science ideas you identified.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out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List </a:t>
            </a:r>
            <a:r>
              <a:rPr lang="en-US" sz="1200" kern="1200" dirty="0">
                <a:solidFill>
                  <a:schemeClr val="tx1"/>
                </a:solidFill>
                <a:latin typeface="+mn-lt"/>
                <a:ea typeface="+mn-ea"/>
                <a:cs typeface="+mn-cs"/>
              </a:rPr>
              <a:t>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one more video clip.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276961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pPr lvl="1"/>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 5.5 in PD binder).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94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charset="0"/>
              </a:rPr>
              <a:t>5 min </a:t>
            </a:r>
          </a:p>
          <a:p>
            <a:pPr eaLnBrk="1" hangingPunct="1"/>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4 and offer reactions, comments, or follow-up questions.</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dirty="0"/>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(8</a:t>
            </a:r>
            <a:r>
              <a:rPr lang="en-US" sz="1200" b="1" u="none" strike="noStrike" kern="1200" baseline="0" dirty="0">
                <a:solidFill>
                  <a:schemeClr val="tx1"/>
                </a:solidFill>
                <a:effectLst/>
                <a:latin typeface="+mn-lt"/>
                <a:ea typeface="+mn-ea"/>
                <a:cs typeface="+mn-cs"/>
              </a:rPr>
              <a:t> min)</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(5 min):</a:t>
            </a:r>
            <a:r>
              <a:rPr lang="en-US" sz="1200" kern="1200" dirty="0">
                <a:solidFill>
                  <a:schemeClr val="tx1"/>
                </a:solidFill>
                <a:latin typeface="+mn-lt"/>
                <a:ea typeface="+mn-ea"/>
                <a:cs typeface="+mn-cs"/>
              </a:rPr>
              <a:t> “Pair up and compare the student ideas and science ideas you identified on the transcript.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List</a:t>
            </a:r>
            <a:r>
              <a:rPr lang="en-US" sz="1200" kern="1200" dirty="0">
                <a:solidFill>
                  <a:schemeClr val="tx1"/>
                </a:solidFill>
                <a:latin typeface="+mn-lt"/>
                <a:ea typeface="+mn-ea"/>
                <a:cs typeface="+mn-cs"/>
              </a:rPr>
              <a:t> the science ideas and possible learning goals on chart paper.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the three video clips develop coherence across the lesson or include too many ideas that didn’t support the main learning goal?”</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81738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and reach a consensus on the main learning goal for the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answer the criteria questions in Analysis Guide A for this agreed-upon main</a:t>
            </a:r>
            <a:r>
              <a:rPr lang="en-US" sz="1200" kern="1200" baseline="0" dirty="0">
                <a:solidFill>
                  <a:schemeClr val="tx1"/>
                </a:solidFill>
                <a:latin typeface="+mn-lt"/>
                <a:ea typeface="+mn-ea"/>
                <a:cs typeface="+mn-cs"/>
              </a:rPr>
              <a:t> learning goal</a:t>
            </a:r>
            <a:r>
              <a:rPr lang="en-US" sz="1200" kern="1200" dirty="0">
                <a:solidFill>
                  <a:schemeClr val="tx1"/>
                </a:solidFill>
                <a:latin typeface="+mn-lt"/>
                <a:ea typeface="+mn-ea"/>
                <a:cs typeface="+mn-cs"/>
              </a:rPr>
              <a:t>. Also have them identify any supporting science ideas that don’t closely match the main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Analysis Guide A and the final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150134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1" kern="1200" dirty="0">
                <a:solidFill>
                  <a:schemeClr val="tx1"/>
                </a:solidFill>
                <a:effectLst/>
                <a:latin typeface="+mn-lt"/>
                <a:ea typeface="+mn-ea"/>
                <a:cs typeface="+mn-cs"/>
              </a:rPr>
              <a:t>Note: </a:t>
            </a:r>
            <a:r>
              <a:rPr lang="en-US" sz="1200" kern="1200" dirty="0">
                <a:solidFill>
                  <a:schemeClr val="tx1"/>
                </a:solidFill>
                <a:latin typeface="+mn-lt"/>
                <a:ea typeface="+mn-ea"/>
                <a:cs typeface="+mn-cs"/>
              </a:rPr>
              <a:t>This slide is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if time is running short. It’s designed to help participants see how the lesson plans are written to highlight the main learning goal and science ideas that support the main learning goal. </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Have participants examine the main learning goals for lessons 1a–d in the scope and sequence chart of their lesson plans binder. Then have them review the supporting science ideas in the Science Content Storyline column.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patterns do students identify in these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keep the identified patterns in mind throughout the lesson sequence.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dirty="0"/>
          </a:p>
        </p:txBody>
      </p:sp>
    </p:spTree>
    <p:extLst>
      <p:ext uri="{BB962C8B-B14F-4D97-AF65-F5344CB8AC3E}">
        <p14:creationId xmlns:p14="http://schemas.microsoft.com/office/powerpoint/2010/main" val="108575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33</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0" indent="0" eaLnBrk="1" hangingPunct="1">
              <a:buAutoNum type="alphaLcPeriod"/>
            </a:pPr>
            <a:r>
              <a:rPr lang="en-US" sz="1200" kern="1200" dirty="0">
                <a:solidFill>
                  <a:schemeClr val="tx1"/>
                </a:solidFill>
                <a:latin typeface="+mn-lt"/>
                <a:ea typeface="+mn-ea"/>
                <a:cs typeface="+mn-cs"/>
              </a:rPr>
              <a:t>“Now let’s deepen our science-content understandings of plants and animals.”</a:t>
            </a:r>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Throughout this content deepening phase, refer as needed to the Plants and Animals Content Background Document and Common Student Ideas about Plants and Animals.</a:t>
            </a:r>
          </a:p>
          <a:p>
            <a:pPr marL="228600" indent="-228600" eaLnBrk="1" hangingPunct="1">
              <a:buNone/>
            </a:pP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1" indent="-228600">
              <a:buNone/>
            </a:pPr>
            <a:r>
              <a:rPr lang="en-US" sz="1200" kern="1200" dirty="0">
                <a:solidFill>
                  <a:schemeClr val="tx1"/>
                </a:solidFill>
                <a:latin typeface="+mn-lt"/>
                <a:ea typeface="+mn-ea"/>
                <a:cs typeface="+mn-cs"/>
              </a:rPr>
              <a:t>a. Read the unit central question on the slide.</a:t>
            </a:r>
          </a:p>
          <a:p>
            <a:pPr marL="228600" lvl="1" indent="-228600">
              <a:buAutoNum type="alphaLcPeriod"/>
            </a:pPr>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E</a:t>
            </a:r>
            <a:r>
              <a:rPr lang="en-US" sz="1200" kern="1200" dirty="0">
                <a:solidFill>
                  <a:schemeClr val="tx1"/>
                </a:solidFill>
                <a:latin typeface="+mn-lt"/>
                <a:ea typeface="+mn-ea"/>
                <a:cs typeface="+mn-cs"/>
              </a:rPr>
              <a:t>mphasize that this question will guide</a:t>
            </a:r>
            <a:r>
              <a:rPr lang="en-US" sz="1200" kern="1200" baseline="0" dirty="0">
                <a:solidFill>
                  <a:schemeClr val="tx1"/>
                </a:solidFill>
                <a:latin typeface="+mn-lt"/>
                <a:ea typeface="+mn-ea"/>
                <a:cs typeface="+mn-cs"/>
              </a:rPr>
              <a:t> student learning </a:t>
            </a:r>
            <a:r>
              <a:rPr lang="en-US" sz="1200" kern="1200" dirty="0">
                <a:solidFill>
                  <a:schemeClr val="tx1"/>
                </a:solidFill>
                <a:latin typeface="+mn-lt"/>
                <a:ea typeface="+mn-ea"/>
                <a:cs typeface="+mn-cs"/>
              </a:rPr>
              <a:t>throughout the entire</a:t>
            </a:r>
            <a:r>
              <a:rPr lang="en-US" sz="1200" kern="1200" baseline="0" dirty="0">
                <a:solidFill>
                  <a:schemeClr val="tx1"/>
                </a:solidFill>
                <a:latin typeface="+mn-lt"/>
                <a:ea typeface="+mn-ea"/>
                <a:cs typeface="+mn-cs"/>
              </a:rPr>
              <a:t> Plants and Animals </a:t>
            </a:r>
            <a:r>
              <a:rPr lang="en-US" sz="1200" kern="1200" dirty="0">
                <a:solidFill>
                  <a:schemeClr val="tx1"/>
                </a:solidFill>
                <a:latin typeface="+mn-lt"/>
                <a:ea typeface="+mn-ea"/>
                <a:cs typeface="+mn-cs"/>
              </a:rPr>
              <a:t>lesson series.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 unit central question in their science notebooks and draw a double-lined box around it to reinforce the practice they’ll follow with students.</a:t>
            </a:r>
          </a:p>
          <a:p>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If time allows, have students review the overview page of lesson 1a in their lesson plans binders to orient themselves to the lesson plan. You may also want to have them review the focus questions, main learning goals, and science content storylines in the scope and sequence (pretabs section in the lesson plans binder).</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Have participants locate the pretab document Plants and Animals: Learning Goals for Students and Teachers in their lesson plans binders.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(or pairs):</a:t>
            </a:r>
            <a:r>
              <a:rPr lang="en-US" sz="1200" kern="1200" dirty="0">
                <a:solidFill>
                  <a:schemeClr val="tx1"/>
                </a:solidFill>
                <a:latin typeface="+mn-lt"/>
                <a:ea typeface="+mn-ea"/>
                <a:cs typeface="+mn-cs"/>
              </a:rPr>
              <a:t> “Read the student learning goals on this document. Then draw a diagram or thinking map that shows how these learning goals answer the unit central question, </a:t>
            </a:r>
            <a:r>
              <a:rPr lang="en-US" sz="1200" i="1" kern="1200" dirty="0">
                <a:solidFill>
                  <a:schemeClr val="tx1"/>
                </a:solidFill>
                <a:latin typeface="+mn-lt"/>
                <a:ea typeface="+mn-ea"/>
                <a:cs typeface="+mn-cs"/>
              </a:rPr>
              <a:t>Do plants and animals need the same things to live and grow?</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Tell participants to skip learning goal number 4.</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diagrams or thinking maps using a document reader. As participants share, ask probe questions, such as “Can you say that in a complete sentence?” “What do you mean by …?” “Can you say more about that?”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Ask participants, “What questions do you have about the science content at this grade level?”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Write participants’ questions on chart paper, </a:t>
            </a:r>
            <a:r>
              <a:rPr lang="en-US" sz="1200" b="1" i="1" kern="1200" dirty="0">
                <a:solidFill>
                  <a:schemeClr val="tx1"/>
                </a:solidFill>
                <a:latin typeface="+mn-lt"/>
                <a:ea typeface="+mn-ea"/>
                <a:cs typeface="+mn-cs"/>
              </a:rPr>
              <a:t>but don’t answer them at this point</a:t>
            </a:r>
            <a:r>
              <a:rPr lang="en-US" sz="1200" kern="1200" dirty="0">
                <a:solidFill>
                  <a:schemeClr val="tx1"/>
                </a:solidFill>
                <a:latin typeface="+mn-lt"/>
                <a:ea typeface="+mn-ea"/>
                <a:cs typeface="+mn-cs"/>
              </a:rPr>
              <a:t>. Note that during the content deepening sessions, you’ll dig deeper into the science ideas that will help them answer these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dirty="0"/>
          </a:p>
        </p:txBody>
      </p:sp>
    </p:spTree>
    <p:extLst>
      <p:ext uri="{BB962C8B-B14F-4D97-AF65-F5344CB8AC3E}">
        <p14:creationId xmlns:p14="http://schemas.microsoft.com/office/powerpoint/2010/main" val="3364248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write the question in their science notebooks. Make sure they leave plenty of space to record their initial ideas and then write a response later in the session.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think about this question and jot down their initial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Elicit a variety of ideas and record them on chart paper.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Let participants know that it’s OK if they don’t have much to say about environments or ecosystems. At this point, you only want to hear their initial ideas.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dirty="0"/>
              <a:t>a.</a:t>
            </a:r>
            <a:r>
              <a:rPr lang="en-US" baseline="0" dirty="0"/>
              <a:t> </a:t>
            </a:r>
            <a:r>
              <a:rPr lang="en-US" sz="1200" b="1" kern="1200" dirty="0">
                <a:solidFill>
                  <a:schemeClr val="tx1"/>
                </a:solidFill>
                <a:latin typeface="+mn-lt"/>
                <a:ea typeface="+mn-ea"/>
                <a:cs typeface="+mn-cs"/>
              </a:rPr>
              <a:t>Individuals (2 min):</a:t>
            </a:r>
            <a:r>
              <a:rPr lang="en-US" sz="1200" kern="1200" dirty="0">
                <a:solidFill>
                  <a:schemeClr val="tx1"/>
                </a:solidFill>
                <a:latin typeface="+mn-lt"/>
                <a:ea typeface="+mn-ea"/>
                <a:cs typeface="+mn-cs"/>
              </a:rPr>
              <a:t> Have participants locate handout 5.6 (Environments vs. Ecosystems) in their PD program binders and read the definitions and descriptions.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Ask participants to pair up with an elbow partner and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(5 min):</a:t>
            </a:r>
            <a:r>
              <a:rPr lang="en-US" sz="1200" kern="1200" dirty="0">
                <a:solidFill>
                  <a:schemeClr val="tx1"/>
                </a:solidFill>
                <a:latin typeface="+mn-lt"/>
                <a:ea typeface="+mn-ea"/>
                <a:cs typeface="+mn-cs"/>
              </a:rPr>
              <a:t> Invite participants to share their responses with the group, using evidence from the reading to support their ideas.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words </a:t>
            </a:r>
            <a:r>
              <a:rPr lang="en-US" sz="1200" i="1" kern="1200" dirty="0">
                <a:solidFill>
                  <a:schemeClr val="tx1"/>
                </a:solidFill>
                <a:latin typeface="+mn-lt"/>
                <a:ea typeface="+mn-ea"/>
                <a:cs typeface="+mn-cs"/>
              </a:rPr>
              <a:t>environment</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ecosystem</a:t>
            </a:r>
            <a:r>
              <a:rPr lang="en-US" sz="1200" kern="1200" dirty="0">
                <a:solidFill>
                  <a:schemeClr val="tx1"/>
                </a:solidFill>
                <a:latin typeface="+mn-lt"/>
                <a:ea typeface="+mn-ea"/>
                <a:cs typeface="+mn-cs"/>
              </a:rPr>
              <a:t> are almost synonyms, but not exactly. It’s important to recognize the distinctions.</a:t>
            </a:r>
          </a:p>
          <a:p>
            <a:pPr marL="137160" indent="-137160">
              <a:buFont typeface="Arial" pitchFamily="34" charset="0"/>
              <a:buChar char="•"/>
            </a:pPr>
            <a:r>
              <a:rPr lang="en-US" sz="1200" kern="1200" dirty="0">
                <a:solidFill>
                  <a:schemeClr val="tx1"/>
                </a:solidFill>
                <a:latin typeface="+mn-lt"/>
                <a:ea typeface="+mn-ea"/>
                <a:cs typeface="+mn-cs"/>
              </a:rPr>
              <a:t>One advantage of using the word </a:t>
            </a:r>
            <a:r>
              <a:rPr lang="en-US" sz="1200" i="1" kern="1200" dirty="0">
                <a:solidFill>
                  <a:schemeClr val="tx1"/>
                </a:solidFill>
                <a:latin typeface="+mn-lt"/>
                <a:ea typeface="+mn-ea"/>
                <a:cs typeface="+mn-cs"/>
              </a:rPr>
              <a:t>environment </a:t>
            </a:r>
            <a:r>
              <a:rPr lang="en-US" sz="1200" kern="1200" dirty="0">
                <a:solidFill>
                  <a:schemeClr val="tx1"/>
                </a:solidFill>
                <a:latin typeface="+mn-lt"/>
                <a:ea typeface="+mn-ea"/>
                <a:cs typeface="+mn-cs"/>
              </a:rPr>
              <a:t>in the Plants and Animals lesson series</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is that students will encounter this word in everyday life, while the term </a:t>
            </a:r>
            <a:r>
              <a:rPr lang="en-US" sz="1200" i="1" kern="1200" dirty="0">
                <a:solidFill>
                  <a:schemeClr val="tx1"/>
                </a:solidFill>
                <a:latin typeface="+mn-lt"/>
                <a:ea typeface="+mn-ea"/>
                <a:cs typeface="+mn-cs"/>
              </a:rPr>
              <a:t>ecosystem</a:t>
            </a:r>
            <a:r>
              <a:rPr lang="en-US" sz="1200" kern="1200" dirty="0">
                <a:solidFill>
                  <a:schemeClr val="tx1"/>
                </a:solidFill>
                <a:latin typeface="+mn-lt"/>
                <a:ea typeface="+mn-ea"/>
                <a:cs typeface="+mn-cs"/>
              </a:rPr>
              <a:t> is a more scientific. But a disadvantage is </a:t>
            </a:r>
            <a:r>
              <a:rPr lang="en-US" sz="1200" i="1" kern="1200" dirty="0">
                <a:solidFill>
                  <a:schemeClr val="tx1"/>
                </a:solidFill>
                <a:latin typeface="+mn-lt"/>
                <a:ea typeface="+mn-ea"/>
                <a:cs typeface="+mn-cs"/>
              </a:rPr>
              <a:t>environment</a:t>
            </a:r>
            <a:r>
              <a:rPr lang="en-US" sz="1200" kern="1200" dirty="0">
                <a:solidFill>
                  <a:schemeClr val="tx1"/>
                </a:solidFill>
                <a:latin typeface="+mn-lt"/>
                <a:ea typeface="+mn-ea"/>
                <a:cs typeface="+mn-cs"/>
              </a:rPr>
              <a:t> means different things in everyday life, which could confuse students.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dirty="0"/>
          </a:p>
        </p:txBody>
      </p:sp>
    </p:spTree>
    <p:extLst>
      <p:ext uri="{BB962C8B-B14F-4D97-AF65-F5344CB8AC3E}">
        <p14:creationId xmlns:p14="http://schemas.microsoft.com/office/powerpoint/2010/main" val="212843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question at the top of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first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with an elbow partner to come up with a student-friendly definition of </a:t>
            </a:r>
            <a:r>
              <a:rPr lang="en-US" sz="1200" i="1" kern="1200" dirty="0">
                <a:solidFill>
                  <a:schemeClr val="tx1"/>
                </a:solidFill>
                <a:latin typeface="+mn-lt"/>
                <a:ea typeface="+mn-ea"/>
                <a:cs typeface="+mn-cs"/>
              </a:rPr>
              <a:t>environment</a:t>
            </a:r>
            <a:r>
              <a:rPr lang="en-US" sz="1200" kern="1200" dirty="0">
                <a:solidFill>
                  <a:schemeClr val="tx1"/>
                </a:solidFill>
                <a:latin typeface="+mn-lt"/>
                <a:ea typeface="+mn-ea"/>
                <a:cs typeface="+mn-cs"/>
              </a:rPr>
              <a:t>. Encourage them to refer to handout 5.6 (Environment vs. Ecosystem) as needed for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Invite pairs to share the definitions they developed. Elicit a variety of definitions and record them on chart paper.</a:t>
            </a:r>
          </a:p>
          <a:p>
            <a:r>
              <a:rPr lang="en-US" sz="1200" kern="1200" dirty="0">
                <a:solidFill>
                  <a:schemeClr val="tx1"/>
                </a:solidFill>
                <a:latin typeface="+mn-lt"/>
                <a:ea typeface="+mn-ea"/>
                <a:cs typeface="+mn-cs"/>
              </a:rPr>
              <a:t>After the share-out, display the lesson definitions on the slide and the question that follows.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Discuss the lesson definitions and compare them with participants’ definitions listed on chart paper.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“Now take a moment of think time to consider which definition of environment is best among all of the options we’ve listed. Be prepared to share your choice and why you think it’s the best definition.”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selections and reasons with the group. Elicit a variety of responses and ask probe questions to clarify participants’ reasoning.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Work toward a group consensus on the best definition of </a:t>
            </a:r>
            <a:r>
              <a:rPr lang="en-US" sz="1200" i="1" kern="1200" dirty="0">
                <a:solidFill>
                  <a:schemeClr val="tx1"/>
                </a:solidFill>
                <a:latin typeface="+mn-lt"/>
                <a:ea typeface="+mn-ea"/>
                <a:cs typeface="+mn-cs"/>
              </a:rPr>
              <a:t>environment</a:t>
            </a:r>
            <a:r>
              <a:rPr lang="en-US" sz="1200" kern="1200" dirty="0">
                <a:solidFill>
                  <a:schemeClr val="tx1"/>
                </a:solidFill>
                <a:latin typeface="+mn-lt"/>
                <a:ea typeface="+mn-ea"/>
                <a:cs typeface="+mn-cs"/>
              </a:rPr>
              <a:t>. Participants may also have some good suggestions for strengthening the lesson definitions and improving language for kindergartners.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Defining </a:t>
            </a:r>
            <a:r>
              <a:rPr lang="en-US" sz="1200" i="1" kern="1200" dirty="0">
                <a:solidFill>
                  <a:schemeClr val="tx1"/>
                </a:solidFill>
                <a:latin typeface="+mn-lt"/>
                <a:ea typeface="+mn-ea"/>
                <a:cs typeface="+mn-cs"/>
              </a:rPr>
              <a:t>environment</a:t>
            </a:r>
            <a:r>
              <a:rPr lang="en-US" sz="1200" kern="1200" dirty="0">
                <a:solidFill>
                  <a:schemeClr val="tx1"/>
                </a:solidFill>
                <a:latin typeface="+mn-lt"/>
                <a:ea typeface="+mn-ea"/>
                <a:cs typeface="+mn-cs"/>
              </a:rPr>
              <a:t> as a place (or home) suggests that it’s only the physical space that shelters an organism. It also puts the focus on animals, who have visible homes (nests, caves, burrows, trees), rather than on plants.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3133599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latin typeface="+mn-lt"/>
                <a:ea typeface="+mn-ea"/>
                <a:cs typeface="+mn-cs"/>
              </a:rPr>
              <a:t>a. “Next, we’ll look at different pictures and decide whether the scenarios they portray fit our definition of an environment.”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you think about this picture? Does it show an environment? Why or why not?”</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 Record participants’ ideas on chart paper and work toward a group consensus.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This scenario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fits</a:t>
            </a:r>
            <a:r>
              <a:rPr lang="en-US" sz="1200" kern="1200" baseline="0" dirty="0">
                <a:solidFill>
                  <a:schemeClr val="tx1"/>
                </a:solidFill>
                <a:latin typeface="+mn-lt"/>
                <a:ea typeface="+mn-ea"/>
                <a:cs typeface="+mn-cs"/>
              </a:rPr>
              <a:t> the definition of an environment </a:t>
            </a:r>
            <a:r>
              <a:rPr lang="en-US" sz="1200" kern="1200" dirty="0">
                <a:solidFill>
                  <a:schemeClr val="tx1"/>
                </a:solidFill>
                <a:latin typeface="+mn-lt"/>
                <a:ea typeface="+mn-ea"/>
                <a:cs typeface="+mn-cs"/>
              </a:rPr>
              <a:t>because the bear can get the food, water, and air it needs to live and grow. Plants can also get the light, water, and air they need. And the fish in the bear’s mouth was able to get food in the river before the bear caught it. </a:t>
            </a:r>
          </a:p>
          <a:p>
            <a:endParaRPr lang="en-US" baseline="0" dirty="0"/>
          </a:p>
          <a:p>
            <a:endParaRPr lang="en-US" baseline="0" dirty="0"/>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dirty="0"/>
          </a:p>
        </p:txBody>
      </p:sp>
    </p:spTree>
    <p:extLst>
      <p:ext uri="{BB962C8B-B14F-4D97-AF65-F5344CB8AC3E}">
        <p14:creationId xmlns:p14="http://schemas.microsoft.com/office/powerpoint/2010/main" val="312463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5 min </a:t>
            </a:r>
          </a:p>
          <a:p>
            <a:pPr eaLnBrk="1" hangingPunct="1"/>
            <a:endParaRPr lang="en-US" dirty="0">
              <a:latin typeface="Arial" charset="0"/>
            </a:endParaRPr>
          </a:p>
          <a:p>
            <a:pPr lvl="0"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Review the norms as a group.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b="1" u="none" strike="noStrike" kern="1200" baseline="0" dirty="0">
                <a:solidFill>
                  <a:schemeClr val="tx1"/>
                </a:solidFill>
                <a:effectLst/>
                <a:latin typeface="+mn-lt"/>
                <a:ea typeface="+mn-ea"/>
                <a:cs typeface="+mn-cs"/>
              </a:rPr>
              <a:t>Ask:</a:t>
            </a:r>
            <a:r>
              <a:rPr lang="en-US" sz="1200" b="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“Any comments or suggested changes? How are we doing with applying these norms?” </a:t>
            </a:r>
          </a:p>
        </p:txBody>
      </p:sp>
    </p:spTree>
    <p:extLst>
      <p:ext uri="{BB962C8B-B14F-4D97-AF65-F5344CB8AC3E}">
        <p14:creationId xmlns:p14="http://schemas.microsoft.com/office/powerpoint/2010/main" val="327929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indent="0">
              <a:buNone/>
            </a:pPr>
            <a:r>
              <a:rPr lang="en-US" sz="1200" kern="1200" dirty="0">
                <a:solidFill>
                  <a:schemeClr val="tx1"/>
                </a:solidFill>
                <a:latin typeface="+mn-lt"/>
                <a:ea typeface="+mn-ea"/>
                <a:cs typeface="+mn-cs"/>
              </a:rPr>
              <a:t>a. “Does this picture show an environment? Why or why not?”</a:t>
            </a:r>
          </a:p>
          <a:p>
            <a:pPr marL="0" indent="0">
              <a:buNone/>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Record participants’ ideas on chart paper and work toward a group consensus.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This scenario fits the definition of an environment because the monkey and the plants can get what they need to live and grow. In a rain-forest environment, a monkey can get food, water, and air. Plants can also get air, water, and sunlight to make their own food.</a:t>
            </a:r>
            <a:endParaRPr lang="en-US" baseline="0" dirty="0"/>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40</a:t>
            </a:fld>
            <a:endParaRPr lang="en-US" dirty="0"/>
          </a:p>
        </p:txBody>
      </p:sp>
    </p:spTree>
    <p:extLst>
      <p:ext uri="{BB962C8B-B14F-4D97-AF65-F5344CB8AC3E}">
        <p14:creationId xmlns:p14="http://schemas.microsoft.com/office/powerpoint/2010/main" val="2244873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latin typeface="+mn-lt"/>
                <a:ea typeface="+mn-ea"/>
                <a:cs typeface="+mn-cs"/>
              </a:rPr>
              <a:t>a. “Does this picture show an environment? Why or why not?”</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Record participants’ ideas on chart paper and work toward a group consensus.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Participants could argue that this is an artificial environment because the plant is dependent on a human to water it on a regular basis so it can stay alive and grow. If the plant isn’t watered regularly, it will die. It could also die if it doesn’t get enough sunlight.</a:t>
            </a:r>
          </a:p>
          <a:p>
            <a:endParaRPr lang="en-US" baseline="0"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41</a:t>
            </a:fld>
            <a:endParaRPr lang="en-US" dirty="0"/>
          </a:p>
        </p:txBody>
      </p:sp>
    </p:spTree>
    <p:extLst>
      <p:ext uri="{BB962C8B-B14F-4D97-AF65-F5344CB8AC3E}">
        <p14:creationId xmlns:p14="http://schemas.microsoft.com/office/powerpoint/2010/main" val="2453434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4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T</a:t>
            </a:r>
            <a:r>
              <a:rPr lang="en-US" sz="1200" kern="1200" dirty="0">
                <a:solidFill>
                  <a:schemeClr val="tx1"/>
                </a:solidFill>
                <a:latin typeface="+mn-lt"/>
                <a:ea typeface="+mn-ea"/>
                <a:cs typeface="+mn-cs"/>
              </a:rPr>
              <a:t>he terrarium you set up in advance should be placed where everyone can see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“Each classroom will have a terrarium like this one for students to observe throughout the lesson series. The terrarium will get light and water every day, and the organisms in the terrarium will be fed according to a schedule. Notice that the top is vented to allow air to circulate.”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“So do you think this terrarium fits our definition of an environment? Why or why not?”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Record participants’ ideas on chart paper and work toward a group consensus.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 terrarium fits the definition of an environment as long as humans ensure that the living things get what they need to live and grow. The praying mantis, worms, and ladybugs need food, water, and air, and the plants need water, air, and light to live and grow.</a:t>
            </a:r>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42</a:t>
            </a:fld>
            <a:endParaRPr lang="en-US" dirty="0"/>
          </a:p>
        </p:txBody>
      </p:sp>
    </p:spTree>
    <p:extLst>
      <p:ext uri="{BB962C8B-B14F-4D97-AF65-F5344CB8AC3E}">
        <p14:creationId xmlns:p14="http://schemas.microsoft.com/office/powerpoint/2010/main" val="2871516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r>
              <a:rPr lang="en-US" sz="1200" kern="1200" dirty="0">
                <a:solidFill>
                  <a:schemeClr val="tx1"/>
                </a:solidFill>
                <a:latin typeface="+mn-lt"/>
                <a:ea typeface="+mn-ea"/>
                <a:cs typeface="+mn-cs"/>
              </a:rPr>
              <a:t>a. Review the focus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answer the question in their science notebooks and support their ideas with evidence from the investigations they just completed.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and evidence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write the question in their science notebooks and leave space for a response.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dirty="0"/>
          </a:p>
        </p:txBody>
      </p:sp>
    </p:spTree>
    <p:extLst>
      <p:ext uri="{BB962C8B-B14F-4D97-AF65-F5344CB8AC3E}">
        <p14:creationId xmlns:p14="http://schemas.microsoft.com/office/powerpoint/2010/main" val="4215412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kern="1200" dirty="0">
                <a:solidFill>
                  <a:schemeClr val="tx1"/>
                </a:solidFill>
                <a:latin typeface="+mn-lt"/>
                <a:ea typeface="+mn-ea"/>
                <a:cs typeface="+mn-cs"/>
              </a:rPr>
              <a:t>a. “Next, we’ll identify the different things in our terrarium.”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each participant 10 small sticky notes or index cards.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“Observe the terrarium carefully. On a sticky note </a:t>
            </a:r>
            <a:r>
              <a:rPr lang="en-US" sz="1200" i="1" kern="1200" dirty="0">
                <a:solidFill>
                  <a:schemeClr val="tx1"/>
                </a:solidFill>
                <a:latin typeface="+mn-lt"/>
                <a:ea typeface="+mn-ea"/>
                <a:cs typeface="+mn-cs"/>
              </a:rPr>
              <a:t>[or index card]</a:t>
            </a:r>
            <a:r>
              <a:rPr lang="en-US" sz="1200" kern="1200" dirty="0">
                <a:solidFill>
                  <a:schemeClr val="tx1"/>
                </a:solidFill>
                <a:latin typeface="+mn-lt"/>
                <a:ea typeface="+mn-ea"/>
                <a:cs typeface="+mn-cs"/>
              </a:rPr>
              <a:t>, list each thing you see in the environment. Then organize the items into different groups or categories and record all of the categories you come up with.”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 things they identified in the terrarium and the categories they used to organize them. Make a list of the terrarium contents on chart paper and record the various categories participants come up with to organize the items.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categories: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Living vs. nonliving things</a:t>
            </a:r>
          </a:p>
          <a:p>
            <a:pPr marL="137160" indent="-137160">
              <a:buFont typeface="Arial" pitchFamily="34" charset="0"/>
              <a:buChar char="•"/>
            </a:pPr>
            <a:r>
              <a:rPr lang="en-US" sz="1200" kern="1200" dirty="0">
                <a:solidFill>
                  <a:schemeClr val="tx1"/>
                </a:solidFill>
                <a:latin typeface="+mn-lt"/>
                <a:ea typeface="+mn-ea"/>
                <a:cs typeface="+mn-cs"/>
              </a:rPr>
              <a:t>Animals vs. plants</a:t>
            </a:r>
          </a:p>
          <a:p>
            <a:pPr marL="137160" indent="-137160">
              <a:buFont typeface="Arial" pitchFamily="34" charset="0"/>
              <a:buChar char="•"/>
            </a:pPr>
            <a:r>
              <a:rPr lang="en-US" sz="1200" kern="1200" dirty="0">
                <a:solidFill>
                  <a:schemeClr val="tx1"/>
                </a:solidFill>
                <a:latin typeface="+mn-lt"/>
                <a:ea typeface="+mn-ea"/>
                <a:cs typeface="+mn-cs"/>
              </a:rPr>
              <a:t>Color</a:t>
            </a:r>
          </a:p>
          <a:p>
            <a:pPr marL="137160" indent="-137160">
              <a:buFont typeface="Arial" pitchFamily="34" charset="0"/>
              <a:buChar char="•"/>
            </a:pPr>
            <a:r>
              <a:rPr lang="en-US" sz="1200" kern="1200" dirty="0">
                <a:solidFill>
                  <a:schemeClr val="tx1"/>
                </a:solidFill>
                <a:latin typeface="+mn-lt"/>
                <a:ea typeface="+mn-ea"/>
                <a:cs typeface="+mn-cs"/>
              </a:rPr>
              <a:t>Size</a:t>
            </a:r>
          </a:p>
          <a:p>
            <a:pPr marL="137160" indent="-137160">
              <a:buFont typeface="Arial" pitchFamily="34" charset="0"/>
              <a:buChar char="•"/>
            </a:pPr>
            <a:r>
              <a:rPr lang="en-US" sz="1200" kern="1200" dirty="0">
                <a:solidFill>
                  <a:schemeClr val="tx1"/>
                </a:solidFill>
                <a:latin typeface="+mn-lt"/>
                <a:ea typeface="+mn-ea"/>
                <a:cs typeface="+mn-cs"/>
              </a:rPr>
              <a:t>Legs vs. no legs</a:t>
            </a:r>
          </a:p>
          <a:p>
            <a:pPr marL="137160" indent="-137160">
              <a:buFont typeface="Arial" pitchFamily="34" charset="0"/>
              <a:buChar char="•"/>
            </a:pPr>
            <a:r>
              <a:rPr lang="en-US" sz="1200" kern="1200" dirty="0">
                <a:solidFill>
                  <a:schemeClr val="tx1"/>
                </a:solidFill>
                <a:latin typeface="+mn-lt"/>
                <a:ea typeface="+mn-ea"/>
                <a:cs typeface="+mn-cs"/>
              </a:rPr>
              <a:t>Wings vs. no wings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If time allows, take participants on a virtual BioTrek field trip at https://www.cpp.edu/~biotrek/. </a:t>
            </a:r>
            <a:endParaRPr lang="en-US" sz="16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2829309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min </a:t>
            </a:r>
            <a:endParaRPr lang="en-US" dirty="0"/>
          </a:p>
          <a:p>
            <a:endParaRPr lang="en-US" dirty="0"/>
          </a:p>
          <a:p>
            <a:r>
              <a:rPr lang="en-US" sz="1200" kern="1200" dirty="0">
                <a:solidFill>
                  <a:schemeClr val="tx1"/>
                </a:solidFill>
                <a:latin typeface="+mn-lt"/>
                <a:ea typeface="+mn-ea"/>
                <a:cs typeface="+mn-cs"/>
              </a:rPr>
              <a:t>a. Walk participants through the math connections on the slide.</a:t>
            </a:r>
          </a:p>
          <a:p>
            <a:pPr marL="0" indent="0">
              <a:buNone/>
            </a:pPr>
            <a:endParaRPr lang="en-US" baseline="0"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46</a:t>
            </a:fld>
            <a:endParaRPr lang="en-US" dirty="0"/>
          </a:p>
        </p:txBody>
      </p:sp>
    </p:spTree>
    <p:extLst>
      <p:ext uri="{BB962C8B-B14F-4D97-AF65-F5344CB8AC3E}">
        <p14:creationId xmlns:p14="http://schemas.microsoft.com/office/powerpoint/2010/main" val="2785538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a:t>
            </a:r>
            <a:r>
              <a:rPr lang="en-US" dirty="0"/>
              <a:t>min</a:t>
            </a:r>
          </a:p>
          <a:p>
            <a:endParaRPr lang="en-US" dirty="0"/>
          </a:p>
          <a:p>
            <a:r>
              <a:rPr lang="en-US" dirty="0"/>
              <a:t>a.</a:t>
            </a:r>
            <a:r>
              <a:rPr lang="en-US" baseline="0" dirty="0"/>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complete the tasks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Circulate around the room as pairs work on the tasks. Listen carefully to the ideas participants share and ask probe questions to clarify their thinking (e.g., “Can you say more about …?” “Why do you think that?” “What do you mean by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dirty="0"/>
          </a:p>
        </p:txBody>
      </p:sp>
    </p:spTree>
    <p:extLst>
      <p:ext uri="{BB962C8B-B14F-4D97-AF65-F5344CB8AC3E}">
        <p14:creationId xmlns:p14="http://schemas.microsoft.com/office/powerpoint/2010/main" val="3763445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r>
              <a:rPr lang="en-US" dirty="0"/>
              <a:t>a.</a:t>
            </a:r>
            <a:r>
              <a:rPr lang="en-US" baseline="0" dirty="0"/>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“Now turn to the content background document in your lesson plans binders and read the seven characteristics of living things in section 2. Think about the questions on the slide and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questions on the slide. Elicit a variety of ideas from participants and record them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dirty="0"/>
          </a:p>
        </p:txBody>
      </p:sp>
    </p:spTree>
    <p:extLst>
      <p:ext uri="{BB962C8B-B14F-4D97-AF65-F5344CB8AC3E}">
        <p14:creationId xmlns:p14="http://schemas.microsoft.com/office/powerpoint/2010/main" val="267201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endParaRPr lang="en-US" dirty="0"/>
          </a:p>
          <a:p>
            <a:endParaRPr lang="en-US" dirty="0"/>
          </a:p>
          <a:p>
            <a:r>
              <a:rPr lang="en-US" sz="1200" kern="1200" dirty="0">
                <a:solidFill>
                  <a:schemeClr val="tx1"/>
                </a:solidFill>
                <a:latin typeface="+mn-lt"/>
                <a:ea typeface="+mn-ea"/>
                <a:cs typeface="+mn-cs"/>
              </a:rPr>
              <a:t>a. “So how can we distinguish plants from animals? What characteristics are the</a:t>
            </a:r>
            <a:r>
              <a:rPr lang="en-US" sz="1200" kern="1200" baseline="0" dirty="0">
                <a:solidFill>
                  <a:schemeClr val="tx1"/>
                </a:solidFill>
                <a:latin typeface="+mn-lt"/>
                <a:ea typeface="+mn-ea"/>
                <a:cs typeface="+mn-cs"/>
              </a:rPr>
              <a:t> same</a:t>
            </a:r>
            <a:r>
              <a:rPr lang="en-US" sz="1200" kern="1200" dirty="0">
                <a:solidFill>
                  <a:schemeClr val="tx1"/>
                </a:solidFill>
                <a:latin typeface="+mn-lt"/>
                <a:ea typeface="+mn-ea"/>
                <a:cs typeface="+mn-cs"/>
              </a:rPr>
              <a:t>, and what characteristics are different?”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create a Venn diagram or double bubble map in their science notebooks to compare and contrast the characteristics of plants and animals.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work on the task, create a Venn diagram on chart paper.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 similarities and differences they listed on their diagrams for plants and animals. Record ideas on the group Venn diagram and discuss the groupings. If participants disagree or have questions about any of the groupings on the chart, place a question mark next to them. Let participants know they can modify the list later to reflect any new understandings.</a:t>
            </a:r>
          </a:p>
          <a:p>
            <a:endParaRPr lang="en-US" dirty="0"/>
          </a:p>
          <a:p>
            <a:r>
              <a:rPr lang="en-US" sz="1200" kern="1200" dirty="0">
                <a:solidFill>
                  <a:schemeClr val="tx1"/>
                </a:solidFill>
                <a:latin typeface="+mn-lt"/>
                <a:ea typeface="+mn-ea"/>
                <a:cs typeface="+mn-cs"/>
              </a:rPr>
              <a:t>e. “Now let’s deepen our understandings</a:t>
            </a:r>
            <a:r>
              <a:rPr lang="en-US" sz="1200" kern="1200" baseline="0" dirty="0">
                <a:solidFill>
                  <a:schemeClr val="tx1"/>
                </a:solidFill>
                <a:latin typeface="+mn-lt"/>
                <a:ea typeface="+mn-ea"/>
                <a:cs typeface="+mn-cs"/>
              </a:rPr>
              <a:t> of </a:t>
            </a:r>
            <a:r>
              <a:rPr lang="en-US" sz="1200" kern="1200" dirty="0">
                <a:solidFill>
                  <a:schemeClr val="tx1"/>
                </a:solidFill>
                <a:latin typeface="+mn-lt"/>
                <a:ea typeface="+mn-ea"/>
                <a:cs typeface="+mn-cs"/>
              </a:rPr>
              <a:t>plants and animals and see if we learn anything to help us modify this list.”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dirty="0"/>
          </a:p>
        </p:txBody>
      </p:sp>
    </p:spTree>
    <p:extLst>
      <p:ext uri="{BB962C8B-B14F-4D97-AF65-F5344CB8AC3E}">
        <p14:creationId xmlns:p14="http://schemas.microsoft.com/office/powerpoint/2010/main" val="16582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dirty="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p>
          <a:p>
            <a:endParaRPr lang="en-US" altLang="en-US" baseline="0" dirty="0">
              <a:solidFill>
                <a:srgbClr val="000000"/>
              </a:solidFill>
            </a:endParaRPr>
          </a:p>
          <a:p>
            <a:pPr lvl="0" fontAlgn="base"/>
            <a:r>
              <a:rPr lang="en-US" sz="1200" b="0" u="none" strike="noStrike" kern="1200" baseline="0" dirty="0">
                <a:solidFill>
                  <a:srgbClr val="000000"/>
                </a:solidFill>
                <a:effectLst/>
                <a:latin typeface="+mn-lt"/>
                <a:ea typeface="+mn-ea"/>
                <a:cs typeface="+mn-cs"/>
              </a:rPr>
              <a:t>a. Review these norms as a group.</a:t>
            </a:r>
          </a:p>
          <a:p>
            <a:pPr lvl="0" fontAlgn="base"/>
            <a:r>
              <a:rPr lang="en-US" sz="1200" b="0" u="none" strike="noStrike" kern="1200" baseline="0" dirty="0">
                <a:solidFill>
                  <a:srgbClr val="000000"/>
                </a:solidFill>
                <a:effectLst/>
                <a:latin typeface="+mn-lt"/>
                <a:ea typeface="+mn-ea"/>
                <a:cs typeface="+mn-cs"/>
              </a:rPr>
              <a:t> </a:t>
            </a: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 </a:t>
            </a:r>
            <a:r>
              <a:rPr lang="en-US" sz="1200" u="none" strike="noStrike" kern="1200" dirty="0">
                <a:solidFill>
                  <a:schemeClr val="tx1"/>
                </a:solidFill>
                <a:effectLst/>
                <a:latin typeface="+mn-lt"/>
                <a:ea typeface="+mn-ea"/>
                <a:cs typeface="+mn-cs"/>
              </a:rPr>
              <a:t>“Any comments or suggested changes? Which of these norms do you think we could get better at applying</a:t>
            </a:r>
            <a:r>
              <a:rPr lang="en-US" sz="1200" u="none" strike="noStrike" kern="1200" baseline="0" dirty="0">
                <a:solidFill>
                  <a:schemeClr val="tx1"/>
                </a:solidFill>
                <a:effectLst/>
                <a:latin typeface="+mn-lt"/>
                <a:ea typeface="+mn-ea"/>
                <a:cs typeface="+mn-cs"/>
              </a:rPr>
              <a:t> individually and as a group</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These norms will become increasingly important during the Summer Institute and throughout the academic year as we analyze one another’s classroom videos and learn together.”</a:t>
            </a:r>
            <a:endParaRPr lang="en-US" altLang="en-US" baseline="0"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746988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a:t>
            </a:r>
          </a:p>
          <a:p>
            <a:endParaRPr lang="en-US" dirty="0"/>
          </a:p>
          <a:p>
            <a:r>
              <a:rPr lang="en-US" sz="1200" kern="1200" dirty="0">
                <a:solidFill>
                  <a:schemeClr val="tx1"/>
                </a:solidFill>
                <a:latin typeface="+mn-lt"/>
                <a:ea typeface="+mn-ea"/>
                <a:cs typeface="+mn-cs"/>
              </a:rPr>
              <a:t>a. “This slide lists the most important characteristics of animals.”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through the characteristics on the slide. Explain that </a:t>
            </a:r>
            <a:r>
              <a:rPr lang="en-US" sz="1200" i="1" kern="1200" dirty="0">
                <a:solidFill>
                  <a:schemeClr val="tx1"/>
                </a:solidFill>
                <a:latin typeface="+mn-lt"/>
                <a:ea typeface="+mn-ea"/>
                <a:cs typeface="+mn-cs"/>
              </a:rPr>
              <a:t>eukaryotic</a:t>
            </a:r>
            <a:r>
              <a:rPr lang="en-US" sz="1200" kern="1200" dirty="0">
                <a:solidFill>
                  <a:schemeClr val="tx1"/>
                </a:solidFill>
                <a:latin typeface="+mn-lt"/>
                <a:ea typeface="+mn-ea"/>
                <a:cs typeface="+mn-cs"/>
              </a:rPr>
              <a:t> refers to cells with a membrane-bound nucleus. Then ask participants if they have any comments or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“Are there any new ideas on this slide that we can add to our Venn diagram? Do you think we should make any other changes to our diagram?”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50</a:t>
            </a:fld>
            <a:endParaRPr lang="en-US" dirty="0"/>
          </a:p>
        </p:txBody>
      </p:sp>
    </p:spTree>
    <p:extLst>
      <p:ext uri="{BB962C8B-B14F-4D97-AF65-F5344CB8AC3E}">
        <p14:creationId xmlns:p14="http://schemas.microsoft.com/office/powerpoint/2010/main" val="1487133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indent="0">
              <a:buNone/>
            </a:pPr>
            <a:r>
              <a:rPr lang="en-US" sz="1200" kern="1200" dirty="0">
                <a:solidFill>
                  <a:schemeClr val="tx1"/>
                </a:solidFill>
                <a:latin typeface="+mn-lt"/>
                <a:ea typeface="+mn-ea"/>
                <a:cs typeface="+mn-cs"/>
              </a:rPr>
              <a:t>a. “Animals can be classified as vertebrates and invertebrates.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Vertebrates have a backbone or spinal column and a spinal cord, with an advanced nervous system and a developed brain. Invertebrates have no backbone or cell walls.” </a:t>
            </a:r>
            <a:r>
              <a:rPr lang="en-US" dirty="0"/>
              <a:t> </a:t>
            </a:r>
            <a:endParaRPr lang="en-US" sz="1200" kern="1200" dirty="0">
              <a:solidFill>
                <a:schemeClr val="tx1"/>
              </a:solidFill>
              <a:latin typeface="+mn-lt"/>
              <a:ea typeface="+mn-ea"/>
              <a:cs typeface="+mn-cs"/>
            </a:endParaRPr>
          </a:p>
          <a:p>
            <a:pPr marL="228600" indent="-22860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through the examples of vertebrates and invertebrates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if they want to make any changes to the Venn diagram based on this information.</a:t>
            </a:r>
            <a:endParaRPr lang="en-US" baseline="0"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51</a:t>
            </a:fld>
            <a:endParaRPr lang="en-US" dirty="0"/>
          </a:p>
        </p:txBody>
      </p:sp>
    </p:spTree>
    <p:extLst>
      <p:ext uri="{BB962C8B-B14F-4D97-AF65-F5344CB8AC3E}">
        <p14:creationId xmlns:p14="http://schemas.microsoft.com/office/powerpoint/2010/main" val="14658021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“This slide lists the most important characteristics of plants.”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through the characteristics on the slide. Then ask participants if they have any comments or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“Are there any new ideas on this slide that we can add to our Venn diagram? Do you think we should make any other changes to our diagram?”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dirty="0"/>
          </a:p>
        </p:txBody>
      </p:sp>
    </p:spTree>
    <p:extLst>
      <p:ext uri="{BB962C8B-B14F-4D97-AF65-F5344CB8AC3E}">
        <p14:creationId xmlns:p14="http://schemas.microsoft.com/office/powerpoint/2010/main" val="357719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“This slide shows the major types of plants. Like animals, plants are multicellular eukaryotes with cells that have a membrane-bound nucleus containing DNA.”</a:t>
            </a:r>
            <a:r>
              <a:rPr lang="en-US" dirty="0"/>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listing the different types of plants on the slide, ask participants if they want to make any changes to the Venn diagram based on this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53</a:t>
            </a:fld>
            <a:endParaRPr lang="en-US"/>
          </a:p>
        </p:txBody>
      </p:sp>
    </p:spTree>
    <p:extLst>
      <p:ext uri="{BB962C8B-B14F-4D97-AF65-F5344CB8AC3E}">
        <p14:creationId xmlns:p14="http://schemas.microsoft.com/office/powerpoint/2010/main" val="2703016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“There are a lot more categories of living things than just plants and animals. But where do plants and animals fit on this phylogenetic tree of life?”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turn to section 2 in their content background documents and read the paragraph following the seven characteristics of living things. The paragraph begins with the sentence “Among living things, there is a great deal of diversity.”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participants finish the reading, ask them to study the diagram on the slide and consider where plants and animals fit on the tree of life. Also challenge them to consider what kinds of living things are in their terrarium.</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“So based on the diagram on the slide, where do plants and animals fit on the tree of life. What kinds of living things are in our terrarium?”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Although plants and animals are categories of living things that are most apparent to us and to our students, they’re a small part of the much larger tree of life. On the phylogenetic tree of life, animals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plants are classified as Eukarya (or Eucarya). Animals belong to the kingdom Animalia, and plants belong to the kingdom Plantae. </a:t>
            </a:r>
          </a:p>
          <a:p>
            <a:pPr marL="137160" indent="-137160">
              <a:buFont typeface="Arial" pitchFamily="34" charset="0"/>
              <a:buChar char="•"/>
            </a:pPr>
            <a:r>
              <a:rPr lang="en-US" sz="1200" kern="1200" dirty="0">
                <a:solidFill>
                  <a:schemeClr val="tx1"/>
                </a:solidFill>
                <a:latin typeface="+mn-lt"/>
                <a:ea typeface="+mn-ea"/>
                <a:cs typeface="+mn-cs"/>
              </a:rPr>
              <a:t>Apart from the visible living organisms in the terrarium, such as plants, the praying mantis, worms, and ladybugs, there are also many microscopic organisms, especially different kinds of bacteria.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dirty="0"/>
          </a:p>
        </p:txBody>
      </p:sp>
    </p:spTree>
    <p:extLst>
      <p:ext uri="{BB962C8B-B14F-4D97-AF65-F5344CB8AC3E}">
        <p14:creationId xmlns:p14="http://schemas.microsoft.com/office/powerpoint/2010/main" val="3556001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pair up with an elbow partner and study the diagrams on the slide. They can also find the diagrams on handout 5.7 (Living Things Are Made Up of Cells) in their PD program binders.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pairs create a table or Venn diagram showing similarities and differences among the three types of cells.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key similarities and differences did you find when you compared the three types of cells?”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participants share key similarities and differences among the types of cells,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All living things are made up of cells.</a:t>
            </a:r>
          </a:p>
          <a:p>
            <a:pPr marL="137160" indent="-137160">
              <a:buFont typeface="Arial" pitchFamily="34" charset="0"/>
              <a:buChar char="•"/>
            </a:pPr>
            <a:r>
              <a:rPr lang="en-US" sz="1200" kern="1200" dirty="0">
                <a:solidFill>
                  <a:schemeClr val="tx1"/>
                </a:solidFill>
                <a:latin typeface="+mn-lt"/>
                <a:ea typeface="+mn-ea"/>
                <a:cs typeface="+mn-cs"/>
              </a:rPr>
              <a:t>Microorganisms, such as bacteria, are made up of a single cell that’s rather simple compared to animal and plant cells.  </a:t>
            </a:r>
          </a:p>
          <a:p>
            <a:pPr marL="137160" indent="-137160">
              <a:buFont typeface="Arial" pitchFamily="34" charset="0"/>
              <a:buChar char="•"/>
            </a:pPr>
            <a:r>
              <a:rPr lang="en-US" sz="1200" i="1" kern="1200" dirty="0">
                <a:solidFill>
                  <a:schemeClr val="tx1"/>
                </a:solidFill>
                <a:latin typeface="+mn-lt"/>
                <a:ea typeface="+mn-ea"/>
                <a:cs typeface="+mn-cs"/>
              </a:rPr>
              <a:t>Prokaryotes</a:t>
            </a:r>
            <a:r>
              <a:rPr lang="en-US" sz="1200" kern="1200" dirty="0">
                <a:solidFill>
                  <a:schemeClr val="tx1"/>
                </a:solidFill>
                <a:latin typeface="+mn-lt"/>
                <a:ea typeface="+mn-ea"/>
                <a:cs typeface="+mn-cs"/>
              </a:rPr>
              <a:t> are single-celled organisms that have DNA (deoxyribonucleic acid) inside their cells, but they don’t contain a nucleus or membrane-bound organelles. Bacteria are prokaryotes.</a:t>
            </a:r>
          </a:p>
          <a:p>
            <a:pPr marL="137160" indent="-137160">
              <a:buFont typeface="Arial" pitchFamily="34" charset="0"/>
              <a:buChar char="•"/>
            </a:pPr>
            <a:r>
              <a:rPr lang="en-US" sz="1200" i="1" kern="1200" dirty="0">
                <a:solidFill>
                  <a:schemeClr val="tx1"/>
                </a:solidFill>
                <a:latin typeface="+mn-lt"/>
                <a:ea typeface="+mn-ea"/>
                <a:cs typeface="+mn-cs"/>
              </a:rPr>
              <a:t>Eukaryotes</a:t>
            </a:r>
            <a:r>
              <a:rPr lang="en-US" sz="1200" kern="1200" dirty="0">
                <a:solidFill>
                  <a:schemeClr val="tx1"/>
                </a:solidFill>
                <a:latin typeface="+mn-lt"/>
                <a:ea typeface="+mn-ea"/>
                <a:cs typeface="+mn-cs"/>
              </a:rPr>
              <a:t>, such as animal and plant cells, are organisms whose cells have a membrane-bound nucleus that contains DNA. Eukaryotes also have membrane-bound organelles, such as mitochondria (present in animal and plant cells), chloroplasts (present only in plant cells), endoplasmic reticulum, and Golgi bodies or complexes.</a:t>
            </a:r>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55</a:t>
            </a:fld>
            <a:endParaRPr lang="en-US" dirty="0"/>
          </a:p>
        </p:txBody>
      </p:sp>
    </p:spTree>
    <p:extLst>
      <p:ext uri="{BB962C8B-B14F-4D97-AF65-F5344CB8AC3E}">
        <p14:creationId xmlns:p14="http://schemas.microsoft.com/office/powerpoint/2010/main" val="6602122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Summarize the differences between animal cells and plant cells.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red captions on this slide highlight the similarities between animal and plant cells, and the green captions highlight the major differences.”</a:t>
            </a:r>
          </a:p>
        </p:txBody>
      </p:sp>
      <p:sp>
        <p:nvSpPr>
          <p:cNvPr id="4" name="Slide Number Placeholder 3"/>
          <p:cNvSpPr>
            <a:spLocks noGrp="1"/>
          </p:cNvSpPr>
          <p:nvPr>
            <p:ph type="sldNum" sz="quarter" idx="10"/>
          </p:nvPr>
        </p:nvSpPr>
        <p:spPr/>
        <p:txBody>
          <a:bodyPr/>
          <a:lstStyle/>
          <a:p>
            <a:fld id="{58E3DFC5-9FF0-425A-8AC6-3041B22A3F14}" type="slidenum">
              <a:rPr lang="en-US" smtClean="0"/>
              <a:pPr/>
              <a:t>56</a:t>
            </a:fld>
            <a:endParaRPr lang="en-US" dirty="0"/>
          </a:p>
        </p:txBody>
      </p:sp>
    </p:spTree>
    <p:extLst>
      <p:ext uri="{BB962C8B-B14F-4D97-AF65-F5344CB8AC3E}">
        <p14:creationId xmlns:p14="http://schemas.microsoft.com/office/powerpoint/2010/main" val="26080850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“Let’s look more closely at the characteristics of an animal cell.”</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“Animals are multicellular organisms that have a membrane-bound nucleus and intracellular, membrane-bound organelles, such as mitochondria, but they don’t have cell walls or chloroplasts.”</a:t>
            </a:r>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57</a:t>
            </a:fld>
            <a:endParaRPr lang="en-US" dirty="0"/>
          </a:p>
        </p:txBody>
      </p:sp>
    </p:spTree>
    <p:extLst>
      <p:ext uri="{BB962C8B-B14F-4D97-AF65-F5344CB8AC3E}">
        <p14:creationId xmlns:p14="http://schemas.microsoft.com/office/powerpoint/2010/main" val="757558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examine the characteristics of a plant cell more closely.”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“Like animals, plants are also multicellular organisms that have a membrane-bound nucleus and intracellular, membrane-bound organelles, such as mitochondria, but unlike animals, they have cell walls and chloroplasts that convert light energy into sugars that plant cells can use as food.”</a:t>
            </a:r>
            <a:r>
              <a:rPr lang="en-US" dirty="0"/>
              <a:t> </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58</a:t>
            </a:fld>
            <a:endParaRPr lang="en-US" dirty="0"/>
          </a:p>
        </p:txBody>
      </p:sp>
    </p:spTree>
    <p:extLst>
      <p:ext uri="{BB962C8B-B14F-4D97-AF65-F5344CB8AC3E}">
        <p14:creationId xmlns:p14="http://schemas.microsoft.com/office/powerpoint/2010/main" val="772975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0" dirty="0"/>
              <a:t> min</a:t>
            </a:r>
            <a:endParaRPr lang="en-US" dirty="0"/>
          </a:p>
          <a:p>
            <a:endParaRPr lang="en-US" dirty="0"/>
          </a:p>
          <a:p>
            <a:r>
              <a:rPr lang="en-US" sz="1200" kern="1200" dirty="0">
                <a:solidFill>
                  <a:schemeClr val="tx1"/>
                </a:solidFill>
                <a:latin typeface="+mn-lt"/>
                <a:ea typeface="+mn-ea"/>
                <a:cs typeface="+mn-cs"/>
              </a:rPr>
              <a:t>a. Review the group Venn diagram showing the similarities and differences participants identified earlier between plants and animals.</a:t>
            </a:r>
          </a:p>
          <a:p>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b. Ask participants if they have anything new to add to the diagram or would like to propose any other changes.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If participants disagreed earlier about the groupings or had questions, take a moment to revisit them and reach a consensus.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dirty="0"/>
          </a:p>
        </p:txBody>
      </p:sp>
    </p:spTree>
    <p:extLst>
      <p:ext uri="{BB962C8B-B14F-4D97-AF65-F5344CB8AC3E}">
        <p14:creationId xmlns:p14="http://schemas.microsoft.com/office/powerpoint/2010/main" val="16582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baseline="0" dirty="0">
                <a:latin typeface="Arial" charset="0"/>
              </a:rPr>
              <a:t>2 min</a:t>
            </a:r>
          </a:p>
          <a:p>
            <a:pPr eaLnBrk="1" hangingPunct="1"/>
            <a:endParaRPr lang="en-US" sz="1300" baseline="0" dirty="0">
              <a:latin typeface="Arial" charset="0"/>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from the STL strategies to the Science Content Storyline Lens strategies.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“Throughout the PD program, we’ll continue learning about the Student Thinking Lens (STL) strategies, but today we’ll transition to the Science Content Storyline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the SCSL strategies on the slide.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3451241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“What are the biologically important ways we can categorize and describe the contents of our terrarium environment?”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Discuss this with an elbow partner. Then write your answers to the focus question in your science notebooks.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for categorizing and describing the contents of the terrarium environment. Record key ideas on chart paper and ask probe questions to clarify participants’ thinking. Make sure participants provide distinguishing characteristics or features for each of the categories they name.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biologically important ways we can categorize and describe the contents of the terrarium are as living versus nonliving things and plants versus animals. (Participants should identify the characteristics that distinguish living versus nonliving things and plants versus animals, especially at the cellular level.)</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dirty="0"/>
          </a:p>
        </p:txBody>
      </p:sp>
    </p:spTree>
    <p:extLst>
      <p:ext uri="{BB962C8B-B14F-4D97-AF65-F5344CB8AC3E}">
        <p14:creationId xmlns:p14="http://schemas.microsoft.com/office/powerpoint/2010/main" val="42154123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Review the focus questions addressed during today’s session.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dirty="0"/>
          </a:p>
        </p:txBody>
      </p:sp>
    </p:spTree>
    <p:extLst>
      <p:ext uri="{BB962C8B-B14F-4D97-AF65-F5344CB8AC3E}">
        <p14:creationId xmlns:p14="http://schemas.microsoft.com/office/powerpoint/2010/main" val="1277594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a:t>
            </a:r>
            <a:r>
              <a:rPr lang="en-US" sz="1200" b="0" u="none" strike="noStrike" kern="1200" baseline="0" dirty="0">
                <a:solidFill>
                  <a:schemeClr val="tx1"/>
                </a:solidFill>
                <a:effectLst/>
                <a:latin typeface="+mn-lt"/>
                <a:ea typeface="+mn-ea"/>
                <a:cs typeface="+mn-cs"/>
              </a:rPr>
              <a:t> min</a:t>
            </a:r>
            <a:endParaRPr lang="en-US" sz="1200" b="0" u="none" strike="noStrike" kern="1200" dirty="0">
              <a:solidFill>
                <a:schemeClr val="tx1"/>
              </a:solidFill>
              <a:effectLst/>
              <a:latin typeface="+mn-lt"/>
              <a:ea typeface="+mn-ea"/>
              <a:cs typeface="+mn-cs"/>
            </a:endParaRP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Ask participants to reflect on the work they accomplished during today’s lesson analysis and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Invite participants to share their ideas for modifying the image of effective science teaching based on today’s work. Revise</a:t>
            </a:r>
            <a:r>
              <a:rPr lang="en-US" sz="1200" kern="1200" baseline="0" dirty="0">
                <a:solidFill>
                  <a:schemeClr val="tx1"/>
                </a:solidFill>
                <a:latin typeface="+mn-lt"/>
                <a:ea typeface="+mn-ea"/>
                <a:cs typeface="+mn-cs"/>
              </a:rPr>
              <a:t> the chart as needed</a:t>
            </a:r>
            <a:r>
              <a:rPr lang="en-US" sz="1200" kern="1200" dirty="0">
                <a:solidFill>
                  <a:schemeClr val="tx1"/>
                </a:solidFill>
                <a:latin typeface="+mn-lt"/>
                <a:ea typeface="+mn-ea"/>
                <a:cs typeface="+mn-cs"/>
              </a:rPr>
              <a:t>.</a:t>
            </a:r>
            <a:r>
              <a:rPr lang="en-US" dirty="0"/>
              <a:t> </a:t>
            </a:r>
            <a:endParaRPr lang="en-US" sz="15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dirty="0"/>
          </a:p>
        </p:txBody>
      </p:sp>
    </p:spTree>
    <p:extLst>
      <p:ext uri="{BB962C8B-B14F-4D97-AF65-F5344CB8AC3E}">
        <p14:creationId xmlns:p14="http://schemas.microsoft.com/office/powerpoint/2010/main" val="521740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Present the options on the slide and give participants 1 minute to come up with a statement that summarizes today’s content deepening work in one of these areas.</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round-robin (2 min):</a:t>
            </a:r>
            <a:r>
              <a:rPr lang="en-US" sz="1200" kern="1200" dirty="0">
                <a:solidFill>
                  <a:schemeClr val="tx1"/>
                </a:solidFill>
                <a:latin typeface="+mn-lt"/>
                <a:ea typeface="+mn-ea"/>
                <a:cs typeface="+mn-cs"/>
              </a:rPr>
              <a:t> Go quickly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around the room and have each participant share one summarizing statement. </a:t>
            </a:r>
            <a:r>
              <a:rPr lang="en-US" sz="1200" b="1" kern="1200" dirty="0">
                <a:solidFill>
                  <a:schemeClr val="tx1"/>
                </a:solidFill>
                <a:latin typeface="+mn-lt"/>
                <a:ea typeface="+mn-ea"/>
                <a:cs typeface="+mn-cs"/>
              </a:rPr>
              <a:t>Push for complete sentences!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dirty="0"/>
          </a:p>
        </p:txBody>
      </p:sp>
    </p:spTree>
    <p:extLst>
      <p:ext uri="{BB962C8B-B14F-4D97-AF65-F5344CB8AC3E}">
        <p14:creationId xmlns:p14="http://schemas.microsoft.com/office/powerpoint/2010/main" val="577198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on the slide and have participants write it in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are clear about th</a:t>
            </a:r>
            <a:r>
              <a:rPr lang="en-US" sz="1200" kern="1200" baseline="0" dirty="0">
                <a:solidFill>
                  <a:schemeClr val="tx1"/>
                </a:solidFill>
                <a:latin typeface="+mn-lt"/>
                <a:ea typeface="+mn-ea"/>
                <a:cs typeface="+mn-cs"/>
              </a:rPr>
              <a:t>e </a:t>
            </a:r>
            <a:r>
              <a:rPr lang="en-US" sz="1200" kern="1200" dirty="0">
                <a:solidFill>
                  <a:schemeClr val="tx1"/>
                </a:solidFill>
                <a:latin typeface="+mn-lt"/>
                <a:ea typeface="+mn-ea"/>
                <a:cs typeface="+mn-cs"/>
              </a:rPr>
              <a:t>reading and writing tasks. </a:t>
            </a:r>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64</a:t>
            </a:fld>
            <a:endParaRPr lang="en-US" dirty="0"/>
          </a:p>
        </p:txBody>
      </p:sp>
    </p:spTree>
    <p:extLst>
      <p:ext uri="{BB962C8B-B14F-4D97-AF65-F5344CB8AC3E}">
        <p14:creationId xmlns:p14="http://schemas.microsoft.com/office/powerpoint/2010/main" val="3757089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3</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Go over the information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review the Extended Homework assignment sheet (handout 5.8), which provides further details about the assignment.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 the Plants and Animals lesson-plan sequence, lessons 1 and 5 have four parts (A–D); lessons 2, 4, and 6 have two parts (A and B); and lesson 3 has three parts (A, B, and C), with two optional parts (D1 and D2). Assign each two-part lesson to one participant and assign two of the four-part lessons to one participant and the other two parts to another participant. Assign lesson 3 (parts A, B, and C) to one participant and have another participant review parts D1 and D2.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if there are any questions about the assignment.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group share-out on the last day of the PD program </a:t>
            </a:r>
            <a:r>
              <a:rPr lang="en-US" sz="1200" kern="1200" baseline="0" dirty="0">
                <a:solidFill>
                  <a:schemeClr val="tx1"/>
                </a:solidFill>
                <a:latin typeface="+mn-lt"/>
                <a:ea typeface="+mn-ea"/>
                <a:cs typeface="+mn-cs"/>
              </a:rPr>
              <a:t>(day 8) </a:t>
            </a:r>
            <a:r>
              <a:rPr lang="en-US" sz="1200" kern="1200" dirty="0">
                <a:solidFill>
                  <a:schemeClr val="tx1"/>
                </a:solidFill>
                <a:latin typeface="+mn-lt"/>
                <a:ea typeface="+mn-ea"/>
                <a:cs typeface="+mn-cs"/>
              </a:rPr>
              <a:t>should focus on the assignment-sheet questions (section 2). Participants won’t have time to share all the details of each lesson plan.  </a:t>
            </a:r>
            <a:endParaRPr 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46" indent="-307787"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8" indent="-246229" eaLnBrk="0" hangingPunct="0">
              <a:defRPr>
                <a:solidFill>
                  <a:schemeClr val="tx1"/>
                </a:solidFill>
                <a:latin typeface="Arial" charset="0"/>
              </a:defRPr>
            </a:lvl5pPr>
            <a:lvl6pPr marL="2708526" indent="-246229" eaLnBrk="0" fontAlgn="base" hangingPunct="0">
              <a:spcBef>
                <a:spcPct val="0"/>
              </a:spcBef>
              <a:spcAft>
                <a:spcPct val="0"/>
              </a:spcAft>
              <a:defRPr>
                <a:solidFill>
                  <a:schemeClr val="tx1"/>
                </a:solidFill>
                <a:latin typeface="Arial" charset="0"/>
              </a:defRPr>
            </a:lvl6pPr>
            <a:lvl7pPr marL="3200986"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4" indent="-246229"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65</a:t>
            </a:fld>
            <a:endParaRPr lang="en-US" dirty="0"/>
          </a:p>
        </p:txBody>
      </p:sp>
    </p:spTree>
    <p:extLst>
      <p:ext uri="{BB962C8B-B14F-4D97-AF65-F5344CB8AC3E}">
        <p14:creationId xmlns:p14="http://schemas.microsoft.com/office/powerpoint/2010/main" val="316603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BDC9F488-5B1C-4ABE-8F34-3EEC0EE5DDBB}" type="slidenum">
              <a:rPr lang="en-US" smtClean="0"/>
              <a:pPr eaLnBrk="1" hangingPunct="1"/>
              <a:t>66</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a:t>7 min </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Allow </a:t>
            </a:r>
            <a:r>
              <a:rPr lang="en-US" sz="1200" b="1" kern="1200" dirty="0">
                <a:solidFill>
                  <a:schemeClr val="tx1"/>
                </a:solidFill>
                <a:latin typeface="+mn-lt"/>
                <a:ea typeface="+mn-ea"/>
                <a:cs typeface="+mn-cs"/>
              </a:rPr>
              <a:t>at least 5 minutes</a:t>
            </a:r>
            <a:r>
              <a:rPr lang="en-US" sz="1200" kern="1200" dirty="0">
                <a:solidFill>
                  <a:schemeClr val="tx1"/>
                </a:solidFill>
                <a:latin typeface="+mn-lt"/>
                <a:ea typeface="+mn-ea"/>
                <a:cs typeface="+mn-cs"/>
              </a:rPr>
              <a:t> for participants to think about today’s session and write their reflections and feedback on the Daily Reflections</a:t>
            </a:r>
            <a:r>
              <a:rPr lang="en-US" sz="1200" kern="1200" baseline="0" dirty="0">
                <a:solidFill>
                  <a:schemeClr val="tx1"/>
                </a:solidFill>
                <a:latin typeface="+mn-lt"/>
                <a:ea typeface="+mn-ea"/>
                <a:cs typeface="+mn-cs"/>
              </a:rPr>
              <a:t> sheet (handout 5.9 in PD program binder)</a:t>
            </a:r>
            <a:r>
              <a:rPr lang="en-US" sz="1200" kern="1200" dirty="0">
                <a:solidFill>
                  <a:schemeClr val="tx1"/>
                </a:solidFill>
                <a:latin typeface="+mn-lt"/>
                <a:ea typeface="+mn-ea"/>
                <a:cs typeface="+mn-cs"/>
              </a:rPr>
              <a:t>.</a:t>
            </a:r>
            <a:endParaRPr lang="en-US" dirty="0"/>
          </a:p>
        </p:txBody>
      </p:sp>
      <p:sp>
        <p:nvSpPr>
          <p:cNvPr id="2" name="Date Placeholder 1"/>
          <p:cNvSpPr>
            <a:spLocks noGrp="1"/>
          </p:cNvSpPr>
          <p:nvPr>
            <p:ph type="dt" idx="10"/>
          </p:nvPr>
        </p:nvSpPr>
        <p:spPr/>
        <p:txBody>
          <a:bodyPr/>
          <a:lstStyle/>
          <a:p>
            <a:pPr>
              <a:defRPr/>
            </a:pPr>
            <a:fld id="{5DEC14B8-E9C9-40D6-A20F-CDA1A307A921}"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7939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marL="228600" indent="-228600" defTabSz="881390">
              <a:buNone/>
              <a:defRPr/>
            </a:pPr>
            <a:endParaRPr lang="en-US" sz="1200" kern="1200" dirty="0">
              <a:solidFill>
                <a:schemeClr val="tx1"/>
              </a:solidFill>
              <a:latin typeface="Arial" charset="0"/>
              <a:ea typeface="+mn-ea"/>
              <a:cs typeface="+mn-cs"/>
            </a:endParaRPr>
          </a:p>
          <a:p>
            <a:pPr lvl="0" fontAlgn="base"/>
            <a:r>
              <a:rPr lang="en-US" sz="1200" u="none" strike="noStrike" kern="1200" dirty="0">
                <a:solidFill>
                  <a:schemeClr val="tx1"/>
                </a:solidFill>
                <a:effectLst/>
                <a:latin typeface="+mn-lt"/>
                <a:ea typeface="+mn-ea"/>
                <a:cs typeface="+mn-cs"/>
              </a:rPr>
              <a:t>a. “This week we’ll focus on a new content area: plants and animals. We’ll examine the Science Content Storyline Lens strategies and the Plants and Animals lessons you’ll be teaching in the fall,</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analyze video clips of those lessons, and deepen your science-content knowledge related to the lesson plans.”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“On the last day of the RESPeCT PD program, we’ll review the lesson plans and the schedule for the academic year.” </a:t>
            </a:r>
          </a:p>
          <a:p>
            <a:pPr lvl="0" fontAlgn="base"/>
            <a:endParaRPr lang="en-US" sz="1200" u="none" strike="noStrik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c. “You may notice that we skip strategy E: Sequence key science ideas and activities appropriately. This strategy will be addressed during the school year as you teach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lesson plans and analyze how they’re sequenced within each lesson and across lessons.”</a:t>
            </a:r>
          </a:p>
          <a:p>
            <a:pPr lvl="0" fontAlgn="base"/>
            <a:endParaRPr lang="en-US" sz="1200" u="none" strike="noStrike" kern="1200" dirty="0">
              <a:solidFill>
                <a:schemeClr val="tx1"/>
              </a:solidFill>
              <a:effectLst/>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43979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Introduce the focus questions that will guide today’s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7 min</a:t>
            </a:r>
          </a:p>
          <a:p>
            <a:endParaRPr lang="en-US" sz="270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this slide only if it wasn’t used on day 4.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in your</a:t>
            </a:r>
            <a:r>
              <a:rPr lang="en-US" sz="1200" u="none" strike="noStrike" kern="1200" baseline="0" dirty="0">
                <a:solidFill>
                  <a:schemeClr val="tx1"/>
                </a:solidFill>
                <a:effectLst/>
                <a:latin typeface="+mn-lt"/>
                <a:ea typeface="+mn-ea"/>
                <a:cs typeface="+mn-cs"/>
              </a:rPr>
              <a:t> science notebooks</a:t>
            </a:r>
            <a:r>
              <a:rPr lang="en-US" sz="1200" u="none" strike="noStrike"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 aloud.)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a:t>
            </a:r>
          </a:p>
          <a:p>
            <a:r>
              <a:rPr lang="en-US" sz="1200" kern="1200" dirty="0">
                <a:solidFill>
                  <a:schemeClr val="tx1"/>
                </a:solidFill>
                <a:latin typeface="+mn-lt"/>
                <a:ea typeface="+mn-ea"/>
                <a:cs typeface="+mn-cs"/>
              </a:rPr>
              <a:t>2. Many</a:t>
            </a:r>
          </a:p>
          <a:p>
            <a:r>
              <a:rPr lang="en-US" sz="1200" kern="1200" dirty="0">
                <a:solidFill>
                  <a:schemeClr val="tx1"/>
                </a:solidFill>
                <a:latin typeface="+mn-lt"/>
                <a:ea typeface="+mn-ea"/>
                <a:cs typeface="+mn-cs"/>
              </a:rPr>
              <a:t>3. False</a:t>
            </a:r>
          </a:p>
          <a:p>
            <a:r>
              <a:rPr lang="en-US" sz="1200" kern="1200" dirty="0">
                <a:solidFill>
                  <a:schemeClr val="tx1"/>
                </a:solidFill>
                <a:latin typeface="+mn-lt"/>
                <a:ea typeface="+mn-ea"/>
                <a:cs typeface="+mn-cs"/>
              </a:rPr>
              <a:t>4. Challenge (and probe)</a:t>
            </a:r>
          </a:p>
          <a:p>
            <a:r>
              <a:rPr lang="en-US" sz="1200" kern="1200" dirty="0">
                <a:solidFill>
                  <a:schemeClr val="tx1"/>
                </a:solidFill>
                <a:latin typeface="+mn-lt"/>
                <a:ea typeface="+mn-ea"/>
                <a:cs typeface="+mn-cs"/>
              </a:rPr>
              <a:t>5. Judiciously (defined as “good or discriminating judgment; wise, sensible, or well advised”)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4187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3532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5705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116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117644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53772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8791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2474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67932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28635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335234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259807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558922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2E8B-3614-4B22-9DE9-CEFA8DAD5307}" type="slidenum">
              <a:rPr lang="en-US" smtClean="0"/>
              <a:pPr/>
              <a:t>‹#›</a:t>
            </a:fld>
            <a:endParaRPr lang="en-US" dirty="0"/>
          </a:p>
        </p:txBody>
      </p:sp>
    </p:spTree>
    <p:extLst>
      <p:ext uri="{BB962C8B-B14F-4D97-AF65-F5344CB8AC3E}">
        <p14:creationId xmlns:p14="http://schemas.microsoft.com/office/powerpoint/2010/main" val="6488359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76521340"/>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embed/ewjT1GXY1t0" TargetMode="External"/><Relationship Id="rId4" Type="http://schemas.openxmlformats.org/officeDocument/2006/relationships/hyperlink" Target="6.1_stella_fw_becastro_l1_c1_web.mp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embed/ySEEPQuUHc8" TargetMode="External"/><Relationship Id="rId4" Type="http://schemas.openxmlformats.org/officeDocument/2006/relationships/hyperlink" Target="6.1_stella_fw_becastro_l1_c1_web.mp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youtube.com/embed/IMcZp7CImI4" TargetMode="External"/><Relationship Id="rId4" Type="http://schemas.openxmlformats.org/officeDocument/2006/relationships/hyperlink" Target="6.3_stella_fw_becastro_l1_c3_web.mp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3.xm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23.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3.xml"/><Relationship Id="rId5" Type="http://schemas.openxmlformats.org/officeDocument/2006/relationships/image" Target="../media/image31.jpe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23.xml"/><Relationship Id="rId4" Type="http://schemas.openxmlformats.org/officeDocument/2006/relationships/image" Target="../media/image3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sz="1800" dirty="0">
              <a:solidFill>
                <a:srgbClr val="1F497D"/>
              </a:solidFill>
              <a:latin typeface="Lucida Sans Unicode" pitchFamily="34" charset="0"/>
            </a:endParaRPr>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3336" y="3721100"/>
            <a:ext cx="7162800" cy="34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a:solidFill>
                  <a:srgbClr val="002060"/>
                </a:solidFill>
                <a:latin typeface="Calibri" pitchFamily="34" charset="0"/>
              </a:rPr>
              <a:t>RESPeCT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86175" y="2438400"/>
            <a:ext cx="1952625" cy="646331"/>
          </a:xfrm>
          <a:prstGeom prst="rect">
            <a:avLst/>
          </a:prstGeom>
          <a:noFill/>
        </p:spPr>
        <p:txBody>
          <a:bodyPr wrap="square" rtlCol="0">
            <a:spAutoFit/>
          </a:bodyPr>
          <a:lstStyle/>
          <a:p>
            <a:r>
              <a:rPr lang="en-US" sz="3600" dirty="0">
                <a:solidFill>
                  <a:srgbClr val="1F497D"/>
                </a:solidFill>
                <a:latin typeface="Calibri" pitchFamily="34" charset="0"/>
              </a:rPr>
              <a:t>Day 5</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77200" cy="990600"/>
          </a:xfrm>
        </p:spPr>
        <p:txBody>
          <a:bodyPr>
            <a:noAutofit/>
          </a:bodyPr>
          <a:lstStyle/>
          <a:p>
            <a:r>
              <a:rPr lang="en-US" dirty="0"/>
              <a:t>Use and Apply Your Content Deepening Knowledge</a:t>
            </a:r>
          </a:p>
        </p:txBody>
      </p:sp>
      <p:sp>
        <p:nvSpPr>
          <p:cNvPr id="3" name="Content Placeholder 2"/>
          <p:cNvSpPr>
            <a:spLocks noGrp="1"/>
          </p:cNvSpPr>
          <p:nvPr>
            <p:ph idx="1"/>
          </p:nvPr>
        </p:nvSpPr>
        <p:spPr>
          <a:xfrm>
            <a:off x="685800" y="1905000"/>
            <a:ext cx="8077200" cy="4648200"/>
          </a:xfrm>
        </p:spPr>
        <p:txBody>
          <a:bodyPr/>
          <a:lstStyle/>
          <a:p>
            <a:pPr marL="0" indent="0">
              <a:spcBef>
                <a:spcPts val="1800"/>
              </a:spcBef>
              <a:buNone/>
            </a:pPr>
            <a:r>
              <a:rPr lang="en-US" b="1" dirty="0"/>
              <a:t>Challenge: </a:t>
            </a:r>
            <a:r>
              <a:rPr lang="en-US" dirty="0"/>
              <a:t>Use what you learned about weather and seasons last week to draw a diagram that illustrates key science ideas about factors that influence weather and climate. Examples include latitude, the Sun, Earth’s tilt and orbit, elevation, and the atmosphere. </a:t>
            </a:r>
          </a:p>
        </p:txBody>
      </p:sp>
    </p:spTree>
    <p:extLst>
      <p:ext uri="{BB962C8B-B14F-4D97-AF65-F5344CB8AC3E}">
        <p14:creationId xmlns:p14="http://schemas.microsoft.com/office/powerpoint/2010/main" val="8241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Planning Science Lessons: Quick Write</a:t>
            </a:r>
          </a:p>
        </p:txBody>
      </p:sp>
      <p:sp>
        <p:nvSpPr>
          <p:cNvPr id="3" name="Content Placeholder 2"/>
          <p:cNvSpPr>
            <a:spLocks noGrp="1"/>
          </p:cNvSpPr>
          <p:nvPr>
            <p:ph idx="1"/>
          </p:nvPr>
        </p:nvSpPr>
        <p:spPr>
          <a:xfrm>
            <a:off x="609600" y="1600200"/>
            <a:ext cx="8077200" cy="4876800"/>
          </a:xfrm>
        </p:spPr>
        <p:txBody>
          <a:bodyPr>
            <a:normAutofit/>
          </a:bodyPr>
          <a:lstStyle/>
          <a:p>
            <a:pPr marL="0">
              <a:spcBef>
                <a:spcPts val="1800"/>
              </a:spcBef>
              <a:buNone/>
            </a:pPr>
            <a:r>
              <a:rPr lang="en-US" dirty="0"/>
              <a:t>What is generally your thinking process when you plan your science lessons?</a:t>
            </a:r>
            <a:endParaRPr lang="en-US" sz="3200" dirty="0"/>
          </a:p>
          <a:p>
            <a:pPr marL="0">
              <a:spcBef>
                <a:spcPts val="1800"/>
              </a:spcBef>
              <a:buNone/>
            </a:pPr>
            <a:r>
              <a:rPr lang="en-US" dirty="0"/>
              <a:t>Be prepared to share your ideas with the group.</a:t>
            </a:r>
            <a:endParaRPr lang="en-US" b="1" dirty="0"/>
          </a:p>
        </p:txBody>
      </p:sp>
    </p:spTree>
    <p:extLst>
      <p:ext uri="{BB962C8B-B14F-4D97-AF65-F5344CB8AC3E}">
        <p14:creationId xmlns:p14="http://schemas.microsoft.com/office/powerpoint/2010/main" val="39827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8229600" cy="1143000"/>
          </a:xfrm>
        </p:spPr>
        <p:txBody>
          <a:bodyPr>
            <a:noAutofit/>
          </a:bodyPr>
          <a:lstStyle/>
          <a:p>
            <a:pPr lvl="0" eaLnBrk="1" hangingPunct="1"/>
            <a:r>
              <a:rPr lang="en-US" dirty="0"/>
              <a:t>Lesson Analysis: Focus Question 1</a:t>
            </a:r>
          </a:p>
        </p:txBody>
      </p:sp>
      <p:sp>
        <p:nvSpPr>
          <p:cNvPr id="13315" name="Rectangle 3"/>
          <p:cNvSpPr>
            <a:spLocks noGrp="1" noChangeArrowheads="1"/>
          </p:cNvSpPr>
          <p:nvPr>
            <p:ph type="body" idx="1"/>
          </p:nvPr>
        </p:nvSpPr>
        <p:spPr>
          <a:xfrm>
            <a:off x="533400" y="1524000"/>
            <a:ext cx="8229600" cy="4876800"/>
          </a:xfrm>
        </p:spPr>
        <p:txBody>
          <a:bodyPr/>
          <a:lstStyle/>
          <a:p>
            <a:pPr marL="0" indent="0" eaLnBrk="1" hangingPunct="1">
              <a:buFontTx/>
              <a:buNone/>
            </a:pPr>
            <a:r>
              <a:rPr lang="en-US" dirty="0"/>
              <a:t>What is the Science Content Storyline Lens (SCSL)?</a:t>
            </a:r>
          </a:p>
          <a:p>
            <a:pPr marL="731520" lvl="1" indent="-365760" eaLnBrk="1" hangingPunct="1">
              <a:spcBef>
                <a:spcPts val="1200"/>
              </a:spcBef>
              <a:buFont typeface="Arial" pitchFamily="34" charset="0"/>
              <a:buChar char="•"/>
            </a:pPr>
            <a:r>
              <a:rPr lang="en-US" sz="3200" dirty="0"/>
              <a:t>What is a science content storyline, and why is it important?</a:t>
            </a:r>
          </a:p>
          <a:p>
            <a:pPr marL="731520" lvl="1" indent="-365760" eaLnBrk="1" hangingPunct="1">
              <a:buFont typeface="Arial" pitchFamily="34" charset="0"/>
              <a:buChar char="•"/>
            </a:pPr>
            <a:r>
              <a:rPr lang="en-US" sz="3200" dirty="0"/>
              <a:t>What is challenging about developing a science content storyline? </a:t>
            </a:r>
          </a:p>
        </p:txBody>
      </p:sp>
    </p:spTree>
    <p:extLst>
      <p:ext uri="{BB962C8B-B14F-4D97-AF65-F5344CB8AC3E}">
        <p14:creationId xmlns:p14="http://schemas.microsoft.com/office/powerpoint/2010/main" val="403462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09600"/>
            <a:ext cx="8229600" cy="1143000"/>
          </a:xfrm>
        </p:spPr>
        <p:txBody>
          <a:bodyPr>
            <a:noAutofit/>
          </a:bodyPr>
          <a:lstStyle/>
          <a:p>
            <a:pPr eaLnBrk="1" hangingPunct="1"/>
            <a:r>
              <a:rPr lang="en-US" dirty="0"/>
              <a:t>The TIMSS Video Study Findings and the Science Content Storyline Lens</a:t>
            </a:r>
          </a:p>
        </p:txBody>
      </p:sp>
      <p:pic>
        <p:nvPicPr>
          <p:cNvPr id="14" name="Content Placeholder 10">
            <a:extLst>
              <a:ext uri="{FF2B5EF4-FFF2-40B4-BE49-F238E27FC236}">
                <a16:creationId xmlns:a16="http://schemas.microsoft.com/office/drawing/2014/main" id="{B1764150-31E1-4472-B494-4314565E80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01191" y="1837585"/>
            <a:ext cx="6541618"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1586DAE-0174-49D6-AC59-CE76858DF093}"/>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128011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92125"/>
            <a:ext cx="8124825" cy="1143000"/>
          </a:xfrm>
        </p:spPr>
        <p:txBody>
          <a:bodyPr>
            <a:normAutofit/>
          </a:bodyPr>
          <a:lstStyle/>
          <a:p>
            <a:pPr eaLnBrk="1" hangingPunct="1"/>
            <a:r>
              <a:rPr lang="en-US" dirty="0"/>
              <a:t>Lesson Analysis: Focus Question 2</a:t>
            </a:r>
          </a:p>
        </p:txBody>
      </p:sp>
      <p:sp>
        <p:nvSpPr>
          <p:cNvPr id="16387" name="Rectangle 3"/>
          <p:cNvSpPr>
            <a:spLocks noGrp="1" noChangeArrowheads="1"/>
          </p:cNvSpPr>
          <p:nvPr>
            <p:ph type="body" idx="1"/>
          </p:nvPr>
        </p:nvSpPr>
        <p:spPr>
          <a:xfrm>
            <a:off x="609600" y="1600200"/>
            <a:ext cx="8153400" cy="3687763"/>
          </a:xfrm>
        </p:spPr>
        <p:txBody>
          <a:bodyPr/>
          <a:lstStyle/>
          <a:p>
            <a:pPr marL="0" indent="0" eaLnBrk="1" hangingPunct="1">
              <a:buNone/>
            </a:pPr>
            <a:r>
              <a:rPr lang="en-US" dirty="0"/>
              <a:t>Why is one main learning goal essential for science content storyline coherence?</a:t>
            </a: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dirty="0"/>
          </a:p>
        </p:txBody>
      </p:sp>
    </p:spTree>
    <p:extLst>
      <p:ext uri="{BB962C8B-B14F-4D97-AF65-F5344CB8AC3E}">
        <p14:creationId xmlns:p14="http://schemas.microsoft.com/office/powerpoint/2010/main" val="307688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D33A6903-CCDC-431A-B1DD-38ACB9D75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52600" y="533400"/>
            <a:ext cx="5715000" cy="6253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4648200" y="2743200"/>
            <a:ext cx="2667000"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61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8229600" cy="1143000"/>
          </a:xfrm>
        </p:spPr>
        <p:txBody>
          <a:bodyPr>
            <a:normAutofit/>
          </a:bodyPr>
          <a:lstStyle/>
          <a:p>
            <a:pPr eaLnBrk="1" hangingPunct="1"/>
            <a:r>
              <a:rPr lang="en-US" dirty="0"/>
              <a:t>Purpose and Key Features of Strategy A</a:t>
            </a:r>
            <a:endParaRPr lang="en-US" sz="4800" dirty="0"/>
          </a:p>
        </p:txBody>
      </p:sp>
      <p:sp>
        <p:nvSpPr>
          <p:cNvPr id="28675" name="Rectangle 3"/>
          <p:cNvSpPr>
            <a:spLocks noGrp="1" noChangeArrowheads="1"/>
          </p:cNvSpPr>
          <p:nvPr>
            <p:ph type="body" idx="1"/>
          </p:nvPr>
        </p:nvSpPr>
        <p:spPr>
          <a:xfrm>
            <a:off x="533400" y="1524000"/>
            <a:ext cx="8153400" cy="4876800"/>
          </a:xfrm>
        </p:spPr>
        <p:txBody>
          <a:bodyPr/>
          <a:lstStyle/>
          <a:p>
            <a:pPr marL="365760" indent="-365760" eaLnBrk="1" hangingPunct="1">
              <a:spcBef>
                <a:spcPts val="0"/>
              </a:spcBef>
              <a:spcAft>
                <a:spcPts val="1200"/>
              </a:spcAft>
            </a:pPr>
            <a:r>
              <a:rPr lang="en-US" dirty="0"/>
              <a:t>Review your SCSL Z-fold summary chart and share with a partner the purpose and key features of strategy A: Identify one main learning goal.</a:t>
            </a:r>
          </a:p>
          <a:p>
            <a:pPr marL="365760" indent="-365760" eaLnBrk="1" hangingPunct="1">
              <a:spcBef>
                <a:spcPts val="0"/>
              </a:spcBef>
              <a:spcAft>
                <a:spcPts val="1200"/>
              </a:spcAft>
            </a:pPr>
            <a:r>
              <a:rPr lang="en-US" sz="3200" dirty="0"/>
              <a:t>Remember to cite passages from the </a:t>
            </a:r>
            <a:r>
              <a:rPr lang="en-US" sz="3200" dirty="0" err="1"/>
              <a:t>STeLLA</a:t>
            </a:r>
            <a:r>
              <a:rPr lang="en-US" sz="3200" dirty="0"/>
              <a:t> strategies booklet. </a:t>
            </a:r>
            <a:r>
              <a:rPr lang="en-US" sz="3200" dirty="0">
                <a:solidFill>
                  <a:srgbClr val="FF0000"/>
                </a:solidFill>
              </a:rPr>
              <a:t> </a:t>
            </a:r>
          </a:p>
          <a:p>
            <a:pPr marL="365760" indent="-365760">
              <a:spcBef>
                <a:spcPts val="0"/>
              </a:spcBef>
              <a:spcAft>
                <a:spcPts val="1200"/>
              </a:spcAft>
            </a:pPr>
            <a:r>
              <a:rPr lang="en-US" dirty="0"/>
              <a:t>Be prepared to share with the group.</a:t>
            </a:r>
          </a:p>
          <a:p>
            <a:endParaRPr lang="en-US" sz="2800" dirty="0"/>
          </a:p>
        </p:txBody>
      </p:sp>
    </p:spTree>
    <p:extLst>
      <p:ext uri="{BB962C8B-B14F-4D97-AF65-F5344CB8AC3E}">
        <p14:creationId xmlns:p14="http://schemas.microsoft.com/office/powerpoint/2010/main" val="262371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304800"/>
            <a:ext cx="8229600" cy="1066800"/>
          </a:xfrm>
        </p:spPr>
        <p:txBody>
          <a:bodyPr/>
          <a:lstStyle/>
          <a:p>
            <a:pPr eaLnBrk="1" hangingPunct="1"/>
            <a:r>
              <a:rPr lang="en-US" dirty="0"/>
              <a:t>A Main Learning Goal Is …</a:t>
            </a:r>
          </a:p>
        </p:txBody>
      </p:sp>
      <p:sp>
        <p:nvSpPr>
          <p:cNvPr id="71683" name="Rectangle 3"/>
          <p:cNvSpPr>
            <a:spLocks noGrp="1" noChangeArrowheads="1"/>
          </p:cNvSpPr>
          <p:nvPr>
            <p:ph type="body" idx="1"/>
          </p:nvPr>
        </p:nvSpPr>
        <p:spPr>
          <a:xfrm>
            <a:off x="533400" y="1219200"/>
            <a:ext cx="8229600" cy="4953000"/>
          </a:xfrm>
        </p:spPr>
        <p:txBody>
          <a:bodyPr/>
          <a:lstStyle/>
          <a:p>
            <a:pPr marL="365760" indent="-365760" eaLnBrk="1" hangingPunct="1">
              <a:spcBef>
                <a:spcPts val="600"/>
              </a:spcBef>
            </a:pPr>
            <a:r>
              <a:rPr lang="en-US" dirty="0"/>
              <a:t>A big science idea that you want students to learn</a:t>
            </a:r>
          </a:p>
          <a:p>
            <a:pPr marL="365760" indent="-365760" eaLnBrk="1" hangingPunct="1">
              <a:spcBef>
                <a:spcPts val="600"/>
              </a:spcBef>
            </a:pPr>
            <a:r>
              <a:rPr lang="en-US" dirty="0"/>
              <a:t>A big idea that shows the relationship among science ideas </a:t>
            </a:r>
          </a:p>
          <a:p>
            <a:pPr marL="365760" indent="-365760" eaLnBrk="1" hangingPunct="1">
              <a:spcBef>
                <a:spcPts val="600"/>
              </a:spcBef>
            </a:pPr>
            <a:r>
              <a:rPr lang="en-US" dirty="0"/>
              <a:t>The focus of the lesson (or series of lessons)</a:t>
            </a:r>
          </a:p>
          <a:p>
            <a:pPr marL="365760" indent="-365760" eaLnBrk="1" hangingPunct="1">
              <a:spcBef>
                <a:spcPts val="600"/>
              </a:spcBef>
            </a:pPr>
            <a:r>
              <a:rPr lang="en-US" dirty="0"/>
              <a:t>Stated in a complete sentence (for planning purposes)</a:t>
            </a:r>
          </a:p>
          <a:p>
            <a:pPr marL="365760" indent="-365760" eaLnBrk="1" hangingPunct="1">
              <a:spcBef>
                <a:spcPts val="600"/>
              </a:spcBef>
            </a:pPr>
            <a:r>
              <a:rPr lang="en-US" dirty="0"/>
              <a:t>Stated by the teacher, a student, a text, or a multimedia resource</a:t>
            </a:r>
          </a:p>
          <a:p>
            <a:pPr marL="365760" indent="-365760" eaLnBrk="1" hangingPunct="1">
              <a:spcBef>
                <a:spcPts val="600"/>
              </a:spcBef>
            </a:pPr>
            <a:r>
              <a:rPr lang="en-US" dirty="0"/>
              <a:t>A support for teacher planning</a:t>
            </a:r>
          </a:p>
        </p:txBody>
      </p:sp>
    </p:spTree>
    <p:extLst>
      <p:ext uri="{BB962C8B-B14F-4D97-AF65-F5344CB8AC3E}">
        <p14:creationId xmlns:p14="http://schemas.microsoft.com/office/powerpoint/2010/main" val="297588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2000"/>
                                        <p:tgtEl>
                                          <p:spTgt spid="71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fade">
                                      <p:cBhvr>
                                        <p:cTn id="22" dur="20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3" end="3"/>
                                            </p:txEl>
                                          </p:spTgt>
                                        </p:tgtEl>
                                        <p:attrNameLst>
                                          <p:attrName>style.visibility</p:attrName>
                                        </p:attrNameLst>
                                      </p:cBhvr>
                                      <p:to>
                                        <p:strVal val="visible"/>
                                      </p:to>
                                    </p:set>
                                    <p:animEffect transition="in" filter="fade">
                                      <p:cBhvr>
                                        <p:cTn id="27" dur="2000"/>
                                        <p:tgtEl>
                                          <p:spTgt spid="716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683">
                                            <p:txEl>
                                              <p:pRg st="4" end="4"/>
                                            </p:txEl>
                                          </p:spTgt>
                                        </p:tgtEl>
                                        <p:attrNameLst>
                                          <p:attrName>style.visibility</p:attrName>
                                        </p:attrNameLst>
                                      </p:cBhvr>
                                      <p:to>
                                        <p:strVal val="visible"/>
                                      </p:to>
                                    </p:set>
                                    <p:animEffect transition="in" filter="fade">
                                      <p:cBhvr>
                                        <p:cTn id="32" dur="2000"/>
                                        <p:tgtEl>
                                          <p:spTgt spid="716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Effect transition="in" filter="fade">
                                      <p:cBhvr>
                                        <p:cTn id="37" dur="2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260350"/>
            <a:ext cx="8153400" cy="1143000"/>
          </a:xfrm>
        </p:spPr>
        <p:txBody>
          <a:bodyPr/>
          <a:lstStyle/>
          <a:p>
            <a:pPr eaLnBrk="1" hangingPunct="1"/>
            <a:r>
              <a:rPr lang="en-US" dirty="0"/>
              <a:t>A Main Learning Goal Is NOT …</a:t>
            </a:r>
          </a:p>
        </p:txBody>
      </p:sp>
      <p:sp>
        <p:nvSpPr>
          <p:cNvPr id="122883" name="Rectangle 3"/>
          <p:cNvSpPr>
            <a:spLocks noGrp="1" noChangeArrowheads="1"/>
          </p:cNvSpPr>
          <p:nvPr>
            <p:ph type="body" idx="1"/>
          </p:nvPr>
        </p:nvSpPr>
        <p:spPr>
          <a:xfrm>
            <a:off x="533400" y="1371600"/>
            <a:ext cx="8229600" cy="4953000"/>
          </a:xfrm>
        </p:spPr>
        <p:txBody>
          <a:bodyPr/>
          <a:lstStyle/>
          <a:p>
            <a:pPr marL="365760" indent="-365760" eaLnBrk="1" hangingPunct="1">
              <a:spcBef>
                <a:spcPts val="800"/>
              </a:spcBef>
            </a:pPr>
            <a:r>
              <a:rPr lang="en-US" dirty="0"/>
              <a:t>A topic or phrase</a:t>
            </a:r>
          </a:p>
          <a:p>
            <a:pPr marL="365760" indent="-365760" eaLnBrk="1" hangingPunct="1">
              <a:spcBef>
                <a:spcPts val="800"/>
              </a:spcBef>
            </a:pPr>
            <a:r>
              <a:rPr lang="en-US" dirty="0"/>
              <a:t>An activity</a:t>
            </a:r>
          </a:p>
          <a:p>
            <a:pPr marL="365760" indent="-365760" eaLnBrk="1" hangingPunct="1">
              <a:spcBef>
                <a:spcPts val="800"/>
              </a:spcBef>
            </a:pPr>
            <a:r>
              <a:rPr lang="en-US" dirty="0"/>
              <a:t>A question</a:t>
            </a:r>
          </a:p>
          <a:p>
            <a:pPr marL="365760" indent="-365760" eaLnBrk="1" hangingPunct="1">
              <a:spcBef>
                <a:spcPts val="800"/>
              </a:spcBef>
            </a:pPr>
            <a:r>
              <a:rPr lang="en-US" dirty="0"/>
              <a:t>A performance task or objective</a:t>
            </a:r>
          </a:p>
          <a:p>
            <a:pPr marL="365760" indent="-365760" eaLnBrk="1" hangingPunct="1">
              <a:spcBef>
                <a:spcPts val="800"/>
              </a:spcBef>
            </a:pPr>
            <a:r>
              <a:rPr lang="en-US" dirty="0"/>
              <a:t>A supporting detail, definition, or fact</a:t>
            </a:r>
          </a:p>
          <a:p>
            <a:pPr marL="365760" indent="-365760" eaLnBrk="1" hangingPunct="1">
              <a:spcBef>
                <a:spcPts val="800"/>
              </a:spcBef>
            </a:pPr>
            <a:r>
              <a:rPr lang="en-US" dirty="0"/>
              <a:t>A student misconception or idea that isn’t scientifically accurate</a:t>
            </a:r>
          </a:p>
        </p:txBody>
      </p:sp>
    </p:spTree>
    <p:extLst>
      <p:ext uri="{BB962C8B-B14F-4D97-AF65-F5344CB8AC3E}">
        <p14:creationId xmlns:p14="http://schemas.microsoft.com/office/powerpoint/2010/main" val="1850396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20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fade">
                                      <p:cBhvr>
                                        <p:cTn id="17" dur="2000"/>
                                        <p:tgtEl>
                                          <p:spTgt spid="1228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883">
                                            <p:txEl>
                                              <p:pRg st="2" end="2"/>
                                            </p:txEl>
                                          </p:spTgt>
                                        </p:tgtEl>
                                        <p:attrNameLst>
                                          <p:attrName>style.visibility</p:attrName>
                                        </p:attrNameLst>
                                      </p:cBhvr>
                                      <p:to>
                                        <p:strVal val="visible"/>
                                      </p:to>
                                    </p:set>
                                    <p:animEffect transition="in" filter="fade">
                                      <p:cBhvr>
                                        <p:cTn id="22" dur="2000"/>
                                        <p:tgtEl>
                                          <p:spTgt spid="1228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Effect transition="in" filter="fade">
                                      <p:cBhvr>
                                        <p:cTn id="27" dur="2000"/>
                                        <p:tgtEl>
                                          <p:spTgt spid="1228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883">
                                            <p:txEl>
                                              <p:pRg st="4" end="4"/>
                                            </p:txEl>
                                          </p:spTgt>
                                        </p:tgtEl>
                                        <p:attrNameLst>
                                          <p:attrName>style.visibility</p:attrName>
                                        </p:attrNameLst>
                                      </p:cBhvr>
                                      <p:to>
                                        <p:strVal val="visible"/>
                                      </p:to>
                                    </p:set>
                                    <p:animEffect transition="in" filter="fade">
                                      <p:cBhvr>
                                        <p:cTn id="32" dur="2000"/>
                                        <p:tgtEl>
                                          <p:spTgt spid="1228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Effect transition="in" filter="fade">
                                      <p:cBhvr>
                                        <p:cTn id="37" dur="20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85800"/>
            <a:ext cx="8229600" cy="1143000"/>
          </a:xfrm>
        </p:spPr>
        <p:txBody>
          <a:bodyPr>
            <a:noAutofit/>
          </a:bodyPr>
          <a:lstStyle/>
          <a:p>
            <a:pPr eaLnBrk="1" hangingPunct="1"/>
            <a:r>
              <a:rPr lang="en-US" dirty="0"/>
              <a:t>Definitions: One Main Learning Goal and Science Ideas </a:t>
            </a:r>
          </a:p>
        </p:txBody>
      </p:sp>
      <p:sp>
        <p:nvSpPr>
          <p:cNvPr id="140291" name="Rectangle 3"/>
          <p:cNvSpPr>
            <a:spLocks noGrp="1" noChangeArrowheads="1"/>
          </p:cNvSpPr>
          <p:nvPr>
            <p:ph type="body" idx="1"/>
          </p:nvPr>
        </p:nvSpPr>
        <p:spPr>
          <a:xfrm>
            <a:off x="457200" y="2133600"/>
            <a:ext cx="8229600" cy="4525963"/>
          </a:xfrm>
        </p:spPr>
        <p:txBody>
          <a:bodyPr/>
          <a:lstStyle/>
          <a:p>
            <a:pPr marL="514350" indent="-514350" eaLnBrk="1" hangingPunct="1">
              <a:spcBef>
                <a:spcPts val="0"/>
              </a:spcBef>
              <a:spcAft>
                <a:spcPts val="1200"/>
              </a:spcAft>
              <a:buFont typeface="+mj-lt"/>
              <a:buAutoNum type="arabicPeriod"/>
            </a:pPr>
            <a:r>
              <a:rPr lang="en-US" dirty="0"/>
              <a:t>Read these sections in the </a:t>
            </a:r>
            <a:r>
              <a:rPr lang="en-US" dirty="0" err="1"/>
              <a:t>STeLLA</a:t>
            </a:r>
            <a:r>
              <a:rPr lang="en-US" dirty="0"/>
              <a:t> strategies booklet: (1) </a:t>
            </a:r>
            <a:r>
              <a:rPr lang="en-US" dirty="0" err="1"/>
              <a:t>STeLLA</a:t>
            </a:r>
            <a:r>
              <a:rPr lang="en-US" dirty="0"/>
              <a:t> Strategy A: Identify One Main Learning Goal, and (2) Student Ideas and Science Ideas Defined. </a:t>
            </a:r>
          </a:p>
          <a:p>
            <a:pPr marL="514350" indent="-514350" eaLnBrk="1" hangingPunct="1">
              <a:spcBef>
                <a:spcPts val="0"/>
              </a:spcBef>
              <a:spcAft>
                <a:spcPts val="1200"/>
              </a:spcAft>
              <a:buFont typeface="+mj-lt"/>
              <a:buAutoNum type="arabicPeriod"/>
            </a:pPr>
            <a:r>
              <a:rPr lang="en-US" dirty="0"/>
              <a:t>Based on these readings, what are the differences between a main learning goal </a:t>
            </a:r>
            <a:br>
              <a:rPr lang="en-US" dirty="0"/>
            </a:br>
            <a:r>
              <a:rPr lang="en-US" dirty="0"/>
              <a:t>and a science idea?</a:t>
            </a:r>
          </a:p>
          <a:p>
            <a:pPr eaLnBrk="1" hangingPunct="1"/>
            <a:endParaRPr lang="en-US" dirty="0"/>
          </a:p>
          <a:p>
            <a:pPr eaLnBrk="1" hangingPunct="1">
              <a:spcBef>
                <a:spcPct val="50000"/>
              </a:spcBef>
            </a:pPr>
            <a:endParaRPr lang="en-US" dirty="0"/>
          </a:p>
        </p:txBody>
      </p:sp>
    </p:spTree>
    <p:extLst>
      <p:ext uri="{BB962C8B-B14F-4D97-AF65-F5344CB8AC3E}">
        <p14:creationId xmlns:p14="http://schemas.microsoft.com/office/powerpoint/2010/main" val="31653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Agenda for Day 5	</a:t>
            </a:r>
          </a:p>
        </p:txBody>
      </p:sp>
      <p:sp>
        <p:nvSpPr>
          <p:cNvPr id="3" name="Content Placeholder 2"/>
          <p:cNvSpPr>
            <a:spLocks noGrp="1"/>
          </p:cNvSpPr>
          <p:nvPr>
            <p:ph idx="1"/>
          </p:nvPr>
        </p:nvSpPr>
        <p:spPr>
          <a:xfrm>
            <a:off x="457200" y="1447800"/>
            <a:ext cx="8382000" cy="5181600"/>
          </a:xfrm>
        </p:spPr>
        <p:txBody>
          <a:bodyPr/>
          <a:lstStyle/>
          <a:p>
            <a:pPr marL="365760" indent="-365760">
              <a:spcBef>
                <a:spcPts val="600"/>
              </a:spcBef>
            </a:pPr>
            <a:r>
              <a:rPr lang="en-US" sz="3000" dirty="0"/>
              <a:t>Day-4 reflections</a:t>
            </a:r>
          </a:p>
          <a:p>
            <a:pPr marL="365760" indent="-365760">
              <a:spcBef>
                <a:spcPts val="600"/>
              </a:spcBef>
            </a:pPr>
            <a:r>
              <a:rPr lang="en-US" sz="3000" dirty="0"/>
              <a:t>Focus questions</a:t>
            </a:r>
          </a:p>
          <a:p>
            <a:pPr marL="365760" indent="-365760">
              <a:spcBef>
                <a:spcPts val="600"/>
              </a:spcBef>
            </a:pPr>
            <a:r>
              <a:rPr lang="en-US" sz="3000" dirty="0"/>
              <a:t>Review of strategy 6: use and apply</a:t>
            </a:r>
          </a:p>
          <a:p>
            <a:pPr marL="365760" indent="-365760">
              <a:spcBef>
                <a:spcPts val="600"/>
              </a:spcBef>
            </a:pPr>
            <a:r>
              <a:rPr lang="en-US" sz="3000" dirty="0"/>
              <a:t>What Is the Science Content Storyline Lens (SCSL)?</a:t>
            </a:r>
          </a:p>
          <a:p>
            <a:pPr marL="365760" indent="-365760">
              <a:spcBef>
                <a:spcPts val="600"/>
              </a:spcBef>
            </a:pPr>
            <a:r>
              <a:rPr lang="en-US" sz="3000" dirty="0"/>
              <a:t>Introducing SCSL strategy A</a:t>
            </a:r>
          </a:p>
          <a:p>
            <a:pPr marL="365760" indent="-365760">
              <a:spcBef>
                <a:spcPts val="600"/>
              </a:spcBef>
            </a:pPr>
            <a:r>
              <a:rPr lang="en-US" sz="3000" dirty="0"/>
              <a:t>Lesson analysis: SCSL strategy A</a:t>
            </a:r>
          </a:p>
          <a:p>
            <a:pPr marL="365760" indent="-365760">
              <a:spcBef>
                <a:spcPts val="600"/>
              </a:spcBef>
              <a:buFont typeface="Arial" pitchFamily="34" charset="0"/>
              <a:buChar char="•"/>
            </a:pPr>
            <a:r>
              <a:rPr lang="en-US" sz="3000" dirty="0"/>
              <a:t>Lunch</a:t>
            </a:r>
          </a:p>
          <a:p>
            <a:pPr marL="365760" indent="-365760">
              <a:spcBef>
                <a:spcPts val="600"/>
              </a:spcBef>
            </a:pPr>
            <a:r>
              <a:rPr lang="en-US" sz="3000" dirty="0"/>
              <a:t>Content deepening: plants and animals</a:t>
            </a:r>
          </a:p>
          <a:p>
            <a:pPr marL="365760" indent="-365760">
              <a:spcBef>
                <a:spcPts val="600"/>
              </a:spcBef>
            </a:pPr>
            <a:r>
              <a:rPr lang="en-US" sz="3000" dirty="0"/>
              <a:t>Summary, homework, and reflections	</a:t>
            </a:r>
            <a:r>
              <a:rPr lang="en-US" dirty="0"/>
              <a:t>	</a:t>
            </a:r>
          </a:p>
          <a:p>
            <a:pPr marL="182563" lvl="1" indent="-11113"/>
            <a:endParaRPr lang="en-US" dirty="0"/>
          </a:p>
          <a:p>
            <a:endParaRPr lang="en-US" dirty="0"/>
          </a:p>
        </p:txBody>
      </p:sp>
    </p:spTree>
    <p:extLst>
      <p:ext uri="{BB962C8B-B14F-4D97-AF65-F5344CB8AC3E}">
        <p14:creationId xmlns:p14="http://schemas.microsoft.com/office/powerpoint/2010/main" val="118258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Autofit/>
          </a:bodyPr>
          <a:lstStyle/>
          <a:p>
            <a:r>
              <a:rPr lang="en-US" sz="3300" dirty="0"/>
              <a:t>Practice Identifying Student Ideas and Science Ideas</a:t>
            </a:r>
          </a:p>
        </p:txBody>
      </p:sp>
      <p:sp>
        <p:nvSpPr>
          <p:cNvPr id="3" name="Content Placeholder 2"/>
          <p:cNvSpPr>
            <a:spLocks noGrp="1"/>
          </p:cNvSpPr>
          <p:nvPr>
            <p:ph idx="1"/>
          </p:nvPr>
        </p:nvSpPr>
        <p:spPr>
          <a:xfrm>
            <a:off x="457200" y="1295400"/>
            <a:ext cx="8458200" cy="5181600"/>
          </a:xfrm>
        </p:spPr>
        <p:txBody>
          <a:bodyPr/>
          <a:lstStyle/>
          <a:p>
            <a:pPr marL="0" indent="0">
              <a:buNone/>
            </a:pPr>
            <a:r>
              <a:rPr lang="en-US" sz="2700" dirty="0"/>
              <a:t>Identify any student ideas and science ideas in this list:</a:t>
            </a:r>
          </a:p>
          <a:p>
            <a:pPr marL="731520" lvl="1" indent="-365760">
              <a:spcBef>
                <a:spcPts val="200"/>
              </a:spcBef>
              <a:buFont typeface="+mj-lt"/>
              <a:buAutoNum type="arabicPeriod"/>
            </a:pPr>
            <a:r>
              <a:rPr lang="en-US" sz="2700" dirty="0"/>
              <a:t>Energy</a:t>
            </a:r>
          </a:p>
          <a:p>
            <a:pPr marL="731520" lvl="1" indent="-365760">
              <a:spcBef>
                <a:spcPts val="200"/>
              </a:spcBef>
              <a:buFont typeface="+mj-lt"/>
              <a:buAutoNum type="arabicPeriod"/>
            </a:pPr>
            <a:r>
              <a:rPr lang="en-US" sz="2700" dirty="0"/>
              <a:t>Students engage in a role-play showing how plants make food.</a:t>
            </a:r>
          </a:p>
          <a:p>
            <a:pPr marL="731520" lvl="1" indent="-365760">
              <a:spcBef>
                <a:spcPts val="200"/>
              </a:spcBef>
              <a:buFont typeface="+mj-lt"/>
              <a:buAutoNum type="arabicPeriod"/>
            </a:pPr>
            <a:r>
              <a:rPr lang="en-US" sz="2700" dirty="0"/>
              <a:t>Plants get their food by taking it in from the soil.</a:t>
            </a:r>
          </a:p>
          <a:p>
            <a:pPr marL="731520" lvl="1" indent="-365760">
              <a:spcBef>
                <a:spcPts val="200"/>
              </a:spcBef>
              <a:buFont typeface="+mj-lt"/>
              <a:buAutoNum type="arabicPeriod"/>
            </a:pPr>
            <a:r>
              <a:rPr lang="en-US" sz="2700" dirty="0"/>
              <a:t>Animals need food, water, and air. </a:t>
            </a:r>
          </a:p>
          <a:p>
            <a:pPr marL="731520" lvl="1" indent="-365760">
              <a:spcBef>
                <a:spcPts val="200"/>
              </a:spcBef>
              <a:buFont typeface="+mj-lt"/>
              <a:buAutoNum type="arabicPeriod"/>
            </a:pPr>
            <a:r>
              <a:rPr lang="en-US" sz="2700" dirty="0"/>
              <a:t>Plants don’t need food to grow; they only need water. </a:t>
            </a:r>
          </a:p>
          <a:p>
            <a:pPr marL="731520" lvl="1" indent="-365760">
              <a:spcBef>
                <a:spcPts val="200"/>
              </a:spcBef>
              <a:buFont typeface="+mj-lt"/>
              <a:buAutoNum type="arabicPeriod"/>
            </a:pPr>
            <a:r>
              <a:rPr lang="en-US" sz="2700" dirty="0"/>
              <a:t>Both plants and animals need air, but only animals need oxygen from the air. Plants use carbon dioxide from the air.</a:t>
            </a:r>
          </a:p>
          <a:p>
            <a:pPr marL="731520" lvl="1" indent="-365760">
              <a:spcBef>
                <a:spcPts val="200"/>
              </a:spcBef>
              <a:buFont typeface="+mj-lt"/>
              <a:buAutoNum type="arabicPeriod"/>
            </a:pPr>
            <a:r>
              <a:rPr lang="en-US" sz="2700" dirty="0"/>
              <a:t>How do plants get their food? </a:t>
            </a:r>
          </a:p>
          <a:p>
            <a:pPr marL="731520" lvl="1" indent="-365760">
              <a:spcBef>
                <a:spcPts val="200"/>
              </a:spcBef>
              <a:buFont typeface="+mj-lt"/>
              <a:buAutoNum type="arabicPeriod"/>
            </a:pPr>
            <a:r>
              <a:rPr lang="en-US" sz="2700" dirty="0"/>
              <a:t>Some animals get their food by eating plants.</a:t>
            </a:r>
          </a:p>
        </p:txBody>
      </p:sp>
    </p:spTree>
    <p:extLst>
      <p:ext uri="{BB962C8B-B14F-4D97-AF65-F5344CB8AC3E}">
        <p14:creationId xmlns:p14="http://schemas.microsoft.com/office/powerpoint/2010/main" val="417221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990600"/>
          </a:xfrm>
        </p:spPr>
        <p:txBody>
          <a:bodyPr>
            <a:normAutofit fontScale="90000"/>
          </a:bodyPr>
          <a:lstStyle/>
          <a:p>
            <a:r>
              <a:rPr lang="en-US" dirty="0"/>
              <a:t>Practice Identifying Student Ideas and Science Ideas in a Class Discussion</a:t>
            </a:r>
          </a:p>
        </p:txBody>
      </p:sp>
      <p:sp>
        <p:nvSpPr>
          <p:cNvPr id="3" name="Content Placeholder 2"/>
          <p:cNvSpPr>
            <a:spLocks noGrp="1"/>
          </p:cNvSpPr>
          <p:nvPr>
            <p:ph idx="1"/>
          </p:nvPr>
        </p:nvSpPr>
        <p:spPr>
          <a:xfrm>
            <a:off x="533400" y="1676400"/>
            <a:ext cx="8229600" cy="5029200"/>
          </a:xfrm>
        </p:spPr>
        <p:txBody>
          <a:bodyPr/>
          <a:lstStyle/>
          <a:p>
            <a:pPr marL="0" indent="0">
              <a:spcBef>
                <a:spcPts val="0"/>
              </a:spcBef>
              <a:spcAft>
                <a:spcPts val="300"/>
              </a:spcAft>
              <a:buNone/>
            </a:pPr>
            <a:r>
              <a:rPr lang="en-US" sz="2300" dirty="0"/>
              <a:t>Identify </a:t>
            </a:r>
            <a:r>
              <a:rPr lang="en-US" sz="2300" b="1" dirty="0"/>
              <a:t>one student idea </a:t>
            </a:r>
            <a:r>
              <a:rPr lang="en-US" sz="2300" dirty="0"/>
              <a:t>and </a:t>
            </a:r>
            <a:r>
              <a:rPr lang="en-US" sz="2300" b="1" dirty="0"/>
              <a:t>one science idea </a:t>
            </a:r>
            <a:r>
              <a:rPr lang="en-US" sz="2300" dirty="0"/>
              <a:t>in this class discussion:</a:t>
            </a:r>
          </a:p>
          <a:p>
            <a:pPr marL="731520" indent="-365760">
              <a:spcBef>
                <a:spcPts val="300"/>
              </a:spcBef>
              <a:spcAft>
                <a:spcPts val="300"/>
              </a:spcAft>
              <a:buNone/>
            </a:pPr>
            <a:r>
              <a:rPr lang="en-US" sz="2300" b="1" dirty="0"/>
              <a:t>T:      </a:t>
            </a:r>
            <a:r>
              <a:rPr lang="en-US" sz="2300" dirty="0"/>
              <a:t>What do plants need?</a:t>
            </a:r>
          </a:p>
          <a:p>
            <a:pPr marL="731520" indent="-365760">
              <a:spcBef>
                <a:spcPts val="300"/>
              </a:spcBef>
              <a:spcAft>
                <a:spcPts val="300"/>
              </a:spcAft>
              <a:buNone/>
            </a:pPr>
            <a:r>
              <a:rPr lang="en-US" sz="2300" b="1" dirty="0"/>
              <a:t>S:</a:t>
            </a:r>
            <a:r>
              <a:rPr lang="en-US" sz="2300" dirty="0"/>
              <a:t>      Water.</a:t>
            </a:r>
          </a:p>
          <a:p>
            <a:pPr marL="731520" indent="-365760">
              <a:spcBef>
                <a:spcPts val="300"/>
              </a:spcBef>
              <a:spcAft>
                <a:spcPts val="300"/>
              </a:spcAft>
              <a:buNone/>
            </a:pPr>
            <a:r>
              <a:rPr lang="en-US" sz="2300" b="1" dirty="0"/>
              <a:t>SN:   </a:t>
            </a:r>
            <a:r>
              <a:rPr lang="en-US" sz="2300" dirty="0"/>
              <a:t>Someone to take care of them.</a:t>
            </a:r>
          </a:p>
          <a:p>
            <a:pPr marL="731520" indent="-365760">
              <a:spcBef>
                <a:spcPts val="300"/>
              </a:spcBef>
              <a:spcAft>
                <a:spcPts val="300"/>
              </a:spcAft>
              <a:buNone/>
            </a:pPr>
            <a:r>
              <a:rPr lang="en-US" sz="2300" b="1" dirty="0"/>
              <a:t>T:      </a:t>
            </a:r>
            <a:r>
              <a:rPr lang="en-US" sz="2300" dirty="0"/>
              <a:t>Do plants need the same things as animals?</a:t>
            </a:r>
          </a:p>
          <a:p>
            <a:pPr marL="731520" indent="-365760">
              <a:spcBef>
                <a:spcPts val="300"/>
              </a:spcBef>
              <a:spcAft>
                <a:spcPts val="300"/>
              </a:spcAft>
              <a:buNone/>
            </a:pPr>
            <a:r>
              <a:rPr lang="en-US" sz="2300" b="1" dirty="0"/>
              <a:t>SN:   </a:t>
            </a:r>
            <a:r>
              <a:rPr lang="en-US" sz="2300" dirty="0"/>
              <a:t>Yes. Both plants and animals need water.</a:t>
            </a:r>
          </a:p>
          <a:p>
            <a:pPr marL="731520" indent="-365760">
              <a:spcBef>
                <a:spcPts val="300"/>
              </a:spcBef>
              <a:spcAft>
                <a:spcPts val="300"/>
              </a:spcAft>
              <a:buNone/>
            </a:pPr>
            <a:r>
              <a:rPr lang="en-US" sz="2300" b="1" dirty="0"/>
              <a:t>SN:   </a:t>
            </a:r>
            <a:r>
              <a:rPr lang="en-US" sz="2300" dirty="0"/>
              <a:t>But only animals need to get food.</a:t>
            </a:r>
          </a:p>
          <a:p>
            <a:pPr marL="731520" indent="-365760">
              <a:spcBef>
                <a:spcPts val="300"/>
              </a:spcBef>
              <a:spcAft>
                <a:spcPts val="300"/>
              </a:spcAft>
              <a:buNone/>
            </a:pPr>
            <a:r>
              <a:rPr lang="en-US" sz="2300" b="1" dirty="0"/>
              <a:t>SN:</a:t>
            </a:r>
            <a:r>
              <a:rPr lang="en-US" sz="2300" dirty="0"/>
              <a:t>   And they both need soil.</a:t>
            </a:r>
          </a:p>
          <a:p>
            <a:pPr marL="731520" indent="-365760">
              <a:spcBef>
                <a:spcPts val="300"/>
              </a:spcBef>
              <a:spcAft>
                <a:spcPts val="300"/>
              </a:spcAft>
              <a:buNone/>
            </a:pPr>
            <a:r>
              <a:rPr lang="en-US" sz="2300" b="1" dirty="0"/>
              <a:t>T:      </a:t>
            </a:r>
            <a:r>
              <a:rPr lang="en-US" sz="2300" dirty="0"/>
              <a:t>Tell me more about that.</a:t>
            </a:r>
          </a:p>
          <a:p>
            <a:pPr marL="731520" indent="-365760">
              <a:spcBef>
                <a:spcPts val="300"/>
              </a:spcBef>
              <a:buNone/>
            </a:pPr>
            <a:r>
              <a:rPr lang="en-US" sz="2300" b="1" dirty="0"/>
              <a:t>S:      </a:t>
            </a:r>
            <a:r>
              <a:rPr lang="en-US" sz="2300" dirty="0"/>
              <a:t>Plants need soil for their food, and some animals eat dirt, </a:t>
            </a:r>
            <a:br>
              <a:rPr lang="en-US" sz="2300" dirty="0"/>
            </a:br>
            <a:r>
              <a:rPr lang="en-US" sz="2300" dirty="0"/>
              <a:t>    like rabbits and gophers. </a:t>
            </a:r>
          </a:p>
        </p:txBody>
      </p:sp>
    </p:spTree>
    <p:extLst>
      <p:ext uri="{BB962C8B-B14F-4D97-AF65-F5344CB8AC3E}">
        <p14:creationId xmlns:p14="http://schemas.microsoft.com/office/powerpoint/2010/main" val="950347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r>
              <a:rPr lang="en-US" dirty="0"/>
              <a:t>Science Ideas That Support the Main Learning Goal</a:t>
            </a:r>
          </a:p>
        </p:txBody>
      </p:sp>
      <p:sp>
        <p:nvSpPr>
          <p:cNvPr id="3" name="Content Placeholder 2"/>
          <p:cNvSpPr>
            <a:spLocks noGrp="1"/>
          </p:cNvSpPr>
          <p:nvPr>
            <p:ph idx="1"/>
          </p:nvPr>
        </p:nvSpPr>
        <p:spPr>
          <a:xfrm>
            <a:off x="457200" y="1828800"/>
            <a:ext cx="8382000" cy="4572000"/>
          </a:xfrm>
        </p:spPr>
        <p:txBody>
          <a:bodyPr/>
          <a:lstStyle/>
          <a:p>
            <a:pPr marL="0" indent="0">
              <a:spcBef>
                <a:spcPts val="0"/>
              </a:spcBef>
              <a:buNone/>
            </a:pPr>
            <a:r>
              <a:rPr lang="en-US" sz="3000" b="1" dirty="0"/>
              <a:t>Main learning goal: </a:t>
            </a:r>
            <a:r>
              <a:rPr lang="en-US" sz="3000" dirty="0"/>
              <a:t>To stay alive, plants need to take in water from their environment. </a:t>
            </a:r>
          </a:p>
          <a:p>
            <a:pPr marL="0" indent="0">
              <a:spcBef>
                <a:spcPts val="1200"/>
              </a:spcBef>
              <a:buNone/>
            </a:pPr>
            <a:r>
              <a:rPr lang="en-US" sz="3000" b="1" dirty="0"/>
              <a:t>Supporting ideas: </a:t>
            </a:r>
          </a:p>
          <a:p>
            <a:pPr marL="731520" lvl="1" indent="-365760">
              <a:spcBef>
                <a:spcPts val="600"/>
              </a:spcBef>
              <a:buFont typeface="Arial" pitchFamily="34" charset="0"/>
              <a:buChar char="•"/>
            </a:pPr>
            <a:r>
              <a:rPr lang="en-US" sz="3000" dirty="0"/>
              <a:t>Plants are living things.</a:t>
            </a:r>
          </a:p>
          <a:p>
            <a:pPr marL="731520" lvl="1" indent="-365760">
              <a:spcBef>
                <a:spcPts val="600"/>
              </a:spcBef>
              <a:buFont typeface="Arial" pitchFamily="34" charset="0"/>
              <a:buChar char="•"/>
            </a:pPr>
            <a:r>
              <a:rPr lang="en-US" sz="3000" dirty="0"/>
              <a:t>An </a:t>
            </a:r>
            <a:r>
              <a:rPr lang="en-US" sz="3000" b="1" dirty="0"/>
              <a:t>environment</a:t>
            </a:r>
            <a:r>
              <a:rPr lang="en-US" sz="3000" dirty="0"/>
              <a:t> is a place where living things can get what they need to live and grow.</a:t>
            </a:r>
          </a:p>
          <a:p>
            <a:pPr marL="731520" lvl="1" indent="-365760">
              <a:spcBef>
                <a:spcPts val="600"/>
              </a:spcBef>
              <a:buFont typeface="Arial" pitchFamily="34" charset="0"/>
              <a:buChar char="•"/>
            </a:pPr>
            <a:r>
              <a:rPr lang="en-US" sz="3000" dirty="0"/>
              <a:t>Most plants take in water from their roots.</a:t>
            </a:r>
          </a:p>
          <a:p>
            <a:pPr marL="731520" lvl="1" indent="-365760">
              <a:spcBef>
                <a:spcPts val="600"/>
              </a:spcBef>
              <a:buFont typeface="Arial" pitchFamily="34" charset="0"/>
              <a:buChar char="•"/>
            </a:pPr>
            <a:r>
              <a:rPr lang="en-US" sz="3000" dirty="0"/>
              <a:t>Plants die when they don’t get the water they need. </a:t>
            </a:r>
          </a:p>
        </p:txBody>
      </p:sp>
    </p:spTree>
    <p:extLst>
      <p:ext uri="{BB962C8B-B14F-4D97-AF65-F5344CB8AC3E}">
        <p14:creationId xmlns:p14="http://schemas.microsoft.com/office/powerpoint/2010/main" val="361779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81000"/>
            <a:ext cx="8305800" cy="1143000"/>
          </a:xfrm>
        </p:spPr>
        <p:txBody>
          <a:bodyPr>
            <a:noAutofit/>
          </a:bodyPr>
          <a:lstStyle/>
          <a:p>
            <a:pPr eaLnBrk="1" hangingPunct="1"/>
            <a:r>
              <a:rPr lang="en-US" dirty="0"/>
              <a:t>Practice Identifying Main Learning Goals</a:t>
            </a:r>
          </a:p>
        </p:txBody>
      </p:sp>
      <p:sp>
        <p:nvSpPr>
          <p:cNvPr id="21507" name="Rectangle 3"/>
          <p:cNvSpPr>
            <a:spLocks noGrp="1" noChangeArrowheads="1"/>
          </p:cNvSpPr>
          <p:nvPr>
            <p:ph type="body" idx="1"/>
          </p:nvPr>
        </p:nvSpPr>
        <p:spPr>
          <a:xfrm>
            <a:off x="533400" y="1447800"/>
            <a:ext cx="8458200" cy="5181600"/>
          </a:xfrm>
        </p:spPr>
        <p:txBody>
          <a:bodyPr/>
          <a:lstStyle/>
          <a:p>
            <a:pPr marL="548640" indent="-548640">
              <a:spcBef>
                <a:spcPts val="0"/>
              </a:spcBef>
              <a:spcAft>
                <a:spcPts val="800"/>
              </a:spcAft>
              <a:buClr>
                <a:schemeClr val="bg1">
                  <a:lumMod val="65000"/>
                </a:schemeClr>
              </a:buClr>
              <a:buFont typeface="+mj-lt"/>
              <a:buAutoNum type="arabicPeriod"/>
            </a:pPr>
            <a:r>
              <a:rPr lang="en-US" sz="3000" b="1" dirty="0"/>
              <a:t>Small groups or pairs: </a:t>
            </a:r>
            <a:r>
              <a:rPr lang="en-US" sz="3000" dirty="0"/>
              <a:t>Use the criteria in Analysis Guide A (handout 5.1 in binder) to analyze a list of candidate main learning goals related to the Sun’s effect on climate (handout 5.2: Practice Identifying One Main Learning Goal).</a:t>
            </a:r>
          </a:p>
          <a:p>
            <a:pPr marL="548640" indent="-548640">
              <a:spcBef>
                <a:spcPts val="0"/>
              </a:spcBef>
              <a:spcAft>
                <a:spcPts val="800"/>
              </a:spcAft>
              <a:buFont typeface="+mj-lt"/>
              <a:buAutoNum type="arabicPeriod"/>
            </a:pPr>
            <a:r>
              <a:rPr lang="en-US" sz="3000" dirty="0"/>
              <a:t>Select candidates from the list that you think </a:t>
            </a:r>
            <a:br>
              <a:rPr lang="en-US" sz="3000" dirty="0"/>
            </a:br>
            <a:r>
              <a:rPr lang="en-US" sz="3000" dirty="0"/>
              <a:t>are good main learning goals for the focus of the lesson and record the reasons for your choices </a:t>
            </a:r>
            <a:br>
              <a:rPr lang="en-US" sz="3000" dirty="0"/>
            </a:br>
            <a:r>
              <a:rPr lang="en-US" sz="3000" dirty="0"/>
              <a:t>on handout 5.2.</a:t>
            </a:r>
          </a:p>
          <a:p>
            <a:pPr marL="548640" indent="-548640">
              <a:spcBef>
                <a:spcPts val="0"/>
              </a:spcBef>
              <a:spcAft>
                <a:spcPts val="800"/>
              </a:spcAft>
              <a:buFont typeface="+mj-lt"/>
              <a:buAutoNum type="arabicPeriod"/>
            </a:pPr>
            <a:r>
              <a:rPr lang="en-US" sz="3000" b="1" dirty="0"/>
              <a:t>Whole group: </a:t>
            </a:r>
            <a:r>
              <a:rPr lang="en-US" sz="3000" dirty="0"/>
              <a:t>Discuss and justify your selections.</a:t>
            </a:r>
          </a:p>
          <a:p>
            <a:pPr marL="0" indent="0" eaLnBrk="1" hangingPunct="1">
              <a:buNone/>
            </a:pPr>
            <a:endParaRPr lang="en-US" sz="2800" dirty="0"/>
          </a:p>
        </p:txBody>
      </p:sp>
    </p:spTree>
    <p:extLst>
      <p:ext uri="{BB962C8B-B14F-4D97-AF65-F5344CB8AC3E}">
        <p14:creationId xmlns:p14="http://schemas.microsoft.com/office/powerpoint/2010/main" val="3954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Autofit/>
          </a:bodyPr>
          <a:lstStyle/>
          <a:p>
            <a:r>
              <a:rPr lang="en-US" dirty="0"/>
              <a:t>Lesson Analysis: Strategy A</a:t>
            </a:r>
          </a:p>
        </p:txBody>
      </p:sp>
      <p:sp>
        <p:nvSpPr>
          <p:cNvPr id="3" name="Content Placeholder 2"/>
          <p:cNvSpPr>
            <a:spLocks noGrp="1"/>
          </p:cNvSpPr>
          <p:nvPr>
            <p:ph idx="1"/>
          </p:nvPr>
        </p:nvSpPr>
        <p:spPr>
          <a:xfrm>
            <a:off x="609600" y="1371600"/>
            <a:ext cx="8229600" cy="4953000"/>
          </a:xfrm>
        </p:spPr>
        <p:txBody>
          <a:bodyPr/>
          <a:lstStyle/>
          <a:p>
            <a:pPr marL="0" indent="0">
              <a:spcBef>
                <a:spcPts val="1200"/>
              </a:spcBef>
              <a:spcAft>
                <a:spcPts val="1200"/>
              </a:spcAft>
              <a:buNone/>
            </a:pPr>
            <a:r>
              <a:rPr lang="en-US" dirty="0"/>
              <a:t>Next, we’ll watch a sequence of three video clips from a single lesson about plants and animals.</a:t>
            </a:r>
          </a:p>
          <a:p>
            <a:pPr marL="0" indent="0">
              <a:spcBef>
                <a:spcPts val="600"/>
              </a:spcBef>
              <a:spcAft>
                <a:spcPts val="1200"/>
              </a:spcAft>
              <a:buNone/>
            </a:pPr>
            <a:r>
              <a:rPr lang="en-US" b="1" dirty="0"/>
              <a:t>Analysis question for all three clips: </a:t>
            </a:r>
            <a:r>
              <a:rPr lang="en-US" dirty="0"/>
              <a:t>Does this lesson have one main learning goal?</a:t>
            </a:r>
          </a:p>
          <a:p>
            <a:pPr marL="0" lvl="1" indent="0">
              <a:spcBef>
                <a:spcPts val="600"/>
              </a:spcBef>
              <a:buNone/>
            </a:pPr>
            <a:r>
              <a:rPr lang="en-US" sz="3200" b="1" dirty="0"/>
              <a:t>Follow-up questions: </a:t>
            </a:r>
          </a:p>
          <a:p>
            <a:pPr lvl="1" indent="-274320">
              <a:spcBef>
                <a:spcPts val="300"/>
              </a:spcBef>
              <a:buFont typeface="Arial" pitchFamily="34" charset="0"/>
              <a:buChar char="•"/>
            </a:pPr>
            <a:r>
              <a:rPr lang="en-US" sz="3200" dirty="0"/>
              <a:t>If yes, what is it?</a:t>
            </a:r>
          </a:p>
          <a:p>
            <a:pPr lvl="1" indent="-274320">
              <a:spcBef>
                <a:spcPts val="300"/>
              </a:spcBef>
              <a:buFont typeface="Arial" pitchFamily="34" charset="0"/>
              <a:buChar char="•"/>
            </a:pPr>
            <a:r>
              <a:rPr lang="en-US" sz="3200" dirty="0"/>
              <a:t>If no, what do you think is happening in the lesson?  </a:t>
            </a:r>
          </a:p>
        </p:txBody>
      </p:sp>
    </p:spTree>
    <p:extLst>
      <p:ext uri="{BB962C8B-B14F-4D97-AF65-F5344CB8AC3E}">
        <p14:creationId xmlns:p14="http://schemas.microsoft.com/office/powerpoint/2010/main" val="239160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609600"/>
            <a:ext cx="8183422" cy="914400"/>
          </a:xfrm>
        </p:spPr>
        <p:txBody>
          <a:bodyPr>
            <a:noAutofit/>
          </a:bodyPr>
          <a:lstStyle/>
          <a:p>
            <a:pPr eaLnBrk="1" hangingPunct="1"/>
            <a:r>
              <a:rPr lang="en-US" sz="3800" dirty="0"/>
              <a:t>Lesson Analysis: </a:t>
            </a:r>
            <a:r>
              <a:rPr lang="en-US" sz="3800" b="1" dirty="0"/>
              <a:t>Review</a:t>
            </a:r>
            <a:r>
              <a:rPr lang="en-US" sz="3800" dirty="0"/>
              <a:t> Lesson Context, Video Clip 1</a:t>
            </a:r>
          </a:p>
        </p:txBody>
      </p:sp>
      <p:sp>
        <p:nvSpPr>
          <p:cNvPr id="22531" name="Rectangle 3"/>
          <p:cNvSpPr>
            <a:spLocks noGrp="1" noChangeArrowheads="1"/>
          </p:cNvSpPr>
          <p:nvPr>
            <p:ph type="body" idx="1"/>
          </p:nvPr>
        </p:nvSpPr>
        <p:spPr>
          <a:xfrm>
            <a:off x="609600" y="1752600"/>
            <a:ext cx="8077200" cy="4863584"/>
          </a:xfrm>
        </p:spPr>
        <p:txBody>
          <a:bodyPr/>
          <a:lstStyle/>
          <a:p>
            <a:pPr marL="365760" lvl="0" indent="-365760">
              <a:spcBef>
                <a:spcPts val="0"/>
              </a:spcBef>
              <a:spcAft>
                <a:spcPts val="1200"/>
              </a:spcAft>
              <a:buClr>
                <a:srgbClr val="93A299"/>
              </a:buClr>
              <a:buFont typeface="+mj-lt"/>
              <a:buAutoNum type="arabicPeriod"/>
            </a:pPr>
            <a:r>
              <a:rPr lang="en-US" dirty="0">
                <a:solidFill>
                  <a:srgbClr val="292934"/>
                </a:solidFill>
              </a:rPr>
              <a:t>Read the lesson context on the video transcript (handout 5.3 in PD program binder).  </a:t>
            </a:r>
          </a:p>
          <a:p>
            <a:pPr marL="365760" indent="-365760">
              <a:spcBef>
                <a:spcPts val="0"/>
              </a:spcBef>
              <a:spcAft>
                <a:spcPts val="800"/>
              </a:spcAft>
              <a:buClr>
                <a:srgbClr val="93A299"/>
              </a:buClr>
              <a:buAutoNum type="arabicPeriod" startAt="2"/>
            </a:pPr>
            <a:r>
              <a:rPr lang="en-US" dirty="0">
                <a:solidFill>
                  <a:srgbClr val="292934"/>
                </a:solidFill>
              </a:rPr>
              <a:t>As you watch the clip, keep the analysis question in mind: </a:t>
            </a:r>
            <a:r>
              <a:rPr lang="en-US" b="1" dirty="0">
                <a:solidFill>
                  <a:srgbClr val="292934"/>
                </a:solidFill>
              </a:rPr>
              <a:t>Does this lesson have one main learning goal?</a:t>
            </a:r>
          </a:p>
          <a:p>
            <a:pPr marL="548640" indent="-274320">
              <a:spcBef>
                <a:spcPts val="0"/>
              </a:spcBef>
              <a:spcAft>
                <a:spcPts val="0"/>
              </a:spcAft>
              <a:buClr>
                <a:srgbClr val="93A299"/>
              </a:buClr>
            </a:pPr>
            <a:r>
              <a:rPr lang="en-US" dirty="0">
                <a:solidFill>
                  <a:srgbClr val="292934"/>
                </a:solidFill>
              </a:rPr>
              <a:t>If yes, what is it? </a:t>
            </a:r>
          </a:p>
          <a:p>
            <a:pPr marL="548640" indent="-274320">
              <a:spcBef>
                <a:spcPts val="0"/>
              </a:spcBef>
              <a:spcAft>
                <a:spcPts val="0"/>
              </a:spcAft>
              <a:buClr>
                <a:srgbClr val="93A299"/>
              </a:buClr>
            </a:pPr>
            <a:r>
              <a:rPr lang="en-US" dirty="0">
                <a:solidFill>
                  <a:srgbClr val="292934"/>
                </a:solidFill>
              </a:rPr>
              <a:t>If no, </a:t>
            </a:r>
            <a:r>
              <a:rPr lang="en-US" dirty="0"/>
              <a:t>what do you think is happening in the lesson</a:t>
            </a:r>
            <a:r>
              <a:rPr lang="en-US" dirty="0">
                <a:solidFill>
                  <a:srgbClr val="292934"/>
                </a:solidFill>
              </a:rPr>
              <a:t>?</a:t>
            </a:r>
          </a:p>
          <a:p>
            <a:pPr marL="514350" lvl="0" indent="-514350">
              <a:spcAft>
                <a:spcPts val="1200"/>
              </a:spcAft>
              <a:buClr>
                <a:srgbClr val="93A299"/>
              </a:buClr>
              <a:buFont typeface="Arial" charset="0"/>
              <a:buAutoNum type="arabicPeriod" startAt="2"/>
            </a:pPr>
            <a:endParaRPr lang="en-US" dirty="0">
              <a:solidFill>
                <a:srgbClr val="292934"/>
              </a:solidFill>
            </a:endParaRPr>
          </a:p>
          <a:p>
            <a:pPr marL="274637" lvl="1" indent="0" eaLnBrk="1" hangingPunct="1">
              <a:buNone/>
            </a:pPr>
            <a:endParaRPr lang="en-US" sz="1600" dirty="0">
              <a:hlinkClick r:id="rId3" action="ppaction://hlinkfile"/>
            </a:endParaRPr>
          </a:p>
        </p:txBody>
      </p:sp>
      <p:sp>
        <p:nvSpPr>
          <p:cNvPr id="5" name="TextBox 4">
            <a:hlinkClick r:id="rId4" action="ppaction://hlinkfile"/>
          </p:cNvPr>
          <p:cNvSpPr txBox="1"/>
          <p:nvPr/>
        </p:nvSpPr>
        <p:spPr>
          <a:xfrm>
            <a:off x="2971800" y="6172200"/>
            <a:ext cx="5754547"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5"/>
              </a:rPr>
              <a:t>5.1 mspcp_kinder.pa_yoon_L2_c3</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2849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48624" cy="914400"/>
          </a:xfrm>
        </p:spPr>
        <p:txBody>
          <a:bodyPr>
            <a:noAutofit/>
          </a:bodyPr>
          <a:lstStyle/>
          <a:p>
            <a:r>
              <a:rPr lang="en-US" sz="3800" dirty="0"/>
              <a:t>Lesson Analysis: </a:t>
            </a:r>
            <a:r>
              <a:rPr lang="en-US" sz="3800" b="1" dirty="0"/>
              <a:t>Analyze</a:t>
            </a:r>
            <a:r>
              <a:rPr lang="en-US" sz="3800" dirty="0"/>
              <a:t> the Video, </a:t>
            </a:r>
            <a:br>
              <a:rPr lang="en-US" sz="3800" dirty="0"/>
            </a:br>
            <a:r>
              <a:rPr lang="en-US" sz="3800" dirty="0"/>
              <a:t>Video Clip 1</a:t>
            </a:r>
          </a:p>
        </p:txBody>
      </p:sp>
      <p:sp>
        <p:nvSpPr>
          <p:cNvPr id="3" name="Content Placeholder 2"/>
          <p:cNvSpPr>
            <a:spLocks noGrp="1"/>
          </p:cNvSpPr>
          <p:nvPr>
            <p:ph idx="1"/>
          </p:nvPr>
        </p:nvSpPr>
        <p:spPr>
          <a:xfrm>
            <a:off x="609600" y="1676400"/>
            <a:ext cx="8353425" cy="4876800"/>
          </a:xfrm>
        </p:spPr>
        <p:txBody>
          <a:bodyPr/>
          <a:lstStyle/>
          <a:p>
            <a:pPr marL="365760" indent="-365760">
              <a:spcBef>
                <a:spcPts val="0"/>
              </a:spcBef>
              <a:spcAft>
                <a:spcPts val="0"/>
              </a:spcAft>
              <a:buClr>
                <a:srgbClr val="93A299"/>
              </a:buClr>
              <a:buFont typeface="+mj-lt"/>
              <a:buAutoNum type="arabicPeriod"/>
            </a:pPr>
            <a:r>
              <a:rPr lang="en-US" sz="2800" dirty="0">
                <a:solidFill>
                  <a:srgbClr val="292934"/>
                </a:solidFill>
              </a:rPr>
              <a:t>Study the video transcript and write down any science ideas the students and/or the teacher put on the table.</a:t>
            </a:r>
          </a:p>
          <a:p>
            <a:pPr marL="365760" indent="-365760">
              <a:spcBef>
                <a:spcPts val="600"/>
              </a:spcBef>
              <a:spcAft>
                <a:spcPts val="0"/>
              </a:spcAft>
              <a:buClr>
                <a:srgbClr val="93A299"/>
              </a:buClr>
              <a:buFont typeface="+mj-lt"/>
              <a:buAutoNum type="arabicPeriod"/>
            </a:pPr>
            <a:r>
              <a:rPr lang="en-US" sz="2800" dirty="0">
                <a:solidFill>
                  <a:srgbClr val="292934"/>
                </a:solidFill>
              </a:rPr>
              <a:t>Pair up and compare the science ideas you identified. Then discuss the analysis question: </a:t>
            </a:r>
            <a:r>
              <a:rPr lang="en-US" sz="2800" b="1" dirty="0">
                <a:solidFill>
                  <a:srgbClr val="292934"/>
                </a:solidFill>
              </a:rPr>
              <a:t>Does this lesson have one main learning goal?</a:t>
            </a:r>
          </a:p>
          <a:p>
            <a:pPr marL="685800" indent="-274320">
              <a:spcBef>
                <a:spcPts val="0"/>
              </a:spcBef>
              <a:spcAft>
                <a:spcPts val="0"/>
              </a:spcAft>
              <a:buClr>
                <a:srgbClr val="93A299"/>
              </a:buClr>
            </a:pPr>
            <a:r>
              <a:rPr lang="en-US" sz="2800" dirty="0">
                <a:solidFill>
                  <a:srgbClr val="292934"/>
                </a:solidFill>
              </a:rPr>
              <a:t>If yes, what is it? </a:t>
            </a:r>
          </a:p>
          <a:p>
            <a:pPr marL="685800" indent="-274320">
              <a:spcBef>
                <a:spcPts val="0"/>
              </a:spcBef>
              <a:spcAft>
                <a:spcPts val="0"/>
              </a:spcAft>
              <a:buClr>
                <a:srgbClr val="93A299"/>
              </a:buClr>
            </a:pPr>
            <a:r>
              <a:rPr lang="en-US" sz="2800" dirty="0">
                <a:solidFill>
                  <a:srgbClr val="292934"/>
                </a:solidFill>
              </a:rPr>
              <a:t>If no, </a:t>
            </a:r>
            <a:r>
              <a:rPr lang="en-US" sz="2800" dirty="0"/>
              <a:t>what do you think is happening in the lesson</a:t>
            </a:r>
            <a:r>
              <a:rPr lang="en-US" sz="2800" dirty="0">
                <a:solidFill>
                  <a:srgbClr val="292934"/>
                </a:solidFill>
              </a:rPr>
              <a:t>?</a:t>
            </a:r>
          </a:p>
          <a:p>
            <a:pPr marL="365760" indent="-365760">
              <a:spcBef>
                <a:spcPts val="600"/>
              </a:spcBef>
              <a:spcAft>
                <a:spcPts val="0"/>
              </a:spcAft>
              <a:buClr>
                <a:srgbClr val="93A299"/>
              </a:buClr>
              <a:buFont typeface="+mj-lt"/>
              <a:buAutoNum type="arabicPeriod" startAt="3"/>
            </a:pPr>
            <a:r>
              <a:rPr lang="en-US" sz="2800" dirty="0">
                <a:solidFill>
                  <a:srgbClr val="292934"/>
                </a:solidFill>
              </a:rPr>
              <a:t>As a group, discuss what the main learning goal might be. Support your answers using your analysis of the science ideas you identified.</a:t>
            </a:r>
          </a:p>
          <a:p>
            <a:endParaRPr lang="en-US" dirty="0"/>
          </a:p>
        </p:txBody>
      </p:sp>
    </p:spTree>
    <p:extLst>
      <p:ext uri="{BB962C8B-B14F-4D97-AF65-F5344CB8AC3E}">
        <p14:creationId xmlns:p14="http://schemas.microsoft.com/office/powerpoint/2010/main" val="4858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685800"/>
            <a:ext cx="8107222" cy="914400"/>
          </a:xfrm>
        </p:spPr>
        <p:txBody>
          <a:bodyPr>
            <a:noAutofit/>
          </a:bodyPr>
          <a:lstStyle/>
          <a:p>
            <a:pPr eaLnBrk="1" hangingPunct="1"/>
            <a:r>
              <a:rPr lang="en-US" sz="3800" dirty="0"/>
              <a:t>Lesson Analysis: </a:t>
            </a:r>
            <a:r>
              <a:rPr lang="en-US" sz="3800" b="1" dirty="0"/>
              <a:t>Review</a:t>
            </a:r>
            <a:r>
              <a:rPr lang="en-US" sz="3800" dirty="0"/>
              <a:t> Lesson Context, Video Clip 2</a:t>
            </a:r>
          </a:p>
        </p:txBody>
      </p:sp>
      <p:sp>
        <p:nvSpPr>
          <p:cNvPr id="5" name="Rectangle 3"/>
          <p:cNvSpPr txBox="1">
            <a:spLocks noChangeArrowheads="1"/>
          </p:cNvSpPr>
          <p:nvPr/>
        </p:nvSpPr>
        <p:spPr bwMode="auto">
          <a:xfrm>
            <a:off x="685800" y="1828800"/>
            <a:ext cx="8001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5.4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lvl="0" indent="-274320" eaLnBrk="0" fontAlgn="base" hangingPunct="0">
              <a:buClr>
                <a:srgbClr val="93A299"/>
              </a:buClr>
              <a:buSzPct val="85000"/>
              <a:buFont typeface="Arial" charset="0"/>
              <a:buChar char="•"/>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a:t>
            </a:r>
            <a:r>
              <a:rPr lang="en-US" sz="3200" dirty="0">
                <a:latin typeface="Calibri" pitchFamily="34" charset="0"/>
              </a:rPr>
              <a:t>what do you think is happening in the lesson</a:t>
            </a: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t>
            </a: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6" name="TextBox 5">
            <a:hlinkClick r:id="rId4" action="ppaction://hlinkfile"/>
          </p:cNvPr>
          <p:cNvSpPr txBox="1"/>
          <p:nvPr/>
        </p:nvSpPr>
        <p:spPr>
          <a:xfrm>
            <a:off x="2743200" y="6096000"/>
            <a:ext cx="5983147"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5"/>
              </a:rPr>
              <a:t>5.2 mspcp_kinder.pa_yoon_L2_c4</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5563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sz="3800" dirty="0"/>
              <a:t>Lesson Analysis: </a:t>
            </a:r>
            <a:r>
              <a:rPr lang="en-US" sz="3800" b="1" dirty="0"/>
              <a:t>Analyze</a:t>
            </a:r>
            <a:r>
              <a:rPr lang="en-US" sz="3800" dirty="0"/>
              <a:t> the Video, </a:t>
            </a:r>
            <a:br>
              <a:rPr lang="en-US" sz="3800" dirty="0"/>
            </a:br>
            <a:r>
              <a:rPr lang="en-US" sz="3800" dirty="0"/>
              <a:t>Video Clip 2 </a:t>
            </a:r>
          </a:p>
        </p:txBody>
      </p:sp>
      <p:sp>
        <p:nvSpPr>
          <p:cNvPr id="3" name="Content Placeholder 2"/>
          <p:cNvSpPr>
            <a:spLocks noGrp="1"/>
          </p:cNvSpPr>
          <p:nvPr>
            <p:ph idx="1"/>
          </p:nvPr>
        </p:nvSpPr>
        <p:spPr>
          <a:xfrm>
            <a:off x="533400" y="1828800"/>
            <a:ext cx="8382000" cy="4876800"/>
          </a:xfrm>
        </p:spPr>
        <p:txBody>
          <a:bodyPr/>
          <a:lstStyle/>
          <a:p>
            <a:pPr marL="365760" indent="-365760">
              <a:spcBef>
                <a:spcPts val="600"/>
              </a:spcBef>
              <a:spcAft>
                <a:spcPts val="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video clip 1?</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p>
          <a:p>
            <a:pPr>
              <a:spcAft>
                <a:spcPts val="1200"/>
              </a:spcAft>
            </a:pPr>
            <a:endParaRPr lang="en-US" dirty="0"/>
          </a:p>
        </p:txBody>
      </p:sp>
    </p:spTree>
    <p:extLst>
      <p:ext uri="{BB962C8B-B14F-4D97-AF65-F5344CB8AC3E}">
        <p14:creationId xmlns:p14="http://schemas.microsoft.com/office/powerpoint/2010/main" val="24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990600"/>
          </a:xfrm>
        </p:spPr>
        <p:txBody>
          <a:bodyPr>
            <a:noAutofit/>
          </a:bodyPr>
          <a:lstStyle/>
          <a:p>
            <a:r>
              <a:rPr lang="en-US" sz="3800" dirty="0"/>
              <a:t>Lesson Analysis: </a:t>
            </a:r>
            <a:r>
              <a:rPr lang="en-US" sz="3800" b="1" dirty="0"/>
              <a:t>Review</a:t>
            </a:r>
            <a:r>
              <a:rPr lang="en-US" sz="3800" dirty="0"/>
              <a:t> Lesson Context, Video Clip 3</a:t>
            </a:r>
          </a:p>
        </p:txBody>
      </p:sp>
      <p:sp>
        <p:nvSpPr>
          <p:cNvPr id="6" name="Rectangle 3"/>
          <p:cNvSpPr txBox="1">
            <a:spLocks noChangeArrowheads="1"/>
          </p:cNvSpPr>
          <p:nvPr/>
        </p:nvSpPr>
        <p:spPr bwMode="auto">
          <a:xfrm>
            <a:off x="685800" y="1828800"/>
            <a:ext cx="8001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5.5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lvl="0" indent="-274320" eaLnBrk="0" fontAlgn="base" hangingPunct="0">
              <a:buClr>
                <a:srgbClr val="93A299"/>
              </a:buClr>
              <a:buSzPct val="85000"/>
              <a:buFont typeface="Arial" charset="0"/>
              <a:buChar char="•"/>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a:t>
            </a:r>
            <a:r>
              <a:rPr lang="en-US" sz="3200" dirty="0">
                <a:latin typeface="Calibri" pitchFamily="34" charset="0"/>
              </a:rPr>
              <a:t>what do you think is happening in the lesson</a:t>
            </a: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t>
            </a: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3" action="ppaction://hlinkfile"/>
            </a:endParaRPr>
          </a:p>
        </p:txBody>
      </p:sp>
      <p:sp>
        <p:nvSpPr>
          <p:cNvPr id="5" name="TextBox 4">
            <a:hlinkClick r:id="rId4" action="ppaction://hlinkfile"/>
          </p:cNvPr>
          <p:cNvSpPr txBox="1"/>
          <p:nvPr/>
        </p:nvSpPr>
        <p:spPr>
          <a:xfrm>
            <a:off x="2667000" y="6096000"/>
            <a:ext cx="6019801" cy="400110"/>
          </a:xfrm>
          <a:prstGeom prst="rect">
            <a:avLst/>
          </a:prstGeom>
          <a:noFill/>
        </p:spPr>
        <p:txBody>
          <a:bodyPr wrap="square" rtlCol="0">
            <a:spAutoFit/>
          </a:bodyPr>
          <a:lstStyle/>
          <a:p>
            <a:r>
              <a:rPr lang="en-US" sz="2000" dirty="0">
                <a:solidFill>
                  <a:srgbClr val="0070C0"/>
                </a:solidFill>
                <a:latin typeface="Calibri" pitchFamily="34" charset="0"/>
              </a:rPr>
              <a:t>Link to video clip 3: </a:t>
            </a:r>
            <a:r>
              <a:rPr lang="en-US" sz="2000" dirty="0">
                <a:solidFill>
                  <a:srgbClr val="0070C0"/>
                </a:solidFill>
                <a:latin typeface="Calibri" pitchFamily="34" charset="0"/>
                <a:hlinkClick r:id="rId5"/>
              </a:rPr>
              <a:t>5.3 mspcp_kinder.pa_yoon_L2_c5-7</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2875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7" name="Content Placeholder 4"/>
          <p:cNvGraphicFramePr>
            <a:graphicFrameLocks/>
          </p:cNvGraphicFramePr>
          <p:nvPr>
            <p:extLst/>
          </p:nvPr>
        </p:nvGraphicFramePr>
        <p:xfrm>
          <a:off x="533400" y="1295400"/>
          <a:ext cx="8077200" cy="5245632"/>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59436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609600">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61073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609600">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7"/>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sz="3800" dirty="0">
                <a:solidFill>
                  <a:srgbClr val="D2533C"/>
                </a:solidFill>
              </a:rPr>
              <a:t>Lesson Analysis: </a:t>
            </a:r>
            <a:r>
              <a:rPr lang="en-US" sz="3800" b="1" dirty="0">
                <a:solidFill>
                  <a:srgbClr val="D2533C"/>
                </a:solidFill>
              </a:rPr>
              <a:t>Analyze</a:t>
            </a:r>
            <a:r>
              <a:rPr lang="en-US" sz="3800" dirty="0">
                <a:solidFill>
                  <a:srgbClr val="D2533C"/>
                </a:solidFill>
              </a:rPr>
              <a:t> the Video, </a:t>
            </a:r>
            <a:br>
              <a:rPr lang="en-US" sz="3800" dirty="0">
                <a:solidFill>
                  <a:srgbClr val="D2533C"/>
                </a:solidFill>
              </a:rPr>
            </a:br>
            <a:r>
              <a:rPr lang="en-US" sz="3800" dirty="0">
                <a:solidFill>
                  <a:srgbClr val="D2533C"/>
                </a:solidFill>
              </a:rPr>
              <a:t>Video Clip 3</a:t>
            </a:r>
            <a:endParaRPr lang="en-US" sz="3800" dirty="0"/>
          </a:p>
        </p:txBody>
      </p:sp>
      <p:sp>
        <p:nvSpPr>
          <p:cNvPr id="3" name="Content Placeholder 2"/>
          <p:cNvSpPr>
            <a:spLocks noGrp="1"/>
          </p:cNvSpPr>
          <p:nvPr>
            <p:ph idx="1"/>
          </p:nvPr>
        </p:nvSpPr>
        <p:spPr>
          <a:xfrm>
            <a:off x="609600" y="1676400"/>
            <a:ext cx="8382000" cy="4876800"/>
          </a:xfrm>
        </p:spPr>
        <p:txBody>
          <a:bodyPr/>
          <a:lstStyle/>
          <a:p>
            <a:pPr marL="365760" indent="-365760">
              <a:spcBef>
                <a:spcPts val="0"/>
              </a:spcBef>
              <a:spcAft>
                <a:spcPts val="80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clips 1 and 2?</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endParaRPr lang="en-US" sz="2850" dirty="0">
              <a:solidFill>
                <a:srgbClr val="292934"/>
              </a:solidFill>
            </a:endParaRPr>
          </a:p>
          <a:p>
            <a:endParaRPr lang="en-US" dirty="0"/>
          </a:p>
        </p:txBody>
      </p:sp>
    </p:spTree>
    <p:extLst>
      <p:ext uri="{BB962C8B-B14F-4D97-AF65-F5344CB8AC3E}">
        <p14:creationId xmlns:p14="http://schemas.microsoft.com/office/powerpoint/2010/main" val="198112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Main Learning Goal?</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600"/>
              </a:spcAft>
              <a:buFont typeface="+mj-lt"/>
              <a:buAutoNum type="arabicPeriod"/>
            </a:pPr>
            <a:r>
              <a:rPr lang="en-US" dirty="0"/>
              <a:t>Based on your analysis of the three video clips, does this lesson have one main learning goal? What do you think it is?  </a:t>
            </a:r>
          </a:p>
          <a:p>
            <a:pPr marL="365760" indent="-365760">
              <a:spcBef>
                <a:spcPts val="600"/>
              </a:spcBef>
              <a:spcAft>
                <a:spcPts val="600"/>
              </a:spcAft>
              <a:buFont typeface="+mj-lt"/>
              <a:buAutoNum type="arabicPeriod"/>
            </a:pPr>
            <a:r>
              <a:rPr lang="en-US" dirty="0"/>
              <a:t>Use the criteria questions in Analysis Guide A to analyze the main learning goal identified in these clips. </a:t>
            </a:r>
          </a:p>
          <a:p>
            <a:pPr marL="365760" indent="-365760">
              <a:spcBef>
                <a:spcPts val="600"/>
              </a:spcBef>
              <a:spcAft>
                <a:spcPts val="600"/>
              </a:spcAft>
              <a:buFont typeface="+mj-lt"/>
              <a:buAutoNum type="arabicPeriod"/>
            </a:pPr>
            <a:r>
              <a:rPr lang="en-US" dirty="0"/>
              <a:t>Are there any supporting science ideas that don’t closely match the main learning goal? </a:t>
            </a:r>
          </a:p>
          <a:p>
            <a:endParaRPr lang="en-US" dirty="0"/>
          </a:p>
        </p:txBody>
      </p:sp>
    </p:spTree>
    <p:extLst>
      <p:ext uri="{BB962C8B-B14F-4D97-AF65-F5344CB8AC3E}">
        <p14:creationId xmlns:p14="http://schemas.microsoft.com/office/powerpoint/2010/main" val="33687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p:spPr>
        <p:txBody>
          <a:bodyPr>
            <a:noAutofit/>
          </a:bodyPr>
          <a:lstStyle/>
          <a:p>
            <a:r>
              <a:rPr lang="en-US" sz="3700" dirty="0"/>
              <a:t>Examine Plants and Animals: Lesson 1</a:t>
            </a:r>
          </a:p>
        </p:txBody>
      </p:sp>
      <p:sp>
        <p:nvSpPr>
          <p:cNvPr id="3" name="Content Placeholder 2"/>
          <p:cNvSpPr>
            <a:spLocks noGrp="1"/>
          </p:cNvSpPr>
          <p:nvPr>
            <p:ph idx="1"/>
          </p:nvPr>
        </p:nvSpPr>
        <p:spPr>
          <a:xfrm>
            <a:off x="457200" y="1219200"/>
            <a:ext cx="8305800" cy="5181600"/>
          </a:xfrm>
        </p:spPr>
        <p:txBody>
          <a:bodyPr/>
          <a:lstStyle/>
          <a:p>
            <a:pPr marL="365760" indent="-365760">
              <a:spcBef>
                <a:spcPts val="600"/>
              </a:spcBef>
              <a:spcAft>
                <a:spcPts val="0"/>
              </a:spcAft>
              <a:buFont typeface="+mj-lt"/>
              <a:buAutoNum type="arabicPeriod"/>
            </a:pPr>
            <a:r>
              <a:rPr lang="en-US" dirty="0"/>
              <a:t>Locate the scope and sequence chart for the Plants and Animals lessons (lesson plans binder, pretab section).</a:t>
            </a:r>
          </a:p>
          <a:p>
            <a:pPr marL="365760" indent="-365760">
              <a:spcBef>
                <a:spcPts val="600"/>
              </a:spcBef>
              <a:spcAft>
                <a:spcPts val="0"/>
              </a:spcAft>
              <a:buFont typeface="+mj-lt"/>
              <a:buAutoNum type="arabicPeriod"/>
            </a:pPr>
            <a:r>
              <a:rPr lang="en-US" dirty="0"/>
              <a:t>Examine the main learning goals for lessons 1a-d. Then read the supporting science ideas in the Science Content Storyline column.</a:t>
            </a:r>
          </a:p>
          <a:p>
            <a:pPr marL="365760" indent="-365760">
              <a:spcBef>
                <a:spcPts val="600"/>
              </a:spcBef>
              <a:spcAft>
                <a:spcPts val="0"/>
              </a:spcAft>
              <a:buFont typeface="+mj-lt"/>
              <a:buAutoNum type="arabicPeriod"/>
            </a:pPr>
            <a:r>
              <a:rPr lang="en-US" dirty="0"/>
              <a:t>What patterns do students identify in these lessons?  </a:t>
            </a:r>
          </a:p>
          <a:p>
            <a:pPr marL="365760" indent="-365760">
              <a:spcBef>
                <a:spcPts val="600"/>
              </a:spcBef>
              <a:spcAft>
                <a:spcPts val="0"/>
              </a:spcAft>
              <a:buFont typeface="+mj-lt"/>
              <a:buAutoNum type="arabicPeriod"/>
            </a:pPr>
            <a:r>
              <a:rPr lang="en-US" dirty="0"/>
              <a:t>Keep these patterns in mind as the storyline develops in the lesson sequence.  </a:t>
            </a:r>
          </a:p>
          <a:p>
            <a:endParaRPr lang="en-US" dirty="0"/>
          </a:p>
        </p:txBody>
      </p:sp>
    </p:spTree>
    <p:extLst>
      <p:ext uri="{BB962C8B-B14F-4D97-AF65-F5344CB8AC3E}">
        <p14:creationId xmlns:p14="http://schemas.microsoft.com/office/powerpoint/2010/main" val="213966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Plants and animals</a:t>
            </a:r>
            <a:endParaRPr lang="en-US" altLang="en-US" dirty="0"/>
          </a:p>
        </p:txBody>
      </p:sp>
      <p:sp>
        <p:nvSpPr>
          <p:cNvPr id="8195" name="Rectangle 3"/>
          <p:cNvSpPr>
            <a:spLocks noGrp="1" noChangeArrowheads="1"/>
          </p:cNvSpPr>
          <p:nvPr>
            <p:ph type="subTitle" idx="1"/>
          </p:nvPr>
        </p:nvSpPr>
        <p:spPr>
          <a:xfrm>
            <a:off x="838200" y="35052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81400"/>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Kindergarten</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Unit Central Question</a:t>
            </a:r>
            <a:br>
              <a:rPr lang="en-US" sz="3600" dirty="0"/>
            </a:br>
            <a:endParaRPr lang="en-US" sz="3600" dirty="0"/>
          </a:p>
        </p:txBody>
      </p:sp>
      <p:sp>
        <p:nvSpPr>
          <p:cNvPr id="5" name="Content Placeholder 2"/>
          <p:cNvSpPr>
            <a:spLocks noGrp="1"/>
          </p:cNvSpPr>
          <p:nvPr>
            <p:ph idx="1"/>
          </p:nvPr>
        </p:nvSpPr>
        <p:spPr>
          <a:xfrm>
            <a:off x="609600" y="1600200"/>
            <a:ext cx="8077200" cy="4495800"/>
          </a:xfrm>
        </p:spPr>
        <p:txBody>
          <a:bodyPr/>
          <a:lstStyle/>
          <a:p>
            <a:pPr marL="0" indent="0">
              <a:buNone/>
            </a:pPr>
            <a:r>
              <a:rPr lang="en-US" sz="3200" dirty="0"/>
              <a:t>Do plants and animals need the same things to live  and grow? Explain your thinking. </a:t>
            </a:r>
          </a:p>
        </p:txBody>
      </p:sp>
    </p:spTree>
    <p:extLst>
      <p:ext uri="{BB962C8B-B14F-4D97-AF65-F5344CB8AC3E}">
        <p14:creationId xmlns:p14="http://schemas.microsoft.com/office/powerpoint/2010/main" val="48673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Student Learning Goals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Review the student learning goals in the pretab document Plants and Animals: Learning Goals for Students and Teachers. (</a:t>
            </a:r>
            <a:r>
              <a:rPr lang="en-US" sz="3200" b="1" dirty="0"/>
              <a:t>Note: </a:t>
            </a:r>
            <a:r>
              <a:rPr lang="en-US" sz="3200" dirty="0"/>
              <a:t>Skip learning goal number 4.)</a:t>
            </a:r>
          </a:p>
          <a:p>
            <a:pPr marL="365760" indent="-365760">
              <a:spcBef>
                <a:spcPts val="1200"/>
              </a:spcBef>
            </a:pPr>
            <a:r>
              <a:rPr lang="en-US" sz="3200" dirty="0"/>
              <a:t>Draw a diagram or thinking map that shows how these learning goals answer the unit central question, </a:t>
            </a:r>
            <a:r>
              <a:rPr lang="en-US" sz="3200" i="1" dirty="0"/>
              <a:t>Do plants and animals need the same things to live and grow?</a:t>
            </a:r>
          </a:p>
          <a:p>
            <a:pPr>
              <a:buNone/>
            </a:pPr>
            <a:endParaRPr lang="en-US" dirty="0"/>
          </a:p>
        </p:txBody>
      </p:sp>
    </p:spTree>
    <p:extLst>
      <p:ext uri="{BB962C8B-B14F-4D97-AF65-F5344CB8AC3E}">
        <p14:creationId xmlns:p14="http://schemas.microsoft.com/office/powerpoint/2010/main" val="3655052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What is an environment, and how does it compare with an ecosystem?</a:t>
            </a:r>
          </a:p>
        </p:txBody>
      </p:sp>
    </p:spTree>
    <p:extLst>
      <p:ext uri="{BB962C8B-B14F-4D97-AF65-F5344CB8AC3E}">
        <p14:creationId xmlns:p14="http://schemas.microsoft.com/office/powerpoint/2010/main" val="360162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Environment vs. Ecosystem</a:t>
            </a:r>
          </a:p>
        </p:txBody>
      </p:sp>
      <p:sp>
        <p:nvSpPr>
          <p:cNvPr id="3" name="Content Placeholder 2"/>
          <p:cNvSpPr>
            <a:spLocks noGrp="1"/>
          </p:cNvSpPr>
          <p:nvPr>
            <p:ph idx="1"/>
          </p:nvPr>
        </p:nvSpPr>
        <p:spPr>
          <a:xfrm>
            <a:off x="762000" y="1371600"/>
            <a:ext cx="7924800" cy="5105400"/>
          </a:xfrm>
        </p:spPr>
        <p:txBody>
          <a:bodyPr/>
          <a:lstStyle/>
          <a:p>
            <a:pPr marL="365760" indent="-365760">
              <a:spcBef>
                <a:spcPts val="1200"/>
              </a:spcBef>
            </a:pPr>
            <a:r>
              <a:rPr lang="en-US" sz="2800" dirty="0"/>
              <a:t>Read handout 5.6 (Environment vs. Ecosystem) in your PD program binder.</a:t>
            </a:r>
          </a:p>
          <a:p>
            <a:pPr marL="365760" indent="-365760">
              <a:spcBef>
                <a:spcPts val="1200"/>
              </a:spcBef>
            </a:pPr>
            <a:r>
              <a:rPr lang="en-US" sz="2800" dirty="0"/>
              <a:t>Then discuss these questions with an elbow partner:</a:t>
            </a:r>
          </a:p>
          <a:p>
            <a:pPr marL="731520" indent="-365760">
              <a:spcBef>
                <a:spcPts val="1200"/>
              </a:spcBef>
              <a:buFont typeface="+mj-lt"/>
              <a:buAutoNum type="arabicPeriod"/>
            </a:pPr>
            <a:r>
              <a:rPr lang="en-US" sz="2800" dirty="0"/>
              <a:t>Are the words </a:t>
            </a:r>
            <a:r>
              <a:rPr lang="en-US" sz="2800" i="1" dirty="0"/>
              <a:t>environment</a:t>
            </a:r>
            <a:r>
              <a:rPr lang="en-US" sz="2800" dirty="0"/>
              <a:t> and </a:t>
            </a:r>
            <a:r>
              <a:rPr lang="en-US" sz="2800" i="1" dirty="0"/>
              <a:t>ecosystem</a:t>
            </a:r>
            <a:r>
              <a:rPr lang="en-US" sz="2800" dirty="0"/>
              <a:t> synonyms? Use evidence from the handout to support your ideas.</a:t>
            </a:r>
          </a:p>
          <a:p>
            <a:pPr marL="731520" indent="-365760">
              <a:spcBef>
                <a:spcPts val="1200"/>
              </a:spcBef>
              <a:buFont typeface="+mj-lt"/>
              <a:buAutoNum type="arabicPeriod"/>
            </a:pPr>
            <a:r>
              <a:rPr lang="en-US" sz="2800" dirty="0"/>
              <a:t>The word </a:t>
            </a:r>
            <a:r>
              <a:rPr lang="en-US" sz="2800" i="1" dirty="0"/>
              <a:t>environment</a:t>
            </a:r>
            <a:r>
              <a:rPr lang="en-US" sz="2800" dirty="0"/>
              <a:t> is used throughout the Plants and Animals lesson series. What are the advantages and disadvantages of that word choice?</a:t>
            </a:r>
          </a:p>
        </p:txBody>
      </p:sp>
    </p:spTree>
    <p:extLst>
      <p:ext uri="{BB962C8B-B14F-4D97-AF65-F5344CB8AC3E}">
        <p14:creationId xmlns:p14="http://schemas.microsoft.com/office/powerpoint/2010/main" val="3188329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990600"/>
          </a:xfrm>
        </p:spPr>
        <p:txBody>
          <a:bodyPr/>
          <a:lstStyle/>
          <a:p>
            <a:r>
              <a:rPr lang="en-US" dirty="0"/>
              <a:t>Defining </a:t>
            </a:r>
            <a:r>
              <a:rPr lang="en-US" i="1" dirty="0"/>
              <a:t>Environment</a:t>
            </a:r>
          </a:p>
        </p:txBody>
      </p:sp>
      <p:sp>
        <p:nvSpPr>
          <p:cNvPr id="3" name="Content Placeholder 2"/>
          <p:cNvSpPr>
            <a:spLocks noGrp="1"/>
          </p:cNvSpPr>
          <p:nvPr>
            <p:ph idx="1"/>
          </p:nvPr>
        </p:nvSpPr>
        <p:spPr>
          <a:xfrm>
            <a:off x="609600" y="1371600"/>
            <a:ext cx="8077200" cy="4876800"/>
          </a:xfrm>
        </p:spPr>
        <p:txBody>
          <a:bodyPr/>
          <a:lstStyle/>
          <a:p>
            <a:pPr marL="365760" indent="-365760">
              <a:spcBef>
                <a:spcPts val="1200"/>
              </a:spcBef>
            </a:pPr>
            <a:r>
              <a:rPr lang="en-US" sz="3000" dirty="0"/>
              <a:t>How might you define the word </a:t>
            </a:r>
            <a:r>
              <a:rPr lang="en-US" sz="3000" i="1" dirty="0"/>
              <a:t>environment</a:t>
            </a:r>
            <a:r>
              <a:rPr lang="en-US" sz="3000" dirty="0"/>
              <a:t> for your students?</a:t>
            </a:r>
          </a:p>
          <a:p>
            <a:pPr marL="365760" indent="-365760">
              <a:spcBef>
                <a:spcPts val="1800"/>
              </a:spcBef>
            </a:pPr>
            <a:r>
              <a:rPr lang="en-US" sz="3000" dirty="0"/>
              <a:t>Definitions in the Plants and Animals lessons:</a:t>
            </a:r>
          </a:p>
          <a:p>
            <a:pPr marL="731520" lvl="1" indent="-365760">
              <a:spcBef>
                <a:spcPts val="1200"/>
              </a:spcBef>
            </a:pPr>
            <a:r>
              <a:rPr lang="en-US" sz="3000" i="1" dirty="0"/>
              <a:t>An environment is a place where living things can get what they need to live and grow. </a:t>
            </a:r>
          </a:p>
          <a:p>
            <a:pPr marL="731520" lvl="1" indent="-365760">
              <a:spcBef>
                <a:spcPts val="1200"/>
              </a:spcBef>
            </a:pPr>
            <a:r>
              <a:rPr lang="en-US" sz="3000" i="1" dirty="0"/>
              <a:t>An environment has both living things and nonliving things</a:t>
            </a:r>
            <a:r>
              <a:rPr lang="en-US" sz="3000" dirty="0"/>
              <a:t>.</a:t>
            </a:r>
          </a:p>
          <a:p>
            <a:pPr marL="365760" indent="-365760">
              <a:spcBef>
                <a:spcPts val="1200"/>
              </a:spcBef>
            </a:pPr>
            <a:r>
              <a:rPr lang="en-US" sz="3000" dirty="0"/>
              <a:t>What are the advantages and disadvantages of using these definitions? </a:t>
            </a:r>
          </a:p>
        </p:txBody>
      </p:sp>
    </p:spTree>
    <p:extLst>
      <p:ext uri="{BB962C8B-B14F-4D97-AF65-F5344CB8AC3E}">
        <p14:creationId xmlns:p14="http://schemas.microsoft.com/office/powerpoint/2010/main" val="328832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0" y="6477000"/>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Pixabay.com</a:t>
            </a:r>
          </a:p>
        </p:txBody>
      </p:sp>
      <p:pic>
        <p:nvPicPr>
          <p:cNvPr id="6" name="Content Placeholder 5">
            <a:extLst>
              <a:ext uri="{FF2B5EF4-FFF2-40B4-BE49-F238E27FC236}">
                <a16:creationId xmlns:a16="http://schemas.microsoft.com/office/drawing/2014/main" id="{FC803B6D-35FD-4F91-86BD-7FE2320DD9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371600"/>
            <a:ext cx="7988718" cy="5140469"/>
          </a:xfrm>
          <a:prstGeom prst="rect">
            <a:avLst/>
          </a:prstGeom>
        </p:spPr>
      </p:pic>
      <p:sp>
        <p:nvSpPr>
          <p:cNvPr id="7" name="Title 1"/>
          <p:cNvSpPr>
            <a:spLocks noGrp="1"/>
          </p:cNvSpPr>
          <p:nvPr>
            <p:ph type="title"/>
          </p:nvPr>
        </p:nvSpPr>
        <p:spPr>
          <a:xfrm>
            <a:off x="457200" y="381000"/>
            <a:ext cx="8382000" cy="990600"/>
          </a:xfrm>
        </p:spPr>
        <p:txBody>
          <a:bodyPr>
            <a:noAutofit/>
          </a:bodyPr>
          <a:lstStyle/>
          <a:p>
            <a:r>
              <a:rPr lang="en-US" dirty="0"/>
              <a:t>Is This an Environment? Why or Why Not?</a:t>
            </a:r>
          </a:p>
        </p:txBody>
      </p:sp>
    </p:spTree>
    <p:extLst>
      <p:ext uri="{BB962C8B-B14F-4D97-AF65-F5344CB8AC3E}">
        <p14:creationId xmlns:p14="http://schemas.microsoft.com/office/powerpoint/2010/main" val="72786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371600"/>
            <a:ext cx="7467600" cy="4876800"/>
          </a:xfrm>
          <a:prstGeom prst="rect">
            <a:avLst/>
          </a:prstGeom>
        </p:spPr>
      </p:pic>
      <p:sp>
        <p:nvSpPr>
          <p:cNvPr id="6" name="TextBox 5"/>
          <p:cNvSpPr txBox="1"/>
          <p:nvPr/>
        </p:nvSpPr>
        <p:spPr>
          <a:xfrm>
            <a:off x="5715000" y="6248400"/>
            <a:ext cx="26670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Pexels.com</a:t>
            </a:r>
          </a:p>
        </p:txBody>
      </p:sp>
      <p:sp>
        <p:nvSpPr>
          <p:cNvPr id="8" name="Title 1"/>
          <p:cNvSpPr>
            <a:spLocks noGrp="1"/>
          </p:cNvSpPr>
          <p:nvPr>
            <p:ph type="title"/>
          </p:nvPr>
        </p:nvSpPr>
        <p:spPr>
          <a:xfrm>
            <a:off x="457200" y="381000"/>
            <a:ext cx="8382000" cy="990600"/>
          </a:xfrm>
        </p:spPr>
        <p:txBody>
          <a:bodyPr>
            <a:noAutofit/>
          </a:bodyPr>
          <a:lstStyle/>
          <a:p>
            <a:r>
              <a:rPr lang="en-US" dirty="0"/>
              <a:t>Is This an Environment? Why or Why Not?</a:t>
            </a:r>
          </a:p>
        </p:txBody>
      </p:sp>
    </p:spTree>
    <p:extLst>
      <p:ext uri="{BB962C8B-B14F-4D97-AF65-F5344CB8AC3E}">
        <p14:creationId xmlns:p14="http://schemas.microsoft.com/office/powerpoint/2010/main" val="2253467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result for houseplant">
            <a:extLst>
              <a:ext uri="{FF2B5EF4-FFF2-40B4-BE49-F238E27FC236}">
                <a16:creationId xmlns:a16="http://schemas.microsoft.com/office/drawing/2014/main" id="{00000000-0008-0000-0100-00003301000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590800" y="1389410"/>
            <a:ext cx="3733800" cy="4992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0" y="6382116"/>
            <a:ext cx="2895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Phillipe Giabbanelli/Wikimedia Commons</a:t>
            </a:r>
          </a:p>
        </p:txBody>
      </p:sp>
      <p:sp>
        <p:nvSpPr>
          <p:cNvPr id="8" name="Title 1"/>
          <p:cNvSpPr txBox="1">
            <a:spLocks/>
          </p:cNvSpPr>
          <p:nvPr/>
        </p:nvSpPr>
        <p:spPr>
          <a:xfrm>
            <a:off x="457200" y="381000"/>
            <a:ext cx="8382000" cy="9906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Is This an Environment? Why or Why Not?</a:t>
            </a:r>
          </a:p>
        </p:txBody>
      </p:sp>
    </p:spTree>
    <p:extLst>
      <p:ext uri="{BB962C8B-B14F-4D97-AF65-F5344CB8AC3E}">
        <p14:creationId xmlns:p14="http://schemas.microsoft.com/office/powerpoint/2010/main" val="3875347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24000"/>
            <a:ext cx="75438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0" y="6248400"/>
            <a:ext cx="2209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BSCS</a:t>
            </a:r>
          </a:p>
        </p:txBody>
      </p:sp>
      <p:sp>
        <p:nvSpPr>
          <p:cNvPr id="6" name="Title 1"/>
          <p:cNvSpPr txBox="1">
            <a:spLocks/>
          </p:cNvSpPr>
          <p:nvPr/>
        </p:nvSpPr>
        <p:spPr>
          <a:xfrm>
            <a:off x="762000" y="381000"/>
            <a:ext cx="8077200" cy="9906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Is a </a:t>
            </a:r>
            <a:r>
              <a:rPr kumimoji="0" lang="en-US" sz="4000" b="0" i="0" u="none" strike="noStrike" kern="1200" cap="none" spc="-100" normalizeH="0" noProof="0" dirty="0">
                <a:ln>
                  <a:noFill/>
                </a:ln>
                <a:solidFill>
                  <a:schemeClr val="tx2"/>
                </a:solidFill>
                <a:effectLst/>
                <a:uLnTx/>
                <a:uFillTx/>
                <a:latin typeface="Calibri" panose="020F0502020204030204" pitchFamily="34" charset="0"/>
                <a:ea typeface="+mj-ea"/>
                <a:cs typeface="+mj-cs"/>
              </a:rPr>
              <a:t>Terrarium </a:t>
            </a: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an Environment?</a:t>
            </a:r>
          </a:p>
        </p:txBody>
      </p:sp>
    </p:spTree>
    <p:extLst>
      <p:ext uri="{BB962C8B-B14F-4D97-AF65-F5344CB8AC3E}">
        <p14:creationId xmlns:p14="http://schemas.microsoft.com/office/powerpoint/2010/main" val="2033987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br>
              <a:rPr lang="en-US" sz="3600" dirty="0"/>
            </a:br>
            <a:r>
              <a:rPr lang="en-US" dirty="0"/>
              <a:t>Reflect: Content Deepening Focus Question 1</a:t>
            </a:r>
            <a:br>
              <a:rPr lang="en-US" dirty="0"/>
            </a:br>
            <a:endParaRPr lang="en-US" dirty="0"/>
          </a:p>
        </p:txBody>
      </p:sp>
      <p:sp>
        <p:nvSpPr>
          <p:cNvPr id="3" name="Content Placeholder 2"/>
          <p:cNvSpPr>
            <a:spLocks noGrp="1"/>
          </p:cNvSpPr>
          <p:nvPr>
            <p:ph idx="1"/>
          </p:nvPr>
        </p:nvSpPr>
        <p:spPr>
          <a:xfrm>
            <a:off x="609600" y="1905000"/>
            <a:ext cx="8077200" cy="4191000"/>
          </a:xfrm>
        </p:spPr>
        <p:txBody>
          <a:bodyPr/>
          <a:lstStyle/>
          <a:p>
            <a:pPr marL="0" lvl="1" indent="0">
              <a:spcBef>
                <a:spcPts val="0"/>
              </a:spcBef>
              <a:spcAft>
                <a:spcPts val="2400"/>
              </a:spcAft>
              <a:buClrTx/>
              <a:buNone/>
            </a:pPr>
            <a:r>
              <a:rPr lang="en-US" sz="3200" dirty="0"/>
              <a:t>What is an environment, and how does it compare with an ecosystem?</a:t>
            </a:r>
          </a:p>
        </p:txBody>
      </p:sp>
    </p:spTree>
    <p:extLst>
      <p:ext uri="{BB962C8B-B14F-4D97-AF65-F5344CB8AC3E}">
        <p14:creationId xmlns:p14="http://schemas.microsoft.com/office/powerpoint/2010/main" val="3601624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2</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How can we categorize and describe the contents of our terrarium environment?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502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6248400"/>
            <a:ext cx="2209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1414280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What’s in Our Terrarium? 	</a:t>
            </a:r>
          </a:p>
        </p:txBody>
      </p:sp>
      <p:sp>
        <p:nvSpPr>
          <p:cNvPr id="3" name="Content Placeholder 2"/>
          <p:cNvSpPr>
            <a:spLocks noGrp="1"/>
          </p:cNvSpPr>
          <p:nvPr>
            <p:ph idx="1"/>
          </p:nvPr>
        </p:nvSpPr>
        <p:spPr>
          <a:xfrm>
            <a:off x="685800" y="1371600"/>
            <a:ext cx="8153400" cy="5105400"/>
          </a:xfrm>
        </p:spPr>
        <p:txBody>
          <a:bodyPr/>
          <a:lstStyle/>
          <a:p>
            <a:pPr marL="365760" indent="-365760"/>
            <a:r>
              <a:rPr lang="en-US" sz="3200" dirty="0"/>
              <a:t>Observe the terrarium carefully. List each thing you see in the environment on a sticky note.</a:t>
            </a:r>
          </a:p>
          <a:p>
            <a:pPr marL="365760" indent="-365760">
              <a:spcBef>
                <a:spcPts val="1200"/>
              </a:spcBef>
            </a:pPr>
            <a:r>
              <a:rPr lang="en-US" sz="3200" dirty="0"/>
              <a:t>Then organize </a:t>
            </a:r>
            <a:br>
              <a:rPr lang="en-US" sz="3200" dirty="0"/>
            </a:br>
            <a:r>
              <a:rPr lang="en-US" sz="3200" dirty="0"/>
              <a:t>the cards into </a:t>
            </a:r>
            <a:br>
              <a:rPr lang="en-US" sz="3200" dirty="0"/>
            </a:br>
            <a:r>
              <a:rPr lang="en-US" sz="3200" dirty="0"/>
              <a:t>different groups </a:t>
            </a:r>
            <a:br>
              <a:rPr lang="en-US" sz="3200" dirty="0"/>
            </a:br>
            <a:r>
              <a:rPr lang="en-US" sz="3200" dirty="0"/>
              <a:t>or categories. Jot </a:t>
            </a:r>
            <a:br>
              <a:rPr lang="en-US" sz="3200" dirty="0"/>
            </a:br>
            <a:r>
              <a:rPr lang="en-US" sz="3200" dirty="0"/>
              <a:t>down all of the </a:t>
            </a:r>
            <a:br>
              <a:rPr lang="en-US" sz="3200" dirty="0"/>
            </a:br>
            <a:r>
              <a:rPr lang="en-US" sz="3200" dirty="0"/>
              <a:t>categories you </a:t>
            </a:r>
            <a:br>
              <a:rPr lang="en-US" sz="3200" dirty="0"/>
            </a:br>
            <a:r>
              <a:rPr lang="en-US" sz="3200" dirty="0"/>
              <a:t>come up with.</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352800"/>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7000" y="6096000"/>
            <a:ext cx="2209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2464323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lstStyle/>
          <a:p>
            <a:r>
              <a:rPr lang="en-US" dirty="0"/>
              <a:t>Math Connections</a:t>
            </a:r>
          </a:p>
        </p:txBody>
      </p:sp>
      <p:sp>
        <p:nvSpPr>
          <p:cNvPr id="3" name="Content Placeholder 2"/>
          <p:cNvSpPr>
            <a:spLocks noGrp="1"/>
          </p:cNvSpPr>
          <p:nvPr>
            <p:ph idx="1"/>
          </p:nvPr>
        </p:nvSpPr>
        <p:spPr>
          <a:xfrm>
            <a:off x="838200" y="1600200"/>
            <a:ext cx="7848600" cy="4572000"/>
          </a:xfrm>
        </p:spPr>
        <p:txBody>
          <a:bodyPr/>
          <a:lstStyle/>
          <a:p>
            <a:pPr marL="0" indent="0">
              <a:buNone/>
            </a:pPr>
            <a:r>
              <a:rPr lang="en-US" sz="3200" dirty="0"/>
              <a:t>We can use the terrarium activity to connect to math concepts :</a:t>
            </a:r>
          </a:p>
          <a:p>
            <a:pPr marL="731520" lvl="1" indent="-365760">
              <a:spcBef>
                <a:spcPts val="1200"/>
              </a:spcBef>
            </a:pPr>
            <a:r>
              <a:rPr lang="en-US" sz="3200" dirty="0"/>
              <a:t>Sorting (animals or plants, living or nonliving things, big things or small things)</a:t>
            </a:r>
          </a:p>
          <a:p>
            <a:pPr marL="731520" lvl="1" indent="-365760">
              <a:spcBef>
                <a:spcPts val="1200"/>
              </a:spcBef>
            </a:pPr>
            <a:r>
              <a:rPr lang="en-US" sz="3200" dirty="0"/>
              <a:t>Counting (How many of each thing?)</a:t>
            </a:r>
          </a:p>
          <a:p>
            <a:pPr marL="731520" lvl="1" indent="-365760">
              <a:spcBef>
                <a:spcPts val="1200"/>
              </a:spcBef>
            </a:pPr>
            <a:r>
              <a:rPr lang="en-US" sz="3200" dirty="0"/>
              <a:t>Comparing quantities (more than/less than)</a:t>
            </a:r>
          </a:p>
          <a:p>
            <a:endParaRPr lang="en-US" dirty="0"/>
          </a:p>
        </p:txBody>
      </p:sp>
    </p:spTree>
    <p:extLst>
      <p:ext uri="{BB962C8B-B14F-4D97-AF65-F5344CB8AC3E}">
        <p14:creationId xmlns:p14="http://schemas.microsoft.com/office/powerpoint/2010/main" val="890044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990600"/>
          </a:xfrm>
        </p:spPr>
        <p:txBody>
          <a:bodyPr>
            <a:noAutofit/>
          </a:bodyPr>
          <a:lstStyle/>
          <a:p>
            <a:r>
              <a:rPr lang="en-US" dirty="0"/>
              <a:t>Characteristics of Living and Nonliving Things</a:t>
            </a:r>
          </a:p>
        </p:txBody>
      </p:sp>
      <p:sp>
        <p:nvSpPr>
          <p:cNvPr id="3" name="Content Placeholder 2"/>
          <p:cNvSpPr>
            <a:spLocks noGrp="1"/>
          </p:cNvSpPr>
          <p:nvPr>
            <p:ph idx="1"/>
          </p:nvPr>
        </p:nvSpPr>
        <p:spPr>
          <a:xfrm>
            <a:off x="762000" y="1981200"/>
            <a:ext cx="7924800" cy="4495800"/>
          </a:xfrm>
        </p:spPr>
        <p:txBody>
          <a:bodyPr/>
          <a:lstStyle/>
          <a:p>
            <a:pPr marL="365760" indent="-365760">
              <a:spcBef>
                <a:spcPts val="1200"/>
              </a:spcBef>
            </a:pPr>
            <a:r>
              <a:rPr lang="en-US" sz="3200" dirty="0"/>
              <a:t>List the characteristics or features that all living things have in common. </a:t>
            </a:r>
          </a:p>
          <a:p>
            <a:pPr marL="365760" indent="-365760">
              <a:spcBef>
                <a:spcPts val="1200"/>
              </a:spcBef>
            </a:pPr>
            <a:r>
              <a:rPr lang="en-US" sz="3200" dirty="0"/>
              <a:t>Identify any characteristics on your list that nonliving things also have.</a:t>
            </a:r>
          </a:p>
        </p:txBody>
      </p:sp>
    </p:spTree>
    <p:extLst>
      <p:ext uri="{BB962C8B-B14F-4D97-AF65-F5344CB8AC3E}">
        <p14:creationId xmlns:p14="http://schemas.microsoft.com/office/powerpoint/2010/main" val="2828323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7924800" cy="4495800"/>
          </a:xfrm>
        </p:spPr>
        <p:txBody>
          <a:bodyPr/>
          <a:lstStyle/>
          <a:p>
            <a:pPr marL="365760" indent="-365760">
              <a:spcBef>
                <a:spcPts val="1200"/>
              </a:spcBef>
            </a:pPr>
            <a:r>
              <a:rPr lang="en-US" sz="3200" dirty="0"/>
              <a:t>Read the seven characteristics of living things in section 2 of the content background document (resources section of lesson plans binder).</a:t>
            </a:r>
          </a:p>
          <a:p>
            <a:pPr marL="365760" indent="-365760">
              <a:spcBef>
                <a:spcPts val="1200"/>
              </a:spcBef>
            </a:pPr>
            <a:r>
              <a:rPr lang="en-US" sz="3200" dirty="0"/>
              <a:t>Does this reading give you any new ideas about characteristics of living things? </a:t>
            </a:r>
          </a:p>
          <a:p>
            <a:pPr marL="365760" indent="-365760">
              <a:spcBef>
                <a:spcPts val="1200"/>
              </a:spcBef>
            </a:pPr>
            <a:r>
              <a:rPr lang="en-US" sz="3200" dirty="0"/>
              <a:t>Do nonliving things have any of these characteristics? </a:t>
            </a:r>
          </a:p>
          <a:p>
            <a:endParaRPr lang="en-US" dirty="0"/>
          </a:p>
        </p:txBody>
      </p:sp>
      <p:sp>
        <p:nvSpPr>
          <p:cNvPr id="5" name="Title 1"/>
          <p:cNvSpPr txBox="1">
            <a:spLocks/>
          </p:cNvSpPr>
          <p:nvPr/>
        </p:nvSpPr>
        <p:spPr>
          <a:xfrm>
            <a:off x="685800" y="685800"/>
            <a:ext cx="8153400" cy="9906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Characteristics of Living and Nonliving Things</a:t>
            </a:r>
          </a:p>
        </p:txBody>
      </p:sp>
    </p:spTree>
    <p:extLst>
      <p:ext uri="{BB962C8B-B14F-4D97-AF65-F5344CB8AC3E}">
        <p14:creationId xmlns:p14="http://schemas.microsoft.com/office/powerpoint/2010/main" val="904249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990600"/>
          </a:xfrm>
        </p:spPr>
        <p:txBody>
          <a:bodyPr/>
          <a:lstStyle/>
          <a:p>
            <a:r>
              <a:rPr lang="en-US" dirty="0"/>
              <a:t>Plants versus Animals</a:t>
            </a:r>
          </a:p>
        </p:txBody>
      </p:sp>
      <p:sp>
        <p:nvSpPr>
          <p:cNvPr id="3" name="Content Placeholder 2"/>
          <p:cNvSpPr>
            <a:spLocks noGrp="1"/>
          </p:cNvSpPr>
          <p:nvPr>
            <p:ph idx="1"/>
          </p:nvPr>
        </p:nvSpPr>
        <p:spPr>
          <a:xfrm>
            <a:off x="762000" y="1371600"/>
            <a:ext cx="7924800" cy="4953000"/>
          </a:xfrm>
        </p:spPr>
        <p:txBody>
          <a:bodyPr/>
          <a:lstStyle/>
          <a:p>
            <a:pPr marL="0" indent="0">
              <a:spcBef>
                <a:spcPts val="1200"/>
              </a:spcBef>
              <a:buNone/>
            </a:pPr>
            <a:r>
              <a:rPr lang="en-US" sz="3200" dirty="0"/>
              <a:t>Create a Venn diagram or double bubble map to compare and contrast the characteristics of plants and animals. </a:t>
            </a:r>
          </a:p>
        </p:txBody>
      </p:sp>
      <p:sp>
        <p:nvSpPr>
          <p:cNvPr id="4" name="Oval 3"/>
          <p:cNvSpPr/>
          <p:nvPr/>
        </p:nvSpPr>
        <p:spPr>
          <a:xfrm>
            <a:off x="2209800" y="3505200"/>
            <a:ext cx="30480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343400" y="3505200"/>
            <a:ext cx="30480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76600" y="3733800"/>
            <a:ext cx="914400" cy="381000"/>
          </a:xfrm>
          <a:prstGeom prst="rect">
            <a:avLst/>
          </a:prstGeom>
          <a:noFill/>
        </p:spPr>
        <p:txBody>
          <a:bodyPr wrap="square" rtlCol="0">
            <a:spAutoFit/>
          </a:bodyPr>
          <a:lstStyle/>
          <a:p>
            <a:r>
              <a:rPr lang="en-US" b="1" dirty="0"/>
              <a:t>Plants</a:t>
            </a:r>
          </a:p>
        </p:txBody>
      </p:sp>
      <p:sp>
        <p:nvSpPr>
          <p:cNvPr id="8" name="TextBox 7"/>
          <p:cNvSpPr txBox="1"/>
          <p:nvPr/>
        </p:nvSpPr>
        <p:spPr>
          <a:xfrm>
            <a:off x="5334000" y="3733800"/>
            <a:ext cx="1143000" cy="369332"/>
          </a:xfrm>
          <a:prstGeom prst="rect">
            <a:avLst/>
          </a:prstGeom>
          <a:noFill/>
        </p:spPr>
        <p:txBody>
          <a:bodyPr wrap="square" rtlCol="0">
            <a:spAutoFit/>
          </a:bodyPr>
          <a:lstStyle/>
          <a:p>
            <a:r>
              <a:rPr lang="en-US" b="1" dirty="0"/>
              <a:t>Animals</a:t>
            </a:r>
          </a:p>
        </p:txBody>
      </p:sp>
      <p:sp>
        <p:nvSpPr>
          <p:cNvPr id="9" name="TextBox 8"/>
          <p:cNvSpPr txBox="1"/>
          <p:nvPr/>
        </p:nvSpPr>
        <p:spPr>
          <a:xfrm>
            <a:off x="4495800" y="3352800"/>
            <a:ext cx="762000" cy="381000"/>
          </a:xfrm>
          <a:prstGeom prst="rect">
            <a:avLst/>
          </a:prstGeom>
          <a:noFill/>
        </p:spPr>
        <p:txBody>
          <a:bodyPr wrap="square" rtlCol="0">
            <a:spAutoFit/>
          </a:bodyPr>
          <a:lstStyle/>
          <a:p>
            <a:r>
              <a:rPr lang="en-US" b="1" dirty="0"/>
              <a:t>Both</a:t>
            </a:r>
          </a:p>
        </p:txBody>
      </p:sp>
    </p:spTree>
    <p:extLst>
      <p:ext uri="{BB962C8B-B14F-4D97-AF65-F5344CB8AC3E}">
        <p14:creationId xmlns:p14="http://schemas.microsoft.com/office/powerpoint/2010/main" val="68094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RESPeCT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Key Characteristics of Animals</a:t>
            </a:r>
          </a:p>
        </p:txBody>
      </p:sp>
      <p:sp>
        <p:nvSpPr>
          <p:cNvPr id="3" name="Content Placeholder 2"/>
          <p:cNvSpPr>
            <a:spLocks noGrp="1"/>
          </p:cNvSpPr>
          <p:nvPr>
            <p:ph idx="1"/>
          </p:nvPr>
        </p:nvSpPr>
        <p:spPr>
          <a:xfrm>
            <a:off x="685800" y="1600200"/>
            <a:ext cx="8001000" cy="4876800"/>
          </a:xfrm>
        </p:spPr>
        <p:txBody>
          <a:bodyPr>
            <a:normAutofit/>
          </a:bodyPr>
          <a:lstStyle/>
          <a:p>
            <a:pPr marL="365760" indent="-365760">
              <a:spcBef>
                <a:spcPts val="1200"/>
              </a:spcBef>
            </a:pPr>
            <a:r>
              <a:rPr lang="en-US" sz="2800" dirty="0"/>
              <a:t>Animals are multicellular, </a:t>
            </a:r>
            <a:br>
              <a:rPr lang="en-US" sz="2800" dirty="0"/>
            </a:br>
            <a:r>
              <a:rPr lang="en-US" sz="2800" dirty="0"/>
              <a:t>eukaryotic organisms.</a:t>
            </a:r>
          </a:p>
          <a:p>
            <a:pPr marL="365760" indent="-365760">
              <a:spcBef>
                <a:spcPts val="1200"/>
              </a:spcBef>
            </a:pPr>
            <a:r>
              <a:rPr lang="en-US" sz="2800" dirty="0"/>
              <a:t>All animals move at some </a:t>
            </a:r>
            <a:br>
              <a:rPr lang="en-US" sz="2800" dirty="0"/>
            </a:br>
            <a:r>
              <a:rPr lang="en-US" sz="2800" dirty="0"/>
              <a:t>point in their lives.</a:t>
            </a:r>
          </a:p>
          <a:p>
            <a:pPr marL="365760" indent="-365760">
              <a:spcBef>
                <a:spcPts val="1200"/>
              </a:spcBef>
            </a:pPr>
            <a:r>
              <a:rPr lang="en-US" sz="2800" dirty="0"/>
              <a:t>Animals must ingest other </a:t>
            </a:r>
            <a:br>
              <a:rPr lang="en-US" sz="2800" dirty="0"/>
            </a:br>
            <a:r>
              <a:rPr lang="en-US" sz="2800" dirty="0"/>
              <a:t>organisms (or their </a:t>
            </a:r>
            <a:br>
              <a:rPr lang="en-US" sz="2800" dirty="0"/>
            </a:br>
            <a:r>
              <a:rPr lang="en-US" sz="2800" dirty="0"/>
              <a:t>products) as food.</a:t>
            </a:r>
          </a:p>
          <a:p>
            <a:pPr marL="365760" indent="-365760">
              <a:spcBef>
                <a:spcPts val="1200"/>
              </a:spcBef>
            </a:pPr>
            <a:r>
              <a:rPr lang="en-US" sz="2800" dirty="0"/>
              <a:t>Animals have a nervous </a:t>
            </a:r>
            <a:br>
              <a:rPr lang="en-US" sz="2800" dirty="0"/>
            </a:br>
            <a:r>
              <a:rPr lang="en-US" sz="2800" dirty="0"/>
              <a:t>system, with the exception</a:t>
            </a:r>
            <a:br>
              <a:rPr lang="en-US" sz="2800" dirty="0"/>
            </a:br>
            <a:r>
              <a:rPr lang="en-US" sz="2800" dirty="0"/>
              <a:t>of sponges.</a:t>
            </a:r>
          </a:p>
        </p:txBody>
      </p:sp>
      <p:sp>
        <p:nvSpPr>
          <p:cNvPr id="4" name="TextBox 3"/>
          <p:cNvSpPr txBox="1"/>
          <p:nvPr/>
        </p:nvSpPr>
        <p:spPr>
          <a:xfrm>
            <a:off x="6934200" y="1600200"/>
            <a:ext cx="1120820" cy="369332"/>
          </a:xfrm>
          <a:prstGeom prst="rect">
            <a:avLst/>
          </a:prstGeom>
          <a:noFill/>
        </p:spPr>
        <p:txBody>
          <a:bodyPr wrap="none" rtlCol="0">
            <a:spAutoFit/>
          </a:bodyPr>
          <a:lstStyle/>
          <a:p>
            <a:r>
              <a:rPr lang="en-US" b="1" dirty="0"/>
              <a:t>Octopus</a:t>
            </a:r>
          </a:p>
        </p:txBody>
      </p:sp>
      <p:sp>
        <p:nvSpPr>
          <p:cNvPr id="6" name="TextBox 5"/>
          <p:cNvSpPr txBox="1"/>
          <p:nvPr/>
        </p:nvSpPr>
        <p:spPr>
          <a:xfrm>
            <a:off x="7162800" y="4114800"/>
            <a:ext cx="646331" cy="369332"/>
          </a:xfrm>
          <a:prstGeom prst="rect">
            <a:avLst/>
          </a:prstGeom>
          <a:noFill/>
        </p:spPr>
        <p:txBody>
          <a:bodyPr wrap="none" rtlCol="0">
            <a:spAutoFit/>
          </a:bodyPr>
          <a:lstStyle/>
          <a:p>
            <a:r>
              <a:rPr lang="en-US" b="1" dirty="0"/>
              <a:t>Bird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1981200"/>
            <a:ext cx="2732914" cy="1856104"/>
          </a:xfrm>
          <a:prstGeom prst="rect">
            <a:avLst/>
          </a:prstGeom>
        </p:spPr>
      </p:pic>
      <p:sp>
        <p:nvSpPr>
          <p:cNvPr id="10" name="TextBox 9"/>
          <p:cNvSpPr txBox="1"/>
          <p:nvPr/>
        </p:nvSpPr>
        <p:spPr>
          <a:xfrm>
            <a:off x="7239000" y="3810000"/>
            <a:ext cx="1524000" cy="215444"/>
          </a:xfrm>
          <a:prstGeom prst="rect">
            <a:avLst/>
          </a:prstGeom>
          <a:noFill/>
        </p:spPr>
        <p:txBody>
          <a:bodyPr wrap="square" rtlCol="0">
            <a:spAutoFit/>
          </a:bodyPr>
          <a:lstStyle/>
          <a:p>
            <a:r>
              <a:rPr lang="en-US" sz="800" dirty="0">
                <a:solidFill>
                  <a:srgbClr val="003300"/>
                </a:solidFill>
                <a:latin typeface="Calibri" panose="020F0502020204030204" pitchFamily="34" charset="0"/>
                <a:cs typeface="Calibri" panose="020F0502020204030204" pitchFamily="34" charset="0"/>
              </a:rPr>
              <a:t>Photos courtesy of Pixabay.com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470400"/>
            <a:ext cx="2743200" cy="1828800"/>
          </a:xfrm>
          <a:prstGeom prst="rect">
            <a:avLst/>
          </a:prstGeom>
        </p:spPr>
      </p:pic>
      <p:sp>
        <p:nvSpPr>
          <p:cNvPr id="12" name="TextBox 11"/>
          <p:cNvSpPr txBox="1"/>
          <p:nvPr/>
        </p:nvSpPr>
        <p:spPr>
          <a:xfrm>
            <a:off x="7239000" y="6324600"/>
            <a:ext cx="1524000" cy="215444"/>
          </a:xfrm>
          <a:prstGeom prst="rect">
            <a:avLst/>
          </a:prstGeom>
          <a:noFill/>
        </p:spPr>
        <p:txBody>
          <a:bodyPr wrap="square" rtlCol="0">
            <a:spAutoFit/>
          </a:bodyPr>
          <a:lstStyle/>
          <a:p>
            <a:r>
              <a:rPr lang="en-US" sz="800" dirty="0">
                <a:solidFill>
                  <a:srgbClr val="003300"/>
                </a:solidFill>
                <a:latin typeface="Calibri" panose="020F0502020204030204" pitchFamily="34" charset="0"/>
                <a:cs typeface="Calibri" panose="020F0502020204030204" pitchFamily="34" charset="0"/>
              </a:rPr>
              <a:t>Photos courtesy of Pixabay.com</a:t>
            </a:r>
          </a:p>
        </p:txBody>
      </p:sp>
    </p:spTree>
    <p:extLst>
      <p:ext uri="{BB962C8B-B14F-4D97-AF65-F5344CB8AC3E}">
        <p14:creationId xmlns:p14="http://schemas.microsoft.com/office/powerpoint/2010/main" val="15427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Classifying Animals</a:t>
            </a:r>
          </a:p>
        </p:txBody>
      </p:sp>
      <p:sp>
        <p:nvSpPr>
          <p:cNvPr id="3" name="Content Placeholder 2"/>
          <p:cNvSpPr>
            <a:spLocks noGrp="1"/>
          </p:cNvSpPr>
          <p:nvPr>
            <p:ph idx="1"/>
          </p:nvPr>
        </p:nvSpPr>
        <p:spPr>
          <a:xfrm>
            <a:off x="685800" y="1295400"/>
            <a:ext cx="8229600" cy="5257800"/>
          </a:xfrm>
        </p:spPr>
        <p:txBody>
          <a:bodyPr>
            <a:noAutofit/>
          </a:bodyPr>
          <a:lstStyle/>
          <a:p>
            <a:pPr marL="274320" indent="-274320"/>
            <a:r>
              <a:rPr lang="en-US" sz="2700" b="1" dirty="0"/>
              <a:t>Vertebrates</a:t>
            </a:r>
            <a:r>
              <a:rPr lang="en-US" sz="2700" dirty="0"/>
              <a:t> </a:t>
            </a:r>
          </a:p>
          <a:p>
            <a:pPr marL="548640" lvl="1" indent="-274320">
              <a:spcBef>
                <a:spcPts val="300"/>
              </a:spcBef>
            </a:pPr>
            <a:r>
              <a:rPr lang="en-US" sz="2700" dirty="0"/>
              <a:t>Mammals, birds, amphibians, </a:t>
            </a:r>
            <a:br>
              <a:rPr lang="en-US" sz="2700" dirty="0"/>
            </a:br>
            <a:r>
              <a:rPr lang="en-US" sz="2700" dirty="0"/>
              <a:t>reptiles, fish</a:t>
            </a:r>
          </a:p>
          <a:p>
            <a:pPr marL="274320" indent="-274320">
              <a:spcBef>
                <a:spcPts val="300"/>
              </a:spcBef>
            </a:pPr>
            <a:r>
              <a:rPr lang="en-US" sz="2700" b="1" dirty="0"/>
              <a:t>Invertebrates</a:t>
            </a:r>
          </a:p>
          <a:p>
            <a:pPr marL="548640" lvl="1" indent="-274320">
              <a:spcBef>
                <a:spcPts val="300"/>
              </a:spcBef>
            </a:pPr>
            <a:r>
              <a:rPr lang="en-US" sz="2700" dirty="0"/>
              <a:t>Mollusks (clams, oysters, </a:t>
            </a:r>
            <a:br>
              <a:rPr lang="en-US" sz="2700" dirty="0"/>
            </a:br>
            <a:r>
              <a:rPr lang="en-US" sz="2700" dirty="0"/>
              <a:t>octopuses, squid, snails)</a:t>
            </a:r>
          </a:p>
          <a:p>
            <a:pPr marL="548640" lvl="1" indent="-274320">
              <a:spcBef>
                <a:spcPts val="300"/>
              </a:spcBef>
            </a:pPr>
            <a:r>
              <a:rPr lang="en-US" sz="2700" dirty="0"/>
              <a:t>Arthropods (centipedes, insects, </a:t>
            </a:r>
            <a:br>
              <a:rPr lang="en-US" sz="2700" dirty="0"/>
            </a:br>
            <a:r>
              <a:rPr lang="en-US" sz="2700" dirty="0"/>
              <a:t>spiders, scorpions, crabs, </a:t>
            </a:r>
            <a:br>
              <a:rPr lang="en-US" sz="2700" dirty="0"/>
            </a:br>
            <a:r>
              <a:rPr lang="en-US" sz="2700" dirty="0"/>
              <a:t>lobsters, shrimp)</a:t>
            </a:r>
          </a:p>
          <a:p>
            <a:pPr marL="548640" lvl="1" indent="-274320">
              <a:spcBef>
                <a:spcPts val="300"/>
              </a:spcBef>
            </a:pPr>
            <a:r>
              <a:rPr lang="en-US" sz="2700" dirty="0"/>
              <a:t>Annelids (earthworms, leeches)</a:t>
            </a:r>
          </a:p>
          <a:p>
            <a:pPr marL="548640" lvl="1" indent="-274320">
              <a:spcBef>
                <a:spcPts val="300"/>
              </a:spcBef>
            </a:pPr>
            <a:r>
              <a:rPr lang="en-US" sz="2700" dirty="0"/>
              <a:t>Sponges</a:t>
            </a:r>
          </a:p>
          <a:p>
            <a:pPr marL="548640" lvl="1" indent="-274320">
              <a:spcBef>
                <a:spcPts val="300"/>
              </a:spcBef>
            </a:pPr>
            <a:r>
              <a:rPr lang="en-US" sz="2700" dirty="0"/>
              <a:t>Jellyfish</a:t>
            </a:r>
          </a:p>
        </p:txBody>
      </p:sp>
      <p:sp>
        <p:nvSpPr>
          <p:cNvPr id="4" name="TextBox 3"/>
          <p:cNvSpPr txBox="1"/>
          <p:nvPr/>
        </p:nvSpPr>
        <p:spPr>
          <a:xfrm>
            <a:off x="7010400" y="1371600"/>
            <a:ext cx="1031051" cy="369332"/>
          </a:xfrm>
          <a:prstGeom prst="rect">
            <a:avLst/>
          </a:prstGeom>
          <a:noFill/>
        </p:spPr>
        <p:txBody>
          <a:bodyPr wrap="none" rtlCol="0">
            <a:spAutoFit/>
          </a:bodyPr>
          <a:lstStyle/>
          <a:p>
            <a:r>
              <a:rPr lang="en-US" b="1" dirty="0"/>
              <a:t>Sponge</a:t>
            </a:r>
          </a:p>
        </p:txBody>
      </p:sp>
      <p:sp>
        <p:nvSpPr>
          <p:cNvPr id="5" name="TextBox 4"/>
          <p:cNvSpPr txBox="1"/>
          <p:nvPr/>
        </p:nvSpPr>
        <p:spPr>
          <a:xfrm>
            <a:off x="7162800" y="4114800"/>
            <a:ext cx="671979" cy="369332"/>
          </a:xfrm>
          <a:prstGeom prst="rect">
            <a:avLst/>
          </a:prstGeom>
          <a:noFill/>
        </p:spPr>
        <p:txBody>
          <a:bodyPr wrap="none" rtlCol="0">
            <a:spAutoFit/>
          </a:bodyPr>
          <a:lstStyle/>
          <a:p>
            <a:r>
              <a:rPr lang="en-US" b="1" dirty="0"/>
              <a:t>Lion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545874"/>
            <a:ext cx="2667000" cy="170252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828800"/>
            <a:ext cx="2590800" cy="1828801"/>
          </a:xfrm>
          <a:prstGeom prst="rect">
            <a:avLst/>
          </a:prstGeom>
        </p:spPr>
      </p:pic>
      <p:sp>
        <p:nvSpPr>
          <p:cNvPr id="11" name="TextBox 10"/>
          <p:cNvSpPr txBox="1"/>
          <p:nvPr/>
        </p:nvSpPr>
        <p:spPr>
          <a:xfrm>
            <a:off x="7162800" y="3657600"/>
            <a:ext cx="1524000" cy="215444"/>
          </a:xfrm>
          <a:prstGeom prst="rect">
            <a:avLst/>
          </a:prstGeom>
          <a:noFill/>
        </p:spPr>
        <p:txBody>
          <a:bodyPr wrap="square" rtlCol="0">
            <a:spAutoFit/>
          </a:bodyPr>
          <a:lstStyle/>
          <a:p>
            <a:r>
              <a:rPr lang="en-US" sz="800" dirty="0">
                <a:solidFill>
                  <a:srgbClr val="003300"/>
                </a:solidFill>
                <a:latin typeface="Calibri" panose="020F0502020204030204" pitchFamily="34" charset="0"/>
                <a:cs typeface="Calibri" panose="020F0502020204030204" pitchFamily="34" charset="0"/>
              </a:rPr>
              <a:t>Photos courtesy of Pixabay.com</a:t>
            </a:r>
          </a:p>
        </p:txBody>
      </p:sp>
      <p:sp>
        <p:nvSpPr>
          <p:cNvPr id="12" name="TextBox 11"/>
          <p:cNvSpPr txBox="1"/>
          <p:nvPr/>
        </p:nvSpPr>
        <p:spPr>
          <a:xfrm>
            <a:off x="7315200" y="6248400"/>
            <a:ext cx="1524000" cy="215444"/>
          </a:xfrm>
          <a:prstGeom prst="rect">
            <a:avLst/>
          </a:prstGeom>
          <a:noFill/>
        </p:spPr>
        <p:txBody>
          <a:bodyPr wrap="square" rtlCol="0">
            <a:spAutoFit/>
          </a:bodyPr>
          <a:lstStyle/>
          <a:p>
            <a:r>
              <a:rPr lang="en-US" sz="800" dirty="0">
                <a:solidFill>
                  <a:srgbClr val="003300"/>
                </a:solidFill>
                <a:latin typeface="Calibri" panose="020F0502020204030204" pitchFamily="34" charset="0"/>
                <a:cs typeface="Calibri" panose="020F0502020204030204" pitchFamily="34" charset="0"/>
              </a:rPr>
              <a:t>Photos courtesy of Pixabay.com</a:t>
            </a:r>
          </a:p>
        </p:txBody>
      </p:sp>
    </p:spTree>
    <p:extLst>
      <p:ext uri="{BB962C8B-B14F-4D97-AF65-F5344CB8AC3E}">
        <p14:creationId xmlns:p14="http://schemas.microsoft.com/office/powerpoint/2010/main" val="227711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8077200" cy="990600"/>
          </a:xfrm>
        </p:spPr>
        <p:txBody>
          <a:bodyPr/>
          <a:lstStyle/>
          <a:p>
            <a:r>
              <a:rPr lang="en-US" dirty="0"/>
              <a:t>Key Characteristics of Plants</a:t>
            </a:r>
          </a:p>
        </p:txBody>
      </p:sp>
      <p:sp>
        <p:nvSpPr>
          <p:cNvPr id="3" name="Content Placeholder 2"/>
          <p:cNvSpPr>
            <a:spLocks noGrp="1"/>
          </p:cNvSpPr>
          <p:nvPr>
            <p:ph idx="1"/>
          </p:nvPr>
        </p:nvSpPr>
        <p:spPr>
          <a:xfrm>
            <a:off x="609600" y="1295400"/>
            <a:ext cx="8305800" cy="5029200"/>
          </a:xfrm>
        </p:spPr>
        <p:txBody>
          <a:bodyPr>
            <a:noAutofit/>
          </a:bodyPr>
          <a:lstStyle/>
          <a:p>
            <a:pPr marL="274320" indent="-274320"/>
            <a:r>
              <a:rPr lang="en-US" sz="2800" dirty="0"/>
              <a:t>Plants are multicellular living </a:t>
            </a:r>
            <a:br>
              <a:rPr lang="en-US" sz="2800" dirty="0"/>
            </a:br>
            <a:r>
              <a:rPr lang="en-US" sz="2800" dirty="0"/>
              <a:t>organisms typically growing in a </a:t>
            </a:r>
            <a:br>
              <a:rPr lang="en-US" sz="2800" dirty="0"/>
            </a:br>
            <a:r>
              <a:rPr lang="en-US" sz="2800" dirty="0"/>
              <a:t>permanent site, synthesizing </a:t>
            </a:r>
            <a:br>
              <a:rPr lang="en-US" sz="2800" dirty="0"/>
            </a:br>
            <a:r>
              <a:rPr lang="en-US" sz="2800" dirty="0"/>
              <a:t>nutrients in their leaves by </a:t>
            </a:r>
            <a:br>
              <a:rPr lang="en-US" sz="2800" dirty="0"/>
            </a:br>
            <a:r>
              <a:rPr lang="en-US" sz="2800" dirty="0"/>
              <a:t>photosynthesis.</a:t>
            </a:r>
          </a:p>
          <a:p>
            <a:pPr marL="274320" indent="-274320">
              <a:spcBef>
                <a:spcPts val="1200"/>
              </a:spcBef>
            </a:pPr>
            <a:r>
              <a:rPr lang="en-US" sz="2800" dirty="0"/>
              <a:t>Plants reproduce sexually and </a:t>
            </a:r>
            <a:br>
              <a:rPr lang="en-US" sz="2800" dirty="0"/>
            </a:br>
            <a:r>
              <a:rPr lang="en-US" sz="2800" dirty="0"/>
              <a:t>asexually. The great majority of </a:t>
            </a:r>
            <a:br>
              <a:rPr lang="en-US" sz="2800" dirty="0"/>
            </a:br>
            <a:r>
              <a:rPr lang="en-US" sz="2800" dirty="0"/>
              <a:t>plants are seed plants.</a:t>
            </a:r>
          </a:p>
          <a:p>
            <a:pPr marL="274320" indent="-274320">
              <a:spcBef>
                <a:spcPts val="1200"/>
              </a:spcBef>
            </a:pPr>
            <a:r>
              <a:rPr lang="en-US" sz="2800" dirty="0"/>
              <a:t>Green plants provide most of the </a:t>
            </a:r>
            <a:br>
              <a:rPr lang="en-US" sz="2800" dirty="0"/>
            </a:br>
            <a:r>
              <a:rPr lang="en-US" sz="2800" dirty="0"/>
              <a:t>world’s oxygen</a:t>
            </a:r>
            <a:r>
              <a:rPr lang="en-US" sz="2800" baseline="30000" dirty="0"/>
              <a:t> </a:t>
            </a:r>
            <a:r>
              <a:rPr lang="en-US" sz="2800" dirty="0"/>
              <a:t>and are the basis </a:t>
            </a:r>
            <a:br>
              <a:rPr lang="en-US" sz="2800" dirty="0"/>
            </a:br>
            <a:r>
              <a:rPr lang="en-US" sz="2800" dirty="0"/>
              <a:t>of most of Earth’s ecologies. </a:t>
            </a:r>
          </a:p>
        </p:txBody>
      </p:sp>
      <p:sp>
        <p:nvSpPr>
          <p:cNvPr id="5" name="TextBox 4"/>
          <p:cNvSpPr txBox="1"/>
          <p:nvPr/>
        </p:nvSpPr>
        <p:spPr>
          <a:xfrm>
            <a:off x="6629400" y="3962400"/>
            <a:ext cx="1774845" cy="369332"/>
          </a:xfrm>
          <a:prstGeom prst="rect">
            <a:avLst/>
          </a:prstGeom>
          <a:noFill/>
        </p:spPr>
        <p:txBody>
          <a:bodyPr wrap="none" rtlCol="0">
            <a:spAutoFit/>
          </a:bodyPr>
          <a:lstStyle/>
          <a:p>
            <a:r>
              <a:rPr lang="en-US" b="1" dirty="0"/>
              <a:t>Parasitic Plant</a:t>
            </a:r>
          </a:p>
        </p:txBody>
      </p:sp>
      <p:sp>
        <p:nvSpPr>
          <p:cNvPr id="6" name="TextBox 5"/>
          <p:cNvSpPr txBox="1"/>
          <p:nvPr/>
        </p:nvSpPr>
        <p:spPr>
          <a:xfrm>
            <a:off x="6705600" y="1295400"/>
            <a:ext cx="1364541" cy="369332"/>
          </a:xfrm>
          <a:prstGeom prst="rect">
            <a:avLst/>
          </a:prstGeom>
          <a:noFill/>
        </p:spPr>
        <p:txBody>
          <a:bodyPr wrap="none" rtlCol="0">
            <a:spAutoFit/>
          </a:bodyPr>
          <a:lstStyle/>
          <a:p>
            <a:r>
              <a:rPr lang="en-US" b="1" dirty="0"/>
              <a:t>Apple Tree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676400"/>
            <a:ext cx="2743200" cy="19055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343400"/>
            <a:ext cx="2705960" cy="1905573"/>
          </a:xfrm>
          <a:prstGeom prst="rect">
            <a:avLst/>
          </a:prstGeom>
        </p:spPr>
      </p:pic>
      <p:sp>
        <p:nvSpPr>
          <p:cNvPr id="13" name="TextBox 12">
            <a:extLst>
              <a:ext uri="{FF2B5EF4-FFF2-40B4-BE49-F238E27FC236}">
                <a16:creationId xmlns:a16="http://schemas.microsoft.com/office/drawing/2014/main" id="{27C81D16-CD6D-4F44-8A44-C190691CA75C}"/>
              </a:ext>
            </a:extLst>
          </p:cNvPr>
          <p:cNvSpPr txBox="1"/>
          <p:nvPr/>
        </p:nvSpPr>
        <p:spPr>
          <a:xfrm>
            <a:off x="7162800" y="3581400"/>
            <a:ext cx="1524000" cy="215444"/>
          </a:xfrm>
          <a:prstGeom prst="rect">
            <a:avLst/>
          </a:prstGeom>
          <a:noFill/>
        </p:spPr>
        <p:txBody>
          <a:bodyPr wrap="square" rtlCol="0">
            <a:spAutoFit/>
          </a:bodyPr>
          <a:lstStyle/>
          <a:p>
            <a:r>
              <a:rPr lang="en-US" sz="800" dirty="0">
                <a:solidFill>
                  <a:srgbClr val="003300"/>
                </a:solidFill>
                <a:latin typeface="Calibri" panose="020F0502020204030204" pitchFamily="34" charset="0"/>
                <a:cs typeface="Calibri" panose="020F0502020204030204" pitchFamily="34" charset="0"/>
              </a:rPr>
              <a:t>Photos courtesy of Pixabay.com</a:t>
            </a:r>
          </a:p>
        </p:txBody>
      </p:sp>
      <p:sp>
        <p:nvSpPr>
          <p:cNvPr id="14" name="TextBox 13">
            <a:extLst>
              <a:ext uri="{FF2B5EF4-FFF2-40B4-BE49-F238E27FC236}">
                <a16:creationId xmlns:a16="http://schemas.microsoft.com/office/drawing/2014/main" id="{ACE81B0E-BA1F-4E5B-924C-F38C8E3A1FC5}"/>
              </a:ext>
            </a:extLst>
          </p:cNvPr>
          <p:cNvSpPr txBox="1"/>
          <p:nvPr/>
        </p:nvSpPr>
        <p:spPr>
          <a:xfrm>
            <a:off x="7162800" y="6248400"/>
            <a:ext cx="1524000" cy="215444"/>
          </a:xfrm>
          <a:prstGeom prst="rect">
            <a:avLst/>
          </a:prstGeom>
          <a:noFill/>
        </p:spPr>
        <p:txBody>
          <a:bodyPr wrap="square" rtlCol="0">
            <a:spAutoFit/>
          </a:bodyPr>
          <a:lstStyle/>
          <a:p>
            <a:r>
              <a:rPr lang="en-US" sz="800" dirty="0">
                <a:solidFill>
                  <a:srgbClr val="003300"/>
                </a:solidFill>
                <a:latin typeface="Calibri" panose="020F0502020204030204" pitchFamily="34" charset="0"/>
                <a:cs typeface="Calibri" panose="020F0502020204030204" pitchFamily="34" charset="0"/>
              </a:rPr>
              <a:t>Photos courtesy of Pixabay.com</a:t>
            </a:r>
          </a:p>
        </p:txBody>
      </p:sp>
    </p:spTree>
    <p:extLst>
      <p:ext uri="{BB962C8B-B14F-4D97-AF65-F5344CB8AC3E}">
        <p14:creationId xmlns:p14="http://schemas.microsoft.com/office/powerpoint/2010/main" val="22691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642F62-08B9-4C54-B18B-F915C0684705}"/>
              </a:ext>
            </a:extLst>
          </p:cNvPr>
          <p:cNvSpPr/>
          <p:nvPr/>
        </p:nvSpPr>
        <p:spPr>
          <a:xfrm>
            <a:off x="6886438" y="2561885"/>
            <a:ext cx="2056588" cy="1899136"/>
          </a:xfrm>
          <a:prstGeom prst="rect">
            <a:avLst/>
          </a:prstGeom>
          <a:solidFill>
            <a:srgbClr val="000000"/>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26" r="1531"/>
          <a:stretch/>
        </p:blipFill>
        <p:spPr bwMode="auto">
          <a:xfrm>
            <a:off x="7141437" y="4798122"/>
            <a:ext cx="1822392" cy="167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460" r="8544"/>
          <a:stretch/>
        </p:blipFill>
        <p:spPr>
          <a:xfrm>
            <a:off x="242560" y="2561885"/>
            <a:ext cx="2235008" cy="1883525"/>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r="19648"/>
          <a:stretch/>
        </p:blipFill>
        <p:spPr>
          <a:xfrm>
            <a:off x="2600153" y="2567989"/>
            <a:ext cx="2266372" cy="1877421"/>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949" r="34475"/>
          <a:stretch/>
        </p:blipFill>
        <p:spPr>
          <a:xfrm>
            <a:off x="5010903" y="2560604"/>
            <a:ext cx="1740699" cy="1886085"/>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2085" r="1347"/>
          <a:stretch/>
        </p:blipFill>
        <p:spPr>
          <a:xfrm>
            <a:off x="1700684" y="4791784"/>
            <a:ext cx="1934790" cy="1678878"/>
          </a:xfrm>
          <a:prstGeom prst="rect">
            <a:avLst/>
          </a:prstGeom>
        </p:spPr>
      </p:pic>
      <p:sp>
        <p:nvSpPr>
          <p:cNvPr id="29" name="TextBox 28"/>
          <p:cNvSpPr txBox="1"/>
          <p:nvPr/>
        </p:nvSpPr>
        <p:spPr>
          <a:xfrm>
            <a:off x="1647512" y="6447074"/>
            <a:ext cx="1996057"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Peter Woodard/ </a:t>
            </a:r>
          </a:p>
          <a:p>
            <a:pPr algn="r"/>
            <a:r>
              <a:rPr lang="en-US" sz="800" dirty="0">
                <a:solidFill>
                  <a:srgbClr val="000000"/>
                </a:solidFill>
                <a:latin typeface="Calibri" panose="020F0502020204030204" pitchFamily="34" charset="0"/>
                <a:cs typeface="Calibri" panose="020F0502020204030204" pitchFamily="34" charset="0"/>
              </a:rPr>
              <a:t>Wikimedia Commons</a:t>
            </a: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r="14686"/>
          <a:stretch/>
        </p:blipFill>
        <p:spPr>
          <a:xfrm>
            <a:off x="3733308" y="4791784"/>
            <a:ext cx="1924483" cy="1691820"/>
          </a:xfrm>
          <a:prstGeom prst="rect">
            <a:avLst/>
          </a:prstGeom>
        </p:spPr>
      </p:pic>
      <p:sp>
        <p:nvSpPr>
          <p:cNvPr id="28" name="TextBox 27"/>
          <p:cNvSpPr txBox="1"/>
          <p:nvPr/>
        </p:nvSpPr>
        <p:spPr>
          <a:xfrm>
            <a:off x="4203547" y="6485369"/>
            <a:ext cx="1454244"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Lairich Rig/</a:t>
            </a:r>
          </a:p>
          <a:p>
            <a:pPr algn="r"/>
            <a:r>
              <a:rPr lang="en-US" sz="800" dirty="0">
                <a:solidFill>
                  <a:srgbClr val="000000"/>
                </a:solidFill>
                <a:latin typeface="Calibri" panose="020F0502020204030204" pitchFamily="34" charset="0"/>
                <a:cs typeface="Calibri" panose="020F0502020204030204" pitchFamily="34" charset="0"/>
              </a:rPr>
              <a:t> Wikimedia Commons</a:t>
            </a: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9641" y="4798123"/>
            <a:ext cx="1259946" cy="1678878"/>
          </a:xfrm>
          <a:prstGeom prst="rect">
            <a:avLst/>
          </a:prstGeom>
        </p:spPr>
      </p:pic>
      <p:sp>
        <p:nvSpPr>
          <p:cNvPr id="30" name="TextBox 29"/>
          <p:cNvSpPr txBox="1"/>
          <p:nvPr/>
        </p:nvSpPr>
        <p:spPr>
          <a:xfrm>
            <a:off x="5621712" y="6470077"/>
            <a:ext cx="1555803"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Eric Guinther/ Wikimedia Commons</a:t>
            </a:r>
          </a:p>
        </p:txBody>
      </p:sp>
      <p:sp>
        <p:nvSpPr>
          <p:cNvPr id="31" name="TextBox 30"/>
          <p:cNvSpPr txBox="1"/>
          <p:nvPr/>
        </p:nvSpPr>
        <p:spPr>
          <a:xfrm>
            <a:off x="7177515" y="6465312"/>
            <a:ext cx="1820645"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Kristian Peters/ Wikimedia Commons</a:t>
            </a:r>
          </a:p>
        </p:txBody>
      </p:sp>
      <p:pic>
        <p:nvPicPr>
          <p:cNvPr id="32" name="Picture 31"/>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716" r="10536"/>
          <a:stretch/>
        </p:blipFill>
        <p:spPr bwMode="auto">
          <a:xfrm>
            <a:off x="175535" y="4796019"/>
            <a:ext cx="1441225" cy="16844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3476" y="6483604"/>
            <a:ext cx="1731308"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Photograph by Derek Ramsey/ Wikimedia Commons</a:t>
            </a:r>
          </a:p>
        </p:txBody>
      </p:sp>
      <p:sp>
        <p:nvSpPr>
          <p:cNvPr id="21" name="TextBox 20"/>
          <p:cNvSpPr txBox="1"/>
          <p:nvPr/>
        </p:nvSpPr>
        <p:spPr>
          <a:xfrm>
            <a:off x="7038186" y="4417368"/>
            <a:ext cx="1749922" cy="461665"/>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Photograph by Muhammad Mahdi Karim / Wikimedia Commons</a:t>
            </a:r>
          </a:p>
          <a:p>
            <a:pPr algn="r"/>
            <a:endParaRPr lang="en-US" sz="800" dirty="0">
              <a:solidFill>
                <a:srgbClr val="000000"/>
              </a:solidFill>
              <a:latin typeface="Calibri" panose="020F0502020204030204" pitchFamily="34" charset="0"/>
              <a:cs typeface="Calibri" panose="020F0502020204030204" pitchFamily="34" charset="0"/>
            </a:endParaRPr>
          </a:p>
        </p:txBody>
      </p:sp>
      <p:pic>
        <p:nvPicPr>
          <p:cNvPr id="33" name="Picture 4">
            <a:extLst>
              <a:ext uri="{FF2B5EF4-FFF2-40B4-BE49-F238E27FC236}">
                <a16:creationId xmlns:a16="http://schemas.microsoft.com/office/drawing/2014/main" id="{91A3D489-4ABC-4C00-9D84-17C4AC95DED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9838"/>
          <a:stretch/>
        </p:blipFill>
        <p:spPr bwMode="auto">
          <a:xfrm>
            <a:off x="7456665" y="2565685"/>
            <a:ext cx="946635" cy="189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a:extLst>
              <a:ext uri="{FF2B5EF4-FFF2-40B4-BE49-F238E27FC236}">
                <a16:creationId xmlns:a16="http://schemas.microsoft.com/office/drawing/2014/main" id="{789F05EF-074E-4D22-8A20-FFECB514AE87}"/>
              </a:ext>
            </a:extLst>
          </p:cNvPr>
          <p:cNvSpPr txBox="1"/>
          <p:nvPr/>
        </p:nvSpPr>
        <p:spPr>
          <a:xfrm>
            <a:off x="189388" y="4404227"/>
            <a:ext cx="2357593"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IvoShandor/ Wikimedia Commons</a:t>
            </a:r>
          </a:p>
        </p:txBody>
      </p:sp>
      <p:sp>
        <p:nvSpPr>
          <p:cNvPr id="35" name="TextBox 34">
            <a:extLst>
              <a:ext uri="{FF2B5EF4-FFF2-40B4-BE49-F238E27FC236}">
                <a16:creationId xmlns:a16="http://schemas.microsoft.com/office/drawing/2014/main" id="{C765062D-1CB1-4027-B4E4-EB2CF22CA788}"/>
              </a:ext>
            </a:extLst>
          </p:cNvPr>
          <p:cNvSpPr txBox="1"/>
          <p:nvPr/>
        </p:nvSpPr>
        <p:spPr>
          <a:xfrm>
            <a:off x="2565737" y="4391203"/>
            <a:ext cx="2357593" cy="21544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Wikimedia Commons</a:t>
            </a:r>
          </a:p>
        </p:txBody>
      </p:sp>
      <p:sp>
        <p:nvSpPr>
          <p:cNvPr id="36" name="TextBox 35">
            <a:extLst>
              <a:ext uri="{FF2B5EF4-FFF2-40B4-BE49-F238E27FC236}">
                <a16:creationId xmlns:a16="http://schemas.microsoft.com/office/drawing/2014/main" id="{7F860EBD-26FA-4390-B7D1-78F77C6ED310}"/>
              </a:ext>
            </a:extLst>
          </p:cNvPr>
          <p:cNvSpPr txBox="1"/>
          <p:nvPr/>
        </p:nvSpPr>
        <p:spPr>
          <a:xfrm>
            <a:off x="4384467" y="4397700"/>
            <a:ext cx="2357593" cy="338554"/>
          </a:xfrm>
          <a:prstGeom prst="rect">
            <a:avLst/>
          </a:prstGeom>
          <a:noFill/>
        </p:spPr>
        <p:txBody>
          <a:bodyPr wrap="square" rtlCol="0">
            <a:spAutoFit/>
          </a:bodyPr>
          <a:lstStyle/>
          <a:p>
            <a:pPr algn="r"/>
            <a:r>
              <a:rPr lang="en-US" sz="800" dirty="0">
                <a:solidFill>
                  <a:srgbClr val="000000"/>
                </a:solidFill>
                <a:latin typeface="Calibri" panose="020F0502020204030204" pitchFamily="34" charset="0"/>
                <a:cs typeface="Calibri" panose="020F0502020204030204" pitchFamily="34" charset="0"/>
              </a:rPr>
              <a:t>Photo courtesy of Sanjay ach/ </a:t>
            </a:r>
          </a:p>
          <a:p>
            <a:pPr algn="r"/>
            <a:r>
              <a:rPr lang="en-US" sz="800" dirty="0">
                <a:solidFill>
                  <a:srgbClr val="000000"/>
                </a:solidFill>
                <a:latin typeface="Calibri" panose="020F0502020204030204" pitchFamily="34" charset="0"/>
                <a:cs typeface="Calibri" panose="020F0502020204030204" pitchFamily="34" charset="0"/>
              </a:rPr>
              <a:t>Wikimedia Commons</a:t>
            </a:r>
          </a:p>
        </p:txBody>
      </p:sp>
      <p:sp>
        <p:nvSpPr>
          <p:cNvPr id="11" name="TextBox 10"/>
          <p:cNvSpPr txBox="1"/>
          <p:nvPr/>
        </p:nvSpPr>
        <p:spPr>
          <a:xfrm>
            <a:off x="817921" y="4053618"/>
            <a:ext cx="979755" cy="369332"/>
          </a:xfrm>
          <a:prstGeom prst="rect">
            <a:avLst/>
          </a:prstGeom>
          <a:noFill/>
        </p:spPr>
        <p:txBody>
          <a:bodyPr wrap="none" rtlCol="0">
            <a:spAutoFit/>
          </a:bodyPr>
          <a:lstStyle/>
          <a:p>
            <a:r>
              <a:rPr lang="en-US" dirty="0">
                <a:solidFill>
                  <a:srgbClr val="FFFF00"/>
                </a:solidFill>
              </a:rPr>
              <a:t>Mosses</a:t>
            </a:r>
          </a:p>
        </p:txBody>
      </p:sp>
      <p:sp>
        <p:nvSpPr>
          <p:cNvPr id="5" name="TextBox 4"/>
          <p:cNvSpPr txBox="1"/>
          <p:nvPr/>
        </p:nvSpPr>
        <p:spPr>
          <a:xfrm>
            <a:off x="3269146" y="4053618"/>
            <a:ext cx="1043876" cy="369332"/>
          </a:xfrm>
          <a:prstGeom prst="rect">
            <a:avLst/>
          </a:prstGeom>
          <a:noFill/>
        </p:spPr>
        <p:txBody>
          <a:bodyPr wrap="none" rtlCol="0">
            <a:spAutoFit/>
          </a:bodyPr>
          <a:lstStyle/>
          <a:p>
            <a:r>
              <a:rPr lang="en-US" dirty="0">
                <a:solidFill>
                  <a:srgbClr val="FFFF00"/>
                </a:solidFill>
              </a:rPr>
              <a:t>Conifers</a:t>
            </a:r>
          </a:p>
        </p:txBody>
      </p:sp>
      <p:sp>
        <p:nvSpPr>
          <p:cNvPr id="6" name="TextBox 5"/>
          <p:cNvSpPr txBox="1"/>
          <p:nvPr/>
        </p:nvSpPr>
        <p:spPr>
          <a:xfrm>
            <a:off x="5496278" y="4056067"/>
            <a:ext cx="774571" cy="369332"/>
          </a:xfrm>
          <a:prstGeom prst="rect">
            <a:avLst/>
          </a:prstGeom>
          <a:noFill/>
        </p:spPr>
        <p:txBody>
          <a:bodyPr wrap="none" rtlCol="0">
            <a:spAutoFit/>
          </a:bodyPr>
          <a:lstStyle/>
          <a:p>
            <a:r>
              <a:rPr lang="en-US" dirty="0">
                <a:solidFill>
                  <a:srgbClr val="FFFF00"/>
                </a:solidFill>
              </a:rPr>
              <a:t>Ferns</a:t>
            </a:r>
          </a:p>
        </p:txBody>
      </p:sp>
      <p:sp>
        <p:nvSpPr>
          <p:cNvPr id="9" name="TextBox 8"/>
          <p:cNvSpPr txBox="1"/>
          <p:nvPr/>
        </p:nvSpPr>
        <p:spPr>
          <a:xfrm>
            <a:off x="2092190" y="6077742"/>
            <a:ext cx="1236236" cy="369332"/>
          </a:xfrm>
          <a:prstGeom prst="rect">
            <a:avLst/>
          </a:prstGeom>
          <a:noFill/>
        </p:spPr>
        <p:txBody>
          <a:bodyPr wrap="none" rtlCol="0">
            <a:spAutoFit/>
          </a:bodyPr>
          <a:lstStyle/>
          <a:p>
            <a:r>
              <a:rPr lang="en-US" dirty="0">
                <a:solidFill>
                  <a:srgbClr val="FFFF00"/>
                </a:solidFill>
              </a:rPr>
              <a:t>Hornworts</a:t>
            </a:r>
          </a:p>
        </p:txBody>
      </p:sp>
      <p:sp>
        <p:nvSpPr>
          <p:cNvPr id="10" name="TextBox 9"/>
          <p:cNvSpPr txBox="1"/>
          <p:nvPr/>
        </p:nvSpPr>
        <p:spPr>
          <a:xfrm>
            <a:off x="4162205" y="6084080"/>
            <a:ext cx="1236236" cy="369332"/>
          </a:xfrm>
          <a:prstGeom prst="rect">
            <a:avLst/>
          </a:prstGeom>
          <a:noFill/>
        </p:spPr>
        <p:txBody>
          <a:bodyPr wrap="none" rtlCol="0">
            <a:spAutoFit/>
          </a:bodyPr>
          <a:lstStyle/>
          <a:p>
            <a:r>
              <a:rPr lang="en-US" dirty="0">
                <a:solidFill>
                  <a:srgbClr val="FFFF00"/>
                </a:solidFill>
              </a:rPr>
              <a:t>Liverworts</a:t>
            </a:r>
          </a:p>
        </p:txBody>
      </p:sp>
      <p:sp>
        <p:nvSpPr>
          <p:cNvPr id="8" name="TextBox 7"/>
          <p:cNvSpPr txBox="1"/>
          <p:nvPr/>
        </p:nvSpPr>
        <p:spPr>
          <a:xfrm>
            <a:off x="5657791" y="6094904"/>
            <a:ext cx="1454244" cy="369332"/>
          </a:xfrm>
          <a:prstGeom prst="rect">
            <a:avLst/>
          </a:prstGeom>
          <a:noFill/>
        </p:spPr>
        <p:txBody>
          <a:bodyPr wrap="none" rtlCol="0">
            <a:spAutoFit/>
          </a:bodyPr>
          <a:lstStyle/>
          <a:p>
            <a:r>
              <a:rPr lang="en-US" dirty="0" err="1">
                <a:solidFill>
                  <a:srgbClr val="FFFF00"/>
                </a:solidFill>
              </a:rPr>
              <a:t>Clubmosses</a:t>
            </a:r>
            <a:endParaRPr lang="en-US" dirty="0">
              <a:solidFill>
                <a:srgbClr val="FFFF00"/>
              </a:solidFill>
            </a:endParaRPr>
          </a:p>
        </p:txBody>
      </p:sp>
      <p:sp>
        <p:nvSpPr>
          <p:cNvPr id="12" name="TextBox 11"/>
          <p:cNvSpPr txBox="1"/>
          <p:nvPr/>
        </p:nvSpPr>
        <p:spPr>
          <a:xfrm>
            <a:off x="7339300" y="6091632"/>
            <a:ext cx="1467133" cy="369332"/>
          </a:xfrm>
          <a:prstGeom prst="rect">
            <a:avLst/>
          </a:prstGeom>
          <a:noFill/>
        </p:spPr>
        <p:txBody>
          <a:bodyPr wrap="none" rtlCol="0">
            <a:spAutoFit/>
          </a:bodyPr>
          <a:lstStyle/>
          <a:p>
            <a:r>
              <a:rPr lang="en-US" dirty="0">
                <a:solidFill>
                  <a:srgbClr val="FFFF00"/>
                </a:solidFill>
              </a:rPr>
              <a:t>Green Algae</a:t>
            </a:r>
          </a:p>
        </p:txBody>
      </p:sp>
      <p:sp>
        <p:nvSpPr>
          <p:cNvPr id="4" name="TextBox 3"/>
          <p:cNvSpPr txBox="1"/>
          <p:nvPr/>
        </p:nvSpPr>
        <p:spPr>
          <a:xfrm>
            <a:off x="289511" y="5829935"/>
            <a:ext cx="1249060" cy="646331"/>
          </a:xfrm>
          <a:prstGeom prst="rect">
            <a:avLst/>
          </a:prstGeom>
          <a:noFill/>
        </p:spPr>
        <p:txBody>
          <a:bodyPr wrap="none" rtlCol="0">
            <a:spAutoFit/>
          </a:bodyPr>
          <a:lstStyle/>
          <a:p>
            <a:pPr algn="ctr"/>
            <a:r>
              <a:rPr lang="en-US" dirty="0">
                <a:solidFill>
                  <a:srgbClr val="FFFF00"/>
                </a:solidFill>
              </a:rPr>
              <a:t>Flowering </a:t>
            </a:r>
          </a:p>
          <a:p>
            <a:pPr algn="ctr"/>
            <a:r>
              <a:rPr lang="en-US" dirty="0">
                <a:solidFill>
                  <a:srgbClr val="FFFF00"/>
                </a:solidFill>
              </a:rPr>
              <a:t>plants</a:t>
            </a:r>
          </a:p>
        </p:txBody>
      </p:sp>
      <p:sp>
        <p:nvSpPr>
          <p:cNvPr id="37" name="Title 1">
            <a:extLst>
              <a:ext uri="{FF2B5EF4-FFF2-40B4-BE49-F238E27FC236}">
                <a16:creationId xmlns:a16="http://schemas.microsoft.com/office/drawing/2014/main" id="{F3EA400E-B36A-43C1-BA8F-DE34C617AB46}"/>
              </a:ext>
            </a:extLst>
          </p:cNvPr>
          <p:cNvSpPr>
            <a:spLocks noGrp="1"/>
          </p:cNvSpPr>
          <p:nvPr>
            <p:ph type="title"/>
          </p:nvPr>
        </p:nvSpPr>
        <p:spPr>
          <a:xfrm>
            <a:off x="609600" y="381000"/>
            <a:ext cx="5582070" cy="914400"/>
          </a:xfrm>
        </p:spPr>
        <p:txBody>
          <a:bodyPr/>
          <a:lstStyle/>
          <a:p>
            <a:r>
              <a:rPr lang="en-US" dirty="0"/>
              <a:t>Types of Plants</a:t>
            </a:r>
          </a:p>
        </p:txBody>
      </p:sp>
      <p:sp>
        <p:nvSpPr>
          <p:cNvPr id="38" name="Content Placeholder 2">
            <a:extLst>
              <a:ext uri="{FF2B5EF4-FFF2-40B4-BE49-F238E27FC236}">
                <a16:creationId xmlns:a16="http://schemas.microsoft.com/office/drawing/2014/main" id="{F18D9F1C-AF7D-4C77-BBA5-FB9F5F168CDE}"/>
              </a:ext>
            </a:extLst>
          </p:cNvPr>
          <p:cNvSpPr>
            <a:spLocks noGrp="1"/>
          </p:cNvSpPr>
          <p:nvPr>
            <p:ph idx="1"/>
          </p:nvPr>
        </p:nvSpPr>
        <p:spPr>
          <a:xfrm>
            <a:off x="685800" y="1219200"/>
            <a:ext cx="8001000" cy="990600"/>
          </a:xfrm>
        </p:spPr>
        <p:txBody>
          <a:bodyPr>
            <a:noAutofit/>
          </a:bodyPr>
          <a:lstStyle/>
          <a:p>
            <a:pPr marL="0" indent="0">
              <a:buNone/>
            </a:pPr>
            <a:r>
              <a:rPr lang="en-US" sz="3200" b="1" dirty="0"/>
              <a:t>Plants </a:t>
            </a:r>
            <a:r>
              <a:rPr lang="en-US" sz="3200" dirty="0"/>
              <a:t>are multicellular eukaryotes (with a membrane-bound nucleus).</a:t>
            </a:r>
          </a:p>
        </p:txBody>
      </p:sp>
      <p:sp>
        <p:nvSpPr>
          <p:cNvPr id="40" name="TextBox 39">
            <a:extLst>
              <a:ext uri="{FF2B5EF4-FFF2-40B4-BE49-F238E27FC236}">
                <a16:creationId xmlns:a16="http://schemas.microsoft.com/office/drawing/2014/main" id="{4E8D3169-2150-4D26-A263-6AD9F9E9FD88}"/>
              </a:ext>
            </a:extLst>
          </p:cNvPr>
          <p:cNvSpPr txBox="1"/>
          <p:nvPr/>
        </p:nvSpPr>
        <p:spPr>
          <a:xfrm>
            <a:off x="7047728" y="3906801"/>
            <a:ext cx="1822392" cy="538609"/>
          </a:xfrm>
          <a:prstGeom prst="rect">
            <a:avLst/>
          </a:prstGeom>
          <a:noFill/>
        </p:spPr>
        <p:txBody>
          <a:bodyPr wrap="square" rtlCol="0">
            <a:spAutoFit/>
          </a:bodyPr>
          <a:lstStyle/>
          <a:p>
            <a:r>
              <a:rPr lang="en-US" b="1" dirty="0">
                <a:solidFill>
                  <a:srgbClr val="FFFF00"/>
                </a:solidFill>
              </a:rPr>
              <a:t>Gymnosperms </a:t>
            </a:r>
            <a:r>
              <a:rPr lang="en-US" sz="1100" b="1" dirty="0">
                <a:solidFill>
                  <a:srgbClr val="FFFF00"/>
                </a:solidFill>
              </a:rPr>
              <a:t>Seed producing plants</a:t>
            </a:r>
          </a:p>
        </p:txBody>
      </p:sp>
    </p:spTree>
    <p:extLst>
      <p:ext uri="{BB962C8B-B14F-4D97-AF65-F5344CB8AC3E}">
        <p14:creationId xmlns:p14="http://schemas.microsoft.com/office/powerpoint/2010/main" val="1559100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Where Do Plants and Animals Fit?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4000"/>
            <a:ext cx="8001000" cy="5000625"/>
          </a:xfrm>
          <a:prstGeom prst="rect">
            <a:avLst/>
          </a:prstGeom>
        </p:spPr>
      </p:pic>
      <p:sp>
        <p:nvSpPr>
          <p:cNvPr id="4" name="TextBox 3"/>
          <p:cNvSpPr txBox="1"/>
          <p:nvPr/>
        </p:nvSpPr>
        <p:spPr>
          <a:xfrm>
            <a:off x="6324600" y="6248400"/>
            <a:ext cx="2057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Eric Gaba/Wikimedia Commons</a:t>
            </a:r>
          </a:p>
        </p:txBody>
      </p:sp>
    </p:spTree>
    <p:extLst>
      <p:ext uri="{BB962C8B-B14F-4D97-AF65-F5344CB8AC3E}">
        <p14:creationId xmlns:p14="http://schemas.microsoft.com/office/powerpoint/2010/main" val="1321538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00" y="3429000"/>
            <a:ext cx="3687503" cy="3352800"/>
          </a:xfrm>
          <a:prstGeom prst="rect">
            <a:avLst/>
          </a:prstGeom>
        </p:spPr>
      </p:pic>
      <p:sp>
        <p:nvSpPr>
          <p:cNvPr id="2" name="Title 1"/>
          <p:cNvSpPr>
            <a:spLocks noGrp="1"/>
          </p:cNvSpPr>
          <p:nvPr>
            <p:ph type="title"/>
          </p:nvPr>
        </p:nvSpPr>
        <p:spPr>
          <a:xfrm>
            <a:off x="609600" y="533400"/>
            <a:ext cx="8229600" cy="563562"/>
          </a:xfrm>
        </p:spPr>
        <p:txBody>
          <a:bodyPr>
            <a:noAutofit/>
          </a:bodyPr>
          <a:lstStyle/>
          <a:p>
            <a:r>
              <a:rPr lang="en-US" dirty="0"/>
              <a:t>Living Things Are Made Up of Cells</a:t>
            </a:r>
          </a:p>
        </p:txBody>
      </p:sp>
      <p:pic>
        <p:nvPicPr>
          <p:cNvPr id="4" name="Picture 4" descr="http://upload.wikimedia.org/wikipedia/commons/thumb/5/5a/Average_prokaryote_cell-_en.svg/494px-Average_prokaryote_cell-_en.svg.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990600"/>
            <a:ext cx="299644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791200" y="1447800"/>
            <a:ext cx="1496692" cy="707886"/>
          </a:xfrm>
          <a:prstGeom prst="rect">
            <a:avLst/>
          </a:prstGeom>
          <a:noFill/>
          <a:ln>
            <a:solidFill>
              <a:schemeClr val="tx1"/>
            </a:solidFill>
          </a:ln>
        </p:spPr>
        <p:txBody>
          <a:bodyPr wrap="square" rtlCol="0">
            <a:spAutoFit/>
          </a:bodyPr>
          <a:lstStyle/>
          <a:p>
            <a:pPr algn="ctr"/>
            <a:r>
              <a:rPr lang="en-US" sz="2000" b="1" dirty="0"/>
              <a:t>Bacterial</a:t>
            </a:r>
          </a:p>
          <a:p>
            <a:pPr algn="ctr"/>
            <a:r>
              <a:rPr lang="en-US" sz="2000" b="1" dirty="0"/>
              <a:t>Cell</a:t>
            </a:r>
          </a:p>
        </p:txBody>
      </p:sp>
      <p:sp>
        <p:nvSpPr>
          <p:cNvPr id="9" name="TextBox 8"/>
          <p:cNvSpPr txBox="1"/>
          <p:nvPr/>
        </p:nvSpPr>
        <p:spPr>
          <a:xfrm>
            <a:off x="609600" y="2971800"/>
            <a:ext cx="1752600" cy="400110"/>
          </a:xfrm>
          <a:prstGeom prst="rect">
            <a:avLst/>
          </a:prstGeom>
          <a:solidFill>
            <a:schemeClr val="bg1"/>
          </a:solidFill>
          <a:ln>
            <a:solidFill>
              <a:schemeClr val="tx1"/>
            </a:solidFill>
          </a:ln>
        </p:spPr>
        <p:txBody>
          <a:bodyPr wrap="square" rtlCol="0">
            <a:spAutoFit/>
          </a:bodyPr>
          <a:lstStyle/>
          <a:p>
            <a:pPr algn="ctr"/>
            <a:r>
              <a:rPr lang="en-US" sz="2000" b="1" dirty="0"/>
              <a:t>Animal Cell</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258" y="3605734"/>
            <a:ext cx="4754490" cy="2977628"/>
          </a:xfrm>
          <a:prstGeom prst="rect">
            <a:avLst/>
          </a:prstGeom>
        </p:spPr>
      </p:pic>
      <p:sp>
        <p:nvSpPr>
          <p:cNvPr id="11" name="TextBox 10"/>
          <p:cNvSpPr txBox="1"/>
          <p:nvPr/>
        </p:nvSpPr>
        <p:spPr>
          <a:xfrm>
            <a:off x="4419600" y="3276600"/>
            <a:ext cx="1372921"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Pixabay.com</a:t>
            </a:r>
          </a:p>
        </p:txBody>
      </p:sp>
      <p:sp>
        <p:nvSpPr>
          <p:cNvPr id="12" name="TextBox 11"/>
          <p:cNvSpPr txBox="1"/>
          <p:nvPr/>
        </p:nvSpPr>
        <p:spPr>
          <a:xfrm>
            <a:off x="3505200" y="6400800"/>
            <a:ext cx="1233279"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Wikia.com</a:t>
            </a:r>
          </a:p>
        </p:txBody>
      </p:sp>
      <p:sp>
        <p:nvSpPr>
          <p:cNvPr id="13" name="TextBox 12"/>
          <p:cNvSpPr txBox="1"/>
          <p:nvPr/>
        </p:nvSpPr>
        <p:spPr>
          <a:xfrm>
            <a:off x="6858000" y="6400800"/>
            <a:ext cx="159973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Stock.Adobe.com</a:t>
            </a:r>
          </a:p>
        </p:txBody>
      </p:sp>
      <p:sp>
        <p:nvSpPr>
          <p:cNvPr id="8" name="TextBox 7"/>
          <p:cNvSpPr txBox="1"/>
          <p:nvPr/>
        </p:nvSpPr>
        <p:spPr>
          <a:xfrm>
            <a:off x="5943600" y="3505200"/>
            <a:ext cx="1752600" cy="400110"/>
          </a:xfrm>
          <a:prstGeom prst="rect">
            <a:avLst/>
          </a:prstGeom>
          <a:solidFill>
            <a:schemeClr val="bg1"/>
          </a:solidFill>
          <a:ln>
            <a:solidFill>
              <a:schemeClr val="tx1"/>
            </a:solidFill>
          </a:ln>
        </p:spPr>
        <p:txBody>
          <a:bodyPr wrap="square" rtlCol="0">
            <a:spAutoFit/>
          </a:bodyPr>
          <a:lstStyle/>
          <a:p>
            <a:pPr algn="ctr"/>
            <a:r>
              <a:rPr lang="en-US" sz="2000" b="1" dirty="0"/>
              <a:t>Plant Cell</a:t>
            </a:r>
          </a:p>
        </p:txBody>
      </p:sp>
    </p:spTree>
    <p:extLst>
      <p:ext uri="{BB962C8B-B14F-4D97-AF65-F5344CB8AC3E}">
        <p14:creationId xmlns:p14="http://schemas.microsoft.com/office/powerpoint/2010/main" val="3948607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a:extLst>
              <a:ext uri="{FF2B5EF4-FFF2-40B4-BE49-F238E27FC236}">
                <a16:creationId xmlns:a16="http://schemas.microsoft.com/office/drawing/2014/main" id="{E3F1A0FC-30FD-43A9-B291-B277BED9FCFF}"/>
              </a:ext>
            </a:extLst>
          </p:cNvPr>
          <p:cNvSpPr>
            <a:spLocks noGrp="1"/>
          </p:cNvSpPr>
          <p:nvPr>
            <p:ph type="title"/>
          </p:nvPr>
        </p:nvSpPr>
        <p:spPr>
          <a:xfrm>
            <a:off x="609600" y="457200"/>
            <a:ext cx="8077200" cy="990600"/>
          </a:xfrm>
        </p:spPr>
        <p:txBody>
          <a:bodyPr>
            <a:normAutofit/>
          </a:bodyPr>
          <a:lstStyle/>
          <a:p>
            <a:r>
              <a:rPr lang="en-US" sz="3800" dirty="0"/>
              <a:t>Summarize: Animal and Plant Cells</a:t>
            </a:r>
          </a:p>
        </p:txBody>
      </p:sp>
      <p:grpSp>
        <p:nvGrpSpPr>
          <p:cNvPr id="2" name="Group 10">
            <a:extLst>
              <a:ext uri="{FF2B5EF4-FFF2-40B4-BE49-F238E27FC236}">
                <a16:creationId xmlns:a16="http://schemas.microsoft.com/office/drawing/2014/main" id="{BFB48F9C-3B49-49DF-9BE6-7459A9651D97}"/>
              </a:ext>
            </a:extLst>
          </p:cNvPr>
          <p:cNvGrpSpPr/>
          <p:nvPr/>
        </p:nvGrpSpPr>
        <p:grpSpPr>
          <a:xfrm>
            <a:off x="4020008" y="2776362"/>
            <a:ext cx="5123992" cy="3269264"/>
            <a:chOff x="4020008" y="2776362"/>
            <a:chExt cx="5123992" cy="3269264"/>
          </a:xfrm>
        </p:grpSpPr>
        <p:pic>
          <p:nvPicPr>
            <p:cNvPr id="105" name="Content Placeholder 3">
              <a:extLst>
                <a:ext uri="{FF2B5EF4-FFF2-40B4-BE49-F238E27FC236}">
                  <a16:creationId xmlns:a16="http://schemas.microsoft.com/office/drawing/2014/main" id="{9A1CFC59-8060-4669-9C78-B7B1AD749D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20008" y="2836588"/>
              <a:ext cx="5123992" cy="320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TextBox 106">
              <a:extLst>
                <a:ext uri="{FF2B5EF4-FFF2-40B4-BE49-F238E27FC236}">
                  <a16:creationId xmlns:a16="http://schemas.microsoft.com/office/drawing/2014/main" id="{2330F43D-2CAC-47F8-989F-A3C9DBA51F5A}"/>
                </a:ext>
              </a:extLst>
            </p:cNvPr>
            <p:cNvSpPr txBox="1"/>
            <p:nvPr/>
          </p:nvSpPr>
          <p:spPr>
            <a:xfrm>
              <a:off x="7892441" y="3074871"/>
              <a:ext cx="1131518" cy="523220"/>
            </a:xfrm>
            <a:prstGeom prst="rect">
              <a:avLst/>
            </a:prstGeom>
            <a:solidFill>
              <a:schemeClr val="bg1"/>
            </a:solidFill>
          </p:spPr>
          <p:txBody>
            <a:bodyPr wrap="square" rtlCol="0">
              <a:spAutoFit/>
            </a:bodyPr>
            <a:lstStyle/>
            <a:p>
              <a:r>
                <a:rPr lang="en-US" sz="1400" b="1" dirty="0">
                  <a:solidFill>
                    <a:srgbClr val="FF0000"/>
                  </a:solidFill>
                </a:rPr>
                <a:t> </a:t>
              </a:r>
            </a:p>
            <a:p>
              <a:r>
                <a:rPr lang="en-US" sz="1400" b="1" dirty="0">
                  <a:solidFill>
                    <a:srgbClr val="FF0000"/>
                  </a:solidFill>
                </a:rPr>
                <a:t>   </a:t>
              </a:r>
            </a:p>
          </p:txBody>
        </p:sp>
        <p:sp>
          <p:nvSpPr>
            <p:cNvPr id="108" name="TextBox 107">
              <a:extLst>
                <a:ext uri="{FF2B5EF4-FFF2-40B4-BE49-F238E27FC236}">
                  <a16:creationId xmlns:a16="http://schemas.microsoft.com/office/drawing/2014/main" id="{3D75CAF4-EFE8-46C7-987E-F07CAB131312}"/>
                </a:ext>
              </a:extLst>
            </p:cNvPr>
            <p:cNvSpPr txBox="1"/>
            <p:nvPr/>
          </p:nvSpPr>
          <p:spPr>
            <a:xfrm>
              <a:off x="5825745" y="2776362"/>
              <a:ext cx="1752600" cy="369332"/>
            </a:xfrm>
            <a:prstGeom prst="rect">
              <a:avLst/>
            </a:prstGeom>
            <a:solidFill>
              <a:schemeClr val="bg1"/>
            </a:solidFill>
          </p:spPr>
          <p:txBody>
            <a:bodyPr wrap="square" rtlCol="0">
              <a:spAutoFit/>
            </a:bodyPr>
            <a:lstStyle/>
            <a:p>
              <a:r>
                <a:rPr lang="en-US" dirty="0"/>
                <a:t>          </a:t>
              </a:r>
            </a:p>
          </p:txBody>
        </p:sp>
      </p:grpSp>
      <p:sp>
        <p:nvSpPr>
          <p:cNvPr id="109" name="TextBox 108">
            <a:extLst>
              <a:ext uri="{FF2B5EF4-FFF2-40B4-BE49-F238E27FC236}">
                <a16:creationId xmlns:a16="http://schemas.microsoft.com/office/drawing/2014/main" id="{D1FE2E24-F10F-4005-BB21-E0198420073F}"/>
              </a:ext>
            </a:extLst>
          </p:cNvPr>
          <p:cNvSpPr txBox="1"/>
          <p:nvPr/>
        </p:nvSpPr>
        <p:spPr>
          <a:xfrm>
            <a:off x="7772400" y="4648200"/>
            <a:ext cx="1371600" cy="430887"/>
          </a:xfrm>
          <a:prstGeom prst="rect">
            <a:avLst/>
          </a:prstGeom>
          <a:solidFill>
            <a:schemeClr val="bg1"/>
          </a:solidFill>
          <a:ln w="28575">
            <a:solidFill>
              <a:srgbClr val="00B050"/>
            </a:solidFill>
          </a:ln>
        </p:spPr>
        <p:txBody>
          <a:bodyPr wrap="square" rtlCol="0">
            <a:spAutoFit/>
          </a:bodyPr>
          <a:lstStyle/>
          <a:p>
            <a:r>
              <a:rPr lang="en-US" sz="2200" b="1" dirty="0">
                <a:solidFill>
                  <a:srgbClr val="00B050"/>
                </a:solidFill>
              </a:rPr>
              <a:t>Cell Wall</a:t>
            </a:r>
          </a:p>
        </p:txBody>
      </p:sp>
      <p:pic>
        <p:nvPicPr>
          <p:cNvPr id="110" name="Picture 2">
            <a:extLst>
              <a:ext uri="{FF2B5EF4-FFF2-40B4-BE49-F238E27FC236}">
                <a16:creationId xmlns:a16="http://schemas.microsoft.com/office/drawing/2014/main" id="{27B02544-5D70-4702-8AFC-F60ED5C80086}"/>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12033" y="2667000"/>
            <a:ext cx="3289354" cy="299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1" name="TextBox 110">
            <a:extLst>
              <a:ext uri="{FF2B5EF4-FFF2-40B4-BE49-F238E27FC236}">
                <a16:creationId xmlns:a16="http://schemas.microsoft.com/office/drawing/2014/main" id="{BA8E7AB4-6D6C-481F-B38A-3EDD9BBABBD7}"/>
              </a:ext>
            </a:extLst>
          </p:cNvPr>
          <p:cNvSpPr txBox="1"/>
          <p:nvPr/>
        </p:nvSpPr>
        <p:spPr>
          <a:xfrm>
            <a:off x="3418970" y="5486400"/>
            <a:ext cx="2105529" cy="461665"/>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Mitochondria</a:t>
            </a:r>
          </a:p>
        </p:txBody>
      </p:sp>
      <p:cxnSp>
        <p:nvCxnSpPr>
          <p:cNvPr id="112" name="Straight Arrow Connector 111">
            <a:extLst>
              <a:ext uri="{FF2B5EF4-FFF2-40B4-BE49-F238E27FC236}">
                <a16:creationId xmlns:a16="http://schemas.microsoft.com/office/drawing/2014/main" id="{75305D44-29B7-45F1-9DED-AF973DCA5AD5}"/>
              </a:ext>
            </a:extLst>
          </p:cNvPr>
          <p:cNvCxnSpPr>
            <a:cxnSpLocks/>
          </p:cNvCxnSpPr>
          <p:nvPr/>
        </p:nvCxnSpPr>
        <p:spPr>
          <a:xfrm flipV="1">
            <a:off x="5029200" y="4542710"/>
            <a:ext cx="685800" cy="7912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F1B39BF-BC76-45C1-823C-BD522533AF5F}"/>
              </a:ext>
            </a:extLst>
          </p:cNvPr>
          <p:cNvCxnSpPr>
            <a:cxnSpLocks/>
          </p:cNvCxnSpPr>
          <p:nvPr/>
        </p:nvCxnSpPr>
        <p:spPr>
          <a:xfrm flipH="1" flipV="1">
            <a:off x="2057400" y="4763988"/>
            <a:ext cx="1524000" cy="5700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3F37498C-13E9-40A0-BA23-34DDF6FCA9C2}"/>
              </a:ext>
            </a:extLst>
          </p:cNvPr>
          <p:cNvSpPr txBox="1"/>
          <p:nvPr/>
        </p:nvSpPr>
        <p:spPr>
          <a:xfrm>
            <a:off x="3962401" y="1676400"/>
            <a:ext cx="1380686" cy="461665"/>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Nucleus</a:t>
            </a:r>
          </a:p>
        </p:txBody>
      </p:sp>
      <p:cxnSp>
        <p:nvCxnSpPr>
          <p:cNvPr id="115" name="Straight Arrow Connector 114">
            <a:extLst>
              <a:ext uri="{FF2B5EF4-FFF2-40B4-BE49-F238E27FC236}">
                <a16:creationId xmlns:a16="http://schemas.microsoft.com/office/drawing/2014/main" id="{7CD508A3-0C61-4FF0-85B3-7743DD4953C0}"/>
              </a:ext>
            </a:extLst>
          </p:cNvPr>
          <p:cNvCxnSpPr>
            <a:cxnSpLocks/>
          </p:cNvCxnSpPr>
          <p:nvPr/>
        </p:nvCxnSpPr>
        <p:spPr>
          <a:xfrm>
            <a:off x="5372100" y="2138065"/>
            <a:ext cx="1534827" cy="131859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5C638D2-F5FC-448C-B553-94BDDA129A74}"/>
              </a:ext>
            </a:extLst>
          </p:cNvPr>
          <p:cNvCxnSpPr/>
          <p:nvPr/>
        </p:nvCxnSpPr>
        <p:spPr>
          <a:xfrm flipH="1">
            <a:off x="2057400" y="2138065"/>
            <a:ext cx="1905000" cy="14600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37184B54-A912-4BB3-8EA4-A51B0F256824}"/>
              </a:ext>
            </a:extLst>
          </p:cNvPr>
          <p:cNvSpPr txBox="1"/>
          <p:nvPr/>
        </p:nvSpPr>
        <p:spPr>
          <a:xfrm>
            <a:off x="3619501" y="2743200"/>
            <a:ext cx="2427471" cy="461665"/>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Cell Membrane</a:t>
            </a:r>
          </a:p>
        </p:txBody>
      </p:sp>
      <p:cxnSp>
        <p:nvCxnSpPr>
          <p:cNvPr id="118" name="Straight Arrow Connector 117">
            <a:extLst>
              <a:ext uri="{FF2B5EF4-FFF2-40B4-BE49-F238E27FC236}">
                <a16:creationId xmlns:a16="http://schemas.microsoft.com/office/drawing/2014/main" id="{B234050D-5D19-4684-AB18-EE65AA05D466}"/>
              </a:ext>
            </a:extLst>
          </p:cNvPr>
          <p:cNvCxnSpPr/>
          <p:nvPr/>
        </p:nvCxnSpPr>
        <p:spPr>
          <a:xfrm>
            <a:off x="5372100" y="3306594"/>
            <a:ext cx="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E41E454-82A0-451C-8940-17D9B4D52C3C}"/>
              </a:ext>
            </a:extLst>
          </p:cNvPr>
          <p:cNvCxnSpPr>
            <a:cxnSpLocks/>
          </p:cNvCxnSpPr>
          <p:nvPr/>
        </p:nvCxnSpPr>
        <p:spPr>
          <a:xfrm flipH="1">
            <a:off x="3004160" y="3248055"/>
            <a:ext cx="1110640" cy="6632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FEA9D98A-C315-4BB5-9B05-0BB52E8BD85B}"/>
              </a:ext>
            </a:extLst>
          </p:cNvPr>
          <p:cNvCxnSpPr/>
          <p:nvPr/>
        </p:nvCxnSpPr>
        <p:spPr>
          <a:xfrm>
            <a:off x="5085134" y="4343400"/>
            <a:ext cx="457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04E18F4-8BCA-4633-AF34-5C48746B9EF1}"/>
              </a:ext>
            </a:extLst>
          </p:cNvPr>
          <p:cNvCxnSpPr/>
          <p:nvPr/>
        </p:nvCxnSpPr>
        <p:spPr>
          <a:xfrm flipH="1">
            <a:off x="7391400" y="4884720"/>
            <a:ext cx="37389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CFBAC02-E5FE-43A3-AEED-CF80567B1EA0}"/>
              </a:ext>
            </a:extLst>
          </p:cNvPr>
          <p:cNvSpPr txBox="1"/>
          <p:nvPr/>
        </p:nvSpPr>
        <p:spPr>
          <a:xfrm>
            <a:off x="3303479" y="4131164"/>
            <a:ext cx="1781655" cy="430887"/>
          </a:xfrm>
          <a:prstGeom prst="rect">
            <a:avLst/>
          </a:prstGeom>
          <a:solidFill>
            <a:schemeClr val="bg1"/>
          </a:solidFill>
          <a:ln w="38100">
            <a:solidFill>
              <a:srgbClr val="00B050"/>
            </a:solidFill>
          </a:ln>
        </p:spPr>
        <p:txBody>
          <a:bodyPr wrap="square" rtlCol="0">
            <a:spAutoFit/>
          </a:bodyPr>
          <a:lstStyle/>
          <a:p>
            <a:r>
              <a:rPr lang="en-US" sz="2200" b="1" dirty="0">
                <a:solidFill>
                  <a:srgbClr val="00B050"/>
                </a:solidFill>
              </a:rPr>
              <a:t>Chloroplast</a:t>
            </a:r>
          </a:p>
        </p:txBody>
      </p:sp>
      <p:sp>
        <p:nvSpPr>
          <p:cNvPr id="122" name="TextBox 121">
            <a:extLst>
              <a:ext uri="{FF2B5EF4-FFF2-40B4-BE49-F238E27FC236}">
                <a16:creationId xmlns:a16="http://schemas.microsoft.com/office/drawing/2014/main" id="{A51BA452-463F-4805-ADCC-2740D001FAB0}"/>
              </a:ext>
            </a:extLst>
          </p:cNvPr>
          <p:cNvSpPr txBox="1"/>
          <p:nvPr/>
        </p:nvSpPr>
        <p:spPr>
          <a:xfrm>
            <a:off x="1905000" y="5577324"/>
            <a:ext cx="1233279"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Wikia.com</a:t>
            </a:r>
          </a:p>
        </p:txBody>
      </p:sp>
      <p:sp>
        <p:nvSpPr>
          <p:cNvPr id="123" name="TextBox 122">
            <a:extLst>
              <a:ext uri="{FF2B5EF4-FFF2-40B4-BE49-F238E27FC236}">
                <a16:creationId xmlns:a16="http://schemas.microsoft.com/office/drawing/2014/main" id="{809E73FC-C372-47AC-9D72-042794CAE5C9}"/>
              </a:ext>
            </a:extLst>
          </p:cNvPr>
          <p:cNvSpPr txBox="1"/>
          <p:nvPr/>
        </p:nvSpPr>
        <p:spPr>
          <a:xfrm>
            <a:off x="5986375" y="5717232"/>
            <a:ext cx="251413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Stock.Adobe.com</a:t>
            </a:r>
          </a:p>
        </p:txBody>
      </p:sp>
      <p:sp>
        <p:nvSpPr>
          <p:cNvPr id="23" name="TextBox 22"/>
          <p:cNvSpPr txBox="1"/>
          <p:nvPr/>
        </p:nvSpPr>
        <p:spPr>
          <a:xfrm>
            <a:off x="1066800" y="1676400"/>
            <a:ext cx="1600200" cy="400110"/>
          </a:xfrm>
          <a:prstGeom prst="rect">
            <a:avLst/>
          </a:prstGeom>
          <a:noFill/>
        </p:spPr>
        <p:txBody>
          <a:bodyPr wrap="square" rtlCol="0">
            <a:spAutoFit/>
          </a:bodyPr>
          <a:lstStyle/>
          <a:p>
            <a:r>
              <a:rPr lang="en-US" sz="2000" b="1" dirty="0"/>
              <a:t>Animal Cell</a:t>
            </a:r>
          </a:p>
        </p:txBody>
      </p:sp>
      <p:sp>
        <p:nvSpPr>
          <p:cNvPr id="24" name="TextBox 23"/>
          <p:cNvSpPr txBox="1"/>
          <p:nvPr/>
        </p:nvSpPr>
        <p:spPr>
          <a:xfrm>
            <a:off x="6553200" y="1676400"/>
            <a:ext cx="1676400" cy="400110"/>
          </a:xfrm>
          <a:prstGeom prst="rect">
            <a:avLst/>
          </a:prstGeom>
          <a:noFill/>
        </p:spPr>
        <p:txBody>
          <a:bodyPr wrap="square" rtlCol="0">
            <a:spAutoFit/>
          </a:bodyPr>
          <a:lstStyle/>
          <a:p>
            <a:r>
              <a:rPr lang="en-US" sz="2000" b="1" dirty="0"/>
              <a:t>Plant Cell</a:t>
            </a:r>
          </a:p>
        </p:txBody>
      </p:sp>
    </p:spTree>
    <p:extLst>
      <p:ext uri="{BB962C8B-B14F-4D97-AF65-F5344CB8AC3E}">
        <p14:creationId xmlns:p14="http://schemas.microsoft.com/office/powerpoint/2010/main" val="806387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85885" y="1905000"/>
            <a:ext cx="4724270" cy="4295464"/>
          </a:xfrm>
        </p:spPr>
      </p:pic>
      <p:sp>
        <p:nvSpPr>
          <p:cNvPr id="6" name="Title 1"/>
          <p:cNvSpPr>
            <a:spLocks noGrp="1"/>
          </p:cNvSpPr>
          <p:nvPr>
            <p:ph type="title"/>
          </p:nvPr>
        </p:nvSpPr>
        <p:spPr>
          <a:xfrm>
            <a:off x="609600" y="455994"/>
            <a:ext cx="8153400" cy="914400"/>
          </a:xfrm>
        </p:spPr>
        <p:txBody>
          <a:bodyPr>
            <a:normAutofit/>
          </a:bodyPr>
          <a:lstStyle/>
          <a:p>
            <a:r>
              <a:rPr lang="en-US" dirty="0"/>
              <a:t>Characteristics of Animal Cells</a:t>
            </a:r>
          </a:p>
        </p:txBody>
      </p:sp>
      <p:sp>
        <p:nvSpPr>
          <p:cNvPr id="26" name="TextBox 25"/>
          <p:cNvSpPr txBox="1"/>
          <p:nvPr/>
        </p:nvSpPr>
        <p:spPr>
          <a:xfrm>
            <a:off x="7543800" y="3421266"/>
            <a:ext cx="1532710" cy="646331"/>
          </a:xfrm>
          <a:prstGeom prst="rect">
            <a:avLst/>
          </a:prstGeom>
          <a:solidFill>
            <a:schemeClr val="bg1"/>
          </a:solidFill>
          <a:ln>
            <a:solidFill>
              <a:srgbClr val="003300"/>
            </a:solidFill>
          </a:ln>
        </p:spPr>
        <p:txBody>
          <a:bodyPr wrap="square" rtlCol="0">
            <a:spAutoFit/>
          </a:bodyPr>
          <a:lstStyle/>
          <a:p>
            <a:pPr algn="ctr"/>
            <a:r>
              <a:rPr lang="en-US" b="1" dirty="0">
                <a:solidFill>
                  <a:srgbClr val="FF0000"/>
                </a:solidFill>
              </a:rPr>
              <a:t>Cell Membrane</a:t>
            </a:r>
          </a:p>
        </p:txBody>
      </p:sp>
      <p:grpSp>
        <p:nvGrpSpPr>
          <p:cNvPr id="2" name="Group 29"/>
          <p:cNvGrpSpPr/>
          <p:nvPr/>
        </p:nvGrpSpPr>
        <p:grpSpPr>
          <a:xfrm>
            <a:off x="2438400" y="1662645"/>
            <a:ext cx="5871755" cy="4904748"/>
            <a:chOff x="2438400" y="1662645"/>
            <a:chExt cx="5871755" cy="4904748"/>
          </a:xfrm>
        </p:grpSpPr>
        <p:cxnSp>
          <p:nvCxnSpPr>
            <p:cNvPr id="5" name="Straight Connector 4"/>
            <p:cNvCxnSpPr/>
            <p:nvPr/>
          </p:nvCxnSpPr>
          <p:spPr>
            <a:xfrm flipV="1">
              <a:off x="2438400" y="1752600"/>
              <a:ext cx="2209800" cy="2575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8400" y="4343400"/>
              <a:ext cx="1890478" cy="2223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80262" y="5889354"/>
              <a:ext cx="1678509" cy="369332"/>
            </a:xfrm>
            <a:prstGeom prst="rect">
              <a:avLst/>
            </a:prstGeom>
            <a:solidFill>
              <a:schemeClr val="bg1"/>
            </a:solidFill>
            <a:ln>
              <a:solidFill>
                <a:srgbClr val="003300"/>
              </a:solidFill>
            </a:ln>
          </p:spPr>
          <p:txBody>
            <a:bodyPr wrap="square" rtlCol="0">
              <a:spAutoFit/>
            </a:bodyPr>
            <a:lstStyle/>
            <a:p>
              <a:r>
                <a:rPr lang="en-US" b="1" dirty="0">
                  <a:solidFill>
                    <a:srgbClr val="FF0000"/>
                  </a:solidFill>
                </a:rPr>
                <a:t>Mitochondria</a:t>
              </a:r>
            </a:p>
          </p:txBody>
        </p:sp>
        <p:sp>
          <p:nvSpPr>
            <p:cNvPr id="9" name="TextBox 8"/>
            <p:cNvSpPr txBox="1"/>
            <p:nvPr/>
          </p:nvSpPr>
          <p:spPr>
            <a:xfrm>
              <a:off x="5308487" y="1662645"/>
              <a:ext cx="1279066" cy="369332"/>
            </a:xfrm>
            <a:prstGeom prst="rect">
              <a:avLst/>
            </a:prstGeom>
            <a:solidFill>
              <a:schemeClr val="bg1"/>
            </a:solidFill>
            <a:ln>
              <a:solidFill>
                <a:srgbClr val="003300"/>
              </a:solidFill>
            </a:ln>
          </p:spPr>
          <p:txBody>
            <a:bodyPr wrap="square" rtlCol="0">
              <a:spAutoFit/>
            </a:bodyPr>
            <a:lstStyle/>
            <a:p>
              <a:r>
                <a:rPr lang="en-US" b="1" dirty="0">
                  <a:solidFill>
                    <a:srgbClr val="FF0000"/>
                  </a:solidFill>
                </a:rPr>
                <a:t>Nucleus</a:t>
              </a:r>
            </a:p>
          </p:txBody>
        </p:sp>
        <p:cxnSp>
          <p:nvCxnSpPr>
            <p:cNvPr id="16" name="Straight Arrow Connector 15"/>
            <p:cNvCxnSpPr>
              <a:cxnSpLocks/>
            </p:cNvCxnSpPr>
            <p:nvPr/>
          </p:nvCxnSpPr>
          <p:spPr>
            <a:xfrm flipH="1" flipV="1">
              <a:off x="6007186" y="4953000"/>
              <a:ext cx="182049" cy="9363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6007186" y="2031977"/>
              <a:ext cx="241214" cy="1389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2"/>
            </p:cNvCxnSpPr>
            <p:nvPr/>
          </p:nvCxnSpPr>
          <p:spPr>
            <a:xfrm flipH="1">
              <a:off x="7543800" y="4067597"/>
              <a:ext cx="766355" cy="162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152" y="1447800"/>
            <a:ext cx="2480840" cy="5153146"/>
          </a:xfrm>
          <a:prstGeom prst="rect">
            <a:avLst/>
          </a:prstGeom>
        </p:spPr>
      </p:pic>
      <p:sp>
        <p:nvSpPr>
          <p:cNvPr id="35" name="TextBox 34"/>
          <p:cNvSpPr txBox="1"/>
          <p:nvPr/>
        </p:nvSpPr>
        <p:spPr>
          <a:xfrm>
            <a:off x="395692" y="6510125"/>
            <a:ext cx="251413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Linda Salzman Sagan/Wikimedia Commons</a:t>
            </a:r>
          </a:p>
        </p:txBody>
      </p:sp>
      <p:sp>
        <p:nvSpPr>
          <p:cNvPr id="17" name="TextBox 16"/>
          <p:cNvSpPr txBox="1"/>
          <p:nvPr/>
        </p:nvSpPr>
        <p:spPr>
          <a:xfrm>
            <a:off x="5943600" y="6400800"/>
            <a:ext cx="251413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Mediran/Wikimedia Commons</a:t>
            </a:r>
          </a:p>
        </p:txBody>
      </p:sp>
    </p:spTree>
    <p:extLst>
      <p:ext uri="{BB962C8B-B14F-4D97-AF65-F5344CB8AC3E}">
        <p14:creationId xmlns:p14="http://schemas.microsoft.com/office/powerpoint/2010/main" val="4293367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7415" y="2452809"/>
            <a:ext cx="5570108" cy="3488431"/>
          </a:xfrm>
        </p:spPr>
      </p:pic>
      <p:sp>
        <p:nvSpPr>
          <p:cNvPr id="2" name="Title 1"/>
          <p:cNvSpPr>
            <a:spLocks noGrp="1"/>
          </p:cNvSpPr>
          <p:nvPr>
            <p:ph type="title"/>
          </p:nvPr>
        </p:nvSpPr>
        <p:spPr>
          <a:xfrm>
            <a:off x="533400" y="533400"/>
            <a:ext cx="8153400" cy="990600"/>
          </a:xfrm>
        </p:spPr>
        <p:txBody>
          <a:bodyPr>
            <a:normAutofit/>
          </a:bodyPr>
          <a:lstStyle/>
          <a:p>
            <a:r>
              <a:rPr lang="en-US" dirty="0"/>
              <a:t>Characteristics of Plant Cells</a:t>
            </a:r>
          </a:p>
        </p:txBody>
      </p:sp>
      <p:sp>
        <p:nvSpPr>
          <p:cNvPr id="5" name="TextBox 4"/>
          <p:cNvSpPr txBox="1"/>
          <p:nvPr/>
        </p:nvSpPr>
        <p:spPr>
          <a:xfrm>
            <a:off x="3276600" y="1688068"/>
            <a:ext cx="2743200" cy="369332"/>
          </a:xfrm>
          <a:prstGeom prst="rect">
            <a:avLst/>
          </a:prstGeom>
          <a:solidFill>
            <a:schemeClr val="bg1"/>
          </a:solidFill>
        </p:spPr>
        <p:txBody>
          <a:bodyPr wrap="square" rtlCol="0">
            <a:spAutoFit/>
          </a:bodyPr>
          <a:lstStyle/>
          <a:p>
            <a:endParaRPr lang="en-US" dirty="0"/>
          </a:p>
        </p:txBody>
      </p:sp>
      <p:cxnSp>
        <p:nvCxnSpPr>
          <p:cNvPr id="11" name="Straight Connector 10"/>
          <p:cNvCxnSpPr/>
          <p:nvPr/>
        </p:nvCxnSpPr>
        <p:spPr>
          <a:xfrm flipV="1">
            <a:off x="3276600" y="2221468"/>
            <a:ext cx="1182016" cy="2121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4343400"/>
            <a:ext cx="1622680" cy="1871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00000000-0008-0000-0300-000092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64049" y="2726248"/>
            <a:ext cx="4538099" cy="2438398"/>
          </a:xfrm>
          <a:prstGeom prst="rect">
            <a:avLst/>
          </a:prstGeom>
        </p:spPr>
      </p:pic>
      <p:sp>
        <p:nvSpPr>
          <p:cNvPr id="19" name="TextBox 18">
            <a:extLst>
              <a:ext uri="{FF2B5EF4-FFF2-40B4-BE49-F238E27FC236}">
                <a16:creationId xmlns:a16="http://schemas.microsoft.com/office/drawing/2014/main" id="{F949BA8A-BA0E-4E04-A592-10E1518AD1C5}"/>
              </a:ext>
            </a:extLst>
          </p:cNvPr>
          <p:cNvSpPr txBox="1"/>
          <p:nvPr/>
        </p:nvSpPr>
        <p:spPr>
          <a:xfrm>
            <a:off x="762000" y="6172200"/>
            <a:ext cx="2357593"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Sanjay ach/Wikimedia Commons</a:t>
            </a:r>
          </a:p>
        </p:txBody>
      </p:sp>
      <p:grpSp>
        <p:nvGrpSpPr>
          <p:cNvPr id="3" name="Group 14">
            <a:extLst>
              <a:ext uri="{FF2B5EF4-FFF2-40B4-BE49-F238E27FC236}">
                <a16:creationId xmlns:a16="http://schemas.microsoft.com/office/drawing/2014/main" id="{1C029675-A523-4663-AC21-B28BC08513DD}"/>
              </a:ext>
            </a:extLst>
          </p:cNvPr>
          <p:cNvGrpSpPr/>
          <p:nvPr/>
        </p:nvGrpSpPr>
        <p:grpSpPr>
          <a:xfrm>
            <a:off x="7010400" y="2886426"/>
            <a:ext cx="1981200" cy="800219"/>
            <a:chOff x="7010400" y="2886426"/>
            <a:chExt cx="1981200" cy="800219"/>
          </a:xfrm>
        </p:grpSpPr>
        <p:cxnSp>
          <p:nvCxnSpPr>
            <p:cNvPr id="33" name="Straight Arrow Connector 32"/>
            <p:cNvCxnSpPr>
              <a:cxnSpLocks/>
            </p:cNvCxnSpPr>
            <p:nvPr/>
          </p:nvCxnSpPr>
          <p:spPr>
            <a:xfrm flipH="1">
              <a:off x="7010400" y="3212068"/>
              <a:ext cx="110744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E56727-52D0-47DD-A3CF-96CDC88F71CC}"/>
                </a:ext>
              </a:extLst>
            </p:cNvPr>
            <p:cNvSpPr txBox="1"/>
            <p:nvPr/>
          </p:nvSpPr>
          <p:spPr>
            <a:xfrm>
              <a:off x="7884155" y="2886426"/>
              <a:ext cx="1107445" cy="800219"/>
            </a:xfrm>
            <a:prstGeom prst="rect">
              <a:avLst/>
            </a:prstGeom>
            <a:solidFill>
              <a:schemeClr val="bg1"/>
            </a:solidFill>
            <a:ln>
              <a:solidFill>
                <a:srgbClr val="003300"/>
              </a:solidFill>
            </a:ln>
          </p:spPr>
          <p:txBody>
            <a:bodyPr wrap="square" rtlCol="0">
              <a:spAutoFit/>
            </a:bodyPr>
            <a:lstStyle/>
            <a:p>
              <a:endParaRPr lang="en-US" sz="1400" b="1" dirty="0">
                <a:solidFill>
                  <a:srgbClr val="FF0000"/>
                </a:solidFill>
              </a:endParaRPr>
            </a:p>
            <a:p>
              <a:r>
                <a:rPr lang="en-US" b="1" dirty="0">
                  <a:solidFill>
                    <a:srgbClr val="FF0000"/>
                  </a:solidFill>
                </a:rPr>
                <a:t>Nucleus</a:t>
              </a:r>
              <a:r>
                <a:rPr lang="en-US" sz="1400" b="1" dirty="0">
                  <a:solidFill>
                    <a:srgbClr val="FF0000"/>
                  </a:solidFill>
                </a:rPr>
                <a:t> </a:t>
              </a:r>
            </a:p>
            <a:p>
              <a:r>
                <a:rPr lang="en-US" sz="1400" b="1" dirty="0">
                  <a:solidFill>
                    <a:srgbClr val="FF0000"/>
                  </a:solidFill>
                </a:rPr>
                <a:t>   </a:t>
              </a:r>
            </a:p>
          </p:txBody>
        </p:sp>
      </p:grpSp>
      <p:sp>
        <p:nvSpPr>
          <p:cNvPr id="21" name="TextBox 20">
            <a:extLst>
              <a:ext uri="{FF2B5EF4-FFF2-40B4-BE49-F238E27FC236}">
                <a16:creationId xmlns:a16="http://schemas.microsoft.com/office/drawing/2014/main" id="{9CD6A196-7D85-4E47-A865-BAF297373358}"/>
              </a:ext>
            </a:extLst>
          </p:cNvPr>
          <p:cNvSpPr txBox="1"/>
          <p:nvPr/>
        </p:nvSpPr>
        <p:spPr>
          <a:xfrm>
            <a:off x="5181600" y="2450068"/>
            <a:ext cx="2242526" cy="369332"/>
          </a:xfrm>
          <a:prstGeom prst="rect">
            <a:avLst/>
          </a:prstGeom>
          <a:solidFill>
            <a:schemeClr val="bg1"/>
          </a:solidFill>
        </p:spPr>
        <p:txBody>
          <a:bodyPr wrap="square" rtlCol="0">
            <a:spAutoFit/>
          </a:bodyPr>
          <a:lstStyle/>
          <a:p>
            <a:r>
              <a:rPr lang="en-US" dirty="0"/>
              <a:t>          </a:t>
            </a:r>
          </a:p>
        </p:txBody>
      </p:sp>
      <p:sp>
        <p:nvSpPr>
          <p:cNvPr id="26" name="TextBox 25">
            <a:extLst>
              <a:ext uri="{FF2B5EF4-FFF2-40B4-BE49-F238E27FC236}">
                <a16:creationId xmlns:a16="http://schemas.microsoft.com/office/drawing/2014/main" id="{1AB891FD-BC9E-4C49-8E8D-B2540B3B4354}"/>
              </a:ext>
            </a:extLst>
          </p:cNvPr>
          <p:cNvSpPr txBox="1"/>
          <p:nvPr/>
        </p:nvSpPr>
        <p:spPr>
          <a:xfrm>
            <a:off x="5791200" y="5715000"/>
            <a:ext cx="251413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Stock.Adobe.com</a:t>
            </a:r>
          </a:p>
        </p:txBody>
      </p:sp>
      <p:grpSp>
        <p:nvGrpSpPr>
          <p:cNvPr id="4" name="Group 16">
            <a:extLst>
              <a:ext uri="{FF2B5EF4-FFF2-40B4-BE49-F238E27FC236}">
                <a16:creationId xmlns:a16="http://schemas.microsoft.com/office/drawing/2014/main" id="{23B08D9B-1349-44E6-B1ED-131B8CDABE1C}"/>
              </a:ext>
            </a:extLst>
          </p:cNvPr>
          <p:cNvGrpSpPr/>
          <p:nvPr/>
        </p:nvGrpSpPr>
        <p:grpSpPr>
          <a:xfrm>
            <a:off x="3200400" y="4191000"/>
            <a:ext cx="2133600" cy="369332"/>
            <a:chOff x="3200400" y="4191000"/>
            <a:chExt cx="2133600" cy="369332"/>
          </a:xfrm>
        </p:grpSpPr>
        <p:cxnSp>
          <p:nvCxnSpPr>
            <p:cNvPr id="27" name="Straight Arrow Connector 26"/>
            <p:cNvCxnSpPr>
              <a:cxnSpLocks/>
            </p:cNvCxnSpPr>
            <p:nvPr/>
          </p:nvCxnSpPr>
          <p:spPr>
            <a:xfrm>
              <a:off x="4655214" y="4310974"/>
              <a:ext cx="67878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4191000"/>
              <a:ext cx="1676400" cy="369332"/>
            </a:xfrm>
            <a:prstGeom prst="rect">
              <a:avLst/>
            </a:prstGeom>
            <a:solidFill>
              <a:schemeClr val="bg1"/>
            </a:solidFill>
            <a:ln>
              <a:solidFill>
                <a:srgbClr val="003300"/>
              </a:solidFill>
            </a:ln>
          </p:spPr>
          <p:txBody>
            <a:bodyPr wrap="square" rtlCol="0">
              <a:spAutoFit/>
            </a:bodyPr>
            <a:lstStyle/>
            <a:p>
              <a:r>
                <a:rPr lang="en-US" b="1" dirty="0">
                  <a:solidFill>
                    <a:srgbClr val="FF0000"/>
                  </a:solidFill>
                </a:rPr>
                <a:t>Mitochondria</a:t>
              </a:r>
            </a:p>
          </p:txBody>
        </p:sp>
      </p:grpSp>
      <p:grpSp>
        <p:nvGrpSpPr>
          <p:cNvPr id="7" name="Group 24">
            <a:extLst>
              <a:ext uri="{FF2B5EF4-FFF2-40B4-BE49-F238E27FC236}">
                <a16:creationId xmlns:a16="http://schemas.microsoft.com/office/drawing/2014/main" id="{D19A3314-ACF9-40D2-B7C8-374A6A25D004}"/>
              </a:ext>
            </a:extLst>
          </p:cNvPr>
          <p:cNvGrpSpPr/>
          <p:nvPr/>
        </p:nvGrpSpPr>
        <p:grpSpPr>
          <a:xfrm>
            <a:off x="3167672" y="3666719"/>
            <a:ext cx="1942046" cy="369332"/>
            <a:chOff x="3167672" y="3666719"/>
            <a:chExt cx="1942046" cy="369332"/>
          </a:xfrm>
        </p:grpSpPr>
        <p:cxnSp>
          <p:nvCxnSpPr>
            <p:cNvPr id="29" name="Straight Arrow Connector 28"/>
            <p:cNvCxnSpPr>
              <a:cxnSpLocks/>
            </p:cNvCxnSpPr>
            <p:nvPr/>
          </p:nvCxnSpPr>
          <p:spPr>
            <a:xfrm flipV="1">
              <a:off x="4576318" y="3950215"/>
              <a:ext cx="533400" cy="124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67672" y="3666719"/>
              <a:ext cx="1457295" cy="369332"/>
            </a:xfrm>
            <a:prstGeom prst="rect">
              <a:avLst/>
            </a:prstGeom>
            <a:solidFill>
              <a:schemeClr val="bg1"/>
            </a:solidFill>
            <a:ln>
              <a:solidFill>
                <a:srgbClr val="003300"/>
              </a:solidFill>
            </a:ln>
          </p:spPr>
          <p:txBody>
            <a:bodyPr wrap="square" rtlCol="0">
              <a:spAutoFit/>
            </a:bodyPr>
            <a:lstStyle/>
            <a:p>
              <a:r>
                <a:rPr lang="en-US" b="1" dirty="0">
                  <a:solidFill>
                    <a:srgbClr val="00B050"/>
                  </a:solidFill>
                </a:rPr>
                <a:t>Chloroplast</a:t>
              </a:r>
            </a:p>
          </p:txBody>
        </p:sp>
      </p:grpSp>
      <p:grpSp>
        <p:nvGrpSpPr>
          <p:cNvPr id="8" name="Group 29">
            <a:extLst>
              <a:ext uri="{FF2B5EF4-FFF2-40B4-BE49-F238E27FC236}">
                <a16:creationId xmlns:a16="http://schemas.microsoft.com/office/drawing/2014/main" id="{CEC24C3B-DBA7-4574-98B1-22AC9DE698FB}"/>
              </a:ext>
            </a:extLst>
          </p:cNvPr>
          <p:cNvGrpSpPr/>
          <p:nvPr/>
        </p:nvGrpSpPr>
        <p:grpSpPr>
          <a:xfrm>
            <a:off x="7112761" y="4360135"/>
            <a:ext cx="1976900" cy="369332"/>
            <a:chOff x="7112761" y="4360135"/>
            <a:chExt cx="1976900" cy="369332"/>
          </a:xfrm>
        </p:grpSpPr>
        <p:cxnSp>
          <p:nvCxnSpPr>
            <p:cNvPr id="31" name="Straight Arrow Connector 30"/>
            <p:cNvCxnSpPr>
              <a:cxnSpLocks/>
            </p:cNvCxnSpPr>
            <p:nvPr/>
          </p:nvCxnSpPr>
          <p:spPr>
            <a:xfrm flipH="1">
              <a:off x="7112761" y="4485578"/>
              <a:ext cx="88823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31524" y="4360135"/>
              <a:ext cx="1158137" cy="369332"/>
            </a:xfrm>
            <a:prstGeom prst="rect">
              <a:avLst/>
            </a:prstGeom>
            <a:solidFill>
              <a:schemeClr val="bg1"/>
            </a:solidFill>
            <a:ln>
              <a:solidFill>
                <a:srgbClr val="003300"/>
              </a:solidFill>
            </a:ln>
          </p:spPr>
          <p:txBody>
            <a:bodyPr wrap="square" rtlCol="0">
              <a:spAutoFit/>
            </a:bodyPr>
            <a:lstStyle/>
            <a:p>
              <a:r>
                <a:rPr lang="en-US" b="1" dirty="0">
                  <a:solidFill>
                    <a:srgbClr val="00B050"/>
                  </a:solidFill>
                </a:rPr>
                <a:t>Cell Wall</a:t>
              </a:r>
            </a:p>
          </p:txBody>
        </p:sp>
      </p:grpSp>
      <p:sp>
        <p:nvSpPr>
          <p:cNvPr id="23" name="TextBox 22"/>
          <p:cNvSpPr txBox="1"/>
          <p:nvPr/>
        </p:nvSpPr>
        <p:spPr>
          <a:xfrm>
            <a:off x="3429000" y="2514600"/>
            <a:ext cx="1532710" cy="646331"/>
          </a:xfrm>
          <a:prstGeom prst="rect">
            <a:avLst/>
          </a:prstGeom>
          <a:solidFill>
            <a:schemeClr val="bg1"/>
          </a:solidFill>
          <a:ln>
            <a:solidFill>
              <a:srgbClr val="003300"/>
            </a:solidFill>
          </a:ln>
        </p:spPr>
        <p:txBody>
          <a:bodyPr wrap="square" rtlCol="0">
            <a:spAutoFit/>
          </a:bodyPr>
          <a:lstStyle/>
          <a:p>
            <a:pPr algn="ctr"/>
            <a:r>
              <a:rPr lang="en-US" b="1" dirty="0">
                <a:solidFill>
                  <a:srgbClr val="FF0000"/>
                </a:solidFill>
              </a:rPr>
              <a:t>Cell Membrane</a:t>
            </a:r>
          </a:p>
        </p:txBody>
      </p:sp>
      <p:cxnSp>
        <p:nvCxnSpPr>
          <p:cNvPr id="24" name="Straight Arrow Connector 23"/>
          <p:cNvCxnSpPr>
            <a:cxnSpLocks/>
          </p:cNvCxnSpPr>
          <p:nvPr/>
        </p:nvCxnSpPr>
        <p:spPr>
          <a:xfrm>
            <a:off x="4495800" y="3200400"/>
            <a:ext cx="533400" cy="533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824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990600"/>
          </a:xfrm>
        </p:spPr>
        <p:txBody>
          <a:bodyPr/>
          <a:lstStyle/>
          <a:p>
            <a:r>
              <a:rPr lang="en-US" dirty="0"/>
              <a:t>Our Venn Diagram</a:t>
            </a:r>
          </a:p>
        </p:txBody>
      </p:sp>
      <p:sp>
        <p:nvSpPr>
          <p:cNvPr id="3" name="Content Placeholder 2"/>
          <p:cNvSpPr>
            <a:spLocks noGrp="1"/>
          </p:cNvSpPr>
          <p:nvPr>
            <p:ph idx="1"/>
          </p:nvPr>
        </p:nvSpPr>
        <p:spPr>
          <a:xfrm>
            <a:off x="762000" y="1371600"/>
            <a:ext cx="7924800" cy="4953000"/>
          </a:xfrm>
        </p:spPr>
        <p:txBody>
          <a:bodyPr/>
          <a:lstStyle/>
          <a:p>
            <a:pPr marL="0" indent="0">
              <a:spcBef>
                <a:spcPts val="1200"/>
              </a:spcBef>
              <a:buNone/>
            </a:pPr>
            <a:r>
              <a:rPr lang="en-US" sz="3200" dirty="0"/>
              <a:t>Do you want to add any similarities or differences to our Venn diagram? Do you think we need to make any other changes? </a:t>
            </a:r>
          </a:p>
        </p:txBody>
      </p:sp>
      <p:sp>
        <p:nvSpPr>
          <p:cNvPr id="4" name="Oval 3"/>
          <p:cNvSpPr/>
          <p:nvPr/>
        </p:nvSpPr>
        <p:spPr>
          <a:xfrm>
            <a:off x="2209800" y="3352800"/>
            <a:ext cx="30480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343400" y="3352800"/>
            <a:ext cx="30480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76600" y="3581400"/>
            <a:ext cx="914400" cy="381000"/>
          </a:xfrm>
          <a:prstGeom prst="rect">
            <a:avLst/>
          </a:prstGeom>
          <a:noFill/>
        </p:spPr>
        <p:txBody>
          <a:bodyPr wrap="square" rtlCol="0">
            <a:spAutoFit/>
          </a:bodyPr>
          <a:lstStyle/>
          <a:p>
            <a:r>
              <a:rPr lang="en-US" b="1" dirty="0"/>
              <a:t>Plants</a:t>
            </a:r>
          </a:p>
        </p:txBody>
      </p:sp>
      <p:sp>
        <p:nvSpPr>
          <p:cNvPr id="8" name="TextBox 7"/>
          <p:cNvSpPr txBox="1"/>
          <p:nvPr/>
        </p:nvSpPr>
        <p:spPr>
          <a:xfrm>
            <a:off x="5334000" y="3581400"/>
            <a:ext cx="1143000" cy="369332"/>
          </a:xfrm>
          <a:prstGeom prst="rect">
            <a:avLst/>
          </a:prstGeom>
          <a:noFill/>
        </p:spPr>
        <p:txBody>
          <a:bodyPr wrap="square" rtlCol="0">
            <a:spAutoFit/>
          </a:bodyPr>
          <a:lstStyle/>
          <a:p>
            <a:r>
              <a:rPr lang="en-US" b="1" dirty="0"/>
              <a:t>Animals</a:t>
            </a:r>
          </a:p>
        </p:txBody>
      </p:sp>
      <p:sp>
        <p:nvSpPr>
          <p:cNvPr id="9" name="TextBox 8"/>
          <p:cNvSpPr txBox="1"/>
          <p:nvPr/>
        </p:nvSpPr>
        <p:spPr>
          <a:xfrm>
            <a:off x="4495800" y="3124200"/>
            <a:ext cx="762000" cy="381000"/>
          </a:xfrm>
          <a:prstGeom prst="rect">
            <a:avLst/>
          </a:prstGeom>
          <a:noFill/>
        </p:spPr>
        <p:txBody>
          <a:bodyPr wrap="square" rtlCol="0">
            <a:spAutoFit/>
          </a:bodyPr>
          <a:lstStyle/>
          <a:p>
            <a:r>
              <a:rPr lang="en-US" b="1" dirty="0"/>
              <a:t>Both</a:t>
            </a:r>
          </a:p>
        </p:txBody>
      </p:sp>
    </p:spTree>
    <p:extLst>
      <p:ext uri="{BB962C8B-B14F-4D97-AF65-F5344CB8AC3E}">
        <p14:creationId xmlns:p14="http://schemas.microsoft.com/office/powerpoint/2010/main" val="68094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D475F12-0C51-48F9-A455-22A49B330A2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533400"/>
            <a:ext cx="5715000" cy="6253101"/>
          </a:xfrm>
        </p:spPr>
      </p:pic>
      <p:sp>
        <p:nvSpPr>
          <p:cNvPr id="8" name="Rectangle 6">
            <a:extLst>
              <a:ext uri="{FF2B5EF4-FFF2-40B4-BE49-F238E27FC236}">
                <a16:creationId xmlns:a16="http://schemas.microsoft.com/office/drawing/2014/main" id="{0B5A00ED-4DE3-4595-9FE7-5B63CCEAC006}"/>
              </a:ext>
            </a:extLst>
          </p:cNvPr>
          <p:cNvSpPr>
            <a:spLocks noChangeArrowheads="1"/>
          </p:cNvSpPr>
          <p:nvPr/>
        </p:nvSpPr>
        <p:spPr bwMode="auto">
          <a:xfrm>
            <a:off x="4610100" y="2743200"/>
            <a:ext cx="2705100" cy="3733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7080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fontScale="90000"/>
          </a:bodyPr>
          <a:lstStyle/>
          <a:p>
            <a:r>
              <a:rPr lang="en-US" dirty="0"/>
              <a:t>Reflect: Content Deepening Focus Question 2</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How can we categorize and describe the contents of our terrarium environment?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95600"/>
            <a:ext cx="502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6248400"/>
            <a:ext cx="2209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1414280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Today’s Focus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1200"/>
              </a:spcBef>
              <a:spcAft>
                <a:spcPts val="0"/>
              </a:spcAft>
            </a:pPr>
            <a:r>
              <a:rPr lang="en-US" dirty="0"/>
              <a:t>What is the Science Content Storyline Lens (SCSL)?</a:t>
            </a:r>
          </a:p>
          <a:p>
            <a:pPr marL="365760" indent="-365760">
              <a:spcBef>
                <a:spcPts val="1200"/>
              </a:spcBef>
              <a:spcAft>
                <a:spcPts val="0"/>
              </a:spcAft>
            </a:pPr>
            <a:r>
              <a:rPr lang="en-US" dirty="0"/>
              <a:t>Why is one main learning goal essential for science content storyline coherence? </a:t>
            </a:r>
          </a:p>
          <a:p>
            <a:pPr marL="365760" indent="-365760">
              <a:spcBef>
                <a:spcPts val="1200"/>
              </a:spcBef>
            </a:pPr>
            <a:r>
              <a:rPr lang="en-US" dirty="0"/>
              <a:t>What is an environment, and how does it compare with an ecosystem?</a:t>
            </a:r>
          </a:p>
          <a:p>
            <a:pPr marL="365760" indent="-365760">
              <a:spcBef>
                <a:spcPts val="1200"/>
              </a:spcBef>
            </a:pPr>
            <a:r>
              <a:rPr lang="en-US" dirty="0"/>
              <a:t>How can we categorize and describe the contents of our terrarium environment?</a:t>
            </a:r>
          </a:p>
        </p:txBody>
      </p:sp>
    </p:spTree>
    <p:extLst>
      <p:ext uri="{BB962C8B-B14F-4D97-AF65-F5344CB8AC3E}">
        <p14:creationId xmlns:p14="http://schemas.microsoft.com/office/powerpoint/2010/main" val="54223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Summary: Today’s Lesson Analysis Work</a:t>
            </a:r>
          </a:p>
        </p:txBody>
      </p:sp>
      <p:sp>
        <p:nvSpPr>
          <p:cNvPr id="3" name="Content Placeholder 2"/>
          <p:cNvSpPr>
            <a:spLocks noGrp="1"/>
          </p:cNvSpPr>
          <p:nvPr>
            <p:ph idx="1"/>
          </p:nvPr>
        </p:nvSpPr>
        <p:spPr>
          <a:xfrm>
            <a:off x="533400" y="1447800"/>
            <a:ext cx="8229600" cy="5029200"/>
          </a:xfrm>
        </p:spPr>
        <p:txBody>
          <a:bodyPr/>
          <a:lstStyle/>
          <a:p>
            <a:pPr marL="0" indent="0">
              <a:buNone/>
            </a:pPr>
            <a:r>
              <a:rPr lang="en-US" dirty="0"/>
              <a:t>Reflect on today’s session:</a:t>
            </a:r>
          </a:p>
          <a:p>
            <a:pPr marL="731520" indent="-365760">
              <a:spcBef>
                <a:spcPts val="600"/>
              </a:spcBef>
              <a:buFont typeface="Arial" pitchFamily="34" charset="0"/>
              <a:buChar char="•"/>
            </a:pPr>
            <a:r>
              <a:rPr lang="en-US" dirty="0"/>
              <a:t>STL strategy 6: use and apply</a:t>
            </a:r>
          </a:p>
          <a:p>
            <a:pPr marL="731520" lvl="1" indent="-365760">
              <a:spcBef>
                <a:spcPts val="600"/>
              </a:spcBef>
              <a:buFont typeface="Arial" pitchFamily="34" charset="0"/>
              <a:buChar char="•"/>
            </a:pPr>
            <a:r>
              <a:rPr lang="en-US" sz="3200" dirty="0"/>
              <a:t>The Science Content Storyline Lens (SCSL)</a:t>
            </a:r>
          </a:p>
          <a:p>
            <a:pPr marL="731520" lvl="1" indent="-365760">
              <a:spcBef>
                <a:spcPts val="600"/>
              </a:spcBef>
              <a:buFont typeface="Arial" pitchFamily="34" charset="0"/>
              <a:buChar char="•"/>
            </a:pPr>
            <a:r>
              <a:rPr lang="en-US" sz="3200" dirty="0"/>
              <a:t>Science ideas and student ideas</a:t>
            </a:r>
          </a:p>
          <a:p>
            <a:pPr marL="731520" lvl="1" indent="-365760">
              <a:spcBef>
                <a:spcPts val="600"/>
              </a:spcBef>
              <a:buFont typeface="Arial" pitchFamily="34" charset="0"/>
              <a:buChar char="•"/>
            </a:pPr>
            <a:r>
              <a:rPr lang="en-US" sz="3200" dirty="0"/>
              <a:t>SCSL strategy A: Identify one main learning goal</a:t>
            </a:r>
          </a:p>
          <a:p>
            <a:pPr marL="0" indent="0">
              <a:spcBef>
                <a:spcPts val="1800"/>
              </a:spcBef>
              <a:buNone/>
            </a:pPr>
            <a:r>
              <a:rPr lang="en-US" dirty="0"/>
              <a:t>Based on our work today, do you have any suggestions for modifying our image of effective science teaching? </a:t>
            </a:r>
          </a:p>
        </p:txBody>
      </p:sp>
    </p:spTree>
    <p:extLst>
      <p:ext uri="{BB962C8B-B14F-4D97-AF65-F5344CB8AC3E}">
        <p14:creationId xmlns:p14="http://schemas.microsoft.com/office/powerpoint/2010/main" val="2642211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sz="3800" dirty="0"/>
              <a:t>Summary: Today’s Content Deepening Work</a:t>
            </a:r>
          </a:p>
        </p:txBody>
      </p:sp>
      <p:sp>
        <p:nvSpPr>
          <p:cNvPr id="3" name="Content Placeholder 2"/>
          <p:cNvSpPr>
            <a:spLocks noGrp="1"/>
          </p:cNvSpPr>
          <p:nvPr>
            <p:ph idx="1"/>
          </p:nvPr>
        </p:nvSpPr>
        <p:spPr>
          <a:xfrm>
            <a:off x="457200" y="1600200"/>
            <a:ext cx="8458200" cy="4876800"/>
          </a:xfrm>
        </p:spPr>
        <p:txBody>
          <a:bodyPr/>
          <a:lstStyle/>
          <a:p>
            <a:pPr marL="0" indent="0">
              <a:buNone/>
            </a:pPr>
            <a:r>
              <a:rPr lang="en-US" dirty="0"/>
              <a:t>Name one main learning goal for today’s content deepening work.</a:t>
            </a:r>
          </a:p>
          <a:p>
            <a:pPr marL="0" indent="0" algn="ctr">
              <a:buNone/>
            </a:pPr>
            <a:r>
              <a:rPr lang="en-US" dirty="0"/>
              <a:t>OR</a:t>
            </a:r>
          </a:p>
          <a:p>
            <a:pPr marL="0" indent="0">
              <a:buNone/>
            </a:pPr>
            <a:r>
              <a:rPr lang="en-US" dirty="0"/>
              <a:t>Name one supporting science idea you learned today about plants and animals.</a:t>
            </a:r>
          </a:p>
          <a:p>
            <a:pPr marL="0" indent="0" algn="ctr">
              <a:buNone/>
            </a:pPr>
            <a:r>
              <a:rPr lang="en-US" dirty="0"/>
              <a:t>OR</a:t>
            </a:r>
          </a:p>
          <a:p>
            <a:pPr marL="0" indent="0">
              <a:buNone/>
            </a:pPr>
            <a:r>
              <a:rPr lang="en-US" dirty="0"/>
              <a:t>Name one common student idea (misconception) about plants and animals. </a:t>
            </a:r>
          </a:p>
        </p:txBody>
      </p:sp>
    </p:spTree>
    <p:extLst>
      <p:ext uri="{BB962C8B-B14F-4D97-AF65-F5344CB8AC3E}">
        <p14:creationId xmlns:p14="http://schemas.microsoft.com/office/powerpoint/2010/main" val="3174223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020763"/>
          </a:xfrm>
        </p:spPr>
        <p:txBody>
          <a:bodyPr>
            <a:normAutofit/>
          </a:bodyPr>
          <a:lstStyle/>
          <a:p>
            <a:r>
              <a:rPr lang="en-US" dirty="0"/>
              <a:t>Homework</a:t>
            </a:r>
          </a:p>
        </p:txBody>
      </p:sp>
      <p:sp>
        <p:nvSpPr>
          <p:cNvPr id="3" name="Content Placeholder 2"/>
          <p:cNvSpPr>
            <a:spLocks noGrp="1"/>
          </p:cNvSpPr>
          <p:nvPr>
            <p:ph idx="1"/>
          </p:nvPr>
        </p:nvSpPr>
        <p:spPr>
          <a:xfrm>
            <a:off x="609600" y="1143000"/>
            <a:ext cx="8229600" cy="5334000"/>
          </a:xfrm>
        </p:spPr>
        <p:txBody>
          <a:bodyPr/>
          <a:lstStyle/>
          <a:p>
            <a:pPr marL="365760" indent="-365760">
              <a:spcBef>
                <a:spcPts val="0"/>
              </a:spcBef>
              <a:spcAft>
                <a:spcPts val="300"/>
              </a:spcAft>
              <a:buFont typeface="+mj-lt"/>
              <a:buAutoNum type="arabicPeriod"/>
              <a:defRPr/>
            </a:pPr>
            <a:r>
              <a:rPr lang="en-US" sz="3000" dirty="0"/>
              <a:t>Read in the STeLLA strategies booklet:</a:t>
            </a:r>
          </a:p>
          <a:p>
            <a:pPr marL="731520" lvl="1" indent="-365760">
              <a:spcBef>
                <a:spcPts val="0"/>
              </a:spcBef>
              <a:spcAft>
                <a:spcPts val="300"/>
              </a:spcAft>
              <a:buFont typeface="Arial" pitchFamily="34" charset="0"/>
              <a:buChar char="•"/>
              <a:defRPr/>
            </a:pPr>
            <a:r>
              <a:rPr lang="en-US" sz="3000" dirty="0"/>
              <a:t>SCSL strategy B: Set the purpose with a focus question or goal statement</a:t>
            </a:r>
          </a:p>
          <a:p>
            <a:pPr marL="731520" lvl="1" indent="-365760">
              <a:spcBef>
                <a:spcPts val="0"/>
              </a:spcBef>
              <a:spcAft>
                <a:spcPts val="300"/>
              </a:spcAft>
              <a:buFont typeface="Arial" pitchFamily="34" charset="0"/>
              <a:buChar char="•"/>
              <a:defRPr/>
            </a:pPr>
            <a:r>
              <a:rPr lang="en-US" sz="3000" dirty="0"/>
              <a:t>SCSL strategy C: Select activities that are matched to the learning goal</a:t>
            </a:r>
          </a:p>
          <a:p>
            <a:pPr marL="731520" lvl="1" indent="-365760">
              <a:spcBef>
                <a:spcPts val="0"/>
              </a:spcBef>
              <a:spcAft>
                <a:spcPts val="300"/>
              </a:spcAft>
              <a:buFont typeface="Arial" pitchFamily="34" charset="0"/>
              <a:buChar char="•"/>
              <a:defRPr/>
            </a:pPr>
            <a:r>
              <a:rPr lang="en-US" sz="3000" dirty="0"/>
              <a:t>SCSL strategy I: Summarize key science ideas </a:t>
            </a:r>
          </a:p>
          <a:p>
            <a:pPr marL="731520" lvl="1" indent="-365760">
              <a:spcBef>
                <a:spcPts val="0"/>
              </a:spcBef>
              <a:spcAft>
                <a:spcPts val="300"/>
              </a:spcAft>
              <a:buFont typeface="Arial" pitchFamily="34" charset="0"/>
              <a:buChar char="•"/>
              <a:defRPr/>
            </a:pPr>
            <a:r>
              <a:rPr lang="en-US" sz="3000" dirty="0"/>
              <a:t>STL strategy 7: Engage students in making connections by synthesizing and summarizing key science ideas</a:t>
            </a:r>
            <a:r>
              <a:rPr lang="en-US" sz="3000" dirty="0">
                <a:solidFill>
                  <a:srgbClr val="FF0000"/>
                </a:solidFill>
              </a:rPr>
              <a:t> </a:t>
            </a:r>
            <a:endParaRPr lang="en-US" sz="3000" dirty="0"/>
          </a:p>
          <a:p>
            <a:pPr marL="365760" indent="-365760">
              <a:spcBef>
                <a:spcPts val="600"/>
              </a:spcBef>
              <a:buFont typeface="+mj-lt"/>
              <a:buAutoNum type="arabicPeriod"/>
              <a:defRPr/>
            </a:pPr>
            <a:r>
              <a:rPr lang="en-US" sz="3000" dirty="0"/>
              <a:t>Fill in the appropriate columns on your SCSL </a:t>
            </a:r>
            <a:br>
              <a:rPr lang="en-US" sz="3000" dirty="0"/>
            </a:br>
            <a:r>
              <a:rPr lang="en-US" sz="3000" dirty="0"/>
              <a:t>Z-fold summary charts.</a:t>
            </a:r>
          </a:p>
        </p:txBody>
      </p:sp>
    </p:spTree>
    <p:extLst>
      <p:ext uri="{BB962C8B-B14F-4D97-AF65-F5344CB8AC3E}">
        <p14:creationId xmlns:p14="http://schemas.microsoft.com/office/powerpoint/2010/main" val="20901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 Extended Homework</a:t>
            </a:r>
          </a:p>
        </p:txBody>
      </p:sp>
      <p:sp>
        <p:nvSpPr>
          <p:cNvPr id="32771" name="Content Placeholder 2"/>
          <p:cNvSpPr>
            <a:spLocks noGrp="1"/>
          </p:cNvSpPr>
          <p:nvPr>
            <p:ph idx="1"/>
          </p:nvPr>
        </p:nvSpPr>
        <p:spPr>
          <a:xfrm>
            <a:off x="457200" y="1600200"/>
            <a:ext cx="8382000" cy="4876800"/>
          </a:xfrm>
        </p:spPr>
        <p:txBody>
          <a:bodyPr>
            <a:normAutofit/>
          </a:bodyPr>
          <a:lstStyle/>
          <a:p>
            <a:pPr marL="365760" indent="-365760">
              <a:spcBef>
                <a:spcPts val="0"/>
              </a:spcBef>
              <a:spcAft>
                <a:spcPts val="1200"/>
              </a:spcAft>
            </a:pPr>
            <a:r>
              <a:rPr lang="en-US" dirty="0"/>
              <a:t>Locate handout 5.8 (Extended Homework) in your PD program binder.   </a:t>
            </a:r>
            <a:endParaRPr lang="en-US" dirty="0">
              <a:solidFill>
                <a:srgbClr val="FF0000"/>
              </a:solidFill>
            </a:endParaRPr>
          </a:p>
          <a:p>
            <a:pPr marL="365760" indent="-365760">
              <a:spcBef>
                <a:spcPts val="0"/>
              </a:spcBef>
              <a:spcAft>
                <a:spcPts val="1200"/>
              </a:spcAft>
            </a:pPr>
            <a:r>
              <a:rPr lang="en-US" dirty="0"/>
              <a:t>Between now and Friday, read the scope and sequence for the Plants and Animals lesson plans and your assigned lesson(s) in the lesson plans binder. </a:t>
            </a:r>
          </a:p>
          <a:p>
            <a:pPr marL="365760" indent="-365760">
              <a:spcBef>
                <a:spcPts val="0"/>
              </a:spcBef>
              <a:spcAft>
                <a:spcPts val="1200"/>
              </a:spcAft>
            </a:pPr>
            <a:r>
              <a:rPr lang="en-US" dirty="0"/>
              <a:t>Be prepared to share your findings in a study-group conversation on our last day. </a:t>
            </a:r>
          </a:p>
        </p:txBody>
      </p:sp>
    </p:spTree>
    <p:extLst>
      <p:ext uri="{BB962C8B-B14F-4D97-AF65-F5344CB8AC3E}">
        <p14:creationId xmlns:p14="http://schemas.microsoft.com/office/powerpoint/2010/main" val="1573682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382000" cy="990600"/>
          </a:xfrm>
        </p:spPr>
        <p:txBody>
          <a:bodyPr>
            <a:normAutofit/>
          </a:bodyPr>
          <a:lstStyle/>
          <a:p>
            <a:pPr eaLnBrk="1" hangingPunct="1"/>
            <a:r>
              <a:rPr lang="en-US" dirty="0"/>
              <a:t>Reflections on Today’s Session</a:t>
            </a:r>
          </a:p>
        </p:txBody>
      </p:sp>
      <p:sp>
        <p:nvSpPr>
          <p:cNvPr id="40963" name="Rectangle 3"/>
          <p:cNvSpPr>
            <a:spLocks noGrp="1" noChangeArrowheads="1"/>
          </p:cNvSpPr>
          <p:nvPr>
            <p:ph type="body" idx="1"/>
          </p:nvPr>
        </p:nvSpPr>
        <p:spPr>
          <a:xfrm>
            <a:off x="457200" y="1524000"/>
            <a:ext cx="8458200" cy="5105400"/>
          </a:xfrm>
        </p:spPr>
        <p:txBody>
          <a:bodyPr/>
          <a:lstStyle/>
          <a:p>
            <a:pPr marL="0" indent="0" eaLnBrk="1" hangingPunct="1">
              <a:spcBef>
                <a:spcPts val="0"/>
              </a:spcBef>
              <a:spcAft>
                <a:spcPts val="1200"/>
              </a:spcAft>
              <a:buNone/>
            </a:pPr>
            <a:r>
              <a:rPr lang="en-US" sz="3000" b="1" dirty="0"/>
              <a:t>Reflect on lesson analysis: </a:t>
            </a:r>
            <a:r>
              <a:rPr lang="en-US" sz="3000" dirty="0"/>
              <a:t>In what way(s) did our lesson analysis work and/or our study of SCSL strategy A (one main learning goal) stretch your thinking? Give an example to support your response.</a:t>
            </a:r>
            <a:endParaRPr lang="en-US" sz="3000" b="1" dirty="0"/>
          </a:p>
          <a:p>
            <a:pPr marL="0" indent="0" eaLnBrk="1" hangingPunct="1">
              <a:spcBef>
                <a:spcPts val="0"/>
              </a:spcBef>
              <a:spcAft>
                <a:spcPts val="1200"/>
              </a:spcAft>
              <a:buNone/>
            </a:pPr>
            <a:r>
              <a:rPr lang="en-US" sz="3000" b="1" dirty="0"/>
              <a:t>Reflect on content deepening: </a:t>
            </a:r>
            <a:r>
              <a:rPr lang="en-US" sz="3000" dirty="0"/>
              <a:t>Describe how our content deepening work today helped you clarify a science-content idea.</a:t>
            </a:r>
            <a:endParaRPr lang="en-US" sz="3000" b="1" dirty="0"/>
          </a:p>
          <a:p>
            <a:pPr marL="0" indent="0" eaLnBrk="1" hangingPunct="1">
              <a:spcBef>
                <a:spcPts val="0"/>
              </a:spcBef>
              <a:spcAft>
                <a:spcPts val="0"/>
              </a:spcAft>
              <a:buNone/>
            </a:pPr>
            <a:r>
              <a:rPr lang="en-US" sz="3000" b="1" dirty="0"/>
              <a:t>Feedback: </a:t>
            </a:r>
            <a:r>
              <a:rPr lang="en-US" sz="3000" dirty="0"/>
              <a:t>Provide feedback about today’s session and the program so far</a:t>
            </a:r>
            <a:r>
              <a:rPr lang="en-US" sz="2800" dirty="0"/>
              <a:t> (</a:t>
            </a:r>
            <a:r>
              <a:rPr lang="en-US" sz="3000" dirty="0"/>
              <a:t>likes, dislikes, questions, concerns, suggestions).</a:t>
            </a:r>
          </a:p>
        </p:txBody>
      </p:sp>
    </p:spTree>
    <p:extLst>
      <p:ext uri="{BB962C8B-B14F-4D97-AF65-F5344CB8AC3E}">
        <p14:creationId xmlns:p14="http://schemas.microsoft.com/office/powerpoint/2010/main" val="131774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990600"/>
          </a:xfrm>
        </p:spPr>
        <p:txBody>
          <a:bodyPr/>
          <a:lstStyle/>
          <a:p>
            <a:r>
              <a:rPr lang="en-US" dirty="0"/>
              <a:t>Focus for the Week</a:t>
            </a:r>
          </a:p>
        </p:txBody>
      </p:sp>
      <p:sp>
        <p:nvSpPr>
          <p:cNvPr id="8195" name="Content Placeholder 2"/>
          <p:cNvSpPr>
            <a:spLocks noGrp="1"/>
          </p:cNvSpPr>
          <p:nvPr>
            <p:ph idx="1"/>
          </p:nvPr>
        </p:nvSpPr>
        <p:spPr>
          <a:xfrm>
            <a:off x="457200" y="1447800"/>
            <a:ext cx="8229600" cy="4876800"/>
          </a:xfrm>
        </p:spPr>
        <p:txBody>
          <a:bodyPr/>
          <a:lstStyle/>
          <a:p>
            <a:pPr marL="365760" indent="-365760">
              <a:spcBef>
                <a:spcPts val="800"/>
              </a:spcBef>
            </a:pPr>
            <a:r>
              <a:rPr lang="en-US" sz="3000" dirty="0"/>
              <a:t>Content area 2: plants and animals</a:t>
            </a:r>
          </a:p>
          <a:p>
            <a:pPr marL="365760" indent="-365760">
              <a:spcBef>
                <a:spcPts val="800"/>
              </a:spcBef>
            </a:pPr>
            <a:r>
              <a:rPr lang="en-US" sz="3000" dirty="0"/>
              <a:t>Science Content Storyline Lens</a:t>
            </a:r>
          </a:p>
          <a:p>
            <a:pPr marL="731520" lvl="1" indent="-365760">
              <a:spcBef>
                <a:spcPts val="800"/>
              </a:spcBef>
              <a:buSzPct val="100000"/>
              <a:buFont typeface="Arial" pitchFamily="34" charset="0"/>
              <a:buChar char="•"/>
            </a:pPr>
            <a:r>
              <a:rPr lang="en-US" sz="3000" dirty="0"/>
              <a:t>Strategies A, B, C, D, F, G, H, and I</a:t>
            </a:r>
          </a:p>
          <a:p>
            <a:pPr marL="731520" lvl="1" indent="-365760">
              <a:spcBef>
                <a:spcPts val="800"/>
              </a:spcBef>
              <a:buSzPct val="100000"/>
              <a:buFont typeface="Arial" pitchFamily="34" charset="0"/>
              <a:buChar char="•"/>
            </a:pPr>
            <a:r>
              <a:rPr lang="en-US" sz="3000" dirty="0"/>
              <a:t>Video-based lesson analysis (SEC lessons)</a:t>
            </a:r>
          </a:p>
          <a:p>
            <a:pPr marL="365760" lvl="1" indent="-365760">
              <a:spcBef>
                <a:spcPts val="800"/>
              </a:spcBef>
              <a:buFont typeface="Arial" pitchFamily="34" charset="0"/>
              <a:buChar char="•"/>
            </a:pPr>
            <a:r>
              <a:rPr lang="en-US" sz="3000" dirty="0"/>
              <a:t>Plants and Animals lesson plans review (last day)</a:t>
            </a:r>
          </a:p>
          <a:p>
            <a:pPr marL="365760" lvl="1" indent="-365760">
              <a:spcBef>
                <a:spcPts val="800"/>
              </a:spcBef>
              <a:buFont typeface="Arial" pitchFamily="34" charset="0"/>
              <a:buChar char="•"/>
            </a:pPr>
            <a:r>
              <a:rPr lang="en-US" sz="3000" dirty="0"/>
              <a:t>Academic-year schedule (last day)</a:t>
            </a:r>
          </a:p>
          <a:p>
            <a:pPr marL="731520" lvl="2" indent="-365760">
              <a:spcBef>
                <a:spcPts val="800"/>
              </a:spcBef>
            </a:pPr>
            <a:r>
              <a:rPr lang="en-US" sz="3000" dirty="0"/>
              <a:t>Video recording</a:t>
            </a:r>
          </a:p>
          <a:p>
            <a:pPr marL="731520" lvl="2" indent="-365760">
              <a:spcBef>
                <a:spcPts val="800"/>
              </a:spcBef>
            </a:pPr>
            <a:r>
              <a:rPr lang="en-US" sz="3000" dirty="0"/>
              <a:t>Study-group sessions</a:t>
            </a:r>
          </a:p>
        </p:txBody>
      </p:sp>
    </p:spTree>
    <p:extLst>
      <p:ext uri="{BB962C8B-B14F-4D97-AF65-F5344CB8AC3E}">
        <p14:creationId xmlns:p14="http://schemas.microsoft.com/office/powerpoint/2010/main" val="1875983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Today’s Focus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1200"/>
              </a:spcBef>
              <a:spcAft>
                <a:spcPts val="0"/>
              </a:spcAft>
            </a:pPr>
            <a:r>
              <a:rPr lang="en-US" dirty="0"/>
              <a:t>What is the Science Content Storyline Lens (SCSL)?</a:t>
            </a:r>
          </a:p>
          <a:p>
            <a:pPr marL="365760" indent="-365760">
              <a:spcBef>
                <a:spcPts val="1200"/>
              </a:spcBef>
              <a:spcAft>
                <a:spcPts val="0"/>
              </a:spcAft>
            </a:pPr>
            <a:r>
              <a:rPr lang="en-US" dirty="0"/>
              <a:t>Why is one main learning goal essential for science content storyline coherence? </a:t>
            </a:r>
          </a:p>
          <a:p>
            <a:pPr marL="365760" indent="-365760">
              <a:spcBef>
                <a:spcPts val="1200"/>
              </a:spcBef>
              <a:spcAft>
                <a:spcPts val="0"/>
              </a:spcAft>
            </a:pPr>
            <a:r>
              <a:rPr lang="en-US" dirty="0"/>
              <a:t>What is an environment, and how does it compare with an ecosystem?</a:t>
            </a:r>
          </a:p>
          <a:p>
            <a:pPr marL="365760" indent="-365760">
              <a:spcBef>
                <a:spcPts val="1200"/>
              </a:spcBef>
              <a:spcAft>
                <a:spcPts val="0"/>
              </a:spcAft>
            </a:pPr>
            <a:r>
              <a:rPr lang="en-US" dirty="0"/>
              <a:t>How can we categorize and describe the contents of our terrarium environment?</a:t>
            </a:r>
          </a:p>
        </p:txBody>
      </p:sp>
    </p:spTree>
    <p:extLst>
      <p:ext uri="{BB962C8B-B14F-4D97-AF65-F5344CB8AC3E}">
        <p14:creationId xmlns:p14="http://schemas.microsoft.com/office/powerpoint/2010/main" val="5422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990600"/>
          </a:xfrm>
        </p:spPr>
        <p:txBody>
          <a:bodyPr>
            <a:normAutofit/>
          </a:bodyPr>
          <a:lstStyle/>
          <a:p>
            <a:r>
              <a:rPr lang="en-US" dirty="0"/>
              <a:t>Check Your Understanding of Strategy 6</a:t>
            </a:r>
          </a:p>
        </p:txBody>
      </p:sp>
      <p:sp>
        <p:nvSpPr>
          <p:cNvPr id="4" name="Content Placeholder 5"/>
          <p:cNvSpPr txBox="1">
            <a:spLocks/>
          </p:cNvSpPr>
          <p:nvPr/>
        </p:nvSpPr>
        <p:spPr bwMode="auto">
          <a:xfrm>
            <a:off x="381000" y="1371600"/>
            <a:ext cx="83820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eaLnBrk="0" fontAlgn="base" hangingPunct="0">
              <a:spcBef>
                <a:spcPts val="600"/>
              </a:spcBef>
              <a:spcAft>
                <a:spcPct val="0"/>
              </a:spcAft>
              <a:buClr>
                <a:srgbClr val="93A299"/>
              </a:buClr>
              <a:buSzPct val="85000"/>
              <a:buFont typeface="Calibri" panose="020F0502020204030204" pitchFamily="34" charset="0"/>
              <a:buNone/>
              <a:defRPr/>
            </a:pPr>
            <a:r>
              <a:rPr lang="en-US" sz="2600" dirty="0">
                <a:solidFill>
                  <a:srgbClr val="292934"/>
                </a:solidFill>
                <a:latin typeface="Calibri" panose="020F0502020204030204" pitchFamily="34" charset="0"/>
              </a:rPr>
              <a:t>Jot down your responses to this multiple-choice quiz:</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Use-and-apply tasks are used </a:t>
            </a:r>
            <a:r>
              <a:rPr lang="en-US" sz="2600" dirty="0">
                <a:solidFill>
                  <a:srgbClr val="C00000"/>
                </a:solidFill>
                <a:latin typeface="Calibri" panose="020F0502020204030204" pitchFamily="34" charset="0"/>
              </a:rPr>
              <a:t>[before/during/after] </a:t>
            </a:r>
            <a:r>
              <a:rPr lang="en-US" sz="2600" dirty="0">
                <a:solidFill>
                  <a:srgbClr val="292934"/>
                </a:solidFill>
                <a:latin typeface="Calibri" panose="020F0502020204030204" pitchFamily="34" charset="0"/>
              </a:rPr>
              <a:t>new science ideas are introduced.</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For difficult content ideas, students might need to practice applying new ideas in </a:t>
            </a:r>
            <a:r>
              <a:rPr lang="en-US" sz="2600" dirty="0">
                <a:solidFill>
                  <a:srgbClr val="C00000"/>
                </a:solidFill>
                <a:latin typeface="Calibri" panose="020F0502020204030204" pitchFamily="34" charset="0"/>
              </a:rPr>
              <a:t>[one/two/many] </a:t>
            </a:r>
            <a:r>
              <a:rPr lang="en-US" sz="2600" dirty="0">
                <a:solidFill>
                  <a:srgbClr val="292934"/>
                </a:solidFill>
                <a:latin typeface="Calibri" panose="020F0502020204030204" pitchFamily="34" charset="0"/>
              </a:rPr>
              <a:t>different contexts.</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C00000"/>
                </a:solidFill>
                <a:latin typeface="Calibri" panose="020F0502020204030204" pitchFamily="34" charset="0"/>
              </a:rPr>
              <a:t>[True/false]: </a:t>
            </a:r>
            <a:r>
              <a:rPr lang="en-US" sz="2600" dirty="0">
                <a:solidFill>
                  <a:srgbClr val="292934"/>
                </a:solidFill>
                <a:latin typeface="Calibri" panose="020F0502020204030204" pitchFamily="34" charset="0"/>
              </a:rPr>
              <a:t>Use-and-apply questions or activities are used primarily for student assessment at the end of a unit.</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It’s appropriate for teachers to ask </a:t>
            </a:r>
            <a:r>
              <a:rPr lang="en-US" sz="2600" dirty="0">
                <a:solidFill>
                  <a:srgbClr val="C00000"/>
                </a:solidFill>
                <a:latin typeface="Calibri" panose="020F0502020204030204" pitchFamily="34" charset="0"/>
              </a:rPr>
              <a:t>[elicit/probe/challenge] </a:t>
            </a:r>
            <a:r>
              <a:rPr lang="en-US" sz="2600" dirty="0">
                <a:solidFill>
                  <a:srgbClr val="292934"/>
                </a:solidFill>
                <a:latin typeface="Calibri" panose="020F0502020204030204" pitchFamily="34" charset="0"/>
              </a:rPr>
              <a:t>questions during a use-and-apply activity.</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Teachers should </a:t>
            </a:r>
            <a:r>
              <a:rPr lang="en-US" sz="2600" dirty="0">
                <a:solidFill>
                  <a:srgbClr val="C00000"/>
                </a:solidFill>
                <a:latin typeface="Calibri" panose="020F0502020204030204" pitchFamily="34" charset="0"/>
              </a:rPr>
              <a:t>[never/judiciously/always] </a:t>
            </a:r>
            <a:r>
              <a:rPr lang="en-US" sz="2600" dirty="0">
                <a:solidFill>
                  <a:srgbClr val="292934"/>
                </a:solidFill>
                <a:latin typeface="Calibri" panose="020F0502020204030204" pitchFamily="34" charset="0"/>
              </a:rPr>
              <a:t>tell students about science ideas they are missing or stating inaccurately.  </a:t>
            </a:r>
          </a:p>
          <a:p>
            <a:pPr marL="0" lvl="1" eaLnBrk="0" fontAlgn="base" hangingPunct="0">
              <a:spcBef>
                <a:spcPct val="20000"/>
              </a:spcBef>
              <a:spcAft>
                <a:spcPct val="0"/>
              </a:spcAft>
              <a:buClr>
                <a:srgbClr val="93A299"/>
              </a:buClr>
              <a:buSzPct val="85000"/>
              <a:buFont typeface="Calibri" panose="020F0502020204030204" pitchFamily="34" charset="0"/>
              <a:buNone/>
              <a:defRPr/>
            </a:pPr>
            <a:r>
              <a:rPr lang="en-US" sz="3200" dirty="0">
                <a:solidFill>
                  <a:srgbClr val="292934"/>
                </a:solidFill>
                <a:latin typeface="Calibri" panose="020F0502020204030204" pitchFamily="34" charset="0"/>
              </a:rPr>
              <a:t> </a:t>
            </a:r>
          </a:p>
          <a:p>
            <a:pPr marL="182563" lvl="1" indent="-182563" eaLnBrk="0" fontAlgn="base" hangingPunct="0">
              <a:spcBef>
                <a:spcPct val="20000"/>
              </a:spcBef>
              <a:spcAft>
                <a:spcPct val="0"/>
              </a:spcAft>
              <a:buClr>
                <a:srgbClr val="93A299"/>
              </a:buClr>
              <a:buSzPct val="85000"/>
              <a:buFont typeface="Arial" charset="0"/>
              <a:buChar char="•"/>
              <a:defRPr/>
            </a:pPr>
            <a:endParaRPr lang="en-US" sz="3200" dirty="0">
              <a:solidFill>
                <a:srgbClr val="292934"/>
              </a:solidFill>
              <a:latin typeface="Calibri" panose="020F0502020204030204" pitchFamily="34" charset="0"/>
            </a:endParaRPr>
          </a:p>
          <a:p>
            <a:pPr marL="182563" lvl="1" indent="-182563" eaLnBrk="0" fontAlgn="base" hangingPunct="0">
              <a:spcBef>
                <a:spcPct val="20000"/>
              </a:spcBef>
              <a:spcAft>
                <a:spcPct val="0"/>
              </a:spcAft>
              <a:buClr>
                <a:srgbClr val="93A299"/>
              </a:buClr>
              <a:buSzPct val="85000"/>
              <a:buFont typeface="Arial" charset="0"/>
              <a:buChar char="•"/>
              <a:defRPr/>
            </a:pPr>
            <a:endParaRPr lang="en-US" sz="2800" dirty="0">
              <a:solidFill>
                <a:srgbClr val="292934"/>
              </a:solidFill>
              <a:latin typeface="Calibri" panose="020F0502020204030204" pitchFamily="34" charset="0"/>
            </a:endParaRPr>
          </a:p>
          <a:p>
            <a:pPr marL="182563" lvl="1" indent="-182563" eaLnBrk="0" fontAlgn="base" hangingPunct="0">
              <a:spcBef>
                <a:spcPct val="20000"/>
              </a:spcBef>
              <a:spcAft>
                <a:spcPct val="0"/>
              </a:spcAft>
              <a:buClr>
                <a:srgbClr val="93A299"/>
              </a:buClr>
              <a:buSzPct val="85000"/>
              <a:buFont typeface="Arial" charset="0"/>
              <a:buChar char="•"/>
              <a:defRPr/>
            </a:pPr>
            <a:endParaRPr lang="en-US" sz="2400" dirty="0">
              <a:solidFill>
                <a:srgbClr val="292934"/>
              </a:solidFill>
              <a:latin typeface="Calibri" panose="020F0502020204030204" pitchFamily="34" charset="0"/>
            </a:endParaRPr>
          </a:p>
        </p:txBody>
      </p:sp>
    </p:spTree>
    <p:extLst>
      <p:ext uri="{BB962C8B-B14F-4D97-AF65-F5344CB8AC3E}">
        <p14:creationId xmlns:p14="http://schemas.microsoft.com/office/powerpoint/2010/main" val="25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21214</TotalTime>
  <Words>9181</Words>
  <Application>Microsoft Office PowerPoint</Application>
  <PresentationFormat>On-screen Show (4:3)</PresentationFormat>
  <Paragraphs>993</Paragraphs>
  <Slides>66</Slides>
  <Notes>66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66</vt:i4>
      </vt:variant>
    </vt:vector>
  </HeadingPairs>
  <TitlesOfParts>
    <vt:vector size="74" baseType="lpstr">
      <vt:lpstr>Arial</vt:lpstr>
      <vt:lpstr>Calibri</vt:lpstr>
      <vt:lpstr>Lucida Sans Unicode</vt:lpstr>
      <vt:lpstr>Symbol</vt:lpstr>
      <vt:lpstr>Clarity</vt:lpstr>
      <vt:lpstr>Custom Design</vt:lpstr>
      <vt:lpstr>RESPeCT Template</vt:lpstr>
      <vt:lpstr>1_Clarity</vt:lpstr>
      <vt:lpstr>RESPeCT PD pROGRAM</vt:lpstr>
      <vt:lpstr>Agenda for Day 5 </vt:lpstr>
      <vt:lpstr>Trends in Reflections</vt:lpstr>
      <vt:lpstr> Norms for Working Together: The Basics </vt:lpstr>
      <vt:lpstr> Norms for Working Together: The Heart  </vt:lpstr>
      <vt:lpstr>PowerPoint Presentation</vt:lpstr>
      <vt:lpstr>Focus for the Week</vt:lpstr>
      <vt:lpstr>Today’s Focus Questions</vt:lpstr>
      <vt:lpstr>Check Your Understanding of Strategy 6</vt:lpstr>
      <vt:lpstr>Use and Apply Your Content Deepening Knowledge</vt:lpstr>
      <vt:lpstr>Planning Science Lessons: Quick Write</vt:lpstr>
      <vt:lpstr>Lesson Analysis: Focus Question 1</vt:lpstr>
      <vt:lpstr>The TIMSS Video Study Findings and the Science Content Storyline Lens</vt:lpstr>
      <vt:lpstr>Lesson Analysis: Focus Question 2</vt:lpstr>
      <vt:lpstr>PowerPoint Presentation</vt:lpstr>
      <vt:lpstr>Purpose and Key Features of Strategy A</vt:lpstr>
      <vt:lpstr>A Main Learning Goal Is …</vt:lpstr>
      <vt:lpstr>A Main Learning Goal Is NOT …</vt:lpstr>
      <vt:lpstr>Definitions: One Main Learning Goal and Science Ideas </vt:lpstr>
      <vt:lpstr>Practice Identifying Student Ideas and Science Ideas</vt:lpstr>
      <vt:lpstr>Practice Identifying Student Ideas and Science Ideas in a Class Discussion</vt:lpstr>
      <vt:lpstr>Science Ideas That Support the Main Learning Goal</vt:lpstr>
      <vt:lpstr>Practice Identifying Main Learning Goals</vt:lpstr>
      <vt:lpstr>Lesson Analysis: Strategy A</vt:lpstr>
      <vt:lpstr>Lesson Analysis: Review Lesson Context, Video Clip 1</vt:lpstr>
      <vt:lpstr>Lesson Analysis: Analyze the Video,  Video Clip 1</vt:lpstr>
      <vt:lpstr>Lesson Analysis: Review Lesson Context, Video Clip 2</vt:lpstr>
      <vt:lpstr>Lesson Analysis: Analyze the Video,  Video Clip 2 </vt:lpstr>
      <vt:lpstr>Lesson Analysis: Review Lesson Context, Video Clip 3</vt:lpstr>
      <vt:lpstr>Lesson Analysis: Analyze the Video,  Video Clip 3</vt:lpstr>
      <vt:lpstr>One Main Learning Goal?</vt:lpstr>
      <vt:lpstr>Examine Plants and Animals: Lesson 1</vt:lpstr>
      <vt:lpstr>Plants and animals</vt:lpstr>
      <vt:lpstr> Unit Central Question </vt:lpstr>
      <vt:lpstr>Student Learning Goals</vt:lpstr>
      <vt:lpstr> Content Deepening: Focus Question 1 </vt:lpstr>
      <vt:lpstr>Environment vs. Ecosystem</vt:lpstr>
      <vt:lpstr>Defining Environment</vt:lpstr>
      <vt:lpstr>Is This an Environment? Why or Why Not?</vt:lpstr>
      <vt:lpstr>Is This an Environment? Why or Why Not?</vt:lpstr>
      <vt:lpstr>PowerPoint Presentation</vt:lpstr>
      <vt:lpstr>PowerPoint Presentation</vt:lpstr>
      <vt:lpstr> Reflect: Content Deepening Focus Question 1 </vt:lpstr>
      <vt:lpstr>Content Deepening: Focus Question 2</vt:lpstr>
      <vt:lpstr>What’s in Our Terrarium?  </vt:lpstr>
      <vt:lpstr>Math Connections</vt:lpstr>
      <vt:lpstr>Characteristics of Living and Nonliving Things</vt:lpstr>
      <vt:lpstr>PowerPoint Presentation</vt:lpstr>
      <vt:lpstr>Plants versus Animals</vt:lpstr>
      <vt:lpstr>Key Characteristics of Animals</vt:lpstr>
      <vt:lpstr>Classifying Animals</vt:lpstr>
      <vt:lpstr>Key Characteristics of Plants</vt:lpstr>
      <vt:lpstr>Types of Plants</vt:lpstr>
      <vt:lpstr>Where Do Plants and Animals Fit?</vt:lpstr>
      <vt:lpstr>Living Things Are Made Up of Cells</vt:lpstr>
      <vt:lpstr>Summarize: Animal and Plant Cells</vt:lpstr>
      <vt:lpstr>Characteristics of Animal Cells</vt:lpstr>
      <vt:lpstr>Characteristics of Plant Cells</vt:lpstr>
      <vt:lpstr>Our Venn Diagram</vt:lpstr>
      <vt:lpstr>Reflect: Content Deepening Focus Question 2</vt:lpstr>
      <vt:lpstr>Today’s Focus Questions</vt:lpstr>
      <vt:lpstr>Summary: Today’s Lesson Analysis Work</vt:lpstr>
      <vt:lpstr>Summary: Today’s Content Deepening Work</vt:lpstr>
      <vt:lpstr>Homework</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793</cp:revision>
  <cp:lastPrinted>2014-06-23T12:21:22Z</cp:lastPrinted>
  <dcterms:created xsi:type="dcterms:W3CDTF">2014-06-10T18:20:14Z</dcterms:created>
  <dcterms:modified xsi:type="dcterms:W3CDTF">2020-01-06T17:53:19Z</dcterms:modified>
</cp:coreProperties>
</file>