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7"/>
  </p:notesMasterIdLst>
  <p:handoutMasterIdLst>
    <p:handoutMasterId r:id="rId58"/>
  </p:handoutMasterIdLst>
  <p:sldIdLst>
    <p:sldId id="299" r:id="rId3"/>
    <p:sldId id="412" r:id="rId4"/>
    <p:sldId id="413" r:id="rId5"/>
    <p:sldId id="461" r:id="rId6"/>
    <p:sldId id="462" r:id="rId7"/>
    <p:sldId id="324" r:id="rId8"/>
    <p:sldId id="303" r:id="rId9"/>
    <p:sldId id="415" r:id="rId10"/>
    <p:sldId id="416" r:id="rId11"/>
    <p:sldId id="417" r:id="rId12"/>
    <p:sldId id="418" r:id="rId13"/>
    <p:sldId id="419" r:id="rId14"/>
    <p:sldId id="463" r:id="rId15"/>
    <p:sldId id="420" r:id="rId16"/>
    <p:sldId id="421" r:id="rId17"/>
    <p:sldId id="464" r:id="rId18"/>
    <p:sldId id="422" r:id="rId19"/>
    <p:sldId id="423" r:id="rId20"/>
    <p:sldId id="465" r:id="rId21"/>
    <p:sldId id="424" r:id="rId22"/>
    <p:sldId id="425" r:id="rId23"/>
    <p:sldId id="426" r:id="rId24"/>
    <p:sldId id="427" r:id="rId25"/>
    <p:sldId id="428" r:id="rId26"/>
    <p:sldId id="429" r:id="rId27"/>
    <p:sldId id="432" r:id="rId28"/>
    <p:sldId id="362" r:id="rId29"/>
    <p:sldId id="466" r:id="rId30"/>
    <p:sldId id="467" r:id="rId31"/>
    <p:sldId id="468" r:id="rId32"/>
    <p:sldId id="469" r:id="rId33"/>
    <p:sldId id="470" r:id="rId34"/>
    <p:sldId id="471" r:id="rId35"/>
    <p:sldId id="472" r:id="rId36"/>
    <p:sldId id="366" r:id="rId37"/>
    <p:sldId id="473" r:id="rId38"/>
    <p:sldId id="489" r:id="rId39"/>
    <p:sldId id="475" r:id="rId40"/>
    <p:sldId id="490" r:id="rId41"/>
    <p:sldId id="477" r:id="rId42"/>
    <p:sldId id="478" r:id="rId43"/>
    <p:sldId id="479" r:id="rId44"/>
    <p:sldId id="480" r:id="rId45"/>
    <p:sldId id="481" r:id="rId46"/>
    <p:sldId id="482" r:id="rId47"/>
    <p:sldId id="492" r:id="rId48"/>
    <p:sldId id="484" r:id="rId49"/>
    <p:sldId id="487" r:id="rId50"/>
    <p:sldId id="491" r:id="rId51"/>
    <p:sldId id="433" r:id="rId52"/>
    <p:sldId id="434" r:id="rId53"/>
    <p:sldId id="435" r:id="rId54"/>
    <p:sldId id="436" r:id="rId55"/>
    <p:sldId id="437" r:id="rId5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6"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34"/>
    <a:srgbClr val="FEFA66"/>
    <a:srgbClr val="F9F93A"/>
    <a:srgbClr val="FEF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75090" autoAdjust="0"/>
  </p:normalViewPr>
  <p:slideViewPr>
    <p:cSldViewPr>
      <p:cViewPr varScale="1">
        <p:scale>
          <a:sx n="85" d="100"/>
          <a:sy n="85" d="100"/>
        </p:scale>
        <p:origin x="128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E72D183-2211-4AA9-B613-018A9751F4DC}" type="datetimeFigureOut">
              <a:rPr lang="en-US" smtClean="0"/>
              <a:pPr/>
              <a:t>1/6/2020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8279A49-5D7E-40FC-8B29-ECCAFA958124}" type="slidenum">
              <a:rPr lang="en-US" smtClean="0"/>
              <a:pPr/>
              <a:t>‹#›</a:t>
            </a:fld>
            <a:endParaRPr lang="en-US"/>
          </a:p>
        </p:txBody>
      </p:sp>
    </p:spTree>
    <p:extLst>
      <p:ext uri="{BB962C8B-B14F-4D97-AF65-F5344CB8AC3E}">
        <p14:creationId xmlns:p14="http://schemas.microsoft.com/office/powerpoint/2010/main" val="8479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Take care of any housekeeping issues.</a:t>
            </a:r>
          </a:p>
          <a:p>
            <a:pPr eaLnBrk="1" hangingPunct="1"/>
            <a:endParaRPr lang="en-US" altLang="en-US" dirty="0"/>
          </a:p>
        </p:txBody>
      </p:sp>
    </p:spTree>
    <p:extLst>
      <p:ext uri="{BB962C8B-B14F-4D97-AF65-F5344CB8AC3E}">
        <p14:creationId xmlns:p14="http://schemas.microsoft.com/office/powerpoint/2010/main" val="387009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Both strategy C and strategy D emphasize that all activities must be matched to the main learning goal. Strategy D, however, emphasizes a very important kind of activity: content representations. It also emphasizes that teachers should actively engage students in creating, modifying, and using content representations.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Good content representations can benefit all students, but they especially benefit ELL students because they present science ideas in pictures, images, and other visual formats in addition to words.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42598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0" indent="0">
              <a:buFont typeface="Arial" pitchFamily="34" charset="0"/>
              <a:buNone/>
              <a:defRPr/>
            </a:pPr>
            <a:endParaRPr lang="en-US" dirty="0"/>
          </a:p>
          <a:p>
            <a:r>
              <a:rPr lang="en-US" sz="1200" kern="1200" dirty="0">
                <a:solidFill>
                  <a:schemeClr val="tx1"/>
                </a:solidFill>
                <a:latin typeface="+mn-lt"/>
                <a:ea typeface="+mn-ea"/>
                <a:cs typeface="+mn-cs"/>
              </a:rPr>
              <a:t>a. Have participants locate Analysis Guide D in their PD program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binders (handout 7.1).</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“As you read the analysis guide, keep in mind the discussion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analysis guide focuses on the main learning goal by having participants write that down first. </a:t>
            </a:r>
          </a:p>
          <a:p>
            <a:pPr marL="137160" indent="-137160">
              <a:buFont typeface="Arial" pitchFamily="34" charset="0"/>
              <a:buChar char="•"/>
            </a:pPr>
            <a:r>
              <a:rPr lang="en-US" sz="1200" kern="1200" dirty="0">
                <a:solidFill>
                  <a:schemeClr val="tx1"/>
                </a:solidFill>
                <a:latin typeface="+mn-lt"/>
                <a:ea typeface="+mn-ea"/>
                <a:cs typeface="+mn-cs"/>
              </a:rPr>
              <a:t>The guide is divided into three parts. Part 1 focuses on how well matched the content representation is to the main learning goal. Part 2 focuses on how well engaged students are in using the content representation. </a:t>
            </a:r>
          </a:p>
          <a:p>
            <a:pPr marL="137160" indent="-137160">
              <a:buFont typeface="Arial" pitchFamily="34" charset="0"/>
              <a:buChar char="•"/>
            </a:pPr>
            <a:r>
              <a:rPr lang="en-US" sz="1200" kern="1200" dirty="0">
                <a:solidFill>
                  <a:schemeClr val="tx1"/>
                </a:solidFill>
                <a:latin typeface="+mn-lt"/>
                <a:ea typeface="+mn-ea"/>
                <a:cs typeface="+mn-cs"/>
              </a:rPr>
              <a:t>The guide ends with identifying ways to improve the content representation and its use in a lesson (part 3).</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0610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2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Set the context:</a:t>
            </a:r>
            <a:r>
              <a:rPr lang="en-US" sz="1200" kern="1200" dirty="0">
                <a:solidFill>
                  <a:schemeClr val="tx1"/>
                </a:solidFill>
                <a:latin typeface="+mn-lt"/>
                <a:ea typeface="+mn-ea"/>
                <a:cs typeface="+mn-cs"/>
              </a:rPr>
              <a:t> “Now we’re going to analyze a content representation to see how well it’s matched to the stated learning goal.”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 and description of the content representation in </a:t>
            </a:r>
            <a:r>
              <a:rPr lang="en-US" sz="1200" b="1" kern="1200" dirty="0">
                <a:solidFill>
                  <a:schemeClr val="tx1"/>
                </a:solidFill>
                <a:latin typeface="+mn-lt"/>
                <a:ea typeface="+mn-ea"/>
                <a:cs typeface="+mn-cs"/>
              </a:rPr>
              <a:t>Analysis Guide D1 </a:t>
            </a:r>
            <a:r>
              <a:rPr lang="en-US" sz="1200" kern="1200" dirty="0">
                <a:solidFill>
                  <a:schemeClr val="tx1"/>
                </a:solidFill>
                <a:latin typeface="+mn-lt"/>
                <a:ea typeface="+mn-ea"/>
                <a:cs typeface="+mn-cs"/>
              </a:rPr>
              <a:t>(page 1 of handout 7.1).</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8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D1.</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Now pair up and discuss your answers to the analysis questions.”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the content representation participants are analyzing is </a:t>
            </a:r>
            <a:r>
              <a:rPr lang="en-US" sz="1200" i="1" kern="1200" dirty="0">
                <a:solidFill>
                  <a:schemeClr val="tx1"/>
                </a:solidFill>
                <a:latin typeface="+mn-lt"/>
                <a:ea typeface="+mn-ea"/>
                <a:cs typeface="+mn-cs"/>
              </a:rPr>
              <a:t>not just the image</a:t>
            </a:r>
            <a:r>
              <a:rPr lang="en-US" sz="1200" kern="1200" dirty="0">
                <a:solidFill>
                  <a:schemeClr val="tx1"/>
                </a:solidFill>
                <a:latin typeface="+mn-lt"/>
                <a:ea typeface="+mn-ea"/>
                <a:cs typeface="+mn-cs"/>
              </a:rPr>
              <a:t> but the </a:t>
            </a:r>
            <a:r>
              <a:rPr lang="en-US" sz="1200" i="1" kern="1200" dirty="0">
                <a:solidFill>
                  <a:schemeClr val="tx1"/>
                </a:solidFill>
                <a:latin typeface="+mn-lt"/>
                <a:ea typeface="+mn-ea"/>
                <a:cs typeface="+mn-cs"/>
              </a:rPr>
              <a:t>entire activity</a:t>
            </a:r>
            <a:r>
              <a:rPr lang="en-US" sz="1200" kern="1200" dirty="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1944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D1.</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part 1 of Analysis Guide D1:</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The diagram is scientifically accurate. It should be noted, however, that it omits the ideas that energy from the Sun powers the chemical reaction, and oxygen is another product of photosynthesis.</a:t>
            </a:r>
          </a:p>
          <a:p>
            <a:pPr marL="137160" indent="-137160">
              <a:buFont typeface="Arial" pitchFamily="34" charset="0"/>
              <a:buChar char="•"/>
            </a:pPr>
            <a:r>
              <a:rPr lang="en-US" sz="1200" i="1" kern="1200" dirty="0">
                <a:solidFill>
                  <a:schemeClr val="tx1"/>
                </a:solidFill>
                <a:latin typeface="+mn-lt"/>
                <a:ea typeface="+mn-ea"/>
                <a:cs typeface="+mn-cs"/>
              </a:rPr>
              <a:t>Closely matched to the MLG? </a:t>
            </a:r>
            <a:r>
              <a:rPr lang="en-US" sz="1200" kern="1200" dirty="0">
                <a:solidFill>
                  <a:schemeClr val="tx1"/>
                </a:solidFill>
                <a:latin typeface="+mn-lt"/>
                <a:ea typeface="+mn-ea"/>
                <a:cs typeface="+mn-cs"/>
              </a:rPr>
              <a:t>The diagram is closely matched to key parts of the learning goal. However, it doesn’t address the idea that the plant uses the food it makes to live and grow. It also surpasses the learning goal by using the words </a:t>
            </a:r>
            <a:r>
              <a:rPr lang="en-US" sz="1200" i="1" kern="1200" dirty="0">
                <a:solidFill>
                  <a:schemeClr val="tx1"/>
                </a:solidFill>
                <a:latin typeface="+mn-lt"/>
                <a:ea typeface="+mn-ea"/>
                <a:cs typeface="+mn-cs"/>
              </a:rPr>
              <a:t>photosynthesis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glucose</a:t>
            </a:r>
            <a:r>
              <a:rPr lang="en-US" sz="1200" kern="1200" dirty="0">
                <a:solidFill>
                  <a:schemeClr val="tx1"/>
                </a:solidFill>
                <a:latin typeface="+mn-lt"/>
                <a:ea typeface="+mn-ea"/>
                <a:cs typeface="+mn-cs"/>
              </a:rPr>
              <a:t>.</a:t>
            </a:r>
          </a:p>
          <a:p>
            <a:pPr marL="137160" indent="-137160">
              <a:buFont typeface="Arial" pitchFamily="34" charset="0"/>
              <a:buChar char="•"/>
            </a:pPr>
            <a:r>
              <a:rPr lang="en-US" sz="1200" i="1" kern="1200" dirty="0">
                <a:solidFill>
                  <a:schemeClr val="tx1"/>
                </a:solidFill>
                <a:latin typeface="+mn-lt"/>
                <a:ea typeface="+mn-ea"/>
                <a:cs typeface="+mn-cs"/>
              </a:rPr>
              <a:t>Science ideas comprehensible? </a:t>
            </a:r>
            <a:r>
              <a:rPr lang="en-US" sz="1200" kern="1200" dirty="0">
                <a:solidFill>
                  <a:schemeClr val="tx1"/>
                </a:solidFill>
                <a:latin typeface="+mn-lt"/>
                <a:ea typeface="+mn-ea"/>
                <a:cs typeface="+mn-cs"/>
              </a:rPr>
              <a:t>The diagram might confuse students because the leaf is detached from the plant. Students also might not understand that the chemical apparatus represents a reaction involving sunlight, water, and carbon dioxide that creates food. Will they understand that the three ingredients on the left side of the diagram are changed into food? Will they understand that this is happening </a:t>
            </a:r>
            <a:r>
              <a:rPr lang="en-US" sz="1200" i="1" kern="1200" dirty="0">
                <a:solidFill>
                  <a:schemeClr val="tx1"/>
                </a:solidFill>
                <a:latin typeface="+mn-lt"/>
                <a:ea typeface="+mn-ea"/>
                <a:cs typeface="+mn-cs"/>
              </a:rPr>
              <a:t>inside</a:t>
            </a:r>
            <a:r>
              <a:rPr lang="en-US" sz="1200" kern="1200" dirty="0">
                <a:solidFill>
                  <a:schemeClr val="tx1"/>
                </a:solidFill>
                <a:latin typeface="+mn-lt"/>
                <a:ea typeface="+mn-ea"/>
                <a:cs typeface="+mn-cs"/>
              </a:rPr>
              <a:t> the leaf, and not on top of it? Will they understand what the arrow represents?</a:t>
            </a:r>
          </a:p>
          <a:p>
            <a:pPr marL="137160" indent="-137160">
              <a:buFont typeface="Arial" pitchFamily="34" charset="0"/>
              <a:buChar char="•"/>
            </a:pPr>
            <a:r>
              <a:rPr lang="en-US" sz="1200" i="1" kern="1200" dirty="0">
                <a:solidFill>
                  <a:schemeClr val="tx1"/>
                </a:solidFill>
                <a:latin typeface="+mn-lt"/>
                <a:ea typeface="+mn-ea"/>
                <a:cs typeface="+mn-cs"/>
              </a:rPr>
              <a:t>Reinforces misconceptions? </a:t>
            </a:r>
            <a:r>
              <a:rPr lang="en-US" sz="1200" kern="1200" dirty="0">
                <a:solidFill>
                  <a:schemeClr val="tx1"/>
                </a:solidFill>
                <a:latin typeface="+mn-lt"/>
                <a:ea typeface="+mn-ea"/>
                <a:cs typeface="+mn-cs"/>
              </a:rPr>
              <a:t>The diagram doesn’t reinforce any key misconceptions.</a:t>
            </a:r>
          </a:p>
          <a:p>
            <a:pPr marL="137160" indent="-137160">
              <a:buFont typeface="Arial" pitchFamily="34" charset="0"/>
              <a:buChar char="•"/>
            </a:pPr>
            <a:r>
              <a:rPr lang="en-US" sz="1200" i="1" kern="1200" dirty="0">
                <a:solidFill>
                  <a:schemeClr val="tx1"/>
                </a:solidFill>
                <a:latin typeface="+mn-lt"/>
                <a:ea typeface="+mn-ea"/>
                <a:cs typeface="+mn-cs"/>
              </a:rPr>
              <a:t>Addresses misconceptions? </a:t>
            </a:r>
            <a:r>
              <a:rPr lang="en-US" sz="1200" kern="1200" dirty="0">
                <a:solidFill>
                  <a:schemeClr val="tx1"/>
                </a:solidFill>
                <a:latin typeface="+mn-lt"/>
                <a:ea typeface="+mn-ea"/>
                <a:cs typeface="+mn-cs"/>
              </a:rPr>
              <a:t>The diagram addresses the misconception that water and/or soil are food for the plant.</a:t>
            </a:r>
          </a:p>
          <a:p>
            <a:pPr marL="137160" indent="-137160">
              <a:buFont typeface="Arial" pitchFamily="34" charset="0"/>
              <a:buChar char="•"/>
            </a:pPr>
            <a:r>
              <a:rPr lang="en-US" sz="1200" i="1" kern="1200" dirty="0">
                <a:solidFill>
                  <a:schemeClr val="tx1"/>
                </a:solidFill>
                <a:latin typeface="+mn-lt"/>
                <a:ea typeface="+mn-ea"/>
                <a:cs typeface="+mn-cs"/>
              </a:rPr>
              <a:t>Contains distracting details? </a:t>
            </a:r>
            <a:r>
              <a:rPr lang="en-US" sz="1200" kern="1200" dirty="0">
                <a:solidFill>
                  <a:schemeClr val="tx1"/>
                </a:solidFill>
                <a:latin typeface="+mn-lt"/>
                <a:ea typeface="+mn-ea"/>
                <a:cs typeface="+mn-cs"/>
              </a:rPr>
              <a:t>The vocabulary of “photosynthesis” and “glucose” is distracting and not necessary to match the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improvements: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To avoid confusion, show a diagram of the entire plant rather than just a leaf. </a:t>
            </a:r>
          </a:p>
          <a:p>
            <a:pPr marL="137160" indent="-137160">
              <a:buFont typeface="Arial" pitchFamily="34" charset="0"/>
              <a:buChar char="•"/>
            </a:pPr>
            <a:r>
              <a:rPr lang="en-US" sz="1200" kern="1200" dirty="0">
                <a:solidFill>
                  <a:schemeClr val="tx1"/>
                </a:solidFill>
                <a:latin typeface="+mn-lt"/>
                <a:ea typeface="+mn-ea"/>
                <a:cs typeface="+mn-cs"/>
              </a:rPr>
              <a:t>Remove the words </a:t>
            </a:r>
            <a:r>
              <a:rPr lang="en-US" sz="1200" i="1" kern="1200" dirty="0">
                <a:solidFill>
                  <a:schemeClr val="tx1"/>
                </a:solidFill>
                <a:latin typeface="+mn-lt"/>
                <a:ea typeface="+mn-ea"/>
                <a:cs typeface="+mn-cs"/>
              </a:rPr>
              <a:t>photosynthesis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glucose</a:t>
            </a:r>
            <a:r>
              <a:rPr lang="en-US" sz="1200" kern="1200" dirty="0">
                <a:solidFill>
                  <a:schemeClr val="tx1"/>
                </a:solidFill>
                <a:latin typeface="+mn-lt"/>
                <a:ea typeface="+mn-ea"/>
                <a:cs typeface="+mn-cs"/>
              </a:rPr>
              <a:t> from the diagram.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r>
              <a:rPr lang="en-US" dirty="0"/>
              <a:t> </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14</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Set the context for analyzing another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turn to </a:t>
            </a:r>
            <a:r>
              <a:rPr lang="en-US" sz="1200" b="1" kern="1200" dirty="0">
                <a:solidFill>
                  <a:schemeClr val="tx1"/>
                </a:solidFill>
                <a:latin typeface="+mn-lt"/>
                <a:ea typeface="+mn-ea"/>
                <a:cs typeface="+mn-cs"/>
              </a:rPr>
              <a:t>Analysis Guide D2 </a:t>
            </a:r>
            <a:r>
              <a:rPr lang="en-US" sz="1200" b="0" kern="1200" dirty="0">
                <a:solidFill>
                  <a:schemeClr val="tx1"/>
                </a:solidFill>
                <a:latin typeface="+mn-lt"/>
                <a:ea typeface="+mn-ea"/>
                <a:cs typeface="+mn-cs"/>
              </a:rPr>
              <a:t>(page 2 of</a:t>
            </a:r>
            <a:r>
              <a:rPr lang="en-US" sz="1200" b="0" kern="1200" baseline="0" dirty="0">
                <a:solidFill>
                  <a:schemeClr val="tx1"/>
                </a:solidFill>
                <a:latin typeface="+mn-lt"/>
                <a:ea typeface="+mn-ea"/>
                <a:cs typeface="+mn-cs"/>
              </a:rPr>
              <a:t> handout 7.1) </a:t>
            </a:r>
            <a:r>
              <a:rPr lang="en-US" sz="1200" kern="1200" dirty="0">
                <a:solidFill>
                  <a:schemeClr val="tx1"/>
                </a:solidFill>
                <a:latin typeface="+mn-lt"/>
                <a:ea typeface="+mn-ea"/>
                <a:cs typeface="+mn-cs"/>
              </a:rPr>
              <a:t>and read the main learning goal and description of the content representation.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7 min</a:t>
            </a:r>
          </a:p>
          <a:p>
            <a:pPr eaLnBrk="1" hangingPunct="1">
              <a:defRPr/>
            </a:pPr>
            <a:endParaRPr lang="en-US" dirty="0"/>
          </a:p>
          <a:p>
            <a:pPr marL="0" lvl="1"/>
            <a:r>
              <a:rPr lang="en-US" sz="1200" b="0" kern="1200" dirty="0">
                <a:solidFill>
                  <a:schemeClr val="tx1"/>
                </a:solidFill>
                <a:effectLst/>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stand up. Then lead them through the photosynthesis role-play using the script in the PD Leader Master (Role-Play and Mixing Bowl Analogy of Photosynthesis).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Following the role-play, have participants work independently on part 1 of Analysis Guide D2.</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“Now pair up and discuss your answers to the analysis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56636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part 1 of Analysis Guide D2:</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The role-play is scientifically accurate, but it greatly simplifies a very complex process and leaves out several important ideas, such as the conversion of energy from light to chemical food energy, the concept of cells, and the production of oxygen during photosynthesis.</a:t>
            </a:r>
          </a:p>
          <a:p>
            <a:pPr marL="137160" indent="-137160">
              <a:buFont typeface="Arial" pitchFamily="34" charset="0"/>
              <a:buChar char="•"/>
            </a:pPr>
            <a:r>
              <a:rPr lang="en-US" sz="1200" i="1" kern="1200" dirty="0">
                <a:solidFill>
                  <a:schemeClr val="tx1"/>
                </a:solidFill>
                <a:latin typeface="+mn-lt"/>
                <a:ea typeface="+mn-ea"/>
                <a:cs typeface="+mn-cs"/>
              </a:rPr>
              <a:t>Closely matched to the MLG?</a:t>
            </a:r>
            <a:r>
              <a:rPr lang="en-US" sz="1200" kern="1200" dirty="0">
                <a:solidFill>
                  <a:schemeClr val="tx1"/>
                </a:solidFill>
                <a:latin typeface="+mn-lt"/>
                <a:ea typeface="+mn-ea"/>
                <a:cs typeface="+mn-cs"/>
              </a:rPr>
              <a:t> The role-play is closely matched to the main learning goal, including the idea that plants use the food they make to live and grow. </a:t>
            </a:r>
          </a:p>
          <a:p>
            <a:pPr marL="137160" indent="-137160">
              <a:buFont typeface="Arial" pitchFamily="34" charset="0"/>
              <a:buChar char="•"/>
            </a:pPr>
            <a:r>
              <a:rPr lang="en-US" sz="1200" i="1" kern="1200" dirty="0">
                <a:solidFill>
                  <a:schemeClr val="tx1"/>
                </a:solidFill>
                <a:latin typeface="+mn-lt"/>
                <a:ea typeface="+mn-ea"/>
                <a:cs typeface="+mn-cs"/>
              </a:rPr>
              <a:t>Science ideas comprehensible? </a:t>
            </a:r>
            <a:r>
              <a:rPr lang="en-US" sz="1200" kern="1200" dirty="0">
                <a:solidFill>
                  <a:schemeClr val="tx1"/>
                </a:solidFill>
                <a:latin typeface="+mn-lt"/>
                <a:ea typeface="+mn-ea"/>
                <a:cs typeface="+mn-cs"/>
              </a:rPr>
              <a:t>The role-play simplifies the process of making food and presents it in a way that young students can understand.</a:t>
            </a:r>
          </a:p>
          <a:p>
            <a:pPr marL="137160" indent="-137160">
              <a:buFont typeface="Arial" pitchFamily="34" charset="0"/>
              <a:buChar char="•"/>
            </a:pPr>
            <a:r>
              <a:rPr lang="en-US" sz="1200" i="1" kern="1200" dirty="0">
                <a:solidFill>
                  <a:schemeClr val="tx1"/>
                </a:solidFill>
                <a:latin typeface="+mn-lt"/>
                <a:ea typeface="+mn-ea"/>
                <a:cs typeface="+mn-cs"/>
              </a:rPr>
              <a:t>Reinforces misconceptions? </a:t>
            </a:r>
            <a:r>
              <a:rPr lang="en-US" sz="1200" kern="1200" dirty="0">
                <a:solidFill>
                  <a:schemeClr val="tx1"/>
                </a:solidFill>
                <a:latin typeface="+mn-lt"/>
                <a:ea typeface="+mn-ea"/>
                <a:cs typeface="+mn-cs"/>
              </a:rPr>
              <a:t>The human analogy might reinforce or introduce a misconception that plants can think like people do. In addition, students might not catch on that the food being made in the leaves is the plants’ only food source. They might still think that water, air, and sunlight are also food for plants. </a:t>
            </a:r>
          </a:p>
          <a:p>
            <a:pPr marL="137160" indent="-137160">
              <a:buFont typeface="Arial" pitchFamily="34" charset="0"/>
              <a:buChar char="•"/>
            </a:pPr>
            <a:r>
              <a:rPr lang="en-US" sz="1200" i="1" kern="1200" dirty="0">
                <a:solidFill>
                  <a:schemeClr val="tx1"/>
                </a:solidFill>
                <a:latin typeface="+mn-lt"/>
                <a:ea typeface="+mn-ea"/>
                <a:cs typeface="+mn-cs"/>
              </a:rPr>
              <a:t>Addresses common misconceptions? </a:t>
            </a:r>
            <a:r>
              <a:rPr lang="en-US" sz="1200" kern="1200" dirty="0">
                <a:solidFill>
                  <a:schemeClr val="tx1"/>
                </a:solidFill>
                <a:latin typeface="+mn-lt"/>
                <a:ea typeface="+mn-ea"/>
                <a:cs typeface="+mn-cs"/>
              </a:rPr>
              <a:t>The role-play doesn’t address the misconceptions that water is food for plants, that anything plants take in is food, or that plants not only make food but also take in food.</a:t>
            </a:r>
          </a:p>
          <a:p>
            <a:pPr marL="137160" indent="-137160">
              <a:buFont typeface="Arial" pitchFamily="34" charset="0"/>
              <a:buChar char="•"/>
            </a:pPr>
            <a:r>
              <a:rPr lang="en-US" sz="1200" i="1" kern="1200" dirty="0">
                <a:solidFill>
                  <a:schemeClr val="tx1"/>
                </a:solidFill>
                <a:latin typeface="+mn-lt"/>
                <a:ea typeface="+mn-ea"/>
                <a:cs typeface="+mn-cs"/>
              </a:rPr>
              <a:t>Contains distracting details? </a:t>
            </a:r>
            <a:r>
              <a:rPr lang="en-US" sz="1200" kern="1200" dirty="0">
                <a:solidFill>
                  <a:schemeClr val="tx1"/>
                </a:solidFill>
                <a:latin typeface="+mn-lt"/>
                <a:ea typeface="+mn-ea"/>
                <a:cs typeface="+mn-cs"/>
              </a:rPr>
              <a:t>There are no distracting details in the role-play.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improvements: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role-play could be modified to clarify and emphasize that plants can’t grow if they don’t make food, and that growth doesn’t happen just because plants take in sunlight, water, and air. Growth only happens when plants turn these three things into food in their leaves.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17</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this content representation can be skipped.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turn to </a:t>
            </a:r>
            <a:r>
              <a:rPr lang="en-US" sz="1200" b="1" kern="1200" dirty="0">
                <a:solidFill>
                  <a:schemeClr val="tx1"/>
                </a:solidFill>
                <a:latin typeface="+mn-lt"/>
                <a:ea typeface="+mn-ea"/>
                <a:cs typeface="+mn-cs"/>
              </a:rPr>
              <a:t>Analysis Guide D3 </a:t>
            </a:r>
            <a:r>
              <a:rPr lang="en-US" sz="1200" b="0" kern="1200" dirty="0">
                <a:solidFill>
                  <a:schemeClr val="tx1"/>
                </a:solidFill>
                <a:latin typeface="+mn-lt"/>
                <a:ea typeface="+mn-ea"/>
                <a:cs typeface="+mn-cs"/>
              </a:rPr>
              <a:t>(page 3 of handout</a:t>
            </a:r>
            <a:r>
              <a:rPr lang="en-US" sz="1200" b="0" kern="1200" baseline="0" dirty="0">
                <a:solidFill>
                  <a:schemeClr val="tx1"/>
                </a:solidFill>
                <a:latin typeface="+mn-lt"/>
                <a:ea typeface="+mn-ea"/>
                <a:cs typeface="+mn-cs"/>
              </a:rPr>
              <a:t> 7.1</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and read the main learning goal and description of the content representation.</a:t>
            </a:r>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min</a:t>
            </a:r>
          </a:p>
          <a:p>
            <a:endParaRPr lang="en-US" dirty="0"/>
          </a:p>
          <a:p>
            <a:pPr marL="0" lvl="1"/>
            <a:r>
              <a:rPr lang="en-US" sz="1200" kern="1200" dirty="0">
                <a:solidFill>
                  <a:schemeClr val="tx1"/>
                </a:solidFill>
                <a:latin typeface="+mn-lt"/>
                <a:ea typeface="+mn-ea"/>
                <a:cs typeface="+mn-cs"/>
              </a:rPr>
              <a:t>a. “Our next content representation is the mixing-bowl analogy of photosynthesis that we demonstrated in our last content deepening session.”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Repeat the demonstration of the mixing-bowl analogy using the script in the PD Leader Master (Role-Play and Mixing-Bowl Analogy of Photosynthesis).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and discuss your answers to the analysis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the agenda for the day.</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12702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part 1 of Analysis Guide D3:</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It isn’t scientifically accurate to say that air, sunlight, and water “mix together” to make food. In scientific terms, when substances are mixed together, they retain their unique properties (like mixing different fruits together to make a fruit salad). Conversely, photosynthesis is a chemical reaction in which water and carbon dioxide, powered by light energy from the Sun,</a:t>
            </a:r>
            <a:r>
              <a:rPr lang="en-US" sz="1200" kern="1200">
                <a:solidFill>
                  <a:schemeClr val="tx1"/>
                </a:solidFill>
                <a:latin typeface="+mn-lt"/>
                <a:ea typeface="+mn-ea"/>
                <a:cs typeface="+mn-cs"/>
              </a:rPr>
              <a:t> are </a:t>
            </a:r>
            <a:r>
              <a:rPr lang="en-US" sz="1200" kern="1200" dirty="0">
                <a:solidFill>
                  <a:schemeClr val="tx1"/>
                </a:solidFill>
                <a:latin typeface="+mn-lt"/>
                <a:ea typeface="+mn-ea"/>
                <a:cs typeface="+mn-cs"/>
              </a:rPr>
              <a:t>transformed into a completely new substance: food (glucose). However, the appearance of the sugar cubes at the end of the demonstration suggests that “mixing” sunlight, water, and air produced something completely new, so that helps move the demonstration toward scientific accuracy. Another inaccuracy is the suggestion that sunlight is mixed together with water and air. Sunlight is a form of energy that powers the chemical reaction of photosynthesis. It is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a substance (matter) that can be rearranged and made into a new substance.</a:t>
            </a:r>
          </a:p>
          <a:p>
            <a:pPr marL="137160" indent="-137160">
              <a:buFont typeface="Arial" pitchFamily="34" charset="0"/>
              <a:buChar char="•"/>
            </a:pPr>
            <a:r>
              <a:rPr lang="en-US" sz="1200" i="1" kern="1200" dirty="0">
                <a:solidFill>
                  <a:schemeClr val="tx1"/>
                </a:solidFill>
                <a:latin typeface="+mn-lt"/>
                <a:ea typeface="+mn-ea"/>
                <a:cs typeface="+mn-cs"/>
              </a:rPr>
              <a:t>Closely matched to the MLG? </a:t>
            </a:r>
            <a:r>
              <a:rPr lang="en-US" sz="1200" kern="1200" dirty="0">
                <a:solidFill>
                  <a:schemeClr val="tx1"/>
                </a:solidFill>
                <a:latin typeface="+mn-lt"/>
                <a:ea typeface="+mn-ea"/>
                <a:cs typeface="+mn-cs"/>
              </a:rPr>
              <a:t>The mixing-bowl analogy closely matches the part of the learning goal about plants using air, sunlight, and water to make food, but it doesn’t address the part about plants using the food to live and grow.</a:t>
            </a:r>
          </a:p>
          <a:p>
            <a:pPr marL="137160" indent="-137160">
              <a:buFont typeface="Arial" pitchFamily="34" charset="0"/>
              <a:buChar char="•"/>
            </a:pPr>
            <a:r>
              <a:rPr lang="en-US" sz="1200" i="1" kern="1200" dirty="0">
                <a:solidFill>
                  <a:schemeClr val="tx1"/>
                </a:solidFill>
                <a:latin typeface="+mn-lt"/>
                <a:ea typeface="+mn-ea"/>
                <a:cs typeface="+mn-cs"/>
              </a:rPr>
              <a:t>Science ideas comprehensible? </a:t>
            </a:r>
            <a:r>
              <a:rPr lang="en-US" sz="1200" kern="1200" dirty="0">
                <a:solidFill>
                  <a:schemeClr val="tx1"/>
                </a:solidFill>
                <a:latin typeface="+mn-lt"/>
                <a:ea typeface="+mn-ea"/>
                <a:cs typeface="+mn-cs"/>
              </a:rPr>
              <a:t>If students make the connection that the bowl is like the inside of a leaf, they might find this idea comprehensible. But will they be able to make the connection?</a:t>
            </a:r>
          </a:p>
          <a:p>
            <a:pPr marL="137160" indent="-137160">
              <a:buFont typeface="Arial" pitchFamily="34" charset="0"/>
              <a:buChar char="•"/>
            </a:pPr>
            <a:r>
              <a:rPr lang="en-US" sz="1200" i="1" kern="1200" dirty="0">
                <a:solidFill>
                  <a:schemeClr val="tx1"/>
                </a:solidFill>
                <a:latin typeface="+mn-lt"/>
                <a:ea typeface="+mn-ea"/>
                <a:cs typeface="+mn-cs"/>
              </a:rPr>
              <a:t>Reinforces misconceptions? </a:t>
            </a:r>
            <a:r>
              <a:rPr lang="en-US" sz="1200" kern="1200" dirty="0">
                <a:solidFill>
                  <a:schemeClr val="tx1"/>
                </a:solidFill>
                <a:latin typeface="+mn-lt"/>
                <a:ea typeface="+mn-ea"/>
                <a:cs typeface="+mn-cs"/>
              </a:rPr>
              <a:t>Pouring water into the bowl could reinforce the misconception that water is food for plants. Also, making the sugar cubes suddenly appear at the end of the demonstration while students’ eyes are closed could introduce the misconception that photosynthesis is magic instead of a process that can be explained scientifically.</a:t>
            </a:r>
          </a:p>
          <a:p>
            <a:pPr marL="137160" indent="-137160">
              <a:buFont typeface="Arial" pitchFamily="34" charset="0"/>
              <a:buChar char="•"/>
            </a:pPr>
            <a:r>
              <a:rPr lang="en-US" sz="1200" i="1" kern="1200" dirty="0">
                <a:solidFill>
                  <a:schemeClr val="tx1"/>
                </a:solidFill>
                <a:latin typeface="+mn-lt"/>
                <a:ea typeface="+mn-ea"/>
                <a:cs typeface="+mn-cs"/>
              </a:rPr>
              <a:t>Addresses common misconceptions? </a:t>
            </a:r>
            <a:r>
              <a:rPr lang="en-US" sz="1200" kern="1200" dirty="0">
                <a:solidFill>
                  <a:schemeClr val="tx1"/>
                </a:solidFill>
                <a:latin typeface="+mn-lt"/>
                <a:ea typeface="+mn-ea"/>
                <a:cs typeface="+mn-cs"/>
              </a:rPr>
              <a:t>By emphasizing that sunlight, water, and air change into food at the end of the demonstration, the mixing-bowl analogy attempts to address the misconception that water, air, and sunlight by themselves are food for plants.</a:t>
            </a:r>
          </a:p>
          <a:p>
            <a:pPr marL="137160" indent="-137160">
              <a:buFont typeface="Arial" pitchFamily="34" charset="0"/>
              <a:buChar char="•"/>
            </a:pPr>
            <a:r>
              <a:rPr lang="en-US" sz="1200" i="1" kern="1200" dirty="0">
                <a:solidFill>
                  <a:schemeClr val="tx1"/>
                </a:solidFill>
                <a:latin typeface="+mn-lt"/>
                <a:ea typeface="+mn-ea"/>
                <a:cs typeface="+mn-cs"/>
              </a:rPr>
              <a:t>Contains distracting details? </a:t>
            </a:r>
            <a:r>
              <a:rPr lang="en-US" sz="1200" kern="1200" dirty="0">
                <a:solidFill>
                  <a:schemeClr val="tx1"/>
                </a:solidFill>
                <a:latin typeface="+mn-lt"/>
                <a:ea typeface="+mn-ea"/>
                <a:cs typeface="+mn-cs"/>
              </a:rPr>
              <a:t>Including carbon dioxide in the analogy is a distracting detail. Kindergartners will have no idea what that is or that air is composed of different gases.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improvements: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Remove the reference to carbon dioxide. </a:t>
            </a:r>
          </a:p>
          <a:p>
            <a:pPr marL="137160" indent="-137160">
              <a:buFont typeface="Arial" pitchFamily="34" charset="0"/>
              <a:buChar char="•"/>
            </a:pPr>
            <a:r>
              <a:rPr lang="en-US" sz="1200" kern="1200" dirty="0">
                <a:solidFill>
                  <a:schemeClr val="tx1"/>
                </a:solidFill>
                <a:latin typeface="+mn-lt"/>
                <a:ea typeface="+mn-ea"/>
                <a:cs typeface="+mn-cs"/>
              </a:rPr>
              <a:t>Emphasize that water, air, and sunlight by themselves are not food for plants.</a:t>
            </a:r>
          </a:p>
          <a:p>
            <a:pPr marL="137160" indent="-137160">
              <a:buFont typeface="Arial" pitchFamily="34" charset="0"/>
              <a:buChar char="•"/>
            </a:pPr>
            <a:r>
              <a:rPr lang="en-US" sz="1200" kern="1200" dirty="0">
                <a:solidFill>
                  <a:schemeClr val="tx1"/>
                </a:solidFill>
                <a:latin typeface="+mn-lt"/>
                <a:ea typeface="+mn-ea"/>
                <a:cs typeface="+mn-cs"/>
              </a:rPr>
              <a:t>Emphasize that scientists have studied how plants use sunlight to change water and carbon dioxide into food. End with a discussion about how plants use the food they make to live and grow.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20</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B588A35-5230-41A8-9E11-6F4AE5A265B9}" type="slidenum">
              <a:rPr lang="en-US"/>
              <a:pPr/>
              <a:t>21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eaLnBrk="1" hangingPunct="1"/>
            <a:r>
              <a:rPr lang="en-US" dirty="0"/>
              <a:t>Less than 1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 slide:</a:t>
            </a:r>
            <a:r>
              <a:rPr lang="en-US" sz="1200" kern="1200" dirty="0">
                <a:solidFill>
                  <a:schemeClr val="tx1"/>
                </a:solidFill>
                <a:latin typeface="+mn-lt"/>
                <a:ea typeface="+mn-ea"/>
                <a:cs typeface="+mn-cs"/>
              </a:rPr>
              <a:t> “Next we’ll watch two video clips of strategy D in use during </a:t>
            </a:r>
            <a:r>
              <a:rPr lang="en-US" sz="1200" kern="1200" baseline="0" dirty="0">
                <a:solidFill>
                  <a:schemeClr val="tx1"/>
                </a:solidFill>
                <a:latin typeface="+mn-lt"/>
                <a:ea typeface="+mn-ea"/>
                <a:cs typeface="+mn-cs"/>
              </a:rPr>
              <a:t>P&amp;A lessons</a:t>
            </a:r>
            <a:r>
              <a:rPr lang="en-US" sz="1200" kern="1200" dirty="0">
                <a:solidFill>
                  <a:schemeClr val="tx1"/>
                </a:solidFill>
                <a:latin typeface="+mn-lt"/>
                <a:ea typeface="+mn-ea"/>
                <a:cs typeface="+mn-cs"/>
              </a:rPr>
              <a:t>. In addition to completing part 1 of Analysis Guide D4, we’ll focus on parts 2 and 3: </a:t>
            </a:r>
            <a:r>
              <a:rPr lang="en-US" sz="1200" i="1" kern="1200" dirty="0">
                <a:solidFill>
                  <a:schemeClr val="tx1"/>
                </a:solidFill>
                <a:latin typeface="+mn-lt"/>
                <a:ea typeface="+mn-ea"/>
                <a:cs typeface="+mn-cs"/>
              </a:rPr>
              <a:t>How well engaged are students in using the content representation? And what suggestions do you have for improving the content representation and its use with students?”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these video clips, three different teachers engage their students in using a Hula Hoop, a Styrofoam ball, and a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setup to simulate Earth’s orbit around the Sun. These lessons were taught using slightly different lesson plans, but the science ideas are found in lessons 3 and 4 of our current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series.” </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56121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and the transcript for video clip 1 (handout 7.2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part 1 of Analysis Guide D4:</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Scientifically accurate?</a:t>
            </a:r>
            <a:r>
              <a:rPr lang="en-US" sz="1200" kern="1200" dirty="0">
                <a:solidFill>
                  <a:schemeClr val="tx1"/>
                </a:solidFill>
                <a:latin typeface="+mn-lt"/>
                <a:ea typeface="+mn-ea"/>
                <a:cs typeface="+mn-cs"/>
              </a:rPr>
              <a:t> The thinking map is scientifically accurate.</a:t>
            </a:r>
          </a:p>
          <a:p>
            <a:pPr marL="137160" indent="-137160">
              <a:buFont typeface="Arial" pitchFamily="34" charset="0"/>
              <a:buChar char="•"/>
            </a:pPr>
            <a:r>
              <a:rPr lang="en-US" sz="1200" i="1" kern="1200" dirty="0">
                <a:solidFill>
                  <a:schemeClr val="tx1"/>
                </a:solidFill>
                <a:latin typeface="+mn-lt"/>
                <a:ea typeface="+mn-ea"/>
                <a:cs typeface="+mn-cs"/>
              </a:rPr>
              <a:t>Closely matched to the MLG? </a:t>
            </a:r>
            <a:r>
              <a:rPr lang="en-US" sz="1200" kern="1200" dirty="0">
                <a:solidFill>
                  <a:schemeClr val="tx1"/>
                </a:solidFill>
                <a:latin typeface="+mn-lt"/>
                <a:ea typeface="+mn-ea"/>
                <a:cs typeface="+mn-cs"/>
              </a:rPr>
              <a:t>The map is closely matched to the main learning goals from previous lessons.</a:t>
            </a:r>
          </a:p>
          <a:p>
            <a:pPr marL="137160" indent="-137160">
              <a:buFont typeface="Arial" pitchFamily="34" charset="0"/>
              <a:buChar char="•"/>
            </a:pPr>
            <a:r>
              <a:rPr lang="en-US" sz="1200" i="1" kern="1200" dirty="0">
                <a:solidFill>
                  <a:schemeClr val="tx1"/>
                </a:solidFill>
                <a:latin typeface="+mn-lt"/>
                <a:ea typeface="+mn-ea"/>
                <a:cs typeface="+mn-cs"/>
              </a:rPr>
              <a:t>Science ideas comprehensible? </a:t>
            </a:r>
            <a:r>
              <a:rPr lang="en-US" sz="1200" kern="1200" dirty="0">
                <a:solidFill>
                  <a:schemeClr val="tx1"/>
                </a:solidFill>
                <a:latin typeface="+mn-lt"/>
                <a:ea typeface="+mn-ea"/>
                <a:cs typeface="+mn-cs"/>
              </a:rPr>
              <a:t>It’s unclear whether students understand what the circles and lines represent.</a:t>
            </a:r>
          </a:p>
          <a:p>
            <a:pPr marL="137160" indent="-137160">
              <a:buFont typeface="Arial" pitchFamily="34" charset="0"/>
              <a:buChar char="•"/>
            </a:pPr>
            <a:r>
              <a:rPr lang="en-US" sz="1200" i="1" kern="1200" dirty="0">
                <a:solidFill>
                  <a:schemeClr val="tx1"/>
                </a:solidFill>
                <a:latin typeface="+mn-lt"/>
                <a:ea typeface="+mn-ea"/>
                <a:cs typeface="+mn-cs"/>
              </a:rPr>
              <a:t>Reinforces misconceptions? </a:t>
            </a:r>
            <a:r>
              <a:rPr lang="en-US" sz="1200" kern="1200" dirty="0">
                <a:solidFill>
                  <a:schemeClr val="tx1"/>
                </a:solidFill>
                <a:latin typeface="+mn-lt"/>
                <a:ea typeface="+mn-ea"/>
                <a:cs typeface="+mn-cs"/>
              </a:rPr>
              <a:t>The map might reinforce the misconception that dirt or soil is food for plants. But students might interpret this to mean that plants need dirt to hold them up.</a:t>
            </a:r>
          </a:p>
          <a:p>
            <a:pPr marL="137160" indent="-137160">
              <a:buFont typeface="Arial" pitchFamily="34" charset="0"/>
              <a:buChar char="•"/>
            </a:pPr>
            <a:r>
              <a:rPr lang="en-US" sz="1200" i="1" kern="1200" dirty="0">
                <a:solidFill>
                  <a:schemeClr val="tx1"/>
                </a:solidFill>
                <a:latin typeface="+mn-lt"/>
                <a:ea typeface="+mn-ea"/>
                <a:cs typeface="+mn-cs"/>
              </a:rPr>
              <a:t>Addresses common misconceptions? </a:t>
            </a:r>
            <a:r>
              <a:rPr lang="en-US" sz="1200" kern="1200" dirty="0">
                <a:solidFill>
                  <a:schemeClr val="tx1"/>
                </a:solidFill>
                <a:latin typeface="+mn-lt"/>
                <a:ea typeface="+mn-ea"/>
                <a:cs typeface="+mn-cs"/>
              </a:rPr>
              <a:t>The map addresses the common misconception that only animals need food by showing that plants need food as well. </a:t>
            </a:r>
          </a:p>
          <a:p>
            <a:pPr marL="137160" indent="-137160">
              <a:buFont typeface="Arial" pitchFamily="34" charset="0"/>
              <a:buChar char="•"/>
            </a:pPr>
            <a:r>
              <a:rPr lang="en-US" sz="1200" i="1" kern="1200" dirty="0">
                <a:solidFill>
                  <a:schemeClr val="tx1"/>
                </a:solidFill>
                <a:latin typeface="+mn-lt"/>
                <a:ea typeface="+mn-ea"/>
                <a:cs typeface="+mn-cs"/>
              </a:rPr>
              <a:t>Contains distracting details? </a:t>
            </a:r>
            <a:r>
              <a:rPr lang="en-US" sz="1200" kern="1200" dirty="0">
                <a:solidFill>
                  <a:schemeClr val="tx1"/>
                </a:solidFill>
                <a:latin typeface="+mn-lt"/>
                <a:ea typeface="+mn-ea"/>
                <a:cs typeface="+mn-cs"/>
              </a:rPr>
              <a:t>There are no distracting details in the map.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15 min</a:t>
            </a:r>
          </a:p>
          <a:p>
            <a:endParaRPr lang="en-US" baseline="0" dirty="0"/>
          </a:p>
          <a:p>
            <a:r>
              <a:rPr lang="en-US" sz="1200" kern="1200" dirty="0">
                <a:solidFill>
                  <a:schemeClr val="tx1"/>
                </a:solidFill>
                <a:latin typeface="+mn-lt"/>
                <a:ea typeface="+mn-ea"/>
                <a:cs typeface="+mn-cs"/>
              </a:rPr>
              <a:t>a. “Now we’re going to turn our attention to part 2 of strategy D, which engages students in using content representations. We’ll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also consider ways the content representation could be improved.”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Be ready to share evidence that supports your conclusions.”</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“Compare your conclusions about student engagement with the content representation.”</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Review participants’ responses to parts 2 and 3 of the analysis guide.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If it didn’t already come up in the discussion, ask participants, “How might the teacher have engaged these students in analyzing or critiquing the representation?”</a:t>
            </a:r>
          </a:p>
          <a:p>
            <a:pPr lvl="0" fontAlgn="base"/>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Sample analysis, part 2 of Analysis Guide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D4</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Modifying/creating the CR?</a:t>
            </a:r>
            <a:r>
              <a:rPr lang="en-US" sz="1200" kern="1200" dirty="0">
                <a:solidFill>
                  <a:schemeClr val="tx1"/>
                </a:solidFill>
                <a:latin typeface="+mn-lt"/>
                <a:ea typeface="+mn-ea"/>
                <a:cs typeface="+mn-cs"/>
              </a:rPr>
              <a:t> Students help create the content representation (thinking map) by sharing their ideas about what plants and animals need. </a:t>
            </a:r>
          </a:p>
          <a:p>
            <a:pPr marL="137160" indent="-137160">
              <a:buFont typeface="Arial" pitchFamily="34" charset="0"/>
              <a:buChar char="•"/>
            </a:pPr>
            <a:r>
              <a:rPr lang="en-US" sz="1200" i="1" kern="1200" dirty="0">
                <a:solidFill>
                  <a:schemeClr val="tx1"/>
                </a:solidFill>
                <a:latin typeface="+mn-lt"/>
                <a:ea typeface="+mn-ea"/>
                <a:cs typeface="+mn-cs"/>
              </a:rPr>
              <a:t>Analyzing the CR? </a:t>
            </a:r>
            <a:r>
              <a:rPr lang="en-US" sz="1200" kern="1200" dirty="0">
                <a:solidFill>
                  <a:schemeClr val="tx1"/>
                </a:solidFill>
                <a:latin typeface="+mn-lt"/>
                <a:ea typeface="+mn-ea"/>
                <a:cs typeface="+mn-cs"/>
              </a:rPr>
              <a:t>Students don’t analyze the meaning of the content representation, since they aren’t asked to interpret or explain it.</a:t>
            </a:r>
          </a:p>
          <a:p>
            <a:pPr marL="137160" indent="-137160">
              <a:buFont typeface="Arial" pitchFamily="34" charset="0"/>
              <a:buChar char="•"/>
            </a:pPr>
            <a:r>
              <a:rPr lang="en-US" sz="1200" i="1" kern="1200" dirty="0">
                <a:solidFill>
                  <a:schemeClr val="tx1"/>
                </a:solidFill>
                <a:latin typeface="+mn-lt"/>
                <a:ea typeface="+mn-ea"/>
                <a:cs typeface="+mn-cs"/>
              </a:rPr>
              <a:t>Critiquing the CR?</a:t>
            </a:r>
            <a:r>
              <a:rPr lang="en-US" sz="1200" kern="1200" dirty="0">
                <a:solidFill>
                  <a:schemeClr val="tx1"/>
                </a:solidFill>
                <a:latin typeface="+mn-lt"/>
                <a:ea typeface="+mn-ea"/>
                <a:cs typeface="+mn-cs"/>
              </a:rPr>
              <a:t> Students don’t critique the content representation.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improvements, part 3 of Analysis Guide D4:</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Make sure that the things both plants and animals need (water, food, air, environment) are all nicely lined up between the two circles on the bubble map (“What Animals Need” and “What Plants Need”). This would help emphasize similarities and highlight that only plants need sunlight (and dirt/soil).</a:t>
            </a:r>
          </a:p>
          <a:p>
            <a:pPr marL="137160" indent="-137160">
              <a:buFont typeface="Arial" pitchFamily="34" charset="0"/>
              <a:buChar char="•"/>
            </a:pPr>
            <a:r>
              <a:rPr lang="en-US" sz="1200" kern="1200" dirty="0">
                <a:solidFill>
                  <a:schemeClr val="tx1"/>
                </a:solidFill>
                <a:latin typeface="+mn-lt"/>
                <a:ea typeface="+mn-ea"/>
                <a:cs typeface="+mn-cs"/>
              </a:rPr>
              <a:t>To improve their understanding of the representation, students could be asked to explain what each connecting line tells them about the needs of plants and animals. Then they could analyze similarities and differences among these needs.</a:t>
            </a:r>
            <a:endParaRPr lang="en-US" sz="1200" u="none" strike="noStrike" kern="1200" dirty="0">
              <a:solidFill>
                <a:schemeClr val="tx1"/>
              </a:solidFill>
              <a:effectLst/>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23</a:t>
            </a:fld>
            <a:endParaRPr lang="en-US"/>
          </a:p>
        </p:txBody>
      </p:sp>
    </p:spTree>
    <p:extLst>
      <p:ext uri="{BB962C8B-B14F-4D97-AF65-F5344CB8AC3E}">
        <p14:creationId xmlns:p14="http://schemas.microsoft.com/office/powerpoint/2010/main" val="416273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indent="-228600">
              <a:buNone/>
            </a:pPr>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D5</a:t>
            </a:r>
            <a:r>
              <a:rPr lang="en-US" sz="1200" kern="1200" dirty="0">
                <a:solidFill>
                  <a:schemeClr val="tx1"/>
                </a:solidFill>
                <a:latin typeface="+mn-lt"/>
                <a:ea typeface="+mn-ea"/>
                <a:cs typeface="+mn-cs"/>
              </a:rPr>
              <a:t> and the transcript for the second video clip (handout 7.3</a:t>
            </a:r>
            <a:r>
              <a:rPr lang="en-US" sz="1200" kern="1200" baseline="0" dirty="0">
                <a:solidFill>
                  <a:schemeClr val="tx1"/>
                </a:solidFill>
                <a:latin typeface="+mn-lt"/>
                <a:ea typeface="+mn-ea"/>
                <a:cs typeface="+mn-cs"/>
              </a:rPr>
              <a:t> in PD binder</a:t>
            </a:r>
            <a:r>
              <a:rPr lang="en-US" sz="1200" kern="1200" dirty="0">
                <a:solidFill>
                  <a:schemeClr val="tx1"/>
                </a:solidFill>
                <a:latin typeface="+mn-lt"/>
                <a:ea typeface="+mn-ea"/>
                <a:cs typeface="+mn-cs"/>
              </a:rPr>
              <a:t>). </a:t>
            </a:r>
          </a:p>
          <a:p>
            <a:pPr marL="228600" indent="-22860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Have participants review the main learning goal and description of the content representation at the top of the analysis guide.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they’ll focus only on parts 2 and 3 of the guide for this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“For this analysis, we’re going to look at a new classroom video and examine how students are (or are not) engaged in using the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complete parts 2 and 3 of the analysis guide.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8396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10 min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t>
            </a:r>
            <a:r>
              <a:rPr lang="en-US" sz="1200" u="none" strike="noStrike" kern="1200" dirty="0">
                <a:solidFill>
                  <a:schemeClr val="tx1"/>
                </a:solidFill>
                <a:effectLst/>
                <a:latin typeface="+mn-lt"/>
                <a:ea typeface="+mn-ea"/>
                <a:cs typeface="+mn-cs"/>
              </a:rPr>
              <a:t>Discuss participants’ responses to parts 2 and 3 of </a:t>
            </a:r>
            <a:r>
              <a:rPr lang="en-US" sz="1200" b="1" u="none" strike="noStrike" kern="1200" dirty="0">
                <a:solidFill>
                  <a:schemeClr val="tx1"/>
                </a:solidFill>
                <a:effectLst/>
                <a:latin typeface="+mn-lt"/>
                <a:ea typeface="+mn-ea"/>
                <a:cs typeface="+mn-cs"/>
              </a:rPr>
              <a:t>Analysis Guide D5</a:t>
            </a:r>
            <a:r>
              <a:rPr lang="en-US" sz="1200" u="none" strike="noStrike" kern="1200" dirty="0">
                <a:solidFill>
                  <a:schemeClr val="tx1"/>
                </a:solidFill>
                <a:effectLst/>
                <a:latin typeface="+mn-lt"/>
                <a:ea typeface="+mn-ea"/>
                <a:cs typeface="+mn-cs"/>
              </a:rPr>
              <a:t>.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it didn’t already come up in the discussion, ask participants, “How might the teacher have engaged these students in analyzing or critiquing the representation?”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part 2 of Analysis Guide D5:</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Modifying/creating the CR? </a:t>
            </a:r>
            <a:r>
              <a:rPr lang="en-US" sz="1200" kern="1200" dirty="0">
                <a:solidFill>
                  <a:schemeClr val="tx1"/>
                </a:solidFill>
                <a:latin typeface="+mn-lt"/>
                <a:ea typeface="+mn-ea"/>
                <a:cs typeface="+mn-cs"/>
              </a:rPr>
              <a:t>Students create the content representations by drawing pictures to compare the needs of plants and animals.</a:t>
            </a:r>
          </a:p>
          <a:p>
            <a:pPr marL="137160" indent="-137160">
              <a:buFont typeface="Arial" pitchFamily="34" charset="0"/>
              <a:buChar char="•"/>
            </a:pPr>
            <a:r>
              <a:rPr lang="en-US" sz="1200" i="1" kern="1200" dirty="0">
                <a:solidFill>
                  <a:schemeClr val="tx1"/>
                </a:solidFill>
                <a:latin typeface="+mn-lt"/>
                <a:ea typeface="+mn-ea"/>
                <a:cs typeface="+mn-cs"/>
              </a:rPr>
              <a:t>Analyzing the CR? </a:t>
            </a:r>
            <a:r>
              <a:rPr lang="en-US" sz="1200" kern="1200" dirty="0">
                <a:solidFill>
                  <a:schemeClr val="tx1"/>
                </a:solidFill>
                <a:latin typeface="+mn-lt"/>
                <a:ea typeface="+mn-ea"/>
                <a:cs typeface="+mn-cs"/>
              </a:rPr>
              <a:t>Two students describe and explain their content representations. The teacher asks if others agree or disagree or have anything to add to the drawings, which are all forms of analysis (video segments 00:02–00:09; 01:12; 01:19; 01:23). The teacher also engages students in comparing (analyzing) </a:t>
            </a:r>
            <a:r>
              <a:rPr lang="en-US" sz="1200" kern="1200" dirty="0" err="1">
                <a:solidFill>
                  <a:schemeClr val="tx1"/>
                </a:solidFill>
                <a:latin typeface="+mn-lt"/>
                <a:ea typeface="+mn-ea"/>
                <a:cs typeface="+mn-cs"/>
              </a:rPr>
              <a:t>Astraya’s</a:t>
            </a:r>
            <a:r>
              <a:rPr lang="en-US" sz="1200" kern="1200" dirty="0">
                <a:solidFill>
                  <a:schemeClr val="tx1"/>
                </a:solidFill>
                <a:latin typeface="+mn-lt"/>
                <a:ea typeface="+mn-ea"/>
                <a:cs typeface="+mn-cs"/>
              </a:rPr>
              <a:t> picture with the class double bubble map about the needs of plants and animals. However, the teacher uses yes-or-no questions (segments 03:35; 03:39; 03:42) instead of challenge questions. </a:t>
            </a:r>
          </a:p>
          <a:p>
            <a:pPr marL="137160" indent="-137160">
              <a:buFont typeface="Arial" pitchFamily="34" charset="0"/>
              <a:buChar char="•"/>
            </a:pPr>
            <a:r>
              <a:rPr lang="en-US" sz="1200" i="1" kern="1200" dirty="0">
                <a:solidFill>
                  <a:schemeClr val="tx1"/>
                </a:solidFill>
                <a:latin typeface="+mn-lt"/>
                <a:ea typeface="+mn-ea"/>
                <a:cs typeface="+mn-cs"/>
              </a:rPr>
              <a:t>Critiquing the CR? </a:t>
            </a:r>
            <a:r>
              <a:rPr lang="en-US" sz="1200" kern="1200" dirty="0">
                <a:solidFill>
                  <a:schemeClr val="tx1"/>
                </a:solidFill>
                <a:latin typeface="+mn-lt"/>
                <a:ea typeface="+mn-ea"/>
                <a:cs typeface="+mn-cs"/>
              </a:rPr>
              <a:t>The teacher asks students to critique the CR when she invites them to agree or disagree.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part 3 of Analysis Guide D5:</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Instead of asking for a thumbs-up to indicate agreement (video segment 01:23), the teacher could have asked students to find something in </a:t>
            </a:r>
            <a:r>
              <a:rPr lang="en-US" sz="1200" kern="1200" dirty="0" err="1">
                <a:solidFill>
                  <a:schemeClr val="tx1"/>
                </a:solidFill>
                <a:latin typeface="+mn-lt"/>
                <a:ea typeface="+mn-ea"/>
                <a:cs typeface="+mn-cs"/>
              </a:rPr>
              <a:t>Kiara’s</a:t>
            </a:r>
            <a:r>
              <a:rPr lang="en-US" sz="1200" kern="1200" dirty="0">
                <a:solidFill>
                  <a:schemeClr val="tx1"/>
                </a:solidFill>
                <a:latin typeface="+mn-lt"/>
                <a:ea typeface="+mn-ea"/>
                <a:cs typeface="+mn-cs"/>
              </a:rPr>
              <a:t> picture that they want to know more about and then follow up by asking if they can add anything. </a:t>
            </a:r>
          </a:p>
          <a:p>
            <a:pPr marL="137160" indent="-137160">
              <a:buFont typeface="Arial" pitchFamily="34" charset="0"/>
              <a:buChar char="•"/>
            </a:pPr>
            <a:r>
              <a:rPr lang="en-US" sz="1200" kern="1200" dirty="0">
                <a:solidFill>
                  <a:schemeClr val="tx1"/>
                </a:solidFill>
                <a:latin typeface="+mn-lt"/>
                <a:ea typeface="+mn-ea"/>
                <a:cs typeface="+mn-cs"/>
              </a:rPr>
              <a:t>The teacher could engaged students more in comparing the class double bubble map with the two girls’ drawings. For example, have a student stand up and point to what all plants and animals need on the double bubble map; then have a different student find each of those things in the girls’ pictures. Alternatively, the teacher could ask students to look at their own pictures and analyze whether they showed everything on the double bubble map.</a:t>
            </a:r>
          </a:p>
          <a:p>
            <a:pPr marL="137160" indent="-137160">
              <a:buFont typeface="Arial" pitchFamily="34" charset="0"/>
              <a:buChar char="•"/>
            </a:pPr>
            <a:r>
              <a:rPr lang="en-US" sz="1200" kern="1200" dirty="0">
                <a:solidFill>
                  <a:schemeClr val="tx1"/>
                </a:solidFill>
                <a:latin typeface="+mn-lt"/>
                <a:ea typeface="+mn-ea"/>
                <a:cs typeface="+mn-cs"/>
              </a:rPr>
              <a:t>The teacher could have asked both girls why they included sunlight in the list of what animals need. </a:t>
            </a:r>
          </a:p>
          <a:p>
            <a:pPr marL="137160" indent="-137160">
              <a:buFont typeface="Arial" pitchFamily="34" charset="0"/>
              <a:buChar char="•"/>
            </a:pPr>
            <a:r>
              <a:rPr lang="en-US" sz="1200" kern="1200" dirty="0">
                <a:solidFill>
                  <a:schemeClr val="tx1"/>
                </a:solidFill>
                <a:latin typeface="+mn-lt"/>
                <a:ea typeface="+mn-ea"/>
                <a:cs typeface="+mn-cs"/>
              </a:rPr>
              <a:t>The teacher could ask more challenge questions (segment 03:42) instead of leading questions (00:42) and yes-or-no questions (01:12; 01:19; 03:31; 03:35; 03:39). For example, the teacher could have asked, “How does </a:t>
            </a:r>
            <a:r>
              <a:rPr lang="en-US" sz="1200" kern="1200" dirty="0" err="1">
                <a:solidFill>
                  <a:schemeClr val="tx1"/>
                </a:solidFill>
                <a:latin typeface="+mn-lt"/>
                <a:ea typeface="+mn-ea"/>
                <a:cs typeface="+mn-cs"/>
              </a:rPr>
              <a:t>Kiara’s</a:t>
            </a:r>
            <a:r>
              <a:rPr lang="en-US" sz="1200" kern="1200" dirty="0">
                <a:solidFill>
                  <a:schemeClr val="tx1"/>
                </a:solidFill>
                <a:latin typeface="+mn-lt"/>
                <a:ea typeface="+mn-ea"/>
                <a:cs typeface="+mn-cs"/>
              </a:rPr>
              <a:t> picture show how plants and animals are the same?” “How does </a:t>
            </a:r>
            <a:r>
              <a:rPr lang="en-US" sz="1200" kern="1200" dirty="0" err="1">
                <a:solidFill>
                  <a:schemeClr val="tx1"/>
                </a:solidFill>
                <a:latin typeface="+mn-lt"/>
                <a:ea typeface="+mn-ea"/>
                <a:cs typeface="+mn-cs"/>
              </a:rPr>
              <a:t>Astraya’s</a:t>
            </a:r>
            <a:r>
              <a:rPr lang="en-US" sz="1200" kern="1200" dirty="0">
                <a:solidFill>
                  <a:schemeClr val="tx1"/>
                </a:solidFill>
                <a:latin typeface="+mn-lt"/>
                <a:ea typeface="+mn-ea"/>
                <a:cs typeface="+mn-cs"/>
              </a:rPr>
              <a:t> picture show how plants and animals get their food?”</a:t>
            </a: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25</a:t>
            </a:fld>
            <a:endParaRPr lang="en-US"/>
          </a:p>
        </p:txBody>
      </p:sp>
    </p:spTree>
    <p:extLst>
      <p:ext uri="{BB962C8B-B14F-4D97-AF65-F5344CB8AC3E}">
        <p14:creationId xmlns:p14="http://schemas.microsoft.com/office/powerpoint/2010/main" val="41317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A5491BF-9FED-417A-A2E8-A419B691E685}" type="slidenum">
              <a:rPr lang="en-US"/>
              <a:pPr/>
              <a:t>26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r>
              <a:rPr lang="en-US" dirty="0"/>
              <a:t>10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Have participants work on the slide questions. </a:t>
            </a:r>
            <a:r>
              <a:rPr lang="en-US" sz="1200" b="0" kern="1200" dirty="0">
                <a:solidFill>
                  <a:schemeClr val="tx1"/>
                </a:solidFill>
                <a:latin typeface="+mn-lt"/>
                <a:ea typeface="+mn-ea"/>
                <a:cs typeface="+mn-cs"/>
              </a:rPr>
              <a:t>Encourage them to use their resources </a:t>
            </a:r>
            <a:r>
              <a:rPr lang="en-US" sz="1200" kern="1200" dirty="0">
                <a:solidFill>
                  <a:schemeClr val="tx1"/>
                </a:solidFill>
                <a:latin typeface="+mn-lt"/>
                <a:ea typeface="+mn-ea"/>
                <a:cs typeface="+mn-cs"/>
              </a:rPr>
              <a:t>(e.g., the strategies booklet, their Z-fold summary charts, the content background document, notes they’ve taken).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Have participants share their new ideas for each question in a round-robin format, if time allows. Otherwise, have a couple of volunteers share their ideas for each question. </a:t>
            </a:r>
            <a:endParaRPr lang="en-US" dirty="0"/>
          </a:p>
        </p:txBody>
      </p:sp>
    </p:spTree>
    <p:extLst>
      <p:ext uri="{BB962C8B-B14F-4D97-AF65-F5344CB8AC3E}">
        <p14:creationId xmlns:p14="http://schemas.microsoft.com/office/powerpoint/2010/main" val="2647725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27</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marL="228600" indent="-228600" eaLnBrk="1" hangingPunct="1">
              <a:buNone/>
            </a:pPr>
            <a:endParaRPr lang="en-US" sz="1200" b="0" kern="1200" dirty="0">
              <a:solidFill>
                <a:schemeClr val="tx1"/>
              </a:solidFill>
              <a:latin typeface="+mn-lt"/>
              <a:ea typeface="+mn-ea"/>
              <a:cs typeface="+mn-cs"/>
            </a:endParaRPr>
          </a:p>
          <a:p>
            <a:pPr marL="0" indent="0" eaLnBrk="1" hangingPunct="1">
              <a:buNone/>
            </a:pPr>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phase of the session. </a:t>
            </a:r>
          </a:p>
          <a:p>
            <a:pPr marL="0" indent="0" eaLnBrk="1" hangingPunct="1">
              <a:buAutoNum type="alphaLcPeriod"/>
            </a:pPr>
            <a:endParaRPr lang="en-US" altLang="en-US" sz="1200" kern="1200" dirty="0">
              <a:solidFill>
                <a:schemeClr val="tx1"/>
              </a:solidFill>
              <a:latin typeface="+mn-lt"/>
              <a:ea typeface="+mn-ea"/>
              <a:cs typeface="+mn-cs"/>
            </a:endParaRPr>
          </a:p>
          <a:p>
            <a:pPr marL="0" indent="0" eaLnBrk="1" hangingPunct="1">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session, refer as needed to the content background document and Common Student Ideas about Plants and Animals.</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dirty="0"/>
              <a:t>a. </a:t>
            </a:r>
            <a:r>
              <a:rPr lang="en-US" sz="1200" kern="1200" dirty="0">
                <a:solidFill>
                  <a:schemeClr val="tx1"/>
                </a:solidFill>
                <a:latin typeface="+mn-lt"/>
                <a:ea typeface="+mn-ea"/>
                <a:cs typeface="+mn-cs"/>
              </a:rPr>
              <a:t>“Let’s talk about the content deepening homework from our last session.”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review sections 4.5, 5.1, and 5.2 in the content background document and their responses to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questions on the slide and invite participants to share any new ideas they gleaned from the reading.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New ideas should include xylem, phloem, the role of chlorophyll in photosynthesis, two phases of photosynthesis, chemosynthesis, and the history of how cells evolved to make complex food molecules.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Take time to address any questions or confusion participants have about </a:t>
            </a:r>
            <a:r>
              <a:rPr lang="en-US" sz="1200" i="1" kern="1200" dirty="0">
                <a:solidFill>
                  <a:schemeClr val="tx1"/>
                </a:solidFill>
                <a:latin typeface="+mn-lt"/>
                <a:ea typeface="+mn-ea"/>
                <a:cs typeface="+mn-cs"/>
              </a:rPr>
              <a:t>basic</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concepts</a:t>
            </a:r>
            <a:r>
              <a:rPr lang="en-US" sz="1200" kern="1200" dirty="0">
                <a:solidFill>
                  <a:schemeClr val="tx1"/>
                </a:solidFill>
                <a:latin typeface="+mn-lt"/>
                <a:ea typeface="+mn-ea"/>
                <a:cs typeface="+mn-cs"/>
              </a:rPr>
              <a:t> related to photosynthesis.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“In today’s content deepening session, we’ll dig into more of the details about photosynthesis.”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4275985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Use this slide as an optional review.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Give participants an opportunity to share their ideas (writings/drawings) for answering the content deepening focus questions from day 6 if they didn’t have a chance to do so in the previous session.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display their diagrams on a document reader as they explain their ideas. Ask probe and challenge questions to clarify their reasoning and encourage others to agree or disagree, ask questions, or add on. Record key ideas on chart paper.</a:t>
            </a:r>
          </a:p>
          <a:p>
            <a:endParaRPr lang="en-US" u="sng"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295079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6 and offer reactions, comments, or follow-up questions.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1493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Read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and be prepared to share your answers and explanations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each question and challenge them to explain their reasoning.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to the first question:</a:t>
            </a:r>
            <a:r>
              <a:rPr lang="en-US" sz="1200" kern="1200" dirty="0">
                <a:solidFill>
                  <a:schemeClr val="tx1"/>
                </a:solidFill>
                <a:latin typeface="+mn-lt"/>
                <a:ea typeface="+mn-ea"/>
                <a:cs typeface="+mn-cs"/>
              </a:rPr>
              <a:t> Photosynthesis occurs in the chloroplasts of cells in the plants’ leaves.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Only the </a:t>
            </a:r>
            <a:r>
              <a:rPr lang="en-US" sz="1200" i="1" kern="1200" dirty="0">
                <a:solidFill>
                  <a:schemeClr val="tx1"/>
                </a:solidFill>
                <a:latin typeface="+mn-lt"/>
                <a:ea typeface="+mn-ea"/>
                <a:cs typeface="+mn-cs"/>
              </a:rPr>
              <a:t>green</a:t>
            </a:r>
            <a:r>
              <a:rPr lang="en-US" sz="1200" kern="1200" dirty="0">
                <a:solidFill>
                  <a:schemeClr val="tx1"/>
                </a:solidFill>
                <a:latin typeface="+mn-lt"/>
                <a:ea typeface="+mn-ea"/>
                <a:cs typeface="+mn-cs"/>
              </a:rPr>
              <a:t> parts of plants can photosynthesize. Not all plant cells have chloroplasts that contain chlorophyll, the pigment that captures light energy so that enzymes can convert it to chemical energy during photosynthesis. In addition to leaves,</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ome stems can photosynthesize. For example, cactus plants don’t have leaves, so they make food in the green cells in their “stems.”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584423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“In the experiment on the slide, seeds were planted in soil in two different containers. Then the container on the left was placed in the Sun, and the container on the right was placed in the dark.”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observe about the seedlings that were placed in the dark? How do you explain what happened?”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your observations and ideas with an elbow partner, and be prepared to share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observations and explanations with the group. Record key ideas on chart paper and ask probe questions to clarify participants’ thinking. Encourage participants to agree or disagree with one another’s ideas, add on, or ask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Make sure participants grapple with the idea that the seeds were able to grow in the dark. How could this happen?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If it doesn’t come up during the discussion, explain that seeds contain stored food that the parent plant produced during photosynthesis. Young seedlings use this food to live and grow until they sprout leaves and can make their own food.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273030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“This slide gives us a closer look at photosynthesis. Inside the chloroplast, two different reactions take place: a light-dependent reaction, and a light-independent reaction, or dark reaction.”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explain each of the chemical reactions on the slide, starting with sunlight, water, and carbon dioxide entering the cell.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of the reactions. Ask probe questions to clarify participants’ thinking and correct any misconceptions or errors. Encourage participants to respond to one another’s ideas by agreeing or disagreeing, adding on, or asking questions. Record key ideas on chart paper.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a:t>
            </a:r>
            <a:r>
              <a:rPr lang="en-US" sz="1200" kern="1200" dirty="0">
                <a:solidFill>
                  <a:schemeClr val="tx1"/>
                </a:solidFill>
                <a:effectLst/>
                <a:latin typeface="+mn-lt"/>
                <a:ea typeface="+mn-ea"/>
                <a:cs typeface="+mn-cs"/>
              </a:rPr>
              <a:t> Explain that ATP is a molecule that stores and transfers energy in cells. When energy is needed for a task, ATP converts to ADP. NADPH is produced during the first stage of photosynthesis and powers the reactions in the second stage.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explanation:</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Light and water generate ATP and NADPH molecules in a light-dependent reaction.  </a:t>
            </a:r>
          </a:p>
          <a:p>
            <a:pPr marL="137160" indent="-137160">
              <a:buFont typeface="Arial" pitchFamily="34" charset="0"/>
              <a:buChar char="•"/>
            </a:pPr>
            <a:r>
              <a:rPr lang="en-US" sz="1200" kern="1200" dirty="0">
                <a:solidFill>
                  <a:schemeClr val="tx1"/>
                </a:solidFill>
                <a:latin typeface="+mn-lt"/>
                <a:ea typeface="+mn-ea"/>
                <a:cs typeface="+mn-cs"/>
              </a:rPr>
              <a:t>ATP, NADPH, and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(from the air) are then involved in a light-independent reaction (also known as the </a:t>
            </a:r>
            <a:r>
              <a:rPr lang="en-US" sz="1200" i="1" kern="1200" dirty="0">
                <a:solidFill>
                  <a:schemeClr val="tx1"/>
                </a:solidFill>
                <a:latin typeface="+mn-lt"/>
                <a:ea typeface="+mn-ea"/>
                <a:cs typeface="+mn-cs"/>
              </a:rPr>
              <a:t>Calvin cycle</a:t>
            </a:r>
            <a:r>
              <a:rPr lang="en-US" sz="1200" kern="1200" dirty="0">
                <a:solidFill>
                  <a:schemeClr val="tx1"/>
                </a:solidFill>
                <a:latin typeface="+mn-lt"/>
                <a:ea typeface="+mn-ea"/>
                <a:cs typeface="+mn-cs"/>
              </a:rPr>
              <a:t>), and glucose is produced!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840270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“This slide shows another content representation of the chemical reactions in photosynthesis.”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trace what happens to the hydrogen, oxygen, and carbon atoms in these two reactions.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Ask probe questions to clarify participants’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water molecules are split in the light-dependent reaction, releasing hydrogen atoms and oxygen atoms. The oxygen atoms produced in this reaction aren’t involved any further in photosynthesis. </a:t>
            </a:r>
            <a:r>
              <a:rPr lang="en-US" sz="105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hydrogen atoms from the light-dependent reaction enter the Calvin cycle (dark reaction), where they “meet up with” carbon-dioxide molecules. </a:t>
            </a:r>
          </a:p>
          <a:p>
            <a:pPr marL="137160" indent="-137160">
              <a:buFont typeface="Arial" pitchFamily="34" charset="0"/>
              <a:buChar char="•"/>
            </a:pPr>
            <a:r>
              <a:rPr lang="en-US" sz="1200" kern="1200" dirty="0">
                <a:solidFill>
                  <a:schemeClr val="tx1"/>
                </a:solidFill>
                <a:latin typeface="+mn-lt"/>
                <a:ea typeface="+mn-ea"/>
                <a:cs typeface="+mn-cs"/>
              </a:rPr>
              <a:t>In the light-independent (dark) chemical reaction, the carbon and oxygen atoms from carbon dioxide join together with the hydrogen atoms from the water molecule to form sugar/glucose molecules (C</a:t>
            </a:r>
            <a:r>
              <a:rPr lang="en-US" sz="1200" kern="1200" baseline="-25000" dirty="0">
                <a:solidFill>
                  <a:schemeClr val="tx1"/>
                </a:solidFill>
                <a:latin typeface="+mn-lt"/>
                <a:ea typeface="+mn-ea"/>
                <a:cs typeface="+mn-cs"/>
              </a:rPr>
              <a:t>6</a:t>
            </a:r>
            <a:r>
              <a:rPr lang="en-US" sz="1200" kern="1200" dirty="0">
                <a:solidFill>
                  <a:schemeClr val="tx1"/>
                </a:solidFill>
                <a:latin typeface="+mn-lt"/>
                <a:ea typeface="+mn-ea"/>
                <a:cs typeface="+mn-cs"/>
              </a:rPr>
              <a:t>H</a:t>
            </a:r>
            <a:r>
              <a:rPr lang="en-US" sz="1200" kern="1200" baseline="-25000" dirty="0">
                <a:solidFill>
                  <a:schemeClr val="tx1"/>
                </a:solidFill>
                <a:latin typeface="+mn-lt"/>
                <a:ea typeface="+mn-ea"/>
                <a:cs typeface="+mn-cs"/>
              </a:rPr>
              <a:t>12</a:t>
            </a:r>
            <a:r>
              <a:rPr lang="en-US" sz="1200" kern="1200" dirty="0">
                <a:solidFill>
                  <a:schemeClr val="tx1"/>
                </a:solidFill>
                <a:latin typeface="+mn-lt"/>
                <a:ea typeface="+mn-ea"/>
                <a:cs typeface="+mn-cs"/>
              </a:rPr>
              <a:t>O</a:t>
            </a:r>
            <a:r>
              <a:rPr lang="en-US" sz="1200" kern="1200" baseline="-25000" dirty="0">
                <a:solidFill>
                  <a:schemeClr val="tx1"/>
                </a:solidFill>
                <a:latin typeface="+mn-lt"/>
                <a:ea typeface="+mn-ea"/>
                <a:cs typeface="+mn-cs"/>
              </a:rPr>
              <a:t>6</a:t>
            </a:r>
            <a:r>
              <a:rPr lang="en-US" sz="1200" kern="1200" dirty="0">
                <a:solidFill>
                  <a:schemeClr val="tx1"/>
                </a:solidFill>
                <a:latin typeface="+mn-lt"/>
                <a:ea typeface="+mn-ea"/>
                <a:cs typeface="+mn-cs"/>
              </a:rPr>
              <a:t>). </a:t>
            </a:r>
            <a:endParaRPr lang="en-US" dirty="0"/>
          </a:p>
          <a:p>
            <a:endParaRPr lang="en-US" dirty="0"/>
          </a:p>
          <a:p>
            <a:r>
              <a:rPr lang="en-US" dirty="0"/>
              <a:t>Source:</a:t>
            </a:r>
            <a:r>
              <a:rPr lang="en-US" baseline="0" dirty="0"/>
              <a:t> </a:t>
            </a:r>
            <a:r>
              <a:rPr lang="en-US" dirty="0"/>
              <a:t>https://image.slidesharecdn.com/photosynthesisppt1-120126155816-phpapp02/95/photosynthesis-ppt-1-1-728.jpg?cb=1327593534</a:t>
            </a:r>
          </a:p>
          <a:p>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144732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r>
              <a:rPr lang="en-US" baseline="0" dirty="0"/>
              <a:t> min</a:t>
            </a:r>
            <a:endParaRPr lang="en-US" dirty="0"/>
          </a:p>
          <a:p>
            <a:endParaRPr lang="en-US" dirty="0"/>
          </a:p>
          <a:p>
            <a:pPr marL="0" lvl="1"/>
            <a:r>
              <a:rPr lang="en-US" sz="1200" kern="1200" dirty="0">
                <a:solidFill>
                  <a:schemeClr val="tx1"/>
                </a:solidFill>
                <a:latin typeface="+mn-lt"/>
                <a:ea typeface="+mn-ea"/>
                <a:cs typeface="+mn-cs"/>
              </a:rPr>
              <a:t>a. “Now I’d like you to make visual representations that will help you make sense of these ideas. Your representations don’t have to show all of the details in these slide diagrams, but they should include key aspects of the light and dark reactions.”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Challenge participants to create their own representations of photosynthesis that include key aspects of the light and dark reactions.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share their representations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representations with the group. Display the diagrams on a document reader as participants share. Encourage participants to ask questions and offer feedback during the share-out.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417389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“In our previous content deepening session, we investigated what plants need from their environment to live and grow, and why they need these things. What did we discover?”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r>
              <a:rPr lang="en-US" sz="1200" kern="1200" dirty="0">
                <a:solidFill>
                  <a:schemeClr val="tx1"/>
                </a:solidFill>
                <a:latin typeface="+mn-lt"/>
                <a:ea typeface="+mn-ea"/>
                <a:cs typeface="+mn-cs"/>
              </a:rPr>
              <a:t>Plants need sunlight, carbon dioxide, and water from their environment to make their own food during photosynthesis.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the question in their science notebooks. Then have them jot down their initial ideas for answering this question before advancing to the next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t>8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lvl="1"/>
            <a:r>
              <a:rPr lang="en-US" sz="1200" kern="1200" dirty="0">
                <a:solidFill>
                  <a:schemeClr val="tx1"/>
                </a:solidFill>
                <a:latin typeface="+mn-lt"/>
                <a:ea typeface="+mn-ea"/>
                <a:cs typeface="+mn-cs"/>
              </a:rPr>
              <a:t>a. “Let’s think about our focus question in terms of what humans do with the products of photosynthesis.”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share their ideas.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ideas do you have for answering our focus question as it relates to humans? Don’t worry about making sure your ideas are scientifically accurate. At this point, we just want to get our initial ideas down on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“Let’s begin with what happens when we eat a plant. Which parts of the human body are involved?”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On chart paper, create a two-column chart with the headings “Food” and “Oxygen.” As participants share their ideas, record them on the chart and ask probe questions to clarify their thinking. Avoid labeling ideas as right or wrong or leading participants to the “correct” answer.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“Next, let’s talk about what we do with oxygen. Which parts of the human body are involved?”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Record ideas on the chart and ask participants probe questions to clarify their thinking.</a:t>
            </a:r>
            <a:endParaRPr lang="en-US" u="sng"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768852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t>7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lvl="1"/>
            <a:r>
              <a:rPr lang="en-US" sz="1200" kern="1200" dirty="0">
                <a:solidFill>
                  <a:schemeClr val="tx1"/>
                </a:solidFill>
                <a:latin typeface="+mn-lt"/>
                <a:ea typeface="+mn-ea"/>
                <a:cs typeface="+mn-cs"/>
              </a:rPr>
              <a:t>a. Have participants locate Common Student Ideas about Plants and Animals in the resources section of their lesson plans binders.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read idea 17 and the corresponding scientific explanation.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“Did the scientific explanation give you any new ideas about what happens to the food we eat?”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Food must be broken down into smaller pieces before it can be transported to every cell in the body. </a:t>
            </a:r>
          </a:p>
          <a:p>
            <a:pPr marL="137160" indent="-137160">
              <a:buFont typeface="Arial" pitchFamily="34" charset="0"/>
              <a:buChar char="•"/>
            </a:pPr>
            <a:r>
              <a:rPr lang="en-US" sz="1200" kern="1200" dirty="0">
                <a:solidFill>
                  <a:schemeClr val="tx1"/>
                </a:solidFill>
                <a:latin typeface="+mn-lt"/>
                <a:ea typeface="+mn-ea"/>
                <a:cs typeface="+mn-cs"/>
              </a:rPr>
              <a:t>Cellular respiration causes a chemical reaction to occur between oxygen and food molecules in the cells so that stored energy in the food molecules is released.</a:t>
            </a:r>
            <a:endParaRPr lang="en-US" u="sng"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768852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a:r>
              <a:rPr lang="en-US" sz="1200" kern="1200" dirty="0">
                <a:solidFill>
                  <a:schemeClr val="tx1"/>
                </a:solidFill>
                <a:latin typeface="+mn-lt"/>
                <a:ea typeface="+mn-ea"/>
                <a:cs typeface="+mn-cs"/>
              </a:rPr>
              <a:t>a. “So how does food get to every cell in our bodies? The answer is the circulatory system. Food molecules have to be small enough to diffuse into blood vessels so they can be transported to cells all over the body.”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ideas about what the images on this slide represent?”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Explain:</a:t>
            </a:r>
            <a:r>
              <a:rPr lang="en-US" sz="1200" kern="1200" dirty="0">
                <a:solidFill>
                  <a:schemeClr val="tx1"/>
                </a:solidFill>
                <a:latin typeface="+mn-lt"/>
                <a:ea typeface="+mn-ea"/>
                <a:cs typeface="+mn-cs"/>
              </a:rPr>
              <a:t> “The images on this slide show the lining of the small intestines. The tiny projections in the photo on the left are called </a:t>
            </a:r>
            <a:r>
              <a:rPr lang="en-US" sz="1200" i="1" kern="1200" dirty="0" err="1">
                <a:solidFill>
                  <a:schemeClr val="tx1"/>
                </a:solidFill>
                <a:latin typeface="+mn-lt"/>
                <a:ea typeface="+mn-ea"/>
                <a:cs typeface="+mn-cs"/>
              </a:rPr>
              <a:t>villi</a:t>
            </a:r>
            <a:r>
              <a:rPr lang="en-US" sz="1200" kern="1200" dirty="0">
                <a:solidFill>
                  <a:schemeClr val="tx1"/>
                </a:solidFill>
                <a:latin typeface="+mn-lt"/>
                <a:ea typeface="+mn-ea"/>
                <a:cs typeface="+mn-cs"/>
              </a:rPr>
              <a:t>, which provide ample surface area for tiny food molecules to diffuse through the cell lining of the small intestine (which is just one cell layer thick) and then quickly diffuse into tiny blood vessels called </a:t>
            </a:r>
            <a:r>
              <a:rPr lang="en-US" sz="1200" i="1" kern="1200" dirty="0">
                <a:solidFill>
                  <a:schemeClr val="tx1"/>
                </a:solidFill>
                <a:latin typeface="+mn-lt"/>
                <a:ea typeface="+mn-ea"/>
                <a:cs typeface="+mn-cs"/>
              </a:rPr>
              <a:t>capillaries</a:t>
            </a:r>
            <a:r>
              <a:rPr lang="en-US" sz="1200" kern="1200" dirty="0">
                <a:solidFill>
                  <a:schemeClr val="tx1"/>
                </a:solidFill>
                <a:latin typeface="+mn-lt"/>
                <a:ea typeface="+mn-ea"/>
                <a:cs typeface="+mn-cs"/>
              </a:rPr>
              <a:t>. Once in the bloodstream, the food molecules can travel to cells all over your body, from your toes to your brain.”</a:t>
            </a:r>
            <a:r>
              <a:rPr lang="en-US" dirty="0"/>
              <a:t>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what about the circulatory and digestive systems, since food is transported through the gastrointestinal tract? Saying only the circulatory system gives the impression that food makes it to the cells entirely through the circulatory system without any other organ involvement.</a:t>
            </a:r>
          </a:p>
          <a:p>
            <a:pPr marL="228600" indent="-228600">
              <a:buNone/>
            </a:pPr>
            <a:endParaRPr lang="en-US" baseline="0" dirty="0"/>
          </a:p>
          <a:p>
            <a:pPr marL="0" indent="0">
              <a:buNone/>
            </a:pPr>
            <a:r>
              <a:rPr lang="en-US" dirty="0"/>
              <a:t>Sources:</a:t>
            </a:r>
          </a:p>
          <a:p>
            <a:pPr marL="0" indent="0">
              <a:buNone/>
            </a:pPr>
            <a:r>
              <a:rPr lang="en-US" dirty="0"/>
              <a:t>https://www.google.com/search?q=image+villi+in+small+intestine&amp;tbm=isch&amp;tbo=u&amp;source=univ&amp;sa=X&amp;ved=0ahUKEwjJhdnxns_TAhVMzVQKHU4zD08QsAQIJg&amp;biw=1601&amp;bih=915#imgrc=imT4jycJ2mqOiM:</a:t>
            </a:r>
          </a:p>
          <a:p>
            <a:pPr marL="0" indent="0">
              <a:buNone/>
            </a:pPr>
            <a:endParaRPr lang="en-US" dirty="0"/>
          </a:p>
          <a:p>
            <a:pPr marL="0" indent="0">
              <a:buNone/>
            </a:pPr>
            <a:r>
              <a:rPr lang="en-US" dirty="0"/>
              <a:t>https://www.google.com/search?q=image+villi+in+small+intestine&amp;tbm=isch&amp;tbo=u&amp;source=univ&amp;sa=X&amp;ved=0ahUKEwjJhdnxns_TAhVMzVQKHU4zD08QsAQIJg&amp;biw=1601&amp;bih=915#imgrc=XDjPjH1CwQou_M:</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2487362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t>7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lvl="1"/>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read idea 18 and the corresponding scientific explanation in the Common Student Ideas resource document.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“Did the scientific explanation give you any new ideas about what happens to the oxygen we breathe 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Animals breathe in oxygen, which travels to the lungs and is then transported to every cell in the body. In each cell, a chemical reaction (cellular respiration) occurs between oxygen and food molecules to release stored energy the cells need to function.</a:t>
            </a:r>
          </a:p>
          <a:p>
            <a:pPr marL="137160" indent="-137160">
              <a:buFont typeface="Arial" pitchFamily="34" charset="0"/>
              <a:buChar char="•"/>
            </a:pPr>
            <a:r>
              <a:rPr lang="en-US" sz="1200" kern="1200" dirty="0">
                <a:solidFill>
                  <a:schemeClr val="tx1"/>
                </a:solidFill>
                <a:latin typeface="+mn-lt"/>
                <a:ea typeface="+mn-ea"/>
                <a:cs typeface="+mn-cs"/>
              </a:rPr>
              <a:t>During cellular respiration, the oxygen and food molecules rearrange to form carbon-dioxide and water molecules that animals exhale.</a:t>
            </a:r>
            <a:endParaRPr lang="en-US" u="sng"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76885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2</a:t>
            </a:r>
            <a:r>
              <a:rPr lang="en-US" baseline="0" dirty="0">
                <a:latin typeface="Arial" charset="0"/>
              </a:rPr>
              <a:t> </a:t>
            </a:r>
            <a:r>
              <a:rPr lang="en-US" dirty="0">
                <a:latin typeface="Arial" charset="0"/>
              </a:rPr>
              <a:t>min </a:t>
            </a:r>
          </a:p>
          <a:p>
            <a:pPr eaLnBrk="1" hangingPunct="1"/>
            <a:endParaRPr lang="en-US" dirty="0">
              <a:latin typeface="Arial" charset="0"/>
            </a:endParaRPr>
          </a:p>
          <a:p>
            <a:pPr lvl="0" fontAlgn="base"/>
            <a:r>
              <a:rPr lang="en-US" sz="1200" u="none" strike="noStrike" kern="1200" dirty="0">
                <a:solidFill>
                  <a:schemeClr val="tx1"/>
                </a:solidFill>
                <a:latin typeface="+mn-lt"/>
                <a:ea typeface="+mn-ea"/>
                <a:cs typeface="+mn-cs"/>
              </a:rPr>
              <a:t>a. Review the norms and ask participants to think about areas where they could improve individually or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 you think we’re doing individually and as a group applying these norms? Do you have any comments or suggestions about areas where we could improve?”</a:t>
            </a:r>
            <a:endParaRPr lang="en-US" dirty="0">
              <a:latin typeface="Arial" charset="0"/>
            </a:endParaRPr>
          </a:p>
          <a:p>
            <a:pPr lvl="0" fontAlgn="base"/>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97488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7 min</a:t>
            </a:r>
          </a:p>
          <a:p>
            <a:pPr marL="228600" indent="-228600">
              <a:buAutoNum type="alphaLcParenR"/>
            </a:pPr>
            <a:endParaRPr lang="en-US" baseline="0" dirty="0"/>
          </a:p>
          <a:p>
            <a:pPr marL="0" lvl="1"/>
            <a:r>
              <a:rPr lang="en-US" sz="1200" kern="1200" dirty="0">
                <a:solidFill>
                  <a:schemeClr val="tx1"/>
                </a:solidFill>
                <a:latin typeface="+mn-lt"/>
                <a:ea typeface="+mn-ea"/>
                <a:cs typeface="+mn-cs"/>
              </a:rPr>
              <a:t>a. “So how does oxygen get to every cell in our bodies? The answer is the circulatory system. Oxygen molecules have to be small enough to diffuse into blood vessels so they can be transported to cells all over the body.”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ideas about what the images on this slide show?”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Explain:</a:t>
            </a:r>
            <a:r>
              <a:rPr lang="en-US" sz="1200" kern="1200" dirty="0">
                <a:solidFill>
                  <a:schemeClr val="tx1"/>
                </a:solidFill>
                <a:latin typeface="+mn-lt"/>
                <a:ea typeface="+mn-ea"/>
                <a:cs typeface="+mn-cs"/>
              </a:rPr>
              <a:t> “The images on this slide show how the design of the lungs allows oxygen molecules come into close contact with tiny blood vessels or capillaries and move from the lungs into the circulatory system. Once in the bloodstream, the oxygen molecules are transported to cells all over the body. In the lungs, structures called </a:t>
            </a:r>
            <a:r>
              <a:rPr lang="en-US" sz="1200" i="1" kern="1200" dirty="0">
                <a:solidFill>
                  <a:schemeClr val="tx1"/>
                </a:solidFill>
                <a:latin typeface="+mn-lt"/>
                <a:ea typeface="+mn-ea"/>
                <a:cs typeface="+mn-cs"/>
              </a:rPr>
              <a:t>alveoli</a:t>
            </a:r>
            <a:r>
              <a:rPr lang="en-US" sz="1200" kern="1200" dirty="0">
                <a:solidFill>
                  <a:schemeClr val="tx1"/>
                </a:solidFill>
                <a:latin typeface="+mn-lt"/>
                <a:ea typeface="+mn-ea"/>
                <a:cs typeface="+mn-cs"/>
              </a:rPr>
              <a:t> allow oxygen molecules to diffuse into the capillaries. This is similar to what happens in the small intestines when </a:t>
            </a:r>
            <a:r>
              <a:rPr lang="en-US" sz="1200" kern="1200" dirty="0" err="1">
                <a:solidFill>
                  <a:schemeClr val="tx1"/>
                </a:solidFill>
                <a:latin typeface="+mn-lt"/>
                <a:ea typeface="+mn-ea"/>
                <a:cs typeface="+mn-cs"/>
              </a:rPr>
              <a:t>villi</a:t>
            </a:r>
            <a:r>
              <a:rPr lang="en-US" sz="1200" kern="1200" dirty="0">
                <a:solidFill>
                  <a:schemeClr val="tx1"/>
                </a:solidFill>
                <a:latin typeface="+mn-lt"/>
                <a:ea typeface="+mn-ea"/>
                <a:cs typeface="+mn-cs"/>
              </a:rPr>
              <a:t> allow food molecules to diffuse into the capillaries. But the alveoli are more complicated because they also allow carbon-dioxide molecules to diffuse from the circulatory system into the lungs so they can be exhaled.” </a:t>
            </a:r>
          </a:p>
          <a:p>
            <a:endParaRPr lang="en-US" dirty="0"/>
          </a:p>
          <a:p>
            <a:r>
              <a:rPr lang="en-US" dirty="0"/>
              <a:t>Sources:</a:t>
            </a:r>
          </a:p>
          <a:p>
            <a:endParaRPr lang="en-US" dirty="0"/>
          </a:p>
          <a:p>
            <a:r>
              <a:rPr lang="en-US" dirty="0"/>
              <a:t>https://www.google.com/search?q=image+alveoli+in+lungs&amp;tbm=isch&amp;tbo=u&amp;source=univ&amp;sa=X&amp;ved=0ahUKEwjCxZbVpM_TAhULyGMKHbqtCFwQsAQILA&amp;biw=1601&amp;bih=915#imgrc=gQmMpn5WtbvHQM:</a:t>
            </a:r>
          </a:p>
          <a:p>
            <a:endParaRPr lang="en-US" dirty="0"/>
          </a:p>
          <a:p>
            <a:r>
              <a:rPr lang="en-US" dirty="0"/>
              <a:t>https://www.google.com/search?q=image+alveoli+in+lungs&amp;tbm=isch&amp;tbo=u&amp;source=univ&amp;sa=X&amp;ved=0ahUKEwjh84aGpc_TAhVW1GMKHd4XDtIQsAQILA&amp;biw=1601&amp;bih=915#imgrc=YgqiAwunQNmKdM:</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3821469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8 min</a:t>
            </a:r>
          </a:p>
          <a:p>
            <a:pPr marL="228600" indent="-228600">
              <a:buNone/>
            </a:pPr>
            <a:endParaRPr lang="en-US" baseline="0" dirty="0"/>
          </a:p>
          <a:p>
            <a:pPr marL="0" lvl="1"/>
            <a:r>
              <a:rPr lang="en-US" baseline="0" dirty="0"/>
              <a:t>a. </a:t>
            </a:r>
            <a:r>
              <a:rPr lang="en-US" sz="1200" kern="1200" dirty="0">
                <a:solidFill>
                  <a:schemeClr val="tx1"/>
                </a:solidFill>
                <a:latin typeface="+mn-lt"/>
                <a:ea typeface="+mn-ea"/>
                <a:cs typeface="+mn-cs"/>
              </a:rPr>
              <a:t>Read the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locate handout 7.4 (The Human Body)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Direct participants to pair up and use the handout to help them describe how food and oxygen molecules travel to their thumb cells.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explain how food and oxygen molecules travel through the body to thumb cells. Record key ideas on chart paper and ask probe questions to clarify participants’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Food:</a:t>
            </a:r>
            <a:r>
              <a:rPr lang="en-US" sz="1200" kern="1200" dirty="0">
                <a:solidFill>
                  <a:schemeClr val="tx1"/>
                </a:solidFill>
                <a:latin typeface="+mn-lt"/>
                <a:ea typeface="+mn-ea"/>
                <a:cs typeface="+mn-cs"/>
              </a:rPr>
              <a:t> We take food into our mouths and chew it to break it down into smaller pieces. The food then travels through the esophagus to the stomach and into the small intestines, where it’s broken down further into tiny molecules that can diffuse into the bloodstream through a single layer of cells in the </a:t>
            </a:r>
            <a:r>
              <a:rPr lang="en-US" sz="1200" kern="1200" dirty="0" err="1">
                <a:solidFill>
                  <a:schemeClr val="tx1"/>
                </a:solidFill>
                <a:latin typeface="+mn-lt"/>
                <a:ea typeface="+mn-ea"/>
                <a:cs typeface="+mn-cs"/>
              </a:rPr>
              <a:t>villi</a:t>
            </a:r>
            <a:r>
              <a:rPr lang="en-US" sz="1200" kern="1200" dirty="0">
                <a:solidFill>
                  <a:schemeClr val="tx1"/>
                </a:solidFill>
                <a:latin typeface="+mn-lt"/>
                <a:ea typeface="+mn-ea"/>
                <a:cs typeface="+mn-cs"/>
              </a:rPr>
              <a:t> that line the small intestines. The food molecules then travel through the bloodstream to cells all over the body, including the thumb cells.</a:t>
            </a:r>
          </a:p>
          <a:p>
            <a:pPr marL="137160" indent="-137160">
              <a:buFont typeface="Arial" pitchFamily="34" charset="0"/>
              <a:buChar char="•"/>
            </a:pPr>
            <a:r>
              <a:rPr lang="en-US" sz="1200" b="1" kern="1200" dirty="0">
                <a:solidFill>
                  <a:schemeClr val="tx1"/>
                </a:solidFill>
                <a:latin typeface="+mn-lt"/>
                <a:ea typeface="+mn-ea"/>
                <a:cs typeface="+mn-cs"/>
              </a:rPr>
              <a:t>Oxygen:</a:t>
            </a:r>
            <a:r>
              <a:rPr lang="en-US" sz="1200" kern="1200" dirty="0">
                <a:solidFill>
                  <a:schemeClr val="tx1"/>
                </a:solidFill>
                <a:latin typeface="+mn-lt"/>
                <a:ea typeface="+mn-ea"/>
                <a:cs typeface="+mn-cs"/>
              </a:rPr>
              <a:t> We breathe in oxygen through our nostrils or mouths. Then it travels through the trachea to the lungs (through the bronchus and bronchioles), where it diffuses through the alveoli into the bloodstream. Once in the bloodstream, the oxygen molecules travel to cells all over the body, including the thumb cells.</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2793366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“What does this diagram show?”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The diagram shows the bloodstream transporting food and oxygen molecules to a body cell.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the food and oxygen molecules reach the cells, what happens to them? How are they used? That’s what we’ll explore next.”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741173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a:r>
              <a:rPr lang="en-US" dirty="0"/>
              <a:t>a.</a:t>
            </a:r>
            <a:r>
              <a:rPr lang="en-US" baseline="0" dirty="0"/>
              <a:t> </a:t>
            </a:r>
            <a:r>
              <a:rPr lang="en-US" sz="1200" kern="1200" dirty="0">
                <a:solidFill>
                  <a:schemeClr val="tx1"/>
                </a:solidFill>
                <a:latin typeface="+mn-lt"/>
                <a:ea typeface="+mn-ea"/>
                <a:cs typeface="+mn-cs"/>
              </a:rPr>
              <a:t>“This slide shows a diagram of an organelle in each human cell called a </a:t>
            </a:r>
            <a:r>
              <a:rPr lang="en-US" sz="1200" i="1" kern="1200" dirty="0">
                <a:solidFill>
                  <a:schemeClr val="tx1"/>
                </a:solidFill>
                <a:latin typeface="+mn-lt"/>
                <a:ea typeface="+mn-ea"/>
                <a:cs typeface="+mn-cs"/>
              </a:rPr>
              <a:t>mitochondrion</a:t>
            </a:r>
            <a:r>
              <a:rPr lang="en-US" sz="1200" kern="1200" dirty="0">
                <a:solidFill>
                  <a:schemeClr val="tx1"/>
                </a:solidFill>
                <a:latin typeface="+mn-lt"/>
                <a:ea typeface="+mn-ea"/>
                <a:cs typeface="+mn-cs"/>
              </a:rPr>
              <a: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“Based on this diagram, what do you think is happening in the mitochondrion?”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Glucose and oxygen are undergoing a chemical reaction in which the atoms recombine to form carbon dioxide and water, and the chemical energy stored in the glucose molecules is released so it can be used.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2684875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“Now let’s examine this detailed diagram of cellular respiration in animal cells.”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Describe the process illustrated on the slide and respond to participants’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Diagram notes: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Blue font = inputs to the reactions</a:t>
            </a:r>
          </a:p>
          <a:p>
            <a:pPr marL="137160" indent="-137160">
              <a:buFont typeface="Arial" pitchFamily="34" charset="0"/>
              <a:buChar char="•"/>
            </a:pPr>
            <a:r>
              <a:rPr lang="en-US" sz="1200" kern="1200" dirty="0">
                <a:solidFill>
                  <a:schemeClr val="tx1"/>
                </a:solidFill>
                <a:latin typeface="+mn-lt"/>
                <a:ea typeface="+mn-ea"/>
                <a:cs typeface="+mn-cs"/>
              </a:rPr>
              <a:t>Red Font = outputs of the reactions</a:t>
            </a:r>
          </a:p>
          <a:p>
            <a:pPr marL="137160" indent="-137160">
              <a:buFont typeface="Arial" pitchFamily="34" charset="0"/>
              <a:buChar char="•"/>
            </a:pPr>
            <a:r>
              <a:rPr lang="en-US" sz="1200" kern="1200" dirty="0">
                <a:solidFill>
                  <a:schemeClr val="tx1"/>
                </a:solidFill>
                <a:latin typeface="+mn-lt"/>
                <a:ea typeface="+mn-ea"/>
                <a:cs typeface="+mn-cs"/>
              </a:rPr>
              <a:t>In cellular respiration, food is broken down into </a:t>
            </a:r>
            <a:r>
              <a:rPr lang="en-US" sz="1200" i="1" kern="1200" dirty="0">
                <a:solidFill>
                  <a:schemeClr val="tx1"/>
                </a:solidFill>
                <a:latin typeface="+mn-lt"/>
                <a:ea typeface="+mn-ea"/>
                <a:cs typeface="+mn-cs"/>
              </a:rPr>
              <a:t>glucose</a:t>
            </a:r>
            <a:r>
              <a:rPr lang="en-US" sz="1200" kern="1200" dirty="0">
                <a:solidFill>
                  <a:schemeClr val="tx1"/>
                </a:solidFill>
                <a:latin typeface="+mn-lt"/>
                <a:ea typeface="+mn-ea"/>
                <a:cs typeface="+mn-cs"/>
              </a:rPr>
              <a:t> (6 carbon molecule), which is broken down further into </a:t>
            </a:r>
            <a:r>
              <a:rPr lang="en-US" sz="1200" i="1" kern="1200" dirty="0" err="1">
                <a:solidFill>
                  <a:schemeClr val="tx1"/>
                </a:solidFill>
                <a:latin typeface="+mn-lt"/>
                <a:ea typeface="+mn-ea"/>
                <a:cs typeface="+mn-cs"/>
              </a:rPr>
              <a:t>pyruvate</a:t>
            </a:r>
            <a:r>
              <a:rPr lang="en-US" sz="1200" kern="1200" dirty="0">
                <a:solidFill>
                  <a:schemeClr val="tx1"/>
                </a:solidFill>
                <a:latin typeface="+mn-lt"/>
                <a:ea typeface="+mn-ea"/>
                <a:cs typeface="+mn-cs"/>
              </a:rPr>
              <a:t> (3 carbon molecule) through the process of </a:t>
            </a:r>
            <a:r>
              <a:rPr lang="en-US" sz="1200" kern="1200" dirty="0" err="1">
                <a:solidFill>
                  <a:schemeClr val="tx1"/>
                </a:solidFill>
                <a:latin typeface="+mn-lt"/>
                <a:ea typeface="+mn-ea"/>
                <a:cs typeface="+mn-cs"/>
              </a:rPr>
              <a:t>glycolysis</a:t>
            </a:r>
            <a:r>
              <a:rPr lang="en-US" sz="1200" kern="1200" dirty="0">
                <a:solidFill>
                  <a:schemeClr val="tx1"/>
                </a:solidFill>
                <a:latin typeface="+mn-lt"/>
                <a:ea typeface="+mn-ea"/>
                <a:cs typeface="+mn-cs"/>
              </a:rPr>
              <a:t>.  </a:t>
            </a:r>
          </a:p>
          <a:p>
            <a:pPr marL="137160" indent="-137160">
              <a:buFont typeface="Arial" pitchFamily="34" charset="0"/>
              <a:buChar char="•"/>
            </a:pPr>
            <a:r>
              <a:rPr lang="en-US" sz="1200" i="1" kern="1200" dirty="0" err="1">
                <a:solidFill>
                  <a:schemeClr val="tx1"/>
                </a:solidFill>
                <a:latin typeface="+mn-lt"/>
                <a:ea typeface="+mn-ea"/>
                <a:cs typeface="+mn-cs"/>
              </a:rPr>
              <a:t>Pyruvate</a:t>
            </a:r>
            <a:r>
              <a:rPr lang="en-US" sz="1200" kern="1200" dirty="0">
                <a:solidFill>
                  <a:schemeClr val="tx1"/>
                </a:solidFill>
                <a:latin typeface="+mn-lt"/>
                <a:ea typeface="+mn-ea"/>
                <a:cs typeface="+mn-cs"/>
              </a:rPr>
              <a:t> then enters the mitochondrion and is converted to </a:t>
            </a:r>
            <a:r>
              <a:rPr lang="en-US" sz="1200" i="1" kern="1200" dirty="0">
                <a:solidFill>
                  <a:schemeClr val="tx1"/>
                </a:solidFill>
                <a:latin typeface="+mn-lt"/>
                <a:ea typeface="+mn-ea"/>
                <a:cs typeface="+mn-cs"/>
              </a:rPr>
              <a:t>acetyl coenzyme A</a:t>
            </a:r>
            <a:r>
              <a:rPr lang="en-US" sz="1200" kern="1200" dirty="0">
                <a:solidFill>
                  <a:schemeClr val="tx1"/>
                </a:solidFill>
                <a:latin typeface="+mn-lt"/>
                <a:ea typeface="+mn-ea"/>
                <a:cs typeface="+mn-cs"/>
              </a:rPr>
              <a:t> (acetyl-</a:t>
            </a:r>
            <a:r>
              <a:rPr lang="en-US" sz="1200" kern="1200" dirty="0" err="1">
                <a:solidFill>
                  <a:schemeClr val="tx1"/>
                </a:solidFill>
                <a:latin typeface="+mn-lt"/>
                <a:ea typeface="+mn-ea"/>
                <a:cs typeface="+mn-cs"/>
              </a:rPr>
              <a:t>CoA</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Then acetyl-CoA reacts with </a:t>
            </a:r>
            <a:r>
              <a:rPr lang="en-US" sz="1200" i="1" kern="1200" dirty="0">
                <a:solidFill>
                  <a:schemeClr val="tx1"/>
                </a:solidFill>
                <a:latin typeface="+mn-lt"/>
                <a:ea typeface="+mn-ea"/>
                <a:cs typeface="+mn-cs"/>
              </a:rPr>
              <a:t>oxygen</a:t>
            </a:r>
            <a:r>
              <a:rPr lang="en-US" sz="1200" kern="1200" dirty="0">
                <a:solidFill>
                  <a:schemeClr val="tx1"/>
                </a:solidFill>
                <a:latin typeface="+mn-lt"/>
                <a:ea typeface="+mn-ea"/>
                <a:cs typeface="+mn-cs"/>
              </a:rPr>
              <a:t> to release stored energy in the form of ATP, which the organism can use to live and grow. </a:t>
            </a:r>
          </a:p>
          <a:p>
            <a:pPr marL="137160" indent="-137160">
              <a:buFont typeface="Arial" pitchFamily="34" charset="0"/>
              <a:buChar char="•"/>
            </a:pPr>
            <a:r>
              <a:rPr lang="en-US" sz="1200" kern="1200" dirty="0">
                <a:solidFill>
                  <a:schemeClr val="tx1"/>
                </a:solidFill>
                <a:latin typeface="+mn-lt"/>
                <a:ea typeface="+mn-ea"/>
                <a:cs typeface="+mn-cs"/>
              </a:rPr>
              <a:t>Byproducts of cellular respiration are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(carbon dioxide) and H</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O (water).</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E3DFC5-9FF0-425A-8AC6-3041B22A3F14}" type="slidenum">
              <a:rPr lang="en-US" smtClean="0"/>
              <a:pPr/>
              <a:t>44</a:t>
            </a:fld>
            <a:endParaRPr lang="en-US"/>
          </a:p>
        </p:txBody>
      </p:sp>
    </p:spTree>
    <p:extLst>
      <p:ext uri="{BB962C8B-B14F-4D97-AF65-F5344CB8AC3E}">
        <p14:creationId xmlns:p14="http://schemas.microsoft.com/office/powerpoint/2010/main" val="2150279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a:t>
            </a:r>
          </a:p>
          <a:p>
            <a:endParaRPr lang="en-US" dirty="0"/>
          </a:p>
          <a:p>
            <a:pPr marL="0" lvl="1"/>
            <a:r>
              <a:rPr lang="en-US" sz="1200" kern="1200" dirty="0">
                <a:solidFill>
                  <a:schemeClr val="tx1"/>
                </a:solidFill>
                <a:latin typeface="+mn-lt"/>
                <a:ea typeface="+mn-ea"/>
                <a:cs typeface="+mn-cs"/>
              </a:rPr>
              <a:t>a. “Now we know what humans do with the food and oxygen plants make, but what do plants do with them?”</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read ideas 16 and 19 and the corresponding scientific explanations in the Common Student Ideas resource document.</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“Did these explanations give you any new ideas about how plants use the food and oxygen they make?”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Just as cellular respiration occurs in all animals, including humans, it also occurs in plant cells. Oxygen needs to reach each and every plant cell so it can react with food (glucose) molecules to release energy the plant can use to function and keep on living. Just as in animals, carbon dioxide and water are given off in this chemical reaction.</a:t>
            </a:r>
          </a:p>
          <a:p>
            <a:pPr marL="137160" indent="-137160">
              <a:buFont typeface="Arial" pitchFamily="34" charset="0"/>
              <a:buChar char="•"/>
            </a:pPr>
            <a:r>
              <a:rPr lang="en-US" sz="1200" kern="1200" dirty="0">
                <a:solidFill>
                  <a:schemeClr val="tx1"/>
                </a:solidFill>
                <a:latin typeface="+mn-lt"/>
                <a:ea typeface="+mn-ea"/>
                <a:cs typeface="+mn-cs"/>
              </a:rPr>
              <a:t>Interestingly, most people think that plants only need carbon dioxide. While they do, in fact, need carbon dioxide in specialized leaf cells for photosynthesis to occur, they also need oxygen to reach every cell for cellular respiration to take place.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816790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“Now let’s look more closely at the diagram on the slide to see what plants do with the food they make.”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locate handout 7.5 (Cellular Respiration in Plants and Animals) in their PD program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Explain the following process that takes place in the plant cell:</a:t>
            </a:r>
          </a:p>
          <a:p>
            <a:pPr marL="320040" indent="-137160">
              <a:buFont typeface="Arial" pitchFamily="34" charset="0"/>
              <a:buChar char="•"/>
            </a:pPr>
            <a:r>
              <a:rPr lang="en-US" sz="1200" kern="1200" dirty="0">
                <a:solidFill>
                  <a:schemeClr val="tx1"/>
                </a:solidFill>
                <a:latin typeface="+mn-lt"/>
                <a:ea typeface="+mn-ea"/>
                <a:cs typeface="+mn-cs"/>
              </a:rPr>
              <a:t>Glucose is produced through photosynthesis in the chloroplast.</a:t>
            </a:r>
          </a:p>
          <a:p>
            <a:pPr marL="320040" indent="-137160">
              <a:buFont typeface="Arial" pitchFamily="34" charset="0"/>
              <a:buChar char="•"/>
            </a:pPr>
            <a:r>
              <a:rPr lang="en-US" sz="1200" kern="1200" dirty="0">
                <a:solidFill>
                  <a:schemeClr val="tx1"/>
                </a:solidFill>
                <a:latin typeface="+mn-lt"/>
                <a:ea typeface="+mn-ea"/>
                <a:cs typeface="+mn-cs"/>
              </a:rPr>
              <a:t>Glucose is then broken down into pyruvate through glycolysis.</a:t>
            </a:r>
          </a:p>
          <a:p>
            <a:pPr marL="320040" indent="-137160">
              <a:buFont typeface="Arial" pitchFamily="34" charset="0"/>
              <a:buChar char="•"/>
            </a:pPr>
            <a:r>
              <a:rPr lang="en-US" sz="1200" kern="1200" dirty="0">
                <a:solidFill>
                  <a:schemeClr val="tx1"/>
                </a:solidFill>
                <a:latin typeface="+mn-lt"/>
                <a:ea typeface="+mn-ea"/>
                <a:cs typeface="+mn-cs"/>
              </a:rPr>
              <a:t>Pyruvate is converted to acetyl coenzyme A (acetyl-CoA) in the mitochondria.</a:t>
            </a:r>
          </a:p>
          <a:p>
            <a:pPr marL="320040" indent="-137160">
              <a:buFont typeface="Arial" pitchFamily="34" charset="0"/>
              <a:buChar char="•"/>
            </a:pPr>
            <a:r>
              <a:rPr lang="en-US" sz="1200" kern="1200" dirty="0">
                <a:solidFill>
                  <a:schemeClr val="tx1"/>
                </a:solidFill>
                <a:latin typeface="+mn-lt"/>
                <a:ea typeface="+mn-ea"/>
                <a:cs typeface="+mn-cs"/>
              </a:rPr>
              <a:t>Acetyl-CoA and oxygen are used to generate precious energy in the form of ATP.</a:t>
            </a:r>
          </a:p>
          <a:p>
            <a:pPr marL="320040" indent="-137160">
              <a:buFont typeface="Arial" pitchFamily="34" charset="0"/>
              <a:buChar char="•"/>
            </a:pPr>
            <a:r>
              <a:rPr lang="en-US" sz="1200" kern="1200" dirty="0">
                <a:solidFill>
                  <a:schemeClr val="tx1"/>
                </a:solidFill>
                <a:latin typeface="+mn-lt"/>
                <a:ea typeface="+mn-ea"/>
                <a:cs typeface="+mn-cs"/>
              </a:rPr>
              <a:t>Carbon dioxide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and water (H</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O) are produced as byproducts.</a:t>
            </a:r>
          </a:p>
          <a:p>
            <a:pPr marL="320040" indent="-137160">
              <a:buFont typeface="Arial" pitchFamily="34" charset="0"/>
              <a:buChar char="•"/>
            </a:pPr>
            <a:r>
              <a:rPr lang="en-US" sz="1200" kern="1200" dirty="0">
                <a:solidFill>
                  <a:schemeClr val="tx1"/>
                </a:solidFill>
                <a:latin typeface="+mn-lt"/>
                <a:ea typeface="+mn-ea"/>
                <a:cs typeface="+mn-cs"/>
              </a:rPr>
              <a:t>Carbon dioxide and water (both of which are generated as byproducts in the cell and from the environment) can be used in photosynthesis.</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46</a:t>
            </a:fld>
            <a:endParaRPr lang="en-US"/>
          </a:p>
        </p:txBody>
      </p:sp>
    </p:spTree>
    <p:extLst>
      <p:ext uri="{BB962C8B-B14F-4D97-AF65-F5344CB8AC3E}">
        <p14:creationId xmlns:p14="http://schemas.microsoft.com/office/powerpoint/2010/main" val="1842318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dirty="0"/>
              <a:t>a.</a:t>
            </a:r>
            <a:r>
              <a:rPr lang="en-US" baseline="0" dirty="0"/>
              <a:t> </a:t>
            </a:r>
            <a:r>
              <a:rPr lang="en-US" sz="1200" b="1" kern="1200" dirty="0">
                <a:solidFill>
                  <a:schemeClr val="tx1"/>
                </a:solidFill>
                <a:latin typeface="+mn-lt"/>
                <a:ea typeface="+mn-ea"/>
                <a:cs typeface="+mn-cs"/>
              </a:rPr>
              <a:t>Individuals or pairs:</a:t>
            </a:r>
            <a:r>
              <a:rPr lang="en-US" sz="1200" kern="1200" dirty="0">
                <a:solidFill>
                  <a:schemeClr val="tx1"/>
                </a:solidFill>
                <a:latin typeface="+mn-lt"/>
                <a:ea typeface="+mn-ea"/>
                <a:cs typeface="+mn-cs"/>
              </a:rPr>
              <a:t> Have participants compare the diagrams on handout 7.5 (Cellular Respiration in Plants and Animals) and note any similarities and differences.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 similarities and differences they identified between the two content representations of cellular respiration.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process of cellular respiration is identical in plant and animal cells. </a:t>
            </a:r>
          </a:p>
          <a:p>
            <a:pPr marL="137160" indent="-137160">
              <a:buFont typeface="Arial" pitchFamily="34" charset="0"/>
              <a:buChar char="•"/>
            </a:pPr>
            <a:r>
              <a:rPr lang="en-US" sz="1200" kern="1200" dirty="0">
                <a:solidFill>
                  <a:schemeClr val="tx1"/>
                </a:solidFill>
                <a:latin typeface="+mn-lt"/>
                <a:ea typeface="+mn-ea"/>
                <a:cs typeface="+mn-cs"/>
              </a:rPr>
              <a:t>The difference is how plants and animals get the food (glucose) they need for the process.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2832169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Review the focus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locate handout 7.6 (Let’s Summarize!) in their PD program binders.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I’d like you to answer our focus question by finishing the diagram on this handout and adding a title. Include as many details as possible to show what happens to the food and oxygen in the cell. </a:t>
            </a:r>
            <a:r>
              <a:rPr lang="en-US" sz="1200" kern="1200" dirty="0">
                <a:solidFill>
                  <a:schemeClr val="tx1"/>
                </a:solidFill>
                <a:effectLst/>
                <a:latin typeface="+mn-lt"/>
                <a:ea typeface="+mn-ea"/>
                <a:cs typeface="+mn-cs"/>
              </a:rPr>
              <a:t>You may use any available resources, such as handouts, your notes, the content background document, and the Common Student Ideas document as you work on your diagrams. </a:t>
            </a:r>
            <a:r>
              <a:rPr lang="en-US" sz="1200" kern="1200" dirty="0">
                <a:solidFill>
                  <a:schemeClr val="tx1"/>
                </a:solidFill>
                <a:latin typeface="+mn-lt"/>
                <a:ea typeface="+mn-ea"/>
                <a:cs typeface="+mn-cs"/>
              </a:rPr>
              <a:t>Be prepared to share your diagrams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as many participants as possible to share their diagrams with the group. Have them display their diagrams on a document reader as they explain them.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diagram should show water and carbon dioxide leaving the cell and diffusing into the capillaries. The release of energy for the cell to use should be represented as well. Participants should also draw a mitochondrion in the cell with an arrow pointing to it to indicate that this is where cellular respiration takes place. Additional details would be nice but aren’t essential.</a:t>
            </a:r>
          </a:p>
          <a:p>
            <a:pPr marL="137160" indent="-137160">
              <a:buFont typeface="Arial" pitchFamily="34" charset="0"/>
              <a:buChar char="•"/>
            </a:pPr>
            <a:r>
              <a:rPr lang="en-US" sz="1200" b="1" kern="1200" dirty="0">
                <a:solidFill>
                  <a:schemeClr val="tx1"/>
                </a:solidFill>
                <a:latin typeface="+mn-lt"/>
                <a:ea typeface="+mn-ea"/>
                <a:cs typeface="+mn-cs"/>
              </a:rPr>
              <a:t>Possible diagram title:</a:t>
            </a:r>
            <a:r>
              <a:rPr lang="en-US" sz="1200" kern="1200" dirty="0">
                <a:solidFill>
                  <a:schemeClr val="tx1"/>
                </a:solidFill>
                <a:latin typeface="+mn-lt"/>
                <a:ea typeface="+mn-ea"/>
                <a:cs typeface="+mn-cs"/>
              </a:rPr>
              <a:t> Cellular respiration in Plants and Animals.</a:t>
            </a:r>
            <a:r>
              <a:rPr lang="en-US" dirty="0"/>
              <a:t> </a:t>
            </a:r>
            <a:endParaRPr lang="en-US" sz="1200" kern="1200" dirty="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dirty="0"/>
              <a:t>a. Go over the content deepening homework on the slide and have participants copy it into their science notebooks.</a:t>
            </a:r>
          </a:p>
          <a:p>
            <a:endParaRPr lang="en-US" dirty="0"/>
          </a:p>
          <a:p>
            <a:r>
              <a:rPr lang="en-US" dirty="0"/>
              <a:t>b. “Be prepared to discuss the questions in our next content deepening session.”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427598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endParaRPr lang="en-US" baseline="0" dirty="0"/>
          </a:p>
          <a:p>
            <a:endParaRPr lang="en-US" baseline="0" dirty="0"/>
          </a:p>
          <a:p>
            <a:pPr lvl="0" fontAlgn="base"/>
            <a:r>
              <a:rPr lang="en-US" sz="1200" u="none" strike="noStrike" kern="1200" dirty="0">
                <a:solidFill>
                  <a:schemeClr val="tx1"/>
                </a:solidFill>
                <a:latin typeface="+mn-lt"/>
                <a:ea typeface="+mn-ea"/>
                <a:cs typeface="+mn-cs"/>
              </a:rPr>
              <a:t>a. Review the norms that are at the heart of the </a:t>
            </a:r>
            <a:r>
              <a:rPr lang="en-US" sz="1200" u="none" strike="noStrike" kern="1200" dirty="0" err="1">
                <a:solidFill>
                  <a:schemeClr val="tx1"/>
                </a:solidFill>
                <a:latin typeface="+mn-lt"/>
                <a:ea typeface="+mn-ea"/>
                <a:cs typeface="+mn-cs"/>
              </a:rPr>
              <a:t>RESPeCT</a:t>
            </a:r>
            <a:r>
              <a:rPr lang="en-US" sz="1200" u="none" strike="noStrike" kern="1200" dirty="0">
                <a:solidFill>
                  <a:schemeClr val="tx1"/>
                </a:solidFill>
                <a:latin typeface="+mn-lt"/>
                <a:ea typeface="+mn-ea"/>
                <a:cs typeface="+mn-cs"/>
              </a:rPr>
              <a:t> program and ask participants to think about areas where they could improve individually or as a group.</a:t>
            </a:r>
          </a:p>
          <a:p>
            <a:pPr lvl="0" fontAlgn="base"/>
            <a:endParaRPr lang="en-US" sz="1200" b="1" u="none" strike="noStrike" kern="1200" dirty="0">
              <a:solidFill>
                <a:schemeClr val="tx1"/>
              </a:solidFill>
              <a:latin typeface="+mn-lt"/>
              <a:ea typeface="+mn-ea"/>
              <a:cs typeface="+mn-cs"/>
            </a:endParaRPr>
          </a:p>
          <a:p>
            <a:pPr lvl="0" fontAlgn="base"/>
            <a:r>
              <a:rPr lang="en-US" sz="1200" b="0" u="none" strike="noStrike" kern="1200" dirty="0">
                <a:solidFill>
                  <a:schemeClr val="tx1"/>
                </a:solidFill>
                <a:latin typeface="+mn-lt"/>
                <a:ea typeface="+mn-ea"/>
                <a:cs typeface="+mn-cs"/>
              </a:rPr>
              <a:t>b. </a:t>
            </a:r>
            <a:r>
              <a:rPr lang="en-US" sz="1200" b="1" u="none" strike="noStrike" kern="1200" dirty="0">
                <a:solidFill>
                  <a:schemeClr val="tx1"/>
                </a:solidFill>
                <a:latin typeface="+mn-lt"/>
                <a:ea typeface="+mn-ea"/>
                <a:cs typeface="+mn-cs"/>
              </a:rPr>
              <a:t>Emphasize:</a:t>
            </a:r>
            <a:r>
              <a:rPr lang="en-US" sz="1200" u="none" strike="noStrike" kern="1200" dirty="0">
                <a:solidFill>
                  <a:schemeClr val="tx1"/>
                </a:solidFill>
                <a:latin typeface="+mn-lt"/>
                <a:ea typeface="+mn-ea"/>
                <a:cs typeface="+mn-cs"/>
              </a:rPr>
              <a:t> “We’re doing quite well with our norms, but as we approach the fall, I hope to see our interactions evolving so that you feel comfortable interacting less through your PD leaders as the ‘teachers’ and direct more of your questions and comments to one another, challenging each other, piggybacking on each other’s ideas, and listening carefully to one another so that everyone is contributing to the kind of productive analysis that will help us figure out ways to strengthen our students’ science learning.”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Offer an opportunity for participants to comment on how the group is doing with these norms. Ask, “Are there any areas where we could improve? Any suggested changes?”</a:t>
            </a:r>
            <a:endParaRPr lang="en-US" altLang="en-US" baseline="0" dirty="0">
              <a:solidFill>
                <a:srgbClr val="000000"/>
              </a:solidFill>
            </a:endParaRPr>
          </a:p>
          <a:p>
            <a:endParaRPr lang="en-US" altLang="en-US" baseline="0" dirty="0">
              <a:solidFill>
                <a:srgbClr val="000000"/>
              </a:solidFill>
            </a:endParaRPr>
          </a:p>
          <a:p>
            <a:pPr lvl="0" fontAlgn="base"/>
            <a:endParaRPr lang="en-US" altLang="en-US" dirty="0">
              <a:solidFill>
                <a:srgbClr val="000000"/>
              </a:solidFill>
            </a:endParaRPr>
          </a:p>
        </p:txBody>
      </p:sp>
    </p:spTree>
    <p:extLst>
      <p:ext uri="{BB962C8B-B14F-4D97-AF65-F5344CB8AC3E}">
        <p14:creationId xmlns:p14="http://schemas.microsoft.com/office/powerpoint/2010/main" val="2316679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6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(4 min):</a:t>
            </a:r>
            <a:r>
              <a:rPr lang="en-US" sz="1200" u="none" strike="noStrike" kern="1200" dirty="0">
                <a:solidFill>
                  <a:schemeClr val="tx1"/>
                </a:solidFill>
                <a:effectLst/>
                <a:latin typeface="+mn-lt"/>
                <a:ea typeface="+mn-ea"/>
                <a:cs typeface="+mn-cs"/>
              </a:rPr>
              <a:t> Ask participants to think about the first two tasks on the slide and respond to the reflection question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Ask for volunteers to share an idea or question from their responses to the reflection question.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1253888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assignment.</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“We won’t address strategy E about sequencing science ideas and activities until the school year, since you’ll learn a lot about sequencing from teaching the </a:t>
            </a:r>
            <a:r>
              <a:rPr lang="en-US" sz="1200" kern="1200" dirty="0" err="1">
                <a:solidFill>
                  <a:schemeClr val="tx1"/>
                </a:solidFill>
                <a:effectLst/>
                <a:latin typeface="+mn-lt"/>
                <a:ea typeface="+mn-ea"/>
                <a:cs typeface="+mn-cs"/>
              </a:rPr>
              <a:t>RESPeCT</a:t>
            </a:r>
            <a:r>
              <a:rPr lang="en-US" sz="1200" kern="1200" dirty="0">
                <a:solidFill>
                  <a:schemeClr val="tx1"/>
                </a:solidFill>
                <a:effectLst/>
                <a:latin typeface="+mn-lt"/>
                <a:ea typeface="+mn-ea"/>
                <a:cs typeface="+mn-cs"/>
              </a:rPr>
              <a:t> lesson plans.” </a:t>
            </a:r>
          </a:p>
          <a:p>
            <a:endParaRPr lang="en-US" sz="1200" kern="1200" dirty="0">
              <a:solidFill>
                <a:schemeClr val="tx1"/>
              </a:solidFill>
              <a:latin typeface="+mn-lt"/>
              <a:ea typeface="+mn-ea"/>
              <a:cs typeface="+mn-cs"/>
            </a:endParaRPr>
          </a:p>
        </p:txBody>
      </p:sp>
      <p:sp>
        <p:nvSpPr>
          <p:cNvPr id="86019" name="Slide Number Placeholder 3"/>
          <p:cNvSpPr>
            <a:spLocks noGrp="1"/>
          </p:cNvSpPr>
          <p:nvPr>
            <p:ph type="sldNum" sz="quarter" idx="5"/>
          </p:nvPr>
        </p:nvSpPr>
        <p:spPr>
          <a:noFill/>
        </p:spPr>
        <p:txBody>
          <a:bodyPr/>
          <a:lstStyle/>
          <a:p>
            <a:fld id="{A4189A7A-01B0-45B3-919C-79E073DF602F}" type="slidenum">
              <a:rPr lang="en-US"/>
              <a:pPr/>
              <a:t>51</a:t>
            </a:fld>
            <a:endParaRPr lang="en-US"/>
          </a:p>
        </p:txBody>
      </p:sp>
    </p:spTree>
    <p:extLst>
      <p:ext uri="{BB962C8B-B14F-4D97-AF65-F5344CB8AC3E}">
        <p14:creationId xmlns:p14="http://schemas.microsoft.com/office/powerpoint/2010/main" val="1821155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C12389D-D7F0-408F-9AEE-C299CD3C69A1}" type="slidenum">
              <a:rPr lang="en-US"/>
              <a:pPr/>
              <a:t>52</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dirty="0"/>
              <a:t>6 min</a:t>
            </a:r>
          </a:p>
          <a:p>
            <a:pPr eaLnBrk="1" hangingPunct="1"/>
            <a:endParaRPr lang="en-US" dirty="0"/>
          </a:p>
          <a:p>
            <a:pPr eaLnBrk="1" hangingPunct="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t>
            </a:r>
            <a:r>
              <a:rPr lang="en-US" sz="1200" b="1" kern="1200" dirty="0">
                <a:solidFill>
                  <a:schemeClr val="tx1"/>
                </a:solidFill>
                <a:latin typeface="+mn-lt"/>
                <a:ea typeface="+mn-ea"/>
                <a:cs typeface="+mn-cs"/>
              </a:rPr>
              <a:t>at least 5 minutes </a:t>
            </a:r>
            <a:r>
              <a:rPr lang="en-US" sz="1200" b="0" kern="1200" dirty="0">
                <a:solidFill>
                  <a:schemeClr val="tx1"/>
                </a:solidFill>
                <a:latin typeface="+mn-lt"/>
                <a:ea typeface="+mn-ea"/>
                <a:cs typeface="+mn-cs"/>
              </a:rPr>
              <a:t>for participants </a:t>
            </a:r>
            <a:r>
              <a:rPr lang="en-US" sz="1200" kern="1200" dirty="0">
                <a:solidFill>
                  <a:schemeClr val="tx1"/>
                </a:solidFill>
                <a:latin typeface="+mn-lt"/>
                <a:ea typeface="+mn-ea"/>
                <a:cs typeface="+mn-cs"/>
              </a:rPr>
              <a:t>to think about today’s session and write their reflections and feedback on the Daily Reflections sheet (handout 7.7 in PD program binder). </a:t>
            </a:r>
            <a:endParaRPr lang="en-US" dirty="0"/>
          </a:p>
          <a:p>
            <a:pPr eaLnBrk="1" hangingPunct="1"/>
            <a:endParaRPr lang="en-US" dirty="0"/>
          </a:p>
        </p:txBody>
      </p:sp>
    </p:spTree>
    <p:extLst>
      <p:ext uri="{BB962C8B-B14F-4D97-AF65-F5344CB8AC3E}">
        <p14:creationId xmlns:p14="http://schemas.microsoft.com/office/powerpoint/2010/main" val="3773146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6F58CE0-AA71-4AB3-B1FB-C9FFC4138233}"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dirty="0"/>
              <a:t>1 min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Introduce the focus questions on the slide.</a:t>
            </a:r>
            <a:endParaRPr lang="en-US" dirty="0"/>
          </a:p>
          <a:p>
            <a:pPr eaLnBrk="1" hangingPunct="1"/>
            <a:endParaRPr lang="en-US" dirty="0"/>
          </a:p>
        </p:txBody>
      </p:sp>
    </p:spTree>
    <p:extLst>
      <p:ext uri="{BB962C8B-B14F-4D97-AF65-F5344CB8AC3E}">
        <p14:creationId xmlns:p14="http://schemas.microsoft.com/office/powerpoint/2010/main" val="135181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“We’ll be focusing on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D today. Notice that this SCSL strategy has two parts. The first part—select content representations and models matched to the learning goal—sounds similar to strategy C—select activities that are matched to the learning goal. The second part focuses on </a:t>
            </a:r>
            <a:r>
              <a:rPr lang="en-US" sz="1200" i="1" kern="1200" dirty="0">
                <a:solidFill>
                  <a:schemeClr val="tx1"/>
                </a:solidFill>
                <a:latin typeface="+mn-lt"/>
                <a:ea typeface="+mn-ea"/>
                <a:cs typeface="+mn-cs"/>
              </a:rPr>
              <a:t>engaging</a:t>
            </a:r>
            <a:r>
              <a:rPr lang="en-US" sz="1200" kern="1200" dirty="0">
                <a:solidFill>
                  <a:schemeClr val="tx1"/>
                </a:solidFill>
                <a:latin typeface="+mn-lt"/>
                <a:ea typeface="+mn-ea"/>
                <a:cs typeface="+mn-cs"/>
              </a:rPr>
              <a:t> students in the use of content representations. This ensures that students aren’t just </a:t>
            </a:r>
            <a:r>
              <a:rPr lang="en-US" sz="1200" i="1" kern="1200" dirty="0">
                <a:solidFill>
                  <a:schemeClr val="tx1"/>
                </a:solidFill>
                <a:latin typeface="+mn-lt"/>
                <a:ea typeface="+mn-ea"/>
                <a:cs typeface="+mn-cs"/>
              </a:rPr>
              <a:t>looking</a:t>
            </a:r>
            <a:r>
              <a:rPr lang="en-US" sz="1200" kern="1200" dirty="0">
                <a:solidFill>
                  <a:schemeClr val="tx1"/>
                </a:solidFill>
                <a:latin typeface="+mn-lt"/>
                <a:ea typeface="+mn-ea"/>
                <a:cs typeface="+mn-cs"/>
              </a:rPr>
              <a:t> at diagrams or models but are </a:t>
            </a:r>
            <a:r>
              <a:rPr lang="en-US" sz="1200" i="1" kern="1200" dirty="0">
                <a:solidFill>
                  <a:schemeClr val="tx1"/>
                </a:solidFill>
                <a:latin typeface="+mn-lt"/>
                <a:ea typeface="+mn-ea"/>
                <a:cs typeface="+mn-cs"/>
              </a:rPr>
              <a:t>actively engaging </a:t>
            </a:r>
            <a:r>
              <a:rPr lang="en-US" sz="1200" kern="1200" dirty="0">
                <a:solidFill>
                  <a:schemeClr val="tx1"/>
                </a:solidFill>
                <a:latin typeface="+mn-lt"/>
                <a:ea typeface="+mn-ea"/>
                <a:cs typeface="+mn-cs"/>
              </a:rPr>
              <a:t>with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78695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the first part of strategy D and our first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6077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r>
              <a:rPr lang="en-US" dirty="0">
                <a:latin typeface="Arial" charset="0"/>
              </a:rPr>
              <a:t>25 min</a:t>
            </a:r>
          </a:p>
          <a:p>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(13 min):</a:t>
            </a:r>
            <a:r>
              <a:rPr lang="en-US" sz="1200" kern="1200" dirty="0">
                <a:solidFill>
                  <a:schemeClr val="tx1"/>
                </a:solidFill>
                <a:latin typeface="+mn-lt"/>
                <a:ea typeface="+mn-ea"/>
                <a:cs typeface="+mn-cs"/>
              </a:rPr>
              <a:t> Divide participants into two groups and have each group make a chart identifying the purpose and key features of strategy D described in their SCSL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(12 min):</a:t>
            </a:r>
            <a:r>
              <a:rPr lang="en-US" sz="1200" kern="1200" dirty="0">
                <a:solidFill>
                  <a:schemeClr val="tx1"/>
                </a:solidFill>
                <a:latin typeface="+mn-lt"/>
                <a:ea typeface="+mn-ea"/>
                <a:cs typeface="+mn-cs"/>
              </a:rPr>
              <a:t> Have groups report out. Then ask, “What differences do you notice between the two charts?”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Content representations can help students envision things that are too big or too small for them to see firsthand in the classroom, or processes that take place too quickly or slowly for them to perceive. </a:t>
            </a:r>
          </a:p>
          <a:p>
            <a:pPr marL="137160" indent="-137160">
              <a:buFont typeface="Arial" pitchFamily="34" charset="0"/>
              <a:buChar char="•"/>
            </a:pPr>
            <a:r>
              <a:rPr lang="en-US" sz="1200" kern="1200" dirty="0">
                <a:solidFill>
                  <a:schemeClr val="tx1"/>
                </a:solidFill>
                <a:latin typeface="+mn-lt"/>
                <a:ea typeface="+mn-ea"/>
                <a:cs typeface="+mn-cs"/>
              </a:rPr>
              <a:t>Content representations give students access to different ways of making sense of key science ideas.</a:t>
            </a:r>
          </a:p>
          <a:p>
            <a:pPr marL="137160" indent="-137160">
              <a:buFont typeface="Arial" pitchFamily="34" charset="0"/>
              <a:buChar char="•"/>
            </a:pPr>
            <a:r>
              <a:rPr lang="en-US" sz="1200" kern="1200" dirty="0">
                <a:solidFill>
                  <a:schemeClr val="tx1"/>
                </a:solidFill>
                <a:latin typeface="+mn-lt"/>
                <a:ea typeface="+mn-ea"/>
                <a:cs typeface="+mn-cs"/>
              </a:rPr>
              <a:t>If content representations or models are closely matched to the main learning goal, they can be especially useful in helping students see how the science content storyline fits together.</a:t>
            </a:r>
          </a:p>
          <a:p>
            <a:pPr marL="137160" indent="-137160">
              <a:buFont typeface="Arial" pitchFamily="34" charset="0"/>
              <a:buChar char="•"/>
            </a:pPr>
            <a:r>
              <a:rPr lang="en-US" sz="1200" kern="1200" dirty="0">
                <a:solidFill>
                  <a:schemeClr val="tx1"/>
                </a:solidFill>
                <a:latin typeface="+mn-lt"/>
                <a:ea typeface="+mn-ea"/>
                <a:cs typeface="+mn-cs"/>
              </a:rPr>
              <a:t>There are many different types of content representations (analogies, metaphors, and visual representations, such as diagrams, charts, graphs, concept maps, models, and role-plays). </a:t>
            </a:r>
          </a:p>
          <a:p>
            <a:pPr marL="137160" indent="-137160">
              <a:buFont typeface="Arial" pitchFamily="34" charset="0"/>
              <a:buChar char="•"/>
            </a:pPr>
            <a:r>
              <a:rPr lang="en-US" sz="1200" kern="1200" dirty="0">
                <a:solidFill>
                  <a:schemeClr val="tx1"/>
                </a:solidFill>
                <a:latin typeface="+mn-lt"/>
                <a:ea typeface="+mn-ea"/>
                <a:cs typeface="+mn-cs"/>
              </a:rPr>
              <a:t>Content representations can reveal and challenge student thinking if students are involved in creating, modifying, and analyzing the representations (instead of just listening to the teacher explain them).</a:t>
            </a:r>
          </a:p>
          <a:p>
            <a:endParaRPr lang="en-US" dirty="0"/>
          </a:p>
        </p:txBody>
      </p:sp>
      <p:sp>
        <p:nvSpPr>
          <p:cNvPr id="62467" name="Slide Number Placeholder 3"/>
          <p:cNvSpPr>
            <a:spLocks noGrp="1"/>
          </p:cNvSpPr>
          <p:nvPr>
            <p:ph type="sldNum" sz="quarter" idx="5"/>
          </p:nvPr>
        </p:nvSpPr>
        <p:spPr>
          <a:noFill/>
        </p:spPr>
        <p:txBody>
          <a:bodyPr/>
          <a:lstStyle/>
          <a:p>
            <a:fld id="{AF2E6AA6-3108-4890-BD12-8F50E522C84E}" type="slidenum">
              <a:rPr lang="en-US"/>
              <a:pPr/>
              <a:t>9</a:t>
            </a:fld>
            <a:endParaRPr lang="en-US"/>
          </a:p>
        </p:txBody>
      </p:sp>
    </p:spTree>
    <p:extLst>
      <p:ext uri="{BB962C8B-B14F-4D97-AF65-F5344CB8AC3E}">
        <p14:creationId xmlns:p14="http://schemas.microsoft.com/office/powerpoint/2010/main" val="175412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51334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85797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59776065"/>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embed/p7fVkO9U8E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embed/FoZtZIGwCn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4.gi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209800" cy="646331"/>
          </a:xfrm>
          <a:prstGeom prst="rect">
            <a:avLst/>
          </a:prstGeom>
          <a:noFill/>
        </p:spPr>
        <p:txBody>
          <a:bodyPr wrap="square" rtlCol="0">
            <a:spAutoFit/>
          </a:bodyPr>
          <a:lstStyle/>
          <a:p>
            <a:r>
              <a:rPr lang="en-US" sz="3600" dirty="0">
                <a:solidFill>
                  <a:srgbClr val="1F497D"/>
                </a:solidFill>
                <a:latin typeface="Calibri" pitchFamily="34" charset="0"/>
              </a:rPr>
              <a:t>Day 7</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Strategy D: Discussion Questions</a:t>
            </a:r>
          </a:p>
        </p:txBody>
      </p:sp>
      <p:sp>
        <p:nvSpPr>
          <p:cNvPr id="3" name="Content Placeholder 2"/>
          <p:cNvSpPr>
            <a:spLocks noGrp="1"/>
          </p:cNvSpPr>
          <p:nvPr>
            <p:ph idx="1"/>
          </p:nvPr>
        </p:nvSpPr>
        <p:spPr>
          <a:xfrm>
            <a:off x="533400" y="1600200"/>
            <a:ext cx="8153400" cy="4876800"/>
          </a:xfrm>
        </p:spPr>
        <p:txBody>
          <a:bodyPr/>
          <a:lstStyle/>
          <a:p>
            <a:pPr marL="365760" lvl="1" indent="-365760">
              <a:spcBef>
                <a:spcPts val="0"/>
              </a:spcBef>
              <a:buAutoNum type="arabicPeriod"/>
            </a:pPr>
            <a:r>
              <a:rPr lang="en-US" sz="3200" dirty="0"/>
              <a:t>How is this strategy similar to or different from selecting activities matched to the learning goal (strategy C)?</a:t>
            </a:r>
          </a:p>
          <a:p>
            <a:pPr marL="365760" lvl="1" indent="-365760">
              <a:spcBef>
                <a:spcPts val="1200"/>
              </a:spcBef>
              <a:buAutoNum type="arabicPeriod"/>
            </a:pPr>
            <a:r>
              <a:rPr lang="en-US" sz="3200" dirty="0"/>
              <a:t>How might good content representations be especially helpful for English language learners?</a:t>
            </a:r>
          </a:p>
          <a:p>
            <a:endParaRPr lang="en-US" dirty="0"/>
          </a:p>
        </p:txBody>
      </p:sp>
    </p:spTree>
    <p:extLst>
      <p:ext uri="{BB962C8B-B14F-4D97-AF65-F5344CB8AC3E}">
        <p14:creationId xmlns:p14="http://schemas.microsoft.com/office/powerpoint/2010/main" val="7429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Analysis Guide for Strategy D</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buFont typeface="Arial" pitchFamily="34" charset="0"/>
              <a:buChar char="•"/>
            </a:pPr>
            <a:r>
              <a:rPr lang="en-US" sz="3200" dirty="0"/>
              <a:t>Read Analysis Guide D (handout 7.1 in your PD program binder).</a:t>
            </a:r>
          </a:p>
          <a:p>
            <a:pPr marL="365760" indent="-365760">
              <a:buFont typeface="Arial" pitchFamily="34" charset="0"/>
              <a:buChar char="•"/>
            </a:pPr>
            <a:r>
              <a:rPr lang="en-US" sz="3200" b="1" dirty="0"/>
              <a:t>Keep this question in mind: </a:t>
            </a:r>
            <a:r>
              <a:rPr lang="en-US" sz="3200" dirty="0"/>
              <a:t>What do you notice about how this guide is organized? </a:t>
            </a:r>
          </a:p>
        </p:txBody>
      </p:sp>
    </p:spTree>
    <p:extLst>
      <p:ext uri="{BB962C8B-B14F-4D97-AF65-F5344CB8AC3E}">
        <p14:creationId xmlns:p14="http://schemas.microsoft.com/office/powerpoint/2010/main" val="4097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1: Leaf Diagram of Photosynthesis</a:t>
            </a:r>
          </a:p>
        </p:txBody>
      </p:sp>
      <p:sp>
        <p:nvSpPr>
          <p:cNvPr id="3" name="Content Placeholder 2"/>
          <p:cNvSpPr>
            <a:spLocks noGrp="1"/>
          </p:cNvSpPr>
          <p:nvPr>
            <p:ph idx="1"/>
          </p:nvPr>
        </p:nvSpPr>
        <p:spPr>
          <a:xfrm>
            <a:off x="609600" y="1981200"/>
            <a:ext cx="8229600" cy="4419600"/>
          </a:xfrm>
        </p:spPr>
        <p:txBody>
          <a:bodyPr/>
          <a:lstStyle/>
          <a:p>
            <a:pPr marL="0" indent="0">
              <a:spcBef>
                <a:spcPts val="0"/>
              </a:spcBef>
              <a:spcAft>
                <a:spcPts val="1200"/>
              </a:spcAft>
              <a:buNone/>
            </a:pPr>
            <a:r>
              <a:rPr lang="en-US" sz="3200" dirty="0"/>
              <a:t>Read the main learning goal and description of the content representation in </a:t>
            </a:r>
            <a:r>
              <a:rPr lang="en-US" sz="3200" b="1" dirty="0"/>
              <a:t>Analysis Guide D1 </a:t>
            </a:r>
            <a:r>
              <a:rPr lang="en-US" sz="3200" dirty="0"/>
              <a:t>(page 1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990600"/>
          </a:xfrm>
        </p:spPr>
        <p:txBody>
          <a:bodyPr>
            <a:noAutofit/>
          </a:bodyPr>
          <a:lstStyle/>
          <a:p>
            <a:r>
              <a:rPr lang="en-US" sz="3800" dirty="0"/>
              <a:t>Content Representation 1: Leaf Diagram of Photosynthesis</a:t>
            </a:r>
          </a:p>
        </p:txBody>
      </p:sp>
      <p:grpSp>
        <p:nvGrpSpPr>
          <p:cNvPr id="3" name="Group 2">
            <a:extLst>
              <a:ext uri="{FF2B5EF4-FFF2-40B4-BE49-F238E27FC236}">
                <a16:creationId xmlns:a16="http://schemas.microsoft.com/office/drawing/2014/main" id="{E823DD8D-C14B-4598-98B1-18DB308792E1}"/>
              </a:ext>
            </a:extLst>
          </p:cNvPr>
          <p:cNvGrpSpPr/>
          <p:nvPr/>
        </p:nvGrpSpPr>
        <p:grpSpPr>
          <a:xfrm>
            <a:off x="1048044" y="1752600"/>
            <a:ext cx="6424215" cy="4724400"/>
            <a:chOff x="193472" y="486796"/>
            <a:chExt cx="8188528" cy="6267841"/>
          </a:xfrm>
        </p:grpSpPr>
        <p:pic>
          <p:nvPicPr>
            <p:cNvPr id="4" name="Picture 2">
              <a:extLst>
                <a:ext uri="{FF2B5EF4-FFF2-40B4-BE49-F238E27FC236}">
                  <a16:creationId xmlns:a16="http://schemas.microsoft.com/office/drawing/2014/main" id="{029ED1CC-9FD1-4867-B666-9605B080B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a:off x="1406962" y="486796"/>
              <a:ext cx="6975038" cy="622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4F1848D-83A5-480C-9A3B-26A49F7D5C8A}"/>
                </a:ext>
              </a:extLst>
            </p:cNvPr>
            <p:cNvSpPr txBox="1"/>
            <p:nvPr/>
          </p:nvSpPr>
          <p:spPr>
            <a:xfrm>
              <a:off x="652006" y="4590533"/>
              <a:ext cx="1504951" cy="461665"/>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srgbClr val="292934"/>
                  </a:solidFill>
                </a:rPr>
                <a:t>Air</a:t>
              </a:r>
            </a:p>
          </p:txBody>
        </p:sp>
        <p:sp>
          <p:nvSpPr>
            <p:cNvPr id="6" name="TextBox 5">
              <a:extLst>
                <a:ext uri="{FF2B5EF4-FFF2-40B4-BE49-F238E27FC236}">
                  <a16:creationId xmlns:a16="http://schemas.microsoft.com/office/drawing/2014/main" id="{75A0D074-D0BB-42A5-8C7E-DF8D42B5888B}"/>
                </a:ext>
              </a:extLst>
            </p:cNvPr>
            <p:cNvSpPr txBox="1"/>
            <p:nvPr/>
          </p:nvSpPr>
          <p:spPr>
            <a:xfrm>
              <a:off x="4122544" y="6166183"/>
              <a:ext cx="1543873" cy="588454"/>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srgbClr val="292934"/>
                  </a:solidFill>
                  <a:latin typeface="+mj-lt"/>
                </a:rPr>
                <a:t>Water     </a:t>
              </a:r>
            </a:p>
          </p:txBody>
        </p:sp>
        <p:sp>
          <p:nvSpPr>
            <p:cNvPr id="7" name="TextBox 6">
              <a:extLst>
                <a:ext uri="{FF2B5EF4-FFF2-40B4-BE49-F238E27FC236}">
                  <a16:creationId xmlns:a16="http://schemas.microsoft.com/office/drawing/2014/main" id="{3B857235-B0AF-47EF-886B-FF29588FCFFE}"/>
                </a:ext>
              </a:extLst>
            </p:cNvPr>
            <p:cNvSpPr txBox="1"/>
            <p:nvPr/>
          </p:nvSpPr>
          <p:spPr>
            <a:xfrm>
              <a:off x="5866512" y="3055201"/>
              <a:ext cx="1866902" cy="902296"/>
            </a:xfrm>
            <a:prstGeom prst="rect">
              <a:avLst/>
            </a:prstGeom>
            <a:noFill/>
          </p:spPr>
          <p:txBody>
            <a:bodyPr wrap="square" rtlCol="0">
              <a:spAutoFit/>
            </a:bodyPr>
            <a:lstStyle/>
            <a:p>
              <a:pPr algn="ctr" defTabSz="457200" eaLnBrk="1" fontAlgn="auto" hangingPunct="1">
                <a:spcBef>
                  <a:spcPts val="0"/>
                </a:spcBef>
                <a:spcAft>
                  <a:spcPts val="0"/>
                </a:spcAft>
              </a:pPr>
              <a:r>
                <a:rPr lang="en-US" sz="2000" b="1" dirty="0">
                  <a:solidFill>
                    <a:schemeClr val="bg1"/>
                  </a:solidFill>
                  <a:latin typeface="+mj-lt"/>
                </a:rPr>
                <a:t>Food (Glucose) </a:t>
              </a:r>
            </a:p>
          </p:txBody>
        </p:sp>
        <p:pic>
          <p:nvPicPr>
            <p:cNvPr id="8" name="Picture 4">
              <a:extLst>
                <a:ext uri="{FF2B5EF4-FFF2-40B4-BE49-F238E27FC236}">
                  <a16:creationId xmlns:a16="http://schemas.microsoft.com/office/drawing/2014/main" id="{09F21061-2530-477D-A0E4-18B506467F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1633" y="1448811"/>
              <a:ext cx="1376362"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6513AE1-861A-40C5-A33F-0838AB8BD42D}"/>
                </a:ext>
              </a:extLst>
            </p:cNvPr>
            <p:cNvSpPr txBox="1"/>
            <p:nvPr/>
          </p:nvSpPr>
          <p:spPr>
            <a:xfrm>
              <a:off x="193472" y="868585"/>
              <a:ext cx="1812684" cy="588454"/>
            </a:xfrm>
            <a:prstGeom prst="rect">
              <a:avLst/>
            </a:prstGeom>
            <a:noFill/>
          </p:spPr>
          <p:txBody>
            <a:bodyPr wrap="square" rtlCol="0">
              <a:spAutoFit/>
            </a:bodyPr>
            <a:lstStyle/>
            <a:p>
              <a:r>
                <a:rPr lang="en-US" sz="2400" b="1" dirty="0"/>
                <a:t>Sunlight</a:t>
              </a:r>
            </a:p>
          </p:txBody>
        </p:sp>
        <p:sp>
          <p:nvSpPr>
            <p:cNvPr id="10" name="Right Arrow 10">
              <a:extLst>
                <a:ext uri="{FF2B5EF4-FFF2-40B4-BE49-F238E27FC236}">
                  <a16:creationId xmlns:a16="http://schemas.microsoft.com/office/drawing/2014/main" id="{D5BB69AE-0256-4407-8080-222C9971FE60}"/>
                </a:ext>
              </a:extLst>
            </p:cNvPr>
            <p:cNvSpPr/>
            <p:nvPr/>
          </p:nvSpPr>
          <p:spPr>
            <a:xfrm rot="1300476">
              <a:off x="1799981" y="2405023"/>
              <a:ext cx="1519531" cy="3558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BA2B368-2E70-4A31-95F5-0E5121782088}"/>
                </a:ext>
              </a:extLst>
            </p:cNvPr>
            <p:cNvGrpSpPr/>
            <p:nvPr/>
          </p:nvGrpSpPr>
          <p:grpSpPr>
            <a:xfrm>
              <a:off x="4795711" y="2933700"/>
              <a:ext cx="1401444" cy="990600"/>
              <a:chOff x="5387477" y="4527896"/>
              <a:chExt cx="1684830" cy="1200150"/>
            </a:xfrm>
          </p:grpSpPr>
          <p:sp>
            <p:nvSpPr>
              <p:cNvPr id="12" name="Right Arrow 8">
                <a:extLst>
                  <a:ext uri="{FF2B5EF4-FFF2-40B4-BE49-F238E27FC236}">
                    <a16:creationId xmlns:a16="http://schemas.microsoft.com/office/drawing/2014/main" id="{EB4CBC2E-685B-42A2-AF70-A70A74A8BC6B}"/>
                  </a:ext>
                </a:extLst>
              </p:cNvPr>
              <p:cNvSpPr/>
              <p:nvPr/>
            </p:nvSpPr>
            <p:spPr>
              <a:xfrm>
                <a:off x="5387477" y="4527896"/>
                <a:ext cx="1684830" cy="1200150"/>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FFFFFF"/>
                  </a:solidFill>
                </a:endParaRPr>
              </a:p>
            </p:txBody>
          </p:sp>
          <p:sp>
            <p:nvSpPr>
              <p:cNvPr id="13" name="TextBox 12">
                <a:extLst>
                  <a:ext uri="{FF2B5EF4-FFF2-40B4-BE49-F238E27FC236}">
                    <a16:creationId xmlns:a16="http://schemas.microsoft.com/office/drawing/2014/main" id="{BE94FF5C-F14D-4AB7-872D-BD23D27C27EE}"/>
                  </a:ext>
                </a:extLst>
              </p:cNvPr>
              <p:cNvSpPr txBox="1"/>
              <p:nvPr/>
            </p:nvSpPr>
            <p:spPr>
              <a:xfrm>
                <a:off x="5483973" y="4858231"/>
                <a:ext cx="1405422" cy="475290"/>
              </a:xfrm>
              <a:prstGeom prst="rect">
                <a:avLst/>
              </a:prstGeom>
              <a:noFill/>
            </p:spPr>
            <p:txBody>
              <a:bodyPr wrap="square" rtlCol="0">
                <a:spAutoFit/>
              </a:bodyPr>
              <a:lstStyle/>
              <a:p>
                <a:r>
                  <a:rPr lang="en-US" sz="1400" b="1" dirty="0">
                    <a:solidFill>
                      <a:schemeClr val="bg1"/>
                    </a:solidFill>
                  </a:rPr>
                  <a:t>MAKES</a:t>
                </a:r>
              </a:p>
            </p:txBody>
          </p:sp>
        </p:grpSp>
        <p:pic>
          <p:nvPicPr>
            <p:cNvPr id="15" name="Picture 14">
              <a:extLst>
                <a:ext uri="{FF2B5EF4-FFF2-40B4-BE49-F238E27FC236}">
                  <a16:creationId xmlns:a16="http://schemas.microsoft.com/office/drawing/2014/main" id="{48E951DD-8166-43C9-8F0C-B13FD88C42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1500" y="2792145"/>
              <a:ext cx="1401445" cy="1273710"/>
            </a:xfrm>
            <a:prstGeom prst="rect">
              <a:avLst/>
            </a:prstGeom>
          </p:spPr>
        </p:pic>
        <p:sp>
          <p:nvSpPr>
            <p:cNvPr id="16" name="Right Arrow 10">
              <a:extLst>
                <a:ext uri="{FF2B5EF4-FFF2-40B4-BE49-F238E27FC236}">
                  <a16:creationId xmlns:a16="http://schemas.microsoft.com/office/drawing/2014/main" id="{D2F6FC3F-7A04-4FE6-9AD6-71AE8985B50D}"/>
                </a:ext>
              </a:extLst>
            </p:cNvPr>
            <p:cNvSpPr/>
            <p:nvPr/>
          </p:nvSpPr>
          <p:spPr>
            <a:xfrm rot="19813493">
              <a:off x="1761159" y="4154123"/>
              <a:ext cx="1519531" cy="3558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0">
              <a:extLst>
                <a:ext uri="{FF2B5EF4-FFF2-40B4-BE49-F238E27FC236}">
                  <a16:creationId xmlns:a16="http://schemas.microsoft.com/office/drawing/2014/main" id="{03664DB5-E501-480F-A14F-AC3BE87983CE}"/>
                </a:ext>
              </a:extLst>
            </p:cNvPr>
            <p:cNvSpPr/>
            <p:nvPr/>
          </p:nvSpPr>
          <p:spPr>
            <a:xfrm rot="14752532">
              <a:off x="3663516" y="4963703"/>
              <a:ext cx="2025658" cy="3558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188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1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2: Photosynthesis Role-Play</a:t>
            </a:r>
          </a:p>
        </p:txBody>
      </p:sp>
      <p:sp>
        <p:nvSpPr>
          <p:cNvPr id="3" name="Content Placeholder 2"/>
          <p:cNvSpPr>
            <a:spLocks noGrp="1"/>
          </p:cNvSpPr>
          <p:nvPr>
            <p:ph idx="1"/>
          </p:nvPr>
        </p:nvSpPr>
        <p:spPr>
          <a:xfrm>
            <a:off x="609600" y="1981200"/>
            <a:ext cx="8229600" cy="3124200"/>
          </a:xfrm>
        </p:spPr>
        <p:txBody>
          <a:bodyPr/>
          <a:lstStyle/>
          <a:p>
            <a:pPr marL="365760" indent="-365760">
              <a:spcBef>
                <a:spcPts val="0"/>
              </a:spcBef>
              <a:spcAft>
                <a:spcPts val="1200"/>
              </a:spcAft>
            </a:pPr>
            <a:r>
              <a:rPr lang="en-US" sz="3200" dirty="0"/>
              <a:t>Read the main learning goal and description of the content representation in </a:t>
            </a:r>
            <a:r>
              <a:rPr lang="en-US" sz="3200" b="1" dirty="0"/>
              <a:t>Analysis Guide D2</a:t>
            </a:r>
            <a:r>
              <a:rPr lang="en-US" sz="3200" dirty="0"/>
              <a:t> (page 2 of handout 7.1).</a:t>
            </a:r>
          </a:p>
          <a:p>
            <a:pPr marL="365760" indent="-365760">
              <a:spcBef>
                <a:spcPts val="0"/>
              </a:spcBef>
              <a:spcAft>
                <a:spcPts val="1200"/>
              </a:spcAft>
            </a:pPr>
            <a:r>
              <a:rPr lang="en-US" sz="3200" dirty="0"/>
              <a:t>Use your experience with this content representation to complete part 1 of the analysis guide.</a:t>
            </a:r>
          </a:p>
        </p:txBody>
      </p:sp>
    </p:spTree>
    <p:extLst>
      <p:ext uri="{BB962C8B-B14F-4D97-AF65-F5344CB8AC3E}">
        <p14:creationId xmlns:p14="http://schemas.microsoft.com/office/powerpoint/2010/main" val="208826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14400"/>
          </a:xfrm>
        </p:spPr>
        <p:txBody>
          <a:bodyPr>
            <a:noAutofit/>
          </a:bodyPr>
          <a:lstStyle/>
          <a:p>
            <a:r>
              <a:rPr lang="en-US" sz="3800" dirty="0"/>
              <a:t>Content Representation 2: Photosynthesis Role-Play</a:t>
            </a:r>
          </a:p>
        </p:txBody>
      </p:sp>
      <p:pic>
        <p:nvPicPr>
          <p:cNvPr id="5" name="Picture 4">
            <a:extLst>
              <a:ext uri="{FF2B5EF4-FFF2-40B4-BE49-F238E27FC236}">
                <a16:creationId xmlns:a16="http://schemas.microsoft.com/office/drawing/2014/main" id="{FDF546EA-E886-487D-B0C2-8BCD2F51AC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677"/>
          <a:stretch/>
        </p:blipFill>
        <p:spPr>
          <a:xfrm>
            <a:off x="2586035" y="1600200"/>
            <a:ext cx="3819525" cy="4899660"/>
          </a:xfrm>
          <a:prstGeom prst="rect">
            <a:avLst/>
          </a:prstGeom>
        </p:spPr>
      </p:pic>
      <p:pic>
        <p:nvPicPr>
          <p:cNvPr id="6" name="Picture 5">
            <a:extLst>
              <a:ext uri="{FF2B5EF4-FFF2-40B4-BE49-F238E27FC236}">
                <a16:creationId xmlns:a16="http://schemas.microsoft.com/office/drawing/2014/main" id="{6D031B09-0476-4221-9156-65998C3F2A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2286000"/>
            <a:ext cx="1752600" cy="1968474"/>
          </a:xfrm>
          <a:prstGeom prst="rect">
            <a:avLst/>
          </a:prstGeom>
        </p:spPr>
      </p:pic>
      <p:sp>
        <p:nvSpPr>
          <p:cNvPr id="7" name="TextBox 6">
            <a:extLst>
              <a:ext uri="{FF2B5EF4-FFF2-40B4-BE49-F238E27FC236}">
                <a16:creationId xmlns:a16="http://schemas.microsoft.com/office/drawing/2014/main" id="{D7A74E78-C265-4A4B-94AA-9B659B11D940}"/>
              </a:ext>
            </a:extLst>
          </p:cNvPr>
          <p:cNvSpPr txBox="1"/>
          <p:nvPr/>
        </p:nvSpPr>
        <p:spPr>
          <a:xfrm>
            <a:off x="4724400" y="6172200"/>
            <a:ext cx="1676400" cy="338554"/>
          </a:xfrm>
          <a:prstGeom prst="rect">
            <a:avLst/>
          </a:prstGeom>
          <a:noFill/>
        </p:spPr>
        <p:txBody>
          <a:bodyPr wrap="square" rtlCol="0">
            <a:spAutoFit/>
          </a:bodyPr>
          <a:lstStyle/>
          <a:p>
            <a:r>
              <a:rPr lang="en-US" sz="800" dirty="0">
                <a:latin typeface="Calibri" panose="020F0502020204030204" pitchFamily="34" charset="0"/>
              </a:rPr>
              <a:t>Courtesy of wikipedia.org and publicdomainfiles.com</a:t>
            </a:r>
          </a:p>
        </p:txBody>
      </p:sp>
    </p:spTree>
    <p:extLst>
      <p:ext uri="{BB962C8B-B14F-4D97-AF65-F5344CB8AC3E}">
        <p14:creationId xmlns:p14="http://schemas.microsoft.com/office/powerpoint/2010/main" val="405475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2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3: Mixing-Bowl Analogy</a:t>
            </a:r>
          </a:p>
        </p:txBody>
      </p:sp>
      <p:sp>
        <p:nvSpPr>
          <p:cNvPr id="3" name="Content Placeholder 2"/>
          <p:cNvSpPr>
            <a:spLocks noGrp="1"/>
          </p:cNvSpPr>
          <p:nvPr>
            <p:ph idx="1"/>
          </p:nvPr>
        </p:nvSpPr>
        <p:spPr>
          <a:xfrm>
            <a:off x="609600" y="1981200"/>
            <a:ext cx="8229600" cy="3124200"/>
          </a:xfrm>
        </p:spPr>
        <p:txBody>
          <a:bodyPr/>
          <a:lstStyle/>
          <a:p>
            <a:pPr marL="0" indent="-365760">
              <a:spcBef>
                <a:spcPts val="0"/>
              </a:spcBef>
              <a:spcAft>
                <a:spcPts val="1200"/>
              </a:spcAft>
              <a:buNone/>
            </a:pPr>
            <a:r>
              <a:rPr lang="en-US" sz="3200" dirty="0"/>
              <a:t>Read the main learning goal and description of the content representation in </a:t>
            </a:r>
            <a:r>
              <a:rPr lang="en-US" sz="3200" b="1" dirty="0"/>
              <a:t>Analysis Guide D3 </a:t>
            </a:r>
            <a:r>
              <a:rPr lang="en-US" sz="3200" dirty="0"/>
              <a:t>(page 3 of handout 7.1).</a:t>
            </a:r>
          </a:p>
        </p:txBody>
      </p:sp>
    </p:spTree>
    <p:extLst>
      <p:ext uri="{BB962C8B-B14F-4D97-AF65-F5344CB8AC3E}">
        <p14:creationId xmlns:p14="http://schemas.microsoft.com/office/powerpoint/2010/main" val="208826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20986" cy="990600"/>
          </a:xfrm>
        </p:spPr>
        <p:txBody>
          <a:bodyPr>
            <a:noAutofit/>
          </a:bodyPr>
          <a:lstStyle/>
          <a:p>
            <a:r>
              <a:rPr lang="en-US" sz="3800" dirty="0"/>
              <a:t>Content Representation 3: Mixing-Bowl Analogy</a:t>
            </a:r>
          </a:p>
        </p:txBody>
      </p:sp>
      <p:pic>
        <p:nvPicPr>
          <p:cNvPr id="4" name="Picture 3">
            <a:extLst>
              <a:ext uri="{FF2B5EF4-FFF2-40B4-BE49-F238E27FC236}">
                <a16:creationId xmlns:a16="http://schemas.microsoft.com/office/drawing/2014/main" id="{7B11EE77-1C76-4540-875D-1428EA206D1A}"/>
              </a:ext>
            </a:extLst>
          </p:cNvPr>
          <p:cNvPicPr>
            <a:picLocks noChangeAspect="1"/>
          </p:cNvPicPr>
          <p:nvPr/>
        </p:nvPicPr>
        <p:blipFill>
          <a:blip r:embed="rId3" cstate="print"/>
          <a:stretch>
            <a:fillRect/>
          </a:stretch>
        </p:blipFill>
        <p:spPr>
          <a:xfrm>
            <a:off x="732181" y="1927058"/>
            <a:ext cx="1990753" cy="1977481"/>
          </a:xfrm>
          <a:prstGeom prst="rect">
            <a:avLst/>
          </a:prstGeom>
        </p:spPr>
      </p:pic>
      <p:pic>
        <p:nvPicPr>
          <p:cNvPr id="5" name="Picture 4">
            <a:extLst>
              <a:ext uri="{FF2B5EF4-FFF2-40B4-BE49-F238E27FC236}">
                <a16:creationId xmlns:a16="http://schemas.microsoft.com/office/drawing/2014/main" id="{834E7652-B75A-428C-9372-92FA623157B2}"/>
              </a:ext>
            </a:extLst>
          </p:cNvPr>
          <p:cNvPicPr>
            <a:picLocks noChangeAspect="1"/>
          </p:cNvPicPr>
          <p:nvPr/>
        </p:nvPicPr>
        <p:blipFill>
          <a:blip r:embed="rId4" cstate="print"/>
          <a:stretch>
            <a:fillRect/>
          </a:stretch>
        </p:blipFill>
        <p:spPr>
          <a:xfrm>
            <a:off x="5475142" y="1465602"/>
            <a:ext cx="2771775" cy="2590800"/>
          </a:xfrm>
          <a:prstGeom prst="rect">
            <a:avLst/>
          </a:prstGeom>
        </p:spPr>
      </p:pic>
      <p:pic>
        <p:nvPicPr>
          <p:cNvPr id="6" name="Picture 5">
            <a:extLst>
              <a:ext uri="{FF2B5EF4-FFF2-40B4-BE49-F238E27FC236}">
                <a16:creationId xmlns:a16="http://schemas.microsoft.com/office/drawing/2014/main" id="{BD5DFF70-63D2-4A0B-91E6-E70887F80DFA}"/>
              </a:ext>
            </a:extLst>
          </p:cNvPr>
          <p:cNvPicPr>
            <a:picLocks noChangeAspect="1"/>
          </p:cNvPicPr>
          <p:nvPr/>
        </p:nvPicPr>
        <p:blipFill>
          <a:blip r:embed="rId5" cstate="print"/>
          <a:stretch>
            <a:fillRect/>
          </a:stretch>
        </p:blipFill>
        <p:spPr>
          <a:xfrm>
            <a:off x="3790773" y="1698302"/>
            <a:ext cx="863305" cy="2358100"/>
          </a:xfrm>
          <a:prstGeom prst="rect">
            <a:avLst/>
          </a:prstGeom>
        </p:spPr>
      </p:pic>
      <p:pic>
        <p:nvPicPr>
          <p:cNvPr id="7" name="Picture 6">
            <a:extLst>
              <a:ext uri="{FF2B5EF4-FFF2-40B4-BE49-F238E27FC236}">
                <a16:creationId xmlns:a16="http://schemas.microsoft.com/office/drawing/2014/main" id="{AEB38483-3279-46C5-9D2B-2E593D9A4974}"/>
              </a:ext>
            </a:extLst>
          </p:cNvPr>
          <p:cNvPicPr>
            <a:picLocks noChangeAspect="1"/>
          </p:cNvPicPr>
          <p:nvPr/>
        </p:nvPicPr>
        <p:blipFill>
          <a:blip r:embed="rId6" cstate="print"/>
          <a:stretch>
            <a:fillRect/>
          </a:stretch>
        </p:blipFill>
        <p:spPr>
          <a:xfrm>
            <a:off x="2924910" y="4576997"/>
            <a:ext cx="2595029" cy="1874670"/>
          </a:xfrm>
          <a:prstGeom prst="rect">
            <a:avLst/>
          </a:prstGeom>
        </p:spPr>
      </p:pic>
      <p:pic>
        <p:nvPicPr>
          <p:cNvPr id="8" name="Picture 7">
            <a:extLst>
              <a:ext uri="{FF2B5EF4-FFF2-40B4-BE49-F238E27FC236}">
                <a16:creationId xmlns:a16="http://schemas.microsoft.com/office/drawing/2014/main" id="{1C0CB253-BCE3-4053-AEA4-B8A60BAB3301}"/>
              </a:ext>
            </a:extLst>
          </p:cNvPr>
          <p:cNvPicPr>
            <a:picLocks noChangeAspect="1"/>
          </p:cNvPicPr>
          <p:nvPr/>
        </p:nvPicPr>
        <p:blipFill>
          <a:blip r:embed="rId7" cstate="print"/>
          <a:stretch>
            <a:fillRect/>
          </a:stretch>
        </p:blipFill>
        <p:spPr>
          <a:xfrm>
            <a:off x="544540" y="4456187"/>
            <a:ext cx="2366033" cy="1922896"/>
          </a:xfrm>
          <a:prstGeom prst="rect">
            <a:avLst/>
          </a:prstGeom>
        </p:spPr>
      </p:pic>
      <p:pic>
        <p:nvPicPr>
          <p:cNvPr id="10" name="Picture 9">
            <a:extLst>
              <a:ext uri="{FF2B5EF4-FFF2-40B4-BE49-F238E27FC236}">
                <a16:creationId xmlns:a16="http://schemas.microsoft.com/office/drawing/2014/main" id="{F2AC4A3C-236B-4289-BEF5-A8E6545C4852}"/>
              </a:ext>
            </a:extLst>
          </p:cNvPr>
          <p:cNvPicPr>
            <a:picLocks noChangeAspect="1"/>
          </p:cNvPicPr>
          <p:nvPr/>
        </p:nvPicPr>
        <p:blipFill>
          <a:blip r:embed="rId8" cstate="print"/>
          <a:stretch>
            <a:fillRect/>
          </a:stretch>
        </p:blipFill>
        <p:spPr>
          <a:xfrm>
            <a:off x="5913983" y="4098422"/>
            <a:ext cx="2881556" cy="2638425"/>
          </a:xfrm>
          <a:prstGeom prst="rect">
            <a:avLst/>
          </a:prstGeom>
        </p:spPr>
      </p:pic>
    </p:spTree>
    <p:extLst>
      <p:ext uri="{BB962C8B-B14F-4D97-AF65-F5344CB8AC3E}">
        <p14:creationId xmlns:p14="http://schemas.microsoft.com/office/powerpoint/2010/main" val="404954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Agenda for Day 7</a:t>
            </a:r>
          </a:p>
        </p:txBody>
      </p:sp>
      <p:sp>
        <p:nvSpPr>
          <p:cNvPr id="3" name="Content Placeholder 2"/>
          <p:cNvSpPr>
            <a:spLocks noGrp="1"/>
          </p:cNvSpPr>
          <p:nvPr>
            <p:ph idx="1"/>
          </p:nvPr>
        </p:nvSpPr>
        <p:spPr>
          <a:xfrm>
            <a:off x="685800" y="1447800"/>
            <a:ext cx="8001000" cy="5105400"/>
          </a:xfrm>
        </p:spPr>
        <p:txBody>
          <a:bodyPr/>
          <a:lstStyle/>
          <a:p>
            <a:pPr marL="365760" indent="-365760">
              <a:spcBef>
                <a:spcPts val="600"/>
              </a:spcBef>
            </a:pPr>
            <a:r>
              <a:rPr lang="en-US" sz="3200" dirty="0"/>
              <a:t>Day-6 reflections</a:t>
            </a:r>
          </a:p>
          <a:p>
            <a:pPr marL="365760" indent="-365760">
              <a:spcBef>
                <a:spcPts val="300"/>
              </a:spcBef>
            </a:pPr>
            <a:r>
              <a:rPr lang="en-US" sz="3200" dirty="0"/>
              <a:t>Focus questions</a:t>
            </a:r>
          </a:p>
          <a:p>
            <a:pPr marL="365760" indent="-365760">
              <a:spcBef>
                <a:spcPts val="300"/>
              </a:spcBef>
            </a:pPr>
            <a:r>
              <a:rPr lang="en-US" sz="3200" dirty="0"/>
              <a:t>Introducing SCSL strategy D</a:t>
            </a:r>
          </a:p>
          <a:p>
            <a:pPr marL="365760" indent="-365760">
              <a:spcBef>
                <a:spcPts val="300"/>
              </a:spcBef>
            </a:pPr>
            <a:r>
              <a:rPr lang="en-US" sz="3200" dirty="0"/>
              <a:t>Sample analysis of content representations</a:t>
            </a:r>
          </a:p>
          <a:p>
            <a:pPr marL="365760" indent="-365760">
              <a:spcBef>
                <a:spcPts val="300"/>
              </a:spcBef>
            </a:pPr>
            <a:r>
              <a:rPr lang="en-US" sz="3200" dirty="0"/>
              <a:t>Lesson analysis: SCSL strategy D</a:t>
            </a:r>
          </a:p>
          <a:p>
            <a:pPr marL="365760" indent="-365760">
              <a:spcBef>
                <a:spcPts val="300"/>
              </a:spcBef>
            </a:pPr>
            <a:r>
              <a:rPr lang="en-US" sz="3200" dirty="0"/>
              <a:t>Lunch</a:t>
            </a:r>
          </a:p>
          <a:p>
            <a:pPr marL="365760" indent="-365760">
              <a:spcBef>
                <a:spcPts val="300"/>
              </a:spcBef>
            </a:pPr>
            <a:r>
              <a:rPr lang="en-US" sz="3200" dirty="0"/>
              <a:t>Content deepening: plants and animals</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415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3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533400"/>
            <a:ext cx="8153400" cy="990600"/>
          </a:xfrm>
        </p:spPr>
        <p:txBody>
          <a:bodyPr>
            <a:normAutofit/>
          </a:bodyPr>
          <a:lstStyle/>
          <a:p>
            <a:r>
              <a:rPr lang="en-US" dirty="0"/>
              <a:t>Lesson Analysis: Focus Question 2</a:t>
            </a:r>
          </a:p>
        </p:txBody>
      </p:sp>
      <p:sp>
        <p:nvSpPr>
          <p:cNvPr id="17411" name="Rectangle 3"/>
          <p:cNvSpPr>
            <a:spLocks noGrp="1" noChangeArrowheads="1"/>
          </p:cNvSpPr>
          <p:nvPr>
            <p:ph idx="1"/>
          </p:nvPr>
        </p:nvSpPr>
        <p:spPr>
          <a:xfrm>
            <a:off x="533400" y="1524000"/>
            <a:ext cx="8153400" cy="4876800"/>
          </a:xfrm>
        </p:spPr>
        <p:txBody>
          <a:bodyPr/>
          <a:lstStyle/>
          <a:p>
            <a:pPr marL="0" indent="0">
              <a:buNone/>
            </a:pPr>
            <a:r>
              <a:rPr lang="en-US" sz="3200" dirty="0"/>
              <a:t>How can we engage students in using content representations and models in meaningful ways?</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1151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914400"/>
          </a:xfrm>
        </p:spPr>
        <p:txBody>
          <a:bodyPr>
            <a:noAutofit/>
          </a:bodyPr>
          <a:lstStyle/>
          <a:p>
            <a:r>
              <a:rPr lang="en-US" dirty="0"/>
              <a:t>Lesson Analysis 1: Strategy D</a:t>
            </a:r>
          </a:p>
        </p:txBody>
      </p:sp>
      <p:sp>
        <p:nvSpPr>
          <p:cNvPr id="3" name="Content Placeholder 2"/>
          <p:cNvSpPr>
            <a:spLocks noGrp="1"/>
          </p:cNvSpPr>
          <p:nvPr>
            <p:ph idx="1"/>
          </p:nvPr>
        </p:nvSpPr>
        <p:spPr>
          <a:xfrm>
            <a:off x="533400" y="1524000"/>
            <a:ext cx="8229600" cy="4800600"/>
          </a:xfrm>
        </p:spPr>
        <p:txBody>
          <a:bodyPr/>
          <a:lstStyle/>
          <a:p>
            <a:pPr marL="365760" indent="-365760">
              <a:lnSpc>
                <a:spcPct val="80000"/>
              </a:lnSpc>
              <a:spcBef>
                <a:spcPts val="0"/>
              </a:spcBef>
              <a:spcAft>
                <a:spcPts val="600"/>
              </a:spcAft>
              <a:buAutoNum type="arabicPeriod"/>
            </a:pPr>
            <a:r>
              <a:rPr lang="en-US" sz="3000" dirty="0"/>
              <a:t>Read the context for the first video clip at the top of the transcript (handout 7.2).</a:t>
            </a:r>
          </a:p>
          <a:p>
            <a:pPr marL="365760" indent="-365760">
              <a:lnSpc>
                <a:spcPct val="80000"/>
              </a:lnSpc>
              <a:spcBef>
                <a:spcPts val="800"/>
              </a:spcBef>
              <a:spcAft>
                <a:spcPts val="0"/>
              </a:spcAft>
              <a:buAutoNum type="arabicPeriod"/>
            </a:pPr>
            <a:r>
              <a:rPr lang="en-US" sz="3000" dirty="0"/>
              <a:t>Read the main learning goal and description of the content representation at the top of </a:t>
            </a:r>
            <a:r>
              <a:rPr lang="en-US" sz="3000" b="1" dirty="0"/>
              <a:t>Analysis Guide D4</a:t>
            </a:r>
            <a:r>
              <a:rPr lang="en-US" sz="3000" dirty="0"/>
              <a:t>.</a:t>
            </a:r>
          </a:p>
          <a:p>
            <a:pPr marL="365760" indent="-365760">
              <a:lnSpc>
                <a:spcPct val="80000"/>
              </a:lnSpc>
              <a:spcBef>
                <a:spcPts val="8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lnSpc>
                <a:spcPct val="80000"/>
              </a:lnSpc>
              <a:spcBef>
                <a:spcPts val="800"/>
              </a:spcBef>
              <a:spcAft>
                <a:spcPts val="0"/>
              </a:spcAft>
              <a:buAutoNum type="arabicPeriod"/>
            </a:pPr>
            <a:r>
              <a:rPr lang="en-US" sz="3000" dirty="0"/>
              <a:t>Work with a partner to complete part 1 of the analysis guide.</a:t>
            </a:r>
          </a:p>
          <a:p>
            <a:pPr marL="365760" indent="-365760">
              <a:lnSpc>
                <a:spcPct val="80000"/>
              </a:lnSpc>
              <a:spcBef>
                <a:spcPts val="800"/>
              </a:spcBef>
              <a:spcAft>
                <a:spcPts val="0"/>
              </a:spcAft>
              <a:buAutoNum type="arabicPeriod"/>
            </a:pPr>
            <a:r>
              <a:rPr lang="en-US" sz="3000" dirty="0"/>
              <a:t>Share your responses with the group.</a:t>
            </a:r>
          </a:p>
        </p:txBody>
      </p:sp>
      <p:sp>
        <p:nvSpPr>
          <p:cNvPr id="4" name="TextBox 3"/>
          <p:cNvSpPr txBox="1"/>
          <p:nvPr/>
        </p:nvSpPr>
        <p:spPr>
          <a:xfrm>
            <a:off x="2286000" y="6096000"/>
            <a:ext cx="6553200" cy="369332"/>
          </a:xfrm>
          <a:prstGeom prst="rect">
            <a:avLst/>
          </a:prstGeom>
          <a:noFill/>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3"/>
              </a:rPr>
              <a:t>7.1_mspcp_kinder.pa_tanguma_L5_c10-12</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81000"/>
            <a:ext cx="8382000" cy="990600"/>
          </a:xfrm>
        </p:spPr>
        <p:txBody>
          <a:bodyPr>
            <a:noAutofit/>
          </a:bodyPr>
          <a:lstStyle/>
          <a:p>
            <a:r>
              <a:rPr lang="en-US" dirty="0"/>
              <a:t>Lesson Analysis 1: Strategy D</a:t>
            </a:r>
          </a:p>
        </p:txBody>
      </p:sp>
      <p:sp>
        <p:nvSpPr>
          <p:cNvPr id="3" name="Content Placeholder 2"/>
          <p:cNvSpPr>
            <a:spLocks noGrp="1"/>
          </p:cNvSpPr>
          <p:nvPr>
            <p:ph idx="1"/>
          </p:nvPr>
        </p:nvSpPr>
        <p:spPr>
          <a:xfrm>
            <a:off x="533400" y="1447800"/>
            <a:ext cx="8305800" cy="4876800"/>
          </a:xfrm>
        </p:spPr>
        <p:txBody>
          <a:bodyPr>
            <a:normAutofit fontScale="92500" lnSpcReduction="10000"/>
          </a:bodyPr>
          <a:lstStyle/>
          <a:p>
            <a:pPr marL="0" indent="0">
              <a:spcBef>
                <a:spcPts val="0"/>
              </a:spcBef>
              <a:buNone/>
            </a:pPr>
            <a:r>
              <a:rPr lang="en-US" sz="3100" b="1" dirty="0"/>
              <a:t>Part 2</a:t>
            </a:r>
            <a:endParaRPr lang="en-US" sz="3100" dirty="0"/>
          </a:p>
          <a:p>
            <a:pPr marL="365760" indent="-365760">
              <a:spcBef>
                <a:spcPts val="600"/>
              </a:spcBef>
              <a:buFont typeface="+mj-lt"/>
              <a:buAutoNum type="arabicPeriod"/>
            </a:pPr>
            <a:r>
              <a:rPr lang="en-US" sz="3100" dirty="0"/>
              <a:t>Are students engaged in modifying or creating the content representation?</a:t>
            </a:r>
          </a:p>
          <a:p>
            <a:pPr marL="365760" indent="-365760">
              <a:buFont typeface="+mj-lt"/>
              <a:buAutoNum type="arabicPeriod"/>
            </a:pPr>
            <a:r>
              <a:rPr lang="en-US" sz="3100" dirty="0"/>
              <a:t>Are students engaged in analyzing the meaning of the content representation?</a:t>
            </a:r>
          </a:p>
          <a:p>
            <a:pPr marL="365760" indent="-365760">
              <a:buFont typeface="+mj-lt"/>
              <a:buAutoNum type="arabicPeriod"/>
            </a:pPr>
            <a:r>
              <a:rPr lang="en-US" sz="3100" dirty="0"/>
              <a:t>Are students engaged in critiquing the content representation?</a:t>
            </a:r>
          </a:p>
          <a:p>
            <a:pPr marL="0" indent="0">
              <a:spcBef>
                <a:spcPts val="1200"/>
              </a:spcBef>
              <a:buNone/>
            </a:pPr>
            <a:r>
              <a:rPr lang="en-US" sz="3100" b="1" dirty="0"/>
              <a:t>Part 3</a:t>
            </a:r>
          </a:p>
          <a:p>
            <a:pPr marL="0" indent="0">
              <a:spcBef>
                <a:spcPts val="0"/>
              </a:spcBef>
              <a:buNone/>
            </a:pPr>
            <a:r>
              <a:rPr lang="en-US" sz="31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49086" cy="1066799"/>
          </a:xfrm>
        </p:spPr>
        <p:txBody>
          <a:bodyPr>
            <a:noAutofit/>
          </a:bodyPr>
          <a:lstStyle/>
          <a:p>
            <a:r>
              <a:rPr lang="en-US" dirty="0"/>
              <a:t>Lesson Analysis 2: Strategy D</a:t>
            </a:r>
          </a:p>
        </p:txBody>
      </p:sp>
      <p:sp>
        <p:nvSpPr>
          <p:cNvPr id="3" name="Content Placeholder 2"/>
          <p:cNvSpPr>
            <a:spLocks noGrp="1"/>
          </p:cNvSpPr>
          <p:nvPr>
            <p:ph idx="1"/>
          </p:nvPr>
        </p:nvSpPr>
        <p:spPr>
          <a:xfrm>
            <a:off x="533400" y="1524000"/>
            <a:ext cx="8305800" cy="4724400"/>
          </a:xfrm>
        </p:spPr>
        <p:txBody>
          <a:bodyPr/>
          <a:lstStyle/>
          <a:p>
            <a:pPr marL="365760" indent="-365760">
              <a:lnSpc>
                <a:spcPct val="80000"/>
              </a:lnSpc>
              <a:spcBef>
                <a:spcPts val="0"/>
              </a:spcBef>
              <a:spcAft>
                <a:spcPts val="1200"/>
              </a:spcAft>
              <a:buAutoNum type="arabicPeriod"/>
            </a:pPr>
            <a:r>
              <a:rPr lang="en-US" sz="3000" dirty="0"/>
              <a:t>Read the context for the second video clip at the top of the transcript (handout 7.3).</a:t>
            </a:r>
          </a:p>
          <a:p>
            <a:pPr marL="365760" indent="-365760">
              <a:lnSpc>
                <a:spcPct val="80000"/>
              </a:lnSpc>
              <a:spcBef>
                <a:spcPts val="0"/>
              </a:spcBef>
              <a:spcAft>
                <a:spcPts val="1200"/>
              </a:spcAft>
              <a:buAutoNum type="arabicPeriod"/>
            </a:pPr>
            <a:r>
              <a:rPr lang="en-US" sz="3000" dirty="0"/>
              <a:t>Review the main learning goal and description of the content representation at the top of </a:t>
            </a:r>
            <a:r>
              <a:rPr lang="en-US" sz="3000" b="1" dirty="0"/>
              <a:t>Analysis Guide D5</a:t>
            </a:r>
            <a:r>
              <a:rPr lang="en-US" sz="3000" dirty="0"/>
              <a:t>.</a:t>
            </a:r>
          </a:p>
          <a:p>
            <a:pPr marL="365760" indent="-365760">
              <a:lnSpc>
                <a:spcPct val="80000"/>
              </a:lnSpc>
              <a:spcBef>
                <a:spcPts val="0"/>
              </a:spcBef>
              <a:spcAft>
                <a:spcPts val="1200"/>
              </a:spcAft>
              <a:buAutoNum type="arabicPeriod"/>
            </a:pPr>
            <a:r>
              <a:rPr lang="en-US" sz="3000" dirty="0"/>
              <a:t>Watch the video clip, keeping in mind the criteria for part 2 of the analysis guide and looking for ways the content representation might be improved (part 3).</a:t>
            </a:r>
          </a:p>
          <a:p>
            <a:pPr marL="365760" indent="-365760">
              <a:lnSpc>
                <a:spcPct val="80000"/>
              </a:lnSpc>
              <a:spcBef>
                <a:spcPts val="0"/>
              </a:spcBef>
              <a:spcAft>
                <a:spcPts val="1200"/>
              </a:spcAft>
              <a:buAutoNum type="arabicPeriod"/>
            </a:pPr>
            <a:r>
              <a:rPr lang="en-US" sz="3000" b="1" dirty="0"/>
              <a:t>Pairs: </a:t>
            </a:r>
            <a:r>
              <a:rPr lang="en-US" sz="3000" dirty="0"/>
              <a:t>Complete parts 2 and 3 of the analysis guide.</a:t>
            </a:r>
          </a:p>
        </p:txBody>
      </p:sp>
      <p:sp>
        <p:nvSpPr>
          <p:cNvPr id="4" name="TextBox 3"/>
          <p:cNvSpPr txBox="1"/>
          <p:nvPr/>
        </p:nvSpPr>
        <p:spPr>
          <a:xfrm>
            <a:off x="2514600" y="6172200"/>
            <a:ext cx="6248400" cy="381000"/>
          </a:xfrm>
          <a:prstGeom prst="rect">
            <a:avLst/>
          </a:prstGeom>
          <a:noFill/>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3"/>
              </a:rPr>
              <a:t>7.2_mspcp_kinder.pa_tanguma_L6_c7-8</a:t>
            </a:r>
            <a:endParaRPr lang="en-US" dirty="0">
              <a:solidFill>
                <a:srgbClr val="0070C0"/>
              </a:solidFill>
              <a:latin typeface="Calibri" pitchFamily="34" charset="0"/>
            </a:endParaRPr>
          </a:p>
        </p:txBody>
      </p:sp>
    </p:spTree>
    <p:extLst>
      <p:ext uri="{BB962C8B-B14F-4D97-AF65-F5344CB8AC3E}">
        <p14:creationId xmlns:p14="http://schemas.microsoft.com/office/powerpoint/2010/main" val="378886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85800" y="381000"/>
            <a:ext cx="8229600" cy="990600"/>
          </a:xfrm>
        </p:spPr>
        <p:txBody>
          <a:bodyPr>
            <a:noAutofit/>
          </a:bodyPr>
          <a:lstStyle/>
          <a:p>
            <a:r>
              <a:rPr lang="en-US" dirty="0"/>
              <a:t>Lesson Analysis 2: Strategy D</a:t>
            </a:r>
          </a:p>
        </p:txBody>
      </p:sp>
      <p:sp>
        <p:nvSpPr>
          <p:cNvPr id="3" name="Content Placeholder 2"/>
          <p:cNvSpPr>
            <a:spLocks noGrp="1"/>
          </p:cNvSpPr>
          <p:nvPr>
            <p:ph idx="1"/>
          </p:nvPr>
        </p:nvSpPr>
        <p:spPr>
          <a:xfrm>
            <a:off x="685800" y="1371600"/>
            <a:ext cx="8077200" cy="5105400"/>
          </a:xfrm>
        </p:spPr>
        <p:txBody>
          <a:bodyPr>
            <a:noAutofit/>
          </a:bodyPr>
          <a:lstStyle/>
          <a:p>
            <a:pPr marL="0" indent="0">
              <a:spcBef>
                <a:spcPts val="0"/>
              </a:spcBef>
              <a:buNone/>
            </a:pPr>
            <a:r>
              <a:rPr lang="en-US" sz="2800" b="1" dirty="0"/>
              <a:t>Part 2</a:t>
            </a:r>
          </a:p>
          <a:p>
            <a:pPr marL="365760" indent="-365760">
              <a:spcBef>
                <a:spcPts val="600"/>
              </a:spcBef>
              <a:buFont typeface="+mj-lt"/>
              <a:buAutoNum type="arabicPeriod"/>
            </a:pPr>
            <a:r>
              <a:rPr lang="en-US" sz="2800" dirty="0"/>
              <a:t>Are students engaged in modifying or creating the content representation?</a:t>
            </a:r>
          </a:p>
          <a:p>
            <a:pPr marL="365760" indent="-365760">
              <a:buFont typeface="+mj-lt"/>
              <a:buAutoNum type="arabicPeriod"/>
            </a:pPr>
            <a:r>
              <a:rPr lang="en-US" sz="2800" dirty="0"/>
              <a:t>Are students engaged in analyzing the meaning of the content representation?</a:t>
            </a:r>
          </a:p>
          <a:p>
            <a:pPr marL="365760" indent="-365760">
              <a:buFont typeface="+mj-lt"/>
              <a:buAutoNum type="arabicPeriod"/>
            </a:pPr>
            <a:r>
              <a:rPr lang="en-US" sz="2800" dirty="0"/>
              <a:t>Are students engaged in critiquing the content representation?</a:t>
            </a:r>
          </a:p>
          <a:p>
            <a:pPr marL="0" indent="0">
              <a:spcBef>
                <a:spcPts val="1200"/>
              </a:spcBef>
              <a:buNone/>
            </a:pPr>
            <a:r>
              <a:rPr lang="en-US" sz="2800" b="1" dirty="0"/>
              <a:t>Part 3</a:t>
            </a:r>
          </a:p>
          <a:p>
            <a:pPr marL="0" indent="0">
              <a:spcBef>
                <a:spcPts val="0"/>
              </a:spcBef>
              <a:buNone/>
            </a:pPr>
            <a:r>
              <a:rPr lang="en-US" sz="2800" dirty="0"/>
              <a:t>What did you learn from watching the video clip that might suggest ways to improve the content representation?</a:t>
            </a:r>
          </a:p>
        </p:txBody>
      </p:sp>
    </p:spTree>
    <p:extLst>
      <p:ext uri="{BB962C8B-B14F-4D97-AF65-F5344CB8AC3E}">
        <p14:creationId xmlns:p14="http://schemas.microsoft.com/office/powerpoint/2010/main" val="372119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533400"/>
            <a:ext cx="8153400" cy="990600"/>
          </a:xfrm>
        </p:spPr>
        <p:txBody>
          <a:bodyPr>
            <a:normAutofit/>
          </a:bodyPr>
          <a:lstStyle/>
          <a:p>
            <a:r>
              <a:rPr lang="en-US" dirty="0"/>
              <a:t>Strategy D: Synthesize and Summarize</a:t>
            </a:r>
          </a:p>
        </p:txBody>
      </p:sp>
      <p:sp>
        <p:nvSpPr>
          <p:cNvPr id="90115" name="Rectangle 3"/>
          <p:cNvSpPr>
            <a:spLocks noGrp="1" noChangeArrowheads="1"/>
          </p:cNvSpPr>
          <p:nvPr>
            <p:ph idx="1"/>
          </p:nvPr>
        </p:nvSpPr>
        <p:spPr>
          <a:xfrm>
            <a:off x="533400" y="1524000"/>
            <a:ext cx="8153400" cy="4876800"/>
          </a:xfrm>
        </p:spPr>
        <p:txBody>
          <a:bodyPr/>
          <a:lstStyle/>
          <a:p>
            <a:pPr marL="365760" indent="-365760">
              <a:spcBef>
                <a:spcPts val="0"/>
              </a:spcBef>
              <a:spcAft>
                <a:spcPts val="1200"/>
              </a:spcAft>
              <a:buFont typeface="+mj-lt"/>
              <a:buAutoNum type="arabicPeriod"/>
            </a:pPr>
            <a:r>
              <a:rPr lang="en-US" sz="3200" dirty="0"/>
              <a:t>What new ideas do you have about these aspects of today’s lesson analysis work?</a:t>
            </a:r>
          </a:p>
          <a:p>
            <a:pPr marL="731520" indent="-365760">
              <a:spcBef>
                <a:spcPts val="0"/>
              </a:spcBef>
              <a:spcAft>
                <a:spcPts val="600"/>
              </a:spcAft>
              <a:buFont typeface="Arial" pitchFamily="34" charset="0"/>
              <a:buChar char="•"/>
            </a:pPr>
            <a:r>
              <a:rPr lang="en-US" sz="3200" dirty="0"/>
              <a:t>How to select content representations</a:t>
            </a:r>
          </a:p>
          <a:p>
            <a:pPr marL="731520" indent="-365760">
              <a:spcBef>
                <a:spcPts val="0"/>
              </a:spcBef>
              <a:buFont typeface="Arial" pitchFamily="34" charset="0"/>
              <a:buChar char="•"/>
            </a:pPr>
            <a:r>
              <a:rPr lang="en-US" sz="3200" dirty="0"/>
              <a:t>How to engage students in using content representations  </a:t>
            </a:r>
          </a:p>
          <a:p>
            <a:pPr marL="365760" indent="-365760">
              <a:spcBef>
                <a:spcPts val="1200"/>
              </a:spcBef>
              <a:buFont typeface="+mj-lt"/>
              <a:buAutoNum type="arabicPeriod" startAt="2"/>
            </a:pPr>
            <a:r>
              <a:rPr lang="en-US" sz="3200" dirty="0"/>
              <a:t>Did our content-representation work give you any new insights about plants and animals? </a:t>
            </a:r>
          </a:p>
        </p:txBody>
      </p:sp>
    </p:spTree>
    <p:extLst>
      <p:ext uri="{BB962C8B-B14F-4D97-AF65-F5344CB8AC3E}">
        <p14:creationId xmlns:p14="http://schemas.microsoft.com/office/powerpoint/2010/main" val="13416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2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20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Plants and animals</a:t>
            </a:r>
            <a:endParaRPr lang="en-US" altLang="en-US" dirty="0"/>
          </a:p>
        </p:txBody>
      </p:sp>
      <p:sp>
        <p:nvSpPr>
          <p:cNvPr id="8195" name="Rectangle 3"/>
          <p:cNvSpPr>
            <a:spLocks noGrp="1" noChangeArrowheads="1"/>
          </p:cNvSpPr>
          <p:nvPr>
            <p:ph type="subTitle" idx="1"/>
          </p:nvPr>
        </p:nvSpPr>
        <p:spPr>
          <a:xfrm>
            <a:off x="838200" y="3962400"/>
            <a:ext cx="7391400" cy="15240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162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Kindergarten</a:t>
            </a: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Content Deepening Homework</a:t>
            </a:r>
          </a:p>
        </p:txBody>
      </p:sp>
      <p:sp>
        <p:nvSpPr>
          <p:cNvPr id="3" name="Content Placeholder 2"/>
          <p:cNvSpPr>
            <a:spLocks noGrp="1"/>
          </p:cNvSpPr>
          <p:nvPr>
            <p:ph idx="1"/>
          </p:nvPr>
        </p:nvSpPr>
        <p:spPr>
          <a:xfrm>
            <a:off x="685800" y="1447800"/>
            <a:ext cx="8077200" cy="4876800"/>
          </a:xfrm>
        </p:spPr>
        <p:txBody>
          <a:bodyPr/>
          <a:lstStyle/>
          <a:p>
            <a:pPr marL="0" indent="0">
              <a:buNone/>
            </a:pPr>
            <a:r>
              <a:rPr lang="en-US" sz="3100" dirty="0"/>
              <a:t>Review sections 4.5 (How Plants Get Their Food), 5.1 (Photosynthesis), and 5.2 (Chemosynthesis) in the content background document. </a:t>
            </a:r>
          </a:p>
          <a:p>
            <a:pPr marL="731520" indent="-365760">
              <a:spcBef>
                <a:spcPts val="2400"/>
              </a:spcBef>
            </a:pPr>
            <a:r>
              <a:rPr lang="en-US" sz="3100" dirty="0"/>
              <a:t>What new ideas did the reading contribute </a:t>
            </a:r>
            <a:br>
              <a:rPr lang="en-US" sz="3100" dirty="0"/>
            </a:br>
            <a:r>
              <a:rPr lang="en-US" sz="3100" dirty="0"/>
              <a:t>to your understanding of photosynthesis? </a:t>
            </a:r>
          </a:p>
          <a:p>
            <a:pPr marL="731520" indent="-365760">
              <a:spcBef>
                <a:spcPts val="1200"/>
              </a:spcBef>
            </a:pPr>
            <a:r>
              <a:rPr lang="en-US" sz="3100" dirty="0"/>
              <a:t>Did it clarify anything we talked about last time? </a:t>
            </a:r>
          </a:p>
          <a:p>
            <a:pPr marL="731520" indent="-365760">
              <a:spcBef>
                <a:spcPts val="1200"/>
              </a:spcBef>
            </a:pPr>
            <a:r>
              <a:rPr lang="en-US" sz="3100" dirty="0"/>
              <a:t>Did it raise any new questions?</a:t>
            </a:r>
          </a:p>
        </p:txBody>
      </p:sp>
    </p:spTree>
    <p:extLst>
      <p:ext uri="{BB962C8B-B14F-4D97-AF65-F5344CB8AC3E}">
        <p14:creationId xmlns:p14="http://schemas.microsoft.com/office/powerpoint/2010/main" val="377596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Review: What Do Plants Need?</a:t>
            </a:r>
          </a:p>
        </p:txBody>
      </p:sp>
      <p:sp>
        <p:nvSpPr>
          <p:cNvPr id="3" name="Content Placeholder 2"/>
          <p:cNvSpPr>
            <a:spLocks noGrp="1"/>
          </p:cNvSpPr>
          <p:nvPr>
            <p:ph idx="1"/>
          </p:nvPr>
        </p:nvSpPr>
        <p:spPr>
          <a:xfrm>
            <a:off x="685800" y="1600200"/>
            <a:ext cx="7848600" cy="4876800"/>
          </a:xfrm>
        </p:spPr>
        <p:txBody>
          <a:bodyPr/>
          <a:lstStyle/>
          <a:p>
            <a:pPr marL="0" indent="0">
              <a:buNone/>
            </a:pPr>
            <a:r>
              <a:rPr lang="en-US" sz="3200" dirty="0"/>
              <a:t>Share your ideas for answering our content deepening focus questions from last time:</a:t>
            </a:r>
          </a:p>
          <a:p>
            <a:pPr marL="731520" indent="0">
              <a:spcBef>
                <a:spcPts val="1800"/>
              </a:spcBef>
              <a:buNone/>
            </a:pPr>
            <a:r>
              <a:rPr lang="en-US" sz="3200" i="1" dirty="0"/>
              <a:t>What do plants need from their environment to live and grow? Why </a:t>
            </a:r>
            <a:br>
              <a:rPr lang="en-US" sz="3200" i="1" dirty="0"/>
            </a:br>
            <a:r>
              <a:rPr lang="en-US" sz="3200" i="1" dirty="0"/>
              <a:t>do they need these things? </a:t>
            </a:r>
          </a:p>
          <a:p>
            <a:pPr>
              <a:buNone/>
            </a:pPr>
            <a:endParaRPr lang="en-US" sz="3200" dirty="0"/>
          </a:p>
          <a:p>
            <a:endParaRPr lang="en-US" dirty="0"/>
          </a:p>
          <a:p>
            <a:endParaRPr lang="en-US" dirty="0"/>
          </a:p>
          <a:p>
            <a:endParaRPr lang="en-US" dirty="0"/>
          </a:p>
        </p:txBody>
      </p:sp>
    </p:spTree>
    <p:extLst>
      <p:ext uri="{BB962C8B-B14F-4D97-AF65-F5344CB8AC3E}">
        <p14:creationId xmlns:p14="http://schemas.microsoft.com/office/powerpoint/2010/main" val="134513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48768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4272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492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8238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649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0496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8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Where Does Photosynthesis Happen?</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Where does photosynthesis occur in plants? Be as specific as possible. </a:t>
            </a:r>
          </a:p>
          <a:p>
            <a:pPr marL="365760" indent="-365760">
              <a:spcBef>
                <a:spcPts val="1200"/>
              </a:spcBef>
            </a:pPr>
            <a:r>
              <a:rPr lang="en-US" sz="3200" dirty="0"/>
              <a:t>Can photosynthesis happen in the stem/trunk of a plant or in the roots? </a:t>
            </a:r>
            <a:br>
              <a:rPr lang="en-US" sz="3200" dirty="0"/>
            </a:br>
            <a:r>
              <a:rPr lang="en-US" sz="3200" dirty="0"/>
              <a:t>Why or why not?</a:t>
            </a:r>
          </a:p>
        </p:txBody>
      </p:sp>
    </p:spTree>
    <p:extLst>
      <p:ext uri="{BB962C8B-B14F-4D97-AF65-F5344CB8AC3E}">
        <p14:creationId xmlns:p14="http://schemas.microsoft.com/office/powerpoint/2010/main" val="419399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Can Seeds Grow in the Dark?</a:t>
            </a: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361" b="6560"/>
          <a:stretch/>
        </p:blipFill>
        <p:spPr bwMode="auto">
          <a:xfrm>
            <a:off x="914401" y="1447800"/>
            <a:ext cx="7315200" cy="485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6324600"/>
            <a:ext cx="6096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Wisconsin Fast Plants Program, College of Agricultural and Life Sciences: University of Wisconsin-Madison, Fastplants.org </a:t>
            </a:r>
          </a:p>
        </p:txBody>
      </p:sp>
    </p:spTree>
    <p:extLst>
      <p:ext uri="{BB962C8B-B14F-4D97-AF65-F5344CB8AC3E}">
        <p14:creationId xmlns:p14="http://schemas.microsoft.com/office/powerpoint/2010/main" val="355169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Chemical Reactions in Photosynthesis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00200"/>
            <a:ext cx="6859145" cy="4877223"/>
          </a:xfrm>
          <a:prstGeom prst="rect">
            <a:avLst/>
          </a:prstGeom>
        </p:spPr>
      </p:pic>
      <p:sp>
        <p:nvSpPr>
          <p:cNvPr id="3" name="Left Brace 2">
            <a:extLst>
              <a:ext uri="{FF2B5EF4-FFF2-40B4-BE49-F238E27FC236}">
                <a16:creationId xmlns:a16="http://schemas.microsoft.com/office/drawing/2014/main" id="{F3952C56-A23A-4029-8023-B11A1DCBD781}"/>
              </a:ext>
            </a:extLst>
          </p:cNvPr>
          <p:cNvSpPr/>
          <p:nvPr/>
        </p:nvSpPr>
        <p:spPr>
          <a:xfrm>
            <a:off x="2057400" y="4343400"/>
            <a:ext cx="381573" cy="220980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A9386AC-CA3F-4DD6-BBB7-915EA3E06E2A}"/>
              </a:ext>
            </a:extLst>
          </p:cNvPr>
          <p:cNvSpPr txBox="1"/>
          <p:nvPr/>
        </p:nvSpPr>
        <p:spPr>
          <a:xfrm>
            <a:off x="228600" y="4800600"/>
            <a:ext cx="1828800" cy="1200329"/>
          </a:xfrm>
          <a:prstGeom prst="rect">
            <a:avLst/>
          </a:prstGeom>
          <a:noFill/>
        </p:spPr>
        <p:txBody>
          <a:bodyPr wrap="square" rtlCol="0">
            <a:spAutoFit/>
          </a:bodyPr>
          <a:lstStyle/>
          <a:p>
            <a:pPr algn="r"/>
            <a:r>
              <a:rPr lang="en-US" sz="2400" b="1" dirty="0">
                <a:latin typeface="Calibri" pitchFamily="34" charset="0"/>
              </a:rPr>
              <a:t>Light-Dependent Reactions</a:t>
            </a:r>
          </a:p>
        </p:txBody>
      </p:sp>
      <p:cxnSp>
        <p:nvCxnSpPr>
          <p:cNvPr id="7" name="Straight Connector 6">
            <a:extLst>
              <a:ext uri="{FF2B5EF4-FFF2-40B4-BE49-F238E27FC236}">
                <a16:creationId xmlns:a16="http://schemas.microsoft.com/office/drawing/2014/main" id="{E7F27989-6A33-4128-8944-2EE3FD1C0CF5}"/>
              </a:ext>
            </a:extLst>
          </p:cNvPr>
          <p:cNvCxnSpPr/>
          <p:nvPr/>
        </p:nvCxnSpPr>
        <p:spPr>
          <a:xfrm flipH="1" flipV="1">
            <a:off x="6477000" y="2819400"/>
            <a:ext cx="228600" cy="137181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50E0379-9635-43D0-914D-A21FD44B2E64}"/>
              </a:ext>
            </a:extLst>
          </p:cNvPr>
          <p:cNvSpPr txBox="1"/>
          <p:nvPr/>
        </p:nvSpPr>
        <p:spPr>
          <a:xfrm>
            <a:off x="5257800" y="1600200"/>
            <a:ext cx="2030765" cy="1200329"/>
          </a:xfrm>
          <a:prstGeom prst="rect">
            <a:avLst/>
          </a:prstGeom>
          <a:noFill/>
        </p:spPr>
        <p:txBody>
          <a:bodyPr wrap="square" rtlCol="0">
            <a:spAutoFit/>
          </a:bodyPr>
          <a:lstStyle/>
          <a:p>
            <a:pPr algn="ctr"/>
            <a:r>
              <a:rPr lang="en-US" sz="2400" b="1" dirty="0">
                <a:latin typeface="Calibri" pitchFamily="34" charset="0"/>
              </a:rPr>
              <a:t>Light-Independent Reactions</a:t>
            </a:r>
          </a:p>
        </p:txBody>
      </p:sp>
      <p:sp>
        <p:nvSpPr>
          <p:cNvPr id="9" name="TextBox 8">
            <a:extLst>
              <a:ext uri="{FF2B5EF4-FFF2-40B4-BE49-F238E27FC236}">
                <a16:creationId xmlns:a16="http://schemas.microsoft.com/office/drawing/2014/main" id="{83410F01-7306-498D-8754-1D0F0CF5BB8D}"/>
              </a:ext>
            </a:extLst>
          </p:cNvPr>
          <p:cNvSpPr txBox="1"/>
          <p:nvPr/>
        </p:nvSpPr>
        <p:spPr>
          <a:xfrm>
            <a:off x="7391400" y="6172200"/>
            <a:ext cx="1443111" cy="222968"/>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spTree>
    <p:extLst>
      <p:ext uri="{BB962C8B-B14F-4D97-AF65-F5344CB8AC3E}">
        <p14:creationId xmlns:p14="http://schemas.microsoft.com/office/powerpoint/2010/main" val="312796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r>
              <a:rPr lang="en-US" dirty="0"/>
              <a:t>Trace the Hydrogen, Carbon, and </a:t>
            </a:r>
            <a:br>
              <a:rPr lang="en-US" dirty="0"/>
            </a:br>
            <a:r>
              <a:rPr lang="en-US" dirty="0"/>
              <a:t>Oxygen Atoms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828800"/>
            <a:ext cx="8305800" cy="4672013"/>
          </a:xfrm>
          <a:prstGeom prst="rect">
            <a:avLst/>
          </a:prstGeom>
        </p:spPr>
      </p:pic>
      <p:sp>
        <p:nvSpPr>
          <p:cNvPr id="4" name="TextBox 3"/>
          <p:cNvSpPr txBox="1"/>
          <p:nvPr/>
        </p:nvSpPr>
        <p:spPr>
          <a:xfrm>
            <a:off x="7467600" y="6477000"/>
            <a:ext cx="2971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1421678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7AE1A4-F5F0-45D4-9708-42D750D7BDC7}"/>
              </a:ext>
            </a:extLst>
          </p:cNvPr>
          <p:cNvPicPr>
            <a:picLocks noChangeAspect="1"/>
          </p:cNvPicPr>
          <p:nvPr/>
        </p:nvPicPr>
        <p:blipFill>
          <a:blip r:embed="rId3" cstate="print"/>
          <a:stretch>
            <a:fillRect/>
          </a:stretch>
        </p:blipFill>
        <p:spPr>
          <a:xfrm>
            <a:off x="304800" y="1532860"/>
            <a:ext cx="4572066" cy="2810540"/>
          </a:xfrm>
          <a:prstGeom prst="rect">
            <a:avLst/>
          </a:prstGeom>
        </p:spPr>
      </p:pic>
      <p:sp>
        <p:nvSpPr>
          <p:cNvPr id="2" name="Title 1"/>
          <p:cNvSpPr>
            <a:spLocks noGrp="1"/>
          </p:cNvSpPr>
          <p:nvPr>
            <p:ph type="title"/>
          </p:nvPr>
        </p:nvSpPr>
        <p:spPr>
          <a:xfrm>
            <a:off x="609600" y="457200"/>
            <a:ext cx="8077200" cy="990600"/>
          </a:xfrm>
        </p:spPr>
        <p:txBody>
          <a:bodyPr>
            <a:normAutofit/>
          </a:bodyPr>
          <a:lstStyle/>
          <a:p>
            <a:r>
              <a:rPr lang="en-US" sz="3800" dirty="0"/>
              <a:t>Create Your Own Content Representation!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00" y="3810000"/>
            <a:ext cx="4241800" cy="2386013"/>
          </a:xfrm>
          <a:prstGeom prst="rect">
            <a:avLst/>
          </a:prstGeom>
        </p:spPr>
      </p:pic>
      <p:sp>
        <p:nvSpPr>
          <p:cNvPr id="3" name="TextBox 2"/>
          <p:cNvSpPr txBox="1"/>
          <p:nvPr/>
        </p:nvSpPr>
        <p:spPr>
          <a:xfrm>
            <a:off x="7315200" y="6324600"/>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
        <p:nvSpPr>
          <p:cNvPr id="7" name="TextBox 6">
            <a:extLst>
              <a:ext uri="{FF2B5EF4-FFF2-40B4-BE49-F238E27FC236}">
                <a16:creationId xmlns:a16="http://schemas.microsoft.com/office/drawing/2014/main" id="{2505D9B9-C1DC-4B15-A38A-925A8CCB5D13}"/>
              </a:ext>
            </a:extLst>
          </p:cNvPr>
          <p:cNvSpPr txBox="1"/>
          <p:nvPr/>
        </p:nvSpPr>
        <p:spPr>
          <a:xfrm>
            <a:off x="2819400" y="4352260"/>
            <a:ext cx="1443111" cy="222968"/>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spTree>
    <p:extLst>
      <p:ext uri="{BB962C8B-B14F-4D97-AF65-F5344CB8AC3E}">
        <p14:creationId xmlns:p14="http://schemas.microsoft.com/office/powerpoint/2010/main" val="2928939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a:t>
            </a:r>
            <a:br>
              <a:rPr lang="en-US" sz="3600" dirty="0"/>
            </a:br>
            <a:endParaRPr lang="en-US" sz="3600" dirty="0"/>
          </a:p>
        </p:txBody>
      </p:sp>
      <p:sp>
        <p:nvSpPr>
          <p:cNvPr id="3" name="Content Placeholder 2"/>
          <p:cNvSpPr>
            <a:spLocks noGrp="1"/>
          </p:cNvSpPr>
          <p:nvPr>
            <p:ph idx="1"/>
          </p:nvPr>
        </p:nvSpPr>
        <p:spPr>
          <a:xfrm>
            <a:off x="533400" y="1524000"/>
            <a:ext cx="8153400" cy="4495800"/>
          </a:xfrm>
        </p:spPr>
        <p:txBody>
          <a:bodyPr/>
          <a:lstStyle/>
          <a:p>
            <a:pPr marL="0" lvl="1" indent="0">
              <a:spcBef>
                <a:spcPts val="0"/>
              </a:spcBef>
              <a:spcAft>
                <a:spcPts val="2400"/>
              </a:spcAft>
              <a:buClrTx/>
              <a:buNone/>
            </a:pPr>
            <a:r>
              <a:rPr lang="en-US" sz="3200" dirty="0"/>
              <a:t>What happens to the food (glucose) and oxygen that plants make during photosynthesis?</a:t>
            </a:r>
          </a:p>
        </p:txBody>
      </p:sp>
    </p:spTree>
    <p:extLst>
      <p:ext uri="{BB962C8B-B14F-4D97-AF65-F5344CB8AC3E}">
        <p14:creationId xmlns:p14="http://schemas.microsoft.com/office/powerpoint/2010/main" val="360162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95754"/>
          </a:xfrm>
        </p:spPr>
        <p:txBody>
          <a:bodyPr>
            <a:normAutofit fontScale="90000"/>
          </a:bodyPr>
          <a:lstStyle/>
          <a:p>
            <a:r>
              <a:rPr lang="en-US" dirty="0"/>
              <a:t>What Do Humans Do with the Food and Oxygen Plants Make?</a:t>
            </a:r>
          </a:p>
        </p:txBody>
      </p:sp>
      <p:pic>
        <p:nvPicPr>
          <p:cNvPr id="8" name="Content Placeholder 7">
            <a:extLst>
              <a:ext uri="{FF2B5EF4-FFF2-40B4-BE49-F238E27FC236}">
                <a16:creationId xmlns:a16="http://schemas.microsoft.com/office/drawing/2014/main" id="{52CC9893-5E8F-40B0-8E80-5ACC6F2365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8495" y="1676400"/>
            <a:ext cx="4387009" cy="4800600"/>
          </a:xfrm>
        </p:spPr>
      </p:pic>
      <p:sp>
        <p:nvSpPr>
          <p:cNvPr id="9" name="TextBox 8">
            <a:extLst>
              <a:ext uri="{FF2B5EF4-FFF2-40B4-BE49-F238E27FC236}">
                <a16:creationId xmlns:a16="http://schemas.microsoft.com/office/drawing/2014/main" id="{36676BEA-0A98-4E2D-8456-6639AA92FAB2}"/>
              </a:ext>
            </a:extLst>
          </p:cNvPr>
          <p:cNvSpPr txBox="1"/>
          <p:nvPr/>
        </p:nvSpPr>
        <p:spPr>
          <a:xfrm>
            <a:off x="5257800" y="6369278"/>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sp>
        <p:nvSpPr>
          <p:cNvPr id="10" name="TextBox 9">
            <a:extLst>
              <a:ext uri="{FF2B5EF4-FFF2-40B4-BE49-F238E27FC236}">
                <a16:creationId xmlns:a16="http://schemas.microsoft.com/office/drawing/2014/main" id="{CA5031BF-45CA-4401-A6A3-82E0D837ECD5}"/>
              </a:ext>
            </a:extLst>
          </p:cNvPr>
          <p:cNvSpPr txBox="1"/>
          <p:nvPr/>
        </p:nvSpPr>
        <p:spPr>
          <a:xfrm>
            <a:off x="1066800" y="2819400"/>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Lungs</a:t>
            </a:r>
          </a:p>
        </p:txBody>
      </p:sp>
      <p:sp>
        <p:nvSpPr>
          <p:cNvPr id="11" name="TextBox 10">
            <a:extLst>
              <a:ext uri="{FF2B5EF4-FFF2-40B4-BE49-F238E27FC236}">
                <a16:creationId xmlns:a16="http://schemas.microsoft.com/office/drawing/2014/main" id="{15221B1D-FED0-4A95-8189-6C7A6852F63A}"/>
              </a:ext>
            </a:extLst>
          </p:cNvPr>
          <p:cNvSpPr txBox="1"/>
          <p:nvPr/>
        </p:nvSpPr>
        <p:spPr>
          <a:xfrm>
            <a:off x="613674" y="3764334"/>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Heart</a:t>
            </a:r>
          </a:p>
        </p:txBody>
      </p:sp>
      <p:sp>
        <p:nvSpPr>
          <p:cNvPr id="12" name="TextBox 11">
            <a:extLst>
              <a:ext uri="{FF2B5EF4-FFF2-40B4-BE49-F238E27FC236}">
                <a16:creationId xmlns:a16="http://schemas.microsoft.com/office/drawing/2014/main" id="{CF365E8D-73E8-41B1-9F99-BB21C9989BD0}"/>
              </a:ext>
            </a:extLst>
          </p:cNvPr>
          <p:cNvSpPr txBox="1"/>
          <p:nvPr/>
        </p:nvSpPr>
        <p:spPr>
          <a:xfrm>
            <a:off x="990600" y="4921178"/>
            <a:ext cx="1295400"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Stomach</a:t>
            </a:r>
          </a:p>
        </p:txBody>
      </p:sp>
      <p:sp>
        <p:nvSpPr>
          <p:cNvPr id="13" name="TextBox 12">
            <a:extLst>
              <a:ext uri="{FF2B5EF4-FFF2-40B4-BE49-F238E27FC236}">
                <a16:creationId xmlns:a16="http://schemas.microsoft.com/office/drawing/2014/main" id="{1D17D5C8-EEB5-4405-81B0-90517D31EE21}"/>
              </a:ext>
            </a:extLst>
          </p:cNvPr>
          <p:cNvSpPr txBox="1"/>
          <p:nvPr/>
        </p:nvSpPr>
        <p:spPr>
          <a:xfrm>
            <a:off x="6858000" y="5261144"/>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Large Intestine</a:t>
            </a:r>
          </a:p>
        </p:txBody>
      </p:sp>
      <p:sp>
        <p:nvSpPr>
          <p:cNvPr id="14" name="TextBox 13">
            <a:extLst>
              <a:ext uri="{FF2B5EF4-FFF2-40B4-BE49-F238E27FC236}">
                <a16:creationId xmlns:a16="http://schemas.microsoft.com/office/drawing/2014/main" id="{27BE09FB-4DFE-437A-A6CE-71E4DAAC209E}"/>
              </a:ext>
            </a:extLst>
          </p:cNvPr>
          <p:cNvSpPr txBox="1"/>
          <p:nvPr/>
        </p:nvSpPr>
        <p:spPr>
          <a:xfrm>
            <a:off x="6865087" y="4100129"/>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Small Intestine</a:t>
            </a:r>
          </a:p>
        </p:txBody>
      </p:sp>
      <p:sp>
        <p:nvSpPr>
          <p:cNvPr id="15" name="TextBox 14">
            <a:extLst>
              <a:ext uri="{FF2B5EF4-FFF2-40B4-BE49-F238E27FC236}">
                <a16:creationId xmlns:a16="http://schemas.microsoft.com/office/drawing/2014/main" id="{D33FE070-674F-41A9-AF2F-E3D8AFB5154E}"/>
              </a:ext>
            </a:extLst>
          </p:cNvPr>
          <p:cNvSpPr txBox="1"/>
          <p:nvPr/>
        </p:nvSpPr>
        <p:spPr>
          <a:xfrm>
            <a:off x="6858000" y="1988403"/>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Blood Vessels</a:t>
            </a:r>
          </a:p>
        </p:txBody>
      </p:sp>
      <p:cxnSp>
        <p:nvCxnSpPr>
          <p:cNvPr id="17" name="Straight Arrow Connector 16">
            <a:extLst>
              <a:ext uri="{FF2B5EF4-FFF2-40B4-BE49-F238E27FC236}">
                <a16:creationId xmlns:a16="http://schemas.microsoft.com/office/drawing/2014/main" id="{DCDA8D3D-35FF-4FF5-AB3B-611B2BBFCC89}"/>
              </a:ext>
            </a:extLst>
          </p:cNvPr>
          <p:cNvCxnSpPr>
            <a:stCxn id="10" idx="3"/>
          </p:cNvCxnSpPr>
          <p:nvPr/>
        </p:nvCxnSpPr>
        <p:spPr>
          <a:xfrm>
            <a:off x="1973052" y="3050233"/>
            <a:ext cx="1151148" cy="545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B8BC5B8-5978-411D-A2CC-64B822D5CB2A}"/>
              </a:ext>
            </a:extLst>
          </p:cNvPr>
          <p:cNvCxnSpPr>
            <a:cxnSpLocks/>
          </p:cNvCxnSpPr>
          <p:nvPr/>
        </p:nvCxnSpPr>
        <p:spPr>
          <a:xfrm>
            <a:off x="1973052" y="3062234"/>
            <a:ext cx="1921295" cy="449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AC1A604-EC8F-485A-A25D-6D8C762B953A}"/>
              </a:ext>
            </a:extLst>
          </p:cNvPr>
          <p:cNvCxnSpPr>
            <a:cxnSpLocks/>
          </p:cNvCxnSpPr>
          <p:nvPr/>
        </p:nvCxnSpPr>
        <p:spPr>
          <a:xfrm flipV="1">
            <a:off x="1519926" y="3826450"/>
            <a:ext cx="2061474" cy="174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3AD189D-E2B0-4BA3-9A24-9B2D554926EF}"/>
              </a:ext>
            </a:extLst>
          </p:cNvPr>
          <p:cNvCxnSpPr>
            <a:cxnSpLocks/>
          </p:cNvCxnSpPr>
          <p:nvPr/>
        </p:nvCxnSpPr>
        <p:spPr>
          <a:xfrm flipV="1">
            <a:off x="2285999" y="4515628"/>
            <a:ext cx="1295401" cy="6318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1C758CF4-834A-4EA1-B7B9-74A0D0BEA3B6}"/>
              </a:ext>
            </a:extLst>
          </p:cNvPr>
          <p:cNvCxnSpPr>
            <a:cxnSpLocks/>
          </p:cNvCxnSpPr>
          <p:nvPr/>
        </p:nvCxnSpPr>
        <p:spPr>
          <a:xfrm flipH="1">
            <a:off x="5981700" y="4624591"/>
            <a:ext cx="883386" cy="6365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72D104D-2F0C-4D04-B7CA-988D7CC98746}"/>
              </a:ext>
            </a:extLst>
          </p:cNvPr>
          <p:cNvCxnSpPr>
            <a:cxnSpLocks/>
          </p:cNvCxnSpPr>
          <p:nvPr/>
        </p:nvCxnSpPr>
        <p:spPr>
          <a:xfrm flipH="1" flipV="1">
            <a:off x="5257800" y="5382843"/>
            <a:ext cx="1571846" cy="3794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1A2BDED1-7DA9-4F0E-9168-320BC72F4341}"/>
              </a:ext>
            </a:extLst>
          </p:cNvPr>
          <p:cNvCxnSpPr>
            <a:cxnSpLocks/>
            <a:stCxn id="15" idx="2"/>
          </p:cNvCxnSpPr>
          <p:nvPr/>
        </p:nvCxnSpPr>
        <p:spPr>
          <a:xfrm flipH="1">
            <a:off x="6580274" y="2819400"/>
            <a:ext cx="925426" cy="692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2112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95754"/>
          </a:xfrm>
        </p:spPr>
        <p:txBody>
          <a:bodyPr>
            <a:normAutofit/>
          </a:bodyPr>
          <a:lstStyle/>
          <a:p>
            <a:r>
              <a:rPr lang="en-US" dirty="0"/>
              <a:t>What Happens to the Food We Eat?</a:t>
            </a:r>
          </a:p>
        </p:txBody>
      </p:sp>
      <p:pic>
        <p:nvPicPr>
          <p:cNvPr id="8" name="Content Placeholder 7">
            <a:extLst>
              <a:ext uri="{FF2B5EF4-FFF2-40B4-BE49-F238E27FC236}">
                <a16:creationId xmlns:a16="http://schemas.microsoft.com/office/drawing/2014/main" id="{52CC9893-5E8F-40B0-8E80-5ACC6F2365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8495" y="1676400"/>
            <a:ext cx="4387009" cy="4800600"/>
          </a:xfrm>
        </p:spPr>
      </p:pic>
      <p:sp>
        <p:nvSpPr>
          <p:cNvPr id="9" name="TextBox 8">
            <a:extLst>
              <a:ext uri="{FF2B5EF4-FFF2-40B4-BE49-F238E27FC236}">
                <a16:creationId xmlns:a16="http://schemas.microsoft.com/office/drawing/2014/main" id="{36676BEA-0A98-4E2D-8456-6639AA92FAB2}"/>
              </a:ext>
            </a:extLst>
          </p:cNvPr>
          <p:cNvSpPr txBox="1"/>
          <p:nvPr/>
        </p:nvSpPr>
        <p:spPr>
          <a:xfrm>
            <a:off x="5257800" y="6369278"/>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sp>
        <p:nvSpPr>
          <p:cNvPr id="10" name="TextBox 9">
            <a:extLst>
              <a:ext uri="{FF2B5EF4-FFF2-40B4-BE49-F238E27FC236}">
                <a16:creationId xmlns:a16="http://schemas.microsoft.com/office/drawing/2014/main" id="{CA5031BF-45CA-4401-A6A3-82E0D837ECD5}"/>
              </a:ext>
            </a:extLst>
          </p:cNvPr>
          <p:cNvSpPr txBox="1"/>
          <p:nvPr/>
        </p:nvSpPr>
        <p:spPr>
          <a:xfrm>
            <a:off x="1066800" y="2819400"/>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Lungs</a:t>
            </a:r>
          </a:p>
        </p:txBody>
      </p:sp>
      <p:sp>
        <p:nvSpPr>
          <p:cNvPr id="11" name="TextBox 10">
            <a:extLst>
              <a:ext uri="{FF2B5EF4-FFF2-40B4-BE49-F238E27FC236}">
                <a16:creationId xmlns:a16="http://schemas.microsoft.com/office/drawing/2014/main" id="{15221B1D-FED0-4A95-8189-6C7A6852F63A}"/>
              </a:ext>
            </a:extLst>
          </p:cNvPr>
          <p:cNvSpPr txBox="1"/>
          <p:nvPr/>
        </p:nvSpPr>
        <p:spPr>
          <a:xfrm>
            <a:off x="613674" y="3764334"/>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Heart</a:t>
            </a:r>
          </a:p>
        </p:txBody>
      </p:sp>
      <p:sp>
        <p:nvSpPr>
          <p:cNvPr id="12" name="TextBox 11">
            <a:extLst>
              <a:ext uri="{FF2B5EF4-FFF2-40B4-BE49-F238E27FC236}">
                <a16:creationId xmlns:a16="http://schemas.microsoft.com/office/drawing/2014/main" id="{CF365E8D-73E8-41B1-9F99-BB21C9989BD0}"/>
              </a:ext>
            </a:extLst>
          </p:cNvPr>
          <p:cNvSpPr txBox="1"/>
          <p:nvPr/>
        </p:nvSpPr>
        <p:spPr>
          <a:xfrm>
            <a:off x="990600" y="4921178"/>
            <a:ext cx="1295400"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Stomach</a:t>
            </a:r>
          </a:p>
        </p:txBody>
      </p:sp>
      <p:sp>
        <p:nvSpPr>
          <p:cNvPr id="13" name="TextBox 12">
            <a:extLst>
              <a:ext uri="{FF2B5EF4-FFF2-40B4-BE49-F238E27FC236}">
                <a16:creationId xmlns:a16="http://schemas.microsoft.com/office/drawing/2014/main" id="{1D17D5C8-EEB5-4405-81B0-90517D31EE21}"/>
              </a:ext>
            </a:extLst>
          </p:cNvPr>
          <p:cNvSpPr txBox="1"/>
          <p:nvPr/>
        </p:nvSpPr>
        <p:spPr>
          <a:xfrm>
            <a:off x="6858000" y="5261144"/>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Large Intestine</a:t>
            </a:r>
          </a:p>
        </p:txBody>
      </p:sp>
      <p:sp>
        <p:nvSpPr>
          <p:cNvPr id="14" name="TextBox 13">
            <a:extLst>
              <a:ext uri="{FF2B5EF4-FFF2-40B4-BE49-F238E27FC236}">
                <a16:creationId xmlns:a16="http://schemas.microsoft.com/office/drawing/2014/main" id="{27BE09FB-4DFE-437A-A6CE-71E4DAAC209E}"/>
              </a:ext>
            </a:extLst>
          </p:cNvPr>
          <p:cNvSpPr txBox="1"/>
          <p:nvPr/>
        </p:nvSpPr>
        <p:spPr>
          <a:xfrm>
            <a:off x="6865087" y="4100129"/>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Small Intestine</a:t>
            </a:r>
          </a:p>
        </p:txBody>
      </p:sp>
      <p:sp>
        <p:nvSpPr>
          <p:cNvPr id="15" name="TextBox 14">
            <a:extLst>
              <a:ext uri="{FF2B5EF4-FFF2-40B4-BE49-F238E27FC236}">
                <a16:creationId xmlns:a16="http://schemas.microsoft.com/office/drawing/2014/main" id="{D33FE070-674F-41A9-AF2F-E3D8AFB5154E}"/>
              </a:ext>
            </a:extLst>
          </p:cNvPr>
          <p:cNvSpPr txBox="1"/>
          <p:nvPr/>
        </p:nvSpPr>
        <p:spPr>
          <a:xfrm>
            <a:off x="6858000" y="1988403"/>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Blood Vessels</a:t>
            </a:r>
          </a:p>
        </p:txBody>
      </p:sp>
      <p:cxnSp>
        <p:nvCxnSpPr>
          <p:cNvPr id="17" name="Straight Arrow Connector 16">
            <a:extLst>
              <a:ext uri="{FF2B5EF4-FFF2-40B4-BE49-F238E27FC236}">
                <a16:creationId xmlns:a16="http://schemas.microsoft.com/office/drawing/2014/main" id="{DCDA8D3D-35FF-4FF5-AB3B-611B2BBFCC89}"/>
              </a:ext>
            </a:extLst>
          </p:cNvPr>
          <p:cNvCxnSpPr>
            <a:stCxn id="10" idx="3"/>
          </p:cNvCxnSpPr>
          <p:nvPr/>
        </p:nvCxnSpPr>
        <p:spPr>
          <a:xfrm>
            <a:off x="1973052" y="3050233"/>
            <a:ext cx="1151148" cy="545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B8BC5B8-5978-411D-A2CC-64B822D5CB2A}"/>
              </a:ext>
            </a:extLst>
          </p:cNvPr>
          <p:cNvCxnSpPr>
            <a:cxnSpLocks/>
          </p:cNvCxnSpPr>
          <p:nvPr/>
        </p:nvCxnSpPr>
        <p:spPr>
          <a:xfrm>
            <a:off x="1973052" y="3062234"/>
            <a:ext cx="1921295" cy="449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AC1A604-EC8F-485A-A25D-6D8C762B953A}"/>
              </a:ext>
            </a:extLst>
          </p:cNvPr>
          <p:cNvCxnSpPr>
            <a:cxnSpLocks/>
          </p:cNvCxnSpPr>
          <p:nvPr/>
        </p:nvCxnSpPr>
        <p:spPr>
          <a:xfrm flipV="1">
            <a:off x="1519926" y="3826450"/>
            <a:ext cx="2061474" cy="174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3AD189D-E2B0-4BA3-9A24-9B2D554926EF}"/>
              </a:ext>
            </a:extLst>
          </p:cNvPr>
          <p:cNvCxnSpPr>
            <a:cxnSpLocks/>
          </p:cNvCxnSpPr>
          <p:nvPr/>
        </p:nvCxnSpPr>
        <p:spPr>
          <a:xfrm flipV="1">
            <a:off x="2285999" y="4515628"/>
            <a:ext cx="1295401" cy="6318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1C758CF4-834A-4EA1-B7B9-74A0D0BEA3B6}"/>
              </a:ext>
            </a:extLst>
          </p:cNvPr>
          <p:cNvCxnSpPr>
            <a:cxnSpLocks/>
          </p:cNvCxnSpPr>
          <p:nvPr/>
        </p:nvCxnSpPr>
        <p:spPr>
          <a:xfrm flipH="1">
            <a:off x="5981700" y="4624591"/>
            <a:ext cx="883386" cy="6365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72D104D-2F0C-4D04-B7CA-988D7CC98746}"/>
              </a:ext>
            </a:extLst>
          </p:cNvPr>
          <p:cNvCxnSpPr>
            <a:cxnSpLocks/>
          </p:cNvCxnSpPr>
          <p:nvPr/>
        </p:nvCxnSpPr>
        <p:spPr>
          <a:xfrm flipH="1" flipV="1">
            <a:off x="5257800" y="5382843"/>
            <a:ext cx="1571846" cy="3794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1A2BDED1-7DA9-4F0E-9168-320BC72F4341}"/>
              </a:ext>
            </a:extLst>
          </p:cNvPr>
          <p:cNvCxnSpPr>
            <a:cxnSpLocks/>
            <a:stCxn id="15" idx="2"/>
          </p:cNvCxnSpPr>
          <p:nvPr/>
        </p:nvCxnSpPr>
        <p:spPr>
          <a:xfrm flipH="1">
            <a:off x="6580274" y="2819400"/>
            <a:ext cx="925426" cy="692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2112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How Does Food Get to Every Cell?</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852" t="18724" r="32408" b="10494"/>
          <a:stretch/>
        </p:blipFill>
        <p:spPr>
          <a:xfrm>
            <a:off x="4724400" y="1905000"/>
            <a:ext cx="4081028" cy="4369277"/>
          </a:xfrm>
        </p:spPr>
      </p:pic>
      <p:sp>
        <p:nvSpPr>
          <p:cNvPr id="6" name="TextBox 5"/>
          <p:cNvSpPr txBox="1"/>
          <p:nvPr/>
        </p:nvSpPr>
        <p:spPr>
          <a:xfrm>
            <a:off x="7391400" y="6096000"/>
            <a:ext cx="1434828"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828800"/>
            <a:ext cx="3733800" cy="4242038"/>
          </a:xfrm>
          <a:prstGeom prst="rect">
            <a:avLst/>
          </a:prstGeom>
        </p:spPr>
      </p:pic>
      <p:sp>
        <p:nvSpPr>
          <p:cNvPr id="8" name="TextBox 7"/>
          <p:cNvSpPr txBox="1"/>
          <p:nvPr/>
        </p:nvSpPr>
        <p:spPr>
          <a:xfrm>
            <a:off x="2286000" y="6019800"/>
            <a:ext cx="2209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CNX OpenStax/Wikimedia Commons</a:t>
            </a:r>
          </a:p>
        </p:txBody>
      </p:sp>
    </p:spTree>
    <p:extLst>
      <p:ext uri="{BB962C8B-B14F-4D97-AF65-F5344CB8AC3E}">
        <p14:creationId xmlns:p14="http://schemas.microsoft.com/office/powerpoint/2010/main" val="1180841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95754"/>
          </a:xfrm>
        </p:spPr>
        <p:txBody>
          <a:bodyPr>
            <a:normAutofit/>
          </a:bodyPr>
          <a:lstStyle/>
          <a:p>
            <a:r>
              <a:rPr lang="en-US" sz="3800" dirty="0"/>
              <a:t>What Happens to the Oxygen We Breathe?</a:t>
            </a:r>
          </a:p>
        </p:txBody>
      </p:sp>
      <p:pic>
        <p:nvPicPr>
          <p:cNvPr id="8" name="Content Placeholder 7">
            <a:extLst>
              <a:ext uri="{FF2B5EF4-FFF2-40B4-BE49-F238E27FC236}">
                <a16:creationId xmlns:a16="http://schemas.microsoft.com/office/drawing/2014/main" id="{52CC9893-5E8F-40B0-8E80-5ACC6F2365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8495" y="1676400"/>
            <a:ext cx="4387009" cy="4800600"/>
          </a:xfrm>
        </p:spPr>
      </p:pic>
      <p:sp>
        <p:nvSpPr>
          <p:cNvPr id="9" name="TextBox 8">
            <a:extLst>
              <a:ext uri="{FF2B5EF4-FFF2-40B4-BE49-F238E27FC236}">
                <a16:creationId xmlns:a16="http://schemas.microsoft.com/office/drawing/2014/main" id="{36676BEA-0A98-4E2D-8456-6639AA92FAB2}"/>
              </a:ext>
            </a:extLst>
          </p:cNvPr>
          <p:cNvSpPr txBox="1"/>
          <p:nvPr/>
        </p:nvSpPr>
        <p:spPr>
          <a:xfrm>
            <a:off x="5257800" y="6369278"/>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sp>
        <p:nvSpPr>
          <p:cNvPr id="10" name="TextBox 9">
            <a:extLst>
              <a:ext uri="{FF2B5EF4-FFF2-40B4-BE49-F238E27FC236}">
                <a16:creationId xmlns:a16="http://schemas.microsoft.com/office/drawing/2014/main" id="{CA5031BF-45CA-4401-A6A3-82E0D837ECD5}"/>
              </a:ext>
            </a:extLst>
          </p:cNvPr>
          <p:cNvSpPr txBox="1"/>
          <p:nvPr/>
        </p:nvSpPr>
        <p:spPr>
          <a:xfrm>
            <a:off x="1066800" y="2819400"/>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Lungs</a:t>
            </a:r>
          </a:p>
        </p:txBody>
      </p:sp>
      <p:sp>
        <p:nvSpPr>
          <p:cNvPr id="11" name="TextBox 10">
            <a:extLst>
              <a:ext uri="{FF2B5EF4-FFF2-40B4-BE49-F238E27FC236}">
                <a16:creationId xmlns:a16="http://schemas.microsoft.com/office/drawing/2014/main" id="{15221B1D-FED0-4A95-8189-6C7A6852F63A}"/>
              </a:ext>
            </a:extLst>
          </p:cNvPr>
          <p:cNvSpPr txBox="1"/>
          <p:nvPr/>
        </p:nvSpPr>
        <p:spPr>
          <a:xfrm>
            <a:off x="613674" y="3764334"/>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Heart</a:t>
            </a:r>
          </a:p>
        </p:txBody>
      </p:sp>
      <p:sp>
        <p:nvSpPr>
          <p:cNvPr id="12" name="TextBox 11">
            <a:extLst>
              <a:ext uri="{FF2B5EF4-FFF2-40B4-BE49-F238E27FC236}">
                <a16:creationId xmlns:a16="http://schemas.microsoft.com/office/drawing/2014/main" id="{CF365E8D-73E8-41B1-9F99-BB21C9989BD0}"/>
              </a:ext>
            </a:extLst>
          </p:cNvPr>
          <p:cNvSpPr txBox="1"/>
          <p:nvPr/>
        </p:nvSpPr>
        <p:spPr>
          <a:xfrm>
            <a:off x="990600" y="4921178"/>
            <a:ext cx="1295400"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Stomach</a:t>
            </a:r>
          </a:p>
        </p:txBody>
      </p:sp>
      <p:sp>
        <p:nvSpPr>
          <p:cNvPr id="13" name="TextBox 12">
            <a:extLst>
              <a:ext uri="{FF2B5EF4-FFF2-40B4-BE49-F238E27FC236}">
                <a16:creationId xmlns:a16="http://schemas.microsoft.com/office/drawing/2014/main" id="{1D17D5C8-EEB5-4405-81B0-90517D31EE21}"/>
              </a:ext>
            </a:extLst>
          </p:cNvPr>
          <p:cNvSpPr txBox="1"/>
          <p:nvPr/>
        </p:nvSpPr>
        <p:spPr>
          <a:xfrm>
            <a:off x="6858000" y="5261144"/>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Large Intestine</a:t>
            </a:r>
          </a:p>
        </p:txBody>
      </p:sp>
      <p:sp>
        <p:nvSpPr>
          <p:cNvPr id="14" name="TextBox 13">
            <a:extLst>
              <a:ext uri="{FF2B5EF4-FFF2-40B4-BE49-F238E27FC236}">
                <a16:creationId xmlns:a16="http://schemas.microsoft.com/office/drawing/2014/main" id="{27BE09FB-4DFE-437A-A6CE-71E4DAAC209E}"/>
              </a:ext>
            </a:extLst>
          </p:cNvPr>
          <p:cNvSpPr txBox="1"/>
          <p:nvPr/>
        </p:nvSpPr>
        <p:spPr>
          <a:xfrm>
            <a:off x="6865087" y="4100129"/>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Small Intestine</a:t>
            </a:r>
          </a:p>
        </p:txBody>
      </p:sp>
      <p:sp>
        <p:nvSpPr>
          <p:cNvPr id="15" name="TextBox 14">
            <a:extLst>
              <a:ext uri="{FF2B5EF4-FFF2-40B4-BE49-F238E27FC236}">
                <a16:creationId xmlns:a16="http://schemas.microsoft.com/office/drawing/2014/main" id="{D33FE070-674F-41A9-AF2F-E3D8AFB5154E}"/>
              </a:ext>
            </a:extLst>
          </p:cNvPr>
          <p:cNvSpPr txBox="1"/>
          <p:nvPr/>
        </p:nvSpPr>
        <p:spPr>
          <a:xfrm>
            <a:off x="6858000" y="1988403"/>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Blood Vessels</a:t>
            </a:r>
          </a:p>
        </p:txBody>
      </p:sp>
      <p:cxnSp>
        <p:nvCxnSpPr>
          <p:cNvPr id="17" name="Straight Arrow Connector 16">
            <a:extLst>
              <a:ext uri="{FF2B5EF4-FFF2-40B4-BE49-F238E27FC236}">
                <a16:creationId xmlns:a16="http://schemas.microsoft.com/office/drawing/2014/main" id="{DCDA8D3D-35FF-4FF5-AB3B-611B2BBFCC89}"/>
              </a:ext>
            </a:extLst>
          </p:cNvPr>
          <p:cNvCxnSpPr>
            <a:stCxn id="10" idx="3"/>
          </p:cNvCxnSpPr>
          <p:nvPr/>
        </p:nvCxnSpPr>
        <p:spPr>
          <a:xfrm>
            <a:off x="1973052" y="3050233"/>
            <a:ext cx="1151148" cy="545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B8BC5B8-5978-411D-A2CC-64B822D5CB2A}"/>
              </a:ext>
            </a:extLst>
          </p:cNvPr>
          <p:cNvCxnSpPr>
            <a:cxnSpLocks/>
          </p:cNvCxnSpPr>
          <p:nvPr/>
        </p:nvCxnSpPr>
        <p:spPr>
          <a:xfrm>
            <a:off x="1973052" y="3062234"/>
            <a:ext cx="1921295" cy="449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AC1A604-EC8F-485A-A25D-6D8C762B953A}"/>
              </a:ext>
            </a:extLst>
          </p:cNvPr>
          <p:cNvCxnSpPr>
            <a:cxnSpLocks/>
          </p:cNvCxnSpPr>
          <p:nvPr/>
        </p:nvCxnSpPr>
        <p:spPr>
          <a:xfrm flipV="1">
            <a:off x="1519926" y="3826450"/>
            <a:ext cx="2061474" cy="174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3AD189D-E2B0-4BA3-9A24-9B2D554926EF}"/>
              </a:ext>
            </a:extLst>
          </p:cNvPr>
          <p:cNvCxnSpPr>
            <a:cxnSpLocks/>
          </p:cNvCxnSpPr>
          <p:nvPr/>
        </p:nvCxnSpPr>
        <p:spPr>
          <a:xfrm flipV="1">
            <a:off x="2285999" y="4515628"/>
            <a:ext cx="1295401" cy="6318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1C758CF4-834A-4EA1-B7B9-74A0D0BEA3B6}"/>
              </a:ext>
            </a:extLst>
          </p:cNvPr>
          <p:cNvCxnSpPr>
            <a:cxnSpLocks/>
          </p:cNvCxnSpPr>
          <p:nvPr/>
        </p:nvCxnSpPr>
        <p:spPr>
          <a:xfrm flipH="1">
            <a:off x="5981700" y="4624591"/>
            <a:ext cx="883386" cy="6365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72D104D-2F0C-4D04-B7CA-988D7CC98746}"/>
              </a:ext>
            </a:extLst>
          </p:cNvPr>
          <p:cNvCxnSpPr>
            <a:cxnSpLocks/>
          </p:cNvCxnSpPr>
          <p:nvPr/>
        </p:nvCxnSpPr>
        <p:spPr>
          <a:xfrm flipH="1" flipV="1">
            <a:off x="5257800" y="5382843"/>
            <a:ext cx="1571846" cy="3794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1A2BDED1-7DA9-4F0E-9168-320BC72F4341}"/>
              </a:ext>
            </a:extLst>
          </p:cNvPr>
          <p:cNvCxnSpPr>
            <a:cxnSpLocks/>
            <a:stCxn id="15" idx="2"/>
          </p:cNvCxnSpPr>
          <p:nvPr/>
        </p:nvCxnSpPr>
        <p:spPr>
          <a:xfrm flipH="1">
            <a:off x="6580274" y="2819400"/>
            <a:ext cx="925426" cy="692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21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347901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How Does Oxygen Get to Every Cell? </a:t>
            </a:r>
          </a:p>
        </p:txBody>
      </p:sp>
      <p:sp>
        <p:nvSpPr>
          <p:cNvPr id="7" name="TextBox 6"/>
          <p:cNvSpPr txBox="1"/>
          <p:nvPr/>
        </p:nvSpPr>
        <p:spPr>
          <a:xfrm>
            <a:off x="2133600" y="4953000"/>
            <a:ext cx="2133600" cy="215444"/>
          </a:xfrm>
          <a:prstGeom prst="rect">
            <a:avLst/>
          </a:prstGeom>
          <a:noFill/>
        </p:spPr>
        <p:txBody>
          <a:bodyPr wrap="square" rtlCol="0">
            <a:spAutoFit/>
          </a:bodyPr>
          <a:lstStyle/>
          <a:p>
            <a:r>
              <a:rPr lang="en-US" sz="800" dirty="0">
                <a:latin typeface="Calibri" panose="020F0502020204030204" pitchFamily="34" charset="0"/>
              </a:rPr>
              <a:t>Courtesy of David Gregory &amp; Debbie Marshall </a:t>
            </a:r>
          </a:p>
        </p:txBody>
      </p:sp>
      <p:sp>
        <p:nvSpPr>
          <p:cNvPr id="8" name="TextBox 7"/>
          <p:cNvSpPr txBox="1"/>
          <p:nvPr/>
        </p:nvSpPr>
        <p:spPr>
          <a:xfrm>
            <a:off x="7162800" y="6096000"/>
            <a:ext cx="1600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pic>
        <p:nvPicPr>
          <p:cNvPr id="9" name="Picture 8">
            <a:extLst>
              <a:ext uri="{FF2B5EF4-FFF2-40B4-BE49-F238E27FC236}">
                <a16:creationId xmlns:a16="http://schemas.microsoft.com/office/drawing/2014/main" id="{00000000-0008-0000-0300-0000AD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286000"/>
            <a:ext cx="4572000" cy="3900054"/>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5801" y="1981200"/>
            <a:ext cx="3505200" cy="2975409"/>
          </a:xfrm>
        </p:spPr>
      </p:pic>
    </p:spTree>
    <p:extLst>
      <p:ext uri="{BB962C8B-B14F-4D97-AF65-F5344CB8AC3E}">
        <p14:creationId xmlns:p14="http://schemas.microsoft.com/office/powerpoint/2010/main" val="3997087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1066800"/>
          </a:xfrm>
        </p:spPr>
        <p:txBody>
          <a:bodyPr>
            <a:noAutofit/>
          </a:bodyPr>
          <a:lstStyle/>
          <a:p>
            <a:r>
              <a:rPr lang="en-US" dirty="0"/>
              <a:t>How Do Food and Oxygen Get to Your Thumb Cells?</a:t>
            </a:r>
          </a:p>
        </p:txBody>
      </p:sp>
      <p:pic>
        <p:nvPicPr>
          <p:cNvPr id="6" name="Content Placeholder 7">
            <a:extLst>
              <a:ext uri="{FF2B5EF4-FFF2-40B4-BE49-F238E27FC236}">
                <a16:creationId xmlns:a16="http://schemas.microsoft.com/office/drawing/2014/main" id="{6616E7F7-CA8D-45A9-A68A-031E80D78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78495" y="1752600"/>
            <a:ext cx="438700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FAE67C5-FDB4-439F-B291-2FD3733016BC}"/>
              </a:ext>
            </a:extLst>
          </p:cNvPr>
          <p:cNvSpPr txBox="1"/>
          <p:nvPr/>
        </p:nvSpPr>
        <p:spPr>
          <a:xfrm>
            <a:off x="5257800" y="6369278"/>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Stock.Adobe.com</a:t>
            </a:r>
          </a:p>
        </p:txBody>
      </p:sp>
      <p:sp>
        <p:nvSpPr>
          <p:cNvPr id="8" name="TextBox 7">
            <a:extLst>
              <a:ext uri="{FF2B5EF4-FFF2-40B4-BE49-F238E27FC236}">
                <a16:creationId xmlns:a16="http://schemas.microsoft.com/office/drawing/2014/main" id="{3B0A168C-CE1B-454A-ADA3-FCDA5126CDD7}"/>
              </a:ext>
            </a:extLst>
          </p:cNvPr>
          <p:cNvSpPr txBox="1"/>
          <p:nvPr/>
        </p:nvSpPr>
        <p:spPr>
          <a:xfrm>
            <a:off x="1066800" y="2819400"/>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Lungs</a:t>
            </a:r>
          </a:p>
        </p:txBody>
      </p:sp>
      <p:sp>
        <p:nvSpPr>
          <p:cNvPr id="9" name="TextBox 8">
            <a:extLst>
              <a:ext uri="{FF2B5EF4-FFF2-40B4-BE49-F238E27FC236}">
                <a16:creationId xmlns:a16="http://schemas.microsoft.com/office/drawing/2014/main" id="{4200216D-4B51-4673-92BC-F7DDA016F302}"/>
              </a:ext>
            </a:extLst>
          </p:cNvPr>
          <p:cNvSpPr txBox="1"/>
          <p:nvPr/>
        </p:nvSpPr>
        <p:spPr>
          <a:xfrm>
            <a:off x="613674" y="3764334"/>
            <a:ext cx="906252"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Heart</a:t>
            </a:r>
          </a:p>
        </p:txBody>
      </p:sp>
      <p:sp>
        <p:nvSpPr>
          <p:cNvPr id="10" name="TextBox 9">
            <a:extLst>
              <a:ext uri="{FF2B5EF4-FFF2-40B4-BE49-F238E27FC236}">
                <a16:creationId xmlns:a16="http://schemas.microsoft.com/office/drawing/2014/main" id="{BDA123A4-4B85-4CC2-A145-5B82ECE1CCA0}"/>
              </a:ext>
            </a:extLst>
          </p:cNvPr>
          <p:cNvSpPr txBox="1"/>
          <p:nvPr/>
        </p:nvSpPr>
        <p:spPr>
          <a:xfrm>
            <a:off x="990600" y="4921178"/>
            <a:ext cx="1295400" cy="461665"/>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Stomach</a:t>
            </a:r>
          </a:p>
        </p:txBody>
      </p:sp>
      <p:sp>
        <p:nvSpPr>
          <p:cNvPr id="11" name="TextBox 10">
            <a:extLst>
              <a:ext uri="{FF2B5EF4-FFF2-40B4-BE49-F238E27FC236}">
                <a16:creationId xmlns:a16="http://schemas.microsoft.com/office/drawing/2014/main" id="{C0A1B58E-CCF2-4F6E-8CDF-8F3710754EC8}"/>
              </a:ext>
            </a:extLst>
          </p:cNvPr>
          <p:cNvSpPr txBox="1"/>
          <p:nvPr/>
        </p:nvSpPr>
        <p:spPr>
          <a:xfrm>
            <a:off x="6858000" y="5261144"/>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Large Intestine</a:t>
            </a:r>
          </a:p>
        </p:txBody>
      </p:sp>
      <p:sp>
        <p:nvSpPr>
          <p:cNvPr id="12" name="TextBox 11">
            <a:extLst>
              <a:ext uri="{FF2B5EF4-FFF2-40B4-BE49-F238E27FC236}">
                <a16:creationId xmlns:a16="http://schemas.microsoft.com/office/drawing/2014/main" id="{CBEBEE75-E72E-495C-AE60-54D5E6EB1C13}"/>
              </a:ext>
            </a:extLst>
          </p:cNvPr>
          <p:cNvSpPr txBox="1"/>
          <p:nvPr/>
        </p:nvSpPr>
        <p:spPr>
          <a:xfrm>
            <a:off x="6865087" y="4100129"/>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Small Intestine</a:t>
            </a:r>
          </a:p>
        </p:txBody>
      </p:sp>
      <p:sp>
        <p:nvSpPr>
          <p:cNvPr id="13" name="TextBox 12">
            <a:extLst>
              <a:ext uri="{FF2B5EF4-FFF2-40B4-BE49-F238E27FC236}">
                <a16:creationId xmlns:a16="http://schemas.microsoft.com/office/drawing/2014/main" id="{DFCB821B-428C-446A-80F0-0C3844578C5B}"/>
              </a:ext>
            </a:extLst>
          </p:cNvPr>
          <p:cNvSpPr txBox="1"/>
          <p:nvPr/>
        </p:nvSpPr>
        <p:spPr>
          <a:xfrm>
            <a:off x="6858000" y="1988403"/>
            <a:ext cx="1295400" cy="830997"/>
          </a:xfrm>
          <a:prstGeom prst="rect">
            <a:avLst/>
          </a:prstGeom>
          <a:noFill/>
          <a:ln>
            <a:solidFill>
              <a:srgbClr val="000000"/>
            </a:solidFill>
          </a:ln>
        </p:spPr>
        <p:txBody>
          <a:bodyPr wrap="square" rtlCol="0">
            <a:spAutoFit/>
          </a:bodyPr>
          <a:lstStyle/>
          <a:p>
            <a:r>
              <a:rPr lang="en-US" sz="2400" dirty="0">
                <a:latin typeface="Calibri" panose="020F0502020204030204" pitchFamily="34" charset="0"/>
                <a:cs typeface="Calibri" panose="020F0502020204030204" pitchFamily="34" charset="0"/>
              </a:rPr>
              <a:t>Blood Vessels</a:t>
            </a:r>
          </a:p>
        </p:txBody>
      </p:sp>
      <p:cxnSp>
        <p:nvCxnSpPr>
          <p:cNvPr id="14" name="Straight Arrow Connector 13">
            <a:extLst>
              <a:ext uri="{FF2B5EF4-FFF2-40B4-BE49-F238E27FC236}">
                <a16:creationId xmlns:a16="http://schemas.microsoft.com/office/drawing/2014/main" id="{D29975E8-A4BF-4051-82F5-460298863368}"/>
              </a:ext>
            </a:extLst>
          </p:cNvPr>
          <p:cNvCxnSpPr>
            <a:stCxn id="8" idx="3"/>
          </p:cNvCxnSpPr>
          <p:nvPr/>
        </p:nvCxnSpPr>
        <p:spPr>
          <a:xfrm>
            <a:off x="1973052" y="3050233"/>
            <a:ext cx="1151148" cy="545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BEC81BA-157D-4212-AD27-57F107059E2E}"/>
              </a:ext>
            </a:extLst>
          </p:cNvPr>
          <p:cNvCxnSpPr>
            <a:cxnSpLocks/>
          </p:cNvCxnSpPr>
          <p:nvPr/>
        </p:nvCxnSpPr>
        <p:spPr>
          <a:xfrm>
            <a:off x="1981200" y="3048000"/>
            <a:ext cx="1921295" cy="449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22AABCD-969C-4073-97B7-8BD9087BB874}"/>
              </a:ext>
            </a:extLst>
          </p:cNvPr>
          <p:cNvCxnSpPr>
            <a:cxnSpLocks/>
          </p:cNvCxnSpPr>
          <p:nvPr/>
        </p:nvCxnSpPr>
        <p:spPr>
          <a:xfrm flipV="1">
            <a:off x="1519926" y="3826450"/>
            <a:ext cx="2061474" cy="174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2713E93D-3AE9-44B9-81AE-4868D0E7FF27}"/>
              </a:ext>
            </a:extLst>
          </p:cNvPr>
          <p:cNvCxnSpPr>
            <a:cxnSpLocks/>
          </p:cNvCxnSpPr>
          <p:nvPr/>
        </p:nvCxnSpPr>
        <p:spPr>
          <a:xfrm flipV="1">
            <a:off x="2285999" y="4515628"/>
            <a:ext cx="1295401" cy="6318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F1DBE227-8791-434F-9AB5-A2D630E48166}"/>
              </a:ext>
            </a:extLst>
          </p:cNvPr>
          <p:cNvCxnSpPr>
            <a:cxnSpLocks/>
          </p:cNvCxnSpPr>
          <p:nvPr/>
        </p:nvCxnSpPr>
        <p:spPr>
          <a:xfrm flipH="1">
            <a:off x="5981700" y="4624591"/>
            <a:ext cx="883386" cy="6365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BE8BDF8-89F3-4401-BAE7-9240C39D0CD1}"/>
              </a:ext>
            </a:extLst>
          </p:cNvPr>
          <p:cNvCxnSpPr>
            <a:cxnSpLocks/>
          </p:cNvCxnSpPr>
          <p:nvPr/>
        </p:nvCxnSpPr>
        <p:spPr>
          <a:xfrm flipH="1" flipV="1">
            <a:off x="5257800" y="5382843"/>
            <a:ext cx="1571846" cy="3794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FA60854F-E7BA-42FD-9280-BBF79F0166EC}"/>
              </a:ext>
            </a:extLst>
          </p:cNvPr>
          <p:cNvCxnSpPr>
            <a:cxnSpLocks/>
            <a:stCxn id="13" idx="2"/>
          </p:cNvCxnSpPr>
          <p:nvPr/>
        </p:nvCxnSpPr>
        <p:spPr>
          <a:xfrm flipH="1">
            <a:off x="6580274" y="2819400"/>
            <a:ext cx="925426" cy="692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4506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lstStyle/>
          <a:p>
            <a:r>
              <a:rPr lang="en-US" dirty="0"/>
              <a:t>What Happens in the Cells?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26428"/>
            <a:ext cx="6553200" cy="4695825"/>
          </a:xfrm>
          <a:prstGeom prst="rect">
            <a:avLst/>
          </a:prstGeom>
        </p:spPr>
      </p:pic>
    </p:spTree>
    <p:extLst>
      <p:ext uri="{BB962C8B-B14F-4D97-AF65-F5344CB8AC3E}">
        <p14:creationId xmlns:p14="http://schemas.microsoft.com/office/powerpoint/2010/main" val="27334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Cellular Respiration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447800"/>
            <a:ext cx="8229600" cy="4876800"/>
          </a:xfrm>
        </p:spPr>
      </p:pic>
      <p:sp>
        <p:nvSpPr>
          <p:cNvPr id="3" name="Rectangle 2"/>
          <p:cNvSpPr/>
          <p:nvPr/>
        </p:nvSpPr>
        <p:spPr>
          <a:xfrm>
            <a:off x="6248400" y="5562600"/>
            <a:ext cx="1524000" cy="215444"/>
          </a:xfrm>
          <a:prstGeom prst="rect">
            <a:avLst/>
          </a:prstGeom>
        </p:spPr>
        <p:txBody>
          <a:bodyPr wrap="square">
            <a:spAutoFit/>
          </a:bodyPr>
          <a:lstStyle/>
          <a:p>
            <a:r>
              <a:rPr lang="en-US" sz="800" dirty="0">
                <a:latin typeface="Calibri" panose="020F0502020204030204" pitchFamily="34" charset="0"/>
                <a:cs typeface="Calibri" panose="020F0502020204030204" pitchFamily="34" charset="0"/>
              </a:rPr>
              <a:t>Courtesy of pixabay.com </a:t>
            </a:r>
          </a:p>
        </p:txBody>
      </p:sp>
    </p:spTree>
    <p:extLst>
      <p:ext uri="{BB962C8B-B14F-4D97-AF65-F5344CB8AC3E}">
        <p14:creationId xmlns:p14="http://schemas.microsoft.com/office/powerpoint/2010/main" val="2201535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545068"/>
          </a:xfrm>
        </p:spPr>
        <p:txBody>
          <a:bodyPr>
            <a:noAutofit/>
          </a:bodyPr>
          <a:lstStyle/>
          <a:p>
            <a:pPr algn="ctr"/>
            <a:r>
              <a:rPr lang="en-US" dirty="0"/>
              <a:t>Cellular Respiration</a:t>
            </a:r>
          </a:p>
        </p:txBody>
      </p:sp>
      <p:sp>
        <p:nvSpPr>
          <p:cNvPr id="5" name="TextBox 4"/>
          <p:cNvSpPr txBox="1"/>
          <p:nvPr/>
        </p:nvSpPr>
        <p:spPr>
          <a:xfrm>
            <a:off x="533400" y="849868"/>
            <a:ext cx="1313180" cy="369332"/>
          </a:xfrm>
          <a:prstGeom prst="rect">
            <a:avLst/>
          </a:prstGeom>
          <a:noFill/>
        </p:spPr>
        <p:txBody>
          <a:bodyPr wrap="none" rtlCol="0">
            <a:spAutoFit/>
          </a:bodyPr>
          <a:lstStyle/>
          <a:p>
            <a:r>
              <a:rPr lang="en-US" b="1" dirty="0">
                <a:solidFill>
                  <a:srgbClr val="0070C0"/>
                </a:solidFill>
              </a:rPr>
              <a:t>GLUCOSE</a:t>
            </a:r>
          </a:p>
        </p:txBody>
      </p:sp>
      <p:sp>
        <p:nvSpPr>
          <p:cNvPr id="6" name="Down Arrow 5"/>
          <p:cNvSpPr/>
          <p:nvPr/>
        </p:nvSpPr>
        <p:spPr>
          <a:xfrm rot="18613394">
            <a:off x="1569863" y="994411"/>
            <a:ext cx="182127" cy="1283679"/>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rot="15670967">
            <a:off x="1067356" y="66410"/>
            <a:ext cx="7037896" cy="9058048"/>
          </a:xfrm>
          <a:prstGeom prst="arc">
            <a:avLst>
              <a:gd name="adj1" fmla="val 15955890"/>
              <a:gd name="adj2" fmla="val 67975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905000" y="1981200"/>
            <a:ext cx="1313180" cy="369332"/>
          </a:xfrm>
          <a:prstGeom prst="rect">
            <a:avLst/>
          </a:prstGeom>
          <a:noFill/>
        </p:spPr>
        <p:txBody>
          <a:bodyPr wrap="none" rtlCol="0">
            <a:spAutoFit/>
          </a:bodyPr>
          <a:lstStyle/>
          <a:p>
            <a:r>
              <a:rPr lang="en-US" b="1" dirty="0">
                <a:solidFill>
                  <a:srgbClr val="0070C0"/>
                </a:solidFill>
              </a:rPr>
              <a:t>GLUCOSE</a:t>
            </a:r>
          </a:p>
        </p:txBody>
      </p:sp>
      <p:sp>
        <p:nvSpPr>
          <p:cNvPr id="9" name="Rounded Rectangle 8"/>
          <p:cNvSpPr/>
          <p:nvPr/>
        </p:nvSpPr>
        <p:spPr>
          <a:xfrm>
            <a:off x="1546464" y="3048000"/>
            <a:ext cx="1730136" cy="762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209800" y="2286000"/>
            <a:ext cx="3541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3276600"/>
            <a:ext cx="1246303" cy="369332"/>
          </a:xfrm>
          <a:prstGeom prst="rect">
            <a:avLst/>
          </a:prstGeom>
          <a:noFill/>
        </p:spPr>
        <p:txBody>
          <a:bodyPr wrap="none" rtlCol="0">
            <a:spAutoFit/>
          </a:bodyPr>
          <a:lstStyle/>
          <a:p>
            <a:r>
              <a:rPr lang="en-US" dirty="0"/>
              <a:t>GLYCOLYSIS</a:t>
            </a:r>
          </a:p>
        </p:txBody>
      </p:sp>
      <p:sp>
        <p:nvSpPr>
          <p:cNvPr id="12" name="Right Arrow 11"/>
          <p:cNvSpPr/>
          <p:nvPr/>
        </p:nvSpPr>
        <p:spPr>
          <a:xfrm>
            <a:off x="3429000" y="3200400"/>
            <a:ext cx="381000" cy="2608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810000" y="3124200"/>
            <a:ext cx="713272" cy="369332"/>
          </a:xfrm>
          <a:prstGeom prst="rect">
            <a:avLst/>
          </a:prstGeom>
          <a:noFill/>
        </p:spPr>
        <p:txBody>
          <a:bodyPr wrap="none" rtlCol="0">
            <a:spAutoFit/>
          </a:bodyPr>
          <a:lstStyle/>
          <a:p>
            <a:r>
              <a:rPr lang="en-US" b="1" dirty="0"/>
              <a:t>2 ATP</a:t>
            </a:r>
          </a:p>
        </p:txBody>
      </p:sp>
      <p:sp>
        <p:nvSpPr>
          <p:cNvPr id="14" name="Down Arrow 13"/>
          <p:cNvSpPr/>
          <p:nvPr/>
        </p:nvSpPr>
        <p:spPr>
          <a:xfrm>
            <a:off x="2209800" y="3886200"/>
            <a:ext cx="3541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56881" y="4495800"/>
            <a:ext cx="938719" cy="307777"/>
          </a:xfrm>
          <a:prstGeom prst="rect">
            <a:avLst/>
          </a:prstGeom>
          <a:noFill/>
        </p:spPr>
        <p:txBody>
          <a:bodyPr wrap="none" rtlCol="0">
            <a:spAutoFit/>
          </a:bodyPr>
          <a:lstStyle/>
          <a:p>
            <a:r>
              <a:rPr lang="en-US" sz="1400" dirty="0"/>
              <a:t>PYRUVATE</a:t>
            </a:r>
          </a:p>
        </p:txBody>
      </p:sp>
      <p:sp>
        <p:nvSpPr>
          <p:cNvPr id="18" name="Arc 17"/>
          <p:cNvSpPr/>
          <p:nvPr/>
        </p:nvSpPr>
        <p:spPr>
          <a:xfrm>
            <a:off x="3429000" y="4114800"/>
            <a:ext cx="4807349" cy="1588532"/>
          </a:xfrm>
          <a:prstGeom prst="arc">
            <a:avLst>
              <a:gd name="adj1" fmla="val 16200000"/>
              <a:gd name="adj2" fmla="val 15737511"/>
            </a:avLst>
          </a:prstGeom>
          <a:solidFill>
            <a:schemeClr val="accent3">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4876800" y="5715000"/>
            <a:ext cx="1460015" cy="369332"/>
          </a:xfrm>
          <a:prstGeom prst="rect">
            <a:avLst/>
          </a:prstGeom>
          <a:noFill/>
        </p:spPr>
        <p:txBody>
          <a:bodyPr wrap="none" rtlCol="0">
            <a:spAutoFit/>
          </a:bodyPr>
          <a:lstStyle/>
          <a:p>
            <a:r>
              <a:rPr lang="en-US" dirty="0"/>
              <a:t>Mitochondria</a:t>
            </a:r>
          </a:p>
        </p:txBody>
      </p:sp>
      <p:sp>
        <p:nvSpPr>
          <p:cNvPr id="20" name="TextBox 19"/>
          <p:cNvSpPr txBox="1"/>
          <p:nvPr/>
        </p:nvSpPr>
        <p:spPr>
          <a:xfrm>
            <a:off x="3657600" y="4572000"/>
            <a:ext cx="1140056" cy="738664"/>
          </a:xfrm>
          <a:prstGeom prst="rect">
            <a:avLst/>
          </a:prstGeom>
          <a:noFill/>
        </p:spPr>
        <p:txBody>
          <a:bodyPr wrap="none" rtlCol="0">
            <a:spAutoFit/>
          </a:bodyPr>
          <a:lstStyle/>
          <a:p>
            <a:r>
              <a:rPr lang="en-US" sz="1400" b="1" dirty="0">
                <a:solidFill>
                  <a:srgbClr val="0070C0"/>
                </a:solidFill>
              </a:rPr>
              <a:t>PYRUVATE</a:t>
            </a:r>
          </a:p>
          <a:p>
            <a:endParaRPr lang="en-US" sz="1400" dirty="0"/>
          </a:p>
          <a:p>
            <a:r>
              <a:rPr lang="en-US" sz="1400" b="1" dirty="0">
                <a:solidFill>
                  <a:srgbClr val="0070C0"/>
                </a:solidFill>
              </a:rPr>
              <a:t>Acetyl CoA</a:t>
            </a:r>
          </a:p>
        </p:txBody>
      </p:sp>
      <p:sp>
        <p:nvSpPr>
          <p:cNvPr id="21" name="Oval 20"/>
          <p:cNvSpPr/>
          <p:nvPr/>
        </p:nvSpPr>
        <p:spPr>
          <a:xfrm>
            <a:off x="4876800" y="4519136"/>
            <a:ext cx="914400" cy="96726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081677" y="4832866"/>
            <a:ext cx="62114" cy="23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rved Up Arrow 26"/>
          <p:cNvSpPr/>
          <p:nvPr/>
        </p:nvSpPr>
        <p:spPr>
          <a:xfrm>
            <a:off x="4267200" y="5241027"/>
            <a:ext cx="675846" cy="2453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4953000" y="4724400"/>
            <a:ext cx="795411" cy="523220"/>
          </a:xfrm>
          <a:prstGeom prst="rect">
            <a:avLst/>
          </a:prstGeom>
          <a:noFill/>
        </p:spPr>
        <p:txBody>
          <a:bodyPr wrap="none" rtlCol="0">
            <a:spAutoFit/>
          </a:bodyPr>
          <a:lstStyle/>
          <a:p>
            <a:r>
              <a:rPr lang="en-US" sz="1400" dirty="0">
                <a:solidFill>
                  <a:schemeClr val="bg1"/>
                </a:solidFill>
              </a:rPr>
              <a:t>KREBS</a:t>
            </a:r>
          </a:p>
          <a:p>
            <a:r>
              <a:rPr lang="en-US" sz="1400" dirty="0">
                <a:solidFill>
                  <a:schemeClr val="bg1"/>
                </a:solidFill>
              </a:rPr>
              <a:t>CYCLE</a:t>
            </a:r>
          </a:p>
        </p:txBody>
      </p:sp>
      <p:sp>
        <p:nvSpPr>
          <p:cNvPr id="16" name="Right Arrow 15"/>
          <p:cNvSpPr/>
          <p:nvPr/>
        </p:nvSpPr>
        <p:spPr>
          <a:xfrm>
            <a:off x="3048000" y="4572000"/>
            <a:ext cx="62791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5121533" y="4126468"/>
            <a:ext cx="381000" cy="2608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029200" y="3669268"/>
            <a:ext cx="713272" cy="369332"/>
          </a:xfrm>
          <a:prstGeom prst="rect">
            <a:avLst/>
          </a:prstGeom>
          <a:noFill/>
        </p:spPr>
        <p:txBody>
          <a:bodyPr wrap="none" rtlCol="0">
            <a:spAutoFit/>
          </a:bodyPr>
          <a:lstStyle/>
          <a:p>
            <a:r>
              <a:rPr lang="en-US" b="1" dirty="0"/>
              <a:t>2 ATP</a:t>
            </a:r>
          </a:p>
        </p:txBody>
      </p:sp>
      <p:sp>
        <p:nvSpPr>
          <p:cNvPr id="31" name="Rectangle 30"/>
          <p:cNvSpPr/>
          <p:nvPr/>
        </p:nvSpPr>
        <p:spPr>
          <a:xfrm>
            <a:off x="6400801" y="5015923"/>
            <a:ext cx="1066800" cy="54667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33601" y="5065291"/>
            <a:ext cx="1688615" cy="1688068"/>
          </a:xfrm>
          <a:prstGeom prst="ellipse">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Nucleus</a:t>
            </a:r>
          </a:p>
        </p:txBody>
      </p:sp>
      <p:sp>
        <p:nvSpPr>
          <p:cNvPr id="34" name="Right Arrow 33"/>
          <p:cNvSpPr/>
          <p:nvPr/>
        </p:nvSpPr>
        <p:spPr>
          <a:xfrm>
            <a:off x="5746993" y="5213866"/>
            <a:ext cx="577607" cy="19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5672325" y="3962400"/>
            <a:ext cx="315482"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67400" y="3581400"/>
            <a:ext cx="536878" cy="369332"/>
          </a:xfrm>
          <a:prstGeom prst="rect">
            <a:avLst/>
          </a:prstGeom>
          <a:noFill/>
          <a:ln>
            <a:solidFill>
              <a:schemeClr val="tx1"/>
            </a:solidFill>
          </a:ln>
        </p:spPr>
        <p:txBody>
          <a:bodyPr wrap="none" rtlCol="0">
            <a:spAutoFit/>
          </a:bodyPr>
          <a:lstStyle/>
          <a:p>
            <a:r>
              <a:rPr lang="en-US" b="1" dirty="0">
                <a:solidFill>
                  <a:srgbClr val="FF0000"/>
                </a:solidFill>
              </a:rPr>
              <a:t>CO</a:t>
            </a:r>
            <a:r>
              <a:rPr lang="en-US" b="1" baseline="-25000" dirty="0">
                <a:solidFill>
                  <a:srgbClr val="FF0000"/>
                </a:solidFill>
              </a:rPr>
              <a:t>2</a:t>
            </a:r>
          </a:p>
        </p:txBody>
      </p:sp>
      <p:cxnSp>
        <p:nvCxnSpPr>
          <p:cNvPr id="39" name="Straight Arrow Connector 38"/>
          <p:cNvCxnSpPr/>
          <p:nvPr/>
        </p:nvCxnSpPr>
        <p:spPr>
          <a:xfrm flipV="1">
            <a:off x="6841691" y="5562600"/>
            <a:ext cx="0" cy="545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920520" y="3950732"/>
            <a:ext cx="13681" cy="9583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05600" y="3581400"/>
            <a:ext cx="615874" cy="369332"/>
          </a:xfrm>
          <a:prstGeom prst="rect">
            <a:avLst/>
          </a:prstGeom>
          <a:noFill/>
          <a:ln>
            <a:noFill/>
          </a:ln>
        </p:spPr>
        <p:txBody>
          <a:bodyPr wrap="none" rtlCol="0">
            <a:spAutoFit/>
          </a:bodyPr>
          <a:lstStyle/>
          <a:p>
            <a:r>
              <a:rPr lang="en-US" b="1" dirty="0">
                <a:solidFill>
                  <a:srgbClr val="FF0000"/>
                </a:solidFill>
              </a:rPr>
              <a:t>H</a:t>
            </a:r>
            <a:r>
              <a:rPr lang="en-US" b="1" baseline="-25000" dirty="0">
                <a:solidFill>
                  <a:srgbClr val="FF0000"/>
                </a:solidFill>
              </a:rPr>
              <a:t>2</a:t>
            </a:r>
            <a:r>
              <a:rPr lang="en-US" b="1" dirty="0">
                <a:solidFill>
                  <a:srgbClr val="FF0000"/>
                </a:solidFill>
              </a:rPr>
              <a:t>O</a:t>
            </a:r>
          </a:p>
        </p:txBody>
      </p:sp>
      <p:sp>
        <p:nvSpPr>
          <p:cNvPr id="45" name="TextBox 44"/>
          <p:cNvSpPr txBox="1"/>
          <p:nvPr/>
        </p:nvSpPr>
        <p:spPr>
          <a:xfrm>
            <a:off x="6629400" y="6096000"/>
            <a:ext cx="449162" cy="369332"/>
          </a:xfrm>
          <a:prstGeom prst="rect">
            <a:avLst/>
          </a:prstGeom>
          <a:noFill/>
          <a:ln>
            <a:solidFill>
              <a:schemeClr val="tx1"/>
            </a:solidFill>
          </a:ln>
        </p:spPr>
        <p:txBody>
          <a:bodyPr wrap="none" rtlCol="0">
            <a:spAutoFit/>
          </a:bodyPr>
          <a:lstStyle/>
          <a:p>
            <a:r>
              <a:rPr lang="en-US" b="1" dirty="0">
                <a:solidFill>
                  <a:srgbClr val="0070C0"/>
                </a:solidFill>
              </a:rPr>
              <a:t>O</a:t>
            </a:r>
            <a:r>
              <a:rPr lang="en-US" b="1" baseline="-25000" dirty="0">
                <a:solidFill>
                  <a:srgbClr val="0070C0"/>
                </a:solidFill>
              </a:rPr>
              <a:t>2</a:t>
            </a:r>
          </a:p>
        </p:txBody>
      </p:sp>
      <p:sp>
        <p:nvSpPr>
          <p:cNvPr id="46" name="TextBox 45"/>
          <p:cNvSpPr txBox="1"/>
          <p:nvPr/>
        </p:nvSpPr>
        <p:spPr>
          <a:xfrm>
            <a:off x="6324600" y="5029200"/>
            <a:ext cx="1213794" cy="523220"/>
          </a:xfrm>
          <a:prstGeom prst="rect">
            <a:avLst/>
          </a:prstGeom>
          <a:noFill/>
        </p:spPr>
        <p:txBody>
          <a:bodyPr wrap="none" rtlCol="0">
            <a:spAutoFit/>
          </a:bodyPr>
          <a:lstStyle/>
          <a:p>
            <a:r>
              <a:rPr lang="en-US" sz="1400" dirty="0">
                <a:solidFill>
                  <a:schemeClr val="bg1"/>
                </a:solidFill>
              </a:rPr>
              <a:t>OXYDATIVE</a:t>
            </a:r>
          </a:p>
          <a:p>
            <a:r>
              <a:rPr lang="en-US" sz="1400" dirty="0">
                <a:solidFill>
                  <a:schemeClr val="bg1"/>
                </a:solidFill>
              </a:rPr>
              <a:t>PHOSPHOR</a:t>
            </a:r>
          </a:p>
        </p:txBody>
      </p:sp>
      <p:sp>
        <p:nvSpPr>
          <p:cNvPr id="47" name="Right Arrow 46"/>
          <p:cNvSpPr/>
          <p:nvPr/>
        </p:nvSpPr>
        <p:spPr>
          <a:xfrm rot="21397335">
            <a:off x="7612091" y="5196871"/>
            <a:ext cx="503104" cy="2536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8153400" y="5126134"/>
            <a:ext cx="941220" cy="369332"/>
          </a:xfrm>
          <a:prstGeom prst="rect">
            <a:avLst/>
          </a:prstGeom>
          <a:noFill/>
        </p:spPr>
        <p:txBody>
          <a:bodyPr wrap="none" rtlCol="0">
            <a:spAutoFit/>
          </a:bodyPr>
          <a:lstStyle/>
          <a:p>
            <a:r>
              <a:rPr lang="en-US" b="1" dirty="0">
                <a:solidFill>
                  <a:srgbClr val="FF0000"/>
                </a:solidFill>
              </a:rPr>
              <a:t>28 ATP</a:t>
            </a:r>
          </a:p>
        </p:txBody>
      </p:sp>
      <p:sp>
        <p:nvSpPr>
          <p:cNvPr id="3" name="TextBox 2"/>
          <p:cNvSpPr txBox="1"/>
          <p:nvPr/>
        </p:nvSpPr>
        <p:spPr>
          <a:xfrm>
            <a:off x="712149" y="621268"/>
            <a:ext cx="851515" cy="369332"/>
          </a:xfrm>
          <a:prstGeom prst="rect">
            <a:avLst/>
          </a:prstGeom>
          <a:noFill/>
        </p:spPr>
        <p:txBody>
          <a:bodyPr wrap="square" rtlCol="0">
            <a:spAutoFit/>
          </a:bodyPr>
          <a:lstStyle/>
          <a:p>
            <a:r>
              <a:rPr lang="en-US" b="1" dirty="0">
                <a:solidFill>
                  <a:srgbClr val="0070C0"/>
                </a:solidFill>
              </a:rPr>
              <a:t>FOOD</a:t>
            </a:r>
          </a:p>
        </p:txBody>
      </p:sp>
      <p:sp>
        <p:nvSpPr>
          <p:cNvPr id="25" name="TextBox 24"/>
          <p:cNvSpPr txBox="1"/>
          <p:nvPr/>
        </p:nvSpPr>
        <p:spPr>
          <a:xfrm>
            <a:off x="7086600" y="2590800"/>
            <a:ext cx="1234633" cy="307777"/>
          </a:xfrm>
          <a:prstGeom prst="rect">
            <a:avLst/>
          </a:prstGeom>
          <a:noFill/>
        </p:spPr>
        <p:txBody>
          <a:bodyPr wrap="none" rtlCol="0">
            <a:spAutoFit/>
          </a:bodyPr>
          <a:lstStyle/>
          <a:p>
            <a:r>
              <a:rPr lang="en-US" sz="1400" b="1" dirty="0"/>
              <a:t>Inside the Cell</a:t>
            </a:r>
          </a:p>
        </p:txBody>
      </p:sp>
      <p:sp>
        <p:nvSpPr>
          <p:cNvPr id="4" name="Flowchart: Magnetic Disk 3"/>
          <p:cNvSpPr/>
          <p:nvPr/>
        </p:nvSpPr>
        <p:spPr>
          <a:xfrm rot="19191946">
            <a:off x="1437130" y="1310970"/>
            <a:ext cx="435860" cy="64425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91400" y="6324600"/>
            <a:ext cx="131318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Nancy Buckley </a:t>
            </a:r>
          </a:p>
        </p:txBody>
      </p:sp>
      <p:sp>
        <p:nvSpPr>
          <p:cNvPr id="24" name="TextBox 23"/>
          <p:cNvSpPr txBox="1"/>
          <p:nvPr/>
        </p:nvSpPr>
        <p:spPr>
          <a:xfrm>
            <a:off x="3810000" y="967575"/>
            <a:ext cx="2057400" cy="369332"/>
          </a:xfrm>
          <a:prstGeom prst="rect">
            <a:avLst/>
          </a:prstGeom>
          <a:solidFill>
            <a:schemeClr val="bg1"/>
          </a:solidFill>
          <a:ln>
            <a:solidFill>
              <a:schemeClr val="accent1"/>
            </a:solidFill>
          </a:ln>
        </p:spPr>
        <p:txBody>
          <a:bodyPr wrap="square" rtlCol="0">
            <a:spAutoFit/>
          </a:bodyPr>
          <a:lstStyle/>
          <a:p>
            <a:pPr algn="ctr"/>
            <a:r>
              <a:rPr lang="en-US" b="1" dirty="0"/>
              <a:t>ANIMAL CELL</a:t>
            </a:r>
          </a:p>
        </p:txBody>
      </p:sp>
      <p:sp>
        <p:nvSpPr>
          <p:cNvPr id="23" name="TextBox 22"/>
          <p:cNvSpPr txBox="1"/>
          <p:nvPr/>
        </p:nvSpPr>
        <p:spPr>
          <a:xfrm>
            <a:off x="8042918" y="5436494"/>
            <a:ext cx="1183104" cy="369332"/>
          </a:xfrm>
          <a:prstGeom prst="rect">
            <a:avLst/>
          </a:prstGeom>
          <a:noFill/>
        </p:spPr>
        <p:txBody>
          <a:bodyPr wrap="square" rtlCol="0">
            <a:spAutoFit/>
          </a:bodyPr>
          <a:lstStyle/>
          <a:p>
            <a:r>
              <a:rPr lang="en-US" b="1" dirty="0">
                <a:solidFill>
                  <a:srgbClr val="FF0000"/>
                </a:solidFill>
              </a:rPr>
              <a:t>ENERGY</a:t>
            </a:r>
          </a:p>
        </p:txBody>
      </p:sp>
    </p:spTree>
    <p:extLst>
      <p:ext uri="{BB962C8B-B14F-4D97-AF65-F5344CB8AC3E}">
        <p14:creationId xmlns:p14="http://schemas.microsoft.com/office/powerpoint/2010/main" val="35230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P spid="10" grpId="0" animBg="1"/>
      <p:bldP spid="11" grpId="0"/>
      <p:bldP spid="12" grpId="0" animBg="1"/>
      <p:bldP spid="13" grpId="0"/>
      <p:bldP spid="14" grpId="0" animBg="1"/>
      <p:bldP spid="15" grpId="0"/>
      <p:bldP spid="20" grpId="0"/>
      <p:bldP spid="21" grpId="0" animBg="1"/>
      <p:bldP spid="22" grpId="0" animBg="1"/>
      <p:bldP spid="27" grpId="0" animBg="1"/>
      <p:bldP spid="28" grpId="0"/>
      <p:bldP spid="16" grpId="0" animBg="1"/>
      <p:bldP spid="29" grpId="0" animBg="1"/>
      <p:bldP spid="30" grpId="0"/>
      <p:bldP spid="31" grpId="0" animBg="1"/>
      <p:bldP spid="34" grpId="0" animBg="1"/>
      <p:bldP spid="38" grpId="0" animBg="1"/>
      <p:bldP spid="44" grpId="0"/>
      <p:bldP spid="45" grpId="0" animBg="1"/>
      <p:bldP spid="46" grpId="0"/>
      <p:bldP spid="47" grpId="0" animBg="1"/>
      <p:bldP spid="48"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90600"/>
          </a:xfrm>
        </p:spPr>
        <p:txBody>
          <a:bodyPr>
            <a:normAutofit/>
          </a:bodyPr>
          <a:lstStyle/>
          <a:p>
            <a:r>
              <a:rPr lang="en-US" dirty="0"/>
              <a:t>What about Plants?</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90800" y="2743200"/>
            <a:ext cx="3581400" cy="32815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43400" y="6019800"/>
            <a:ext cx="1731308" cy="338554"/>
          </a:xfrm>
          <a:prstGeom prst="rect">
            <a:avLst/>
          </a:prstGeom>
          <a:noFill/>
        </p:spPr>
        <p:txBody>
          <a:bodyPr wrap="square" rtlCol="0">
            <a:spAutoFit/>
          </a:bodyPr>
          <a:lstStyle/>
          <a:p>
            <a:pPr algn="r"/>
            <a:r>
              <a:rPr lang="en-US" sz="800" dirty="0">
                <a:solidFill>
                  <a:srgbClr val="003300"/>
                </a:solidFill>
                <a:latin typeface="Calibri" panose="020F0502020204030204" pitchFamily="34" charset="0"/>
                <a:cs typeface="Calibri" panose="020F0502020204030204" pitchFamily="34" charset="0"/>
              </a:rPr>
              <a:t>Photograph by Derek Ramsey/ Wikimedia Commons</a:t>
            </a:r>
          </a:p>
        </p:txBody>
      </p:sp>
      <p:sp>
        <p:nvSpPr>
          <p:cNvPr id="8" name="TextBox 7"/>
          <p:cNvSpPr txBox="1"/>
          <p:nvPr/>
        </p:nvSpPr>
        <p:spPr>
          <a:xfrm>
            <a:off x="838200" y="1447800"/>
            <a:ext cx="7620000" cy="1077218"/>
          </a:xfrm>
          <a:prstGeom prst="rect">
            <a:avLst/>
          </a:prstGeom>
          <a:noFill/>
        </p:spPr>
        <p:txBody>
          <a:bodyPr wrap="square" rtlCol="0">
            <a:spAutoFit/>
          </a:bodyPr>
          <a:lstStyle/>
          <a:p>
            <a:r>
              <a:rPr lang="en-US" sz="3200" dirty="0">
                <a:latin typeface="Calibri" pitchFamily="34" charset="0"/>
              </a:rPr>
              <a:t>What do plants do with the food (glucose) and oxygen they make?</a:t>
            </a:r>
          </a:p>
        </p:txBody>
      </p:sp>
    </p:spTree>
    <p:extLst>
      <p:ext uri="{BB962C8B-B14F-4D97-AF65-F5344CB8AC3E}">
        <p14:creationId xmlns:p14="http://schemas.microsoft.com/office/powerpoint/2010/main" val="4070255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545068"/>
          </a:xfrm>
        </p:spPr>
        <p:txBody>
          <a:bodyPr>
            <a:noAutofit/>
          </a:bodyPr>
          <a:lstStyle/>
          <a:p>
            <a:pPr algn="ctr"/>
            <a:r>
              <a:rPr lang="en-US" dirty="0"/>
              <a:t>What Plants Do with the Food They Make</a:t>
            </a:r>
          </a:p>
        </p:txBody>
      </p:sp>
      <p:sp>
        <p:nvSpPr>
          <p:cNvPr id="7" name="Arc 6"/>
          <p:cNvSpPr/>
          <p:nvPr/>
        </p:nvSpPr>
        <p:spPr>
          <a:xfrm rot="15670967">
            <a:off x="1067356" y="66410"/>
            <a:ext cx="7037896" cy="9058048"/>
          </a:xfrm>
          <a:prstGeom prst="arc">
            <a:avLst>
              <a:gd name="adj1" fmla="val 15955890"/>
              <a:gd name="adj2" fmla="val 67975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754942" y="1836369"/>
            <a:ext cx="1313180" cy="369332"/>
          </a:xfrm>
          <a:prstGeom prst="rect">
            <a:avLst/>
          </a:prstGeom>
          <a:noFill/>
        </p:spPr>
        <p:txBody>
          <a:bodyPr wrap="none" rtlCol="0">
            <a:spAutoFit/>
          </a:bodyPr>
          <a:lstStyle/>
          <a:p>
            <a:r>
              <a:rPr lang="en-US" b="1" dirty="0">
                <a:solidFill>
                  <a:srgbClr val="0070C0"/>
                </a:solidFill>
              </a:rPr>
              <a:t>GLUCOSE</a:t>
            </a:r>
          </a:p>
        </p:txBody>
      </p:sp>
      <p:sp>
        <p:nvSpPr>
          <p:cNvPr id="9" name="Rounded Rectangle 8"/>
          <p:cNvSpPr/>
          <p:nvPr/>
        </p:nvSpPr>
        <p:spPr>
          <a:xfrm>
            <a:off x="1546464" y="3048000"/>
            <a:ext cx="1730136" cy="762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209800" y="2286000"/>
            <a:ext cx="3541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3276600"/>
            <a:ext cx="1246303" cy="369332"/>
          </a:xfrm>
          <a:prstGeom prst="rect">
            <a:avLst/>
          </a:prstGeom>
          <a:noFill/>
        </p:spPr>
        <p:txBody>
          <a:bodyPr wrap="none" rtlCol="0">
            <a:spAutoFit/>
          </a:bodyPr>
          <a:lstStyle/>
          <a:p>
            <a:r>
              <a:rPr lang="en-US" dirty="0"/>
              <a:t>GLYCOLYSIS</a:t>
            </a:r>
          </a:p>
        </p:txBody>
      </p:sp>
      <p:sp>
        <p:nvSpPr>
          <p:cNvPr id="12" name="Right Arrow 11"/>
          <p:cNvSpPr/>
          <p:nvPr/>
        </p:nvSpPr>
        <p:spPr>
          <a:xfrm>
            <a:off x="3429000" y="3200400"/>
            <a:ext cx="381000" cy="2608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810000" y="3124200"/>
            <a:ext cx="713272" cy="369332"/>
          </a:xfrm>
          <a:prstGeom prst="rect">
            <a:avLst/>
          </a:prstGeom>
          <a:noFill/>
        </p:spPr>
        <p:txBody>
          <a:bodyPr wrap="none" rtlCol="0">
            <a:spAutoFit/>
          </a:bodyPr>
          <a:lstStyle/>
          <a:p>
            <a:r>
              <a:rPr lang="en-US" b="1" dirty="0"/>
              <a:t>2 ATP</a:t>
            </a:r>
          </a:p>
        </p:txBody>
      </p:sp>
      <p:sp>
        <p:nvSpPr>
          <p:cNvPr id="14" name="Down Arrow 13"/>
          <p:cNvSpPr/>
          <p:nvPr/>
        </p:nvSpPr>
        <p:spPr>
          <a:xfrm>
            <a:off x="2209800" y="3886200"/>
            <a:ext cx="3541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56881" y="4495800"/>
            <a:ext cx="938719" cy="307777"/>
          </a:xfrm>
          <a:prstGeom prst="rect">
            <a:avLst/>
          </a:prstGeom>
          <a:noFill/>
        </p:spPr>
        <p:txBody>
          <a:bodyPr wrap="none" rtlCol="0">
            <a:spAutoFit/>
          </a:bodyPr>
          <a:lstStyle/>
          <a:p>
            <a:r>
              <a:rPr lang="en-US" sz="1400" dirty="0"/>
              <a:t>PYRUVATE</a:t>
            </a:r>
          </a:p>
        </p:txBody>
      </p:sp>
      <p:sp>
        <p:nvSpPr>
          <p:cNvPr id="18" name="Arc 17"/>
          <p:cNvSpPr/>
          <p:nvPr/>
        </p:nvSpPr>
        <p:spPr>
          <a:xfrm>
            <a:off x="3429000" y="4114800"/>
            <a:ext cx="4807349" cy="1588532"/>
          </a:xfrm>
          <a:prstGeom prst="arc">
            <a:avLst>
              <a:gd name="adj1" fmla="val 16200000"/>
              <a:gd name="adj2" fmla="val 15737511"/>
            </a:avLst>
          </a:prstGeom>
          <a:solidFill>
            <a:schemeClr val="accent3">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4876800" y="5715000"/>
            <a:ext cx="1460015" cy="369332"/>
          </a:xfrm>
          <a:prstGeom prst="rect">
            <a:avLst/>
          </a:prstGeom>
          <a:noFill/>
        </p:spPr>
        <p:txBody>
          <a:bodyPr wrap="none" rtlCol="0">
            <a:spAutoFit/>
          </a:bodyPr>
          <a:lstStyle/>
          <a:p>
            <a:r>
              <a:rPr lang="en-US" dirty="0"/>
              <a:t>Mitochondria</a:t>
            </a:r>
          </a:p>
        </p:txBody>
      </p:sp>
      <p:sp>
        <p:nvSpPr>
          <p:cNvPr id="20" name="TextBox 19"/>
          <p:cNvSpPr txBox="1"/>
          <p:nvPr/>
        </p:nvSpPr>
        <p:spPr>
          <a:xfrm>
            <a:off x="3657600" y="4572000"/>
            <a:ext cx="1140056" cy="738664"/>
          </a:xfrm>
          <a:prstGeom prst="rect">
            <a:avLst/>
          </a:prstGeom>
          <a:noFill/>
        </p:spPr>
        <p:txBody>
          <a:bodyPr wrap="none" rtlCol="0">
            <a:spAutoFit/>
          </a:bodyPr>
          <a:lstStyle/>
          <a:p>
            <a:r>
              <a:rPr lang="en-US" sz="1400" b="1" dirty="0">
                <a:solidFill>
                  <a:srgbClr val="0070C0"/>
                </a:solidFill>
              </a:rPr>
              <a:t>PYRUVATE</a:t>
            </a:r>
          </a:p>
          <a:p>
            <a:endParaRPr lang="en-US" sz="1400" dirty="0"/>
          </a:p>
          <a:p>
            <a:r>
              <a:rPr lang="en-US" sz="1400" b="1" dirty="0">
                <a:solidFill>
                  <a:srgbClr val="0070C0"/>
                </a:solidFill>
              </a:rPr>
              <a:t>Acetyl CoA</a:t>
            </a:r>
          </a:p>
        </p:txBody>
      </p:sp>
      <p:sp>
        <p:nvSpPr>
          <p:cNvPr id="21" name="Oval 20"/>
          <p:cNvSpPr/>
          <p:nvPr/>
        </p:nvSpPr>
        <p:spPr>
          <a:xfrm>
            <a:off x="4876800" y="4519136"/>
            <a:ext cx="914400" cy="96726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081677" y="4832866"/>
            <a:ext cx="62114" cy="23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rved Up Arrow 26"/>
          <p:cNvSpPr/>
          <p:nvPr/>
        </p:nvSpPr>
        <p:spPr>
          <a:xfrm>
            <a:off x="4267200" y="5241027"/>
            <a:ext cx="675846" cy="2453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4953000" y="4724400"/>
            <a:ext cx="795411" cy="523220"/>
          </a:xfrm>
          <a:prstGeom prst="rect">
            <a:avLst/>
          </a:prstGeom>
          <a:noFill/>
        </p:spPr>
        <p:txBody>
          <a:bodyPr wrap="none" rtlCol="0">
            <a:spAutoFit/>
          </a:bodyPr>
          <a:lstStyle/>
          <a:p>
            <a:r>
              <a:rPr lang="en-US" sz="1400" dirty="0">
                <a:solidFill>
                  <a:schemeClr val="bg1"/>
                </a:solidFill>
              </a:rPr>
              <a:t>KREBS</a:t>
            </a:r>
          </a:p>
          <a:p>
            <a:r>
              <a:rPr lang="en-US" sz="1400" dirty="0">
                <a:solidFill>
                  <a:schemeClr val="bg1"/>
                </a:solidFill>
              </a:rPr>
              <a:t>CYCLE</a:t>
            </a:r>
          </a:p>
        </p:txBody>
      </p:sp>
      <p:sp>
        <p:nvSpPr>
          <p:cNvPr id="16" name="Right Arrow 15"/>
          <p:cNvSpPr/>
          <p:nvPr/>
        </p:nvSpPr>
        <p:spPr>
          <a:xfrm>
            <a:off x="3048000" y="4572000"/>
            <a:ext cx="62791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5121533" y="4126468"/>
            <a:ext cx="381000" cy="2608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029200" y="3669268"/>
            <a:ext cx="713272" cy="369332"/>
          </a:xfrm>
          <a:prstGeom prst="rect">
            <a:avLst/>
          </a:prstGeom>
          <a:noFill/>
        </p:spPr>
        <p:txBody>
          <a:bodyPr wrap="none" rtlCol="0">
            <a:spAutoFit/>
          </a:bodyPr>
          <a:lstStyle/>
          <a:p>
            <a:r>
              <a:rPr lang="en-US" b="1" dirty="0"/>
              <a:t>2 ATP</a:t>
            </a:r>
          </a:p>
        </p:txBody>
      </p:sp>
      <p:sp>
        <p:nvSpPr>
          <p:cNvPr id="31" name="Rectangle 30"/>
          <p:cNvSpPr/>
          <p:nvPr/>
        </p:nvSpPr>
        <p:spPr>
          <a:xfrm>
            <a:off x="6400801" y="5015923"/>
            <a:ext cx="1066800" cy="54667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33601" y="5065291"/>
            <a:ext cx="1688615" cy="1688068"/>
          </a:xfrm>
          <a:prstGeom prst="ellipse">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Nucleus</a:t>
            </a:r>
          </a:p>
        </p:txBody>
      </p:sp>
      <p:sp>
        <p:nvSpPr>
          <p:cNvPr id="34" name="Right Arrow 33"/>
          <p:cNvSpPr/>
          <p:nvPr/>
        </p:nvSpPr>
        <p:spPr>
          <a:xfrm>
            <a:off x="5746993" y="5213866"/>
            <a:ext cx="577607" cy="19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5672325" y="3962400"/>
            <a:ext cx="315482"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67400" y="3581400"/>
            <a:ext cx="536878" cy="369332"/>
          </a:xfrm>
          <a:prstGeom prst="rect">
            <a:avLst/>
          </a:prstGeom>
          <a:noFill/>
          <a:ln>
            <a:solidFill>
              <a:schemeClr val="tx1"/>
            </a:solidFill>
          </a:ln>
        </p:spPr>
        <p:txBody>
          <a:bodyPr wrap="none" rtlCol="0">
            <a:spAutoFit/>
          </a:bodyPr>
          <a:lstStyle/>
          <a:p>
            <a:r>
              <a:rPr lang="en-US" b="1" dirty="0">
                <a:solidFill>
                  <a:srgbClr val="FF0000"/>
                </a:solidFill>
              </a:rPr>
              <a:t>CO</a:t>
            </a:r>
            <a:r>
              <a:rPr lang="en-US" b="1" baseline="-25000" dirty="0">
                <a:solidFill>
                  <a:srgbClr val="FF0000"/>
                </a:solidFill>
              </a:rPr>
              <a:t>2</a:t>
            </a:r>
          </a:p>
        </p:txBody>
      </p:sp>
      <p:cxnSp>
        <p:nvCxnSpPr>
          <p:cNvPr id="39" name="Straight Arrow Connector 38"/>
          <p:cNvCxnSpPr/>
          <p:nvPr/>
        </p:nvCxnSpPr>
        <p:spPr>
          <a:xfrm flipV="1">
            <a:off x="6841691" y="5562600"/>
            <a:ext cx="0" cy="545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920520" y="3950732"/>
            <a:ext cx="13681" cy="9583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05600" y="3581400"/>
            <a:ext cx="615874" cy="369332"/>
          </a:xfrm>
          <a:prstGeom prst="rect">
            <a:avLst/>
          </a:prstGeom>
          <a:noFill/>
          <a:ln>
            <a:noFill/>
          </a:ln>
        </p:spPr>
        <p:txBody>
          <a:bodyPr wrap="none" rtlCol="0">
            <a:spAutoFit/>
          </a:bodyPr>
          <a:lstStyle/>
          <a:p>
            <a:r>
              <a:rPr lang="en-US" b="1" dirty="0">
                <a:solidFill>
                  <a:srgbClr val="FF0000"/>
                </a:solidFill>
              </a:rPr>
              <a:t>H</a:t>
            </a:r>
            <a:r>
              <a:rPr lang="en-US" b="1" baseline="-25000" dirty="0">
                <a:solidFill>
                  <a:srgbClr val="FF0000"/>
                </a:solidFill>
              </a:rPr>
              <a:t>2</a:t>
            </a:r>
            <a:r>
              <a:rPr lang="en-US" b="1" dirty="0">
                <a:solidFill>
                  <a:srgbClr val="FF0000"/>
                </a:solidFill>
              </a:rPr>
              <a:t>O</a:t>
            </a:r>
          </a:p>
        </p:txBody>
      </p:sp>
      <p:sp>
        <p:nvSpPr>
          <p:cNvPr id="45" name="TextBox 44"/>
          <p:cNvSpPr txBox="1"/>
          <p:nvPr/>
        </p:nvSpPr>
        <p:spPr>
          <a:xfrm>
            <a:off x="6629400" y="6096000"/>
            <a:ext cx="449162" cy="369332"/>
          </a:xfrm>
          <a:prstGeom prst="rect">
            <a:avLst/>
          </a:prstGeom>
          <a:noFill/>
          <a:ln>
            <a:solidFill>
              <a:schemeClr val="tx1"/>
            </a:solidFill>
          </a:ln>
        </p:spPr>
        <p:txBody>
          <a:bodyPr wrap="none" rtlCol="0">
            <a:spAutoFit/>
          </a:bodyPr>
          <a:lstStyle/>
          <a:p>
            <a:r>
              <a:rPr lang="en-US" b="1" dirty="0">
                <a:solidFill>
                  <a:srgbClr val="0070C0"/>
                </a:solidFill>
              </a:rPr>
              <a:t>O</a:t>
            </a:r>
            <a:r>
              <a:rPr lang="en-US" b="1" baseline="-25000" dirty="0">
                <a:solidFill>
                  <a:srgbClr val="0070C0"/>
                </a:solidFill>
              </a:rPr>
              <a:t>2</a:t>
            </a:r>
          </a:p>
        </p:txBody>
      </p:sp>
      <p:sp>
        <p:nvSpPr>
          <p:cNvPr id="46" name="TextBox 45"/>
          <p:cNvSpPr txBox="1"/>
          <p:nvPr/>
        </p:nvSpPr>
        <p:spPr>
          <a:xfrm>
            <a:off x="6324600" y="5029200"/>
            <a:ext cx="1213794" cy="523220"/>
          </a:xfrm>
          <a:prstGeom prst="rect">
            <a:avLst/>
          </a:prstGeom>
          <a:noFill/>
        </p:spPr>
        <p:txBody>
          <a:bodyPr wrap="none" rtlCol="0">
            <a:spAutoFit/>
          </a:bodyPr>
          <a:lstStyle/>
          <a:p>
            <a:r>
              <a:rPr lang="en-US" sz="1400" dirty="0">
                <a:solidFill>
                  <a:schemeClr val="bg1"/>
                </a:solidFill>
              </a:rPr>
              <a:t>OXYDATIVE</a:t>
            </a:r>
          </a:p>
          <a:p>
            <a:r>
              <a:rPr lang="en-US" sz="1400" dirty="0">
                <a:solidFill>
                  <a:schemeClr val="bg1"/>
                </a:solidFill>
              </a:rPr>
              <a:t>PHOSPHOR</a:t>
            </a:r>
          </a:p>
        </p:txBody>
      </p:sp>
      <p:sp>
        <p:nvSpPr>
          <p:cNvPr id="47" name="Right Arrow 46"/>
          <p:cNvSpPr/>
          <p:nvPr/>
        </p:nvSpPr>
        <p:spPr>
          <a:xfrm rot="21397335">
            <a:off x="7612091" y="5196871"/>
            <a:ext cx="503104" cy="2536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8153400" y="5126134"/>
            <a:ext cx="941220" cy="369332"/>
          </a:xfrm>
          <a:prstGeom prst="rect">
            <a:avLst/>
          </a:prstGeom>
          <a:noFill/>
        </p:spPr>
        <p:txBody>
          <a:bodyPr wrap="none" rtlCol="0">
            <a:spAutoFit/>
          </a:bodyPr>
          <a:lstStyle/>
          <a:p>
            <a:r>
              <a:rPr lang="en-US" b="1" dirty="0">
                <a:solidFill>
                  <a:srgbClr val="FF0000"/>
                </a:solidFill>
              </a:rPr>
              <a:t>28 ATP</a:t>
            </a:r>
          </a:p>
        </p:txBody>
      </p:sp>
      <p:sp>
        <p:nvSpPr>
          <p:cNvPr id="25" name="TextBox 24"/>
          <p:cNvSpPr txBox="1"/>
          <p:nvPr/>
        </p:nvSpPr>
        <p:spPr>
          <a:xfrm>
            <a:off x="7086600" y="2590800"/>
            <a:ext cx="1234633" cy="307777"/>
          </a:xfrm>
          <a:prstGeom prst="rect">
            <a:avLst/>
          </a:prstGeom>
          <a:noFill/>
        </p:spPr>
        <p:txBody>
          <a:bodyPr wrap="none" rtlCol="0">
            <a:spAutoFit/>
          </a:bodyPr>
          <a:lstStyle/>
          <a:p>
            <a:r>
              <a:rPr lang="en-US" sz="1400" b="1" dirty="0"/>
              <a:t>Inside the Cell</a:t>
            </a:r>
          </a:p>
        </p:txBody>
      </p:sp>
      <p:sp>
        <p:nvSpPr>
          <p:cNvPr id="17" name="Rectangle 16"/>
          <p:cNvSpPr/>
          <p:nvPr/>
        </p:nvSpPr>
        <p:spPr>
          <a:xfrm>
            <a:off x="7391400" y="6324600"/>
            <a:ext cx="131318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Nancy Buckley </a:t>
            </a:r>
          </a:p>
        </p:txBody>
      </p:sp>
      <p:sp>
        <p:nvSpPr>
          <p:cNvPr id="24" name="TextBox 23"/>
          <p:cNvSpPr txBox="1"/>
          <p:nvPr/>
        </p:nvSpPr>
        <p:spPr>
          <a:xfrm>
            <a:off x="3772666" y="955048"/>
            <a:ext cx="2057400" cy="369332"/>
          </a:xfrm>
          <a:prstGeom prst="rect">
            <a:avLst/>
          </a:prstGeom>
          <a:solidFill>
            <a:schemeClr val="bg1"/>
          </a:solidFill>
          <a:ln>
            <a:solidFill>
              <a:schemeClr val="accent1"/>
            </a:solidFill>
          </a:ln>
        </p:spPr>
        <p:txBody>
          <a:bodyPr wrap="square" rtlCol="0">
            <a:spAutoFit/>
          </a:bodyPr>
          <a:lstStyle/>
          <a:p>
            <a:pPr algn="ctr"/>
            <a:r>
              <a:rPr lang="en-US" b="1" dirty="0"/>
              <a:t>PLANT CELL</a:t>
            </a:r>
          </a:p>
        </p:txBody>
      </p:sp>
      <p:pic>
        <p:nvPicPr>
          <p:cNvPr id="42" name="Content Placeholder 3">
            <a:extLst>
              <a:ext uri="{FF2B5EF4-FFF2-40B4-BE49-F238E27FC236}">
                <a16:creationId xmlns:a16="http://schemas.microsoft.com/office/drawing/2014/main" id="{076A1164-941E-45DE-BF40-E2BEC8F3B73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719" y="1002741"/>
            <a:ext cx="1671060" cy="1048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Oval 48">
            <a:extLst>
              <a:ext uri="{FF2B5EF4-FFF2-40B4-BE49-F238E27FC236}">
                <a16:creationId xmlns:a16="http://schemas.microsoft.com/office/drawing/2014/main" id="{B5813676-071E-4A45-9B1B-3E5DAE1C666B}"/>
              </a:ext>
            </a:extLst>
          </p:cNvPr>
          <p:cNvSpPr/>
          <p:nvPr/>
        </p:nvSpPr>
        <p:spPr>
          <a:xfrm>
            <a:off x="3539852" y="1476780"/>
            <a:ext cx="2056273" cy="78048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Chloroplast</a:t>
            </a:r>
          </a:p>
        </p:txBody>
      </p:sp>
      <p:cxnSp>
        <p:nvCxnSpPr>
          <p:cNvPr id="50" name="Straight Arrow Connector 49">
            <a:extLst>
              <a:ext uri="{FF2B5EF4-FFF2-40B4-BE49-F238E27FC236}">
                <a16:creationId xmlns:a16="http://schemas.microsoft.com/office/drawing/2014/main" id="{D1AA5DEF-35F7-423C-999F-CFE7927A9694}"/>
              </a:ext>
            </a:extLst>
          </p:cNvPr>
          <p:cNvCxnSpPr>
            <a:cxnSpLocks/>
            <a:endCxn id="8" idx="3"/>
          </p:cNvCxnSpPr>
          <p:nvPr/>
        </p:nvCxnSpPr>
        <p:spPr>
          <a:xfrm flipH="1">
            <a:off x="3068122" y="1954768"/>
            <a:ext cx="353404" cy="662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87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7A5B81-2DDC-4E78-8D39-53A34E95026C}"/>
              </a:ext>
            </a:extLst>
          </p:cNvPr>
          <p:cNvPicPr/>
          <p:nvPr/>
        </p:nvPicPr>
        <p:blipFill>
          <a:blip r:embed="rId3" cstate="print"/>
          <a:stretch>
            <a:fillRect/>
          </a:stretch>
        </p:blipFill>
        <p:spPr>
          <a:xfrm>
            <a:off x="304800" y="1572099"/>
            <a:ext cx="4191000" cy="3143250"/>
          </a:xfrm>
          <a:prstGeom prst="rect">
            <a:avLst/>
          </a:prstGeom>
          <a:ln>
            <a:solidFill>
              <a:schemeClr val="accent1"/>
            </a:solidFill>
          </a:ln>
        </p:spPr>
      </p:pic>
      <p:sp>
        <p:nvSpPr>
          <p:cNvPr id="10" name="Title 1">
            <a:extLst>
              <a:ext uri="{FF2B5EF4-FFF2-40B4-BE49-F238E27FC236}">
                <a16:creationId xmlns:a16="http://schemas.microsoft.com/office/drawing/2014/main" id="{4BBA71A5-63D2-4818-914F-8ADFDAECCB2B}"/>
              </a:ext>
            </a:extLst>
          </p:cNvPr>
          <p:cNvSpPr>
            <a:spLocks noGrp="1"/>
          </p:cNvSpPr>
          <p:nvPr>
            <p:ph type="title"/>
          </p:nvPr>
        </p:nvSpPr>
        <p:spPr>
          <a:xfrm>
            <a:off x="381000" y="457200"/>
            <a:ext cx="8229600" cy="990600"/>
          </a:xfrm>
        </p:spPr>
        <p:txBody>
          <a:bodyPr>
            <a:normAutofit/>
          </a:bodyPr>
          <a:lstStyle/>
          <a:p>
            <a:r>
              <a:rPr lang="en-US" dirty="0"/>
              <a:t>Cellular Respiration in Plants and Animals</a:t>
            </a:r>
          </a:p>
        </p:txBody>
      </p:sp>
      <p:sp>
        <p:nvSpPr>
          <p:cNvPr id="11" name="TextBox 10">
            <a:extLst>
              <a:ext uri="{FF2B5EF4-FFF2-40B4-BE49-F238E27FC236}">
                <a16:creationId xmlns:a16="http://schemas.microsoft.com/office/drawing/2014/main" id="{DAA1E992-D9BE-41EE-97E4-08651A9EE01A}"/>
              </a:ext>
            </a:extLst>
          </p:cNvPr>
          <p:cNvSpPr txBox="1"/>
          <p:nvPr/>
        </p:nvSpPr>
        <p:spPr>
          <a:xfrm>
            <a:off x="7391400" y="6101644"/>
            <a:ext cx="1371600" cy="33855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Nancy Buckley </a:t>
            </a:r>
          </a:p>
          <a:p>
            <a:endParaRPr lang="en-US" sz="800" dirty="0"/>
          </a:p>
        </p:txBody>
      </p:sp>
      <p:pic>
        <p:nvPicPr>
          <p:cNvPr id="12" name="Picture 11">
            <a:extLst>
              <a:ext uri="{FF2B5EF4-FFF2-40B4-BE49-F238E27FC236}">
                <a16:creationId xmlns:a16="http://schemas.microsoft.com/office/drawing/2014/main" id="{5E9E078B-02E1-4EE9-9086-ACAF2B50EB89}"/>
              </a:ext>
            </a:extLst>
          </p:cNvPr>
          <p:cNvPicPr/>
          <p:nvPr/>
        </p:nvPicPr>
        <p:blipFill>
          <a:blip r:embed="rId4" cstate="print"/>
          <a:stretch>
            <a:fillRect/>
          </a:stretch>
        </p:blipFill>
        <p:spPr>
          <a:xfrm>
            <a:off x="4648200" y="2946522"/>
            <a:ext cx="4191496" cy="3143250"/>
          </a:xfrm>
          <a:prstGeom prst="rect">
            <a:avLst/>
          </a:prstGeom>
          <a:ln>
            <a:solidFill>
              <a:schemeClr val="bg1">
                <a:lumMod val="75000"/>
              </a:schemeClr>
            </a:solidFill>
          </a:ln>
        </p:spPr>
      </p:pic>
    </p:spTree>
    <p:extLst>
      <p:ext uri="{BB962C8B-B14F-4D97-AF65-F5344CB8AC3E}">
        <p14:creationId xmlns:p14="http://schemas.microsoft.com/office/powerpoint/2010/main" val="1054426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br>
              <a:rPr lang="en-US" sz="3600" dirty="0"/>
            </a:br>
            <a:r>
              <a:rPr lang="en-US" dirty="0"/>
              <a:t>Reflect: Content Deepening Focus Question</a:t>
            </a:r>
            <a:br>
              <a:rPr lang="en-US" sz="3600" dirty="0"/>
            </a:br>
            <a:endParaRPr lang="en-US" sz="3600" dirty="0"/>
          </a:p>
        </p:txBody>
      </p:sp>
      <p:sp>
        <p:nvSpPr>
          <p:cNvPr id="3" name="Content Placeholder 2"/>
          <p:cNvSpPr>
            <a:spLocks noGrp="1"/>
          </p:cNvSpPr>
          <p:nvPr>
            <p:ph idx="1"/>
          </p:nvPr>
        </p:nvSpPr>
        <p:spPr>
          <a:xfrm>
            <a:off x="609600" y="1905000"/>
            <a:ext cx="8229600" cy="4114800"/>
          </a:xfrm>
        </p:spPr>
        <p:txBody>
          <a:bodyPr/>
          <a:lstStyle/>
          <a:p>
            <a:pPr marL="0" lvl="1" indent="0">
              <a:spcBef>
                <a:spcPts val="0"/>
              </a:spcBef>
              <a:spcAft>
                <a:spcPts val="2400"/>
              </a:spcAft>
              <a:buClrTx/>
              <a:buNone/>
            </a:pPr>
            <a:r>
              <a:rPr lang="en-US" sz="3200" dirty="0"/>
              <a:t>What happens to the food (glucose) and oxygen that plants make during photosynthesis?</a:t>
            </a:r>
          </a:p>
        </p:txBody>
      </p:sp>
    </p:spTree>
    <p:extLst>
      <p:ext uri="{BB962C8B-B14F-4D97-AF65-F5344CB8AC3E}">
        <p14:creationId xmlns:p14="http://schemas.microsoft.com/office/powerpoint/2010/main" val="360162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Content Deepening Homework</a:t>
            </a:r>
          </a:p>
        </p:txBody>
      </p:sp>
      <p:sp>
        <p:nvSpPr>
          <p:cNvPr id="3" name="Content Placeholder 2"/>
          <p:cNvSpPr>
            <a:spLocks noGrp="1"/>
          </p:cNvSpPr>
          <p:nvPr>
            <p:ph idx="1"/>
          </p:nvPr>
        </p:nvSpPr>
        <p:spPr>
          <a:xfrm>
            <a:off x="762000" y="1371600"/>
            <a:ext cx="8001000" cy="4953000"/>
          </a:xfrm>
        </p:spPr>
        <p:txBody>
          <a:bodyPr/>
          <a:lstStyle/>
          <a:p>
            <a:pPr marL="0" indent="0">
              <a:buNone/>
            </a:pPr>
            <a:r>
              <a:rPr lang="en-US" sz="3000" dirty="0"/>
              <a:t>Read sections 4 (The Needs of Living Things) and 5.3 (Cellular Respiration) in the Plants and Animals Content Background Document. </a:t>
            </a:r>
          </a:p>
          <a:p>
            <a:pPr marL="0" indent="0">
              <a:spcBef>
                <a:spcPts val="1200"/>
              </a:spcBef>
              <a:buNone/>
            </a:pPr>
            <a:r>
              <a:rPr lang="en-US" sz="3000" b="1" dirty="0"/>
              <a:t>Questions to think about: </a:t>
            </a:r>
          </a:p>
          <a:p>
            <a:pPr marL="731520" indent="-365760">
              <a:spcBef>
                <a:spcPts val="600"/>
              </a:spcBef>
            </a:pPr>
            <a:r>
              <a:rPr lang="en-US" sz="3000" dirty="0"/>
              <a:t>What new ideas does the reading contribute to your understanding of the needs of plants and animals and cellular respiration? </a:t>
            </a:r>
          </a:p>
          <a:p>
            <a:pPr marL="731520" indent="-365760">
              <a:spcBef>
                <a:spcPts val="600"/>
              </a:spcBef>
            </a:pPr>
            <a:r>
              <a:rPr lang="en-US" sz="3000" dirty="0"/>
              <a:t>Does it clarify anything we talked about today? </a:t>
            </a:r>
          </a:p>
          <a:p>
            <a:pPr marL="731520" indent="-365760">
              <a:spcBef>
                <a:spcPts val="600"/>
              </a:spcBef>
            </a:pPr>
            <a:r>
              <a:rPr lang="en-US" sz="3000" dirty="0"/>
              <a:t>Does it raise any new questions?</a:t>
            </a:r>
          </a:p>
        </p:txBody>
      </p:sp>
    </p:spTree>
    <p:extLst>
      <p:ext uri="{BB962C8B-B14F-4D97-AF65-F5344CB8AC3E}">
        <p14:creationId xmlns:p14="http://schemas.microsoft.com/office/powerpoint/2010/main" val="377596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81968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06624"/>
          </a:xfrm>
        </p:spPr>
        <p:txBody>
          <a:bodyPr/>
          <a:lstStyle/>
          <a:p>
            <a:r>
              <a:rPr lang="en-US" dirty="0"/>
              <a:t>Summarizing Today’s Work</a:t>
            </a:r>
          </a:p>
        </p:txBody>
      </p:sp>
      <p:sp>
        <p:nvSpPr>
          <p:cNvPr id="3" name="Content Placeholder 2"/>
          <p:cNvSpPr>
            <a:spLocks noGrp="1"/>
          </p:cNvSpPr>
          <p:nvPr>
            <p:ph idx="1"/>
          </p:nvPr>
        </p:nvSpPr>
        <p:spPr>
          <a:xfrm>
            <a:off x="457200" y="1371600"/>
            <a:ext cx="8534400" cy="5334000"/>
          </a:xfrm>
        </p:spPr>
        <p:txBody>
          <a:bodyPr/>
          <a:lstStyle/>
          <a:p>
            <a:pPr marL="365760" indent="-365760">
              <a:spcBef>
                <a:spcPts val="0"/>
              </a:spcBef>
              <a:buAutoNum type="arabicPeriod"/>
            </a:pPr>
            <a:r>
              <a:rPr lang="en-US" sz="2800" dirty="0"/>
              <a:t>Think about the Science Content Storyline Lens strategies we’ve studied so far:</a:t>
            </a:r>
          </a:p>
          <a:p>
            <a:pPr marL="365760" indent="-365760">
              <a:spcBef>
                <a:spcPts val="23000"/>
              </a:spcBef>
              <a:buFont typeface="+mj-lt"/>
              <a:buAutoNum type="arabicPeriod" startAt="2"/>
            </a:pPr>
            <a:r>
              <a:rPr lang="en-US" sz="2800" dirty="0"/>
              <a:t>Think about your science-content-learning work today.</a:t>
            </a:r>
          </a:p>
          <a:p>
            <a:pPr marL="365760" indent="-365760">
              <a:buAutoNum type="arabicPeriod" startAt="2"/>
            </a:pPr>
            <a:r>
              <a:rPr lang="en-US" sz="2800" b="1" dirty="0"/>
              <a:t>Reflect: </a:t>
            </a:r>
            <a:r>
              <a:rPr lang="en-US" sz="2800" dirty="0"/>
              <a:t>What ideas or questions do you want to remember from today and refer back to? </a:t>
            </a:r>
          </a:p>
        </p:txBody>
      </p:sp>
      <p:sp>
        <p:nvSpPr>
          <p:cNvPr id="5" name="Content Placeholder 3"/>
          <p:cNvSpPr txBox="1">
            <a:spLocks/>
          </p:cNvSpPr>
          <p:nvPr/>
        </p:nvSpPr>
        <p:spPr bwMode="auto">
          <a:xfrm>
            <a:off x="533400" y="2438400"/>
            <a:ext cx="8229600" cy="2603790"/>
          </a:xfrm>
          <a:prstGeom prst="rect">
            <a:avLst/>
          </a:prstGeom>
          <a:noFill/>
          <a:ln w="47625">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A—Identify one main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B—Set the purpose with a focus question or goal statement.</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C—Select activities that are matched to the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tab pos="338138" algn="l"/>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D—Select content representations and models matched to the learning goal and engage students in their use.</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I—Summarize key science ideas.</a:t>
            </a:r>
          </a:p>
        </p:txBody>
      </p:sp>
    </p:spTree>
    <p:extLst>
      <p:ext uri="{BB962C8B-B14F-4D97-AF65-F5344CB8AC3E}">
        <p14:creationId xmlns:p14="http://schemas.microsoft.com/office/powerpoint/2010/main" val="4218116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r>
              <a:rPr lang="en-US" dirty="0"/>
              <a:t>Homework</a:t>
            </a:r>
          </a:p>
        </p:txBody>
      </p:sp>
      <p:sp>
        <p:nvSpPr>
          <p:cNvPr id="84994" name="Content Placeholder 2"/>
          <p:cNvSpPr>
            <a:spLocks noGrp="1"/>
          </p:cNvSpPr>
          <p:nvPr>
            <p:ph idx="1"/>
          </p:nvPr>
        </p:nvSpPr>
        <p:spPr>
          <a:xfrm>
            <a:off x="457200" y="1447800"/>
            <a:ext cx="8229600" cy="4876800"/>
          </a:xfrm>
        </p:spPr>
        <p:txBody>
          <a:bodyPr/>
          <a:lstStyle/>
          <a:p>
            <a:pPr marL="365760" indent="-365760">
              <a:spcBef>
                <a:spcPts val="600"/>
              </a:spcBef>
              <a:spcAft>
                <a:spcPts val="600"/>
              </a:spcAft>
            </a:pPr>
            <a:r>
              <a:rPr lang="en-US" sz="3200" dirty="0"/>
              <a:t>Read about SCSL strategies F, G, and H in the </a:t>
            </a:r>
            <a:r>
              <a:rPr lang="en-US" sz="3200" dirty="0" err="1"/>
              <a:t>STeLLA</a:t>
            </a:r>
            <a:r>
              <a:rPr lang="en-US" sz="3200" dirty="0"/>
              <a:t> strategies booklet and complete the </a:t>
            </a:r>
            <a:br>
              <a:rPr lang="en-US" sz="3200" dirty="0"/>
            </a:br>
            <a:r>
              <a:rPr lang="en-US" sz="3200" dirty="0"/>
              <a:t>Z-fold summary chart for these strategies.</a:t>
            </a:r>
          </a:p>
          <a:p>
            <a:pPr marL="365760" indent="-365760">
              <a:spcBef>
                <a:spcPts val="600"/>
              </a:spcBef>
              <a:spcAft>
                <a:spcPts val="600"/>
              </a:spcAft>
            </a:pPr>
            <a:r>
              <a:rPr lang="en-US" sz="3200" dirty="0"/>
              <a:t>Be ready to share your assigned lesson in the P&amp;A lesson series. </a:t>
            </a:r>
          </a:p>
          <a:p>
            <a:pPr marL="365760" indent="-365760">
              <a:spcBef>
                <a:spcPts val="600"/>
              </a:spcBef>
              <a:spcAft>
                <a:spcPts val="600"/>
              </a:spcAft>
            </a:pPr>
            <a:r>
              <a:rPr lang="en-US" sz="3200" dirty="0"/>
              <a:t>Bring your calendar for the academic year so we can schedule the dates for our school-year study-group meetings!  </a:t>
            </a:r>
          </a:p>
          <a:p>
            <a:endParaRPr lang="en-US" sz="28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2296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381000"/>
            <a:ext cx="8153400" cy="990600"/>
          </a:xfrm>
        </p:spPr>
        <p:txBody>
          <a:bodyPr>
            <a:normAutofit/>
          </a:bodyPr>
          <a:lstStyle/>
          <a:p>
            <a:r>
              <a:rPr lang="en-US" sz="3700"/>
              <a:t>Reflections on </a:t>
            </a:r>
            <a:r>
              <a:rPr lang="en-US" sz="3700" dirty="0"/>
              <a:t>Today’s Session </a:t>
            </a:r>
          </a:p>
        </p:txBody>
      </p:sp>
      <p:sp>
        <p:nvSpPr>
          <p:cNvPr id="18435" name="Rectangle 3"/>
          <p:cNvSpPr>
            <a:spLocks noGrp="1" noChangeArrowheads="1"/>
          </p:cNvSpPr>
          <p:nvPr>
            <p:ph idx="1"/>
          </p:nvPr>
        </p:nvSpPr>
        <p:spPr>
          <a:xfrm>
            <a:off x="533400" y="1295400"/>
            <a:ext cx="8153400" cy="5257800"/>
          </a:xfrm>
        </p:spPr>
        <p:txBody>
          <a:bodyPr>
            <a:noAutofit/>
          </a:bodyPr>
          <a:lstStyle/>
          <a:p>
            <a:pPr marL="365760" indent="-365760">
              <a:spcBef>
                <a:spcPts val="600"/>
              </a:spcBef>
            </a:pPr>
            <a:r>
              <a:rPr lang="en-US" sz="3000" dirty="0"/>
              <a:t>What are your reactions to the strategy of selecting content representations and models that are matched to the lesson’s main learning goal? </a:t>
            </a:r>
          </a:p>
          <a:p>
            <a:pPr marL="365760" indent="-365760">
              <a:spcBef>
                <a:spcPts val="600"/>
              </a:spcBef>
            </a:pPr>
            <a:r>
              <a:rPr lang="en-US" sz="3000" dirty="0"/>
              <a:t>What is something new you’ve learned about plants and animals? Did your content-representation analyses support this learning in any way? </a:t>
            </a:r>
          </a:p>
          <a:p>
            <a:pPr marL="365760" indent="-365760">
              <a:spcBef>
                <a:spcPts val="600"/>
              </a:spcBef>
            </a:pPr>
            <a:r>
              <a:rPr lang="en-US" sz="3000" dirty="0"/>
              <a:t>Provide feedback about today’s session and the PD program so far (likes, dislikes, questions, concerns, and suggestions).</a:t>
            </a:r>
          </a:p>
          <a:p>
            <a:endParaRPr lang="en-US" sz="2800" dirty="0"/>
          </a:p>
          <a:p>
            <a:pPr marL="0" indent="0">
              <a:buNone/>
            </a:pPr>
            <a:endParaRPr lang="en-US" sz="2400" dirty="0"/>
          </a:p>
        </p:txBody>
      </p:sp>
    </p:spTree>
    <p:extLst>
      <p:ext uri="{BB962C8B-B14F-4D97-AF65-F5344CB8AC3E}">
        <p14:creationId xmlns:p14="http://schemas.microsoft.com/office/powerpoint/2010/main" val="1999702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381000"/>
            <a:ext cx="8229600" cy="990600"/>
          </a:xfrm>
        </p:spPr>
        <p:txBody>
          <a:bodyPr/>
          <a:lstStyle/>
          <a:p>
            <a:r>
              <a:rPr lang="en-US" dirty="0"/>
              <a:t>Today’s Focus Questions</a:t>
            </a:r>
          </a:p>
        </p:txBody>
      </p:sp>
      <p:sp>
        <p:nvSpPr>
          <p:cNvPr id="7171" name="Rectangle 3"/>
          <p:cNvSpPr>
            <a:spLocks noGrp="1" noChangeArrowheads="1"/>
          </p:cNvSpPr>
          <p:nvPr>
            <p:ph idx="1"/>
          </p:nvPr>
        </p:nvSpPr>
        <p:spPr>
          <a:xfrm>
            <a:off x="609600" y="1371600"/>
            <a:ext cx="7924800" cy="4953000"/>
          </a:xfrm>
        </p:spPr>
        <p:txBody>
          <a:bodyPr>
            <a:noAutofit/>
          </a:bodyPr>
          <a:lstStyle/>
          <a:p>
            <a:pPr marL="365760" indent="-365760">
              <a:spcBef>
                <a:spcPts val="1200"/>
              </a:spcBef>
            </a:pPr>
            <a:r>
              <a:rPr lang="en-US" sz="3200" dirty="0"/>
              <a:t>How do you know when a content representation is appropriate and matched to the main learning goal?</a:t>
            </a:r>
          </a:p>
          <a:p>
            <a:pPr marL="365760" indent="-365760">
              <a:spcBef>
                <a:spcPts val="1200"/>
              </a:spcBef>
            </a:pPr>
            <a:r>
              <a:rPr lang="en-US" sz="3200" dirty="0"/>
              <a:t>How can we engage students in using content representations and models in meaningful ways?</a:t>
            </a:r>
          </a:p>
          <a:p>
            <a:pPr marL="365760" indent="-365760">
              <a:spcBef>
                <a:spcPts val="1200"/>
              </a:spcBef>
            </a:pPr>
            <a:r>
              <a:rPr lang="en-US" sz="3200" dirty="0"/>
              <a:t>What happens to the food (glucose) and oxygen that plants make during photosynthesis?</a:t>
            </a:r>
          </a:p>
        </p:txBody>
      </p:sp>
    </p:spTree>
    <p:extLst>
      <p:ext uri="{BB962C8B-B14F-4D97-AF65-F5344CB8AC3E}">
        <p14:creationId xmlns:p14="http://schemas.microsoft.com/office/powerpoint/2010/main" val="20613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FC841-44F4-4331-9979-C159E7170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37254"/>
            <a:ext cx="5868219" cy="6420746"/>
          </a:xfrm>
          <a:prstGeom prst="rect">
            <a:avLst/>
          </a:prstGeom>
        </p:spPr>
      </p:pic>
      <p:sp>
        <p:nvSpPr>
          <p:cNvPr id="5" name="Rectangle 6"/>
          <p:cNvSpPr>
            <a:spLocks noChangeArrowheads="1"/>
          </p:cNvSpPr>
          <p:nvPr/>
        </p:nvSpPr>
        <p:spPr bwMode="auto">
          <a:xfrm>
            <a:off x="4571999" y="3962400"/>
            <a:ext cx="2743201" cy="533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 </a:t>
            </a:r>
          </a:p>
        </p:txBody>
      </p:sp>
      <p:sp>
        <p:nvSpPr>
          <p:cNvPr id="3" name="Content Placeholder 2"/>
          <p:cNvSpPr>
            <a:spLocks noGrp="1"/>
          </p:cNvSpPr>
          <p:nvPr>
            <p:ph idx="1"/>
          </p:nvPr>
        </p:nvSpPr>
        <p:spPr>
          <a:xfrm>
            <a:off x="609600" y="1600200"/>
            <a:ext cx="8229600" cy="4876800"/>
          </a:xfrm>
        </p:spPr>
        <p:txBody>
          <a:bodyPr/>
          <a:lstStyle/>
          <a:p>
            <a:pPr marL="0" indent="0">
              <a:buNone/>
            </a:pPr>
            <a:r>
              <a:rPr lang="en-US" sz="3200" dirty="0"/>
              <a:t>How do you know when a content representation is appropriate and matched </a:t>
            </a:r>
            <a:br>
              <a:rPr lang="en-US" sz="3200" dirty="0"/>
            </a:br>
            <a:r>
              <a:rPr lang="en-US" sz="3200" dirty="0"/>
              <a:t>to the main learning goal?</a:t>
            </a:r>
          </a:p>
          <a:p>
            <a:endParaRPr lang="en-US" dirty="0"/>
          </a:p>
        </p:txBody>
      </p:sp>
    </p:spTree>
    <p:extLst>
      <p:ext uri="{BB962C8B-B14F-4D97-AF65-F5344CB8AC3E}">
        <p14:creationId xmlns:p14="http://schemas.microsoft.com/office/powerpoint/2010/main" val="3212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533400"/>
            <a:ext cx="8153400" cy="990600"/>
          </a:xfrm>
        </p:spPr>
        <p:txBody>
          <a:bodyPr>
            <a:normAutofit/>
          </a:bodyPr>
          <a:lstStyle/>
          <a:p>
            <a:r>
              <a:rPr lang="en-US" sz="3800" dirty="0"/>
              <a:t>SCSL Strategy D: Purpose and Key Features</a:t>
            </a:r>
          </a:p>
        </p:txBody>
      </p:sp>
      <p:sp>
        <p:nvSpPr>
          <p:cNvPr id="29699" name="Content Placeholder 2"/>
          <p:cNvSpPr>
            <a:spLocks noGrp="1"/>
          </p:cNvSpPr>
          <p:nvPr>
            <p:ph idx="1"/>
          </p:nvPr>
        </p:nvSpPr>
        <p:spPr>
          <a:xfrm>
            <a:off x="533400" y="1600200"/>
            <a:ext cx="8153400" cy="4876800"/>
          </a:xfrm>
        </p:spPr>
        <p:txBody>
          <a:bodyPr>
            <a:normAutofit/>
          </a:bodyPr>
          <a:lstStyle/>
          <a:p>
            <a:pPr marL="0" lvl="1" indent="0">
              <a:spcBef>
                <a:spcPts val="0"/>
              </a:spcBef>
              <a:buNone/>
            </a:pPr>
            <a:r>
              <a:rPr lang="en-US" sz="3200" dirty="0"/>
              <a:t>What are the purpose and key features of this strategy? </a:t>
            </a:r>
          </a:p>
          <a:p>
            <a:pPr marL="0" lvl="1" indent="0">
              <a:spcBef>
                <a:spcPts val="2400"/>
              </a:spcBef>
              <a:buNone/>
            </a:pPr>
            <a:r>
              <a:rPr lang="en-US" sz="3200" dirty="0"/>
              <a:t>Cite ideas and examples from the </a:t>
            </a:r>
            <a:r>
              <a:rPr lang="en-US" sz="3200" dirty="0" err="1"/>
              <a:t>STeLLA</a:t>
            </a:r>
            <a:r>
              <a:rPr lang="en-US" sz="3200" dirty="0"/>
              <a:t> strategies booklet and your SCSL Z-fold summary chart. </a:t>
            </a:r>
          </a:p>
          <a:p>
            <a:pPr marL="0" lvl="1" indent="0">
              <a:spcBef>
                <a:spcPts val="0"/>
              </a:spcBef>
              <a:buNone/>
            </a:pPr>
            <a:endParaRPr lang="en-US" sz="3200" dirty="0"/>
          </a:p>
          <a:p>
            <a:endParaRPr lang="en-US" dirty="0"/>
          </a:p>
          <a:p>
            <a:pPr marL="274637" lvl="1"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731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11368</TotalTime>
  <Words>8231</Words>
  <Application>Microsoft Office PowerPoint</Application>
  <PresentationFormat>On-screen Show (4:3)</PresentationFormat>
  <Paragraphs>854</Paragraphs>
  <Slides>54</Slides>
  <Notes>54</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Lucida Sans Unicode</vt:lpstr>
      <vt:lpstr>Symbol</vt:lpstr>
      <vt:lpstr>Clarity</vt:lpstr>
      <vt:lpstr>RESPeCT Template</vt:lpstr>
      <vt:lpstr>RESPeCT PD pROGRAM</vt:lpstr>
      <vt:lpstr>Agenda for Day 7</vt:lpstr>
      <vt:lpstr>Trends in Reflections</vt:lpstr>
      <vt:lpstr> Norms for Working Together: The Basics </vt:lpstr>
      <vt:lpstr> Norms for Working Together: The Heart  </vt:lpstr>
      <vt:lpstr>Today’s Focus Questions</vt:lpstr>
      <vt:lpstr>PowerPoint Presentation</vt:lpstr>
      <vt:lpstr>Lesson Analysis: Focus Question 1 </vt:lpstr>
      <vt:lpstr>SCSL Strategy D: Purpose and Key Features</vt:lpstr>
      <vt:lpstr>Strategy D: Discussion Questions</vt:lpstr>
      <vt:lpstr>Analysis Guide for Strategy D</vt:lpstr>
      <vt:lpstr>Content Representation 1: Leaf Diagram of Photosynthesis</vt:lpstr>
      <vt:lpstr>Content Representation 1: Leaf Diagram of Photosynthesis</vt:lpstr>
      <vt:lpstr>Does Content Representation 1 Match the Main Learning Goal? </vt:lpstr>
      <vt:lpstr>Content Representation 2: Photosynthesis Role-Play</vt:lpstr>
      <vt:lpstr>Content Representation 2: Photosynthesis Role-Play</vt:lpstr>
      <vt:lpstr>Does Content Representation 2 Match the Main Learning Goal? </vt:lpstr>
      <vt:lpstr>Content Representation 3: Mixing-Bowl Analogy</vt:lpstr>
      <vt:lpstr>Content Representation 3: Mixing-Bowl Analogy</vt:lpstr>
      <vt:lpstr>Does Content Representation 3 Match the Main Learning Goal? </vt:lpstr>
      <vt:lpstr>Lesson Analysis: Focus Question 2</vt:lpstr>
      <vt:lpstr>Lesson Analysis 1: Strategy D</vt:lpstr>
      <vt:lpstr>Lesson Analysis 1: Strategy D</vt:lpstr>
      <vt:lpstr>Lesson Analysis 2: Strategy D</vt:lpstr>
      <vt:lpstr>Lesson Analysis 2: Strategy D</vt:lpstr>
      <vt:lpstr>Strategy D: Synthesize and Summarize</vt:lpstr>
      <vt:lpstr>Plants and animals</vt:lpstr>
      <vt:lpstr>Content Deepening Homework</vt:lpstr>
      <vt:lpstr>Review: What Do Plants Need?</vt:lpstr>
      <vt:lpstr>Where Does Photosynthesis Happen?</vt:lpstr>
      <vt:lpstr>Can Seeds Grow in the Dark?</vt:lpstr>
      <vt:lpstr>Chemical Reactions in Photosynthesis</vt:lpstr>
      <vt:lpstr>Trace the Hydrogen, Carbon, and  Oxygen Atoms</vt:lpstr>
      <vt:lpstr>Create Your Own Content Representation!</vt:lpstr>
      <vt:lpstr> Content Deepening Focus Question </vt:lpstr>
      <vt:lpstr>What Do Humans Do with the Food and Oxygen Plants Make?</vt:lpstr>
      <vt:lpstr>What Happens to the Food We Eat?</vt:lpstr>
      <vt:lpstr>How Does Food Get to Every Cell?</vt:lpstr>
      <vt:lpstr>What Happens to the Oxygen We Breathe?</vt:lpstr>
      <vt:lpstr>How Does Oxygen Get to Every Cell? </vt:lpstr>
      <vt:lpstr>How Do Food and Oxygen Get to Your Thumb Cells?</vt:lpstr>
      <vt:lpstr>What Happens in the Cells? </vt:lpstr>
      <vt:lpstr>Cellular Respiration</vt:lpstr>
      <vt:lpstr>Cellular Respiration</vt:lpstr>
      <vt:lpstr>What about Plants?</vt:lpstr>
      <vt:lpstr>What Plants Do with the Food They Make</vt:lpstr>
      <vt:lpstr>Cellular Respiration in Plants and Animals</vt:lpstr>
      <vt:lpstr> Reflect: Content Deepening Focus Question </vt:lpstr>
      <vt:lpstr>Content Deepening Homework</vt:lpstr>
      <vt:lpstr>Summarizing Today’s Work</vt:lpstr>
      <vt:lpstr>Homework</vt:lpstr>
      <vt:lpstr>Reflections on Today’s Session </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777</cp:revision>
  <cp:lastPrinted>2014-06-15T14:17:59Z</cp:lastPrinted>
  <dcterms:created xsi:type="dcterms:W3CDTF">2014-06-10T18:20:14Z</dcterms:created>
  <dcterms:modified xsi:type="dcterms:W3CDTF">2020-01-06T17:57:07Z</dcterms:modified>
</cp:coreProperties>
</file>