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9"/>
  </p:notesMasterIdLst>
  <p:handoutMasterIdLst>
    <p:handoutMasterId r:id="rId70"/>
  </p:handoutMasterIdLst>
  <p:sldIdLst>
    <p:sldId id="299" r:id="rId3"/>
    <p:sldId id="409" r:id="rId4"/>
    <p:sldId id="410" r:id="rId5"/>
    <p:sldId id="411" r:id="rId6"/>
    <p:sldId id="412" r:id="rId7"/>
    <p:sldId id="437" r:id="rId8"/>
    <p:sldId id="413" r:id="rId9"/>
    <p:sldId id="414" r:id="rId10"/>
    <p:sldId id="415" r:id="rId11"/>
    <p:sldId id="416" r:id="rId12"/>
    <p:sldId id="418" r:id="rId13"/>
    <p:sldId id="419" r:id="rId14"/>
    <p:sldId id="436" r:id="rId15"/>
    <p:sldId id="420" r:id="rId16"/>
    <p:sldId id="421" r:id="rId17"/>
    <p:sldId id="493" r:id="rId18"/>
    <p:sldId id="423" r:id="rId19"/>
    <p:sldId id="424" r:id="rId20"/>
    <p:sldId id="425" r:id="rId21"/>
    <p:sldId id="381" r:id="rId22"/>
    <p:sldId id="464" r:id="rId23"/>
    <p:sldId id="456" r:id="rId24"/>
    <p:sldId id="458" r:id="rId25"/>
    <p:sldId id="494" r:id="rId26"/>
    <p:sldId id="455" r:id="rId27"/>
    <p:sldId id="495" r:id="rId28"/>
    <p:sldId id="444" r:id="rId29"/>
    <p:sldId id="496" r:id="rId30"/>
    <p:sldId id="474" r:id="rId31"/>
    <p:sldId id="497" r:id="rId32"/>
    <p:sldId id="498" r:id="rId33"/>
    <p:sldId id="500" r:id="rId34"/>
    <p:sldId id="395" r:id="rId35"/>
    <p:sldId id="468" r:id="rId36"/>
    <p:sldId id="399" r:id="rId37"/>
    <p:sldId id="499" r:id="rId38"/>
    <p:sldId id="403" r:id="rId39"/>
    <p:sldId id="404" r:id="rId40"/>
    <p:sldId id="405" r:id="rId41"/>
    <p:sldId id="407" r:id="rId42"/>
    <p:sldId id="408" r:id="rId43"/>
    <p:sldId id="475" r:id="rId44"/>
    <p:sldId id="476" r:id="rId45"/>
    <p:sldId id="478" r:id="rId46"/>
    <p:sldId id="479" r:id="rId47"/>
    <p:sldId id="480" r:id="rId48"/>
    <p:sldId id="482" r:id="rId49"/>
    <p:sldId id="483" r:id="rId50"/>
    <p:sldId id="501" r:id="rId51"/>
    <p:sldId id="502" r:id="rId52"/>
    <p:sldId id="486" r:id="rId53"/>
    <p:sldId id="422" r:id="rId54"/>
    <p:sldId id="487" r:id="rId55"/>
    <p:sldId id="488" r:id="rId56"/>
    <p:sldId id="489" r:id="rId57"/>
    <p:sldId id="503" r:id="rId58"/>
    <p:sldId id="427" r:id="rId59"/>
    <p:sldId id="472" r:id="rId60"/>
    <p:sldId id="429" r:id="rId61"/>
    <p:sldId id="490" r:id="rId62"/>
    <p:sldId id="431" r:id="rId63"/>
    <p:sldId id="491" r:id="rId64"/>
    <p:sldId id="504" r:id="rId65"/>
    <p:sldId id="432" r:id="rId66"/>
    <p:sldId id="433" r:id="rId67"/>
    <p:sldId id="434"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2" clrIdx="0">
    <p:extLst>
      <p:ext uri="{19B8F6BF-5375-455C-9EA6-DF929625EA0E}">
        <p15:presenceInfo xmlns:p15="http://schemas.microsoft.com/office/powerpoint/2012/main" userId="S-1-5-21-117609710-706699826-1801674531-557821" providerId="AD"/>
      </p:ext>
    </p:extLst>
  </p:cmAuthor>
  <p:cmAuthor id="2" name="Arlo Caine" initials="AC" lastIdx="6" clrIdx="1">
    <p:extLst>
      <p:ext uri="{19B8F6BF-5375-455C-9EA6-DF929625EA0E}">
        <p15:presenceInfo xmlns:p15="http://schemas.microsoft.com/office/powerpoint/2012/main" userId="S-1-5-21-117609710-706699826-1801674531-4013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99" autoAdjust="0"/>
    <p:restoredTop sz="71505" autoAdjust="0"/>
  </p:normalViewPr>
  <p:slideViewPr>
    <p:cSldViewPr>
      <p:cViewPr varScale="1">
        <p:scale>
          <a:sx n="81" d="100"/>
          <a:sy n="81" d="100"/>
        </p:scale>
        <p:origin x="102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B92E6DE-0210-48E8-8DBD-55BCAB3111E7}" type="datetimeFigureOut">
              <a:rPr lang="en-US" smtClean="0"/>
              <a:pPr/>
              <a:t>1/6/2020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F9CDACE-C401-4601-A89B-3D0B78B28CA9}" type="slidenum">
              <a:rPr lang="en-US" smtClean="0"/>
              <a:pPr/>
              <a:t>‹#›</a:t>
            </a:fld>
            <a:endParaRPr lang="en-US"/>
          </a:p>
        </p:txBody>
      </p:sp>
    </p:spTree>
    <p:extLst>
      <p:ext uri="{BB962C8B-B14F-4D97-AF65-F5344CB8AC3E}">
        <p14:creationId xmlns:p14="http://schemas.microsoft.com/office/powerpoint/2010/main" val="3887554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3E99A0-5A01-41BA-AC39-BB8F130969B5}" type="datetimeFigureOut">
              <a:rPr lang="en-US" smtClean="0"/>
              <a:pPr/>
              <a:t>1/6/2020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ncbi.nlm.nih.gov/books/NBK9903/"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sz="1200" kern="1200" dirty="0">
                <a:solidFill>
                  <a:schemeClr val="tx1"/>
                </a:solidFill>
                <a:effectLst/>
                <a:latin typeface="+mn-lt"/>
                <a:ea typeface="+mn-ea"/>
                <a:cs typeface="+mn-cs"/>
              </a:rPr>
              <a:t>5 min</a:t>
            </a:r>
          </a:p>
          <a:p>
            <a:pPr eaLnBrk="1" hangingPunct="1"/>
            <a:endParaRPr lang="en-US" altLang="en-US" sz="1200" kern="1200" dirty="0">
              <a:solidFill>
                <a:schemeClr val="tx1"/>
              </a:solidFill>
              <a:effectLst/>
              <a:latin typeface="+mn-lt"/>
              <a:ea typeface="+mn-ea"/>
              <a:cs typeface="+mn-cs"/>
            </a:endParaRPr>
          </a:p>
          <a:p>
            <a:pPr eaLnBrk="1" hangingPunct="1"/>
            <a:r>
              <a:rPr lang="en-US" sz="1200" kern="1200" dirty="0">
                <a:solidFill>
                  <a:schemeClr val="tx1"/>
                </a:solidFill>
                <a:latin typeface="+mn-lt"/>
                <a:ea typeface="+mn-ea"/>
                <a:cs typeface="+mn-cs"/>
              </a:rPr>
              <a:t>a. Take care of any housekeeping issues.</a:t>
            </a:r>
            <a:endParaRPr lang="en-US" altLang="en-US" dirty="0"/>
          </a:p>
        </p:txBody>
      </p:sp>
    </p:spTree>
    <p:extLst>
      <p:ext uri="{BB962C8B-B14F-4D97-AF65-F5344CB8AC3E}">
        <p14:creationId xmlns:p14="http://schemas.microsoft.com/office/powerpoint/2010/main" val="254131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60 min—15 min/clip</a:t>
            </a:r>
          </a:p>
          <a:p>
            <a:endParaRPr lang="en-US" sz="1200" kern="1200" dirty="0">
              <a:solidFill>
                <a:schemeClr val="tx1"/>
              </a:solidFill>
              <a:latin typeface="+mn-lt"/>
              <a:ea typeface="+mn-ea"/>
              <a:cs typeface="+mn-cs"/>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These video clips are from an earlier version of the lesson plan.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t>
            </a:r>
            <a:r>
              <a:rPr lang="en-US" sz="1200" kern="1200" dirty="0">
                <a:solidFill>
                  <a:schemeClr val="tx1"/>
                </a:solidFill>
                <a:effectLst/>
                <a:latin typeface="+mn-lt"/>
                <a:ea typeface="+mn-ea"/>
                <a:cs typeface="+mn-cs"/>
              </a:rPr>
              <a:t>Have participants review part 2 of Analysis Guide F. After they watch each video clip, ask them to study the corresponding transcript, answer the questions in part 2 of the analysis guide, and then analyze the links between science ideas and activities that were (or were not) made before, during, or after the activity</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kern="1200" dirty="0">
                <a:solidFill>
                  <a:schemeClr val="tx1"/>
                </a:solidFill>
                <a:effectLst/>
                <a:latin typeface="+mn-lt"/>
                <a:ea typeface="+mn-ea"/>
                <a:cs typeface="+mn-cs"/>
              </a:rPr>
              <a:t>Have participants read the context for video clip 1 at the top of the transcript (handout 8.2 in PD program binder</a:t>
            </a:r>
            <a:r>
              <a:rPr lang="en-US" sz="1200" kern="1200" dirty="0">
                <a:solidFill>
                  <a:schemeClr val="tx1"/>
                </a:solidFill>
                <a:latin typeface="+mn-lt"/>
                <a:ea typeface="+mn-ea"/>
                <a:cs typeface="+mn-cs"/>
              </a:rPr>
              <a:t>).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Show video clip 1.</a:t>
            </a:r>
            <a:r>
              <a:rPr lang="en-US" sz="1200" u="none" strike="noStrike" kern="1200" baseline="0" dirty="0">
                <a:solidFill>
                  <a:schemeClr val="tx1"/>
                </a:solidFill>
                <a:effectLst/>
                <a:latin typeface="+mn-lt"/>
                <a:ea typeface="+mn-ea"/>
                <a:cs typeface="+mn-cs"/>
              </a:rPr>
              <a:t> Then</a:t>
            </a:r>
            <a:r>
              <a:rPr lang="en-US" sz="1200" u="none" strike="noStrike" kern="1200" dirty="0">
                <a:solidFill>
                  <a:schemeClr val="tx1"/>
                </a:solidFill>
                <a:effectLst/>
                <a:latin typeface="+mn-lt"/>
                <a:ea typeface="+mn-ea"/>
                <a:cs typeface="+mn-cs"/>
              </a:rPr>
              <a:t> guide participants through these tasks:</a:t>
            </a:r>
          </a:p>
          <a:p>
            <a:pPr marL="365760" indent="-137160">
              <a:buFont typeface="Arial" pitchFamily="34" charset="0"/>
              <a:buChar char="•"/>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and then complete part 2, section 1 of the analysis guide, Setup for the Activity.”</a:t>
            </a:r>
            <a:endParaRPr lang="en-US" sz="1200" b="1" kern="1200" dirty="0">
              <a:solidFill>
                <a:schemeClr val="tx1"/>
              </a:solidFill>
              <a:latin typeface="+mn-lt"/>
              <a:ea typeface="+mn-ea"/>
              <a:cs typeface="+mn-cs"/>
            </a:endParaRPr>
          </a:p>
          <a:p>
            <a:pPr marL="365760" indent="-137160">
              <a:buFont typeface="Arial" pitchFamily="34" charset="0"/>
              <a:buChar char="•"/>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analyses of the video clip.</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d. Have participants read the context for video clip 2 at the top of the transcript (handout 8.3 in PD binder).</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e. Show video clip 2 and then guide participants through these tasks:</a:t>
            </a:r>
          </a:p>
          <a:p>
            <a:pPr marL="365760" indent="-137160">
              <a:buFont typeface="Arial" pitchFamily="34" charset="0"/>
              <a:buChar char="•"/>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and then complete part 2, section 2 of the analysis guide, During the Activity.” </a:t>
            </a:r>
          </a:p>
          <a:p>
            <a:pPr marL="365760" indent="-137160">
              <a:buFont typeface="Arial" pitchFamily="34" charset="0"/>
              <a:buChar char="•"/>
            </a:pP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Ask participants to share their analyses of the video clip.</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f. Have participants read the context for video clip 3 at the top of the transcript (handout 8.4 in PD binder).</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g. Show video clip 3 and then guide participants</a:t>
            </a:r>
            <a:r>
              <a:rPr lang="en-US" sz="1200" u="none" strike="noStrike" kern="1200" baseline="0" dirty="0">
                <a:solidFill>
                  <a:schemeClr val="tx1"/>
                </a:solidFill>
                <a:effectLst/>
                <a:latin typeface="+mn-lt"/>
                <a:ea typeface="+mn-ea"/>
                <a:cs typeface="+mn-cs"/>
              </a:rPr>
              <a:t> through these tasks:</a:t>
            </a:r>
            <a:endParaRPr lang="en-US" sz="1200" u="none" strike="noStrike" kern="1200" dirty="0">
              <a:solidFill>
                <a:schemeClr val="tx1"/>
              </a:solidFill>
              <a:effectLst/>
              <a:latin typeface="+mn-lt"/>
              <a:ea typeface="+mn-ea"/>
              <a:cs typeface="+mn-cs"/>
            </a:endParaRPr>
          </a:p>
          <a:p>
            <a:pPr marL="365760" indent="-137160">
              <a:buFont typeface="Arial" pitchFamily="34" charset="0"/>
              <a:buChar char="•"/>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and complete part 2, section 3 of the analysis guide, Follow-up to the Activity.” </a:t>
            </a:r>
            <a:endParaRPr lang="en-US" sz="1200" b="1" kern="1200" dirty="0">
              <a:solidFill>
                <a:schemeClr val="tx1"/>
              </a:solidFill>
              <a:latin typeface="+mn-lt"/>
              <a:ea typeface="+mn-ea"/>
              <a:cs typeface="+mn-cs"/>
            </a:endParaRPr>
          </a:p>
          <a:p>
            <a:pPr marL="365760" indent="-137160">
              <a:buFont typeface="Arial" pitchFamily="34" charset="0"/>
              <a:buChar char="•"/>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analyses of the video clip.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analysis for video clip 1:</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In this clip (video segment 03:36), the teacher revisits the focus question, </a:t>
            </a:r>
            <a:r>
              <a:rPr lang="en-US" sz="1200" i="1" kern="1200" dirty="0">
                <a:solidFill>
                  <a:schemeClr val="tx1"/>
                </a:solidFill>
                <a:latin typeface="+mn-lt"/>
                <a:ea typeface="+mn-ea"/>
                <a:cs typeface="+mn-cs"/>
              </a:rPr>
              <a:t>Do plants and animals need the same things in order to stay alive and grow? Explain your thinking. </a:t>
            </a:r>
            <a:r>
              <a:rPr lang="en-US" sz="1200" kern="1200" dirty="0">
                <a:solidFill>
                  <a:schemeClr val="tx1"/>
                </a:solidFill>
                <a:latin typeface="+mn-lt"/>
                <a:ea typeface="+mn-ea"/>
                <a:cs typeface="+mn-cs"/>
              </a:rPr>
              <a:t>At segment 05:00, the teacher explicitly prompts students to think about this question. However, the actual comparison of plant and animal needs begins when she points students to the class double bubble map (02:27). </a:t>
            </a:r>
          </a:p>
          <a:p>
            <a:pPr marL="137160" indent="-137160">
              <a:buFont typeface="Arial" pitchFamily="34" charset="0"/>
              <a:buChar char="•"/>
            </a:pPr>
            <a:r>
              <a:rPr lang="en-US" sz="1200" kern="1200" dirty="0">
                <a:solidFill>
                  <a:schemeClr val="tx1"/>
                </a:solidFill>
                <a:latin typeface="+mn-lt"/>
                <a:ea typeface="+mn-ea"/>
                <a:cs typeface="+mn-cs"/>
              </a:rPr>
              <a:t>Explicit links are made in this clip between the science ideas and the activity. The first four minutes of the clip get students thinking about the science ideas they’ve been studying. Then at segment 04:13–04:21, the teacher explicitly points students to the ideas in the double bubble map and tells them to use those ideas in their drawings (the activity).</a:t>
            </a:r>
          </a:p>
          <a:p>
            <a:pPr marL="137160" indent="-137160">
              <a:buFont typeface="Arial" pitchFamily="34" charset="0"/>
              <a:buChar char="•"/>
            </a:pPr>
            <a:r>
              <a:rPr lang="en-US" sz="1200" kern="1200" dirty="0">
                <a:solidFill>
                  <a:schemeClr val="tx1"/>
                </a:solidFill>
                <a:latin typeface="+mn-lt"/>
                <a:ea typeface="+mn-ea"/>
                <a:cs typeface="+mn-cs"/>
              </a:rPr>
              <a:t>Students understand that they’re supposed to use what they’ve learned to make their drawings, but it probably isn’t clear to them what they’ll learn from the activity itself.</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analysis for video clip 2:</a:t>
            </a:r>
            <a:endParaRPr lang="en-US" sz="1200" kern="1200" dirty="0">
              <a:solidFill>
                <a:schemeClr val="tx1"/>
              </a:solidFill>
              <a:latin typeface="+mn-lt"/>
              <a:ea typeface="+mn-ea"/>
              <a:cs typeface="+mn-cs"/>
            </a:endParaRPr>
          </a:p>
          <a:p>
            <a:pPr marL="137160" indent="-137160"/>
            <a:r>
              <a:rPr lang="en-US" sz="1200" kern="1200" dirty="0">
                <a:solidFill>
                  <a:schemeClr val="tx1"/>
                </a:solidFill>
                <a:latin typeface="+mn-lt"/>
                <a:ea typeface="+mn-ea"/>
                <a:cs typeface="+mn-cs"/>
              </a:rPr>
              <a:t>In this clip, students are clearly thinking about the science ideas they’ve learned as they work on their drawings (see segments 00:28 and 00:59). </a:t>
            </a:r>
          </a:p>
          <a:p>
            <a:pPr marL="137160" indent="-137160"/>
            <a:r>
              <a:rPr lang="en-US" sz="1200" kern="1200" dirty="0">
                <a:solidFill>
                  <a:schemeClr val="tx1"/>
                </a:solidFill>
                <a:latin typeface="+mn-lt"/>
                <a:ea typeface="+mn-ea"/>
                <a:cs typeface="+mn-cs"/>
              </a:rPr>
              <a:t>The teacher repeatedly prompts students to include in their drawings the science ideas they’ve studied (see segments 00:19, 01:37, 01:52, 02:07, 02:55, 03:08, and 03:35).</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analysis for video clip 3:</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As Logan explains his drawing to the class in this follow-up to the activity, he links ideas about the needs of plants and animals to his picture. He says that animals need water, food, air, and an environment (segment 00:33), and plants need air, sunlight, food, and water (00:14). He also points out that animals get their food by eating other animals, but he doesn’t say how plants get their food.</a:t>
            </a:r>
          </a:p>
          <a:p>
            <a:pPr marL="137160" indent="-137160">
              <a:buFont typeface="Arial" pitchFamily="34" charset="0"/>
              <a:buChar char="•"/>
            </a:pPr>
            <a:r>
              <a:rPr lang="en-US" sz="1200" kern="1200" dirty="0">
                <a:solidFill>
                  <a:schemeClr val="tx1"/>
                </a:solidFill>
                <a:latin typeface="+mn-lt"/>
                <a:ea typeface="+mn-ea"/>
                <a:cs typeface="+mn-cs"/>
              </a:rPr>
              <a:t>Logan is very engaged in making the links. The teacher tries to engage other students in making connections by asking questions (00:53 to the end), but these are yes-or-no questions, and the teacher clearly wants a yes response from students. Her questions highlight how plants and animals are the same—they both need water, air, and food—and different—they have different kinds of food.</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56706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20 min   </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running short, have participants work only on part A of their assigned tasks.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Assign participants</a:t>
            </a:r>
            <a:r>
              <a:rPr lang="en-US" sz="1200" kern="1200" baseline="0" dirty="0">
                <a:solidFill>
                  <a:schemeClr val="tx1"/>
                </a:solidFill>
                <a:latin typeface="+mn-lt"/>
                <a:ea typeface="+mn-ea"/>
                <a:cs typeface="+mn-cs"/>
              </a:rPr>
              <a:t> one of the strategies (F, G, or H) to analyze for this activity and then go over </a:t>
            </a:r>
            <a:r>
              <a:rPr lang="en-US" sz="1200" kern="1200" dirty="0">
                <a:solidFill>
                  <a:schemeClr val="tx1"/>
                </a:solidFill>
                <a:latin typeface="+mn-lt"/>
                <a:ea typeface="+mn-ea"/>
                <a:cs typeface="+mn-cs"/>
              </a:rPr>
              <a:t>the directions on the slide. Emphasize the importance of using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strategy charts as resources.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transcripts for video clips 1–3 and search for examples of your assigned strategy being used during the lesson. Be ready to share your ideas with the group, and make</a:t>
            </a:r>
            <a:r>
              <a:rPr lang="en-US" sz="1200" kern="1200" baseline="0" dirty="0">
                <a:solidFill>
                  <a:schemeClr val="tx1"/>
                </a:solidFill>
                <a:latin typeface="+mn-lt"/>
                <a:ea typeface="+mn-ea"/>
                <a:cs typeface="+mn-cs"/>
              </a:rPr>
              <a:t> sure</a:t>
            </a:r>
            <a:r>
              <a:rPr lang="en-US" sz="1200" kern="1200" dirty="0">
                <a:solidFill>
                  <a:schemeClr val="tx1"/>
                </a:solidFill>
                <a:latin typeface="+mn-lt"/>
                <a:ea typeface="+mn-ea"/>
                <a:cs typeface="+mn-cs"/>
              </a:rPr>
              <a:t> to support your answers with evidence.”</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Have participants share their findings. Encourage listeners to </a:t>
            </a:r>
            <a:r>
              <a:rPr lang="en-US" sz="1200" kern="1200" dirty="0">
                <a:solidFill>
                  <a:schemeClr val="tx1"/>
                </a:solidFill>
                <a:latin typeface="+mn-lt"/>
                <a:ea typeface="+mn-ea"/>
                <a:cs typeface="+mn-cs"/>
              </a:rPr>
              <a:t>agree or disagree, ask clarification questions, and add on.</a:t>
            </a:r>
            <a:r>
              <a:rPr lang="en-US" sz="1200" u="none" strike="noStrike"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Examples of Strategy G</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Clip 8.1:</a:t>
            </a:r>
            <a:endParaRPr lang="en-US" sz="1200" kern="1200" dirty="0">
              <a:solidFill>
                <a:schemeClr val="tx1"/>
              </a:solidFill>
              <a:latin typeface="+mn-lt"/>
              <a:ea typeface="+mn-ea"/>
              <a:cs typeface="+mn-cs"/>
            </a:endParaRPr>
          </a:p>
          <a:p>
            <a:pPr marL="320040" indent="-137160">
              <a:buFont typeface="Arial" pitchFamily="34" charset="0"/>
              <a:buChar char="•"/>
            </a:pPr>
            <a:r>
              <a:rPr lang="en-US" sz="1200" b="1" kern="1200" dirty="0">
                <a:solidFill>
                  <a:schemeClr val="tx1"/>
                </a:solidFill>
                <a:latin typeface="+mn-lt"/>
                <a:ea typeface="+mn-ea"/>
                <a:cs typeface="+mn-cs"/>
              </a:rPr>
              <a:t>Video segment 01:17–01:39:</a:t>
            </a:r>
            <a:r>
              <a:rPr lang="en-US" sz="1200" kern="1200" dirty="0">
                <a:solidFill>
                  <a:schemeClr val="tx1"/>
                </a:solidFill>
                <a:latin typeface="+mn-lt"/>
                <a:ea typeface="+mn-ea"/>
                <a:cs typeface="+mn-cs"/>
              </a:rPr>
              <a:t> The teacher asks questions to get students to make links/comparisons between plants and animals.</a:t>
            </a:r>
          </a:p>
          <a:p>
            <a:pPr marL="320040" indent="-137160">
              <a:buFont typeface="Arial" pitchFamily="34" charset="0"/>
              <a:buChar char="•"/>
            </a:pPr>
            <a:r>
              <a:rPr lang="en-US" sz="1200" b="1" kern="1200" dirty="0">
                <a:solidFill>
                  <a:schemeClr val="tx1"/>
                </a:solidFill>
                <a:latin typeface="+mn-lt"/>
                <a:ea typeface="+mn-ea"/>
                <a:cs typeface="+mn-cs"/>
              </a:rPr>
              <a:t>Segment 02:52–03:13:</a:t>
            </a:r>
            <a:r>
              <a:rPr lang="en-US" sz="1200" kern="1200" dirty="0">
                <a:solidFill>
                  <a:schemeClr val="tx1"/>
                </a:solidFill>
                <a:latin typeface="+mn-lt"/>
                <a:ea typeface="+mn-ea"/>
                <a:cs typeface="+mn-cs"/>
              </a:rPr>
              <a:t> The teacher makes a linking statement that compares plants and animals. </a:t>
            </a:r>
          </a:p>
          <a:p>
            <a:pPr marL="320040" indent="-137160">
              <a:buFont typeface="Arial" pitchFamily="34" charset="0"/>
              <a:buChar char="•"/>
            </a:pPr>
            <a:r>
              <a:rPr lang="en-US" sz="1200" b="1" kern="1200" dirty="0">
                <a:solidFill>
                  <a:schemeClr val="tx1"/>
                </a:solidFill>
                <a:latin typeface="+mn-lt"/>
                <a:ea typeface="+mn-ea"/>
                <a:cs typeface="+mn-cs"/>
              </a:rPr>
              <a:t>Segment 05:00–05:14:</a:t>
            </a:r>
            <a:r>
              <a:rPr lang="en-US" sz="1200" kern="1200" dirty="0">
                <a:solidFill>
                  <a:schemeClr val="tx1"/>
                </a:solidFill>
                <a:latin typeface="+mn-lt"/>
                <a:ea typeface="+mn-ea"/>
                <a:cs typeface="+mn-cs"/>
              </a:rPr>
              <a:t> The teacher asks questions to help students identify the needs that plants and animals share. </a:t>
            </a:r>
          </a:p>
          <a:p>
            <a:pPr marL="137160" indent="-137160">
              <a:buFont typeface="Arial" pitchFamily="34" charset="0"/>
              <a:buChar char="•"/>
            </a:pPr>
            <a:r>
              <a:rPr lang="en-US" sz="1200" b="1" kern="1200" dirty="0">
                <a:solidFill>
                  <a:schemeClr val="tx1"/>
                </a:solidFill>
                <a:latin typeface="+mn-lt"/>
                <a:ea typeface="+mn-ea"/>
                <a:cs typeface="+mn-cs"/>
              </a:rPr>
              <a:t>Video Clip 8.2:</a:t>
            </a:r>
            <a:endParaRPr lang="en-US" sz="1200" kern="1200" dirty="0">
              <a:solidFill>
                <a:schemeClr val="tx1"/>
              </a:solidFill>
              <a:latin typeface="+mn-lt"/>
              <a:ea typeface="+mn-ea"/>
              <a:cs typeface="+mn-cs"/>
            </a:endParaRPr>
          </a:p>
          <a:p>
            <a:pPr marL="320040" indent="-137160">
              <a:buFont typeface="Arial" pitchFamily="34" charset="0"/>
              <a:buChar char="•"/>
            </a:pPr>
            <a:r>
              <a:rPr lang="en-US" sz="1200" b="1" kern="1200" dirty="0">
                <a:solidFill>
                  <a:schemeClr val="tx1"/>
                </a:solidFill>
                <a:latin typeface="+mn-lt"/>
                <a:ea typeface="+mn-ea"/>
                <a:cs typeface="+mn-cs"/>
              </a:rPr>
              <a:t>Segment 01:32–02:00:</a:t>
            </a:r>
            <a:r>
              <a:rPr lang="en-US" sz="1200" kern="1200" dirty="0">
                <a:solidFill>
                  <a:schemeClr val="tx1"/>
                </a:solidFill>
                <a:latin typeface="+mn-lt"/>
                <a:ea typeface="+mn-ea"/>
                <a:cs typeface="+mn-cs"/>
              </a:rPr>
              <a:t> The teacher tries to get a student to make links and comparisons between plants and animals.</a:t>
            </a:r>
          </a:p>
          <a:p>
            <a:pPr marL="137160" indent="-137160">
              <a:buFont typeface="Arial" pitchFamily="34" charset="0"/>
              <a:buChar char="•"/>
            </a:pPr>
            <a:r>
              <a:rPr lang="en-US" sz="1200" b="1" kern="1200" dirty="0">
                <a:solidFill>
                  <a:schemeClr val="tx1"/>
                </a:solidFill>
                <a:latin typeface="+mn-lt"/>
                <a:ea typeface="+mn-ea"/>
                <a:cs typeface="+mn-cs"/>
              </a:rPr>
              <a:t>Video Clip 8.3:</a:t>
            </a:r>
            <a:endParaRPr lang="en-US" sz="1200" kern="1200" dirty="0">
              <a:solidFill>
                <a:schemeClr val="tx1"/>
              </a:solidFill>
              <a:latin typeface="+mn-lt"/>
              <a:ea typeface="+mn-ea"/>
              <a:cs typeface="+mn-cs"/>
            </a:endParaRPr>
          </a:p>
          <a:p>
            <a:pPr marL="320040" indent="-137160">
              <a:buFont typeface="Arial" pitchFamily="34" charset="0"/>
              <a:buChar char="•"/>
            </a:pPr>
            <a:r>
              <a:rPr lang="en-US" sz="1200" b="1" kern="1200" dirty="0">
                <a:solidFill>
                  <a:schemeClr val="tx1"/>
                </a:solidFill>
                <a:latin typeface="+mn-lt"/>
                <a:ea typeface="+mn-ea"/>
                <a:cs typeface="+mn-cs"/>
              </a:rPr>
              <a:t>Segment 00:33–01:03:</a:t>
            </a:r>
            <a:r>
              <a:rPr lang="en-US" sz="1200" kern="1200" dirty="0">
                <a:solidFill>
                  <a:schemeClr val="tx1"/>
                </a:solidFill>
                <a:latin typeface="+mn-lt"/>
                <a:ea typeface="+mn-ea"/>
                <a:cs typeface="+mn-cs"/>
              </a:rPr>
              <a:t> The teacher helps students compare similarities between plants and animals.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Examples of Strategy H</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Clip 8.1: </a:t>
            </a:r>
            <a:endParaRPr lang="en-US" sz="1200" kern="1200" dirty="0">
              <a:solidFill>
                <a:schemeClr val="tx1"/>
              </a:solidFill>
              <a:latin typeface="+mn-lt"/>
              <a:ea typeface="+mn-ea"/>
              <a:cs typeface="+mn-cs"/>
            </a:endParaRPr>
          </a:p>
          <a:p>
            <a:pPr marL="320040" indent="-137160">
              <a:buFont typeface="Arial" pitchFamily="34" charset="0"/>
              <a:buChar char="•"/>
            </a:pPr>
            <a:r>
              <a:rPr lang="en-US" sz="1200" b="1" kern="1200" dirty="0">
                <a:solidFill>
                  <a:schemeClr val="tx1"/>
                </a:solidFill>
                <a:latin typeface="+mn-lt"/>
                <a:ea typeface="+mn-ea"/>
                <a:cs typeface="+mn-cs"/>
              </a:rPr>
              <a:t>Video segment 02:27:</a:t>
            </a:r>
            <a:r>
              <a:rPr lang="en-US" sz="1200" kern="1200" dirty="0">
                <a:solidFill>
                  <a:schemeClr val="tx1"/>
                </a:solidFill>
                <a:latin typeface="+mn-lt"/>
                <a:ea typeface="+mn-ea"/>
                <a:cs typeface="+mn-cs"/>
              </a:rPr>
              <a:t> The teacher refers students to the double bubble map of key ideas about the needs of plants and animals.</a:t>
            </a:r>
          </a:p>
          <a:p>
            <a:pPr marL="320040" indent="-137160">
              <a:buFont typeface="Arial" pitchFamily="34" charset="0"/>
              <a:buChar char="•"/>
            </a:pPr>
            <a:r>
              <a:rPr lang="en-US" sz="1200" b="1" kern="1200" dirty="0">
                <a:solidFill>
                  <a:schemeClr val="tx1"/>
                </a:solidFill>
                <a:latin typeface="+mn-lt"/>
                <a:ea typeface="+mn-ea"/>
                <a:cs typeface="+mn-cs"/>
              </a:rPr>
              <a:t>Segment 02:52:</a:t>
            </a:r>
            <a:r>
              <a:rPr lang="en-US" sz="1200" kern="1200" dirty="0">
                <a:solidFill>
                  <a:schemeClr val="tx1"/>
                </a:solidFill>
                <a:latin typeface="+mn-lt"/>
                <a:ea typeface="+mn-ea"/>
                <a:cs typeface="+mn-cs"/>
              </a:rPr>
              <a:t> The teacher pauses in the lesson flow to summarize key ideas students have been discussing. </a:t>
            </a:r>
          </a:p>
          <a:p>
            <a:pPr marL="320040" indent="-137160">
              <a:buFont typeface="Arial" pitchFamily="34" charset="0"/>
              <a:buChar char="•"/>
            </a:pPr>
            <a:r>
              <a:rPr lang="en-US" sz="1200" b="1" kern="1200" dirty="0">
                <a:solidFill>
                  <a:schemeClr val="tx1"/>
                </a:solidFill>
                <a:latin typeface="+mn-lt"/>
                <a:ea typeface="+mn-ea"/>
                <a:cs typeface="+mn-cs"/>
              </a:rPr>
              <a:t>Segment 05:00:</a:t>
            </a:r>
            <a:r>
              <a:rPr lang="en-US" sz="1200" kern="1200" dirty="0">
                <a:solidFill>
                  <a:schemeClr val="tx1"/>
                </a:solidFill>
                <a:latin typeface="+mn-lt"/>
                <a:ea typeface="+mn-ea"/>
                <a:cs typeface="+mn-cs"/>
              </a:rPr>
              <a:t> The teacher highlights a version of the focus question by asking students to tell her what needs of plants and animals are the same.</a:t>
            </a:r>
          </a:p>
          <a:p>
            <a:pPr marL="137160" indent="-137160">
              <a:buFont typeface="Arial" pitchFamily="34" charset="0"/>
              <a:buChar char="•"/>
            </a:pPr>
            <a:r>
              <a:rPr lang="en-US" sz="1200" b="1" kern="1200" dirty="0">
                <a:solidFill>
                  <a:schemeClr val="tx1"/>
                </a:solidFill>
                <a:latin typeface="+mn-lt"/>
                <a:ea typeface="+mn-ea"/>
                <a:cs typeface="+mn-cs"/>
              </a:rPr>
              <a:t>Video Clip 8.3:</a:t>
            </a:r>
            <a:endParaRPr lang="en-US" sz="1200" kern="1200" dirty="0">
              <a:solidFill>
                <a:schemeClr val="tx1"/>
              </a:solidFill>
              <a:latin typeface="+mn-lt"/>
              <a:ea typeface="+mn-ea"/>
              <a:cs typeface="+mn-cs"/>
            </a:endParaRPr>
          </a:p>
          <a:p>
            <a:pPr marL="320040" indent="-137160">
              <a:buFont typeface="Arial" pitchFamily="34" charset="0"/>
              <a:buChar char="•"/>
            </a:pPr>
            <a:r>
              <a:rPr lang="en-US" sz="1200" b="1" kern="1200" dirty="0">
                <a:solidFill>
                  <a:schemeClr val="tx1"/>
                </a:solidFill>
                <a:latin typeface="+mn-lt"/>
                <a:ea typeface="+mn-ea"/>
                <a:cs typeface="+mn-cs"/>
              </a:rPr>
              <a:t>Segment 00:45–01:00:</a:t>
            </a:r>
            <a:r>
              <a:rPr lang="en-US" sz="1200" kern="1200" dirty="0">
                <a:solidFill>
                  <a:schemeClr val="tx1"/>
                </a:solidFill>
                <a:latin typeface="+mn-lt"/>
                <a:ea typeface="+mn-ea"/>
                <a:cs typeface="+mn-cs"/>
              </a:rPr>
              <a:t> The teacher points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again to key ideas on the double bubble map and prompts students to indicate whether plants and animals have the same needs (water, air, and food).</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290968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Less than 1 min</a:t>
            </a:r>
            <a:endParaRPr lang="en-US" dirty="0"/>
          </a:p>
          <a:p>
            <a:endParaRPr lang="en-US" dirty="0"/>
          </a:p>
          <a:p>
            <a:pPr marL="228600" indent="-228600">
              <a:buNone/>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Read the summary statements on the slide or give participants time to read them silently. </a:t>
            </a:r>
          </a:p>
          <a:p>
            <a:pPr marL="228600" indent="-228600">
              <a:buAutoNum type="alphaLcPeriod"/>
            </a:pPr>
            <a:endParaRPr lang="en-US" sz="1200" kern="1200" dirty="0">
              <a:solidFill>
                <a:schemeClr val="tx1"/>
              </a:solidFill>
              <a:latin typeface="+mn-lt"/>
              <a:ea typeface="+mn-ea"/>
              <a:cs typeface="+mn-cs"/>
            </a:endParaRPr>
          </a:p>
          <a:p>
            <a:pPr marL="228600" indent="-228600">
              <a:buNone/>
            </a:pPr>
            <a:r>
              <a:rPr lang="en-US" sz="1200" u="none" strike="noStrike" kern="1200" dirty="0">
                <a:solidFill>
                  <a:schemeClr val="tx1"/>
                </a:solidFill>
                <a:effectLst/>
                <a:latin typeface="+mn-lt"/>
                <a:ea typeface="+mn-ea"/>
                <a:cs typeface="+mn-cs"/>
              </a:rPr>
              <a:t>b.</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Ask participants whether they have a brief comment or question about the summary.</a:t>
            </a:r>
            <a:r>
              <a:rPr lang="en-US" sz="1050" u="none" strike="noStrike" kern="1200" dirty="0">
                <a:solidFill>
                  <a:schemeClr val="tx1"/>
                </a:solidFill>
                <a:effectLst/>
                <a:latin typeface="+mn-lt"/>
                <a:ea typeface="+mn-ea"/>
                <a:cs typeface="+mn-cs"/>
              </a:rPr>
              <a:t> </a:t>
            </a:r>
            <a:endParaRPr lang="en-US" sz="1200" u="none" strike="noStrike"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74915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dirty="0"/>
              <a:t>a. Read the focus question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60 min (in conjunction with next two slides)</a:t>
            </a:r>
          </a:p>
          <a:p>
            <a:pPr lvl="1"/>
            <a:endParaRPr lang="en-US" sz="1200" kern="1200" baseline="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Create charts like the samples on the next two slides so that participants can view both as they report out.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Make sure you limit the time for each lesson conversation so you can get through them all. Aim for 5–7 minutes for each lesson.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Give a brief overview of the science content storyline across lessons and then begin the lesson conversation.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For step 1 on the slide, review the main learning goal for each lesson sequentially and how it connects to the lesson before and after it. (5 min)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For steps 2 and 3, ask each participant to report on her/his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two-part lesson, which was assigned on day 5.</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present the </a:t>
            </a:r>
            <a:r>
              <a:rPr lang="en-US" sz="1200" b="1" kern="1200" dirty="0">
                <a:solidFill>
                  <a:schemeClr val="tx1"/>
                </a:solidFill>
                <a:latin typeface="+mn-lt"/>
                <a:ea typeface="+mn-ea"/>
                <a:cs typeface="+mn-cs"/>
              </a:rPr>
              <a:t>big picture</a:t>
            </a:r>
            <a:r>
              <a:rPr lang="en-US" sz="1200" kern="1200" dirty="0">
                <a:solidFill>
                  <a:schemeClr val="tx1"/>
                </a:solidFill>
                <a:latin typeface="+mn-lt"/>
                <a:ea typeface="+mn-ea"/>
                <a:cs typeface="+mn-cs"/>
              </a:rPr>
              <a:t> using the questions in step 2 on the slide, </a:t>
            </a:r>
            <a:r>
              <a:rPr lang="en-US" sz="1200" b="1" kern="1200" dirty="0">
                <a:solidFill>
                  <a:schemeClr val="tx1"/>
                </a:solidFill>
                <a:latin typeface="+mn-lt"/>
                <a:ea typeface="+mn-ea"/>
                <a:cs typeface="+mn-cs"/>
              </a:rPr>
              <a:t>not to walk through every step in their lesson plans</a:t>
            </a:r>
            <a:r>
              <a:rPr lang="en-US" sz="1200" kern="1200" dirty="0">
                <a:solidFill>
                  <a:schemeClr val="tx1"/>
                </a:solidFill>
                <a:latin typeface="+mn-lt"/>
                <a:ea typeface="+mn-ea"/>
                <a:cs typeface="+mn-cs"/>
              </a:rPr>
              <a:t>. They should bring up details only when they have some concern, question, or suggestion about a modification.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d. As participants give their reports, fill in the charts you’ve created, checking off the main strategies highlighted in each lesson. (See the chart format on next two slides.)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pick just one or two Student Thinking Lens strategies and one or two Science Content Storyline Lens strategies that are actually highlighted in the lesson. (Each lesson uses several strategies.)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pattern to highlight for the Student Thinking Lens strategies: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Early lessons highlight elicit and probe questions (strategies 1 and 2). Middle lessons highlight challenge questions and analyzing and interpreting data (strategies 3 and 4). Strategy 6—communicating in scientific ways—is highlighted in lesson 4 when students analyze data from their plant experiment. The final lessons in the unit highlight using and applying new science ideas (strategy 5) and making connections by synthesizing and summarizing key science ideas (strategy 7).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pattern to highlight for the Science Content Storyline Lens strategies: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All lessons should include a focus question (strategy B) and some kind of summary (strategies I and 7). Strategy 7 is a main focus in lesson 6a when students draw pictures to show what plants and animals need. </a:t>
            </a:r>
          </a:p>
          <a:p>
            <a:pPr marL="137160" indent="-137160">
              <a:buFont typeface="Arial" pitchFamily="34" charset="0"/>
              <a:buChar char="•"/>
            </a:pPr>
            <a:r>
              <a:rPr lang="en-US" sz="1200" kern="1200" dirty="0">
                <a:solidFill>
                  <a:schemeClr val="tx1"/>
                </a:solidFill>
                <a:latin typeface="+mn-lt"/>
                <a:ea typeface="+mn-ea"/>
                <a:cs typeface="+mn-cs"/>
              </a:rPr>
              <a:t>All lessons should include a clear setup and follow-up for the main activity that focus on linking science ideas to the activity (strategy F). </a:t>
            </a:r>
          </a:p>
          <a:p>
            <a:pPr marL="137160" indent="-137160">
              <a:buFont typeface="Arial" pitchFamily="34" charset="0"/>
              <a:buChar char="•"/>
            </a:pPr>
            <a:r>
              <a:rPr lang="en-US" sz="1200" kern="1200" dirty="0">
                <a:solidFill>
                  <a:schemeClr val="tx1"/>
                </a:solidFill>
                <a:latin typeface="+mn-lt"/>
                <a:ea typeface="+mn-ea"/>
                <a:cs typeface="+mn-cs"/>
              </a:rPr>
              <a:t>Most lessons after the first one should include highlighting key science ideas (strategy H). Linking ideas to other ideas (strategy G) occurs primarily in the later lessons, when students are comparing plants and animals.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a:p>
        </p:txBody>
      </p:sp>
    </p:spTree>
    <p:extLst>
      <p:ext uri="{BB962C8B-B14F-4D97-AF65-F5344CB8AC3E}">
        <p14:creationId xmlns:p14="http://schemas.microsoft.com/office/powerpoint/2010/main" val="2915594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sz="1200" kern="1200" dirty="0">
                <a:solidFill>
                  <a:schemeClr val="tx1"/>
                </a:solidFill>
                <a:latin typeface="+mn-lt"/>
                <a:ea typeface="+mn-ea"/>
                <a:cs typeface="+mn-cs"/>
              </a:rPr>
              <a:t>a. As participants report out, complete this chart, indicating with check marks the STL strategies highlighted in the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Discuss the reasons certain strategies appear at specific times in the lesson sequence. (See ideal patterns on slide 14 and refer to the summary charts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as needed.)</a:t>
            </a:r>
            <a:endParaRPr lang="en-US" baseline="0" dirty="0"/>
          </a:p>
        </p:txBody>
      </p:sp>
      <p:sp>
        <p:nvSpPr>
          <p:cNvPr id="35844" name="Slide Number Placeholder 3"/>
          <p:cNvSpPr>
            <a:spLocks noGrp="1"/>
          </p:cNvSpPr>
          <p:nvPr>
            <p:ph type="sldNum" sz="quarter" idx="5"/>
          </p:nvPr>
        </p:nvSpPr>
        <p:spPr>
          <a:noFill/>
        </p:spPr>
        <p:txBody>
          <a:bodyPr/>
          <a:lstStyle>
            <a:lvl1pPr eaLnBrk="0" hangingPunct="0">
              <a:defRPr i="1">
                <a:solidFill>
                  <a:schemeClr val="tx1"/>
                </a:solidFill>
                <a:latin typeface="Arial" charset="0"/>
              </a:defRPr>
            </a:lvl1pPr>
            <a:lvl2pPr marL="757066" indent="-291179" eaLnBrk="0" hangingPunct="0">
              <a:defRPr i="1">
                <a:solidFill>
                  <a:schemeClr val="tx1"/>
                </a:solidFill>
                <a:latin typeface="Arial" charset="0"/>
              </a:defRPr>
            </a:lvl2pPr>
            <a:lvl3pPr marL="1164717" indent="-232943" eaLnBrk="0" hangingPunct="0">
              <a:defRPr i="1">
                <a:solidFill>
                  <a:schemeClr val="tx1"/>
                </a:solidFill>
                <a:latin typeface="Arial" charset="0"/>
              </a:defRPr>
            </a:lvl3pPr>
            <a:lvl4pPr marL="1630604" indent="-232943" eaLnBrk="0" hangingPunct="0">
              <a:defRPr i="1">
                <a:solidFill>
                  <a:schemeClr val="tx1"/>
                </a:solidFill>
                <a:latin typeface="Arial" charset="0"/>
              </a:defRPr>
            </a:lvl4pPr>
            <a:lvl5pPr marL="2096491" indent="-232943" eaLnBrk="0" hangingPunct="0">
              <a:defRPr i="1">
                <a:solidFill>
                  <a:schemeClr val="tx1"/>
                </a:solidFill>
                <a:latin typeface="Arial" charset="0"/>
              </a:defRPr>
            </a:lvl5pPr>
            <a:lvl6pPr marL="2562377" indent="-232943" eaLnBrk="0" fontAlgn="base" hangingPunct="0">
              <a:spcBef>
                <a:spcPct val="0"/>
              </a:spcBef>
              <a:spcAft>
                <a:spcPct val="0"/>
              </a:spcAft>
              <a:defRPr i="1">
                <a:solidFill>
                  <a:schemeClr val="tx1"/>
                </a:solidFill>
                <a:latin typeface="Arial" charset="0"/>
              </a:defRPr>
            </a:lvl6pPr>
            <a:lvl7pPr marL="3028264" indent="-232943" eaLnBrk="0" fontAlgn="base" hangingPunct="0">
              <a:spcBef>
                <a:spcPct val="0"/>
              </a:spcBef>
              <a:spcAft>
                <a:spcPct val="0"/>
              </a:spcAft>
              <a:defRPr i="1">
                <a:solidFill>
                  <a:schemeClr val="tx1"/>
                </a:solidFill>
                <a:latin typeface="Arial" charset="0"/>
              </a:defRPr>
            </a:lvl7pPr>
            <a:lvl8pPr marL="3494151" indent="-232943" eaLnBrk="0" fontAlgn="base" hangingPunct="0">
              <a:spcBef>
                <a:spcPct val="0"/>
              </a:spcBef>
              <a:spcAft>
                <a:spcPct val="0"/>
              </a:spcAft>
              <a:defRPr i="1">
                <a:solidFill>
                  <a:schemeClr val="tx1"/>
                </a:solidFill>
                <a:latin typeface="Arial" charset="0"/>
              </a:defRPr>
            </a:lvl8pPr>
            <a:lvl9pPr marL="3960038" indent="-232943" eaLnBrk="0" fontAlgn="base" hangingPunct="0">
              <a:spcBef>
                <a:spcPct val="0"/>
              </a:spcBef>
              <a:spcAft>
                <a:spcPct val="0"/>
              </a:spcAft>
              <a:defRPr i="1">
                <a:solidFill>
                  <a:schemeClr val="tx1"/>
                </a:solidFill>
                <a:latin typeface="Arial" charset="0"/>
              </a:defRPr>
            </a:lvl9pPr>
          </a:lstStyle>
          <a:p>
            <a:pPr eaLnBrk="1" hangingPunct="1"/>
            <a:fld id="{66F429F0-F952-4E9A-80CE-20BBC37D551F}" type="slidenum">
              <a:rPr lang="en-US" i="0" smtClean="0"/>
              <a:pPr eaLnBrk="1" hangingPunct="1"/>
              <a:t>15</a:t>
            </a:fld>
            <a:endParaRPr lang="en-US" i="0"/>
          </a:p>
        </p:txBody>
      </p:sp>
    </p:spTree>
    <p:extLst>
      <p:ext uri="{BB962C8B-B14F-4D97-AF65-F5344CB8AC3E}">
        <p14:creationId xmlns:p14="http://schemas.microsoft.com/office/powerpoint/2010/main" val="3454138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sz="1200" kern="1200" dirty="0">
                <a:solidFill>
                  <a:schemeClr val="tx1"/>
                </a:solidFill>
                <a:latin typeface="+mn-lt"/>
                <a:ea typeface="+mn-ea"/>
                <a:cs typeface="+mn-cs"/>
              </a:rPr>
              <a:t>a. As participants report out, complete this chart, indicating with check marks the SCSL strategies highlighted in the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Discuss the reasons certain strategies appear at specific times in the lesson sequence. (See ideal patterns on slide 14 and refer to the summary charts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as needed.)</a:t>
            </a:r>
            <a:endParaRPr lang="en-US" baseline="0" dirty="0"/>
          </a:p>
        </p:txBody>
      </p:sp>
      <p:sp>
        <p:nvSpPr>
          <p:cNvPr id="35844" name="Slide Number Placeholder 3"/>
          <p:cNvSpPr>
            <a:spLocks noGrp="1"/>
          </p:cNvSpPr>
          <p:nvPr>
            <p:ph type="sldNum" sz="quarter" idx="5"/>
          </p:nvPr>
        </p:nvSpPr>
        <p:spPr>
          <a:noFill/>
        </p:spPr>
        <p:txBody>
          <a:bodyPr/>
          <a:lstStyle>
            <a:lvl1pPr eaLnBrk="0" hangingPunct="0">
              <a:defRPr i="1">
                <a:solidFill>
                  <a:schemeClr val="tx1"/>
                </a:solidFill>
                <a:latin typeface="Arial" charset="0"/>
              </a:defRPr>
            </a:lvl1pPr>
            <a:lvl2pPr marL="757066" indent="-291179" eaLnBrk="0" hangingPunct="0">
              <a:defRPr i="1">
                <a:solidFill>
                  <a:schemeClr val="tx1"/>
                </a:solidFill>
                <a:latin typeface="Arial" charset="0"/>
              </a:defRPr>
            </a:lvl2pPr>
            <a:lvl3pPr marL="1164717" indent="-232943" eaLnBrk="0" hangingPunct="0">
              <a:defRPr i="1">
                <a:solidFill>
                  <a:schemeClr val="tx1"/>
                </a:solidFill>
                <a:latin typeface="Arial" charset="0"/>
              </a:defRPr>
            </a:lvl3pPr>
            <a:lvl4pPr marL="1630604" indent="-232943" eaLnBrk="0" hangingPunct="0">
              <a:defRPr i="1">
                <a:solidFill>
                  <a:schemeClr val="tx1"/>
                </a:solidFill>
                <a:latin typeface="Arial" charset="0"/>
              </a:defRPr>
            </a:lvl4pPr>
            <a:lvl5pPr marL="2096491" indent="-232943" eaLnBrk="0" hangingPunct="0">
              <a:defRPr i="1">
                <a:solidFill>
                  <a:schemeClr val="tx1"/>
                </a:solidFill>
                <a:latin typeface="Arial" charset="0"/>
              </a:defRPr>
            </a:lvl5pPr>
            <a:lvl6pPr marL="2562377" indent="-232943" eaLnBrk="0" fontAlgn="base" hangingPunct="0">
              <a:spcBef>
                <a:spcPct val="0"/>
              </a:spcBef>
              <a:spcAft>
                <a:spcPct val="0"/>
              </a:spcAft>
              <a:defRPr i="1">
                <a:solidFill>
                  <a:schemeClr val="tx1"/>
                </a:solidFill>
                <a:latin typeface="Arial" charset="0"/>
              </a:defRPr>
            </a:lvl6pPr>
            <a:lvl7pPr marL="3028264" indent="-232943" eaLnBrk="0" fontAlgn="base" hangingPunct="0">
              <a:spcBef>
                <a:spcPct val="0"/>
              </a:spcBef>
              <a:spcAft>
                <a:spcPct val="0"/>
              </a:spcAft>
              <a:defRPr i="1">
                <a:solidFill>
                  <a:schemeClr val="tx1"/>
                </a:solidFill>
                <a:latin typeface="Arial" charset="0"/>
              </a:defRPr>
            </a:lvl7pPr>
            <a:lvl8pPr marL="3494151" indent="-232943" eaLnBrk="0" fontAlgn="base" hangingPunct="0">
              <a:spcBef>
                <a:spcPct val="0"/>
              </a:spcBef>
              <a:spcAft>
                <a:spcPct val="0"/>
              </a:spcAft>
              <a:defRPr i="1">
                <a:solidFill>
                  <a:schemeClr val="tx1"/>
                </a:solidFill>
                <a:latin typeface="Arial" charset="0"/>
              </a:defRPr>
            </a:lvl8pPr>
            <a:lvl9pPr marL="3960038" indent="-232943" eaLnBrk="0" fontAlgn="base" hangingPunct="0">
              <a:spcBef>
                <a:spcPct val="0"/>
              </a:spcBef>
              <a:spcAft>
                <a:spcPct val="0"/>
              </a:spcAft>
              <a:defRPr i="1">
                <a:solidFill>
                  <a:schemeClr val="tx1"/>
                </a:solidFill>
                <a:latin typeface="Arial" charset="0"/>
              </a:defRPr>
            </a:lvl9pPr>
          </a:lstStyle>
          <a:p>
            <a:pPr eaLnBrk="1" hangingPunct="1"/>
            <a:fld id="{66F429F0-F952-4E9A-80CE-20BBC37D551F}" type="slidenum">
              <a:rPr lang="en-US" i="0" smtClean="0"/>
              <a:pPr eaLnBrk="1" hangingPunct="1"/>
              <a:t>16</a:t>
            </a:fld>
            <a:endParaRPr lang="en-US" i="0"/>
          </a:p>
        </p:txBody>
      </p:sp>
    </p:spTree>
    <p:extLst>
      <p:ext uri="{BB962C8B-B14F-4D97-AF65-F5344CB8AC3E}">
        <p14:creationId xmlns:p14="http://schemas.microsoft.com/office/powerpoint/2010/main" val="3454138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endParaRPr lang="en-US" dirty="0"/>
          </a:p>
          <a:p>
            <a:r>
              <a:rPr lang="en-US" sz="1200" kern="1200" dirty="0">
                <a:solidFill>
                  <a:schemeClr val="tx1"/>
                </a:solidFill>
                <a:latin typeface="+mn-lt"/>
                <a:ea typeface="+mn-ea"/>
                <a:cs typeface="+mn-cs"/>
              </a:rPr>
              <a:t>a. Have participants locate handout 8.5—Overview of School-Year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Study Groups—in their PD program binders.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The purpose of the study-group sessions is to practice, analyze, and learn from the use of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in your teaching of the Plants and Animals lessons in the fall and the Weather and Seasons lessons in the spring.”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Talk participants through Study Groups 1–3 on the handout.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d. Pause for questions and a summary task. Ask participants, “What is the main focus for fall study-group sessions 1–3?”</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e. Talk participants through the 2-hour meeting in December/January and Study Groups 4–6 on the handout.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Pause for questions and a summary task. Ask participants, “What is the purpose of the 2-hour meeting in December/January?” and “What is the main focus for spring study-group sessions 4–6?”</a:t>
            </a:r>
            <a:r>
              <a:rPr lang="en-US" dirty="0"/>
              <a:t> </a:t>
            </a:r>
            <a:endParaRPr lang="en-US" baseline="0" dirty="0"/>
          </a:p>
          <a:p>
            <a:pPr marL="228600" indent="-228600">
              <a:buAutoNum type="alphaLcParenR"/>
            </a:pPr>
            <a:endParaRPr lang="en-US" baseline="0" dirty="0"/>
          </a:p>
          <a:p>
            <a:pPr marL="228600" indent="-228600">
              <a:buAutoNum type="alphaLcParen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17</a:t>
            </a:fld>
            <a:endParaRPr lang="en-US"/>
          </a:p>
        </p:txBody>
      </p:sp>
    </p:spTree>
    <p:extLst>
      <p:ext uri="{BB962C8B-B14F-4D97-AF65-F5344CB8AC3E}">
        <p14:creationId xmlns:p14="http://schemas.microsoft.com/office/powerpoint/2010/main" val="3712162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lvl="0" fontAlgn="base"/>
            <a:r>
              <a:rPr lang="en-US" sz="1200" u="none" strike="noStrike" kern="1200" dirty="0">
                <a:solidFill>
                  <a:schemeClr val="tx1"/>
                </a:solidFill>
                <a:effectLst/>
                <a:latin typeface="+mn-lt"/>
                <a:ea typeface="+mn-ea"/>
                <a:cs typeface="+mn-cs"/>
              </a:rPr>
              <a:t>a. Before going over this slide, have participants locate the Plants and Animals classroom pre-post test in their lesson plans binders (</a:t>
            </a:r>
            <a:r>
              <a:rPr lang="en-US" sz="1200" u="none" strike="noStrike" kern="1200" dirty="0" err="1">
                <a:solidFill>
                  <a:schemeClr val="tx1"/>
                </a:solidFill>
                <a:effectLst/>
                <a:latin typeface="+mn-lt"/>
                <a:ea typeface="+mn-ea"/>
                <a:cs typeface="+mn-cs"/>
              </a:rPr>
              <a:t>pretabs</a:t>
            </a:r>
            <a:r>
              <a:rPr lang="en-US" sz="1200" u="none" strike="noStrike" kern="1200" dirty="0">
                <a:solidFill>
                  <a:schemeClr val="tx1"/>
                </a:solidFill>
                <a:effectLst/>
                <a:latin typeface="+mn-lt"/>
                <a:ea typeface="+mn-ea"/>
                <a:cs typeface="+mn-cs"/>
              </a:rPr>
              <a:t> section). </a:t>
            </a:r>
          </a:p>
          <a:p>
            <a:endParaRPr lang="en-US" sz="1200" b="1" kern="1200" dirty="0">
              <a:solidFill>
                <a:schemeClr val="tx1"/>
              </a:solidFill>
              <a:latin typeface="+mn-lt"/>
              <a:ea typeface="+mn-ea"/>
              <a:cs typeface="+mn-cs"/>
            </a:endParaRPr>
          </a:p>
          <a:p>
            <a:pPr marL="365760" indent="-182880">
              <a:buFont typeface="Arial" pitchFamily="34" charset="0"/>
              <a:buChar char="•"/>
            </a:pPr>
            <a:r>
              <a:rPr lang="en-US" sz="1200" b="1" kern="1200" dirty="0">
                <a:solidFill>
                  <a:schemeClr val="tx1"/>
                </a:solidFill>
                <a:latin typeface="+mn-lt"/>
                <a:ea typeface="+mn-ea"/>
                <a:cs typeface="+mn-cs"/>
              </a:rPr>
              <a:t>The classroom pre-post test:</a:t>
            </a:r>
            <a:r>
              <a:rPr lang="en-US" sz="1200" kern="1200" dirty="0">
                <a:solidFill>
                  <a:schemeClr val="tx1"/>
                </a:solidFill>
                <a:latin typeface="+mn-lt"/>
                <a:ea typeface="+mn-ea"/>
                <a:cs typeface="+mn-cs"/>
              </a:rPr>
              <a:t> “This test is in your lesson plans binder. After you administer the test to your students, you’ll need to save all of them, since you’ll be analyzing them as part of our study-group work in the fall.”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steps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“It’s very important to follow these steps in order and </a:t>
            </a:r>
            <a:r>
              <a:rPr lang="en-US" sz="1200" b="1" kern="1200" dirty="0">
                <a:solidFill>
                  <a:schemeClr val="tx1"/>
                </a:solidFill>
                <a:latin typeface="+mn-lt"/>
                <a:ea typeface="+mn-ea"/>
                <a:cs typeface="+mn-cs"/>
              </a:rPr>
              <a:t>save all of your classroom pre-post tests</a:t>
            </a:r>
            <a:r>
              <a:rPr lang="en-US" sz="1200" kern="1200" dirty="0">
                <a:solidFill>
                  <a:schemeClr val="tx1"/>
                </a:solidFill>
                <a:latin typeface="+mn-lt"/>
                <a:ea typeface="+mn-ea"/>
                <a:cs typeface="+mn-cs"/>
              </a:rPr>
              <a:t>. Don’t return them to students until after Study Group 3.”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2984892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sz="1200" b="1" kern="1200" dirty="0">
                <a:solidFill>
                  <a:schemeClr val="tx1"/>
                </a:solidFill>
                <a:latin typeface="+mn-lt"/>
                <a:ea typeface="+mn-ea"/>
                <a:cs typeface="+mn-cs"/>
              </a:rPr>
              <a:t>Note: Include on this slide some possible dates for six 4-hour study-group meetings and the 2-hour meeting that occurs between Study Groups 3 and 4.</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Suggest possible dates for the study-group sessions, starting with the Wednesday afternoon slot from 2:00 to 6:00 p.m.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As you schedule the meetings, keep in mind that you’ll need some time between the end of the school day and the beginning of the meeting to get to the location and set up everything.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1:</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Early October. Round-1 teachers should have their classroom video recordings completed at least three weeks before this session. You will need three weeks to watch the classroom video(s), select the ones you’ll use during the study groups, and prepare the video-clip selections  and transcripts.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2:</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Mid-November. Round-2 teachers should have their classroom video recordings completed at least three weeks before this session.</a:t>
            </a:r>
            <a:r>
              <a:rPr lang="en-US" sz="1200" kern="1200" baseline="0" dirty="0">
                <a:solidFill>
                  <a:schemeClr val="tx1"/>
                </a:solidFill>
                <a:effectLst/>
                <a:latin typeface="+mn-lt"/>
                <a:ea typeface="+mn-ea"/>
                <a:cs typeface="+mn-cs"/>
              </a:rPr>
              <a:t> </a:t>
            </a:r>
            <a:r>
              <a:rPr lang="en-US" sz="1200" kern="1200" dirty="0">
                <a:solidFill>
                  <a:schemeClr val="tx1"/>
                </a:solidFill>
                <a:latin typeface="+mn-lt"/>
                <a:ea typeface="+mn-ea"/>
                <a:cs typeface="+mn-cs"/>
              </a:rPr>
              <a:t>You will need three weeks to watch the classroom video(s), select the ones you’ll use during the study groups, and prepare the video-clip selections and transcripts.</a:t>
            </a:r>
            <a:endParaRPr lang="en-US" sz="1200"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3:</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Early December. This session can occur anytime after Study Group 2 and before the holiday break.</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2-hour meeting:</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December/January. The purpose of this meeting is to review the Weather and Seasons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lesson plans in preparation for teaching them.</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4:</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Early February. Round-1 teachers should have their classroom video recordings completed at least three weeks before this session. You will need three weeks to watch the classroom video(s), select the ones you’ll use during the study groups, and prepare the video-clip selections  and transcripts.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5:</a:t>
            </a:r>
            <a:r>
              <a:rPr lang="en-US" sz="1200" kern="1200" dirty="0">
                <a:solidFill>
                  <a:schemeClr val="tx1"/>
                </a:solidFill>
                <a:latin typeface="+mn-lt"/>
                <a:ea typeface="+mn-ea"/>
                <a:cs typeface="+mn-cs"/>
              </a:rPr>
              <a:t> </a:t>
            </a:r>
            <a:r>
              <a:rPr lang="en-US" sz="1200" kern="1200" dirty="0">
                <a:solidFill>
                  <a:schemeClr val="tx1"/>
                </a:solidFill>
                <a:effectLst/>
                <a:latin typeface="+mn-lt"/>
                <a:ea typeface="+mn-ea"/>
                <a:cs typeface="+mn-cs"/>
              </a:rPr>
              <a:t>March. Round-2 teachers should have their classroom video recordings completed at least three weeks before this session. </a:t>
            </a:r>
            <a:r>
              <a:rPr lang="en-US" sz="1200" kern="1200" dirty="0">
                <a:solidFill>
                  <a:schemeClr val="tx1"/>
                </a:solidFill>
                <a:latin typeface="+mn-lt"/>
                <a:ea typeface="+mn-ea"/>
                <a:cs typeface="+mn-cs"/>
              </a:rPr>
              <a:t>You will need three weeks to watch the classroom video(s), select the ones you’ll use during the study groups, and prepare the video-clip selections and transcripts. </a:t>
            </a:r>
            <a:r>
              <a:rPr lang="en-US" sz="1200" kern="1200" dirty="0">
                <a:solidFill>
                  <a:schemeClr val="tx1"/>
                </a:solidFill>
                <a:effectLst/>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6.</a:t>
            </a:r>
            <a:r>
              <a:rPr lang="en-US" sz="1200" kern="1200" dirty="0">
                <a:solidFill>
                  <a:schemeClr val="tx1"/>
                </a:solidFill>
                <a:latin typeface="+mn-lt"/>
                <a:ea typeface="+mn-ea"/>
                <a:cs typeface="+mn-cs"/>
              </a:rPr>
              <a:t> April. This session can occur anytime after, but preferably within a month of, Study Group 5.</a:t>
            </a:r>
            <a:r>
              <a:rPr lang="en-US" dirty="0"/>
              <a:t>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19</a:t>
            </a:fld>
            <a:endParaRPr lang="en-US"/>
          </a:p>
        </p:txBody>
      </p:sp>
    </p:spTree>
    <p:extLst>
      <p:ext uri="{BB962C8B-B14F-4D97-AF65-F5344CB8AC3E}">
        <p14:creationId xmlns:p14="http://schemas.microsoft.com/office/powerpoint/2010/main" val="47690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Talk through today’s agenda.</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2283968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20</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altLang="en-US" dirty="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“Next, we’ll wrap up our science</a:t>
            </a:r>
            <a:r>
              <a:rPr lang="en-US" sz="1200" kern="1200" baseline="0" dirty="0">
                <a:solidFill>
                  <a:schemeClr val="tx1"/>
                </a:solidFill>
                <a:latin typeface="+mn-lt"/>
                <a:ea typeface="+mn-ea"/>
                <a:cs typeface="+mn-cs"/>
              </a:rPr>
              <a:t> content deepening investigations of plants and animals for the week and </a:t>
            </a:r>
            <a:r>
              <a:rPr lang="en-US" sz="1200" kern="1200" dirty="0">
                <a:solidFill>
                  <a:schemeClr val="tx1"/>
                </a:solidFill>
                <a:latin typeface="+mn-lt"/>
                <a:ea typeface="+mn-ea"/>
                <a:cs typeface="+mn-cs"/>
              </a:rPr>
              <a:t>engage in some math content deepening.”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alt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Plants and Animals Content Background Document and Common Student Ideas about Plants and Animals.</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Tree>
    <p:extLst>
      <p:ext uri="{BB962C8B-B14F-4D97-AF65-F5344CB8AC3E}">
        <p14:creationId xmlns:p14="http://schemas.microsoft.com/office/powerpoint/2010/main" val="2113866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Read the unit</a:t>
            </a:r>
            <a:r>
              <a:rPr lang="en-US" baseline="0" dirty="0"/>
              <a:t> central question on the slide.</a:t>
            </a:r>
          </a:p>
          <a:p>
            <a:endParaRPr lang="en-US" baseline="0" dirty="0"/>
          </a:p>
          <a:p>
            <a:r>
              <a:rPr lang="en-US" baseline="0" dirty="0"/>
              <a:t>b. Remind participants that this question will guide student learning throughout the Plants and Animals lessons series.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904326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a:r>
              <a:rPr lang="en-US" sz="1200" kern="1200" dirty="0">
                <a:solidFill>
                  <a:schemeClr val="tx1"/>
                </a:solidFill>
                <a:latin typeface="+mn-lt"/>
                <a:ea typeface="+mn-ea"/>
                <a:cs typeface="+mn-cs"/>
              </a:rPr>
              <a:t>a. “Our first content deepening focus question is a variation of the unit central question.”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“In the first half of today’s content deepening session, we’ll synthesize key ideas about plants and animals that we’ve learned about this week. Then we’ll engage in a</a:t>
            </a:r>
            <a:r>
              <a:rPr lang="en-US" sz="1200" kern="1200" baseline="0" dirty="0">
                <a:solidFill>
                  <a:schemeClr val="tx1"/>
                </a:solidFill>
                <a:latin typeface="+mn-lt"/>
                <a:ea typeface="+mn-ea"/>
                <a:cs typeface="+mn-cs"/>
              </a:rPr>
              <a:t> drawing and writing </a:t>
            </a:r>
            <a:r>
              <a:rPr lang="en-US" sz="1200" kern="1200" dirty="0">
                <a:solidFill>
                  <a:schemeClr val="tx1"/>
                </a:solidFill>
                <a:latin typeface="+mn-lt"/>
                <a:ea typeface="+mn-ea"/>
                <a:cs typeface="+mn-cs"/>
              </a:rPr>
              <a:t>activity to summarize our understandings of the similarities and differences between plants and animals.”</a:t>
            </a:r>
            <a:r>
              <a:rPr lang="en-US" sz="18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53761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 min</a:t>
            </a:r>
            <a:endParaRPr lang="en-US" dirty="0"/>
          </a:p>
          <a:p>
            <a:endParaRPr lang="en-US" dirty="0"/>
          </a:p>
          <a:p>
            <a:pPr marL="0" lvl="1"/>
            <a:r>
              <a:rPr lang="en-US" sz="1200" kern="1200" dirty="0">
                <a:solidFill>
                  <a:schemeClr val="tx1"/>
                </a:solidFill>
                <a:latin typeface="+mn-lt"/>
                <a:ea typeface="+mn-ea"/>
                <a:cs typeface="+mn-cs"/>
              </a:rPr>
              <a:t>a. “This bubble map is used in lesson 4b to help students summarize what plants need from their environment to live and grow.”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“Students list only three things, but you may come up with more. What would you say are the most important things that plants need from their environment to live and grow?”</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participants share their ideas, record them on chart paper.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student response:</a:t>
            </a:r>
            <a:r>
              <a:rPr lang="en-US" sz="1200" kern="1200" dirty="0">
                <a:solidFill>
                  <a:schemeClr val="tx1"/>
                </a:solidFill>
                <a:latin typeface="+mn-lt"/>
                <a:ea typeface="+mn-ea"/>
                <a:cs typeface="+mn-cs"/>
              </a:rPr>
              <a:t> sunlight, air, water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participant response:</a:t>
            </a:r>
            <a:r>
              <a:rPr lang="en-US" sz="1200" kern="1200" dirty="0">
                <a:solidFill>
                  <a:schemeClr val="tx1"/>
                </a:solidFill>
                <a:latin typeface="+mn-lt"/>
                <a:ea typeface="+mn-ea"/>
                <a:cs typeface="+mn-cs"/>
              </a:rPr>
              <a:t> sunlight, carbon dioxide, oxygen, water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23</a:t>
            </a:fld>
            <a:endParaRPr lang="en-US"/>
          </a:p>
        </p:txBody>
      </p:sp>
    </p:spTree>
    <p:extLst>
      <p:ext uri="{BB962C8B-B14F-4D97-AF65-F5344CB8AC3E}">
        <p14:creationId xmlns:p14="http://schemas.microsoft.com/office/powerpoint/2010/main" val="817829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 min</a:t>
            </a:r>
            <a:endParaRPr lang="en-US" dirty="0"/>
          </a:p>
          <a:p>
            <a:endParaRPr lang="en-US" dirty="0"/>
          </a:p>
          <a:p>
            <a:pPr marL="0" lvl="1"/>
            <a:r>
              <a:rPr lang="en-US" sz="1200" kern="1200" dirty="0">
                <a:solidFill>
                  <a:schemeClr val="tx1"/>
                </a:solidFill>
                <a:latin typeface="+mn-lt"/>
                <a:ea typeface="+mn-ea"/>
                <a:cs typeface="+mn-cs"/>
              </a:rPr>
              <a:t>a. “What would you say are the most important things that animals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need from their environment? We expect students to list only three things, but you may come up with more.”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participants share their ideas, record them on chart paper.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student response:</a:t>
            </a:r>
            <a:r>
              <a:rPr lang="en-US" sz="1200" kern="1200" dirty="0">
                <a:solidFill>
                  <a:schemeClr val="tx1"/>
                </a:solidFill>
                <a:latin typeface="+mn-lt"/>
                <a:ea typeface="+mn-ea"/>
                <a:cs typeface="+mn-cs"/>
              </a:rPr>
              <a:t> sunlight, air, water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participant response:</a:t>
            </a:r>
            <a:r>
              <a:rPr lang="en-US" sz="1200" kern="1200" dirty="0">
                <a:solidFill>
                  <a:schemeClr val="tx1"/>
                </a:solidFill>
                <a:latin typeface="+mn-lt"/>
                <a:ea typeface="+mn-ea"/>
                <a:cs typeface="+mn-cs"/>
              </a:rPr>
              <a:t> sunlight, carbon dioxide, oxygen, water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a:p>
        </p:txBody>
      </p:sp>
    </p:spTree>
    <p:extLst>
      <p:ext uri="{BB962C8B-B14F-4D97-AF65-F5344CB8AC3E}">
        <p14:creationId xmlns:p14="http://schemas.microsoft.com/office/powerpoint/2010/main" val="817829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marL="0" lvl="1"/>
            <a:r>
              <a:rPr lang="en-US" sz="1200" kern="1200" dirty="0">
                <a:solidFill>
                  <a:schemeClr val="tx1"/>
                </a:solidFill>
                <a:latin typeface="+mn-lt"/>
                <a:ea typeface="+mn-ea"/>
                <a:cs typeface="+mn-cs"/>
              </a:rPr>
              <a:t>a. “Now let’s compare the needs of plants and animals. First, we’ll think about food.”</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“How do this ladybug and the redwood tree get food from their environment?” </a:t>
            </a:r>
          </a:p>
          <a:p>
            <a:pPr marL="0" lvl="1"/>
            <a:endParaRPr lang="en-US" sz="1200" b="0"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this question with an elbow partner and work together to make a comparison. You may use your notes and the content background document as resources to support your ideas. Be prepared to share your comparisons and evidence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pairs to share their comparisons with the group and challenge participants to offer constructive feedback and critiques.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redwood tree makes its own food. During photosynthesis, cells in the leaf rearrange carbon-dioxide and water molecules in the presence of light energy to make energy-supplying glucose molecules (food) and oxygen. </a:t>
            </a:r>
          </a:p>
          <a:p>
            <a:pPr marL="137160" indent="-137160">
              <a:buFont typeface="Arial" pitchFamily="34" charset="0"/>
              <a:buChar char="•"/>
            </a:pPr>
            <a:r>
              <a:rPr lang="en-US" sz="1200" kern="1200" dirty="0">
                <a:solidFill>
                  <a:schemeClr val="tx1"/>
                </a:solidFill>
                <a:latin typeface="+mn-lt"/>
                <a:ea typeface="+mn-ea"/>
                <a:cs typeface="+mn-cs"/>
              </a:rPr>
              <a:t>Ladybugs can’t make their own food like the redwood tree. They have to get food to eat from their environment, including plants and other insects like aphids.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25</a:t>
            </a:fld>
            <a:endParaRPr lang="en-US"/>
          </a:p>
        </p:txBody>
      </p:sp>
    </p:spTree>
    <p:extLst>
      <p:ext uri="{BB962C8B-B14F-4D97-AF65-F5344CB8AC3E}">
        <p14:creationId xmlns:p14="http://schemas.microsoft.com/office/powerpoint/2010/main" val="1770187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marL="0" lvl="1"/>
            <a:r>
              <a:rPr lang="en-US" sz="1200" kern="1200" dirty="0">
                <a:solidFill>
                  <a:schemeClr val="tx1"/>
                </a:solidFill>
                <a:latin typeface="+mn-lt"/>
                <a:ea typeface="+mn-ea"/>
                <a:cs typeface="+mn-cs"/>
              </a:rPr>
              <a:t>a. “Why do ladybugs and redwood trees need air and food?” </a:t>
            </a:r>
          </a:p>
          <a:p>
            <a:pPr marL="0" lvl="1"/>
            <a:endParaRPr lang="en-US" sz="1200" b="0"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this question with an elbow partner and work together to make a comparison</a:t>
            </a:r>
            <a:r>
              <a:rPr lang="en-US" sz="1200" kern="1200" baseline="0" dirty="0">
                <a:solidFill>
                  <a:schemeClr val="tx1"/>
                </a:solidFill>
                <a:latin typeface="+mn-lt"/>
                <a:ea typeface="+mn-ea"/>
                <a:cs typeface="+mn-cs"/>
              </a:rPr>
              <a:t> that highlights similarities and differences</a:t>
            </a:r>
            <a:r>
              <a:rPr lang="en-US" sz="1200" kern="1200" dirty="0">
                <a:solidFill>
                  <a:schemeClr val="tx1"/>
                </a:solidFill>
                <a:latin typeface="+mn-lt"/>
                <a:ea typeface="+mn-ea"/>
                <a:cs typeface="+mn-cs"/>
              </a:rPr>
              <a:t>. You may use your notes and the content background document as resources to support your ideas. Be prepared to share your comparisons and evidence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pairs to share their comparisons with the group and challenge participants to offer constructive feedback and critiques.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cells of both ladybugs and redwood trees need oxygen and food molecules to carry out cellular respiration. In each cell, the oxygen and food molecules react to release energy that can be used for life functions. This reaction (cellular respiration) is identical in plants and animals.</a:t>
            </a:r>
          </a:p>
          <a:p>
            <a:pPr marL="137160" indent="-137160">
              <a:buFont typeface="Arial" pitchFamily="34" charset="0"/>
              <a:buChar char="•"/>
            </a:pPr>
            <a:r>
              <a:rPr lang="en-US" sz="1200" kern="1200" dirty="0">
                <a:solidFill>
                  <a:schemeClr val="tx1"/>
                </a:solidFill>
                <a:latin typeface="+mn-lt"/>
                <a:ea typeface="+mn-ea"/>
                <a:cs typeface="+mn-cs"/>
              </a:rPr>
              <a:t>In addition to oxygen, plants need carbon dioxide from their environment to make food through photosynthesis. This is a key difference between plants and animals.</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a:p>
        </p:txBody>
      </p:sp>
    </p:spTree>
    <p:extLst>
      <p:ext uri="{BB962C8B-B14F-4D97-AF65-F5344CB8AC3E}">
        <p14:creationId xmlns:p14="http://schemas.microsoft.com/office/powerpoint/2010/main" val="1770187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a:t>
            </a:r>
            <a:r>
              <a:rPr lang="en-US" baseline="0" dirty="0"/>
              <a:t> 1</a:t>
            </a:r>
            <a:r>
              <a:rPr lang="en-US" dirty="0"/>
              <a:t> min</a:t>
            </a:r>
          </a:p>
          <a:p>
            <a:endParaRPr lang="en-US" dirty="0"/>
          </a:p>
          <a:p>
            <a:pPr marL="0" lvl="1"/>
            <a:r>
              <a:rPr lang="en-US" sz="1200" kern="1200" dirty="0">
                <a:solidFill>
                  <a:schemeClr val="tx1"/>
                </a:solidFill>
                <a:latin typeface="+mn-lt"/>
                <a:ea typeface="+mn-ea"/>
                <a:cs typeface="+mn-cs"/>
              </a:rPr>
              <a:t>a. “This slide summarizes what ladybugs do with food molecules and oxygen. The animation also illustrates why ladybugs need these things.”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Show the animation several times so that participants understand what happens.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Highlight the key idea at the bottom of the slide.</a:t>
            </a:r>
            <a:endParaRPr lang="en-US"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27</a:t>
            </a:fld>
            <a:endParaRPr lang="en-US"/>
          </a:p>
        </p:txBody>
      </p:sp>
    </p:spTree>
    <p:extLst>
      <p:ext uri="{BB962C8B-B14F-4D97-AF65-F5344CB8AC3E}">
        <p14:creationId xmlns:p14="http://schemas.microsoft.com/office/powerpoint/2010/main" val="3560460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“Remember these diagrams of cellular respiration in plants and animals from our last session? What similarities</a:t>
            </a:r>
            <a:r>
              <a:rPr lang="en-US" sz="1200" kern="1200" baseline="0" dirty="0">
                <a:solidFill>
                  <a:schemeClr val="tx1"/>
                </a:solidFill>
                <a:latin typeface="+mn-lt"/>
                <a:ea typeface="+mn-ea"/>
                <a:cs typeface="+mn-cs"/>
              </a:rPr>
              <a:t> and differences did </a:t>
            </a:r>
            <a:r>
              <a:rPr lang="en-US" sz="1200" kern="1200" dirty="0">
                <a:solidFill>
                  <a:schemeClr val="tx1"/>
                </a:solidFill>
                <a:latin typeface="+mn-lt"/>
                <a:ea typeface="+mn-ea"/>
                <a:cs typeface="+mn-cs"/>
              </a:rPr>
              <a:t>we observe?”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Cellular respiration is identical in plants and animals. </a:t>
            </a:r>
          </a:p>
          <a:p>
            <a:pPr marL="137160" indent="-137160">
              <a:buFont typeface="Arial" pitchFamily="34" charset="0"/>
              <a:buChar char="•"/>
            </a:pPr>
            <a:r>
              <a:rPr lang="en-US" sz="1200" kern="1200" dirty="0">
                <a:solidFill>
                  <a:schemeClr val="tx1"/>
                </a:solidFill>
                <a:latin typeface="+mn-lt"/>
                <a:ea typeface="+mn-ea"/>
                <a:cs typeface="+mn-cs"/>
              </a:rPr>
              <a:t>The key difference is how plants and animals get the food they need for this process. Plants use sunlight, carbon dioxide, and water to make their own food, but animals must get food from their environment. Animals also depend on plants to make the food they need.</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28</a:t>
            </a:fld>
            <a:endParaRPr lang="en-US"/>
          </a:p>
        </p:txBody>
      </p:sp>
    </p:spTree>
    <p:extLst>
      <p:ext uri="{BB962C8B-B14F-4D97-AF65-F5344CB8AC3E}">
        <p14:creationId xmlns:p14="http://schemas.microsoft.com/office/powerpoint/2010/main" val="2832169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Less than 1 min</a:t>
            </a:r>
            <a:endParaRPr lang="en-US" dirty="0"/>
          </a:p>
          <a:p>
            <a:endParaRPr lang="en-US" dirty="0"/>
          </a:p>
          <a:p>
            <a:pPr marL="228600" indent="-228600">
              <a:buNone/>
            </a:pPr>
            <a:r>
              <a:rPr lang="en-US" dirty="0"/>
              <a:t>a. “This</a:t>
            </a:r>
            <a:r>
              <a:rPr lang="en-US" baseline="0" dirty="0"/>
              <a:t> diagram summarizes the key difference between plants and animals in cellular respiration.” </a:t>
            </a:r>
          </a:p>
          <a:p>
            <a:pPr marL="228600" indent="-228600">
              <a:buNone/>
            </a:pPr>
            <a:endParaRPr lang="en-US" dirty="0"/>
          </a:p>
          <a:p>
            <a:pPr marL="0" indent="0">
              <a:buNone/>
            </a:pPr>
            <a:r>
              <a:rPr lang="en-US" dirty="0"/>
              <a:t>b. Emphasize</a:t>
            </a:r>
            <a:r>
              <a:rPr lang="en-US" baseline="0" dirty="0"/>
              <a:t> that both plant and animal cells carry out cellular respiration, and this process is identical in plants and animals. The only difference is that the food molecules (glucose) in plant cells come from the plant itself as a product of photosynthesis inside the chloroplasts of the plant leaves. The food molecules in animal cells come from the food animals take in from their environment (plants or other animals that have eaten plants). Ultimately, the food molecules in both plant and animal cells come from photosynthesis in plants.</a:t>
            </a:r>
          </a:p>
          <a:p>
            <a:endParaRPr lang="en-US" baseline="0" dirty="0"/>
          </a:p>
          <a:p>
            <a:r>
              <a:rPr lang="en-US" baseline="0" dirty="0"/>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hlinkClick r:id="rId3"/>
              </a:rPr>
              <a:t>http://www.ncbi.nlm.nih.gov/books/NBK9903/</a:t>
            </a:r>
            <a:endParaRPr lang="en-US" sz="1200" dirty="0"/>
          </a:p>
          <a:p>
            <a:pPr marL="228600" indent="-228600">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a:p>
        </p:txBody>
      </p:sp>
    </p:spTree>
    <p:extLst>
      <p:ext uri="{BB962C8B-B14F-4D97-AF65-F5344CB8AC3E}">
        <p14:creationId xmlns:p14="http://schemas.microsoft.com/office/powerpoint/2010/main" val="1554824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Give participants time to review your feedback on their reflections from day 7 and offer reactions, comments, or follow-up questions.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“What does this diagram highlight?”</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Ideal</a:t>
            </a:r>
            <a:r>
              <a:rPr lang="en-US" sz="1200" b="1" kern="1200" baseline="0" dirty="0">
                <a:solidFill>
                  <a:schemeClr val="tx1"/>
                </a:solidFill>
                <a:latin typeface="+mn-lt"/>
                <a:ea typeface="+mn-ea"/>
                <a:cs typeface="+mn-cs"/>
              </a:rPr>
              <a:t> response: </a:t>
            </a:r>
            <a:r>
              <a:rPr lang="en-US" sz="1200" kern="1200" dirty="0">
                <a:solidFill>
                  <a:schemeClr val="tx1"/>
                </a:solidFill>
                <a:latin typeface="+mn-lt"/>
                <a:ea typeface="+mn-ea"/>
                <a:cs typeface="+mn-cs"/>
              </a:rPr>
              <a:t>The red captions highlight the similarities between animal and plant cells, and the green captions highlight the key differences.</a:t>
            </a:r>
          </a:p>
        </p:txBody>
      </p:sp>
      <p:sp>
        <p:nvSpPr>
          <p:cNvPr id="4" name="Slide Number Placeholder 3"/>
          <p:cNvSpPr>
            <a:spLocks noGrp="1"/>
          </p:cNvSpPr>
          <p:nvPr>
            <p:ph type="sldNum" sz="quarter" idx="10"/>
          </p:nvPr>
        </p:nvSpPr>
        <p:spPr/>
        <p:txBody>
          <a:bodyPr/>
          <a:lstStyle/>
          <a:p>
            <a:fld id="{58E3DFC5-9FF0-425A-8AC6-3041B22A3F14}" type="slidenum">
              <a:rPr lang="en-US" smtClean="0"/>
              <a:pPr/>
              <a:t>30</a:t>
            </a:fld>
            <a:endParaRPr lang="en-US"/>
          </a:p>
        </p:txBody>
      </p:sp>
    </p:spTree>
    <p:extLst>
      <p:ext uri="{BB962C8B-B14F-4D97-AF65-F5344CB8AC3E}">
        <p14:creationId xmlns:p14="http://schemas.microsoft.com/office/powerpoint/2010/main" val="2608085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marL="0" lvl="1"/>
            <a:r>
              <a:rPr lang="en-US" sz="1200" kern="1200" dirty="0">
                <a:solidFill>
                  <a:schemeClr val="tx1"/>
                </a:solidFill>
                <a:latin typeface="+mn-lt"/>
                <a:ea typeface="+mn-ea"/>
                <a:cs typeface="+mn-cs"/>
              </a:rPr>
              <a:t>a. “Why do ladybugs and redwood trees need water?” </a:t>
            </a:r>
          </a:p>
          <a:p>
            <a:pPr marL="0" lvl="1"/>
            <a:endParaRPr lang="en-US" sz="1200" b="0"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this question with an elbow partner and work together to make a comparison</a:t>
            </a:r>
            <a:r>
              <a:rPr lang="en-US" sz="1200" kern="1200" baseline="0" dirty="0">
                <a:solidFill>
                  <a:schemeClr val="tx1"/>
                </a:solidFill>
                <a:latin typeface="+mn-lt"/>
                <a:ea typeface="+mn-ea"/>
                <a:cs typeface="+mn-cs"/>
              </a:rPr>
              <a:t> that highlights similarities and differences</a:t>
            </a:r>
            <a:r>
              <a:rPr lang="en-US" sz="1200" kern="1200" dirty="0">
                <a:solidFill>
                  <a:schemeClr val="tx1"/>
                </a:solidFill>
                <a:latin typeface="+mn-lt"/>
                <a:ea typeface="+mn-ea"/>
                <a:cs typeface="+mn-cs"/>
              </a:rPr>
              <a:t>. You may use your notes and the content background document as resources to support your ideas. Be prepared to share your comparisons and evidence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pairs to share their comparisons with the group and challenge participants to offer constructive feedback and critiques.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Differences: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Plants need water for photosynthesis. </a:t>
            </a:r>
          </a:p>
          <a:p>
            <a:pPr marL="320040" indent="-137160">
              <a:buFont typeface="Arial" pitchFamily="34" charset="0"/>
              <a:buChar char="•"/>
            </a:pPr>
            <a:r>
              <a:rPr lang="en-US" sz="1200" kern="1200" dirty="0">
                <a:solidFill>
                  <a:schemeClr val="tx1"/>
                </a:solidFill>
                <a:latin typeface="+mn-lt"/>
                <a:ea typeface="+mn-ea"/>
                <a:cs typeface="+mn-cs"/>
              </a:rPr>
              <a:t>Water also helps maintain </a:t>
            </a:r>
            <a:r>
              <a:rPr lang="en-US" sz="1200" kern="1200" dirty="0" err="1">
                <a:solidFill>
                  <a:schemeClr val="tx1"/>
                </a:solidFill>
                <a:latin typeface="+mn-lt"/>
                <a:ea typeface="+mn-ea"/>
                <a:cs typeface="+mn-cs"/>
              </a:rPr>
              <a:t>turgor</a:t>
            </a:r>
            <a:r>
              <a:rPr lang="en-US" sz="1200" kern="1200" dirty="0">
                <a:solidFill>
                  <a:schemeClr val="tx1"/>
                </a:solidFill>
                <a:latin typeface="+mn-lt"/>
                <a:ea typeface="+mn-ea"/>
                <a:cs typeface="+mn-cs"/>
              </a:rPr>
              <a:t> pressure so that plants can stand upright to get sunlight. </a:t>
            </a:r>
          </a:p>
          <a:p>
            <a:pPr marL="137160" indent="-137160">
              <a:buFont typeface="Arial" pitchFamily="34" charset="0"/>
              <a:buChar char="•"/>
            </a:pPr>
            <a:r>
              <a:rPr lang="en-US" sz="1200" i="1" kern="1200" dirty="0">
                <a:solidFill>
                  <a:schemeClr val="tx1"/>
                </a:solidFill>
                <a:latin typeface="+mn-lt"/>
                <a:ea typeface="+mn-ea"/>
                <a:cs typeface="+mn-cs"/>
              </a:rPr>
              <a:t>Similarities: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Water is a solvent that helps move materials, such as food and minerals, throughout an organism via the blood and transpiration. </a:t>
            </a:r>
          </a:p>
          <a:p>
            <a:pPr marL="320040" indent="-137160">
              <a:buFont typeface="Arial" pitchFamily="34" charset="0"/>
              <a:buChar char="•"/>
            </a:pPr>
            <a:r>
              <a:rPr lang="en-US" sz="1200" kern="1200" dirty="0">
                <a:solidFill>
                  <a:schemeClr val="tx1"/>
                </a:solidFill>
                <a:latin typeface="+mn-lt"/>
                <a:ea typeface="+mn-ea"/>
                <a:cs typeface="+mn-cs"/>
              </a:rPr>
              <a:t>Water supports life processes. </a:t>
            </a:r>
          </a:p>
          <a:p>
            <a:pPr marL="320040" indent="-137160">
              <a:buFont typeface="Arial" pitchFamily="34" charset="0"/>
              <a:buChar char="•"/>
            </a:pPr>
            <a:r>
              <a:rPr lang="en-US" sz="1200" kern="1200" dirty="0">
                <a:solidFill>
                  <a:schemeClr val="tx1"/>
                </a:solidFill>
                <a:latin typeface="+mn-lt"/>
                <a:ea typeface="+mn-ea"/>
                <a:cs typeface="+mn-cs"/>
              </a:rPr>
              <a:t>Most of the cell substance is water. </a:t>
            </a:r>
          </a:p>
          <a:p>
            <a:pPr marL="320040" indent="-137160">
              <a:buFont typeface="Arial" pitchFamily="34" charset="0"/>
              <a:buChar char="•"/>
            </a:pPr>
            <a:r>
              <a:rPr lang="en-US" sz="1200" kern="1200" dirty="0">
                <a:solidFill>
                  <a:schemeClr val="tx1"/>
                </a:solidFill>
                <a:latin typeface="+mn-lt"/>
                <a:ea typeface="+mn-ea"/>
                <a:cs typeface="+mn-cs"/>
              </a:rPr>
              <a:t>Water is used as a cooling mechanism.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a:p>
        </p:txBody>
      </p:sp>
    </p:spTree>
    <p:extLst>
      <p:ext uri="{BB962C8B-B14F-4D97-AF65-F5344CB8AC3E}">
        <p14:creationId xmlns:p14="http://schemas.microsoft.com/office/powerpoint/2010/main" val="1770187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a:r>
              <a:rPr lang="en-US" sz="1200" kern="1200" dirty="0">
                <a:solidFill>
                  <a:schemeClr val="tx1"/>
                </a:solidFill>
                <a:latin typeface="+mn-lt"/>
                <a:ea typeface="+mn-ea"/>
                <a:cs typeface="+mn-cs"/>
              </a:rPr>
              <a:t>a. Review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“To answer this question, you’ll summarize your understandings of the similarities and differences between plants and animals we’ve explored in our content deepening work this week.”</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extLst>
      <p:ext uri="{BB962C8B-B14F-4D97-AF65-F5344CB8AC3E}">
        <p14:creationId xmlns:p14="http://schemas.microsoft.com/office/powerpoint/2010/main" val="53761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fontAlgn="base"/>
            <a:r>
              <a:rPr lang="en-US" sz="1200" u="none" strike="noStrike" kern="1200" dirty="0">
                <a:solidFill>
                  <a:schemeClr val="tx1"/>
                </a:solidFill>
                <a:effectLst/>
                <a:latin typeface="+mn-lt"/>
                <a:ea typeface="+mn-ea"/>
                <a:cs typeface="+mn-cs"/>
              </a:rPr>
              <a:t>a. “Next, we’ll conclude our science content deepening work by summarizing our understandings of the similarities and differences between plants and animals.”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this activity, use everything you’ve learned this week about plants and animals to draw a representation illustrating key similarities and differences between plants and animals. Then write a summary statement in complete sentences at the bottom of your diagram. Afterward, each of you will present and explain your content representation to the group, and others will have an opportunity to ask questions and offer feedback. Our goal for this summarizing activity is to help one another solidify our understandings of the Plants and Animals science content.”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participants work on their diagrams, circulate around the room and note any confusion, inaccuracies, or misconceptions regarding the science content that need to be addressed during the group discussion.</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58E3DFC5-9FF0-425A-8AC6-3041B22A3F14}" type="slidenum">
              <a:rPr lang="en-US" smtClean="0"/>
              <a:pPr/>
              <a:t>33</a:t>
            </a:fld>
            <a:endParaRPr lang="en-US"/>
          </a:p>
        </p:txBody>
      </p:sp>
    </p:spTree>
    <p:extLst>
      <p:ext uri="{BB962C8B-B14F-4D97-AF65-F5344CB8AC3E}">
        <p14:creationId xmlns:p14="http://schemas.microsoft.com/office/powerpoint/2010/main" val="2285552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fontAlgn="base"/>
            <a:r>
              <a:rPr lang="en-US" sz="1200" u="none" strike="noStrike" kern="1200" dirty="0">
                <a:solidFill>
                  <a:schemeClr val="tx1"/>
                </a:solidFill>
                <a:effectLst/>
                <a:latin typeface="+mn-lt"/>
                <a:ea typeface="+mn-ea"/>
                <a:cs typeface="+mn-cs"/>
              </a:rPr>
              <a:t>a. Read through the presentation protocol on the slide.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Allow 1–2 minutes for each presentation, followed by 1–2 min for questions, comments, and feedback.</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Make sure to ask challenge questions to address any content inaccuracies, misconceptions, or confusion. If questions don’t resolve the issues, explicitly correct the errors.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The content representations should include these basic ideas:</a:t>
            </a:r>
          </a:p>
          <a:p>
            <a:r>
              <a:rPr lang="en-US" sz="1200" kern="1200" dirty="0">
                <a:solidFill>
                  <a:schemeClr val="tx1"/>
                </a:solidFill>
                <a:latin typeface="+mn-lt"/>
                <a:ea typeface="+mn-ea"/>
                <a:cs typeface="+mn-cs"/>
              </a:rPr>
              <a:t>1. Cells</a:t>
            </a:r>
          </a:p>
          <a:p>
            <a:pPr marL="320040" indent="-137160">
              <a:buFont typeface="Arial" pitchFamily="34" charset="0"/>
              <a:buChar char="•"/>
            </a:pPr>
            <a:r>
              <a:rPr lang="en-US" sz="1200" kern="1200" dirty="0">
                <a:solidFill>
                  <a:schemeClr val="tx1"/>
                </a:solidFill>
                <a:latin typeface="+mn-lt"/>
                <a:ea typeface="+mn-ea"/>
                <a:cs typeface="+mn-cs"/>
              </a:rPr>
              <a:t>Plants and animals are </a:t>
            </a:r>
            <a:r>
              <a:rPr lang="en-US" sz="1200" kern="1200" dirty="0" err="1">
                <a:solidFill>
                  <a:schemeClr val="tx1"/>
                </a:solidFill>
                <a:latin typeface="+mn-lt"/>
                <a:ea typeface="+mn-ea"/>
                <a:cs typeface="+mn-cs"/>
              </a:rPr>
              <a:t>multicellular</a:t>
            </a:r>
            <a:r>
              <a:rPr lang="en-US" sz="1200" kern="1200" dirty="0">
                <a:solidFill>
                  <a:schemeClr val="tx1"/>
                </a:solidFill>
                <a:latin typeface="+mn-lt"/>
                <a:ea typeface="+mn-ea"/>
                <a:cs typeface="+mn-cs"/>
              </a:rPr>
              <a:t> organisms.</a:t>
            </a:r>
          </a:p>
          <a:p>
            <a:pPr marL="320040" indent="-137160">
              <a:buFont typeface="Arial" pitchFamily="34" charset="0"/>
              <a:buChar char="•"/>
            </a:pPr>
            <a:r>
              <a:rPr lang="en-US" sz="1200" kern="1200" dirty="0">
                <a:solidFill>
                  <a:schemeClr val="tx1"/>
                </a:solidFill>
                <a:latin typeface="+mn-lt"/>
                <a:ea typeface="+mn-ea"/>
                <a:cs typeface="+mn-cs"/>
              </a:rPr>
              <a:t>Plant cells are different from animal cells because they have cell walls and chloroplasts, where photosynthesis takes place. </a:t>
            </a:r>
          </a:p>
          <a:p>
            <a:r>
              <a:rPr lang="en-US" sz="1200" kern="1200" dirty="0">
                <a:solidFill>
                  <a:schemeClr val="tx1"/>
                </a:solidFill>
                <a:latin typeface="+mn-lt"/>
                <a:ea typeface="+mn-ea"/>
                <a:cs typeface="+mn-cs"/>
              </a:rPr>
              <a:t>2. Food</a:t>
            </a:r>
          </a:p>
          <a:p>
            <a:pPr marL="320040" indent="-137160">
              <a:buFont typeface="Arial" pitchFamily="34" charset="0"/>
              <a:buChar char="•"/>
            </a:pPr>
            <a:r>
              <a:rPr lang="en-US" sz="1200" kern="1200" dirty="0">
                <a:solidFill>
                  <a:schemeClr val="tx1"/>
                </a:solidFill>
                <a:latin typeface="+mn-lt"/>
                <a:ea typeface="+mn-ea"/>
                <a:cs typeface="+mn-cs"/>
              </a:rPr>
              <a:t>Both plant and animal cells need food to live and grow. </a:t>
            </a:r>
          </a:p>
          <a:p>
            <a:pPr marL="320040" indent="-137160">
              <a:buFont typeface="Arial" pitchFamily="34" charset="0"/>
              <a:buChar char="•"/>
            </a:pPr>
            <a:r>
              <a:rPr lang="en-US" sz="1200" kern="1200" dirty="0">
                <a:solidFill>
                  <a:schemeClr val="tx1"/>
                </a:solidFill>
                <a:latin typeface="+mn-lt"/>
                <a:ea typeface="+mn-ea"/>
                <a:cs typeface="+mn-cs"/>
              </a:rPr>
              <a:t>Food is matter (building materials) that contains stored energy living things can use to live and grow.</a:t>
            </a:r>
          </a:p>
          <a:p>
            <a:pPr marL="320040" indent="-137160">
              <a:buFont typeface="Arial" pitchFamily="34" charset="0"/>
              <a:buChar char="•"/>
            </a:pPr>
            <a:r>
              <a:rPr lang="en-US" sz="1200" kern="1200" dirty="0">
                <a:solidFill>
                  <a:schemeClr val="tx1"/>
                </a:solidFill>
                <a:latin typeface="+mn-lt"/>
                <a:ea typeface="+mn-ea"/>
                <a:cs typeface="+mn-cs"/>
              </a:rPr>
              <a:t>Unlike animals, plants use sunlight, water, and air to make their own food inside their leaves through photosynthesis.</a:t>
            </a:r>
          </a:p>
          <a:p>
            <a:pPr marL="320040" indent="-137160">
              <a:buFont typeface="Arial" pitchFamily="34" charset="0"/>
              <a:buChar char="•"/>
            </a:pPr>
            <a:r>
              <a:rPr lang="en-US" sz="1200" kern="1200" dirty="0">
                <a:solidFill>
                  <a:schemeClr val="tx1"/>
                </a:solidFill>
                <a:latin typeface="+mn-lt"/>
                <a:ea typeface="+mn-ea"/>
                <a:cs typeface="+mn-cs"/>
              </a:rPr>
              <a:t>Animals can’t make their own food. They must get food from their environment by eating plants and other animals.</a:t>
            </a:r>
          </a:p>
          <a:p>
            <a:pPr marL="320040" indent="-137160">
              <a:buFont typeface="Arial" pitchFamily="34" charset="0"/>
              <a:buChar char="•"/>
            </a:pPr>
            <a:r>
              <a:rPr lang="en-US" sz="1200" kern="1200" dirty="0">
                <a:solidFill>
                  <a:schemeClr val="tx1"/>
                </a:solidFill>
                <a:latin typeface="+mn-lt"/>
                <a:ea typeface="+mn-ea"/>
                <a:cs typeface="+mn-cs"/>
              </a:rPr>
              <a:t>All of the food animals consume can ultimately be traced back to plants.</a:t>
            </a:r>
          </a:p>
          <a:p>
            <a:r>
              <a:rPr lang="en-US" sz="1200" kern="1200" dirty="0">
                <a:solidFill>
                  <a:schemeClr val="tx1"/>
                </a:solidFill>
                <a:latin typeface="+mn-lt"/>
                <a:ea typeface="+mn-ea"/>
                <a:cs typeface="+mn-cs"/>
              </a:rPr>
              <a:t>3. Air</a:t>
            </a:r>
          </a:p>
          <a:p>
            <a:pPr marL="320040" indent="-137160">
              <a:buFont typeface="Arial" pitchFamily="34" charset="0"/>
              <a:buChar char="•"/>
            </a:pPr>
            <a:r>
              <a:rPr lang="en-US" sz="1200" kern="1200" dirty="0">
                <a:solidFill>
                  <a:schemeClr val="tx1"/>
                </a:solidFill>
                <a:latin typeface="+mn-lt"/>
                <a:ea typeface="+mn-ea"/>
                <a:cs typeface="+mn-cs"/>
              </a:rPr>
              <a:t>Both plant and animal cells need air from their environment to live and grow. </a:t>
            </a:r>
          </a:p>
          <a:p>
            <a:pPr marL="320040" indent="-137160">
              <a:buFont typeface="Arial" pitchFamily="34" charset="0"/>
              <a:buChar char="•"/>
            </a:pPr>
            <a:r>
              <a:rPr lang="en-US" sz="1200" kern="1200" dirty="0">
                <a:solidFill>
                  <a:schemeClr val="tx1"/>
                </a:solidFill>
                <a:latin typeface="+mn-lt"/>
                <a:ea typeface="+mn-ea"/>
                <a:cs typeface="+mn-cs"/>
              </a:rPr>
              <a:t>Both plant and animal cells need oxygen for cellular respiration. </a:t>
            </a:r>
          </a:p>
          <a:p>
            <a:pPr marL="320040" indent="-137160">
              <a:buFont typeface="Arial" pitchFamily="34" charset="0"/>
              <a:buChar char="•"/>
            </a:pPr>
            <a:r>
              <a:rPr lang="en-US" sz="1200" kern="1200" dirty="0">
                <a:solidFill>
                  <a:schemeClr val="tx1"/>
                </a:solidFill>
                <a:latin typeface="+mn-lt"/>
                <a:ea typeface="+mn-ea"/>
                <a:cs typeface="+mn-cs"/>
              </a:rPr>
              <a:t>Green plant cells also need carbon dioxide to make food during photosynthesis.</a:t>
            </a:r>
          </a:p>
          <a:p>
            <a:r>
              <a:rPr lang="en-US" sz="1200" kern="1200" dirty="0">
                <a:solidFill>
                  <a:schemeClr val="tx1"/>
                </a:solidFill>
                <a:latin typeface="+mn-lt"/>
                <a:ea typeface="+mn-ea"/>
                <a:cs typeface="+mn-cs"/>
              </a:rPr>
              <a:t>4. Water</a:t>
            </a:r>
          </a:p>
          <a:p>
            <a:pPr marL="320040" indent="-137160">
              <a:buFont typeface="Arial" pitchFamily="34" charset="0"/>
              <a:buChar char="•"/>
            </a:pPr>
            <a:r>
              <a:rPr lang="en-US" sz="1200" kern="1200" dirty="0">
                <a:solidFill>
                  <a:schemeClr val="tx1"/>
                </a:solidFill>
                <a:latin typeface="+mn-lt"/>
                <a:ea typeface="+mn-ea"/>
                <a:cs typeface="+mn-cs"/>
              </a:rPr>
              <a:t>Both plant and animal cells need water from their environment to live and grow.</a:t>
            </a:r>
          </a:p>
          <a:p>
            <a:pPr marL="320040" indent="-137160">
              <a:buFont typeface="Arial" pitchFamily="34" charset="0"/>
              <a:buChar char="•"/>
            </a:pPr>
            <a:r>
              <a:rPr lang="en-US" sz="1200" kern="1200" dirty="0">
                <a:solidFill>
                  <a:schemeClr val="tx1"/>
                </a:solidFill>
                <a:latin typeface="+mn-lt"/>
                <a:ea typeface="+mn-ea"/>
                <a:cs typeface="+mn-cs"/>
              </a:rPr>
              <a:t>Plants and animals use water for a variety of similar purposes, but only plants can use water to make food.</a:t>
            </a:r>
          </a:p>
          <a:p>
            <a:r>
              <a:rPr lang="en-US" sz="1200" kern="1200" dirty="0">
                <a:solidFill>
                  <a:schemeClr val="tx1"/>
                </a:solidFill>
                <a:latin typeface="+mn-lt"/>
                <a:ea typeface="+mn-ea"/>
                <a:cs typeface="+mn-cs"/>
              </a:rPr>
              <a:t>5. Cellular Respiration</a:t>
            </a:r>
          </a:p>
          <a:p>
            <a:pPr marL="320040" indent="-137160">
              <a:buFont typeface="Arial" pitchFamily="34" charset="0"/>
              <a:buChar char="•"/>
            </a:pPr>
            <a:r>
              <a:rPr lang="en-US" sz="1200" kern="1200" dirty="0">
                <a:solidFill>
                  <a:schemeClr val="tx1"/>
                </a:solidFill>
                <a:latin typeface="+mn-lt"/>
                <a:ea typeface="+mn-ea"/>
                <a:cs typeface="+mn-cs"/>
              </a:rPr>
              <a:t>All living cells in both plants and animals need oxygen and food molecules. These molecules react during cellular respiration to release the stored energy in food molecules. This is how living things get the energy they need to carry out all of their life functions. </a:t>
            </a:r>
          </a:p>
          <a:p>
            <a:pPr marL="320040" indent="-137160">
              <a:buFont typeface="Arial" pitchFamily="34" charset="0"/>
              <a:buChar char="•"/>
            </a:pPr>
            <a:r>
              <a:rPr lang="en-US" sz="1200" kern="1200" dirty="0">
                <a:solidFill>
                  <a:schemeClr val="tx1"/>
                </a:solidFill>
                <a:latin typeface="+mn-lt"/>
                <a:ea typeface="+mn-ea"/>
                <a:cs typeface="+mn-cs"/>
              </a:rPr>
              <a:t>In addition to energy, carbon dioxide and water are also produced during this reaction.</a:t>
            </a:r>
            <a:endParaRPr lang="en-US" baseline="0"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extLst>
      <p:ext uri="{BB962C8B-B14F-4D97-AF65-F5344CB8AC3E}">
        <p14:creationId xmlns:p14="http://schemas.microsoft.com/office/powerpoint/2010/main" val="3168988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35</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Less than 1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“Next we’ll engage in some math content deepening that will challenge us to apply Common Core standards related to counting, comparing, and sorting.”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Throughout the first half of this content deepening section, refer as needed to the content background document, Common Student Ideas about Plants and Animals, and Plants and Animals: Learning Goals for Students and Teachers.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At this point, you should have approximately 90–100 minutes left (60–70 minutes for math content deepening and 30 minutes for closing and celebration activities). If you’re running short on time, you’ll need to skip some of the math content deepening slides. </a:t>
            </a:r>
            <a:endParaRPr lang="en-US" sz="1800" kern="1200" dirty="0">
              <a:solidFill>
                <a:schemeClr val="tx1"/>
              </a:solidFill>
              <a:effectLst/>
              <a:latin typeface="+mn-lt"/>
              <a:ea typeface="+mn-ea"/>
              <a:cs typeface="+mn-cs"/>
            </a:endParaRPr>
          </a:p>
          <a:p>
            <a:r>
              <a:rPr lang="en-US" dirty="0"/>
              <a:t>Math Content Writer: Dr. Laurie Riggs</a:t>
            </a:r>
          </a:p>
          <a:p>
            <a:r>
              <a:rPr lang="en-US" dirty="0"/>
              <a:t>Lriggs@cpp.edu</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eaLnBrk="1" hangingPunct="1"/>
            <a:endParaRPr lang="en-US" altLang="en-US" dirty="0"/>
          </a:p>
        </p:txBody>
      </p:sp>
    </p:spTree>
    <p:extLst>
      <p:ext uri="{BB962C8B-B14F-4D97-AF65-F5344CB8AC3E}">
        <p14:creationId xmlns:p14="http://schemas.microsoft.com/office/powerpoint/2010/main" val="2545179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fontAlgn="base"/>
            <a:r>
              <a:rPr lang="en-US" sz="1200" kern="1200" dirty="0">
                <a:solidFill>
                  <a:schemeClr val="tx1"/>
                </a:solidFill>
                <a:latin typeface="+mn-lt"/>
                <a:ea typeface="+mn-ea"/>
                <a:cs typeface="+mn-cs"/>
              </a:rPr>
              <a:t>a. </a:t>
            </a:r>
            <a:r>
              <a:rPr lang="en-US" sz="1200" u="none" strike="noStrike" kern="1200" dirty="0">
                <a:solidFill>
                  <a:schemeClr val="tx1"/>
                </a:solidFill>
                <a:effectLst/>
                <a:latin typeface="+mn-lt"/>
                <a:ea typeface="+mn-ea"/>
                <a:cs typeface="+mn-cs"/>
              </a:rPr>
              <a:t>Read the question on the slide.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“Before we dig into the math content that addresses this question, let’s review some Common Core Mathematics Standards that relate to the Plants and Animals unit.”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participants are already familiar with the Common Core standards, or if time is running short, you may want to skip this review or run through it quickly.</a:t>
            </a:r>
            <a:endParaRPr lang="en-US" sz="2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36</a:t>
            </a:fld>
            <a:endParaRPr lang="en-US"/>
          </a:p>
        </p:txBody>
      </p:sp>
    </p:spTree>
    <p:extLst>
      <p:ext uri="{BB962C8B-B14F-4D97-AF65-F5344CB8AC3E}">
        <p14:creationId xmlns:p14="http://schemas.microsoft.com/office/powerpoint/2010/main" val="53761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a:t>
            </a:r>
            <a:r>
              <a:rPr lang="en-US" baseline="0" dirty="0"/>
              <a:t> min</a:t>
            </a:r>
          </a:p>
          <a:p>
            <a:endParaRPr lang="en-US" baseline="0" dirty="0"/>
          </a:p>
          <a:p>
            <a:pPr marL="0" lvl="1" fontAlgn="base"/>
            <a:r>
              <a:rPr lang="en-US" sz="1200" u="none" strike="noStrike" kern="1200" dirty="0">
                <a:solidFill>
                  <a:schemeClr val="tx1"/>
                </a:solidFill>
                <a:effectLst/>
                <a:latin typeface="+mn-lt"/>
                <a:ea typeface="+mn-ea"/>
                <a:cs typeface="+mn-cs"/>
              </a:rPr>
              <a:t>a. Read through the math standards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if they have any questions or comments.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a:p>
        </p:txBody>
      </p:sp>
    </p:spTree>
    <p:extLst>
      <p:ext uri="{BB962C8B-B14F-4D97-AF65-F5344CB8AC3E}">
        <p14:creationId xmlns:p14="http://schemas.microsoft.com/office/powerpoint/2010/main" val="31208958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Less than 1 min</a:t>
            </a:r>
          </a:p>
          <a:p>
            <a:endParaRPr lang="en-US" baseline="0" dirty="0"/>
          </a:p>
          <a:p>
            <a:pPr marL="0" lvl="1" fontAlgn="base"/>
            <a:r>
              <a:rPr lang="en-US" sz="1200" u="none" strike="noStrike" kern="1200" dirty="0">
                <a:solidFill>
                  <a:schemeClr val="tx1"/>
                </a:solidFill>
                <a:effectLst/>
                <a:latin typeface="+mn-lt"/>
                <a:ea typeface="+mn-ea"/>
                <a:cs typeface="+mn-cs"/>
              </a:rPr>
              <a:t>a. Read through the math standards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if they have any questions or comments, especially about which of these standards may be challenging</a:t>
            </a:r>
            <a:r>
              <a:rPr lang="en-US" sz="1200" kern="1200" baseline="0" dirty="0">
                <a:solidFill>
                  <a:schemeClr val="tx1"/>
                </a:solidFill>
                <a:latin typeface="+mn-lt"/>
                <a:ea typeface="+mn-ea"/>
                <a:cs typeface="+mn-cs"/>
              </a:rPr>
              <a:t> for students</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a:p>
        </p:txBody>
      </p:sp>
    </p:spTree>
    <p:extLst>
      <p:ext uri="{BB962C8B-B14F-4D97-AF65-F5344CB8AC3E}">
        <p14:creationId xmlns:p14="http://schemas.microsoft.com/office/powerpoint/2010/main" val="4222430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Less than 1 min</a:t>
            </a:r>
          </a:p>
          <a:p>
            <a:endParaRPr lang="en-US" baseline="0" dirty="0"/>
          </a:p>
          <a:p>
            <a:pPr marL="0" lvl="1" fontAlgn="base"/>
            <a:r>
              <a:rPr lang="en-US" sz="1200" u="none" strike="noStrike" kern="1200" dirty="0">
                <a:solidFill>
                  <a:schemeClr val="tx1"/>
                </a:solidFill>
                <a:effectLst/>
                <a:latin typeface="+mn-lt"/>
                <a:ea typeface="+mn-ea"/>
                <a:cs typeface="+mn-cs"/>
              </a:rPr>
              <a:t>a. Read through the math standards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if they have any questions or comments, especially about which of these standards may be challenging</a:t>
            </a:r>
            <a:r>
              <a:rPr lang="en-US" sz="1200" kern="1200" baseline="0" dirty="0">
                <a:solidFill>
                  <a:schemeClr val="tx1"/>
                </a:solidFill>
                <a:latin typeface="+mn-lt"/>
                <a:ea typeface="+mn-ea"/>
                <a:cs typeface="+mn-cs"/>
              </a:rPr>
              <a:t> for students</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a:p>
        </p:txBody>
      </p:sp>
    </p:spTree>
    <p:extLst>
      <p:ext uri="{BB962C8B-B14F-4D97-AF65-F5344CB8AC3E}">
        <p14:creationId xmlns:p14="http://schemas.microsoft.com/office/powerpoint/2010/main" val="209885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229" eaLnBrk="0" hangingPunct="0">
              <a:defRPr>
                <a:solidFill>
                  <a:schemeClr val="tx1"/>
                </a:solidFill>
                <a:latin typeface="Arial" charset="0"/>
              </a:defRPr>
            </a:lvl1pPr>
            <a:lvl2pPr marL="830146" indent="-319286" defTabSz="1041229" eaLnBrk="0" hangingPunct="0">
              <a:defRPr>
                <a:solidFill>
                  <a:schemeClr val="tx1"/>
                </a:solidFill>
                <a:latin typeface="Arial" charset="0"/>
              </a:defRPr>
            </a:lvl2pPr>
            <a:lvl3pPr marL="1277147" indent="-255430" defTabSz="1041229" eaLnBrk="0" hangingPunct="0">
              <a:defRPr>
                <a:solidFill>
                  <a:schemeClr val="tx1"/>
                </a:solidFill>
                <a:latin typeface="Arial" charset="0"/>
              </a:defRPr>
            </a:lvl3pPr>
            <a:lvl4pPr marL="1788006" indent="-255430" defTabSz="1041229" eaLnBrk="0" hangingPunct="0">
              <a:defRPr>
                <a:solidFill>
                  <a:schemeClr val="tx1"/>
                </a:solidFill>
                <a:latin typeface="Arial" charset="0"/>
              </a:defRPr>
            </a:lvl4pPr>
            <a:lvl5pPr marL="2298864" indent="-255430" defTabSz="1041229" eaLnBrk="0" hangingPunct="0">
              <a:defRPr>
                <a:solidFill>
                  <a:schemeClr val="tx1"/>
                </a:solidFill>
                <a:latin typeface="Arial" charset="0"/>
              </a:defRPr>
            </a:lvl5pPr>
            <a:lvl6pPr marL="2809723" indent="-255430" defTabSz="1041229" eaLnBrk="0" fontAlgn="base" hangingPunct="0">
              <a:spcBef>
                <a:spcPct val="0"/>
              </a:spcBef>
              <a:spcAft>
                <a:spcPct val="0"/>
              </a:spcAft>
              <a:defRPr>
                <a:solidFill>
                  <a:schemeClr val="tx1"/>
                </a:solidFill>
                <a:latin typeface="Arial" charset="0"/>
              </a:defRPr>
            </a:lvl6pPr>
            <a:lvl7pPr marL="3320582" indent="-255430" defTabSz="1041229" eaLnBrk="0" fontAlgn="base" hangingPunct="0">
              <a:spcBef>
                <a:spcPct val="0"/>
              </a:spcBef>
              <a:spcAft>
                <a:spcPct val="0"/>
              </a:spcAft>
              <a:defRPr>
                <a:solidFill>
                  <a:schemeClr val="tx1"/>
                </a:solidFill>
                <a:latin typeface="Arial" charset="0"/>
              </a:defRPr>
            </a:lvl7pPr>
            <a:lvl8pPr marL="3831441" indent="-255430" defTabSz="1041229" eaLnBrk="0" fontAlgn="base" hangingPunct="0">
              <a:spcBef>
                <a:spcPct val="0"/>
              </a:spcBef>
              <a:spcAft>
                <a:spcPct val="0"/>
              </a:spcAft>
              <a:defRPr>
                <a:solidFill>
                  <a:schemeClr val="tx1"/>
                </a:solidFill>
                <a:latin typeface="Arial" charset="0"/>
              </a:defRPr>
            </a:lvl8pPr>
            <a:lvl9pPr marL="4342299" indent="-255430" defTabSz="1041229"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4</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2 min </a:t>
            </a:r>
          </a:p>
          <a:p>
            <a:pPr eaLnBrk="1" hangingPunct="1"/>
            <a:endParaRPr lang="en-US" dirty="0"/>
          </a:p>
          <a:p>
            <a:r>
              <a:rPr lang="en-US" sz="1200" kern="1200" dirty="0">
                <a:solidFill>
                  <a:schemeClr val="tx1"/>
                </a:solidFill>
                <a:effectLst/>
                <a:latin typeface="+mn-lt"/>
                <a:ea typeface="+mn-ea"/>
                <a:cs typeface="+mn-cs"/>
              </a:rPr>
              <a:t>a. Introduce the focus questions that will guide today’s work. </a:t>
            </a:r>
          </a:p>
          <a:p>
            <a:r>
              <a:rPr lang="en-US" sz="1200" kern="1200" dirty="0">
                <a:solidFill>
                  <a:schemeClr val="tx1"/>
                </a:solidFill>
                <a:effectLst/>
                <a:latin typeface="+mn-lt"/>
                <a:ea typeface="+mn-ea"/>
                <a:cs typeface="+mn-cs"/>
              </a:rPr>
              <a:t> </a:t>
            </a:r>
          </a:p>
          <a:p>
            <a:pPr eaLnBrk="1" hangingPunct="1"/>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1/6/2020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236069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Less than 1 min</a:t>
            </a:r>
          </a:p>
          <a:p>
            <a:endParaRPr lang="en-US" baseline="0" dirty="0"/>
          </a:p>
          <a:p>
            <a:pPr marL="0" lvl="1" fontAlgn="base"/>
            <a:r>
              <a:rPr lang="en-US" sz="1200" u="none" strike="noStrike" kern="1200" dirty="0">
                <a:solidFill>
                  <a:schemeClr val="tx1"/>
                </a:solidFill>
                <a:effectLst/>
                <a:latin typeface="+mn-lt"/>
                <a:ea typeface="+mn-ea"/>
                <a:cs typeface="+mn-cs"/>
              </a:rPr>
              <a:t>a. Read through the math standards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Ask participants if they have any questions or comments, especially about which of these standards may be challenging</a:t>
            </a:r>
            <a:r>
              <a:rPr lang="en-US" sz="1200" kern="1200" baseline="0" dirty="0">
                <a:solidFill>
                  <a:schemeClr val="tx1"/>
                </a:solidFill>
                <a:latin typeface="+mn-lt"/>
                <a:ea typeface="+mn-ea"/>
                <a:cs typeface="+mn-cs"/>
              </a:rPr>
              <a:t> for students</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40</a:t>
            </a:fld>
            <a:endParaRPr lang="en-US"/>
          </a:p>
        </p:txBody>
      </p:sp>
    </p:spTree>
    <p:extLst>
      <p:ext uri="{BB962C8B-B14F-4D97-AF65-F5344CB8AC3E}">
        <p14:creationId xmlns:p14="http://schemas.microsoft.com/office/powerpoint/2010/main" val="2922655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fontAlgn="base"/>
            <a:r>
              <a:rPr lang="en-US" sz="1200" u="none" strike="noStrike" kern="1200" dirty="0">
                <a:solidFill>
                  <a:schemeClr val="tx1"/>
                </a:solidFill>
                <a:effectLst/>
                <a:latin typeface="+mn-lt"/>
                <a:ea typeface="+mn-ea"/>
                <a:cs typeface="+mn-cs"/>
              </a:rPr>
              <a:t>4 min</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Pose the question on the slide.</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Have participants share their ideas with an elbow partner.</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Invite participants to share their ideas with the group. Record key ideas on chart paper.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Counting and sorting things in the terrarium into categories (e.g., plants and animals; living and nonliving things)</a:t>
            </a:r>
            <a:endParaRPr lang="en-US" dirty="0"/>
          </a:p>
        </p:txBody>
      </p:sp>
      <p:sp>
        <p:nvSpPr>
          <p:cNvPr id="4" name="Slide Number Placeholder 3"/>
          <p:cNvSpPr>
            <a:spLocks noGrp="1"/>
          </p:cNvSpPr>
          <p:nvPr>
            <p:ph type="sldNum" sz="quarter" idx="10"/>
          </p:nvPr>
        </p:nvSpPr>
        <p:spPr/>
        <p:txBody>
          <a:bodyPr/>
          <a:lstStyle/>
          <a:p>
            <a:fld id="{E90663B9-79E1-43D3-8CFD-F778D225F3FD}" type="slidenum">
              <a:rPr lang="en-US" smtClean="0"/>
              <a:pPr/>
              <a:t>41</a:t>
            </a:fld>
            <a:endParaRPr lang="en-US"/>
          </a:p>
        </p:txBody>
      </p:sp>
    </p:spTree>
    <p:extLst>
      <p:ext uri="{BB962C8B-B14F-4D97-AF65-F5344CB8AC3E}">
        <p14:creationId xmlns:p14="http://schemas.microsoft.com/office/powerpoint/2010/main" val="15806339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dirty="0"/>
          </a:p>
          <a:p>
            <a:pPr marL="0" lvl="1" fontAlgn="base"/>
            <a:r>
              <a:rPr lang="en-US" sz="1200" u="none" strike="noStrike" kern="1200" dirty="0">
                <a:solidFill>
                  <a:schemeClr val="tx1"/>
                </a:solidFill>
                <a:effectLst/>
                <a:latin typeface="+mn-lt"/>
                <a:ea typeface="+mn-ea"/>
                <a:cs typeface="+mn-cs"/>
              </a:rPr>
              <a:t>a. Have participants locate handout 8.6 (Common Core Standards of Mathematical Practice) in their PD program binders.</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Have participants read the standards on the handout and consider which standards might relate to the activities in the P&amp;A lessons.</a:t>
            </a:r>
            <a:r>
              <a:rPr lang="en-US" sz="1050" u="none" strike="noStrike" kern="1200" dirty="0">
                <a:solidFill>
                  <a:schemeClr val="tx1"/>
                </a:solidFill>
                <a:effectLst/>
                <a:latin typeface="+mn-lt"/>
                <a:ea typeface="+mn-ea"/>
                <a:cs typeface="+mn-cs"/>
              </a:rPr>
              <a:t> </a:t>
            </a:r>
            <a:endParaRPr lang="en-US" sz="1200" u="none" strike="noStrike" kern="1200" dirty="0">
              <a:solidFill>
                <a:schemeClr val="tx1"/>
              </a:solidFill>
              <a:effectLst/>
              <a:latin typeface="+mn-lt"/>
              <a:ea typeface="+mn-ea"/>
              <a:cs typeface="+mn-cs"/>
            </a:endParaRP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Invite participants to share their ideas with the group. Record key ideas on chart paper.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Emphasize that rich math tasks are a great way to support student thinking and address the Common Core math practices while building science-content knowledge. They’re also an excellent formative assessment tool.</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0663B9-79E1-43D3-8CFD-F778D225F3FD}" type="slidenum">
              <a:rPr lang="en-US" smtClean="0"/>
              <a:pPr/>
              <a:t>42</a:t>
            </a:fld>
            <a:endParaRPr lang="en-US"/>
          </a:p>
        </p:txBody>
      </p:sp>
    </p:spTree>
    <p:extLst>
      <p:ext uri="{BB962C8B-B14F-4D97-AF65-F5344CB8AC3E}">
        <p14:creationId xmlns:p14="http://schemas.microsoft.com/office/powerpoint/2010/main" val="23132998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lvl="1" fontAlgn="base"/>
            <a:r>
              <a:rPr lang="en-US" sz="1200" u="none" strike="noStrike" kern="1200" dirty="0">
                <a:solidFill>
                  <a:schemeClr val="tx1"/>
                </a:solidFill>
                <a:effectLst/>
                <a:latin typeface="+mn-lt"/>
                <a:ea typeface="+mn-ea"/>
                <a:cs typeface="+mn-cs"/>
              </a:rPr>
              <a:t>a. Read the excerpt and question on the slide.</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Give participants a minute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of think time to consider the follow-up question.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 to share their ideas about the barriers to helping students develop critical-thinking skills.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response:</a:t>
            </a:r>
            <a:r>
              <a:rPr lang="en-US" sz="1200" kern="1200" dirty="0">
                <a:solidFill>
                  <a:schemeClr val="tx1"/>
                </a:solidFill>
                <a:latin typeface="+mn-lt"/>
                <a:ea typeface="+mn-ea"/>
                <a:cs typeface="+mn-cs"/>
              </a:rPr>
              <a:t> Some students haven’t been challenged to think.</a:t>
            </a:r>
            <a:endParaRPr lang="en-US" dirty="0"/>
          </a:p>
        </p:txBody>
      </p:sp>
      <p:sp>
        <p:nvSpPr>
          <p:cNvPr id="4" name="Slide Number Placeholder 3"/>
          <p:cNvSpPr>
            <a:spLocks noGrp="1"/>
          </p:cNvSpPr>
          <p:nvPr>
            <p:ph type="sldNum" sz="quarter" idx="10"/>
          </p:nvPr>
        </p:nvSpPr>
        <p:spPr/>
        <p:txBody>
          <a:bodyPr/>
          <a:lstStyle/>
          <a:p>
            <a:fld id="{E90663B9-79E1-43D3-8CFD-F778D225F3FD}" type="slidenum">
              <a:rPr lang="en-US" smtClean="0"/>
              <a:pPr/>
              <a:t>43</a:t>
            </a:fld>
            <a:endParaRPr lang="en-US"/>
          </a:p>
        </p:txBody>
      </p:sp>
    </p:spTree>
    <p:extLst>
      <p:ext uri="{BB962C8B-B14F-4D97-AF65-F5344CB8AC3E}">
        <p14:creationId xmlns:p14="http://schemas.microsoft.com/office/powerpoint/2010/main" val="1436240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 Inject a little humor into the discussion by sharing the cartoon on the slide.</a:t>
            </a:r>
          </a:p>
          <a:p>
            <a:endParaRPr lang="en-US" dirty="0"/>
          </a:p>
        </p:txBody>
      </p:sp>
      <p:sp>
        <p:nvSpPr>
          <p:cNvPr id="4" name="Slide Number Placeholder 3"/>
          <p:cNvSpPr>
            <a:spLocks noGrp="1"/>
          </p:cNvSpPr>
          <p:nvPr>
            <p:ph type="sldNum" sz="quarter" idx="10"/>
          </p:nvPr>
        </p:nvSpPr>
        <p:spPr/>
        <p:txBody>
          <a:bodyPr/>
          <a:lstStyle/>
          <a:p>
            <a:fld id="{E90663B9-79E1-43D3-8CFD-F778D225F3FD}" type="slidenum">
              <a:rPr lang="en-US" smtClean="0"/>
              <a:pPr/>
              <a:t>44</a:t>
            </a:fld>
            <a:endParaRPr lang="en-US"/>
          </a:p>
        </p:txBody>
      </p:sp>
    </p:spTree>
    <p:extLst>
      <p:ext uri="{BB962C8B-B14F-4D97-AF65-F5344CB8AC3E}">
        <p14:creationId xmlns:p14="http://schemas.microsoft.com/office/powerpoint/2010/main" val="7215399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Less than 1</a:t>
            </a:r>
            <a:r>
              <a:rPr lang="en-US" baseline="0" dirty="0"/>
              <a:t>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lvl="1" fontAlgn="base"/>
            <a:r>
              <a:rPr lang="en-US" sz="1200" u="none" strike="noStrike" kern="1200" dirty="0">
                <a:solidFill>
                  <a:schemeClr val="tx1"/>
                </a:solidFill>
                <a:effectLst/>
                <a:latin typeface="+mn-lt"/>
                <a:ea typeface="+mn-ea"/>
                <a:cs typeface="+mn-cs"/>
              </a:rPr>
              <a:t>a. Discuss the distinctions on the slide between classifying and sorting.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classifying is more open ended and is based on student ideas and perceptions. Sorting tasks can take place once the ordering criteria are determined. </a:t>
            </a:r>
            <a:endParaRPr lang="en-US" dirty="0"/>
          </a:p>
        </p:txBody>
      </p:sp>
      <p:sp>
        <p:nvSpPr>
          <p:cNvPr id="4" name="Slide Number Placeholder 3"/>
          <p:cNvSpPr>
            <a:spLocks noGrp="1"/>
          </p:cNvSpPr>
          <p:nvPr>
            <p:ph type="sldNum" sz="quarter" idx="10"/>
          </p:nvPr>
        </p:nvSpPr>
        <p:spPr/>
        <p:txBody>
          <a:bodyPr/>
          <a:lstStyle/>
          <a:p>
            <a:fld id="{E90663B9-79E1-43D3-8CFD-F778D225F3FD}" type="slidenum">
              <a:rPr lang="en-US" smtClean="0"/>
              <a:pPr/>
              <a:t>45</a:t>
            </a:fld>
            <a:endParaRPr lang="en-US"/>
          </a:p>
        </p:txBody>
      </p:sp>
    </p:spTree>
    <p:extLst>
      <p:ext uri="{BB962C8B-B14F-4D97-AF65-F5344CB8AC3E}">
        <p14:creationId xmlns:p14="http://schemas.microsoft.com/office/powerpoint/2010/main" val="20961131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indent="0">
              <a:buNone/>
            </a:pPr>
            <a:r>
              <a:rPr lang="en-US" dirty="0"/>
              <a:t>a. “Are you ready to tackle</a:t>
            </a:r>
            <a:r>
              <a:rPr lang="en-US" baseline="0" dirty="0"/>
              <a:t> some rich math tasks that will challenge your thinking and might just make smoke come out of your ears?”</a:t>
            </a:r>
          </a:p>
          <a:p>
            <a:pPr marL="0" indent="0">
              <a:buAutoNum type="alphaLcPeriod"/>
            </a:pPr>
            <a:endParaRPr lang="en-US" baseline="0" dirty="0"/>
          </a:p>
          <a:p>
            <a:pPr marL="0" indent="0">
              <a:buNone/>
            </a:pPr>
            <a:r>
              <a:rPr lang="en-US" baseline="0" dirty="0"/>
              <a:t>b. Emphasize that the tasks they’ll be engaging in aren’t intended for use in primary classes, but students in intermediate classes could tackle them.  </a:t>
            </a:r>
            <a:endParaRPr lang="en-US" dirty="0"/>
          </a:p>
        </p:txBody>
      </p:sp>
      <p:sp>
        <p:nvSpPr>
          <p:cNvPr id="4" name="Slide Number Placeholder 3"/>
          <p:cNvSpPr>
            <a:spLocks noGrp="1"/>
          </p:cNvSpPr>
          <p:nvPr>
            <p:ph type="sldNum" sz="quarter" idx="10"/>
          </p:nvPr>
        </p:nvSpPr>
        <p:spPr/>
        <p:txBody>
          <a:bodyPr/>
          <a:lstStyle/>
          <a:p>
            <a:fld id="{E90663B9-79E1-43D3-8CFD-F778D225F3FD}" type="slidenum">
              <a:rPr lang="en-US" smtClean="0"/>
              <a:pPr/>
              <a:t>46</a:t>
            </a:fld>
            <a:endParaRPr lang="en-US"/>
          </a:p>
        </p:txBody>
      </p:sp>
    </p:spTree>
    <p:extLst>
      <p:ext uri="{BB962C8B-B14F-4D97-AF65-F5344CB8AC3E}">
        <p14:creationId xmlns:p14="http://schemas.microsoft.com/office/powerpoint/2010/main" val="19927637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0" lvl="1" fontAlgn="base"/>
            <a:r>
              <a:rPr lang="en-US" sz="1200" u="none" strike="noStrike" kern="1200" dirty="0">
                <a:solidFill>
                  <a:schemeClr val="tx1"/>
                </a:solidFill>
                <a:effectLst/>
                <a:latin typeface="+mn-lt"/>
                <a:ea typeface="+mn-ea"/>
                <a:cs typeface="+mn-cs"/>
              </a:rPr>
              <a:t>a. “What are some different ways we could classify these triangles?”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Give participants a minute of think time to consider different ways the triangles on the slide could be classified.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for classifying the triangles. Record their ideas on chart paper and ask probe questions to clarifying participants’ thinking.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If size (area) doesn’t come up in the conversation, introduce it as a possible way to classify the triangles. </a:t>
            </a:r>
            <a:endParaRPr lang="en-US" dirty="0"/>
          </a:p>
        </p:txBody>
      </p:sp>
      <p:sp>
        <p:nvSpPr>
          <p:cNvPr id="4" name="Slide Number Placeholder 3"/>
          <p:cNvSpPr>
            <a:spLocks noGrp="1"/>
          </p:cNvSpPr>
          <p:nvPr>
            <p:ph type="sldNum" sz="quarter" idx="10"/>
          </p:nvPr>
        </p:nvSpPr>
        <p:spPr/>
        <p:txBody>
          <a:bodyPr/>
          <a:lstStyle/>
          <a:p>
            <a:fld id="{E90663B9-79E1-43D3-8CFD-F778D225F3FD}" type="slidenum">
              <a:rPr lang="en-US" smtClean="0"/>
              <a:pPr/>
              <a:t>47</a:t>
            </a:fld>
            <a:endParaRPr lang="en-US"/>
          </a:p>
        </p:txBody>
      </p:sp>
    </p:spTree>
    <p:extLst>
      <p:ext uri="{BB962C8B-B14F-4D97-AF65-F5344CB8AC3E}">
        <p14:creationId xmlns:p14="http://schemas.microsoft.com/office/powerpoint/2010/main" val="7228202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6 min</a:t>
            </a:r>
          </a:p>
          <a:p>
            <a:endParaRPr lang="en-US" sz="1200"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Have participants locate handout 8.7 (Triangle Challenge) in their PD program binders.</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Introduce the two challenge tasks at the bottom of the handout. Task 1 involves determining the area of each triangle and then sorting the triangles from smallest to largest. Task 2 involves using two different criteria to categorize the triangles.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Encourage participants to embed the triangles in rectangles and then subtract areas that can be calculated. You might want to model how to do this with triangle B.</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Walk</a:t>
            </a:r>
            <a:r>
              <a:rPr lang="en-US" sz="1200" kern="1200" baseline="0" dirty="0">
                <a:solidFill>
                  <a:schemeClr val="tx1"/>
                </a:solidFill>
                <a:latin typeface="+mn-lt"/>
                <a:ea typeface="+mn-ea"/>
                <a:cs typeface="+mn-cs"/>
              </a:rPr>
              <a:t> participants </a:t>
            </a:r>
            <a:r>
              <a:rPr lang="en-US" sz="1200" kern="1200" dirty="0">
                <a:solidFill>
                  <a:schemeClr val="tx1"/>
                </a:solidFill>
                <a:latin typeface="+mn-lt"/>
                <a:ea typeface="+mn-ea"/>
                <a:cs typeface="+mn-cs"/>
              </a:rPr>
              <a:t>through the parameters on the slide and note the following:</a:t>
            </a:r>
          </a:p>
          <a:p>
            <a:pPr marL="320040" indent="-137160">
              <a:buFont typeface="Arial" pitchFamily="34" charset="0"/>
              <a:buChar char="•"/>
            </a:pPr>
            <a:r>
              <a:rPr lang="en-US" sz="1200" kern="1200" dirty="0">
                <a:solidFill>
                  <a:schemeClr val="tx1"/>
                </a:solidFill>
                <a:latin typeface="+mn-lt"/>
                <a:ea typeface="+mn-ea"/>
                <a:cs typeface="+mn-cs"/>
              </a:rPr>
              <a:t>The area of the small triangle on the slide is 1/2 u</a:t>
            </a:r>
            <a:r>
              <a:rPr lang="en-US" sz="1200" kern="1200" baseline="30000" dirty="0">
                <a:solidFill>
                  <a:schemeClr val="tx1"/>
                </a:solidFill>
                <a:latin typeface="+mn-lt"/>
                <a:ea typeface="+mn-ea"/>
                <a:cs typeface="+mn-cs"/>
              </a:rPr>
              <a:t>2</a:t>
            </a:r>
            <a:r>
              <a:rPr lang="en-US" sz="1200" kern="1200" dirty="0">
                <a:solidFill>
                  <a:schemeClr val="tx1"/>
                </a:solidFill>
                <a:latin typeface="+mn-lt"/>
                <a:ea typeface="+mn-ea"/>
                <a:cs typeface="+mn-cs"/>
              </a:rPr>
              <a:t>. </a:t>
            </a:r>
          </a:p>
          <a:p>
            <a:pPr marL="320040" indent="-137160">
              <a:buFont typeface="Arial" pitchFamily="34" charset="0"/>
              <a:buChar char="•"/>
            </a:pPr>
            <a:r>
              <a:rPr lang="en-US" sz="1200" kern="1200" dirty="0">
                <a:solidFill>
                  <a:schemeClr val="tx1"/>
                </a:solidFill>
                <a:latin typeface="+mn-lt"/>
                <a:ea typeface="+mn-ea"/>
                <a:cs typeface="+mn-cs"/>
              </a:rPr>
              <a:t>The length of the hypotenuse of the triangle is the square root of 2 units.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The first task is challenging, so participants may not be able to complete both tasks on the handout. If any participants do finish the first task, encourage them to move on to the second task.</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Let participants struggle with the first tasks for 2 or 3 minutes before moving on to the next two slides.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48</a:t>
            </a:fld>
            <a:endParaRPr lang="en-US"/>
          </a:p>
        </p:txBody>
      </p:sp>
    </p:spTree>
    <p:extLst>
      <p:ext uri="{BB962C8B-B14F-4D97-AF65-F5344CB8AC3E}">
        <p14:creationId xmlns:p14="http://schemas.microsoft.com/office/powerpoint/2010/main" val="1410827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10 min</a:t>
            </a:r>
          </a:p>
          <a:p>
            <a:endParaRPr lang="en-US" sz="1200"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“Let’s think about some ways we can solve this challenge without using advanced calculations.”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formula on the slide for calculating the area of a triangle.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Allow participants to wrestle with the task. Don’t rob them of the opportunity to figure this out on their own, but be prepared to offer suggestions and ask leading questions if some participants are struggling.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49</a:t>
            </a:fld>
            <a:endParaRPr lang="en-US"/>
          </a:p>
        </p:txBody>
      </p:sp>
    </p:spTree>
    <p:extLst>
      <p:ext uri="{BB962C8B-B14F-4D97-AF65-F5344CB8AC3E}">
        <p14:creationId xmlns:p14="http://schemas.microsoft.com/office/powerpoint/2010/main" val="14108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“Today we’ll focus on three Science Content Storyline Lens strategies, all of which make explicit links to science ideas:</a:t>
            </a:r>
          </a:p>
          <a:p>
            <a:pPr marL="457200" indent="-182880">
              <a:buFont typeface="Arial" pitchFamily="34" charset="0"/>
              <a:buChar char="•"/>
            </a:pPr>
            <a:r>
              <a:rPr lang="en-US" sz="1200" kern="1200" dirty="0">
                <a:solidFill>
                  <a:schemeClr val="tx1"/>
                </a:solidFill>
                <a:latin typeface="+mn-lt"/>
                <a:ea typeface="+mn-ea"/>
                <a:cs typeface="+mn-cs"/>
              </a:rPr>
              <a:t>Strategy F explicitly links science ideas to activities that students are doing.</a:t>
            </a:r>
          </a:p>
          <a:p>
            <a:pPr marL="457200" indent="-182880">
              <a:buFont typeface="Arial" pitchFamily="34" charset="0"/>
              <a:buChar char="•"/>
            </a:pPr>
            <a:r>
              <a:rPr lang="en-US" sz="1200" kern="1200" dirty="0">
                <a:solidFill>
                  <a:schemeClr val="tx1"/>
                </a:solidFill>
                <a:latin typeface="+mn-lt"/>
                <a:ea typeface="+mn-ea"/>
                <a:cs typeface="+mn-cs"/>
              </a:rPr>
              <a:t>Strategy G explicitly links science ideas to other science ideas.</a:t>
            </a:r>
          </a:p>
          <a:p>
            <a:pPr marL="457200" indent="-182880">
              <a:buFont typeface="Arial" pitchFamily="34" charset="0"/>
              <a:buChar char="•"/>
            </a:pPr>
            <a:r>
              <a:rPr lang="en-US" sz="1200" kern="1200" dirty="0">
                <a:solidFill>
                  <a:schemeClr val="tx1"/>
                </a:solidFill>
                <a:latin typeface="+mn-lt"/>
                <a:ea typeface="+mn-ea"/>
                <a:cs typeface="+mn-cs"/>
              </a:rPr>
              <a:t>Strategy H explicitly highlights key science ideas and links them back to the focus question.”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b. “We won’t address strategy E about sequencing science ideas and activities until the school year, since you’ll learn a lot about sequencing from teaching the </a:t>
            </a:r>
            <a:r>
              <a:rPr lang="en-US" sz="1200" u="none" strike="noStrike" kern="1200" dirty="0" err="1">
                <a:solidFill>
                  <a:schemeClr val="tx1"/>
                </a:solidFill>
                <a:effectLst/>
                <a:latin typeface="+mn-lt"/>
                <a:ea typeface="+mn-ea"/>
                <a:cs typeface="+mn-cs"/>
              </a:rPr>
              <a:t>RESPeCT</a:t>
            </a:r>
            <a:r>
              <a:rPr lang="en-US" sz="1200" u="none" strike="noStrike" kern="1200" dirty="0">
                <a:solidFill>
                  <a:schemeClr val="tx1"/>
                </a:solidFill>
                <a:effectLst/>
                <a:latin typeface="+mn-lt"/>
                <a:ea typeface="+mn-ea"/>
                <a:cs typeface="+mn-cs"/>
              </a:rPr>
              <a:t> lesson plans.”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061325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5 </a:t>
            </a:r>
            <a:r>
              <a:rPr lang="en-US" sz="1200" kern="1200" dirty="0">
                <a:solidFill>
                  <a:schemeClr val="tx1"/>
                </a:solidFill>
                <a:effectLst/>
                <a:latin typeface="+mn-lt"/>
                <a:ea typeface="+mn-ea"/>
                <a:cs typeface="+mn-cs"/>
              </a:rPr>
              <a:t>min</a:t>
            </a:r>
          </a:p>
          <a:p>
            <a:endParaRPr lang="en-US" sz="1200"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Give participants some hints for calculating the area of the triangles if some are still struggling.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Allow participants to continue working on the challenge individually or with a partner for another 5 minutes. Then reveal the answers on the next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50</a:t>
            </a:fld>
            <a:endParaRPr lang="en-US"/>
          </a:p>
        </p:txBody>
      </p:sp>
    </p:spTree>
    <p:extLst>
      <p:ext uri="{BB962C8B-B14F-4D97-AF65-F5344CB8AC3E}">
        <p14:creationId xmlns:p14="http://schemas.microsoft.com/office/powerpoint/2010/main" val="1410827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5 min</a:t>
            </a:r>
          </a:p>
          <a:p>
            <a:endParaRPr lang="en-US" sz="1200"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Walk participants through the answer key on the slide that shows the area of each triangle on the handout.</a:t>
            </a:r>
          </a:p>
          <a:p>
            <a:endParaRPr lang="en-US" sz="1200" kern="1200" dirty="0">
              <a:solidFill>
                <a:schemeClr val="tx1"/>
              </a:solidFill>
              <a:latin typeface="+mn-lt"/>
              <a:ea typeface="+mn-ea"/>
              <a:cs typeface="+mn-cs"/>
            </a:endParaRPr>
          </a:p>
          <a:p>
            <a:pPr marL="0" lvl="1" fontAlgn="base"/>
            <a:r>
              <a:rPr lang="en-US" sz="1200" kern="1200" dirty="0">
                <a:solidFill>
                  <a:schemeClr val="tx1"/>
                </a:solidFill>
                <a:latin typeface="+mn-lt"/>
                <a:ea typeface="+mn-ea"/>
                <a:cs typeface="+mn-cs"/>
              </a:rPr>
              <a:t>b. </a:t>
            </a:r>
            <a:r>
              <a:rPr lang="en-US" sz="1200" u="none" strike="noStrike" kern="1200" dirty="0">
                <a:solidFill>
                  <a:schemeClr val="tx1"/>
                </a:solidFill>
                <a:effectLst/>
                <a:latin typeface="+mn-lt"/>
                <a:ea typeface="+mn-ea"/>
                <a:cs typeface="+mn-cs"/>
              </a:rPr>
              <a:t>Ask participants to sort the triangles from smallest to largest based on area.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Invite participants to ask questions or offer comments.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51</a:t>
            </a:fld>
            <a:endParaRPr lang="en-US"/>
          </a:p>
        </p:txBody>
      </p:sp>
    </p:spTree>
    <p:extLst>
      <p:ext uri="{BB962C8B-B14F-4D97-AF65-F5344CB8AC3E}">
        <p14:creationId xmlns:p14="http://schemas.microsoft.com/office/powerpoint/2010/main" val="26736949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0" dirty="0"/>
              <a:t> min</a:t>
            </a:r>
          </a:p>
          <a:p>
            <a:endParaRPr lang="en-US" baseline="0" dirty="0"/>
          </a:p>
          <a:p>
            <a:pPr marL="0" lvl="1" fontAlgn="base"/>
            <a:r>
              <a:rPr lang="en-US" sz="1200" u="none" strike="noStrike" kern="1200" dirty="0">
                <a:solidFill>
                  <a:schemeClr val="tx1"/>
                </a:solidFill>
                <a:effectLst/>
                <a:latin typeface="+mn-lt"/>
                <a:ea typeface="+mn-ea"/>
                <a:cs typeface="+mn-cs"/>
              </a:rPr>
              <a:t>a. Review the second task on the handout.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Elicit ideas from participants about two ways they could classify the triangles. Record ideas on chart paper.</a:t>
            </a:r>
            <a:endParaRPr lang="en-US" dirty="0"/>
          </a:p>
        </p:txBody>
      </p:sp>
      <p:sp>
        <p:nvSpPr>
          <p:cNvPr id="4" name="Slide Number Placeholder 3"/>
          <p:cNvSpPr>
            <a:spLocks noGrp="1"/>
          </p:cNvSpPr>
          <p:nvPr>
            <p:ph type="sldNum" sz="quarter" idx="10"/>
          </p:nvPr>
        </p:nvSpPr>
        <p:spPr/>
        <p:txBody>
          <a:bodyPr/>
          <a:lstStyle/>
          <a:p>
            <a:fld id="{E90663B9-79E1-43D3-8CFD-F778D225F3FD}" type="slidenum">
              <a:rPr lang="en-US" smtClean="0"/>
              <a:pPr/>
              <a:t>52</a:t>
            </a:fld>
            <a:endParaRPr lang="en-US"/>
          </a:p>
        </p:txBody>
      </p:sp>
    </p:spTree>
    <p:extLst>
      <p:ext uri="{BB962C8B-B14F-4D97-AF65-F5344CB8AC3E}">
        <p14:creationId xmlns:p14="http://schemas.microsoft.com/office/powerpoint/2010/main" val="3201322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latin typeface="+mn-lt"/>
                <a:ea typeface="+mn-ea"/>
                <a:cs typeface="+mn-cs"/>
              </a:rPr>
              <a:t>3 min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Discuss the triangle  classifications on the slide</a:t>
            </a:r>
            <a:endParaRPr lang="en-US" sz="16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have classified the triangles differently. The two classifications that should be emphasized are the length of sides (equilateral, isosceles, and scalene) and internal angles (right, acute, and oblique).</a:t>
            </a:r>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90663B9-79E1-43D3-8CFD-F778D225F3FD}" type="slidenum">
              <a:rPr lang="en-US" smtClean="0"/>
              <a:pPr/>
              <a:t>53</a:t>
            </a:fld>
            <a:endParaRPr lang="en-US"/>
          </a:p>
        </p:txBody>
      </p:sp>
    </p:spTree>
    <p:extLst>
      <p:ext uri="{BB962C8B-B14F-4D97-AF65-F5344CB8AC3E}">
        <p14:creationId xmlns:p14="http://schemas.microsoft.com/office/powerpoint/2010/main" val="36853125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baseline="0" dirty="0">
                <a:solidFill>
                  <a:schemeClr val="tx1"/>
                </a:solidFill>
                <a:effectLst/>
                <a:latin typeface="+mn-lt"/>
                <a:ea typeface="+mn-ea"/>
                <a:cs typeface="+mn-cs"/>
              </a:rPr>
              <a:t>2 min</a:t>
            </a:r>
          </a:p>
          <a:p>
            <a:endParaRPr lang="en-US" sz="1600" kern="1200" baseline="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Initially show only the question at the top of the slide.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“So why do we have students classify things? How does this relate to the Common Core standards?”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Elicit ideas from participants and record them on chart paper.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Then reveal the reasons on the slide and briefly discuss them.</a:t>
            </a:r>
            <a:endParaRPr lang="en-US" sz="2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54</a:t>
            </a:fld>
            <a:endParaRPr lang="en-US"/>
          </a:p>
        </p:txBody>
      </p:sp>
    </p:spTree>
    <p:extLst>
      <p:ext uri="{BB962C8B-B14F-4D97-AF65-F5344CB8AC3E}">
        <p14:creationId xmlns:p14="http://schemas.microsoft.com/office/powerpoint/2010/main" val="27448304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6 min</a:t>
            </a:r>
          </a:p>
          <a:p>
            <a:endParaRPr lang="en-US" sz="1200"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“Next, let’s tackle a sorting challenge!”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Have participants consider the polygon placement on the slide and determine why some polygons are in the circle and some aren’t.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Think-Pair-Share:</a:t>
            </a:r>
            <a:r>
              <a:rPr lang="en-US" sz="1200" kern="1200" dirty="0">
                <a:solidFill>
                  <a:schemeClr val="tx1"/>
                </a:solidFill>
                <a:latin typeface="+mn-lt"/>
                <a:ea typeface="+mn-ea"/>
                <a:cs typeface="+mn-cs"/>
              </a:rPr>
              <a:t> Give participants a minute to think about this task and then brainstorm with an elbow partner.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Elicit a few ideas from participants before advancing to the next slide.</a:t>
            </a:r>
            <a:r>
              <a:rPr lang="en-US" sz="1200" kern="1200" baseline="0" dirty="0">
                <a:solidFill>
                  <a:schemeClr val="tx1"/>
                </a:solidFill>
                <a:latin typeface="+mn-lt"/>
                <a:ea typeface="+mn-ea"/>
                <a:cs typeface="+mn-cs"/>
              </a:rPr>
              <a:t> This is a very challenging task, so participants may only come up with one or two ideas.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90663B9-79E1-43D3-8CFD-F778D225F3FD}" type="slidenum">
              <a:rPr lang="en-US" smtClean="0"/>
              <a:pPr/>
              <a:t>55</a:t>
            </a:fld>
            <a:endParaRPr lang="en-US"/>
          </a:p>
        </p:txBody>
      </p:sp>
    </p:spTree>
    <p:extLst>
      <p:ext uri="{BB962C8B-B14F-4D97-AF65-F5344CB8AC3E}">
        <p14:creationId xmlns:p14="http://schemas.microsoft.com/office/powerpoint/2010/main" val="41362444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Less than 1 min</a:t>
            </a:r>
          </a:p>
          <a:p>
            <a:endParaRPr lang="en-US" sz="1200" kern="1200" dirty="0">
              <a:solidFill>
                <a:schemeClr val="tx1"/>
              </a:solidFill>
              <a:effectLst/>
              <a:latin typeface="+mn-lt"/>
              <a:ea typeface="+mn-ea"/>
              <a:cs typeface="+mn-cs"/>
            </a:endParaRPr>
          </a:p>
          <a:p>
            <a:pPr marL="0" lvl="1"/>
            <a:r>
              <a:rPr lang="en-US" sz="1200" u="none" strike="noStrike" kern="1200" dirty="0">
                <a:solidFill>
                  <a:schemeClr val="tx1"/>
                </a:solidFill>
                <a:effectLst/>
                <a:latin typeface="+mn-lt"/>
                <a:ea typeface="+mn-ea"/>
                <a:cs typeface="+mn-cs"/>
              </a:rPr>
              <a:t>a.</a:t>
            </a:r>
            <a:r>
              <a:rPr lang="en-US" sz="1200" u="none" strike="noStrike" kern="1200" baseline="0" dirty="0">
                <a:solidFill>
                  <a:schemeClr val="tx1"/>
                </a:solidFill>
                <a:effectLst/>
                <a:latin typeface="+mn-lt"/>
                <a:ea typeface="+mn-ea"/>
                <a:cs typeface="+mn-cs"/>
              </a:rPr>
              <a:t> </a:t>
            </a:r>
            <a:r>
              <a:rPr lang="en-US" sz="1200" kern="1200" dirty="0">
                <a:solidFill>
                  <a:schemeClr val="tx1"/>
                </a:solidFill>
                <a:latin typeface="+mn-lt"/>
                <a:ea typeface="+mn-ea"/>
                <a:cs typeface="+mn-cs"/>
              </a:rPr>
              <a:t>Read the solution on the slide.</a:t>
            </a:r>
            <a:endParaRPr lang="en-US" sz="16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Emphasize that there could be other ways to classify the polygons.</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90663B9-79E1-43D3-8CFD-F778D225F3FD}" type="slidenum">
              <a:rPr lang="en-US" smtClean="0"/>
              <a:pPr/>
              <a:t>56</a:t>
            </a:fld>
            <a:endParaRPr lang="en-US"/>
          </a:p>
        </p:txBody>
      </p:sp>
    </p:spTree>
    <p:extLst>
      <p:ext uri="{BB962C8B-B14F-4D97-AF65-F5344CB8AC3E}">
        <p14:creationId xmlns:p14="http://schemas.microsoft.com/office/powerpoint/2010/main" val="41362444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a:t>
            </a:r>
          </a:p>
          <a:p>
            <a:endParaRPr lang="en-US" baseline="0" dirty="0"/>
          </a:p>
          <a:p>
            <a:pPr marL="0" lvl="1" fontAlgn="base"/>
            <a:r>
              <a:rPr lang="en-US" sz="1200" u="none" strike="noStrike" kern="1200" dirty="0">
                <a:solidFill>
                  <a:schemeClr val="tx1"/>
                </a:solidFill>
                <a:effectLst/>
                <a:latin typeface="+mn-lt"/>
                <a:ea typeface="+mn-ea"/>
                <a:cs typeface="+mn-cs"/>
              </a:rPr>
              <a:t>a. Introduce the classification challenge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Think-Pair-Share:</a:t>
            </a:r>
            <a:r>
              <a:rPr lang="en-US" sz="1200" kern="1200" dirty="0">
                <a:solidFill>
                  <a:schemeClr val="tx1"/>
                </a:solidFill>
                <a:latin typeface="+mn-lt"/>
                <a:ea typeface="+mn-ea"/>
                <a:cs typeface="+mn-cs"/>
              </a:rPr>
              <a:t> Give participants a minute to consider the rule for each classification of the shapes</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and then share their ideas with an elbow partner.  </a:t>
            </a:r>
          </a:p>
          <a:p>
            <a:endParaRPr lang="en-US" dirty="0"/>
          </a:p>
        </p:txBody>
      </p:sp>
      <p:sp>
        <p:nvSpPr>
          <p:cNvPr id="4" name="Slide Number Placeholder 3"/>
          <p:cNvSpPr>
            <a:spLocks noGrp="1"/>
          </p:cNvSpPr>
          <p:nvPr>
            <p:ph type="sldNum" sz="quarter" idx="10"/>
          </p:nvPr>
        </p:nvSpPr>
        <p:spPr/>
        <p:txBody>
          <a:bodyPr/>
          <a:lstStyle/>
          <a:p>
            <a:fld id="{E90663B9-79E1-43D3-8CFD-F778D225F3FD}" type="slidenum">
              <a:rPr lang="en-US" smtClean="0"/>
              <a:pPr/>
              <a:t>57</a:t>
            </a:fld>
            <a:endParaRPr lang="en-US"/>
          </a:p>
        </p:txBody>
      </p:sp>
    </p:spTree>
    <p:extLst>
      <p:ext uri="{BB962C8B-B14F-4D97-AF65-F5344CB8AC3E}">
        <p14:creationId xmlns:p14="http://schemas.microsoft.com/office/powerpoint/2010/main" val="42712049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a:t>
            </a:r>
            <a:r>
              <a:rPr lang="en-US" baseline="0" dirty="0"/>
              <a:t> min</a:t>
            </a:r>
          </a:p>
          <a:p>
            <a:endParaRPr lang="en-US" baseline="0" dirty="0"/>
          </a:p>
          <a:p>
            <a:pPr marL="0" indent="0">
              <a:buNone/>
            </a:pPr>
            <a:r>
              <a:rPr lang="en-US" sz="1200" kern="1200" dirty="0">
                <a:solidFill>
                  <a:schemeClr val="tx1"/>
                </a:solidFill>
                <a:latin typeface="+mn-lt"/>
                <a:ea typeface="+mn-ea"/>
                <a:cs typeface="+mn-cs"/>
              </a:rPr>
              <a:t>a. Discuss the solution on the slide.</a:t>
            </a:r>
          </a:p>
          <a:p>
            <a:pPr marL="0" indent="0">
              <a:buNone/>
            </a:pPr>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b. Ask participants if they have any questions or comments.</a:t>
            </a:r>
            <a:endParaRPr lang="en-US" dirty="0"/>
          </a:p>
        </p:txBody>
      </p:sp>
      <p:sp>
        <p:nvSpPr>
          <p:cNvPr id="4" name="Slide Number Placeholder 3"/>
          <p:cNvSpPr>
            <a:spLocks noGrp="1"/>
          </p:cNvSpPr>
          <p:nvPr>
            <p:ph type="sldNum" sz="quarter" idx="10"/>
          </p:nvPr>
        </p:nvSpPr>
        <p:spPr/>
        <p:txBody>
          <a:bodyPr/>
          <a:lstStyle/>
          <a:p>
            <a:fld id="{E90663B9-79E1-43D3-8CFD-F778D225F3FD}" type="slidenum">
              <a:rPr lang="en-US" smtClean="0"/>
              <a:pPr/>
              <a:t>58</a:t>
            </a:fld>
            <a:endParaRPr lang="en-US"/>
          </a:p>
        </p:txBody>
      </p:sp>
    </p:spTree>
    <p:extLst>
      <p:ext uri="{BB962C8B-B14F-4D97-AF65-F5344CB8AC3E}">
        <p14:creationId xmlns:p14="http://schemas.microsoft.com/office/powerpoint/2010/main" val="16834110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a:t>
            </a:r>
            <a:r>
              <a:rPr lang="en-US" baseline="0" dirty="0"/>
              <a:t> min</a:t>
            </a:r>
          </a:p>
          <a:p>
            <a:endParaRPr lang="en-US" baseline="0" dirty="0"/>
          </a:p>
          <a:p>
            <a:pPr marL="0" lvl="1" fontAlgn="base"/>
            <a:r>
              <a:rPr lang="en-US" sz="1200" u="none" strike="noStrike" kern="1200" dirty="0">
                <a:solidFill>
                  <a:schemeClr val="tx1"/>
                </a:solidFill>
                <a:effectLst/>
                <a:latin typeface="+mn-lt"/>
                <a:ea typeface="+mn-ea"/>
                <a:cs typeface="+mn-cs"/>
              </a:rPr>
              <a:t>a. Read the challenge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Have participants discuss the questions with an elbow partner and share their ideas and reasoning.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answers and reasoning with the group. Record key ideas on chart paper and ask probe and challenge questions to clarify participants’ thinking.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6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Question 1:</a:t>
            </a:r>
            <a:r>
              <a:rPr lang="en-US" sz="1200" kern="1200" dirty="0">
                <a:solidFill>
                  <a:schemeClr val="tx1"/>
                </a:solidFill>
                <a:latin typeface="+mn-lt"/>
                <a:ea typeface="+mn-ea"/>
                <a:cs typeface="+mn-cs"/>
              </a:rPr>
              <a:t> A rectangle that isn’t a square, or that doesn’t have equal sides, would only be placed in circle B (the light-blue section), not in the overlapping sections for circles A and C.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Question 1:</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A rectangle that had all of the same side lengths would be a square and would be placed in the overlapping section between circles B and C (the light-green section) that doesn’t include circle A. </a:t>
            </a:r>
          </a:p>
          <a:p>
            <a:pPr marL="137160" indent="-137160">
              <a:buFont typeface="Arial" pitchFamily="34" charset="0"/>
              <a:buChar char="•"/>
            </a:pPr>
            <a:r>
              <a:rPr lang="en-US" sz="1200" i="1" kern="1200" dirty="0">
                <a:solidFill>
                  <a:schemeClr val="tx1"/>
                </a:solidFill>
                <a:latin typeface="+mn-lt"/>
                <a:ea typeface="+mn-ea"/>
                <a:cs typeface="+mn-cs"/>
              </a:rPr>
              <a:t>Question 2:</a:t>
            </a:r>
            <a:r>
              <a:rPr lang="en-US" sz="1200" kern="1200" dirty="0">
                <a:solidFill>
                  <a:schemeClr val="tx1"/>
                </a:solidFill>
                <a:latin typeface="+mn-lt"/>
                <a:ea typeface="+mn-ea"/>
                <a:cs typeface="+mn-cs"/>
              </a:rPr>
              <a:t> A polygon that would fit in the intersection of all three categories doesn’t exist, since it would have to be a triangle that has a right angle and all equal sides.</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0663B9-79E1-43D3-8CFD-F778D225F3FD}" type="slidenum">
              <a:rPr lang="en-US" smtClean="0"/>
              <a:pPr/>
              <a:t>59</a:t>
            </a:fld>
            <a:endParaRPr lang="en-US"/>
          </a:p>
        </p:txBody>
      </p:sp>
    </p:spTree>
    <p:extLst>
      <p:ext uri="{BB962C8B-B14F-4D97-AF65-F5344CB8AC3E}">
        <p14:creationId xmlns:p14="http://schemas.microsoft.com/office/powerpoint/2010/main" val="848108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dirty="0"/>
              <a:t>a. Read the focus question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10 min</a:t>
            </a:r>
          </a:p>
          <a:p>
            <a:endParaRPr lang="en-US" sz="1200"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a. Introduce the challenge task on the slide.</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 </a:t>
            </a:r>
            <a:r>
              <a:rPr lang="en-US" sz="1200" u="none" strike="noStrike" kern="1200" dirty="0">
                <a:solidFill>
                  <a:schemeClr val="tx1"/>
                </a:solidFill>
                <a:effectLst/>
                <a:latin typeface="+mn-lt"/>
                <a:ea typeface="+mn-ea"/>
                <a:cs typeface="+mn-cs"/>
              </a:rPr>
              <a:t>This task will challenge participants to think about classification from the design side. Explain that participants will need to use pattern blocks and sorting circles to come up with classification rules.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After participants finish their designs, have them pair up with an elbow partner and see if their partner can guess the rule. </a:t>
            </a:r>
            <a:endParaRPr lang="en-US" dirty="0"/>
          </a:p>
        </p:txBody>
      </p:sp>
      <p:sp>
        <p:nvSpPr>
          <p:cNvPr id="4" name="Slide Number Placeholder 3"/>
          <p:cNvSpPr>
            <a:spLocks noGrp="1"/>
          </p:cNvSpPr>
          <p:nvPr>
            <p:ph type="sldNum" sz="quarter" idx="10"/>
          </p:nvPr>
        </p:nvSpPr>
        <p:spPr/>
        <p:txBody>
          <a:bodyPr/>
          <a:lstStyle/>
          <a:p>
            <a:fld id="{E90663B9-79E1-43D3-8CFD-F778D225F3FD}" type="slidenum">
              <a:rPr lang="en-US" smtClean="0"/>
              <a:pPr/>
              <a:t>60</a:t>
            </a:fld>
            <a:endParaRPr lang="en-US"/>
          </a:p>
        </p:txBody>
      </p:sp>
    </p:spTree>
    <p:extLst>
      <p:ext uri="{BB962C8B-B14F-4D97-AF65-F5344CB8AC3E}">
        <p14:creationId xmlns:p14="http://schemas.microsoft.com/office/powerpoint/2010/main" val="18192638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r>
              <a:rPr lang="en-US" baseline="0" dirty="0"/>
              <a:t> min</a:t>
            </a:r>
          </a:p>
          <a:p>
            <a:endParaRPr lang="en-US" baseline="0" dirty="0"/>
          </a:p>
          <a:p>
            <a:pPr marL="0" lvl="1" fontAlgn="base"/>
            <a:r>
              <a:rPr lang="en-US" sz="1200" u="none" strike="noStrike" kern="1200" dirty="0">
                <a:solidFill>
                  <a:schemeClr val="tx1"/>
                </a:solidFill>
                <a:effectLst/>
                <a:latin typeface="+mn-lt"/>
                <a:ea typeface="+mn-ea"/>
                <a:cs typeface="+mn-cs"/>
              </a:rPr>
              <a:t>a. “How could we use sorting circles in the Plants and Animals lessons? Be sure to consider when the circles wouldn’t overlap. Which of the Common Core Math Standards could be included in the sorting tasks?”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Grouping living </a:t>
            </a:r>
            <a:r>
              <a:rPr lang="en-US" sz="1200" kern="1200">
                <a:solidFill>
                  <a:schemeClr val="tx1"/>
                </a:solidFill>
                <a:latin typeface="+mn-lt"/>
                <a:ea typeface="+mn-ea"/>
                <a:cs typeface="+mn-cs"/>
              </a:rPr>
              <a:t>versus nonliving </a:t>
            </a:r>
            <a:r>
              <a:rPr lang="en-US" sz="1200" kern="1200" dirty="0">
                <a:solidFill>
                  <a:schemeClr val="tx1"/>
                </a:solidFill>
                <a:latin typeface="+mn-lt"/>
                <a:ea typeface="+mn-ea"/>
                <a:cs typeface="+mn-cs"/>
              </a:rPr>
              <a:t>things in lesson 1b  </a:t>
            </a:r>
          </a:p>
          <a:p>
            <a:pPr marL="137160" indent="-137160">
              <a:buFont typeface="Arial" pitchFamily="34" charset="0"/>
              <a:buChar char="•"/>
            </a:pPr>
            <a:r>
              <a:rPr lang="en-US" sz="1200" kern="1200" dirty="0">
                <a:solidFill>
                  <a:schemeClr val="tx1"/>
                </a:solidFill>
                <a:latin typeface="+mn-lt"/>
                <a:ea typeface="+mn-ea"/>
                <a:cs typeface="+mn-cs"/>
              </a:rPr>
              <a:t>Lessons 3a/b in relation to the experiments</a:t>
            </a:r>
          </a:p>
          <a:p>
            <a:pPr marL="137160" indent="-137160">
              <a:buFont typeface="Arial" pitchFamily="34" charset="0"/>
              <a:buChar char="•"/>
            </a:pPr>
            <a:r>
              <a:rPr lang="en-US" sz="1200" kern="1200" dirty="0">
                <a:solidFill>
                  <a:schemeClr val="tx1"/>
                </a:solidFill>
                <a:latin typeface="+mn-lt"/>
                <a:ea typeface="+mn-ea"/>
                <a:cs typeface="+mn-cs"/>
              </a:rPr>
              <a:t>Lessons 6a/b in relation to what plants and animals need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“Talk about this with an elbow partner, and see if you can come up with some ideas.”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Have participants refer to their lesson plans binders for this activity.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with the group. Record key ideas on chart paper.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90663B9-79E1-43D3-8CFD-F778D225F3FD}" type="slidenum">
              <a:rPr lang="en-US" smtClean="0"/>
              <a:pPr/>
              <a:t>61</a:t>
            </a:fld>
            <a:endParaRPr lang="en-US"/>
          </a:p>
        </p:txBody>
      </p:sp>
    </p:spTree>
    <p:extLst>
      <p:ext uri="{BB962C8B-B14F-4D97-AF65-F5344CB8AC3E}">
        <p14:creationId xmlns:p14="http://schemas.microsoft.com/office/powerpoint/2010/main" val="25142170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r>
              <a:rPr lang="en-US" baseline="0" dirty="0"/>
              <a:t> min</a:t>
            </a:r>
          </a:p>
          <a:p>
            <a:endParaRPr lang="en-US" baseline="0" dirty="0"/>
          </a:p>
          <a:p>
            <a:pPr marL="0" lvl="1" fontAlgn="base"/>
            <a:r>
              <a:rPr lang="en-US" sz="1200" u="none" strike="noStrike" kern="1200" dirty="0">
                <a:solidFill>
                  <a:schemeClr val="tx1"/>
                </a:solidFill>
                <a:effectLst/>
                <a:latin typeface="+mn-lt"/>
                <a:ea typeface="+mn-ea"/>
                <a:cs typeface="+mn-cs"/>
              </a:rPr>
              <a:t>a. Read the reflection questions on the slide.</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Have participants spend some time thinking about the reflection questions.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answers and ideas with the group. Record key ideas on chart paper. </a:t>
            </a:r>
            <a:endParaRPr lang="en-US" dirty="0"/>
          </a:p>
        </p:txBody>
      </p:sp>
      <p:sp>
        <p:nvSpPr>
          <p:cNvPr id="4" name="Slide Number Placeholder 3"/>
          <p:cNvSpPr>
            <a:spLocks noGrp="1"/>
          </p:cNvSpPr>
          <p:nvPr>
            <p:ph type="sldNum" sz="quarter" idx="10"/>
          </p:nvPr>
        </p:nvSpPr>
        <p:spPr/>
        <p:txBody>
          <a:bodyPr/>
          <a:lstStyle/>
          <a:p>
            <a:fld id="{E90663B9-79E1-43D3-8CFD-F778D225F3FD}" type="slidenum">
              <a:rPr lang="en-US" smtClean="0"/>
              <a:pPr/>
              <a:t>62</a:t>
            </a:fld>
            <a:endParaRPr lang="en-US"/>
          </a:p>
        </p:txBody>
      </p:sp>
    </p:spTree>
    <p:extLst>
      <p:ext uri="{BB962C8B-B14F-4D97-AF65-F5344CB8AC3E}">
        <p14:creationId xmlns:p14="http://schemas.microsoft.com/office/powerpoint/2010/main" val="34735121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229" eaLnBrk="0" hangingPunct="0">
              <a:defRPr>
                <a:solidFill>
                  <a:schemeClr val="tx1"/>
                </a:solidFill>
                <a:latin typeface="Arial" charset="0"/>
              </a:defRPr>
            </a:lvl1pPr>
            <a:lvl2pPr marL="830146" indent="-319286" defTabSz="1041229" eaLnBrk="0" hangingPunct="0">
              <a:defRPr>
                <a:solidFill>
                  <a:schemeClr val="tx1"/>
                </a:solidFill>
                <a:latin typeface="Arial" charset="0"/>
              </a:defRPr>
            </a:lvl2pPr>
            <a:lvl3pPr marL="1277147" indent="-255430" defTabSz="1041229" eaLnBrk="0" hangingPunct="0">
              <a:defRPr>
                <a:solidFill>
                  <a:schemeClr val="tx1"/>
                </a:solidFill>
                <a:latin typeface="Arial" charset="0"/>
              </a:defRPr>
            </a:lvl3pPr>
            <a:lvl4pPr marL="1788006" indent="-255430" defTabSz="1041229" eaLnBrk="0" hangingPunct="0">
              <a:defRPr>
                <a:solidFill>
                  <a:schemeClr val="tx1"/>
                </a:solidFill>
                <a:latin typeface="Arial" charset="0"/>
              </a:defRPr>
            </a:lvl4pPr>
            <a:lvl5pPr marL="2298864" indent="-255430" defTabSz="1041229" eaLnBrk="0" hangingPunct="0">
              <a:defRPr>
                <a:solidFill>
                  <a:schemeClr val="tx1"/>
                </a:solidFill>
                <a:latin typeface="Arial" charset="0"/>
              </a:defRPr>
            </a:lvl5pPr>
            <a:lvl6pPr marL="2809723" indent="-255430" defTabSz="1041229" eaLnBrk="0" fontAlgn="base" hangingPunct="0">
              <a:spcBef>
                <a:spcPct val="0"/>
              </a:spcBef>
              <a:spcAft>
                <a:spcPct val="0"/>
              </a:spcAft>
              <a:defRPr>
                <a:solidFill>
                  <a:schemeClr val="tx1"/>
                </a:solidFill>
                <a:latin typeface="Arial" charset="0"/>
              </a:defRPr>
            </a:lvl6pPr>
            <a:lvl7pPr marL="3320582" indent="-255430" defTabSz="1041229" eaLnBrk="0" fontAlgn="base" hangingPunct="0">
              <a:spcBef>
                <a:spcPct val="0"/>
              </a:spcBef>
              <a:spcAft>
                <a:spcPct val="0"/>
              </a:spcAft>
              <a:defRPr>
                <a:solidFill>
                  <a:schemeClr val="tx1"/>
                </a:solidFill>
                <a:latin typeface="Arial" charset="0"/>
              </a:defRPr>
            </a:lvl7pPr>
            <a:lvl8pPr marL="3831441" indent="-255430" defTabSz="1041229" eaLnBrk="0" fontAlgn="base" hangingPunct="0">
              <a:spcBef>
                <a:spcPct val="0"/>
              </a:spcBef>
              <a:spcAft>
                <a:spcPct val="0"/>
              </a:spcAft>
              <a:defRPr>
                <a:solidFill>
                  <a:schemeClr val="tx1"/>
                </a:solidFill>
                <a:latin typeface="Arial" charset="0"/>
              </a:defRPr>
            </a:lvl8pPr>
            <a:lvl9pPr marL="4342299" indent="-255430" defTabSz="1041229"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63</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10 min </a:t>
            </a:r>
          </a:p>
          <a:p>
            <a:pPr eaLnBrk="1" hangingPunct="1"/>
            <a:endParaRPr lang="en-US" dirty="0"/>
          </a:p>
          <a:p>
            <a:pPr marL="0" lvl="1" fontAlgn="base"/>
            <a:r>
              <a:rPr lang="en-US" sz="1200" kern="1200" dirty="0">
                <a:solidFill>
                  <a:schemeClr val="tx1"/>
                </a:solidFill>
                <a:effectLst/>
                <a:latin typeface="+mn-lt"/>
                <a:ea typeface="+mn-ea"/>
                <a:cs typeface="+mn-cs"/>
              </a:rPr>
              <a:t>a. </a:t>
            </a:r>
            <a:r>
              <a:rPr lang="en-US" sz="1200" u="none" strike="noStrike" kern="1200" dirty="0">
                <a:solidFill>
                  <a:schemeClr val="tx1"/>
                </a:solidFill>
                <a:effectLst/>
                <a:latin typeface="+mn-lt"/>
                <a:ea typeface="+mn-ea"/>
                <a:cs typeface="+mn-cs"/>
              </a:rPr>
              <a:t>Give participants a couple of minutes to think about today’s focus questions and then answer them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If time allows, have a share-out of ideas.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eaLnBrk="1" hangingPunct="1"/>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1/6/2020</a:t>
            </a:fld>
            <a:endParaRPr lang="en-US"/>
          </a:p>
        </p:txBody>
      </p:sp>
      <p:sp>
        <p:nvSpPr>
          <p:cNvPr id="3" name="Footer Placeholder 2"/>
          <p:cNvSpPr>
            <a:spLocks noGrp="1"/>
          </p:cNvSpPr>
          <p:nvPr>
            <p:ph type="ftr" sz="quarter" idx="11"/>
          </p:nvPr>
        </p:nvSpPr>
        <p:spPr/>
        <p:txBody>
          <a:bodyPr/>
          <a:lstStyle/>
          <a:p>
            <a:pPr>
              <a:defRPr/>
            </a:pPr>
            <a:r>
              <a:rPr lang="en-US"/>
              <a:t>STeLLA Summer Institute I</a:t>
            </a:r>
          </a:p>
        </p:txBody>
      </p:sp>
      <p:sp>
        <p:nvSpPr>
          <p:cNvPr id="4" name="Header Placeholder 3"/>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42360698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Display one question at a time on the slide.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“This week we focused on the Science Content Storyline Lens and strategies. Let’s synthesize and summarize our learning by looking at the summary chart in your strategies booklet</a:t>
            </a:r>
            <a:r>
              <a:rPr lang="en-US" sz="1200" kern="1200" dirty="0">
                <a:solidFill>
                  <a:schemeClr val="tx1"/>
                </a:solidFill>
                <a:latin typeface="+mn-lt"/>
                <a:ea typeface="+mn-ea"/>
                <a:cs typeface="+mn-cs"/>
              </a:rPr>
              <a:t>—</a:t>
            </a:r>
            <a:r>
              <a:rPr lang="en-US" sz="1200" u="none" strike="noStrike" kern="1200" dirty="0">
                <a:solidFill>
                  <a:schemeClr val="tx1"/>
                </a:solidFill>
                <a:effectLst/>
                <a:latin typeface="+mn-lt"/>
                <a:ea typeface="+mn-ea"/>
                <a:cs typeface="+mn-cs"/>
              </a:rPr>
              <a:t>Summary of the </a:t>
            </a:r>
            <a:r>
              <a:rPr lang="en-US" sz="1200" u="none" strike="noStrike" kern="1200" dirty="0" err="1">
                <a:solidFill>
                  <a:schemeClr val="tx1"/>
                </a:solidFill>
                <a:effectLst/>
                <a:latin typeface="+mn-lt"/>
                <a:ea typeface="+mn-ea"/>
                <a:cs typeface="+mn-cs"/>
              </a:rPr>
              <a:t>STeLLA</a:t>
            </a:r>
            <a:r>
              <a:rPr lang="en-US" sz="1200" u="none" strike="noStrike" kern="1200" dirty="0">
                <a:solidFill>
                  <a:schemeClr val="tx1"/>
                </a:solidFill>
                <a:effectLst/>
                <a:latin typeface="+mn-lt"/>
                <a:ea typeface="+mn-ea"/>
                <a:cs typeface="+mn-cs"/>
              </a:rPr>
              <a:t> Science Content Storyline Lens Strategies.” </a:t>
            </a:r>
          </a:p>
          <a:p>
            <a:pPr lvl="0" fontAlgn="base"/>
            <a:endParaRPr lang="en-US" sz="1200" b="1" u="none" strike="noStrike"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also refer to their SCSL Z-fold summary charts for this activity.  </a:t>
            </a:r>
            <a:endParaRPr lang="en-US" sz="1200" b="1" u="none" strike="noStrike" kern="1200" dirty="0">
              <a:solidFill>
                <a:schemeClr val="tx1"/>
              </a:solidFill>
              <a:effectLst/>
              <a:latin typeface="+mn-lt"/>
              <a:ea typeface="+mn-ea"/>
              <a:cs typeface="+mn-cs"/>
            </a:endParaRP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Look at this summary chart and how it’s organized. What do you think the organization highlights? Write your observations in your notebooks.”</a:t>
            </a:r>
          </a:p>
          <a:p>
            <a:pPr lvl="0" fontAlgn="base"/>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did you notice about the organization of this chart? What does it highlight about the science content storyline strategies?”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Reveal the second discussion question on the slide and invite participants to suggest additions or changes to the Effective Science Teaching chart.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Many of the SCSL strategies must be completed during the lesson planning stage. For example, the main learning goal and activities that match them must be selected ahead of time. </a:t>
            </a:r>
          </a:p>
          <a:p>
            <a:pPr marL="228600" lvl="0" indent="-228600">
              <a:buFont typeface="+mj-lt"/>
              <a:buAutoNum type="arabicPeriod"/>
            </a:pPr>
            <a:r>
              <a:rPr lang="en-US" sz="1200" kern="1200" dirty="0">
                <a:solidFill>
                  <a:schemeClr val="tx1"/>
                </a:solidFill>
                <a:latin typeface="+mn-lt"/>
                <a:ea typeface="+mn-ea"/>
                <a:cs typeface="+mn-cs"/>
              </a:rPr>
              <a:t>Strategies B, F, G, H, and I are moves the teacher makes while teaching the lesson, but planning and anticipating how these strategies will help develop the lesson is critical to success. </a:t>
            </a:r>
          </a:p>
          <a:p>
            <a:pPr marL="228600" indent="-228600">
              <a:buFont typeface="+mj-lt"/>
              <a:buAutoNum type="arabicPeriod"/>
            </a:pPr>
            <a:r>
              <a:rPr lang="en-US" sz="1200" kern="1200" dirty="0">
                <a:solidFill>
                  <a:schemeClr val="tx1"/>
                </a:solidFill>
                <a:latin typeface="+mn-lt"/>
                <a:ea typeface="+mn-ea"/>
                <a:cs typeface="+mn-cs"/>
              </a:rPr>
              <a:t>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lesson plans provide examples of how strategies B, F, G, H, and I might be used during the lessons.</a:t>
            </a:r>
          </a:p>
          <a:p>
            <a:pPr marL="228600" indent="-228600">
              <a:buFont typeface="+mj-lt"/>
              <a:buAutoNum type="arabicPeriod"/>
            </a:pPr>
            <a:r>
              <a:rPr lang="en-US" sz="1200" kern="1200" dirty="0">
                <a:solidFill>
                  <a:schemeClr val="tx1"/>
                </a:solidFill>
                <a:latin typeface="+mn-lt"/>
                <a:ea typeface="+mn-ea"/>
                <a:cs typeface="+mn-cs"/>
              </a:rPr>
              <a:t>Strategies F, G, and H should be applied throughout the lesson. Strategy B is used at the beginning of a lesson, and strategy I is used at the end. </a:t>
            </a:r>
          </a:p>
          <a:p>
            <a:pPr marL="228600" indent="-228600">
              <a:buFont typeface="+mj-lt"/>
              <a:buAutoNum type="arabicPeriod"/>
            </a:pPr>
            <a:r>
              <a:rPr lang="en-US" sz="1200" kern="1200" dirty="0">
                <a:solidFill>
                  <a:schemeClr val="tx1"/>
                </a:solidFill>
                <a:latin typeface="+mn-lt"/>
                <a:ea typeface="+mn-ea"/>
                <a:cs typeface="+mn-cs"/>
              </a:rPr>
              <a:t>Each strategy has its own distinct purpose(s), but all of them contribute to creating a coherent science content storyline.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64</a:t>
            </a:fld>
            <a:endParaRPr lang="en-US"/>
          </a:p>
        </p:txBody>
      </p:sp>
    </p:spTree>
    <p:extLst>
      <p:ext uri="{BB962C8B-B14F-4D97-AF65-F5344CB8AC3E}">
        <p14:creationId xmlns:p14="http://schemas.microsoft.com/office/powerpoint/2010/main" val="11074281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lvl="0" fontAlgn="base"/>
            <a:r>
              <a:rPr lang="en-US" sz="120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Decide how you’ll celebrate the end of the </a:t>
            </a:r>
            <a:r>
              <a:rPr lang="en-US" sz="1200" b="1" u="none" strike="noStrike" kern="1200" dirty="0" err="1">
                <a:solidFill>
                  <a:schemeClr val="tx1"/>
                </a:solidFill>
                <a:effectLst/>
                <a:latin typeface="+mn-lt"/>
                <a:ea typeface="+mn-ea"/>
                <a:cs typeface="+mn-cs"/>
              </a:rPr>
              <a:t>RESPeCT</a:t>
            </a:r>
            <a:r>
              <a:rPr lang="en-US" sz="1200" b="1" u="none" strike="noStrike" kern="1200" dirty="0">
                <a:solidFill>
                  <a:schemeClr val="tx1"/>
                </a:solidFill>
                <a:effectLst/>
                <a:latin typeface="+mn-lt"/>
                <a:ea typeface="+mn-ea"/>
                <a:cs typeface="+mn-cs"/>
              </a:rPr>
              <a:t> PD program, and modify the slide accordingly. </a:t>
            </a:r>
            <a:r>
              <a:rPr lang="en-US" sz="1200" u="none" strike="noStrike" kern="1200" dirty="0">
                <a:solidFill>
                  <a:schemeClr val="tx1"/>
                </a:solidFill>
                <a:effectLst/>
                <a:latin typeface="+mn-lt"/>
                <a:ea typeface="+mn-ea"/>
                <a:cs typeface="+mn-cs"/>
              </a:rPr>
              <a:t>Here are a few ideas: </a:t>
            </a:r>
          </a:p>
          <a:p>
            <a:pPr marL="365760" indent="-182880">
              <a:buFont typeface="Arial" pitchFamily="34" charset="0"/>
              <a:buChar char="•"/>
            </a:pPr>
            <a:r>
              <a:rPr lang="en-US" sz="1200" kern="1200" dirty="0">
                <a:solidFill>
                  <a:schemeClr val="tx1"/>
                </a:solidFill>
                <a:latin typeface="+mn-lt"/>
                <a:ea typeface="+mn-ea"/>
                <a:cs typeface="+mn-cs"/>
              </a:rPr>
              <a:t>Have refreshments and toast the group’s success with a bubbly, nonalcoholic drink.</a:t>
            </a:r>
          </a:p>
          <a:p>
            <a:pPr marL="365760" indent="-182880">
              <a:buFont typeface="Arial" pitchFamily="34" charset="0"/>
              <a:buChar char="•"/>
            </a:pPr>
            <a:r>
              <a:rPr lang="en-US" sz="1200" kern="1200" dirty="0">
                <a:solidFill>
                  <a:schemeClr val="tx1"/>
                </a:solidFill>
                <a:latin typeface="+mn-lt"/>
                <a:ea typeface="+mn-ea"/>
                <a:cs typeface="+mn-cs"/>
              </a:rPr>
              <a:t>Have everyone write on an index card a “golden nugget” that represents something they’re taking away from the Summer Institute experience. Pass around a bowl filled with chocolates wrapped in gold paper, and have participants take a piece of chocolate when they drop their cards in the bowl. After the bowl is passed around, share the golden nuggets with the group.  </a:t>
            </a:r>
          </a:p>
          <a:p>
            <a:pPr marL="365760" indent="-182880">
              <a:buFont typeface="Arial" pitchFamily="34" charset="0"/>
              <a:buChar char="•"/>
            </a:pPr>
            <a:r>
              <a:rPr lang="en-US" sz="1200" kern="1200" dirty="0">
                <a:solidFill>
                  <a:schemeClr val="tx1"/>
                </a:solidFill>
                <a:latin typeface="+mn-lt"/>
                <a:ea typeface="+mn-ea"/>
                <a:cs typeface="+mn-cs"/>
              </a:rPr>
              <a:t>Take a group photo.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65</a:t>
            </a:fld>
            <a:endParaRPr lang="en-US"/>
          </a:p>
        </p:txBody>
      </p:sp>
    </p:spTree>
    <p:extLst>
      <p:ext uri="{BB962C8B-B14F-4D97-AF65-F5344CB8AC3E}">
        <p14:creationId xmlns:p14="http://schemas.microsoft.com/office/powerpoint/2010/main" val="7324839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C29C0B22-DB64-4D6D-A2B4-F7488F9E6420}" type="slidenum">
              <a:rPr lang="en-US">
                <a:solidFill>
                  <a:prstClr val="black"/>
                </a:solidFill>
              </a:rPr>
              <a:pPr eaLnBrk="1" hangingPunct="1"/>
              <a:t>66</a:t>
            </a:fld>
            <a:endParaRPr lang="en-US">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Less than 1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Before dismissing participants, thank them for participating in the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PD program. </a:t>
            </a:r>
            <a:endParaRPr lang="en-US"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394259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a:t>
            </a:r>
          </a:p>
          <a:p>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a:t>
            </a:r>
            <a:r>
              <a:rPr lang="en-US" sz="1200" kern="1200" dirty="0">
                <a:solidFill>
                  <a:schemeClr val="tx1"/>
                </a:solidFill>
                <a:latin typeface="+mn-lt"/>
                <a:ea typeface="+mn-ea"/>
                <a:cs typeface="+mn-cs"/>
              </a:rPr>
              <a:t> Divide participants into three groups to make charts that capture the purposes and key features of strategies F, G, and H. Direct groups to refer to their Z-fold summary charts and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small groups share their charts with the entire group.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Challenge participants to imagine themselves in their Teacher Leader roles. Ask them, “How would you explain these strategies to the teachers you’re leading?”</a:t>
            </a:r>
            <a:r>
              <a:rPr lang="en-US" dirty="0"/>
              <a:t> </a:t>
            </a:r>
            <a:endParaRPr lang="en-US" sz="1200" kern="1200" dirty="0">
              <a:solidFill>
                <a:schemeClr val="tx1"/>
              </a:solidFill>
              <a:latin typeface="+mn-lt"/>
              <a:ea typeface="+mn-ea"/>
              <a:cs typeface="+mn-cs"/>
            </a:endParaRPr>
          </a:p>
          <a:p>
            <a:pPr marL="0" lvl="0" indent="0">
              <a:buNone/>
            </a:pPr>
            <a:endParaRPr lang="en-US" baseline="0" dirty="0">
              <a:latin typeface="Arial" charset="0"/>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262372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baseline="0" dirty="0">
                <a:latin typeface="Arial" charset="0"/>
              </a:rPr>
              <a:t>10 min  </a:t>
            </a:r>
          </a:p>
          <a:p>
            <a:endParaRPr lang="en-US" sz="1200" b="0" kern="1200" baseline="0" dirty="0">
              <a:solidFill>
                <a:schemeClr val="tx1"/>
              </a:solidFill>
              <a:latin typeface="Arial" charset="0"/>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slide may be skipped if similarities and differences were addressed in the previous discussion.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“Look at your three strategy charts, your Z-fold summary charts, and the strategies booklet as you think about the question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participants share their ideas about the three strategies.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about strategies F, G, and H:</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1. Similarities:</a:t>
            </a:r>
          </a:p>
          <a:p>
            <a:pPr marL="502920" lvl="0" indent="-228600">
              <a:buFont typeface="+mj-lt"/>
              <a:buAutoNum type="alphaLcPeriod"/>
            </a:pPr>
            <a:r>
              <a:rPr lang="en-US" sz="1200" kern="1200" dirty="0">
                <a:solidFill>
                  <a:schemeClr val="tx1"/>
                </a:solidFill>
                <a:latin typeface="+mn-lt"/>
                <a:ea typeface="+mn-ea"/>
                <a:cs typeface="+mn-cs"/>
              </a:rPr>
              <a:t>These strategies are all focused on linking complete sentence-length science ideas: Strategy F links science ideas to activities, strategy G links science ideas to other science ideas, and strategy H highlights key science ideas and links them to the focus question throughout the lesson.</a:t>
            </a:r>
          </a:p>
          <a:p>
            <a:pPr marL="457200" lvl="0" indent="-182880">
              <a:buFont typeface="+mj-lt"/>
              <a:buAutoNum type="alphaLcPeriod"/>
            </a:pPr>
            <a:r>
              <a:rPr lang="en-US" sz="1200" kern="1200" dirty="0">
                <a:solidFill>
                  <a:schemeClr val="tx1"/>
                </a:solidFill>
                <a:latin typeface="+mn-lt"/>
                <a:ea typeface="+mn-ea"/>
                <a:cs typeface="+mn-cs"/>
              </a:rPr>
              <a:t>All of these strategies emphasize making the links </a:t>
            </a:r>
            <a:r>
              <a:rPr lang="en-US" sz="1200" b="1" kern="1200" dirty="0">
                <a:solidFill>
                  <a:schemeClr val="tx1"/>
                </a:solidFill>
                <a:latin typeface="+mn-lt"/>
                <a:ea typeface="+mn-ea"/>
                <a:cs typeface="+mn-cs"/>
              </a:rPr>
              <a:t>explicit</a:t>
            </a:r>
            <a:r>
              <a:rPr lang="en-US" sz="1200" kern="1200" dirty="0">
                <a:solidFill>
                  <a:schemeClr val="tx1"/>
                </a:solidFill>
                <a:latin typeface="+mn-lt"/>
                <a:ea typeface="+mn-ea"/>
                <a:cs typeface="+mn-cs"/>
              </a:rPr>
              <a:t>, not just assuming that students will see the intended links.</a:t>
            </a:r>
          </a:p>
          <a:p>
            <a:pPr marL="457200" lvl="0" indent="-182880">
              <a:buFont typeface="+mj-lt"/>
              <a:buAutoNum type="alphaLcPeriod"/>
            </a:pPr>
            <a:r>
              <a:rPr lang="en-US" sz="1200" kern="1200" dirty="0">
                <a:solidFill>
                  <a:schemeClr val="tx1"/>
                </a:solidFill>
                <a:latin typeface="+mn-lt"/>
                <a:ea typeface="+mn-ea"/>
                <a:cs typeface="+mn-cs"/>
              </a:rPr>
              <a:t>All of these strategies can and should occur throughout the lesson.</a:t>
            </a:r>
          </a:p>
          <a:p>
            <a:r>
              <a:rPr lang="en-US" sz="1200" kern="1200" dirty="0">
                <a:solidFill>
                  <a:schemeClr val="tx1"/>
                </a:solidFill>
                <a:latin typeface="+mn-lt"/>
                <a:ea typeface="+mn-ea"/>
                <a:cs typeface="+mn-cs"/>
              </a:rPr>
              <a:t>2. Differences:</a:t>
            </a:r>
          </a:p>
          <a:p>
            <a:pPr marL="457200" lvl="0" indent="-182880">
              <a:buFont typeface="+mj-lt"/>
              <a:buAutoNum type="alphaLcPeriod"/>
            </a:pPr>
            <a:r>
              <a:rPr lang="en-US" sz="1200" kern="1200" dirty="0">
                <a:solidFill>
                  <a:schemeClr val="tx1"/>
                </a:solidFill>
                <a:latin typeface="+mn-lt"/>
                <a:ea typeface="+mn-ea"/>
                <a:cs typeface="+mn-cs"/>
              </a:rPr>
              <a:t>Strategy F explicitly links science ideas to student activities.</a:t>
            </a:r>
          </a:p>
          <a:p>
            <a:pPr marL="457200" lvl="0" indent="-182880">
              <a:buFont typeface="+mj-lt"/>
              <a:buAutoNum type="alphaLcPeriod"/>
            </a:pPr>
            <a:r>
              <a:rPr lang="en-US" sz="1200" kern="1200" dirty="0">
                <a:solidFill>
                  <a:schemeClr val="tx1"/>
                </a:solidFill>
                <a:latin typeface="+mn-lt"/>
                <a:ea typeface="+mn-ea"/>
                <a:cs typeface="+mn-cs"/>
              </a:rPr>
              <a:t>Strategy G explicitly links science ideas to other science ideas.</a:t>
            </a:r>
          </a:p>
          <a:p>
            <a:pPr marL="457200" indent="-182880">
              <a:buFont typeface="+mj-lt"/>
              <a:buAutoNum type="alphaLcPeriod"/>
            </a:pPr>
            <a:r>
              <a:rPr lang="en-US" sz="1200" kern="1200" dirty="0">
                <a:solidFill>
                  <a:schemeClr val="tx1"/>
                </a:solidFill>
                <a:latin typeface="+mn-lt"/>
                <a:ea typeface="+mn-ea"/>
                <a:cs typeface="+mn-cs"/>
              </a:rPr>
              <a:t>Strategy H explicitly highlights key science ideas and links them back to the focus question.</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15674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a:t>
            </a:r>
            <a:r>
              <a:rPr lang="en-US" sz="1200" kern="1200" dirty="0">
                <a:solidFill>
                  <a:schemeClr val="tx1"/>
                </a:solidFill>
                <a:effectLst/>
                <a:latin typeface="+mn-lt"/>
                <a:ea typeface="+mn-ea"/>
                <a:cs typeface="+mn-cs"/>
              </a:rPr>
              <a:t>Next we’re going to watch a series of three classroom video clips from one lesson about plants and animals. </a:t>
            </a:r>
            <a:r>
              <a:rPr lang="en-US" sz="1200" kern="1200" dirty="0">
                <a:solidFill>
                  <a:schemeClr val="tx1"/>
                </a:solidFill>
                <a:latin typeface="+mn-lt"/>
                <a:ea typeface="+mn-ea"/>
                <a:cs typeface="+mn-cs"/>
              </a:rPr>
              <a:t>The first clip takes place before students start working on the drawing activity. The second clip shows students while they’re working on the activity, and the third clip shows the teacher following up with students after the activity. </a:t>
            </a:r>
            <a:r>
              <a:rPr lang="en-US" sz="1200" kern="1200" dirty="0">
                <a:solidFill>
                  <a:schemeClr val="tx1"/>
                </a:solidFill>
                <a:effectLst/>
                <a:latin typeface="+mn-lt"/>
                <a:ea typeface="+mn-ea"/>
                <a:cs typeface="+mn-cs"/>
              </a:rPr>
              <a:t>Our focus for this analysis will be strategy F</a:t>
            </a:r>
            <a:r>
              <a:rPr lang="en-US" sz="1200" kern="1200" baseline="0" dirty="0">
                <a:solidFill>
                  <a:schemeClr val="tx1"/>
                </a:solidFill>
                <a:latin typeface="+mn-lt"/>
                <a:ea typeface="+mn-ea"/>
                <a:cs typeface="+mn-cs"/>
              </a:rPr>
              <a:t>.</a:t>
            </a:r>
            <a:r>
              <a:rPr lang="en-US" sz="1200" kern="1200" dirty="0">
                <a:solidFill>
                  <a:schemeClr val="tx1"/>
                </a:solidFill>
                <a:latin typeface="+mn-lt"/>
                <a:ea typeface="+mn-ea"/>
                <a:cs typeface="+mn-cs"/>
              </a:rPr>
              <a:t>”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Have participants locate Analysis Guide F (handout 8.1) in their PD program binders.</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Tell participants that part 1 of the guide provides the context for the video clips.</a:t>
            </a:r>
          </a:p>
          <a:p>
            <a:pPr marL="0" lvl="1" fontAlgn="base"/>
            <a:endParaRPr lang="en-US" sz="1200" b="0"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d.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“Read part 1 of the analysis guide and be prepared to discuss the two questions on the slide.” </a:t>
            </a:r>
          </a:p>
          <a:p>
            <a:pPr marL="0" lvl="1" fontAlgn="base"/>
            <a:endParaRPr lang="en-US" sz="1200" b="0"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e. </a:t>
            </a:r>
            <a:r>
              <a:rPr lang="en-US" sz="1200" b="1" u="none" strike="noStrike" kern="1200" dirty="0">
                <a:solidFill>
                  <a:schemeClr val="tx1"/>
                </a:solidFill>
                <a:effectLst/>
                <a:latin typeface="+mn-lt"/>
                <a:ea typeface="+mn-ea"/>
                <a:cs typeface="+mn-cs"/>
              </a:rPr>
              <a:t>Whole group: </a:t>
            </a:r>
            <a:endParaRPr lang="en-US" sz="1200" u="none" strike="noStrike" kern="1200" dirty="0">
              <a:solidFill>
                <a:schemeClr val="tx1"/>
              </a:solidFill>
              <a:effectLst/>
              <a:latin typeface="+mn-lt"/>
              <a:ea typeface="+mn-ea"/>
              <a:cs typeface="+mn-cs"/>
            </a:endParaRPr>
          </a:p>
          <a:p>
            <a:pPr marL="228600" indent="-137160">
              <a:buFont typeface="Arial" pitchFamily="34" charset="0"/>
              <a:buChar char="•"/>
            </a:pPr>
            <a:r>
              <a:rPr lang="en-US" sz="1200" kern="1200" dirty="0">
                <a:solidFill>
                  <a:schemeClr val="tx1"/>
                </a:solidFill>
                <a:latin typeface="+mn-lt"/>
                <a:ea typeface="+mn-ea"/>
                <a:cs typeface="+mn-cs"/>
              </a:rPr>
              <a:t>Discuss the questions on the slide.</a:t>
            </a:r>
          </a:p>
          <a:p>
            <a:pPr marL="228600" indent="-137160">
              <a:buFont typeface="Arial" pitchFamily="34" charset="0"/>
              <a:buChar char="•"/>
            </a:pPr>
            <a:r>
              <a:rPr lang="en-US" sz="1200" kern="1200" dirty="0">
                <a:solidFill>
                  <a:schemeClr val="tx1"/>
                </a:solidFill>
                <a:latin typeface="+mn-lt"/>
                <a:ea typeface="+mn-ea"/>
                <a:cs typeface="+mn-cs"/>
              </a:rPr>
              <a:t>Ask whether participants have any questions about the activity they’ll be observing in the video clips.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i="1" kern="1200" dirty="0">
                <a:solidFill>
                  <a:schemeClr val="tx1"/>
                </a:solidFill>
                <a:latin typeface="+mn-lt"/>
                <a:ea typeface="+mn-ea"/>
                <a:cs typeface="+mn-cs"/>
              </a:rPr>
              <a:t>Difference between the main learning goal and supporting science ideas:</a:t>
            </a:r>
            <a:r>
              <a:rPr lang="en-US" sz="1200" kern="1200" dirty="0">
                <a:solidFill>
                  <a:schemeClr val="tx1"/>
                </a:solidFill>
                <a:latin typeface="+mn-lt"/>
                <a:ea typeface="+mn-ea"/>
                <a:cs typeface="+mn-cs"/>
              </a:rPr>
              <a:t> The main learning goal is the big idea that is the focus of the lesson. Supporting science ideas are smaller, connected ideas that build upon each other to support the main learning goal.</a:t>
            </a:r>
          </a:p>
          <a:p>
            <a:pPr marL="137160" indent="-137160">
              <a:buFont typeface="Arial" pitchFamily="34" charset="0"/>
              <a:buChar char="•"/>
            </a:pPr>
            <a:r>
              <a:rPr lang="en-US" sz="1200" i="1" kern="1200" dirty="0">
                <a:solidFill>
                  <a:schemeClr val="tx1"/>
                </a:solidFill>
                <a:latin typeface="+mn-lt"/>
                <a:ea typeface="+mn-ea"/>
                <a:cs typeface="+mn-cs"/>
              </a:rPr>
              <a:t>Similarity between the main learning goal and supporting science ideas: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The main learning goal and supporting science ideas are all expressed as complete-sentence science ideas (not as topics, phrases, or activities).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extLst>
      <p:ext uri="{BB962C8B-B14F-4D97-AF65-F5344CB8AC3E}">
        <p14:creationId xmlns:p14="http://schemas.microsoft.com/office/powerpoint/2010/main" val="675861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3958979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4223858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272654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811977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embed/AujQMuRONj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youtube.com/embed/d5u6DFh6aE0" TargetMode="External"/><Relationship Id="rId4" Type="http://schemas.openxmlformats.org/officeDocument/2006/relationships/hyperlink" Target="https://www.youtube.com/embed/sAv9NXBa-h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1F497D"/>
                </a:solidFill>
                <a:latin typeface="Lucida Sans Unicode" pitchFamily="34" charset="0"/>
              </a:rPr>
              <a:t>RESPeCT</a:t>
            </a:r>
            <a:r>
              <a:rPr lang="en-US" altLang="en-US" sz="1800" dirty="0">
                <a:solidFill>
                  <a:srgbClr val="1F497D"/>
                </a:solidFill>
                <a:latin typeface="Lucida Sans Unicode" pitchFamily="34" charset="0"/>
              </a:rPr>
              <a:t> Summer Institute </a:t>
            </a:r>
            <a:endParaRPr lang="en-US" altLang="en-US" sz="16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06334"/>
            <a:ext cx="1787525" cy="646331"/>
          </a:xfrm>
          <a:prstGeom prst="rect">
            <a:avLst/>
          </a:prstGeom>
          <a:noFill/>
        </p:spPr>
        <p:txBody>
          <a:bodyPr wrap="square" rtlCol="0">
            <a:spAutoFit/>
          </a:bodyPr>
          <a:lstStyle/>
          <a:p>
            <a:r>
              <a:rPr lang="en-US" sz="3600" dirty="0">
                <a:solidFill>
                  <a:srgbClr val="1F497D"/>
                </a:solidFill>
                <a:latin typeface="Calibri" pitchFamily="34" charset="0"/>
              </a:rPr>
              <a:t>Day 8</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7868" cy="990600"/>
          </a:xfrm>
        </p:spPr>
        <p:txBody>
          <a:bodyPr>
            <a:normAutofit/>
          </a:bodyPr>
          <a:lstStyle/>
          <a:p>
            <a:r>
              <a:rPr lang="en-US" dirty="0"/>
              <a:t>Lesson Analysis: Strategy F</a:t>
            </a:r>
          </a:p>
        </p:txBody>
      </p:sp>
      <p:sp>
        <p:nvSpPr>
          <p:cNvPr id="3" name="Content Placeholder 2"/>
          <p:cNvSpPr>
            <a:spLocks noGrp="1"/>
          </p:cNvSpPr>
          <p:nvPr>
            <p:ph idx="1"/>
          </p:nvPr>
        </p:nvSpPr>
        <p:spPr>
          <a:xfrm>
            <a:off x="533400" y="1219200"/>
            <a:ext cx="8458200" cy="5105400"/>
          </a:xfrm>
        </p:spPr>
        <p:txBody>
          <a:bodyPr/>
          <a:lstStyle/>
          <a:p>
            <a:pPr marL="365760" indent="-365760">
              <a:spcAft>
                <a:spcPts val="600"/>
              </a:spcAft>
              <a:buFont typeface="+mj-lt"/>
              <a:buAutoNum type="arabicPeriod"/>
            </a:pPr>
            <a:r>
              <a:rPr lang="en-US" sz="3150" dirty="0"/>
              <a:t>For each of the video clips, read the context at the top of the transcript and then watch the clip:</a:t>
            </a:r>
          </a:p>
          <a:p>
            <a:pPr marL="731520" lvl="1" indent="-365760">
              <a:spcBef>
                <a:spcPts val="0"/>
              </a:spcBef>
              <a:spcAft>
                <a:spcPts val="0"/>
              </a:spcAft>
            </a:pPr>
            <a:r>
              <a:rPr lang="en-US" sz="3150" dirty="0"/>
              <a:t>Video clip 1: setup for the activity</a:t>
            </a:r>
          </a:p>
          <a:p>
            <a:pPr marL="731520" lvl="1" indent="-365760">
              <a:spcBef>
                <a:spcPts val="0"/>
              </a:spcBef>
              <a:spcAft>
                <a:spcPts val="0"/>
              </a:spcAft>
            </a:pPr>
            <a:r>
              <a:rPr lang="en-US" sz="3150" dirty="0"/>
              <a:t>Video clip 2: during the activity</a:t>
            </a:r>
          </a:p>
          <a:p>
            <a:pPr marL="731520" lvl="1" indent="-365760">
              <a:spcBef>
                <a:spcPts val="0"/>
              </a:spcBef>
              <a:spcAft>
                <a:spcPts val="0"/>
              </a:spcAft>
            </a:pPr>
            <a:r>
              <a:rPr lang="en-US" sz="3150" dirty="0"/>
              <a:t>Video clip 3: follow-up to the activity</a:t>
            </a:r>
          </a:p>
          <a:p>
            <a:pPr marL="365760" indent="-365760">
              <a:spcBef>
                <a:spcPts val="1200"/>
              </a:spcBef>
              <a:spcAft>
                <a:spcPts val="0"/>
              </a:spcAft>
              <a:buFont typeface="+mj-lt"/>
              <a:buAutoNum type="arabicPeriod"/>
            </a:pPr>
            <a:r>
              <a:rPr lang="en-US" sz="3150" dirty="0"/>
              <a:t>For each clip, use the criteria in part 2 of Analysis Guide F to analyze how well science ideas were linked to the activity.</a:t>
            </a:r>
          </a:p>
        </p:txBody>
      </p:sp>
      <p:sp>
        <p:nvSpPr>
          <p:cNvPr id="5" name="TextBox 4"/>
          <p:cNvSpPr txBox="1"/>
          <p:nvPr/>
        </p:nvSpPr>
        <p:spPr>
          <a:xfrm>
            <a:off x="2362200" y="5486399"/>
            <a:ext cx="6477000" cy="830997"/>
          </a:xfrm>
          <a:prstGeom prst="rect">
            <a:avLst/>
          </a:prstGeom>
          <a:noFill/>
        </p:spPr>
        <p:txBody>
          <a:bodyPr wrap="square" rtlCol="0">
            <a:spAutoFit/>
          </a:bodyPr>
          <a:lstStyle/>
          <a:p>
            <a:r>
              <a:rPr lang="en-US" sz="1600" dirty="0">
                <a:solidFill>
                  <a:srgbClr val="0070C0"/>
                </a:solidFill>
              </a:rPr>
              <a:t>Links to video clips 1–3:  </a:t>
            </a:r>
            <a:r>
              <a:rPr lang="en-US" sz="1600" dirty="0">
                <a:solidFill>
                  <a:srgbClr val="0070C0"/>
                </a:solidFill>
                <a:hlinkClick r:id="rId3"/>
              </a:rPr>
              <a:t>8.1_mspcp_kinder.pa.tanguma_L6_c9</a:t>
            </a:r>
            <a:endParaRPr lang="en-US" sz="1600" dirty="0">
              <a:solidFill>
                <a:srgbClr val="0070C0"/>
              </a:solidFill>
            </a:endParaRPr>
          </a:p>
          <a:p>
            <a:r>
              <a:rPr lang="en-US" sz="1600" dirty="0">
                <a:solidFill>
                  <a:srgbClr val="0070C0"/>
                </a:solidFill>
              </a:rPr>
              <a:t>		        </a:t>
            </a:r>
            <a:r>
              <a:rPr lang="en-US" sz="1600" dirty="0">
                <a:solidFill>
                  <a:srgbClr val="0070C0"/>
                </a:solidFill>
                <a:hlinkClick r:id="rId4"/>
              </a:rPr>
              <a:t>8.2_mspcp_kinder.pa.tanguma_L6_c10-12</a:t>
            </a:r>
            <a:endParaRPr lang="en-US" sz="1600" dirty="0">
              <a:solidFill>
                <a:srgbClr val="0070C0"/>
              </a:solidFill>
            </a:endParaRPr>
          </a:p>
          <a:p>
            <a:r>
              <a:rPr lang="en-US" sz="1600" dirty="0">
                <a:solidFill>
                  <a:srgbClr val="0070C0"/>
                </a:solidFill>
              </a:rPr>
              <a:t>		        </a:t>
            </a:r>
            <a:r>
              <a:rPr lang="en-US" sz="1600" dirty="0">
                <a:solidFill>
                  <a:srgbClr val="0070C0"/>
                </a:solidFill>
                <a:hlinkClick r:id="rId5"/>
              </a:rPr>
              <a:t>8.3_mspcp_kinder.pa.tanguma_L6_c13</a:t>
            </a:r>
            <a:endParaRPr lang="en-US" sz="1600" dirty="0">
              <a:solidFill>
                <a:srgbClr val="0070C0"/>
              </a:solidFill>
            </a:endParaRPr>
          </a:p>
        </p:txBody>
      </p:sp>
    </p:spTree>
    <p:extLst>
      <p:ext uri="{BB962C8B-B14F-4D97-AF65-F5344CB8AC3E}">
        <p14:creationId xmlns:p14="http://schemas.microsoft.com/office/powerpoint/2010/main" val="95117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150"/>
            <a:ext cx="8160026" cy="990600"/>
          </a:xfrm>
        </p:spPr>
        <p:txBody>
          <a:bodyPr>
            <a:normAutofit/>
          </a:bodyPr>
          <a:lstStyle/>
          <a:p>
            <a:r>
              <a:rPr lang="en-US" dirty="0"/>
              <a:t>Lesson Analysis: Strategies F, G, and H</a:t>
            </a:r>
          </a:p>
        </p:txBody>
      </p:sp>
      <p:sp>
        <p:nvSpPr>
          <p:cNvPr id="4" name="TextBox 3"/>
          <p:cNvSpPr txBox="1"/>
          <p:nvPr/>
        </p:nvSpPr>
        <p:spPr>
          <a:xfrm>
            <a:off x="609600" y="3352800"/>
            <a:ext cx="3733800" cy="3333220"/>
          </a:xfrm>
          <a:prstGeom prst="rect">
            <a:avLst/>
          </a:prstGeom>
          <a:noFill/>
          <a:ln>
            <a:solidFill>
              <a:schemeClr val="accent1"/>
            </a:solidFill>
          </a:ln>
        </p:spPr>
        <p:txBody>
          <a:bodyPr wrap="square" rtlCol="0">
            <a:spAutoFit/>
          </a:bodyPr>
          <a:lstStyle/>
          <a:p>
            <a:pPr>
              <a:lnSpc>
                <a:spcPct val="90000"/>
              </a:lnSpc>
            </a:pPr>
            <a:r>
              <a:rPr lang="en-US" sz="2600" dirty="0">
                <a:latin typeface="Calibri" pitchFamily="34" charset="0"/>
              </a:rPr>
              <a:t>Strategy G: </a:t>
            </a:r>
          </a:p>
          <a:p>
            <a:pPr marL="365760" indent="-365760">
              <a:lnSpc>
                <a:spcPct val="90000"/>
              </a:lnSpc>
              <a:buAutoNum type="alphaLcPeriod"/>
            </a:pPr>
            <a:r>
              <a:rPr lang="en-US" sz="2600" dirty="0">
                <a:latin typeface="Calibri" pitchFamily="34" charset="0"/>
              </a:rPr>
              <a:t>Find examples where two or more science ideas are being linked together.</a:t>
            </a:r>
          </a:p>
          <a:p>
            <a:pPr marL="365760" indent="-365760">
              <a:lnSpc>
                <a:spcPct val="90000"/>
              </a:lnSpc>
              <a:buAutoNum type="alphaLcPeriod"/>
            </a:pPr>
            <a:r>
              <a:rPr lang="en-US" sz="2600" dirty="0">
                <a:latin typeface="Calibri" pitchFamily="34" charset="0"/>
              </a:rPr>
              <a:t>Suggest one specific way to strengthen strategy G in this lesson. </a:t>
            </a:r>
          </a:p>
        </p:txBody>
      </p:sp>
      <p:sp>
        <p:nvSpPr>
          <p:cNvPr id="6" name="TextBox 5"/>
          <p:cNvSpPr txBox="1"/>
          <p:nvPr/>
        </p:nvSpPr>
        <p:spPr>
          <a:xfrm>
            <a:off x="4572000" y="3352800"/>
            <a:ext cx="4114800" cy="3333220"/>
          </a:xfrm>
          <a:prstGeom prst="rect">
            <a:avLst/>
          </a:prstGeom>
          <a:noFill/>
          <a:ln>
            <a:solidFill>
              <a:schemeClr val="accent1"/>
            </a:solidFill>
          </a:ln>
        </p:spPr>
        <p:txBody>
          <a:bodyPr wrap="square" rtlCol="0">
            <a:spAutoFit/>
          </a:bodyPr>
          <a:lstStyle/>
          <a:p>
            <a:pPr>
              <a:lnSpc>
                <a:spcPct val="90000"/>
              </a:lnSpc>
            </a:pPr>
            <a:r>
              <a:rPr lang="en-US" sz="2600" dirty="0">
                <a:latin typeface="Calibri" pitchFamily="34" charset="0"/>
              </a:rPr>
              <a:t>Strategy H: </a:t>
            </a:r>
          </a:p>
          <a:p>
            <a:pPr marL="365760" indent="-365760">
              <a:lnSpc>
                <a:spcPct val="90000"/>
              </a:lnSpc>
              <a:buAutoNum type="alphaLcPeriod"/>
            </a:pPr>
            <a:r>
              <a:rPr lang="en-US" sz="2600" dirty="0">
                <a:latin typeface="Calibri" pitchFamily="34" charset="0"/>
              </a:rPr>
              <a:t>Find an example where the teacher is highlighting key science ideas or referring back to the focus question.</a:t>
            </a:r>
          </a:p>
          <a:p>
            <a:pPr marL="365760" indent="-365760">
              <a:lnSpc>
                <a:spcPct val="90000"/>
              </a:lnSpc>
              <a:buAutoNum type="alphaLcPeriod"/>
            </a:pPr>
            <a:r>
              <a:rPr lang="en-US" sz="2600" dirty="0">
                <a:latin typeface="Calibri" pitchFamily="34" charset="0"/>
              </a:rPr>
              <a:t>Suggest one specific way to strengthen strategy H in this lesson. </a:t>
            </a:r>
          </a:p>
        </p:txBody>
      </p:sp>
      <p:sp>
        <p:nvSpPr>
          <p:cNvPr id="3" name="TextBox 2"/>
          <p:cNvSpPr txBox="1"/>
          <p:nvPr/>
        </p:nvSpPr>
        <p:spPr>
          <a:xfrm>
            <a:off x="609600" y="1143000"/>
            <a:ext cx="8077200" cy="2092881"/>
          </a:xfrm>
          <a:prstGeom prst="rect">
            <a:avLst/>
          </a:prstGeom>
          <a:noFill/>
          <a:ln>
            <a:solidFill>
              <a:schemeClr val="accent1"/>
            </a:solidFill>
          </a:ln>
        </p:spPr>
        <p:txBody>
          <a:bodyPr wrap="square" rtlCol="0">
            <a:spAutoFit/>
          </a:bodyPr>
          <a:lstStyle/>
          <a:p>
            <a:r>
              <a:rPr lang="en-US" sz="2600" dirty="0">
                <a:latin typeface="Calibri" pitchFamily="34" charset="0"/>
              </a:rPr>
              <a:t>Strategy F: </a:t>
            </a:r>
          </a:p>
          <a:p>
            <a:pPr marL="365760" indent="-365760">
              <a:buAutoNum type="alphaLcPeriod"/>
            </a:pPr>
            <a:r>
              <a:rPr lang="en-US" sz="2600" dirty="0">
                <a:latin typeface="Calibri" pitchFamily="34" charset="0"/>
              </a:rPr>
              <a:t>Find examples in the video transcripts where students are linking science ideas to a lesson activity. </a:t>
            </a:r>
          </a:p>
          <a:p>
            <a:pPr marL="365760" indent="-365760">
              <a:buAutoNum type="alphaLcPeriod"/>
            </a:pPr>
            <a:r>
              <a:rPr lang="en-US" sz="2600" dirty="0">
                <a:latin typeface="Calibri" pitchFamily="34" charset="0"/>
              </a:rPr>
              <a:t>Suggest one specific way to strengthen strategy F in this lesson. </a:t>
            </a:r>
          </a:p>
        </p:txBody>
      </p:sp>
    </p:spTree>
    <p:extLst>
      <p:ext uri="{BB962C8B-B14F-4D97-AF65-F5344CB8AC3E}">
        <p14:creationId xmlns:p14="http://schemas.microsoft.com/office/powerpoint/2010/main" val="276706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Summary: Strategies F, G, and H</a:t>
            </a:r>
          </a:p>
        </p:txBody>
      </p:sp>
      <p:sp>
        <p:nvSpPr>
          <p:cNvPr id="3" name="Content Placeholder 2"/>
          <p:cNvSpPr>
            <a:spLocks noGrp="1"/>
          </p:cNvSpPr>
          <p:nvPr>
            <p:ph idx="1"/>
          </p:nvPr>
        </p:nvSpPr>
        <p:spPr>
          <a:xfrm>
            <a:off x="533400" y="1219200"/>
            <a:ext cx="8229600" cy="5334000"/>
          </a:xfrm>
        </p:spPr>
        <p:txBody>
          <a:bodyPr/>
          <a:lstStyle/>
          <a:p>
            <a:pPr marL="365760" indent="-365760">
              <a:spcBef>
                <a:spcPts val="0"/>
              </a:spcBef>
              <a:spcAft>
                <a:spcPts val="600"/>
              </a:spcAft>
            </a:pPr>
            <a:r>
              <a:rPr lang="en-US" sz="3000" dirty="0"/>
              <a:t>Use linking strategies to make the science ideas explicit to the whole class (strategies F and G). </a:t>
            </a:r>
          </a:p>
          <a:p>
            <a:pPr marL="365760" indent="-365760">
              <a:spcBef>
                <a:spcPts val="0"/>
              </a:spcBef>
              <a:spcAft>
                <a:spcPts val="600"/>
              </a:spcAft>
            </a:pPr>
            <a:r>
              <a:rPr lang="en-US" sz="3000" dirty="0"/>
              <a:t>Engage </a:t>
            </a:r>
            <a:r>
              <a:rPr lang="en-US" sz="3000" b="1" dirty="0"/>
              <a:t>students</a:t>
            </a:r>
            <a:r>
              <a:rPr lang="en-US" sz="3000" dirty="0"/>
              <a:t> in linking science ideas to activities before, during, and after an activity (strategy F).</a:t>
            </a:r>
          </a:p>
          <a:p>
            <a:pPr marL="365760" indent="-365760">
              <a:spcBef>
                <a:spcPts val="0"/>
              </a:spcBef>
              <a:spcAft>
                <a:spcPts val="600"/>
              </a:spcAft>
            </a:pPr>
            <a:r>
              <a:rPr lang="en-US" sz="3000" dirty="0"/>
              <a:t>Engage </a:t>
            </a:r>
            <a:r>
              <a:rPr lang="en-US" sz="3000" b="1" dirty="0"/>
              <a:t>students</a:t>
            </a:r>
            <a:r>
              <a:rPr lang="en-US" sz="3000" dirty="0"/>
              <a:t> in linking science ideas to other science ideas (strategy G).</a:t>
            </a:r>
          </a:p>
          <a:p>
            <a:pPr marL="365760" indent="-365760">
              <a:spcBef>
                <a:spcPts val="0"/>
              </a:spcBef>
              <a:spcAft>
                <a:spcPts val="600"/>
              </a:spcAft>
            </a:pPr>
            <a:r>
              <a:rPr lang="en-US" sz="3000" dirty="0"/>
              <a:t>Highlight key science ideas throughout the lesson (strategy H).</a:t>
            </a:r>
          </a:p>
          <a:p>
            <a:pPr marL="365760" indent="-365760">
              <a:spcBef>
                <a:spcPts val="0"/>
              </a:spcBef>
              <a:spcAft>
                <a:spcPts val="600"/>
              </a:spcAft>
            </a:pPr>
            <a:r>
              <a:rPr lang="en-US" sz="3000" dirty="0"/>
              <a:t>Keep returning to the focus question throughout and at the end of the lesson (strategy H).</a:t>
            </a:r>
          </a:p>
          <a:p>
            <a:endParaRPr lang="en-US" dirty="0"/>
          </a:p>
        </p:txBody>
      </p:sp>
    </p:spTree>
    <p:extLst>
      <p:ext uri="{BB962C8B-B14F-4D97-AF65-F5344CB8AC3E}">
        <p14:creationId xmlns:p14="http://schemas.microsoft.com/office/powerpoint/2010/main" val="41353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Analysis: Focus Question 2</a:t>
            </a:r>
          </a:p>
        </p:txBody>
      </p:sp>
      <p:sp>
        <p:nvSpPr>
          <p:cNvPr id="3" name="Content Placeholder 2"/>
          <p:cNvSpPr>
            <a:spLocks noGrp="1"/>
          </p:cNvSpPr>
          <p:nvPr>
            <p:ph idx="1"/>
          </p:nvPr>
        </p:nvSpPr>
        <p:spPr/>
        <p:txBody>
          <a:bodyPr/>
          <a:lstStyle/>
          <a:p>
            <a:pPr marL="0" lvl="1" indent="0" eaLnBrk="1" hangingPunct="1">
              <a:spcBef>
                <a:spcPts val="600"/>
              </a:spcBef>
              <a:spcAft>
                <a:spcPts val="0"/>
              </a:spcAft>
              <a:buNone/>
            </a:pPr>
            <a:r>
              <a:rPr lang="en-US" sz="3200" dirty="0"/>
              <a:t>How will the Student Thinking Lens and Science Content Storyline Lens strategies help you teach the Plants and Animals lessons in the fall?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normAutofit fontScale="90000"/>
          </a:bodyPr>
          <a:lstStyle/>
          <a:p>
            <a:r>
              <a:rPr lang="en-US" dirty="0"/>
              <a:t>Plants and Animals Lesson Plan Conversation</a:t>
            </a:r>
          </a:p>
        </p:txBody>
      </p:sp>
      <p:sp>
        <p:nvSpPr>
          <p:cNvPr id="3" name="Content Placeholder 2"/>
          <p:cNvSpPr>
            <a:spLocks noGrp="1"/>
          </p:cNvSpPr>
          <p:nvPr>
            <p:ph idx="1"/>
          </p:nvPr>
        </p:nvSpPr>
        <p:spPr>
          <a:xfrm>
            <a:off x="533400" y="1143000"/>
            <a:ext cx="8382000" cy="5486400"/>
          </a:xfrm>
        </p:spPr>
        <p:txBody>
          <a:bodyPr/>
          <a:lstStyle/>
          <a:p>
            <a:pPr marL="365760" indent="-365760">
              <a:spcBef>
                <a:spcPts val="0"/>
              </a:spcBef>
              <a:spcAft>
                <a:spcPts val="300"/>
              </a:spcAft>
              <a:buFont typeface="+mj-lt"/>
              <a:buAutoNum type="arabicPeriod"/>
              <a:defRPr/>
            </a:pPr>
            <a:r>
              <a:rPr lang="en-US" sz="2350" b="1" dirty="0">
                <a:ea typeface="Times New Roman"/>
              </a:rPr>
              <a:t>The science content storyline across lessons</a:t>
            </a:r>
          </a:p>
          <a:p>
            <a:pPr marL="777240" lvl="1" indent="-274320">
              <a:spcBef>
                <a:spcPts val="0"/>
              </a:spcBef>
              <a:spcAft>
                <a:spcPts val="0"/>
              </a:spcAft>
              <a:buFont typeface="Arial" pitchFamily="34" charset="0"/>
              <a:buChar char="•"/>
              <a:defRPr/>
            </a:pPr>
            <a:r>
              <a:rPr lang="en-US" sz="2350" dirty="0">
                <a:ea typeface="Times New Roman"/>
              </a:rPr>
              <a:t>Review the main learning goal for each lesson sequentially.</a:t>
            </a:r>
          </a:p>
          <a:p>
            <a:pPr marL="365760" indent="-365760">
              <a:spcBef>
                <a:spcPts val="600"/>
              </a:spcBef>
              <a:spcAft>
                <a:spcPts val="0"/>
              </a:spcAft>
              <a:buFont typeface="+mj-lt"/>
              <a:buAutoNum type="arabicPeriod"/>
              <a:defRPr/>
            </a:pPr>
            <a:r>
              <a:rPr lang="en-US" sz="2350" b="1" dirty="0">
                <a:ea typeface="Times New Roman"/>
              </a:rPr>
              <a:t>The science content storyline within lessons </a:t>
            </a:r>
            <a:r>
              <a:rPr lang="en-US" sz="2350" dirty="0">
                <a:ea typeface="Times New Roman"/>
              </a:rPr>
              <a:t>(5</a:t>
            </a:r>
            <a:r>
              <a:rPr lang="en-US" sz="2350" dirty="0"/>
              <a:t>–</a:t>
            </a:r>
            <a:r>
              <a:rPr lang="en-US" sz="2350" dirty="0">
                <a:ea typeface="Times New Roman"/>
              </a:rPr>
              <a:t>7 min for each two-part lesson)</a:t>
            </a:r>
          </a:p>
          <a:p>
            <a:pPr marL="777240" lvl="1" indent="-274320">
              <a:spcBef>
                <a:spcPts val="300"/>
              </a:spcBef>
              <a:spcAft>
                <a:spcPts val="0"/>
              </a:spcAft>
              <a:buFont typeface="Arial" pitchFamily="34" charset="0"/>
              <a:buChar char="•"/>
            </a:pPr>
            <a:r>
              <a:rPr lang="en-US" sz="2350" dirty="0"/>
              <a:t>How does this lesson fit into the arc of all the lessons? </a:t>
            </a:r>
          </a:p>
          <a:p>
            <a:pPr marL="777240" lvl="1" indent="-274320">
              <a:spcBef>
                <a:spcPts val="300"/>
              </a:spcBef>
              <a:spcAft>
                <a:spcPts val="0"/>
              </a:spcAft>
              <a:buFont typeface="Arial" pitchFamily="34" charset="0"/>
              <a:buChar char="•"/>
            </a:pPr>
            <a:r>
              <a:rPr lang="en-US" sz="2350" dirty="0"/>
              <a:t>What are the main learning goal and focus question?</a:t>
            </a:r>
          </a:p>
          <a:p>
            <a:pPr marL="777240" lvl="1" indent="-274320">
              <a:spcBef>
                <a:spcPts val="300"/>
              </a:spcBef>
              <a:spcAft>
                <a:spcPts val="0"/>
              </a:spcAft>
              <a:buFont typeface="Arial" pitchFamily="34" charset="0"/>
              <a:buChar char="•"/>
            </a:pPr>
            <a:r>
              <a:rPr lang="en-US" sz="2350" dirty="0"/>
              <a:t>Describe the main activity (or activities). </a:t>
            </a:r>
          </a:p>
          <a:p>
            <a:pPr marL="777240" lvl="1" indent="-274320">
              <a:spcBef>
                <a:spcPts val="300"/>
              </a:spcBef>
              <a:spcAft>
                <a:spcPts val="0"/>
              </a:spcAft>
              <a:buFont typeface="Arial" pitchFamily="34" charset="0"/>
              <a:buChar char="•"/>
            </a:pPr>
            <a:r>
              <a:rPr lang="en-US" sz="2350" dirty="0"/>
              <a:t>How will the activity help students better understand the learning goal for the day?</a:t>
            </a:r>
          </a:p>
          <a:p>
            <a:pPr marL="777240" lvl="1" indent="-274320">
              <a:spcBef>
                <a:spcPts val="300"/>
              </a:spcBef>
              <a:spcAft>
                <a:spcPts val="0"/>
              </a:spcAft>
              <a:buFont typeface="Arial" pitchFamily="34" charset="0"/>
              <a:buChar char="•"/>
            </a:pPr>
            <a:r>
              <a:rPr lang="en-US" sz="2350" dirty="0"/>
              <a:t>What </a:t>
            </a:r>
            <a:r>
              <a:rPr lang="en-US" sz="2350" dirty="0" err="1"/>
              <a:t>STeLLA</a:t>
            </a:r>
            <a:r>
              <a:rPr lang="en-US" sz="2350" dirty="0"/>
              <a:t> strategy/strategies are highlighted in this activity?</a:t>
            </a:r>
          </a:p>
          <a:p>
            <a:pPr marL="777240" lvl="1" indent="-274320">
              <a:spcBef>
                <a:spcPts val="300"/>
              </a:spcBef>
              <a:spcAft>
                <a:spcPts val="0"/>
              </a:spcAft>
              <a:buFont typeface="Arial" pitchFamily="34" charset="0"/>
              <a:buChar char="•"/>
            </a:pPr>
            <a:r>
              <a:rPr lang="en-US" sz="2350" dirty="0"/>
              <a:t>What concerns or suggestions do you have about this activity? </a:t>
            </a:r>
            <a:endParaRPr lang="en-US" sz="2350" dirty="0">
              <a:ea typeface="Times New Roman"/>
            </a:endParaRPr>
          </a:p>
          <a:p>
            <a:pPr marL="365760" indent="-365760">
              <a:spcBef>
                <a:spcPts val="600"/>
              </a:spcBef>
              <a:spcAft>
                <a:spcPts val="0"/>
              </a:spcAft>
              <a:buAutoNum type="arabicPeriod"/>
              <a:defRPr/>
            </a:pPr>
            <a:r>
              <a:rPr lang="en-US" sz="2350" b="1" dirty="0">
                <a:ea typeface="Times New Roman"/>
              </a:rPr>
              <a:t>Practical issues and questions</a:t>
            </a:r>
          </a:p>
          <a:p>
            <a:endParaRPr lang="en-US" dirty="0"/>
          </a:p>
        </p:txBody>
      </p:sp>
    </p:spTree>
    <p:extLst>
      <p:ext uri="{BB962C8B-B14F-4D97-AF65-F5344CB8AC3E}">
        <p14:creationId xmlns:p14="http://schemas.microsoft.com/office/powerpoint/2010/main" val="59567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381000"/>
            <a:ext cx="8534400" cy="990600"/>
          </a:xfrm>
        </p:spPr>
        <p:txBody>
          <a:bodyPr>
            <a:noAutofit/>
          </a:bodyPr>
          <a:lstStyle/>
          <a:p>
            <a:pPr eaLnBrk="1" hangingPunct="1"/>
            <a:r>
              <a:rPr lang="en-US" sz="3800" dirty="0"/>
              <a:t>STL Strategies Highlighted in the P&amp;A Lessons</a:t>
            </a:r>
          </a:p>
        </p:txBody>
      </p:sp>
      <p:graphicFrame>
        <p:nvGraphicFramePr>
          <p:cNvPr id="7" name="Table 6"/>
          <p:cNvGraphicFramePr>
            <a:graphicFrameLocks noGrp="1"/>
          </p:cNvGraphicFramePr>
          <p:nvPr>
            <p:extLst>
              <p:ext uri="{D42A27DB-BD31-4B8C-83A1-F6EECF244321}">
                <p14:modId xmlns:p14="http://schemas.microsoft.com/office/powerpoint/2010/main" val="4039252332"/>
              </p:ext>
            </p:extLst>
          </p:nvPr>
        </p:nvGraphicFramePr>
        <p:xfrm>
          <a:off x="838192" y="1295400"/>
          <a:ext cx="7467607" cy="5131368"/>
        </p:xfrm>
        <a:graphic>
          <a:graphicData uri="http://schemas.openxmlformats.org/drawingml/2006/table">
            <a:tbl>
              <a:tblPr firstRow="1" bandRow="1">
                <a:tableStyleId>{5C22544A-7EE6-4342-B048-85BDC9FD1C3A}</a:tableStyleId>
              </a:tblPr>
              <a:tblGrid>
                <a:gridCol w="1531287">
                  <a:extLst>
                    <a:ext uri="{9D8B030D-6E8A-4147-A177-3AD203B41FA5}">
                      <a16:colId xmlns:a16="http://schemas.microsoft.com/office/drawing/2014/main" val="20000"/>
                    </a:ext>
                  </a:extLst>
                </a:gridCol>
                <a:gridCol w="318637">
                  <a:extLst>
                    <a:ext uri="{9D8B030D-6E8A-4147-A177-3AD203B41FA5}">
                      <a16:colId xmlns:a16="http://schemas.microsoft.com/office/drawing/2014/main" val="20001"/>
                    </a:ext>
                  </a:extLst>
                </a:gridCol>
                <a:gridCol w="341651">
                  <a:extLst>
                    <a:ext uri="{9D8B030D-6E8A-4147-A177-3AD203B41FA5}">
                      <a16:colId xmlns:a16="http://schemas.microsoft.com/office/drawing/2014/main" val="20002"/>
                    </a:ext>
                  </a:extLst>
                </a:gridCol>
                <a:gridCol w="324679">
                  <a:extLst>
                    <a:ext uri="{9D8B030D-6E8A-4147-A177-3AD203B41FA5}">
                      <a16:colId xmlns:a16="http://schemas.microsoft.com/office/drawing/2014/main" val="4039539904"/>
                    </a:ext>
                  </a:extLst>
                </a:gridCol>
                <a:gridCol w="324679">
                  <a:extLst>
                    <a:ext uri="{9D8B030D-6E8A-4147-A177-3AD203B41FA5}">
                      <a16:colId xmlns:a16="http://schemas.microsoft.com/office/drawing/2014/main" val="3335182952"/>
                    </a:ext>
                  </a:extLst>
                </a:gridCol>
                <a:gridCol w="359475">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04800">
                  <a:extLst>
                    <a:ext uri="{9D8B030D-6E8A-4147-A177-3AD203B41FA5}">
                      <a16:colId xmlns:a16="http://schemas.microsoft.com/office/drawing/2014/main" val="20005"/>
                    </a:ext>
                  </a:extLst>
                </a:gridCol>
                <a:gridCol w="334609">
                  <a:extLst>
                    <a:ext uri="{9D8B030D-6E8A-4147-A177-3AD203B41FA5}">
                      <a16:colId xmlns:a16="http://schemas.microsoft.com/office/drawing/2014/main" val="20006"/>
                    </a:ext>
                  </a:extLst>
                </a:gridCol>
                <a:gridCol w="324679">
                  <a:extLst>
                    <a:ext uri="{9D8B030D-6E8A-4147-A177-3AD203B41FA5}">
                      <a16:colId xmlns:a16="http://schemas.microsoft.com/office/drawing/2014/main" val="20007"/>
                    </a:ext>
                  </a:extLst>
                </a:gridCol>
                <a:gridCol w="324679">
                  <a:extLst>
                    <a:ext uri="{9D8B030D-6E8A-4147-A177-3AD203B41FA5}">
                      <a16:colId xmlns:a16="http://schemas.microsoft.com/office/drawing/2014/main" val="20008"/>
                    </a:ext>
                  </a:extLst>
                </a:gridCol>
                <a:gridCol w="324679">
                  <a:extLst>
                    <a:ext uri="{9D8B030D-6E8A-4147-A177-3AD203B41FA5}">
                      <a16:colId xmlns:a16="http://schemas.microsoft.com/office/drawing/2014/main" val="20009"/>
                    </a:ext>
                  </a:extLst>
                </a:gridCol>
                <a:gridCol w="324679">
                  <a:extLst>
                    <a:ext uri="{9D8B030D-6E8A-4147-A177-3AD203B41FA5}">
                      <a16:colId xmlns:a16="http://schemas.microsoft.com/office/drawing/2014/main" val="20010"/>
                    </a:ext>
                  </a:extLst>
                </a:gridCol>
                <a:gridCol w="324679">
                  <a:extLst>
                    <a:ext uri="{9D8B030D-6E8A-4147-A177-3AD203B41FA5}">
                      <a16:colId xmlns:a16="http://schemas.microsoft.com/office/drawing/2014/main" val="20011"/>
                    </a:ext>
                  </a:extLst>
                </a:gridCol>
                <a:gridCol w="324679">
                  <a:extLst>
                    <a:ext uri="{9D8B030D-6E8A-4147-A177-3AD203B41FA5}">
                      <a16:colId xmlns:a16="http://schemas.microsoft.com/office/drawing/2014/main" val="20015"/>
                    </a:ext>
                  </a:extLst>
                </a:gridCol>
                <a:gridCol w="324679">
                  <a:extLst>
                    <a:ext uri="{9D8B030D-6E8A-4147-A177-3AD203B41FA5}">
                      <a16:colId xmlns:a16="http://schemas.microsoft.com/office/drawing/2014/main" val="20012"/>
                    </a:ext>
                  </a:extLst>
                </a:gridCol>
                <a:gridCol w="324679">
                  <a:extLst>
                    <a:ext uri="{9D8B030D-6E8A-4147-A177-3AD203B41FA5}">
                      <a16:colId xmlns:a16="http://schemas.microsoft.com/office/drawing/2014/main" val="20013"/>
                    </a:ext>
                  </a:extLst>
                </a:gridCol>
                <a:gridCol w="324679">
                  <a:extLst>
                    <a:ext uri="{9D8B030D-6E8A-4147-A177-3AD203B41FA5}">
                      <a16:colId xmlns:a16="http://schemas.microsoft.com/office/drawing/2014/main" val="20014"/>
                    </a:ext>
                  </a:extLst>
                </a:gridCol>
                <a:gridCol w="324679">
                  <a:extLst>
                    <a:ext uri="{9D8B030D-6E8A-4147-A177-3AD203B41FA5}">
                      <a16:colId xmlns:a16="http://schemas.microsoft.com/office/drawing/2014/main" val="20018"/>
                    </a:ext>
                  </a:extLst>
                </a:gridCol>
              </a:tblGrid>
              <a:tr h="631351">
                <a:tc>
                  <a:txBody>
                    <a:bodyPr/>
                    <a:lstStyle/>
                    <a:p>
                      <a:pPr algn="ctr">
                        <a:spcBef>
                          <a:spcPts val="1200"/>
                        </a:spcBef>
                      </a:pPr>
                      <a:r>
                        <a:rPr lang="en-US" sz="1400" dirty="0"/>
                        <a:t>Lesson</a:t>
                      </a:r>
                    </a:p>
                  </a:txBody>
                  <a:tcPr anchor="ctr"/>
                </a:tc>
                <a:tc>
                  <a:txBody>
                    <a:bodyPr/>
                    <a:lstStyle/>
                    <a:p>
                      <a:pPr algn="ctr">
                        <a:spcBef>
                          <a:spcPts val="1200"/>
                        </a:spcBef>
                      </a:pPr>
                      <a:r>
                        <a:rPr lang="en-US" sz="1400" dirty="0"/>
                        <a:t>1a</a:t>
                      </a:r>
                    </a:p>
                  </a:txBody>
                  <a:tcPr anchor="ctr"/>
                </a:tc>
                <a:tc>
                  <a:txBody>
                    <a:bodyPr/>
                    <a:lstStyle/>
                    <a:p>
                      <a:pPr algn="ctr">
                        <a:spcBef>
                          <a:spcPts val="1200"/>
                        </a:spcBef>
                      </a:pPr>
                      <a:r>
                        <a:rPr lang="en-US" sz="1400" dirty="0"/>
                        <a:t>1b</a:t>
                      </a:r>
                    </a:p>
                  </a:txBody>
                  <a:tcPr anchor="ctr"/>
                </a:tc>
                <a:tc>
                  <a:txBody>
                    <a:bodyPr/>
                    <a:lstStyle/>
                    <a:p>
                      <a:pPr algn="ctr">
                        <a:spcBef>
                          <a:spcPts val="1200"/>
                        </a:spcBef>
                      </a:pPr>
                      <a:r>
                        <a:rPr lang="en-US" sz="1400" dirty="0"/>
                        <a:t>1c</a:t>
                      </a:r>
                    </a:p>
                  </a:txBody>
                  <a:tcPr anchor="ctr"/>
                </a:tc>
                <a:tc>
                  <a:txBody>
                    <a:bodyPr/>
                    <a:lstStyle/>
                    <a:p>
                      <a:pPr algn="ctr">
                        <a:spcBef>
                          <a:spcPts val="1200"/>
                        </a:spcBef>
                      </a:pPr>
                      <a:r>
                        <a:rPr lang="en-US" sz="1400" dirty="0"/>
                        <a:t>1d</a:t>
                      </a:r>
                    </a:p>
                  </a:txBody>
                  <a:tcPr anchor="ctr"/>
                </a:tc>
                <a:tc>
                  <a:txBody>
                    <a:bodyPr/>
                    <a:lstStyle/>
                    <a:p>
                      <a:pPr algn="ctr">
                        <a:spcBef>
                          <a:spcPts val="1200"/>
                        </a:spcBef>
                      </a:pPr>
                      <a:r>
                        <a:rPr lang="en-US" sz="1400" dirty="0"/>
                        <a:t>2a</a:t>
                      </a:r>
                    </a:p>
                  </a:txBody>
                  <a:tcPr anchor="ctr"/>
                </a:tc>
                <a:tc>
                  <a:txBody>
                    <a:bodyPr/>
                    <a:lstStyle/>
                    <a:p>
                      <a:pPr algn="ctr">
                        <a:spcBef>
                          <a:spcPts val="1200"/>
                        </a:spcBef>
                      </a:pPr>
                      <a:r>
                        <a:rPr lang="en-US" sz="1400" dirty="0"/>
                        <a:t>2b</a:t>
                      </a:r>
                    </a:p>
                  </a:txBody>
                  <a:tcPr anchor="ctr"/>
                </a:tc>
                <a:tc>
                  <a:txBody>
                    <a:bodyPr/>
                    <a:lstStyle/>
                    <a:p>
                      <a:pPr algn="ctr">
                        <a:spcBef>
                          <a:spcPts val="1200"/>
                        </a:spcBef>
                      </a:pPr>
                      <a:r>
                        <a:rPr lang="en-US" sz="1400" dirty="0"/>
                        <a:t>3a</a:t>
                      </a:r>
                    </a:p>
                  </a:txBody>
                  <a:tcPr anchor="ctr"/>
                </a:tc>
                <a:tc>
                  <a:txBody>
                    <a:bodyPr/>
                    <a:lstStyle/>
                    <a:p>
                      <a:pPr algn="ctr">
                        <a:spcBef>
                          <a:spcPts val="1200"/>
                        </a:spcBef>
                      </a:pPr>
                      <a:r>
                        <a:rPr lang="en-US" sz="1400" dirty="0"/>
                        <a:t>3b</a:t>
                      </a:r>
                    </a:p>
                  </a:txBody>
                  <a:tcPr anchor="ctr"/>
                </a:tc>
                <a:tc>
                  <a:txBody>
                    <a:bodyPr/>
                    <a:lstStyle/>
                    <a:p>
                      <a:pPr algn="ctr">
                        <a:spcBef>
                          <a:spcPts val="1200"/>
                        </a:spcBef>
                      </a:pPr>
                      <a:r>
                        <a:rPr lang="en-US" sz="1400" dirty="0"/>
                        <a:t>3c</a:t>
                      </a:r>
                    </a:p>
                  </a:txBody>
                  <a:tcPr anchor="ctr"/>
                </a:tc>
                <a:tc>
                  <a:txBody>
                    <a:bodyPr/>
                    <a:lstStyle/>
                    <a:p>
                      <a:pPr algn="ctr">
                        <a:spcBef>
                          <a:spcPts val="1200"/>
                        </a:spcBef>
                      </a:pPr>
                      <a:r>
                        <a:rPr lang="en-US" sz="1400" dirty="0"/>
                        <a:t>3d</a:t>
                      </a:r>
                    </a:p>
                  </a:txBody>
                  <a:tcPr anchor="ctr"/>
                </a:tc>
                <a:tc>
                  <a:txBody>
                    <a:bodyPr/>
                    <a:lstStyle/>
                    <a:p>
                      <a:pPr algn="ctr">
                        <a:spcBef>
                          <a:spcPts val="1200"/>
                        </a:spcBef>
                      </a:pPr>
                      <a:r>
                        <a:rPr lang="en-US" sz="1400" dirty="0"/>
                        <a:t>4a</a:t>
                      </a:r>
                    </a:p>
                  </a:txBody>
                  <a:tcPr anchor="ctr"/>
                </a:tc>
                <a:tc>
                  <a:txBody>
                    <a:bodyPr/>
                    <a:lstStyle/>
                    <a:p>
                      <a:pPr algn="ctr">
                        <a:spcBef>
                          <a:spcPts val="1200"/>
                        </a:spcBef>
                      </a:pPr>
                      <a:r>
                        <a:rPr lang="en-US" sz="1400" dirty="0"/>
                        <a:t>4b</a:t>
                      </a:r>
                    </a:p>
                  </a:txBody>
                  <a:tcPr anchor="ctr"/>
                </a:tc>
                <a:tc>
                  <a:txBody>
                    <a:bodyPr/>
                    <a:lstStyle/>
                    <a:p>
                      <a:pPr algn="ctr">
                        <a:spcBef>
                          <a:spcPts val="1200"/>
                        </a:spcBef>
                      </a:pPr>
                      <a:r>
                        <a:rPr lang="en-US" sz="1400" dirty="0"/>
                        <a:t>5a</a:t>
                      </a:r>
                    </a:p>
                  </a:txBody>
                  <a:tcPr anchor="ctr"/>
                </a:tc>
                <a:tc>
                  <a:txBody>
                    <a:bodyPr/>
                    <a:lstStyle/>
                    <a:p>
                      <a:pPr algn="ctr">
                        <a:spcBef>
                          <a:spcPts val="1200"/>
                        </a:spcBef>
                      </a:pPr>
                      <a:r>
                        <a:rPr lang="en-US" sz="1400" dirty="0"/>
                        <a:t>5b</a:t>
                      </a:r>
                    </a:p>
                  </a:txBody>
                  <a:tcPr anchor="ctr"/>
                </a:tc>
                <a:tc>
                  <a:txBody>
                    <a:bodyPr/>
                    <a:lstStyle/>
                    <a:p>
                      <a:pPr algn="ctr">
                        <a:spcBef>
                          <a:spcPts val="1200"/>
                        </a:spcBef>
                      </a:pPr>
                      <a:r>
                        <a:rPr lang="en-US" sz="1400" dirty="0"/>
                        <a:t>5c</a:t>
                      </a:r>
                    </a:p>
                  </a:txBody>
                  <a:tcPr anchor="ctr"/>
                </a:tc>
                <a:tc>
                  <a:txBody>
                    <a:bodyPr/>
                    <a:lstStyle/>
                    <a:p>
                      <a:pPr algn="ctr">
                        <a:spcBef>
                          <a:spcPts val="1200"/>
                        </a:spcBef>
                      </a:pPr>
                      <a:r>
                        <a:rPr lang="en-US" sz="1400" dirty="0"/>
                        <a:t>5d</a:t>
                      </a:r>
                    </a:p>
                  </a:txBody>
                  <a:tcPr anchor="ctr"/>
                </a:tc>
                <a:tc>
                  <a:txBody>
                    <a:bodyPr/>
                    <a:lstStyle/>
                    <a:p>
                      <a:pPr algn="ctr">
                        <a:spcBef>
                          <a:spcPts val="1200"/>
                        </a:spcBef>
                      </a:pPr>
                      <a:r>
                        <a:rPr lang="en-US" sz="1400" dirty="0"/>
                        <a:t>6a</a:t>
                      </a:r>
                    </a:p>
                  </a:txBody>
                  <a:tcPr anchor="ctr"/>
                </a:tc>
                <a:tc>
                  <a:txBody>
                    <a:bodyPr/>
                    <a:lstStyle/>
                    <a:p>
                      <a:pPr algn="ctr">
                        <a:spcBef>
                          <a:spcPts val="1200"/>
                        </a:spcBef>
                      </a:pPr>
                      <a:r>
                        <a:rPr lang="en-US" sz="1400" dirty="0"/>
                        <a:t>6b</a:t>
                      </a:r>
                    </a:p>
                  </a:txBody>
                  <a:tcPr anchor="ctr"/>
                </a:tc>
                <a:extLst>
                  <a:ext uri="{0D108BD9-81ED-4DB2-BD59-A6C34878D82A}">
                    <a16:rowId xmlns:a16="http://schemas.microsoft.com/office/drawing/2014/main" val="10000"/>
                  </a:ext>
                </a:extLst>
              </a:tr>
              <a:tr h="613218">
                <a:tc>
                  <a:txBody>
                    <a:bodyPr/>
                    <a:lstStyle/>
                    <a:p>
                      <a:pPr marL="228600" indent="-228600">
                        <a:spcAft>
                          <a:spcPts val="1200"/>
                        </a:spcAft>
                        <a:buFont typeface="+mj-lt"/>
                        <a:buNone/>
                      </a:pPr>
                      <a:r>
                        <a:rPr lang="en-US" sz="1400" dirty="0"/>
                        <a:t>1. Elicit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565711">
                <a:tc>
                  <a:txBody>
                    <a:bodyPr/>
                    <a:lstStyle/>
                    <a:p>
                      <a:pPr marL="228600" indent="-228600">
                        <a:spcAft>
                          <a:spcPts val="1200"/>
                        </a:spcAft>
                        <a:buFont typeface="+mj-lt"/>
                        <a:buNone/>
                      </a:pPr>
                      <a:r>
                        <a:rPr lang="en-US" sz="1400" dirty="0"/>
                        <a:t>2. Probe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78854">
                <a:tc>
                  <a:txBody>
                    <a:bodyPr/>
                    <a:lstStyle/>
                    <a:p>
                      <a:pPr marL="228600" indent="-228600">
                        <a:spcAft>
                          <a:spcPts val="1200"/>
                        </a:spcAft>
                        <a:buFont typeface="+mj-lt"/>
                        <a:buNone/>
                      </a:pPr>
                      <a:r>
                        <a:rPr lang="en-US" sz="1400" dirty="0"/>
                        <a:t>3. Challenge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718311">
                <a:tc>
                  <a:txBody>
                    <a:bodyPr/>
                    <a:lstStyle/>
                    <a:p>
                      <a:pPr marL="228600" indent="-228600">
                        <a:spcAft>
                          <a:spcPts val="1200"/>
                        </a:spcAft>
                        <a:buFont typeface="+mj-lt"/>
                        <a:buNone/>
                      </a:pPr>
                      <a:r>
                        <a:rPr lang="en-US" sz="1400" dirty="0"/>
                        <a:t>4. A</a:t>
                      </a:r>
                      <a:r>
                        <a:rPr lang="en-US" sz="1400" baseline="0" dirty="0"/>
                        <a:t>nalyze/ Interpret</a:t>
                      </a:r>
                      <a:endParaRPr lang="en-US" sz="14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690631">
                <a:tc>
                  <a:txBody>
                    <a:bodyPr/>
                    <a:lstStyle/>
                    <a:p>
                      <a:pPr marL="228600" indent="-228600">
                        <a:spcAft>
                          <a:spcPts val="1200"/>
                        </a:spcAft>
                        <a:buFont typeface="+mj-lt"/>
                        <a:buNone/>
                      </a:pPr>
                      <a:r>
                        <a:rPr lang="en-US" sz="1400" dirty="0"/>
                        <a:t>5.</a:t>
                      </a:r>
                      <a:r>
                        <a:rPr lang="en-US" sz="1400" baseline="0" dirty="0"/>
                        <a:t> E</a:t>
                      </a:r>
                      <a:r>
                        <a:rPr lang="en-US" sz="1400" dirty="0"/>
                        <a:t>xplain/</a:t>
                      </a:r>
                      <a:r>
                        <a:rPr lang="en-US" sz="1400" baseline="0" dirty="0"/>
                        <a:t> Argue</a:t>
                      </a:r>
                      <a:endParaRPr lang="en-US" sz="1400"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16646">
                <a:tc>
                  <a:txBody>
                    <a:bodyPr/>
                    <a:lstStyle/>
                    <a:p>
                      <a:pPr marL="228600" indent="-228600">
                        <a:spcAft>
                          <a:spcPts val="1200"/>
                        </a:spcAft>
                        <a:buFont typeface="+mj-lt"/>
                        <a:buNone/>
                      </a:pPr>
                      <a:r>
                        <a:rPr lang="en-US" sz="1400" dirty="0"/>
                        <a:t>6. Use/</a:t>
                      </a:r>
                      <a:r>
                        <a:rPr lang="en-US" sz="1400" baseline="0" dirty="0"/>
                        <a:t>Apply</a:t>
                      </a: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616646">
                <a:tc>
                  <a:txBody>
                    <a:bodyPr/>
                    <a:lstStyle/>
                    <a:p>
                      <a:pPr marL="228600" indent="-228600">
                        <a:spcAft>
                          <a:spcPts val="1200"/>
                        </a:spcAft>
                        <a:buFont typeface="+mj-lt"/>
                        <a:buNone/>
                      </a:pPr>
                      <a:r>
                        <a:rPr lang="en-US" sz="1400" dirty="0"/>
                        <a:t>7.</a:t>
                      </a:r>
                      <a:r>
                        <a:rPr lang="en-US" sz="1400" baseline="0" dirty="0"/>
                        <a:t> Synthesize/</a:t>
                      </a:r>
                      <a:br>
                        <a:rPr lang="en-US" sz="1400" baseline="0" dirty="0"/>
                      </a:br>
                      <a:r>
                        <a:rPr lang="en-US" sz="1400" baseline="0" dirty="0"/>
                        <a:t>Summarize</a:t>
                      </a:r>
                      <a:endParaRPr lang="en-US" sz="1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42200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381000"/>
            <a:ext cx="8534400" cy="990600"/>
          </a:xfrm>
        </p:spPr>
        <p:txBody>
          <a:bodyPr>
            <a:noAutofit/>
          </a:bodyPr>
          <a:lstStyle/>
          <a:p>
            <a:pPr eaLnBrk="1" hangingPunct="1"/>
            <a:r>
              <a:rPr lang="en-US" sz="3600" dirty="0"/>
              <a:t>SCSL Strategies Highlighted in the P&amp;A Lessons</a:t>
            </a:r>
          </a:p>
        </p:txBody>
      </p:sp>
      <p:graphicFrame>
        <p:nvGraphicFramePr>
          <p:cNvPr id="7" name="Table 6"/>
          <p:cNvGraphicFramePr>
            <a:graphicFrameLocks noGrp="1"/>
          </p:cNvGraphicFramePr>
          <p:nvPr>
            <p:extLst>
              <p:ext uri="{D42A27DB-BD31-4B8C-83A1-F6EECF244321}">
                <p14:modId xmlns:p14="http://schemas.microsoft.com/office/powerpoint/2010/main" val="4039252332"/>
              </p:ext>
            </p:extLst>
          </p:nvPr>
        </p:nvGraphicFramePr>
        <p:xfrm>
          <a:off x="457200" y="1295400"/>
          <a:ext cx="8229599" cy="5317077"/>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04800">
                  <a:extLst>
                    <a:ext uri="{9D8B030D-6E8A-4147-A177-3AD203B41FA5}">
                      <a16:colId xmlns:a16="http://schemas.microsoft.com/office/drawing/2014/main" val="4039539904"/>
                    </a:ext>
                  </a:extLst>
                </a:gridCol>
                <a:gridCol w="381000">
                  <a:extLst>
                    <a:ext uri="{9D8B030D-6E8A-4147-A177-3AD203B41FA5}">
                      <a16:colId xmlns:a16="http://schemas.microsoft.com/office/drawing/2014/main" val="3335182952"/>
                    </a:ext>
                  </a:extLst>
                </a:gridCol>
                <a:gridCol w="304800">
                  <a:extLst>
                    <a:ext uri="{9D8B030D-6E8A-4147-A177-3AD203B41FA5}">
                      <a16:colId xmlns:a16="http://schemas.microsoft.com/office/drawing/2014/main" val="20003"/>
                    </a:ext>
                  </a:extLst>
                </a:gridCol>
                <a:gridCol w="365454">
                  <a:extLst>
                    <a:ext uri="{9D8B030D-6E8A-4147-A177-3AD203B41FA5}">
                      <a16:colId xmlns:a16="http://schemas.microsoft.com/office/drawing/2014/main" val="20004"/>
                    </a:ext>
                  </a:extLst>
                </a:gridCol>
                <a:gridCol w="335902">
                  <a:extLst>
                    <a:ext uri="{9D8B030D-6E8A-4147-A177-3AD203B41FA5}">
                      <a16:colId xmlns:a16="http://schemas.microsoft.com/office/drawing/2014/main" val="20005"/>
                    </a:ext>
                  </a:extLst>
                </a:gridCol>
                <a:gridCol w="368753">
                  <a:extLst>
                    <a:ext uri="{9D8B030D-6E8A-4147-A177-3AD203B41FA5}">
                      <a16:colId xmlns:a16="http://schemas.microsoft.com/office/drawing/2014/main" val="20006"/>
                    </a:ext>
                  </a:extLst>
                </a:gridCol>
                <a:gridCol w="357809">
                  <a:extLst>
                    <a:ext uri="{9D8B030D-6E8A-4147-A177-3AD203B41FA5}">
                      <a16:colId xmlns:a16="http://schemas.microsoft.com/office/drawing/2014/main" val="20007"/>
                    </a:ext>
                  </a:extLst>
                </a:gridCol>
                <a:gridCol w="357809">
                  <a:extLst>
                    <a:ext uri="{9D8B030D-6E8A-4147-A177-3AD203B41FA5}">
                      <a16:colId xmlns:a16="http://schemas.microsoft.com/office/drawing/2014/main" val="20008"/>
                    </a:ext>
                  </a:extLst>
                </a:gridCol>
                <a:gridCol w="357809">
                  <a:extLst>
                    <a:ext uri="{9D8B030D-6E8A-4147-A177-3AD203B41FA5}">
                      <a16:colId xmlns:a16="http://schemas.microsoft.com/office/drawing/2014/main" val="20009"/>
                    </a:ext>
                  </a:extLst>
                </a:gridCol>
                <a:gridCol w="357809">
                  <a:extLst>
                    <a:ext uri="{9D8B030D-6E8A-4147-A177-3AD203B41FA5}">
                      <a16:colId xmlns:a16="http://schemas.microsoft.com/office/drawing/2014/main" val="20010"/>
                    </a:ext>
                  </a:extLst>
                </a:gridCol>
                <a:gridCol w="357809">
                  <a:extLst>
                    <a:ext uri="{9D8B030D-6E8A-4147-A177-3AD203B41FA5}">
                      <a16:colId xmlns:a16="http://schemas.microsoft.com/office/drawing/2014/main" val="20011"/>
                    </a:ext>
                  </a:extLst>
                </a:gridCol>
                <a:gridCol w="357809">
                  <a:extLst>
                    <a:ext uri="{9D8B030D-6E8A-4147-A177-3AD203B41FA5}">
                      <a16:colId xmlns:a16="http://schemas.microsoft.com/office/drawing/2014/main" val="20015"/>
                    </a:ext>
                  </a:extLst>
                </a:gridCol>
                <a:gridCol w="357809">
                  <a:extLst>
                    <a:ext uri="{9D8B030D-6E8A-4147-A177-3AD203B41FA5}">
                      <a16:colId xmlns:a16="http://schemas.microsoft.com/office/drawing/2014/main" val="20012"/>
                    </a:ext>
                  </a:extLst>
                </a:gridCol>
                <a:gridCol w="357809">
                  <a:extLst>
                    <a:ext uri="{9D8B030D-6E8A-4147-A177-3AD203B41FA5}">
                      <a16:colId xmlns:a16="http://schemas.microsoft.com/office/drawing/2014/main" val="20013"/>
                    </a:ext>
                  </a:extLst>
                </a:gridCol>
                <a:gridCol w="357809">
                  <a:extLst>
                    <a:ext uri="{9D8B030D-6E8A-4147-A177-3AD203B41FA5}">
                      <a16:colId xmlns:a16="http://schemas.microsoft.com/office/drawing/2014/main" val="20014"/>
                    </a:ext>
                  </a:extLst>
                </a:gridCol>
                <a:gridCol w="357809">
                  <a:extLst>
                    <a:ext uri="{9D8B030D-6E8A-4147-A177-3AD203B41FA5}">
                      <a16:colId xmlns:a16="http://schemas.microsoft.com/office/drawing/2014/main" val="20018"/>
                    </a:ext>
                  </a:extLst>
                </a:gridCol>
              </a:tblGrid>
              <a:tr h="631351">
                <a:tc>
                  <a:txBody>
                    <a:bodyPr/>
                    <a:lstStyle/>
                    <a:p>
                      <a:pPr algn="ctr">
                        <a:spcBef>
                          <a:spcPts val="1200"/>
                        </a:spcBef>
                      </a:pPr>
                      <a:r>
                        <a:rPr lang="en-US" sz="1400" dirty="0"/>
                        <a:t>Lesson</a:t>
                      </a:r>
                    </a:p>
                  </a:txBody>
                  <a:tcPr anchor="ctr"/>
                </a:tc>
                <a:tc>
                  <a:txBody>
                    <a:bodyPr/>
                    <a:lstStyle/>
                    <a:p>
                      <a:pPr algn="ctr">
                        <a:spcBef>
                          <a:spcPts val="1200"/>
                        </a:spcBef>
                      </a:pPr>
                      <a:r>
                        <a:rPr lang="en-US" sz="1400" dirty="0"/>
                        <a:t>1a</a:t>
                      </a:r>
                    </a:p>
                  </a:txBody>
                  <a:tcPr anchor="ctr"/>
                </a:tc>
                <a:tc>
                  <a:txBody>
                    <a:bodyPr/>
                    <a:lstStyle/>
                    <a:p>
                      <a:pPr algn="ctr">
                        <a:spcBef>
                          <a:spcPts val="1200"/>
                        </a:spcBef>
                      </a:pPr>
                      <a:r>
                        <a:rPr lang="en-US" sz="1400" dirty="0"/>
                        <a:t>1b</a:t>
                      </a:r>
                    </a:p>
                  </a:txBody>
                  <a:tcPr anchor="ctr"/>
                </a:tc>
                <a:tc>
                  <a:txBody>
                    <a:bodyPr/>
                    <a:lstStyle/>
                    <a:p>
                      <a:pPr algn="ctr">
                        <a:spcBef>
                          <a:spcPts val="1200"/>
                        </a:spcBef>
                      </a:pPr>
                      <a:r>
                        <a:rPr lang="en-US" sz="1400" dirty="0"/>
                        <a:t>1c</a:t>
                      </a:r>
                    </a:p>
                  </a:txBody>
                  <a:tcPr anchor="ctr"/>
                </a:tc>
                <a:tc>
                  <a:txBody>
                    <a:bodyPr/>
                    <a:lstStyle/>
                    <a:p>
                      <a:pPr algn="ctr">
                        <a:spcBef>
                          <a:spcPts val="1200"/>
                        </a:spcBef>
                      </a:pPr>
                      <a:r>
                        <a:rPr lang="en-US" sz="1400" dirty="0"/>
                        <a:t>1d</a:t>
                      </a:r>
                    </a:p>
                  </a:txBody>
                  <a:tcPr anchor="ctr"/>
                </a:tc>
                <a:tc>
                  <a:txBody>
                    <a:bodyPr/>
                    <a:lstStyle/>
                    <a:p>
                      <a:pPr algn="ctr">
                        <a:spcBef>
                          <a:spcPts val="1200"/>
                        </a:spcBef>
                      </a:pPr>
                      <a:r>
                        <a:rPr lang="en-US" sz="1400" dirty="0"/>
                        <a:t>2a</a:t>
                      </a:r>
                    </a:p>
                  </a:txBody>
                  <a:tcPr anchor="ctr"/>
                </a:tc>
                <a:tc>
                  <a:txBody>
                    <a:bodyPr/>
                    <a:lstStyle/>
                    <a:p>
                      <a:pPr algn="ctr">
                        <a:spcBef>
                          <a:spcPts val="1200"/>
                        </a:spcBef>
                      </a:pPr>
                      <a:r>
                        <a:rPr lang="en-US" sz="1400" dirty="0"/>
                        <a:t>2b</a:t>
                      </a:r>
                    </a:p>
                  </a:txBody>
                  <a:tcPr anchor="ctr"/>
                </a:tc>
                <a:tc>
                  <a:txBody>
                    <a:bodyPr/>
                    <a:lstStyle/>
                    <a:p>
                      <a:pPr algn="ctr">
                        <a:spcBef>
                          <a:spcPts val="1200"/>
                        </a:spcBef>
                      </a:pPr>
                      <a:r>
                        <a:rPr lang="en-US" sz="1400" dirty="0"/>
                        <a:t>3a</a:t>
                      </a:r>
                    </a:p>
                  </a:txBody>
                  <a:tcPr anchor="ctr"/>
                </a:tc>
                <a:tc>
                  <a:txBody>
                    <a:bodyPr/>
                    <a:lstStyle/>
                    <a:p>
                      <a:pPr algn="ctr">
                        <a:spcBef>
                          <a:spcPts val="1200"/>
                        </a:spcBef>
                      </a:pPr>
                      <a:r>
                        <a:rPr lang="en-US" sz="1400" dirty="0"/>
                        <a:t>3b</a:t>
                      </a:r>
                    </a:p>
                  </a:txBody>
                  <a:tcPr anchor="ctr"/>
                </a:tc>
                <a:tc>
                  <a:txBody>
                    <a:bodyPr/>
                    <a:lstStyle/>
                    <a:p>
                      <a:pPr algn="ctr">
                        <a:spcBef>
                          <a:spcPts val="1200"/>
                        </a:spcBef>
                      </a:pPr>
                      <a:r>
                        <a:rPr lang="en-US" sz="1400" dirty="0"/>
                        <a:t>3c</a:t>
                      </a:r>
                    </a:p>
                  </a:txBody>
                  <a:tcPr anchor="ctr"/>
                </a:tc>
                <a:tc>
                  <a:txBody>
                    <a:bodyPr/>
                    <a:lstStyle/>
                    <a:p>
                      <a:pPr algn="ctr">
                        <a:spcBef>
                          <a:spcPts val="1200"/>
                        </a:spcBef>
                      </a:pPr>
                      <a:r>
                        <a:rPr lang="en-US" sz="1400" dirty="0"/>
                        <a:t>3d</a:t>
                      </a:r>
                    </a:p>
                  </a:txBody>
                  <a:tcPr anchor="ctr"/>
                </a:tc>
                <a:tc>
                  <a:txBody>
                    <a:bodyPr/>
                    <a:lstStyle/>
                    <a:p>
                      <a:pPr algn="ctr">
                        <a:spcBef>
                          <a:spcPts val="1200"/>
                        </a:spcBef>
                      </a:pPr>
                      <a:r>
                        <a:rPr lang="en-US" sz="1400" dirty="0"/>
                        <a:t>4a</a:t>
                      </a:r>
                    </a:p>
                  </a:txBody>
                  <a:tcPr anchor="ctr"/>
                </a:tc>
                <a:tc>
                  <a:txBody>
                    <a:bodyPr/>
                    <a:lstStyle/>
                    <a:p>
                      <a:pPr algn="ctr">
                        <a:spcBef>
                          <a:spcPts val="1200"/>
                        </a:spcBef>
                      </a:pPr>
                      <a:r>
                        <a:rPr lang="en-US" sz="1400" dirty="0"/>
                        <a:t>4b</a:t>
                      </a:r>
                    </a:p>
                  </a:txBody>
                  <a:tcPr anchor="ctr"/>
                </a:tc>
                <a:tc>
                  <a:txBody>
                    <a:bodyPr/>
                    <a:lstStyle/>
                    <a:p>
                      <a:pPr algn="ctr">
                        <a:spcBef>
                          <a:spcPts val="1200"/>
                        </a:spcBef>
                      </a:pPr>
                      <a:r>
                        <a:rPr lang="en-US" sz="1400" dirty="0"/>
                        <a:t>5a</a:t>
                      </a:r>
                    </a:p>
                  </a:txBody>
                  <a:tcPr anchor="ctr"/>
                </a:tc>
                <a:tc>
                  <a:txBody>
                    <a:bodyPr/>
                    <a:lstStyle/>
                    <a:p>
                      <a:pPr algn="ctr">
                        <a:spcBef>
                          <a:spcPts val="1200"/>
                        </a:spcBef>
                      </a:pPr>
                      <a:r>
                        <a:rPr lang="en-US" sz="1400" dirty="0"/>
                        <a:t>5b</a:t>
                      </a:r>
                    </a:p>
                  </a:txBody>
                  <a:tcPr anchor="ctr"/>
                </a:tc>
                <a:tc>
                  <a:txBody>
                    <a:bodyPr/>
                    <a:lstStyle/>
                    <a:p>
                      <a:pPr algn="ctr">
                        <a:spcBef>
                          <a:spcPts val="1200"/>
                        </a:spcBef>
                      </a:pPr>
                      <a:r>
                        <a:rPr lang="en-US" sz="1400" dirty="0"/>
                        <a:t>5c</a:t>
                      </a:r>
                    </a:p>
                  </a:txBody>
                  <a:tcPr anchor="ctr"/>
                </a:tc>
                <a:tc>
                  <a:txBody>
                    <a:bodyPr/>
                    <a:lstStyle/>
                    <a:p>
                      <a:pPr algn="ctr">
                        <a:spcBef>
                          <a:spcPts val="1200"/>
                        </a:spcBef>
                      </a:pPr>
                      <a:r>
                        <a:rPr lang="en-US" sz="1400" dirty="0"/>
                        <a:t>5d</a:t>
                      </a:r>
                    </a:p>
                  </a:txBody>
                  <a:tcPr anchor="ctr"/>
                </a:tc>
                <a:tc>
                  <a:txBody>
                    <a:bodyPr/>
                    <a:lstStyle/>
                    <a:p>
                      <a:pPr algn="ctr">
                        <a:spcBef>
                          <a:spcPts val="1200"/>
                        </a:spcBef>
                      </a:pPr>
                      <a:r>
                        <a:rPr lang="en-US" sz="1400" dirty="0"/>
                        <a:t>6a</a:t>
                      </a:r>
                    </a:p>
                  </a:txBody>
                  <a:tcPr anchor="ctr"/>
                </a:tc>
                <a:tc>
                  <a:txBody>
                    <a:bodyPr/>
                    <a:lstStyle/>
                    <a:p>
                      <a:pPr algn="ctr">
                        <a:spcBef>
                          <a:spcPts val="1200"/>
                        </a:spcBef>
                      </a:pPr>
                      <a:r>
                        <a:rPr lang="en-US" sz="1400" dirty="0"/>
                        <a:t>6b</a:t>
                      </a:r>
                    </a:p>
                  </a:txBody>
                  <a:tcPr anchor="ctr"/>
                </a:tc>
                <a:extLst>
                  <a:ext uri="{0D108BD9-81ED-4DB2-BD59-A6C34878D82A}">
                    <a16:rowId xmlns:a16="http://schemas.microsoft.com/office/drawing/2014/main" val="10000"/>
                  </a:ext>
                </a:extLst>
              </a:tr>
              <a:tr h="511649">
                <a:tc>
                  <a:txBody>
                    <a:bodyPr/>
                    <a:lstStyle/>
                    <a:p>
                      <a:pPr marL="320040" indent="-320040"/>
                      <a:r>
                        <a:rPr lang="en-US" sz="1400" dirty="0">
                          <a:latin typeface="+mn-lt"/>
                        </a:rPr>
                        <a:t>A.   Identify</a:t>
                      </a:r>
                      <a:r>
                        <a:rPr lang="en-US" sz="1400" baseline="0" dirty="0">
                          <a:latin typeface="+mn-lt"/>
                        </a:rPr>
                        <a:t> Main Learning Goal</a:t>
                      </a:r>
                      <a:endParaRPr lang="en-US" sz="1400" dirty="0">
                        <a:latin typeface="+mn-lt"/>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457200">
                <a:tc>
                  <a:txBody>
                    <a:bodyPr/>
                    <a:lstStyle/>
                    <a:p>
                      <a:pPr marL="320040" indent="-320040"/>
                      <a:r>
                        <a:rPr lang="en-US" sz="1400" dirty="0">
                          <a:latin typeface="+mn-lt"/>
                        </a:rPr>
                        <a:t>B.  </a:t>
                      </a:r>
                      <a:r>
                        <a:rPr lang="en-US" sz="1400" baseline="0" dirty="0">
                          <a:latin typeface="+mn-lt"/>
                        </a:rPr>
                        <a:t> Set Purpose and Focus Question</a:t>
                      </a:r>
                      <a:endParaRPr lang="en-US" sz="1400" dirty="0">
                        <a:latin typeface="+mn-lt"/>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457200">
                <a:tc>
                  <a:txBody>
                    <a:bodyPr/>
                    <a:lstStyle/>
                    <a:p>
                      <a:pPr marL="320040" indent="-320040"/>
                      <a:r>
                        <a:rPr lang="en-US" sz="1400" dirty="0">
                          <a:latin typeface="+mn-lt"/>
                        </a:rPr>
                        <a:t>C.   Match</a:t>
                      </a:r>
                      <a:r>
                        <a:rPr lang="en-US" sz="1400" baseline="0" dirty="0">
                          <a:latin typeface="+mn-lt"/>
                        </a:rPr>
                        <a:t> Activity to MLG</a:t>
                      </a:r>
                      <a:endParaRPr lang="en-US" sz="1400" dirty="0">
                        <a:latin typeface="+mn-lt"/>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533400">
                <a:tc>
                  <a:txBody>
                    <a:bodyPr/>
                    <a:lstStyle/>
                    <a:p>
                      <a:pPr marL="320040" indent="-320040"/>
                      <a:r>
                        <a:rPr lang="en-US" sz="1400" dirty="0">
                          <a:latin typeface="+mn-lt"/>
                        </a:rPr>
                        <a:t>D.</a:t>
                      </a:r>
                      <a:r>
                        <a:rPr lang="en-US" sz="1400" baseline="0" dirty="0">
                          <a:latin typeface="+mn-lt"/>
                        </a:rPr>
                        <a:t>   Match Content Reps to MLG</a:t>
                      </a:r>
                      <a:endParaRPr lang="en-US" sz="1400" dirty="0">
                        <a:latin typeface="+mn-lt"/>
                      </a:endParaRP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457200">
                <a:tc>
                  <a:txBody>
                    <a:bodyPr/>
                    <a:lstStyle/>
                    <a:p>
                      <a:pPr marL="320040" indent="-320040"/>
                      <a:r>
                        <a:rPr lang="en-US" sz="1400" dirty="0">
                          <a:latin typeface="+mn-lt"/>
                        </a:rPr>
                        <a:t>F.</a:t>
                      </a:r>
                      <a:r>
                        <a:rPr lang="en-US" sz="1400" baseline="0" dirty="0">
                          <a:latin typeface="+mn-lt"/>
                        </a:rPr>
                        <a:t>    Link Activity to Science Ideas</a:t>
                      </a:r>
                      <a:endParaRPr lang="en-US" sz="1400" dirty="0">
                        <a:latin typeface="+mn-lt"/>
                      </a:endParaRP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04800">
                <a:tc>
                  <a:txBody>
                    <a:bodyPr/>
                    <a:lstStyle/>
                    <a:p>
                      <a:pPr marL="320040" indent="-320040"/>
                      <a:r>
                        <a:rPr lang="en-US" sz="1400" dirty="0">
                          <a:latin typeface="+mn-lt"/>
                        </a:rPr>
                        <a:t>G.</a:t>
                      </a:r>
                      <a:r>
                        <a:rPr lang="en-US" sz="1400" baseline="0" dirty="0">
                          <a:latin typeface="+mn-lt"/>
                        </a:rPr>
                        <a:t>   Link Science Ideas</a:t>
                      </a:r>
                      <a:endParaRPr lang="en-US" sz="1400" dirty="0">
                        <a:latin typeface="+mn-lt"/>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616646">
                <a:tc>
                  <a:txBody>
                    <a:bodyPr/>
                    <a:lstStyle/>
                    <a:p>
                      <a:pPr marL="320040" indent="-320040"/>
                      <a:r>
                        <a:rPr lang="en-US" sz="1400" dirty="0">
                          <a:latin typeface="+mn-lt"/>
                        </a:rPr>
                        <a:t>H.   Highlight Key</a:t>
                      </a:r>
                      <a:r>
                        <a:rPr lang="en-US" sz="1400" baseline="0" dirty="0">
                          <a:latin typeface="+mn-lt"/>
                        </a:rPr>
                        <a:t> Science </a:t>
                      </a:r>
                      <a:r>
                        <a:rPr lang="en-US" sz="1400" dirty="0">
                          <a:latin typeface="+mn-lt"/>
                        </a:rPr>
                        <a:t>Ideas and</a:t>
                      </a:r>
                      <a:r>
                        <a:rPr lang="en-US" sz="1400" baseline="0" dirty="0">
                          <a:latin typeface="+mn-lt"/>
                        </a:rPr>
                        <a:t> Focus Question</a:t>
                      </a:r>
                      <a:endParaRPr lang="en-US" sz="1400" dirty="0">
                        <a:latin typeface="+mn-lt"/>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616646">
                <a:tc>
                  <a:txBody>
                    <a:bodyPr/>
                    <a:lstStyle/>
                    <a:p>
                      <a:pPr marL="320040" marR="0" lvl="0" indent="-32004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I.    Summarize Key</a:t>
                      </a:r>
                      <a:r>
                        <a:rPr lang="en-US" sz="1400" baseline="0" dirty="0">
                          <a:latin typeface="+mn-lt"/>
                        </a:rPr>
                        <a:t> Science</a:t>
                      </a:r>
                      <a:r>
                        <a:rPr lang="en-US" sz="1400" dirty="0">
                          <a:latin typeface="+mn-lt"/>
                        </a:rPr>
                        <a:t> Ideas</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42200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Overview of Study-Group Sessions</a:t>
            </a:r>
          </a:p>
        </p:txBody>
      </p:sp>
      <p:sp>
        <p:nvSpPr>
          <p:cNvPr id="3" name="Content Placeholder 2"/>
          <p:cNvSpPr>
            <a:spLocks noGrp="1"/>
          </p:cNvSpPr>
          <p:nvPr>
            <p:ph idx="1"/>
          </p:nvPr>
        </p:nvSpPr>
        <p:spPr>
          <a:xfrm>
            <a:off x="533400" y="1371600"/>
            <a:ext cx="8229600" cy="5029200"/>
          </a:xfrm>
        </p:spPr>
        <p:txBody>
          <a:bodyPr/>
          <a:lstStyle/>
          <a:p>
            <a:pPr marL="365760" indent="-365760" eaLnBrk="1" hangingPunct="1">
              <a:spcBef>
                <a:spcPts val="0"/>
              </a:spcBef>
              <a:buFont typeface="+mj-lt"/>
              <a:buAutoNum type="arabicPeriod"/>
              <a:defRPr/>
            </a:pPr>
            <a:r>
              <a:rPr lang="en-US" sz="3000" b="1" dirty="0"/>
              <a:t>Purpose: </a:t>
            </a:r>
            <a:r>
              <a:rPr lang="en-US" sz="3000" dirty="0"/>
              <a:t>To practice, analyze, and learn from the use of the </a:t>
            </a:r>
            <a:r>
              <a:rPr lang="en-US" sz="3000" dirty="0" err="1"/>
              <a:t>STeLLA</a:t>
            </a:r>
            <a:r>
              <a:rPr lang="en-US" sz="3000" dirty="0"/>
              <a:t> strategies in your science teaching.</a:t>
            </a:r>
          </a:p>
          <a:p>
            <a:pPr marL="365760" indent="-365760" eaLnBrk="1" hangingPunct="1">
              <a:spcBef>
                <a:spcPts val="1200"/>
              </a:spcBef>
              <a:buFont typeface="+mj-lt"/>
              <a:buAutoNum type="arabicPeriod"/>
            </a:pPr>
            <a:r>
              <a:rPr lang="en-US" sz="3000" dirty="0"/>
              <a:t>Review the focus of each study-group session:</a:t>
            </a:r>
          </a:p>
          <a:p>
            <a:pPr marL="731520" lvl="1" indent="-365760" eaLnBrk="1" hangingPunct="1">
              <a:spcBef>
                <a:spcPts val="600"/>
              </a:spcBef>
            </a:pPr>
            <a:r>
              <a:rPr lang="en-US" sz="3000" dirty="0"/>
              <a:t>What is the main focus for fall study-group sessions 1–3?</a:t>
            </a:r>
          </a:p>
          <a:p>
            <a:pPr marL="731520" lvl="1" indent="-365760" eaLnBrk="1" hangingPunct="1">
              <a:spcBef>
                <a:spcPts val="600"/>
              </a:spcBef>
            </a:pPr>
            <a:r>
              <a:rPr lang="en-US" sz="3000" dirty="0"/>
              <a:t>What is the purpose of the 2-hour meeting in December/January? </a:t>
            </a:r>
          </a:p>
          <a:p>
            <a:pPr marL="731520" lvl="1" indent="-365760" eaLnBrk="1" hangingPunct="1">
              <a:spcBef>
                <a:spcPts val="600"/>
              </a:spcBef>
            </a:pPr>
            <a:r>
              <a:rPr lang="en-US" sz="3000" dirty="0"/>
              <a:t>What is the main focus for spring study-group sessions 4–6?</a:t>
            </a:r>
          </a:p>
          <a:p>
            <a:endParaRPr lang="en-US" dirty="0"/>
          </a:p>
        </p:txBody>
      </p:sp>
    </p:spTree>
    <p:extLst>
      <p:ext uri="{BB962C8B-B14F-4D97-AF65-F5344CB8AC3E}">
        <p14:creationId xmlns:p14="http://schemas.microsoft.com/office/powerpoint/2010/main" val="203455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990600"/>
          </a:xfrm>
        </p:spPr>
        <p:txBody>
          <a:bodyPr>
            <a:noAutofit/>
          </a:bodyPr>
          <a:lstStyle/>
          <a:p>
            <a:r>
              <a:rPr lang="en-US" sz="3700" dirty="0"/>
              <a:t>Teaching the Plants and Animals Lessons</a:t>
            </a:r>
          </a:p>
        </p:txBody>
      </p:sp>
      <p:sp>
        <p:nvSpPr>
          <p:cNvPr id="3" name="Content Placeholder 2"/>
          <p:cNvSpPr>
            <a:spLocks noGrp="1"/>
          </p:cNvSpPr>
          <p:nvPr>
            <p:ph idx="1"/>
          </p:nvPr>
        </p:nvSpPr>
        <p:spPr>
          <a:xfrm>
            <a:off x="609600" y="1447800"/>
            <a:ext cx="8305800" cy="5105400"/>
          </a:xfrm>
        </p:spPr>
        <p:txBody>
          <a:bodyPr/>
          <a:lstStyle/>
          <a:p>
            <a:pPr marL="365760" indent="-365760">
              <a:spcBef>
                <a:spcPts val="300"/>
              </a:spcBef>
              <a:spcAft>
                <a:spcPts val="300"/>
              </a:spcAft>
              <a:buFont typeface="+mj-lt"/>
              <a:buAutoNum type="arabicPeriod"/>
            </a:pPr>
            <a:r>
              <a:rPr lang="en-US" sz="3200" dirty="0"/>
              <a:t>Before teaching lesson 1, give your students the classroom pretest.</a:t>
            </a:r>
          </a:p>
          <a:p>
            <a:pPr marL="365760" indent="-365760">
              <a:spcBef>
                <a:spcPts val="300"/>
              </a:spcBef>
              <a:spcAft>
                <a:spcPts val="0"/>
              </a:spcAft>
              <a:buFont typeface="+mj-lt"/>
              <a:buAutoNum type="arabicPeriod"/>
            </a:pPr>
            <a:r>
              <a:rPr lang="en-US" sz="3200" dirty="0"/>
              <a:t>Teach all the lessons and have one lesson video recorded.</a:t>
            </a:r>
          </a:p>
          <a:p>
            <a:pPr marL="365760" indent="-365760">
              <a:spcBef>
                <a:spcPts val="300"/>
              </a:spcBef>
              <a:spcAft>
                <a:spcPts val="0"/>
              </a:spcAft>
              <a:buFont typeface="+mj-lt"/>
              <a:buAutoNum type="arabicPeriod"/>
            </a:pPr>
            <a:r>
              <a:rPr lang="en-US" sz="3200" dirty="0"/>
              <a:t>Give your students the classroom posttest.</a:t>
            </a:r>
          </a:p>
          <a:p>
            <a:pPr marL="365760" indent="-365760">
              <a:spcBef>
                <a:spcPts val="300"/>
              </a:spcBef>
              <a:spcAft>
                <a:spcPts val="0"/>
              </a:spcAft>
              <a:buFont typeface="+mj-lt"/>
              <a:buAutoNum type="arabicPeriod"/>
            </a:pPr>
            <a:r>
              <a:rPr lang="en-US" sz="3200" b="1" dirty="0"/>
              <a:t>Hold on to your students’ pre-post tests! </a:t>
            </a:r>
            <a:r>
              <a:rPr lang="en-US" sz="3200" dirty="0"/>
              <a:t>You’ll analyze them in preparation for Study Group 3.</a:t>
            </a:r>
          </a:p>
        </p:txBody>
      </p:sp>
    </p:spTree>
    <p:extLst>
      <p:ext uri="{BB962C8B-B14F-4D97-AF65-F5344CB8AC3E}">
        <p14:creationId xmlns:p14="http://schemas.microsoft.com/office/powerpoint/2010/main" val="321372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a:t>Scheduling School-Year Study Groups</a:t>
            </a:r>
          </a:p>
        </p:txBody>
      </p:sp>
      <p:sp>
        <p:nvSpPr>
          <p:cNvPr id="3" name="Content Placeholder 2"/>
          <p:cNvSpPr>
            <a:spLocks noGrp="1"/>
          </p:cNvSpPr>
          <p:nvPr>
            <p:ph idx="1"/>
          </p:nvPr>
        </p:nvSpPr>
        <p:spPr>
          <a:xfrm>
            <a:off x="533400" y="1143000"/>
            <a:ext cx="8229600" cy="5181600"/>
          </a:xfrm>
        </p:spPr>
        <p:txBody>
          <a:bodyPr/>
          <a:lstStyle/>
          <a:p>
            <a:pPr marL="0" indent="0">
              <a:buNone/>
            </a:pPr>
            <a:r>
              <a:rPr lang="en-US" sz="2500" b="1" dirty="0"/>
              <a:t>Proposed meeting day/time: </a:t>
            </a:r>
            <a:r>
              <a:rPr lang="en-US" sz="2500" dirty="0">
                <a:solidFill>
                  <a:srgbClr val="0070C0"/>
                </a:solidFill>
              </a:rPr>
              <a:t>Wednesdays 2:00–6:00 p.m.</a:t>
            </a:r>
          </a:p>
          <a:p>
            <a:pPr marL="0" indent="0">
              <a:buNone/>
            </a:pPr>
            <a:r>
              <a:rPr lang="en-US" sz="2500" b="1" dirty="0"/>
              <a:t>Meeting place: </a:t>
            </a:r>
            <a:r>
              <a:rPr lang="en-US" sz="2500" dirty="0">
                <a:solidFill>
                  <a:srgbClr val="0070C0"/>
                </a:solidFill>
              </a:rPr>
              <a:t>In our classrooms, rotating from school to school </a:t>
            </a:r>
          </a:p>
          <a:p>
            <a:pPr marL="0" indent="0">
              <a:buNone/>
            </a:pPr>
            <a:r>
              <a:rPr lang="en-US" sz="2500" b="1" dirty="0"/>
              <a:t>Possible dates for our study-group sessions: </a:t>
            </a:r>
          </a:p>
          <a:p>
            <a:pPr marL="731520" indent="-274320"/>
            <a:r>
              <a:rPr lang="en-US" sz="2500" dirty="0"/>
              <a:t>Study Group 1: </a:t>
            </a:r>
            <a:r>
              <a:rPr lang="en-US" sz="2500" dirty="0">
                <a:solidFill>
                  <a:srgbClr val="0070C0"/>
                </a:solidFill>
              </a:rPr>
              <a:t>[insert possible date]</a:t>
            </a:r>
          </a:p>
          <a:p>
            <a:pPr marL="731520" indent="-274320"/>
            <a:r>
              <a:rPr lang="en-US" sz="2500" dirty="0"/>
              <a:t>Study Group 2: </a:t>
            </a:r>
            <a:r>
              <a:rPr lang="en-US" sz="2500" dirty="0">
                <a:solidFill>
                  <a:srgbClr val="0070C0"/>
                </a:solidFill>
              </a:rPr>
              <a:t>[insert possible date]</a:t>
            </a:r>
            <a:endParaRPr lang="en-US" sz="2500" dirty="0"/>
          </a:p>
          <a:p>
            <a:pPr marL="731520" indent="-274320"/>
            <a:r>
              <a:rPr lang="en-US" sz="2500" dirty="0"/>
              <a:t>Study Group 3:</a:t>
            </a:r>
            <a:r>
              <a:rPr lang="en-US" sz="2500" dirty="0">
                <a:solidFill>
                  <a:srgbClr val="0070C0"/>
                </a:solidFill>
              </a:rPr>
              <a:t> [insert possible date]</a:t>
            </a:r>
            <a:endParaRPr lang="en-US" sz="2500" dirty="0"/>
          </a:p>
          <a:p>
            <a:pPr marL="731520" indent="-274320"/>
            <a:r>
              <a:rPr lang="en-US" sz="2500" dirty="0"/>
              <a:t>2-hour meeting to review Weather and Seasons lessons: </a:t>
            </a:r>
            <a:r>
              <a:rPr lang="en-US" sz="2500" dirty="0">
                <a:solidFill>
                  <a:srgbClr val="0070C0"/>
                </a:solidFill>
              </a:rPr>
              <a:t>[insert possible date]</a:t>
            </a:r>
            <a:endParaRPr lang="en-US" sz="2500" dirty="0"/>
          </a:p>
          <a:p>
            <a:pPr marL="731520" indent="-274320"/>
            <a:r>
              <a:rPr lang="en-US" sz="2500" dirty="0"/>
              <a:t>Study Group 4:</a:t>
            </a:r>
            <a:r>
              <a:rPr lang="en-US" sz="2500" dirty="0">
                <a:solidFill>
                  <a:srgbClr val="0070C0"/>
                </a:solidFill>
              </a:rPr>
              <a:t> [insert possible date]</a:t>
            </a:r>
            <a:endParaRPr lang="en-US" sz="2500" dirty="0"/>
          </a:p>
          <a:p>
            <a:pPr marL="731520" indent="-274320"/>
            <a:r>
              <a:rPr lang="en-US" sz="2500" dirty="0"/>
              <a:t>Study Group 5:</a:t>
            </a:r>
            <a:r>
              <a:rPr lang="en-US" sz="2500" dirty="0">
                <a:solidFill>
                  <a:srgbClr val="0070C0"/>
                </a:solidFill>
              </a:rPr>
              <a:t> [insert possible date]</a:t>
            </a:r>
            <a:endParaRPr lang="en-US" sz="2500" dirty="0"/>
          </a:p>
          <a:p>
            <a:pPr marL="731520" indent="-274320"/>
            <a:r>
              <a:rPr lang="en-US" sz="2500" dirty="0"/>
              <a:t>Study Group 6: </a:t>
            </a:r>
            <a:r>
              <a:rPr lang="en-US" sz="2500" dirty="0">
                <a:solidFill>
                  <a:srgbClr val="0070C0"/>
                </a:solidFill>
              </a:rPr>
              <a:t>[insert possible date]</a:t>
            </a:r>
            <a:endParaRPr lang="en-US" sz="2500" b="1" dirty="0">
              <a:solidFill>
                <a:srgbClr val="00B050"/>
              </a:solidFill>
            </a:endParaRPr>
          </a:p>
          <a:p>
            <a:endParaRPr lang="en-US" b="1" dirty="0">
              <a:solidFill>
                <a:srgbClr val="00B050"/>
              </a:solidFill>
            </a:endParaRPr>
          </a:p>
          <a:p>
            <a:endParaRPr lang="en-US" b="1" dirty="0">
              <a:solidFill>
                <a:srgbClr val="00B050"/>
              </a:solidFill>
            </a:endParaRPr>
          </a:p>
          <a:p>
            <a:endParaRPr lang="en-US" b="1" dirty="0">
              <a:solidFill>
                <a:srgbClr val="00B050"/>
              </a:solidFill>
            </a:endParaRPr>
          </a:p>
          <a:p>
            <a:endParaRPr lang="en-US" b="1" dirty="0">
              <a:solidFill>
                <a:srgbClr val="00B050"/>
              </a:solidFill>
            </a:endParaRPr>
          </a:p>
        </p:txBody>
      </p:sp>
    </p:spTree>
    <p:extLst>
      <p:ext uri="{BB962C8B-B14F-4D97-AF65-F5344CB8AC3E}">
        <p14:creationId xmlns:p14="http://schemas.microsoft.com/office/powerpoint/2010/main" val="140927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Agenda for Day 8			</a:t>
            </a:r>
          </a:p>
        </p:txBody>
      </p:sp>
      <p:sp>
        <p:nvSpPr>
          <p:cNvPr id="3" name="Content Placeholder 2"/>
          <p:cNvSpPr>
            <a:spLocks noGrp="1"/>
          </p:cNvSpPr>
          <p:nvPr>
            <p:ph idx="1"/>
          </p:nvPr>
        </p:nvSpPr>
        <p:spPr>
          <a:xfrm>
            <a:off x="609600" y="1295400"/>
            <a:ext cx="8229600" cy="5181600"/>
          </a:xfrm>
        </p:spPr>
        <p:txBody>
          <a:bodyPr/>
          <a:lstStyle/>
          <a:p>
            <a:pPr marL="365760" indent="-365760">
              <a:spcBef>
                <a:spcPts val="300"/>
              </a:spcBef>
            </a:pPr>
            <a:r>
              <a:rPr lang="en-US" sz="3200" dirty="0"/>
              <a:t>Day-7 reflections</a:t>
            </a:r>
          </a:p>
          <a:p>
            <a:pPr marL="365760" indent="-365760">
              <a:spcBef>
                <a:spcPts val="300"/>
              </a:spcBef>
            </a:pPr>
            <a:r>
              <a:rPr lang="en-US" sz="3200" dirty="0"/>
              <a:t>Focus questions</a:t>
            </a:r>
          </a:p>
          <a:p>
            <a:pPr marL="365760" indent="-365760">
              <a:spcBef>
                <a:spcPts val="300"/>
              </a:spcBef>
            </a:pPr>
            <a:r>
              <a:rPr lang="en-US" sz="3200" dirty="0"/>
              <a:t>Introducing SCSL strategies F, G, and H</a:t>
            </a:r>
          </a:p>
          <a:p>
            <a:pPr marL="365760" indent="-365760">
              <a:spcBef>
                <a:spcPts val="300"/>
              </a:spcBef>
            </a:pPr>
            <a:r>
              <a:rPr lang="en-US" sz="3200" dirty="0"/>
              <a:t>Lesson analysis: SCSL strategies F, G, and H</a:t>
            </a:r>
          </a:p>
          <a:p>
            <a:pPr marL="365760" lvl="1" indent="-365760">
              <a:spcBef>
                <a:spcPts val="300"/>
              </a:spcBef>
            </a:pPr>
            <a:r>
              <a:rPr lang="en-US" sz="3200" dirty="0"/>
              <a:t>Plants and Animals Lesson plan review</a:t>
            </a:r>
          </a:p>
          <a:p>
            <a:pPr marL="365760" lvl="1" indent="-365760">
              <a:spcBef>
                <a:spcPts val="300"/>
              </a:spcBef>
            </a:pPr>
            <a:r>
              <a:rPr lang="en-US" sz="3200" dirty="0"/>
              <a:t>Fall overview and study-group scheduling</a:t>
            </a:r>
          </a:p>
          <a:p>
            <a:pPr marL="365760" indent="-365760">
              <a:spcBef>
                <a:spcPts val="300"/>
              </a:spcBef>
            </a:pPr>
            <a:r>
              <a:rPr lang="en-US" sz="3200" dirty="0"/>
              <a:t>Lunch</a:t>
            </a:r>
          </a:p>
          <a:p>
            <a:pPr marL="365760" indent="-365760">
              <a:spcBef>
                <a:spcPts val="300"/>
              </a:spcBef>
            </a:pPr>
            <a:r>
              <a:rPr lang="en-US" sz="3200" dirty="0"/>
              <a:t>Content deepening: plants and animals</a:t>
            </a:r>
          </a:p>
          <a:p>
            <a:pPr marL="365760" indent="-365760">
              <a:spcBef>
                <a:spcPts val="300"/>
              </a:spcBef>
            </a:pPr>
            <a:r>
              <a:rPr lang="en-US" sz="3200" dirty="0"/>
              <a:t>Wrap-up and celebration!</a:t>
            </a:r>
          </a:p>
        </p:txBody>
      </p:sp>
    </p:spTree>
    <p:extLst>
      <p:ext uri="{BB962C8B-B14F-4D97-AF65-F5344CB8AC3E}">
        <p14:creationId xmlns:p14="http://schemas.microsoft.com/office/powerpoint/2010/main" val="3620895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br>
              <a:rPr lang="en-US" dirty="0"/>
            </a:br>
            <a:r>
              <a:rPr lang="en-US" dirty="0"/>
              <a:t>Plants and Animals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81400"/>
            <a:ext cx="754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AND MATH CONTENT DEEPENING      	Kindergarten</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3841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Unit Central Question	</a:t>
            </a:r>
          </a:p>
        </p:txBody>
      </p:sp>
      <p:sp>
        <p:nvSpPr>
          <p:cNvPr id="3" name="Content Placeholder 2"/>
          <p:cNvSpPr>
            <a:spLocks noGrp="1"/>
          </p:cNvSpPr>
          <p:nvPr>
            <p:ph idx="1"/>
          </p:nvPr>
        </p:nvSpPr>
        <p:spPr>
          <a:xfrm>
            <a:off x="685800" y="1600200"/>
            <a:ext cx="8001000" cy="4876800"/>
          </a:xfrm>
        </p:spPr>
        <p:txBody>
          <a:bodyPr/>
          <a:lstStyle/>
          <a:p>
            <a:pPr marL="0" indent="0">
              <a:spcBef>
                <a:spcPts val="0"/>
              </a:spcBef>
              <a:buNone/>
            </a:pPr>
            <a:r>
              <a:rPr lang="en-US" sz="3200" dirty="0">
                <a:ea typeface="Times New Roman" panose="02020603050405020304" pitchFamily="18" charset="0"/>
              </a:rPr>
              <a:t>Do plants and animals need the same things to live and grow? Explain your thinking.</a:t>
            </a:r>
          </a:p>
          <a:p>
            <a:endParaRPr lang="en-US" dirty="0"/>
          </a:p>
        </p:txBody>
      </p:sp>
    </p:spTree>
    <p:extLst>
      <p:ext uri="{BB962C8B-B14F-4D97-AF65-F5344CB8AC3E}">
        <p14:creationId xmlns:p14="http://schemas.microsoft.com/office/powerpoint/2010/main" val="2306592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Content Deepening: Focus Question 1</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ea typeface="Times New Roman" panose="02020603050405020304" pitchFamily="18" charset="0"/>
              </a:rPr>
              <a:t>What are the similarities and differences between animals and plants?</a:t>
            </a:r>
          </a:p>
          <a:p>
            <a:pPr marL="0" indent="0" algn="ctr">
              <a:buNone/>
            </a:pPr>
            <a:endParaRPr lang="en-US" sz="3200" dirty="0"/>
          </a:p>
          <a:p>
            <a:endParaRPr lang="en-US" dirty="0"/>
          </a:p>
        </p:txBody>
      </p:sp>
    </p:spTree>
    <p:extLst>
      <p:ext uri="{BB962C8B-B14F-4D97-AF65-F5344CB8AC3E}">
        <p14:creationId xmlns:p14="http://schemas.microsoft.com/office/powerpoint/2010/main" val="2443049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990600"/>
          </a:xfrm>
        </p:spPr>
        <p:txBody>
          <a:bodyPr>
            <a:normAutofit/>
          </a:bodyPr>
          <a:lstStyle/>
          <a:p>
            <a:r>
              <a:rPr lang="en-US" dirty="0"/>
              <a:t>What Do Plants Need?</a:t>
            </a:r>
          </a:p>
        </p:txBody>
      </p:sp>
      <p:pic>
        <p:nvPicPr>
          <p:cNvPr id="6" name="Content Placeholder 5"/>
          <p:cNvPicPr>
            <a:picLocks noGrp="1" noChangeAspect="1"/>
          </p:cNvPicPr>
          <p:nvPr>
            <p:ph idx="1"/>
          </p:nvPr>
        </p:nvPicPr>
        <p:blipFill>
          <a:blip r:embed="rId3" cstate="print"/>
          <a:stretch>
            <a:fillRect/>
          </a:stretch>
        </p:blipFill>
        <p:spPr>
          <a:xfrm>
            <a:off x="1333069" y="2057400"/>
            <a:ext cx="6477862" cy="4419600"/>
          </a:xfrm>
          <a:prstGeom prst="rect">
            <a:avLst/>
          </a:prstGeom>
        </p:spPr>
      </p:pic>
      <p:sp>
        <p:nvSpPr>
          <p:cNvPr id="3" name="Rectangle 2"/>
          <p:cNvSpPr/>
          <p:nvPr/>
        </p:nvSpPr>
        <p:spPr>
          <a:xfrm>
            <a:off x="5181600" y="3276600"/>
            <a:ext cx="19812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result for houseplant">
            <a:extLst>
              <a:ext uri="{FF2B5EF4-FFF2-40B4-BE49-F238E27FC236}">
                <a16:creationId xmlns:a16="http://schemas.microsoft.com/office/drawing/2014/main" id="{00000000-0008-0000-0300-0000940000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429000"/>
            <a:ext cx="1676400" cy="19446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53000" y="5334000"/>
            <a:ext cx="2590800" cy="215444"/>
          </a:xfrm>
          <a:prstGeom prst="rect">
            <a:avLst/>
          </a:prstGeom>
          <a:noFill/>
        </p:spPr>
        <p:txBody>
          <a:bodyPr wrap="square" rtlCol="0">
            <a:spAutoFit/>
          </a:bodyPr>
          <a:lstStyle/>
          <a:p>
            <a:r>
              <a:rPr lang="en-US" sz="800" dirty="0">
                <a:latin typeface="Calibri" panose="020F0502020204030204" pitchFamily="34" charset="0"/>
              </a:rPr>
              <a:t>Photograph by Phillipe </a:t>
            </a:r>
            <a:r>
              <a:rPr lang="en-US" sz="800" dirty="0" err="1">
                <a:latin typeface="Calibri" panose="020F0502020204030204" pitchFamily="34" charset="0"/>
              </a:rPr>
              <a:t>Giabbanelli</a:t>
            </a:r>
            <a:r>
              <a:rPr lang="en-US" sz="800" dirty="0">
                <a:latin typeface="Calibri" panose="020F0502020204030204" pitchFamily="34" charset="0"/>
              </a:rPr>
              <a:t>/Wikimedia Commons</a:t>
            </a:r>
          </a:p>
        </p:txBody>
      </p:sp>
      <p:sp>
        <p:nvSpPr>
          <p:cNvPr id="8" name="TextBox 7"/>
          <p:cNvSpPr txBox="1"/>
          <p:nvPr/>
        </p:nvSpPr>
        <p:spPr>
          <a:xfrm>
            <a:off x="762000" y="1524000"/>
            <a:ext cx="7543800" cy="553998"/>
          </a:xfrm>
          <a:prstGeom prst="rect">
            <a:avLst/>
          </a:prstGeom>
          <a:noFill/>
        </p:spPr>
        <p:txBody>
          <a:bodyPr wrap="square" rtlCol="0">
            <a:spAutoFit/>
          </a:bodyPr>
          <a:lstStyle/>
          <a:p>
            <a:r>
              <a:rPr lang="en-US" sz="3000" dirty="0">
                <a:latin typeface="Calibri" pitchFamily="34" charset="0"/>
              </a:rPr>
              <a:t>From their environment, plants need to get …</a:t>
            </a:r>
            <a:endParaRPr lang="en-US" dirty="0"/>
          </a:p>
        </p:txBody>
      </p:sp>
      <p:sp>
        <p:nvSpPr>
          <p:cNvPr id="105474" name="Text Box 2"/>
          <p:cNvSpPr txBox="1">
            <a:spLocks noChangeArrowheads="1"/>
          </p:cNvSpPr>
          <p:nvPr/>
        </p:nvSpPr>
        <p:spPr bwMode="auto">
          <a:xfrm>
            <a:off x="5181600" y="3048000"/>
            <a:ext cx="2181225"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 to live and grow</a:t>
            </a:r>
            <a:r>
              <a:rPr kumimoji="0" lang="en-US" sz="2000" b="1" i="0" u="none" strike="noStrike" cap="none" normalizeH="0" baseline="0" dirty="0">
                <a:ln>
                  <a:noFill/>
                </a:ln>
                <a:solidFill>
                  <a:schemeClr val="tx1"/>
                </a:solidFill>
                <a:effectLst/>
                <a:latin typeface="Calibri" pitchFamily="34" charset="0"/>
                <a:cs typeface="Arial" pitchFamily="34" charset="0"/>
              </a:rPr>
              <a:t>.</a:t>
            </a:r>
            <a:endParaRPr kumimoji="0" lang="en-US" sz="2000" b="0" i="0" u="none" strike="noStrike" cap="none" normalizeH="0" baseline="0" dirty="0">
              <a:ln>
                <a:noFill/>
              </a:ln>
              <a:solidFill>
                <a:schemeClr val="tx1"/>
              </a:solidFill>
              <a:effectLst/>
              <a:latin typeface="Calibri" pitchFamily="34" charset="0"/>
              <a:cs typeface="Arial" pitchFamily="34" charset="0"/>
            </a:endParaRPr>
          </a:p>
        </p:txBody>
      </p:sp>
    </p:spTree>
    <p:extLst>
      <p:ext uri="{BB962C8B-B14F-4D97-AF65-F5344CB8AC3E}">
        <p14:creationId xmlns:p14="http://schemas.microsoft.com/office/powerpoint/2010/main" val="2603609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990600"/>
          </a:xfrm>
        </p:spPr>
        <p:txBody>
          <a:bodyPr>
            <a:normAutofit/>
          </a:bodyPr>
          <a:lstStyle/>
          <a:p>
            <a:r>
              <a:rPr lang="en-US" dirty="0"/>
              <a:t>What Do Animals Need?</a:t>
            </a:r>
          </a:p>
        </p:txBody>
      </p:sp>
      <p:pic>
        <p:nvPicPr>
          <p:cNvPr id="6" name="Content Placeholder 5"/>
          <p:cNvPicPr>
            <a:picLocks noGrp="1" noChangeAspect="1"/>
          </p:cNvPicPr>
          <p:nvPr>
            <p:ph idx="1"/>
          </p:nvPr>
        </p:nvPicPr>
        <p:blipFill>
          <a:blip r:embed="rId3" cstate="print"/>
          <a:stretch>
            <a:fillRect/>
          </a:stretch>
        </p:blipFill>
        <p:spPr>
          <a:xfrm>
            <a:off x="1333069" y="2057400"/>
            <a:ext cx="6477862" cy="4419600"/>
          </a:xfrm>
          <a:prstGeom prst="rect">
            <a:avLst/>
          </a:prstGeom>
        </p:spPr>
      </p:pic>
      <p:sp>
        <p:nvSpPr>
          <p:cNvPr id="3" name="Rectangle 2"/>
          <p:cNvSpPr/>
          <p:nvPr/>
        </p:nvSpPr>
        <p:spPr>
          <a:xfrm>
            <a:off x="5181600" y="3276600"/>
            <a:ext cx="19812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000" y="1524000"/>
            <a:ext cx="7543800" cy="553998"/>
          </a:xfrm>
          <a:prstGeom prst="rect">
            <a:avLst/>
          </a:prstGeom>
          <a:noFill/>
        </p:spPr>
        <p:txBody>
          <a:bodyPr wrap="square" rtlCol="0">
            <a:spAutoFit/>
          </a:bodyPr>
          <a:lstStyle/>
          <a:p>
            <a:r>
              <a:rPr lang="en-US" sz="3000" dirty="0">
                <a:latin typeface="Calibri" pitchFamily="34" charset="0"/>
              </a:rPr>
              <a:t>From their environment, animals need to get …</a:t>
            </a:r>
            <a:endParaRPr lang="en-US" dirty="0"/>
          </a:p>
        </p:txBody>
      </p:sp>
      <p:sp>
        <p:nvSpPr>
          <p:cNvPr id="105474" name="Text Box 2"/>
          <p:cNvSpPr txBox="1">
            <a:spLocks noChangeArrowheads="1"/>
          </p:cNvSpPr>
          <p:nvPr/>
        </p:nvSpPr>
        <p:spPr bwMode="auto">
          <a:xfrm>
            <a:off x="5181600" y="3048000"/>
            <a:ext cx="2181225"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 to live and grow</a:t>
            </a:r>
            <a:r>
              <a:rPr kumimoji="0" lang="en-US" sz="2000" b="1" i="0" u="none" strike="noStrike" cap="none" normalizeH="0" baseline="0" dirty="0">
                <a:ln>
                  <a:noFill/>
                </a:ln>
                <a:solidFill>
                  <a:schemeClr val="tx1"/>
                </a:solidFill>
                <a:effectLst/>
                <a:latin typeface="Calibri" pitchFamily="34" charset="0"/>
                <a:cs typeface="Arial" pitchFamily="34" charset="0"/>
              </a:rPr>
              <a:t>.</a:t>
            </a:r>
            <a:endParaRPr kumimoji="0" lang="en-US" sz="2000" b="0" i="0" u="none" strike="noStrike" cap="none" normalizeH="0" baseline="0" dirty="0">
              <a:ln>
                <a:noFill/>
              </a:ln>
              <a:solidFill>
                <a:schemeClr val="tx1"/>
              </a:solidFill>
              <a:effectLst/>
              <a:latin typeface="Calibri" pitchFamily="34" charset="0"/>
              <a:cs typeface="Arial" pitchFamily="34" charset="0"/>
            </a:endParaRPr>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5257800" y="3505200"/>
            <a:ext cx="1981200" cy="1600200"/>
          </a:xfrm>
          <a:prstGeom prst="rect">
            <a:avLst/>
          </a:prstGeom>
        </p:spPr>
      </p:pic>
      <p:sp>
        <p:nvSpPr>
          <p:cNvPr id="10" name="TextBox 9"/>
          <p:cNvSpPr txBox="1"/>
          <p:nvPr/>
        </p:nvSpPr>
        <p:spPr>
          <a:xfrm>
            <a:off x="5029200" y="5181600"/>
            <a:ext cx="2514600" cy="215444"/>
          </a:xfrm>
          <a:prstGeom prst="rect">
            <a:avLst/>
          </a:prstGeom>
          <a:noFill/>
        </p:spPr>
        <p:txBody>
          <a:bodyPr wrap="square" rtlCol="0">
            <a:spAutoFit/>
          </a:bodyPr>
          <a:lstStyle/>
          <a:p>
            <a:r>
              <a:rPr lang="en-US" sz="800" dirty="0">
                <a:latin typeface="Calibri" panose="020F0502020204030204" pitchFamily="34" charset="0"/>
              </a:rPr>
              <a:t>Photograph by Gabriel Gonzalez/Wikimedia Commons</a:t>
            </a:r>
          </a:p>
        </p:txBody>
      </p:sp>
    </p:spTree>
    <p:extLst>
      <p:ext uri="{BB962C8B-B14F-4D97-AF65-F5344CB8AC3E}">
        <p14:creationId xmlns:p14="http://schemas.microsoft.com/office/powerpoint/2010/main" val="2603609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dirty="0"/>
              <a:t>Let’s Compare Plants and Animals!</a:t>
            </a:r>
          </a:p>
        </p:txBody>
      </p:sp>
      <p:sp>
        <p:nvSpPr>
          <p:cNvPr id="3" name="Content Placeholder 2"/>
          <p:cNvSpPr>
            <a:spLocks noGrp="1"/>
          </p:cNvSpPr>
          <p:nvPr>
            <p:ph idx="1"/>
          </p:nvPr>
        </p:nvSpPr>
        <p:spPr>
          <a:xfrm>
            <a:off x="533400" y="1447800"/>
            <a:ext cx="8610600" cy="4876800"/>
          </a:xfrm>
        </p:spPr>
        <p:txBody>
          <a:bodyPr/>
          <a:lstStyle/>
          <a:p>
            <a:pPr marL="0" indent="0">
              <a:buNone/>
            </a:pPr>
            <a:r>
              <a:rPr lang="en-US" sz="2500" dirty="0"/>
              <a:t>How do this ladybug and the redwood </a:t>
            </a:r>
            <a:br>
              <a:rPr lang="en-US" sz="2500" dirty="0"/>
            </a:br>
            <a:r>
              <a:rPr lang="en-US" sz="2500" dirty="0"/>
              <a:t>tree get food from their environment?</a:t>
            </a:r>
          </a:p>
          <a:p>
            <a:pPr marL="0" indent="0">
              <a:buNone/>
            </a:pPr>
            <a:r>
              <a:rPr lang="en-US" sz="2500" b="1" dirty="0"/>
              <a:t>Resources: </a:t>
            </a:r>
            <a:r>
              <a:rPr lang="en-US" sz="2500" dirty="0"/>
              <a:t>Your notes and section 4 </a:t>
            </a:r>
            <a:br>
              <a:rPr lang="en-US" sz="2500" dirty="0"/>
            </a:br>
            <a:r>
              <a:rPr lang="en-US" sz="2500" dirty="0"/>
              <a:t>of the content background document.</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3" name="Picture 12">
            <a:extLst>
              <a:ext uri="{FF2B5EF4-FFF2-40B4-BE49-F238E27FC236}">
                <a16:creationId xmlns:a16="http://schemas.microsoft.com/office/drawing/2014/main" id="{BE171CF8-F0D8-43C8-BA62-1F6459F94C8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76313" y="3747770"/>
            <a:ext cx="3686175" cy="2562860"/>
          </a:xfrm>
          <a:prstGeom prst="rect">
            <a:avLst/>
          </a:prstGeom>
        </p:spPr>
      </p:pic>
      <p:pic>
        <p:nvPicPr>
          <p:cNvPr id="14" name="Picture 13">
            <a:extLst>
              <a:ext uri="{FF2B5EF4-FFF2-40B4-BE49-F238E27FC236}">
                <a16:creationId xmlns:a16="http://schemas.microsoft.com/office/drawing/2014/main" id="{5203E617-A113-4EBC-A008-1F93F268E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1524000"/>
            <a:ext cx="2692400" cy="4800600"/>
          </a:xfrm>
          <a:prstGeom prst="rect">
            <a:avLst/>
          </a:prstGeom>
        </p:spPr>
      </p:pic>
      <p:sp>
        <p:nvSpPr>
          <p:cNvPr id="15" name="TextBox 14">
            <a:extLst>
              <a:ext uri="{FF2B5EF4-FFF2-40B4-BE49-F238E27FC236}">
                <a16:creationId xmlns:a16="http://schemas.microsoft.com/office/drawing/2014/main" id="{AAC314BF-8FCF-4433-9FE0-970072B7F03E}"/>
              </a:ext>
            </a:extLst>
          </p:cNvPr>
          <p:cNvSpPr txBox="1"/>
          <p:nvPr/>
        </p:nvSpPr>
        <p:spPr>
          <a:xfrm>
            <a:off x="6324600" y="6324600"/>
            <a:ext cx="2514600" cy="215444"/>
          </a:xfrm>
          <a:prstGeom prst="rect">
            <a:avLst/>
          </a:prstGeom>
          <a:noFill/>
        </p:spPr>
        <p:txBody>
          <a:bodyPr wrap="square" rtlCol="0">
            <a:spAutoFit/>
          </a:bodyPr>
          <a:lstStyle/>
          <a:p>
            <a:r>
              <a:rPr lang="en-US" sz="800" dirty="0">
                <a:latin typeface="Calibri" panose="020F0502020204030204" pitchFamily="34" charset="0"/>
              </a:rPr>
              <a:t>Photograph by Allie Caulfield/Wikimedia Commons</a:t>
            </a:r>
          </a:p>
        </p:txBody>
      </p:sp>
      <p:sp>
        <p:nvSpPr>
          <p:cNvPr id="16" name="TextBox 15">
            <a:extLst>
              <a:ext uri="{FF2B5EF4-FFF2-40B4-BE49-F238E27FC236}">
                <a16:creationId xmlns:a16="http://schemas.microsoft.com/office/drawing/2014/main" id="{7091E08C-E6AE-4FE8-81B5-3A7B85002741}"/>
              </a:ext>
            </a:extLst>
          </p:cNvPr>
          <p:cNvSpPr txBox="1"/>
          <p:nvPr/>
        </p:nvSpPr>
        <p:spPr>
          <a:xfrm>
            <a:off x="2195513" y="6338570"/>
            <a:ext cx="2514600" cy="215444"/>
          </a:xfrm>
          <a:prstGeom prst="rect">
            <a:avLst/>
          </a:prstGeom>
          <a:noFill/>
        </p:spPr>
        <p:txBody>
          <a:bodyPr wrap="square" rtlCol="0">
            <a:spAutoFit/>
          </a:bodyPr>
          <a:lstStyle/>
          <a:p>
            <a:r>
              <a:rPr lang="en-US" sz="800" dirty="0">
                <a:latin typeface="Calibri" panose="020F0502020204030204" pitchFamily="34" charset="0"/>
              </a:rPr>
              <a:t>Photograph by Gabriel Gonzalez/Wikimedia Commons</a:t>
            </a:r>
          </a:p>
        </p:txBody>
      </p:sp>
    </p:spTree>
    <p:extLst>
      <p:ext uri="{BB962C8B-B14F-4D97-AF65-F5344CB8AC3E}">
        <p14:creationId xmlns:p14="http://schemas.microsoft.com/office/powerpoint/2010/main" val="906826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dirty="0"/>
              <a:t>Let’s Compare Plants and Animals!</a:t>
            </a:r>
          </a:p>
        </p:txBody>
      </p:sp>
      <p:sp>
        <p:nvSpPr>
          <p:cNvPr id="3" name="Content Placeholder 2"/>
          <p:cNvSpPr>
            <a:spLocks noGrp="1"/>
          </p:cNvSpPr>
          <p:nvPr>
            <p:ph idx="1"/>
          </p:nvPr>
        </p:nvSpPr>
        <p:spPr>
          <a:xfrm>
            <a:off x="533400" y="1447800"/>
            <a:ext cx="8610600" cy="4876800"/>
          </a:xfrm>
        </p:spPr>
        <p:txBody>
          <a:bodyPr/>
          <a:lstStyle/>
          <a:p>
            <a:pPr marL="0" indent="0">
              <a:buNone/>
            </a:pPr>
            <a:r>
              <a:rPr lang="en-US" dirty="0"/>
              <a:t>Why do ladybugs and redwood trees </a:t>
            </a:r>
            <a:br>
              <a:rPr lang="en-US" dirty="0"/>
            </a:br>
            <a:r>
              <a:rPr lang="en-US" dirty="0"/>
              <a:t>need air and food? Highlight similarities</a:t>
            </a:r>
            <a:br>
              <a:rPr lang="en-US" dirty="0"/>
            </a:br>
            <a:r>
              <a:rPr lang="en-US" dirty="0"/>
              <a:t>and differences. </a:t>
            </a:r>
          </a:p>
          <a:p>
            <a:pPr marL="0" indent="0">
              <a:buNone/>
            </a:pPr>
            <a:r>
              <a:rPr lang="en-US" b="1" dirty="0"/>
              <a:t>Resources: </a:t>
            </a:r>
            <a:r>
              <a:rPr lang="en-US" dirty="0"/>
              <a:t>Your notes and section 4</a:t>
            </a:r>
            <a:br>
              <a:rPr lang="en-US" dirty="0"/>
            </a:br>
            <a:r>
              <a:rPr lang="en-US" dirty="0"/>
              <a:t>of the content background document.</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3" name="Picture 12">
            <a:extLst>
              <a:ext uri="{FF2B5EF4-FFF2-40B4-BE49-F238E27FC236}">
                <a16:creationId xmlns:a16="http://schemas.microsoft.com/office/drawing/2014/main" id="{BE171CF8-F0D8-43C8-BA62-1F6459F94C8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6800" y="3733800"/>
            <a:ext cx="3686175" cy="2562860"/>
          </a:xfrm>
          <a:prstGeom prst="rect">
            <a:avLst/>
          </a:prstGeom>
        </p:spPr>
      </p:pic>
      <p:pic>
        <p:nvPicPr>
          <p:cNvPr id="14" name="Picture 13">
            <a:extLst>
              <a:ext uri="{FF2B5EF4-FFF2-40B4-BE49-F238E27FC236}">
                <a16:creationId xmlns:a16="http://schemas.microsoft.com/office/drawing/2014/main" id="{5203E617-A113-4EBC-A008-1F93F268E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1524000"/>
            <a:ext cx="2692400" cy="4800600"/>
          </a:xfrm>
          <a:prstGeom prst="rect">
            <a:avLst/>
          </a:prstGeom>
        </p:spPr>
      </p:pic>
      <p:sp>
        <p:nvSpPr>
          <p:cNvPr id="15" name="TextBox 14">
            <a:extLst>
              <a:ext uri="{FF2B5EF4-FFF2-40B4-BE49-F238E27FC236}">
                <a16:creationId xmlns:a16="http://schemas.microsoft.com/office/drawing/2014/main" id="{AAC314BF-8FCF-4433-9FE0-970072B7F03E}"/>
              </a:ext>
            </a:extLst>
          </p:cNvPr>
          <p:cNvSpPr txBox="1"/>
          <p:nvPr/>
        </p:nvSpPr>
        <p:spPr>
          <a:xfrm>
            <a:off x="6324600" y="6324600"/>
            <a:ext cx="2514600" cy="215444"/>
          </a:xfrm>
          <a:prstGeom prst="rect">
            <a:avLst/>
          </a:prstGeom>
          <a:noFill/>
        </p:spPr>
        <p:txBody>
          <a:bodyPr wrap="square" rtlCol="0">
            <a:spAutoFit/>
          </a:bodyPr>
          <a:lstStyle/>
          <a:p>
            <a:r>
              <a:rPr lang="en-US" sz="800" dirty="0">
                <a:latin typeface="Calibri" panose="020F0502020204030204" pitchFamily="34" charset="0"/>
              </a:rPr>
              <a:t>Photograph by Allie Caulfield/Wikimedia Commons</a:t>
            </a:r>
          </a:p>
        </p:txBody>
      </p:sp>
      <p:sp>
        <p:nvSpPr>
          <p:cNvPr id="16" name="TextBox 15">
            <a:extLst>
              <a:ext uri="{FF2B5EF4-FFF2-40B4-BE49-F238E27FC236}">
                <a16:creationId xmlns:a16="http://schemas.microsoft.com/office/drawing/2014/main" id="{7091E08C-E6AE-4FE8-81B5-3A7B85002741}"/>
              </a:ext>
            </a:extLst>
          </p:cNvPr>
          <p:cNvSpPr txBox="1"/>
          <p:nvPr/>
        </p:nvSpPr>
        <p:spPr>
          <a:xfrm>
            <a:off x="2286000" y="6324600"/>
            <a:ext cx="2514600" cy="215444"/>
          </a:xfrm>
          <a:prstGeom prst="rect">
            <a:avLst/>
          </a:prstGeom>
          <a:noFill/>
        </p:spPr>
        <p:txBody>
          <a:bodyPr wrap="square" rtlCol="0">
            <a:spAutoFit/>
          </a:bodyPr>
          <a:lstStyle/>
          <a:p>
            <a:r>
              <a:rPr lang="en-US" sz="800" dirty="0">
                <a:latin typeface="Calibri" panose="020F0502020204030204" pitchFamily="34" charset="0"/>
              </a:rPr>
              <a:t>Photograph by Gabriel Gonzalez/Wikimedia Commons</a:t>
            </a:r>
          </a:p>
        </p:txBody>
      </p:sp>
    </p:spTree>
    <p:extLst>
      <p:ext uri="{BB962C8B-B14F-4D97-AF65-F5344CB8AC3E}">
        <p14:creationId xmlns:p14="http://schemas.microsoft.com/office/powerpoint/2010/main" val="906826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644" t="14866" r="25737" b="17789"/>
          <a:stretch/>
        </p:blipFill>
        <p:spPr>
          <a:xfrm flipH="1">
            <a:off x="2235199" y="1600201"/>
            <a:ext cx="5784692" cy="4038600"/>
          </a:xfrm>
          <a:prstGeom prst="ellipse">
            <a:avLst/>
          </a:prstGeom>
        </p:spPr>
      </p:pic>
      <p:sp>
        <p:nvSpPr>
          <p:cNvPr id="5" name="TextBox 4"/>
          <p:cNvSpPr txBox="1"/>
          <p:nvPr/>
        </p:nvSpPr>
        <p:spPr>
          <a:xfrm>
            <a:off x="474979" y="3817203"/>
            <a:ext cx="1603324" cy="830997"/>
          </a:xfrm>
          <a:prstGeom prst="rect">
            <a:avLst/>
          </a:prstGeom>
          <a:noFill/>
        </p:spPr>
        <p:txBody>
          <a:bodyPr wrap="none" rtlCol="0">
            <a:spAutoFit/>
          </a:bodyPr>
          <a:lstStyle/>
          <a:p>
            <a:pPr algn="ctr"/>
            <a:r>
              <a:rPr lang="en-US" sz="2400" b="1" dirty="0"/>
              <a:t>Food</a:t>
            </a:r>
          </a:p>
          <a:p>
            <a:pPr algn="ctr"/>
            <a:r>
              <a:rPr lang="en-US" sz="2400" b="1" dirty="0">
                <a:solidFill>
                  <a:srgbClr val="FF0000"/>
                </a:solidFill>
              </a:rPr>
              <a:t>(Glucose)</a:t>
            </a:r>
          </a:p>
        </p:txBody>
      </p:sp>
      <p:sp>
        <p:nvSpPr>
          <p:cNvPr id="7" name="TextBox 6"/>
          <p:cNvSpPr txBox="1"/>
          <p:nvPr/>
        </p:nvSpPr>
        <p:spPr>
          <a:xfrm>
            <a:off x="647264" y="2209800"/>
            <a:ext cx="1518364" cy="830997"/>
          </a:xfrm>
          <a:prstGeom prst="rect">
            <a:avLst/>
          </a:prstGeom>
          <a:noFill/>
        </p:spPr>
        <p:txBody>
          <a:bodyPr wrap="none" rtlCol="0">
            <a:spAutoFit/>
          </a:bodyPr>
          <a:lstStyle/>
          <a:p>
            <a:pPr algn="ctr"/>
            <a:r>
              <a:rPr lang="en-US" sz="2400" b="1" dirty="0"/>
              <a:t>Air</a:t>
            </a:r>
          </a:p>
          <a:p>
            <a:pPr algn="ctr"/>
            <a:r>
              <a:rPr lang="en-US" sz="2400" b="1" dirty="0">
                <a:solidFill>
                  <a:srgbClr val="FF0000"/>
                </a:solidFill>
              </a:rPr>
              <a:t>(Oxygen)</a:t>
            </a:r>
          </a:p>
        </p:txBody>
      </p:sp>
      <p:sp>
        <p:nvSpPr>
          <p:cNvPr id="10" name="TextBox 9"/>
          <p:cNvSpPr txBox="1"/>
          <p:nvPr/>
        </p:nvSpPr>
        <p:spPr>
          <a:xfrm>
            <a:off x="7848600" y="1447800"/>
            <a:ext cx="658514" cy="461665"/>
          </a:xfrm>
          <a:prstGeom prst="rect">
            <a:avLst/>
          </a:prstGeom>
          <a:noFill/>
          <a:ln>
            <a:noFill/>
          </a:ln>
        </p:spPr>
        <p:txBody>
          <a:bodyPr wrap="none" rtlCol="0">
            <a:spAutoFit/>
          </a:bodyPr>
          <a:lstStyle/>
          <a:p>
            <a:r>
              <a:rPr lang="en-US" sz="2400" b="1" dirty="0"/>
              <a:t>CO</a:t>
            </a:r>
            <a:r>
              <a:rPr lang="en-US" sz="2400" b="1" baseline="-25000" dirty="0"/>
              <a:t>2</a:t>
            </a:r>
          </a:p>
        </p:txBody>
      </p:sp>
      <p:sp>
        <p:nvSpPr>
          <p:cNvPr id="8" name="TextBox 7"/>
          <p:cNvSpPr txBox="1"/>
          <p:nvPr/>
        </p:nvSpPr>
        <p:spPr>
          <a:xfrm>
            <a:off x="4572000" y="2667000"/>
            <a:ext cx="2563432" cy="646331"/>
          </a:xfrm>
          <a:prstGeom prst="rect">
            <a:avLst/>
          </a:prstGeom>
          <a:solidFill>
            <a:schemeClr val="tx2">
              <a:lumMod val="20000"/>
              <a:lumOff val="80000"/>
            </a:schemeClr>
          </a:solidFill>
        </p:spPr>
        <p:txBody>
          <a:bodyPr wrap="square" rtlCol="0">
            <a:spAutoFit/>
          </a:bodyPr>
          <a:lstStyle/>
          <a:p>
            <a:pPr algn="ctr"/>
            <a:r>
              <a:rPr lang="en-US" b="1" dirty="0"/>
              <a:t>Generate ATP</a:t>
            </a:r>
          </a:p>
          <a:p>
            <a:pPr algn="ctr"/>
            <a:r>
              <a:rPr lang="en-US" b="1" dirty="0">
                <a:solidFill>
                  <a:srgbClr val="FF0000"/>
                </a:solidFill>
              </a:rPr>
              <a:t>(ATP-stores energy)</a:t>
            </a:r>
          </a:p>
        </p:txBody>
      </p:sp>
      <p:sp>
        <p:nvSpPr>
          <p:cNvPr id="12" name="Down Arrow 11"/>
          <p:cNvSpPr/>
          <p:nvPr/>
        </p:nvSpPr>
        <p:spPr>
          <a:xfrm rot="17044407">
            <a:off x="2723025" y="2245940"/>
            <a:ext cx="381229" cy="1198552"/>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956950">
            <a:off x="2508052" y="3797382"/>
            <a:ext cx="374619" cy="1077806"/>
          </a:xfrm>
          <a:prstGeom prst="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162800" y="838200"/>
            <a:ext cx="684803" cy="461665"/>
          </a:xfrm>
          <a:prstGeom prst="rect">
            <a:avLst/>
          </a:prstGeom>
          <a:noFill/>
          <a:ln>
            <a:noFill/>
          </a:ln>
        </p:spPr>
        <p:txBody>
          <a:bodyPr wrap="none" rtlCol="0">
            <a:spAutoFit/>
          </a:bodyPr>
          <a:lstStyle/>
          <a:p>
            <a:r>
              <a:rPr lang="en-US" sz="2400" b="1" dirty="0"/>
              <a:t>H</a:t>
            </a:r>
            <a:r>
              <a:rPr lang="en-US" sz="2400" b="1" baseline="-25000" dirty="0"/>
              <a:t>2</a:t>
            </a:r>
            <a:r>
              <a:rPr lang="en-US" sz="2400" b="1" dirty="0"/>
              <a:t>O</a:t>
            </a:r>
          </a:p>
        </p:txBody>
      </p:sp>
      <p:sp>
        <p:nvSpPr>
          <p:cNvPr id="19" name="Down Arrow 18"/>
          <p:cNvSpPr/>
          <p:nvPr/>
        </p:nvSpPr>
        <p:spPr>
          <a:xfrm rot="14485799">
            <a:off x="7159057" y="1315138"/>
            <a:ext cx="213080" cy="1159250"/>
          </a:xfrm>
          <a:prstGeom prst="downArrow">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rot="12439975">
            <a:off x="6751768" y="1068279"/>
            <a:ext cx="230371" cy="920929"/>
          </a:xfrm>
          <a:prstGeom prst="downArrow">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15496854">
            <a:off x="3703058" y="3869120"/>
            <a:ext cx="374619" cy="911485"/>
          </a:xfrm>
          <a:prstGeom prst="downArrow">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13423511">
            <a:off x="4606462" y="3355874"/>
            <a:ext cx="374619" cy="911485"/>
          </a:xfrm>
          <a:prstGeom prst="downArrow">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17044407">
            <a:off x="3773276" y="2682563"/>
            <a:ext cx="381229" cy="850199"/>
          </a:xfrm>
          <a:prstGeom prst="downArrow">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8275" y="5715000"/>
            <a:ext cx="8635725" cy="954107"/>
          </a:xfrm>
          <a:prstGeom prst="rect">
            <a:avLst/>
          </a:prstGeom>
          <a:noFill/>
        </p:spPr>
        <p:txBody>
          <a:bodyPr wrap="square" rtlCol="0">
            <a:spAutoFit/>
          </a:bodyPr>
          <a:lstStyle/>
          <a:p>
            <a:r>
              <a:rPr lang="en-US" sz="2800" dirty="0">
                <a:latin typeface="Calibri" pitchFamily="34" charset="0"/>
              </a:rPr>
              <a:t>A ladybug breathes through tiny holes called </a:t>
            </a:r>
            <a:r>
              <a:rPr lang="en-US" sz="2800" i="1" dirty="0">
                <a:latin typeface="Calibri" pitchFamily="34" charset="0"/>
              </a:rPr>
              <a:t>spiracles</a:t>
            </a:r>
            <a:r>
              <a:rPr lang="en-US" sz="2800" dirty="0">
                <a:latin typeface="Calibri" pitchFamily="34" charset="0"/>
              </a:rPr>
              <a:t> on the sides of its abdomen and thorax</a:t>
            </a:r>
          </a:p>
        </p:txBody>
      </p:sp>
      <p:sp>
        <p:nvSpPr>
          <p:cNvPr id="18" name="TextBox 17"/>
          <p:cNvSpPr txBox="1"/>
          <p:nvPr/>
        </p:nvSpPr>
        <p:spPr>
          <a:xfrm>
            <a:off x="7655816" y="6629400"/>
            <a:ext cx="1702596" cy="215444"/>
          </a:xfrm>
          <a:prstGeom prst="rect">
            <a:avLst/>
          </a:prstGeom>
          <a:noFill/>
        </p:spPr>
        <p:txBody>
          <a:bodyPr wrap="square" rtlCol="0">
            <a:spAutoFit/>
          </a:bodyPr>
          <a:lstStyle/>
          <a:p>
            <a:r>
              <a:rPr lang="en-US" sz="800" dirty="0">
                <a:latin typeface="Calibri" panose="020F0502020204030204" pitchFamily="34" charset="0"/>
              </a:rPr>
              <a:t>Photo courtesy of maxpixel.net</a:t>
            </a:r>
          </a:p>
        </p:txBody>
      </p:sp>
      <p:sp>
        <p:nvSpPr>
          <p:cNvPr id="24" name="TextBox 23"/>
          <p:cNvSpPr txBox="1"/>
          <p:nvPr/>
        </p:nvSpPr>
        <p:spPr>
          <a:xfrm>
            <a:off x="609600" y="457200"/>
            <a:ext cx="5257800" cy="707886"/>
          </a:xfrm>
          <a:prstGeom prst="rect">
            <a:avLst/>
          </a:prstGeom>
          <a:noFill/>
        </p:spPr>
        <p:txBody>
          <a:bodyPr wrap="square" rtlCol="0">
            <a:spAutoFit/>
          </a:bodyPr>
          <a:lstStyle/>
          <a:p>
            <a:r>
              <a:rPr lang="en-US" sz="4000" dirty="0">
                <a:solidFill>
                  <a:schemeClr val="tx2"/>
                </a:solidFill>
                <a:latin typeface="Calibri" pitchFamily="34" charset="0"/>
              </a:rPr>
              <a:t>Ladybugs: A Closer Look</a:t>
            </a:r>
          </a:p>
        </p:txBody>
      </p:sp>
    </p:spTree>
    <p:extLst>
      <p:ext uri="{BB962C8B-B14F-4D97-AF65-F5344CB8AC3E}">
        <p14:creationId xmlns:p14="http://schemas.microsoft.com/office/powerpoint/2010/main" val="224436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12" grpId="0" animBg="1"/>
      <p:bldP spid="15" grpId="0" animBg="1"/>
      <p:bldP spid="17" grpId="0"/>
      <p:bldP spid="19" grpId="0" animBg="1"/>
      <p:bldP spid="20" grpId="0" animBg="1"/>
      <p:bldP spid="21" grpId="0" animBg="1"/>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1591AA9-641E-4112-BAC4-385A70FC58C8}"/>
              </a:ext>
            </a:extLst>
          </p:cNvPr>
          <p:cNvPicPr/>
          <p:nvPr/>
        </p:nvPicPr>
        <p:blipFill>
          <a:blip r:embed="rId3" cstate="print"/>
          <a:stretch>
            <a:fillRect/>
          </a:stretch>
        </p:blipFill>
        <p:spPr>
          <a:xfrm>
            <a:off x="304800" y="1572099"/>
            <a:ext cx="4191000" cy="3143250"/>
          </a:xfrm>
          <a:prstGeom prst="rect">
            <a:avLst/>
          </a:prstGeom>
          <a:ln>
            <a:solidFill>
              <a:schemeClr val="accent1"/>
            </a:solidFill>
          </a:ln>
        </p:spPr>
      </p:pic>
      <p:sp>
        <p:nvSpPr>
          <p:cNvPr id="19" name="Title 1">
            <a:extLst>
              <a:ext uri="{FF2B5EF4-FFF2-40B4-BE49-F238E27FC236}">
                <a16:creationId xmlns:a16="http://schemas.microsoft.com/office/drawing/2014/main" id="{E63A51BA-B2A0-4858-ACDD-D76910FA2D90}"/>
              </a:ext>
            </a:extLst>
          </p:cNvPr>
          <p:cNvSpPr>
            <a:spLocks noGrp="1"/>
          </p:cNvSpPr>
          <p:nvPr>
            <p:ph type="title"/>
          </p:nvPr>
        </p:nvSpPr>
        <p:spPr>
          <a:xfrm>
            <a:off x="381000" y="457200"/>
            <a:ext cx="8229600" cy="990600"/>
          </a:xfrm>
        </p:spPr>
        <p:txBody>
          <a:bodyPr>
            <a:normAutofit/>
          </a:bodyPr>
          <a:lstStyle/>
          <a:p>
            <a:r>
              <a:rPr lang="en-US" dirty="0"/>
              <a:t>Cellular Respiration in Plants and Animals</a:t>
            </a:r>
          </a:p>
        </p:txBody>
      </p:sp>
      <p:sp>
        <p:nvSpPr>
          <p:cNvPr id="20" name="TextBox 19">
            <a:extLst>
              <a:ext uri="{FF2B5EF4-FFF2-40B4-BE49-F238E27FC236}">
                <a16:creationId xmlns:a16="http://schemas.microsoft.com/office/drawing/2014/main" id="{F1A8F7E7-80C3-4DA0-9608-F288AFA04434}"/>
              </a:ext>
            </a:extLst>
          </p:cNvPr>
          <p:cNvSpPr txBox="1"/>
          <p:nvPr/>
        </p:nvSpPr>
        <p:spPr>
          <a:xfrm>
            <a:off x="7391400" y="6101644"/>
            <a:ext cx="1371600" cy="33855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Nancy Buckley </a:t>
            </a:r>
          </a:p>
          <a:p>
            <a:endParaRPr lang="en-US" sz="800" dirty="0"/>
          </a:p>
        </p:txBody>
      </p:sp>
      <p:pic>
        <p:nvPicPr>
          <p:cNvPr id="21" name="Picture 20">
            <a:extLst>
              <a:ext uri="{FF2B5EF4-FFF2-40B4-BE49-F238E27FC236}">
                <a16:creationId xmlns:a16="http://schemas.microsoft.com/office/drawing/2014/main" id="{56AD076C-75DE-4125-8802-73A08CB0669A}"/>
              </a:ext>
            </a:extLst>
          </p:cNvPr>
          <p:cNvPicPr/>
          <p:nvPr/>
        </p:nvPicPr>
        <p:blipFill>
          <a:blip r:embed="rId4" cstate="print"/>
          <a:stretch>
            <a:fillRect/>
          </a:stretch>
        </p:blipFill>
        <p:spPr>
          <a:xfrm>
            <a:off x="4648200" y="2946522"/>
            <a:ext cx="4191496" cy="3143250"/>
          </a:xfrm>
          <a:prstGeom prst="rect">
            <a:avLst/>
          </a:prstGeom>
          <a:ln>
            <a:solidFill>
              <a:schemeClr val="bg1">
                <a:lumMod val="75000"/>
              </a:schemeClr>
            </a:solidFill>
          </a:ln>
        </p:spPr>
      </p:pic>
    </p:spTree>
    <p:extLst>
      <p:ext uri="{BB962C8B-B14F-4D97-AF65-F5344CB8AC3E}">
        <p14:creationId xmlns:p14="http://schemas.microsoft.com/office/powerpoint/2010/main" val="1054426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07B61FE-FD88-48D3-A46A-505939831883}"/>
              </a:ext>
            </a:extLst>
          </p:cNvPr>
          <p:cNvSpPr>
            <a:spLocks noGrp="1"/>
          </p:cNvSpPr>
          <p:nvPr>
            <p:ph type="title"/>
          </p:nvPr>
        </p:nvSpPr>
        <p:spPr>
          <a:xfrm>
            <a:off x="228600" y="381000"/>
            <a:ext cx="8686800" cy="545068"/>
          </a:xfrm>
        </p:spPr>
        <p:txBody>
          <a:bodyPr>
            <a:noAutofit/>
          </a:bodyPr>
          <a:lstStyle/>
          <a:p>
            <a:pPr algn="ctr"/>
            <a:r>
              <a:rPr lang="en-US" sz="3200" dirty="0"/>
              <a:t>Cellular Respiration Occurs in Animal and Plants Cells</a:t>
            </a:r>
          </a:p>
        </p:txBody>
      </p:sp>
      <p:sp>
        <p:nvSpPr>
          <p:cNvPr id="9" name="TextBox 8">
            <a:extLst>
              <a:ext uri="{FF2B5EF4-FFF2-40B4-BE49-F238E27FC236}">
                <a16:creationId xmlns:a16="http://schemas.microsoft.com/office/drawing/2014/main" id="{43ED12A9-9CC5-46D1-A122-6529CC29B9D3}"/>
              </a:ext>
            </a:extLst>
          </p:cNvPr>
          <p:cNvSpPr txBox="1"/>
          <p:nvPr/>
        </p:nvSpPr>
        <p:spPr>
          <a:xfrm>
            <a:off x="-32373" y="1246345"/>
            <a:ext cx="1313180" cy="369332"/>
          </a:xfrm>
          <a:prstGeom prst="rect">
            <a:avLst/>
          </a:prstGeom>
          <a:noFill/>
        </p:spPr>
        <p:txBody>
          <a:bodyPr wrap="none" rtlCol="0">
            <a:spAutoFit/>
          </a:bodyPr>
          <a:lstStyle/>
          <a:p>
            <a:r>
              <a:rPr lang="en-US" b="1" dirty="0">
                <a:solidFill>
                  <a:srgbClr val="0070C0"/>
                </a:solidFill>
              </a:rPr>
              <a:t>GLUCOSE</a:t>
            </a:r>
          </a:p>
        </p:txBody>
      </p:sp>
      <p:sp>
        <p:nvSpPr>
          <p:cNvPr id="10" name="Down Arrow 5">
            <a:extLst>
              <a:ext uri="{FF2B5EF4-FFF2-40B4-BE49-F238E27FC236}">
                <a16:creationId xmlns:a16="http://schemas.microsoft.com/office/drawing/2014/main" id="{D8055C53-982C-40EE-B630-B4C10D52C1EB}"/>
              </a:ext>
            </a:extLst>
          </p:cNvPr>
          <p:cNvSpPr/>
          <p:nvPr/>
        </p:nvSpPr>
        <p:spPr>
          <a:xfrm rot="18613394">
            <a:off x="1569863" y="994411"/>
            <a:ext cx="182127" cy="1283679"/>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2F144979-A0A1-4C43-BB4D-343193213C9F}"/>
              </a:ext>
            </a:extLst>
          </p:cNvPr>
          <p:cNvSpPr/>
          <p:nvPr/>
        </p:nvSpPr>
        <p:spPr>
          <a:xfrm rot="15670967">
            <a:off x="1067356" y="66410"/>
            <a:ext cx="7037896" cy="9058048"/>
          </a:xfrm>
          <a:prstGeom prst="arc">
            <a:avLst>
              <a:gd name="adj1" fmla="val 15955890"/>
              <a:gd name="adj2" fmla="val 67975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505AF9E4-D098-4FBD-9EFF-542D2A417685}"/>
              </a:ext>
            </a:extLst>
          </p:cNvPr>
          <p:cNvSpPr txBox="1"/>
          <p:nvPr/>
        </p:nvSpPr>
        <p:spPr>
          <a:xfrm>
            <a:off x="1905000" y="1981200"/>
            <a:ext cx="1313180" cy="369332"/>
          </a:xfrm>
          <a:prstGeom prst="rect">
            <a:avLst/>
          </a:prstGeom>
          <a:noFill/>
        </p:spPr>
        <p:txBody>
          <a:bodyPr wrap="none" rtlCol="0">
            <a:spAutoFit/>
          </a:bodyPr>
          <a:lstStyle/>
          <a:p>
            <a:r>
              <a:rPr lang="en-US" b="1" dirty="0">
                <a:solidFill>
                  <a:srgbClr val="0070C0"/>
                </a:solidFill>
              </a:rPr>
              <a:t>GLUCOSE</a:t>
            </a:r>
          </a:p>
        </p:txBody>
      </p:sp>
      <p:sp>
        <p:nvSpPr>
          <p:cNvPr id="13" name="Rounded Rectangle 8">
            <a:extLst>
              <a:ext uri="{FF2B5EF4-FFF2-40B4-BE49-F238E27FC236}">
                <a16:creationId xmlns:a16="http://schemas.microsoft.com/office/drawing/2014/main" id="{8C218EAB-3686-477B-B7FD-ACF112E06FBE}"/>
              </a:ext>
            </a:extLst>
          </p:cNvPr>
          <p:cNvSpPr/>
          <p:nvPr/>
        </p:nvSpPr>
        <p:spPr>
          <a:xfrm>
            <a:off x="1546464" y="3048000"/>
            <a:ext cx="1730136" cy="7620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9">
            <a:extLst>
              <a:ext uri="{FF2B5EF4-FFF2-40B4-BE49-F238E27FC236}">
                <a16:creationId xmlns:a16="http://schemas.microsoft.com/office/drawing/2014/main" id="{E4003FCF-4C7E-4040-BC69-31399F00448F}"/>
              </a:ext>
            </a:extLst>
          </p:cNvPr>
          <p:cNvSpPr/>
          <p:nvPr/>
        </p:nvSpPr>
        <p:spPr>
          <a:xfrm>
            <a:off x="2209800" y="2286000"/>
            <a:ext cx="354132" cy="673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198C725-1CA4-4B16-AF63-D15A7025212C}"/>
              </a:ext>
            </a:extLst>
          </p:cNvPr>
          <p:cNvSpPr txBox="1"/>
          <p:nvPr/>
        </p:nvSpPr>
        <p:spPr>
          <a:xfrm>
            <a:off x="1676400" y="3276600"/>
            <a:ext cx="1246303" cy="369332"/>
          </a:xfrm>
          <a:prstGeom prst="rect">
            <a:avLst/>
          </a:prstGeom>
          <a:noFill/>
        </p:spPr>
        <p:txBody>
          <a:bodyPr wrap="none" rtlCol="0">
            <a:spAutoFit/>
          </a:bodyPr>
          <a:lstStyle/>
          <a:p>
            <a:r>
              <a:rPr lang="en-US" dirty="0"/>
              <a:t>GLYCOLYSIS</a:t>
            </a:r>
          </a:p>
        </p:txBody>
      </p:sp>
      <p:sp>
        <p:nvSpPr>
          <p:cNvPr id="16" name="Right Arrow 11">
            <a:extLst>
              <a:ext uri="{FF2B5EF4-FFF2-40B4-BE49-F238E27FC236}">
                <a16:creationId xmlns:a16="http://schemas.microsoft.com/office/drawing/2014/main" id="{00DB5F64-5AF6-4F3F-BDC5-CF9919AD9235}"/>
              </a:ext>
            </a:extLst>
          </p:cNvPr>
          <p:cNvSpPr/>
          <p:nvPr/>
        </p:nvSpPr>
        <p:spPr>
          <a:xfrm>
            <a:off x="3429000" y="3200400"/>
            <a:ext cx="381000" cy="26086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EC991A7C-3010-4D51-BB0B-BC959E2EAB0F}"/>
              </a:ext>
            </a:extLst>
          </p:cNvPr>
          <p:cNvSpPr txBox="1"/>
          <p:nvPr/>
        </p:nvSpPr>
        <p:spPr>
          <a:xfrm>
            <a:off x="3810000" y="3124200"/>
            <a:ext cx="713272" cy="369332"/>
          </a:xfrm>
          <a:prstGeom prst="rect">
            <a:avLst/>
          </a:prstGeom>
          <a:noFill/>
        </p:spPr>
        <p:txBody>
          <a:bodyPr wrap="none" rtlCol="0">
            <a:spAutoFit/>
          </a:bodyPr>
          <a:lstStyle/>
          <a:p>
            <a:r>
              <a:rPr lang="en-US" b="1" dirty="0"/>
              <a:t>2 ATP</a:t>
            </a:r>
          </a:p>
        </p:txBody>
      </p:sp>
      <p:sp>
        <p:nvSpPr>
          <p:cNvPr id="18" name="Down Arrow 13">
            <a:extLst>
              <a:ext uri="{FF2B5EF4-FFF2-40B4-BE49-F238E27FC236}">
                <a16:creationId xmlns:a16="http://schemas.microsoft.com/office/drawing/2014/main" id="{F5C419B8-3501-4448-81A7-D57217FE1FA7}"/>
              </a:ext>
            </a:extLst>
          </p:cNvPr>
          <p:cNvSpPr/>
          <p:nvPr/>
        </p:nvSpPr>
        <p:spPr>
          <a:xfrm>
            <a:off x="2209800" y="3886200"/>
            <a:ext cx="354132" cy="673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E7F4CB5-D6B0-48B2-BA14-4D1CEDF63593}"/>
              </a:ext>
            </a:extLst>
          </p:cNvPr>
          <p:cNvSpPr txBox="1"/>
          <p:nvPr/>
        </p:nvSpPr>
        <p:spPr>
          <a:xfrm>
            <a:off x="1956881" y="4495800"/>
            <a:ext cx="938719" cy="307777"/>
          </a:xfrm>
          <a:prstGeom prst="rect">
            <a:avLst/>
          </a:prstGeom>
          <a:noFill/>
        </p:spPr>
        <p:txBody>
          <a:bodyPr wrap="none" rtlCol="0">
            <a:spAutoFit/>
          </a:bodyPr>
          <a:lstStyle/>
          <a:p>
            <a:r>
              <a:rPr lang="en-US" sz="1400" dirty="0"/>
              <a:t>PYRUVATE</a:t>
            </a:r>
          </a:p>
        </p:txBody>
      </p:sp>
      <p:sp>
        <p:nvSpPr>
          <p:cNvPr id="20" name="Arc 19">
            <a:extLst>
              <a:ext uri="{FF2B5EF4-FFF2-40B4-BE49-F238E27FC236}">
                <a16:creationId xmlns:a16="http://schemas.microsoft.com/office/drawing/2014/main" id="{7B9952BB-13FF-49A2-91CB-6CDBD3B08299}"/>
              </a:ext>
            </a:extLst>
          </p:cNvPr>
          <p:cNvSpPr/>
          <p:nvPr/>
        </p:nvSpPr>
        <p:spPr>
          <a:xfrm>
            <a:off x="3429000" y="4114800"/>
            <a:ext cx="4807349" cy="1588532"/>
          </a:xfrm>
          <a:prstGeom prst="arc">
            <a:avLst>
              <a:gd name="adj1" fmla="val 16200000"/>
              <a:gd name="adj2" fmla="val 15737511"/>
            </a:avLst>
          </a:prstGeom>
          <a:solidFill>
            <a:schemeClr val="accent3">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a:extLst>
              <a:ext uri="{FF2B5EF4-FFF2-40B4-BE49-F238E27FC236}">
                <a16:creationId xmlns:a16="http://schemas.microsoft.com/office/drawing/2014/main" id="{0820F168-74CC-4486-88EB-F1EA4EDFB7B0}"/>
              </a:ext>
            </a:extLst>
          </p:cNvPr>
          <p:cNvSpPr txBox="1"/>
          <p:nvPr/>
        </p:nvSpPr>
        <p:spPr>
          <a:xfrm>
            <a:off x="4876800" y="5715000"/>
            <a:ext cx="1460015" cy="369332"/>
          </a:xfrm>
          <a:prstGeom prst="rect">
            <a:avLst/>
          </a:prstGeom>
          <a:noFill/>
        </p:spPr>
        <p:txBody>
          <a:bodyPr wrap="none" rtlCol="0">
            <a:spAutoFit/>
          </a:bodyPr>
          <a:lstStyle/>
          <a:p>
            <a:r>
              <a:rPr lang="en-US" dirty="0"/>
              <a:t>Mitochondria</a:t>
            </a:r>
          </a:p>
        </p:txBody>
      </p:sp>
      <p:sp>
        <p:nvSpPr>
          <p:cNvPr id="22" name="TextBox 21">
            <a:extLst>
              <a:ext uri="{FF2B5EF4-FFF2-40B4-BE49-F238E27FC236}">
                <a16:creationId xmlns:a16="http://schemas.microsoft.com/office/drawing/2014/main" id="{9B15042F-3BCA-487C-9162-C70EE0907D81}"/>
              </a:ext>
            </a:extLst>
          </p:cNvPr>
          <p:cNvSpPr txBox="1"/>
          <p:nvPr/>
        </p:nvSpPr>
        <p:spPr>
          <a:xfrm>
            <a:off x="3657600" y="4572000"/>
            <a:ext cx="1140056" cy="738664"/>
          </a:xfrm>
          <a:prstGeom prst="rect">
            <a:avLst/>
          </a:prstGeom>
          <a:noFill/>
        </p:spPr>
        <p:txBody>
          <a:bodyPr wrap="none" rtlCol="0">
            <a:spAutoFit/>
          </a:bodyPr>
          <a:lstStyle/>
          <a:p>
            <a:r>
              <a:rPr lang="en-US" sz="1400" b="1" dirty="0">
                <a:solidFill>
                  <a:srgbClr val="0070C0"/>
                </a:solidFill>
              </a:rPr>
              <a:t>PYRUVATE</a:t>
            </a:r>
          </a:p>
          <a:p>
            <a:endParaRPr lang="en-US" sz="1400" dirty="0"/>
          </a:p>
          <a:p>
            <a:r>
              <a:rPr lang="en-US" sz="1400" b="1" dirty="0">
                <a:solidFill>
                  <a:srgbClr val="0070C0"/>
                </a:solidFill>
              </a:rPr>
              <a:t>Acetyl CoA</a:t>
            </a:r>
          </a:p>
        </p:txBody>
      </p:sp>
      <p:sp>
        <p:nvSpPr>
          <p:cNvPr id="23" name="Oval 22">
            <a:extLst>
              <a:ext uri="{FF2B5EF4-FFF2-40B4-BE49-F238E27FC236}">
                <a16:creationId xmlns:a16="http://schemas.microsoft.com/office/drawing/2014/main" id="{75447010-B5BB-4229-B22D-8F4193C5E432}"/>
              </a:ext>
            </a:extLst>
          </p:cNvPr>
          <p:cNvSpPr/>
          <p:nvPr/>
        </p:nvSpPr>
        <p:spPr>
          <a:xfrm>
            <a:off x="4876800" y="4519136"/>
            <a:ext cx="914400" cy="967264"/>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1">
            <a:extLst>
              <a:ext uri="{FF2B5EF4-FFF2-40B4-BE49-F238E27FC236}">
                <a16:creationId xmlns:a16="http://schemas.microsoft.com/office/drawing/2014/main" id="{0D86108A-642B-4640-A685-62FB83518B51}"/>
              </a:ext>
            </a:extLst>
          </p:cNvPr>
          <p:cNvSpPr/>
          <p:nvPr/>
        </p:nvSpPr>
        <p:spPr>
          <a:xfrm>
            <a:off x="4081677" y="4832866"/>
            <a:ext cx="62114" cy="2324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urved Up Arrow 26">
            <a:extLst>
              <a:ext uri="{FF2B5EF4-FFF2-40B4-BE49-F238E27FC236}">
                <a16:creationId xmlns:a16="http://schemas.microsoft.com/office/drawing/2014/main" id="{0C7154D9-212F-4099-9682-28EF7908F5ED}"/>
              </a:ext>
            </a:extLst>
          </p:cNvPr>
          <p:cNvSpPr/>
          <p:nvPr/>
        </p:nvSpPr>
        <p:spPr>
          <a:xfrm>
            <a:off x="4267200" y="5241027"/>
            <a:ext cx="675846" cy="24537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84308A7D-A427-4D1F-B723-C4A9F36F292C}"/>
              </a:ext>
            </a:extLst>
          </p:cNvPr>
          <p:cNvSpPr txBox="1"/>
          <p:nvPr/>
        </p:nvSpPr>
        <p:spPr>
          <a:xfrm>
            <a:off x="4953000" y="4724400"/>
            <a:ext cx="795411" cy="523220"/>
          </a:xfrm>
          <a:prstGeom prst="rect">
            <a:avLst/>
          </a:prstGeom>
          <a:noFill/>
        </p:spPr>
        <p:txBody>
          <a:bodyPr wrap="none" rtlCol="0">
            <a:spAutoFit/>
          </a:bodyPr>
          <a:lstStyle/>
          <a:p>
            <a:r>
              <a:rPr lang="en-US" sz="1400" dirty="0">
                <a:solidFill>
                  <a:schemeClr val="bg1"/>
                </a:solidFill>
              </a:rPr>
              <a:t>KREBS</a:t>
            </a:r>
          </a:p>
          <a:p>
            <a:r>
              <a:rPr lang="en-US" sz="1400" dirty="0">
                <a:solidFill>
                  <a:schemeClr val="bg1"/>
                </a:solidFill>
              </a:rPr>
              <a:t>CYCLE</a:t>
            </a:r>
          </a:p>
        </p:txBody>
      </p:sp>
      <p:sp>
        <p:nvSpPr>
          <p:cNvPr id="27" name="Right Arrow 15">
            <a:extLst>
              <a:ext uri="{FF2B5EF4-FFF2-40B4-BE49-F238E27FC236}">
                <a16:creationId xmlns:a16="http://schemas.microsoft.com/office/drawing/2014/main" id="{FBC65B8E-D491-4AB3-AAA6-2BBEABCB1A44}"/>
              </a:ext>
            </a:extLst>
          </p:cNvPr>
          <p:cNvSpPr/>
          <p:nvPr/>
        </p:nvSpPr>
        <p:spPr>
          <a:xfrm>
            <a:off x="3048000" y="4572000"/>
            <a:ext cx="62791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8">
            <a:extLst>
              <a:ext uri="{FF2B5EF4-FFF2-40B4-BE49-F238E27FC236}">
                <a16:creationId xmlns:a16="http://schemas.microsoft.com/office/drawing/2014/main" id="{E00FA61D-51E3-4922-AFE1-92B284723823}"/>
              </a:ext>
            </a:extLst>
          </p:cNvPr>
          <p:cNvSpPr/>
          <p:nvPr/>
        </p:nvSpPr>
        <p:spPr>
          <a:xfrm rot="16200000">
            <a:off x="5121533" y="4126468"/>
            <a:ext cx="381000" cy="26086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123A157B-9220-48B4-88F2-CE0526777835}"/>
              </a:ext>
            </a:extLst>
          </p:cNvPr>
          <p:cNvSpPr txBox="1"/>
          <p:nvPr/>
        </p:nvSpPr>
        <p:spPr>
          <a:xfrm>
            <a:off x="5029200" y="3669268"/>
            <a:ext cx="713272" cy="369332"/>
          </a:xfrm>
          <a:prstGeom prst="rect">
            <a:avLst/>
          </a:prstGeom>
          <a:noFill/>
        </p:spPr>
        <p:txBody>
          <a:bodyPr wrap="none" rtlCol="0">
            <a:spAutoFit/>
          </a:bodyPr>
          <a:lstStyle/>
          <a:p>
            <a:r>
              <a:rPr lang="en-US" b="1" dirty="0"/>
              <a:t>2 ATP</a:t>
            </a:r>
          </a:p>
        </p:txBody>
      </p:sp>
      <p:sp>
        <p:nvSpPr>
          <p:cNvPr id="30" name="Rectangle 29">
            <a:extLst>
              <a:ext uri="{FF2B5EF4-FFF2-40B4-BE49-F238E27FC236}">
                <a16:creationId xmlns:a16="http://schemas.microsoft.com/office/drawing/2014/main" id="{8F4FE52C-F4E9-4281-8239-D9089FA5907F}"/>
              </a:ext>
            </a:extLst>
          </p:cNvPr>
          <p:cNvSpPr/>
          <p:nvPr/>
        </p:nvSpPr>
        <p:spPr>
          <a:xfrm>
            <a:off x="6400801" y="5015923"/>
            <a:ext cx="1066800" cy="546677"/>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F8E695AF-F438-410A-B951-6F68A2BD8C28}"/>
              </a:ext>
            </a:extLst>
          </p:cNvPr>
          <p:cNvSpPr/>
          <p:nvPr/>
        </p:nvSpPr>
        <p:spPr>
          <a:xfrm>
            <a:off x="126096" y="5126134"/>
            <a:ext cx="1328669" cy="1259309"/>
          </a:xfrm>
          <a:prstGeom prst="ellipse">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Nucleus</a:t>
            </a:r>
          </a:p>
        </p:txBody>
      </p:sp>
      <p:sp>
        <p:nvSpPr>
          <p:cNvPr id="32" name="Right Arrow 33">
            <a:extLst>
              <a:ext uri="{FF2B5EF4-FFF2-40B4-BE49-F238E27FC236}">
                <a16:creationId xmlns:a16="http://schemas.microsoft.com/office/drawing/2014/main" id="{5C6D5287-8839-44C6-BC56-1F4403963B73}"/>
              </a:ext>
            </a:extLst>
          </p:cNvPr>
          <p:cNvSpPr/>
          <p:nvPr/>
        </p:nvSpPr>
        <p:spPr>
          <a:xfrm>
            <a:off x="5746993" y="5213866"/>
            <a:ext cx="577607" cy="196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21ED52E2-ED5B-424B-B6F6-17FD7E9FE641}"/>
              </a:ext>
            </a:extLst>
          </p:cNvPr>
          <p:cNvCxnSpPr/>
          <p:nvPr/>
        </p:nvCxnSpPr>
        <p:spPr>
          <a:xfrm flipV="1">
            <a:off x="5672325" y="3962400"/>
            <a:ext cx="315482"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8BD3A29-61F4-41D9-B61E-A5DEDF72E83E}"/>
              </a:ext>
            </a:extLst>
          </p:cNvPr>
          <p:cNvSpPr txBox="1"/>
          <p:nvPr/>
        </p:nvSpPr>
        <p:spPr>
          <a:xfrm>
            <a:off x="5867400" y="3581400"/>
            <a:ext cx="536878" cy="369332"/>
          </a:xfrm>
          <a:prstGeom prst="rect">
            <a:avLst/>
          </a:prstGeom>
          <a:noFill/>
          <a:ln>
            <a:solidFill>
              <a:schemeClr val="tx1"/>
            </a:solidFill>
          </a:ln>
        </p:spPr>
        <p:txBody>
          <a:bodyPr wrap="none" rtlCol="0">
            <a:spAutoFit/>
          </a:bodyPr>
          <a:lstStyle/>
          <a:p>
            <a:r>
              <a:rPr lang="en-US" b="1" dirty="0">
                <a:solidFill>
                  <a:srgbClr val="FF0000"/>
                </a:solidFill>
              </a:rPr>
              <a:t>CO</a:t>
            </a:r>
            <a:r>
              <a:rPr lang="en-US" b="1" baseline="-25000" dirty="0">
                <a:solidFill>
                  <a:srgbClr val="FF0000"/>
                </a:solidFill>
              </a:rPr>
              <a:t>2</a:t>
            </a:r>
          </a:p>
        </p:txBody>
      </p:sp>
      <p:cxnSp>
        <p:nvCxnSpPr>
          <p:cNvPr id="35" name="Straight Arrow Connector 34">
            <a:extLst>
              <a:ext uri="{FF2B5EF4-FFF2-40B4-BE49-F238E27FC236}">
                <a16:creationId xmlns:a16="http://schemas.microsoft.com/office/drawing/2014/main" id="{B52865CB-94EE-40FD-8EA7-9DE2336766AD}"/>
              </a:ext>
            </a:extLst>
          </p:cNvPr>
          <p:cNvCxnSpPr/>
          <p:nvPr/>
        </p:nvCxnSpPr>
        <p:spPr>
          <a:xfrm flipV="1">
            <a:off x="6841691" y="5562600"/>
            <a:ext cx="0" cy="545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4E4525A-6865-4CBD-A082-A66A2969B230}"/>
              </a:ext>
            </a:extLst>
          </p:cNvPr>
          <p:cNvCxnSpPr/>
          <p:nvPr/>
        </p:nvCxnSpPr>
        <p:spPr>
          <a:xfrm flipV="1">
            <a:off x="6920520" y="3950732"/>
            <a:ext cx="13681" cy="9583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DBCCE3F-E832-4104-A2FD-26DB084C58D8}"/>
              </a:ext>
            </a:extLst>
          </p:cNvPr>
          <p:cNvSpPr txBox="1"/>
          <p:nvPr/>
        </p:nvSpPr>
        <p:spPr>
          <a:xfrm>
            <a:off x="6705600" y="3581400"/>
            <a:ext cx="615874" cy="369332"/>
          </a:xfrm>
          <a:prstGeom prst="rect">
            <a:avLst/>
          </a:prstGeom>
          <a:noFill/>
          <a:ln>
            <a:noFill/>
          </a:ln>
        </p:spPr>
        <p:txBody>
          <a:bodyPr wrap="none" rtlCol="0">
            <a:spAutoFit/>
          </a:bodyPr>
          <a:lstStyle/>
          <a:p>
            <a:r>
              <a:rPr lang="en-US" b="1" dirty="0">
                <a:solidFill>
                  <a:srgbClr val="FF0000"/>
                </a:solidFill>
              </a:rPr>
              <a:t>H</a:t>
            </a:r>
            <a:r>
              <a:rPr lang="en-US" b="1" baseline="-25000" dirty="0">
                <a:solidFill>
                  <a:srgbClr val="FF0000"/>
                </a:solidFill>
              </a:rPr>
              <a:t>2</a:t>
            </a:r>
            <a:r>
              <a:rPr lang="en-US" b="1" dirty="0">
                <a:solidFill>
                  <a:srgbClr val="FF0000"/>
                </a:solidFill>
              </a:rPr>
              <a:t>O</a:t>
            </a:r>
          </a:p>
        </p:txBody>
      </p:sp>
      <p:sp>
        <p:nvSpPr>
          <p:cNvPr id="38" name="TextBox 37">
            <a:extLst>
              <a:ext uri="{FF2B5EF4-FFF2-40B4-BE49-F238E27FC236}">
                <a16:creationId xmlns:a16="http://schemas.microsoft.com/office/drawing/2014/main" id="{8FDC88C0-1478-4842-BFC6-E06E8AE66CB4}"/>
              </a:ext>
            </a:extLst>
          </p:cNvPr>
          <p:cNvSpPr txBox="1"/>
          <p:nvPr/>
        </p:nvSpPr>
        <p:spPr>
          <a:xfrm>
            <a:off x="6629400" y="6096000"/>
            <a:ext cx="449162" cy="369332"/>
          </a:xfrm>
          <a:prstGeom prst="rect">
            <a:avLst/>
          </a:prstGeom>
          <a:noFill/>
          <a:ln>
            <a:solidFill>
              <a:schemeClr val="tx1"/>
            </a:solidFill>
          </a:ln>
        </p:spPr>
        <p:txBody>
          <a:bodyPr wrap="none" rtlCol="0">
            <a:spAutoFit/>
          </a:bodyPr>
          <a:lstStyle/>
          <a:p>
            <a:r>
              <a:rPr lang="en-US" b="1" dirty="0">
                <a:solidFill>
                  <a:srgbClr val="0070C0"/>
                </a:solidFill>
              </a:rPr>
              <a:t>O</a:t>
            </a:r>
            <a:r>
              <a:rPr lang="en-US" b="1" baseline="-25000" dirty="0">
                <a:solidFill>
                  <a:srgbClr val="0070C0"/>
                </a:solidFill>
              </a:rPr>
              <a:t>2</a:t>
            </a:r>
          </a:p>
        </p:txBody>
      </p:sp>
      <p:sp>
        <p:nvSpPr>
          <p:cNvPr id="39" name="TextBox 38">
            <a:extLst>
              <a:ext uri="{FF2B5EF4-FFF2-40B4-BE49-F238E27FC236}">
                <a16:creationId xmlns:a16="http://schemas.microsoft.com/office/drawing/2014/main" id="{EE9D26F2-30EA-489C-80D8-6B291DEDF3A2}"/>
              </a:ext>
            </a:extLst>
          </p:cNvPr>
          <p:cNvSpPr txBox="1"/>
          <p:nvPr/>
        </p:nvSpPr>
        <p:spPr>
          <a:xfrm>
            <a:off x="6324600" y="5029200"/>
            <a:ext cx="1213794" cy="523220"/>
          </a:xfrm>
          <a:prstGeom prst="rect">
            <a:avLst/>
          </a:prstGeom>
          <a:noFill/>
        </p:spPr>
        <p:txBody>
          <a:bodyPr wrap="square" rtlCol="0">
            <a:spAutoFit/>
          </a:bodyPr>
          <a:lstStyle/>
          <a:p>
            <a:r>
              <a:rPr lang="en-US" sz="1400" dirty="0">
                <a:solidFill>
                  <a:schemeClr val="bg1"/>
                </a:solidFill>
              </a:rPr>
              <a:t>OXYDATIVE</a:t>
            </a:r>
          </a:p>
          <a:p>
            <a:r>
              <a:rPr lang="en-US" sz="1400" dirty="0">
                <a:solidFill>
                  <a:schemeClr val="bg1"/>
                </a:solidFill>
              </a:rPr>
              <a:t>PHOSPHOR</a:t>
            </a:r>
          </a:p>
        </p:txBody>
      </p:sp>
      <p:sp>
        <p:nvSpPr>
          <p:cNvPr id="40" name="Right Arrow 46">
            <a:extLst>
              <a:ext uri="{FF2B5EF4-FFF2-40B4-BE49-F238E27FC236}">
                <a16:creationId xmlns:a16="http://schemas.microsoft.com/office/drawing/2014/main" id="{47FEABC0-08B7-4188-9CC6-B415611EE8C0}"/>
              </a:ext>
            </a:extLst>
          </p:cNvPr>
          <p:cNvSpPr/>
          <p:nvPr/>
        </p:nvSpPr>
        <p:spPr>
          <a:xfrm rot="21397335">
            <a:off x="7612091" y="5196871"/>
            <a:ext cx="503104" cy="25366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a:extLst>
              <a:ext uri="{FF2B5EF4-FFF2-40B4-BE49-F238E27FC236}">
                <a16:creationId xmlns:a16="http://schemas.microsoft.com/office/drawing/2014/main" id="{4724EA9E-EFB7-4A09-B021-806F6A4DA597}"/>
              </a:ext>
            </a:extLst>
          </p:cNvPr>
          <p:cNvSpPr txBox="1"/>
          <p:nvPr/>
        </p:nvSpPr>
        <p:spPr>
          <a:xfrm>
            <a:off x="8153400" y="5126134"/>
            <a:ext cx="941220" cy="369332"/>
          </a:xfrm>
          <a:prstGeom prst="rect">
            <a:avLst/>
          </a:prstGeom>
          <a:noFill/>
        </p:spPr>
        <p:txBody>
          <a:bodyPr wrap="none" rtlCol="0">
            <a:spAutoFit/>
          </a:bodyPr>
          <a:lstStyle/>
          <a:p>
            <a:r>
              <a:rPr lang="en-US" b="1" dirty="0">
                <a:solidFill>
                  <a:srgbClr val="FF0000"/>
                </a:solidFill>
              </a:rPr>
              <a:t>28 ATP</a:t>
            </a:r>
          </a:p>
        </p:txBody>
      </p:sp>
      <p:sp>
        <p:nvSpPr>
          <p:cNvPr id="42" name="TextBox 41">
            <a:extLst>
              <a:ext uri="{FF2B5EF4-FFF2-40B4-BE49-F238E27FC236}">
                <a16:creationId xmlns:a16="http://schemas.microsoft.com/office/drawing/2014/main" id="{E35A0EC6-980C-4332-9C30-1B4F5F27EFDB}"/>
              </a:ext>
            </a:extLst>
          </p:cNvPr>
          <p:cNvSpPr txBox="1"/>
          <p:nvPr/>
        </p:nvSpPr>
        <p:spPr>
          <a:xfrm>
            <a:off x="146376" y="1017745"/>
            <a:ext cx="851515" cy="369332"/>
          </a:xfrm>
          <a:prstGeom prst="rect">
            <a:avLst/>
          </a:prstGeom>
          <a:noFill/>
        </p:spPr>
        <p:txBody>
          <a:bodyPr wrap="square" rtlCol="0">
            <a:spAutoFit/>
          </a:bodyPr>
          <a:lstStyle/>
          <a:p>
            <a:r>
              <a:rPr lang="en-US" b="1" dirty="0">
                <a:solidFill>
                  <a:srgbClr val="0070C0"/>
                </a:solidFill>
              </a:rPr>
              <a:t>FOOD</a:t>
            </a:r>
          </a:p>
        </p:txBody>
      </p:sp>
      <p:sp>
        <p:nvSpPr>
          <p:cNvPr id="43" name="TextBox 42">
            <a:extLst>
              <a:ext uri="{FF2B5EF4-FFF2-40B4-BE49-F238E27FC236}">
                <a16:creationId xmlns:a16="http://schemas.microsoft.com/office/drawing/2014/main" id="{88D8E3BE-F6DC-4CAF-A4EA-99C8E324B980}"/>
              </a:ext>
            </a:extLst>
          </p:cNvPr>
          <p:cNvSpPr txBox="1"/>
          <p:nvPr/>
        </p:nvSpPr>
        <p:spPr>
          <a:xfrm>
            <a:off x="7086600" y="2590800"/>
            <a:ext cx="1234633" cy="307777"/>
          </a:xfrm>
          <a:prstGeom prst="rect">
            <a:avLst/>
          </a:prstGeom>
          <a:noFill/>
        </p:spPr>
        <p:txBody>
          <a:bodyPr wrap="none" rtlCol="0">
            <a:spAutoFit/>
          </a:bodyPr>
          <a:lstStyle/>
          <a:p>
            <a:r>
              <a:rPr lang="en-US" sz="1400" b="1" dirty="0"/>
              <a:t>Inside the Cell</a:t>
            </a:r>
          </a:p>
        </p:txBody>
      </p:sp>
      <p:sp>
        <p:nvSpPr>
          <p:cNvPr id="44" name="Flowchart: Magnetic Disk 43">
            <a:extLst>
              <a:ext uri="{FF2B5EF4-FFF2-40B4-BE49-F238E27FC236}">
                <a16:creationId xmlns:a16="http://schemas.microsoft.com/office/drawing/2014/main" id="{06AAD0C5-B511-4939-96E0-1FF1EDCB493D}"/>
              </a:ext>
            </a:extLst>
          </p:cNvPr>
          <p:cNvSpPr/>
          <p:nvPr/>
        </p:nvSpPr>
        <p:spPr>
          <a:xfrm rot="19191946">
            <a:off x="1437130" y="1310970"/>
            <a:ext cx="435860" cy="644254"/>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0F74152-2EC0-45DF-9942-8DA8E5B3826F}"/>
              </a:ext>
            </a:extLst>
          </p:cNvPr>
          <p:cNvSpPr/>
          <p:nvPr/>
        </p:nvSpPr>
        <p:spPr>
          <a:xfrm>
            <a:off x="7391400" y="6324600"/>
            <a:ext cx="1313180" cy="215444"/>
          </a:xfrm>
          <a:prstGeom prst="rect">
            <a:avLst/>
          </a:prstGeom>
        </p:spPr>
        <p:txBody>
          <a:bodyPr wrap="none">
            <a:spAutoFit/>
          </a:bodyPr>
          <a:lstStyle/>
          <a:p>
            <a:r>
              <a:rPr lang="en-US" sz="800" dirty="0">
                <a:latin typeface="Calibri" panose="020F0502020204030204" pitchFamily="34" charset="0"/>
                <a:cs typeface="Calibri" panose="020F0502020204030204" pitchFamily="34" charset="0"/>
              </a:rPr>
              <a:t>Courtesy of Nancy Buckley </a:t>
            </a:r>
          </a:p>
        </p:txBody>
      </p:sp>
      <p:sp>
        <p:nvSpPr>
          <p:cNvPr id="46" name="Callout: Line 45">
            <a:extLst>
              <a:ext uri="{FF2B5EF4-FFF2-40B4-BE49-F238E27FC236}">
                <a16:creationId xmlns:a16="http://schemas.microsoft.com/office/drawing/2014/main" id="{E44C3D0B-F048-49DF-AC28-14AE01FF7B87}"/>
              </a:ext>
            </a:extLst>
          </p:cNvPr>
          <p:cNvSpPr/>
          <p:nvPr/>
        </p:nvSpPr>
        <p:spPr>
          <a:xfrm>
            <a:off x="2561590" y="1052296"/>
            <a:ext cx="5043465" cy="318895"/>
          </a:xfrm>
          <a:prstGeom prst="borderCallout1">
            <a:avLst>
              <a:gd name="adj1" fmla="val 47070"/>
              <a:gd name="adj2" fmla="val -3409"/>
              <a:gd name="adj3" fmla="val 48780"/>
              <a:gd name="adj4" fmla="val -161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 animal cells, from photosynthesis in plants</a:t>
            </a:r>
          </a:p>
        </p:txBody>
      </p:sp>
      <p:sp>
        <p:nvSpPr>
          <p:cNvPr id="47" name="Callout: Line 46">
            <a:extLst>
              <a:ext uri="{FF2B5EF4-FFF2-40B4-BE49-F238E27FC236}">
                <a16:creationId xmlns:a16="http://schemas.microsoft.com/office/drawing/2014/main" id="{E26CAC36-906F-479E-87CC-ACB07E681654}"/>
              </a:ext>
            </a:extLst>
          </p:cNvPr>
          <p:cNvSpPr/>
          <p:nvPr/>
        </p:nvSpPr>
        <p:spPr>
          <a:xfrm>
            <a:off x="3750445" y="1708791"/>
            <a:ext cx="3761274" cy="318895"/>
          </a:xfrm>
          <a:prstGeom prst="borderCallout1">
            <a:avLst>
              <a:gd name="adj1" fmla="val 47070"/>
              <a:gd name="adj2" fmla="val -3409"/>
              <a:gd name="adj3" fmla="val 133740"/>
              <a:gd name="adj4" fmla="val -130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In plant cells, from photosynthesis</a:t>
            </a:r>
          </a:p>
        </p:txBody>
      </p:sp>
      <p:sp>
        <p:nvSpPr>
          <p:cNvPr id="48" name="Left Brace 47">
            <a:extLst>
              <a:ext uri="{FF2B5EF4-FFF2-40B4-BE49-F238E27FC236}">
                <a16:creationId xmlns:a16="http://schemas.microsoft.com/office/drawing/2014/main" id="{55F71FDD-2741-4C36-B4DD-CEAA14DD58D9}"/>
              </a:ext>
            </a:extLst>
          </p:cNvPr>
          <p:cNvSpPr/>
          <p:nvPr/>
        </p:nvSpPr>
        <p:spPr>
          <a:xfrm>
            <a:off x="1244030" y="2918513"/>
            <a:ext cx="408472" cy="3535573"/>
          </a:xfrm>
          <a:prstGeom prst="leftBrace">
            <a:avLst/>
          </a:pr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noFill/>
            </a:endParaRPr>
          </a:p>
        </p:txBody>
      </p:sp>
      <p:sp>
        <p:nvSpPr>
          <p:cNvPr id="49" name="Rectangle 48">
            <a:extLst>
              <a:ext uri="{FF2B5EF4-FFF2-40B4-BE49-F238E27FC236}">
                <a16:creationId xmlns:a16="http://schemas.microsoft.com/office/drawing/2014/main" id="{045AE890-0774-45CD-AF4C-264C2B7BB25F}"/>
              </a:ext>
            </a:extLst>
          </p:cNvPr>
          <p:cNvSpPr/>
          <p:nvPr/>
        </p:nvSpPr>
        <p:spPr>
          <a:xfrm>
            <a:off x="151288" y="4394401"/>
            <a:ext cx="1049953" cy="6215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rPr>
              <a:t>Cellular</a:t>
            </a:r>
          </a:p>
          <a:p>
            <a:pPr algn="ctr"/>
            <a:r>
              <a:rPr lang="en-US" sz="1200" dirty="0">
                <a:solidFill>
                  <a:sysClr val="windowText" lastClr="000000"/>
                </a:solidFill>
              </a:rPr>
              <a:t>Respiration</a:t>
            </a:r>
          </a:p>
        </p:txBody>
      </p:sp>
    </p:spTree>
    <p:extLst>
      <p:ext uri="{BB962C8B-B14F-4D97-AF65-F5344CB8AC3E}">
        <p14:creationId xmlns:p14="http://schemas.microsoft.com/office/powerpoint/2010/main" val="80644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a:t>Trends in Reflections</a:t>
            </a:r>
          </a:p>
        </p:txBody>
      </p:sp>
      <p:graphicFrame>
        <p:nvGraphicFramePr>
          <p:cNvPr id="6" name="Content Placeholder 4"/>
          <p:cNvGraphicFramePr>
            <a:graphicFrameLocks/>
          </p:cNvGraphicFramePr>
          <p:nvPr>
            <p:extLst/>
          </p:nvPr>
        </p:nvGraphicFramePr>
        <p:xfrm>
          <a:off x="533400" y="1295400"/>
          <a:ext cx="8077200" cy="5029200"/>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456561">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772641">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790201">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790201">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02401">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790201">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72699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a:extLst>
              <a:ext uri="{FF2B5EF4-FFF2-40B4-BE49-F238E27FC236}">
                <a16:creationId xmlns:a16="http://schemas.microsoft.com/office/drawing/2014/main" id="{E3F1A0FC-30FD-43A9-B291-B277BED9FCFF}"/>
              </a:ext>
            </a:extLst>
          </p:cNvPr>
          <p:cNvSpPr>
            <a:spLocks noGrp="1"/>
          </p:cNvSpPr>
          <p:nvPr>
            <p:ph type="title"/>
          </p:nvPr>
        </p:nvSpPr>
        <p:spPr>
          <a:xfrm>
            <a:off x="609600" y="457200"/>
            <a:ext cx="8077200" cy="990600"/>
          </a:xfrm>
        </p:spPr>
        <p:txBody>
          <a:bodyPr>
            <a:normAutofit/>
          </a:bodyPr>
          <a:lstStyle/>
          <a:p>
            <a:r>
              <a:rPr lang="en-US" sz="3800" dirty="0"/>
              <a:t>Compare: Animal and Plant Cells</a:t>
            </a:r>
          </a:p>
        </p:txBody>
      </p:sp>
      <p:grpSp>
        <p:nvGrpSpPr>
          <p:cNvPr id="2" name="Group 10">
            <a:extLst>
              <a:ext uri="{FF2B5EF4-FFF2-40B4-BE49-F238E27FC236}">
                <a16:creationId xmlns:a16="http://schemas.microsoft.com/office/drawing/2014/main" id="{BFB48F9C-3B49-49DF-9BE6-7459A9651D97}"/>
              </a:ext>
            </a:extLst>
          </p:cNvPr>
          <p:cNvGrpSpPr/>
          <p:nvPr/>
        </p:nvGrpSpPr>
        <p:grpSpPr>
          <a:xfrm>
            <a:off x="4020008" y="2776362"/>
            <a:ext cx="5123992" cy="3269264"/>
            <a:chOff x="4020008" y="2776362"/>
            <a:chExt cx="5123992" cy="3269264"/>
          </a:xfrm>
        </p:grpSpPr>
        <p:pic>
          <p:nvPicPr>
            <p:cNvPr id="105" name="Content Placeholder 3">
              <a:extLst>
                <a:ext uri="{FF2B5EF4-FFF2-40B4-BE49-F238E27FC236}">
                  <a16:creationId xmlns:a16="http://schemas.microsoft.com/office/drawing/2014/main" id="{9A1CFC59-8060-4669-9C78-B7B1AD749D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20008" y="2836588"/>
              <a:ext cx="5123992" cy="320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TextBox 106">
              <a:extLst>
                <a:ext uri="{FF2B5EF4-FFF2-40B4-BE49-F238E27FC236}">
                  <a16:creationId xmlns:a16="http://schemas.microsoft.com/office/drawing/2014/main" id="{2330F43D-2CAC-47F8-989F-A3C9DBA51F5A}"/>
                </a:ext>
              </a:extLst>
            </p:cNvPr>
            <p:cNvSpPr txBox="1"/>
            <p:nvPr/>
          </p:nvSpPr>
          <p:spPr>
            <a:xfrm>
              <a:off x="7892441" y="3074871"/>
              <a:ext cx="1131518" cy="523220"/>
            </a:xfrm>
            <a:prstGeom prst="rect">
              <a:avLst/>
            </a:prstGeom>
            <a:solidFill>
              <a:schemeClr val="bg1"/>
            </a:solidFill>
          </p:spPr>
          <p:txBody>
            <a:bodyPr wrap="square" rtlCol="0">
              <a:spAutoFit/>
            </a:bodyPr>
            <a:lstStyle/>
            <a:p>
              <a:r>
                <a:rPr lang="en-US" sz="1400" b="1" dirty="0">
                  <a:solidFill>
                    <a:srgbClr val="FF0000"/>
                  </a:solidFill>
                </a:rPr>
                <a:t> </a:t>
              </a:r>
            </a:p>
            <a:p>
              <a:r>
                <a:rPr lang="en-US" sz="1400" b="1" dirty="0">
                  <a:solidFill>
                    <a:srgbClr val="FF0000"/>
                  </a:solidFill>
                </a:rPr>
                <a:t>   </a:t>
              </a:r>
            </a:p>
          </p:txBody>
        </p:sp>
        <p:sp>
          <p:nvSpPr>
            <p:cNvPr id="108" name="TextBox 107">
              <a:extLst>
                <a:ext uri="{FF2B5EF4-FFF2-40B4-BE49-F238E27FC236}">
                  <a16:creationId xmlns:a16="http://schemas.microsoft.com/office/drawing/2014/main" id="{3D75CAF4-EFE8-46C7-987E-F07CAB131312}"/>
                </a:ext>
              </a:extLst>
            </p:cNvPr>
            <p:cNvSpPr txBox="1"/>
            <p:nvPr/>
          </p:nvSpPr>
          <p:spPr>
            <a:xfrm>
              <a:off x="5825745" y="2776362"/>
              <a:ext cx="1752600" cy="369332"/>
            </a:xfrm>
            <a:prstGeom prst="rect">
              <a:avLst/>
            </a:prstGeom>
            <a:solidFill>
              <a:schemeClr val="bg1"/>
            </a:solidFill>
          </p:spPr>
          <p:txBody>
            <a:bodyPr wrap="square" rtlCol="0">
              <a:spAutoFit/>
            </a:bodyPr>
            <a:lstStyle/>
            <a:p>
              <a:r>
                <a:rPr lang="en-US" dirty="0"/>
                <a:t>          </a:t>
              </a:r>
            </a:p>
          </p:txBody>
        </p:sp>
      </p:grpSp>
      <p:sp>
        <p:nvSpPr>
          <p:cNvPr id="109" name="TextBox 108">
            <a:extLst>
              <a:ext uri="{FF2B5EF4-FFF2-40B4-BE49-F238E27FC236}">
                <a16:creationId xmlns:a16="http://schemas.microsoft.com/office/drawing/2014/main" id="{D1FE2E24-F10F-4005-BB21-E0198420073F}"/>
              </a:ext>
            </a:extLst>
          </p:cNvPr>
          <p:cNvSpPr txBox="1"/>
          <p:nvPr/>
        </p:nvSpPr>
        <p:spPr>
          <a:xfrm>
            <a:off x="7772400" y="4648200"/>
            <a:ext cx="1371600" cy="430887"/>
          </a:xfrm>
          <a:prstGeom prst="rect">
            <a:avLst/>
          </a:prstGeom>
          <a:solidFill>
            <a:schemeClr val="bg1"/>
          </a:solidFill>
          <a:ln w="28575">
            <a:solidFill>
              <a:srgbClr val="00B050"/>
            </a:solidFill>
          </a:ln>
        </p:spPr>
        <p:txBody>
          <a:bodyPr wrap="square" rtlCol="0">
            <a:spAutoFit/>
          </a:bodyPr>
          <a:lstStyle/>
          <a:p>
            <a:r>
              <a:rPr lang="en-US" sz="2200" b="1" dirty="0">
                <a:solidFill>
                  <a:srgbClr val="00B050"/>
                </a:solidFill>
              </a:rPr>
              <a:t>Cell Wall</a:t>
            </a:r>
          </a:p>
        </p:txBody>
      </p:sp>
      <p:pic>
        <p:nvPicPr>
          <p:cNvPr id="110" name="Picture 2">
            <a:extLst>
              <a:ext uri="{FF2B5EF4-FFF2-40B4-BE49-F238E27FC236}">
                <a16:creationId xmlns:a16="http://schemas.microsoft.com/office/drawing/2014/main" id="{27B02544-5D70-4702-8AFC-F60ED5C80086}"/>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212033" y="2667000"/>
            <a:ext cx="3289354" cy="299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1" name="TextBox 110">
            <a:extLst>
              <a:ext uri="{FF2B5EF4-FFF2-40B4-BE49-F238E27FC236}">
                <a16:creationId xmlns:a16="http://schemas.microsoft.com/office/drawing/2014/main" id="{BA8E7AB4-6D6C-481F-B38A-3EDD9BBABBD7}"/>
              </a:ext>
            </a:extLst>
          </p:cNvPr>
          <p:cNvSpPr txBox="1"/>
          <p:nvPr/>
        </p:nvSpPr>
        <p:spPr>
          <a:xfrm>
            <a:off x="3418970" y="5486400"/>
            <a:ext cx="2105529" cy="461665"/>
          </a:xfrm>
          <a:prstGeom prst="rect">
            <a:avLst/>
          </a:prstGeom>
          <a:solidFill>
            <a:schemeClr val="bg1"/>
          </a:solidFill>
          <a:ln w="28575">
            <a:solidFill>
              <a:srgbClr val="FF0000"/>
            </a:solidFill>
          </a:ln>
        </p:spPr>
        <p:txBody>
          <a:bodyPr wrap="square" rtlCol="0">
            <a:spAutoFit/>
          </a:bodyPr>
          <a:lstStyle/>
          <a:p>
            <a:r>
              <a:rPr lang="en-US" sz="2400" b="1" dirty="0">
                <a:solidFill>
                  <a:srgbClr val="FF0000"/>
                </a:solidFill>
              </a:rPr>
              <a:t>Mitochondria</a:t>
            </a:r>
          </a:p>
        </p:txBody>
      </p:sp>
      <p:cxnSp>
        <p:nvCxnSpPr>
          <p:cNvPr id="112" name="Straight Arrow Connector 111">
            <a:extLst>
              <a:ext uri="{FF2B5EF4-FFF2-40B4-BE49-F238E27FC236}">
                <a16:creationId xmlns:a16="http://schemas.microsoft.com/office/drawing/2014/main" id="{75305D44-29B7-45F1-9DED-AF973DCA5AD5}"/>
              </a:ext>
            </a:extLst>
          </p:cNvPr>
          <p:cNvCxnSpPr>
            <a:cxnSpLocks/>
          </p:cNvCxnSpPr>
          <p:nvPr/>
        </p:nvCxnSpPr>
        <p:spPr>
          <a:xfrm flipV="1">
            <a:off x="5029200" y="4542710"/>
            <a:ext cx="685800" cy="79129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AF1B39BF-BC76-45C1-823C-BD522533AF5F}"/>
              </a:ext>
            </a:extLst>
          </p:cNvPr>
          <p:cNvCxnSpPr>
            <a:cxnSpLocks/>
          </p:cNvCxnSpPr>
          <p:nvPr/>
        </p:nvCxnSpPr>
        <p:spPr>
          <a:xfrm flipH="1" flipV="1">
            <a:off x="2057400" y="4763988"/>
            <a:ext cx="1524000" cy="5700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3F37498C-13E9-40A0-BA23-34DDF6FCA9C2}"/>
              </a:ext>
            </a:extLst>
          </p:cNvPr>
          <p:cNvSpPr txBox="1"/>
          <p:nvPr/>
        </p:nvSpPr>
        <p:spPr>
          <a:xfrm>
            <a:off x="3962401" y="1676400"/>
            <a:ext cx="1380686" cy="461665"/>
          </a:xfrm>
          <a:prstGeom prst="rect">
            <a:avLst/>
          </a:prstGeom>
          <a:solidFill>
            <a:schemeClr val="bg1"/>
          </a:solidFill>
          <a:ln w="28575">
            <a:solidFill>
              <a:srgbClr val="FF0000"/>
            </a:solidFill>
          </a:ln>
        </p:spPr>
        <p:txBody>
          <a:bodyPr wrap="square" rtlCol="0">
            <a:spAutoFit/>
          </a:bodyPr>
          <a:lstStyle/>
          <a:p>
            <a:r>
              <a:rPr lang="en-US" sz="2400" b="1" dirty="0">
                <a:solidFill>
                  <a:srgbClr val="FF0000"/>
                </a:solidFill>
              </a:rPr>
              <a:t>Nucleus</a:t>
            </a:r>
          </a:p>
        </p:txBody>
      </p:sp>
      <p:cxnSp>
        <p:nvCxnSpPr>
          <p:cNvPr id="115" name="Straight Arrow Connector 114">
            <a:extLst>
              <a:ext uri="{FF2B5EF4-FFF2-40B4-BE49-F238E27FC236}">
                <a16:creationId xmlns:a16="http://schemas.microsoft.com/office/drawing/2014/main" id="{7CD508A3-0C61-4FF0-85B3-7743DD4953C0}"/>
              </a:ext>
            </a:extLst>
          </p:cNvPr>
          <p:cNvCxnSpPr>
            <a:cxnSpLocks/>
          </p:cNvCxnSpPr>
          <p:nvPr/>
        </p:nvCxnSpPr>
        <p:spPr>
          <a:xfrm>
            <a:off x="5372100" y="2138065"/>
            <a:ext cx="1534827" cy="131859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E5C638D2-F5FC-448C-B553-94BDDA129A74}"/>
              </a:ext>
            </a:extLst>
          </p:cNvPr>
          <p:cNvCxnSpPr/>
          <p:nvPr/>
        </p:nvCxnSpPr>
        <p:spPr>
          <a:xfrm flipH="1">
            <a:off x="2057400" y="2138065"/>
            <a:ext cx="1905000" cy="146002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37184B54-A912-4BB3-8EA4-A51B0F256824}"/>
              </a:ext>
            </a:extLst>
          </p:cNvPr>
          <p:cNvSpPr txBox="1"/>
          <p:nvPr/>
        </p:nvSpPr>
        <p:spPr>
          <a:xfrm>
            <a:off x="3619501" y="2743200"/>
            <a:ext cx="2427471" cy="461665"/>
          </a:xfrm>
          <a:prstGeom prst="rect">
            <a:avLst/>
          </a:prstGeom>
          <a:solidFill>
            <a:schemeClr val="bg1"/>
          </a:solidFill>
          <a:ln w="28575">
            <a:solidFill>
              <a:srgbClr val="FF0000"/>
            </a:solidFill>
          </a:ln>
        </p:spPr>
        <p:txBody>
          <a:bodyPr wrap="square" rtlCol="0">
            <a:spAutoFit/>
          </a:bodyPr>
          <a:lstStyle/>
          <a:p>
            <a:r>
              <a:rPr lang="en-US" sz="2400" b="1" dirty="0">
                <a:solidFill>
                  <a:srgbClr val="FF0000"/>
                </a:solidFill>
              </a:rPr>
              <a:t>Cell Membrane</a:t>
            </a:r>
          </a:p>
        </p:txBody>
      </p:sp>
      <p:cxnSp>
        <p:nvCxnSpPr>
          <p:cNvPr id="118" name="Straight Arrow Connector 117">
            <a:extLst>
              <a:ext uri="{FF2B5EF4-FFF2-40B4-BE49-F238E27FC236}">
                <a16:creationId xmlns:a16="http://schemas.microsoft.com/office/drawing/2014/main" id="{B234050D-5D19-4684-AB18-EE65AA05D466}"/>
              </a:ext>
            </a:extLst>
          </p:cNvPr>
          <p:cNvCxnSpPr/>
          <p:nvPr/>
        </p:nvCxnSpPr>
        <p:spPr>
          <a:xfrm>
            <a:off x="5372100" y="3306594"/>
            <a:ext cx="0" cy="76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BE41E454-82A0-451C-8940-17D9B4D52C3C}"/>
              </a:ext>
            </a:extLst>
          </p:cNvPr>
          <p:cNvCxnSpPr>
            <a:cxnSpLocks/>
          </p:cNvCxnSpPr>
          <p:nvPr/>
        </p:nvCxnSpPr>
        <p:spPr>
          <a:xfrm flipH="1">
            <a:off x="3004160" y="3248055"/>
            <a:ext cx="1110640" cy="66327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FEA9D98A-C315-4BB5-9B05-0BB52E8BD85B}"/>
              </a:ext>
            </a:extLst>
          </p:cNvPr>
          <p:cNvCxnSpPr/>
          <p:nvPr/>
        </p:nvCxnSpPr>
        <p:spPr>
          <a:xfrm>
            <a:off x="5085134" y="4343400"/>
            <a:ext cx="457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C04E18F4-8BCA-4633-AF34-5C48746B9EF1}"/>
              </a:ext>
            </a:extLst>
          </p:cNvPr>
          <p:cNvCxnSpPr/>
          <p:nvPr/>
        </p:nvCxnSpPr>
        <p:spPr>
          <a:xfrm flipH="1">
            <a:off x="7391400" y="4884720"/>
            <a:ext cx="37389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3CFBAC02-E5FE-43A3-AEED-CF80567B1EA0}"/>
              </a:ext>
            </a:extLst>
          </p:cNvPr>
          <p:cNvSpPr txBox="1"/>
          <p:nvPr/>
        </p:nvSpPr>
        <p:spPr>
          <a:xfrm>
            <a:off x="3303479" y="4131164"/>
            <a:ext cx="1781655" cy="430887"/>
          </a:xfrm>
          <a:prstGeom prst="rect">
            <a:avLst/>
          </a:prstGeom>
          <a:solidFill>
            <a:schemeClr val="bg1"/>
          </a:solidFill>
          <a:ln w="38100">
            <a:solidFill>
              <a:srgbClr val="00B050"/>
            </a:solidFill>
          </a:ln>
        </p:spPr>
        <p:txBody>
          <a:bodyPr wrap="square" rtlCol="0">
            <a:spAutoFit/>
          </a:bodyPr>
          <a:lstStyle/>
          <a:p>
            <a:r>
              <a:rPr lang="en-US" sz="2200" b="1" dirty="0">
                <a:solidFill>
                  <a:srgbClr val="00B050"/>
                </a:solidFill>
              </a:rPr>
              <a:t>Chloroplast</a:t>
            </a:r>
          </a:p>
        </p:txBody>
      </p:sp>
      <p:sp>
        <p:nvSpPr>
          <p:cNvPr id="122" name="TextBox 121">
            <a:extLst>
              <a:ext uri="{FF2B5EF4-FFF2-40B4-BE49-F238E27FC236}">
                <a16:creationId xmlns:a16="http://schemas.microsoft.com/office/drawing/2014/main" id="{A51BA452-463F-4805-ADCC-2740D001FAB0}"/>
              </a:ext>
            </a:extLst>
          </p:cNvPr>
          <p:cNvSpPr txBox="1"/>
          <p:nvPr/>
        </p:nvSpPr>
        <p:spPr>
          <a:xfrm>
            <a:off x="1905000" y="5577324"/>
            <a:ext cx="1233279"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Wikia.com</a:t>
            </a:r>
          </a:p>
        </p:txBody>
      </p:sp>
      <p:sp>
        <p:nvSpPr>
          <p:cNvPr id="123" name="TextBox 122">
            <a:extLst>
              <a:ext uri="{FF2B5EF4-FFF2-40B4-BE49-F238E27FC236}">
                <a16:creationId xmlns:a16="http://schemas.microsoft.com/office/drawing/2014/main" id="{809E73FC-C372-47AC-9D72-042794CAE5C9}"/>
              </a:ext>
            </a:extLst>
          </p:cNvPr>
          <p:cNvSpPr txBox="1"/>
          <p:nvPr/>
        </p:nvSpPr>
        <p:spPr>
          <a:xfrm>
            <a:off x="6508225" y="5577324"/>
            <a:ext cx="251413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Stock.Adobe.com</a:t>
            </a:r>
          </a:p>
        </p:txBody>
      </p:sp>
      <p:sp>
        <p:nvSpPr>
          <p:cNvPr id="23" name="TextBox 22"/>
          <p:cNvSpPr txBox="1"/>
          <p:nvPr/>
        </p:nvSpPr>
        <p:spPr>
          <a:xfrm>
            <a:off x="1066800" y="1676400"/>
            <a:ext cx="1600200" cy="400110"/>
          </a:xfrm>
          <a:prstGeom prst="rect">
            <a:avLst/>
          </a:prstGeom>
          <a:noFill/>
        </p:spPr>
        <p:txBody>
          <a:bodyPr wrap="square" rtlCol="0">
            <a:spAutoFit/>
          </a:bodyPr>
          <a:lstStyle/>
          <a:p>
            <a:r>
              <a:rPr lang="en-US" sz="2000" b="1" dirty="0"/>
              <a:t>Animal Cell</a:t>
            </a:r>
          </a:p>
        </p:txBody>
      </p:sp>
      <p:sp>
        <p:nvSpPr>
          <p:cNvPr id="24" name="TextBox 23"/>
          <p:cNvSpPr txBox="1"/>
          <p:nvPr/>
        </p:nvSpPr>
        <p:spPr>
          <a:xfrm>
            <a:off x="6553200" y="1676400"/>
            <a:ext cx="1676400" cy="400110"/>
          </a:xfrm>
          <a:prstGeom prst="rect">
            <a:avLst/>
          </a:prstGeom>
          <a:noFill/>
        </p:spPr>
        <p:txBody>
          <a:bodyPr wrap="square" rtlCol="0">
            <a:spAutoFit/>
          </a:bodyPr>
          <a:lstStyle/>
          <a:p>
            <a:r>
              <a:rPr lang="en-US" sz="2000" b="1" dirty="0"/>
              <a:t>Plant Cell</a:t>
            </a:r>
          </a:p>
        </p:txBody>
      </p:sp>
    </p:spTree>
    <p:extLst>
      <p:ext uri="{BB962C8B-B14F-4D97-AF65-F5344CB8AC3E}">
        <p14:creationId xmlns:p14="http://schemas.microsoft.com/office/powerpoint/2010/main" val="806387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dirty="0"/>
              <a:t>Let’s Compare Plants and Animals!</a:t>
            </a:r>
          </a:p>
        </p:txBody>
      </p:sp>
      <p:sp>
        <p:nvSpPr>
          <p:cNvPr id="3" name="Content Placeholder 2"/>
          <p:cNvSpPr>
            <a:spLocks noGrp="1"/>
          </p:cNvSpPr>
          <p:nvPr>
            <p:ph idx="1"/>
          </p:nvPr>
        </p:nvSpPr>
        <p:spPr>
          <a:xfrm>
            <a:off x="533400" y="1447800"/>
            <a:ext cx="8610600" cy="4876800"/>
          </a:xfrm>
        </p:spPr>
        <p:txBody>
          <a:bodyPr/>
          <a:lstStyle/>
          <a:p>
            <a:pPr marL="0" indent="0">
              <a:buNone/>
            </a:pPr>
            <a:r>
              <a:rPr lang="en-US" dirty="0"/>
              <a:t>Why do ladybugs and redwood trees </a:t>
            </a:r>
            <a:br>
              <a:rPr lang="en-US" dirty="0"/>
            </a:br>
            <a:r>
              <a:rPr lang="en-US" dirty="0"/>
              <a:t>need water? Highlight similarities</a:t>
            </a:r>
            <a:br>
              <a:rPr lang="en-US" dirty="0"/>
            </a:br>
            <a:r>
              <a:rPr lang="en-US" dirty="0"/>
              <a:t>and differences. </a:t>
            </a:r>
          </a:p>
          <a:p>
            <a:pPr marL="0" indent="0">
              <a:buNone/>
            </a:pPr>
            <a:r>
              <a:rPr lang="en-US" b="1" dirty="0"/>
              <a:t>Resources: </a:t>
            </a:r>
            <a:r>
              <a:rPr lang="en-US" dirty="0"/>
              <a:t>Your notes and section 4</a:t>
            </a:r>
            <a:br>
              <a:rPr lang="en-US" dirty="0"/>
            </a:br>
            <a:r>
              <a:rPr lang="en-US" dirty="0"/>
              <a:t>of the content background document.</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3" name="Picture 12">
            <a:extLst>
              <a:ext uri="{FF2B5EF4-FFF2-40B4-BE49-F238E27FC236}">
                <a16:creationId xmlns:a16="http://schemas.microsoft.com/office/drawing/2014/main" id="{BE171CF8-F0D8-43C8-BA62-1F6459F94C8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66800" y="3733800"/>
            <a:ext cx="3686175" cy="2562860"/>
          </a:xfrm>
          <a:prstGeom prst="rect">
            <a:avLst/>
          </a:prstGeom>
        </p:spPr>
      </p:pic>
      <p:pic>
        <p:nvPicPr>
          <p:cNvPr id="14" name="Picture 13">
            <a:extLst>
              <a:ext uri="{FF2B5EF4-FFF2-40B4-BE49-F238E27FC236}">
                <a16:creationId xmlns:a16="http://schemas.microsoft.com/office/drawing/2014/main" id="{5203E617-A113-4EBC-A008-1F93F268E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1524000"/>
            <a:ext cx="2692400" cy="4800600"/>
          </a:xfrm>
          <a:prstGeom prst="rect">
            <a:avLst/>
          </a:prstGeom>
        </p:spPr>
      </p:pic>
      <p:sp>
        <p:nvSpPr>
          <p:cNvPr id="15" name="TextBox 14">
            <a:extLst>
              <a:ext uri="{FF2B5EF4-FFF2-40B4-BE49-F238E27FC236}">
                <a16:creationId xmlns:a16="http://schemas.microsoft.com/office/drawing/2014/main" id="{AAC314BF-8FCF-4433-9FE0-970072B7F03E}"/>
              </a:ext>
            </a:extLst>
          </p:cNvPr>
          <p:cNvSpPr txBox="1"/>
          <p:nvPr/>
        </p:nvSpPr>
        <p:spPr>
          <a:xfrm>
            <a:off x="6172200" y="6324600"/>
            <a:ext cx="2514600" cy="215444"/>
          </a:xfrm>
          <a:prstGeom prst="rect">
            <a:avLst/>
          </a:prstGeom>
          <a:noFill/>
        </p:spPr>
        <p:txBody>
          <a:bodyPr wrap="square" rtlCol="0">
            <a:spAutoFit/>
          </a:bodyPr>
          <a:lstStyle/>
          <a:p>
            <a:r>
              <a:rPr lang="en-US" sz="800" dirty="0">
                <a:latin typeface="Calibri" panose="020F0502020204030204" pitchFamily="34" charset="0"/>
              </a:rPr>
              <a:t>Photograph by Allie Caulfield/Wikimedia Commons</a:t>
            </a:r>
          </a:p>
        </p:txBody>
      </p:sp>
      <p:sp>
        <p:nvSpPr>
          <p:cNvPr id="16" name="TextBox 15">
            <a:extLst>
              <a:ext uri="{FF2B5EF4-FFF2-40B4-BE49-F238E27FC236}">
                <a16:creationId xmlns:a16="http://schemas.microsoft.com/office/drawing/2014/main" id="{7091E08C-E6AE-4FE8-81B5-3A7B85002741}"/>
              </a:ext>
            </a:extLst>
          </p:cNvPr>
          <p:cNvSpPr txBox="1"/>
          <p:nvPr/>
        </p:nvSpPr>
        <p:spPr>
          <a:xfrm>
            <a:off x="2286000" y="6324600"/>
            <a:ext cx="2514600" cy="215444"/>
          </a:xfrm>
          <a:prstGeom prst="rect">
            <a:avLst/>
          </a:prstGeom>
          <a:noFill/>
        </p:spPr>
        <p:txBody>
          <a:bodyPr wrap="square" rtlCol="0">
            <a:spAutoFit/>
          </a:bodyPr>
          <a:lstStyle/>
          <a:p>
            <a:r>
              <a:rPr lang="en-US" sz="800" dirty="0">
                <a:latin typeface="Calibri" panose="020F0502020204030204" pitchFamily="34" charset="0"/>
              </a:rPr>
              <a:t>Photograph by Gabriel Gonzalez/Wikimedia Commons</a:t>
            </a:r>
          </a:p>
        </p:txBody>
      </p:sp>
    </p:spTree>
    <p:extLst>
      <p:ext uri="{BB962C8B-B14F-4D97-AF65-F5344CB8AC3E}">
        <p14:creationId xmlns:p14="http://schemas.microsoft.com/office/powerpoint/2010/main" val="906826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990600"/>
          </a:xfrm>
        </p:spPr>
        <p:txBody>
          <a:bodyPr>
            <a:noAutofit/>
          </a:bodyPr>
          <a:lstStyle/>
          <a:p>
            <a:r>
              <a:rPr lang="en-US" dirty="0"/>
              <a:t>Reflect: Content Deepening Focus Question 1</a:t>
            </a:r>
          </a:p>
        </p:txBody>
      </p:sp>
      <p:sp>
        <p:nvSpPr>
          <p:cNvPr id="3" name="Content Placeholder 2"/>
          <p:cNvSpPr>
            <a:spLocks noGrp="1"/>
          </p:cNvSpPr>
          <p:nvPr>
            <p:ph idx="1"/>
          </p:nvPr>
        </p:nvSpPr>
        <p:spPr>
          <a:xfrm>
            <a:off x="685800" y="1905000"/>
            <a:ext cx="8001000" cy="4572000"/>
          </a:xfrm>
        </p:spPr>
        <p:txBody>
          <a:bodyPr/>
          <a:lstStyle/>
          <a:p>
            <a:pPr marL="0" indent="0">
              <a:buNone/>
            </a:pPr>
            <a:r>
              <a:rPr lang="en-US" sz="3200" dirty="0">
                <a:ea typeface="Times New Roman" panose="02020603050405020304" pitchFamily="18" charset="0"/>
              </a:rPr>
              <a:t>What are the similarities and differences between animals and plants?</a:t>
            </a:r>
          </a:p>
          <a:p>
            <a:pPr marL="0" indent="0" algn="ctr">
              <a:buNone/>
            </a:pPr>
            <a:endParaRPr lang="en-US" sz="3200" dirty="0"/>
          </a:p>
          <a:p>
            <a:endParaRPr lang="en-US" dirty="0"/>
          </a:p>
        </p:txBody>
      </p:sp>
    </p:spTree>
    <p:extLst>
      <p:ext uri="{BB962C8B-B14F-4D97-AF65-F5344CB8AC3E}">
        <p14:creationId xmlns:p14="http://schemas.microsoft.com/office/powerpoint/2010/main" val="2443049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8077200" cy="4864768"/>
          </a:xfrm>
        </p:spPr>
        <p:txBody>
          <a:bodyPr>
            <a:noAutofit/>
          </a:bodyPr>
          <a:lstStyle/>
          <a:p>
            <a:pPr marL="365760" indent="-365760">
              <a:spcBef>
                <a:spcPts val="1200"/>
              </a:spcBef>
            </a:pPr>
            <a:r>
              <a:rPr lang="en-US" sz="2800" dirty="0"/>
              <a:t>Use everything you’ve learned this week about plants and animals to draw a representation illustrating key similarities and differences between plants and animals.</a:t>
            </a:r>
          </a:p>
          <a:p>
            <a:pPr marL="365760" indent="-365760">
              <a:spcBef>
                <a:spcPts val="1200"/>
              </a:spcBef>
            </a:pPr>
            <a:r>
              <a:rPr lang="en-US" sz="2800" dirty="0"/>
              <a:t>Write a summary statement in complete sentences at the bottom of your diagram.</a:t>
            </a:r>
          </a:p>
          <a:p>
            <a:pPr marL="365760" indent="-365760">
              <a:spcBef>
                <a:spcPts val="1200"/>
              </a:spcBef>
            </a:pPr>
            <a:r>
              <a:rPr lang="en-US" sz="2800" dirty="0"/>
              <a:t>Be prepared to present and explain your content representation to the group.</a:t>
            </a:r>
          </a:p>
          <a:p>
            <a:pPr marL="0" indent="0">
              <a:spcBef>
                <a:spcPts val="1800"/>
              </a:spcBef>
              <a:buNone/>
            </a:pPr>
            <a:r>
              <a:rPr lang="en-US" sz="2800" dirty="0">
                <a:solidFill>
                  <a:srgbClr val="FF0000"/>
                </a:solidFill>
              </a:rPr>
              <a:t>Goal: </a:t>
            </a:r>
            <a:r>
              <a:rPr lang="en-US" sz="2800" dirty="0"/>
              <a:t>To help solidify our understandings of the P&amp;A science content</a:t>
            </a:r>
          </a:p>
        </p:txBody>
      </p:sp>
      <p:sp>
        <p:nvSpPr>
          <p:cNvPr id="4" name="Title 3"/>
          <p:cNvSpPr>
            <a:spLocks noGrp="1"/>
          </p:cNvSpPr>
          <p:nvPr>
            <p:ph type="title"/>
          </p:nvPr>
        </p:nvSpPr>
        <p:spPr>
          <a:xfrm>
            <a:off x="609600" y="457200"/>
            <a:ext cx="8077200" cy="990600"/>
          </a:xfrm>
        </p:spPr>
        <p:txBody>
          <a:bodyPr/>
          <a:lstStyle/>
          <a:p>
            <a:r>
              <a:rPr lang="en-US" dirty="0"/>
              <a:t>Show What You Know!</a:t>
            </a:r>
          </a:p>
        </p:txBody>
      </p:sp>
    </p:spTree>
    <p:extLst>
      <p:ext uri="{BB962C8B-B14F-4D97-AF65-F5344CB8AC3E}">
        <p14:creationId xmlns:p14="http://schemas.microsoft.com/office/powerpoint/2010/main" val="1916931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924800" cy="990600"/>
          </a:xfrm>
        </p:spPr>
        <p:txBody>
          <a:bodyPr/>
          <a:lstStyle/>
          <a:p>
            <a:r>
              <a:rPr lang="en-US" dirty="0"/>
              <a:t>Show What You Know!</a:t>
            </a:r>
          </a:p>
        </p:txBody>
      </p:sp>
      <p:sp>
        <p:nvSpPr>
          <p:cNvPr id="3" name="Content Placeholder 2"/>
          <p:cNvSpPr>
            <a:spLocks noGrp="1"/>
          </p:cNvSpPr>
          <p:nvPr>
            <p:ph idx="1"/>
          </p:nvPr>
        </p:nvSpPr>
        <p:spPr>
          <a:xfrm>
            <a:off x="838200" y="1371600"/>
            <a:ext cx="7924800" cy="4876800"/>
          </a:xfrm>
        </p:spPr>
        <p:txBody>
          <a:bodyPr/>
          <a:lstStyle/>
          <a:p>
            <a:pPr marL="274320" indent="-274320"/>
            <a:r>
              <a:rPr lang="en-US" sz="2600" b="1" dirty="0"/>
              <a:t>Presenters:</a:t>
            </a:r>
          </a:p>
          <a:p>
            <a:pPr marL="548640" indent="-274320"/>
            <a:r>
              <a:rPr lang="en-US" sz="2600" dirty="0"/>
              <a:t>Each of you will have 1–2 minutes to present your content representation to the group.</a:t>
            </a:r>
          </a:p>
          <a:p>
            <a:pPr marL="548640" indent="-274320"/>
            <a:r>
              <a:rPr lang="en-US" sz="2600" dirty="0"/>
              <a:t>Make sure your explanation highlights the similarities and differences between plants and animals.</a:t>
            </a:r>
          </a:p>
          <a:p>
            <a:pPr marL="274320" indent="-274320"/>
            <a:r>
              <a:rPr lang="en-US" sz="2600" b="1" dirty="0"/>
              <a:t>Listeners:</a:t>
            </a:r>
          </a:p>
          <a:p>
            <a:pPr lvl="1"/>
            <a:r>
              <a:rPr lang="en-US" sz="2600" dirty="0"/>
              <a:t>Ask probe and challenge questions to clarify what the presenter thinks and to address possible inaccuracies.</a:t>
            </a:r>
          </a:p>
          <a:p>
            <a:pPr lvl="1"/>
            <a:r>
              <a:rPr lang="en-US" sz="2600" dirty="0"/>
              <a:t>Suggest additions or modifications that might improve the representation. </a:t>
            </a:r>
          </a:p>
          <a:p>
            <a:pPr lvl="1"/>
            <a:r>
              <a:rPr lang="en-US" sz="2600" dirty="0"/>
              <a:t>Comment on what you found helpful. </a:t>
            </a:r>
          </a:p>
        </p:txBody>
      </p:sp>
    </p:spTree>
    <p:extLst>
      <p:ext uri="{BB962C8B-B14F-4D97-AF65-F5344CB8AC3E}">
        <p14:creationId xmlns:p14="http://schemas.microsoft.com/office/powerpoint/2010/main" val="184219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Plants and Animals</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971550" y="3696110"/>
            <a:ext cx="71628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MATH CONTENT DEEPENING        	              Kindergarten</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3609062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Content Deepening: Focus Question 2</a:t>
            </a:r>
          </a:p>
        </p:txBody>
      </p:sp>
      <p:sp>
        <p:nvSpPr>
          <p:cNvPr id="3" name="Content Placeholder 2"/>
          <p:cNvSpPr>
            <a:spLocks noGrp="1"/>
          </p:cNvSpPr>
          <p:nvPr>
            <p:ph idx="1"/>
          </p:nvPr>
        </p:nvSpPr>
        <p:spPr>
          <a:xfrm>
            <a:off x="685800" y="1600200"/>
            <a:ext cx="8001000" cy="4876800"/>
          </a:xfrm>
        </p:spPr>
        <p:txBody>
          <a:bodyPr/>
          <a:lstStyle/>
          <a:p>
            <a:pPr marL="0" indent="0">
              <a:buNone/>
            </a:pPr>
            <a:r>
              <a:rPr lang="en-US" sz="3200" dirty="0"/>
              <a:t>What are rich, challenging mathematical tasks related to sorting?</a:t>
            </a:r>
          </a:p>
          <a:p>
            <a:endParaRPr lang="en-US" dirty="0"/>
          </a:p>
        </p:txBody>
      </p:sp>
    </p:spTree>
    <p:extLst>
      <p:ext uri="{BB962C8B-B14F-4D97-AF65-F5344CB8AC3E}">
        <p14:creationId xmlns:p14="http://schemas.microsoft.com/office/powerpoint/2010/main" val="2443049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48600" cy="990600"/>
          </a:xfrm>
        </p:spPr>
        <p:txBody>
          <a:bodyPr>
            <a:noAutofit/>
          </a:bodyPr>
          <a:lstStyle/>
          <a:p>
            <a:r>
              <a:rPr lang="en-US" dirty="0"/>
              <a:t>Common Core Math Standards: Counting and Cardinality</a:t>
            </a:r>
          </a:p>
        </p:txBody>
      </p:sp>
      <p:sp>
        <p:nvSpPr>
          <p:cNvPr id="3" name="Content Placeholder 2"/>
          <p:cNvSpPr>
            <a:spLocks noGrp="1"/>
          </p:cNvSpPr>
          <p:nvPr>
            <p:ph idx="1"/>
          </p:nvPr>
        </p:nvSpPr>
        <p:spPr>
          <a:xfrm>
            <a:off x="609600" y="1752600"/>
            <a:ext cx="8305800" cy="4800600"/>
          </a:xfrm>
        </p:spPr>
        <p:txBody>
          <a:bodyPr/>
          <a:lstStyle/>
          <a:p>
            <a:pPr marL="0" indent="0">
              <a:buNone/>
            </a:pPr>
            <a:r>
              <a:rPr lang="en-US" sz="3200" b="1" dirty="0"/>
              <a:t>Know number names and the count sequence. </a:t>
            </a:r>
          </a:p>
          <a:p>
            <a:pPr marL="731520" indent="-365760">
              <a:spcBef>
                <a:spcPts val="600"/>
              </a:spcBef>
            </a:pPr>
            <a:r>
              <a:rPr lang="en-US" sz="3200" b="1" dirty="0"/>
              <a:t>A.1. </a:t>
            </a:r>
            <a:r>
              <a:rPr lang="en-US" sz="3200" dirty="0"/>
              <a:t>Count to 100 by ones and by tens. </a:t>
            </a:r>
          </a:p>
          <a:p>
            <a:pPr marL="731520" indent="-365760">
              <a:spcBef>
                <a:spcPts val="600"/>
              </a:spcBef>
            </a:pPr>
            <a:r>
              <a:rPr lang="en-US" sz="3200" b="1" dirty="0"/>
              <a:t>A.2. </a:t>
            </a:r>
            <a:r>
              <a:rPr lang="en-US" sz="3200" dirty="0"/>
              <a:t>Count forward beginning from a given number within the known sequence (instead of having to begin at 1). </a:t>
            </a:r>
          </a:p>
          <a:p>
            <a:pPr marL="731520" indent="-365760">
              <a:spcBef>
                <a:spcPts val="600"/>
              </a:spcBef>
            </a:pPr>
            <a:r>
              <a:rPr lang="en-US" sz="3200" b="1" dirty="0"/>
              <a:t>A.3. </a:t>
            </a:r>
            <a:r>
              <a:rPr lang="en-US" sz="3200" dirty="0"/>
              <a:t>Write numbers from 0 to 20. Represent a number of objects with a written numeral </a:t>
            </a:r>
            <a:br>
              <a:rPr lang="en-US" sz="3200" dirty="0"/>
            </a:br>
            <a:r>
              <a:rPr lang="en-US" sz="3200" dirty="0"/>
              <a:t>0–20 (with 0 representing a count of no objects). </a:t>
            </a:r>
          </a:p>
        </p:txBody>
      </p:sp>
    </p:spTree>
    <p:extLst>
      <p:ext uri="{BB962C8B-B14F-4D97-AF65-F5344CB8AC3E}">
        <p14:creationId xmlns:p14="http://schemas.microsoft.com/office/powerpoint/2010/main" val="1409737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33136"/>
            <a:ext cx="7315200" cy="1143000"/>
          </a:xfrm>
        </p:spPr>
        <p:txBody>
          <a:bodyPr>
            <a:noAutofit/>
          </a:bodyPr>
          <a:lstStyle/>
          <a:p>
            <a:r>
              <a:rPr lang="en-US" sz="3800" dirty="0"/>
              <a:t>Common Core Math Standards: Counting and Cardinality</a:t>
            </a:r>
          </a:p>
        </p:txBody>
      </p:sp>
      <p:sp>
        <p:nvSpPr>
          <p:cNvPr id="3" name="Content Placeholder 2"/>
          <p:cNvSpPr>
            <a:spLocks noGrp="1"/>
          </p:cNvSpPr>
          <p:nvPr>
            <p:ph idx="1"/>
          </p:nvPr>
        </p:nvSpPr>
        <p:spPr>
          <a:xfrm>
            <a:off x="762000" y="1676400"/>
            <a:ext cx="8001000" cy="4953000"/>
          </a:xfrm>
        </p:spPr>
        <p:txBody>
          <a:bodyPr/>
          <a:lstStyle/>
          <a:p>
            <a:pPr marL="0" indent="0">
              <a:buNone/>
            </a:pPr>
            <a:r>
              <a:rPr lang="en-US" sz="2300" b="1" dirty="0"/>
              <a:t>Count to tell the number of objects. </a:t>
            </a:r>
          </a:p>
          <a:p>
            <a:pPr marL="548640" indent="-274320">
              <a:spcBef>
                <a:spcPts val="600"/>
              </a:spcBef>
            </a:pPr>
            <a:r>
              <a:rPr lang="en-US" sz="2300" b="1" dirty="0"/>
              <a:t>B.4. </a:t>
            </a:r>
            <a:r>
              <a:rPr lang="en-US" sz="2300" dirty="0"/>
              <a:t>Understand the relationship between numbers and quantities; connect counting to cardinality. </a:t>
            </a:r>
          </a:p>
          <a:p>
            <a:pPr marL="914400" indent="-274320">
              <a:spcBef>
                <a:spcPts val="600"/>
              </a:spcBef>
            </a:pPr>
            <a:r>
              <a:rPr lang="en-US" sz="2300" b="1" dirty="0"/>
              <a:t>B.4.A. </a:t>
            </a:r>
            <a:r>
              <a:rPr lang="en-US" sz="2300" dirty="0"/>
              <a:t>When counting objects, say the number names in the standard order, pairing each object with one and only one number name and each number name with one and only one object. </a:t>
            </a:r>
          </a:p>
          <a:p>
            <a:pPr marL="914400" indent="-274320">
              <a:spcBef>
                <a:spcPts val="600"/>
              </a:spcBef>
            </a:pPr>
            <a:r>
              <a:rPr lang="en-US" sz="2300" b="1" dirty="0"/>
              <a:t>B.4.B. </a:t>
            </a:r>
            <a:r>
              <a:rPr lang="en-US" sz="2300" dirty="0"/>
              <a:t>Understand that the last number name said tells the number of objects counted. The number of objects is the same regardless of their arrangement or the order in which they were counted.</a:t>
            </a:r>
          </a:p>
          <a:p>
            <a:pPr marL="914400" indent="-274320">
              <a:spcBef>
                <a:spcPts val="600"/>
              </a:spcBef>
            </a:pPr>
            <a:r>
              <a:rPr lang="en-US" sz="2300" b="1" dirty="0"/>
              <a:t>B.4.C. </a:t>
            </a:r>
            <a:r>
              <a:rPr lang="en-US" sz="2300" dirty="0"/>
              <a:t>Understand that each successive number name refers to a quantity that is one larger.</a:t>
            </a:r>
          </a:p>
        </p:txBody>
      </p:sp>
    </p:spTree>
    <p:extLst>
      <p:ext uri="{BB962C8B-B14F-4D97-AF65-F5344CB8AC3E}">
        <p14:creationId xmlns:p14="http://schemas.microsoft.com/office/powerpoint/2010/main" val="2273090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828799"/>
            <a:ext cx="7924800" cy="4580021"/>
          </a:xfrm>
        </p:spPr>
        <p:txBody>
          <a:bodyPr/>
          <a:lstStyle/>
          <a:p>
            <a:pPr marL="0" indent="0">
              <a:buNone/>
            </a:pPr>
            <a:r>
              <a:rPr lang="en-US" sz="2300" b="1" dirty="0"/>
              <a:t>Count to tell the number of objects. </a:t>
            </a:r>
          </a:p>
          <a:p>
            <a:pPr marL="548640" indent="-274320">
              <a:spcBef>
                <a:spcPts val="600"/>
              </a:spcBef>
            </a:pPr>
            <a:r>
              <a:rPr lang="en-US" sz="2300" b="1" dirty="0"/>
              <a:t>B.5. </a:t>
            </a:r>
            <a:r>
              <a:rPr lang="en-US" sz="2300" dirty="0"/>
              <a:t>Count to answer “how many?” questions about as  many as 20 things arranged in a line, a rectangular array, or a circle, or as many as 10 things in a scattered configuration; given a number from 1–20, count out that many objects. </a:t>
            </a:r>
          </a:p>
          <a:p>
            <a:pPr marL="0" indent="0">
              <a:spcBef>
                <a:spcPts val="600"/>
              </a:spcBef>
              <a:buNone/>
            </a:pPr>
            <a:r>
              <a:rPr lang="en-US" sz="2300" b="1" dirty="0"/>
              <a:t>Compare numbers. </a:t>
            </a:r>
          </a:p>
          <a:p>
            <a:pPr marL="548640" indent="-274320">
              <a:spcBef>
                <a:spcPts val="600"/>
              </a:spcBef>
            </a:pPr>
            <a:r>
              <a:rPr lang="en-US" sz="2300" b="1" dirty="0"/>
              <a:t>C.6. </a:t>
            </a:r>
            <a:r>
              <a:rPr lang="en-US" sz="2300" dirty="0"/>
              <a:t>Identify whether the number of objects in one group is greater than, less than, or equal to the number of objects in another group, e.g., by using matching and counting strategies.</a:t>
            </a:r>
          </a:p>
          <a:p>
            <a:pPr marL="548640" indent="-274320">
              <a:spcBef>
                <a:spcPts val="600"/>
              </a:spcBef>
            </a:pPr>
            <a:r>
              <a:rPr lang="en-US" sz="2300" b="1" dirty="0"/>
              <a:t>C.7. </a:t>
            </a:r>
            <a:r>
              <a:rPr lang="en-US" sz="2300" dirty="0"/>
              <a:t>Compare two numbers between 1 and 10 presented as written numerals.</a:t>
            </a:r>
            <a:endParaRPr lang="en-US" sz="2300" b="1" dirty="0"/>
          </a:p>
          <a:p>
            <a:pPr marL="0" indent="0">
              <a:spcBef>
                <a:spcPts val="1200"/>
              </a:spcBef>
              <a:buNone/>
            </a:pPr>
            <a:endParaRPr lang="en-US" sz="2500" b="1" dirty="0"/>
          </a:p>
        </p:txBody>
      </p:sp>
      <p:sp>
        <p:nvSpPr>
          <p:cNvPr id="5" name="Title 1"/>
          <p:cNvSpPr txBox="1">
            <a:spLocks/>
          </p:cNvSpPr>
          <p:nvPr/>
        </p:nvSpPr>
        <p:spPr>
          <a:xfrm>
            <a:off x="762000" y="433136"/>
            <a:ext cx="7315200" cy="1143000"/>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Common Core Math Standards: Counting and Cardinality</a:t>
            </a:r>
          </a:p>
        </p:txBody>
      </p:sp>
    </p:spTree>
    <p:extLst>
      <p:ext uri="{BB962C8B-B14F-4D97-AF65-F5344CB8AC3E}">
        <p14:creationId xmlns:p14="http://schemas.microsoft.com/office/powerpoint/2010/main" val="2670790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8229600" cy="9144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533400" y="1219200"/>
            <a:ext cx="8382000" cy="5334000"/>
          </a:xfrm>
        </p:spPr>
        <p:txBody>
          <a:bodyPr/>
          <a:lstStyle/>
          <a:p>
            <a:pPr marL="365760" indent="-365760" eaLnBrk="1" hangingPunct="1">
              <a:spcBef>
                <a:spcPts val="0"/>
              </a:spcBef>
              <a:spcAft>
                <a:spcPts val="0"/>
              </a:spcAft>
              <a:buFont typeface="Arial" pitchFamily="34" charset="0"/>
              <a:buChar char="•"/>
            </a:pPr>
            <a:r>
              <a:rPr lang="en-US" sz="2600" dirty="0"/>
              <a:t>How can science content storyline coherence be enhanced by explicitly implementing </a:t>
            </a:r>
            <a:r>
              <a:rPr lang="en-US" sz="2600" dirty="0" err="1"/>
              <a:t>STeLLA</a:t>
            </a:r>
            <a:r>
              <a:rPr lang="en-US" sz="2600" dirty="0"/>
              <a:t> strategy F (Make explicit links between science ideas and activities), strategy G (Link science ideas to other science ideas), and strategy H (Highlight key science ideas and focus question throughout)? </a:t>
            </a:r>
          </a:p>
          <a:p>
            <a:pPr marL="365760" indent="-365760" eaLnBrk="1" hangingPunct="1">
              <a:spcBef>
                <a:spcPts val="600"/>
              </a:spcBef>
              <a:spcAft>
                <a:spcPts val="0"/>
              </a:spcAft>
              <a:buFont typeface="Arial" pitchFamily="34" charset="0"/>
              <a:buChar char="•"/>
            </a:pPr>
            <a:r>
              <a:rPr lang="en-US" sz="2600" dirty="0"/>
              <a:t>How will the Student Thinking Lens and Science Content Storyline Lens strategies help you teach the Plants and Animals lessons in the fall?</a:t>
            </a:r>
          </a:p>
          <a:p>
            <a:pPr marL="365760" indent="-365760" eaLnBrk="1" hangingPunct="1">
              <a:spcBef>
                <a:spcPts val="600"/>
              </a:spcBef>
              <a:spcAft>
                <a:spcPts val="0"/>
              </a:spcAft>
              <a:buFont typeface="Arial" pitchFamily="34" charset="0"/>
              <a:buChar char="•"/>
            </a:pPr>
            <a:r>
              <a:rPr lang="en-US" sz="2600" dirty="0"/>
              <a:t>What are the similarities and differences between plants and animals?</a:t>
            </a:r>
          </a:p>
          <a:p>
            <a:pPr marL="365760" indent="-365760" eaLnBrk="1" hangingPunct="1">
              <a:spcBef>
                <a:spcPts val="600"/>
              </a:spcBef>
              <a:spcAft>
                <a:spcPts val="0"/>
              </a:spcAft>
              <a:buFont typeface="Arial" pitchFamily="34" charset="0"/>
              <a:buChar char="•"/>
            </a:pPr>
            <a:r>
              <a:rPr lang="en-US" sz="2600" dirty="0"/>
              <a:t>What rich, challenging mathematical tasks can we use in our teaching that are related to sorting?</a:t>
            </a:r>
          </a:p>
          <a:p>
            <a:pPr marL="365760" indent="-365760" eaLnBrk="1" hangingPunct="1">
              <a:spcBef>
                <a:spcPts val="600"/>
              </a:spcBef>
              <a:spcAft>
                <a:spcPts val="300"/>
              </a:spcAft>
              <a:buFont typeface="Arial" pitchFamily="34" charset="0"/>
              <a:buChar char="•"/>
            </a:pPr>
            <a:endParaRPr lang="en-US" sz="2600" dirty="0"/>
          </a:p>
        </p:txBody>
      </p:sp>
    </p:spTree>
    <p:extLst>
      <p:ext uri="{BB962C8B-B14F-4D97-AF65-F5344CB8AC3E}">
        <p14:creationId xmlns:p14="http://schemas.microsoft.com/office/powerpoint/2010/main" val="17651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828800"/>
            <a:ext cx="7848600" cy="4724400"/>
          </a:xfrm>
        </p:spPr>
        <p:txBody>
          <a:bodyPr/>
          <a:lstStyle/>
          <a:p>
            <a:pPr marL="0" indent="0">
              <a:buNone/>
            </a:pPr>
            <a:r>
              <a:rPr lang="en-US" sz="2300" b="1" dirty="0"/>
              <a:t>Describe and compare measurable attributes.</a:t>
            </a:r>
          </a:p>
          <a:p>
            <a:pPr marL="548640" indent="-274320">
              <a:spcBef>
                <a:spcPts val="600"/>
              </a:spcBef>
            </a:pPr>
            <a:r>
              <a:rPr lang="en-US" sz="2300" b="1" dirty="0"/>
              <a:t>A.1. </a:t>
            </a:r>
            <a:r>
              <a:rPr lang="en-US" sz="2300" dirty="0"/>
              <a:t>Describe measurable attributes of objects, such as length or weight. Describe several measurable attributes of a single object.</a:t>
            </a:r>
          </a:p>
          <a:p>
            <a:pPr marL="548640" indent="-274320">
              <a:spcBef>
                <a:spcPts val="600"/>
              </a:spcBef>
            </a:pPr>
            <a:r>
              <a:rPr lang="en-US" sz="2300" b="1" dirty="0"/>
              <a:t>A.2. </a:t>
            </a:r>
            <a:r>
              <a:rPr lang="en-US" sz="2300" dirty="0"/>
              <a:t>Directly compare two objects with a measurable attribute in common, to see which object has “more of”/”less of” the attribute, and describe the difference.</a:t>
            </a:r>
          </a:p>
          <a:p>
            <a:pPr marL="0" indent="0">
              <a:spcBef>
                <a:spcPts val="1200"/>
              </a:spcBef>
              <a:buNone/>
            </a:pPr>
            <a:r>
              <a:rPr lang="en-US" sz="2300" b="1" dirty="0"/>
              <a:t>Classify objects and count the number of objects in each category.</a:t>
            </a:r>
          </a:p>
          <a:p>
            <a:pPr marL="548640" indent="-274320">
              <a:spcBef>
                <a:spcPts val="600"/>
              </a:spcBef>
            </a:pPr>
            <a:r>
              <a:rPr lang="en-US" sz="2300" b="1" dirty="0"/>
              <a:t>B.3. </a:t>
            </a:r>
            <a:r>
              <a:rPr lang="en-US" sz="2300" dirty="0"/>
              <a:t>Classify objects into given categories; count the numbers of objects in each category and sort the categories by count.</a:t>
            </a:r>
          </a:p>
        </p:txBody>
      </p:sp>
      <p:sp>
        <p:nvSpPr>
          <p:cNvPr id="5" name="Title 1"/>
          <p:cNvSpPr txBox="1">
            <a:spLocks/>
          </p:cNvSpPr>
          <p:nvPr/>
        </p:nvSpPr>
        <p:spPr>
          <a:xfrm>
            <a:off x="762000" y="533400"/>
            <a:ext cx="7315200" cy="1143000"/>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Common Core Math Standards: Measurement and Data</a:t>
            </a:r>
          </a:p>
        </p:txBody>
      </p:sp>
    </p:spTree>
    <p:extLst>
      <p:ext uri="{BB962C8B-B14F-4D97-AF65-F5344CB8AC3E}">
        <p14:creationId xmlns:p14="http://schemas.microsoft.com/office/powerpoint/2010/main" val="2506816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990600"/>
          </a:xfrm>
        </p:spPr>
        <p:txBody>
          <a:bodyPr/>
          <a:lstStyle/>
          <a:p>
            <a:r>
              <a:rPr lang="en-US" dirty="0"/>
              <a:t>Math and Science Connections</a:t>
            </a:r>
          </a:p>
        </p:txBody>
      </p:sp>
      <p:sp>
        <p:nvSpPr>
          <p:cNvPr id="3" name="Content Placeholder 2"/>
          <p:cNvSpPr>
            <a:spLocks noGrp="1"/>
          </p:cNvSpPr>
          <p:nvPr>
            <p:ph idx="1"/>
          </p:nvPr>
        </p:nvSpPr>
        <p:spPr>
          <a:xfrm>
            <a:off x="762000" y="1600200"/>
            <a:ext cx="7772400" cy="4648200"/>
          </a:xfrm>
        </p:spPr>
        <p:txBody>
          <a:bodyPr/>
          <a:lstStyle/>
          <a:p>
            <a:pPr marL="0" indent="0">
              <a:buNone/>
            </a:pPr>
            <a:r>
              <a:rPr lang="en-US" sz="3200" dirty="0"/>
              <a:t>What possible math tasks (such as sorting, classifying, counting, and comparing) could be included in the Plants and Animals unit?</a:t>
            </a:r>
          </a:p>
          <a:p>
            <a:pPr marL="731520" indent="-365760">
              <a:spcBef>
                <a:spcPts val="2400"/>
              </a:spcBef>
            </a:pPr>
            <a:r>
              <a:rPr lang="en-US" sz="3200" dirty="0"/>
              <a:t>Share some ideas with an elbow partner. </a:t>
            </a:r>
          </a:p>
          <a:p>
            <a:pPr marL="731520" indent="-365760">
              <a:spcBef>
                <a:spcPts val="1200"/>
              </a:spcBef>
            </a:pPr>
            <a:r>
              <a:rPr lang="en-US" sz="3200" dirty="0"/>
              <a:t>Be prepared to share with the group.</a:t>
            </a:r>
          </a:p>
        </p:txBody>
      </p:sp>
    </p:spTree>
    <p:extLst>
      <p:ext uri="{BB962C8B-B14F-4D97-AF65-F5344CB8AC3E}">
        <p14:creationId xmlns:p14="http://schemas.microsoft.com/office/powerpoint/2010/main" val="4168072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543800" cy="1143000"/>
          </a:xfrm>
        </p:spPr>
        <p:txBody>
          <a:bodyPr>
            <a:noAutofit/>
          </a:bodyPr>
          <a:lstStyle/>
          <a:p>
            <a:r>
              <a:rPr lang="en-US" dirty="0"/>
              <a:t>Common Core Standards of Mathematical Practice</a:t>
            </a:r>
          </a:p>
        </p:txBody>
      </p:sp>
      <p:sp>
        <p:nvSpPr>
          <p:cNvPr id="3" name="Content Placeholder 2"/>
          <p:cNvSpPr>
            <a:spLocks noGrp="1"/>
          </p:cNvSpPr>
          <p:nvPr>
            <p:ph idx="1"/>
          </p:nvPr>
        </p:nvSpPr>
        <p:spPr>
          <a:xfrm>
            <a:off x="914400" y="1828800"/>
            <a:ext cx="7696200" cy="4648200"/>
          </a:xfrm>
        </p:spPr>
        <p:txBody>
          <a:bodyPr/>
          <a:lstStyle/>
          <a:p>
            <a:pPr marL="274320" indent="-274320">
              <a:spcBef>
                <a:spcPts val="600"/>
              </a:spcBef>
            </a:pPr>
            <a:r>
              <a:rPr lang="en-US" sz="2800" dirty="0"/>
              <a:t>Locate handout 8.6 (Common Core Standards of Mathematical Practice) in your PD program binder.</a:t>
            </a:r>
          </a:p>
          <a:p>
            <a:pPr marL="274320" indent="-274320">
              <a:spcBef>
                <a:spcPts val="600"/>
              </a:spcBef>
            </a:pPr>
            <a:r>
              <a:rPr lang="en-US" sz="2800" dirty="0"/>
              <a:t>Read the practice standards on the handout.</a:t>
            </a:r>
          </a:p>
          <a:p>
            <a:pPr marL="274320" indent="-274320">
              <a:spcBef>
                <a:spcPts val="600"/>
              </a:spcBef>
            </a:pPr>
            <a:r>
              <a:rPr lang="en-US" sz="2800" dirty="0"/>
              <a:t>Think about these questions:</a:t>
            </a:r>
          </a:p>
          <a:p>
            <a:pPr marL="548640" indent="-274320">
              <a:spcBef>
                <a:spcPts val="600"/>
              </a:spcBef>
            </a:pPr>
            <a:r>
              <a:rPr lang="en-US" sz="2800" dirty="0"/>
              <a:t>Which standards might relate </a:t>
            </a:r>
            <a:br>
              <a:rPr lang="en-US" sz="2800" dirty="0"/>
            </a:br>
            <a:r>
              <a:rPr lang="en-US" sz="2800" dirty="0"/>
              <a:t>to the activities in the P&amp;A </a:t>
            </a:r>
            <a:br>
              <a:rPr lang="en-US" sz="2800" dirty="0"/>
            </a:br>
            <a:r>
              <a:rPr lang="en-US" sz="2800" dirty="0"/>
              <a:t>lessons?</a:t>
            </a:r>
          </a:p>
          <a:p>
            <a:pPr marL="548640" indent="-274320">
              <a:spcBef>
                <a:spcPts val="600"/>
              </a:spcBef>
            </a:pPr>
            <a:r>
              <a:rPr lang="en-US" sz="2800" dirty="0"/>
              <a:t>What are the benefits of </a:t>
            </a:r>
            <a:br>
              <a:rPr lang="en-US" sz="2800" dirty="0"/>
            </a:br>
            <a:r>
              <a:rPr lang="en-US" sz="2800" dirty="0"/>
              <a:t>incorporating rich math tasks into the lessons?</a:t>
            </a:r>
          </a:p>
          <a:p>
            <a:endParaRPr lang="en-US" sz="2800" dirty="0"/>
          </a:p>
        </p:txBody>
      </p:sp>
      <p:pic>
        <p:nvPicPr>
          <p:cNvPr id="2050" name="Picture 2" descr="Image result for Rich Math Tas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886200"/>
            <a:ext cx="2123853"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043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924800" cy="990600"/>
          </a:xfrm>
        </p:spPr>
        <p:txBody>
          <a:bodyPr/>
          <a:lstStyle/>
          <a:p>
            <a:r>
              <a:rPr lang="en-US" dirty="0"/>
              <a:t>Barriers to Critical Thinking</a:t>
            </a:r>
          </a:p>
        </p:txBody>
      </p:sp>
      <p:sp>
        <p:nvSpPr>
          <p:cNvPr id="4" name="Rectangle 3"/>
          <p:cNvSpPr txBox="1">
            <a:spLocks noChangeArrowheads="1"/>
          </p:cNvSpPr>
          <p:nvPr/>
        </p:nvSpPr>
        <p:spPr bwMode="auto">
          <a:xfrm>
            <a:off x="8382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a:lstStyle>
          <a:p>
            <a:pPr marL="365760" indent="-365760">
              <a:spcBef>
                <a:spcPts val="600"/>
              </a:spcBef>
              <a:buClr>
                <a:schemeClr val="bg1">
                  <a:lumMod val="65000"/>
                </a:schemeClr>
              </a:buClr>
              <a:buFont typeface="Wingdings" pitchFamily="2" charset="2"/>
              <a:buChar char=""/>
            </a:pPr>
            <a:r>
              <a:rPr lang="en-US" sz="3000" dirty="0">
                <a:latin typeface="Calibri" pitchFamily="34" charset="0"/>
              </a:rPr>
              <a:t>Think about this excerpt:</a:t>
            </a:r>
          </a:p>
          <a:p>
            <a:pPr marL="731520" indent="0">
              <a:spcBef>
                <a:spcPts val="600"/>
              </a:spcBef>
              <a:buFont typeface="Wingdings" pitchFamily="2" charset="2"/>
              <a:buNone/>
            </a:pPr>
            <a:r>
              <a:rPr lang="en-US" altLang="en-US" sz="3000" kern="0" dirty="0">
                <a:latin typeface="Calibri" pitchFamily="34" charset="0"/>
                <a:ea typeface="ＭＳ Ｐゴシック" pitchFamily="34" charset="-128"/>
              </a:rPr>
              <a:t>If we want students to develop the capacity to think, reason, and problem solve, then we need to start with high-level, cognitively complex tasks. (Instructional tasks and the development of student capacity to think and reason, Stein &amp; Lane, 1996)</a:t>
            </a:r>
          </a:p>
          <a:p>
            <a:pPr marL="365760" indent="-365760">
              <a:spcBef>
                <a:spcPts val="1200"/>
              </a:spcBef>
              <a:buClr>
                <a:schemeClr val="bg1">
                  <a:lumMod val="65000"/>
                </a:schemeClr>
              </a:buClr>
            </a:pPr>
            <a:r>
              <a:rPr lang="en-US" sz="3000" dirty="0">
                <a:latin typeface="Calibri" pitchFamily="34" charset="0"/>
              </a:rPr>
              <a:t>We should engage students in critical-thinking tasks early on, but what are the barriers to helping students develop critical-thinking skills?</a:t>
            </a:r>
            <a:endParaRPr lang="en-US" altLang="en-US" sz="3000" kern="0" dirty="0">
              <a:latin typeface="Calibri" pitchFamily="34" charset="0"/>
              <a:ea typeface="ＭＳ Ｐゴシック" pitchFamily="34" charset="-128"/>
            </a:endParaRPr>
          </a:p>
          <a:p>
            <a:pPr>
              <a:buFont typeface="Wingdings" pitchFamily="2" charset="2"/>
              <a:buNone/>
            </a:pPr>
            <a:endParaRPr lang="en-US" altLang="en-US" kern="0" dirty="0">
              <a:ea typeface="ＭＳ Ｐゴシック" pitchFamily="34" charset="-128"/>
            </a:endParaRPr>
          </a:p>
        </p:txBody>
      </p:sp>
    </p:spTree>
    <p:extLst>
      <p:ext uri="{BB962C8B-B14F-4D97-AF65-F5344CB8AC3E}">
        <p14:creationId xmlns:p14="http://schemas.microsoft.com/office/powerpoint/2010/main" val="3748163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420620"/>
            <a:ext cx="5638800" cy="4339273"/>
          </a:xfrm>
          <a:prstGeom prst="rect">
            <a:avLst/>
          </a:prstGeom>
        </p:spPr>
      </p:pic>
      <p:sp>
        <p:nvSpPr>
          <p:cNvPr id="5" name="Oval Callout 4"/>
          <p:cNvSpPr/>
          <p:nvPr/>
        </p:nvSpPr>
        <p:spPr>
          <a:xfrm>
            <a:off x="6019800" y="838200"/>
            <a:ext cx="2895600" cy="2743200"/>
          </a:xfrm>
          <a:prstGeom prst="wedgeEllipseCallout">
            <a:avLst>
              <a:gd name="adj1" fmla="val -50745"/>
              <a:gd name="adj2" fmla="val 36300"/>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48400" y="1295400"/>
            <a:ext cx="2514600" cy="2308324"/>
          </a:xfrm>
          <a:prstGeom prst="rect">
            <a:avLst/>
          </a:prstGeom>
          <a:noFill/>
        </p:spPr>
        <p:txBody>
          <a:bodyPr wrap="square" rtlCol="0">
            <a:spAutoFit/>
          </a:bodyPr>
          <a:lstStyle/>
          <a:p>
            <a:pPr algn="ctr"/>
            <a:r>
              <a:rPr lang="en-US" sz="2300" dirty="0">
                <a:latin typeface="Calibri" panose="020F0502020204030204" pitchFamily="34" charset="0"/>
                <a:cs typeface="Calibri" panose="020F0502020204030204" pitchFamily="34" charset="0"/>
              </a:rPr>
              <a:t>You should all be free thinking, inventive individuals who will do exactly what I say</a:t>
            </a:r>
            <a:r>
              <a:rPr lang="en-US" sz="2400" dirty="0">
                <a:latin typeface="Calibri" panose="020F0502020204030204" pitchFamily="34" charset="0"/>
                <a:cs typeface="Calibri" panose="020F0502020204030204" pitchFamily="34" charset="0"/>
              </a:rPr>
              <a:t>.</a:t>
            </a:r>
          </a:p>
        </p:txBody>
      </p:sp>
      <p:sp>
        <p:nvSpPr>
          <p:cNvPr id="8" name="TextBox 7"/>
          <p:cNvSpPr txBox="1"/>
          <p:nvPr/>
        </p:nvSpPr>
        <p:spPr>
          <a:xfrm>
            <a:off x="7848600" y="6652171"/>
            <a:ext cx="1295400" cy="215444"/>
          </a:xfrm>
          <a:prstGeom prst="rect">
            <a:avLst/>
          </a:prstGeom>
          <a:noFill/>
        </p:spPr>
        <p:txBody>
          <a:bodyPr wrap="square" rtlCol="0">
            <a:spAutoFit/>
          </a:bodyPr>
          <a:lstStyle/>
          <a:p>
            <a:r>
              <a:rPr lang="en-US" sz="800" dirty="0">
                <a:latin typeface="Calibri" panose="020F0502020204030204" pitchFamily="34" charset="0"/>
              </a:rPr>
              <a:t>Courtesy of pixabay.com</a:t>
            </a:r>
          </a:p>
        </p:txBody>
      </p:sp>
      <p:sp>
        <p:nvSpPr>
          <p:cNvPr id="7" name="TextBox 6"/>
          <p:cNvSpPr txBox="1"/>
          <p:nvPr/>
        </p:nvSpPr>
        <p:spPr>
          <a:xfrm>
            <a:off x="762000" y="762000"/>
            <a:ext cx="5181600" cy="707886"/>
          </a:xfrm>
          <a:prstGeom prst="rect">
            <a:avLst/>
          </a:prstGeom>
          <a:noFill/>
        </p:spPr>
        <p:txBody>
          <a:bodyPr wrap="square" rtlCol="0">
            <a:spAutoFit/>
          </a:bodyPr>
          <a:lstStyle/>
          <a:p>
            <a:r>
              <a:rPr lang="en-US" sz="4000" dirty="0">
                <a:solidFill>
                  <a:schemeClr val="tx2"/>
                </a:solidFill>
                <a:latin typeface="Calibri" pitchFamily="34" charset="0"/>
              </a:rPr>
              <a:t>On the Light Side</a:t>
            </a:r>
          </a:p>
        </p:txBody>
      </p:sp>
    </p:spTree>
    <p:extLst>
      <p:ext uri="{BB962C8B-B14F-4D97-AF65-F5344CB8AC3E}">
        <p14:creationId xmlns:p14="http://schemas.microsoft.com/office/powerpoint/2010/main" val="1256878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990600"/>
          </a:xfrm>
        </p:spPr>
        <p:txBody>
          <a:bodyPr>
            <a:normAutofit/>
          </a:bodyPr>
          <a:lstStyle/>
          <a:p>
            <a:r>
              <a:rPr lang="en-US" sz="4400" dirty="0"/>
              <a:t>Classifying and Sorting</a:t>
            </a:r>
            <a:endParaRPr lang="en-US" dirty="0"/>
          </a:p>
        </p:txBody>
      </p:sp>
      <p:sp>
        <p:nvSpPr>
          <p:cNvPr id="3" name="Content Placeholder 2"/>
          <p:cNvSpPr>
            <a:spLocks noGrp="1"/>
          </p:cNvSpPr>
          <p:nvPr>
            <p:ph idx="1"/>
          </p:nvPr>
        </p:nvSpPr>
        <p:spPr>
          <a:xfrm>
            <a:off x="838200" y="1600200"/>
            <a:ext cx="7848600" cy="4876800"/>
          </a:xfrm>
        </p:spPr>
        <p:txBody>
          <a:bodyPr/>
          <a:lstStyle/>
          <a:p>
            <a:pPr marL="365760" indent="-365760">
              <a:spcBef>
                <a:spcPts val="1200"/>
              </a:spcBef>
            </a:pPr>
            <a:r>
              <a:rPr lang="en-US" sz="3600" b="1" dirty="0"/>
              <a:t>Classifying </a:t>
            </a:r>
            <a:r>
              <a:rPr lang="en-US" sz="3600" dirty="0"/>
              <a:t>refers to ordering or arranging objects into sets (or classes) based on their relationships.</a:t>
            </a:r>
          </a:p>
          <a:p>
            <a:pPr marL="365760" indent="-365760">
              <a:spcBef>
                <a:spcPts val="1200"/>
              </a:spcBef>
            </a:pPr>
            <a:r>
              <a:rPr lang="en-US" sz="3600" b="1" dirty="0"/>
              <a:t>Sorting</a:t>
            </a:r>
            <a:r>
              <a:rPr lang="en-US" sz="3600" dirty="0"/>
              <a:t> tasks can take place after the ordering criteria are determined.</a:t>
            </a:r>
          </a:p>
        </p:txBody>
      </p:sp>
    </p:spTree>
    <p:extLst>
      <p:ext uri="{BB962C8B-B14F-4D97-AF65-F5344CB8AC3E}">
        <p14:creationId xmlns:p14="http://schemas.microsoft.com/office/powerpoint/2010/main" val="15104107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990600"/>
          </a:xfrm>
        </p:spPr>
        <p:txBody>
          <a:bodyPr/>
          <a:lstStyle/>
          <a:p>
            <a:r>
              <a:rPr lang="en-US" dirty="0"/>
              <a:t>Rich and Challenging Math Tasks</a:t>
            </a:r>
          </a:p>
        </p:txBody>
      </p:sp>
      <p:sp>
        <p:nvSpPr>
          <p:cNvPr id="3" name="Content Placeholder 2"/>
          <p:cNvSpPr>
            <a:spLocks noGrp="1"/>
          </p:cNvSpPr>
          <p:nvPr>
            <p:ph idx="1"/>
          </p:nvPr>
        </p:nvSpPr>
        <p:spPr>
          <a:xfrm>
            <a:off x="762000" y="1600200"/>
            <a:ext cx="7924800" cy="4876800"/>
          </a:xfrm>
        </p:spPr>
        <p:txBody>
          <a:bodyPr/>
          <a:lstStyle/>
          <a:p>
            <a:pPr marL="0" indent="0">
              <a:buNone/>
            </a:pPr>
            <a:r>
              <a:rPr lang="en-US" sz="3200" dirty="0"/>
              <a:t>Are you ready to tackle some rich math tasks that will challenge your thinking … and might just make smoke come out of your ears?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286" y="3505200"/>
            <a:ext cx="4000714" cy="2741676"/>
          </a:xfrm>
          <a:prstGeom prst="rect">
            <a:avLst/>
          </a:prstGeom>
        </p:spPr>
      </p:pic>
      <p:sp>
        <p:nvSpPr>
          <p:cNvPr id="6" name="TextBox 5"/>
          <p:cNvSpPr txBox="1"/>
          <p:nvPr/>
        </p:nvSpPr>
        <p:spPr>
          <a:xfrm>
            <a:off x="4666445" y="6288214"/>
            <a:ext cx="1828800" cy="215444"/>
          </a:xfrm>
          <a:prstGeom prst="rect">
            <a:avLst/>
          </a:prstGeom>
          <a:noFill/>
        </p:spPr>
        <p:txBody>
          <a:bodyPr wrap="square" rtlCol="0">
            <a:spAutoFit/>
          </a:bodyPr>
          <a:lstStyle/>
          <a:p>
            <a:r>
              <a:rPr lang="en-US" sz="800" dirty="0">
                <a:latin typeface="Calibri" panose="020F0502020204030204" pitchFamily="34" charset="0"/>
              </a:rPr>
              <a:t>Photo courtesy of Goodfreephotos.com</a:t>
            </a:r>
          </a:p>
        </p:txBody>
      </p:sp>
    </p:spTree>
    <p:extLst>
      <p:ext uri="{BB962C8B-B14F-4D97-AF65-F5344CB8AC3E}">
        <p14:creationId xmlns:p14="http://schemas.microsoft.com/office/powerpoint/2010/main" val="197359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924800" cy="990600"/>
          </a:xfrm>
        </p:spPr>
        <p:txBody>
          <a:bodyPr>
            <a:normAutofit/>
          </a:bodyPr>
          <a:lstStyle/>
          <a:p>
            <a:r>
              <a:rPr lang="en-US" dirty="0"/>
              <a:t>Classifying Triangles</a:t>
            </a:r>
          </a:p>
        </p:txBody>
      </p:sp>
      <p:pic>
        <p:nvPicPr>
          <p:cNvPr id="5" name="Content Placeholder 4">
            <a:extLst>
              <a:ext uri="{FF2B5EF4-FFF2-40B4-BE49-F238E27FC236}">
                <a16:creationId xmlns:a16="http://schemas.microsoft.com/office/drawing/2014/main" id="{4840F5BA-CB6A-4B25-A5C9-1742462EC159}"/>
              </a:ext>
            </a:extLst>
          </p:cNvPr>
          <p:cNvPicPr>
            <a:picLocks noGrp="1"/>
          </p:cNvPicPr>
          <p:nvPr>
            <p:ph idx="1"/>
          </p:nvPr>
        </p:nvPicPr>
        <p:blipFill rotWithShape="1">
          <a:blip r:embed="rId3" cstate="print"/>
          <a:srcRect l="62949" t="18230" r="12821" b="8393"/>
          <a:stretch/>
        </p:blipFill>
        <p:spPr bwMode="auto">
          <a:xfrm>
            <a:off x="990600" y="1447800"/>
            <a:ext cx="7543800" cy="51272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8470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914400"/>
          </a:xfrm>
        </p:spPr>
        <p:txBody>
          <a:bodyPr>
            <a:normAutofit/>
          </a:bodyPr>
          <a:lstStyle/>
          <a:p>
            <a:r>
              <a:rPr lang="en-US" dirty="0"/>
              <a:t>A Sorting and Classifying Challenge</a:t>
            </a:r>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5999" y="2133600"/>
            <a:ext cx="26703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 y="1524000"/>
            <a:ext cx="7848600" cy="4862870"/>
          </a:xfrm>
          <a:prstGeom prst="rect">
            <a:avLst/>
          </a:prstGeom>
          <a:noFill/>
        </p:spPr>
        <p:txBody>
          <a:bodyPr wrap="square" rtlCol="0">
            <a:spAutoFit/>
          </a:bodyPr>
          <a:lstStyle/>
          <a:p>
            <a:pPr>
              <a:buClr>
                <a:schemeClr val="bg1">
                  <a:lumMod val="65000"/>
                </a:schemeClr>
              </a:buClr>
            </a:pPr>
            <a:r>
              <a:rPr lang="en-US" sz="3000" dirty="0">
                <a:latin typeface="Calibri" pitchFamily="34" charset="0"/>
              </a:rPr>
              <a:t>Consider the following:</a:t>
            </a:r>
          </a:p>
          <a:p>
            <a:pPr marL="548640" indent="-274320">
              <a:spcBef>
                <a:spcPts val="300"/>
              </a:spcBef>
              <a:buClr>
                <a:schemeClr val="bg1">
                  <a:lumMod val="65000"/>
                </a:schemeClr>
              </a:buClr>
              <a:buFont typeface="Arial" panose="020B0604020202020204" pitchFamily="34" charset="0"/>
              <a:buChar char="•"/>
            </a:pPr>
            <a:r>
              <a:rPr lang="en-US" sz="3000" dirty="0">
                <a:latin typeface="Calibri" pitchFamily="34" charset="0"/>
              </a:rPr>
              <a:t>The area of the small square </a:t>
            </a:r>
            <a:br>
              <a:rPr lang="en-US" sz="3000" dirty="0">
                <a:latin typeface="Calibri" pitchFamily="34" charset="0"/>
              </a:rPr>
            </a:br>
            <a:r>
              <a:rPr lang="en-US" sz="3000" dirty="0">
                <a:latin typeface="Calibri" pitchFamily="34" charset="0"/>
              </a:rPr>
              <a:t>is 1 square unit.</a:t>
            </a:r>
          </a:p>
          <a:p>
            <a:pPr marL="548640" indent="-274320">
              <a:spcBef>
                <a:spcPts val="300"/>
              </a:spcBef>
              <a:buClr>
                <a:schemeClr val="bg1">
                  <a:lumMod val="65000"/>
                </a:schemeClr>
              </a:buClr>
              <a:buFont typeface="Arial" panose="020B0604020202020204" pitchFamily="34" charset="0"/>
              <a:buChar char="•"/>
            </a:pPr>
            <a:r>
              <a:rPr lang="en-US" sz="3000" dirty="0">
                <a:latin typeface="Calibri" pitchFamily="34" charset="0"/>
              </a:rPr>
              <a:t>What is the area of the small </a:t>
            </a:r>
            <a:br>
              <a:rPr lang="en-US" sz="3000" dirty="0">
                <a:latin typeface="Calibri" pitchFamily="34" charset="0"/>
              </a:rPr>
            </a:br>
            <a:r>
              <a:rPr lang="en-US" sz="3000" dirty="0">
                <a:latin typeface="Calibri" pitchFamily="34" charset="0"/>
              </a:rPr>
              <a:t>triangle?</a:t>
            </a:r>
          </a:p>
          <a:p>
            <a:pPr marL="548640" indent="-274320">
              <a:spcBef>
                <a:spcPts val="300"/>
              </a:spcBef>
              <a:buClr>
                <a:schemeClr val="bg1">
                  <a:lumMod val="65000"/>
                </a:schemeClr>
              </a:buClr>
              <a:buFont typeface="Arial" panose="020B0604020202020204" pitchFamily="34" charset="0"/>
              <a:buChar char="•"/>
            </a:pPr>
            <a:r>
              <a:rPr lang="en-US" sz="3000" dirty="0">
                <a:latin typeface="Calibri" pitchFamily="34" charset="0"/>
              </a:rPr>
              <a:t>The side length of the square is </a:t>
            </a:r>
            <a:br>
              <a:rPr lang="en-US" sz="3000" dirty="0">
                <a:latin typeface="Calibri" pitchFamily="34" charset="0"/>
              </a:rPr>
            </a:br>
            <a:r>
              <a:rPr lang="en-US" sz="3000" dirty="0">
                <a:latin typeface="Calibri" pitchFamily="34" charset="0"/>
              </a:rPr>
              <a:t>1 unit.</a:t>
            </a:r>
          </a:p>
          <a:p>
            <a:pPr marL="548640" indent="-274320">
              <a:spcBef>
                <a:spcPts val="300"/>
              </a:spcBef>
              <a:buClr>
                <a:schemeClr val="bg1">
                  <a:lumMod val="65000"/>
                </a:schemeClr>
              </a:buClr>
              <a:buFont typeface="Arial" panose="020B0604020202020204" pitchFamily="34" charset="0"/>
              <a:buChar char="•"/>
            </a:pPr>
            <a:r>
              <a:rPr lang="en-US" sz="3000" dirty="0">
                <a:latin typeface="Calibri" pitchFamily="34" charset="0"/>
              </a:rPr>
              <a:t>The length of the hypotenuse of the triangle is </a:t>
            </a:r>
            <a:r>
              <a:rPr lang="en-US" sz="3000" b="1" dirty="0">
                <a:latin typeface="Calibri" pitchFamily="34" charset="0"/>
              </a:rPr>
              <a:t>not</a:t>
            </a:r>
            <a:r>
              <a:rPr lang="en-US" sz="3000" dirty="0">
                <a:latin typeface="Calibri" pitchFamily="34" charset="0"/>
              </a:rPr>
              <a:t> 1! (</a:t>
            </a:r>
            <a:r>
              <a:rPr lang="en-US" sz="3000" b="1" dirty="0">
                <a:latin typeface="Calibri" pitchFamily="34" charset="0"/>
              </a:rPr>
              <a:t>Hint: </a:t>
            </a:r>
            <a:r>
              <a:rPr lang="en-US" sz="3000" dirty="0">
                <a:latin typeface="Calibri" pitchFamily="34" charset="0"/>
              </a:rPr>
              <a:t>You can use the Pythagorean theorem to find it: </a:t>
            </a:r>
            <a:r>
              <a:rPr lang="en-US" sz="3000" i="1" dirty="0"/>
              <a:t>a</a:t>
            </a:r>
            <a:r>
              <a:rPr lang="en-US" sz="3000" i="1" baseline="30000" dirty="0"/>
              <a:t>2</a:t>
            </a:r>
            <a:r>
              <a:rPr lang="en-US" sz="3000" i="1" dirty="0"/>
              <a:t> + b</a:t>
            </a:r>
            <a:r>
              <a:rPr lang="en-US" sz="3000" i="1" baseline="30000" dirty="0"/>
              <a:t>2</a:t>
            </a:r>
            <a:r>
              <a:rPr lang="en-US" sz="3000" i="1" dirty="0"/>
              <a:t> = c</a:t>
            </a:r>
            <a:r>
              <a:rPr lang="en-US" sz="3000" i="1" baseline="30000" dirty="0"/>
              <a:t>2</a:t>
            </a:r>
            <a:r>
              <a:rPr lang="en-US" sz="3000" dirty="0">
                <a:latin typeface="Calibri" pitchFamily="34" charset="0"/>
              </a:rPr>
              <a:t>.) </a:t>
            </a: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4353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914400"/>
          </a:xfrm>
        </p:spPr>
        <p:txBody>
          <a:bodyPr>
            <a:normAutofit/>
          </a:bodyPr>
          <a:lstStyle/>
          <a:p>
            <a:r>
              <a:rPr lang="en-US" dirty="0"/>
              <a:t>Calculating the Area of Triangles</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048000"/>
            <a:ext cx="3438526"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2971800"/>
            <a:ext cx="3895725" cy="370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2000" y="1676400"/>
            <a:ext cx="7239000" cy="523220"/>
          </a:xfrm>
          <a:prstGeom prst="rect">
            <a:avLst/>
          </a:prstGeom>
          <a:noFill/>
        </p:spPr>
        <p:txBody>
          <a:bodyPr wrap="square" rtlCol="0">
            <a:spAutoFit/>
          </a:bodyPr>
          <a:lstStyle/>
          <a:p>
            <a:r>
              <a:rPr lang="en-US" sz="2800" dirty="0">
                <a:latin typeface="Calibri" pitchFamily="34" charset="0"/>
              </a:rPr>
              <a:t>The formula for calculating the area of a triangle:</a:t>
            </a: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049"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10000" y="2209800"/>
            <a:ext cx="1252745" cy="838200"/>
          </a:xfrm>
          <a:prstGeom prst="rect">
            <a:avLst/>
          </a:prstGeom>
          <a:noFill/>
        </p:spPr>
      </p:pic>
    </p:spTree>
    <p:extLst>
      <p:ext uri="{BB962C8B-B14F-4D97-AF65-F5344CB8AC3E}">
        <p14:creationId xmlns:p14="http://schemas.microsoft.com/office/powerpoint/2010/main" val="414353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81CE25-54C7-46E4-9E7B-8711E5495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596" y="432772"/>
            <a:ext cx="5868219" cy="6420746"/>
          </a:xfrm>
          <a:prstGeom prst="rect">
            <a:avLst/>
          </a:prstGeom>
        </p:spPr>
      </p:pic>
      <p:sp>
        <p:nvSpPr>
          <p:cNvPr id="7" name="Rectangle 6"/>
          <p:cNvSpPr>
            <a:spLocks noChangeArrowheads="1"/>
          </p:cNvSpPr>
          <p:nvPr/>
        </p:nvSpPr>
        <p:spPr bwMode="auto">
          <a:xfrm>
            <a:off x="4511566" y="4953000"/>
            <a:ext cx="2727434" cy="1295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757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914400"/>
          </a:xfrm>
        </p:spPr>
        <p:txBody>
          <a:bodyPr>
            <a:normAutofit/>
          </a:bodyPr>
          <a:lstStyle/>
          <a:p>
            <a:r>
              <a:rPr lang="en-US" dirty="0"/>
              <a:t>Hints for Calculating Area</a:t>
            </a:r>
          </a:p>
        </p:txBody>
      </p:sp>
      <p:sp>
        <p:nvSpPr>
          <p:cNvPr id="8" name="TextBox 7"/>
          <p:cNvSpPr txBox="1"/>
          <p:nvPr/>
        </p:nvSpPr>
        <p:spPr>
          <a:xfrm>
            <a:off x="685800" y="1676400"/>
            <a:ext cx="7848600" cy="553998"/>
          </a:xfrm>
          <a:prstGeom prst="rect">
            <a:avLst/>
          </a:prstGeom>
          <a:noFill/>
        </p:spPr>
        <p:txBody>
          <a:bodyPr wrap="square" rtlCol="0">
            <a:spAutoFit/>
          </a:bodyPr>
          <a:lstStyle/>
          <a:p>
            <a:r>
              <a:rPr lang="en-US" sz="3000" dirty="0">
                <a:latin typeface="Calibri" pitchFamily="34" charset="0"/>
              </a:rPr>
              <a:t>The formula for calculating the area of a triangle:</a:t>
            </a: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04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0" y="2209800"/>
            <a:ext cx="1252745" cy="838200"/>
          </a:xfrm>
          <a:prstGeom prst="rect">
            <a:avLst/>
          </a:prstGeom>
          <a:noFill/>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3124200"/>
            <a:ext cx="3676650" cy="349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3124200"/>
            <a:ext cx="3886200" cy="34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531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3141663"/>
          <a:ext cx="1196975" cy="1793879"/>
        </p:xfrm>
        <a:graphic>
          <a:graphicData uri="http://schemas.openxmlformats.org/drawingml/2006/table">
            <a:tbl>
              <a:tblPr firstRow="1" firstCol="1" bandRow="1">
                <a:tableStyleId>{5C22544A-7EE6-4342-B048-85BDC9FD1C3A}</a:tableStyleId>
              </a:tblPr>
              <a:tblGrid>
                <a:gridCol w="568325">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tblGrid>
              <a:tr h="0">
                <a:tc>
                  <a:txBody>
                    <a:bodyPr/>
                    <a:lstStyle/>
                    <a:p>
                      <a:pPr marL="0" marR="0" algn="ctr">
                        <a:lnSpc>
                          <a:spcPct val="107000"/>
                        </a:lnSpc>
                        <a:spcBef>
                          <a:spcPts val="0"/>
                        </a:spcBef>
                        <a:spcAft>
                          <a:spcPts val="0"/>
                        </a:spcAft>
                      </a:pPr>
                      <a:r>
                        <a:rPr lang="en-US" sz="1100">
                          <a:effectLst/>
                        </a:rPr>
                        <a:t>Area (U</a:t>
                      </a:r>
                      <a:r>
                        <a:rPr lang="en-US" sz="1100" baseline="30000">
                          <a:effectLst/>
                        </a:rPr>
                        <a:t>2</a:t>
                      </a:r>
                      <a:r>
                        <a:rPr lang="en-US" sz="11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rPr>
                        <a:t>Triangle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gn="ctr">
                        <a:lnSpc>
                          <a:spcPct val="107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(J)</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(A) (G)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algn="ctr">
                        <a:lnSpc>
                          <a:spcPct val="107000"/>
                        </a:lnSpc>
                        <a:spcBef>
                          <a:spcPts val="0"/>
                        </a:spcBef>
                        <a:spcAft>
                          <a:spcPts val="0"/>
                        </a:spcAft>
                      </a:pPr>
                      <a:r>
                        <a:rPr lang="en-US" sz="11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(C) (F)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(B)(D)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marL="0" marR="0" algn="ctr">
                        <a:lnSpc>
                          <a:spcPct val="107000"/>
                        </a:lnSpc>
                        <a:spcBef>
                          <a:spcPts val="0"/>
                        </a:spcBef>
                        <a:spcAft>
                          <a:spcPts val="0"/>
                        </a:spcAft>
                      </a:pPr>
                      <a:r>
                        <a:rPr lang="en-US" sz="11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(I) (K)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(E) (H)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marL="0" marR="0" algn="ctr">
                        <a:lnSpc>
                          <a:spcPct val="107000"/>
                        </a:lnSpc>
                        <a:spcBef>
                          <a:spcPts val="0"/>
                        </a:spcBef>
                        <a:spcAft>
                          <a:spcPts val="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6830">
                <a:tc>
                  <a:txBody>
                    <a:bodyPr/>
                    <a:lstStyle/>
                    <a:p>
                      <a:pPr marL="0" marR="0" algn="ctr">
                        <a:lnSpc>
                          <a:spcPct val="107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pic>
        <p:nvPicPr>
          <p:cNvPr id="4" name="Picture 3"/>
          <p:cNvPicPr/>
          <p:nvPr/>
        </p:nvPicPr>
        <p:blipFill rotWithShape="1">
          <a:blip r:embed="rId3" cstate="print"/>
          <a:srcRect l="62949" t="18230" r="12821" b="8393"/>
          <a:stretch/>
        </p:blipFill>
        <p:spPr bwMode="auto">
          <a:xfrm>
            <a:off x="0" y="533401"/>
            <a:ext cx="7315200" cy="6324599"/>
          </a:xfrm>
          <a:prstGeom prst="rect">
            <a:avLst/>
          </a:prstGeom>
          <a:ln>
            <a:noFill/>
          </a:ln>
          <a:extLst>
            <a:ext uri="{53640926-AAD7-44D8-BBD7-CCE9431645EC}">
              <a14:shadowObscured xmlns:a14="http://schemas.microsoft.com/office/drawing/2010/main"/>
            </a:ext>
          </a:extLst>
        </p:spPr>
      </p:pic>
      <p:graphicFrame>
        <p:nvGraphicFramePr>
          <p:cNvPr id="6" name="Table 5"/>
          <p:cNvGraphicFramePr>
            <a:graphicFrameLocks noGrp="1"/>
          </p:cNvGraphicFramePr>
          <p:nvPr>
            <p:extLst/>
          </p:nvPr>
        </p:nvGraphicFramePr>
        <p:xfrm>
          <a:off x="7010399" y="1143000"/>
          <a:ext cx="2133600" cy="4565650"/>
        </p:xfrm>
        <a:graphic>
          <a:graphicData uri="http://schemas.openxmlformats.org/drawingml/2006/table">
            <a:tbl>
              <a:tblPr firstRow="1" firstCol="1" bandRow="1"/>
              <a:tblGrid>
                <a:gridCol w="973016">
                  <a:extLst>
                    <a:ext uri="{9D8B030D-6E8A-4147-A177-3AD203B41FA5}">
                      <a16:colId xmlns:a16="http://schemas.microsoft.com/office/drawing/2014/main" val="20000"/>
                    </a:ext>
                  </a:extLst>
                </a:gridCol>
                <a:gridCol w="1160584">
                  <a:extLst>
                    <a:ext uri="{9D8B030D-6E8A-4147-A177-3AD203B41FA5}">
                      <a16:colId xmlns:a16="http://schemas.microsoft.com/office/drawing/2014/main" val="20001"/>
                    </a:ext>
                  </a:extLst>
                </a:gridCol>
              </a:tblGrid>
              <a:tr h="822958">
                <a:tc>
                  <a:txBody>
                    <a:bodyPr/>
                    <a:lstStyle/>
                    <a:p>
                      <a:pPr marL="0" marR="0" algn="ctr">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Area (U</a:t>
                      </a:r>
                      <a:r>
                        <a:rPr lang="en-US" sz="2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Triangle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11480">
                <a:tc>
                  <a:txBody>
                    <a:bodyPr/>
                    <a:lstStyle/>
                    <a:p>
                      <a:pPr marL="0" marR="0" algn="ctr">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(A)(J)</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411480">
                <a:tc>
                  <a:txBody>
                    <a:bodyPr/>
                    <a:lstStyle/>
                    <a:p>
                      <a:pPr marL="0" marR="0" algn="ctr">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411480">
                <a:tc>
                  <a:txBody>
                    <a:bodyPr/>
                    <a:lstStyle/>
                    <a:p>
                      <a:pPr marL="0" marR="0" algn="ctr">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(C) (F)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11480">
                <a:tc>
                  <a:txBody>
                    <a:bodyPr/>
                    <a:lstStyle/>
                    <a:p>
                      <a:pPr marL="0" marR="0" algn="ctr">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(B)(D)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411480">
                <a:tc>
                  <a:txBody>
                    <a:bodyPr/>
                    <a:lstStyle/>
                    <a:p>
                      <a:pPr marL="0" marR="0" algn="ctr">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(I) (K)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411480">
                <a:tc>
                  <a:txBody>
                    <a:bodyPr/>
                    <a:lstStyle/>
                    <a:p>
                      <a:pPr marL="0" marR="0" algn="ctr">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(E)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411480">
                <a:tc>
                  <a:txBody>
                    <a:bodyPr/>
                    <a:lstStyle/>
                    <a:p>
                      <a:pPr marL="0" marR="0" algn="ctr">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411480">
                <a:tc>
                  <a:txBody>
                    <a:bodyPr/>
                    <a:lstStyle/>
                    <a:p>
                      <a:pPr marL="0" marR="0" algn="ctr">
                        <a:lnSpc>
                          <a:spcPct val="107000"/>
                        </a:lnSpc>
                        <a:spcBef>
                          <a:spcPts val="0"/>
                        </a:spcBef>
                        <a:spcAft>
                          <a:spcPts val="0"/>
                        </a:spcAft>
                      </a:pPr>
                      <a:r>
                        <a:rPr lang="en-US" sz="28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bl>
          </a:graphicData>
        </a:graphic>
      </p:graphicFrame>
      <p:sp>
        <p:nvSpPr>
          <p:cNvPr id="7" name="TextBox 6"/>
          <p:cNvSpPr txBox="1"/>
          <p:nvPr/>
        </p:nvSpPr>
        <p:spPr>
          <a:xfrm>
            <a:off x="1066800" y="491613"/>
            <a:ext cx="58420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400" b="1" dirty="0"/>
              <a:t>.5</a:t>
            </a:r>
          </a:p>
        </p:txBody>
      </p:sp>
      <p:sp>
        <p:nvSpPr>
          <p:cNvPr id="8" name="TextBox 7"/>
          <p:cNvSpPr txBox="1"/>
          <p:nvPr/>
        </p:nvSpPr>
        <p:spPr>
          <a:xfrm>
            <a:off x="2882900" y="4623553"/>
            <a:ext cx="58420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400" b="1" dirty="0"/>
              <a:t>.5</a:t>
            </a:r>
          </a:p>
        </p:txBody>
      </p:sp>
      <p:sp>
        <p:nvSpPr>
          <p:cNvPr id="9" name="TextBox 8"/>
          <p:cNvSpPr txBox="1"/>
          <p:nvPr/>
        </p:nvSpPr>
        <p:spPr>
          <a:xfrm>
            <a:off x="2882900" y="515676"/>
            <a:ext cx="58420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2400" b="1" dirty="0"/>
              <a:t>2</a:t>
            </a:r>
          </a:p>
        </p:txBody>
      </p:sp>
      <p:sp>
        <p:nvSpPr>
          <p:cNvPr id="10" name="TextBox 9"/>
          <p:cNvSpPr txBox="1"/>
          <p:nvPr/>
        </p:nvSpPr>
        <p:spPr>
          <a:xfrm>
            <a:off x="4571999" y="491613"/>
            <a:ext cx="838201"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400" b="1" dirty="0"/>
              <a:t>1.5</a:t>
            </a:r>
          </a:p>
        </p:txBody>
      </p:sp>
      <p:sp>
        <p:nvSpPr>
          <p:cNvPr id="11" name="TextBox 10"/>
          <p:cNvSpPr txBox="1"/>
          <p:nvPr/>
        </p:nvSpPr>
        <p:spPr>
          <a:xfrm>
            <a:off x="6350000" y="513443"/>
            <a:ext cx="58420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2400" b="1" dirty="0"/>
              <a:t>2</a:t>
            </a:r>
          </a:p>
        </p:txBody>
      </p:sp>
      <p:sp>
        <p:nvSpPr>
          <p:cNvPr id="12" name="TextBox 11"/>
          <p:cNvSpPr txBox="1"/>
          <p:nvPr/>
        </p:nvSpPr>
        <p:spPr>
          <a:xfrm>
            <a:off x="1070897" y="2573809"/>
            <a:ext cx="58420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2400" b="1" dirty="0"/>
              <a:t>3</a:t>
            </a:r>
          </a:p>
        </p:txBody>
      </p:sp>
      <p:sp>
        <p:nvSpPr>
          <p:cNvPr id="13" name="TextBox 12"/>
          <p:cNvSpPr txBox="1"/>
          <p:nvPr/>
        </p:nvSpPr>
        <p:spPr>
          <a:xfrm>
            <a:off x="6380726" y="4677179"/>
            <a:ext cx="58420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2400" b="1" dirty="0"/>
              <a:t>4</a:t>
            </a:r>
          </a:p>
        </p:txBody>
      </p:sp>
      <p:sp>
        <p:nvSpPr>
          <p:cNvPr id="14" name="TextBox 13"/>
          <p:cNvSpPr txBox="1"/>
          <p:nvPr/>
        </p:nvSpPr>
        <p:spPr>
          <a:xfrm>
            <a:off x="2999709" y="2525877"/>
            <a:ext cx="838201"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400" b="1" dirty="0"/>
              <a:t>1.5</a:t>
            </a:r>
          </a:p>
        </p:txBody>
      </p:sp>
      <p:sp>
        <p:nvSpPr>
          <p:cNvPr id="15" name="TextBox 14"/>
          <p:cNvSpPr txBox="1"/>
          <p:nvPr/>
        </p:nvSpPr>
        <p:spPr>
          <a:xfrm>
            <a:off x="1119187" y="4643995"/>
            <a:ext cx="838201"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400" b="1" dirty="0"/>
              <a:t>2.5</a:t>
            </a:r>
          </a:p>
        </p:txBody>
      </p:sp>
      <p:sp>
        <p:nvSpPr>
          <p:cNvPr id="16" name="TextBox 15"/>
          <p:cNvSpPr txBox="1"/>
          <p:nvPr/>
        </p:nvSpPr>
        <p:spPr>
          <a:xfrm>
            <a:off x="4776146" y="4705154"/>
            <a:ext cx="838201"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400" b="1" dirty="0"/>
              <a:t>2.5</a:t>
            </a:r>
          </a:p>
        </p:txBody>
      </p:sp>
      <p:sp>
        <p:nvSpPr>
          <p:cNvPr id="17" name="TextBox 16"/>
          <p:cNvSpPr txBox="1"/>
          <p:nvPr/>
        </p:nvSpPr>
        <p:spPr>
          <a:xfrm>
            <a:off x="6418519" y="2495376"/>
            <a:ext cx="58420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2400" b="1" dirty="0"/>
              <a:t>3</a:t>
            </a:r>
          </a:p>
        </p:txBody>
      </p:sp>
      <p:sp>
        <p:nvSpPr>
          <p:cNvPr id="18" name="TextBox 17"/>
          <p:cNvSpPr txBox="1"/>
          <p:nvPr/>
        </p:nvSpPr>
        <p:spPr>
          <a:xfrm>
            <a:off x="4654806" y="2495376"/>
            <a:ext cx="58420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2400" b="1" dirty="0"/>
              <a:t>1</a:t>
            </a:r>
          </a:p>
        </p:txBody>
      </p:sp>
    </p:spTree>
    <p:extLst>
      <p:ext uri="{BB962C8B-B14F-4D97-AF65-F5344CB8AC3E}">
        <p14:creationId xmlns:p14="http://schemas.microsoft.com/office/powerpoint/2010/main" val="310297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80">
                                          <p:stCondLst>
                                            <p:cond delay="0"/>
                                          </p:stCondLst>
                                        </p:cTn>
                                        <p:tgtEl>
                                          <p:spTgt spid="11"/>
                                        </p:tgtEl>
                                      </p:cBhvr>
                                    </p:animEffect>
                                    <p:anim calcmode="lin" valueType="num">
                                      <p:cBhvr>
                                        <p:cTn id="5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1" dur="26">
                                          <p:stCondLst>
                                            <p:cond delay="650"/>
                                          </p:stCondLst>
                                        </p:cTn>
                                        <p:tgtEl>
                                          <p:spTgt spid="11"/>
                                        </p:tgtEl>
                                      </p:cBhvr>
                                      <p:to x="100000" y="60000"/>
                                    </p:animScale>
                                    <p:animScale>
                                      <p:cBhvr>
                                        <p:cTn id="62" dur="166" decel="50000">
                                          <p:stCondLst>
                                            <p:cond delay="676"/>
                                          </p:stCondLst>
                                        </p:cTn>
                                        <p:tgtEl>
                                          <p:spTgt spid="11"/>
                                        </p:tgtEl>
                                      </p:cBhvr>
                                      <p:to x="100000" y="100000"/>
                                    </p:animScale>
                                    <p:animScale>
                                      <p:cBhvr>
                                        <p:cTn id="63" dur="26">
                                          <p:stCondLst>
                                            <p:cond delay="1312"/>
                                          </p:stCondLst>
                                        </p:cTn>
                                        <p:tgtEl>
                                          <p:spTgt spid="11"/>
                                        </p:tgtEl>
                                      </p:cBhvr>
                                      <p:to x="100000" y="80000"/>
                                    </p:animScale>
                                    <p:animScale>
                                      <p:cBhvr>
                                        <p:cTn id="64" dur="166" decel="50000">
                                          <p:stCondLst>
                                            <p:cond delay="1338"/>
                                          </p:stCondLst>
                                        </p:cTn>
                                        <p:tgtEl>
                                          <p:spTgt spid="11"/>
                                        </p:tgtEl>
                                      </p:cBhvr>
                                      <p:to x="100000" y="100000"/>
                                    </p:animScale>
                                    <p:animScale>
                                      <p:cBhvr>
                                        <p:cTn id="65" dur="26">
                                          <p:stCondLst>
                                            <p:cond delay="1642"/>
                                          </p:stCondLst>
                                        </p:cTn>
                                        <p:tgtEl>
                                          <p:spTgt spid="11"/>
                                        </p:tgtEl>
                                      </p:cBhvr>
                                      <p:to x="100000" y="90000"/>
                                    </p:animScale>
                                    <p:animScale>
                                      <p:cBhvr>
                                        <p:cTn id="66" dur="166" decel="50000">
                                          <p:stCondLst>
                                            <p:cond delay="1668"/>
                                          </p:stCondLst>
                                        </p:cTn>
                                        <p:tgtEl>
                                          <p:spTgt spid="11"/>
                                        </p:tgtEl>
                                      </p:cBhvr>
                                      <p:to x="100000" y="100000"/>
                                    </p:animScale>
                                    <p:animScale>
                                      <p:cBhvr>
                                        <p:cTn id="67" dur="26">
                                          <p:stCondLst>
                                            <p:cond delay="1808"/>
                                          </p:stCondLst>
                                        </p:cTn>
                                        <p:tgtEl>
                                          <p:spTgt spid="11"/>
                                        </p:tgtEl>
                                      </p:cBhvr>
                                      <p:to x="100000" y="95000"/>
                                    </p:animScale>
                                    <p:animScale>
                                      <p:cBhvr>
                                        <p:cTn id="68" dur="166" decel="50000">
                                          <p:stCondLst>
                                            <p:cond delay="1834"/>
                                          </p:stCondLst>
                                        </p:cTn>
                                        <p:tgtEl>
                                          <p:spTgt spid="11"/>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580">
                                          <p:stCondLst>
                                            <p:cond delay="0"/>
                                          </p:stCondLst>
                                        </p:cTn>
                                        <p:tgtEl>
                                          <p:spTgt spid="12"/>
                                        </p:tgtEl>
                                      </p:cBhvr>
                                    </p:animEffect>
                                    <p:anim calcmode="lin" valueType="num">
                                      <p:cBhvr>
                                        <p:cTn id="7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7" dur="26">
                                          <p:stCondLst>
                                            <p:cond delay="650"/>
                                          </p:stCondLst>
                                        </p:cTn>
                                        <p:tgtEl>
                                          <p:spTgt spid="12"/>
                                        </p:tgtEl>
                                      </p:cBhvr>
                                      <p:to x="100000" y="60000"/>
                                    </p:animScale>
                                    <p:animScale>
                                      <p:cBhvr>
                                        <p:cTn id="78" dur="166" decel="50000">
                                          <p:stCondLst>
                                            <p:cond delay="676"/>
                                          </p:stCondLst>
                                        </p:cTn>
                                        <p:tgtEl>
                                          <p:spTgt spid="12"/>
                                        </p:tgtEl>
                                      </p:cBhvr>
                                      <p:to x="100000" y="100000"/>
                                    </p:animScale>
                                    <p:animScale>
                                      <p:cBhvr>
                                        <p:cTn id="79" dur="26">
                                          <p:stCondLst>
                                            <p:cond delay="1312"/>
                                          </p:stCondLst>
                                        </p:cTn>
                                        <p:tgtEl>
                                          <p:spTgt spid="12"/>
                                        </p:tgtEl>
                                      </p:cBhvr>
                                      <p:to x="100000" y="80000"/>
                                    </p:animScale>
                                    <p:animScale>
                                      <p:cBhvr>
                                        <p:cTn id="80" dur="166" decel="50000">
                                          <p:stCondLst>
                                            <p:cond delay="1338"/>
                                          </p:stCondLst>
                                        </p:cTn>
                                        <p:tgtEl>
                                          <p:spTgt spid="12"/>
                                        </p:tgtEl>
                                      </p:cBhvr>
                                      <p:to x="100000" y="100000"/>
                                    </p:animScale>
                                    <p:animScale>
                                      <p:cBhvr>
                                        <p:cTn id="81" dur="26">
                                          <p:stCondLst>
                                            <p:cond delay="1642"/>
                                          </p:stCondLst>
                                        </p:cTn>
                                        <p:tgtEl>
                                          <p:spTgt spid="12"/>
                                        </p:tgtEl>
                                      </p:cBhvr>
                                      <p:to x="100000" y="90000"/>
                                    </p:animScale>
                                    <p:animScale>
                                      <p:cBhvr>
                                        <p:cTn id="82" dur="166" decel="50000">
                                          <p:stCondLst>
                                            <p:cond delay="1668"/>
                                          </p:stCondLst>
                                        </p:cTn>
                                        <p:tgtEl>
                                          <p:spTgt spid="12"/>
                                        </p:tgtEl>
                                      </p:cBhvr>
                                      <p:to x="100000" y="100000"/>
                                    </p:animScale>
                                    <p:animScale>
                                      <p:cBhvr>
                                        <p:cTn id="83" dur="26">
                                          <p:stCondLst>
                                            <p:cond delay="1808"/>
                                          </p:stCondLst>
                                        </p:cTn>
                                        <p:tgtEl>
                                          <p:spTgt spid="12"/>
                                        </p:tgtEl>
                                      </p:cBhvr>
                                      <p:to x="100000" y="95000"/>
                                    </p:animScale>
                                    <p:animScale>
                                      <p:cBhvr>
                                        <p:cTn id="84" dur="166" decel="50000">
                                          <p:stCondLst>
                                            <p:cond delay="1834"/>
                                          </p:stCondLst>
                                        </p:cTn>
                                        <p:tgtEl>
                                          <p:spTgt spid="12"/>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down)">
                                      <p:cBhvr>
                                        <p:cTn id="87" dur="580">
                                          <p:stCondLst>
                                            <p:cond delay="0"/>
                                          </p:stCondLst>
                                        </p:cTn>
                                        <p:tgtEl>
                                          <p:spTgt spid="14"/>
                                        </p:tgtEl>
                                      </p:cBhvr>
                                    </p:animEffect>
                                    <p:anim calcmode="lin" valueType="num">
                                      <p:cBhvr>
                                        <p:cTn id="8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3" dur="26">
                                          <p:stCondLst>
                                            <p:cond delay="650"/>
                                          </p:stCondLst>
                                        </p:cTn>
                                        <p:tgtEl>
                                          <p:spTgt spid="14"/>
                                        </p:tgtEl>
                                      </p:cBhvr>
                                      <p:to x="100000" y="60000"/>
                                    </p:animScale>
                                    <p:animScale>
                                      <p:cBhvr>
                                        <p:cTn id="94" dur="166" decel="50000">
                                          <p:stCondLst>
                                            <p:cond delay="676"/>
                                          </p:stCondLst>
                                        </p:cTn>
                                        <p:tgtEl>
                                          <p:spTgt spid="14"/>
                                        </p:tgtEl>
                                      </p:cBhvr>
                                      <p:to x="100000" y="100000"/>
                                    </p:animScale>
                                    <p:animScale>
                                      <p:cBhvr>
                                        <p:cTn id="95" dur="26">
                                          <p:stCondLst>
                                            <p:cond delay="1312"/>
                                          </p:stCondLst>
                                        </p:cTn>
                                        <p:tgtEl>
                                          <p:spTgt spid="14"/>
                                        </p:tgtEl>
                                      </p:cBhvr>
                                      <p:to x="100000" y="80000"/>
                                    </p:animScale>
                                    <p:animScale>
                                      <p:cBhvr>
                                        <p:cTn id="96" dur="166" decel="50000">
                                          <p:stCondLst>
                                            <p:cond delay="1338"/>
                                          </p:stCondLst>
                                        </p:cTn>
                                        <p:tgtEl>
                                          <p:spTgt spid="14"/>
                                        </p:tgtEl>
                                      </p:cBhvr>
                                      <p:to x="100000" y="100000"/>
                                    </p:animScale>
                                    <p:animScale>
                                      <p:cBhvr>
                                        <p:cTn id="97" dur="26">
                                          <p:stCondLst>
                                            <p:cond delay="1642"/>
                                          </p:stCondLst>
                                        </p:cTn>
                                        <p:tgtEl>
                                          <p:spTgt spid="14"/>
                                        </p:tgtEl>
                                      </p:cBhvr>
                                      <p:to x="100000" y="90000"/>
                                    </p:animScale>
                                    <p:animScale>
                                      <p:cBhvr>
                                        <p:cTn id="98" dur="166" decel="50000">
                                          <p:stCondLst>
                                            <p:cond delay="1668"/>
                                          </p:stCondLst>
                                        </p:cTn>
                                        <p:tgtEl>
                                          <p:spTgt spid="14"/>
                                        </p:tgtEl>
                                      </p:cBhvr>
                                      <p:to x="100000" y="100000"/>
                                    </p:animScale>
                                    <p:animScale>
                                      <p:cBhvr>
                                        <p:cTn id="99" dur="26">
                                          <p:stCondLst>
                                            <p:cond delay="1808"/>
                                          </p:stCondLst>
                                        </p:cTn>
                                        <p:tgtEl>
                                          <p:spTgt spid="14"/>
                                        </p:tgtEl>
                                      </p:cBhvr>
                                      <p:to x="100000" y="95000"/>
                                    </p:animScale>
                                    <p:animScale>
                                      <p:cBhvr>
                                        <p:cTn id="100" dur="166" decel="50000">
                                          <p:stCondLst>
                                            <p:cond delay="1834"/>
                                          </p:stCondLst>
                                        </p:cTn>
                                        <p:tgtEl>
                                          <p:spTgt spid="14"/>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down)">
                                      <p:cBhvr>
                                        <p:cTn id="103" dur="580">
                                          <p:stCondLst>
                                            <p:cond delay="0"/>
                                          </p:stCondLst>
                                        </p:cTn>
                                        <p:tgtEl>
                                          <p:spTgt spid="18"/>
                                        </p:tgtEl>
                                      </p:cBhvr>
                                    </p:animEffect>
                                    <p:anim calcmode="lin" valueType="num">
                                      <p:cBhvr>
                                        <p:cTn id="10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09" dur="26">
                                          <p:stCondLst>
                                            <p:cond delay="650"/>
                                          </p:stCondLst>
                                        </p:cTn>
                                        <p:tgtEl>
                                          <p:spTgt spid="18"/>
                                        </p:tgtEl>
                                      </p:cBhvr>
                                      <p:to x="100000" y="60000"/>
                                    </p:animScale>
                                    <p:animScale>
                                      <p:cBhvr>
                                        <p:cTn id="110" dur="166" decel="50000">
                                          <p:stCondLst>
                                            <p:cond delay="676"/>
                                          </p:stCondLst>
                                        </p:cTn>
                                        <p:tgtEl>
                                          <p:spTgt spid="18"/>
                                        </p:tgtEl>
                                      </p:cBhvr>
                                      <p:to x="100000" y="100000"/>
                                    </p:animScale>
                                    <p:animScale>
                                      <p:cBhvr>
                                        <p:cTn id="111" dur="26">
                                          <p:stCondLst>
                                            <p:cond delay="1312"/>
                                          </p:stCondLst>
                                        </p:cTn>
                                        <p:tgtEl>
                                          <p:spTgt spid="18"/>
                                        </p:tgtEl>
                                      </p:cBhvr>
                                      <p:to x="100000" y="80000"/>
                                    </p:animScale>
                                    <p:animScale>
                                      <p:cBhvr>
                                        <p:cTn id="112" dur="166" decel="50000">
                                          <p:stCondLst>
                                            <p:cond delay="1338"/>
                                          </p:stCondLst>
                                        </p:cTn>
                                        <p:tgtEl>
                                          <p:spTgt spid="18"/>
                                        </p:tgtEl>
                                      </p:cBhvr>
                                      <p:to x="100000" y="100000"/>
                                    </p:animScale>
                                    <p:animScale>
                                      <p:cBhvr>
                                        <p:cTn id="113" dur="26">
                                          <p:stCondLst>
                                            <p:cond delay="1642"/>
                                          </p:stCondLst>
                                        </p:cTn>
                                        <p:tgtEl>
                                          <p:spTgt spid="18"/>
                                        </p:tgtEl>
                                      </p:cBhvr>
                                      <p:to x="100000" y="90000"/>
                                    </p:animScale>
                                    <p:animScale>
                                      <p:cBhvr>
                                        <p:cTn id="114" dur="166" decel="50000">
                                          <p:stCondLst>
                                            <p:cond delay="1668"/>
                                          </p:stCondLst>
                                        </p:cTn>
                                        <p:tgtEl>
                                          <p:spTgt spid="18"/>
                                        </p:tgtEl>
                                      </p:cBhvr>
                                      <p:to x="100000" y="100000"/>
                                    </p:animScale>
                                    <p:animScale>
                                      <p:cBhvr>
                                        <p:cTn id="115" dur="26">
                                          <p:stCondLst>
                                            <p:cond delay="1808"/>
                                          </p:stCondLst>
                                        </p:cTn>
                                        <p:tgtEl>
                                          <p:spTgt spid="18"/>
                                        </p:tgtEl>
                                      </p:cBhvr>
                                      <p:to x="100000" y="95000"/>
                                    </p:animScale>
                                    <p:animScale>
                                      <p:cBhvr>
                                        <p:cTn id="116" dur="166" decel="50000">
                                          <p:stCondLst>
                                            <p:cond delay="1834"/>
                                          </p:stCondLst>
                                        </p:cTn>
                                        <p:tgtEl>
                                          <p:spTgt spid="18"/>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ipe(down)">
                                      <p:cBhvr>
                                        <p:cTn id="119" dur="580">
                                          <p:stCondLst>
                                            <p:cond delay="0"/>
                                          </p:stCondLst>
                                        </p:cTn>
                                        <p:tgtEl>
                                          <p:spTgt spid="17"/>
                                        </p:tgtEl>
                                      </p:cBhvr>
                                    </p:animEffect>
                                    <p:anim calcmode="lin" valueType="num">
                                      <p:cBhvr>
                                        <p:cTn id="12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25" dur="26">
                                          <p:stCondLst>
                                            <p:cond delay="650"/>
                                          </p:stCondLst>
                                        </p:cTn>
                                        <p:tgtEl>
                                          <p:spTgt spid="17"/>
                                        </p:tgtEl>
                                      </p:cBhvr>
                                      <p:to x="100000" y="60000"/>
                                    </p:animScale>
                                    <p:animScale>
                                      <p:cBhvr>
                                        <p:cTn id="126" dur="166" decel="50000">
                                          <p:stCondLst>
                                            <p:cond delay="676"/>
                                          </p:stCondLst>
                                        </p:cTn>
                                        <p:tgtEl>
                                          <p:spTgt spid="17"/>
                                        </p:tgtEl>
                                      </p:cBhvr>
                                      <p:to x="100000" y="100000"/>
                                    </p:animScale>
                                    <p:animScale>
                                      <p:cBhvr>
                                        <p:cTn id="127" dur="26">
                                          <p:stCondLst>
                                            <p:cond delay="1312"/>
                                          </p:stCondLst>
                                        </p:cTn>
                                        <p:tgtEl>
                                          <p:spTgt spid="17"/>
                                        </p:tgtEl>
                                      </p:cBhvr>
                                      <p:to x="100000" y="80000"/>
                                    </p:animScale>
                                    <p:animScale>
                                      <p:cBhvr>
                                        <p:cTn id="128" dur="166" decel="50000">
                                          <p:stCondLst>
                                            <p:cond delay="1338"/>
                                          </p:stCondLst>
                                        </p:cTn>
                                        <p:tgtEl>
                                          <p:spTgt spid="17"/>
                                        </p:tgtEl>
                                      </p:cBhvr>
                                      <p:to x="100000" y="100000"/>
                                    </p:animScale>
                                    <p:animScale>
                                      <p:cBhvr>
                                        <p:cTn id="129" dur="26">
                                          <p:stCondLst>
                                            <p:cond delay="1642"/>
                                          </p:stCondLst>
                                        </p:cTn>
                                        <p:tgtEl>
                                          <p:spTgt spid="17"/>
                                        </p:tgtEl>
                                      </p:cBhvr>
                                      <p:to x="100000" y="90000"/>
                                    </p:animScale>
                                    <p:animScale>
                                      <p:cBhvr>
                                        <p:cTn id="130" dur="166" decel="50000">
                                          <p:stCondLst>
                                            <p:cond delay="1668"/>
                                          </p:stCondLst>
                                        </p:cTn>
                                        <p:tgtEl>
                                          <p:spTgt spid="17"/>
                                        </p:tgtEl>
                                      </p:cBhvr>
                                      <p:to x="100000" y="100000"/>
                                    </p:animScale>
                                    <p:animScale>
                                      <p:cBhvr>
                                        <p:cTn id="131" dur="26">
                                          <p:stCondLst>
                                            <p:cond delay="1808"/>
                                          </p:stCondLst>
                                        </p:cTn>
                                        <p:tgtEl>
                                          <p:spTgt spid="17"/>
                                        </p:tgtEl>
                                      </p:cBhvr>
                                      <p:to x="100000" y="95000"/>
                                    </p:animScale>
                                    <p:animScale>
                                      <p:cBhvr>
                                        <p:cTn id="132" dur="166" decel="50000">
                                          <p:stCondLst>
                                            <p:cond delay="1834"/>
                                          </p:stCondLst>
                                        </p:cTn>
                                        <p:tgtEl>
                                          <p:spTgt spid="17"/>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15"/>
                                        </p:tgtEl>
                                        <p:attrNameLst>
                                          <p:attrName>style.visibility</p:attrName>
                                        </p:attrNameLst>
                                      </p:cBhvr>
                                      <p:to>
                                        <p:strVal val="visible"/>
                                      </p:to>
                                    </p:set>
                                    <p:animEffect transition="in" filter="wipe(down)">
                                      <p:cBhvr>
                                        <p:cTn id="135" dur="580">
                                          <p:stCondLst>
                                            <p:cond delay="0"/>
                                          </p:stCondLst>
                                        </p:cTn>
                                        <p:tgtEl>
                                          <p:spTgt spid="15"/>
                                        </p:tgtEl>
                                      </p:cBhvr>
                                    </p:animEffect>
                                    <p:anim calcmode="lin" valueType="num">
                                      <p:cBhvr>
                                        <p:cTn id="13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41" dur="26">
                                          <p:stCondLst>
                                            <p:cond delay="650"/>
                                          </p:stCondLst>
                                        </p:cTn>
                                        <p:tgtEl>
                                          <p:spTgt spid="15"/>
                                        </p:tgtEl>
                                      </p:cBhvr>
                                      <p:to x="100000" y="60000"/>
                                    </p:animScale>
                                    <p:animScale>
                                      <p:cBhvr>
                                        <p:cTn id="142" dur="166" decel="50000">
                                          <p:stCondLst>
                                            <p:cond delay="676"/>
                                          </p:stCondLst>
                                        </p:cTn>
                                        <p:tgtEl>
                                          <p:spTgt spid="15"/>
                                        </p:tgtEl>
                                      </p:cBhvr>
                                      <p:to x="100000" y="100000"/>
                                    </p:animScale>
                                    <p:animScale>
                                      <p:cBhvr>
                                        <p:cTn id="143" dur="26">
                                          <p:stCondLst>
                                            <p:cond delay="1312"/>
                                          </p:stCondLst>
                                        </p:cTn>
                                        <p:tgtEl>
                                          <p:spTgt spid="15"/>
                                        </p:tgtEl>
                                      </p:cBhvr>
                                      <p:to x="100000" y="80000"/>
                                    </p:animScale>
                                    <p:animScale>
                                      <p:cBhvr>
                                        <p:cTn id="144" dur="166" decel="50000">
                                          <p:stCondLst>
                                            <p:cond delay="1338"/>
                                          </p:stCondLst>
                                        </p:cTn>
                                        <p:tgtEl>
                                          <p:spTgt spid="15"/>
                                        </p:tgtEl>
                                      </p:cBhvr>
                                      <p:to x="100000" y="100000"/>
                                    </p:animScale>
                                    <p:animScale>
                                      <p:cBhvr>
                                        <p:cTn id="145" dur="26">
                                          <p:stCondLst>
                                            <p:cond delay="1642"/>
                                          </p:stCondLst>
                                        </p:cTn>
                                        <p:tgtEl>
                                          <p:spTgt spid="15"/>
                                        </p:tgtEl>
                                      </p:cBhvr>
                                      <p:to x="100000" y="90000"/>
                                    </p:animScale>
                                    <p:animScale>
                                      <p:cBhvr>
                                        <p:cTn id="146" dur="166" decel="50000">
                                          <p:stCondLst>
                                            <p:cond delay="1668"/>
                                          </p:stCondLst>
                                        </p:cTn>
                                        <p:tgtEl>
                                          <p:spTgt spid="15"/>
                                        </p:tgtEl>
                                      </p:cBhvr>
                                      <p:to x="100000" y="100000"/>
                                    </p:animScale>
                                    <p:animScale>
                                      <p:cBhvr>
                                        <p:cTn id="147" dur="26">
                                          <p:stCondLst>
                                            <p:cond delay="1808"/>
                                          </p:stCondLst>
                                        </p:cTn>
                                        <p:tgtEl>
                                          <p:spTgt spid="15"/>
                                        </p:tgtEl>
                                      </p:cBhvr>
                                      <p:to x="100000" y="95000"/>
                                    </p:animScale>
                                    <p:animScale>
                                      <p:cBhvr>
                                        <p:cTn id="148" dur="166" decel="50000">
                                          <p:stCondLst>
                                            <p:cond delay="1834"/>
                                          </p:stCondLst>
                                        </p:cTn>
                                        <p:tgtEl>
                                          <p:spTgt spid="15"/>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down)">
                                      <p:cBhvr>
                                        <p:cTn id="151" dur="580">
                                          <p:stCondLst>
                                            <p:cond delay="0"/>
                                          </p:stCondLst>
                                        </p:cTn>
                                        <p:tgtEl>
                                          <p:spTgt spid="8"/>
                                        </p:tgtEl>
                                      </p:cBhvr>
                                    </p:animEffect>
                                    <p:anim calcmode="lin" valueType="num">
                                      <p:cBhvr>
                                        <p:cTn id="15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7" dur="26">
                                          <p:stCondLst>
                                            <p:cond delay="650"/>
                                          </p:stCondLst>
                                        </p:cTn>
                                        <p:tgtEl>
                                          <p:spTgt spid="8"/>
                                        </p:tgtEl>
                                      </p:cBhvr>
                                      <p:to x="100000" y="60000"/>
                                    </p:animScale>
                                    <p:animScale>
                                      <p:cBhvr>
                                        <p:cTn id="158" dur="166" decel="50000">
                                          <p:stCondLst>
                                            <p:cond delay="676"/>
                                          </p:stCondLst>
                                        </p:cTn>
                                        <p:tgtEl>
                                          <p:spTgt spid="8"/>
                                        </p:tgtEl>
                                      </p:cBhvr>
                                      <p:to x="100000" y="100000"/>
                                    </p:animScale>
                                    <p:animScale>
                                      <p:cBhvr>
                                        <p:cTn id="159" dur="26">
                                          <p:stCondLst>
                                            <p:cond delay="1312"/>
                                          </p:stCondLst>
                                        </p:cTn>
                                        <p:tgtEl>
                                          <p:spTgt spid="8"/>
                                        </p:tgtEl>
                                      </p:cBhvr>
                                      <p:to x="100000" y="80000"/>
                                    </p:animScale>
                                    <p:animScale>
                                      <p:cBhvr>
                                        <p:cTn id="160" dur="166" decel="50000">
                                          <p:stCondLst>
                                            <p:cond delay="1338"/>
                                          </p:stCondLst>
                                        </p:cTn>
                                        <p:tgtEl>
                                          <p:spTgt spid="8"/>
                                        </p:tgtEl>
                                      </p:cBhvr>
                                      <p:to x="100000" y="100000"/>
                                    </p:animScale>
                                    <p:animScale>
                                      <p:cBhvr>
                                        <p:cTn id="161" dur="26">
                                          <p:stCondLst>
                                            <p:cond delay="1642"/>
                                          </p:stCondLst>
                                        </p:cTn>
                                        <p:tgtEl>
                                          <p:spTgt spid="8"/>
                                        </p:tgtEl>
                                      </p:cBhvr>
                                      <p:to x="100000" y="90000"/>
                                    </p:animScale>
                                    <p:animScale>
                                      <p:cBhvr>
                                        <p:cTn id="162" dur="166" decel="50000">
                                          <p:stCondLst>
                                            <p:cond delay="1668"/>
                                          </p:stCondLst>
                                        </p:cTn>
                                        <p:tgtEl>
                                          <p:spTgt spid="8"/>
                                        </p:tgtEl>
                                      </p:cBhvr>
                                      <p:to x="100000" y="100000"/>
                                    </p:animScale>
                                    <p:animScale>
                                      <p:cBhvr>
                                        <p:cTn id="163" dur="26">
                                          <p:stCondLst>
                                            <p:cond delay="1808"/>
                                          </p:stCondLst>
                                        </p:cTn>
                                        <p:tgtEl>
                                          <p:spTgt spid="8"/>
                                        </p:tgtEl>
                                      </p:cBhvr>
                                      <p:to x="100000" y="95000"/>
                                    </p:animScale>
                                    <p:animScale>
                                      <p:cBhvr>
                                        <p:cTn id="164" dur="166" decel="50000">
                                          <p:stCondLst>
                                            <p:cond delay="1834"/>
                                          </p:stCondLst>
                                        </p:cTn>
                                        <p:tgtEl>
                                          <p:spTgt spid="8"/>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16"/>
                                        </p:tgtEl>
                                        <p:attrNameLst>
                                          <p:attrName>style.visibility</p:attrName>
                                        </p:attrNameLst>
                                      </p:cBhvr>
                                      <p:to>
                                        <p:strVal val="visible"/>
                                      </p:to>
                                    </p:set>
                                    <p:animEffect transition="in" filter="wipe(down)">
                                      <p:cBhvr>
                                        <p:cTn id="167" dur="580">
                                          <p:stCondLst>
                                            <p:cond delay="0"/>
                                          </p:stCondLst>
                                        </p:cTn>
                                        <p:tgtEl>
                                          <p:spTgt spid="16"/>
                                        </p:tgtEl>
                                      </p:cBhvr>
                                    </p:animEffect>
                                    <p:anim calcmode="lin" valueType="num">
                                      <p:cBhvr>
                                        <p:cTn id="16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73" dur="26">
                                          <p:stCondLst>
                                            <p:cond delay="650"/>
                                          </p:stCondLst>
                                        </p:cTn>
                                        <p:tgtEl>
                                          <p:spTgt spid="16"/>
                                        </p:tgtEl>
                                      </p:cBhvr>
                                      <p:to x="100000" y="60000"/>
                                    </p:animScale>
                                    <p:animScale>
                                      <p:cBhvr>
                                        <p:cTn id="174" dur="166" decel="50000">
                                          <p:stCondLst>
                                            <p:cond delay="676"/>
                                          </p:stCondLst>
                                        </p:cTn>
                                        <p:tgtEl>
                                          <p:spTgt spid="16"/>
                                        </p:tgtEl>
                                      </p:cBhvr>
                                      <p:to x="100000" y="100000"/>
                                    </p:animScale>
                                    <p:animScale>
                                      <p:cBhvr>
                                        <p:cTn id="175" dur="26">
                                          <p:stCondLst>
                                            <p:cond delay="1312"/>
                                          </p:stCondLst>
                                        </p:cTn>
                                        <p:tgtEl>
                                          <p:spTgt spid="16"/>
                                        </p:tgtEl>
                                      </p:cBhvr>
                                      <p:to x="100000" y="80000"/>
                                    </p:animScale>
                                    <p:animScale>
                                      <p:cBhvr>
                                        <p:cTn id="176" dur="166" decel="50000">
                                          <p:stCondLst>
                                            <p:cond delay="1338"/>
                                          </p:stCondLst>
                                        </p:cTn>
                                        <p:tgtEl>
                                          <p:spTgt spid="16"/>
                                        </p:tgtEl>
                                      </p:cBhvr>
                                      <p:to x="100000" y="100000"/>
                                    </p:animScale>
                                    <p:animScale>
                                      <p:cBhvr>
                                        <p:cTn id="177" dur="26">
                                          <p:stCondLst>
                                            <p:cond delay="1642"/>
                                          </p:stCondLst>
                                        </p:cTn>
                                        <p:tgtEl>
                                          <p:spTgt spid="16"/>
                                        </p:tgtEl>
                                      </p:cBhvr>
                                      <p:to x="100000" y="90000"/>
                                    </p:animScale>
                                    <p:animScale>
                                      <p:cBhvr>
                                        <p:cTn id="178" dur="166" decel="50000">
                                          <p:stCondLst>
                                            <p:cond delay="1668"/>
                                          </p:stCondLst>
                                        </p:cTn>
                                        <p:tgtEl>
                                          <p:spTgt spid="16"/>
                                        </p:tgtEl>
                                      </p:cBhvr>
                                      <p:to x="100000" y="100000"/>
                                    </p:animScale>
                                    <p:animScale>
                                      <p:cBhvr>
                                        <p:cTn id="179" dur="26">
                                          <p:stCondLst>
                                            <p:cond delay="1808"/>
                                          </p:stCondLst>
                                        </p:cTn>
                                        <p:tgtEl>
                                          <p:spTgt spid="16"/>
                                        </p:tgtEl>
                                      </p:cBhvr>
                                      <p:to x="100000" y="95000"/>
                                    </p:animScale>
                                    <p:animScale>
                                      <p:cBhvr>
                                        <p:cTn id="180" dur="166" decel="50000">
                                          <p:stCondLst>
                                            <p:cond delay="1834"/>
                                          </p:stCondLst>
                                        </p:cTn>
                                        <p:tgtEl>
                                          <p:spTgt spid="16"/>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13"/>
                                        </p:tgtEl>
                                        <p:attrNameLst>
                                          <p:attrName>style.visibility</p:attrName>
                                        </p:attrNameLst>
                                      </p:cBhvr>
                                      <p:to>
                                        <p:strVal val="visible"/>
                                      </p:to>
                                    </p:set>
                                    <p:animEffect transition="in" filter="wipe(down)">
                                      <p:cBhvr>
                                        <p:cTn id="183" dur="580">
                                          <p:stCondLst>
                                            <p:cond delay="0"/>
                                          </p:stCondLst>
                                        </p:cTn>
                                        <p:tgtEl>
                                          <p:spTgt spid="13"/>
                                        </p:tgtEl>
                                      </p:cBhvr>
                                    </p:animEffect>
                                    <p:anim calcmode="lin" valueType="num">
                                      <p:cBhvr>
                                        <p:cTn id="18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9" dur="26">
                                          <p:stCondLst>
                                            <p:cond delay="650"/>
                                          </p:stCondLst>
                                        </p:cTn>
                                        <p:tgtEl>
                                          <p:spTgt spid="13"/>
                                        </p:tgtEl>
                                      </p:cBhvr>
                                      <p:to x="100000" y="60000"/>
                                    </p:animScale>
                                    <p:animScale>
                                      <p:cBhvr>
                                        <p:cTn id="190" dur="166" decel="50000">
                                          <p:stCondLst>
                                            <p:cond delay="676"/>
                                          </p:stCondLst>
                                        </p:cTn>
                                        <p:tgtEl>
                                          <p:spTgt spid="13"/>
                                        </p:tgtEl>
                                      </p:cBhvr>
                                      <p:to x="100000" y="100000"/>
                                    </p:animScale>
                                    <p:animScale>
                                      <p:cBhvr>
                                        <p:cTn id="191" dur="26">
                                          <p:stCondLst>
                                            <p:cond delay="1312"/>
                                          </p:stCondLst>
                                        </p:cTn>
                                        <p:tgtEl>
                                          <p:spTgt spid="13"/>
                                        </p:tgtEl>
                                      </p:cBhvr>
                                      <p:to x="100000" y="80000"/>
                                    </p:animScale>
                                    <p:animScale>
                                      <p:cBhvr>
                                        <p:cTn id="192" dur="166" decel="50000">
                                          <p:stCondLst>
                                            <p:cond delay="1338"/>
                                          </p:stCondLst>
                                        </p:cTn>
                                        <p:tgtEl>
                                          <p:spTgt spid="13"/>
                                        </p:tgtEl>
                                      </p:cBhvr>
                                      <p:to x="100000" y="100000"/>
                                    </p:animScale>
                                    <p:animScale>
                                      <p:cBhvr>
                                        <p:cTn id="193" dur="26">
                                          <p:stCondLst>
                                            <p:cond delay="1642"/>
                                          </p:stCondLst>
                                        </p:cTn>
                                        <p:tgtEl>
                                          <p:spTgt spid="13"/>
                                        </p:tgtEl>
                                      </p:cBhvr>
                                      <p:to x="100000" y="90000"/>
                                    </p:animScale>
                                    <p:animScale>
                                      <p:cBhvr>
                                        <p:cTn id="194" dur="166" decel="50000">
                                          <p:stCondLst>
                                            <p:cond delay="1668"/>
                                          </p:stCondLst>
                                        </p:cTn>
                                        <p:tgtEl>
                                          <p:spTgt spid="13"/>
                                        </p:tgtEl>
                                      </p:cBhvr>
                                      <p:to x="100000" y="100000"/>
                                    </p:animScale>
                                    <p:animScale>
                                      <p:cBhvr>
                                        <p:cTn id="195" dur="26">
                                          <p:stCondLst>
                                            <p:cond delay="1808"/>
                                          </p:stCondLst>
                                        </p:cTn>
                                        <p:tgtEl>
                                          <p:spTgt spid="13"/>
                                        </p:tgtEl>
                                      </p:cBhvr>
                                      <p:to x="100000" y="95000"/>
                                    </p:animScale>
                                    <p:animScale>
                                      <p:cBhvr>
                                        <p:cTn id="19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Criteria for Classifying Triangles</a:t>
            </a:r>
          </a:p>
        </p:txBody>
      </p:sp>
      <p:pic>
        <p:nvPicPr>
          <p:cNvPr id="5" name="Picture 4"/>
          <p:cNvPicPr/>
          <p:nvPr/>
        </p:nvPicPr>
        <p:blipFill rotWithShape="1">
          <a:blip r:embed="rId3" cstate="print"/>
          <a:srcRect l="62949" t="18230" r="12821" b="8393"/>
          <a:stretch/>
        </p:blipFill>
        <p:spPr bwMode="auto">
          <a:xfrm>
            <a:off x="1066800" y="1600200"/>
            <a:ext cx="7086600" cy="480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8869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38200" y="1600200"/>
          <a:ext cx="7620002" cy="4953000"/>
        </p:xfrm>
        <a:graphic>
          <a:graphicData uri="http://schemas.openxmlformats.org/drawingml/2006/table">
            <a:tbl>
              <a:tblPr firstRow="1" firstCol="1" bandRow="1">
                <a:tableStyleId>{5C22544A-7EE6-4342-B048-85BDC9FD1C3A}</a:tableStyleId>
              </a:tblPr>
              <a:tblGrid>
                <a:gridCol w="1904593">
                  <a:extLst>
                    <a:ext uri="{9D8B030D-6E8A-4147-A177-3AD203B41FA5}">
                      <a16:colId xmlns:a16="http://schemas.microsoft.com/office/drawing/2014/main" val="20000"/>
                    </a:ext>
                  </a:extLst>
                </a:gridCol>
                <a:gridCol w="1904593">
                  <a:extLst>
                    <a:ext uri="{9D8B030D-6E8A-4147-A177-3AD203B41FA5}">
                      <a16:colId xmlns:a16="http://schemas.microsoft.com/office/drawing/2014/main" val="20001"/>
                    </a:ext>
                  </a:extLst>
                </a:gridCol>
                <a:gridCol w="1905408">
                  <a:extLst>
                    <a:ext uri="{9D8B030D-6E8A-4147-A177-3AD203B41FA5}">
                      <a16:colId xmlns:a16="http://schemas.microsoft.com/office/drawing/2014/main" val="20002"/>
                    </a:ext>
                  </a:extLst>
                </a:gridCol>
                <a:gridCol w="1905408">
                  <a:extLst>
                    <a:ext uri="{9D8B030D-6E8A-4147-A177-3AD203B41FA5}">
                      <a16:colId xmlns:a16="http://schemas.microsoft.com/office/drawing/2014/main" val="20003"/>
                    </a:ext>
                  </a:extLst>
                </a:gridCol>
              </a:tblGrid>
              <a:tr h="1141508">
                <a:tc>
                  <a:txBody>
                    <a:bodyPr/>
                    <a:lstStyle/>
                    <a:p>
                      <a:pPr marL="0" marR="0" algn="ctr">
                        <a:lnSpc>
                          <a:spcPct val="107000"/>
                        </a:lnSpc>
                        <a:spcBef>
                          <a:spcPts val="0"/>
                        </a:spcBef>
                        <a:spcAft>
                          <a:spcPts val="0"/>
                        </a:spcAft>
                      </a:pPr>
                      <a:r>
                        <a:rPr lang="en-US" sz="2400" dirty="0">
                          <a:effectLst/>
                        </a:rPr>
                        <a:t> </a:t>
                      </a:r>
                      <a:endParaRPr lang="en-US" sz="1100" dirty="0">
                        <a:effectLst/>
                      </a:endParaRPr>
                    </a:p>
                    <a:p>
                      <a:pPr marL="0" marR="0" algn="ctr">
                        <a:lnSpc>
                          <a:spcPct val="107000"/>
                        </a:lnSpc>
                        <a:spcBef>
                          <a:spcPts val="0"/>
                        </a:spcBef>
                        <a:spcAft>
                          <a:spcPts val="0"/>
                        </a:spcAft>
                      </a:pPr>
                      <a:r>
                        <a:rPr lang="en-US" sz="2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accent1"/>
                    </a:solidFill>
                  </a:tcPr>
                </a:tc>
                <a:tc>
                  <a:txBody>
                    <a:bodyPr/>
                    <a:lstStyle/>
                    <a:p>
                      <a:pPr marL="0" marR="0" algn="ctr">
                        <a:lnSpc>
                          <a:spcPct val="107000"/>
                        </a:lnSpc>
                        <a:spcBef>
                          <a:spcPts val="0"/>
                        </a:spcBef>
                        <a:spcAft>
                          <a:spcPts val="0"/>
                        </a:spcAft>
                      </a:pPr>
                      <a:r>
                        <a:rPr lang="en-US" sz="2400" dirty="0">
                          <a:effectLst/>
                        </a:rPr>
                        <a:t>Acute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ctr">
                        <a:lnSpc>
                          <a:spcPct val="107000"/>
                        </a:lnSpc>
                        <a:spcBef>
                          <a:spcPts val="0"/>
                        </a:spcBef>
                        <a:spcAft>
                          <a:spcPts val="0"/>
                        </a:spcAft>
                      </a:pPr>
                      <a:r>
                        <a:rPr lang="en-US" sz="2400" dirty="0">
                          <a:effectLst/>
                        </a:rPr>
                        <a:t>Right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ctr">
                        <a:lnSpc>
                          <a:spcPct val="107000"/>
                        </a:lnSpc>
                        <a:spcBef>
                          <a:spcPts val="0"/>
                        </a:spcBef>
                        <a:spcAft>
                          <a:spcPts val="0"/>
                        </a:spcAft>
                      </a:pPr>
                      <a:r>
                        <a:rPr lang="en-US" sz="2400">
                          <a:effectLst/>
                        </a:rPr>
                        <a:t>Obtuse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10000"/>
                  </a:ext>
                </a:extLst>
              </a:tr>
              <a:tr h="1259946">
                <a:tc>
                  <a:txBody>
                    <a:bodyPr/>
                    <a:lstStyle/>
                    <a:p>
                      <a:pPr marL="0" marR="0" algn="ctr">
                        <a:lnSpc>
                          <a:spcPct val="107000"/>
                        </a:lnSpc>
                        <a:spcBef>
                          <a:spcPts val="0"/>
                        </a:spcBef>
                        <a:spcAft>
                          <a:spcPts val="0"/>
                        </a:spcAft>
                      </a:pPr>
                      <a:r>
                        <a:rPr lang="en-US" sz="2400" dirty="0">
                          <a:effectLst/>
                        </a:rPr>
                        <a:t>Equilateral</a:t>
                      </a:r>
                      <a:endParaRPr lang="en-US" sz="1100" dirty="0">
                        <a:effectLst/>
                      </a:endParaRPr>
                    </a:p>
                    <a:p>
                      <a:pPr marL="0" marR="0" algn="ctr">
                        <a:lnSpc>
                          <a:spcPct val="107000"/>
                        </a:lnSpc>
                        <a:spcBef>
                          <a:spcPts val="0"/>
                        </a:spcBef>
                        <a:spcAft>
                          <a:spcPts val="0"/>
                        </a:spcAft>
                      </a:pPr>
                      <a:r>
                        <a:rPr lang="en-US" sz="2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accent1"/>
                    </a:solidFill>
                  </a:tcPr>
                </a:tc>
                <a:tc>
                  <a:txBody>
                    <a:bodyPr/>
                    <a:lstStyle/>
                    <a:p>
                      <a:pPr marL="0" marR="0" algn="ctr">
                        <a:lnSpc>
                          <a:spcPct val="107000"/>
                        </a:lnSpc>
                        <a:spcBef>
                          <a:spcPts val="0"/>
                        </a:spcBef>
                        <a:spcAft>
                          <a:spcPts val="0"/>
                        </a:spcAft>
                      </a:pPr>
                      <a:endParaRPr lang="en-US" sz="2400" dirty="0">
                        <a:effectLst/>
                      </a:endParaRPr>
                    </a:p>
                    <a:p>
                      <a:pPr marL="0" marR="0" algn="ctr">
                        <a:lnSpc>
                          <a:spcPct val="107000"/>
                        </a:lnSpc>
                        <a:spcBef>
                          <a:spcPts val="0"/>
                        </a:spcBef>
                        <a:spcAft>
                          <a:spcPts val="0"/>
                        </a:spcAft>
                      </a:pPr>
                      <a:r>
                        <a:rPr lang="en-US" sz="2400" dirty="0">
                          <a:effectLst/>
                        </a:rPr>
                        <a:t>_</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ctr">
                        <a:lnSpc>
                          <a:spcPct val="107000"/>
                        </a:lnSpc>
                        <a:spcBef>
                          <a:spcPts val="0"/>
                        </a:spcBef>
                        <a:spcAft>
                          <a:spcPts val="0"/>
                        </a:spcAft>
                      </a:pPr>
                      <a:r>
                        <a:rPr lang="en-US" sz="2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ctr">
                        <a:lnSpc>
                          <a:spcPct val="107000"/>
                        </a:lnSpc>
                        <a:spcBef>
                          <a:spcPts val="0"/>
                        </a:spcBef>
                        <a:spcAft>
                          <a:spcPts val="0"/>
                        </a:spcAft>
                      </a:pPr>
                      <a:r>
                        <a:rPr lang="en-US" sz="2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10001"/>
                  </a:ext>
                </a:extLst>
              </a:tr>
              <a:tr h="1125682">
                <a:tc>
                  <a:txBody>
                    <a:bodyPr/>
                    <a:lstStyle/>
                    <a:p>
                      <a:pPr marL="0" marR="0" algn="ctr">
                        <a:lnSpc>
                          <a:spcPct val="107000"/>
                        </a:lnSpc>
                        <a:spcBef>
                          <a:spcPts val="0"/>
                        </a:spcBef>
                        <a:spcAft>
                          <a:spcPts val="0"/>
                        </a:spcAft>
                      </a:pPr>
                      <a:r>
                        <a:rPr lang="en-US" sz="2400">
                          <a:effectLst/>
                        </a:rPr>
                        <a:t>Isosceles</a:t>
                      </a:r>
                      <a:endParaRPr lang="en-US" sz="1100">
                        <a:effectLst/>
                      </a:endParaRPr>
                    </a:p>
                    <a:p>
                      <a:pPr marL="0" marR="0" algn="ctr">
                        <a:lnSpc>
                          <a:spcPct val="107000"/>
                        </a:lnSpc>
                        <a:spcBef>
                          <a:spcPts val="0"/>
                        </a:spcBef>
                        <a:spcAft>
                          <a:spcPts val="0"/>
                        </a:spcAft>
                      </a:pPr>
                      <a:r>
                        <a:rPr lang="en-US" sz="2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accent1"/>
                    </a:solidFill>
                  </a:tcPr>
                </a:tc>
                <a:tc>
                  <a:txBody>
                    <a:bodyPr/>
                    <a:lstStyle/>
                    <a:p>
                      <a:pPr marL="0" marR="0" algn="ctr">
                        <a:lnSpc>
                          <a:spcPct val="107000"/>
                        </a:lnSpc>
                        <a:spcBef>
                          <a:spcPts val="0"/>
                        </a:spcBef>
                        <a:spcAft>
                          <a:spcPts val="0"/>
                        </a:spcAft>
                      </a:pPr>
                      <a:r>
                        <a:rPr lang="en-US" sz="3200">
                          <a:effectLst/>
                        </a:rPr>
                        <a:t> (B) (L)</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3200" dirty="0">
                          <a:effectLst/>
                        </a:rPr>
                        <a:t>(A) (I)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3200" dirty="0">
                          <a:effectLst/>
                        </a:rPr>
                        <a:t>(C)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accent1">
                        <a:lumMod val="40000"/>
                        <a:lumOff val="60000"/>
                      </a:schemeClr>
                    </a:solidFill>
                  </a:tcPr>
                </a:tc>
                <a:extLst>
                  <a:ext uri="{0D108BD9-81ED-4DB2-BD59-A6C34878D82A}">
                    <a16:rowId xmlns:a16="http://schemas.microsoft.com/office/drawing/2014/main" val="10002"/>
                  </a:ext>
                </a:extLst>
              </a:tr>
              <a:tr h="1425864">
                <a:tc>
                  <a:txBody>
                    <a:bodyPr/>
                    <a:lstStyle/>
                    <a:p>
                      <a:pPr marL="0" marR="0" algn="ctr">
                        <a:lnSpc>
                          <a:spcPct val="107000"/>
                        </a:lnSpc>
                        <a:spcBef>
                          <a:spcPts val="0"/>
                        </a:spcBef>
                        <a:spcAft>
                          <a:spcPts val="0"/>
                        </a:spcAft>
                      </a:pPr>
                      <a:r>
                        <a:rPr lang="en-US" sz="2400" dirty="0">
                          <a:effectLst/>
                        </a:rPr>
                        <a:t>Scalene</a:t>
                      </a:r>
                      <a:endParaRPr lang="en-US" sz="1100" dirty="0">
                        <a:effectLst/>
                      </a:endParaRPr>
                    </a:p>
                    <a:p>
                      <a:pPr marL="0" marR="0" algn="ctr">
                        <a:lnSpc>
                          <a:spcPct val="107000"/>
                        </a:lnSpc>
                        <a:spcBef>
                          <a:spcPts val="0"/>
                        </a:spcBef>
                        <a:spcAft>
                          <a:spcPts val="0"/>
                        </a:spcAft>
                      </a:pPr>
                      <a:r>
                        <a:rPr lang="en-US" sz="2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solidFill>
                      <a:schemeClr val="accent1"/>
                    </a:solidFill>
                  </a:tcPr>
                </a:tc>
                <a:tc>
                  <a:txBody>
                    <a:bodyPr/>
                    <a:lstStyle/>
                    <a:p>
                      <a:pPr marL="0" marR="0" algn="ctr">
                        <a:lnSpc>
                          <a:spcPct val="107000"/>
                        </a:lnSpc>
                        <a:spcBef>
                          <a:spcPts val="0"/>
                        </a:spcBef>
                        <a:spcAft>
                          <a:spcPts val="0"/>
                        </a:spcAft>
                      </a:pPr>
                      <a:r>
                        <a:rPr lang="en-US" sz="3200" dirty="0">
                          <a:effectLst/>
                        </a:rPr>
                        <a:t>(E) (K)</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ctr">
                        <a:lnSpc>
                          <a:spcPct val="107000"/>
                        </a:lnSpc>
                        <a:spcBef>
                          <a:spcPts val="0"/>
                        </a:spcBef>
                        <a:spcAft>
                          <a:spcPts val="0"/>
                        </a:spcAft>
                      </a:pPr>
                      <a:r>
                        <a:rPr lang="en-US" sz="3200">
                          <a:effectLst/>
                        </a:rPr>
                        <a:t>(F)</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gn="ctr">
                        <a:lnSpc>
                          <a:spcPct val="107000"/>
                        </a:lnSpc>
                        <a:spcBef>
                          <a:spcPts val="0"/>
                        </a:spcBef>
                        <a:spcAft>
                          <a:spcPts val="0"/>
                        </a:spcAft>
                      </a:pPr>
                      <a:r>
                        <a:rPr lang="en-US" sz="3200" dirty="0">
                          <a:effectLst/>
                        </a:rPr>
                        <a:t>(D)(G)</a:t>
                      </a:r>
                    </a:p>
                    <a:p>
                      <a:pPr marL="0" marR="0" algn="ctr">
                        <a:lnSpc>
                          <a:spcPct val="107000"/>
                        </a:lnSpc>
                        <a:spcBef>
                          <a:spcPts val="0"/>
                        </a:spcBef>
                        <a:spcAft>
                          <a:spcPts val="0"/>
                        </a:spcAft>
                      </a:pPr>
                      <a:r>
                        <a:rPr lang="en-US" sz="3200" dirty="0">
                          <a:effectLst/>
                        </a:rPr>
                        <a:t>(H)(J)</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10003"/>
                  </a:ext>
                </a:extLst>
              </a:tr>
            </a:tbl>
          </a:graphicData>
        </a:graphic>
      </p:graphicFrame>
      <p:cxnSp>
        <p:nvCxnSpPr>
          <p:cNvPr id="14" name="Straight Connector 13"/>
          <p:cNvCxnSpPr/>
          <p:nvPr/>
        </p:nvCxnSpPr>
        <p:spPr>
          <a:xfrm flipV="1">
            <a:off x="4648200" y="2667000"/>
            <a:ext cx="1676400" cy="121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553200" y="2743200"/>
            <a:ext cx="1676400" cy="111840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685800" y="457200"/>
            <a:ext cx="8001000" cy="990600"/>
          </a:xfrm>
        </p:spPr>
        <p:txBody>
          <a:bodyPr>
            <a:normAutofit/>
          </a:bodyPr>
          <a:lstStyle/>
          <a:p>
            <a:r>
              <a:rPr lang="en-US" dirty="0"/>
              <a:t>Classifying Triangles</a:t>
            </a:r>
          </a:p>
        </p:txBody>
      </p:sp>
    </p:spTree>
    <p:extLst>
      <p:ext uri="{BB962C8B-B14F-4D97-AF65-F5344CB8AC3E}">
        <p14:creationId xmlns:p14="http://schemas.microsoft.com/office/powerpoint/2010/main" val="41612415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1143000"/>
          </a:xfrm>
        </p:spPr>
        <p:txBody>
          <a:bodyPr>
            <a:noAutofit/>
          </a:bodyPr>
          <a:lstStyle/>
          <a:p>
            <a:pPr algn="l"/>
            <a:r>
              <a:rPr lang="en-US" dirty="0">
                <a:cs typeface="Arial" panose="020B0604020202020204" pitchFamily="34" charset="0"/>
              </a:rPr>
              <a:t>Why Do We Have Students Classify?</a:t>
            </a:r>
          </a:p>
        </p:txBody>
      </p:sp>
      <p:sp>
        <p:nvSpPr>
          <p:cNvPr id="3" name="Content Placeholder 2"/>
          <p:cNvSpPr>
            <a:spLocks noGrp="1"/>
          </p:cNvSpPr>
          <p:nvPr>
            <p:ph idx="1"/>
          </p:nvPr>
        </p:nvSpPr>
        <p:spPr>
          <a:xfrm>
            <a:off x="685800" y="1600200"/>
            <a:ext cx="7924800" cy="4800600"/>
          </a:xfrm>
        </p:spPr>
        <p:txBody>
          <a:bodyPr/>
          <a:lstStyle/>
          <a:p>
            <a:pPr marL="365760" indent="-365760">
              <a:spcBef>
                <a:spcPts val="1200"/>
              </a:spcBef>
            </a:pPr>
            <a:r>
              <a:rPr lang="en-US" sz="3200" dirty="0">
                <a:cs typeface="Arial" panose="020B0604020202020204" pitchFamily="34" charset="0"/>
              </a:rPr>
              <a:t>To organize objects in order to achieve economy of memory</a:t>
            </a:r>
          </a:p>
          <a:p>
            <a:pPr marL="365760" indent="-365760">
              <a:spcBef>
                <a:spcPts val="1200"/>
              </a:spcBef>
            </a:pPr>
            <a:r>
              <a:rPr lang="en-US" sz="3200" dirty="0">
                <a:cs typeface="Arial" panose="020B0604020202020204" pitchFamily="34" charset="0"/>
              </a:rPr>
              <a:t>To learn and describe the structure of and relationships among the objects in a class</a:t>
            </a:r>
          </a:p>
          <a:p>
            <a:pPr marL="365760" indent="-365760">
              <a:spcBef>
                <a:spcPts val="1200"/>
              </a:spcBef>
            </a:pPr>
            <a:r>
              <a:rPr lang="en-US" sz="3200" dirty="0">
                <a:cs typeface="Arial" panose="020B0604020202020204" pitchFamily="34" charset="0"/>
              </a:rPr>
              <a:t>To be able to compare and </a:t>
            </a:r>
            <a:br>
              <a:rPr lang="en-US" sz="3200" dirty="0">
                <a:cs typeface="Arial" panose="020B0604020202020204" pitchFamily="34" charset="0"/>
              </a:rPr>
            </a:br>
            <a:r>
              <a:rPr lang="en-US" sz="3200" dirty="0">
                <a:cs typeface="Arial" panose="020B0604020202020204" pitchFamily="34" charset="0"/>
              </a:rPr>
              <a:t>contrast different classes</a:t>
            </a:r>
          </a:p>
          <a:p>
            <a:pPr marL="365760" indent="-365760">
              <a:spcBef>
                <a:spcPts val="1200"/>
              </a:spcBef>
            </a:pPr>
            <a:r>
              <a:rPr lang="en-US" sz="3200" dirty="0">
                <a:cs typeface="Arial" panose="020B0604020202020204" pitchFamily="34" charset="0"/>
              </a:rPr>
              <a:t>To generate hypotheses </a:t>
            </a:r>
            <a:br>
              <a:rPr lang="en-US" sz="3200" dirty="0">
                <a:cs typeface="Arial" panose="020B0604020202020204" pitchFamily="34" charset="0"/>
              </a:rPr>
            </a:br>
            <a:r>
              <a:rPr lang="en-US" sz="3200" dirty="0">
                <a:cs typeface="Arial" panose="020B0604020202020204" pitchFamily="34" charset="0"/>
              </a:rPr>
              <a:t>about the objects in the class</a:t>
            </a:r>
          </a:p>
        </p:txBody>
      </p:sp>
      <p:pic>
        <p:nvPicPr>
          <p:cNvPr id="13314" name="Picture 2" descr="Image result for math classify triang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11366">
            <a:off x="6173793" y="4173978"/>
            <a:ext cx="2104005" cy="179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6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848600" cy="990600"/>
          </a:xfrm>
        </p:spPr>
        <p:txBody>
          <a:bodyPr/>
          <a:lstStyle/>
          <a:p>
            <a:r>
              <a:rPr lang="en-US" dirty="0"/>
              <a:t>A Sorting Challenge!</a:t>
            </a:r>
          </a:p>
        </p:txBody>
      </p:sp>
      <p:pic>
        <p:nvPicPr>
          <p:cNvPr id="4" name="Content Placeholder 3" descr="http://2.bp.blogspot.com/_Sa0xkkIcGww/S28nE771qKI/AAAAAAAAAQE/n9Gorr_AakA/s1600/gmr.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371600"/>
            <a:ext cx="7620000" cy="5178641"/>
          </a:xfrm>
          <a:prstGeom prst="rect">
            <a:avLst/>
          </a:prstGeom>
          <a:noFill/>
          <a:ln>
            <a:noFill/>
          </a:ln>
        </p:spPr>
      </p:pic>
    </p:spTree>
    <p:extLst>
      <p:ext uri="{BB962C8B-B14F-4D97-AF65-F5344CB8AC3E}">
        <p14:creationId xmlns:p14="http://schemas.microsoft.com/office/powerpoint/2010/main" val="1689745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848600" cy="990600"/>
          </a:xfrm>
        </p:spPr>
        <p:txBody>
          <a:bodyPr/>
          <a:lstStyle/>
          <a:p>
            <a:r>
              <a:rPr lang="en-US" dirty="0"/>
              <a:t>A Sorting Challenge!</a:t>
            </a:r>
          </a:p>
        </p:txBody>
      </p:sp>
      <p:pic>
        <p:nvPicPr>
          <p:cNvPr id="4" name="Content Placeholder 3" descr="http://2.bp.blogspot.com/_Sa0xkkIcGww/S28nE771qKI/AAAAAAAAAQE/n9Gorr_AakA/s1600/gmr.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971800"/>
            <a:ext cx="6477000" cy="3505200"/>
          </a:xfrm>
          <a:prstGeom prst="rect">
            <a:avLst/>
          </a:prstGeom>
          <a:noFill/>
          <a:ln>
            <a:noFill/>
          </a:ln>
        </p:spPr>
      </p:pic>
      <p:sp>
        <p:nvSpPr>
          <p:cNvPr id="5" name="TextBox 4"/>
          <p:cNvSpPr txBox="1"/>
          <p:nvPr/>
        </p:nvSpPr>
        <p:spPr>
          <a:xfrm>
            <a:off x="685800" y="1295400"/>
            <a:ext cx="7543800" cy="1477328"/>
          </a:xfrm>
          <a:prstGeom prst="rect">
            <a:avLst/>
          </a:prstGeom>
          <a:noFill/>
        </p:spPr>
        <p:txBody>
          <a:bodyPr wrap="square" rtlCol="0">
            <a:spAutoFit/>
          </a:bodyPr>
          <a:lstStyle/>
          <a:p>
            <a:r>
              <a:rPr lang="en-US" sz="3000" dirty="0">
                <a:latin typeface="Calibri" pitchFamily="34" charset="0"/>
              </a:rPr>
              <a:t>The polygons inside the circle have at least two acute angles AND no parallel lines, unlike the polygons outside the circle.</a:t>
            </a:r>
            <a:endParaRPr lang="en-US" sz="3000" dirty="0"/>
          </a:p>
        </p:txBody>
      </p:sp>
    </p:spTree>
    <p:extLst>
      <p:ext uri="{BB962C8B-B14F-4D97-AF65-F5344CB8AC3E}">
        <p14:creationId xmlns:p14="http://schemas.microsoft.com/office/powerpoint/2010/main" val="1689745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What Is the Classification Rule?</a:t>
            </a:r>
          </a:p>
        </p:txBody>
      </p:sp>
      <p:pic>
        <p:nvPicPr>
          <p:cNvPr id="1026" name="Picture 2" descr="http://s3.amazonaws.com/illustrativemathematics/images/000/003/662/max/Colored_venn_diagram_3b26271d6968b82ba82a7549fa9a175f.png?14277436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600200"/>
            <a:ext cx="59944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4245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What Is the Classification Rule?</a:t>
            </a:r>
          </a:p>
        </p:txBody>
      </p:sp>
      <p:sp>
        <p:nvSpPr>
          <p:cNvPr id="3" name="Content Placeholder 2"/>
          <p:cNvSpPr>
            <a:spLocks noGrp="1"/>
          </p:cNvSpPr>
          <p:nvPr>
            <p:ph idx="1"/>
          </p:nvPr>
        </p:nvSpPr>
        <p:spPr>
          <a:xfrm>
            <a:off x="762000" y="1600200"/>
            <a:ext cx="7543800" cy="4724400"/>
          </a:xfrm>
        </p:spPr>
        <p:txBody>
          <a:bodyPr/>
          <a:lstStyle/>
          <a:p>
            <a:pPr marL="0" indent="0">
              <a:spcBef>
                <a:spcPts val="1200"/>
              </a:spcBef>
              <a:buNone/>
            </a:pPr>
            <a:r>
              <a:rPr lang="en-US" sz="3200" dirty="0"/>
              <a:t>A = triangle or three-sided polygon</a:t>
            </a:r>
          </a:p>
          <a:p>
            <a:pPr marL="0" indent="0">
              <a:spcBef>
                <a:spcPts val="1200"/>
              </a:spcBef>
              <a:buNone/>
            </a:pPr>
            <a:r>
              <a:rPr lang="en-US" sz="3200" dirty="0"/>
              <a:t>B = polygon with at least one right angle</a:t>
            </a:r>
          </a:p>
          <a:p>
            <a:pPr marL="0" indent="0">
              <a:spcBef>
                <a:spcPts val="1200"/>
              </a:spcBef>
              <a:buNone/>
            </a:pPr>
            <a:r>
              <a:rPr lang="en-US" sz="3200" dirty="0"/>
              <a:t>C = polygon with all the same side lengths  </a:t>
            </a:r>
          </a:p>
        </p:txBody>
      </p:sp>
      <p:pic>
        <p:nvPicPr>
          <p:cNvPr id="1026" name="Picture 2" descr="http://s3.amazonaws.com/illustrativemathematics/images/000/003/662/max/Colored_venn_diagram_3b26271d6968b82ba82a7549fa9a175f.png?14277436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581400"/>
            <a:ext cx="2830484" cy="2543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2082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47800"/>
            <a:ext cx="7696200" cy="4572000"/>
          </a:xfrm>
        </p:spPr>
        <p:txBody>
          <a:bodyPr/>
          <a:lstStyle/>
          <a:p>
            <a:pPr marL="365760" indent="-365760">
              <a:spcBef>
                <a:spcPts val="1200"/>
              </a:spcBef>
              <a:buFont typeface="+mj-lt"/>
              <a:buAutoNum type="arabicPeriod"/>
            </a:pPr>
            <a:r>
              <a:rPr lang="en-US" sz="3000" dirty="0"/>
              <a:t>Where would you </a:t>
            </a:r>
            <a:br>
              <a:rPr lang="en-US" sz="3000" dirty="0"/>
            </a:br>
            <a:r>
              <a:rPr lang="en-US" sz="3000" dirty="0"/>
              <a:t>place a rectangle </a:t>
            </a:r>
            <a:br>
              <a:rPr lang="en-US" sz="3000" dirty="0"/>
            </a:br>
            <a:r>
              <a:rPr lang="en-US" sz="3000" dirty="0"/>
              <a:t>that doesn’t have </a:t>
            </a:r>
            <a:br>
              <a:rPr lang="en-US" sz="3000" dirty="0"/>
            </a:br>
            <a:r>
              <a:rPr lang="en-US" sz="3000" dirty="0"/>
              <a:t>four sides of the </a:t>
            </a:r>
            <a:br>
              <a:rPr lang="en-US" sz="3000" dirty="0"/>
            </a:br>
            <a:r>
              <a:rPr lang="en-US" sz="3000" dirty="0"/>
              <a:t>same length? Why?</a:t>
            </a:r>
          </a:p>
          <a:p>
            <a:pPr marL="365760" indent="-365760">
              <a:spcBef>
                <a:spcPts val="1200"/>
              </a:spcBef>
              <a:buFont typeface="+mj-lt"/>
              <a:buAutoNum type="arabicPeriod"/>
            </a:pPr>
            <a:r>
              <a:rPr lang="en-US" sz="3000" dirty="0"/>
              <a:t>Is there a polygon </a:t>
            </a:r>
            <a:br>
              <a:rPr lang="en-US" sz="3000" dirty="0"/>
            </a:br>
            <a:r>
              <a:rPr lang="en-US" sz="3000" dirty="0"/>
              <a:t>you would put in the </a:t>
            </a:r>
            <a:br>
              <a:rPr lang="en-US" sz="3000" dirty="0"/>
            </a:br>
            <a:r>
              <a:rPr lang="en-US" sz="3000" dirty="0"/>
              <a:t>intersection of all </a:t>
            </a:r>
            <a:br>
              <a:rPr lang="en-US" sz="3000" dirty="0"/>
            </a:br>
            <a:r>
              <a:rPr lang="en-US" sz="3000" dirty="0"/>
              <a:t>three categories?</a:t>
            </a:r>
          </a:p>
        </p:txBody>
      </p:sp>
      <p:pic>
        <p:nvPicPr>
          <p:cNvPr id="4" name="Picture 2" descr="http://s3.amazonaws.com/illustrativemathematics/images/000/003/662/max/Colored_venn_diagram_3b26271d6968b82ba82a7549fa9a175f.png?14277436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76400"/>
            <a:ext cx="4038431" cy="389708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685800" y="381000"/>
            <a:ext cx="7772400" cy="1143000"/>
          </a:xfrm>
        </p:spPr>
        <p:txBody>
          <a:bodyPr/>
          <a:lstStyle/>
          <a:p>
            <a:r>
              <a:rPr lang="en-US" dirty="0"/>
              <a:t>Challenge Questions</a:t>
            </a:r>
          </a:p>
        </p:txBody>
      </p:sp>
    </p:spTree>
    <p:extLst>
      <p:ext uri="{BB962C8B-B14F-4D97-AF65-F5344CB8AC3E}">
        <p14:creationId xmlns:p14="http://schemas.microsoft.com/office/powerpoint/2010/main" val="385659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Analysis: Focus Question 1</a:t>
            </a:r>
          </a:p>
        </p:txBody>
      </p:sp>
      <p:sp>
        <p:nvSpPr>
          <p:cNvPr id="3" name="Content Placeholder 2"/>
          <p:cNvSpPr>
            <a:spLocks noGrp="1"/>
          </p:cNvSpPr>
          <p:nvPr>
            <p:ph idx="1"/>
          </p:nvPr>
        </p:nvSpPr>
        <p:spPr/>
        <p:txBody>
          <a:bodyPr/>
          <a:lstStyle/>
          <a:p>
            <a:pPr marL="0" indent="0">
              <a:buNone/>
            </a:pPr>
            <a:r>
              <a:rPr lang="en-US" sz="3200" dirty="0"/>
              <a:t>How can science content storyline coherence be enhanced by explicitly implementing </a:t>
            </a:r>
            <a:r>
              <a:rPr lang="en-US" sz="3200" dirty="0" err="1"/>
              <a:t>STeLLA</a:t>
            </a:r>
            <a:r>
              <a:rPr lang="en-US" sz="3200" dirty="0"/>
              <a:t> strategy F (Make explicit links between science ideas and activities), strategy G (Link science ideas to other science ideas), and strategy H (Highlight key science ideas and focus question throughout)?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33400"/>
            <a:ext cx="7010400" cy="990600"/>
          </a:xfrm>
        </p:spPr>
        <p:txBody>
          <a:bodyPr/>
          <a:lstStyle/>
          <a:p>
            <a:r>
              <a:rPr lang="en-US" dirty="0"/>
              <a:t>Guess My Rule</a:t>
            </a:r>
          </a:p>
        </p:txBody>
      </p:sp>
      <p:sp>
        <p:nvSpPr>
          <p:cNvPr id="3" name="Content Placeholder 2"/>
          <p:cNvSpPr>
            <a:spLocks noGrp="1"/>
          </p:cNvSpPr>
          <p:nvPr>
            <p:ph idx="1"/>
          </p:nvPr>
        </p:nvSpPr>
        <p:spPr>
          <a:xfrm>
            <a:off x="990600" y="1828800"/>
            <a:ext cx="7620000" cy="4419600"/>
          </a:xfrm>
        </p:spPr>
        <p:txBody>
          <a:bodyPr/>
          <a:lstStyle/>
          <a:p>
            <a:pPr marL="365760" indent="-365760">
              <a:spcBef>
                <a:spcPts val="1200"/>
              </a:spcBef>
            </a:pPr>
            <a:r>
              <a:rPr lang="en-US" sz="3200" dirty="0"/>
              <a:t>Using pattern blocks and sorting circles, can you design a classification rule for your partner to guess?</a:t>
            </a:r>
          </a:p>
          <a:p>
            <a:pPr marL="365760" indent="-365760">
              <a:spcBef>
                <a:spcPts val="1200"/>
              </a:spcBef>
            </a:pPr>
            <a:r>
              <a:rPr lang="en-US" sz="3200" dirty="0"/>
              <a:t>Think about how this task challenges you in a different way.</a:t>
            </a: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90486">
            <a:off x="443479" y="600215"/>
            <a:ext cx="948447" cy="928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5207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001000" cy="914400"/>
          </a:xfrm>
        </p:spPr>
        <p:txBody>
          <a:bodyPr/>
          <a:lstStyle/>
          <a:p>
            <a:r>
              <a:rPr lang="en-US" dirty="0"/>
              <a:t>Sorting Circles</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1480384">
            <a:off x="6463061" y="4177059"/>
            <a:ext cx="230505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sorting circ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90486">
            <a:off x="720403" y="4007615"/>
            <a:ext cx="2321236" cy="227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s://s-media-cache-ak0.pinimg.com/236x/fd/2a/30/fd2a30d5e9bfbc42825702553e169be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3962400"/>
            <a:ext cx="2247900" cy="25622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0" y="1371600"/>
            <a:ext cx="7772400" cy="2677656"/>
          </a:xfrm>
          <a:prstGeom prst="rect">
            <a:avLst/>
          </a:prstGeom>
          <a:noFill/>
        </p:spPr>
        <p:txBody>
          <a:bodyPr wrap="square" rtlCol="0">
            <a:spAutoFit/>
          </a:bodyPr>
          <a:lstStyle/>
          <a:p>
            <a:r>
              <a:rPr lang="en-US" sz="2800" dirty="0">
                <a:latin typeface="Calibri" pitchFamily="34" charset="0"/>
              </a:rPr>
              <a:t>How could we use sorting circles in the Plants and Animals lessons?</a:t>
            </a:r>
          </a:p>
          <a:p>
            <a:pPr marL="731520" indent="-365760">
              <a:spcBef>
                <a:spcPts val="600"/>
              </a:spcBef>
              <a:buClr>
                <a:schemeClr val="bg1">
                  <a:lumMod val="65000"/>
                </a:schemeClr>
              </a:buClr>
              <a:buFont typeface="Arial" pitchFamily="34" charset="0"/>
              <a:buChar char="•"/>
            </a:pPr>
            <a:r>
              <a:rPr lang="en-US" sz="2800" dirty="0">
                <a:latin typeface="Calibri" pitchFamily="34" charset="0"/>
              </a:rPr>
              <a:t>Consider when the circles would NOT overlap.</a:t>
            </a:r>
          </a:p>
          <a:p>
            <a:pPr marL="731520" indent="-365760">
              <a:spcBef>
                <a:spcPts val="600"/>
              </a:spcBef>
              <a:buClr>
                <a:schemeClr val="bg1">
                  <a:lumMod val="65000"/>
                </a:schemeClr>
              </a:buClr>
              <a:buFont typeface="Arial" pitchFamily="34" charset="0"/>
              <a:buChar char="•"/>
            </a:pPr>
            <a:r>
              <a:rPr lang="en-US" sz="2800" dirty="0">
                <a:latin typeface="Calibri" pitchFamily="34" charset="0"/>
              </a:rPr>
              <a:t>Which of the Common Core Math Standards could be included in the sorting tasks?</a:t>
            </a:r>
          </a:p>
          <a:p>
            <a:endParaRPr lang="en-US" dirty="0"/>
          </a:p>
        </p:txBody>
      </p:sp>
    </p:spTree>
    <p:extLst>
      <p:ext uri="{BB962C8B-B14F-4D97-AF65-F5344CB8AC3E}">
        <p14:creationId xmlns:p14="http://schemas.microsoft.com/office/powerpoint/2010/main" val="2066480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848600" cy="990600"/>
          </a:xfrm>
        </p:spPr>
        <p:txBody>
          <a:bodyPr>
            <a:noAutofit/>
          </a:bodyPr>
          <a:lstStyle/>
          <a:p>
            <a:r>
              <a:rPr lang="en-US" dirty="0"/>
              <a:t>Reflection Questions</a:t>
            </a:r>
          </a:p>
        </p:txBody>
      </p:sp>
      <p:sp>
        <p:nvSpPr>
          <p:cNvPr id="3" name="Content Placeholder 2"/>
          <p:cNvSpPr>
            <a:spLocks noGrp="1"/>
          </p:cNvSpPr>
          <p:nvPr>
            <p:ph idx="1"/>
          </p:nvPr>
        </p:nvSpPr>
        <p:spPr>
          <a:xfrm>
            <a:off x="838200" y="1600200"/>
            <a:ext cx="8001000" cy="4800600"/>
          </a:xfrm>
        </p:spPr>
        <p:txBody>
          <a:bodyPr/>
          <a:lstStyle/>
          <a:p>
            <a:pPr marL="365760" indent="-365760">
              <a:spcBef>
                <a:spcPts val="1200"/>
              </a:spcBef>
            </a:pPr>
            <a:r>
              <a:rPr lang="en-US" sz="3200" dirty="0"/>
              <a:t>What might sorting tasks look like in your class? </a:t>
            </a:r>
          </a:p>
          <a:p>
            <a:pPr marL="365760" indent="-365760">
              <a:spcBef>
                <a:spcPts val="1200"/>
              </a:spcBef>
            </a:pPr>
            <a:r>
              <a:rPr lang="en-US" sz="3200" dirty="0"/>
              <a:t>How could you use sorting activities to support the Plants and Animals science content and reinforce the Common Core Math Standards?</a:t>
            </a:r>
          </a:p>
          <a:p>
            <a:endParaRPr lang="en-US" sz="3200" dirty="0"/>
          </a:p>
        </p:txBody>
      </p:sp>
    </p:spTree>
    <p:extLst>
      <p:ext uri="{BB962C8B-B14F-4D97-AF65-F5344CB8AC3E}">
        <p14:creationId xmlns:p14="http://schemas.microsoft.com/office/powerpoint/2010/main" val="34036758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8229600" cy="914400"/>
          </a:xfrm>
        </p:spPr>
        <p:txBody>
          <a:bodyPr/>
          <a:lstStyle/>
          <a:p>
            <a:pPr eaLnBrk="1" hangingPunct="1"/>
            <a:r>
              <a:rPr lang="en-US" dirty="0"/>
              <a:t>Today’s Focus Questions</a:t>
            </a:r>
          </a:p>
        </p:txBody>
      </p:sp>
      <p:sp>
        <p:nvSpPr>
          <p:cNvPr id="30723" name="Rectangle 3"/>
          <p:cNvSpPr>
            <a:spLocks noGrp="1" noChangeArrowheads="1"/>
          </p:cNvSpPr>
          <p:nvPr>
            <p:ph type="body" idx="1"/>
          </p:nvPr>
        </p:nvSpPr>
        <p:spPr>
          <a:xfrm>
            <a:off x="533400" y="1219200"/>
            <a:ext cx="8382000" cy="5334000"/>
          </a:xfrm>
        </p:spPr>
        <p:txBody>
          <a:bodyPr/>
          <a:lstStyle/>
          <a:p>
            <a:pPr marL="365760" indent="-365760" eaLnBrk="1" hangingPunct="1">
              <a:spcBef>
                <a:spcPts val="0"/>
              </a:spcBef>
              <a:spcAft>
                <a:spcPts val="0"/>
              </a:spcAft>
              <a:buFont typeface="Arial" pitchFamily="34" charset="0"/>
              <a:buChar char="•"/>
            </a:pPr>
            <a:r>
              <a:rPr lang="en-US" sz="2600" dirty="0"/>
              <a:t>How can science content storyline coherence be enhanced by explicitly implementing </a:t>
            </a:r>
            <a:r>
              <a:rPr lang="en-US" sz="2600" dirty="0" err="1"/>
              <a:t>STeLLA</a:t>
            </a:r>
            <a:r>
              <a:rPr lang="en-US" sz="2600" dirty="0"/>
              <a:t> strategy F (Make explicit links between science ideas and activities), strategy G (Link science ideas to other science ideas), and strategy H (Highlight key science ideas and focus question throughout)? </a:t>
            </a:r>
          </a:p>
          <a:p>
            <a:pPr marL="365760" indent="-365760" eaLnBrk="1" hangingPunct="1">
              <a:spcBef>
                <a:spcPts val="600"/>
              </a:spcBef>
              <a:spcAft>
                <a:spcPts val="0"/>
              </a:spcAft>
              <a:buFont typeface="Arial" pitchFamily="34" charset="0"/>
              <a:buChar char="•"/>
            </a:pPr>
            <a:r>
              <a:rPr lang="en-US" sz="2600" dirty="0"/>
              <a:t>How will the Student Thinking Lens and Science Content Storyline Lens strategies help you teach the Plants and Animals lessons in the fall?</a:t>
            </a:r>
          </a:p>
          <a:p>
            <a:pPr marL="365760" indent="-365760" eaLnBrk="1" hangingPunct="1">
              <a:spcBef>
                <a:spcPts val="600"/>
              </a:spcBef>
              <a:spcAft>
                <a:spcPts val="0"/>
              </a:spcAft>
              <a:buFont typeface="Arial" pitchFamily="34" charset="0"/>
              <a:buChar char="•"/>
            </a:pPr>
            <a:r>
              <a:rPr lang="en-US" sz="2600" dirty="0"/>
              <a:t>What are the similarities and differences between plants and animals?</a:t>
            </a:r>
          </a:p>
          <a:p>
            <a:pPr marL="365760" indent="-365760" eaLnBrk="1" hangingPunct="1">
              <a:spcBef>
                <a:spcPts val="600"/>
              </a:spcBef>
              <a:spcAft>
                <a:spcPts val="0"/>
              </a:spcAft>
              <a:buFont typeface="Arial" pitchFamily="34" charset="0"/>
              <a:buChar char="•"/>
            </a:pPr>
            <a:r>
              <a:rPr lang="en-US" sz="2600" dirty="0"/>
              <a:t>What rich, challenging mathematical tasks can we use in our teaching that are related to sorting?</a:t>
            </a:r>
          </a:p>
          <a:p>
            <a:pPr marL="365760" indent="-365760" eaLnBrk="1" hangingPunct="1">
              <a:spcBef>
                <a:spcPts val="600"/>
              </a:spcBef>
              <a:spcAft>
                <a:spcPts val="300"/>
              </a:spcAft>
              <a:buFont typeface="Arial" pitchFamily="34" charset="0"/>
              <a:buChar char="•"/>
            </a:pPr>
            <a:endParaRPr lang="en-US" sz="2600" dirty="0"/>
          </a:p>
        </p:txBody>
      </p:sp>
    </p:spTree>
    <p:extLst>
      <p:ext uri="{BB962C8B-B14F-4D97-AF65-F5344CB8AC3E}">
        <p14:creationId xmlns:p14="http://schemas.microsoft.com/office/powerpoint/2010/main" val="17651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05800" cy="990600"/>
          </a:xfrm>
        </p:spPr>
        <p:txBody>
          <a:bodyPr>
            <a:noAutofit/>
          </a:bodyPr>
          <a:lstStyle/>
          <a:p>
            <a:r>
              <a:rPr lang="en-US" sz="3800" dirty="0"/>
              <a:t>Summarizing Science Content Storyline Lens Strategies</a:t>
            </a:r>
          </a:p>
        </p:txBody>
      </p:sp>
      <p:sp>
        <p:nvSpPr>
          <p:cNvPr id="3" name="Content Placeholder 2"/>
          <p:cNvSpPr>
            <a:spLocks noGrp="1"/>
          </p:cNvSpPr>
          <p:nvPr>
            <p:ph idx="1"/>
          </p:nvPr>
        </p:nvSpPr>
        <p:spPr>
          <a:xfrm>
            <a:off x="609600" y="1828800"/>
            <a:ext cx="8077200" cy="4876800"/>
          </a:xfrm>
        </p:spPr>
        <p:txBody>
          <a:bodyPr/>
          <a:lstStyle/>
          <a:p>
            <a:pPr marL="365760" indent="-365760"/>
            <a:r>
              <a:rPr lang="en-US" sz="3200" dirty="0"/>
              <a:t>What does the organization of the summary chart in the </a:t>
            </a:r>
            <a:r>
              <a:rPr lang="en-US" sz="3200" dirty="0" err="1"/>
              <a:t>STeLLA</a:t>
            </a:r>
            <a:r>
              <a:rPr lang="en-US" sz="3200" dirty="0"/>
              <a:t> strategies booklet highlight about the Science Content Storyline Lens strategies? </a:t>
            </a:r>
          </a:p>
          <a:p>
            <a:pPr marL="365760" indent="-365760">
              <a:spcBef>
                <a:spcPts val="1200"/>
              </a:spcBef>
            </a:pPr>
            <a:r>
              <a:rPr lang="en-US" sz="3200" dirty="0"/>
              <a:t>Do you want to make any revisions or additions to our chart on effective science teaching? </a:t>
            </a:r>
          </a:p>
        </p:txBody>
      </p:sp>
    </p:spTree>
    <p:extLst>
      <p:ext uri="{BB962C8B-B14F-4D97-AF65-F5344CB8AC3E}">
        <p14:creationId xmlns:p14="http://schemas.microsoft.com/office/powerpoint/2010/main" val="121069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Let’s Celebrate!</a:t>
            </a:r>
          </a:p>
        </p:txBody>
      </p:sp>
      <p:sp>
        <p:nvSpPr>
          <p:cNvPr id="3" name="Content Placeholder 2"/>
          <p:cNvSpPr>
            <a:spLocks noGrp="1"/>
          </p:cNvSpPr>
          <p:nvPr>
            <p:ph idx="1"/>
          </p:nvPr>
        </p:nvSpPr>
        <p:spPr>
          <a:xfrm>
            <a:off x="609600" y="1524000"/>
            <a:ext cx="8229600" cy="4876800"/>
          </a:xfrm>
        </p:spPr>
        <p:txBody>
          <a:bodyPr/>
          <a:lstStyle/>
          <a:p>
            <a:pPr marL="0" indent="0">
              <a:buNone/>
            </a:pPr>
            <a:r>
              <a:rPr lang="en-US" sz="3200" dirty="0">
                <a:solidFill>
                  <a:srgbClr val="0070C0"/>
                </a:solidFill>
              </a:rPr>
              <a:t>Design your own end-of-program celebration and insert any comments or instructions here. </a:t>
            </a:r>
          </a:p>
          <a:p>
            <a:pPr marL="0" indent="0">
              <a:buNone/>
            </a:pPr>
            <a:endParaRPr lang="en-US" dirty="0"/>
          </a:p>
        </p:txBody>
      </p:sp>
    </p:spTree>
    <p:extLst>
      <p:ext uri="{BB962C8B-B14F-4D97-AF65-F5344CB8AC3E}">
        <p14:creationId xmlns:p14="http://schemas.microsoft.com/office/powerpoint/2010/main" val="2270735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533400"/>
            <a:ext cx="8153400" cy="990600"/>
          </a:xfrm>
        </p:spPr>
        <p:txBody>
          <a:bodyPr/>
          <a:lstStyle/>
          <a:p>
            <a:pPr eaLnBrk="1" hangingPunct="1"/>
            <a:r>
              <a:rPr lang="en-US" dirty="0"/>
              <a:t>Thank You!</a:t>
            </a:r>
          </a:p>
        </p:txBody>
      </p:sp>
      <p:sp>
        <p:nvSpPr>
          <p:cNvPr id="29699" name="Rectangle 3"/>
          <p:cNvSpPr>
            <a:spLocks noGrp="1" noChangeArrowheads="1"/>
          </p:cNvSpPr>
          <p:nvPr>
            <p:ph type="body" idx="1"/>
          </p:nvPr>
        </p:nvSpPr>
        <p:spPr>
          <a:xfrm>
            <a:off x="609600" y="1600200"/>
            <a:ext cx="8305800" cy="4876800"/>
          </a:xfrm>
        </p:spPr>
        <p:txBody>
          <a:bodyPr/>
          <a:lstStyle/>
          <a:p>
            <a:pPr marL="0" indent="0" eaLnBrk="1" hangingPunct="1">
              <a:buNone/>
            </a:pPr>
            <a:r>
              <a:rPr lang="en-US" sz="3200" dirty="0"/>
              <a:t>Thank you for participating in the </a:t>
            </a:r>
            <a:r>
              <a:rPr lang="en-US" sz="3200" dirty="0" err="1"/>
              <a:t>RESPeCT</a:t>
            </a:r>
            <a:r>
              <a:rPr lang="en-US" sz="3200" dirty="0"/>
              <a:t> PD program!</a:t>
            </a:r>
          </a:p>
        </p:txBody>
      </p:sp>
    </p:spTree>
    <p:extLst>
      <p:ext uri="{BB962C8B-B14F-4D97-AF65-F5344CB8AC3E}">
        <p14:creationId xmlns:p14="http://schemas.microsoft.com/office/powerpoint/2010/main" val="46376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normAutofit fontScale="90000"/>
          </a:bodyPr>
          <a:lstStyle/>
          <a:p>
            <a:r>
              <a:rPr lang="en-US" dirty="0"/>
              <a:t>SCSL Strategies F, G, and H: Purposes and Key Features</a:t>
            </a:r>
          </a:p>
        </p:txBody>
      </p:sp>
      <p:sp>
        <p:nvSpPr>
          <p:cNvPr id="3" name="Content Placeholder 2"/>
          <p:cNvSpPr>
            <a:spLocks noGrp="1"/>
          </p:cNvSpPr>
          <p:nvPr>
            <p:ph idx="1"/>
          </p:nvPr>
        </p:nvSpPr>
        <p:spPr>
          <a:xfrm>
            <a:off x="533400" y="1600200"/>
            <a:ext cx="8305800" cy="4876800"/>
          </a:xfrm>
        </p:spPr>
        <p:txBody>
          <a:bodyPr/>
          <a:lstStyle/>
          <a:p>
            <a:pPr marL="0" lvl="1" indent="0" eaLnBrk="1" hangingPunct="1">
              <a:spcBef>
                <a:spcPts val="0"/>
              </a:spcBef>
              <a:buNone/>
              <a:defRPr/>
            </a:pPr>
            <a:r>
              <a:rPr lang="en-US" sz="2600" b="1" dirty="0"/>
              <a:t>Group 1:</a:t>
            </a:r>
            <a:r>
              <a:rPr lang="en-US" sz="2600" dirty="0"/>
              <a:t>  </a:t>
            </a:r>
          </a:p>
          <a:p>
            <a:pPr marL="365760" lvl="1" indent="-365760" eaLnBrk="1" hangingPunct="1">
              <a:spcBef>
                <a:spcPts val="0"/>
              </a:spcBef>
              <a:defRPr/>
            </a:pPr>
            <a:r>
              <a:rPr lang="en-US" sz="2600" dirty="0"/>
              <a:t>What are the purposes and key features of strategy F?</a:t>
            </a:r>
          </a:p>
          <a:p>
            <a:pPr marL="365760" lvl="1" indent="-365760" eaLnBrk="1" hangingPunct="1">
              <a:spcBef>
                <a:spcPts val="0"/>
              </a:spcBef>
              <a:defRPr/>
            </a:pPr>
            <a:r>
              <a:rPr lang="en-US" sz="2600" dirty="0"/>
              <a:t>Why is this strategy important for science content storyline coherence?</a:t>
            </a:r>
          </a:p>
          <a:p>
            <a:pPr marL="0" indent="0" eaLnBrk="1" hangingPunct="1">
              <a:spcBef>
                <a:spcPts val="600"/>
              </a:spcBef>
              <a:buNone/>
              <a:defRPr/>
            </a:pPr>
            <a:r>
              <a:rPr lang="en-US" sz="2600" b="1" dirty="0"/>
              <a:t>Group 2:</a:t>
            </a:r>
          </a:p>
          <a:p>
            <a:pPr marL="365760" indent="-365760" eaLnBrk="1" hangingPunct="1">
              <a:spcBef>
                <a:spcPts val="0"/>
              </a:spcBef>
              <a:defRPr/>
            </a:pPr>
            <a:r>
              <a:rPr lang="en-US" sz="2600" dirty="0"/>
              <a:t>What are the purposes and key features of strategy G?</a:t>
            </a:r>
          </a:p>
          <a:p>
            <a:pPr marL="365760" indent="-365760" eaLnBrk="1" hangingPunct="1">
              <a:spcBef>
                <a:spcPts val="0"/>
              </a:spcBef>
              <a:defRPr/>
            </a:pPr>
            <a:r>
              <a:rPr lang="en-US" sz="2600" dirty="0"/>
              <a:t>Why is this strategy important for science content storyline coherence?</a:t>
            </a:r>
          </a:p>
          <a:p>
            <a:pPr marL="0" indent="0" eaLnBrk="1" hangingPunct="1">
              <a:spcBef>
                <a:spcPts val="600"/>
              </a:spcBef>
              <a:buNone/>
              <a:defRPr/>
            </a:pPr>
            <a:r>
              <a:rPr lang="en-US" sz="2600" b="1" dirty="0"/>
              <a:t>Group 3:</a:t>
            </a:r>
          </a:p>
          <a:p>
            <a:pPr marL="365760" indent="-365760" eaLnBrk="1" hangingPunct="1">
              <a:spcBef>
                <a:spcPts val="0"/>
              </a:spcBef>
              <a:defRPr/>
            </a:pPr>
            <a:r>
              <a:rPr lang="en-US" sz="2600" dirty="0"/>
              <a:t>What are the purposes and key features of strategy H? </a:t>
            </a:r>
          </a:p>
          <a:p>
            <a:pPr marL="365760" indent="-365760" eaLnBrk="1" hangingPunct="1">
              <a:spcBef>
                <a:spcPts val="0"/>
              </a:spcBef>
              <a:defRPr/>
            </a:pPr>
            <a:r>
              <a:rPr lang="en-US" sz="2600" dirty="0"/>
              <a:t>Why is this strategy important for science content storyline coherence?</a:t>
            </a:r>
          </a:p>
          <a:p>
            <a:endParaRPr lang="en-US" sz="2800" dirty="0"/>
          </a:p>
          <a:p>
            <a:endParaRPr lang="en-US" dirty="0"/>
          </a:p>
        </p:txBody>
      </p:sp>
    </p:spTree>
    <p:extLst>
      <p:ext uri="{BB962C8B-B14F-4D97-AF65-F5344CB8AC3E}">
        <p14:creationId xmlns:p14="http://schemas.microsoft.com/office/powerpoint/2010/main" val="153712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610600" cy="990600"/>
          </a:xfrm>
        </p:spPr>
        <p:txBody>
          <a:bodyPr>
            <a:normAutofit fontScale="90000"/>
          </a:bodyPr>
          <a:lstStyle/>
          <a:p>
            <a:r>
              <a:rPr lang="en-US" dirty="0"/>
              <a:t>SCSL Strategies F, G, and H: Discussion Question</a:t>
            </a:r>
          </a:p>
        </p:txBody>
      </p:sp>
      <p:sp>
        <p:nvSpPr>
          <p:cNvPr id="3" name="Content Placeholder 2"/>
          <p:cNvSpPr>
            <a:spLocks noGrp="1"/>
          </p:cNvSpPr>
          <p:nvPr>
            <p:ph idx="1"/>
          </p:nvPr>
        </p:nvSpPr>
        <p:spPr>
          <a:xfrm>
            <a:off x="533400" y="1676400"/>
            <a:ext cx="8305800" cy="4876800"/>
          </a:xfrm>
        </p:spPr>
        <p:txBody>
          <a:bodyPr/>
          <a:lstStyle/>
          <a:p>
            <a:pPr marL="0" indent="0">
              <a:buNone/>
            </a:pPr>
            <a:r>
              <a:rPr lang="en-US" sz="3200" dirty="0"/>
              <a:t>What’s similar and different about these three strategies? </a:t>
            </a:r>
          </a:p>
          <a:p>
            <a:pPr marL="0" indent="0">
              <a:buNone/>
            </a:pPr>
            <a:endParaRPr lang="en-US" sz="2800" dirty="0"/>
          </a:p>
        </p:txBody>
      </p:sp>
    </p:spTree>
    <p:extLst>
      <p:ext uri="{BB962C8B-B14F-4D97-AF65-F5344CB8AC3E}">
        <p14:creationId xmlns:p14="http://schemas.microsoft.com/office/powerpoint/2010/main" val="426279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990600"/>
          </a:xfrm>
        </p:spPr>
        <p:txBody>
          <a:bodyPr>
            <a:noAutofit/>
          </a:bodyPr>
          <a:lstStyle/>
          <a:p>
            <a:r>
              <a:rPr lang="en-US" sz="3800" dirty="0"/>
              <a:t>Preparing for Video-based Lesson Analysis</a:t>
            </a:r>
          </a:p>
        </p:txBody>
      </p:sp>
      <p:sp>
        <p:nvSpPr>
          <p:cNvPr id="3" name="Content Placeholder 2"/>
          <p:cNvSpPr>
            <a:spLocks noGrp="1"/>
          </p:cNvSpPr>
          <p:nvPr>
            <p:ph idx="1"/>
          </p:nvPr>
        </p:nvSpPr>
        <p:spPr>
          <a:xfrm>
            <a:off x="685800" y="1524000"/>
            <a:ext cx="8077200" cy="4876800"/>
          </a:xfrm>
        </p:spPr>
        <p:txBody>
          <a:bodyPr/>
          <a:lstStyle/>
          <a:p>
            <a:pPr marL="0" indent="0">
              <a:buNone/>
            </a:pPr>
            <a:r>
              <a:rPr lang="en-US" sz="3200" dirty="0"/>
              <a:t>Read Analysis Guide F, part 1. </a:t>
            </a:r>
          </a:p>
          <a:p>
            <a:pPr marL="731520" indent="-365760" eaLnBrk="1" hangingPunct="1">
              <a:spcBef>
                <a:spcPts val="1200"/>
              </a:spcBef>
              <a:buFont typeface="+mj-lt"/>
              <a:buAutoNum type="arabicPeriod"/>
              <a:defRPr/>
            </a:pPr>
            <a:r>
              <a:rPr lang="en-US" sz="3200" dirty="0"/>
              <a:t>What is the difference between the main learning goal and supporting science ideas?</a:t>
            </a:r>
          </a:p>
          <a:p>
            <a:pPr marL="731520" indent="-365760" eaLnBrk="1" hangingPunct="1">
              <a:spcBef>
                <a:spcPts val="600"/>
              </a:spcBef>
              <a:buFont typeface="+mj-lt"/>
              <a:buAutoNum type="arabicPeriod"/>
              <a:defRPr/>
            </a:pPr>
            <a:r>
              <a:rPr lang="en-US" sz="3200" dirty="0"/>
              <a:t>What is similar about the main learning goal and supporting science ideas?</a:t>
            </a:r>
          </a:p>
        </p:txBody>
      </p:sp>
    </p:spTree>
    <p:extLst>
      <p:ext uri="{BB962C8B-B14F-4D97-AF65-F5344CB8AC3E}">
        <p14:creationId xmlns:p14="http://schemas.microsoft.com/office/powerpoint/2010/main" val="8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6880</TotalTime>
  <Words>7924</Words>
  <Application>Microsoft Office PowerPoint</Application>
  <PresentationFormat>On-screen Show (4:3)</PresentationFormat>
  <Paragraphs>1124</Paragraphs>
  <Slides>66</Slides>
  <Notes>66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66</vt:i4>
      </vt:variant>
    </vt:vector>
  </HeadingPairs>
  <TitlesOfParts>
    <vt:vector size="72" baseType="lpstr">
      <vt:lpstr>Arial</vt:lpstr>
      <vt:lpstr>Calibri</vt:lpstr>
      <vt:lpstr>Lucida Sans Unicode</vt:lpstr>
      <vt:lpstr>Wingdings</vt:lpstr>
      <vt:lpstr>Clarity</vt:lpstr>
      <vt:lpstr>RESPeCT Template</vt:lpstr>
      <vt:lpstr>RESPeCT PD pROGRAM</vt:lpstr>
      <vt:lpstr>Agenda for Day 8   </vt:lpstr>
      <vt:lpstr>Trends in Reflections</vt:lpstr>
      <vt:lpstr>Today’s Focus Questions</vt:lpstr>
      <vt:lpstr>PowerPoint Presentation</vt:lpstr>
      <vt:lpstr>Lesson Analysis: Focus Question 1</vt:lpstr>
      <vt:lpstr>SCSL Strategies F, G, and H: Purposes and Key Features</vt:lpstr>
      <vt:lpstr>SCSL Strategies F, G, and H: Discussion Question</vt:lpstr>
      <vt:lpstr>Preparing for Video-based Lesson Analysis</vt:lpstr>
      <vt:lpstr>Lesson Analysis: Strategy F</vt:lpstr>
      <vt:lpstr>Lesson Analysis: Strategies F, G, and H</vt:lpstr>
      <vt:lpstr>Summary: Strategies F, G, and H</vt:lpstr>
      <vt:lpstr>Lesson Analysis: Focus Question 2</vt:lpstr>
      <vt:lpstr>Plants and Animals Lesson Plan Conversation</vt:lpstr>
      <vt:lpstr>STL Strategies Highlighted in the P&amp;A Lessons</vt:lpstr>
      <vt:lpstr>SCSL Strategies Highlighted in the P&amp;A Lessons</vt:lpstr>
      <vt:lpstr>Overview of Study-Group Sessions</vt:lpstr>
      <vt:lpstr>Teaching the Plants and Animals Lessons</vt:lpstr>
      <vt:lpstr>Scheduling School-Year Study Groups</vt:lpstr>
      <vt:lpstr> Plants and Animals</vt:lpstr>
      <vt:lpstr>Unit Central Question </vt:lpstr>
      <vt:lpstr>Content Deepening: Focus Question 1</vt:lpstr>
      <vt:lpstr>What Do Plants Need?</vt:lpstr>
      <vt:lpstr>What Do Animals Need?</vt:lpstr>
      <vt:lpstr>Let’s Compare Plants and Animals!</vt:lpstr>
      <vt:lpstr>Let’s Compare Plants and Animals!</vt:lpstr>
      <vt:lpstr>PowerPoint Presentation</vt:lpstr>
      <vt:lpstr>Cellular Respiration in Plants and Animals</vt:lpstr>
      <vt:lpstr>Cellular Respiration Occurs in Animal and Plants Cells</vt:lpstr>
      <vt:lpstr>Compare: Animal and Plant Cells</vt:lpstr>
      <vt:lpstr>Let’s Compare Plants and Animals!</vt:lpstr>
      <vt:lpstr>Reflect: Content Deepening Focus Question 1</vt:lpstr>
      <vt:lpstr>Show What You Know!</vt:lpstr>
      <vt:lpstr>Show What You Know!</vt:lpstr>
      <vt:lpstr>Plants and Animals</vt:lpstr>
      <vt:lpstr>Content Deepening: Focus Question 2</vt:lpstr>
      <vt:lpstr>Common Core Math Standards: Counting and Cardinality</vt:lpstr>
      <vt:lpstr>Common Core Math Standards: Counting and Cardinality</vt:lpstr>
      <vt:lpstr>PowerPoint Presentation</vt:lpstr>
      <vt:lpstr>PowerPoint Presentation</vt:lpstr>
      <vt:lpstr>Math and Science Connections</vt:lpstr>
      <vt:lpstr>Common Core Standards of Mathematical Practice</vt:lpstr>
      <vt:lpstr>Barriers to Critical Thinking</vt:lpstr>
      <vt:lpstr>PowerPoint Presentation</vt:lpstr>
      <vt:lpstr>Classifying and Sorting</vt:lpstr>
      <vt:lpstr>Rich and Challenging Math Tasks</vt:lpstr>
      <vt:lpstr>Classifying Triangles</vt:lpstr>
      <vt:lpstr>A Sorting and Classifying Challenge</vt:lpstr>
      <vt:lpstr>Calculating the Area of Triangles</vt:lpstr>
      <vt:lpstr>Hints for Calculating Area</vt:lpstr>
      <vt:lpstr>PowerPoint Presentation</vt:lpstr>
      <vt:lpstr>Criteria for Classifying Triangles</vt:lpstr>
      <vt:lpstr>Classifying Triangles</vt:lpstr>
      <vt:lpstr>Why Do We Have Students Classify?</vt:lpstr>
      <vt:lpstr>A Sorting Challenge!</vt:lpstr>
      <vt:lpstr>A Sorting Challenge!</vt:lpstr>
      <vt:lpstr>What Is the Classification Rule?</vt:lpstr>
      <vt:lpstr>What Is the Classification Rule?</vt:lpstr>
      <vt:lpstr>Challenge Questions</vt:lpstr>
      <vt:lpstr>Guess My Rule</vt:lpstr>
      <vt:lpstr>Sorting Circles</vt:lpstr>
      <vt:lpstr>Reflection Questions</vt:lpstr>
      <vt:lpstr>Today’s Focus Questions</vt:lpstr>
      <vt:lpstr>Summarizing Science Content Storyline Lens Strategies</vt:lpstr>
      <vt:lpstr>Let’s Celebrate!</vt:lpstr>
      <vt:lpstr>Thank You!</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643</cp:revision>
  <cp:lastPrinted>2016-03-11T19:13:05Z</cp:lastPrinted>
  <dcterms:created xsi:type="dcterms:W3CDTF">2014-06-10T18:20:14Z</dcterms:created>
  <dcterms:modified xsi:type="dcterms:W3CDTF">2020-01-06T17:59:02Z</dcterms:modified>
</cp:coreProperties>
</file>