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9" r:id="rId2"/>
  </p:sldMasterIdLst>
  <p:notesMasterIdLst>
    <p:notesMasterId r:id="rId101"/>
  </p:notesMasterIdLst>
  <p:handoutMasterIdLst>
    <p:handoutMasterId r:id="rId102"/>
  </p:handoutMasterIdLst>
  <p:sldIdLst>
    <p:sldId id="517" r:id="rId3"/>
    <p:sldId id="304" r:id="rId4"/>
    <p:sldId id="518" r:id="rId5"/>
    <p:sldId id="519" r:id="rId6"/>
    <p:sldId id="520" r:id="rId7"/>
    <p:sldId id="521" r:id="rId8"/>
    <p:sldId id="522" r:id="rId9"/>
    <p:sldId id="523" r:id="rId10"/>
    <p:sldId id="524" r:id="rId11"/>
    <p:sldId id="525" r:id="rId12"/>
    <p:sldId id="526" r:id="rId13"/>
    <p:sldId id="527" r:id="rId14"/>
    <p:sldId id="528" r:id="rId15"/>
    <p:sldId id="529" r:id="rId16"/>
    <p:sldId id="530" r:id="rId17"/>
    <p:sldId id="531" r:id="rId18"/>
    <p:sldId id="532" r:id="rId19"/>
    <p:sldId id="533" r:id="rId20"/>
    <p:sldId id="534" r:id="rId21"/>
    <p:sldId id="535" r:id="rId22"/>
    <p:sldId id="536" r:id="rId23"/>
    <p:sldId id="537" r:id="rId24"/>
    <p:sldId id="538" r:id="rId25"/>
    <p:sldId id="539" r:id="rId26"/>
    <p:sldId id="540" r:id="rId27"/>
    <p:sldId id="541" r:id="rId28"/>
    <p:sldId id="542" r:id="rId29"/>
    <p:sldId id="543" r:id="rId30"/>
    <p:sldId id="544" r:id="rId31"/>
    <p:sldId id="545" r:id="rId32"/>
    <p:sldId id="546" r:id="rId33"/>
    <p:sldId id="547" r:id="rId34"/>
    <p:sldId id="548" r:id="rId35"/>
    <p:sldId id="549" r:id="rId36"/>
    <p:sldId id="550" r:id="rId37"/>
    <p:sldId id="551" r:id="rId38"/>
    <p:sldId id="400" r:id="rId39"/>
    <p:sldId id="553" r:id="rId40"/>
    <p:sldId id="554" r:id="rId41"/>
    <p:sldId id="376" r:id="rId42"/>
    <p:sldId id="454" r:id="rId43"/>
    <p:sldId id="570" r:id="rId44"/>
    <p:sldId id="569" r:id="rId45"/>
    <p:sldId id="591" r:id="rId46"/>
    <p:sldId id="592" r:id="rId47"/>
    <p:sldId id="593" r:id="rId48"/>
    <p:sldId id="594" r:id="rId49"/>
    <p:sldId id="575" r:id="rId50"/>
    <p:sldId id="462" r:id="rId51"/>
    <p:sldId id="463" r:id="rId52"/>
    <p:sldId id="464" r:id="rId53"/>
    <p:sldId id="465" r:id="rId54"/>
    <p:sldId id="576" r:id="rId55"/>
    <p:sldId id="577" r:id="rId56"/>
    <p:sldId id="578" r:id="rId57"/>
    <p:sldId id="579" r:id="rId58"/>
    <p:sldId id="580" r:id="rId59"/>
    <p:sldId id="581" r:id="rId60"/>
    <p:sldId id="471" r:id="rId61"/>
    <p:sldId id="472" r:id="rId62"/>
    <p:sldId id="582" r:id="rId63"/>
    <p:sldId id="474" r:id="rId64"/>
    <p:sldId id="475" r:id="rId65"/>
    <p:sldId id="583" r:id="rId66"/>
    <p:sldId id="584" r:id="rId67"/>
    <p:sldId id="585" r:id="rId68"/>
    <p:sldId id="586" r:id="rId69"/>
    <p:sldId id="598" r:id="rId70"/>
    <p:sldId id="589" r:id="rId71"/>
    <p:sldId id="587" r:id="rId72"/>
    <p:sldId id="482" r:id="rId73"/>
    <p:sldId id="381" r:id="rId74"/>
    <p:sldId id="334" r:id="rId75"/>
    <p:sldId id="485" r:id="rId76"/>
    <p:sldId id="590" r:id="rId77"/>
    <p:sldId id="597" r:id="rId78"/>
    <p:sldId id="487" r:id="rId79"/>
    <p:sldId id="488" r:id="rId80"/>
    <p:sldId id="512" r:id="rId81"/>
    <p:sldId id="513" r:id="rId82"/>
    <p:sldId id="491" r:id="rId83"/>
    <p:sldId id="492" r:id="rId84"/>
    <p:sldId id="493" r:id="rId85"/>
    <p:sldId id="595" r:id="rId86"/>
    <p:sldId id="596" r:id="rId87"/>
    <p:sldId id="599" r:id="rId88"/>
    <p:sldId id="555" r:id="rId89"/>
    <p:sldId id="556" r:id="rId90"/>
    <p:sldId id="557" r:id="rId91"/>
    <p:sldId id="558" r:id="rId92"/>
    <p:sldId id="559" r:id="rId93"/>
    <p:sldId id="560" r:id="rId94"/>
    <p:sldId id="561" r:id="rId95"/>
    <p:sldId id="562" r:id="rId96"/>
    <p:sldId id="563" r:id="rId97"/>
    <p:sldId id="564" r:id="rId98"/>
    <p:sldId id="565" r:id="rId99"/>
    <p:sldId id="566"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Hvidsten" initials="CH" lastIdx="2" clrIdx="0"/>
  <p:cmAuthor id="1" name="Mai Ngoc Tran" initials="MNT" lastIdx="1" clrIdx="1">
    <p:extLst>
      <p:ext uri="{19B8F6BF-5375-455C-9EA6-DF929625EA0E}">
        <p15:presenceInfo xmlns:p15="http://schemas.microsoft.com/office/powerpoint/2012/main" userId="S-1-5-21-2732431017-2472381161-1794148792-164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79391" autoAdjust="0"/>
  </p:normalViewPr>
  <p:slideViewPr>
    <p:cSldViewPr>
      <p:cViewPr varScale="1">
        <p:scale>
          <a:sx n="87" d="100"/>
          <a:sy n="87" d="100"/>
        </p:scale>
        <p:origin x="5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notesViewPr>
    <p:cSldViewPr>
      <p:cViewPr varScale="1">
        <p:scale>
          <a:sx n="104" d="100"/>
          <a:sy n="104" d="100"/>
        </p:scale>
        <p:origin x="2340" y="12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B76DA03B-FF28-40E2-9E75-D61C2ED8D4B8}" type="datetimeFigureOut">
              <a:rPr lang="en-US" smtClean="0"/>
              <a:pPr/>
              <a:t>2/5/2020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286B673E-D94D-4435-BAA6-66EF1D562525}" type="slidenum">
              <a:rPr lang="en-US" smtClean="0"/>
              <a:pPr/>
              <a:t>‹#›</a:t>
            </a:fld>
            <a:endParaRPr lang="en-US" dirty="0"/>
          </a:p>
        </p:txBody>
      </p:sp>
    </p:spTree>
    <p:extLst>
      <p:ext uri="{BB962C8B-B14F-4D97-AF65-F5344CB8AC3E}">
        <p14:creationId xmlns:p14="http://schemas.microsoft.com/office/powerpoint/2010/main" val="120210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2/5/2020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www.youtube.com/watch?v=zz_CRzcIT-Q" TargetMode="External"/><Relationship Id="rId3" Type="http://schemas.openxmlformats.org/officeDocument/2006/relationships/hyperlink" Target="https://www.youtube.com/watch?v=Y4EK2r9JJ1k" TargetMode="External"/><Relationship Id="rId7" Type="http://schemas.openxmlformats.org/officeDocument/2006/relationships/hyperlink" Target="https://www.youtube.com/watch?v=fuT8Appwak8"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youtube.com/watch?v=yCsMmajLYG4" TargetMode="External"/><Relationship Id="rId5" Type="http://schemas.openxmlformats.org/officeDocument/2006/relationships/hyperlink" Target="https://www.youtube.com/watch?v=z_pTv-qvRI0" TargetMode="External"/><Relationship Id="rId4" Type="http://schemas.openxmlformats.org/officeDocument/2006/relationships/hyperlink" Target="https://www.youtube.com/watch?v=zsdQE275PvA" TargetMode="External"/><Relationship Id="rId9" Type="http://schemas.openxmlformats.org/officeDocument/2006/relationships/hyperlink" Target="https://www.youtube.com/watch?v=cBdxDFpDp_k"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dirty="0"/>
          </a:p>
          <a:p>
            <a:pPr marL="0" lvl="1"/>
            <a:r>
              <a:rPr lang="en-US" dirty="0"/>
              <a:t>a. Greet participants as they enter the room.</a:t>
            </a:r>
          </a:p>
          <a:p>
            <a:pPr marL="0" lvl="1"/>
            <a:endParaRPr lang="en-US" dirty="0"/>
          </a:p>
          <a:p>
            <a:pPr marL="0" lvl="1"/>
            <a:r>
              <a:rPr lang="en-US" dirty="0"/>
              <a:t>b. Help them find their notebooks and table tents.</a:t>
            </a:r>
          </a:p>
          <a:p>
            <a:pPr eaLnBrk="1" hangingPunct="1"/>
            <a:endParaRPr lang="en-US" dirty="0"/>
          </a:p>
        </p:txBody>
      </p:sp>
    </p:spTree>
    <p:extLst>
      <p:ext uri="{BB962C8B-B14F-4D97-AF65-F5344CB8AC3E}">
        <p14:creationId xmlns:p14="http://schemas.microsoft.com/office/powerpoint/2010/main" val="186969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This is a transition slide.</a:t>
            </a: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dirty="0"/>
          </a:p>
        </p:txBody>
      </p:sp>
    </p:spTree>
    <p:extLst>
      <p:ext uri="{BB962C8B-B14F-4D97-AF65-F5344CB8AC3E}">
        <p14:creationId xmlns:p14="http://schemas.microsoft.com/office/powerpoint/2010/main" val="336294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A0B1DC-457F-44C9-BB27-482AE5A70E8D}" type="slidenum">
              <a:rPr lang="en-US" altLang="en-US">
                <a:solidFill>
                  <a:srgbClr val="000000"/>
                </a:solidFill>
              </a:rPr>
              <a:pPr eaLnBrk="1" hangingPunct="1">
                <a:spcBef>
                  <a:spcPct val="0"/>
                </a:spcBef>
              </a:pPr>
              <a:t>11</a:t>
            </a:fld>
            <a:endParaRPr lang="en-US" altLang="en-US" dirty="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dirty="0"/>
              <a:t>a. A typical daily schedule includes the following: </a:t>
            </a:r>
          </a:p>
          <a:p>
            <a:pPr marL="365739" indent="-182870">
              <a:buFont typeface="Arial" pitchFamily="34" charset="0"/>
              <a:buChar char="•"/>
            </a:pPr>
            <a:r>
              <a:rPr lang="en-US" dirty="0"/>
              <a:t>Time spent on videocase lesson analysis</a:t>
            </a:r>
          </a:p>
          <a:p>
            <a:pPr marL="365739" indent="-182870">
              <a:buFont typeface="Arial" pitchFamily="34" charset="0"/>
              <a:buChar char="•"/>
            </a:pPr>
            <a:r>
              <a:rPr lang="en-US" dirty="0"/>
              <a:t>Time focused on content deepening</a:t>
            </a:r>
          </a:p>
          <a:p>
            <a:pPr marL="365739" indent="-182870">
              <a:buFont typeface="Arial" pitchFamily="34" charset="0"/>
              <a:buChar char="•"/>
            </a:pPr>
            <a:r>
              <a:rPr lang="en-US" dirty="0"/>
              <a:t>Short homework assignments</a:t>
            </a:r>
          </a:p>
          <a:p>
            <a:pPr marL="365739" indent="-182870">
              <a:buFont typeface="Arial" pitchFamily="34" charset="0"/>
              <a:buChar char="•"/>
            </a:pPr>
            <a:r>
              <a:rPr lang="en-US" dirty="0"/>
              <a:t>A morning and an afternoon break, with a 45-minute lunch break</a:t>
            </a:r>
            <a:endParaRPr lang="en-US" altLang="en-US" dirty="0"/>
          </a:p>
        </p:txBody>
      </p:sp>
    </p:spTree>
    <p:extLst>
      <p:ext uri="{BB962C8B-B14F-4D97-AF65-F5344CB8AC3E}">
        <p14:creationId xmlns:p14="http://schemas.microsoft.com/office/powerpoint/2010/main" val="17680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During the Summer Institute, each grade level will focus on two content areas, with one week devoted to each area. Participants will deepen their science-content knowledge, study lesson plans in each content area, and analyze videocases of teachers presenting this content.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dirty="0"/>
          </a:p>
        </p:txBody>
      </p:sp>
    </p:spTree>
    <p:extLst>
      <p:ext uri="{BB962C8B-B14F-4D97-AF65-F5344CB8AC3E}">
        <p14:creationId xmlns:p14="http://schemas.microsoft.com/office/powerpoint/2010/main" val="249606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1C078F-F93A-410B-B040-28EC82A99399}" type="slidenum">
              <a:rPr lang="en-US" altLang="en-US">
                <a:solidFill>
                  <a:prstClr val="black"/>
                </a:solidFill>
              </a:rPr>
              <a:pPr eaLnBrk="1" hangingPunct="1">
                <a:spcBef>
                  <a:spcPct val="0"/>
                </a:spcBef>
              </a:pPr>
              <a:t>13</a:t>
            </a:fld>
            <a:endParaRPr lang="en-US" altLang="en-US" dirty="0">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eaLnBrk="1" hangingPunct="1"/>
            <a:r>
              <a:rPr lang="en-US" dirty="0"/>
              <a:t>a. “The Summer Institute is just the beginning! During the school year, you’ll continue meeting with your grade-level study group.”</a:t>
            </a:r>
            <a:endParaRPr lang="en-US" altLang="en-US" dirty="0"/>
          </a:p>
        </p:txBody>
      </p:sp>
    </p:spTree>
    <p:extLst>
      <p:ext uri="{BB962C8B-B14F-4D97-AF65-F5344CB8AC3E}">
        <p14:creationId xmlns:p14="http://schemas.microsoft.com/office/powerpoint/2010/main" val="23255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Approximately 1 min</a:t>
            </a:r>
          </a:p>
          <a:p>
            <a:endParaRPr lang="en-US" altLang="en-US" dirty="0"/>
          </a:p>
          <a:p>
            <a:r>
              <a:rPr lang="en-US" altLang="en-US" dirty="0"/>
              <a:t>a. </a:t>
            </a:r>
            <a:r>
              <a:rPr lang="en-US" altLang="en-US" b="1" dirty="0"/>
              <a:t>Transition slide:</a:t>
            </a:r>
            <a:r>
              <a:rPr lang="en-US" b="1" dirty="0"/>
              <a:t> </a:t>
            </a:r>
            <a:r>
              <a:rPr lang="en-US" dirty="0"/>
              <a:t>“In a moment</a:t>
            </a:r>
            <a:r>
              <a:rPr lang="en-US" baseline="0" dirty="0"/>
              <a:t> we’ll break up into grade-level study groups and </a:t>
            </a:r>
            <a:r>
              <a:rPr lang="en-US" dirty="0"/>
              <a:t>dig into the RESPeCT PD program! But first let’s review this</a:t>
            </a:r>
            <a:r>
              <a:rPr lang="en-US" baseline="0" dirty="0"/>
              <a:t> list of materials you’ll receive in your designated meeting rooms.”</a:t>
            </a:r>
            <a:endParaRPr lang="en-US" dirty="0"/>
          </a:p>
          <a:p>
            <a:endParaRPr lang="en-US" altLang="en-US" dirty="0"/>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6B4DC-A393-4CBC-85E9-86CD4313EBE6}" type="slidenum">
              <a:rPr lang="en-US" altLang="en-US">
                <a:solidFill>
                  <a:prstClr val="black"/>
                </a:solidFill>
              </a:rPr>
              <a:pPr eaLnBrk="1" hangingPunct="1">
                <a:spcBef>
                  <a:spcPct val="0"/>
                </a:spcBef>
              </a:pPr>
              <a:t>14</a:t>
            </a:fld>
            <a:endParaRPr lang="en-US" altLang="en-US" dirty="0">
              <a:solidFill>
                <a:prstClr val="black"/>
              </a:solidFill>
            </a:endParaRPr>
          </a:p>
        </p:txBody>
      </p:sp>
    </p:spTree>
    <p:extLst>
      <p:ext uri="{BB962C8B-B14F-4D97-AF65-F5344CB8AC3E}">
        <p14:creationId xmlns:p14="http://schemas.microsoft.com/office/powerpoint/2010/main" val="1732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r>
              <a:rPr lang="en-US" dirty="0"/>
              <a:t>a. “Any questions before we head to our grade-level study groups?”</a:t>
            </a:r>
          </a:p>
          <a:p>
            <a:endParaRPr lang="en-US" b="1" dirty="0"/>
          </a:p>
          <a:p>
            <a:r>
              <a:rPr lang="en-US" dirty="0"/>
              <a:t>b. </a:t>
            </a:r>
            <a:r>
              <a:rPr lang="en-US" b="1" dirty="0"/>
              <a:t>Send-off:</a:t>
            </a:r>
            <a:r>
              <a:rPr lang="en-US" dirty="0"/>
              <a:t> “Have a great day and be sure to let us know if there is anything we can do to support you in getting the most out of this experience!”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dirty="0"/>
          </a:p>
        </p:txBody>
      </p:sp>
    </p:spTree>
    <p:extLst>
      <p:ext uri="{BB962C8B-B14F-4D97-AF65-F5344CB8AC3E}">
        <p14:creationId xmlns:p14="http://schemas.microsoft.com/office/powerpoint/2010/main" val="396403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 </a:t>
            </a:r>
          </a:p>
          <a:p>
            <a:endParaRPr lang="en-US" dirty="0"/>
          </a:p>
          <a:p>
            <a:r>
              <a:rPr lang="en-US" dirty="0"/>
              <a:t>a. Welcome participants to the study group and introduce yourself as they arrive.</a:t>
            </a:r>
          </a:p>
          <a:p>
            <a:endParaRPr lang="en-US" dirty="0"/>
          </a:p>
          <a:p>
            <a:r>
              <a:rPr lang="en-US" dirty="0"/>
              <a:t>b. Help participants find their table tents and materials so they can get settled.</a:t>
            </a:r>
          </a:p>
          <a:p>
            <a:endParaRPr lang="en-US" dirty="0"/>
          </a:p>
          <a:p>
            <a:r>
              <a:rPr lang="en-US" dirty="0"/>
              <a:t>c. Direct them to the instructions for setting up their notebooks (Setting Up Your Summer Institute Notebook in the </a:t>
            </a:r>
            <a:r>
              <a:rPr lang="en-US" dirty="0" err="1"/>
              <a:t>pretabs</a:t>
            </a:r>
            <a:r>
              <a:rPr lang="en-US" dirty="0"/>
              <a:t> section of their PD program binders) and get them started working on this task. Interact informally with them and allow them to chitchat as they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dirty="0"/>
          </a:p>
        </p:txBody>
      </p:sp>
    </p:spTree>
    <p:extLst>
      <p:ext uri="{BB962C8B-B14F-4D97-AF65-F5344CB8AC3E}">
        <p14:creationId xmlns:p14="http://schemas.microsoft.com/office/powerpoint/2010/main" val="165197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15 min</a:t>
            </a:r>
          </a:p>
          <a:p>
            <a:endParaRPr lang="en-US" baseline="0" dirty="0"/>
          </a:p>
          <a:p>
            <a:pPr marL="232943" lvl="1" indent="-232943" defTabSz="931774">
              <a:defRPr/>
            </a:pPr>
            <a:r>
              <a:rPr lang="en-US" dirty="0"/>
              <a:t>a. </a:t>
            </a:r>
            <a:r>
              <a:rPr lang="en-US" b="1" dirty="0"/>
              <a:t>Individuals (3 min):</a:t>
            </a:r>
            <a:r>
              <a:rPr lang="en-US" dirty="0"/>
              <a:t> Have participants write their responses to the questions on the slide in their notebooks. Emphasize that this is an independent writing exercise.</a:t>
            </a:r>
          </a:p>
          <a:p>
            <a:pPr marL="232943" indent="-232943"/>
            <a:endParaRPr lang="en-US" b="1" dirty="0"/>
          </a:p>
          <a:p>
            <a:r>
              <a:rPr lang="en-US" dirty="0"/>
              <a:t>b. </a:t>
            </a:r>
            <a:r>
              <a:rPr lang="en-US" b="1" dirty="0"/>
              <a:t>Pairs (3 min):</a:t>
            </a:r>
            <a:r>
              <a:rPr lang="en-US" dirty="0"/>
              <a:t> Have participants pair up and share their responses to the questions. Encourage them to learn other things about their partners as well (e.g., school, years of teaching, favorite subjects to teach, hobbies).</a:t>
            </a:r>
          </a:p>
          <a:p>
            <a:endParaRPr lang="en-US" b="1" dirty="0"/>
          </a:p>
          <a:p>
            <a:r>
              <a:rPr lang="en-US" b="1" dirty="0"/>
              <a:t>Note: </a:t>
            </a:r>
            <a:r>
              <a:rPr lang="en-US" dirty="0"/>
              <a:t>If the group has an odd number of participants, pair up with one of them.</a:t>
            </a:r>
          </a:p>
          <a:p>
            <a:endParaRPr lang="en-US" b="1" dirty="0"/>
          </a:p>
          <a:p>
            <a:r>
              <a:rPr lang="en-US" dirty="0"/>
              <a:t>c. </a:t>
            </a:r>
            <a:r>
              <a:rPr lang="en-US" b="1" dirty="0"/>
              <a:t>Whole group (9 min):</a:t>
            </a:r>
            <a:r>
              <a:rPr lang="en-US" dirty="0"/>
              <a:t> Have each participant introduce her or his partner, highlighting what that partner hopes to learn from the RESPeCT PD program. Model the first pair of introductions to demonstrate that they should be brief. </a:t>
            </a:r>
          </a:p>
          <a:p>
            <a:endParaRPr lang="en-US" b="1" dirty="0"/>
          </a:p>
          <a:p>
            <a:r>
              <a:rPr lang="en-US" b="1" dirty="0"/>
              <a:t>Note:</a:t>
            </a:r>
            <a:r>
              <a:rPr lang="en-US" dirty="0"/>
              <a:t> If you weren’t able to pair up with someone, simply introduce yourself.</a:t>
            </a:r>
          </a:p>
          <a:p>
            <a:endParaRPr lang="en-US" dirty="0"/>
          </a:p>
          <a:p>
            <a:r>
              <a:rPr lang="en-US" b="1" dirty="0"/>
              <a:t>Monitor the time: </a:t>
            </a:r>
            <a:r>
              <a:rPr lang="en-US" dirty="0"/>
              <a:t>Introductions should be longer than a sentence, but not the length of a full essay!</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54518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13" indent="-291120" eaLnBrk="0" hangingPunct="0">
              <a:spcBef>
                <a:spcPct val="30000"/>
              </a:spcBef>
              <a:defRPr sz="1200">
                <a:solidFill>
                  <a:schemeClr val="tx1"/>
                </a:solidFill>
                <a:latin typeface="Arial" charset="0"/>
              </a:defRPr>
            </a:lvl2pPr>
            <a:lvl3pPr marL="1164482" indent="-232897" eaLnBrk="0" hangingPunct="0">
              <a:spcBef>
                <a:spcPct val="30000"/>
              </a:spcBef>
              <a:defRPr sz="1200">
                <a:solidFill>
                  <a:schemeClr val="tx1"/>
                </a:solidFill>
                <a:latin typeface="Arial" charset="0"/>
              </a:defRPr>
            </a:lvl3pPr>
            <a:lvl4pPr marL="1630276" indent="-232897" eaLnBrk="0" hangingPunct="0">
              <a:spcBef>
                <a:spcPct val="30000"/>
              </a:spcBef>
              <a:defRPr sz="1200">
                <a:solidFill>
                  <a:schemeClr val="tx1"/>
                </a:solidFill>
                <a:latin typeface="Arial" charset="0"/>
              </a:defRPr>
            </a:lvl4pPr>
            <a:lvl5pPr marL="2096068" indent="-232897" eaLnBrk="0" hangingPunct="0">
              <a:spcBef>
                <a:spcPct val="30000"/>
              </a:spcBef>
              <a:defRPr sz="1200">
                <a:solidFill>
                  <a:schemeClr val="tx1"/>
                </a:solidFill>
                <a:latin typeface="Arial" charset="0"/>
              </a:defRPr>
            </a:lvl5pPr>
            <a:lvl6pPr marL="2561861" indent="-232897" eaLnBrk="0" fontAlgn="base" hangingPunct="0">
              <a:spcBef>
                <a:spcPct val="30000"/>
              </a:spcBef>
              <a:spcAft>
                <a:spcPct val="0"/>
              </a:spcAft>
              <a:defRPr sz="1200">
                <a:solidFill>
                  <a:schemeClr val="tx1"/>
                </a:solidFill>
                <a:latin typeface="Arial" charset="0"/>
              </a:defRPr>
            </a:lvl6pPr>
            <a:lvl7pPr marL="3027653" indent="-232897" eaLnBrk="0" fontAlgn="base" hangingPunct="0">
              <a:spcBef>
                <a:spcPct val="30000"/>
              </a:spcBef>
              <a:spcAft>
                <a:spcPct val="0"/>
              </a:spcAft>
              <a:defRPr sz="1200">
                <a:solidFill>
                  <a:schemeClr val="tx1"/>
                </a:solidFill>
                <a:latin typeface="Arial" charset="0"/>
              </a:defRPr>
            </a:lvl7pPr>
            <a:lvl8pPr marL="3493446" indent="-232897" eaLnBrk="0" fontAlgn="base" hangingPunct="0">
              <a:spcBef>
                <a:spcPct val="30000"/>
              </a:spcBef>
              <a:spcAft>
                <a:spcPct val="0"/>
              </a:spcAft>
              <a:defRPr sz="1200">
                <a:solidFill>
                  <a:schemeClr val="tx1"/>
                </a:solidFill>
                <a:latin typeface="Arial" charset="0"/>
              </a:defRPr>
            </a:lvl8pPr>
            <a:lvl9pPr marL="3959238" indent="-2328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3D72CB-C65D-4652-B626-9E20AB45B718}" type="slidenum">
              <a:rPr lang="en-US" altLang="en-US">
                <a:solidFill>
                  <a:srgbClr val="000000"/>
                </a:solidFill>
              </a:rPr>
              <a:pPr eaLnBrk="1" hangingPunct="1">
                <a:spcBef>
                  <a:spcPct val="0"/>
                </a:spcBef>
              </a:pPr>
              <a:t>18</a:t>
            </a:fld>
            <a:endParaRPr lang="en-US" altLang="en-US" dirty="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dirty="0"/>
              <a:t>2 min</a:t>
            </a:r>
          </a:p>
          <a:p>
            <a:pPr eaLnBrk="1" hangingPunct="1"/>
            <a:endParaRPr lang="en-US" altLang="en-US" dirty="0"/>
          </a:p>
          <a:p>
            <a:r>
              <a:rPr lang="en-US" dirty="0"/>
              <a:t>a. Talk through this slide,</a:t>
            </a:r>
            <a:r>
              <a:rPr lang="en-US" baseline="0" dirty="0"/>
              <a:t> emphasizing</a:t>
            </a:r>
            <a:r>
              <a:rPr lang="en-US" dirty="0"/>
              <a:t> how RESPeCT PD is different from many other professional development opportunities. </a:t>
            </a:r>
          </a:p>
        </p:txBody>
      </p:sp>
    </p:spTree>
    <p:extLst>
      <p:ext uri="{BB962C8B-B14F-4D97-AF65-F5344CB8AC3E}">
        <p14:creationId xmlns:p14="http://schemas.microsoft.com/office/powerpoint/2010/main" val="341553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13" indent="-291120" eaLnBrk="0" hangingPunct="0">
              <a:spcBef>
                <a:spcPct val="30000"/>
              </a:spcBef>
              <a:defRPr sz="1200">
                <a:solidFill>
                  <a:schemeClr val="tx1"/>
                </a:solidFill>
                <a:latin typeface="Arial" charset="0"/>
              </a:defRPr>
            </a:lvl2pPr>
            <a:lvl3pPr marL="1164482" indent="-232897" eaLnBrk="0" hangingPunct="0">
              <a:spcBef>
                <a:spcPct val="30000"/>
              </a:spcBef>
              <a:defRPr sz="1200">
                <a:solidFill>
                  <a:schemeClr val="tx1"/>
                </a:solidFill>
                <a:latin typeface="Arial" charset="0"/>
              </a:defRPr>
            </a:lvl3pPr>
            <a:lvl4pPr marL="1630276" indent="-232897" eaLnBrk="0" hangingPunct="0">
              <a:spcBef>
                <a:spcPct val="30000"/>
              </a:spcBef>
              <a:defRPr sz="1200">
                <a:solidFill>
                  <a:schemeClr val="tx1"/>
                </a:solidFill>
                <a:latin typeface="Arial" charset="0"/>
              </a:defRPr>
            </a:lvl4pPr>
            <a:lvl5pPr marL="2096068" indent="-232897" eaLnBrk="0" hangingPunct="0">
              <a:spcBef>
                <a:spcPct val="30000"/>
              </a:spcBef>
              <a:defRPr sz="1200">
                <a:solidFill>
                  <a:schemeClr val="tx1"/>
                </a:solidFill>
                <a:latin typeface="Arial" charset="0"/>
              </a:defRPr>
            </a:lvl5pPr>
            <a:lvl6pPr marL="2561861" indent="-232897" eaLnBrk="0" fontAlgn="base" hangingPunct="0">
              <a:spcBef>
                <a:spcPct val="30000"/>
              </a:spcBef>
              <a:spcAft>
                <a:spcPct val="0"/>
              </a:spcAft>
              <a:defRPr sz="1200">
                <a:solidFill>
                  <a:schemeClr val="tx1"/>
                </a:solidFill>
                <a:latin typeface="Arial" charset="0"/>
              </a:defRPr>
            </a:lvl6pPr>
            <a:lvl7pPr marL="3027653" indent="-232897" eaLnBrk="0" fontAlgn="base" hangingPunct="0">
              <a:spcBef>
                <a:spcPct val="30000"/>
              </a:spcBef>
              <a:spcAft>
                <a:spcPct val="0"/>
              </a:spcAft>
              <a:defRPr sz="1200">
                <a:solidFill>
                  <a:schemeClr val="tx1"/>
                </a:solidFill>
                <a:latin typeface="Arial" charset="0"/>
              </a:defRPr>
            </a:lvl7pPr>
            <a:lvl8pPr marL="3493446" indent="-232897" eaLnBrk="0" fontAlgn="base" hangingPunct="0">
              <a:spcBef>
                <a:spcPct val="30000"/>
              </a:spcBef>
              <a:spcAft>
                <a:spcPct val="0"/>
              </a:spcAft>
              <a:defRPr sz="1200">
                <a:solidFill>
                  <a:schemeClr val="tx1"/>
                </a:solidFill>
                <a:latin typeface="Arial" charset="0"/>
              </a:defRPr>
            </a:lvl8pPr>
            <a:lvl9pPr marL="3959238" indent="-2328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5B6664-8052-48A5-A152-0727A26D29C6}" type="slidenum">
              <a:rPr lang="en-US" altLang="en-US">
                <a:solidFill>
                  <a:srgbClr val="000000"/>
                </a:solidFill>
              </a:rPr>
              <a:pPr eaLnBrk="1" hangingPunct="1">
                <a:spcBef>
                  <a:spcPct val="0"/>
                </a:spcBef>
              </a:pPr>
              <a:t>19</a:t>
            </a:fld>
            <a:endParaRPr lang="en-US" altLang="en-US" dirty="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altLang="en-US" dirty="0"/>
              <a:t>1 min</a:t>
            </a:r>
          </a:p>
          <a:p>
            <a:pPr eaLnBrk="1" hangingPunct="1"/>
            <a:endParaRPr lang="en-US" altLang="en-US" dirty="0"/>
          </a:p>
          <a:p>
            <a:r>
              <a:rPr lang="en-US" dirty="0"/>
              <a:t>a. Highlight the goals of RESPeCT lesson analysis PD and how it differs from other professional development opportunities. </a:t>
            </a:r>
          </a:p>
        </p:txBody>
      </p:sp>
    </p:spTree>
    <p:extLst>
      <p:ext uri="{BB962C8B-B14F-4D97-AF65-F5344CB8AC3E}">
        <p14:creationId xmlns:p14="http://schemas.microsoft.com/office/powerpoint/2010/main" val="26329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7C2B53-4E59-4749-98B7-C020826473A0}" type="slidenum">
              <a:rPr lang="en-US" altLang="en-US">
                <a:solidFill>
                  <a:prstClr val="black"/>
                </a:solidFill>
              </a:rPr>
              <a:pPr eaLnBrk="1" hangingPunct="1">
                <a:spcBef>
                  <a:spcPct val="0"/>
                </a:spcBef>
              </a:pPr>
              <a:t>2</a:t>
            </a:fld>
            <a:endParaRPr lang="en-US" altLang="en-US" dirty="0">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sz="1200" dirty="0"/>
              <a:t>25 min for slides 2–14 presentation (averaging approximately</a:t>
            </a:r>
            <a:r>
              <a:rPr lang="en-US" sz="1200" baseline="0" dirty="0"/>
              <a:t> 1 min </a:t>
            </a:r>
            <a:r>
              <a:rPr lang="en-US" sz="1200" dirty="0"/>
              <a:t>per slide)</a:t>
            </a:r>
          </a:p>
          <a:p>
            <a:pPr eaLnBrk="1" hangingPunct="1"/>
            <a:endParaRPr lang="en-US" altLang="en-US" sz="1200" dirty="0"/>
          </a:p>
          <a:p>
            <a:pPr marL="228600" lvl="0" indent="-228600">
              <a:buAutoNum type="alphaLcPeriod"/>
            </a:pPr>
            <a:r>
              <a:rPr lang="en-US" sz="1200" dirty="0"/>
              <a:t>Give everyone a big welcome to the RESPeCT PD program!</a:t>
            </a:r>
          </a:p>
          <a:p>
            <a:pPr marL="228600" lvl="0" indent="-228600">
              <a:buAutoNum type="alphaLcPeriod"/>
            </a:pPr>
            <a:endParaRPr lang="en-US" sz="1200" dirty="0"/>
          </a:p>
          <a:p>
            <a:pPr marL="228600" lvl="0" indent="-228600">
              <a:buAutoNum type="alphaLcPeriod" startAt="2"/>
            </a:pPr>
            <a:r>
              <a:rPr lang="en-US" sz="1200" dirty="0"/>
              <a:t>Fill participants in on the essential details listed on the slide. </a:t>
            </a:r>
          </a:p>
          <a:p>
            <a:pPr marL="0" lvl="0" indent="0">
              <a:buNone/>
            </a:pPr>
            <a:endParaRPr lang="en-US" dirty="0"/>
          </a:p>
        </p:txBody>
      </p:sp>
    </p:spTree>
    <p:extLst>
      <p:ext uri="{BB962C8B-B14F-4D97-AF65-F5344CB8AC3E}">
        <p14:creationId xmlns:p14="http://schemas.microsoft.com/office/powerpoint/2010/main" val="12900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78" indent="-291145" eaLnBrk="0" hangingPunct="0">
              <a:spcBef>
                <a:spcPct val="30000"/>
              </a:spcBef>
              <a:defRPr sz="1300">
                <a:solidFill>
                  <a:schemeClr val="tx1"/>
                </a:solidFill>
                <a:latin typeface="Arial" charset="0"/>
              </a:defRPr>
            </a:lvl2pPr>
            <a:lvl3pPr marL="1164582" indent="-232916" eaLnBrk="0" hangingPunct="0">
              <a:spcBef>
                <a:spcPct val="30000"/>
              </a:spcBef>
              <a:defRPr sz="1300">
                <a:solidFill>
                  <a:schemeClr val="tx1"/>
                </a:solidFill>
                <a:latin typeface="Arial" charset="0"/>
              </a:defRPr>
            </a:lvl3pPr>
            <a:lvl4pPr marL="1630415" indent="-232916" eaLnBrk="0" hangingPunct="0">
              <a:spcBef>
                <a:spcPct val="30000"/>
              </a:spcBef>
              <a:defRPr sz="1300">
                <a:solidFill>
                  <a:schemeClr val="tx1"/>
                </a:solidFill>
                <a:latin typeface="Arial" charset="0"/>
              </a:defRPr>
            </a:lvl4pPr>
            <a:lvl5pPr marL="2096249" indent="-232916" eaLnBrk="0" hangingPunct="0">
              <a:spcBef>
                <a:spcPct val="30000"/>
              </a:spcBef>
              <a:defRPr sz="1300">
                <a:solidFill>
                  <a:schemeClr val="tx1"/>
                </a:solidFill>
                <a:latin typeface="Arial" charset="0"/>
              </a:defRPr>
            </a:lvl5pPr>
            <a:lvl6pPr marL="2562082" indent="-232916" eaLnBrk="0" fontAlgn="base" hangingPunct="0">
              <a:spcBef>
                <a:spcPct val="30000"/>
              </a:spcBef>
              <a:spcAft>
                <a:spcPct val="0"/>
              </a:spcAft>
              <a:defRPr sz="1300">
                <a:solidFill>
                  <a:schemeClr val="tx1"/>
                </a:solidFill>
                <a:latin typeface="Arial" charset="0"/>
              </a:defRPr>
            </a:lvl6pPr>
            <a:lvl7pPr marL="3027915" indent="-232916" eaLnBrk="0" fontAlgn="base" hangingPunct="0">
              <a:spcBef>
                <a:spcPct val="30000"/>
              </a:spcBef>
              <a:spcAft>
                <a:spcPct val="0"/>
              </a:spcAft>
              <a:defRPr sz="1300">
                <a:solidFill>
                  <a:schemeClr val="tx1"/>
                </a:solidFill>
                <a:latin typeface="Arial" charset="0"/>
              </a:defRPr>
            </a:lvl7pPr>
            <a:lvl8pPr marL="3493747" indent="-232916" eaLnBrk="0" fontAlgn="base" hangingPunct="0">
              <a:spcBef>
                <a:spcPct val="30000"/>
              </a:spcBef>
              <a:spcAft>
                <a:spcPct val="0"/>
              </a:spcAft>
              <a:defRPr sz="1300">
                <a:solidFill>
                  <a:schemeClr val="tx1"/>
                </a:solidFill>
                <a:latin typeface="Arial" charset="0"/>
              </a:defRPr>
            </a:lvl8pPr>
            <a:lvl9pPr marL="3959581" indent="-2329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20</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dirty="0"/>
              <a:t>3 min</a:t>
            </a:r>
          </a:p>
          <a:p>
            <a:endParaRPr lang="en-US" dirty="0"/>
          </a:p>
          <a:p>
            <a:r>
              <a:rPr lang="en-US" dirty="0"/>
              <a:t>a. “To do this kind of work together, we need to develop a strong study group where everyone feels safe sharing their ideas, questions, confusion, successes, and stumbles. Having a set of agreed-upon norms will help us build such a learning community.”</a:t>
            </a:r>
          </a:p>
          <a:p>
            <a:endParaRPr lang="en-US" dirty="0"/>
          </a:p>
          <a:p>
            <a:r>
              <a:rPr lang="en-US" dirty="0"/>
              <a:t>b. Read over these basic norms.</a:t>
            </a:r>
          </a:p>
          <a:p>
            <a:endParaRPr lang="en-US" dirty="0"/>
          </a:p>
          <a:p>
            <a:r>
              <a:rPr lang="en-US" dirty="0"/>
              <a:t>c. “What do you think? Are there any changes or additions you’d like to suggest?”</a:t>
            </a:r>
          </a:p>
        </p:txBody>
      </p:sp>
    </p:spTree>
    <p:extLst>
      <p:ext uri="{BB962C8B-B14F-4D97-AF65-F5344CB8AC3E}">
        <p14:creationId xmlns:p14="http://schemas.microsoft.com/office/powerpoint/2010/main" val="32792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78" indent="-291145" eaLnBrk="0" hangingPunct="0">
              <a:spcBef>
                <a:spcPct val="30000"/>
              </a:spcBef>
              <a:defRPr sz="1300">
                <a:solidFill>
                  <a:schemeClr val="tx1"/>
                </a:solidFill>
                <a:latin typeface="Arial" charset="0"/>
              </a:defRPr>
            </a:lvl2pPr>
            <a:lvl3pPr marL="1164582" indent="-232916" eaLnBrk="0" hangingPunct="0">
              <a:spcBef>
                <a:spcPct val="30000"/>
              </a:spcBef>
              <a:defRPr sz="1300">
                <a:solidFill>
                  <a:schemeClr val="tx1"/>
                </a:solidFill>
                <a:latin typeface="Arial" charset="0"/>
              </a:defRPr>
            </a:lvl3pPr>
            <a:lvl4pPr marL="1630415" indent="-232916" eaLnBrk="0" hangingPunct="0">
              <a:spcBef>
                <a:spcPct val="30000"/>
              </a:spcBef>
              <a:defRPr sz="1300">
                <a:solidFill>
                  <a:schemeClr val="tx1"/>
                </a:solidFill>
                <a:latin typeface="Arial" charset="0"/>
              </a:defRPr>
            </a:lvl4pPr>
            <a:lvl5pPr marL="2096249" indent="-232916" eaLnBrk="0" hangingPunct="0">
              <a:spcBef>
                <a:spcPct val="30000"/>
              </a:spcBef>
              <a:defRPr sz="1300">
                <a:solidFill>
                  <a:schemeClr val="tx1"/>
                </a:solidFill>
                <a:latin typeface="Arial" charset="0"/>
              </a:defRPr>
            </a:lvl5pPr>
            <a:lvl6pPr marL="2562082" indent="-232916" eaLnBrk="0" fontAlgn="base" hangingPunct="0">
              <a:spcBef>
                <a:spcPct val="30000"/>
              </a:spcBef>
              <a:spcAft>
                <a:spcPct val="0"/>
              </a:spcAft>
              <a:defRPr sz="1300">
                <a:solidFill>
                  <a:schemeClr val="tx1"/>
                </a:solidFill>
                <a:latin typeface="Arial" charset="0"/>
              </a:defRPr>
            </a:lvl6pPr>
            <a:lvl7pPr marL="3027915" indent="-232916" eaLnBrk="0" fontAlgn="base" hangingPunct="0">
              <a:spcBef>
                <a:spcPct val="30000"/>
              </a:spcBef>
              <a:spcAft>
                <a:spcPct val="0"/>
              </a:spcAft>
              <a:defRPr sz="1300">
                <a:solidFill>
                  <a:schemeClr val="tx1"/>
                </a:solidFill>
                <a:latin typeface="Arial" charset="0"/>
              </a:defRPr>
            </a:lvl7pPr>
            <a:lvl8pPr marL="3493747" indent="-232916" eaLnBrk="0" fontAlgn="base" hangingPunct="0">
              <a:spcBef>
                <a:spcPct val="30000"/>
              </a:spcBef>
              <a:spcAft>
                <a:spcPct val="0"/>
              </a:spcAft>
              <a:defRPr sz="1300">
                <a:solidFill>
                  <a:schemeClr val="tx1"/>
                </a:solidFill>
                <a:latin typeface="Arial" charset="0"/>
              </a:defRPr>
            </a:lvl8pPr>
            <a:lvl9pPr marL="3959581" indent="-2329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21</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r>
              <a:rPr lang="en-US" dirty="0"/>
              <a:t>a. “This set of norms moves beyond the basics and targets the heart of RESPeCT PD program goals.”</a:t>
            </a:r>
          </a:p>
          <a:p>
            <a:endParaRPr lang="en-US" dirty="0"/>
          </a:p>
          <a:p>
            <a:r>
              <a:rPr lang="en-US" dirty="0"/>
              <a:t>b. Read the list.</a:t>
            </a:r>
          </a:p>
          <a:p>
            <a:endParaRPr lang="en-US" dirty="0"/>
          </a:p>
          <a:p>
            <a:r>
              <a:rPr lang="en-US" dirty="0"/>
              <a:t>c. “Is anything unclear? Do you have any changes or additions you’d like to suggest? Do you have any concerns about these norms?”</a:t>
            </a:r>
          </a:p>
          <a:p>
            <a:endParaRPr lang="en-US" dirty="0"/>
          </a:p>
          <a:p>
            <a:r>
              <a:rPr lang="en-US" dirty="0"/>
              <a:t>d. Direct participants to handout 1.1 (Norms for Working Together) and pass out the half-page copy of the norms for them to paste on the inside front cover of their notebooks.   </a:t>
            </a:r>
          </a:p>
          <a:p>
            <a:endParaRPr lang="en-US" dirty="0"/>
          </a:p>
          <a:p>
            <a:r>
              <a:rPr lang="en-US" dirty="0"/>
              <a:t>e. Ask participants if they’re willing to live with these norms today; then tell them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Talk through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dirty="0"/>
          </a:p>
        </p:txBody>
      </p:sp>
    </p:spTree>
    <p:extLst>
      <p:ext uri="{BB962C8B-B14F-4D97-AF65-F5344CB8AC3E}">
        <p14:creationId xmlns:p14="http://schemas.microsoft.com/office/powerpoint/2010/main" val="33407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23</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1</a:t>
            </a:r>
            <a:r>
              <a:rPr lang="en-US" baseline="0" dirty="0"/>
              <a:t> min</a:t>
            </a:r>
          </a:p>
          <a:p>
            <a:endParaRPr lang="en-US" baseline="0" dirty="0"/>
          </a:p>
          <a:p>
            <a:r>
              <a:rPr lang="en-US" dirty="0"/>
              <a:t>a. “Each day we’re going to have at least one lesson analysis focus question and one content deepening focus question. These are today’s focus questions.”</a:t>
            </a:r>
          </a:p>
          <a:p>
            <a:endParaRPr lang="en-US" dirty="0"/>
          </a:p>
          <a:p>
            <a:r>
              <a:rPr lang="en-US" dirty="0"/>
              <a:t>b. Read the focus questions on the slide.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77916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24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15 min</a:t>
            </a:r>
          </a:p>
          <a:p>
            <a:endParaRPr lang="en-US" dirty="0"/>
          </a:p>
          <a:p>
            <a:r>
              <a:rPr lang="en-US" dirty="0"/>
              <a:t>a. “Before we explore these questions, let’s create a list of ideas about effective science teaching.”</a:t>
            </a:r>
          </a:p>
          <a:p>
            <a:endParaRPr lang="en-US" b="1" dirty="0"/>
          </a:p>
          <a:p>
            <a:r>
              <a:rPr lang="en-US" dirty="0"/>
              <a:t>b. </a:t>
            </a:r>
            <a:r>
              <a:rPr lang="en-US" b="1" dirty="0"/>
              <a:t>Individuals (3 min):</a:t>
            </a:r>
            <a:r>
              <a:rPr lang="en-US" dirty="0"/>
              <a:t> “Take a few minutes to think and write about the questions on the slide.”</a:t>
            </a:r>
          </a:p>
          <a:p>
            <a:endParaRPr lang="en-US" b="1" dirty="0"/>
          </a:p>
          <a:p>
            <a:r>
              <a:rPr lang="en-US" dirty="0"/>
              <a:t>c. </a:t>
            </a:r>
            <a:r>
              <a:rPr lang="en-US" b="1" dirty="0"/>
              <a:t>Whole group (10 min):</a:t>
            </a:r>
            <a:r>
              <a:rPr lang="en-US" dirty="0"/>
              <a:t> Go around the group (round-robin) asking everyone to contribute an idea. Write the ideas on a chart paper and title the chart “Effective Science Teaching.” </a:t>
            </a:r>
          </a:p>
          <a:p>
            <a:endParaRPr lang="en-US" dirty="0"/>
          </a:p>
          <a:p>
            <a:r>
              <a:rPr lang="en-US" dirty="0"/>
              <a:t>d. “Throughout the sessions, we’ll revisit this list to add new ideas, clarify</a:t>
            </a:r>
            <a:r>
              <a:rPr lang="en-US" baseline="0" dirty="0"/>
              <a:t> our thinking, and</a:t>
            </a:r>
            <a:r>
              <a:rPr lang="en-US" dirty="0"/>
              <a:t> make other modifications.”  </a:t>
            </a:r>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320426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25</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2 min</a:t>
            </a:r>
          </a:p>
          <a:p>
            <a:endParaRPr lang="en-US" baseline="0" dirty="0"/>
          </a:p>
          <a:p>
            <a:r>
              <a:rPr lang="en-US" dirty="0"/>
              <a:t>a. “This PD program will focus on two lenses as analytical tools to guide our learning: the Student Thinking Lens and the Science Content Storyline Lens.”</a:t>
            </a:r>
          </a:p>
          <a:p>
            <a:endParaRPr lang="en-US" dirty="0"/>
          </a:p>
          <a:p>
            <a:r>
              <a:rPr lang="en-US" dirty="0"/>
              <a:t>b. “Today we’re going to examine why these two lenses were chosen for our focus.” </a:t>
            </a:r>
          </a:p>
          <a:p>
            <a:endParaRPr lang="en-US" dirty="0"/>
          </a:p>
          <a:p>
            <a:r>
              <a:rPr lang="en-US" dirty="0"/>
              <a:t>c. “Let’s begin with the Science Content Storyline Lens.”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00626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“A large video study of science teaching in different countries revealed the importance of the Science Content Storyline Lens.”</a:t>
            </a:r>
          </a:p>
          <a:p>
            <a:endParaRPr lang="en-US" dirty="0"/>
          </a:p>
          <a:p>
            <a:r>
              <a:rPr lang="en-US" dirty="0"/>
              <a:t>b. “The TIMSS video study explored the research questions on this slide.”</a:t>
            </a:r>
          </a:p>
          <a:p>
            <a:endParaRPr lang="en-US" b="1" dirty="0"/>
          </a:p>
          <a:p>
            <a:r>
              <a:rPr lang="en-US" b="1" dirty="0"/>
              <a:t>Background info:</a:t>
            </a:r>
            <a:endParaRPr lang="en-US" dirty="0"/>
          </a:p>
          <a:p>
            <a:pPr marL="139766" indent="-139766">
              <a:buFont typeface="Arial" pitchFamily="34" charset="0"/>
              <a:buChar char="•"/>
            </a:pPr>
            <a:r>
              <a:rPr lang="en-US" dirty="0"/>
              <a:t>TIMSS stands for Trends in Mathematics and Science Study.</a:t>
            </a:r>
          </a:p>
          <a:p>
            <a:pPr marL="139766" indent="-139766">
              <a:buFont typeface="Arial" pitchFamily="34" charset="0"/>
              <a:buChar char="•"/>
            </a:pPr>
            <a:r>
              <a:rPr lang="en-US" dirty="0"/>
              <a:t>TIMSS is known for its achievement studies comparing student performance in math and science internationally.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20342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99CC9-56C7-44A1-9568-861CD5A5207F}" type="slidenum">
              <a:rPr lang="en-US"/>
              <a:pPr/>
              <a:t>27</a:t>
            </a:fld>
            <a:endParaRPr lang="en-US" dirty="0"/>
          </a:p>
        </p:txBody>
      </p:sp>
      <p:sp>
        <p:nvSpPr>
          <p:cNvPr id="67586" name="Rectangle 2"/>
          <p:cNvSpPr>
            <a:spLocks noGrp="1" noRot="1" noChangeAspect="1" noChangeArrowheads="1" noTextEdit="1"/>
          </p:cNvSpPr>
          <p:nvPr>
            <p:ph type="sldImg"/>
          </p:nvPr>
        </p:nvSpPr>
        <p:spPr>
          <a:xfrm>
            <a:off x="1181100" y="698500"/>
            <a:ext cx="4648200" cy="3487738"/>
          </a:xfrm>
          <a:ln/>
        </p:spPr>
      </p:sp>
      <p:sp>
        <p:nvSpPr>
          <p:cNvPr id="67587" name="Rectangle 3"/>
          <p:cNvSpPr>
            <a:spLocks noGrp="1" noChangeArrowheads="1"/>
          </p:cNvSpPr>
          <p:nvPr>
            <p:ph type="body" idx="1"/>
          </p:nvPr>
        </p:nvSpPr>
        <p:spPr/>
        <p:txBody>
          <a:bodyPr/>
          <a:lstStyle/>
          <a:p>
            <a:r>
              <a:rPr lang="en-US" dirty="0"/>
              <a:t>2 min</a:t>
            </a:r>
          </a:p>
          <a:p>
            <a:endParaRPr lang="en-US" dirty="0"/>
          </a:p>
          <a:p>
            <a:r>
              <a:rPr lang="en-US" dirty="0"/>
              <a:t>a. “Australia, the Czech Republic, and Japan are higher-achieving countries in science compared to the United States.”</a:t>
            </a:r>
          </a:p>
          <a:p>
            <a:endParaRPr lang="en-US" dirty="0"/>
          </a:p>
          <a:p>
            <a:r>
              <a:rPr lang="en-US" dirty="0"/>
              <a:t>b. “In these countries, 100 eighth-grade lessons were randomly video recorded. The goal was to describe typical science teaching in each country.”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427337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28</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dirty="0"/>
              <a:t>a. “The TIMSS video study showed these results.”</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99097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29</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dirty="0"/>
              <a:t>a. Call attention to the text highlighted in red to emphasize the difference between US science lessons and science lessons in higher-achieving countries. </a:t>
            </a:r>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2931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defTabSz="881341">
              <a:defRPr/>
            </a:pPr>
            <a:r>
              <a:rPr lang="en-US" dirty="0"/>
              <a:t>Approximately 1 min</a:t>
            </a:r>
            <a:endParaRPr lang="en-US" altLang="en-US" dirty="0"/>
          </a:p>
          <a:p>
            <a:endParaRPr lang="en-US" altLang="en-US" dirty="0"/>
          </a:p>
          <a:p>
            <a:r>
              <a:rPr lang="en-US" dirty="0"/>
              <a:t>a. </a:t>
            </a:r>
            <a:r>
              <a:rPr lang="en-US" b="1" dirty="0"/>
              <a:t>Emphasize:</a:t>
            </a:r>
            <a:r>
              <a:rPr lang="en-US" dirty="0"/>
              <a:t> The RESPeCT project began with three main components: </a:t>
            </a:r>
          </a:p>
          <a:p>
            <a:pPr marL="365739" indent="-182870">
              <a:buFont typeface="Arial" pitchFamily="34" charset="0"/>
              <a:buChar char="•"/>
            </a:pPr>
            <a:r>
              <a:rPr lang="en-US" dirty="0"/>
              <a:t>A professional development program</a:t>
            </a:r>
          </a:p>
          <a:p>
            <a:pPr marL="365739" indent="-182870">
              <a:buFont typeface="Arial" pitchFamily="34" charset="0"/>
              <a:buChar char="•"/>
            </a:pPr>
            <a:r>
              <a:rPr lang="en-US" dirty="0"/>
              <a:t>A leadership development program</a:t>
            </a:r>
          </a:p>
          <a:p>
            <a:pPr marL="365739" indent="-182870">
              <a:buFont typeface="Arial" pitchFamily="34" charset="0"/>
              <a:buChar char="•"/>
            </a:pPr>
            <a:r>
              <a:rPr lang="en-US" dirty="0"/>
              <a:t>A research study </a:t>
            </a:r>
          </a:p>
          <a:p>
            <a:endParaRPr lang="en-US" dirty="0"/>
          </a:p>
          <a:p>
            <a:r>
              <a:rPr lang="en-US" dirty="0"/>
              <a:t>b. The district now sustains RESPeCT as a professional development program.</a:t>
            </a:r>
            <a:endParaRPr lang="en-US" altLang="en-US" dirty="0"/>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DC3A20-8FD3-44BB-A52D-00195D41764A}" type="slidenum">
              <a:rPr lang="en-US" altLang="en-US">
                <a:solidFill>
                  <a:prstClr val="black"/>
                </a:solidFill>
              </a:rPr>
              <a:pPr eaLnBrk="1" hangingPunct="1">
                <a:spcBef>
                  <a:spcPct val="0"/>
                </a:spcBef>
              </a:pPr>
              <a:t>3</a:t>
            </a:fld>
            <a:endParaRPr lang="en-US" altLang="en-US" dirty="0">
              <a:solidFill>
                <a:prstClr val="black"/>
              </a:solidFill>
            </a:endParaRPr>
          </a:p>
        </p:txBody>
      </p:sp>
    </p:spTree>
    <p:extLst>
      <p:ext uri="{BB962C8B-B14F-4D97-AF65-F5344CB8AC3E}">
        <p14:creationId xmlns:p14="http://schemas.microsoft.com/office/powerpoint/2010/main" val="172040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C10-EEA1-4F98-9849-A50E21409B48}" type="slidenum">
              <a:rPr lang="en-US"/>
              <a:pPr/>
              <a:t>30</a:t>
            </a:fld>
            <a:endParaRPr lang="en-US" dirty="0"/>
          </a:p>
        </p:txBody>
      </p:sp>
      <p:sp>
        <p:nvSpPr>
          <p:cNvPr id="74754" name="Rectangle 2"/>
          <p:cNvSpPr>
            <a:spLocks noGrp="1" noRot="1" noChangeAspect="1" noChangeArrowheads="1" noTextEdit="1"/>
          </p:cNvSpPr>
          <p:nvPr>
            <p:ph type="sldImg"/>
          </p:nvPr>
        </p:nvSpPr>
        <p:spPr>
          <a:xfrm>
            <a:off x="1179513" y="698500"/>
            <a:ext cx="4651375" cy="3487738"/>
          </a:xfrm>
          <a:ln/>
        </p:spPr>
      </p:sp>
      <p:sp>
        <p:nvSpPr>
          <p:cNvPr id="74755" name="Rectangle 3"/>
          <p:cNvSpPr>
            <a:spLocks noGrp="1" noChangeArrowheads="1"/>
          </p:cNvSpPr>
          <p:nvPr>
            <p:ph type="body" idx="1"/>
          </p:nvPr>
        </p:nvSpPr>
        <p:spPr/>
        <p:txBody>
          <a:bodyPr/>
          <a:lstStyle/>
          <a:p>
            <a:pPr lvl="0"/>
            <a:r>
              <a:rPr lang="en-US" u="none" dirty="0"/>
              <a:t>3 min</a:t>
            </a:r>
          </a:p>
          <a:p>
            <a:pPr lvl="0"/>
            <a:endParaRPr lang="en-US" u="sng" dirty="0"/>
          </a:p>
          <a:p>
            <a:r>
              <a:rPr lang="en-US" dirty="0"/>
              <a:t>a. </a:t>
            </a:r>
            <a:r>
              <a:rPr lang="en-US" b="1" dirty="0"/>
              <a:t>Ask:</a:t>
            </a:r>
            <a:r>
              <a:rPr lang="en-US" dirty="0"/>
              <a:t> “What do you notice from this graph? What do you make of this data?” </a:t>
            </a:r>
          </a:p>
          <a:p>
            <a:endParaRPr lang="en-US" b="1" dirty="0"/>
          </a:p>
          <a:p>
            <a:r>
              <a:rPr lang="en-US" dirty="0"/>
              <a:t>b. </a:t>
            </a:r>
            <a:r>
              <a:rPr lang="en-US" b="1" dirty="0"/>
              <a:t>Emphasize:</a:t>
            </a:r>
            <a:r>
              <a:rPr lang="en-US" dirty="0"/>
              <a:t> “In the US, more than a quarter of the lessons had no science content; whereas in the other countries, the majority of the randomly selected lessons (or typical lessons) had content with strong conceptual links.”</a:t>
            </a:r>
          </a:p>
          <a:p>
            <a:endParaRPr lang="en-US" b="1" dirty="0"/>
          </a:p>
          <a:p>
            <a:r>
              <a:rPr lang="en-US" dirty="0"/>
              <a:t>c. </a:t>
            </a:r>
            <a:r>
              <a:rPr lang="en-US" b="1" dirty="0"/>
              <a:t>Example of a lesson with no science content:</a:t>
            </a:r>
            <a:r>
              <a:rPr lang="en-US" dirty="0"/>
              <a:t> “What’s a science lesson with no content? In this research, a lesson with at least one complete statement of a science idea was scored as ‘learning content.’ Lessons with ‘no content’ had </a:t>
            </a:r>
            <a:r>
              <a:rPr lang="en-US" b="1" dirty="0"/>
              <a:t>only</a:t>
            </a:r>
            <a:r>
              <a:rPr lang="en-US" dirty="0"/>
              <a:t> topic-level mentions of science concepts. For example, one teacher started a lesson by telling students to take out their rockets and get to work. They had directions to follow, but the teacher’s only focus in his interactions with students was on how to build the rockets. At the end of the lesson, he told students to clean up and then dismissed them. This is a lesson with no science content!” </a:t>
            </a:r>
          </a:p>
          <a:p>
            <a:endParaRPr lang="en-US" b="1" dirty="0"/>
          </a:p>
          <a:p>
            <a:r>
              <a:rPr lang="en-US" b="1" dirty="0"/>
              <a:t>Other key ideas to highlight:</a:t>
            </a:r>
            <a:endParaRPr lang="en-US" dirty="0"/>
          </a:p>
          <a:p>
            <a:pPr marL="365739" indent="-182870">
              <a:buFont typeface="Arial" pitchFamily="34" charset="0"/>
              <a:buChar char="•"/>
            </a:pPr>
            <a:r>
              <a:rPr lang="en-US" dirty="0"/>
              <a:t>Each higher-achieving country engaged students with core science concepts and ideas (more consistently than the US).</a:t>
            </a:r>
          </a:p>
          <a:p>
            <a:pPr marL="365739" indent="-182870">
              <a:buFont typeface="Arial" pitchFamily="34" charset="0"/>
              <a:buChar char="•"/>
            </a:pPr>
            <a:r>
              <a:rPr lang="en-US" dirty="0"/>
              <a:t>All the higher-achieving countries linked ideas and activities (more consistently than the US).</a:t>
            </a:r>
          </a:p>
          <a:p>
            <a:pPr marL="365739" indent="-182870">
              <a:buFont typeface="Arial" pitchFamily="34" charset="0"/>
              <a:buChar char="•"/>
            </a:pPr>
            <a:r>
              <a:rPr lang="en-US" dirty="0"/>
              <a:t>In US lessons, the focus was on performing activities with less attention to content and even less attention to linking activities and science ideas. </a:t>
            </a:r>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4192301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dirty="0"/>
              <a:t>a. Direct participants to the transcripts for Video Clips 1.1 and 1.2 (handouts 1.2 and 1.3)</a:t>
            </a:r>
            <a:r>
              <a:rPr lang="en-US" baseline="0" dirty="0"/>
              <a:t> before showing each clip.</a:t>
            </a:r>
            <a:endParaRPr lang="en-US" dirty="0"/>
          </a:p>
          <a:p>
            <a:endParaRPr lang="en-US" b="1" dirty="0"/>
          </a:p>
          <a:p>
            <a:r>
              <a:rPr lang="en-US" b="0" dirty="0"/>
              <a:t>b. </a:t>
            </a:r>
            <a:r>
              <a:rPr lang="en-US" b="1" dirty="0"/>
              <a:t>Show US classroom video:</a:t>
            </a:r>
            <a:r>
              <a:rPr lang="en-US" dirty="0"/>
              <a:t> Ask participants to focus on what is going on with the science content and storyline.</a:t>
            </a:r>
          </a:p>
          <a:p>
            <a:endParaRPr lang="en-US" b="1" dirty="0"/>
          </a:p>
          <a:p>
            <a:r>
              <a:rPr lang="en-US" dirty="0"/>
              <a:t>c. </a:t>
            </a:r>
            <a:r>
              <a:rPr lang="en-US" b="1" dirty="0"/>
              <a:t>Discuss:</a:t>
            </a:r>
            <a:r>
              <a:rPr lang="en-US" dirty="0"/>
              <a:t> “What did you notice?” </a:t>
            </a:r>
          </a:p>
          <a:p>
            <a:endParaRPr lang="en-US" b="1" dirty="0"/>
          </a:p>
          <a:p>
            <a:r>
              <a:rPr lang="en-US" b="1" dirty="0"/>
              <a:t>Key ideas to emphasize and link back to results include the following: </a:t>
            </a:r>
            <a:endParaRPr lang="en-US" dirty="0"/>
          </a:p>
          <a:p>
            <a:pPr marL="365739" indent="-182870">
              <a:buFont typeface="Arial" pitchFamily="34" charset="0"/>
              <a:buChar char="•"/>
            </a:pPr>
            <a:r>
              <a:rPr lang="en-US" dirty="0"/>
              <a:t>The teacher focuses on the activity and the procedure needed to complete the activity.</a:t>
            </a:r>
          </a:p>
          <a:p>
            <a:pPr marL="365739" indent="-182870">
              <a:buFont typeface="Arial" pitchFamily="34" charset="0"/>
              <a:buChar char="•"/>
            </a:pPr>
            <a:r>
              <a:rPr lang="en-US" dirty="0"/>
              <a:t>The teacher and students place no real focus on important science ideas.</a:t>
            </a:r>
          </a:p>
          <a:p>
            <a:pPr marL="365739" indent="-182870">
              <a:buFont typeface="Arial" pitchFamily="34" charset="0"/>
              <a:buChar char="•"/>
            </a:pPr>
            <a:r>
              <a:rPr lang="en-US" dirty="0"/>
              <a:t>There’s only a topic-level mention of science ideas (“pulleys,” “effort distance,” “resistance force”). </a:t>
            </a:r>
          </a:p>
          <a:p>
            <a:endParaRPr lang="en-US" b="1" dirty="0"/>
          </a:p>
          <a:p>
            <a:r>
              <a:rPr lang="en-US" dirty="0"/>
              <a:t>d. </a:t>
            </a:r>
            <a:r>
              <a:rPr lang="en-US" b="1" dirty="0"/>
              <a:t>Show Japanese classroom video:</a:t>
            </a:r>
            <a:r>
              <a:rPr lang="en-US" dirty="0"/>
              <a:t> Ask participants to focus on what is going on with the science content. </a:t>
            </a:r>
          </a:p>
          <a:p>
            <a:endParaRPr lang="en-US" b="1" dirty="0"/>
          </a:p>
          <a:p>
            <a:r>
              <a:rPr lang="en-US" dirty="0"/>
              <a:t>e. </a:t>
            </a:r>
            <a:r>
              <a:rPr lang="en-US" b="1" dirty="0"/>
              <a:t>Discuss:</a:t>
            </a:r>
            <a:r>
              <a:rPr lang="en-US" dirty="0"/>
              <a:t> “What did you notice?” </a:t>
            </a:r>
          </a:p>
          <a:p>
            <a:endParaRPr lang="en-US" b="1" dirty="0"/>
          </a:p>
          <a:p>
            <a:r>
              <a:rPr lang="en-US" b="1" dirty="0"/>
              <a:t>Key ideas to emphasize and link back to results include the following: </a:t>
            </a:r>
            <a:endParaRPr lang="en-US" dirty="0"/>
          </a:p>
          <a:p>
            <a:pPr marL="365739" indent="-182870">
              <a:buFont typeface="Arial" pitchFamily="34" charset="0"/>
              <a:buChar char="•"/>
            </a:pPr>
            <a:r>
              <a:rPr lang="en-US" dirty="0"/>
              <a:t>Content ideas are made clear to students (focus question, pairs talk) before doing any activity.</a:t>
            </a:r>
          </a:p>
          <a:p>
            <a:pPr marL="365739" indent="-182870">
              <a:buFont typeface="Arial" pitchFamily="34" charset="0"/>
              <a:buChar char="•"/>
            </a:pPr>
            <a:r>
              <a:rPr lang="en-US" dirty="0"/>
              <a:t>Students are asked to talk about science ideas, not just procedures. </a:t>
            </a:r>
          </a:p>
          <a:p>
            <a:pPr marL="365739" indent="-182870">
              <a:buFont typeface="Arial" pitchFamily="34" charset="0"/>
              <a:buChar char="•"/>
            </a:pPr>
            <a:r>
              <a:rPr lang="en-US" dirty="0"/>
              <a:t>The lesson purpose is made clear to students.</a:t>
            </a:r>
          </a:p>
          <a:p>
            <a:endParaRPr lang="en-US" b="1" dirty="0"/>
          </a:p>
          <a:p>
            <a:r>
              <a:rPr lang="en-US" dirty="0"/>
              <a:t>f. </a:t>
            </a:r>
            <a:r>
              <a:rPr lang="en-US" b="1" dirty="0"/>
              <a:t>Ending discussion:</a:t>
            </a:r>
            <a:r>
              <a:rPr lang="en-US" dirty="0"/>
              <a:t> “In which classroom are students more likely to learn science concepts? Why?”</a:t>
            </a:r>
          </a:p>
          <a:p>
            <a:endParaRPr lang="en-US" b="1" dirty="0"/>
          </a:p>
          <a:p>
            <a:r>
              <a:rPr lang="en-US" b="1" dirty="0"/>
              <a:t>Note:</a:t>
            </a:r>
            <a:r>
              <a:rPr lang="en-US" dirty="0"/>
              <a:t> Participants may be critical of both classrooms because student thinking isn’t made visible. This is true, but bring their focus back to the science content and storyline. They should see a clear distinction between the science content storylines in the Japanese and US lessons. Students in the Japanese classroom are more likely to learn because science-content ideas are made visible, and students are engaged in thinking about these ideas, not just science activities.</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89043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83B02-46C7-48D1-999D-6463889A6EE3}" type="slidenum">
              <a:rPr lang="en-US"/>
              <a:pPr/>
              <a:t>32</a:t>
            </a:fld>
            <a:endParaRPr lang="en-US" dirty="0"/>
          </a:p>
        </p:txBody>
      </p:sp>
      <p:sp>
        <p:nvSpPr>
          <p:cNvPr id="76802" name="Rectangle 2"/>
          <p:cNvSpPr>
            <a:spLocks noGrp="1" noRot="1" noChangeAspect="1" noChangeArrowheads="1" noTextEdit="1"/>
          </p:cNvSpPr>
          <p:nvPr>
            <p:ph type="sldImg"/>
          </p:nvPr>
        </p:nvSpPr>
        <p:spPr>
          <a:xfrm>
            <a:off x="1181100" y="698500"/>
            <a:ext cx="4646613" cy="3486150"/>
          </a:xfrm>
          <a:ln/>
        </p:spPr>
      </p:sp>
      <p:sp>
        <p:nvSpPr>
          <p:cNvPr id="76803" name="Rectangle 3"/>
          <p:cNvSpPr>
            <a:spLocks noGrp="1" noChangeArrowheads="1"/>
          </p:cNvSpPr>
          <p:nvPr>
            <p:ph type="body" idx="1"/>
          </p:nvPr>
        </p:nvSpPr>
        <p:spPr/>
        <p:txBody>
          <a:bodyPr/>
          <a:lstStyle/>
          <a:p>
            <a:r>
              <a:rPr lang="en-US" dirty="0"/>
              <a:t>1 min</a:t>
            </a:r>
          </a:p>
          <a:p>
            <a:endParaRPr lang="en-US" dirty="0"/>
          </a:p>
          <a:p>
            <a:r>
              <a:rPr lang="en-US" dirty="0"/>
              <a:t>a. Use this slide and the next to summarize key ideas from the TIMSS video study. </a:t>
            </a:r>
          </a:p>
        </p:txBody>
      </p:sp>
    </p:spTree>
    <p:extLst>
      <p:ext uri="{BB962C8B-B14F-4D97-AF65-F5344CB8AC3E}">
        <p14:creationId xmlns:p14="http://schemas.microsoft.com/office/powerpoint/2010/main" val="50956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D9E64-525A-401F-8A96-220BA76DDCA8}" type="slidenum">
              <a:rPr lang="en-US"/>
              <a:pPr/>
              <a:t>33</a:t>
            </a:fld>
            <a:endParaRPr lang="en-US" dirty="0"/>
          </a:p>
        </p:txBody>
      </p:sp>
      <p:sp>
        <p:nvSpPr>
          <p:cNvPr id="78850" name="Rectangle 2"/>
          <p:cNvSpPr>
            <a:spLocks noGrp="1" noRot="1" noChangeAspect="1" noChangeArrowheads="1" noTextEdit="1"/>
          </p:cNvSpPr>
          <p:nvPr>
            <p:ph type="sldImg"/>
          </p:nvPr>
        </p:nvSpPr>
        <p:spPr>
          <a:xfrm>
            <a:off x="1179513" y="698500"/>
            <a:ext cx="4651375" cy="3487738"/>
          </a:xfrm>
          <a:ln/>
        </p:spPr>
      </p:sp>
      <p:sp>
        <p:nvSpPr>
          <p:cNvPr id="78851" name="Rectangle 3"/>
          <p:cNvSpPr>
            <a:spLocks noGrp="1" noChangeArrowheads="1"/>
          </p:cNvSpPr>
          <p:nvPr>
            <p:ph type="body" idx="1"/>
          </p:nvPr>
        </p:nvSpPr>
        <p:spPr/>
        <p:txBody>
          <a:bodyPr/>
          <a:lstStyle/>
          <a:p>
            <a:pPr defTabSz="931585" eaLnBrk="0" fontAlgn="base" hangingPunct="0">
              <a:spcBef>
                <a:spcPct val="30000"/>
              </a:spcBef>
              <a:spcAft>
                <a:spcPct val="0"/>
              </a:spcAft>
              <a:defRPr/>
            </a:pPr>
            <a:r>
              <a:rPr lang="en-US" dirty="0">
                <a:latin typeface="+mn-lt"/>
              </a:rPr>
              <a:t>1</a:t>
            </a:r>
            <a:r>
              <a:rPr lang="en-US" baseline="0" dirty="0">
                <a:latin typeface="+mn-lt"/>
              </a:rPr>
              <a:t> min</a:t>
            </a:r>
          </a:p>
          <a:p>
            <a:pPr defTabSz="931585" eaLnBrk="0" fontAlgn="base" hangingPunct="0">
              <a:spcBef>
                <a:spcPct val="30000"/>
              </a:spcBef>
              <a:spcAft>
                <a:spcPct val="0"/>
              </a:spcAft>
              <a:defRPr/>
            </a:pPr>
            <a:endParaRPr lang="en-US" baseline="0" dirty="0">
              <a:latin typeface="+mn-lt"/>
            </a:endParaRPr>
          </a:p>
          <a:p>
            <a:pPr defTabSz="931585" eaLnBrk="0" fontAlgn="base" hangingPunct="0">
              <a:spcBef>
                <a:spcPct val="30000"/>
              </a:spcBef>
              <a:spcAft>
                <a:spcPct val="0"/>
              </a:spcAft>
              <a:defRPr/>
            </a:pPr>
            <a:r>
              <a:rPr lang="en-US" dirty="0"/>
              <a:t>a. After reading this slide, share with participants that the Science Content Storyline Lens addresses the need uncovered in the TIMSS video study: to strengthen the links between science ideas and lesson activities.</a:t>
            </a:r>
          </a:p>
          <a:p>
            <a:pPr defTabSz="931585" eaLnBrk="0" fontAlgn="base" hangingPunct="0">
              <a:spcBef>
                <a:spcPct val="30000"/>
              </a:spcBef>
              <a:spcAft>
                <a:spcPct val="0"/>
              </a:spcAft>
              <a:defRPr/>
            </a:pPr>
            <a:endParaRPr lang="en-US" dirty="0"/>
          </a:p>
          <a:p>
            <a:pPr defTabSz="931585" eaLnBrk="0" fontAlgn="base" hangingPunct="0">
              <a:spcBef>
                <a:spcPct val="30000"/>
              </a:spcBef>
              <a:spcAft>
                <a:spcPct val="0"/>
              </a:spcAft>
              <a:defRPr/>
            </a:pPr>
            <a:r>
              <a:rPr lang="en-US" dirty="0"/>
              <a:t>b. Encourage participants to read handout 1.4 (TIMSS </a:t>
            </a:r>
            <a:r>
              <a:rPr lang="en-US" i="1" dirty="0"/>
              <a:t>Educational Leadership</a:t>
            </a:r>
            <a:r>
              <a:rPr lang="en-US" dirty="0"/>
              <a:t> article) for further insight.</a:t>
            </a:r>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12993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dirty="0"/>
              <a:t>a. “What features on our list of ideas about effective science teaching are consistent with the TIMSS video-study findings?”</a:t>
            </a:r>
          </a:p>
          <a:p>
            <a:endParaRPr lang="en-US" dirty="0"/>
          </a:p>
          <a:p>
            <a:r>
              <a:rPr lang="en-US" dirty="0"/>
              <a:t>b. “Are there any ideas you’d like to add to our list, delete, or modify?” </a:t>
            </a:r>
          </a:p>
          <a:p>
            <a:endParaRPr lang="en-US" u="sng" dirty="0"/>
          </a:p>
          <a:p>
            <a:pPr marL="186355"/>
            <a:r>
              <a:rPr lang="en-US" b="1" dirty="0"/>
              <a:t>Note: Use a different color </a:t>
            </a:r>
            <a:r>
              <a:rPr lang="en-US" dirty="0"/>
              <a:t>to add/delete/modify ideas. Encourage participants to keep an open mind about changing their ideas. Provide opportunities for them to reflect on any changes and the reasons for those changes</a:t>
            </a:r>
            <a:r>
              <a:rPr lang="en-US" i="1" dirty="0"/>
              <a:t>.</a:t>
            </a:r>
            <a:endParaRPr lang="en-US" dirty="0"/>
          </a:p>
          <a:p>
            <a:endParaRPr lang="en-US" b="1" dirty="0"/>
          </a:p>
          <a:p>
            <a:r>
              <a:rPr lang="en-US" dirty="0"/>
              <a:t>c. </a:t>
            </a:r>
            <a:r>
              <a:rPr lang="en-US" b="1" dirty="0"/>
              <a:t>Transition:</a:t>
            </a:r>
            <a:r>
              <a:rPr lang="en-US" dirty="0"/>
              <a:t> “During week 2 of the Summer Institute, we’ll focus on strategies for creating a strong, coherent science content storyline. This week, we’ll focus on the Student Thinking Lens. Right now, let’s consider the reasons for focusing on the Student Thinking Lens.”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58199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35</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Less than 1 min</a:t>
            </a:r>
          </a:p>
          <a:p>
            <a:endParaRPr lang="en-US" baseline="0" dirty="0"/>
          </a:p>
          <a:p>
            <a:r>
              <a:rPr lang="en-US" dirty="0"/>
              <a:t>a. “At this point, we’ll transition from a focus on the Science Content Storyline Lens (SCSL) to the Student Thinking Lens (STL).”</a:t>
            </a:r>
          </a:p>
          <a:p>
            <a:endParaRPr lang="en-US" dirty="0"/>
          </a:p>
          <a:p>
            <a:r>
              <a:rPr lang="en-US" dirty="0"/>
              <a:t>b. “We’ll be focusing on the Student Thinking Lens the rest of the day and throughout this week.” </a:t>
            </a:r>
            <a:endParaRPr lang="en-US" baseline="0" dirty="0"/>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955589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6DF6-B8B9-4BC0-A6FF-9544B22C6C92}" type="slidenum">
              <a:rPr lang="en-US"/>
              <a:pPr/>
              <a:t>36</a:t>
            </a:fld>
            <a:endParaRPr 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lvl="0"/>
            <a:r>
              <a:rPr lang="en-US" dirty="0">
                <a:latin typeface="Arial" charset="0"/>
              </a:rPr>
              <a:t>3 min</a:t>
            </a:r>
          </a:p>
          <a:p>
            <a:pPr lvl="0"/>
            <a:endParaRPr lang="en-US" dirty="0">
              <a:latin typeface="Arial" charset="0"/>
            </a:endParaRPr>
          </a:p>
          <a:p>
            <a:r>
              <a:rPr lang="en-US" dirty="0"/>
              <a:t>a. </a:t>
            </a:r>
            <a:r>
              <a:rPr lang="en-US" b="1" dirty="0"/>
              <a:t>Individuals:</a:t>
            </a:r>
            <a:r>
              <a:rPr lang="en-US" dirty="0"/>
              <a:t> Have participants answer</a:t>
            </a:r>
            <a:r>
              <a:rPr lang="en-US" baseline="0" dirty="0"/>
              <a:t> the </a:t>
            </a:r>
            <a:r>
              <a:rPr lang="en-US" dirty="0"/>
              <a:t>question on the slide in their science notebooks. </a:t>
            </a:r>
          </a:p>
          <a:p>
            <a:r>
              <a:rPr lang="en-US" dirty="0"/>
              <a:t> </a:t>
            </a:r>
          </a:p>
          <a:p>
            <a:r>
              <a:rPr lang="en-US" b="1" dirty="0"/>
              <a:t>Background for PD leaders:</a:t>
            </a:r>
            <a:r>
              <a:rPr lang="en-US" dirty="0"/>
              <a:t> Participants will likely have the same misconceptions revealed in the video, but they may not yet be comfortable sharing their confusion. At this point, don’t ask them to share their ideas with the group. It will be interesting to see if some of them voluntarily</a:t>
            </a:r>
            <a:r>
              <a:rPr lang="en-US" baseline="0" dirty="0"/>
              <a:t> </a:t>
            </a:r>
            <a:r>
              <a:rPr lang="en-US" dirty="0"/>
              <a:t>share their “wrong” ideas after they see the video.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670718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85D5-FB7A-4903-89F3-6AB5D8A7BC26}" type="slidenum">
              <a:rPr lang="en-US"/>
              <a:pPr/>
              <a:t>37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aseline="0" dirty="0"/>
              <a:t>10 min</a:t>
            </a:r>
          </a:p>
          <a:p>
            <a:endParaRPr lang="en-US" baseline="0" dirty="0"/>
          </a:p>
          <a:p>
            <a:r>
              <a:rPr lang="en-US" dirty="0"/>
              <a:t>a. Read the information and instructions on the slide. </a:t>
            </a:r>
          </a:p>
          <a:p>
            <a:endParaRPr lang="en-US" dirty="0"/>
          </a:p>
          <a:p>
            <a:r>
              <a:rPr lang="en-US" dirty="0"/>
              <a:t>b. Watch the </a:t>
            </a:r>
            <a:r>
              <a:rPr lang="en-US" sz="1200" i="1" kern="1200" dirty="0">
                <a:solidFill>
                  <a:schemeClr val="tx1"/>
                </a:solidFill>
                <a:effectLst/>
                <a:latin typeface="+mn-lt"/>
                <a:ea typeface="+mn-ea"/>
                <a:cs typeface="+mn-cs"/>
              </a:rPr>
              <a:t>Minds of Our Own Lessons From Thin Air</a:t>
            </a:r>
            <a:r>
              <a:rPr lang="en-US" sz="1200" kern="1200" dirty="0">
                <a:solidFill>
                  <a:schemeClr val="tx1"/>
                </a:solidFill>
                <a:effectLst/>
                <a:latin typeface="+mn-lt"/>
                <a:ea typeface="+mn-ea"/>
                <a:cs typeface="+mn-cs"/>
              </a:rPr>
              <a:t> video. Total viewing time is approximately 10 minutes. (https://www.learner.org/series/minds-of-our-own/2-lessons-from-thin-air/?jwsource=cl) </a:t>
            </a:r>
            <a:endParaRPr lang="en-US" dirty="0"/>
          </a:p>
          <a:p>
            <a:pPr marL="372709" indent="-186355">
              <a:buFont typeface="Arial" pitchFamily="34" charset="0"/>
              <a:buChar char="•"/>
            </a:pPr>
            <a:r>
              <a:rPr lang="en-US" dirty="0"/>
              <a:t>MIT/Harvard interview—start at segment 3:30 and end at 5:40. </a:t>
            </a:r>
          </a:p>
          <a:p>
            <a:pPr marL="372709" indent="-186355">
              <a:buFont typeface="Arial" pitchFamily="34" charset="0"/>
              <a:buChar char="•"/>
            </a:pPr>
            <a:r>
              <a:rPr lang="en-US" dirty="0"/>
              <a:t>John </a:t>
            </a:r>
            <a:r>
              <a:rPr lang="en-US" dirty="0" err="1"/>
              <a:t>preinterview</a:t>
            </a:r>
            <a:r>
              <a:rPr lang="en-US" dirty="0"/>
              <a:t>, class, and post interview—start at segment 7:50 and end at 16:45. </a:t>
            </a:r>
          </a:p>
          <a:p>
            <a:pPr marL="186354" indent="0">
              <a:buFont typeface="Arial" pitchFamily="34" charset="0"/>
              <a:buNone/>
            </a:pPr>
            <a:endParaRPr lang="en-US" b="1" dirty="0"/>
          </a:p>
          <a:p>
            <a:r>
              <a:rPr lang="en-US" b="1" dirty="0"/>
              <a:t>Note:</a:t>
            </a:r>
            <a:r>
              <a:rPr lang="en-US" dirty="0"/>
              <a:t> If time is short, stop after Phil Sadler. If you have enough time, you can show the entire segment from 3:30 to 16:45.</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64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dirty="0"/>
              <a:t>a. There’s a lot to talk about in this video! Here are some additional questions you might pose:</a:t>
            </a:r>
          </a:p>
          <a:p>
            <a:pPr marL="365739" indent="-182870">
              <a:buFont typeface="Arial" pitchFamily="34" charset="0"/>
              <a:buChar char="•"/>
            </a:pPr>
            <a:r>
              <a:rPr lang="en-US" dirty="0"/>
              <a:t>Did John’s ideas about photosynthesis change through instruction?</a:t>
            </a:r>
          </a:p>
          <a:p>
            <a:pPr marL="365739" indent="-182870">
              <a:buFont typeface="Arial" pitchFamily="34" charset="0"/>
              <a:buChar char="•"/>
            </a:pPr>
            <a:r>
              <a:rPr lang="en-US" dirty="0"/>
              <a:t>What did the teacher say about his instruction?</a:t>
            </a:r>
          </a:p>
          <a:p>
            <a:pPr marL="365739" indent="-182870">
              <a:buFont typeface="Arial" pitchFamily="34" charset="0"/>
              <a:buChar char="•"/>
            </a:pPr>
            <a:r>
              <a:rPr lang="en-US" dirty="0"/>
              <a:t>What did the experts say?</a:t>
            </a:r>
          </a:p>
          <a:p>
            <a:pPr marL="365739" indent="-182870">
              <a:buFont typeface="Arial" pitchFamily="34" charset="0"/>
              <a:buChar char="•"/>
            </a:pPr>
            <a:r>
              <a:rPr lang="en-US" dirty="0"/>
              <a:t>How do the Harvard students’ responses compare with your own? What ideas does this give you about your own science learning experiences? </a:t>
            </a:r>
          </a:p>
          <a:p>
            <a:endParaRPr lang="en-US" b="1" dirty="0"/>
          </a:p>
          <a:p>
            <a:r>
              <a:rPr lang="en-US" b="1" dirty="0"/>
              <a:t>Key idea to emphasize:</a:t>
            </a:r>
            <a:r>
              <a:rPr lang="en-US" dirty="0"/>
              <a:t> Research shows that we not only need to engage students in more thinking and sensemaking, but we also need to listen to their ideas—</a:t>
            </a:r>
            <a:r>
              <a:rPr lang="en-US" i="1" dirty="0"/>
              <a:t>especially when they’re wrong</a:t>
            </a:r>
            <a:r>
              <a:rPr lang="en-US" dirty="0"/>
              <a:t>—and use them to guide our instruction. </a:t>
            </a:r>
          </a:p>
          <a:p>
            <a:endParaRPr lang="en-US" dirty="0"/>
          </a:p>
          <a:p>
            <a:r>
              <a:rPr lang="en-US" dirty="0"/>
              <a:t>b. Modify the chart of ideas about effective science teaching as participants share features from the research.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dirty="0"/>
          </a:p>
        </p:txBody>
      </p:sp>
    </p:spTree>
    <p:extLst>
      <p:ext uri="{BB962C8B-B14F-4D97-AF65-F5344CB8AC3E}">
        <p14:creationId xmlns:p14="http://schemas.microsoft.com/office/powerpoint/2010/main" val="317161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E12E-1E1E-4A06-BDFA-30A869D25BC7}" type="slidenum">
              <a:rPr lang="en-US"/>
              <a:pPr/>
              <a:t>39</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latin typeface="Arial" charset="0"/>
              </a:rPr>
              <a:t>2 min</a:t>
            </a:r>
          </a:p>
          <a:p>
            <a:endParaRPr lang="en-US" dirty="0">
              <a:latin typeface="Arial" charset="0"/>
            </a:endParaRPr>
          </a:p>
          <a:p>
            <a:pPr marL="232943" indent="-232943">
              <a:buAutoNum type="alphaLcPeriod"/>
            </a:pPr>
            <a:r>
              <a:rPr lang="en-US" dirty="0"/>
              <a:t>“This slide nicely summarizes some of the ways we get students thinking and make their thinking visible.” </a:t>
            </a:r>
          </a:p>
          <a:p>
            <a:pPr marL="232943" indent="-232943"/>
            <a:endParaRPr lang="en-US" dirty="0"/>
          </a:p>
          <a:p>
            <a:pPr marL="232943" indent="-232943"/>
            <a:r>
              <a:rPr lang="en-US" b="1" dirty="0"/>
              <a:t>Note: </a:t>
            </a:r>
            <a:r>
              <a:rPr lang="en-US" dirty="0"/>
              <a:t>Encourage participants to read handout 1.5 (“Synthesis</a:t>
            </a:r>
            <a:r>
              <a:rPr lang="en-US" baseline="0" dirty="0"/>
              <a:t> of Research from </a:t>
            </a:r>
            <a:r>
              <a:rPr lang="en-US" i="1" baseline="0" dirty="0"/>
              <a:t>How Students Learn: Science in the Classroom</a:t>
            </a:r>
            <a:r>
              <a:rPr lang="en-US" baseline="0" dirty="0"/>
              <a:t>”) for further insight.</a:t>
            </a:r>
            <a:endParaRPr lang="en-US" dirty="0"/>
          </a:p>
          <a:p>
            <a:endParaRPr lang="en-US" b="1" dirty="0"/>
          </a:p>
          <a:p>
            <a:r>
              <a:rPr lang="en-US" dirty="0"/>
              <a:t>b. </a:t>
            </a:r>
            <a:r>
              <a:rPr lang="en-US" b="1" dirty="0"/>
              <a:t>Transition:</a:t>
            </a:r>
            <a:r>
              <a:rPr lang="en-US" dirty="0"/>
              <a:t> “Today we’ll start learning some particular strategies for making student thinking more prominent in science lessons.” </a:t>
            </a:r>
          </a:p>
          <a:p>
            <a:endParaRPr lang="en-US" b="1" dirty="0"/>
          </a:p>
          <a:p>
            <a:r>
              <a:rPr lang="en-US" b="1" dirty="0"/>
              <a:t>Background for PD leaders:</a:t>
            </a:r>
            <a:r>
              <a:rPr lang="en-US" dirty="0"/>
              <a:t> The STeLLA conceptual framework addresses the need uncovered in this and other studies on how people learn and, more specifically, how students learn science:</a:t>
            </a:r>
          </a:p>
          <a:p>
            <a:pPr marL="326121" indent="-232943">
              <a:buFont typeface="+mj-lt"/>
              <a:buAutoNum type="arabicPeriod"/>
            </a:pPr>
            <a:r>
              <a:rPr lang="en-US" dirty="0"/>
              <a:t>If students’ initial knowledge is not engaged, they may fail to grasp the new concepts and information that are taught and may distort the new information to make it fit their prior experience. </a:t>
            </a:r>
          </a:p>
          <a:p>
            <a:pPr marL="326121" indent="-232943">
              <a:buFont typeface="+mj-lt"/>
              <a:buAutoNum type="arabicPeriod"/>
            </a:pPr>
            <a:r>
              <a:rPr lang="en-US" dirty="0"/>
              <a:t>This idea of learning with understanding has two parts: (1) factual knowledge </a:t>
            </a:r>
            <a:r>
              <a:rPr lang="en-US" i="1" dirty="0"/>
              <a:t>must</a:t>
            </a:r>
            <a:r>
              <a:rPr lang="en-US" dirty="0"/>
              <a:t> be placed in a conceptual framework (a big idea or a set of big ideas) organized in ways that enable students to use and apply that knowledge to make predictions, solve problems, explain new situations, and so forth; and (2) multiple representations that are rich in science ideas and details give concepts meaning. </a:t>
            </a:r>
          </a:p>
          <a:p>
            <a:pPr marL="326121" indent="-232943">
              <a:buFont typeface="+mj-lt"/>
              <a:buAutoNum type="arabicPeriod"/>
            </a:pPr>
            <a:r>
              <a:rPr lang="en-US" dirty="0"/>
              <a:t>This idea helps students monitor their developing understandings, engaging them in reflecting on their learning experiences, their changing ideas, and their remaining questions and musings. </a:t>
            </a:r>
          </a:p>
          <a:p>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90738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D70220-4B05-42C8-96AD-5988D32E059E}" type="slidenum">
              <a:rPr lang="en-US" altLang="en-US">
                <a:solidFill>
                  <a:srgbClr val="000000"/>
                </a:solidFill>
              </a:rPr>
              <a:pPr eaLnBrk="1" hangingPunct="1">
                <a:spcBef>
                  <a:spcPct val="0"/>
                </a:spcBef>
              </a:pPr>
              <a:t>4</a:t>
            </a:fld>
            <a:endParaRPr lang="en-US" altLang="en-US" dirty="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dirty="0"/>
              <a:t>a. The original RESPeCT partners included the following: </a:t>
            </a:r>
          </a:p>
          <a:p>
            <a:pPr marL="365739" indent="-182870">
              <a:buFont typeface="Arial" pitchFamily="34" charset="0"/>
              <a:buChar char="•"/>
            </a:pPr>
            <a:r>
              <a:rPr lang="en-US" b="1" dirty="0"/>
              <a:t>Cal Poly:</a:t>
            </a:r>
            <a:r>
              <a:rPr lang="en-US" dirty="0"/>
              <a:t> science, science education, and mathematics faculty, as well as the Center for Excellence in Mathematics and Science Teaching (CEMaST)</a:t>
            </a:r>
          </a:p>
          <a:p>
            <a:pPr marL="365739" indent="-182870">
              <a:buFont typeface="Arial" pitchFamily="34" charset="0"/>
              <a:buChar char="•"/>
            </a:pPr>
            <a:r>
              <a:rPr lang="en-US" b="1" dirty="0"/>
              <a:t>PUSD:</a:t>
            </a:r>
            <a:r>
              <a:rPr lang="en-US" dirty="0"/>
              <a:t> district central administrators, principals, teacher specialists, and teachers </a:t>
            </a:r>
          </a:p>
          <a:p>
            <a:pPr marL="365739" indent="-182870">
              <a:buFont typeface="Arial" pitchFamily="34" charset="0"/>
              <a:buChar char="•"/>
            </a:pPr>
            <a:r>
              <a:rPr lang="en-US" b="1" dirty="0"/>
              <a:t>BSCS:</a:t>
            </a:r>
            <a:r>
              <a:rPr lang="en-US" dirty="0"/>
              <a:t> an additional partner located in Colorado that provides expertise on science curriculum development, science teacher professional development, and research on science teaching and learning. </a:t>
            </a:r>
          </a:p>
          <a:p>
            <a:pPr marL="365739" indent="-182870"/>
            <a:r>
              <a:rPr lang="en-US" b="1" dirty="0"/>
              <a:t>	Note:</a:t>
            </a:r>
            <a:r>
              <a:rPr lang="en-US" dirty="0"/>
              <a:t> Established in 1958, BSCS stands for Biological Sciences Curriculum Study, but the organization now deals with all sciences, not just biology. </a:t>
            </a:r>
          </a:p>
          <a:p>
            <a:pPr marL="365739" indent="-182870">
              <a:buFont typeface="Arial" pitchFamily="34" charset="0"/>
              <a:buChar char="•"/>
            </a:pPr>
            <a:r>
              <a:rPr lang="en-US" b="1" dirty="0"/>
              <a:t>Students:</a:t>
            </a:r>
            <a:r>
              <a:rPr lang="en-US" dirty="0"/>
              <a:t> Emphasize that students are at the center of this partnership. Their learning is what the project is all about. </a:t>
            </a:r>
          </a:p>
        </p:txBody>
      </p:sp>
    </p:spTree>
    <p:extLst>
      <p:ext uri="{BB962C8B-B14F-4D97-AF65-F5344CB8AC3E}">
        <p14:creationId xmlns:p14="http://schemas.microsoft.com/office/powerpoint/2010/main" val="397026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40</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lvl="0" indent="0">
              <a:spcBef>
                <a:spcPts val="600"/>
              </a:spcBef>
              <a:spcAft>
                <a:spcPts val="600"/>
              </a:spcAft>
              <a:buSzPts val="1000"/>
              <a:buFont typeface="+mj-lt"/>
              <a:buNone/>
              <a:tabLst>
                <a:tab pos="137160" algn="l"/>
                <a:tab pos="228600" algn="l"/>
                <a:tab pos="137160" algn="l"/>
              </a:tabLst>
            </a:pPr>
            <a:r>
              <a:rPr lang="en-US" sz="1200" baseline="0" dirty="0">
                <a:effectLst/>
                <a:latin typeface="Arial" panose="020B0604020202020204" pitchFamily="34" charset="0"/>
                <a:ea typeface="Calibri" panose="020F0502020204030204" pitchFamily="34" charset="0"/>
              </a:rPr>
              <a:t>Less than 1 min</a:t>
            </a:r>
          </a:p>
          <a:p>
            <a:pPr marL="0" marR="0" lvl="0" indent="0">
              <a:spcBef>
                <a:spcPts val="600"/>
              </a:spcBef>
              <a:spcAft>
                <a:spcPts val="600"/>
              </a:spcAft>
              <a:buSzPts val="1000"/>
              <a:buFont typeface="+mj-lt"/>
              <a:buNone/>
              <a:tabLst>
                <a:tab pos="137160" algn="l"/>
                <a:tab pos="228600" algn="l"/>
                <a:tab pos="137160" algn="l"/>
              </a:tabLst>
            </a:pPr>
            <a:endParaRPr lang="en-US" sz="1200" dirty="0">
              <a:effectLst/>
              <a:latin typeface="Arial" panose="020B0604020202020204" pitchFamily="34" charset="0"/>
              <a:ea typeface="Calibri" panose="020F0502020204030204" pitchFamily="34" charset="0"/>
            </a:endParaRPr>
          </a:p>
          <a:p>
            <a:pPr marL="285750" marR="0" lvl="0" indent="-285750">
              <a:spcBef>
                <a:spcPts val="600"/>
              </a:spcBef>
              <a:spcAft>
                <a:spcPts val="600"/>
              </a:spcAft>
              <a:buSzPts val="1000"/>
              <a:buFont typeface="+mj-lt"/>
              <a:buNone/>
              <a:tabLst>
                <a:tab pos="137160" algn="l"/>
                <a:tab pos="228600" algn="l"/>
                <a:tab pos="137160" algn="l"/>
              </a:tabLst>
            </a:pPr>
            <a:r>
              <a:rPr lang="en-US" sz="1200" dirty="0">
                <a:effectLst/>
                <a:latin typeface="Arial" panose="020B0604020202020204" pitchFamily="34" charset="0"/>
                <a:ea typeface="Calibri" panose="020F0502020204030204" pitchFamily="34" charset="0"/>
              </a:rPr>
              <a:t>a. “Now let’s begin our content deepening work on weather and seasons.”</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dirty="0">
              <a:effectLst/>
              <a:latin typeface="Arial" panose="020B0604020202020204" pitchFamily="34" charset="0"/>
              <a:ea typeface="Calibri" panose="020F0502020204030204" pitchFamily="34" charset="0"/>
            </a:endParaRPr>
          </a:p>
          <a:p>
            <a:r>
              <a:rPr lang="en-US" sz="1200" b="1" dirty="0">
                <a:solidFill>
                  <a:srgbClr val="000000"/>
                </a:solidFill>
                <a:effectLst/>
                <a:latin typeface="Arial" panose="020B0604020202020204" pitchFamily="34" charset="0"/>
                <a:ea typeface="Calibri" panose="020F0502020204030204" pitchFamily="34" charset="0"/>
              </a:rPr>
              <a:t>Note:</a:t>
            </a:r>
            <a:r>
              <a:rPr lang="en-US" sz="1200" dirty="0">
                <a:solidFill>
                  <a:srgbClr val="000000"/>
                </a:solidFill>
                <a:effectLst/>
                <a:latin typeface="Arial" panose="020B0604020202020204" pitchFamily="34" charset="0"/>
                <a:ea typeface="Calibri" panose="020F0502020204030204" pitchFamily="34" charset="0"/>
              </a:rPr>
              <a:t> Throughout this content deepening phase, refer as needed to the Weather and Seasons Content Background</a:t>
            </a:r>
            <a:r>
              <a:rPr lang="en-US" sz="1200" baseline="0" dirty="0">
                <a:solidFill>
                  <a:srgbClr val="000000"/>
                </a:solidFill>
                <a:effectLst/>
                <a:latin typeface="Arial" panose="020B0604020202020204" pitchFamily="34" charset="0"/>
                <a:ea typeface="Calibri" panose="020F0502020204030204" pitchFamily="34" charset="0"/>
              </a:rPr>
              <a:t> Document, Common Student Ideas about Weather and Seasons, and Weather and Seasons:</a:t>
            </a:r>
            <a:r>
              <a:rPr lang="en-US" sz="1200" dirty="0">
                <a:solidFill>
                  <a:srgbClr val="000000"/>
                </a:solidFill>
                <a:effectLst/>
                <a:latin typeface="Arial" panose="020B0604020202020204" pitchFamily="34" charset="0"/>
                <a:ea typeface="Calibri" panose="020F0502020204030204" pitchFamily="34" charset="0"/>
              </a:rPr>
              <a:t> Learning Goals for Students and</a:t>
            </a:r>
            <a:r>
              <a:rPr lang="en-US" sz="1200" baseline="0" dirty="0">
                <a:solidFill>
                  <a:srgbClr val="000000"/>
                </a:solidFill>
                <a:effectLst/>
                <a:latin typeface="Arial" panose="020B0604020202020204" pitchFamily="34" charset="0"/>
                <a:ea typeface="Calibri" panose="020F0502020204030204" pitchFamily="34" charset="0"/>
              </a:rPr>
              <a:t> Teachers</a:t>
            </a:r>
            <a:r>
              <a:rPr lang="en-US" sz="1200" dirty="0">
                <a:solidFill>
                  <a:srgbClr val="000000"/>
                </a:solidFill>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515838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baseline="0" dirty="0">
                <a:solidFill>
                  <a:schemeClr val="tx1"/>
                </a:solidFill>
                <a:effectLst/>
                <a:latin typeface="+mn-lt"/>
                <a:ea typeface="+mn-ea"/>
                <a:cs typeface="+mn-cs"/>
              </a:rPr>
              <a:t>Less than 1 min</a:t>
            </a:r>
          </a:p>
          <a:p>
            <a:pPr marL="0" lvl="0" indent="0">
              <a:buFont typeface="+mj-lt"/>
              <a:buNone/>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“Today’s content deepening work will focus on science ideas from prelessons and lesson 1 of the Weather and Seasons unit.”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“We’ll discuss this content at a higher level than we expect from kindergartners to deepen your understandings of the foundational concepts that will be built upon in subsequent grades.”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“We’ll also explore science concepts that are related to weather and seasons but aren’t part of this unit.” </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r>
              <a:rPr lang="en-US" sz="1200" kern="1200" dirty="0">
                <a:solidFill>
                  <a:schemeClr val="tx1"/>
                </a:solidFill>
                <a:latin typeface="+mn-lt"/>
                <a:ea typeface="+mn-ea"/>
                <a:cs typeface="+mn-cs"/>
              </a:rPr>
              <a:t>a. Have participants locate prelesson 0a in their lesson plans binders and read the unit central questions and lesson focus question on the overview page (page 1).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“What is the difference between a unit central question and a lesson focus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Elicit ideas from participants; then emphasize that a unit central question guides student thinking throughout the entire lesson series, while a lesson focus question guides student thinking in one or two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 science concepts we explore in our content deepening sessions this week will help us answer the unit central questions our students will think about during the Weather and Seasons unit.”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To reinforce the practice they’ll follow with students, have participants write the unit central questions in their science notebooks and draw a double-lined box around them.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baseline="0" dirty="0">
                <a:solidFill>
                  <a:schemeClr val="tx1"/>
                </a:solidFill>
                <a:effectLst/>
                <a:latin typeface="+mn-lt"/>
                <a:ea typeface="+mn-ea"/>
                <a:cs typeface="+mn-cs"/>
              </a:rPr>
              <a:t>Less than 1 min</a:t>
            </a:r>
          </a:p>
          <a:p>
            <a:pPr marL="0" lvl="0" indent="0">
              <a:buFont typeface="+mj-lt"/>
              <a:buNone/>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“First, we’ll explore science ideas about weather from the prelessons that students will complete in the fall before the Weather and Seasons unit begins in the spring. Students will begin making outdoor weather observations the</a:t>
            </a:r>
            <a:r>
              <a:rPr lang="en-US" sz="1200" kern="1200" baseline="0" dirty="0">
                <a:solidFill>
                  <a:schemeClr val="tx1"/>
                </a:solidFill>
                <a:latin typeface="+mn-lt"/>
                <a:ea typeface="+mn-ea"/>
                <a:cs typeface="+mn-cs"/>
              </a:rPr>
              <a:t> first week of school </a:t>
            </a:r>
            <a:r>
              <a:rPr lang="en-US" sz="1200" kern="1200" dirty="0">
                <a:solidFill>
                  <a:schemeClr val="tx1"/>
                </a:solidFill>
                <a:latin typeface="+mn-lt"/>
                <a:ea typeface="+mn-ea"/>
                <a:cs typeface="+mn-cs"/>
              </a:rPr>
              <a:t>and record their data on a class weather calendar.”</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Read the focus question on the slide and emphasize that this question will guide student learning throughout lesson 0a.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write this question in their science notebooks and draw a box around it to reinforce the practice they’ll follow with students in the lessons. Make sure they leave space below the question to write a response later.</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“Discuss these questions with an elbow partner; then work together to develop concise answers.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Call on several pairs to share their responses to the questions. Elicit differing points of view and ask questions to probe and challenge participants’ thinking.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their ideas, record them on chart paper. </a:t>
            </a:r>
          </a:p>
          <a:p>
            <a:endParaRPr lang="en-US" sz="1200"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Key ideas: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Weather is what it looks like and feels like outside.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Weather includes temperature, sunlight, clouds, wind, and rain or snow.</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dirty="0"/>
          </a:p>
        </p:txBody>
      </p:sp>
    </p:spTree>
    <p:extLst>
      <p:ext uri="{BB962C8B-B14F-4D97-AF65-F5344CB8AC3E}">
        <p14:creationId xmlns:p14="http://schemas.microsoft.com/office/powerpoint/2010/main" val="2535960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question will launch us into an investigation that isn’t part of the Weather and Seasons lesson series but is designed to deepen our understandings of the key distinctions between weather and climate.”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this question in their science notebooks and leave space to write a response later.</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“Discuss these questions with an elbow partner; then work together to develop concise answers. Be prepared to share your definitions and ideas with the group.”</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dirty="0"/>
          </a:p>
        </p:txBody>
      </p:sp>
    </p:spTree>
    <p:extLst>
      <p:ext uri="{BB962C8B-B14F-4D97-AF65-F5344CB8AC3E}">
        <p14:creationId xmlns:p14="http://schemas.microsoft.com/office/powerpoint/2010/main" val="2535960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Create a two-column table on chart paper like the one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pairs to share their responses to the questions from the previous slide. Elicit differing points of view and ask questions to probe and challenge participants’ thinking.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identify similarities and differences between weather and climate, record them on the table.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the following questions during the discussion:</a:t>
            </a:r>
          </a:p>
          <a:p>
            <a:pPr marL="320040" indent="-137160">
              <a:buFont typeface="Arial" pitchFamily="34" charset="0"/>
              <a:buChar char="•"/>
            </a:pPr>
            <a:r>
              <a:rPr lang="en-US" sz="1200" kern="1200" dirty="0">
                <a:solidFill>
                  <a:schemeClr val="tx1"/>
                </a:solidFill>
                <a:latin typeface="+mn-lt"/>
                <a:ea typeface="+mn-ea"/>
                <a:cs typeface="+mn-cs"/>
              </a:rPr>
              <a:t>What are the key similarities between weather and climate? </a:t>
            </a:r>
          </a:p>
          <a:p>
            <a:pPr marL="320040" indent="-137160">
              <a:buFont typeface="Arial" pitchFamily="34" charset="0"/>
              <a:buChar char="•"/>
            </a:pPr>
            <a:r>
              <a:rPr lang="en-US" sz="1200" kern="1200" dirty="0">
                <a:solidFill>
                  <a:schemeClr val="tx1"/>
                </a:solidFill>
                <a:latin typeface="+mn-lt"/>
                <a:ea typeface="+mn-ea"/>
                <a:cs typeface="+mn-cs"/>
              </a:rPr>
              <a:t>What are the key differences?”</a:t>
            </a:r>
          </a:p>
          <a:p>
            <a:pPr marL="320040" indent="-137160">
              <a:buFont typeface="Arial" pitchFamily="34" charset="0"/>
              <a:buChar char="•"/>
            </a:pPr>
            <a:r>
              <a:rPr lang="en-US" sz="1200" kern="1200" dirty="0">
                <a:solidFill>
                  <a:schemeClr val="tx1"/>
                </a:solidFill>
                <a:latin typeface="+mn-lt"/>
                <a:ea typeface="+mn-ea"/>
                <a:cs typeface="+mn-cs"/>
              </a:rPr>
              <a:t>Why is it important for students to understand the differences between weather and climate?</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dirty="0"/>
          </a:p>
        </p:txBody>
      </p:sp>
    </p:spTree>
    <p:extLst>
      <p:ext uri="{BB962C8B-B14F-4D97-AF65-F5344CB8AC3E}">
        <p14:creationId xmlns:p14="http://schemas.microsoft.com/office/powerpoint/2010/main" val="2535960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 </a:t>
            </a:r>
          </a:p>
          <a:p>
            <a:pPr marL="228600" lvl="0" indent="-228600">
              <a:buFont typeface="+mj-lt"/>
              <a:buAutoNum type="alphaLcPeriod"/>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“Next, we’ll explore the differences between weather and climate.”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slide shows a satellite image of Hurricane Katrina just before landfall on August 28, 2005.”</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this an example of weather or climate? Why do you think so?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 (1 min): </a:t>
            </a:r>
            <a:r>
              <a:rPr lang="en-US" sz="1200" kern="1200" dirty="0">
                <a:solidFill>
                  <a:schemeClr val="tx1"/>
                </a:solidFill>
                <a:latin typeface="+mn-lt"/>
                <a:ea typeface="+mn-ea"/>
                <a:cs typeface="+mn-cs"/>
              </a:rPr>
              <a:t>“Look at our table to see how we defined and described weather and climate and think about which definition matches the characteristics of this event.”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 (3 min): </a:t>
            </a:r>
            <a:r>
              <a:rPr lang="en-US" sz="1200" kern="1200" dirty="0">
                <a:solidFill>
                  <a:schemeClr val="tx1"/>
                </a:solidFill>
                <a:latin typeface="+mn-lt"/>
                <a:ea typeface="+mn-ea"/>
                <a:cs typeface="+mn-cs"/>
              </a:rPr>
              <a:t>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Work toward a consensus regarding whether Hurricane Katrina is an example of weather or climate.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22542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a:t>
            </a:r>
            <a:r>
              <a:rPr lang="en-US" dirty="0"/>
              <a:t>1 min</a:t>
            </a:r>
          </a:p>
          <a:p>
            <a:endParaRPr lang="en-US" dirty="0"/>
          </a:p>
          <a:p>
            <a:r>
              <a:rPr lang="en-US" dirty="0"/>
              <a:t>a. Let participants know they’ll be learning more about the RESPeCT PD program and STeLLA teaching strategies as they experience firsthand what it means to perform videocase-based lesson analysis.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dirty="0"/>
          </a:p>
        </p:txBody>
      </p:sp>
    </p:spTree>
    <p:extLst>
      <p:ext uri="{BB962C8B-B14F-4D97-AF65-F5344CB8AC3E}">
        <p14:creationId xmlns:p14="http://schemas.microsoft.com/office/powerpoint/2010/main" val="1524801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a:t>
            </a:r>
          </a:p>
          <a:p>
            <a:pPr marL="228600" lvl="0" indent="-228600">
              <a:buFont typeface="+mj-lt"/>
              <a:buAutoNum type="alphaLcPeriod"/>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is a photograph of the great blizzard of 1996. Is this an example of weather or climate? Why do you think so?”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(1 min): </a:t>
            </a:r>
            <a:r>
              <a:rPr lang="en-US" sz="1200" kern="1200" dirty="0">
                <a:solidFill>
                  <a:schemeClr val="tx1"/>
                </a:solidFill>
                <a:latin typeface="+mn-lt"/>
                <a:ea typeface="+mn-ea"/>
                <a:cs typeface="+mn-cs"/>
              </a:rPr>
              <a:t>“Think about which definition on our table matches the characteristics of this event.”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 a consensus regarding whether a blizzard is an example of weather or climate.</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568015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 </a:t>
            </a:r>
          </a:p>
          <a:p>
            <a:pPr marL="228600" marR="0" lvl="0" indent="-228600" algn="l" defTabSz="457200" rtl="0" eaLnBrk="1" fontAlgn="auto" latinLnBrk="0" hangingPunct="1">
              <a:lnSpc>
                <a:spcPct val="100000"/>
              </a:lnSpc>
              <a:spcBef>
                <a:spcPts val="0"/>
              </a:spcBef>
              <a:spcAft>
                <a:spcPts val="0"/>
              </a:spcAft>
              <a:buClrTx/>
              <a:buSzTx/>
              <a:buFont typeface="+mj-lt"/>
              <a:buAutoNum type="alphaLcPeriod"/>
              <a:tabLst/>
              <a:defRPr/>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a:t>
            </a:r>
            <a:r>
              <a:rPr lang="en-US" sz="1200" kern="1200" dirty="0">
                <a:solidFill>
                  <a:schemeClr val="tx1"/>
                </a:solidFill>
                <a:effectLst/>
                <a:latin typeface="+mn-lt"/>
                <a:ea typeface="+mn-ea"/>
                <a:cs typeface="+mn-cs"/>
              </a:rPr>
              <a:t>This NASA image taken on September 19, 2018, shows the decline in arctic sea ice over the past few decades. Is this an example of weather or climate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(1 min): </a:t>
            </a:r>
            <a:r>
              <a:rPr lang="en-US" sz="1200" kern="1200" dirty="0">
                <a:solidFill>
                  <a:schemeClr val="tx1"/>
                </a:solidFill>
                <a:latin typeface="+mn-lt"/>
                <a:ea typeface="+mn-ea"/>
                <a:cs typeface="+mn-cs"/>
              </a:rPr>
              <a:t>“Think about which definition on our table matches the characteristics of this event.”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 a consensus regarding whether a decline in arctic ice is an example of weather or climate.</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784138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graph  shows rising average global temperatures and atmospheric carbon-dioxide concentrations for the past century. Is this an example of weather or climate? Why do you think so?”</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(1 min): </a:t>
            </a:r>
            <a:r>
              <a:rPr lang="en-US" sz="1200" kern="1200" dirty="0">
                <a:solidFill>
                  <a:schemeClr val="tx1"/>
                </a:solidFill>
                <a:latin typeface="+mn-lt"/>
                <a:ea typeface="+mn-ea"/>
                <a:cs typeface="+mn-cs"/>
              </a:rPr>
              <a:t>“Think about which definition on our table matches the characteristics of this event.”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 a consensus regarding whether climate change or global warming and cooling is an example of weather or climate.</a:t>
            </a:r>
            <a:r>
              <a:rPr lang="en-US" dirty="0"/>
              <a:t>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057987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Less than 1 min</a:t>
            </a:r>
          </a:p>
          <a:p>
            <a:pPr marL="0" indent="0">
              <a:buNone/>
            </a:pPr>
            <a:endParaRPr lang="en-US" sz="1200"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we’ll watch a sequence of five short video clips showing different</a:t>
            </a:r>
            <a:r>
              <a:rPr lang="en-US" sz="1200" kern="1200" baseline="0" dirty="0">
                <a:solidFill>
                  <a:schemeClr val="tx1"/>
                </a:solidFill>
                <a:latin typeface="+mn-lt"/>
                <a:ea typeface="+mn-ea"/>
                <a:cs typeface="+mn-cs"/>
              </a:rPr>
              <a:t> weather-or-climate</a:t>
            </a:r>
            <a:r>
              <a:rPr lang="en-US" sz="1200" kern="1200" dirty="0">
                <a:solidFill>
                  <a:schemeClr val="tx1"/>
                </a:solidFill>
                <a:latin typeface="+mn-lt"/>
                <a:ea typeface="+mn-ea"/>
                <a:cs typeface="+mn-cs"/>
              </a:rPr>
              <a:t> scenarios. After each clip, you’ll discuss with your elbow partner whether the scenario was an example of weather or climate. Then we’ll discuss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scenario as a group, and I’ll record the consensus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the first five clips,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we’ll watch two more clips that cover key science ideas related to this activity.”</a:t>
            </a:r>
            <a:endParaRPr lang="en-US" sz="1200" kern="1200" baseline="0" dirty="0">
              <a:solidFill>
                <a:schemeClr val="tx1"/>
              </a:solidFill>
              <a:latin typeface="+mn-lt"/>
              <a:ea typeface="+mn-ea"/>
              <a:cs typeface="+mn-cs"/>
            </a:endParaRPr>
          </a:p>
          <a:p>
            <a:pPr marL="0" lvl="1"/>
            <a:endParaRPr lang="en-US" sz="1200" kern="1200" baseline="0" dirty="0">
              <a:solidFill>
                <a:schemeClr val="tx1"/>
              </a:solidFill>
              <a:latin typeface="+mn-lt"/>
              <a:ea typeface="+mn-ea"/>
              <a:cs typeface="+mn-cs"/>
            </a:endParaRPr>
          </a:p>
          <a:p>
            <a:pPr marL="0" lvl="1"/>
            <a:r>
              <a:rPr lang="en-US" sz="1200" kern="1200" baseline="0" dirty="0">
                <a:solidFill>
                  <a:schemeClr val="tx1"/>
                </a:solidFill>
                <a:latin typeface="+mn-lt"/>
                <a:ea typeface="+mn-ea"/>
                <a:cs typeface="+mn-cs"/>
              </a:rPr>
              <a:t>c. </a:t>
            </a:r>
            <a:r>
              <a:rPr lang="en-US" sz="1200" kern="1200" dirty="0">
                <a:solidFill>
                  <a:schemeClr val="tx1"/>
                </a:solidFill>
                <a:latin typeface="+mn-lt"/>
                <a:ea typeface="+mn-ea"/>
                <a:cs typeface="+mn-cs"/>
              </a:rPr>
              <a:t>Briefly review the list of seven video clips participants will be watching.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facilitate preloading the video clips, all seven web links are displayed on this slide. Links are also included on the following slides. Loading these videos into a web browser before starting this segment will make it easier and more efficient to switch back and forth between this PowerPoint presentation and each of the Internet videos. (See</a:t>
            </a:r>
            <a:r>
              <a:rPr lang="en-US" sz="1200" kern="1200" baseline="0" dirty="0">
                <a:solidFill>
                  <a:schemeClr val="tx1"/>
                </a:solidFill>
                <a:latin typeface="+mn-lt"/>
                <a:ea typeface="+mn-ea"/>
                <a:cs typeface="+mn-cs"/>
              </a:rPr>
              <a:t> overview page for advance preparation instructions.)</a:t>
            </a:r>
          </a:p>
          <a:p>
            <a:endParaRPr lang="en-US" sz="1200" kern="1200" baseline="0" dirty="0">
              <a:solidFill>
                <a:schemeClr val="tx1"/>
              </a:solidFill>
              <a:latin typeface="+mn-lt"/>
              <a:ea typeface="+mn-ea"/>
              <a:cs typeface="+mn-cs"/>
            </a:endParaRPr>
          </a:p>
          <a:p>
            <a:pPr marL="457200" indent="-457200">
              <a:buFont typeface="+mj-lt"/>
              <a:buNone/>
            </a:pPr>
            <a:r>
              <a:rPr lang="en-US" b="1" i="0" dirty="0"/>
              <a:t>Videos credits</a:t>
            </a:r>
            <a:r>
              <a:rPr lang="en-US" b="1" i="0" baseline="0" dirty="0"/>
              <a:t> and total time</a:t>
            </a:r>
            <a:r>
              <a:rPr lang="en-US" b="1" i="0" dirty="0"/>
              <a:t>: </a:t>
            </a:r>
          </a:p>
          <a:p>
            <a:pPr marL="182880" indent="-182880">
              <a:buFont typeface="+mj-lt"/>
              <a:buAutoNum type="arabicPeriod"/>
            </a:pPr>
            <a:r>
              <a:rPr lang="en-US" i="1" dirty="0"/>
              <a:t>Climax, Kansas Supercells </a:t>
            </a:r>
            <a:r>
              <a:rPr lang="en-US" sz="1400" dirty="0"/>
              <a:t>(Stephen Locke, 2:57 min); </a:t>
            </a:r>
            <a:r>
              <a:rPr lang="en-US" sz="1200" dirty="0">
                <a:hlinkClick r:id="rId3"/>
              </a:rPr>
              <a:t>https://www.youtube.com/watch?v=Y4EK2r9JJ1k</a:t>
            </a:r>
            <a:endParaRPr lang="en-US" sz="1200" dirty="0"/>
          </a:p>
          <a:p>
            <a:pPr marL="182880" indent="-182880">
              <a:buFont typeface="+mj-lt"/>
              <a:buAutoNum type="arabicPeriod"/>
            </a:pPr>
            <a:r>
              <a:rPr lang="en-US" dirty="0"/>
              <a:t>TV weather forecast </a:t>
            </a:r>
            <a:r>
              <a:rPr lang="en-US" sz="1400" dirty="0"/>
              <a:t>(Jackie Johnson, </a:t>
            </a:r>
            <a:r>
              <a:rPr lang="en-US" sz="1400" i="1" dirty="0"/>
              <a:t>CBS2 News</a:t>
            </a:r>
            <a:r>
              <a:rPr lang="en-US" sz="1400" dirty="0"/>
              <a:t>, 2:37 min); </a:t>
            </a:r>
            <a:r>
              <a:rPr lang="en-US" sz="1200" dirty="0">
                <a:hlinkClick r:id="rId4"/>
              </a:rPr>
              <a:t>https://www.youtube.com/watch?v=zsdQE275PvA</a:t>
            </a:r>
            <a:endParaRPr lang="en-US" sz="1200" dirty="0"/>
          </a:p>
          <a:p>
            <a:pPr marL="182880" indent="-182880">
              <a:buFont typeface="+mj-lt"/>
              <a:buAutoNum type="arabicPeriod"/>
            </a:pPr>
            <a:r>
              <a:rPr lang="en-US" i="1" dirty="0"/>
              <a:t>LA Is on Storm Watch </a:t>
            </a:r>
            <a:r>
              <a:rPr lang="en-US" sz="1400" dirty="0"/>
              <a:t>(</a:t>
            </a:r>
            <a:r>
              <a:rPr lang="en-US" sz="1400" i="1" dirty="0"/>
              <a:t>Jimmy Kimmel Live</a:t>
            </a:r>
            <a:r>
              <a:rPr lang="en-US" sz="1400" dirty="0"/>
              <a:t>, 3:03 min); </a:t>
            </a:r>
            <a:r>
              <a:rPr lang="en-US" sz="1200" dirty="0">
                <a:hlinkClick r:id="rId5"/>
              </a:rPr>
              <a:t>https://www.youtube.com/watch?v=z_pTv-qvRI0</a:t>
            </a:r>
            <a:endParaRPr lang="en-US" sz="1200" dirty="0"/>
          </a:p>
          <a:p>
            <a:pPr marL="182880" indent="-182880">
              <a:buFont typeface="+mj-lt"/>
              <a:buAutoNum type="arabicPeriod"/>
            </a:pPr>
            <a:r>
              <a:rPr lang="en-US" i="1" dirty="0"/>
              <a:t>El Niño Explained </a:t>
            </a:r>
            <a:r>
              <a:rPr lang="en-US" sz="1400" dirty="0"/>
              <a:t>(Climatedogs, 1:19 min); </a:t>
            </a:r>
            <a:r>
              <a:rPr lang="en-US" sz="1200" dirty="0">
                <a:hlinkClick r:id="rId6"/>
              </a:rPr>
              <a:t>https://www.youtube.com/watch?v=yCsMmajLYG4</a:t>
            </a:r>
            <a:endParaRPr lang="en-US" sz="1200" dirty="0"/>
          </a:p>
          <a:p>
            <a:pPr marL="182880" indent="-182880">
              <a:buFont typeface="+mj-lt"/>
              <a:buAutoNum type="arabicPeriod"/>
            </a:pPr>
            <a:r>
              <a:rPr lang="en-US" i="1" dirty="0"/>
              <a:t>Drilling for Ice </a:t>
            </a:r>
            <a:r>
              <a:rPr lang="en-US" sz="1400" dirty="0"/>
              <a:t>(</a:t>
            </a:r>
            <a:r>
              <a:rPr lang="en-US" sz="1400" i="1" dirty="0"/>
              <a:t>Horizon</a:t>
            </a:r>
            <a:r>
              <a:rPr lang="en-US" sz="1400" dirty="0"/>
              <a:t>, BBC,</a:t>
            </a:r>
            <a:r>
              <a:rPr lang="en-US" sz="1400" baseline="0" dirty="0"/>
              <a:t> </a:t>
            </a:r>
            <a:r>
              <a:rPr lang="en-US" sz="1400" dirty="0"/>
              <a:t>3:21 min); </a:t>
            </a:r>
            <a:r>
              <a:rPr lang="en-US" sz="1200" dirty="0">
                <a:hlinkClick r:id="rId7"/>
              </a:rPr>
              <a:t>https://www.youtube.com/watch?v=fuT8Appwak8</a:t>
            </a:r>
            <a:endParaRPr lang="en-US" sz="1200" dirty="0"/>
          </a:p>
          <a:p>
            <a:pPr marL="182880" indent="-182880">
              <a:buFont typeface="+mj-lt"/>
              <a:buAutoNum type="arabicPeriod"/>
            </a:pPr>
            <a:r>
              <a:rPr lang="en-US" i="1" dirty="0"/>
              <a:t>Earth: Climate and Weather </a:t>
            </a:r>
            <a:r>
              <a:rPr lang="en-US" sz="1400" dirty="0"/>
              <a:t>(National Geographic, 3:22 min) </a:t>
            </a:r>
            <a:r>
              <a:rPr lang="en-US" sz="1200" dirty="0">
                <a:hlinkClick r:id="rId8"/>
              </a:rPr>
              <a:t>https://www.youtube.com/watch?v=zz_CRzcIT-Q</a:t>
            </a:r>
            <a:endParaRPr lang="en-US" sz="1200" dirty="0"/>
          </a:p>
          <a:p>
            <a:pPr marL="182880" indent="-182880">
              <a:buFont typeface="+mj-lt"/>
              <a:buAutoNum type="arabicPeriod"/>
            </a:pPr>
            <a:r>
              <a:rPr lang="en-US" i="1" dirty="0"/>
              <a:t>Weather versus Climate Change </a:t>
            </a:r>
            <a:r>
              <a:rPr lang="en-US" sz="1400" dirty="0"/>
              <a:t>(Neil deGrasse Tyson, National Geographic, </a:t>
            </a:r>
            <a:r>
              <a:rPr lang="en-US" sz="1400" i="1" dirty="0"/>
              <a:t>Cosmos, A Spacetime Odyssey</a:t>
            </a:r>
            <a:r>
              <a:rPr lang="en-US" sz="1400" dirty="0"/>
              <a:t>, 2:09 min) </a:t>
            </a:r>
            <a:r>
              <a:rPr lang="en-US" sz="1200" dirty="0">
                <a:hlinkClick r:id="rId9"/>
              </a:rPr>
              <a:t>https://www.youtube.com/watch?v=cBdxDFpDp_k</a:t>
            </a:r>
            <a:endParaRPr lang="en-US" sz="12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dirty="0"/>
          </a:p>
        </p:txBody>
      </p:sp>
    </p:spTree>
    <p:extLst>
      <p:ext uri="{BB962C8B-B14F-4D97-AF65-F5344CB8AC3E}">
        <p14:creationId xmlns:p14="http://schemas.microsoft.com/office/powerpoint/2010/main" val="1943334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 slides 54–58, introduce the video scenario and then switch to the web browser to show the video. Afterward, switch back to the PowerPoint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Introduce the scenario and show the video clip.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“Now pair up with an elbow partner and briefly discuss whether the scenario is an example of weather or climate. Which definition on our table matches the characteristics of this event?”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 a consensus regarding whether a thunderstorm is an example of weather or climate. Record the group’s decision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dirty="0"/>
          </a:p>
        </p:txBody>
      </p:sp>
    </p:spTree>
    <p:extLst>
      <p:ext uri="{BB962C8B-B14F-4D97-AF65-F5344CB8AC3E}">
        <p14:creationId xmlns:p14="http://schemas.microsoft.com/office/powerpoint/2010/main" val="4074655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Introduce the scenario and show the video clip.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“Now pair up with an elbow partner and briefly discuss whether the scenario is an example of weather or climate. Which definition on our table matches the characteristics of this event?”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 a consensus regarding whether a thunderstorm is an example of weather or climate. Record the group’s decision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dirty="0"/>
          </a:p>
        </p:txBody>
      </p:sp>
    </p:spTree>
    <p:extLst>
      <p:ext uri="{BB962C8B-B14F-4D97-AF65-F5344CB8AC3E}">
        <p14:creationId xmlns:p14="http://schemas.microsoft.com/office/powerpoint/2010/main" val="1102498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Introduce the scenario and show the video clip.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“Now pair up with an elbow partner and briefly discuss whether the scenario is an example of weather or climate. Which definition on our table matches the characteristics of this event?”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 a consensus regarding whether a thunderstorm is an example of weather or climate. Record the group’s decision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dirty="0"/>
          </a:p>
        </p:txBody>
      </p:sp>
    </p:spTree>
    <p:extLst>
      <p:ext uri="{BB962C8B-B14F-4D97-AF65-F5344CB8AC3E}">
        <p14:creationId xmlns:p14="http://schemas.microsoft.com/office/powerpoint/2010/main" val="2733483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Introduce the scenario and show the video clip.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“Now pair up with an elbow partner and briefly discuss whether the scenario is an example of weather or climate. Which definition on our table matches the characteristics of this event?”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 a consensus regarding whether a thunderstorm is an example of weather or climate. Record the group’s decision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dirty="0"/>
          </a:p>
        </p:txBody>
      </p:sp>
    </p:spTree>
    <p:extLst>
      <p:ext uri="{BB962C8B-B14F-4D97-AF65-F5344CB8AC3E}">
        <p14:creationId xmlns:p14="http://schemas.microsoft.com/office/powerpoint/2010/main" val="8933381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r>
              <a:rPr lang="en-US" sz="1200" kern="1200" dirty="0">
                <a:solidFill>
                  <a:schemeClr val="tx1"/>
                </a:solidFill>
                <a:latin typeface="+mn-lt"/>
                <a:ea typeface="+mn-ea"/>
                <a:cs typeface="+mn-cs"/>
              </a:rPr>
              <a:t>a. Introduce the scenario and show the video clip.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“Now pair up with an elbow partner and briefly discuss whether the scenario is an example of weather or climate. Which definition on our table matches the characteristics of this event?”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several participants to share their ideas and reasoning with the group. Encourage participants to respond to one another’s ideas by agreeing or disagreeing, asking questions, or offering alternative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toward a consensus regarding whether a thunderstorm is an example of weather or climate. Record the group’s decision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dirty="0"/>
          </a:p>
        </p:txBody>
      </p:sp>
    </p:spTree>
    <p:extLst>
      <p:ext uri="{BB962C8B-B14F-4D97-AF65-F5344CB8AC3E}">
        <p14:creationId xmlns:p14="http://schemas.microsoft.com/office/powerpoint/2010/main" val="425687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marL="228600" indent="-228600">
              <a:buFont typeface="+mj-lt"/>
              <a:buNone/>
            </a:pPr>
            <a:endParaRPr lang="en-US" dirty="0"/>
          </a:p>
          <a:p>
            <a:r>
              <a:rPr lang="en-US" sz="1200" kern="1200" dirty="0">
                <a:solidFill>
                  <a:schemeClr val="tx1"/>
                </a:solidFill>
                <a:latin typeface="+mn-lt"/>
                <a:ea typeface="+mn-ea"/>
                <a:cs typeface="+mn-cs"/>
              </a:rPr>
              <a:t>a. Read the definitions on the slide and compare them with the group definitions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“Does anyone have any lingering questions about these definitions or the differences between weather and climate?”</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97513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Read the information on the slide.</a:t>
            </a:r>
          </a:p>
          <a:p>
            <a:endParaRPr lang="en-US" u="sng" dirty="0"/>
          </a:p>
          <a:p>
            <a:r>
              <a:rPr lang="en-US" dirty="0"/>
              <a:t>b. Emphasize the importance of these additions to the STeLLA approach. By integrating Common Core English language arts (ELA) and math standards into the science curriculum, the RESPeCT PD program enables teachers to invest more time in teaching science. The teaching strategies developed in the RESPeCT PD program are also valuable tools in other subject areas.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93730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marL="228600" indent="-228600">
              <a:buFont typeface="+mj-lt"/>
              <a:buAutoNum type="alphaLcPeriod"/>
            </a:pPr>
            <a:endParaRPr lang="en-US" dirty="0"/>
          </a:p>
          <a:p>
            <a:pPr marL="0" indent="0">
              <a:buFont typeface="+mj-lt"/>
              <a:buNone/>
            </a:pPr>
            <a:r>
              <a:rPr lang="en-US" sz="1200" kern="1200" dirty="0">
                <a:solidFill>
                  <a:schemeClr val="tx1"/>
                </a:solidFill>
                <a:latin typeface="+mn-lt"/>
                <a:ea typeface="+mn-ea"/>
                <a:cs typeface="+mn-cs"/>
              </a:rPr>
              <a:t>a. “This map shows the weather forecast for the United States on January 31, 2019, at a specific time. It’s a weather map because it shows short-term, temporary atmospheric conditions in many locations across the US.”</a:t>
            </a:r>
            <a:endParaRPr lang="en-US" baseline="0"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5630346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sz="1200" kern="1200" dirty="0">
                <a:solidFill>
                  <a:schemeClr val="tx1"/>
                </a:solidFill>
                <a:latin typeface="+mn-lt"/>
                <a:ea typeface="+mn-ea"/>
                <a:cs typeface="+mn-cs"/>
              </a:rPr>
              <a:t>a. “This map shows the climate zones of the continental United States. The color key in the bottom left-hand corner classifies the different climate zones based on the Köppen classification system.”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is a climate map because it shows long-term, average atmospheric conditions across large regions of the United States.”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pPr marL="228600" indent="-228600">
              <a:buFont typeface="+mj-lt"/>
              <a:buAutoNum type="alphaLcPeriod"/>
            </a:pPr>
            <a:endParaRPr lang="en-US" dirty="0"/>
          </a:p>
          <a:p>
            <a:r>
              <a:rPr lang="en-US" dirty="0"/>
              <a:t>a.</a:t>
            </a:r>
            <a:r>
              <a:rPr lang="en-US" baseline="0" dirty="0"/>
              <a:t> </a:t>
            </a:r>
            <a:r>
              <a:rPr lang="en-US" sz="1200" kern="1200" dirty="0">
                <a:solidFill>
                  <a:schemeClr val="tx1"/>
                </a:solidFill>
                <a:latin typeface="+mn-lt"/>
                <a:ea typeface="+mn-ea"/>
                <a:cs typeface="+mn-cs"/>
              </a:rPr>
              <a:t>“In the prelessons, students go outside each day to collect weather data like weather scientists. First, they observe the weather to determine whether it’s sunny, cloudy, rainy, or windy, and they use a thermometer to measure the temperature to determine whether it’s hot, warm, cool, or cold outside. Then they record their observations and temperature readings on a monthly weather calendar.”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“Weather scientists measure and record many types of weather data using weather-station instruments like the ones on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“What types of weather data can we measure and record?”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Highlight the various sensors and gauges on the slide that scientists use to measure wind speed and direction, the amount of solar radiation, air temperature and relative humidity, and the amount of rainfall.</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7560767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marL="0" indent="0">
              <a:buFont typeface="+mj-lt"/>
              <a:buNone/>
            </a:pPr>
            <a:endParaRPr lang="en-US" dirty="0"/>
          </a:p>
          <a:p>
            <a:pPr marL="0" indent="0">
              <a:buFont typeface="+mj-lt"/>
              <a:buNone/>
            </a:pPr>
            <a:r>
              <a:rPr lang="en-US" dirty="0"/>
              <a:t>a.</a:t>
            </a:r>
            <a:r>
              <a:rPr lang="en-US" baseline="0" dirty="0"/>
              <a:t> </a:t>
            </a:r>
            <a:r>
              <a:rPr lang="en-US" sz="1200" kern="1200" dirty="0">
                <a:solidFill>
                  <a:schemeClr val="tx1"/>
                </a:solidFill>
                <a:latin typeface="+mn-lt"/>
                <a:ea typeface="+mn-ea"/>
                <a:cs typeface="+mn-cs"/>
              </a:rPr>
              <a:t>Summarize the types of weather data that scientists can measure.</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4566425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“This slide shows average monthly weather data from a weather station in Nashville, Tennessee. The data include average temperatures and rainfall totals over a 12-month period.”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“When short-term, regional weather data are compiled and averaged over longer periods of time, this helps define long-term</a:t>
            </a:r>
            <a:r>
              <a:rPr lang="en-US" sz="1200" kern="1200" baseline="0" dirty="0">
                <a:solidFill>
                  <a:schemeClr val="tx1"/>
                </a:solidFill>
                <a:latin typeface="+mn-lt"/>
                <a:ea typeface="+mn-ea"/>
                <a:cs typeface="+mn-cs"/>
              </a:rPr>
              <a:t>, regional </a:t>
            </a:r>
            <a:r>
              <a:rPr lang="en-US" sz="1200" i="0" kern="1200" dirty="0">
                <a:solidFill>
                  <a:schemeClr val="tx1"/>
                </a:solidFill>
                <a:latin typeface="+mn-lt"/>
                <a:ea typeface="+mn-ea"/>
                <a:cs typeface="+mn-cs"/>
              </a:rPr>
              <a:t>climate.”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Point out the Köppen classification for this weather station at the top right-hand corner of the slide. (</a:t>
            </a:r>
            <a:r>
              <a:rPr lang="en-US" sz="1200" i="1" kern="1200" dirty="0">
                <a:solidFill>
                  <a:schemeClr val="tx1"/>
                </a:solidFill>
                <a:latin typeface="+mn-lt"/>
                <a:ea typeface="+mn-ea"/>
                <a:cs typeface="+mn-cs"/>
              </a:rPr>
              <a:t>Cfa</a:t>
            </a:r>
            <a:r>
              <a:rPr lang="en-US" sz="1200" kern="1200" dirty="0">
                <a:solidFill>
                  <a:schemeClr val="tx1"/>
                </a:solidFill>
                <a:latin typeface="+mn-lt"/>
                <a:ea typeface="+mn-ea"/>
                <a:cs typeface="+mn-cs"/>
              </a:rPr>
              <a:t> refers to a humid subtropical climate.) The Köppen climate classification is a system that describes different types of regional climates.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228600" indent="-228600">
              <a:buNone/>
            </a:pPr>
            <a:r>
              <a:rPr lang="en-US" sz="1200" kern="1200" dirty="0">
                <a:solidFill>
                  <a:schemeClr val="tx1"/>
                </a:solidFill>
                <a:latin typeface="+mn-lt"/>
                <a:ea typeface="+mn-ea"/>
                <a:cs typeface="+mn-cs"/>
              </a:rPr>
              <a:t>a. “Next, we’ll watch two more video clips that cover key science ideas related to our investigation.” </a:t>
            </a:r>
          </a:p>
          <a:p>
            <a:pPr marL="228600" indent="-22860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Introduce the National Geographic video </a:t>
            </a:r>
            <a:r>
              <a:rPr lang="en-US" sz="1200" i="1" kern="1200" dirty="0">
                <a:solidFill>
                  <a:schemeClr val="tx1"/>
                </a:solidFill>
                <a:latin typeface="+mn-lt"/>
                <a:ea typeface="+mn-ea"/>
                <a:cs typeface="+mn-cs"/>
              </a:rPr>
              <a:t>Climate and Weather</a:t>
            </a:r>
            <a:r>
              <a:rPr lang="en-US" sz="1200" i="0" kern="1200" dirty="0">
                <a:solidFill>
                  <a:schemeClr val="tx1"/>
                </a:solidFill>
                <a:latin typeface="+mn-lt"/>
                <a:ea typeface="+mn-ea"/>
                <a:cs typeface="+mn-cs"/>
              </a:rPr>
              <a:t>:</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“This National Geographic video presents a nice synopsis of the difference between weather and climate.”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showing the clip, switch back to this PowerPoint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“What aspects of this video stood out to you? Do you have any lingering questions about climate and weather?”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dirty="0"/>
          </a:p>
        </p:txBody>
      </p:sp>
    </p:spTree>
    <p:extLst>
      <p:ext uri="{BB962C8B-B14F-4D97-AF65-F5344CB8AC3E}">
        <p14:creationId xmlns:p14="http://schemas.microsoft.com/office/powerpoint/2010/main" val="7288830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a:r>
              <a:rPr lang="en-US" sz="1200" kern="1200" dirty="0">
                <a:solidFill>
                  <a:schemeClr val="tx1"/>
                </a:solidFill>
                <a:latin typeface="+mn-lt"/>
                <a:ea typeface="+mn-ea"/>
                <a:cs typeface="+mn-cs"/>
              </a:rPr>
              <a:t>a. Introduce the National Geographic video </a:t>
            </a:r>
            <a:r>
              <a:rPr lang="en-US" sz="1200" i="1" kern="1200" dirty="0">
                <a:solidFill>
                  <a:schemeClr val="tx1"/>
                </a:solidFill>
                <a:latin typeface="+mn-lt"/>
                <a:ea typeface="+mn-ea"/>
                <a:cs typeface="+mn-cs"/>
              </a:rPr>
              <a:t>Weather versus Climate Change</a:t>
            </a:r>
            <a:r>
              <a:rPr lang="en-US" sz="1200" i="0" kern="1200" dirty="0">
                <a:solidFill>
                  <a:schemeClr val="tx1"/>
                </a:solidFill>
                <a:latin typeface="+mn-lt"/>
                <a:ea typeface="+mn-ea"/>
                <a:cs typeface="+mn-cs"/>
              </a:rPr>
              <a:t>,</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hosted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by astrophysicist Neil deGrasse Tyson.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Explain that this video offers another unique look at the difference between weather and climate.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showing the clip, switch back to this PowerPoint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kern="1200" dirty="0">
                <a:solidFill>
                  <a:schemeClr val="tx1"/>
                </a:solidFill>
                <a:latin typeface="+mn-lt"/>
                <a:ea typeface="+mn-ea"/>
                <a:cs typeface="+mn-cs"/>
              </a:rPr>
              <a:t>Ask participants, “What aspects of this video stood out to you? Do you have any lingering questions about climate and weather?”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dirty="0"/>
          </a:p>
        </p:txBody>
      </p:sp>
    </p:spTree>
    <p:extLst>
      <p:ext uri="{BB962C8B-B14F-4D97-AF65-F5344CB8AC3E}">
        <p14:creationId xmlns:p14="http://schemas.microsoft.com/office/powerpoint/2010/main" val="38414381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indent="0">
              <a:buNone/>
            </a:pPr>
            <a:r>
              <a:rPr lang="en-US" sz="1200" kern="1200" dirty="0">
                <a:solidFill>
                  <a:schemeClr val="tx1"/>
                </a:solidFill>
                <a:latin typeface="+mn-lt"/>
                <a:ea typeface="+mn-ea"/>
                <a:cs typeface="+mn-cs"/>
              </a:rPr>
              <a:t>a. Review the focus questions on the slide. </a:t>
            </a:r>
          </a:p>
          <a:p>
            <a:pPr marL="0" lvl="1" indent="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t>
            </a:r>
            <a:r>
              <a:rPr lang="en-US" sz="1200" kern="1200" baseline="0" dirty="0">
                <a:solidFill>
                  <a:schemeClr val="tx1"/>
                </a:solidFill>
                <a:latin typeface="+mn-lt"/>
                <a:ea typeface="+mn-ea"/>
                <a:cs typeface="+mn-cs"/>
              </a:rPr>
              <a:t>answer these questions in concise summary statements in their science notebooks. </a:t>
            </a:r>
          </a:p>
          <a:p>
            <a:pPr marL="0" lvl="1" indent="0">
              <a:buNone/>
            </a:pPr>
            <a:endParaRPr lang="en-US" sz="1200" kern="1200" baseline="0" dirty="0">
              <a:solidFill>
                <a:schemeClr val="tx1"/>
              </a:solidFill>
              <a:latin typeface="+mn-lt"/>
              <a:ea typeface="+mn-ea"/>
              <a:cs typeface="+mn-cs"/>
            </a:endParaRPr>
          </a:p>
          <a:p>
            <a:pPr marL="0" lvl="1" indent="0">
              <a:buNone/>
            </a:pPr>
            <a:r>
              <a:rPr lang="en-US" sz="1200" kern="1200" baseline="0" dirty="0">
                <a:solidFill>
                  <a:schemeClr val="tx1"/>
                </a:solidFill>
                <a:latin typeface="+mn-lt"/>
                <a:ea typeface="+mn-ea"/>
                <a:cs typeface="+mn-cs"/>
              </a:rPr>
              <a:t>c. </a:t>
            </a:r>
            <a:r>
              <a:rPr lang="en-US" sz="1200" b="1" kern="1200" baseline="0" dirty="0">
                <a:solidFill>
                  <a:schemeClr val="tx1"/>
                </a:solidFill>
                <a:latin typeface="+mn-lt"/>
                <a:ea typeface="+mn-ea"/>
                <a:cs typeface="+mn-cs"/>
              </a:rPr>
              <a:t>Whole group: </a:t>
            </a:r>
            <a:r>
              <a:rPr lang="en-US" sz="1200" kern="1200" baseline="0" dirty="0">
                <a:solidFill>
                  <a:schemeClr val="tx1"/>
                </a:solidFill>
                <a:latin typeface="+mn-lt"/>
                <a:ea typeface="+mn-ea"/>
                <a:cs typeface="+mn-cs"/>
              </a:rPr>
              <a:t>Invite </a:t>
            </a:r>
            <a:r>
              <a:rPr lang="en-US" sz="1200" kern="1200" dirty="0">
                <a:solidFill>
                  <a:schemeClr val="tx1"/>
                </a:solidFill>
                <a:latin typeface="+mn-lt"/>
                <a:ea typeface="+mn-ea"/>
                <a:cs typeface="+mn-cs"/>
              </a:rPr>
              <a:t>a few participants to share their answers, using ideas and evidence from the previous slides and videos.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their answers, write down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Review the key science ideas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if they have any comments or questions.</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a:t>
            </a:r>
            <a:r>
              <a:rPr lang="en-US" sz="1200" kern="1200" dirty="0">
                <a:solidFill>
                  <a:schemeClr val="tx1"/>
                </a:solidFill>
                <a:latin typeface="+mn-lt"/>
                <a:ea typeface="+mn-ea"/>
                <a:cs typeface="+mn-cs"/>
              </a:rPr>
              <a:t>“Next, we’ll investigate ideas about weather from lesson 1 of the Weather and Seasons unit.”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“We’ll also explore how the Sun affects weather patterns on Earth.”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090" indent="-275418" eaLnBrk="0" hangingPunct="0">
              <a:spcBef>
                <a:spcPct val="30000"/>
              </a:spcBef>
              <a:defRPr sz="1200">
                <a:solidFill>
                  <a:schemeClr val="tx1"/>
                </a:solidFill>
                <a:latin typeface="Arial" charset="0"/>
              </a:defRPr>
            </a:lvl2pPr>
            <a:lvl3pPr marL="1101677" indent="-220335" eaLnBrk="0" hangingPunct="0">
              <a:spcBef>
                <a:spcPct val="30000"/>
              </a:spcBef>
              <a:defRPr sz="1200">
                <a:solidFill>
                  <a:schemeClr val="tx1"/>
                </a:solidFill>
                <a:latin typeface="Arial" charset="0"/>
              </a:defRPr>
            </a:lvl3pPr>
            <a:lvl4pPr marL="1542348" indent="-220335" eaLnBrk="0" hangingPunct="0">
              <a:spcBef>
                <a:spcPct val="30000"/>
              </a:spcBef>
              <a:defRPr sz="1200">
                <a:solidFill>
                  <a:schemeClr val="tx1"/>
                </a:solidFill>
                <a:latin typeface="Arial" charset="0"/>
              </a:defRPr>
            </a:lvl4pPr>
            <a:lvl5pPr marL="1983019" indent="-220335" eaLnBrk="0" hangingPunct="0">
              <a:spcBef>
                <a:spcPct val="30000"/>
              </a:spcBef>
              <a:defRPr sz="1200">
                <a:solidFill>
                  <a:schemeClr val="tx1"/>
                </a:solidFill>
                <a:latin typeface="Arial" charset="0"/>
              </a:defRPr>
            </a:lvl5pPr>
            <a:lvl6pPr marL="2423689" indent="-220335" eaLnBrk="0" fontAlgn="base" hangingPunct="0">
              <a:spcBef>
                <a:spcPct val="30000"/>
              </a:spcBef>
              <a:spcAft>
                <a:spcPct val="0"/>
              </a:spcAft>
              <a:defRPr sz="1200">
                <a:solidFill>
                  <a:schemeClr val="tx1"/>
                </a:solidFill>
                <a:latin typeface="Arial" charset="0"/>
              </a:defRPr>
            </a:lvl6pPr>
            <a:lvl7pPr marL="2864360" indent="-220335" eaLnBrk="0" fontAlgn="base" hangingPunct="0">
              <a:spcBef>
                <a:spcPct val="30000"/>
              </a:spcBef>
              <a:spcAft>
                <a:spcPct val="0"/>
              </a:spcAft>
              <a:defRPr sz="1200">
                <a:solidFill>
                  <a:schemeClr val="tx1"/>
                </a:solidFill>
                <a:latin typeface="Arial" charset="0"/>
              </a:defRPr>
            </a:lvl7pPr>
            <a:lvl8pPr marL="3305031" indent="-220335" eaLnBrk="0" fontAlgn="base" hangingPunct="0">
              <a:spcBef>
                <a:spcPct val="30000"/>
              </a:spcBef>
              <a:spcAft>
                <a:spcPct val="0"/>
              </a:spcAft>
              <a:defRPr sz="1200">
                <a:solidFill>
                  <a:schemeClr val="tx1"/>
                </a:solidFill>
                <a:latin typeface="Arial" charset="0"/>
              </a:defRPr>
            </a:lvl8pPr>
            <a:lvl9pPr marL="3745701" indent="-22033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DB7600-B675-44EB-AEDF-32A12ECA8FDA}" type="slidenum">
              <a:rPr lang="en-US" altLang="en-US">
                <a:solidFill>
                  <a:srgbClr val="000000"/>
                </a:solidFill>
              </a:rPr>
              <a:pPr eaLnBrk="1" hangingPunct="1">
                <a:spcBef>
                  <a:spcPct val="0"/>
                </a:spcBef>
              </a:pPr>
              <a:t>7</a:t>
            </a:fld>
            <a:endParaRPr lang="en-US" altLang="en-US" dirty="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defTabSz="914350">
              <a:defRPr/>
            </a:pPr>
            <a:r>
              <a:rPr lang="en-US" b="0" dirty="0"/>
              <a:t>a. </a:t>
            </a:r>
            <a:r>
              <a:rPr lang="en-US" b="1" dirty="0"/>
              <a:t>The bottom line:</a:t>
            </a:r>
            <a:r>
              <a:rPr lang="en-US" dirty="0"/>
              <a:t> improving students’ science learning—a goal that has been reached in two previous research studies of this approach. </a:t>
            </a:r>
          </a:p>
        </p:txBody>
      </p:sp>
    </p:spTree>
    <p:extLst>
      <p:ext uri="{BB962C8B-B14F-4D97-AF65-F5344CB8AC3E}">
        <p14:creationId xmlns:p14="http://schemas.microsoft.com/office/powerpoint/2010/main" val="3607575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focus question will guide student learning</a:t>
            </a:r>
            <a:r>
              <a:rPr lang="en-US" sz="1200" kern="1200" baseline="0" dirty="0">
                <a:solidFill>
                  <a:schemeClr val="tx1"/>
                </a:solidFill>
                <a:latin typeface="+mn-lt"/>
                <a:ea typeface="+mn-ea"/>
                <a:cs typeface="+mn-cs"/>
              </a:rPr>
              <a:t> throughout lesson 1.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 </a:t>
            </a:r>
            <a:r>
              <a:rPr lang="en-US" sz="1200" kern="1200" dirty="0">
                <a:solidFill>
                  <a:schemeClr val="tx1"/>
                </a:solidFill>
                <a:latin typeface="+mn-lt"/>
                <a:ea typeface="+mn-ea"/>
                <a:cs typeface="+mn-cs"/>
              </a:rPr>
              <a:t>Have participants write this question in their science notebooks and draw a box around it. Make sure they leave space below the question to write a response later.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pPr marL="228600" indent="-228600">
              <a:buFont typeface="+mj-lt"/>
              <a:buNone/>
            </a:pPr>
            <a:endParaRPr lang="en-US" baseline="0" dirty="0"/>
          </a:p>
          <a:p>
            <a:r>
              <a:rPr lang="en-US" sz="1200" kern="1200" dirty="0">
                <a:solidFill>
                  <a:schemeClr val="tx1"/>
                </a:solidFill>
                <a:latin typeface="+mn-lt"/>
                <a:ea typeface="+mn-ea"/>
                <a:cs typeface="+mn-cs"/>
              </a:rPr>
              <a:t>a. “Can you identify any patterns in the two sets of images on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participants share their ideas, record them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concept of patterns is problematic for kindergartners, since they tend to think that patterns involve repetition or a trend among different objects like the patterns represented on this slide. This becomes even more complicated when they’re asked to identify weather patterns, since repetition isn’t as obvious. For example, we don’t typically see an alternating repetitive pattern of a rainy day and a sunny day followed by a rainy day and a sunny day followed by a rainy day and a sunny day.”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 term </a:t>
            </a:r>
            <a:r>
              <a:rPr lang="en-US" sz="1200" i="1" kern="1200" dirty="0">
                <a:solidFill>
                  <a:schemeClr val="tx1"/>
                </a:solidFill>
                <a:latin typeface="+mn-lt"/>
                <a:ea typeface="+mn-ea"/>
                <a:cs typeface="+mn-cs"/>
              </a:rPr>
              <a:t>weather pattern</a:t>
            </a:r>
            <a:r>
              <a:rPr lang="en-US" sz="1200" kern="1200" dirty="0">
                <a:solidFill>
                  <a:schemeClr val="tx1"/>
                </a:solidFill>
                <a:latin typeface="+mn-lt"/>
                <a:ea typeface="+mn-ea"/>
                <a:cs typeface="+mn-cs"/>
              </a:rPr>
              <a:t> generally refers to what the weather is like most of the time in a given location.”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Write the definition on chart paper and ask participants to write it in their science notebooks.</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9013209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endParaRPr lang="en-US" baseline="0" dirty="0"/>
          </a:p>
          <a:p>
            <a:pPr marL="228600" indent="-228600">
              <a:buFont typeface="+mj-lt"/>
              <a:buAutoNum type="alphaLcPeriod"/>
            </a:pPr>
            <a:endParaRPr lang="en-US" baseline="0" dirty="0"/>
          </a:p>
          <a:p>
            <a:r>
              <a:rPr lang="en-US" sz="1200" kern="1200" dirty="0">
                <a:solidFill>
                  <a:schemeClr val="tx1"/>
                </a:solidFill>
                <a:latin typeface="+mn-lt"/>
                <a:ea typeface="+mn-ea"/>
                <a:cs typeface="+mn-cs"/>
              </a:rPr>
              <a:t>a. Read the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answer the question using the visual cues on the slide. Elicit a variety of ideas and record them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a:t>
            </a:r>
            <a:r>
              <a:rPr lang="en-US" sz="1200" kern="1200" dirty="0">
                <a:solidFill>
                  <a:schemeClr val="tx1"/>
                </a:solidFill>
                <a:latin typeface="+mn-lt"/>
                <a:ea typeface="+mn-ea"/>
                <a:cs typeface="+mn-cs"/>
              </a:rPr>
              <a:t> We can </a:t>
            </a:r>
            <a:r>
              <a:rPr lang="en-US" sz="1200" i="1" kern="1200" dirty="0">
                <a:solidFill>
                  <a:schemeClr val="tx1"/>
                </a:solidFill>
                <a:latin typeface="+mn-lt"/>
                <a:ea typeface="+mn-ea"/>
                <a:cs typeface="+mn-cs"/>
              </a:rPr>
              <a:t>see</a:t>
            </a:r>
            <a:r>
              <a:rPr lang="en-US" sz="1200" kern="1200" dirty="0">
                <a:solidFill>
                  <a:schemeClr val="tx1"/>
                </a:solidFill>
                <a:latin typeface="+mn-lt"/>
                <a:ea typeface="+mn-ea"/>
                <a:cs typeface="+mn-cs"/>
              </a:rPr>
              <a:t> weather with our eyes, we can </a:t>
            </a:r>
            <a:r>
              <a:rPr lang="en-US" sz="1200" i="1" kern="1200" dirty="0">
                <a:solidFill>
                  <a:schemeClr val="tx1"/>
                </a:solidFill>
                <a:latin typeface="+mn-lt"/>
                <a:ea typeface="+mn-ea"/>
                <a:cs typeface="+mn-cs"/>
              </a:rPr>
              <a:t>feel</a:t>
            </a:r>
            <a:r>
              <a:rPr lang="en-US" sz="1200" kern="1200" dirty="0">
                <a:solidFill>
                  <a:schemeClr val="tx1"/>
                </a:solidFill>
                <a:latin typeface="+mn-lt"/>
                <a:ea typeface="+mn-ea"/>
                <a:cs typeface="+mn-cs"/>
              </a:rPr>
              <a:t> weather with our hands (or skin), and we can </a:t>
            </a:r>
            <a:r>
              <a:rPr lang="en-US" sz="1200" i="1" kern="1200" dirty="0">
                <a:solidFill>
                  <a:schemeClr val="tx1"/>
                </a:solidFill>
                <a:latin typeface="+mn-lt"/>
                <a:ea typeface="+mn-ea"/>
                <a:cs typeface="+mn-cs"/>
              </a:rPr>
              <a:t>measure</a:t>
            </a:r>
            <a:r>
              <a:rPr lang="en-US" sz="1200" kern="1200" dirty="0">
                <a:solidFill>
                  <a:schemeClr val="tx1"/>
                </a:solidFill>
                <a:latin typeface="+mn-lt"/>
                <a:ea typeface="+mn-ea"/>
                <a:cs typeface="+mn-cs"/>
              </a:rPr>
              <a:t> temperatures with a thermometer.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“Students will use these three methods to describe the weather they observe and record each day.”</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72</a:t>
            </a:fld>
            <a:endParaRPr lang="en-US" dirty="0"/>
          </a:p>
        </p:txBody>
      </p:sp>
    </p:spTree>
    <p:extLst>
      <p:ext uri="{BB962C8B-B14F-4D97-AF65-F5344CB8AC3E}">
        <p14:creationId xmlns:p14="http://schemas.microsoft.com/office/powerpoint/2010/main" val="1689291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endParaRPr lang="en-US" baseline="0" dirty="0"/>
          </a:p>
          <a:p>
            <a:pPr marL="228600" indent="-228600">
              <a:buFont typeface="+mj-lt"/>
              <a:buAutoNum type="alphaLcPeriod"/>
            </a:pPr>
            <a:endParaRPr lang="en-US" baseline="0" dirty="0"/>
          </a:p>
          <a:p>
            <a:r>
              <a:rPr lang="en-US" sz="1200" kern="1200" dirty="0">
                <a:solidFill>
                  <a:schemeClr val="tx1"/>
                </a:solidFill>
                <a:latin typeface="+mn-lt"/>
                <a:ea typeface="+mn-ea"/>
                <a:cs typeface="+mn-cs"/>
              </a:rPr>
              <a:t>a. “The pictures on this slide are part of the lesson materials kit for this unit on weather. Each picture card shows a different type of weather with a weather word and icon below the picture.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“Students will use the picture cards to help them identify and describe the weather conditions they see, feel, and measure outside each day. For example, they may describe the weather as sunny and hot or cloudy and cool.”</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73</a:t>
            </a:fld>
            <a:endParaRPr lang="en-US" dirty="0"/>
          </a:p>
        </p:txBody>
      </p:sp>
    </p:spTree>
    <p:extLst>
      <p:ext uri="{BB962C8B-B14F-4D97-AF65-F5344CB8AC3E}">
        <p14:creationId xmlns:p14="http://schemas.microsoft.com/office/powerpoint/2010/main" val="1970369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endParaRPr lang="en-US" baseline="0" dirty="0"/>
          </a:p>
          <a:p>
            <a:pPr marL="228600" indent="-228600">
              <a:buFont typeface="+mj-lt"/>
              <a:buNone/>
            </a:pPr>
            <a:endParaRPr lang="en-US" baseline="0" dirty="0"/>
          </a:p>
          <a:p>
            <a:r>
              <a:rPr lang="en-US" sz="1200" kern="1200" dirty="0">
                <a:solidFill>
                  <a:schemeClr val="tx1"/>
                </a:solidFill>
                <a:latin typeface="+mn-lt"/>
                <a:ea typeface="+mn-ea"/>
                <a:cs typeface="+mn-cs"/>
              </a:rPr>
              <a:t>a. “This slide shows a weekly weather chart with weather and temperature icons that students can circle. This is an easy way to describe the weather they observe each day.”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“Teachers also record students’ daily weather observations on a class weather calendar, using stickers to represent various weather conditions and temperatures. Data collection begins on the first day of the school year in the fall and continues each school day through January and/or February.”</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19792841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r>
              <a:rPr lang="en-US" sz="1200" kern="1200" dirty="0">
                <a:solidFill>
                  <a:schemeClr val="tx1"/>
                </a:solidFill>
                <a:latin typeface="+mn-lt"/>
                <a:ea typeface="+mn-ea"/>
                <a:cs typeface="+mn-cs"/>
              </a:rPr>
              <a:t>a. “After weather data has been collected and recorded over a period of several months, students identify weather patterns and compare patterns from month to month.”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“Students count the number of sunny, cloudy, rainy, and windy days on their class weather calendar and record them on a monthly observation chart like the chart on the left side of the slide. They also count the number of hot, warm, cool, and cold days</a:t>
            </a:r>
            <a:r>
              <a:rPr lang="en-US" sz="1200" kern="1200" baseline="0" dirty="0">
                <a:solidFill>
                  <a:schemeClr val="tx1"/>
                </a:solidFill>
                <a:latin typeface="+mn-lt"/>
                <a:ea typeface="+mn-ea"/>
                <a:cs typeface="+mn-cs"/>
              </a:rPr>
              <a:t> on the calendar</a:t>
            </a:r>
            <a:r>
              <a:rPr lang="en-US" sz="1200" kern="1200" dirty="0">
                <a:solidFill>
                  <a:schemeClr val="tx1"/>
                </a:solidFill>
                <a:latin typeface="+mn-lt"/>
                <a:ea typeface="+mn-ea"/>
                <a:cs typeface="+mn-cs"/>
              </a:rPr>
              <a:t>. Then they use this data to create picture or bar graphs like the sample on</a:t>
            </a:r>
            <a:r>
              <a:rPr lang="en-US" sz="1200" kern="1200" baseline="0" dirty="0">
                <a:solidFill>
                  <a:schemeClr val="tx1"/>
                </a:solidFill>
                <a:latin typeface="+mn-lt"/>
                <a:ea typeface="+mn-ea"/>
                <a:cs typeface="+mn-cs"/>
              </a:rPr>
              <a:t> the right side of the slide. These graphs </a:t>
            </a:r>
            <a:r>
              <a:rPr lang="en-US" sz="1200" kern="1200" dirty="0">
                <a:solidFill>
                  <a:schemeClr val="tx1"/>
                </a:solidFill>
                <a:latin typeface="+mn-lt"/>
                <a:ea typeface="+mn-ea"/>
                <a:cs typeface="+mn-cs"/>
              </a:rPr>
              <a:t>make it easier for students identify weather and temperature patterns for each month and compare the patterns for different months.”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 min</a:t>
            </a:r>
          </a:p>
          <a:p>
            <a:endParaRPr lang="en-US" dirty="0"/>
          </a:p>
          <a:p>
            <a:r>
              <a:rPr lang="en-US" sz="1200" kern="1200" dirty="0">
                <a:solidFill>
                  <a:schemeClr val="tx1"/>
                </a:solidFill>
                <a:latin typeface="+mn-lt"/>
                <a:ea typeface="+mn-ea"/>
                <a:cs typeface="+mn-cs"/>
              </a:rPr>
              <a:t>a. “The weather calendar on this slide shows hypothetical weather data for Pomona in September.”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Highlight the weather-icon key at the bottom of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“Pair up with an elbow partner and examine the weather data on the calendar. See if you can identify any weather and temperature patterns in the data. Be ready to share your observations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patterns did you identify in the September weather data for Pomona?”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During the discussion, encourage participants to agree or disagree, ask questions, and add on. Elicit a variety of responses ask questions to probe and challenge participants’ thinking.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Work together to reach a consensus regarding the weather pattern for Pomona in September based on the weather data.</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 min</a:t>
            </a:r>
          </a:p>
          <a:p>
            <a:pPr marL="228600" indent="-228600">
              <a:buFont typeface="+mj-lt"/>
              <a:buAutoNum type="alphaLcPeriod"/>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“Next, we’ll deepen our understandings of temperature patterns around the world. These concepts are related to weather and seasons, but they aren’t part of the kindergarten curriculum.”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map on this slide shows average annual temperatures around the world.”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“What temperature patterns do you notice? Turn to an elbow partner and share your observations.”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participants to share their observations with the group. Elicit a variety of ideas and encourage participants to agree, disagree, ask questions, or add 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 participants share the patterns they observe, record them on chart paper. Work toward a group consensus.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39071256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1 min</a:t>
            </a:r>
            <a:endParaRPr lang="en-US" sz="1200" kern="1200" dirty="0">
              <a:solidFill>
                <a:schemeClr val="tx1"/>
              </a:solidFill>
              <a:effectLst/>
              <a:latin typeface="+mn-lt"/>
              <a:ea typeface="+mn-ea"/>
              <a:cs typeface="+mn-cs"/>
            </a:endParaRPr>
          </a:p>
          <a:p>
            <a:pPr marL="228600" lvl="0" indent="-228600">
              <a:buFont typeface="+mj-lt"/>
              <a:buAutoNum type="alphaLcPeriod"/>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“How can we explain the temperature patterns we observed on the map?”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this investigation, we’ll explore what happens when sunlight strikes the surface of Earth at different angles and how this affects temperature patterns in different locations.”</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17063914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pair up with an elbow partner and locate handout 1.6 (Angles of Light Energy ) in their PD program binders. Then give each pair a tray, a flashlight, two or three sheets of graph paper, tape, scissors, and two colored pencils or pens.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Walk participants through the instructions for part 1 on the handout. Emphasize that the goal of this activity is to investigate differences in the pattern of light striking the tray.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Point out that the tray represents the surface of Earth and the flashlight represents sunlight.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Note that participants will mark on the graph paper the circles of light hitting the tray at different angles. Then they’ll compare the circles to determine the amount of sunlight striking Earth’s surface at each angle and consider how this affects temperature patterns.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 pairs work together on the activity, circulate around the room to provide support as needed. </a:t>
            </a:r>
            <a:r>
              <a:rPr lang="en-US" dirty="0"/>
              <a:t> </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t>
            </a:r>
            <a:r>
              <a:rPr lang="en-US" sz="1200" kern="1200" dirty="0">
                <a:solidFill>
                  <a:schemeClr val="tx1"/>
                </a:solidFill>
                <a:latin typeface="+mn-lt"/>
                <a:ea typeface="+mn-ea"/>
                <a:cs typeface="+mn-cs"/>
              </a:rPr>
              <a:t>If time is running short, pairs can skip to the discussion question on the handout.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79</a:t>
            </a:fld>
            <a:endParaRPr lang="en-US" dirty="0"/>
          </a:p>
        </p:txBody>
      </p:sp>
    </p:spTree>
    <p:extLst>
      <p:ext uri="{BB962C8B-B14F-4D97-AF65-F5344CB8AC3E}">
        <p14:creationId xmlns:p14="http://schemas.microsoft.com/office/powerpoint/2010/main" val="236776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r>
              <a:rPr lang="en-US" baseline="0" dirty="0"/>
              <a:t> </a:t>
            </a:r>
            <a:endParaRPr lang="en-US" dirty="0"/>
          </a:p>
          <a:p>
            <a:endParaRPr lang="en-US" dirty="0"/>
          </a:p>
          <a:p>
            <a:r>
              <a:rPr lang="en-US" dirty="0"/>
              <a:t>a. </a:t>
            </a:r>
            <a:r>
              <a:rPr lang="en-US" b="1" dirty="0"/>
              <a:t>Modify this slide to include the grade level of your study group and the names of the Teacher Leaders who will be facilitating the study-group sessions.</a:t>
            </a:r>
          </a:p>
          <a:p>
            <a:endParaRPr lang="en-US" dirty="0"/>
          </a:p>
          <a:p>
            <a:r>
              <a:rPr lang="en-US" dirty="0"/>
              <a:t>b. Formally introduce yourselves to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dirty="0"/>
          </a:p>
        </p:txBody>
      </p:sp>
    </p:spTree>
    <p:extLst>
      <p:ext uri="{BB962C8B-B14F-4D97-AF65-F5344CB8AC3E}">
        <p14:creationId xmlns:p14="http://schemas.microsoft.com/office/powerpoint/2010/main" val="12536705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a:solidFill>
                  <a:schemeClr val="tx1"/>
                </a:solidFill>
                <a:effectLst/>
                <a:latin typeface="+mn-lt"/>
                <a:ea typeface="+mn-ea"/>
                <a:cs typeface="+mn-cs"/>
              </a:rPr>
              <a:t>10 min</a:t>
            </a:r>
          </a:p>
          <a:p>
            <a:pPr marL="228600" lvl="0" indent="-228600">
              <a:buFont typeface="+mj-lt"/>
              <a:buAutoNum type="alphaLcPeriod"/>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Go over the instructions for part 2 on handout 1.6 (Angles of Light Energy).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Skip steps 3 and 4 on the handout.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Direct pairs to complete steps 1 and 2 on the handout and answer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participants to share their responses with the group. Elicit differing points of view and ask questions to probe and challenge participants’ thinking.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80</a:t>
            </a:fld>
            <a:endParaRPr lang="en-US" dirty="0"/>
          </a:p>
        </p:txBody>
      </p:sp>
    </p:spTree>
    <p:extLst>
      <p:ext uri="{BB962C8B-B14F-4D97-AF65-F5344CB8AC3E}">
        <p14:creationId xmlns:p14="http://schemas.microsoft.com/office/powerpoint/2010/main" val="15077993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a:t>
            </a:r>
          </a:p>
          <a:p>
            <a:pPr marL="228600" indent="-228600">
              <a:buFont typeface="+mj-lt"/>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“The content representation on this slide shows parallel rays of sunlight, or solar energy, striking Earth’s surface.</a:t>
            </a:r>
            <a:r>
              <a:rPr lang="en-US" sz="1200" kern="1200" dirty="0">
                <a:solidFill>
                  <a:schemeClr val="tx1"/>
                </a:solidFill>
                <a:effectLst/>
                <a:latin typeface="+mn-lt"/>
                <a:ea typeface="+mn-ea"/>
                <a:cs typeface="+mn-cs"/>
              </a:rPr>
              <a:t> Notice that it doesn’t show Earth tilted at 23.5-degrees on its axis relative to the Sun.</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how this illustration relates to the flashlight-and-tray activity they just completed.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Point out that like the flashlight and the tray, sunlight strikes Earth’s surface at different angles based on latitude. Sunlight hits Earth’s surface straight on at the equator, such as when the tray is perpendicular to the flashlight beam. Sunlight hits the surface of Earth at increasing angles as it moves toward the poles, such as when the tray placed at an angle to the light beam.</a:t>
            </a:r>
            <a:r>
              <a:rPr lang="en-US" dirty="0"/>
              <a:t> </a:t>
            </a:r>
            <a:endParaRPr lang="en-US" sz="1200" kern="1200" dirty="0">
              <a:solidFill>
                <a:schemeClr val="tx1"/>
              </a:solidFill>
              <a:latin typeface="+mn-lt"/>
              <a:ea typeface="+mn-ea"/>
              <a:cs typeface="+mn-cs"/>
            </a:endParaRPr>
          </a:p>
          <a:p>
            <a:pPr marL="228600" indent="-22860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30210169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a:t>
            </a:r>
          </a:p>
          <a:p>
            <a:pPr marL="228600" indent="-228600">
              <a:buNone/>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“What do you notice about this image?”</a:t>
            </a:r>
          </a:p>
          <a:p>
            <a:pPr marL="228600" indent="-228600">
              <a:buAutoNum type="alphaLcPeriod"/>
            </a:pP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“Where will temperatures tend to be warmer and cooler? Why?”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Participants should recognize that solar radiation is more concentrated or intense when it covers a smaller area and less concentrated or intense when it covers a larger area. So temperatures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are generally warmer near the equator because sunlight strikes the surface more directly (over a smaller area), and temperatures are generally cooler at latitudes north and south of the equator because sunlight strikes the surface at more of an angle (over a larger area).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915258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a:t>
            </a:r>
          </a:p>
          <a:p>
            <a:pPr marL="228600" indent="-228600">
              <a:buFont typeface="+mj-lt"/>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“Does this representation give you any new insights into temperature patterns around the world?”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Participants should observe that this diagram also shows incoming rays of sunlight striking Earth’s surface, but it also includes latitudes on the right. They should also notice that the equator tends to receive the most concentrated light.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like the first diagram, this representation doesn’t show Earth tilted on its axis relative to the Sun. With a 23.5-degree tilt, the amount of light striking Earth’s surface at different latitudes changes with the seasons. The Tropic of Cancer receives the most concentrated light during the summer in the Northern Hemisphere, while the Tropic of Capricorn receives the most concentrated light during the summer in the Southern Hemisphere. The tilt of Earth on its axis causes opposite seasons in the Northern and Southern Hemispheres. When the Northern Hemisphere is experiencing summer, the Southern Hemisphere is experiencing winter, and vice versa.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39167080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 min</a:t>
            </a:r>
          </a:p>
          <a:p>
            <a:pPr marL="228600" indent="-228600">
              <a:buFont typeface="+mj-lt"/>
              <a:buAutoNum type="alphaLcPeriod"/>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“Now that we understand the</a:t>
            </a:r>
            <a:r>
              <a:rPr lang="en-US" sz="1200" kern="1200" baseline="0" dirty="0">
                <a:solidFill>
                  <a:schemeClr val="tx1"/>
                </a:solidFill>
                <a:latin typeface="+mn-lt"/>
                <a:ea typeface="+mn-ea"/>
                <a:cs typeface="+mn-cs"/>
              </a:rPr>
              <a:t> relationship between global temperatures and the angle of sunlight striking Earth’s surface, let’s revisit our map of average annual temperatures around the world</a:t>
            </a:r>
            <a:r>
              <a:rPr lang="en-US" sz="1200" kern="1200" dirty="0">
                <a:solidFill>
                  <a:schemeClr val="tx1"/>
                </a:solidFill>
                <a:latin typeface="+mn-lt"/>
                <a:ea typeface="+mn-ea"/>
                <a:cs typeface="+mn-cs"/>
              </a:rPr>
              <a:t>. How does this new information help us explain the patterns we</a:t>
            </a:r>
            <a:r>
              <a:rPr lang="en-US" sz="1200" kern="1200" baseline="0" dirty="0">
                <a:solidFill>
                  <a:schemeClr val="tx1"/>
                </a:solidFill>
                <a:latin typeface="+mn-lt"/>
                <a:ea typeface="+mn-ea"/>
                <a:cs typeface="+mn-cs"/>
              </a:rPr>
              <a:t> observed </a:t>
            </a:r>
            <a:r>
              <a:rPr lang="en-US" sz="1200" kern="1200" dirty="0">
                <a:solidFill>
                  <a:schemeClr val="tx1"/>
                </a:solidFill>
                <a:latin typeface="+mn-lt"/>
                <a:ea typeface="+mn-ea"/>
                <a:cs typeface="+mn-cs"/>
              </a:rPr>
              <a:t>on the map?”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Have participants pair up again and explain</a:t>
            </a:r>
            <a:r>
              <a:rPr lang="en-US" sz="1200" kern="1200" baseline="0" dirty="0">
                <a:solidFill>
                  <a:schemeClr val="tx1"/>
                </a:solidFill>
                <a:latin typeface="+mn-lt"/>
                <a:ea typeface="+mn-ea"/>
                <a:cs typeface="+mn-cs"/>
              </a:rPr>
              <a:t> the temperature patterns on the map using ideas about the angle of sunlight striking Earth’s surface.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participants to share their explanations with the group. Elicit a variety of ideas and encourage participants to agree, disagree, ask questions, or add on. </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39071256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indent="0">
              <a:buNone/>
            </a:pPr>
            <a:r>
              <a:rPr lang="en-US" sz="1200" kern="1200" dirty="0">
                <a:solidFill>
                  <a:schemeClr val="tx1"/>
                </a:solidFill>
                <a:latin typeface="+mn-lt"/>
                <a:ea typeface="+mn-ea"/>
                <a:cs typeface="+mn-cs"/>
              </a:rPr>
              <a:t>a. Review the focus question on the slide. </a:t>
            </a:r>
          </a:p>
          <a:p>
            <a:pPr marL="0" lvl="1" indent="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t>
            </a:r>
            <a:r>
              <a:rPr lang="en-US" sz="1200" kern="1200" baseline="0" dirty="0">
                <a:solidFill>
                  <a:schemeClr val="tx1"/>
                </a:solidFill>
                <a:latin typeface="+mn-lt"/>
                <a:ea typeface="+mn-ea"/>
                <a:cs typeface="+mn-cs"/>
              </a:rPr>
              <a:t>answer the question in their science notebooks. </a:t>
            </a:r>
          </a:p>
          <a:p>
            <a:pPr marL="0" lvl="1" indent="0">
              <a:buNone/>
            </a:pPr>
            <a:endParaRPr lang="en-US" sz="1200" kern="1200" baseline="0" dirty="0">
              <a:solidFill>
                <a:schemeClr val="tx1"/>
              </a:solidFill>
              <a:latin typeface="+mn-lt"/>
              <a:ea typeface="+mn-ea"/>
              <a:cs typeface="+mn-cs"/>
            </a:endParaRPr>
          </a:p>
          <a:p>
            <a:pPr marL="0" lvl="1" indent="0">
              <a:buNone/>
            </a:pPr>
            <a:r>
              <a:rPr lang="en-US" sz="1200" kern="1200" baseline="0" dirty="0">
                <a:solidFill>
                  <a:schemeClr val="tx1"/>
                </a:solidFill>
                <a:latin typeface="+mn-lt"/>
                <a:ea typeface="+mn-ea"/>
                <a:cs typeface="+mn-cs"/>
              </a:rPr>
              <a:t>c. </a:t>
            </a:r>
            <a:r>
              <a:rPr lang="en-US" sz="1200" b="1" kern="1200" baseline="0" dirty="0">
                <a:solidFill>
                  <a:schemeClr val="tx1"/>
                </a:solidFill>
                <a:latin typeface="+mn-lt"/>
                <a:ea typeface="+mn-ea"/>
                <a:cs typeface="+mn-cs"/>
              </a:rPr>
              <a:t>Whole group: </a:t>
            </a:r>
            <a:r>
              <a:rPr lang="en-US" sz="1200" kern="1200" baseline="0" dirty="0">
                <a:solidFill>
                  <a:schemeClr val="tx1"/>
                </a:solidFill>
                <a:latin typeface="+mn-lt"/>
                <a:ea typeface="+mn-ea"/>
                <a:cs typeface="+mn-cs"/>
              </a:rPr>
              <a:t>Invite </a:t>
            </a:r>
            <a:r>
              <a:rPr lang="en-US" sz="1200" kern="1200" dirty="0">
                <a:solidFill>
                  <a:schemeClr val="tx1"/>
                </a:solidFill>
                <a:latin typeface="+mn-lt"/>
                <a:ea typeface="+mn-ea"/>
                <a:cs typeface="+mn-cs"/>
              </a:rPr>
              <a:t>a few participants to share their answers, using ideas and evidence from the investigation they just completed.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their answers, write down key ideas on chart paper.</a:t>
            </a:r>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Review the key science ideas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if they have any comments or questions.</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87</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dirty="0"/>
              <a:t>a. Read the focus question.</a:t>
            </a:r>
          </a:p>
          <a:p>
            <a:endParaRPr lang="en-US" dirty="0"/>
          </a:p>
          <a:p>
            <a:r>
              <a:rPr lang="en-US" dirty="0"/>
              <a:t>b. “This visual on this slide tells us a little about the first part of our focus question: What are the STeLLA lenses and teaching strategies? As you can see, there are eight specific science teaching strategies to support the Student Thinking Lens.”</a:t>
            </a:r>
          </a:p>
          <a:p>
            <a:endParaRPr lang="en-US" b="1" dirty="0"/>
          </a:p>
          <a:p>
            <a:r>
              <a:rPr lang="en-US" dirty="0"/>
              <a:t>c. </a:t>
            </a:r>
            <a:r>
              <a:rPr lang="en-US" b="1" dirty="0"/>
              <a:t>Acknowledge:</a:t>
            </a:r>
            <a:r>
              <a:rPr lang="en-US" dirty="0"/>
              <a:t> “I know you have existing frameworks (ideas and language) regarding teaching and learning, and I expect you’ll continuously draw from them during the Summer Institute.”</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40683117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88</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dirty="0"/>
              <a:t>a. “Today we’ll begin learning about three of the Student Thinking Lens teaching strategies.”</a:t>
            </a:r>
          </a:p>
          <a:p>
            <a:endParaRPr lang="en-US" dirty="0"/>
          </a:p>
          <a:p>
            <a:r>
              <a:rPr lang="en-US" dirty="0"/>
              <a:t>b. Read the strategies highlighted on the slide.</a:t>
            </a:r>
          </a:p>
          <a:p>
            <a:endParaRPr lang="en-US" dirty="0"/>
          </a:p>
          <a:p>
            <a:r>
              <a:rPr lang="en-US" dirty="0"/>
              <a:t>c. “These three types of questions will help reveal, support, and challenge student thinking.”</a:t>
            </a:r>
          </a:p>
          <a:p>
            <a:endParaRPr lang="en-US" b="1" dirty="0"/>
          </a:p>
          <a:p>
            <a:r>
              <a:rPr lang="en-US" dirty="0"/>
              <a:t>d. </a:t>
            </a:r>
            <a:r>
              <a:rPr lang="en-US" b="1" dirty="0"/>
              <a:t>Emphasize:</a:t>
            </a:r>
            <a:r>
              <a:rPr lang="en-US" dirty="0"/>
              <a:t> “Even though we’re studying the strategies this summer, you’ll better understand them as you start trying them out in your teaching next fall.” </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42119791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AEF86-D8BC-4E2D-B9D0-9267123E9848}" type="slidenum">
              <a:rPr lang="en-US"/>
              <a:pPr/>
              <a:t>89</a:t>
            </a:fld>
            <a:endParaRPr lang="en-US"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b="0" baseline="0" dirty="0"/>
              <a:t>20 min </a:t>
            </a:r>
          </a:p>
          <a:p>
            <a:endParaRPr lang="en-US" b="0" baseline="0" dirty="0"/>
          </a:p>
          <a:p>
            <a:r>
              <a:rPr lang="en-US" dirty="0"/>
              <a:t>a. Orient participants to the STeLLA strategies booklet. Forecast that you’ll come back to this resource repeatedly to ensure consistent use of ideas, meaning, and language that match the STeLLA conceptual framework.</a:t>
            </a:r>
          </a:p>
          <a:p>
            <a:endParaRPr lang="en-US" b="1" dirty="0"/>
          </a:p>
          <a:p>
            <a:r>
              <a:rPr lang="en-US" dirty="0"/>
              <a:t>b. </a:t>
            </a:r>
            <a:r>
              <a:rPr lang="en-US" b="1" dirty="0"/>
              <a:t>Individuals:</a:t>
            </a:r>
            <a:r>
              <a:rPr lang="en-US" dirty="0"/>
              <a:t> Have participants read about all three strategies and write on their blank STL Z-fold summary charts the purpose(s) and key features of each strategy. State that in the future, they’ll do this kind of reading and writing as homework. </a:t>
            </a:r>
          </a:p>
          <a:p>
            <a:endParaRPr lang="en-US" b="1" dirty="0"/>
          </a:p>
          <a:p>
            <a:r>
              <a:rPr lang="en-US" dirty="0"/>
              <a:t>c. </a:t>
            </a:r>
            <a:r>
              <a:rPr lang="en-US" b="1" dirty="0"/>
              <a:t>Pairs:</a:t>
            </a:r>
            <a:r>
              <a:rPr lang="en-US" dirty="0"/>
              <a:t> Have participants pair up and share their Z-fold summary charts. Encourage them to provide evidence from the readings to support their ideas and ask each other questions consistent with the norms for working together, such as “Where did you find that?” or “I interpreted that differently.”</a:t>
            </a:r>
            <a:endParaRPr lang="en-US" b="0" baseline="0" dirty="0"/>
          </a:p>
          <a:p>
            <a:endParaRPr lang="en-US" b="1" baseline="0" dirty="0"/>
          </a:p>
          <a:p>
            <a:endParaRPr lang="en-US" b="1" baseline="0"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86865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Many people are involved in organizing, planning, and leading this program, but the teacher-participants are the key to its success.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dirty="0"/>
          </a:p>
        </p:txBody>
      </p:sp>
    </p:spTree>
    <p:extLst>
      <p:ext uri="{BB962C8B-B14F-4D97-AF65-F5344CB8AC3E}">
        <p14:creationId xmlns:p14="http://schemas.microsoft.com/office/powerpoint/2010/main" val="3973800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3EA95-1BBC-4AC9-BA65-61A8641D3AFB}" type="slidenum">
              <a:rPr lang="en-US"/>
              <a:pPr/>
              <a:t>90</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5</a:t>
            </a:r>
            <a:r>
              <a:rPr lang="en-US" baseline="0" dirty="0"/>
              <a:t> min</a:t>
            </a:r>
          </a:p>
          <a:p>
            <a:endParaRPr lang="en-US" baseline="0" dirty="0"/>
          </a:p>
          <a:p>
            <a:r>
              <a:rPr lang="en-US" dirty="0"/>
              <a:t>a. As a group, discuss the purpose and key features of questions that elicit student ideas and predictions. Write these features on chart paper and hang the chart where it can be referenced later.</a:t>
            </a:r>
          </a:p>
          <a:p>
            <a:endParaRPr lang="en-US" dirty="0"/>
          </a:p>
          <a:p>
            <a:r>
              <a:rPr lang="en-US" dirty="0"/>
              <a:t>b. Sample chart:</a:t>
            </a:r>
          </a:p>
          <a:p>
            <a:endParaRPr lang="en-US" b="1" dirty="0"/>
          </a:p>
          <a:p>
            <a:r>
              <a:rPr lang="en-US" b="1" dirty="0"/>
              <a:t>Key Ideas about Elicit Questions</a:t>
            </a:r>
            <a:endParaRPr lang="en-US" dirty="0"/>
          </a:p>
          <a:p>
            <a:endParaRPr lang="en-US" b="1" dirty="0"/>
          </a:p>
          <a:p>
            <a:r>
              <a:rPr lang="en-US" b="1" dirty="0"/>
              <a:t>Purpose:</a:t>
            </a:r>
            <a:r>
              <a:rPr lang="en-US" dirty="0"/>
              <a:t> To reveal student’ ideas,  predictions, misconceptions, and experiences </a:t>
            </a:r>
            <a:r>
              <a:rPr lang="en-US" i="1" dirty="0"/>
              <a:t>before</a:t>
            </a:r>
            <a:r>
              <a:rPr lang="en-US" dirty="0"/>
              <a:t> they learn about the content.</a:t>
            </a:r>
          </a:p>
          <a:p>
            <a:endParaRPr lang="en-US" b="1" dirty="0"/>
          </a:p>
          <a:p>
            <a:r>
              <a:rPr lang="en-US" b="1" dirty="0"/>
              <a:t>Key features: </a:t>
            </a:r>
            <a:endParaRPr lang="en-US" dirty="0"/>
          </a:p>
          <a:p>
            <a:pPr marL="365739" indent="-182870">
              <a:buFont typeface="Arial" pitchFamily="34" charset="0"/>
              <a:buChar char="•"/>
            </a:pPr>
            <a:r>
              <a:rPr lang="en-US" dirty="0"/>
              <a:t>Asked anytime, but often at the beginning of a lesson </a:t>
            </a:r>
          </a:p>
          <a:p>
            <a:pPr marL="365739" indent="-182870">
              <a:buFont typeface="Arial" pitchFamily="34" charset="0"/>
              <a:buChar char="•"/>
            </a:pPr>
            <a:r>
              <a:rPr lang="en-US" dirty="0"/>
              <a:t>Phrased in everyday language that students can understand even before studying the related content </a:t>
            </a:r>
          </a:p>
          <a:p>
            <a:pPr marL="365739" indent="-182870">
              <a:buFont typeface="Arial" pitchFamily="34" charset="0"/>
              <a:buChar char="•"/>
            </a:pPr>
            <a:r>
              <a:rPr lang="en-US" dirty="0"/>
              <a:t>Addressed to multiple students (usually the whole class) </a:t>
            </a:r>
          </a:p>
          <a:p>
            <a:pPr marL="365739" indent="-182870">
              <a:buFont typeface="Arial" pitchFamily="34" charset="0"/>
              <a:buChar char="•"/>
            </a:pPr>
            <a:r>
              <a:rPr lang="en-US" dirty="0"/>
              <a:t>Reveals a variety of student ideas </a:t>
            </a:r>
          </a:p>
          <a:p>
            <a:pPr marL="365739" indent="-182870">
              <a:buFont typeface="Arial" pitchFamily="34" charset="0"/>
              <a:buChar char="•"/>
            </a:pPr>
            <a:r>
              <a:rPr lang="en-US" dirty="0"/>
              <a:t>Useful to teachers in adapting instruction </a:t>
            </a:r>
          </a:p>
          <a:p>
            <a:pPr marL="365739" indent="-182870">
              <a:buFont typeface="Arial" pitchFamily="34" charset="0"/>
              <a:buChar char="•"/>
            </a:pPr>
            <a:r>
              <a:rPr lang="en-US" dirty="0"/>
              <a:t>Useful to students so they see that others have different ideas </a:t>
            </a:r>
          </a:p>
          <a:p>
            <a:pPr marL="365739" indent="-182870">
              <a:buFont typeface="Arial" pitchFamily="34" charset="0"/>
              <a:buChar char="•"/>
            </a:pPr>
            <a:r>
              <a:rPr lang="en-US" dirty="0"/>
              <a:t>Can be a prediction </a:t>
            </a:r>
          </a:p>
          <a:p>
            <a:pPr marL="365739" indent="-182870">
              <a:buFont typeface="Arial" pitchFamily="34" charset="0"/>
              <a:buChar char="•"/>
            </a:pPr>
            <a:r>
              <a:rPr lang="en-US" dirty="0"/>
              <a:t>Can set up a discrepant event</a:t>
            </a:r>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17352971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a:t>
            </a:r>
          </a:p>
          <a:p>
            <a:endParaRPr lang="en-US" dirty="0"/>
          </a:p>
          <a:p>
            <a:r>
              <a:rPr lang="en-US" dirty="0"/>
              <a:t>a. </a:t>
            </a:r>
            <a:r>
              <a:rPr lang="en-US" b="1" dirty="0"/>
              <a:t>Small groups (5 min):</a:t>
            </a:r>
            <a:r>
              <a:rPr lang="en-US" dirty="0"/>
              <a:t> Split participants into two groups—one group for probe questions, and one group for challenge questions. Have each group create a chart of the purpose and key features of the assigned strategy </a:t>
            </a:r>
            <a:r>
              <a:rPr lang="en-US" i="1" dirty="0"/>
              <a:t>from the STeLLA strategies booklet</a:t>
            </a:r>
            <a:r>
              <a:rPr lang="en-US" dirty="0"/>
              <a:t> (not from experience).</a:t>
            </a:r>
          </a:p>
          <a:p>
            <a:endParaRPr lang="en-US" b="1" dirty="0"/>
          </a:p>
          <a:p>
            <a:r>
              <a:rPr lang="en-US" dirty="0"/>
              <a:t>b. </a:t>
            </a:r>
            <a:r>
              <a:rPr lang="en-US" b="1" dirty="0"/>
              <a:t>Whole group (8 min):</a:t>
            </a:r>
            <a:r>
              <a:rPr lang="en-US" dirty="0"/>
              <a:t> Share the charts with the entire group. Encourage participants to add to, delete from, and modify them as needed to ensure they’re accurate and match the language in the strategies booklet.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91</a:t>
            </a:fld>
            <a:endParaRPr lang="en-US" dirty="0"/>
          </a:p>
        </p:txBody>
      </p:sp>
    </p:spTree>
    <p:extLst>
      <p:ext uri="{BB962C8B-B14F-4D97-AF65-F5344CB8AC3E}">
        <p14:creationId xmlns:p14="http://schemas.microsoft.com/office/powerpoint/2010/main" val="41499982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Turn and Talk:</a:t>
            </a:r>
            <a:r>
              <a:rPr lang="en-US" dirty="0"/>
              <a:t> “Discuss this question with your elbow partner.”</a:t>
            </a:r>
          </a:p>
          <a:p>
            <a:endParaRPr lang="en-US" b="1" dirty="0"/>
          </a:p>
          <a:p>
            <a:r>
              <a:rPr lang="en-US" dirty="0"/>
              <a:t>b. </a:t>
            </a:r>
            <a:r>
              <a:rPr lang="en-US" b="1" dirty="0"/>
              <a:t>Whole-group share-out.</a:t>
            </a:r>
            <a:r>
              <a:rPr lang="en-US" dirty="0"/>
              <a:t> Have participants share their ideas with the group. </a:t>
            </a:r>
          </a:p>
          <a:p>
            <a:endParaRPr lang="en-US" b="1" dirty="0"/>
          </a:p>
          <a:p>
            <a:r>
              <a:rPr lang="en-US" b="1" dirty="0"/>
              <a:t>Key ideas about elicit questions versus probe questions: </a:t>
            </a:r>
            <a:endParaRPr lang="en-US" dirty="0"/>
          </a:p>
          <a:p>
            <a:pPr marL="365739" indent="-182870">
              <a:buFont typeface="Arial" pitchFamily="34" charset="0"/>
              <a:buChar char="•"/>
            </a:pPr>
            <a:r>
              <a:rPr lang="en-US" dirty="0"/>
              <a:t>Elicit questions are addressed to the whole class; probe questions are addressed to individual students.</a:t>
            </a:r>
          </a:p>
          <a:p>
            <a:pPr marL="365739" indent="-182870">
              <a:buFont typeface="Arial" pitchFamily="34" charset="0"/>
              <a:buChar char="•"/>
            </a:pPr>
            <a:r>
              <a:rPr lang="en-US" dirty="0"/>
              <a:t>Elicit questions are used before students have studied a concept; probe questions can be asked at any time.</a:t>
            </a:r>
          </a:p>
          <a:p>
            <a:pPr marL="365739" indent="-182870">
              <a:buFont typeface="Arial" pitchFamily="34" charset="0"/>
              <a:buChar char="•"/>
            </a:pPr>
            <a:r>
              <a:rPr lang="en-US" dirty="0"/>
              <a:t>Elicit questions start a discussion; probe questions follow up on something a student has already said.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92</a:t>
            </a:fld>
            <a:endParaRPr lang="en-US" dirty="0"/>
          </a:p>
        </p:txBody>
      </p:sp>
    </p:spTree>
    <p:extLst>
      <p:ext uri="{BB962C8B-B14F-4D97-AF65-F5344CB8AC3E}">
        <p14:creationId xmlns:p14="http://schemas.microsoft.com/office/powerpoint/2010/main" val="26697054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Turn and Talk:</a:t>
            </a:r>
            <a:r>
              <a:rPr lang="en-US" dirty="0"/>
              <a:t> “Discuss this question with your elbow partner.”</a:t>
            </a:r>
          </a:p>
          <a:p>
            <a:endParaRPr lang="en-US" b="1" dirty="0"/>
          </a:p>
          <a:p>
            <a:r>
              <a:rPr lang="en-US" dirty="0"/>
              <a:t>b. </a:t>
            </a:r>
            <a:r>
              <a:rPr lang="en-US" b="1" dirty="0"/>
              <a:t>Whole-group share-out. </a:t>
            </a:r>
            <a:r>
              <a:rPr lang="en-US" dirty="0"/>
              <a:t>Have participants share their ideas with the group. </a:t>
            </a:r>
          </a:p>
          <a:p>
            <a:endParaRPr lang="en-US" b="1" dirty="0"/>
          </a:p>
          <a:p>
            <a:r>
              <a:rPr lang="en-US" b="1" dirty="0"/>
              <a:t>Key ideas about elicit/probe questions versus challenge questions:</a:t>
            </a:r>
            <a:endParaRPr lang="en-US" dirty="0"/>
          </a:p>
          <a:p>
            <a:pPr marL="365739" indent="-182870">
              <a:buFont typeface="Arial" pitchFamily="34" charset="0"/>
              <a:buChar char="•"/>
            </a:pPr>
            <a:r>
              <a:rPr lang="en-US" dirty="0"/>
              <a:t>Elicit and probe questions focus on understanding students’ existing ideas rather than trying to change students’ thinking. </a:t>
            </a:r>
          </a:p>
          <a:p>
            <a:pPr marL="365739" indent="-182870">
              <a:buFont typeface="Arial" pitchFamily="34" charset="0"/>
              <a:buChar char="•"/>
            </a:pPr>
            <a:r>
              <a:rPr lang="en-US" dirty="0"/>
              <a:t>In contrast, challenge questions are designed to push students’ thinking toward more-scientific understandings and support them in changing their thinking.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93</a:t>
            </a:fld>
            <a:endParaRPr lang="en-US" dirty="0"/>
          </a:p>
        </p:txBody>
      </p:sp>
    </p:spTree>
    <p:extLst>
      <p:ext uri="{BB962C8B-B14F-4D97-AF65-F5344CB8AC3E}">
        <p14:creationId xmlns:p14="http://schemas.microsoft.com/office/powerpoint/2010/main" val="1053937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Foreshadow:</a:t>
            </a:r>
            <a:r>
              <a:rPr lang="en-US" dirty="0"/>
              <a:t> “In a moment, we’ll review the details of a homework assignment related to the lesson plans you’ll be teaching in the upcoming school year.”</a:t>
            </a:r>
          </a:p>
          <a:p>
            <a:endParaRPr lang="en-US" dirty="0"/>
          </a:p>
          <a:p>
            <a:r>
              <a:rPr lang="en-US" dirty="0"/>
              <a:t>b. “But before we look at the assignment, let’s review the organization and contents of the lesson plans binder.” </a:t>
            </a:r>
          </a:p>
          <a:p>
            <a:endParaRPr lang="en-US" dirty="0"/>
          </a:p>
          <a:p>
            <a:r>
              <a:rPr lang="en-US" dirty="0"/>
              <a:t>c. Use the slide to guide participants through the binder contents.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94</a:t>
            </a:fld>
            <a:endParaRPr lang="en-US" dirty="0"/>
          </a:p>
        </p:txBody>
      </p:sp>
    </p:spTree>
    <p:extLst>
      <p:ext uri="{BB962C8B-B14F-4D97-AF65-F5344CB8AC3E}">
        <p14:creationId xmlns:p14="http://schemas.microsoft.com/office/powerpoint/2010/main" val="31026402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Remind participants of the various activities they’ve been involved in today.  </a:t>
            </a:r>
          </a:p>
          <a:p>
            <a:endParaRPr lang="en-US" b="1" dirty="0"/>
          </a:p>
          <a:p>
            <a:r>
              <a:rPr lang="en-US" dirty="0"/>
              <a:t>b. </a:t>
            </a:r>
            <a:r>
              <a:rPr lang="en-US" b="1" dirty="0"/>
              <a:t>Foreshadow:</a:t>
            </a:r>
            <a:r>
              <a:rPr lang="en-US" dirty="0"/>
              <a:t> Let participants know that you’re going to ask them to reflect on what they’ve learned from these activities.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95</a:t>
            </a:fld>
            <a:endParaRPr lang="en-US" dirty="0"/>
          </a:p>
        </p:txBody>
      </p:sp>
    </p:spTree>
    <p:extLst>
      <p:ext uri="{BB962C8B-B14F-4D97-AF65-F5344CB8AC3E}">
        <p14:creationId xmlns:p14="http://schemas.microsoft.com/office/powerpoint/2010/main" val="18530155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b="1" dirty="0"/>
              <a:t>Note:</a:t>
            </a:r>
            <a:r>
              <a:rPr lang="en-US" dirty="0"/>
              <a:t> If time is running short, you may want to skip the Turn and Talk or the entire slide.</a:t>
            </a:r>
          </a:p>
          <a:p>
            <a:endParaRPr lang="en-US" b="1" dirty="0"/>
          </a:p>
          <a:p>
            <a:r>
              <a:rPr lang="en-US" dirty="0"/>
              <a:t>a. </a:t>
            </a:r>
            <a:r>
              <a:rPr lang="en-US" b="1" dirty="0"/>
              <a:t>Turn and Talk:</a:t>
            </a:r>
            <a:r>
              <a:rPr lang="en-US" dirty="0"/>
              <a:t> “Discuss these questions with an elbow partner.” </a:t>
            </a:r>
          </a:p>
          <a:p>
            <a:endParaRPr lang="en-US" b="1" dirty="0"/>
          </a:p>
          <a:p>
            <a:r>
              <a:rPr lang="en-US" dirty="0"/>
              <a:t>b. </a:t>
            </a:r>
            <a:r>
              <a:rPr lang="en-US" b="1" dirty="0"/>
              <a:t>Whole-group share-out:</a:t>
            </a:r>
            <a:r>
              <a:rPr lang="en-US" dirty="0"/>
              <a:t> Invite participants to share their ideas with the group.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96</a:t>
            </a:fld>
            <a:endParaRPr lang="en-US" dirty="0"/>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Header Placeholder 5"/>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8283326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5</a:t>
            </a:r>
            <a:r>
              <a:rPr lang="en-US" baseline="0" dirty="0"/>
              <a:t> min</a:t>
            </a:r>
          </a:p>
          <a:p>
            <a:endParaRPr lang="en-US" baseline="0" dirty="0"/>
          </a:p>
          <a:p>
            <a:pPr marL="0" indent="0">
              <a:buNone/>
            </a:pPr>
            <a:r>
              <a:rPr lang="en-US" dirty="0"/>
              <a:t>a. Assign each participant one of the lessons in the </a:t>
            </a:r>
            <a:r>
              <a:rPr lang="en-US" i="0" dirty="0"/>
              <a:t>Weather</a:t>
            </a:r>
            <a:r>
              <a:rPr lang="en-US" i="0" baseline="0" dirty="0"/>
              <a:t> and Seasons </a:t>
            </a:r>
            <a:r>
              <a:rPr lang="en-US" dirty="0"/>
              <a:t>lesson-plan sequence. That is, Teacher 1 will study lessons 0a, 0b, 0c, and 0d;  Teacher 2 will study lessons 1a,</a:t>
            </a:r>
            <a:r>
              <a:rPr lang="en-US" baseline="0" dirty="0"/>
              <a:t> </a:t>
            </a:r>
            <a:r>
              <a:rPr lang="en-US" dirty="0"/>
              <a:t>1b,</a:t>
            </a:r>
            <a:r>
              <a:rPr lang="en-US" baseline="0" dirty="0"/>
              <a:t> and 1c;</a:t>
            </a:r>
            <a:r>
              <a:rPr lang="en-US" dirty="0"/>
              <a:t> and so forth.</a:t>
            </a:r>
          </a:p>
          <a:p>
            <a:pPr marL="228600" indent="-228600">
              <a:buAutoNum type="alphaLcPeriod"/>
            </a:pPr>
            <a:endParaRPr lang="en-US" dirty="0"/>
          </a:p>
          <a:p>
            <a:pPr marL="0" indent="0">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first set of lessons in the Weather and Seasons lesson sequence are prelessons (0a–0d), since they occur in the fall when students collect the weather data they’ll analyze in lessons 1–5 in the spring. </a:t>
            </a:r>
            <a:endParaRPr lang="en-US" dirty="0"/>
          </a:p>
          <a:p>
            <a:endParaRPr lang="en-US" dirty="0"/>
          </a:p>
          <a:p>
            <a:r>
              <a:rPr lang="en-US" dirty="0"/>
              <a:t>b. If the study group is small, figure out who will be assigned an extra lesson (or when you, as the PD leader, will cover any extra lessons). </a:t>
            </a:r>
          </a:p>
          <a:p>
            <a:endParaRPr lang="en-US" dirty="0"/>
          </a:p>
          <a:p>
            <a:r>
              <a:rPr lang="en-US" dirty="0"/>
              <a:t>c. If the study group is large, assign lessons to more than one teacher later in the sequence. </a:t>
            </a:r>
          </a:p>
          <a:p>
            <a:endParaRPr lang="en-US" dirty="0"/>
          </a:p>
          <a:p>
            <a:r>
              <a:rPr lang="en-US" dirty="0"/>
              <a:t>d. Go over the homework sheet (handout 1.7) with participants. If time allows, have them read the assignment sheet before discussing. </a:t>
            </a:r>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33" indent="-307743" eaLnBrk="0" hangingPunct="0">
              <a:defRPr>
                <a:solidFill>
                  <a:schemeClr val="tx1"/>
                </a:solidFill>
                <a:latin typeface="Arial" charset="0"/>
              </a:defRPr>
            </a:lvl2pPr>
            <a:lvl3pPr marL="1230974" indent="-246194" eaLnBrk="0" hangingPunct="0">
              <a:defRPr>
                <a:solidFill>
                  <a:schemeClr val="tx1"/>
                </a:solidFill>
                <a:latin typeface="Arial" charset="0"/>
              </a:defRPr>
            </a:lvl3pPr>
            <a:lvl4pPr marL="1723362" indent="-246194" eaLnBrk="0" hangingPunct="0">
              <a:defRPr>
                <a:solidFill>
                  <a:schemeClr val="tx1"/>
                </a:solidFill>
                <a:latin typeface="Arial" charset="0"/>
              </a:defRPr>
            </a:lvl4pPr>
            <a:lvl5pPr marL="2215753" indent="-246194" eaLnBrk="0" hangingPunct="0">
              <a:defRPr>
                <a:solidFill>
                  <a:schemeClr val="tx1"/>
                </a:solidFill>
                <a:latin typeface="Arial" charset="0"/>
              </a:defRPr>
            </a:lvl5pPr>
            <a:lvl6pPr marL="2708142" indent="-246194" eaLnBrk="0" fontAlgn="base" hangingPunct="0">
              <a:spcBef>
                <a:spcPct val="0"/>
              </a:spcBef>
              <a:spcAft>
                <a:spcPct val="0"/>
              </a:spcAft>
              <a:defRPr>
                <a:solidFill>
                  <a:schemeClr val="tx1"/>
                </a:solidFill>
                <a:latin typeface="Arial" charset="0"/>
              </a:defRPr>
            </a:lvl6pPr>
            <a:lvl7pPr marL="3200532" indent="-246194" eaLnBrk="0" fontAlgn="base" hangingPunct="0">
              <a:spcBef>
                <a:spcPct val="0"/>
              </a:spcBef>
              <a:spcAft>
                <a:spcPct val="0"/>
              </a:spcAft>
              <a:defRPr>
                <a:solidFill>
                  <a:schemeClr val="tx1"/>
                </a:solidFill>
                <a:latin typeface="Arial" charset="0"/>
              </a:defRPr>
            </a:lvl7pPr>
            <a:lvl8pPr marL="3692922" indent="-246194" eaLnBrk="0" fontAlgn="base" hangingPunct="0">
              <a:spcBef>
                <a:spcPct val="0"/>
              </a:spcBef>
              <a:spcAft>
                <a:spcPct val="0"/>
              </a:spcAft>
              <a:defRPr>
                <a:solidFill>
                  <a:schemeClr val="tx1"/>
                </a:solidFill>
                <a:latin typeface="Arial" charset="0"/>
              </a:defRPr>
            </a:lvl8pPr>
            <a:lvl9pPr marL="4185311" indent="-246194"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97</a:t>
            </a:fld>
            <a:endParaRPr lang="en-US" dirty="0"/>
          </a:p>
        </p:txBody>
      </p:sp>
    </p:spTree>
    <p:extLst>
      <p:ext uri="{BB962C8B-B14F-4D97-AF65-F5344CB8AC3E}">
        <p14:creationId xmlns:p14="http://schemas.microsoft.com/office/powerpoint/2010/main" val="9929511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Review the questions on the Daily Reflections sheet (handout 1.8).</a:t>
            </a:r>
          </a:p>
          <a:p>
            <a:endParaRPr lang="en-US" dirty="0"/>
          </a:p>
          <a:p>
            <a:r>
              <a:rPr lang="en-US" dirty="0"/>
              <a:t>b. Ask participants to think about these questions and write down their reflections.  </a:t>
            </a:r>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98</a:t>
            </a:fld>
            <a:endParaRPr lang="en-US" dirty="0"/>
          </a:p>
        </p:txBody>
      </p:sp>
    </p:spTree>
    <p:extLst>
      <p:ext uri="{BB962C8B-B14F-4D97-AF65-F5344CB8AC3E}">
        <p14:creationId xmlns:p14="http://schemas.microsoft.com/office/powerpoint/2010/main" val="347458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71DDF-E16D-464C-AF6C-CE6F84864BA4}" type="datetimeFigureOut">
              <a:rPr lang="en-US" smtClean="0">
                <a:solidFill>
                  <a:prstClr val="black">
                    <a:tint val="75000"/>
                  </a:prstClr>
                </a:solidFill>
              </a:rPr>
              <a:pPr/>
              <a:t>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5B5FD2-35A6-864B-B720-0A0119D24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95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5E71DDF-E16D-464C-AF6C-CE6F84864BA4}" type="datetimeFigureOut">
              <a:rPr lang="en-US" smtClean="0">
                <a:solidFill>
                  <a:prstClr val="black">
                    <a:tint val="75000"/>
                  </a:prstClr>
                </a:solidFill>
              </a:rPr>
              <a:pPr defTabSz="457200"/>
              <a:t>2/5/2020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B5B5FD2-35A6-864B-B720-0A0119D24DC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855112625"/>
      </p:ext>
    </p:extLst>
  </p:cSld>
  <p:clrMap bg1="lt1" tx1="dk1" bg2="lt2" tx2="dk2" accent1="accent1" accent2="accent2" accent3="accent3" accent4="accent4" accent5="accent5" accent6="accent6" hlink="hlink" folHlink="folHlink"/>
  <p:sldLayoutIdLst>
    <p:sldLayoutId id="214748383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1\1.1_c1_us_timmss_science_lesson3_1.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embed/7o4_PgJzreQ" TargetMode="External"/><Relationship Id="rId4" Type="http://schemas.openxmlformats.org/officeDocument/2006/relationships/hyperlink" Target="https://www.youtube.com/embed/9lpmpmC0fq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er.org/series/minds-of-our-own/2-lessons-from-thin-air/?jwsource=c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gi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youtube.com/watch?v=zz_CRzcIT-Q" TargetMode="External"/><Relationship Id="rId3" Type="http://schemas.openxmlformats.org/officeDocument/2006/relationships/hyperlink" Target="https://www.youtube.com/watch?v=Y4EK2r9JJ1k" TargetMode="External"/><Relationship Id="rId7" Type="http://schemas.openxmlformats.org/officeDocument/2006/relationships/hyperlink" Target="https://www.youtube.com/watch?v=fuT8Appwak8"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youtube.com/watch?v=yCsMmajLYG4" TargetMode="External"/><Relationship Id="rId5" Type="http://schemas.openxmlformats.org/officeDocument/2006/relationships/hyperlink" Target="https://www.youtube.com/watch?v=z_pTv-qvRI0" TargetMode="External"/><Relationship Id="rId4" Type="http://schemas.openxmlformats.org/officeDocument/2006/relationships/hyperlink" Target="https://www.youtube.com/watch?v=zsdQE275PvA" TargetMode="External"/><Relationship Id="rId9" Type="http://schemas.openxmlformats.org/officeDocument/2006/relationships/hyperlink" Target="https://www.youtube.com/watch?v=cBdxDFpDp_k"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jrGgX6qvIW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zsdQE275Pv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youtube.com/watch?v=z_pTv-qvRI0"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youtube.com/watch?v=yCsMmajLYG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youtube.com/watch?v=iSb0DUn79dY"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zz_CRzcIT-Q"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www.youtube.com/watch?v=cBdxDFpDp_k"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76.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8.xml"/><Relationship Id="rId1" Type="http://schemas.openxmlformats.org/officeDocument/2006/relationships/slideLayout" Target="../slideLayouts/slideLayout12.xml"/><Relationship Id="rId5" Type="http://schemas.openxmlformats.org/officeDocument/2006/relationships/image" Target="../media/image71.jpeg"/><Relationship Id="rId4" Type="http://schemas.openxmlformats.org/officeDocument/2006/relationships/image" Target="../media/image70.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a:solidFill>
                  <a:srgbClr val="002060"/>
                </a:solidFill>
                <a:latin typeface="Lucida Sans Unicode" pitchFamily="34" charset="0"/>
              </a:rPr>
              <a:t>RESPeCT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667000" cy="523220"/>
          </a:xfrm>
          <a:prstGeom prst="rect">
            <a:avLst/>
          </a:prstGeom>
          <a:noFill/>
        </p:spPr>
        <p:txBody>
          <a:bodyPr wrap="square" rtlCol="0">
            <a:spAutoFit/>
          </a:bodyPr>
          <a:lstStyle/>
          <a:p>
            <a:r>
              <a:rPr lang="en-US" sz="2800" dirty="0">
                <a:solidFill>
                  <a:srgbClr val="1F497D"/>
                </a:solidFill>
                <a:latin typeface="Lucida Sans Unicode" pitchFamily="34" charset="0"/>
              </a:rPr>
              <a:t>Day 1</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dirty="0"/>
              <a:t>Summer Institute Schedule</a:t>
            </a:r>
            <a:endParaRPr lang="en-US" dirty="0"/>
          </a:p>
        </p:txBody>
      </p:sp>
      <p:sp>
        <p:nvSpPr>
          <p:cNvPr id="39939" name="Content Placeholder 2"/>
          <p:cNvSpPr>
            <a:spLocks noGrp="1"/>
          </p:cNvSpPr>
          <p:nvPr>
            <p:ph idx="1"/>
          </p:nvPr>
        </p:nvSpPr>
        <p:spPr/>
        <p:txBody>
          <a:bodyPr/>
          <a:lstStyle/>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algn="ctr" eaLnBrk="1" hangingPunct="1">
              <a:buFont typeface="Arial" charset="0"/>
              <a:buNone/>
            </a:pPr>
            <a:endParaRPr lang="en-US" altLang="en-US" sz="3600" b="1" dirty="0"/>
          </a:p>
          <a:p>
            <a:pPr marL="0" indent="0" algn="ctr" eaLnBrk="1" hangingPunct="1">
              <a:buFont typeface="Arial" charset="0"/>
              <a:buNone/>
            </a:pPr>
            <a:endParaRPr lang="en-US" altLang="en-US" sz="3600" b="1" dirty="0"/>
          </a:p>
        </p:txBody>
      </p:sp>
      <p:pic>
        <p:nvPicPr>
          <p:cNvPr id="39940" name="Picture 6" descr="C:\Users\kroth\AppData\Local\Microsoft\Windows\Temporary Internet Files\Content.IE5\Q3T7M948\MC900198862[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71800" y="2121593"/>
            <a:ext cx="3335755" cy="3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4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229600" cy="838200"/>
          </a:xfrm>
        </p:spPr>
        <p:txBody>
          <a:bodyPr>
            <a:normAutofit fontScale="90000"/>
          </a:bodyPr>
          <a:lstStyle/>
          <a:p>
            <a:pPr eaLnBrk="1" fontAlgn="auto" hangingPunct="1">
              <a:spcAft>
                <a:spcPts val="0"/>
              </a:spcAft>
              <a:defRPr/>
            </a:pPr>
            <a:r>
              <a:rPr lang="en-US" altLang="en-US" dirty="0"/>
              <a:t>Summer Institute: A Typical Daily Schedule </a:t>
            </a:r>
          </a:p>
        </p:txBody>
      </p:sp>
      <p:sp>
        <p:nvSpPr>
          <p:cNvPr id="43011" name="Rectangle 3"/>
          <p:cNvSpPr>
            <a:spLocks noGrp="1" noChangeArrowheads="1"/>
          </p:cNvSpPr>
          <p:nvPr>
            <p:ph idx="1"/>
          </p:nvPr>
        </p:nvSpPr>
        <p:spPr>
          <a:xfrm>
            <a:off x="609600" y="1295400"/>
            <a:ext cx="8382000" cy="5257800"/>
          </a:xfrm>
        </p:spPr>
        <p:txBody>
          <a:bodyPr/>
          <a:lstStyle/>
          <a:p>
            <a:pPr marL="0" indent="0" eaLnBrk="1" hangingPunct="1">
              <a:spcBef>
                <a:spcPts val="600"/>
              </a:spcBef>
              <a:buFontTx/>
              <a:buNone/>
            </a:pPr>
            <a:r>
              <a:rPr lang="en-US" altLang="en-US" sz="2800" dirty="0">
                <a:solidFill>
                  <a:srgbClr val="292934"/>
                </a:solidFill>
              </a:rPr>
              <a:t>8:00		Getting started</a:t>
            </a:r>
          </a:p>
          <a:p>
            <a:pPr marL="0" indent="0" eaLnBrk="1" hangingPunct="1">
              <a:spcBef>
                <a:spcPts val="600"/>
              </a:spcBef>
              <a:buFontTx/>
              <a:buNone/>
            </a:pPr>
            <a:r>
              <a:rPr lang="en-US" altLang="en-US" sz="2800" dirty="0">
                <a:solidFill>
                  <a:srgbClr val="292934"/>
                </a:solidFill>
              </a:rPr>
              <a:t>8:30		Video-based lesson analysis</a:t>
            </a:r>
          </a:p>
          <a:p>
            <a:pPr marL="0" indent="0" eaLnBrk="1" hangingPunct="1">
              <a:spcBef>
                <a:spcPts val="600"/>
              </a:spcBef>
              <a:buFontTx/>
              <a:buNone/>
            </a:pPr>
            <a:r>
              <a:rPr lang="en-US" altLang="en-US" sz="2800" dirty="0">
                <a:solidFill>
                  <a:srgbClr val="292934"/>
                </a:solidFill>
              </a:rPr>
              <a:t>10:00		BREAK</a:t>
            </a:r>
          </a:p>
          <a:p>
            <a:pPr marL="0" indent="0" eaLnBrk="1" hangingPunct="1">
              <a:spcBef>
                <a:spcPts val="600"/>
              </a:spcBef>
              <a:buFontTx/>
              <a:buNone/>
            </a:pPr>
            <a:r>
              <a:rPr lang="en-US" altLang="en-US" sz="2800" dirty="0">
                <a:solidFill>
                  <a:srgbClr val="292934"/>
                </a:solidFill>
              </a:rPr>
              <a:t>10:10		Lesson analysis continued</a:t>
            </a:r>
          </a:p>
          <a:p>
            <a:pPr marL="0" indent="0" eaLnBrk="1" hangingPunct="1">
              <a:spcBef>
                <a:spcPts val="600"/>
              </a:spcBef>
              <a:buFontTx/>
              <a:buNone/>
            </a:pPr>
            <a:r>
              <a:rPr lang="en-US" altLang="en-US" sz="2800" dirty="0">
                <a:solidFill>
                  <a:srgbClr val="292934"/>
                </a:solidFill>
              </a:rPr>
              <a:t>12:00		LUNCH</a:t>
            </a:r>
          </a:p>
          <a:p>
            <a:pPr marL="0" indent="0" eaLnBrk="1" hangingPunct="1">
              <a:spcBef>
                <a:spcPts val="600"/>
              </a:spcBef>
              <a:buFontTx/>
              <a:buNone/>
            </a:pPr>
            <a:r>
              <a:rPr lang="en-US" altLang="en-US" sz="2800" dirty="0">
                <a:solidFill>
                  <a:srgbClr val="292934"/>
                </a:solidFill>
              </a:rPr>
              <a:t>12:45		Content deepening </a:t>
            </a:r>
          </a:p>
          <a:p>
            <a:pPr marL="0" indent="0" eaLnBrk="1" hangingPunct="1">
              <a:spcBef>
                <a:spcPts val="600"/>
              </a:spcBef>
              <a:buFontTx/>
              <a:buNone/>
            </a:pPr>
            <a:r>
              <a:rPr lang="en-US" altLang="en-US" sz="2800" dirty="0">
                <a:solidFill>
                  <a:srgbClr val="292934"/>
                </a:solidFill>
              </a:rPr>
              <a:t>2:00		BREAK</a:t>
            </a:r>
          </a:p>
          <a:p>
            <a:pPr marL="0" indent="0" eaLnBrk="1" hangingPunct="1">
              <a:spcBef>
                <a:spcPts val="600"/>
              </a:spcBef>
              <a:buFontTx/>
              <a:buNone/>
            </a:pPr>
            <a:r>
              <a:rPr lang="en-US" altLang="en-US" sz="2800" dirty="0">
                <a:solidFill>
                  <a:srgbClr val="292934"/>
                </a:solidFill>
              </a:rPr>
              <a:t>2:10		Content deepening continued</a:t>
            </a:r>
          </a:p>
          <a:p>
            <a:pPr marL="0" indent="0" eaLnBrk="1" hangingPunct="1">
              <a:spcBef>
                <a:spcPts val="600"/>
              </a:spcBef>
              <a:buFontTx/>
              <a:buNone/>
            </a:pPr>
            <a:r>
              <a:rPr lang="en-US" altLang="en-US" sz="2800" dirty="0">
                <a:solidFill>
                  <a:srgbClr val="292934"/>
                </a:solidFill>
              </a:rPr>
              <a:t>3:00		Wrap-up: homework, summary, reflections</a:t>
            </a:r>
          </a:p>
          <a:p>
            <a:pPr marL="0" indent="0" eaLnBrk="1" hangingPunct="1">
              <a:spcBef>
                <a:spcPts val="600"/>
              </a:spcBef>
              <a:buFontTx/>
              <a:buNone/>
            </a:pPr>
            <a:r>
              <a:rPr lang="en-US" altLang="en-US" sz="2800" dirty="0">
                <a:solidFill>
                  <a:srgbClr val="292934"/>
                </a:solidFill>
              </a:rPr>
              <a:t>3:30		Adjourn</a:t>
            </a:r>
          </a:p>
          <a:p>
            <a:pPr marL="0" indent="0" eaLnBrk="1" hangingPunct="1">
              <a:buFontTx/>
              <a:buNone/>
            </a:pPr>
            <a:endParaRPr lang="en-US" altLang="en-US" sz="3000" dirty="0"/>
          </a:p>
        </p:txBody>
      </p:sp>
    </p:spTree>
    <p:extLst>
      <p:ext uri="{BB962C8B-B14F-4D97-AF65-F5344CB8AC3E}">
        <p14:creationId xmlns:p14="http://schemas.microsoft.com/office/powerpoint/2010/main" val="1627118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990600"/>
          </a:xfrm>
        </p:spPr>
        <p:txBody>
          <a:bodyPr/>
          <a:lstStyle/>
          <a:p>
            <a:pPr eaLnBrk="1" fontAlgn="auto" hangingPunct="1">
              <a:spcAft>
                <a:spcPts val="0"/>
              </a:spcAft>
              <a:defRPr/>
            </a:pPr>
            <a:r>
              <a:rPr lang="en-US" dirty="0"/>
              <a:t>Summer Institute at a Glance</a:t>
            </a:r>
          </a:p>
        </p:txBody>
      </p:sp>
      <p:sp>
        <p:nvSpPr>
          <p:cNvPr id="3" name="Content Placeholder 2"/>
          <p:cNvSpPr>
            <a:spLocks noGrp="1"/>
          </p:cNvSpPr>
          <p:nvPr>
            <p:ph idx="1"/>
          </p:nvPr>
        </p:nvSpPr>
        <p:spPr>
          <a:xfrm>
            <a:off x="533400" y="1066800"/>
            <a:ext cx="8458200" cy="5638800"/>
          </a:xfrm>
        </p:spPr>
        <p:txBody>
          <a:bodyPr rtlCol="0">
            <a:normAutofit/>
          </a:bodyPr>
          <a:lstStyle/>
          <a:p>
            <a:pPr marL="0" indent="0" eaLnBrk="1" fontAlgn="auto" hangingPunct="1">
              <a:spcAft>
                <a:spcPts val="0"/>
              </a:spcAft>
              <a:buFont typeface="Arial" pitchFamily="34" charset="0"/>
              <a:buNone/>
              <a:defRPr/>
            </a:pPr>
            <a:r>
              <a:rPr lang="en-US" sz="2600" b="1" dirty="0"/>
              <a:t>Week 1: Content Area 1 (Weather and Seasons)</a:t>
            </a:r>
          </a:p>
          <a:p>
            <a:pPr marL="731520" lvl="1" indent="-365760" eaLnBrk="1" fontAlgn="auto" hangingPunct="1">
              <a:spcBef>
                <a:spcPts val="600"/>
              </a:spcBef>
              <a:spcAft>
                <a:spcPts val="0"/>
              </a:spcAft>
              <a:defRPr/>
            </a:pPr>
            <a:r>
              <a:rPr lang="en-US" sz="2600" dirty="0"/>
              <a:t>Student Thinking Lens—strategies to make student thinking visible </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1</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second semester </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1</a:t>
            </a:r>
          </a:p>
          <a:p>
            <a:pPr marL="0" lvl="0" indent="0" eaLnBrk="1" fontAlgn="auto" hangingPunct="1">
              <a:spcBef>
                <a:spcPts val="800"/>
              </a:spcBef>
              <a:spcAft>
                <a:spcPts val="0"/>
              </a:spcAft>
              <a:buClr>
                <a:srgbClr val="93A299"/>
              </a:buClr>
              <a:buNone/>
              <a:defRPr/>
            </a:pPr>
            <a:r>
              <a:rPr lang="en-US" sz="2600" b="1" dirty="0">
                <a:solidFill>
                  <a:srgbClr val="292934"/>
                </a:solidFill>
              </a:rPr>
              <a:t>Week 2: Content Area 2 (Plants and Animals)</a:t>
            </a:r>
          </a:p>
          <a:p>
            <a:pPr marL="731520" lvl="1" indent="-365760" eaLnBrk="1" fontAlgn="auto" hangingPunct="1">
              <a:spcBef>
                <a:spcPts val="600"/>
              </a:spcBef>
              <a:spcAft>
                <a:spcPts val="0"/>
              </a:spcAft>
              <a:buFont typeface="Arial" pitchFamily="34" charset="0"/>
              <a:buChar char="•"/>
              <a:defRPr/>
            </a:pPr>
            <a:r>
              <a:rPr lang="en-US" sz="2600" dirty="0"/>
              <a:t>Science Content Storyline Lens—strategies to create coherence</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2</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in the fall</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2 </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6206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077200" cy="990600"/>
          </a:xfrm>
        </p:spPr>
        <p:txBody>
          <a:bodyPr/>
          <a:lstStyle/>
          <a:p>
            <a:pPr eaLnBrk="1" fontAlgn="auto" hangingPunct="1">
              <a:spcAft>
                <a:spcPts val="0"/>
              </a:spcAft>
              <a:defRPr/>
            </a:pPr>
            <a:r>
              <a:rPr lang="en-US" altLang="en-US" dirty="0"/>
              <a:t>School-Year Schedule</a:t>
            </a:r>
          </a:p>
        </p:txBody>
      </p:sp>
      <p:sp>
        <p:nvSpPr>
          <p:cNvPr id="66563" name="Rectangle 3"/>
          <p:cNvSpPr>
            <a:spLocks noGrp="1" noChangeArrowheads="1"/>
          </p:cNvSpPr>
          <p:nvPr>
            <p:ph idx="1"/>
          </p:nvPr>
        </p:nvSpPr>
        <p:spPr>
          <a:xfrm>
            <a:off x="609600" y="1371600"/>
            <a:ext cx="8153400" cy="5181600"/>
          </a:xfrm>
        </p:spPr>
        <p:txBody>
          <a:bodyPr rtlCol="0">
            <a:normAutofit fontScale="85000" lnSpcReduction="10000"/>
          </a:bodyPr>
          <a:lstStyle/>
          <a:p>
            <a:pPr marL="0" indent="0" eaLnBrk="1" fontAlgn="auto" hangingPunct="1">
              <a:spcAft>
                <a:spcPts val="0"/>
              </a:spcAft>
              <a:buFontTx/>
              <a:buNone/>
              <a:defRPr/>
            </a:pPr>
            <a:r>
              <a:rPr lang="en-US" sz="3200" b="1" dirty="0"/>
              <a:t>Fall </a:t>
            </a:r>
            <a:r>
              <a:rPr lang="en-US" sz="3200" dirty="0">
                <a:solidFill>
                  <a:srgbClr val="0070C0"/>
                </a:solidFill>
              </a:rPr>
              <a:t>[Insert year here] </a:t>
            </a:r>
            <a:r>
              <a:rPr lang="en-US" sz="3200" b="1" dirty="0"/>
              <a:t> </a:t>
            </a:r>
          </a:p>
          <a:p>
            <a:pPr marL="731520" indent="-365760" eaLnBrk="1" fontAlgn="auto" hangingPunct="1">
              <a:lnSpc>
                <a:spcPct val="110000"/>
              </a:lnSpc>
              <a:spcBef>
                <a:spcPts val="600"/>
              </a:spcBef>
              <a:spcAft>
                <a:spcPts val="0"/>
              </a:spcAft>
              <a:buFont typeface="Arial" pitchFamily="34" charset="0"/>
              <a:buChar char="•"/>
              <a:defRPr/>
            </a:pPr>
            <a:r>
              <a:rPr lang="en-US" sz="3200" dirty="0"/>
              <a:t>Teach the first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731520" indent="-365760" eaLnBrk="1" fontAlgn="auto" hangingPunct="1">
              <a:lnSpc>
                <a:spcPct val="110000"/>
              </a:lnSpc>
              <a:spcBef>
                <a:spcPts val="600"/>
              </a:spcBef>
              <a:spcAft>
                <a:spcPts val="0"/>
              </a:spcAft>
              <a:buFont typeface="Arial" pitchFamily="34" charset="0"/>
              <a:buChar char="•"/>
              <a:defRPr/>
            </a:pPr>
            <a:r>
              <a:rPr lang="en-US" sz="3200" dirty="0"/>
              <a:t>Meet an additional time to review the second lesson-set plans (2 hours). </a:t>
            </a:r>
          </a:p>
          <a:p>
            <a:pPr marL="0" indent="0" eaLnBrk="1" fontAlgn="auto" hangingPunct="1">
              <a:spcBef>
                <a:spcPts val="1800"/>
              </a:spcBef>
              <a:spcAft>
                <a:spcPts val="0"/>
              </a:spcAft>
              <a:buFont typeface="Arial" pitchFamily="34" charset="0"/>
              <a:buNone/>
              <a:defRPr/>
            </a:pPr>
            <a:r>
              <a:rPr lang="en-US" sz="3200" b="1" dirty="0"/>
              <a:t>Winter/Spring </a:t>
            </a:r>
            <a:r>
              <a:rPr lang="en-US" sz="3200" dirty="0">
                <a:solidFill>
                  <a:srgbClr val="0070C0"/>
                </a:solidFill>
              </a:rPr>
              <a:t>[Insert year here] </a:t>
            </a:r>
            <a:endParaRPr lang="en-US" sz="3200" b="1" dirty="0"/>
          </a:p>
          <a:p>
            <a:pPr marL="731520" indent="-365760" eaLnBrk="1" fontAlgn="auto" hangingPunct="1">
              <a:lnSpc>
                <a:spcPct val="110000"/>
              </a:lnSpc>
              <a:spcBef>
                <a:spcPts val="600"/>
              </a:spcBef>
              <a:spcAft>
                <a:spcPts val="0"/>
              </a:spcAft>
              <a:buFont typeface="Arial" pitchFamily="34" charset="0"/>
              <a:buChar char="•"/>
              <a:defRPr/>
            </a:pPr>
            <a:r>
              <a:rPr lang="en-US" sz="3200" dirty="0"/>
              <a:t>Teach the second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0" indent="0" eaLnBrk="1" fontAlgn="auto" hangingPunct="1">
              <a:spcBef>
                <a:spcPts val="1800"/>
              </a:spcBef>
              <a:spcAft>
                <a:spcPts val="0"/>
              </a:spcAft>
              <a:buFont typeface="Arial" pitchFamily="34" charset="0"/>
              <a:buNone/>
              <a:defRPr/>
            </a:pPr>
            <a:r>
              <a:rPr lang="en-US" sz="3200" b="1" dirty="0"/>
              <a:t>Note: </a:t>
            </a:r>
            <a:r>
              <a:rPr lang="en-US" sz="3200" dirty="0"/>
              <a:t>The study group will determine meeting dates and times.</a:t>
            </a:r>
          </a:p>
        </p:txBody>
      </p:sp>
    </p:spTree>
    <p:extLst>
      <p:ext uri="{BB962C8B-B14F-4D97-AF65-F5344CB8AC3E}">
        <p14:creationId xmlns:p14="http://schemas.microsoft.com/office/powerpoint/2010/main" val="286596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533400"/>
            <a:ext cx="8077200" cy="990600"/>
          </a:xfrm>
        </p:spPr>
        <p:txBody>
          <a:bodyPr>
            <a:normAutofit/>
          </a:bodyPr>
          <a:lstStyle/>
          <a:p>
            <a:pPr eaLnBrk="1" fontAlgn="auto" hangingPunct="1">
              <a:spcAft>
                <a:spcPts val="0"/>
              </a:spcAft>
              <a:defRPr/>
            </a:pPr>
            <a:r>
              <a:rPr lang="en-US" altLang="en-US" dirty="0"/>
              <a:t>Your RESPeCT PD Program Materials</a:t>
            </a:r>
          </a:p>
        </p:txBody>
      </p:sp>
      <p:sp>
        <p:nvSpPr>
          <p:cNvPr id="47107" name="Content Placeholder 2"/>
          <p:cNvSpPr>
            <a:spLocks noGrp="1"/>
          </p:cNvSpPr>
          <p:nvPr>
            <p:ph idx="1"/>
          </p:nvPr>
        </p:nvSpPr>
        <p:spPr>
          <a:xfrm>
            <a:off x="685800" y="1600200"/>
            <a:ext cx="8001000" cy="4876800"/>
          </a:xfrm>
        </p:spPr>
        <p:txBody>
          <a:bodyPr/>
          <a:lstStyle/>
          <a:p>
            <a:pPr marL="365760" indent="-365760" eaLnBrk="1" hangingPunct="1">
              <a:spcBef>
                <a:spcPts val="600"/>
              </a:spcBef>
            </a:pPr>
            <a:r>
              <a:rPr lang="en-US" altLang="en-US" sz="3200" dirty="0"/>
              <a:t>Your science notebook</a:t>
            </a:r>
          </a:p>
          <a:p>
            <a:pPr marL="365760" lvl="0" indent="-365760" eaLnBrk="1" hangingPunct="1">
              <a:spcBef>
                <a:spcPts val="600"/>
              </a:spcBef>
              <a:buClr>
                <a:srgbClr val="93A299"/>
              </a:buClr>
            </a:pPr>
            <a:r>
              <a:rPr lang="en-US" altLang="en-US" sz="3200" dirty="0">
                <a:solidFill>
                  <a:srgbClr val="292934"/>
                </a:solidFill>
              </a:rPr>
              <a:t>STeLLA strategies booklet</a:t>
            </a:r>
          </a:p>
          <a:p>
            <a:pPr marL="365760" indent="-365760" eaLnBrk="1" hangingPunct="1">
              <a:spcBef>
                <a:spcPts val="600"/>
              </a:spcBef>
            </a:pPr>
            <a:r>
              <a:rPr lang="en-US" altLang="en-US" sz="3200" dirty="0"/>
              <a:t>RESPeCT PD program binder</a:t>
            </a:r>
          </a:p>
          <a:p>
            <a:pPr marL="365760" indent="-365760" eaLnBrk="1" hangingPunct="1">
              <a:spcBef>
                <a:spcPts val="600"/>
              </a:spcBef>
            </a:pPr>
            <a:r>
              <a:rPr lang="en-US" altLang="en-US" sz="3200" dirty="0"/>
              <a:t>RESPeCT lesson plans binder</a:t>
            </a:r>
          </a:p>
          <a:p>
            <a:pPr marL="365760" indent="-365760" eaLnBrk="1" hangingPunct="1">
              <a:spcBef>
                <a:spcPts val="600"/>
              </a:spcBef>
            </a:pPr>
            <a:r>
              <a:rPr lang="en-US" altLang="en-US" sz="3200" dirty="0"/>
              <a:t>Materials kit (1 per topic)</a:t>
            </a:r>
          </a:p>
        </p:txBody>
      </p:sp>
    </p:spTree>
    <p:extLst>
      <p:ext uri="{BB962C8B-B14F-4D97-AF65-F5344CB8AC3E}">
        <p14:creationId xmlns:p14="http://schemas.microsoft.com/office/powerpoint/2010/main" val="83536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Transition to Grade-Level Study Groups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Any questions before we break up into our grade-level study groups?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Notebook Setup</a:t>
            </a:r>
          </a:p>
        </p:txBody>
      </p:sp>
      <p:sp>
        <p:nvSpPr>
          <p:cNvPr id="3" name="Content Placeholder 2"/>
          <p:cNvSpPr>
            <a:spLocks noGrp="1"/>
          </p:cNvSpPr>
          <p:nvPr>
            <p:ph idx="1"/>
          </p:nvPr>
        </p:nvSpPr>
        <p:spPr>
          <a:xfrm>
            <a:off x="533400" y="1295400"/>
            <a:ext cx="8458200" cy="5257800"/>
          </a:xfrm>
        </p:spPr>
        <p:txBody>
          <a:bodyPr/>
          <a:lstStyle/>
          <a:p>
            <a:pPr marL="365760" indent="-365760">
              <a:spcBef>
                <a:spcPts val="600"/>
              </a:spcBef>
            </a:pPr>
            <a:r>
              <a:rPr lang="en-US" sz="2600" dirty="0"/>
              <a:t>Write your name on the front cover of the notebook.</a:t>
            </a:r>
          </a:p>
          <a:p>
            <a:pPr marL="365760" indent="-365760">
              <a:spcBef>
                <a:spcPts val="600"/>
              </a:spcBef>
            </a:pPr>
            <a:r>
              <a:rPr lang="en-US" sz="2600" dirty="0"/>
              <a:t>Leave two or three pages for the table of contents. (You’ll add to the TOC each day throughout the program.)</a:t>
            </a:r>
          </a:p>
          <a:p>
            <a:pPr marL="365760" indent="-365760">
              <a:spcBef>
                <a:spcPts val="600"/>
              </a:spcBef>
            </a:pPr>
            <a:r>
              <a:rPr lang="en-US" sz="2600" dirty="0"/>
              <a:t>Number your pages. (Front and back pages should be numbered separately.)</a:t>
            </a:r>
          </a:p>
          <a:p>
            <a:pPr marL="365760" indent="-365760">
              <a:spcBef>
                <a:spcPts val="600"/>
              </a:spcBef>
            </a:pPr>
            <a:r>
              <a:rPr lang="en-US" sz="2600" dirty="0"/>
              <a:t>Use sticky tabs to divide your notebook into two main sections: Lesson Analysis and Content Deepening. (Each section will comprise about half the notebook.)</a:t>
            </a:r>
          </a:p>
          <a:p>
            <a:pPr marL="365760" indent="-365760">
              <a:spcBef>
                <a:spcPts val="600"/>
              </a:spcBef>
            </a:pPr>
            <a:r>
              <a:rPr lang="en-US" sz="2600" dirty="0"/>
              <a:t>Keep a chronological record of your activity in each section. Add a title for each entry and enter in your TOC to easily locate.</a:t>
            </a:r>
          </a:p>
          <a:p>
            <a:pPr marL="365760" indent="-365760">
              <a:spcBef>
                <a:spcPts val="600"/>
              </a:spcBef>
            </a:pPr>
            <a:r>
              <a:rPr lang="en-US" sz="2600" dirty="0"/>
              <a:t>Customize and decorate your notebook any way you wish.</a:t>
            </a:r>
            <a:r>
              <a:rPr lang="en-US" sz="2800" dirty="0"/>
              <a:t> </a:t>
            </a:r>
          </a:p>
        </p:txBody>
      </p:sp>
    </p:spTree>
    <p:extLst>
      <p:ext uri="{BB962C8B-B14F-4D97-AF65-F5344CB8AC3E}">
        <p14:creationId xmlns:p14="http://schemas.microsoft.com/office/powerpoint/2010/main" val="26687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cs typeface="Times New Roman" pitchFamily="18" charset="0"/>
              </a:rPr>
              <a:t>Getting Started: Introductions</a:t>
            </a:r>
            <a:endParaRPr lang="en-US" dirty="0"/>
          </a:p>
        </p:txBody>
      </p:sp>
      <p:sp>
        <p:nvSpPr>
          <p:cNvPr id="5123" name="Rectangle 3"/>
          <p:cNvSpPr>
            <a:spLocks noGrp="1" noChangeArrowheads="1"/>
          </p:cNvSpPr>
          <p:nvPr>
            <p:ph type="body" idx="1"/>
          </p:nvPr>
        </p:nvSpPr>
        <p:spPr>
          <a:xfrm>
            <a:off x="533400" y="1600200"/>
            <a:ext cx="8229600" cy="4572000"/>
          </a:xfrm>
        </p:spPr>
        <p:txBody>
          <a:bodyPr>
            <a:normAutofit/>
          </a:bodyPr>
          <a:lstStyle/>
          <a:p>
            <a:pPr marL="365760" indent="-365760">
              <a:lnSpc>
                <a:spcPct val="90000"/>
              </a:lnSpc>
              <a:spcBef>
                <a:spcPts val="0"/>
              </a:spcBef>
              <a:spcAft>
                <a:spcPts val="1200"/>
              </a:spcAft>
              <a:buFont typeface="+mj-lt"/>
              <a:buAutoNum type="arabicPeriod"/>
            </a:pPr>
            <a:r>
              <a:rPr lang="en-US" sz="3200" dirty="0"/>
              <a:t>Quick-write exercise:</a:t>
            </a:r>
          </a:p>
          <a:p>
            <a:pPr marL="731520" lvl="1" indent="-365760">
              <a:lnSpc>
                <a:spcPct val="90000"/>
              </a:lnSpc>
              <a:spcBef>
                <a:spcPts val="0"/>
              </a:spcBef>
              <a:spcAft>
                <a:spcPts val="1200"/>
              </a:spcAft>
            </a:pPr>
            <a:r>
              <a:rPr lang="en-US" sz="3200" dirty="0"/>
              <a:t>Describe your experience learning science in school. </a:t>
            </a:r>
          </a:p>
          <a:p>
            <a:pPr marL="731520" lvl="1" indent="-365760">
              <a:lnSpc>
                <a:spcPct val="90000"/>
              </a:lnSpc>
              <a:spcBef>
                <a:spcPts val="0"/>
              </a:spcBef>
              <a:spcAft>
                <a:spcPts val="1200"/>
              </a:spcAft>
            </a:pPr>
            <a:r>
              <a:rPr lang="en-US" sz="3200" dirty="0"/>
              <a:t>What do you hope to learn through RESPeCT in the coming year?</a:t>
            </a:r>
          </a:p>
          <a:p>
            <a:pPr marL="365760" indent="-365760">
              <a:lnSpc>
                <a:spcPct val="90000"/>
              </a:lnSpc>
              <a:spcBef>
                <a:spcPts val="0"/>
              </a:spcBef>
              <a:spcAft>
                <a:spcPts val="1200"/>
              </a:spcAft>
              <a:buFont typeface="+mj-lt"/>
              <a:buAutoNum type="arabicPeriod"/>
            </a:pPr>
            <a:r>
              <a:rPr lang="en-US" sz="3200" dirty="0"/>
              <a:t>Share your responses with a partner.</a:t>
            </a:r>
          </a:p>
          <a:p>
            <a:pPr marL="365760" indent="-365760">
              <a:lnSpc>
                <a:spcPct val="90000"/>
              </a:lnSpc>
              <a:spcBef>
                <a:spcPts val="0"/>
              </a:spcBef>
              <a:spcAft>
                <a:spcPts val="0"/>
              </a:spcAft>
              <a:buFont typeface="+mj-lt"/>
              <a:buAutoNum type="arabicPeriod"/>
            </a:pPr>
            <a:r>
              <a:rPr lang="en-US" sz="3200" dirty="0"/>
              <a:t>Introduce each other to the group.</a:t>
            </a:r>
          </a:p>
        </p:txBody>
      </p:sp>
    </p:spTree>
    <p:extLst>
      <p:ext uri="{BB962C8B-B14F-4D97-AF65-F5344CB8AC3E}">
        <p14:creationId xmlns:p14="http://schemas.microsoft.com/office/powerpoint/2010/main" val="6878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altLang="en-US" dirty="0"/>
              <a:t>RESPeCT PD Program Goals</a:t>
            </a:r>
          </a:p>
        </p:txBody>
      </p:sp>
      <p:sp>
        <p:nvSpPr>
          <p:cNvPr id="96259" name="Rectangle 3"/>
          <p:cNvSpPr>
            <a:spLocks noGrp="1" noChangeArrowheads="1"/>
          </p:cNvSpPr>
          <p:nvPr>
            <p:ph sz="half" idx="1"/>
          </p:nvPr>
        </p:nvSpPr>
        <p:spPr>
          <a:xfrm>
            <a:off x="457200" y="1600200"/>
            <a:ext cx="3581400" cy="4876800"/>
          </a:xfrm>
        </p:spPr>
        <p:txBody>
          <a:bodyPr rtlCol="0">
            <a:noAutofit/>
          </a:bodyPr>
          <a:lstStyle/>
          <a:p>
            <a:pPr marL="182880" indent="-182880" algn="ctr" eaLnBrk="1" fontAlgn="auto" hangingPunct="1">
              <a:lnSpc>
                <a:spcPct val="90000"/>
              </a:lnSpc>
              <a:spcAft>
                <a:spcPts val="0"/>
              </a:spcAft>
              <a:buFontTx/>
              <a:buNone/>
              <a:defRPr/>
            </a:pPr>
            <a:r>
              <a:rPr lang="en-US" b="1" i="1" dirty="0"/>
              <a:t>Business-as-Usual PD</a:t>
            </a:r>
          </a:p>
          <a:p>
            <a:pPr marL="365760" indent="-365760" eaLnBrk="1" fontAlgn="auto" hangingPunct="1">
              <a:lnSpc>
                <a:spcPct val="90000"/>
              </a:lnSpc>
              <a:spcBef>
                <a:spcPts val="1200"/>
              </a:spcBef>
              <a:spcAft>
                <a:spcPts val="0"/>
              </a:spcAft>
              <a:buFont typeface="+mj-lt"/>
              <a:buAutoNum type="arabicPeriod"/>
              <a:defRPr/>
            </a:pPr>
            <a:r>
              <a:rPr lang="en-US" sz="2500" i="1" dirty="0"/>
              <a:t>Not closely linked to day-to-day classroom teaching </a:t>
            </a:r>
          </a:p>
          <a:p>
            <a:pPr marL="365760" indent="-365760" eaLnBrk="1" fontAlgn="auto" hangingPunct="1">
              <a:lnSpc>
                <a:spcPct val="90000"/>
              </a:lnSpc>
              <a:spcBef>
                <a:spcPts val="2800"/>
              </a:spcBef>
              <a:spcAft>
                <a:spcPts val="0"/>
              </a:spcAft>
              <a:buFont typeface="+mj-lt"/>
              <a:buAutoNum type="arabicPeriod"/>
              <a:defRPr/>
            </a:pPr>
            <a:r>
              <a:rPr lang="en-US" sz="2500" i="1" dirty="0"/>
              <a:t>Rarely see other teachers practice</a:t>
            </a:r>
          </a:p>
          <a:p>
            <a:pPr marL="365760" indent="-365760" eaLnBrk="1" fontAlgn="auto" hangingPunct="1">
              <a:lnSpc>
                <a:spcPct val="90000"/>
              </a:lnSpc>
              <a:spcBef>
                <a:spcPts val="7800"/>
              </a:spcBef>
              <a:spcAft>
                <a:spcPts val="0"/>
              </a:spcAft>
              <a:buFont typeface="+mj-lt"/>
              <a:buAutoNum type="arabicPeriod"/>
              <a:defRPr/>
            </a:pPr>
            <a:r>
              <a:rPr lang="en-US" sz="2500" i="1" dirty="0"/>
              <a:t>Learning about content separate from learning about teaching</a:t>
            </a:r>
          </a:p>
        </p:txBody>
      </p:sp>
      <p:sp>
        <p:nvSpPr>
          <p:cNvPr id="96260" name="Rectangle 4"/>
          <p:cNvSpPr>
            <a:spLocks noGrp="1" noChangeArrowheads="1"/>
          </p:cNvSpPr>
          <p:nvPr>
            <p:ph sz="half" idx="2"/>
          </p:nvPr>
        </p:nvSpPr>
        <p:spPr>
          <a:xfrm>
            <a:off x="4191000" y="1600200"/>
            <a:ext cx="4495800" cy="4876800"/>
          </a:xfrm>
        </p:spPr>
        <p:txBody>
          <a:bodyPr rtlCol="0">
            <a:noAutofit/>
          </a:bodyPr>
          <a:lstStyle/>
          <a:p>
            <a:pPr marL="182880" indent="-182880" algn="ctr" eaLnBrk="1" fontAlgn="auto" hangingPunct="1">
              <a:lnSpc>
                <a:spcPct val="90000"/>
              </a:lnSpc>
              <a:spcAft>
                <a:spcPts val="0"/>
              </a:spcAft>
              <a:buFontTx/>
              <a:buNone/>
              <a:defRPr/>
            </a:pPr>
            <a:r>
              <a:rPr lang="en-US" b="1" dirty="0"/>
              <a:t>RESPeCT PD Program</a:t>
            </a:r>
          </a:p>
          <a:p>
            <a:pPr marL="365760" indent="-365760" eaLnBrk="1" fontAlgn="auto" hangingPunct="1">
              <a:lnSpc>
                <a:spcPct val="90000"/>
              </a:lnSpc>
              <a:spcBef>
                <a:spcPts val="1200"/>
              </a:spcBef>
              <a:spcAft>
                <a:spcPts val="0"/>
              </a:spcAft>
              <a:buFont typeface="+mj-lt"/>
              <a:buAutoNum type="arabicPeriod"/>
              <a:defRPr/>
            </a:pPr>
            <a:r>
              <a:rPr lang="en-US" sz="2500" dirty="0"/>
              <a:t>Learn science content in the context of analyzing teaching and student learning. </a:t>
            </a:r>
          </a:p>
          <a:p>
            <a:pPr marL="365760" indent="-365760" eaLnBrk="1" fontAlgn="auto" hangingPunct="1">
              <a:lnSpc>
                <a:spcPct val="90000"/>
              </a:lnSpc>
              <a:spcBef>
                <a:spcPts val="2800"/>
              </a:spcBef>
              <a:spcAft>
                <a:spcPts val="0"/>
              </a:spcAft>
              <a:buFont typeface="+mj-lt"/>
              <a:buAutoNum type="arabicPeriod"/>
              <a:defRPr/>
            </a:pPr>
            <a:r>
              <a:rPr lang="en-US" sz="2500" dirty="0"/>
              <a:t>Engage with one another </a:t>
            </a:r>
            <a:br>
              <a:rPr lang="en-US" sz="2500" dirty="0"/>
            </a:br>
            <a:r>
              <a:rPr lang="en-US" sz="2500" dirty="0"/>
              <a:t>in a collaborative analysis of content-specific videocases </a:t>
            </a:r>
            <a:br>
              <a:rPr lang="en-US" sz="2500" dirty="0"/>
            </a:br>
            <a:r>
              <a:rPr lang="en-US" sz="2500" dirty="0"/>
              <a:t>of other teachers.</a:t>
            </a:r>
          </a:p>
          <a:p>
            <a:pPr marL="365760" indent="-365760" eaLnBrk="1" fontAlgn="auto" hangingPunct="1">
              <a:lnSpc>
                <a:spcPct val="90000"/>
              </a:lnSpc>
              <a:spcBef>
                <a:spcPts val="2400"/>
              </a:spcBef>
              <a:spcAft>
                <a:spcPts val="0"/>
              </a:spcAft>
              <a:buFont typeface="+mj-lt"/>
              <a:buAutoNum type="arabicPeriod"/>
              <a:defRPr/>
            </a:pPr>
            <a:r>
              <a:rPr lang="en-US" sz="2500" dirty="0"/>
              <a:t>Learn science content in the context of analyzing teaching and student learning.</a:t>
            </a:r>
            <a:r>
              <a:rPr lang="en-US" dirty="0"/>
              <a:t> </a:t>
            </a:r>
          </a:p>
        </p:txBody>
      </p:sp>
    </p:spTree>
    <p:extLst>
      <p:ext uri="{BB962C8B-B14F-4D97-AF65-F5344CB8AC3E}">
        <p14:creationId xmlns:p14="http://schemas.microsoft.com/office/powerpoint/2010/main" val="132587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458200" cy="990600"/>
          </a:xfrm>
        </p:spPr>
        <p:txBody>
          <a:bodyPr>
            <a:normAutofit fontScale="90000"/>
          </a:bodyPr>
          <a:lstStyle/>
          <a:p>
            <a:pPr eaLnBrk="1" fontAlgn="auto" hangingPunct="1">
              <a:spcAft>
                <a:spcPts val="0"/>
              </a:spcAft>
              <a:defRPr/>
            </a:pPr>
            <a:r>
              <a:rPr lang="en-US" altLang="en-US" dirty="0"/>
              <a:t>RESPeCT PD Program Goals: Lesson Analysis PD </a:t>
            </a:r>
          </a:p>
        </p:txBody>
      </p:sp>
      <p:sp>
        <p:nvSpPr>
          <p:cNvPr id="80899" name="Rectangle 3"/>
          <p:cNvSpPr>
            <a:spLocks noGrp="1" noChangeArrowheads="1"/>
          </p:cNvSpPr>
          <p:nvPr>
            <p:ph idx="1"/>
          </p:nvPr>
        </p:nvSpPr>
        <p:spPr>
          <a:xfrm>
            <a:off x="457200" y="1219200"/>
            <a:ext cx="3505200" cy="4302125"/>
          </a:xfrm>
        </p:spPr>
        <p:txBody>
          <a:bodyPr/>
          <a:lstStyle/>
          <a:p>
            <a:pPr algn="ctr" eaLnBrk="1" hangingPunct="1">
              <a:lnSpc>
                <a:spcPct val="90000"/>
              </a:lnSpc>
              <a:buFontTx/>
              <a:buNone/>
            </a:pPr>
            <a:r>
              <a:rPr lang="en-US" altLang="en-US" sz="2800" b="1" i="1" dirty="0"/>
              <a:t>Business-as-Usual PD</a:t>
            </a:r>
          </a:p>
          <a:p>
            <a:pPr marL="365760" indent="-365760" eaLnBrk="1" hangingPunct="1">
              <a:lnSpc>
                <a:spcPct val="90000"/>
              </a:lnSpc>
              <a:spcBef>
                <a:spcPts val="1200"/>
              </a:spcBef>
              <a:spcAft>
                <a:spcPts val="0"/>
              </a:spcAft>
              <a:buFont typeface="+mj-lt"/>
              <a:buAutoNum type="arabicPeriod"/>
            </a:pPr>
            <a:r>
              <a:rPr lang="en-US" altLang="en-US" sz="2800" i="1" dirty="0"/>
              <a:t>Focus on what to do tomorrow and “cool” activities</a:t>
            </a:r>
            <a:r>
              <a:rPr lang="en-US" altLang="en-US" sz="2800" dirty="0"/>
              <a:t> </a:t>
            </a:r>
          </a:p>
          <a:p>
            <a:pPr marL="365760" indent="-365760" eaLnBrk="1" hangingPunct="1">
              <a:lnSpc>
                <a:spcPct val="90000"/>
              </a:lnSpc>
              <a:spcBef>
                <a:spcPts val="1200"/>
              </a:spcBef>
              <a:spcAft>
                <a:spcPts val="0"/>
              </a:spcAft>
              <a:buFont typeface="+mj-lt"/>
              <a:buAutoNum type="arabicPeriod"/>
            </a:pPr>
            <a:r>
              <a:rPr lang="en-US" altLang="en-US" sz="2800" i="1" dirty="0"/>
              <a:t>Development not sustained over time</a:t>
            </a:r>
          </a:p>
          <a:p>
            <a:pPr marL="365760" indent="-365760" eaLnBrk="1" hangingPunct="1">
              <a:lnSpc>
                <a:spcPct val="90000"/>
              </a:lnSpc>
              <a:spcBef>
                <a:spcPts val="1200"/>
              </a:spcBef>
              <a:spcAft>
                <a:spcPts val="0"/>
              </a:spcAft>
              <a:buFont typeface="+mj-lt"/>
              <a:buAutoNum type="arabicPeriod"/>
            </a:pPr>
            <a:r>
              <a:rPr lang="en-US" altLang="en-US" sz="2800" i="1" dirty="0"/>
              <a:t>Effectiveness measured in terms of teachers’ enjoyment</a:t>
            </a:r>
          </a:p>
        </p:txBody>
      </p:sp>
      <p:sp>
        <p:nvSpPr>
          <p:cNvPr id="98308" name="Rectangle 4"/>
          <p:cNvSpPr>
            <a:spLocks noGrp="1" noChangeArrowheads="1"/>
          </p:cNvSpPr>
          <p:nvPr>
            <p:ph type="body" sz="half" idx="4294967295"/>
          </p:nvPr>
        </p:nvSpPr>
        <p:spPr>
          <a:xfrm>
            <a:off x="3962400" y="1143000"/>
            <a:ext cx="4953000" cy="5334000"/>
          </a:xfrm>
        </p:spPr>
        <p:txBody>
          <a:bodyPr rtlCol="0">
            <a:noAutofit/>
          </a:bodyPr>
          <a:lstStyle/>
          <a:p>
            <a:pPr marL="182880" indent="-182880" algn="ctr" eaLnBrk="1" fontAlgn="auto" hangingPunct="1">
              <a:spcAft>
                <a:spcPts val="0"/>
              </a:spcAft>
              <a:buFontTx/>
              <a:buNone/>
              <a:defRPr/>
            </a:pPr>
            <a:r>
              <a:rPr lang="en-US" sz="2800" b="1" dirty="0"/>
              <a:t>RESPeCT Lesson Analysis PD</a:t>
            </a:r>
            <a:endParaRPr lang="en-US" sz="2800" dirty="0"/>
          </a:p>
          <a:p>
            <a:pPr marL="365760" indent="-365760" eaLnBrk="1" fontAlgn="auto" hangingPunct="1">
              <a:spcBef>
                <a:spcPts val="600"/>
              </a:spcBef>
              <a:spcAft>
                <a:spcPts val="0"/>
              </a:spcAft>
              <a:buFont typeface="+mj-lt"/>
              <a:buAutoNum type="arabicPeriod"/>
              <a:defRPr/>
            </a:pPr>
            <a:r>
              <a:rPr lang="en-US" sz="2800" dirty="0"/>
              <a:t>Learn how to select and carry out science activities based on analysis of science content and student thinking and learning.</a:t>
            </a:r>
          </a:p>
          <a:p>
            <a:pPr marL="365760" indent="-365760" eaLnBrk="1" fontAlgn="auto" hangingPunct="1">
              <a:spcBef>
                <a:spcPts val="600"/>
              </a:spcBef>
              <a:spcAft>
                <a:spcPts val="0"/>
              </a:spcAft>
              <a:buFont typeface="+mj-lt"/>
              <a:buAutoNum type="arabicPeriod"/>
              <a:defRPr/>
            </a:pPr>
            <a:r>
              <a:rPr lang="en-US" sz="2800" dirty="0"/>
              <a:t>Be supported in using new teaching knowledge throughout the year.</a:t>
            </a:r>
          </a:p>
          <a:p>
            <a:pPr marL="365760" indent="-365760" eaLnBrk="1" fontAlgn="auto" hangingPunct="1">
              <a:spcBef>
                <a:spcPts val="600"/>
              </a:spcBef>
              <a:spcAft>
                <a:spcPts val="0"/>
              </a:spcAft>
              <a:buFont typeface="+mj-lt"/>
              <a:buAutoNum type="arabicPeriod"/>
              <a:defRPr/>
            </a:pPr>
            <a:r>
              <a:rPr lang="en-US" sz="2800" dirty="0"/>
              <a:t>Measure effectiveness in terms of teacher and student learning.</a:t>
            </a:r>
          </a:p>
        </p:txBody>
      </p:sp>
    </p:spTree>
    <p:extLst>
      <p:ext uri="{BB962C8B-B14F-4D97-AF65-F5344CB8AC3E}">
        <p14:creationId xmlns:p14="http://schemas.microsoft.com/office/powerpoint/2010/main" val="1051155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altLang="en-US" dirty="0"/>
              <a:t>Before We Dig In: Essentials</a:t>
            </a:r>
          </a:p>
        </p:txBody>
      </p:sp>
      <p:sp>
        <p:nvSpPr>
          <p:cNvPr id="46083" name="Rectangle 3"/>
          <p:cNvSpPr>
            <a:spLocks noGrp="1" noChangeArrowheads="1"/>
          </p:cNvSpPr>
          <p:nvPr>
            <p:ph idx="1"/>
          </p:nvPr>
        </p:nvSpPr>
        <p:spPr>
          <a:xfrm>
            <a:off x="457200" y="1600200"/>
            <a:ext cx="8229600" cy="4267200"/>
          </a:xfrm>
        </p:spPr>
        <p:txBody>
          <a:bodyPr/>
          <a:lstStyle/>
          <a:p>
            <a:pPr eaLnBrk="1" hangingPunct="1"/>
            <a:r>
              <a:rPr lang="en-US" altLang="en-US" sz="3200" dirty="0"/>
              <a:t>On-time session starts and endings</a:t>
            </a:r>
          </a:p>
          <a:p>
            <a:pPr eaLnBrk="1" hangingPunct="1"/>
            <a:r>
              <a:rPr lang="en-US" altLang="en-US" sz="3200" dirty="0"/>
              <a:t>Sign-in sheets </a:t>
            </a:r>
          </a:p>
          <a:p>
            <a:pPr eaLnBrk="1" hangingPunct="1"/>
            <a:r>
              <a:rPr lang="en-US" altLang="en-US" sz="3200" dirty="0"/>
              <a:t>Restrooms</a:t>
            </a:r>
          </a:p>
          <a:p>
            <a:pPr eaLnBrk="1" hangingPunct="1"/>
            <a:r>
              <a:rPr lang="en-US" altLang="en-US" sz="3200" dirty="0"/>
              <a:t>Sustenance (lunch and snack breaks)</a:t>
            </a:r>
            <a:endParaRPr lang="en-US" altLang="en-US" sz="3200" dirty="0">
              <a:solidFill>
                <a:srgbClr val="00B050"/>
              </a:solidFill>
            </a:endParaRPr>
          </a:p>
          <a:p>
            <a:pPr eaLnBrk="1" hangingPunct="1"/>
            <a:r>
              <a:rPr lang="en-US" altLang="en-US" sz="3200" dirty="0"/>
              <a:t>Questions or special needs?</a:t>
            </a:r>
          </a:p>
        </p:txBody>
      </p:sp>
    </p:spTree>
    <p:extLst>
      <p:ext uri="{BB962C8B-B14F-4D97-AF65-F5344CB8AC3E}">
        <p14:creationId xmlns:p14="http://schemas.microsoft.com/office/powerpoint/2010/main" val="4154388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RESPeCT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1</a:t>
            </a:r>
          </a:p>
        </p:txBody>
      </p:sp>
      <p:sp>
        <p:nvSpPr>
          <p:cNvPr id="3" name="Content Placeholder 2"/>
          <p:cNvSpPr>
            <a:spLocks noGrp="1"/>
          </p:cNvSpPr>
          <p:nvPr>
            <p:ph idx="1"/>
          </p:nvPr>
        </p:nvSpPr>
        <p:spPr>
          <a:xfrm>
            <a:off x="609600" y="1219200"/>
            <a:ext cx="8153400" cy="5257800"/>
          </a:xfrm>
        </p:spPr>
        <p:txBody>
          <a:bodyPr/>
          <a:lstStyle/>
          <a:p>
            <a:pPr marL="365760" indent="-365760">
              <a:spcBef>
                <a:spcPts val="300"/>
              </a:spcBef>
            </a:pPr>
            <a:r>
              <a:rPr lang="en-US" sz="3000" dirty="0"/>
              <a:t>Focus questions and ideas about effective science teaching</a:t>
            </a:r>
          </a:p>
          <a:p>
            <a:pPr marL="365760" indent="-365760">
              <a:spcBef>
                <a:spcPts val="300"/>
              </a:spcBef>
            </a:pPr>
            <a:r>
              <a:rPr lang="en-US" sz="3000" dirty="0"/>
              <a:t>The case for the Science Content Storyline Lens (SCSL)</a:t>
            </a:r>
          </a:p>
          <a:p>
            <a:pPr marL="365760" indent="-365760">
              <a:spcBef>
                <a:spcPts val="300"/>
              </a:spcBef>
            </a:pPr>
            <a:r>
              <a:rPr lang="en-US" sz="3000" dirty="0"/>
              <a:t>The case for the Student Thinking Lens (STL)</a:t>
            </a:r>
          </a:p>
          <a:p>
            <a:pPr marL="365760" indent="-365760">
              <a:spcBef>
                <a:spcPts val="300"/>
              </a:spcBef>
            </a:pPr>
            <a:r>
              <a:rPr lang="en-US" sz="3000" dirty="0"/>
              <a:t>Content deepening: weather and seasons</a:t>
            </a:r>
          </a:p>
          <a:p>
            <a:pPr marL="365760" indent="-365760">
              <a:spcBef>
                <a:spcPts val="300"/>
              </a:spcBef>
            </a:pPr>
            <a:r>
              <a:rPr lang="en-US" sz="3000" dirty="0"/>
              <a:t>Lunch</a:t>
            </a:r>
          </a:p>
          <a:p>
            <a:pPr marL="365760" indent="-365760">
              <a:spcBef>
                <a:spcPts val="300"/>
              </a:spcBef>
            </a:pPr>
            <a:r>
              <a:rPr lang="en-US" sz="3000" dirty="0"/>
              <a:t>Content deepening (continued)</a:t>
            </a:r>
          </a:p>
          <a:p>
            <a:pPr marL="365760" indent="-365760">
              <a:spcBef>
                <a:spcPts val="300"/>
              </a:spcBef>
            </a:pPr>
            <a:r>
              <a:rPr lang="en-US" sz="3000" dirty="0"/>
              <a:t>STL strategies: elicit, probe, and challenge questions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524000"/>
            <a:ext cx="3931920" cy="533400"/>
          </a:xfrm>
        </p:spPr>
        <p:txBody>
          <a:bodyPr>
            <a:noAutofit/>
          </a:bodyPr>
          <a:lstStyle/>
          <a:p>
            <a:r>
              <a:rPr lang="en-US" sz="3000" dirty="0"/>
              <a:t>Lesson Analysis</a:t>
            </a:r>
          </a:p>
        </p:txBody>
      </p:sp>
      <p:sp>
        <p:nvSpPr>
          <p:cNvPr id="54275" name="Rectangle 3"/>
          <p:cNvSpPr>
            <a:spLocks noGrp="1" noChangeArrowheads="1"/>
          </p:cNvSpPr>
          <p:nvPr>
            <p:ph sz="half" idx="2"/>
          </p:nvPr>
        </p:nvSpPr>
        <p:spPr>
          <a:xfrm>
            <a:off x="457200" y="2057400"/>
            <a:ext cx="3931920" cy="3951288"/>
          </a:xfrm>
        </p:spPr>
        <p:txBody>
          <a:bodyPr>
            <a:normAutofit/>
          </a:bodyPr>
          <a:lstStyle/>
          <a:p>
            <a:pPr marL="365760" indent="-365760">
              <a:spcBef>
                <a:spcPts val="600"/>
              </a:spcBef>
              <a:spcAft>
                <a:spcPts val="1200"/>
              </a:spcAft>
            </a:pPr>
            <a:r>
              <a:rPr lang="en-US" sz="3000" dirty="0"/>
              <a:t>What are the STeLLA lenses and teaching strategies, and what is the evidence that they will make a difference in your science teaching? </a:t>
            </a:r>
          </a:p>
        </p:txBody>
      </p:sp>
      <p:sp>
        <p:nvSpPr>
          <p:cNvPr id="7" name="Text Placeholder 6"/>
          <p:cNvSpPr>
            <a:spLocks noGrp="1"/>
          </p:cNvSpPr>
          <p:nvPr>
            <p:ph type="body" sz="quarter" idx="3"/>
          </p:nvPr>
        </p:nvSpPr>
        <p:spPr>
          <a:xfrm>
            <a:off x="4724400" y="1524000"/>
            <a:ext cx="3931920" cy="609600"/>
          </a:xfrm>
        </p:spPr>
        <p:txBody>
          <a:bodyPr>
            <a:normAutofit/>
          </a:bodyPr>
          <a:lstStyle/>
          <a:p>
            <a:r>
              <a:rPr lang="en-US" sz="3000" dirty="0"/>
              <a:t>Content Deepening</a:t>
            </a:r>
          </a:p>
        </p:txBody>
      </p:sp>
      <p:sp>
        <p:nvSpPr>
          <p:cNvPr id="5" name="Content Placeholder 4"/>
          <p:cNvSpPr>
            <a:spLocks noGrp="1"/>
          </p:cNvSpPr>
          <p:nvPr>
            <p:ph sz="quarter" idx="4"/>
          </p:nvPr>
        </p:nvSpPr>
        <p:spPr>
          <a:xfrm>
            <a:off x="4800600" y="2057400"/>
            <a:ext cx="4114800" cy="4267200"/>
          </a:xfrm>
        </p:spPr>
        <p:txBody>
          <a:bodyPr/>
          <a:lstStyle/>
          <a:p>
            <a:pPr marL="365760" indent="-365760">
              <a:spcBef>
                <a:spcPts val="300"/>
              </a:spcBef>
            </a:pPr>
            <a:r>
              <a:rPr lang="en-US" sz="3000" dirty="0"/>
              <a:t>What is weather? </a:t>
            </a:r>
          </a:p>
          <a:p>
            <a:pPr marL="365760" indent="-365760">
              <a:spcBef>
                <a:spcPts val="300"/>
              </a:spcBef>
            </a:pPr>
            <a:r>
              <a:rPr lang="en-US" sz="3000" dirty="0"/>
              <a:t>How is weather different from climate?</a:t>
            </a:r>
          </a:p>
          <a:p>
            <a:pPr marL="365760" indent="-365760">
              <a:spcBef>
                <a:spcPts val="300"/>
              </a:spcBef>
            </a:pPr>
            <a:r>
              <a:rPr lang="en-US" sz="3000" dirty="0"/>
              <a:t>What are weather patterns?</a:t>
            </a:r>
          </a:p>
          <a:p>
            <a:pPr marL="0" indent="0">
              <a:buNone/>
            </a:pPr>
            <a:endParaRPr lang="en-US" dirty="0"/>
          </a:p>
        </p:txBody>
      </p:sp>
    </p:spTree>
    <p:extLst>
      <p:ext uri="{BB962C8B-B14F-4D97-AF65-F5344CB8AC3E}">
        <p14:creationId xmlns:p14="http://schemas.microsoft.com/office/powerpoint/2010/main" val="2175459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8229600" cy="1143000"/>
          </a:xfrm>
        </p:spPr>
        <p:txBody>
          <a:bodyPr/>
          <a:lstStyle/>
          <a:p>
            <a:r>
              <a:rPr lang="en-US" sz="3200" dirty="0">
                <a:solidFill>
                  <a:schemeClr val="tx1"/>
                </a:solidFill>
              </a:rPr>
              <a:t> </a:t>
            </a:r>
            <a:r>
              <a:rPr lang="en-US" dirty="0">
                <a:cs typeface="Times New Roman" pitchFamily="18" charset="0"/>
              </a:rPr>
              <a:t>Ideas about Effective Science Teaching</a:t>
            </a:r>
          </a:p>
        </p:txBody>
      </p:sp>
      <p:sp>
        <p:nvSpPr>
          <p:cNvPr id="56323" name="Rectangle 3"/>
          <p:cNvSpPr>
            <a:spLocks noGrp="1" noChangeArrowheads="1"/>
          </p:cNvSpPr>
          <p:nvPr>
            <p:ph type="body" idx="1"/>
          </p:nvPr>
        </p:nvSpPr>
        <p:spPr>
          <a:xfrm>
            <a:off x="457200" y="1600200"/>
            <a:ext cx="8382000" cy="4144963"/>
          </a:xfrm>
        </p:spPr>
        <p:txBody>
          <a:bodyPr>
            <a:normAutofit/>
          </a:bodyPr>
          <a:lstStyle/>
          <a:p>
            <a:pPr marL="0" indent="0">
              <a:spcAft>
                <a:spcPts val="1200"/>
              </a:spcAft>
              <a:buNone/>
            </a:pPr>
            <a:r>
              <a:rPr lang="en-US" sz="3200" dirty="0"/>
              <a:t>What is your image of effective science teaching?</a:t>
            </a:r>
          </a:p>
          <a:p>
            <a:pPr marL="731520" lvl="1" indent="-365760">
              <a:spcBef>
                <a:spcPts val="0"/>
              </a:spcBef>
              <a:spcAft>
                <a:spcPts val="1200"/>
              </a:spcAft>
            </a:pPr>
            <a:r>
              <a:rPr lang="en-US" sz="3200" dirty="0"/>
              <a:t>What does it look like in action?</a:t>
            </a:r>
          </a:p>
          <a:p>
            <a:pPr marL="731520" lvl="1" indent="-365760">
              <a:spcBef>
                <a:spcPts val="0"/>
              </a:spcBef>
              <a:spcAft>
                <a:spcPts val="1200"/>
              </a:spcAft>
            </a:pPr>
            <a:r>
              <a:rPr lang="en-US" sz="3200" dirty="0"/>
              <a:t>What are key features of good science teaching?</a:t>
            </a:r>
          </a:p>
        </p:txBody>
      </p:sp>
    </p:spTree>
    <p:extLst>
      <p:ext uri="{BB962C8B-B14F-4D97-AF65-F5344CB8AC3E}">
        <p14:creationId xmlns:p14="http://schemas.microsoft.com/office/powerpoint/2010/main" val="682310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Lesson Analysis Focus Question</a:t>
            </a:r>
            <a:endParaRPr lang="en-US" sz="4000" dirty="0">
              <a:cs typeface="Times New Roman" pitchFamily="18" charset="0"/>
            </a:endParaRPr>
          </a:p>
        </p:txBody>
      </p:sp>
      <p:sp>
        <p:nvSpPr>
          <p:cNvPr id="4" name="Content Placeholder 3"/>
          <p:cNvSpPr>
            <a:spLocks noGrp="1"/>
          </p:cNvSpPr>
          <p:nvPr>
            <p:ph idx="1"/>
          </p:nvPr>
        </p:nvSpPr>
        <p:spPr>
          <a:xfrm>
            <a:off x="457200" y="1371600"/>
            <a:ext cx="8229600" cy="1447800"/>
          </a:xfrm>
        </p:spPr>
        <p:txBody>
          <a:bodyPr/>
          <a:lstStyle/>
          <a:p>
            <a:pPr marL="0" indent="0">
              <a:spcAft>
                <a:spcPts val="1200"/>
              </a:spcAft>
              <a:buNone/>
            </a:pPr>
            <a:r>
              <a:rPr lang="en-US" sz="3200" dirty="0"/>
              <a:t>What are the STeLLA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5" name="Group 159"/>
          <p:cNvGrpSpPr>
            <a:grpSpLocks/>
          </p:cNvGrpSpPr>
          <p:nvPr/>
        </p:nvGrpSpPr>
        <p:grpSpPr bwMode="auto">
          <a:xfrm>
            <a:off x="1066800" y="3311526"/>
            <a:ext cx="6858000" cy="1946274"/>
            <a:chOff x="1344" y="2592"/>
            <a:chExt cx="2880" cy="362"/>
          </a:xfrm>
        </p:grpSpPr>
        <p:grpSp>
          <p:nvGrpSpPr>
            <p:cNvPr id="6"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 Lens</a:t>
                </a:r>
              </a:p>
              <a:p>
                <a:endParaRPr lang="en-US" b="1" baseline="-25000" dirty="0"/>
              </a:p>
            </p:txBody>
          </p:sp>
          <p:grpSp>
            <p:nvGrpSpPr>
              <p:cNvPr id="7"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dirty="0"/>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dirty="0"/>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dirty="0"/>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8"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 Lens</a:t>
                </a:r>
              </a:p>
              <a:p>
                <a:endParaRPr lang="en-US" b="1" baseline="-25000" dirty="0"/>
              </a:p>
            </p:txBody>
          </p:sp>
          <p:grpSp>
            <p:nvGrpSpPr>
              <p:cNvPr id="9"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dirty="0"/>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dirty="0"/>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dirty="0"/>
                </a:p>
              </p:txBody>
            </p:sp>
          </p:grpSp>
        </p:grpSp>
      </p:grpSp>
      <p:grpSp>
        <p:nvGrpSpPr>
          <p:cNvPr id="10" name="Group 4"/>
          <p:cNvGrpSpPr/>
          <p:nvPr/>
        </p:nvGrpSpPr>
        <p:grpSpPr>
          <a:xfrm>
            <a:off x="4334028" y="2895600"/>
            <a:ext cx="4352772" cy="2971800"/>
            <a:chOff x="4334028" y="2895600"/>
            <a:chExt cx="4352772" cy="2971800"/>
          </a:xfrm>
        </p:grpSpPr>
        <p:sp>
          <p:nvSpPr>
            <p:cNvPr id="2" name="Oval 1"/>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p:cNvSpPr/>
            <p:nvPr/>
          </p:nvSpPr>
          <p:spPr>
            <a:xfrm rot="20168458">
              <a:off x="4334028" y="4777736"/>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6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8229600" cy="1143000"/>
          </a:xfrm>
        </p:spPr>
        <p:txBody>
          <a:bodyPr/>
          <a:lstStyle/>
          <a:p>
            <a:r>
              <a:rPr lang="en-US" dirty="0">
                <a:cs typeface="Times New Roman" pitchFamily="18" charset="0"/>
              </a:rPr>
              <a:t>TIMSS Video-Study Questions</a:t>
            </a:r>
          </a:p>
        </p:txBody>
      </p:sp>
      <p:sp>
        <p:nvSpPr>
          <p:cNvPr id="65539" name="Rectangle 3"/>
          <p:cNvSpPr>
            <a:spLocks noGrp="1" noChangeArrowheads="1"/>
          </p:cNvSpPr>
          <p:nvPr>
            <p:ph type="body" idx="1"/>
          </p:nvPr>
        </p:nvSpPr>
        <p:spPr>
          <a:xfrm>
            <a:off x="609600" y="1600200"/>
            <a:ext cx="8229600" cy="4224338"/>
          </a:xfrm>
        </p:spPr>
        <p:txBody>
          <a:bodyPr/>
          <a:lstStyle/>
          <a:p>
            <a:pPr marL="365760" indent="-365760">
              <a:spcBef>
                <a:spcPts val="0"/>
              </a:spcBef>
              <a:spcAft>
                <a:spcPts val="1200"/>
              </a:spcAft>
            </a:pPr>
            <a:r>
              <a:rPr lang="en-US" sz="3200" dirty="0"/>
              <a:t>What does science teaching look like in different countries? </a:t>
            </a:r>
          </a:p>
          <a:p>
            <a:pPr marL="365760" indent="-365760">
              <a:spcBef>
                <a:spcPts val="0"/>
              </a:spcBef>
              <a:spcAft>
                <a:spcPts val="1200"/>
              </a:spcAft>
            </a:pPr>
            <a:r>
              <a:rPr lang="en-US" sz="3200" dirty="0"/>
              <a:t>What can we learn from looking at science-teaching practice in higher-achieving countries?</a:t>
            </a:r>
          </a:p>
        </p:txBody>
      </p:sp>
    </p:spTree>
    <p:extLst>
      <p:ext uri="{BB962C8B-B14F-4D97-AF65-F5344CB8AC3E}">
        <p14:creationId xmlns:p14="http://schemas.microsoft.com/office/powerpoint/2010/main" val="103423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533400"/>
            <a:ext cx="8153400" cy="990600"/>
          </a:xfrm>
        </p:spPr>
        <p:txBody>
          <a:bodyPr>
            <a:normAutofit/>
          </a:bodyPr>
          <a:lstStyle/>
          <a:p>
            <a:r>
              <a:rPr lang="en-US" dirty="0">
                <a:cs typeface="Times New Roman" pitchFamily="18" charset="0"/>
              </a:rPr>
              <a:t>TIMSS Video-Study Comparisons</a:t>
            </a:r>
          </a:p>
        </p:txBody>
      </p:sp>
      <p:sp>
        <p:nvSpPr>
          <p:cNvPr id="66564" name="Rectangle 4"/>
          <p:cNvSpPr>
            <a:spLocks noGrp="1" noChangeArrowheads="1"/>
          </p:cNvSpPr>
          <p:nvPr>
            <p:ph type="body" idx="1"/>
          </p:nvPr>
        </p:nvSpPr>
        <p:spPr>
          <a:xfrm>
            <a:off x="533400" y="1600200"/>
            <a:ext cx="8229600" cy="4114800"/>
          </a:xfrm>
        </p:spPr>
        <p:txBody>
          <a:bodyPr/>
          <a:lstStyle/>
          <a:p>
            <a:pPr marL="0" indent="0">
              <a:spcBef>
                <a:spcPts val="0"/>
              </a:spcBef>
              <a:spcAft>
                <a:spcPts val="1200"/>
              </a:spcAft>
              <a:buNone/>
            </a:pPr>
            <a:r>
              <a:rPr lang="en-US" sz="3200" dirty="0"/>
              <a:t>The study compared science teaching in the United States with science teaching in these higher-achieving countries: </a:t>
            </a:r>
          </a:p>
          <a:p>
            <a:pPr marL="731520" indent="-365760">
              <a:spcBef>
                <a:spcPts val="0"/>
              </a:spcBef>
              <a:spcAft>
                <a:spcPts val="1200"/>
              </a:spcAft>
            </a:pPr>
            <a:r>
              <a:rPr lang="en-US" sz="3200" dirty="0"/>
              <a:t>Australia</a:t>
            </a:r>
          </a:p>
          <a:p>
            <a:pPr marL="731520" indent="-365760">
              <a:spcBef>
                <a:spcPts val="0"/>
              </a:spcBef>
              <a:spcAft>
                <a:spcPts val="1200"/>
              </a:spcAft>
            </a:pPr>
            <a:r>
              <a:rPr lang="en-US" sz="3200" dirty="0"/>
              <a:t>Czech Republic</a:t>
            </a:r>
          </a:p>
          <a:p>
            <a:pPr marL="731520" indent="-365760">
              <a:spcBef>
                <a:spcPts val="0"/>
              </a:spcBef>
              <a:spcAft>
                <a:spcPts val="1200"/>
              </a:spcAft>
            </a:pPr>
            <a:r>
              <a:rPr lang="en-US" sz="3200" dirty="0"/>
              <a:t>Japan</a:t>
            </a:r>
            <a:endParaRPr lang="en-US" sz="3200" dirty="0">
              <a:solidFill>
                <a:schemeClr val="bg1">
                  <a:lumMod val="65000"/>
                </a:schemeClr>
              </a:solidFill>
            </a:endParaRPr>
          </a:p>
        </p:txBody>
      </p:sp>
    </p:spTree>
    <p:extLst>
      <p:ext uri="{BB962C8B-B14F-4D97-AF65-F5344CB8AC3E}">
        <p14:creationId xmlns:p14="http://schemas.microsoft.com/office/powerpoint/2010/main" val="57887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engaging students with core science concepts and ideas. </a:t>
            </a:r>
          </a:p>
          <a:p>
            <a:pPr marL="365760" indent="-365760">
              <a:spcBef>
                <a:spcPts val="0"/>
              </a:spcBef>
              <a:spcAft>
                <a:spcPts val="1200"/>
              </a:spcAft>
            </a:pPr>
            <a:r>
              <a:rPr lang="en-US" sz="3200" dirty="0"/>
              <a:t>In US lessons, content played a less central role, and sometimes no role at all. Instead, lessons engaged students in carrying out a variety of activities.</a:t>
            </a:r>
          </a:p>
        </p:txBody>
      </p:sp>
    </p:spTree>
    <p:extLst>
      <p:ext uri="{BB962C8B-B14F-4D97-AF65-F5344CB8AC3E}">
        <p14:creationId xmlns:p14="http://schemas.microsoft.com/office/powerpoint/2010/main" val="1539803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a:t>
            </a:r>
            <a:r>
              <a:rPr lang="en-US" sz="3200" dirty="0">
                <a:solidFill>
                  <a:srgbClr val="C00000"/>
                </a:solidFill>
              </a:rPr>
              <a:t>engaging students with core science concepts and ideas. </a:t>
            </a:r>
          </a:p>
          <a:p>
            <a:pPr marL="365760" indent="-365760">
              <a:spcBef>
                <a:spcPts val="0"/>
              </a:spcBef>
              <a:spcAft>
                <a:spcPts val="1200"/>
              </a:spcAft>
            </a:pPr>
            <a:r>
              <a:rPr lang="en-US" sz="3200" dirty="0"/>
              <a:t>In US lessons, </a:t>
            </a:r>
            <a:r>
              <a:rPr lang="en-US" sz="3200" dirty="0">
                <a:solidFill>
                  <a:srgbClr val="C00000"/>
                </a:solidFill>
              </a:rPr>
              <a:t>content played a less central role, and sometimes no role at all</a:t>
            </a:r>
            <a:r>
              <a:rPr lang="en-US" sz="3200" dirty="0"/>
              <a:t>. Instead, lessons engaged students in carrying out a variety of activities.</a:t>
            </a:r>
          </a:p>
        </p:txBody>
      </p:sp>
    </p:spTree>
    <p:extLst>
      <p:ext uri="{BB962C8B-B14F-4D97-AF65-F5344CB8AC3E}">
        <p14:creationId xmlns:p14="http://schemas.microsoft.com/office/powerpoint/2010/main" val="11369455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pPr eaLnBrk="1" fontAlgn="auto" hangingPunct="1">
              <a:spcAft>
                <a:spcPts val="0"/>
              </a:spcAft>
              <a:defRPr/>
            </a:pPr>
            <a:r>
              <a:rPr lang="en-US" dirty="0"/>
              <a:t>What Is RESPeCT? </a:t>
            </a:r>
          </a:p>
        </p:txBody>
      </p:sp>
      <p:sp>
        <p:nvSpPr>
          <p:cNvPr id="10243" name="Content Placeholder 2"/>
          <p:cNvSpPr>
            <a:spLocks noGrp="1"/>
          </p:cNvSpPr>
          <p:nvPr>
            <p:ph idx="1"/>
          </p:nvPr>
        </p:nvSpPr>
        <p:spPr>
          <a:xfrm>
            <a:off x="609600" y="1447800"/>
            <a:ext cx="8382000" cy="4876800"/>
          </a:xfrm>
        </p:spPr>
        <p:txBody>
          <a:bodyPr/>
          <a:lstStyle/>
          <a:p>
            <a:pPr marL="0" indent="0" algn="ctr" eaLnBrk="1" hangingPunct="1">
              <a:buNone/>
            </a:pPr>
            <a:r>
              <a:rPr lang="en-US" altLang="en-US" sz="3200" b="1" dirty="0"/>
              <a:t>R</a:t>
            </a:r>
            <a:r>
              <a:rPr lang="en-US" altLang="en-US" sz="3200" dirty="0"/>
              <a:t>einvigorating </a:t>
            </a:r>
            <a:r>
              <a:rPr lang="en-US" altLang="en-US" sz="3200" b="1" dirty="0"/>
              <a:t>E</a:t>
            </a:r>
            <a:r>
              <a:rPr lang="en-US" altLang="en-US" sz="3200" dirty="0"/>
              <a:t>lementary </a:t>
            </a:r>
            <a:r>
              <a:rPr lang="en-US" altLang="en-US" sz="3200" b="1" dirty="0"/>
              <a:t>S</a:t>
            </a:r>
            <a:r>
              <a:rPr lang="en-US" altLang="en-US" sz="3200" dirty="0"/>
              <a:t>cience through a </a:t>
            </a:r>
            <a:r>
              <a:rPr lang="en-US" altLang="en-US" sz="3200" b="1" dirty="0"/>
              <a:t>P</a:t>
            </a:r>
            <a:r>
              <a:rPr lang="en-US" altLang="en-US" sz="3200" dirty="0"/>
              <a:t>artnership with </a:t>
            </a:r>
            <a:r>
              <a:rPr lang="en-US" altLang="en-US" sz="3200" b="1" dirty="0"/>
              <a:t>C</a:t>
            </a:r>
            <a:r>
              <a:rPr lang="en-US" altLang="en-US" sz="3200" dirty="0"/>
              <a:t>alifornia </a:t>
            </a:r>
            <a:r>
              <a:rPr lang="en-US" altLang="en-US" sz="3200" b="1" dirty="0"/>
              <a:t>T</a:t>
            </a:r>
            <a:r>
              <a:rPr lang="en-US" altLang="en-US" sz="3200" dirty="0"/>
              <a:t>eachers</a:t>
            </a:r>
          </a:p>
          <a:p>
            <a:pPr marL="365760" indent="-365760" eaLnBrk="1" hangingPunct="1">
              <a:spcBef>
                <a:spcPts val="2200"/>
              </a:spcBef>
            </a:pPr>
            <a:r>
              <a:rPr lang="en-US" altLang="en-US" sz="3200" dirty="0"/>
              <a:t> A partnership built for long-term success!</a:t>
            </a:r>
          </a:p>
          <a:p>
            <a:pPr marL="365760" indent="-365760" eaLnBrk="1" hangingPunct="1">
              <a:spcBef>
                <a:spcPts val="1200"/>
              </a:spcBef>
            </a:pPr>
            <a:r>
              <a:rPr lang="en-US" altLang="en-US" sz="3200" dirty="0"/>
              <a:t> A professional development program</a:t>
            </a:r>
          </a:p>
          <a:p>
            <a:pPr marL="365760" indent="-365760" eaLnBrk="1" hangingPunct="1">
              <a:spcBef>
                <a:spcPts val="1200"/>
              </a:spcBef>
            </a:pPr>
            <a:r>
              <a:rPr lang="en-US" altLang="en-US" sz="3200" dirty="0"/>
              <a:t> A leadership development program</a:t>
            </a:r>
          </a:p>
          <a:p>
            <a:pPr marL="365760" indent="-365760" eaLnBrk="1" hangingPunct="1">
              <a:spcBef>
                <a:spcPts val="1200"/>
              </a:spcBef>
            </a:pPr>
            <a:r>
              <a:rPr lang="en-US" altLang="en-US" sz="3200" dirty="0"/>
              <a:t> A research study</a:t>
            </a:r>
          </a:p>
        </p:txBody>
      </p:sp>
    </p:spTree>
    <p:extLst>
      <p:ext uri="{BB962C8B-B14F-4D97-AF65-F5344CB8AC3E}">
        <p14:creationId xmlns:p14="http://schemas.microsoft.com/office/powerpoint/2010/main" val="26750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16A949A-0A88-49AD-8FB9-D73746D645B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01191" y="1600200"/>
            <a:ext cx="6541618" cy="4876800"/>
          </a:xfrm>
        </p:spPr>
      </p:pic>
      <p:sp>
        <p:nvSpPr>
          <p:cNvPr id="73730" name="Rectangle 2"/>
          <p:cNvSpPr>
            <a:spLocks noGrp="1" noChangeArrowheads="1"/>
          </p:cNvSpPr>
          <p:nvPr>
            <p:ph type="title"/>
          </p:nvPr>
        </p:nvSpPr>
        <p:spPr/>
        <p:txBody>
          <a:bodyPr>
            <a:normAutofit/>
          </a:bodyPr>
          <a:lstStyle/>
          <a:p>
            <a:r>
              <a:rPr lang="en-US" dirty="0"/>
              <a:t>TIMSS: Conceptual Links</a:t>
            </a:r>
            <a:endParaRPr lang="en-US" dirty="0">
              <a:latin typeface="Times New Roman" pitchFamily="18" charset="0"/>
              <a:cs typeface="Times New Roman" pitchFamily="18" charset="0"/>
            </a:endParaRPr>
          </a:p>
        </p:txBody>
      </p:sp>
      <p:sp>
        <p:nvSpPr>
          <p:cNvPr id="73731" name="Rectangle 3"/>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16" name="TextBox 15">
            <a:extLst>
              <a:ext uri="{FF2B5EF4-FFF2-40B4-BE49-F238E27FC236}">
                <a16:creationId xmlns:a16="http://schemas.microsoft.com/office/drawing/2014/main" id="{80B2781A-B816-433D-B888-4B9B89FD9D08}"/>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239465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What Makes a Difference?</a:t>
            </a:r>
          </a:p>
        </p:txBody>
      </p:sp>
      <p:sp>
        <p:nvSpPr>
          <p:cNvPr id="70659" name="Rectangle 3"/>
          <p:cNvSpPr>
            <a:spLocks noGrp="1" noChangeArrowheads="1"/>
          </p:cNvSpPr>
          <p:nvPr>
            <p:ph type="body" idx="1"/>
          </p:nvPr>
        </p:nvSpPr>
        <p:spPr>
          <a:xfrm>
            <a:off x="457200" y="1447800"/>
            <a:ext cx="8229600" cy="5029200"/>
          </a:xfrm>
        </p:spPr>
        <p:txBody>
          <a:bodyPr/>
          <a:lstStyle/>
          <a:p>
            <a:pPr marL="365760" indent="-365760">
              <a:spcBef>
                <a:spcPts val="0"/>
              </a:spcBef>
            </a:pPr>
            <a:r>
              <a:rPr lang="en-US" sz="3200" dirty="0"/>
              <a:t>Watch two video clips of 8th-grade science:</a:t>
            </a:r>
          </a:p>
          <a:p>
            <a:pPr marL="731520" lvl="1" indent="-365760">
              <a:spcBef>
                <a:spcPts val="600"/>
              </a:spcBef>
            </a:pPr>
            <a:r>
              <a:rPr lang="en-US" sz="3200" dirty="0"/>
              <a:t>A US classroom</a:t>
            </a:r>
          </a:p>
          <a:p>
            <a:pPr marL="731520" lvl="1" indent="-365760">
              <a:spcBef>
                <a:spcPts val="600"/>
              </a:spcBef>
              <a:spcAft>
                <a:spcPts val="0"/>
              </a:spcAft>
            </a:pPr>
            <a:r>
              <a:rPr lang="en-US" sz="3200" dirty="0"/>
              <a:t>A Japanese classroom</a:t>
            </a:r>
          </a:p>
          <a:p>
            <a:pPr marL="365760" indent="-365760">
              <a:spcBef>
                <a:spcPts val="600"/>
              </a:spcBef>
              <a:spcAft>
                <a:spcPts val="0"/>
              </a:spcAft>
            </a:pPr>
            <a:r>
              <a:rPr lang="en-US" sz="3200" dirty="0"/>
              <a:t>What did you notice about these two classrooms?</a:t>
            </a:r>
          </a:p>
          <a:p>
            <a:pPr marL="365760" indent="-365760">
              <a:spcBef>
                <a:spcPts val="600"/>
              </a:spcBef>
              <a:spcAft>
                <a:spcPts val="0"/>
              </a:spcAft>
            </a:pPr>
            <a:r>
              <a:rPr lang="en-US" sz="3200" dirty="0"/>
              <a:t>In which classroom are students more likely to learn? Why do you think so?</a:t>
            </a:r>
          </a:p>
        </p:txBody>
      </p:sp>
      <p:sp>
        <p:nvSpPr>
          <p:cNvPr id="3" name="TextBox 2">
            <a:hlinkClick r:id="rId3" action="ppaction://hlinkfile"/>
          </p:cNvPr>
          <p:cNvSpPr txBox="1"/>
          <p:nvPr/>
        </p:nvSpPr>
        <p:spPr>
          <a:xfrm>
            <a:off x="3505200" y="5791200"/>
            <a:ext cx="5486400" cy="369332"/>
          </a:xfrm>
          <a:prstGeom prst="rect">
            <a:avLst/>
          </a:prstGeom>
          <a:noFill/>
        </p:spPr>
        <p:txBody>
          <a:bodyPr wrap="square" rtlCol="0">
            <a:spAutoFit/>
          </a:bodyPr>
          <a:lstStyle/>
          <a:p>
            <a:r>
              <a:rPr lang="en-US" dirty="0">
                <a:solidFill>
                  <a:srgbClr val="0070C0"/>
                </a:solidFill>
                <a:latin typeface="Calibri" pitchFamily="34" charset="0"/>
              </a:rPr>
              <a:t>Link to TIMSS US video clip: </a:t>
            </a:r>
            <a:r>
              <a:rPr lang="en-US" dirty="0">
                <a:solidFill>
                  <a:srgbClr val="0070C0"/>
                </a:solidFill>
                <a:latin typeface="Calibri" pitchFamily="34" charset="0"/>
                <a:hlinkClick r:id="rId4"/>
              </a:rPr>
              <a:t>1.1_TIMSS_US_Lesson3_c1</a:t>
            </a:r>
            <a:endParaRPr lang="en-US" dirty="0"/>
          </a:p>
        </p:txBody>
      </p:sp>
      <p:sp>
        <p:nvSpPr>
          <p:cNvPr id="4" name="TextBox 3"/>
          <p:cNvSpPr txBox="1"/>
          <p:nvPr/>
        </p:nvSpPr>
        <p:spPr>
          <a:xfrm>
            <a:off x="2819400" y="6172200"/>
            <a:ext cx="6172200" cy="369332"/>
          </a:xfrm>
          <a:prstGeom prst="rect">
            <a:avLst/>
          </a:prstGeom>
          <a:noFill/>
        </p:spPr>
        <p:txBody>
          <a:bodyPr wrap="square" rtlCol="0">
            <a:spAutoFit/>
          </a:bodyPr>
          <a:lstStyle/>
          <a:p>
            <a:r>
              <a:rPr lang="en-US" dirty="0">
                <a:solidFill>
                  <a:srgbClr val="0070C0"/>
                </a:solidFill>
                <a:latin typeface="Calibri" pitchFamily="34" charset="0"/>
              </a:rPr>
              <a:t>Link to TIMSS Japan video clip: </a:t>
            </a:r>
            <a:r>
              <a:rPr lang="en-US" dirty="0">
                <a:solidFill>
                  <a:srgbClr val="0070C0"/>
                </a:solidFill>
                <a:latin typeface="Calibri" pitchFamily="34" charset="0"/>
                <a:hlinkClick r:id="rId5"/>
              </a:rPr>
              <a:t>1.2_TIMSS_Japan_Lesson_c1_1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1117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533400"/>
            <a:ext cx="8153400" cy="990600"/>
          </a:xfrm>
        </p:spPr>
        <p:txBody>
          <a:bodyPr/>
          <a:lstStyle/>
          <a:p>
            <a:r>
              <a:rPr lang="en-US" dirty="0"/>
              <a:t>The TIMSS Findings Show …</a:t>
            </a:r>
          </a:p>
        </p:txBody>
      </p:sp>
      <p:sp>
        <p:nvSpPr>
          <p:cNvPr id="75779" name="Rectangle 3"/>
          <p:cNvSpPr>
            <a:spLocks noGrp="1" noChangeArrowheads="1"/>
          </p:cNvSpPr>
          <p:nvPr>
            <p:ph type="body" idx="1"/>
          </p:nvPr>
        </p:nvSpPr>
        <p:spPr/>
        <p:txBody>
          <a:bodyPr>
            <a:normAutofit lnSpcReduction="10000"/>
          </a:bodyPr>
          <a:lstStyle/>
          <a:p>
            <a:pPr marL="365760" indent="-365760">
              <a:spcBef>
                <a:spcPts val="0"/>
              </a:spcBef>
              <a:spcAft>
                <a:spcPts val="1200"/>
              </a:spcAft>
            </a:pPr>
            <a:r>
              <a:rPr lang="en-US" sz="3200" dirty="0"/>
              <a:t>Each higher-achieving country engaged students with core science concepts and ideas.</a:t>
            </a:r>
          </a:p>
          <a:p>
            <a:pPr marL="365760" indent="-365760">
              <a:spcBef>
                <a:spcPts val="0"/>
              </a:spcBef>
              <a:spcAft>
                <a:spcPts val="1200"/>
              </a:spcAft>
            </a:pPr>
            <a:r>
              <a:rPr lang="en-US" sz="3200" dirty="0"/>
              <a:t>All the higher-achieving countries linked ideas and activities.</a:t>
            </a:r>
          </a:p>
          <a:p>
            <a:pPr marL="365760" indent="-365760">
              <a:spcBef>
                <a:spcPts val="0"/>
              </a:spcBef>
              <a:spcAft>
                <a:spcPts val="1200"/>
              </a:spcAft>
            </a:pPr>
            <a:r>
              <a:rPr lang="en-US" sz="3200" dirty="0"/>
              <a:t>In US lessons, the focus was on performing activities with less attention to content and even less attention to linking activities and science ideas.</a:t>
            </a:r>
          </a:p>
          <a:p>
            <a:endParaRPr lang="en-US" dirty="0"/>
          </a:p>
          <a:p>
            <a:endParaRPr lang="en-US" dirty="0"/>
          </a:p>
          <a:p>
            <a:endParaRPr lang="en-US" dirty="0"/>
          </a:p>
        </p:txBody>
      </p:sp>
    </p:spTree>
    <p:extLst>
      <p:ext uri="{BB962C8B-B14F-4D97-AF65-F5344CB8AC3E}">
        <p14:creationId xmlns:p14="http://schemas.microsoft.com/office/powerpoint/2010/main" val="1959185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382000" cy="1143000"/>
          </a:xfrm>
        </p:spPr>
        <p:txBody>
          <a:bodyPr/>
          <a:lstStyle/>
          <a:p>
            <a:r>
              <a:rPr lang="en-US" dirty="0">
                <a:cs typeface="Times New Roman" pitchFamily="18" charset="0"/>
              </a:rPr>
              <a:t>What Can We Learn from the Research?</a:t>
            </a:r>
          </a:p>
        </p:txBody>
      </p:sp>
      <p:sp>
        <p:nvSpPr>
          <p:cNvPr id="77827" name="Rectangle 3"/>
          <p:cNvSpPr>
            <a:spLocks noGrp="1" noChangeArrowheads="1"/>
          </p:cNvSpPr>
          <p:nvPr>
            <p:ph type="body" idx="1"/>
          </p:nvPr>
        </p:nvSpPr>
        <p:spPr>
          <a:xfrm>
            <a:off x="609600" y="1143000"/>
            <a:ext cx="8305800" cy="5715000"/>
          </a:xfrm>
        </p:spPr>
        <p:txBody>
          <a:bodyPr>
            <a:noAutofit/>
          </a:bodyPr>
          <a:lstStyle/>
          <a:p>
            <a:pPr marL="0" indent="0">
              <a:spcBef>
                <a:spcPts val="0"/>
              </a:spcBef>
              <a:spcAft>
                <a:spcPts val="600"/>
              </a:spcAft>
              <a:buNone/>
            </a:pPr>
            <a:r>
              <a:rPr lang="en-US" sz="2800" b="1" dirty="0"/>
              <a:t>A coherent science content storyline can …</a:t>
            </a:r>
          </a:p>
          <a:p>
            <a:pPr marL="731520" indent="-365760">
              <a:spcBef>
                <a:spcPts val="0"/>
              </a:spcBef>
              <a:spcAft>
                <a:spcPts val="300"/>
              </a:spcAft>
            </a:pPr>
            <a:r>
              <a:rPr lang="en-US" sz="2800" dirty="0"/>
              <a:t>make science ideas more prominent in science lessons,</a:t>
            </a:r>
          </a:p>
          <a:p>
            <a:pPr marL="731520" lvl="1" indent="-365760">
              <a:spcBef>
                <a:spcPts val="0"/>
              </a:spcBef>
              <a:spcAft>
                <a:spcPts val="300"/>
              </a:spcAft>
            </a:pPr>
            <a:r>
              <a:rPr lang="en-US" sz="2800" dirty="0"/>
              <a:t>strengthen connections among science-content ideas,</a:t>
            </a:r>
          </a:p>
          <a:p>
            <a:pPr marL="731520" lvl="1" indent="-365760">
              <a:spcBef>
                <a:spcPts val="0"/>
              </a:spcBef>
              <a:spcAft>
                <a:spcPts val="300"/>
              </a:spcAft>
            </a:pPr>
            <a:r>
              <a:rPr lang="en-US" sz="2800" dirty="0"/>
              <a:t>strengthen connections between science-content ideas and activities, and</a:t>
            </a:r>
          </a:p>
          <a:p>
            <a:pPr marL="731520" indent="-365760">
              <a:spcBef>
                <a:spcPts val="0"/>
              </a:spcBef>
              <a:spcAft>
                <a:spcPts val="600"/>
              </a:spcAft>
            </a:pPr>
            <a:r>
              <a:rPr lang="en-US" sz="2800" dirty="0"/>
              <a:t>improve lesson coherence by shaping science lessons as stories that make sense to students.</a:t>
            </a:r>
          </a:p>
          <a:p>
            <a:pPr marL="0" indent="0">
              <a:spcBef>
                <a:spcPts val="0"/>
              </a:spcBef>
              <a:spcAft>
                <a:spcPts val="0"/>
              </a:spcAft>
              <a:buNone/>
            </a:pPr>
            <a:r>
              <a:rPr lang="en-US" sz="2800" dirty="0"/>
              <a:t>For more insights, see TIMSS </a:t>
            </a:r>
            <a:r>
              <a:rPr lang="en-US" sz="2800" i="1" dirty="0"/>
              <a:t>Educational Leadership </a:t>
            </a:r>
            <a:r>
              <a:rPr lang="en-US" sz="2800" dirty="0"/>
              <a:t>article, “What Science Teaching Looks Like: An International Perspective” (handout 1.4 in binder).</a:t>
            </a:r>
          </a:p>
        </p:txBody>
      </p:sp>
    </p:spTree>
    <p:extLst>
      <p:ext uri="{BB962C8B-B14F-4D97-AF65-F5344CB8AC3E}">
        <p14:creationId xmlns:p14="http://schemas.microsoft.com/office/powerpoint/2010/main" val="38775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533400"/>
            <a:ext cx="8229600" cy="990600"/>
          </a:xfrm>
        </p:spPr>
        <p:txBody>
          <a:bodyPr/>
          <a:lstStyle/>
          <a:p>
            <a:r>
              <a:rPr lang="en-US" dirty="0">
                <a:cs typeface="Times New Roman" pitchFamily="18" charset="0"/>
              </a:rPr>
              <a:t>Discussion Questions</a:t>
            </a:r>
          </a:p>
        </p:txBody>
      </p:sp>
      <p:sp>
        <p:nvSpPr>
          <p:cNvPr id="79875" name="Rectangle 3"/>
          <p:cNvSpPr>
            <a:spLocks noGrp="1" noChangeArrowheads="1"/>
          </p:cNvSpPr>
          <p:nvPr>
            <p:ph type="body" idx="1"/>
          </p:nvPr>
        </p:nvSpPr>
        <p:spPr>
          <a:xfrm>
            <a:off x="533400" y="1524000"/>
            <a:ext cx="8229600" cy="4297363"/>
          </a:xfrm>
          <a:noFill/>
          <a:ln/>
        </p:spPr>
        <p:txBody>
          <a:bodyPr>
            <a:normAutofit/>
          </a:bodyPr>
          <a:lstStyle/>
          <a:p>
            <a:pPr marL="365760" indent="-365760">
              <a:spcBef>
                <a:spcPts val="0"/>
              </a:spcBef>
              <a:spcAft>
                <a:spcPts val="1200"/>
              </a:spcAft>
            </a:pPr>
            <a:r>
              <a:rPr lang="en-US" sz="3200" dirty="0"/>
              <a:t>What new features can we add to our earlier description of effective science teaching?</a:t>
            </a:r>
            <a:r>
              <a:rPr lang="en-US" sz="3200" i="1" dirty="0"/>
              <a:t> </a:t>
            </a:r>
          </a:p>
          <a:p>
            <a:pPr marL="365760" indent="-365760">
              <a:spcBef>
                <a:spcPts val="0"/>
              </a:spcBef>
              <a:spcAft>
                <a:spcPts val="1200"/>
              </a:spcAft>
            </a:pPr>
            <a:r>
              <a:rPr lang="en-US" sz="3200" dirty="0"/>
              <a:t>Are there any ideas we should add to our list,  modify, or delete? </a:t>
            </a:r>
          </a:p>
        </p:txBody>
      </p:sp>
    </p:spTree>
    <p:extLst>
      <p:ext uri="{BB962C8B-B14F-4D97-AF65-F5344CB8AC3E}">
        <p14:creationId xmlns:p14="http://schemas.microsoft.com/office/powerpoint/2010/main" val="115880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685800" y="381000"/>
            <a:ext cx="8001000" cy="990600"/>
          </a:xfrm>
        </p:spPr>
        <p:txBody>
          <a:bodyPr>
            <a:normAutofit/>
          </a:bodyPr>
          <a:lstStyle/>
          <a:p>
            <a:r>
              <a:rPr lang="en-US" dirty="0">
                <a:cs typeface="Times New Roman" pitchFamily="18" charset="0"/>
              </a:rPr>
              <a:t>Lesson Analysis Focus Question </a:t>
            </a:r>
            <a:endParaRPr lang="en-US" sz="4000" dirty="0">
              <a:cs typeface="Times New Roman" pitchFamily="18" charset="0"/>
            </a:endParaRPr>
          </a:p>
        </p:txBody>
      </p:sp>
      <p:sp>
        <p:nvSpPr>
          <p:cNvPr id="4" name="Content Placeholder 3"/>
          <p:cNvSpPr>
            <a:spLocks noGrp="1"/>
          </p:cNvSpPr>
          <p:nvPr>
            <p:ph idx="1"/>
          </p:nvPr>
        </p:nvSpPr>
        <p:spPr>
          <a:xfrm>
            <a:off x="685800" y="1371600"/>
            <a:ext cx="8077200" cy="1447800"/>
          </a:xfrm>
        </p:spPr>
        <p:txBody>
          <a:bodyPr/>
          <a:lstStyle/>
          <a:p>
            <a:pPr marL="0" indent="0">
              <a:spcBef>
                <a:spcPts val="0"/>
              </a:spcBef>
              <a:spcAft>
                <a:spcPts val="0"/>
              </a:spcAft>
              <a:buNone/>
            </a:pPr>
            <a:r>
              <a:rPr lang="en-US" sz="3200" dirty="0"/>
              <a:t>What are the STeLLA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2" name="Group 159"/>
          <p:cNvGrpSpPr>
            <a:grpSpLocks/>
          </p:cNvGrpSpPr>
          <p:nvPr/>
        </p:nvGrpSpPr>
        <p:grpSpPr bwMode="auto">
          <a:xfrm>
            <a:off x="1066800" y="3810000"/>
            <a:ext cx="6858000" cy="1946274"/>
            <a:chOff x="1344" y="2592"/>
            <a:chExt cx="2880" cy="362"/>
          </a:xfrm>
        </p:grpSpPr>
        <p:grpSp>
          <p:nvGrpSpPr>
            <p:cNvPr id="3"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a:t>
                </a:r>
              </a:p>
              <a:p>
                <a:r>
                  <a:rPr lang="en-US" b="1" dirty="0"/>
                  <a:t>Lens</a:t>
                </a:r>
              </a:p>
              <a:p>
                <a:endParaRPr lang="en-US" b="1" baseline="-25000" dirty="0"/>
              </a:p>
            </p:txBody>
          </p:sp>
          <p:grpSp>
            <p:nvGrpSpPr>
              <p:cNvPr id="5"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dirty="0"/>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dirty="0"/>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dirty="0"/>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6"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a:t>
                </a:r>
              </a:p>
              <a:p>
                <a:r>
                  <a:rPr lang="en-US" b="1" dirty="0"/>
                  <a:t>Lens</a:t>
                </a:r>
              </a:p>
              <a:p>
                <a:endParaRPr lang="en-US" b="1" baseline="-25000" dirty="0"/>
              </a:p>
            </p:txBody>
          </p:sp>
          <p:grpSp>
            <p:nvGrpSpPr>
              <p:cNvPr id="7"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dirty="0"/>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dirty="0"/>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dirty="0"/>
                </a:p>
              </p:txBody>
            </p:sp>
          </p:grpSp>
        </p:grpSp>
      </p:grpSp>
      <p:grpSp>
        <p:nvGrpSpPr>
          <p:cNvPr id="8" name="Group 21"/>
          <p:cNvGrpSpPr/>
          <p:nvPr/>
        </p:nvGrpSpPr>
        <p:grpSpPr>
          <a:xfrm>
            <a:off x="457200" y="3276600"/>
            <a:ext cx="4146004" cy="3229582"/>
            <a:chOff x="5562600" y="2895600"/>
            <a:chExt cx="4146004" cy="3229582"/>
          </a:xfrm>
        </p:grpSpPr>
        <p:sp>
          <p:nvSpPr>
            <p:cNvPr id="23" name="Oval 22"/>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rot="12872371">
              <a:off x="8337004" y="5035518"/>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35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533400"/>
            <a:ext cx="8077200" cy="990600"/>
          </a:xfrm>
        </p:spPr>
        <p:txBody>
          <a:bodyPr>
            <a:normAutofit/>
          </a:bodyPr>
          <a:lstStyle/>
          <a:p>
            <a:r>
              <a:rPr lang="en-US" dirty="0">
                <a:cs typeface="Times New Roman" pitchFamily="18" charset="0"/>
              </a:rPr>
              <a:t>Research on How Students Learn</a:t>
            </a:r>
          </a:p>
        </p:txBody>
      </p:sp>
      <p:sp>
        <p:nvSpPr>
          <p:cNvPr id="118787" name="Rectangle 3"/>
          <p:cNvSpPr>
            <a:spLocks noGrp="1" noChangeArrowheads="1"/>
          </p:cNvSpPr>
          <p:nvPr>
            <p:ph type="body" idx="1"/>
          </p:nvPr>
        </p:nvSpPr>
        <p:spPr>
          <a:xfrm>
            <a:off x="685800" y="1600200"/>
            <a:ext cx="8001000" cy="4267200"/>
          </a:xfrm>
        </p:spPr>
        <p:txBody>
          <a:bodyPr/>
          <a:lstStyle/>
          <a:p>
            <a:pPr marL="365760" indent="-365760">
              <a:spcBef>
                <a:spcPts val="0"/>
              </a:spcBef>
            </a:pPr>
            <a:r>
              <a:rPr lang="en-US" sz="3200" dirty="0">
                <a:cs typeface="Times New Roman" pitchFamily="18" charset="0"/>
              </a:rPr>
              <a:t>Respond in your notebooks to the following question:</a:t>
            </a:r>
          </a:p>
          <a:p>
            <a:pPr marL="547687" lvl="2" indent="0">
              <a:buNone/>
            </a:pPr>
            <a:r>
              <a:rPr lang="en-US" sz="3200" dirty="0"/>
              <a:t>Imagine that a seed is planted in the ground and grows into a tree. Where does most of the matter come from that makes up the wood and leaves of the tree?</a:t>
            </a:r>
          </a:p>
          <a:p>
            <a:pPr marL="365760" indent="-365760">
              <a:spcBef>
                <a:spcPts val="1200"/>
              </a:spcBef>
            </a:pPr>
            <a:r>
              <a:rPr lang="en-US" sz="3200" dirty="0"/>
              <a:t>We won’t share our responses with the whole group.</a:t>
            </a:r>
          </a:p>
        </p:txBody>
      </p:sp>
    </p:spTree>
    <p:extLst>
      <p:ext uri="{BB962C8B-B14F-4D97-AF65-F5344CB8AC3E}">
        <p14:creationId xmlns:p14="http://schemas.microsoft.com/office/powerpoint/2010/main" val="26273620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381000"/>
            <a:ext cx="8229600" cy="1143000"/>
          </a:xfrm>
        </p:spPr>
        <p:txBody>
          <a:bodyPr/>
          <a:lstStyle/>
          <a:p>
            <a:r>
              <a:rPr lang="en-US" i="1" dirty="0">
                <a:cs typeface="Times New Roman" pitchFamily="18" charset="0"/>
              </a:rPr>
              <a:t>Minds of Our Own</a:t>
            </a:r>
          </a:p>
        </p:txBody>
      </p:sp>
      <p:sp>
        <p:nvSpPr>
          <p:cNvPr id="84995" name="Rectangle 3"/>
          <p:cNvSpPr>
            <a:spLocks noGrp="1" noChangeArrowheads="1"/>
          </p:cNvSpPr>
          <p:nvPr>
            <p:ph type="body" idx="1"/>
          </p:nvPr>
        </p:nvSpPr>
        <p:spPr>
          <a:xfrm>
            <a:off x="533400" y="1447800"/>
            <a:ext cx="8153400" cy="4648199"/>
          </a:xfrm>
        </p:spPr>
        <p:txBody>
          <a:bodyPr/>
          <a:lstStyle/>
          <a:p>
            <a:pPr marL="0" indent="0">
              <a:spcBef>
                <a:spcPts val="600"/>
              </a:spcBef>
              <a:spcAft>
                <a:spcPts val="0"/>
              </a:spcAft>
              <a:buNone/>
            </a:pPr>
            <a:r>
              <a:rPr lang="en-US" sz="3000" i="1" dirty="0"/>
              <a:t>Minds of Our Own </a:t>
            </a:r>
            <a:r>
              <a:rPr lang="en-US" sz="3000" dirty="0"/>
              <a:t>is a video that visually summarizes a large body of research on student learning in science classrooms.</a:t>
            </a:r>
          </a:p>
          <a:p>
            <a:pPr marL="0" indent="0">
              <a:spcBef>
                <a:spcPts val="1800"/>
              </a:spcBef>
              <a:spcAft>
                <a:spcPts val="300"/>
              </a:spcAft>
              <a:buNone/>
            </a:pPr>
            <a:r>
              <a:rPr lang="en-US" sz="3000" dirty="0"/>
              <a:t>As you watch, think about the following questions:</a:t>
            </a:r>
          </a:p>
          <a:p>
            <a:pPr marL="731520" indent="-365760">
              <a:spcBef>
                <a:spcPts val="300"/>
              </a:spcBef>
              <a:spcAft>
                <a:spcPts val="0"/>
              </a:spcAft>
            </a:pPr>
            <a:r>
              <a:rPr lang="en-US" sz="3000" dirty="0"/>
              <a:t>How do Harvard graduates answer the question about the mass of a tree? Is their response the same as or different from yours? </a:t>
            </a:r>
          </a:p>
          <a:p>
            <a:pPr marL="731520" indent="-365760">
              <a:spcBef>
                <a:spcPts val="300"/>
              </a:spcBef>
            </a:pPr>
            <a:r>
              <a:rPr lang="en-US" sz="3000" dirty="0"/>
              <a:t>Does this give you any new ideas about effective science teaching?</a:t>
            </a:r>
          </a:p>
          <a:p>
            <a:pPr>
              <a:spcAft>
                <a:spcPts val="1200"/>
              </a:spcAft>
              <a:buNone/>
            </a:pPr>
            <a:endParaRPr lang="en-US" sz="2800" dirty="0"/>
          </a:p>
          <a:p>
            <a:pPr lvl="1"/>
            <a:endParaRPr lang="en-US" sz="2800" dirty="0"/>
          </a:p>
        </p:txBody>
      </p:sp>
      <p:sp>
        <p:nvSpPr>
          <p:cNvPr id="7" name="TextBox 6">
            <a:extLst>
              <a:ext uri="{FF2B5EF4-FFF2-40B4-BE49-F238E27FC236}">
                <a16:creationId xmlns:a16="http://schemas.microsoft.com/office/drawing/2014/main" id="{201AF982-4554-4961-B1FF-5858206845E6}"/>
              </a:ext>
            </a:extLst>
          </p:cNvPr>
          <p:cNvSpPr txBox="1"/>
          <p:nvPr/>
        </p:nvSpPr>
        <p:spPr>
          <a:xfrm>
            <a:off x="5105400" y="6096000"/>
            <a:ext cx="35814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i="1" dirty="0">
                <a:solidFill>
                  <a:srgbClr val="0070C0"/>
                </a:solidFill>
                <a:latin typeface="Calibri" pitchFamily="34" charset="0"/>
                <a:hlinkClick r:id="rId3"/>
              </a:rPr>
              <a:t>Minds of Our Own </a:t>
            </a:r>
            <a:r>
              <a:rPr lang="en-US" dirty="0">
                <a:solidFill>
                  <a:srgbClr val="0070C0"/>
                </a:solidFill>
                <a:latin typeface="Calibri" pitchFamily="34" charset="0"/>
              </a:rPr>
              <a:t>video clip.</a:t>
            </a:r>
          </a:p>
        </p:txBody>
      </p:sp>
    </p:spTree>
    <p:extLst>
      <p:ext uri="{BB962C8B-B14F-4D97-AF65-F5344CB8AC3E}">
        <p14:creationId xmlns:p14="http://schemas.microsoft.com/office/powerpoint/2010/main" val="9064688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Discussion Questions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pPr>
            <a:r>
              <a:rPr lang="en-US" sz="3200" dirty="0"/>
              <a:t>What did you notice in the </a:t>
            </a:r>
            <a:r>
              <a:rPr lang="en-US" sz="3200" i="1" dirty="0"/>
              <a:t>Minds of Our Own </a:t>
            </a:r>
            <a:r>
              <a:rPr lang="en-US" sz="3200" dirty="0"/>
              <a:t>video?  </a:t>
            </a:r>
          </a:p>
          <a:p>
            <a:pPr marL="365760" indent="-365760">
              <a:spcBef>
                <a:spcPts val="0"/>
              </a:spcBef>
              <a:spcAft>
                <a:spcPts val="1200"/>
              </a:spcAft>
            </a:pPr>
            <a:r>
              <a:rPr lang="en-US" sz="3200" dirty="0"/>
              <a:t>What does research on learning say to us about effective science teaching? </a:t>
            </a:r>
          </a:p>
          <a:p>
            <a:pPr marL="365760" indent="-365760">
              <a:spcBef>
                <a:spcPts val="0"/>
              </a:spcBef>
              <a:spcAft>
                <a:spcPts val="1200"/>
              </a:spcAft>
            </a:pPr>
            <a:r>
              <a:rPr lang="en-US" sz="3200" dirty="0"/>
              <a:t>What new features can we add to our description of effective science teaching?  </a:t>
            </a:r>
          </a:p>
        </p:txBody>
      </p:sp>
    </p:spTree>
    <p:extLst>
      <p:ext uri="{BB962C8B-B14F-4D97-AF65-F5344CB8AC3E}">
        <p14:creationId xmlns:p14="http://schemas.microsoft.com/office/powerpoint/2010/main" val="217337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What Can We Learn from the Research?</a:t>
            </a:r>
          </a:p>
        </p:txBody>
      </p:sp>
      <p:sp>
        <p:nvSpPr>
          <p:cNvPr id="89091" name="Rectangle 3"/>
          <p:cNvSpPr>
            <a:spLocks noGrp="1" noChangeArrowheads="1"/>
          </p:cNvSpPr>
          <p:nvPr>
            <p:ph type="body" idx="1"/>
          </p:nvPr>
        </p:nvSpPr>
        <p:spPr>
          <a:xfrm>
            <a:off x="533400" y="1447800"/>
            <a:ext cx="8229600" cy="5105400"/>
          </a:xfrm>
        </p:spPr>
        <p:txBody>
          <a:bodyPr>
            <a:normAutofit fontScale="92500" lnSpcReduction="20000"/>
          </a:bodyPr>
          <a:lstStyle/>
          <a:p>
            <a:pPr marL="0" indent="0">
              <a:spcBef>
                <a:spcPts val="0"/>
              </a:spcBef>
              <a:spcAft>
                <a:spcPts val="0"/>
              </a:spcAft>
              <a:buNone/>
            </a:pPr>
            <a:r>
              <a:rPr lang="en-US" sz="3000" b="1" dirty="0"/>
              <a:t>A Student Thinking Lens can …</a:t>
            </a:r>
          </a:p>
          <a:p>
            <a:pPr marL="731520" indent="-365760">
              <a:spcBef>
                <a:spcPts val="600"/>
              </a:spcBef>
              <a:spcAft>
                <a:spcPts val="0"/>
              </a:spcAft>
            </a:pPr>
            <a:r>
              <a:rPr lang="en-US" sz="3000" dirty="0"/>
              <a:t>reveal, support, and challenge student thinking throughout instruction;</a:t>
            </a:r>
          </a:p>
          <a:p>
            <a:pPr marL="731520" indent="-365760">
              <a:spcBef>
                <a:spcPts val="600"/>
              </a:spcBef>
              <a:spcAft>
                <a:spcPts val="0"/>
              </a:spcAft>
            </a:pPr>
            <a:r>
              <a:rPr lang="en-US" sz="3000" dirty="0"/>
              <a:t>provide opportunities for students to analyze and interpret data, as well as construct arguments and explanations;</a:t>
            </a:r>
          </a:p>
          <a:p>
            <a:pPr marL="731520" indent="-365760">
              <a:spcBef>
                <a:spcPts val="600"/>
              </a:spcBef>
              <a:spcAft>
                <a:spcPts val="0"/>
              </a:spcAft>
            </a:pPr>
            <a:r>
              <a:rPr lang="en-US" sz="3000" dirty="0"/>
              <a:t>engage students in making connections between ideas and activities; and</a:t>
            </a:r>
          </a:p>
          <a:p>
            <a:pPr marL="731520" indent="-365760">
              <a:spcBef>
                <a:spcPts val="600"/>
              </a:spcBef>
              <a:spcAft>
                <a:spcPts val="0"/>
              </a:spcAft>
            </a:pPr>
            <a:r>
              <a:rPr lang="en-US" sz="3000" dirty="0"/>
              <a:t>provide structures to teach students how to communicate in scientific ways.</a:t>
            </a:r>
          </a:p>
          <a:p>
            <a:pPr marL="0" indent="0">
              <a:spcBef>
                <a:spcPts val="1200"/>
              </a:spcBef>
              <a:spcAft>
                <a:spcPts val="0"/>
              </a:spcAft>
              <a:buNone/>
            </a:pPr>
            <a:r>
              <a:rPr lang="en-US" sz="3000" dirty="0"/>
              <a:t>For more insights, see “Synthesis of Research from </a:t>
            </a:r>
            <a:r>
              <a:rPr lang="en-US" sz="3000" i="1" dirty="0"/>
              <a:t>How Students Learn: Science in the Classroom</a:t>
            </a:r>
            <a:r>
              <a:rPr lang="en-US" sz="3000" dirty="0"/>
              <a:t>” (handout 1.5 in binder).</a:t>
            </a:r>
          </a:p>
          <a:p>
            <a:pPr>
              <a:buFont typeface="Wingdings" pitchFamily="2" charset="2"/>
              <a:buChar char="q"/>
            </a:pPr>
            <a:endParaRPr lang="en-US" sz="1800" dirty="0"/>
          </a:p>
        </p:txBody>
      </p:sp>
    </p:spTree>
    <p:extLst>
      <p:ext uri="{BB962C8B-B14F-4D97-AF65-F5344CB8AC3E}">
        <p14:creationId xmlns:p14="http://schemas.microsoft.com/office/powerpoint/2010/main" val="10056915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381000"/>
            <a:ext cx="8229600" cy="990600"/>
          </a:xfrm>
        </p:spPr>
        <p:txBody>
          <a:bodyPr/>
          <a:lstStyle/>
          <a:p>
            <a:pPr eaLnBrk="1" fontAlgn="auto" hangingPunct="1">
              <a:spcAft>
                <a:spcPts val="0"/>
              </a:spcAft>
              <a:defRPr/>
            </a:pPr>
            <a:r>
              <a:rPr lang="en-US" altLang="en-US" dirty="0"/>
              <a:t>The RESPeCT Partnership</a:t>
            </a:r>
          </a:p>
        </p:txBody>
      </p:sp>
      <p:sp>
        <p:nvSpPr>
          <p:cNvPr id="25603" name="Text Box 5"/>
          <p:cNvSpPr txBox="1">
            <a:spLocks noChangeArrowheads="1"/>
          </p:cNvSpPr>
          <p:nvPr/>
        </p:nvSpPr>
        <p:spPr bwMode="auto">
          <a:xfrm>
            <a:off x="3729063" y="5047579"/>
            <a:ext cx="1654175" cy="585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0"/>
              </a:spcBef>
              <a:spcAft>
                <a:spcPct val="0"/>
              </a:spcAft>
              <a:buClrTx/>
              <a:buSzTx/>
              <a:buFontTx/>
              <a:buNone/>
            </a:pPr>
            <a:r>
              <a:rPr lang="en-US" altLang="en-US" sz="3200" b="1" dirty="0">
                <a:solidFill>
                  <a:srgbClr val="292934"/>
                </a:solidFill>
              </a:rPr>
              <a:t>BSCS</a:t>
            </a:r>
          </a:p>
        </p:txBody>
      </p:sp>
      <p:sp>
        <p:nvSpPr>
          <p:cNvPr id="25604" name="Line 7"/>
          <p:cNvSpPr>
            <a:spLocks noChangeShapeType="1"/>
          </p:cNvSpPr>
          <p:nvPr/>
        </p:nvSpPr>
        <p:spPr bwMode="auto">
          <a:xfrm flipH="1">
            <a:off x="5410199" y="2109789"/>
            <a:ext cx="1676400" cy="3148012"/>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292934"/>
              </a:solidFill>
            </a:endParaRPr>
          </a:p>
        </p:txBody>
      </p:sp>
      <p:sp>
        <p:nvSpPr>
          <p:cNvPr id="25606" name="Text Box 14"/>
          <p:cNvSpPr txBox="1">
            <a:spLocks noChangeArrowheads="1"/>
          </p:cNvSpPr>
          <p:nvPr/>
        </p:nvSpPr>
        <p:spPr bwMode="auto">
          <a:xfrm>
            <a:off x="6172200" y="1524000"/>
            <a:ext cx="1447800" cy="585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fontAlgn="base">
              <a:spcBef>
                <a:spcPct val="50000"/>
              </a:spcBef>
              <a:spcAft>
                <a:spcPct val="0"/>
              </a:spcAft>
              <a:buClrTx/>
              <a:buSzTx/>
              <a:buFontTx/>
              <a:buNone/>
            </a:pPr>
            <a:r>
              <a:rPr lang="en-US" altLang="en-US" sz="3200" b="1" dirty="0">
                <a:solidFill>
                  <a:srgbClr val="292934"/>
                </a:solidFill>
              </a:rPr>
              <a:t>  CPP</a:t>
            </a:r>
          </a:p>
        </p:txBody>
      </p:sp>
      <p:sp>
        <p:nvSpPr>
          <p:cNvPr id="25607" name="Line 16"/>
          <p:cNvSpPr>
            <a:spLocks noChangeShapeType="1"/>
          </p:cNvSpPr>
          <p:nvPr/>
        </p:nvSpPr>
        <p:spPr bwMode="auto">
          <a:xfrm flipH="1">
            <a:off x="3183756" y="1816895"/>
            <a:ext cx="2988443"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292934"/>
              </a:solidFill>
            </a:endParaRPr>
          </a:p>
        </p:txBody>
      </p:sp>
      <p:sp>
        <p:nvSpPr>
          <p:cNvPr id="25608" name="Text Box 17"/>
          <p:cNvSpPr txBox="1">
            <a:spLocks noChangeArrowheads="1"/>
          </p:cNvSpPr>
          <p:nvPr/>
        </p:nvSpPr>
        <p:spPr bwMode="auto">
          <a:xfrm>
            <a:off x="1659757" y="1524000"/>
            <a:ext cx="1524000" cy="585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50000"/>
              </a:spcBef>
              <a:spcAft>
                <a:spcPct val="0"/>
              </a:spcAft>
              <a:buClrTx/>
              <a:buSzTx/>
              <a:buFontTx/>
              <a:buNone/>
            </a:pPr>
            <a:r>
              <a:rPr lang="en-US" altLang="en-US" sz="3200" b="1" dirty="0">
                <a:solidFill>
                  <a:srgbClr val="292934"/>
                </a:solidFill>
              </a:rPr>
              <a:t>PUSD</a:t>
            </a:r>
          </a:p>
        </p:txBody>
      </p:sp>
      <p:cxnSp>
        <p:nvCxnSpPr>
          <p:cNvPr id="6" name="Straight Arrow Connector 5"/>
          <p:cNvCxnSpPr>
            <a:stCxn id="25608" idx="2"/>
          </p:cNvCxnSpPr>
          <p:nvPr/>
        </p:nvCxnSpPr>
        <p:spPr>
          <a:xfrm>
            <a:off x="2421757" y="2109788"/>
            <a:ext cx="1269206" cy="318934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214" y="2427514"/>
            <a:ext cx="2667000" cy="1200329"/>
          </a:xfrm>
          <a:prstGeom prst="rect">
            <a:avLst/>
          </a:prstGeom>
          <a:noFill/>
        </p:spPr>
        <p:txBody>
          <a:bodyPr wrap="square" rtlCol="0">
            <a:spAutoFit/>
          </a:bodyPr>
          <a:lstStyle/>
          <a:p>
            <a:pPr algn="ctr"/>
            <a:r>
              <a:rPr lang="en-US" sz="2400" dirty="0">
                <a:latin typeface="Calibri" pitchFamily="34" charset="0"/>
              </a:rPr>
              <a:t>PUSD:  </a:t>
            </a:r>
          </a:p>
          <a:p>
            <a:pPr algn="ctr"/>
            <a:r>
              <a:rPr lang="en-US" sz="2400" dirty="0">
                <a:latin typeface="Calibri" pitchFamily="34" charset="0"/>
              </a:rPr>
              <a:t>Pomona Unified School District</a:t>
            </a:r>
          </a:p>
        </p:txBody>
      </p:sp>
      <p:sp>
        <p:nvSpPr>
          <p:cNvPr id="3" name="TextBox 2"/>
          <p:cNvSpPr txBox="1"/>
          <p:nvPr/>
        </p:nvSpPr>
        <p:spPr>
          <a:xfrm>
            <a:off x="6781800" y="2427514"/>
            <a:ext cx="2209800" cy="1938992"/>
          </a:xfrm>
          <a:prstGeom prst="rect">
            <a:avLst/>
          </a:prstGeom>
          <a:noFill/>
        </p:spPr>
        <p:txBody>
          <a:bodyPr wrap="square" rtlCol="0">
            <a:spAutoFit/>
          </a:bodyPr>
          <a:lstStyle/>
          <a:p>
            <a:pPr algn="ctr"/>
            <a:r>
              <a:rPr lang="en-US" sz="2400" dirty="0">
                <a:latin typeface="Calibri" pitchFamily="34" charset="0"/>
              </a:rPr>
              <a:t>CPP:</a:t>
            </a:r>
          </a:p>
          <a:p>
            <a:pPr algn="ctr"/>
            <a:r>
              <a:rPr lang="en-US" sz="2400" dirty="0">
                <a:latin typeface="Calibri" pitchFamily="34" charset="0"/>
              </a:rPr>
              <a:t>California State Polytechnic University, Pomona</a:t>
            </a:r>
          </a:p>
        </p:txBody>
      </p:sp>
      <p:sp>
        <p:nvSpPr>
          <p:cNvPr id="4" name="TextBox 3"/>
          <p:cNvSpPr txBox="1"/>
          <p:nvPr/>
        </p:nvSpPr>
        <p:spPr>
          <a:xfrm>
            <a:off x="1981200" y="5791200"/>
            <a:ext cx="5334000" cy="830997"/>
          </a:xfrm>
          <a:prstGeom prst="rect">
            <a:avLst/>
          </a:prstGeom>
          <a:noFill/>
        </p:spPr>
        <p:txBody>
          <a:bodyPr wrap="square" rtlCol="0">
            <a:spAutoFit/>
          </a:bodyPr>
          <a:lstStyle/>
          <a:p>
            <a:pPr algn="ctr"/>
            <a:r>
              <a:rPr lang="en-US" sz="2400" dirty="0">
                <a:latin typeface="Calibri" pitchFamily="34" charset="0"/>
              </a:rPr>
              <a:t>BSCS: </a:t>
            </a:r>
          </a:p>
          <a:p>
            <a:pPr algn="ctr"/>
            <a:r>
              <a:rPr lang="en-US" sz="2400" dirty="0">
                <a:latin typeface="Calibri" pitchFamily="34" charset="0"/>
              </a:rPr>
              <a:t>Biological Sciences Curriculum Study</a:t>
            </a:r>
          </a:p>
        </p:txBody>
      </p:sp>
      <p:pic>
        <p:nvPicPr>
          <p:cNvPr id="7" name="Picture 6">
            <a:extLst>
              <a:ext uri="{FF2B5EF4-FFF2-40B4-BE49-F238E27FC236}">
                <a16:creationId xmlns:a16="http://schemas.microsoft.com/office/drawing/2014/main" id="{1D7BE53C-0698-4BF9-B4BB-16ABF8039C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7251" y="2262191"/>
            <a:ext cx="2689128" cy="1792052"/>
          </a:xfrm>
          <a:prstGeom prst="rect">
            <a:avLst/>
          </a:prstGeom>
        </p:spPr>
      </p:pic>
      <p:sp>
        <p:nvSpPr>
          <p:cNvPr id="15" name="TextBox 14">
            <a:extLst>
              <a:ext uri="{FF2B5EF4-FFF2-40B4-BE49-F238E27FC236}">
                <a16:creationId xmlns:a16="http://schemas.microsoft.com/office/drawing/2014/main" id="{103505DB-E65E-40E9-8E15-8F232805AEE6}"/>
              </a:ext>
            </a:extLst>
          </p:cNvPr>
          <p:cNvSpPr txBox="1"/>
          <p:nvPr/>
        </p:nvSpPr>
        <p:spPr>
          <a:xfrm>
            <a:off x="4530913" y="4025438"/>
            <a:ext cx="1465466"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4175404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WEATHER and Seasons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657600"/>
            <a:ext cx="75438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Kindergarten</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2246769"/>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Content Deepening</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Day 1</a:t>
            </a:r>
            <a:endParaRPr lang="en-US" sz="2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478889" y="6642556"/>
            <a:ext cx="16764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5" name="TextBox 4"/>
          <p:cNvSpPr txBox="1"/>
          <p:nvPr/>
        </p:nvSpPr>
        <p:spPr>
          <a:xfrm>
            <a:off x="533400" y="5103674"/>
            <a:ext cx="4038600" cy="1477328"/>
          </a:xfrm>
          <a:prstGeom prst="rect">
            <a:avLst/>
          </a:prstGeom>
          <a:noFill/>
        </p:spPr>
        <p:txBody>
          <a:bodyPr wrap="square" rtlCol="0">
            <a:spAutoFit/>
          </a:bodyPr>
          <a:lstStyle/>
          <a:p>
            <a:r>
              <a:rPr lang="en-US" dirty="0">
                <a:solidFill>
                  <a:schemeClr val="bg1"/>
                </a:solidFill>
              </a:rPr>
              <a:t>Developed by</a:t>
            </a:r>
          </a:p>
          <a:p>
            <a:r>
              <a:rPr lang="en-US" dirty="0">
                <a:solidFill>
                  <a:schemeClr val="bg1"/>
                </a:solidFill>
              </a:rPr>
              <a:t>Dr. Jeff Marshall</a:t>
            </a:r>
          </a:p>
          <a:p>
            <a:r>
              <a:rPr lang="en-US" dirty="0">
                <a:solidFill>
                  <a:schemeClr val="bg1"/>
                </a:solidFill>
              </a:rPr>
              <a:t>Geological Sciences</a:t>
            </a:r>
          </a:p>
          <a:p>
            <a:r>
              <a:rPr lang="en-US" dirty="0">
                <a:solidFill>
                  <a:schemeClr val="bg1"/>
                </a:solidFill>
              </a:rPr>
              <a:t>Cal Poly Pomona</a:t>
            </a:r>
          </a:p>
          <a:p>
            <a:r>
              <a:rPr lang="en-US" dirty="0">
                <a:solidFill>
                  <a:schemeClr val="bg1"/>
                </a:solidFill>
              </a:rPr>
              <a:t>Used by permission</a:t>
            </a:r>
            <a:endParaRPr lang="en-US" dirty="0"/>
          </a:p>
        </p:txBody>
      </p:sp>
    </p:spTree>
    <p:extLst>
      <p:ext uri="{BB962C8B-B14F-4D97-AF65-F5344CB8AC3E}">
        <p14:creationId xmlns:p14="http://schemas.microsoft.com/office/powerpoint/2010/main" val="3802495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Autofit/>
          </a:bodyPr>
          <a:lstStyle/>
          <a:p>
            <a:pPr lvl="0"/>
            <a:br>
              <a:rPr lang="en-US" sz="3600" dirty="0"/>
            </a:br>
            <a:r>
              <a:rPr lang="en-US" dirty="0"/>
              <a:t>Unit Central Questions</a:t>
            </a:r>
            <a:br>
              <a:rPr lang="en-US" sz="3600" dirty="0"/>
            </a:br>
            <a:endParaRPr lang="en-US" sz="3600" dirty="0"/>
          </a:p>
        </p:txBody>
      </p:sp>
      <p:sp>
        <p:nvSpPr>
          <p:cNvPr id="4" name="Rectangle 3"/>
          <p:cNvSpPr txBox="1">
            <a:spLocks noChangeArrowheads="1"/>
          </p:cNvSpPr>
          <p:nvPr/>
        </p:nvSpPr>
        <p:spPr bwMode="auto">
          <a:xfrm>
            <a:off x="914400" y="1600200"/>
            <a:ext cx="7391400" cy="1752600"/>
          </a:xfrm>
          <a:prstGeom prst="rect">
            <a:avLst/>
          </a:prstGeom>
          <a:noFill/>
          <a:ln w="76200" cmpd="dbl">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0" fontAlgn="auto" latinLnBrk="0" hangingPunct="0">
              <a:lnSpc>
                <a:spcPct val="100000"/>
              </a:lnSpc>
              <a:spcBef>
                <a:spcPts val="1200"/>
              </a:spcBef>
              <a:spcAft>
                <a:spcPts val="0"/>
              </a:spcAft>
              <a:buClr>
                <a:schemeClr val="accent1"/>
              </a:buClr>
              <a:buSzPct val="85000"/>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lvl="0" algn="ctr" eaLnBrk="0" hangingPunct="0">
              <a:lnSpc>
                <a:spcPct val="110000"/>
              </a:lnSpc>
              <a:spcBef>
                <a:spcPts val="300"/>
              </a:spcBef>
              <a:buClr>
                <a:schemeClr val="accent1"/>
              </a:buClr>
              <a:buSzPct val="85000"/>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 </a:t>
            </a:r>
            <a:r>
              <a:rPr lang="en-US" sz="3200" dirty="0">
                <a:latin typeface="Calibri" pitchFamily="34" charset="0"/>
              </a:rPr>
              <a:t>weather the same everywhere </a:t>
            </a:r>
            <a:br>
              <a:rPr lang="en-US" sz="3200" dirty="0">
                <a:latin typeface="Calibri" pitchFamily="34" charset="0"/>
              </a:rPr>
            </a:br>
            <a:r>
              <a:rPr lang="en-US" sz="3200" dirty="0">
                <a:latin typeface="Calibri" pitchFamily="34" charset="0"/>
              </a:rPr>
              <a:t>all of the time? How do you know</a:t>
            </a:r>
            <a:r>
              <a:rPr kumimoji="0" lang="en-US" sz="3200" b="0" i="0" u="none" strike="noStrike" kern="1200" cap="none" spc="0" normalizeH="0" baseline="0" noProof="0" dirty="0">
                <a:ln>
                  <a:noFill/>
                </a:ln>
                <a:solidFill>
                  <a:schemeClr val="tx1"/>
                </a:solidFill>
                <a:effectLst/>
                <a:uLnTx/>
                <a:uFillTx/>
                <a:latin typeface="Calibri" pitchFamily="34" charset="0"/>
              </a:rPr>
              <a:t>?</a:t>
            </a:r>
          </a:p>
          <a:p>
            <a:pPr marL="182563" marR="0" lvl="0" indent="-182563" algn="l" defTabSz="914400" rtl="0" eaLnBrk="0" fontAlgn="auto" latinLnBrk="0" hangingPunct="0">
              <a:lnSpc>
                <a:spcPct val="100000"/>
              </a:lnSpc>
              <a:spcBef>
                <a:spcPct val="20000"/>
              </a:spcBef>
              <a:spcAft>
                <a:spcPts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0"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6739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1477328"/>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Lesson 0</a:t>
            </a:r>
            <a:endParaRPr lang="en-US" sz="4000" b="1" dirty="0">
              <a:solidFill>
                <a:srgbClr val="FFFF00"/>
              </a:solidFill>
              <a:effectLst>
                <a:outerShdw blurRad="50800" dist="38100" dir="2700000" algn="tl" rotWithShape="0">
                  <a:prstClr val="black">
                    <a:alpha val="40000"/>
                  </a:prstClr>
                </a:outerShdw>
              </a:effectLst>
              <a:latin typeface="Calibri"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463021" y="6642556"/>
            <a:ext cx="1676400" cy="215444"/>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3802495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1</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What is weather?</a:t>
            </a:r>
          </a:p>
        </p:txBody>
      </p:sp>
      <p:pic>
        <p:nvPicPr>
          <p:cNvPr id="4" name="Content Placeholder 6" descr="1280px-Katrina-noaaGOES12.jpg">
            <a:extLst>
              <a:ext uri="{FF2B5EF4-FFF2-40B4-BE49-F238E27FC236}">
                <a16:creationId xmlns:a16="http://schemas.microsoft.com/office/drawing/2014/main" id="{958D5F5A-4560-4099-91DA-7240F828F3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676400" y="2514600"/>
            <a:ext cx="6008832" cy="37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68860" y="6265426"/>
            <a:ext cx="2016372" cy="215444"/>
          </a:xfrm>
          <a:prstGeom prst="rect">
            <a:avLst/>
          </a:prstGeom>
          <a:noFill/>
        </p:spPr>
        <p:txBody>
          <a:bodyPr wrap="square" rtlCol="0">
            <a:spAutoFit/>
          </a:bodyPr>
          <a:lstStyle/>
          <a:p>
            <a:r>
              <a:rPr lang="en-US" sz="800" dirty="0"/>
              <a:t>Courtesy of NOAA/Wikimedia Commons</a:t>
            </a:r>
          </a:p>
        </p:txBody>
      </p:sp>
    </p:spTree>
    <p:extLst>
      <p:ext uri="{BB962C8B-B14F-4D97-AF65-F5344CB8AC3E}">
        <p14:creationId xmlns:p14="http://schemas.microsoft.com/office/powerpoint/2010/main" val="3601624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609600" y="533400"/>
            <a:ext cx="8077200" cy="990600"/>
          </a:xfrm>
        </p:spPr>
        <p:txBody>
          <a:bodyPr/>
          <a:lstStyle/>
          <a:p>
            <a:r>
              <a:rPr lang="en-US" dirty="0"/>
              <a:t>What Is Weather?</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How would a kindergartner define the word </a:t>
            </a:r>
            <a:r>
              <a:rPr lang="en-US" sz="3200" i="1" dirty="0"/>
              <a:t>weather</a:t>
            </a:r>
            <a:r>
              <a:rPr lang="en-US" sz="3200" dirty="0"/>
              <a:t>?</a:t>
            </a:r>
          </a:p>
          <a:p>
            <a:pPr marL="365760" indent="-365760">
              <a:spcBef>
                <a:spcPts val="1200"/>
              </a:spcBef>
              <a:buFont typeface="+mj-lt"/>
              <a:buAutoNum type="arabicPeriod"/>
            </a:pPr>
            <a:r>
              <a:rPr lang="en-US" sz="3200" dirty="0"/>
              <a:t>What are some characteristics we use to describe weather?</a:t>
            </a:r>
          </a:p>
        </p:txBody>
      </p:sp>
    </p:spTree>
    <p:extLst>
      <p:ext uri="{BB962C8B-B14F-4D97-AF65-F5344CB8AC3E}">
        <p14:creationId xmlns:p14="http://schemas.microsoft.com/office/powerpoint/2010/main" val="3052326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2</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How is weather different from climate?</a:t>
            </a:r>
          </a:p>
        </p:txBody>
      </p:sp>
      <p:pic>
        <p:nvPicPr>
          <p:cNvPr id="4" name="Content Placeholder 6" descr="1280px-Katrina-noaaGOES12.jpg">
            <a:extLst>
              <a:ext uri="{FF2B5EF4-FFF2-40B4-BE49-F238E27FC236}">
                <a16:creationId xmlns:a16="http://schemas.microsoft.com/office/drawing/2014/main" id="{958D5F5A-4560-4099-91DA-7240F828F3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676400" y="2514600"/>
            <a:ext cx="6008832" cy="37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15000" y="6248400"/>
            <a:ext cx="2016372" cy="215444"/>
          </a:xfrm>
          <a:prstGeom prst="rect">
            <a:avLst/>
          </a:prstGeom>
          <a:noFill/>
        </p:spPr>
        <p:txBody>
          <a:bodyPr wrap="square" rtlCol="0">
            <a:spAutoFit/>
          </a:bodyPr>
          <a:lstStyle/>
          <a:p>
            <a:r>
              <a:rPr lang="en-US" sz="800" dirty="0"/>
              <a:t>Courtesy of NOAA/Wikimedia Commons</a:t>
            </a:r>
          </a:p>
        </p:txBody>
      </p:sp>
    </p:spTree>
    <p:extLst>
      <p:ext uri="{BB962C8B-B14F-4D97-AF65-F5344CB8AC3E}">
        <p14:creationId xmlns:p14="http://schemas.microsoft.com/office/powerpoint/2010/main" val="3601624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609600" y="533400"/>
            <a:ext cx="8077200" cy="990600"/>
          </a:xfrm>
        </p:spPr>
        <p:txBody>
          <a:bodyPr/>
          <a:lstStyle/>
          <a:p>
            <a:r>
              <a:rPr lang="en-US" dirty="0"/>
              <a:t>How Is Weather Different from Climate?</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How would you define the words </a:t>
            </a:r>
            <a:r>
              <a:rPr lang="en-US" sz="3200" i="1" dirty="0"/>
              <a:t>weather </a:t>
            </a:r>
            <a:r>
              <a:rPr lang="en-US" sz="3200" dirty="0"/>
              <a:t>and</a:t>
            </a:r>
            <a:r>
              <a:rPr lang="en-US" sz="3200" i="1" dirty="0"/>
              <a:t> climate</a:t>
            </a:r>
            <a:r>
              <a:rPr lang="en-US" sz="3200" dirty="0"/>
              <a:t>?</a:t>
            </a:r>
          </a:p>
          <a:p>
            <a:pPr marL="365760" indent="-365760">
              <a:spcBef>
                <a:spcPts val="1200"/>
              </a:spcBef>
              <a:buFont typeface="+mj-lt"/>
              <a:buAutoNum type="arabicPeriod"/>
            </a:pPr>
            <a:r>
              <a:rPr lang="en-US" sz="3200" dirty="0"/>
              <a:t>What are some key differences between weather and climate?</a:t>
            </a:r>
          </a:p>
        </p:txBody>
      </p:sp>
    </p:spTree>
    <p:extLst>
      <p:ext uri="{BB962C8B-B14F-4D97-AF65-F5344CB8AC3E}">
        <p14:creationId xmlns:p14="http://schemas.microsoft.com/office/powerpoint/2010/main" val="3052326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609600" y="533400"/>
            <a:ext cx="8077200" cy="990600"/>
          </a:xfrm>
        </p:spPr>
        <p:txBody>
          <a:bodyPr/>
          <a:lstStyle/>
          <a:p>
            <a:r>
              <a:rPr lang="en-US" dirty="0"/>
              <a:t>How Is Weather Different from Climate?</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685800" y="1600200"/>
            <a:ext cx="8001000" cy="4876800"/>
          </a:xfrm>
        </p:spPr>
        <p:txBody>
          <a:bodyPr/>
          <a:lstStyle/>
          <a:p>
            <a:pPr marL="365760" indent="-365760">
              <a:spcBef>
                <a:spcPts val="1200"/>
              </a:spcBef>
              <a:buNone/>
            </a:pPr>
            <a:r>
              <a:rPr lang="en-US" sz="3200" b="1" dirty="0"/>
              <a:t>		</a:t>
            </a:r>
          </a:p>
        </p:txBody>
      </p:sp>
      <p:graphicFrame>
        <p:nvGraphicFramePr>
          <p:cNvPr id="8" name="Table 7"/>
          <p:cNvGraphicFramePr>
            <a:graphicFrameLocks noGrp="1"/>
          </p:cNvGraphicFramePr>
          <p:nvPr/>
        </p:nvGraphicFramePr>
        <p:xfrm>
          <a:off x="838200" y="1676400"/>
          <a:ext cx="7315200" cy="457191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6858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chemeClr val="tx1"/>
                          </a:solidFill>
                          <a:latin typeface="Calibri" pitchFamily="34" charset="0"/>
                        </a:rPr>
                        <a:t>Similarities and Differences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594360">
                <a:tc>
                  <a:txBody>
                    <a:bodyPr/>
                    <a:lstStyle/>
                    <a:p>
                      <a:pPr algn="ctr"/>
                      <a:r>
                        <a:rPr lang="en-US" sz="2800" b="1" dirty="0">
                          <a:latin typeface="Calibri" pitchFamily="34"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Climate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27651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2326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extBox 4"/>
          <p:cNvSpPr txBox="1"/>
          <p:nvPr/>
        </p:nvSpPr>
        <p:spPr>
          <a:xfrm>
            <a:off x="553327" y="5867400"/>
            <a:ext cx="8362073" cy="584775"/>
          </a:xfrm>
          <a:prstGeom prst="rect">
            <a:avLst/>
          </a:prstGeom>
          <a:noFill/>
        </p:spPr>
        <p:txBody>
          <a:bodyPr wrap="square" rtlCol="0">
            <a:spAutoFit/>
          </a:bodyPr>
          <a:lstStyle/>
          <a:p>
            <a:pPr algn="ctr" defTabSz="457200"/>
            <a:r>
              <a:rPr lang="en-US" sz="3200" dirty="0">
                <a:solidFill>
                  <a:srgbClr val="FFFF00"/>
                </a:solidFill>
                <a:latin typeface="Calibri" pitchFamily="34" charset="0"/>
              </a:rPr>
              <a:t>Hurricane Katrina—August 28, 2005  </a:t>
            </a:r>
          </a:p>
        </p:txBody>
      </p:sp>
      <p:sp>
        <p:nvSpPr>
          <p:cNvPr id="6" name="TextBox 5"/>
          <p:cNvSpPr txBox="1"/>
          <p:nvPr/>
        </p:nvSpPr>
        <p:spPr>
          <a:xfrm>
            <a:off x="6477000" y="5562600"/>
            <a:ext cx="2057400" cy="215444"/>
          </a:xfrm>
          <a:prstGeom prst="rect">
            <a:avLst/>
          </a:prstGeom>
          <a:noFill/>
        </p:spPr>
        <p:txBody>
          <a:bodyPr wrap="square" rtlCol="0">
            <a:spAutoFit/>
          </a:bodyPr>
          <a:lstStyle/>
          <a:p>
            <a:r>
              <a:rPr lang="en-US" sz="800" dirty="0">
                <a:solidFill>
                  <a:schemeClr val="bg1"/>
                </a:solidFill>
              </a:rPr>
              <a:t>Courtesy of NOAA/Wikimedia Commons</a:t>
            </a:r>
          </a:p>
        </p:txBody>
      </p:sp>
      <p:sp>
        <p:nvSpPr>
          <p:cNvPr id="3" name="Title 2">
            <a:extLst>
              <a:ext uri="{FF2B5EF4-FFF2-40B4-BE49-F238E27FC236}">
                <a16:creationId xmlns:a16="http://schemas.microsoft.com/office/drawing/2014/main" id="{BE2A2C71-6E8F-4DE3-BBF2-4A5932856527}"/>
              </a:ext>
            </a:extLst>
          </p:cNvPr>
          <p:cNvSpPr>
            <a:spLocks noGrp="1"/>
          </p:cNvSpPr>
          <p:nvPr>
            <p:ph type="title"/>
          </p:nvPr>
        </p:nvSpPr>
        <p:spPr>
          <a:xfrm>
            <a:off x="685800" y="457200"/>
            <a:ext cx="8001000" cy="838200"/>
          </a:xfrm>
        </p:spPr>
        <p:txBody>
          <a:bodyPr>
            <a:normAutofit/>
          </a:bodyPr>
          <a:lstStyle/>
          <a:p>
            <a:r>
              <a:rPr lang="en-US" dirty="0">
                <a:solidFill>
                  <a:srgbClr val="FFFF00"/>
                </a:solidFill>
              </a:rPr>
              <a:t>Weather or Climate? </a:t>
            </a:r>
            <a:endParaRPr lang="en-US" dirty="0"/>
          </a:p>
        </p:txBody>
      </p:sp>
      <p:pic>
        <p:nvPicPr>
          <p:cNvPr id="8" name="Content Placeholder 7" descr="1280px-Katrina-noaaGOES12.jpg">
            <a:extLst>
              <a:ext uri="{FF2B5EF4-FFF2-40B4-BE49-F238E27FC236}">
                <a16:creationId xmlns:a16="http://schemas.microsoft.com/office/drawing/2014/main" id="{42D55A46-A35F-492A-BDE7-8BDE32CC83B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2000" y="1371601"/>
            <a:ext cx="7696200" cy="4191000"/>
          </a:xfrm>
          <a:prstGeom prst="rect">
            <a:avLst/>
          </a:prstGeom>
        </p:spPr>
      </p:pic>
      <p:sp>
        <p:nvSpPr>
          <p:cNvPr id="7" name="TextBox 6"/>
          <p:cNvSpPr txBox="1"/>
          <p:nvPr/>
        </p:nvSpPr>
        <p:spPr>
          <a:xfrm>
            <a:off x="838200" y="5181600"/>
            <a:ext cx="3733800" cy="381000"/>
          </a:xfrm>
          <a:prstGeom prst="rect">
            <a:avLst/>
          </a:prstGeom>
          <a:noFill/>
        </p:spPr>
        <p:txBody>
          <a:bodyPr wrap="square" rtlCol="0">
            <a:spAutoFit/>
          </a:bodyPr>
          <a:lstStyle/>
          <a:p>
            <a:r>
              <a:rPr lang="en-US" dirty="0">
                <a:solidFill>
                  <a:srgbClr val="FFFF00"/>
                </a:solidFill>
                <a:latin typeface="Calibri" pitchFamily="34" charset="0"/>
              </a:rPr>
              <a:t>NOAA GOES 12 Satellite Image</a:t>
            </a:r>
          </a:p>
        </p:txBody>
      </p:sp>
    </p:spTree>
    <p:extLst>
      <p:ext uri="{BB962C8B-B14F-4D97-AF65-F5344CB8AC3E}">
        <p14:creationId xmlns:p14="http://schemas.microsoft.com/office/powerpoint/2010/main" val="382629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pPr eaLnBrk="1" hangingPunct="1">
              <a:defRPr/>
            </a:pPr>
            <a:r>
              <a:rPr lang="en-US" dirty="0"/>
              <a:t>The RESPeCT PD Program</a:t>
            </a:r>
          </a:p>
        </p:txBody>
      </p:sp>
      <p:sp>
        <p:nvSpPr>
          <p:cNvPr id="3" name="Content Placeholder 2"/>
          <p:cNvSpPr>
            <a:spLocks noGrp="1"/>
          </p:cNvSpPr>
          <p:nvPr>
            <p:ph idx="1"/>
          </p:nvPr>
        </p:nvSpPr>
        <p:spPr>
          <a:xfrm>
            <a:off x="609600" y="1447800"/>
            <a:ext cx="8077200" cy="4343400"/>
          </a:xfrm>
        </p:spPr>
        <p:txBody>
          <a:bodyPr/>
          <a:lstStyle/>
          <a:p>
            <a:pPr marL="365760" lvl="1" indent="-365760" eaLnBrk="1" hangingPunct="1">
              <a:spcBef>
                <a:spcPts val="600"/>
              </a:spcBef>
              <a:buClr>
                <a:srgbClr val="93A299"/>
              </a:buClr>
            </a:pPr>
            <a:r>
              <a:rPr lang="en-US" altLang="en-US" sz="3200" dirty="0"/>
              <a:t>Builds on the successful Science Teachers Learning from Lesson Analysis (STeLLA) program</a:t>
            </a:r>
          </a:p>
          <a:p>
            <a:pPr marL="365760" lvl="1" indent="-365760" eaLnBrk="1" hangingPunct="1">
              <a:spcBef>
                <a:spcPts val="600"/>
              </a:spcBef>
              <a:buClr>
                <a:srgbClr val="93A299"/>
              </a:buClr>
            </a:pPr>
            <a:r>
              <a:rPr lang="en-US" altLang="en-US" sz="3200" dirty="0">
                <a:solidFill>
                  <a:srgbClr val="292934"/>
                </a:solidFill>
              </a:rPr>
              <a:t>Has a significant impact on student learning as demonstrated in two rigorous studies</a:t>
            </a:r>
          </a:p>
          <a:p>
            <a:pPr marL="365760" lvl="1" indent="-365760" eaLnBrk="1" hangingPunct="1">
              <a:spcBef>
                <a:spcPts val="600"/>
              </a:spcBef>
              <a:buClr>
                <a:srgbClr val="93A299"/>
              </a:buClr>
            </a:pPr>
            <a:r>
              <a:rPr lang="en-US" altLang="en-US" sz="3200" dirty="0">
                <a:solidFill>
                  <a:srgbClr val="292934"/>
                </a:solidFill>
              </a:rPr>
              <a:t>Teaches videocase-based lesson analysis</a:t>
            </a:r>
          </a:p>
          <a:p>
            <a:pPr marL="365760" lvl="1" indent="-365760" eaLnBrk="1" hangingPunct="1">
              <a:spcBef>
                <a:spcPts val="600"/>
              </a:spcBef>
              <a:buClr>
                <a:srgbClr val="93A299"/>
              </a:buClr>
            </a:pPr>
            <a:r>
              <a:rPr lang="en-US" altLang="en-US" sz="3200" dirty="0">
                <a:solidFill>
                  <a:srgbClr val="292934"/>
                </a:solidFill>
              </a:rPr>
              <a:t>Facilitates science-content deepening</a:t>
            </a:r>
          </a:p>
          <a:p>
            <a:pPr lvl="1" eaLnBrk="1" hangingPunct="1">
              <a:buClr>
                <a:srgbClr val="93A299"/>
              </a:buClr>
            </a:pPr>
            <a:endParaRPr lang="en-US" altLang="en-US" sz="3200" dirty="0">
              <a:solidFill>
                <a:srgbClr val="292934"/>
              </a:solidFill>
            </a:endParaRPr>
          </a:p>
          <a:p>
            <a:pPr lvl="1" eaLnBrk="1" hangingPunct="1">
              <a:buClr>
                <a:srgbClr val="93A299"/>
              </a:buClr>
            </a:pPr>
            <a:endParaRPr lang="en-US" altLang="en-US" sz="3200" dirty="0">
              <a:solidFill>
                <a:srgbClr val="292934"/>
              </a:solidFill>
            </a:endParaRPr>
          </a:p>
          <a:p>
            <a:pPr eaLnBrk="1" hangingPunct="1"/>
            <a:endParaRPr lang="en-US" altLang="en-US" sz="3600" dirty="0"/>
          </a:p>
        </p:txBody>
      </p:sp>
    </p:spTree>
    <p:extLst>
      <p:ext uri="{BB962C8B-B14F-4D97-AF65-F5344CB8AC3E}">
        <p14:creationId xmlns:p14="http://schemas.microsoft.com/office/powerpoint/2010/main" val="3494688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47D54-0881-4838-9F22-913DCFB59775}"/>
              </a:ext>
            </a:extLst>
          </p:cNvPr>
          <p:cNvSpPr>
            <a:spLocks noGrp="1"/>
          </p:cNvSpPr>
          <p:nvPr>
            <p:ph type="title"/>
          </p:nvPr>
        </p:nvSpPr>
        <p:spPr>
          <a:xfrm>
            <a:off x="609600" y="533400"/>
            <a:ext cx="8077200" cy="990600"/>
          </a:xfrm>
        </p:spPr>
        <p:txBody>
          <a:bodyPr>
            <a:normAutofit/>
          </a:bodyPr>
          <a:lstStyle/>
          <a:p>
            <a:r>
              <a:rPr lang="en-US" dirty="0">
                <a:solidFill>
                  <a:srgbClr val="FFFF00"/>
                </a:solidFill>
              </a:rPr>
              <a:t>Weather or Climate?      </a:t>
            </a:r>
            <a:endParaRPr lang="en-US" dirty="0"/>
          </a:p>
        </p:txBody>
      </p:sp>
      <p:pic>
        <p:nvPicPr>
          <p:cNvPr id="7" name="Content Placeholder 6">
            <a:extLst>
              <a:ext uri="{FF2B5EF4-FFF2-40B4-BE49-F238E27FC236}">
                <a16:creationId xmlns:a16="http://schemas.microsoft.com/office/drawing/2014/main" id="{E7A30269-E197-4722-AD4C-D333CD887F9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143000" y="1600200"/>
            <a:ext cx="7010400" cy="4191000"/>
          </a:xfrm>
        </p:spPr>
      </p:pic>
      <p:sp>
        <p:nvSpPr>
          <p:cNvPr id="8" name="TextBox 7">
            <a:extLst>
              <a:ext uri="{FF2B5EF4-FFF2-40B4-BE49-F238E27FC236}">
                <a16:creationId xmlns:a16="http://schemas.microsoft.com/office/drawing/2014/main" id="{D5641C48-EAC7-4FB5-9944-22DC21223997}"/>
              </a:ext>
            </a:extLst>
          </p:cNvPr>
          <p:cNvSpPr txBox="1"/>
          <p:nvPr/>
        </p:nvSpPr>
        <p:spPr>
          <a:xfrm>
            <a:off x="5943600" y="5791200"/>
            <a:ext cx="2332771" cy="215444"/>
          </a:xfrm>
          <a:prstGeom prst="rect">
            <a:avLst/>
          </a:prstGeom>
          <a:noFill/>
        </p:spPr>
        <p:txBody>
          <a:bodyPr wrap="square" rtlCol="0">
            <a:spAutoFit/>
          </a:bodyPr>
          <a:lstStyle/>
          <a:p>
            <a:r>
              <a:rPr lang="en-US" sz="800" dirty="0">
                <a:solidFill>
                  <a:schemeClr val="bg1"/>
                </a:solidFill>
              </a:rPr>
              <a:t>Photo courtesy of NTSB/Wikimedia Commons</a:t>
            </a:r>
          </a:p>
        </p:txBody>
      </p:sp>
      <p:sp>
        <p:nvSpPr>
          <p:cNvPr id="5" name="TextBox 4"/>
          <p:cNvSpPr txBox="1"/>
          <p:nvPr/>
        </p:nvSpPr>
        <p:spPr>
          <a:xfrm>
            <a:off x="1600200" y="6096000"/>
            <a:ext cx="6172200" cy="584775"/>
          </a:xfrm>
          <a:prstGeom prst="rect">
            <a:avLst/>
          </a:prstGeom>
          <a:noFill/>
        </p:spPr>
        <p:txBody>
          <a:bodyPr wrap="square" rtlCol="0">
            <a:spAutoFit/>
          </a:bodyPr>
          <a:lstStyle/>
          <a:p>
            <a:pPr algn="ctr"/>
            <a:r>
              <a:rPr lang="en-US" sz="3200" dirty="0">
                <a:solidFill>
                  <a:srgbClr val="FFFF00"/>
                </a:solidFill>
                <a:latin typeface="Calibri" pitchFamily="34" charset="0"/>
              </a:rPr>
              <a:t>Great Blizzard of 1996</a:t>
            </a:r>
          </a:p>
        </p:txBody>
      </p:sp>
    </p:spTree>
    <p:extLst>
      <p:ext uri="{BB962C8B-B14F-4D97-AF65-F5344CB8AC3E}">
        <p14:creationId xmlns:p14="http://schemas.microsoft.com/office/powerpoint/2010/main" val="3441637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96D894B-B570-45E9-9D4D-54C73BE15B6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26459" y="1489276"/>
            <a:ext cx="5967282" cy="4516902"/>
          </a:xfrm>
          <a:prstGeom prst="rect">
            <a:avLst/>
          </a:prstGeom>
        </p:spPr>
      </p:pic>
      <p:sp>
        <p:nvSpPr>
          <p:cNvPr id="7" name="TextBox 6"/>
          <p:cNvSpPr txBox="1"/>
          <p:nvPr/>
        </p:nvSpPr>
        <p:spPr>
          <a:xfrm flipH="1">
            <a:off x="6303164" y="6006178"/>
            <a:ext cx="1295400" cy="215444"/>
          </a:xfrm>
          <a:prstGeom prst="rect">
            <a:avLst/>
          </a:prstGeom>
          <a:noFill/>
        </p:spPr>
        <p:txBody>
          <a:bodyPr wrap="square" rtlCol="0">
            <a:spAutoFit/>
          </a:bodyPr>
          <a:lstStyle/>
          <a:p>
            <a:r>
              <a:rPr lang="en-US" sz="800" dirty="0">
                <a:solidFill>
                  <a:schemeClr val="bg1"/>
                </a:solidFill>
              </a:rPr>
              <a:t>Courtesy of NASA.gov</a:t>
            </a:r>
          </a:p>
        </p:txBody>
      </p:sp>
      <p:sp>
        <p:nvSpPr>
          <p:cNvPr id="3" name="Title 2">
            <a:extLst>
              <a:ext uri="{FF2B5EF4-FFF2-40B4-BE49-F238E27FC236}">
                <a16:creationId xmlns:a16="http://schemas.microsoft.com/office/drawing/2014/main" id="{C242C5B9-DE7A-48A0-8444-EFBC46C9BDFC}"/>
              </a:ext>
            </a:extLst>
          </p:cNvPr>
          <p:cNvSpPr>
            <a:spLocks noGrp="1"/>
          </p:cNvSpPr>
          <p:nvPr>
            <p:ph type="title"/>
          </p:nvPr>
        </p:nvSpPr>
        <p:spPr>
          <a:xfrm>
            <a:off x="685800" y="533400"/>
            <a:ext cx="8001000" cy="990600"/>
          </a:xfrm>
        </p:spPr>
        <p:txBody>
          <a:bodyPr>
            <a:normAutofit/>
          </a:bodyPr>
          <a:lstStyle/>
          <a:p>
            <a:r>
              <a:rPr lang="en-US" dirty="0">
                <a:solidFill>
                  <a:srgbClr val="FFFF00"/>
                </a:solidFill>
              </a:rPr>
              <a:t>Weather or Climate?  </a:t>
            </a:r>
            <a:endParaRPr lang="en-US" dirty="0"/>
          </a:p>
        </p:txBody>
      </p:sp>
      <p:sp>
        <p:nvSpPr>
          <p:cNvPr id="15" name="TextBox 14"/>
          <p:cNvSpPr txBox="1"/>
          <p:nvPr/>
        </p:nvSpPr>
        <p:spPr>
          <a:xfrm>
            <a:off x="1219200" y="6096000"/>
            <a:ext cx="6781800" cy="584775"/>
          </a:xfrm>
          <a:prstGeom prst="rect">
            <a:avLst/>
          </a:prstGeom>
          <a:noFill/>
        </p:spPr>
        <p:txBody>
          <a:bodyPr wrap="square" rtlCol="0">
            <a:spAutoFit/>
          </a:bodyPr>
          <a:lstStyle/>
          <a:p>
            <a:pPr algn="ctr"/>
            <a:r>
              <a:rPr lang="en-US" sz="3200" dirty="0">
                <a:solidFill>
                  <a:srgbClr val="FFFF00"/>
                </a:solidFill>
                <a:latin typeface="Calibri" pitchFamily="34" charset="0"/>
              </a:rPr>
              <a:t>Decline of Arctic Sea Ice</a:t>
            </a:r>
            <a:endParaRPr lang="en-US" sz="3200" dirty="0">
              <a:latin typeface="Calibri" pitchFamily="34" charset="0"/>
            </a:endParaRPr>
          </a:p>
        </p:txBody>
      </p:sp>
    </p:spTree>
    <p:extLst>
      <p:ext uri="{BB962C8B-B14F-4D97-AF65-F5344CB8AC3E}">
        <p14:creationId xmlns:p14="http://schemas.microsoft.com/office/powerpoint/2010/main" val="2651279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TextBox 5"/>
          <p:cNvSpPr txBox="1"/>
          <p:nvPr/>
        </p:nvSpPr>
        <p:spPr>
          <a:xfrm>
            <a:off x="6754892" y="6620418"/>
            <a:ext cx="3505200" cy="215444"/>
          </a:xfrm>
          <a:prstGeom prst="rect">
            <a:avLst/>
          </a:prstGeom>
          <a:noFill/>
        </p:spPr>
        <p:txBody>
          <a:bodyPr wrap="square" rtlCol="0">
            <a:spAutoFit/>
          </a:bodyPr>
          <a:lstStyle/>
          <a:p>
            <a:r>
              <a:rPr lang="en-US" sz="800" dirty="0"/>
              <a:t>Courtesy of commons.wikimedia.org</a:t>
            </a:r>
          </a:p>
        </p:txBody>
      </p:sp>
      <p:sp>
        <p:nvSpPr>
          <p:cNvPr id="3" name="Title 2">
            <a:extLst>
              <a:ext uri="{FF2B5EF4-FFF2-40B4-BE49-F238E27FC236}">
                <a16:creationId xmlns:a16="http://schemas.microsoft.com/office/drawing/2014/main" id="{255969F3-D0ED-4905-92ED-5196BF57171D}"/>
              </a:ext>
            </a:extLst>
          </p:cNvPr>
          <p:cNvSpPr>
            <a:spLocks noGrp="1"/>
          </p:cNvSpPr>
          <p:nvPr>
            <p:ph type="title"/>
          </p:nvPr>
        </p:nvSpPr>
        <p:spPr>
          <a:xfrm>
            <a:off x="609600" y="533400"/>
            <a:ext cx="8077200" cy="990600"/>
          </a:xfrm>
        </p:spPr>
        <p:txBody>
          <a:bodyPr>
            <a:normAutofit/>
          </a:bodyPr>
          <a:lstStyle/>
          <a:p>
            <a:r>
              <a:rPr lang="en-US" dirty="0">
                <a:solidFill>
                  <a:srgbClr val="FFFF00"/>
                </a:solidFill>
              </a:rPr>
              <a:t>Weather or Climate?      </a:t>
            </a:r>
            <a:endParaRPr lang="en-US" dirty="0"/>
          </a:p>
        </p:txBody>
      </p:sp>
      <p:pic>
        <p:nvPicPr>
          <p:cNvPr id="11" name="Content Placeholder 10">
            <a:extLst>
              <a:ext uri="{FF2B5EF4-FFF2-40B4-BE49-F238E27FC236}">
                <a16:creationId xmlns:a16="http://schemas.microsoft.com/office/drawing/2014/main" id="{5CD78D49-FFCF-4F18-9CA7-6E8013F96C1E}"/>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838200" y="1454960"/>
            <a:ext cx="7467600" cy="4336240"/>
          </a:xfrm>
        </p:spPr>
      </p:pic>
      <p:sp>
        <p:nvSpPr>
          <p:cNvPr id="13" name="TextBox 12">
            <a:extLst>
              <a:ext uri="{FF2B5EF4-FFF2-40B4-BE49-F238E27FC236}">
                <a16:creationId xmlns:a16="http://schemas.microsoft.com/office/drawing/2014/main" id="{B7E53B20-A46F-4388-8CCE-C8A2BC9CB3A2}"/>
              </a:ext>
            </a:extLst>
          </p:cNvPr>
          <p:cNvSpPr txBox="1"/>
          <p:nvPr/>
        </p:nvSpPr>
        <p:spPr>
          <a:xfrm flipH="1">
            <a:off x="6019800" y="5807043"/>
            <a:ext cx="2535264" cy="215444"/>
          </a:xfrm>
          <a:prstGeom prst="rect">
            <a:avLst/>
          </a:prstGeom>
          <a:noFill/>
        </p:spPr>
        <p:txBody>
          <a:bodyPr wrap="square" rtlCol="0">
            <a:spAutoFit/>
          </a:bodyPr>
          <a:lstStyle/>
          <a:p>
            <a:r>
              <a:rPr lang="en-US" sz="800" dirty="0">
                <a:solidFill>
                  <a:schemeClr val="bg1"/>
                </a:solidFill>
              </a:rPr>
              <a:t>Courtesy of NOAA/NCDC/Wikimedia Commons</a:t>
            </a:r>
          </a:p>
        </p:txBody>
      </p:sp>
      <p:sp>
        <p:nvSpPr>
          <p:cNvPr id="7" name="TextBox 6"/>
          <p:cNvSpPr txBox="1"/>
          <p:nvPr/>
        </p:nvSpPr>
        <p:spPr>
          <a:xfrm>
            <a:off x="1219200" y="6019800"/>
            <a:ext cx="6781800" cy="584775"/>
          </a:xfrm>
          <a:prstGeom prst="rect">
            <a:avLst/>
          </a:prstGeom>
          <a:noFill/>
        </p:spPr>
        <p:txBody>
          <a:bodyPr wrap="square" rtlCol="0">
            <a:spAutoFit/>
          </a:bodyPr>
          <a:lstStyle/>
          <a:p>
            <a:pPr algn="ctr"/>
            <a:r>
              <a:rPr lang="en-US" sz="3200" dirty="0">
                <a:solidFill>
                  <a:srgbClr val="FFFF00"/>
                </a:solidFill>
                <a:latin typeface="Calibri" pitchFamily="34" charset="0"/>
              </a:rPr>
              <a:t>Climate Change (Global Warming)</a:t>
            </a:r>
          </a:p>
        </p:txBody>
      </p:sp>
    </p:spTree>
    <p:extLst>
      <p:ext uri="{BB962C8B-B14F-4D97-AF65-F5344CB8AC3E}">
        <p14:creationId xmlns:p14="http://schemas.microsoft.com/office/powerpoint/2010/main" val="1456785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Weather and Climate Video Clips</a:t>
            </a:r>
          </a:p>
        </p:txBody>
      </p:sp>
      <p:sp>
        <p:nvSpPr>
          <p:cNvPr id="3" name="Content Placeholder 2"/>
          <p:cNvSpPr>
            <a:spLocks noGrp="1"/>
          </p:cNvSpPr>
          <p:nvPr>
            <p:ph idx="1"/>
          </p:nvPr>
        </p:nvSpPr>
        <p:spPr>
          <a:xfrm>
            <a:off x="533400" y="1143000"/>
            <a:ext cx="8382000" cy="5334000"/>
          </a:xfrm>
        </p:spPr>
        <p:txBody>
          <a:bodyPr/>
          <a:lstStyle/>
          <a:p>
            <a:pPr marL="365760" indent="-365760">
              <a:buFont typeface="+mj-lt"/>
              <a:buAutoNum type="arabicPeriod"/>
            </a:pPr>
            <a:r>
              <a:rPr lang="en-US" sz="2300" i="1" dirty="0"/>
              <a:t>Climax, Kansas Supercells </a:t>
            </a:r>
            <a:br>
              <a:rPr lang="en-US" sz="2300" dirty="0"/>
            </a:br>
            <a:r>
              <a:rPr lang="en-US" sz="2300" dirty="0">
                <a:hlinkClick r:id="rId3"/>
              </a:rPr>
              <a:t>https://www.youtube.com/watch?v=Y4EK2r9JJ1k</a:t>
            </a:r>
            <a:endParaRPr lang="en-US" sz="2300" dirty="0"/>
          </a:p>
          <a:p>
            <a:pPr marL="365760" indent="-365760">
              <a:buFont typeface="+mj-lt"/>
              <a:buAutoNum type="arabicPeriod" startAt="2"/>
            </a:pPr>
            <a:r>
              <a:rPr lang="en-US" sz="2300" dirty="0"/>
              <a:t>TV weather forecast </a:t>
            </a:r>
            <a:br>
              <a:rPr lang="en-US" sz="2300" dirty="0"/>
            </a:br>
            <a:r>
              <a:rPr lang="en-US" sz="2300" dirty="0">
                <a:hlinkClick r:id="rId4"/>
              </a:rPr>
              <a:t>https://www.youtube.com/watch?v=zsdQE275PvA</a:t>
            </a:r>
            <a:endParaRPr lang="en-US" sz="2300" dirty="0"/>
          </a:p>
          <a:p>
            <a:pPr marL="365760" indent="-365760">
              <a:buFont typeface="+mj-lt"/>
              <a:buAutoNum type="arabicPeriod" startAt="3"/>
            </a:pPr>
            <a:r>
              <a:rPr lang="en-US" sz="2300" i="1" dirty="0"/>
              <a:t>LA Is on Storm Watch</a:t>
            </a:r>
            <a:br>
              <a:rPr lang="en-US" sz="2300" i="1" dirty="0"/>
            </a:br>
            <a:r>
              <a:rPr lang="en-US" sz="2300" dirty="0">
                <a:hlinkClick r:id="rId5"/>
              </a:rPr>
              <a:t>https://www.youtube.com/watch?v=z_pTv-qvRI0</a:t>
            </a:r>
            <a:endParaRPr lang="en-US" sz="2300" dirty="0"/>
          </a:p>
          <a:p>
            <a:pPr marL="365760" indent="-365760">
              <a:buFont typeface="+mj-lt"/>
              <a:buAutoNum type="arabicPeriod" startAt="4"/>
            </a:pPr>
            <a:r>
              <a:rPr lang="en-US" sz="2300" i="1" dirty="0"/>
              <a:t>El Niño Explained </a:t>
            </a:r>
            <a:br>
              <a:rPr lang="en-US" sz="2300" i="1" dirty="0"/>
            </a:br>
            <a:r>
              <a:rPr lang="en-US" sz="2300" dirty="0">
                <a:hlinkClick r:id="rId6"/>
              </a:rPr>
              <a:t>https://www.youtube.com/watch?v=yCsMmajLYG4</a:t>
            </a:r>
            <a:endParaRPr lang="en-US" sz="2300" dirty="0"/>
          </a:p>
          <a:p>
            <a:pPr marL="365760" indent="-365760">
              <a:buFont typeface="+mj-lt"/>
              <a:buAutoNum type="arabicPeriod" startAt="5"/>
            </a:pPr>
            <a:r>
              <a:rPr lang="en-US" sz="2300" i="1" dirty="0"/>
              <a:t>Drilling for Ice </a:t>
            </a:r>
            <a:br>
              <a:rPr lang="en-US" sz="2300" i="1" dirty="0"/>
            </a:br>
            <a:r>
              <a:rPr lang="en-US" sz="2300" dirty="0">
                <a:hlinkClick r:id="rId7"/>
              </a:rPr>
              <a:t>https://www.youtube.com/watch?v=fuT8Appwak8</a:t>
            </a:r>
            <a:endParaRPr lang="en-US" sz="2300" dirty="0"/>
          </a:p>
          <a:p>
            <a:pPr marL="365760" indent="-365760">
              <a:buFont typeface="+mj-lt"/>
              <a:buAutoNum type="arabicPeriod" startAt="6"/>
            </a:pPr>
            <a:r>
              <a:rPr lang="en-US" sz="2300" i="1" dirty="0"/>
              <a:t>Earth: Climate and Weather </a:t>
            </a:r>
            <a:r>
              <a:rPr lang="en-US" sz="2300" dirty="0">
                <a:hlinkClick r:id="rId8"/>
              </a:rPr>
              <a:t>https://www.youtube.com/watch?v=zz_CRzcIT-Q</a:t>
            </a:r>
            <a:endParaRPr lang="en-US" sz="2300" dirty="0"/>
          </a:p>
          <a:p>
            <a:pPr marL="365760" indent="-365760">
              <a:buFont typeface="+mj-lt"/>
              <a:buAutoNum type="arabicPeriod" startAt="7"/>
            </a:pPr>
            <a:r>
              <a:rPr lang="en-US" sz="2300" i="1" dirty="0"/>
              <a:t>Weather versus Climate Change</a:t>
            </a:r>
            <a:r>
              <a:rPr lang="en-US" sz="2300" dirty="0"/>
              <a:t> </a:t>
            </a:r>
            <a:r>
              <a:rPr lang="en-US" sz="2300" dirty="0">
                <a:hlinkClick r:id="rId9"/>
              </a:rPr>
              <a:t>https://www.youtube.com/watch?v=cBdxDFpDp_k</a:t>
            </a:r>
            <a:endParaRPr lang="en-US" sz="2300" dirty="0"/>
          </a:p>
          <a:p>
            <a:pPr>
              <a:buNone/>
            </a:pPr>
            <a:endParaRPr lang="en-US" sz="2000" dirty="0"/>
          </a:p>
          <a:p>
            <a:endParaRPr lang="en-US" sz="2000" dirty="0"/>
          </a:p>
        </p:txBody>
      </p:sp>
    </p:spTree>
    <p:extLst>
      <p:ext uri="{BB962C8B-B14F-4D97-AF65-F5344CB8AC3E}">
        <p14:creationId xmlns:p14="http://schemas.microsoft.com/office/powerpoint/2010/main" val="4257769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p:cNvSpPr txBox="1"/>
          <p:nvPr/>
        </p:nvSpPr>
        <p:spPr>
          <a:xfrm>
            <a:off x="4572000" y="6324600"/>
            <a:ext cx="4282857" cy="369332"/>
          </a:xfrm>
          <a:prstGeom prst="rect">
            <a:avLst/>
          </a:prstGeom>
          <a:noFill/>
          <a:ln>
            <a:noFill/>
          </a:ln>
        </p:spPr>
        <p:txBody>
          <a:bodyPr wrap="square" rtlCol="0">
            <a:spAutoFit/>
          </a:bodyPr>
          <a:lstStyle/>
          <a:p>
            <a:pPr algn="r" defTabSz="457200"/>
            <a:r>
              <a:rPr lang="en-US" dirty="0">
                <a:solidFill>
                  <a:srgbClr val="CCFFCC"/>
                </a:solidFill>
                <a:latin typeface="Calibri" pitchFamily="34" charset="0"/>
                <a:hlinkClick r:id="rId3"/>
              </a:rPr>
              <a:t>Link to video clip: </a:t>
            </a:r>
            <a:r>
              <a:rPr lang="en-US" i="1" dirty="0">
                <a:solidFill>
                  <a:srgbClr val="CCFFCC"/>
                </a:solidFill>
                <a:latin typeface="Calibri" pitchFamily="34" charset="0"/>
                <a:hlinkClick r:id="rId3"/>
              </a:rPr>
              <a:t>Climax, Kansas Supercells</a:t>
            </a:r>
            <a:r>
              <a:rPr lang="en-US" dirty="0">
                <a:solidFill>
                  <a:srgbClr val="CCFFCC"/>
                </a:solidFill>
                <a:latin typeface="Calibri" pitchFamily="34" charset="0"/>
                <a:hlinkClick r:id="rId3"/>
              </a:rPr>
              <a:t> </a:t>
            </a:r>
            <a:endParaRPr lang="en-US" dirty="0">
              <a:solidFill>
                <a:srgbClr val="CCFFCC"/>
              </a:solidFill>
              <a:latin typeface="Calibri" pitchFamily="34" charset="0"/>
            </a:endParaRPr>
          </a:p>
        </p:txBody>
      </p:sp>
      <p:sp>
        <p:nvSpPr>
          <p:cNvPr id="4" name="Title 4">
            <a:extLst>
              <a:ext uri="{FF2B5EF4-FFF2-40B4-BE49-F238E27FC236}">
                <a16:creationId xmlns:a16="http://schemas.microsoft.com/office/drawing/2014/main" id="{19242885-02B1-4C7E-BC9B-33B811817B47}"/>
              </a:ext>
            </a:extLst>
          </p:cNvPr>
          <p:cNvSpPr>
            <a:spLocks noGrp="1"/>
          </p:cNvSpPr>
          <p:nvPr>
            <p:ph type="title"/>
          </p:nvPr>
        </p:nvSpPr>
        <p:spPr/>
        <p:txBody>
          <a:bodyPr>
            <a:normAutofit/>
          </a:bodyPr>
          <a:lstStyle/>
          <a:p>
            <a:r>
              <a:rPr lang="en-US" dirty="0">
                <a:solidFill>
                  <a:srgbClr val="FFFF00"/>
                </a:solidFill>
              </a:rPr>
              <a:t>Scenario 1: Midwest Thunderstorm</a:t>
            </a:r>
            <a:endParaRPr lang="en-US" dirty="0"/>
          </a:p>
        </p:txBody>
      </p:sp>
      <p:pic>
        <p:nvPicPr>
          <p:cNvPr id="5" name="Content Placeholder 7">
            <a:extLst>
              <a:ext uri="{FF2B5EF4-FFF2-40B4-BE49-F238E27FC236}">
                <a16:creationId xmlns:a16="http://schemas.microsoft.com/office/drawing/2014/main" id="{27F27EE9-B81F-4F0E-A78A-EB8F09E82613}"/>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284316" y="1848197"/>
            <a:ext cx="6575367" cy="4247804"/>
          </a:xfrm>
        </p:spPr>
      </p:pic>
      <p:sp>
        <p:nvSpPr>
          <p:cNvPr id="6" name="TextBox 5">
            <a:extLst>
              <a:ext uri="{FF2B5EF4-FFF2-40B4-BE49-F238E27FC236}">
                <a16:creationId xmlns:a16="http://schemas.microsoft.com/office/drawing/2014/main" id="{E770DCEC-92CE-4D1F-B3B8-B2B6793FE307}"/>
              </a:ext>
            </a:extLst>
          </p:cNvPr>
          <p:cNvSpPr txBox="1"/>
          <p:nvPr/>
        </p:nvSpPr>
        <p:spPr>
          <a:xfrm>
            <a:off x="6324600" y="6076951"/>
            <a:ext cx="1752600" cy="216261"/>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4092816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p:cNvSpPr txBox="1"/>
          <p:nvPr/>
        </p:nvSpPr>
        <p:spPr>
          <a:xfrm>
            <a:off x="3048000" y="6324600"/>
            <a:ext cx="5562600" cy="369332"/>
          </a:xfrm>
          <a:prstGeom prst="rect">
            <a:avLst/>
          </a:prstGeom>
          <a:solidFill>
            <a:schemeClr val="tx1"/>
          </a:solidFill>
          <a:ln>
            <a:solidFill>
              <a:schemeClr val="tx1"/>
            </a:solidFill>
          </a:ln>
        </p:spPr>
        <p:txBody>
          <a:bodyPr wrap="square" rtlCol="0">
            <a:spAutoFit/>
          </a:bodyPr>
          <a:lstStyle/>
          <a:p>
            <a:pPr algn="r" defTabSz="457200"/>
            <a:r>
              <a:rPr lang="en-US" dirty="0">
                <a:solidFill>
                  <a:prstClr val="white"/>
                </a:solidFill>
                <a:latin typeface="Calibri" pitchFamily="34" charset="0"/>
                <a:hlinkClick r:id="rId3"/>
              </a:rPr>
              <a:t>Link to video clip: Jackie Johnson, </a:t>
            </a:r>
            <a:r>
              <a:rPr lang="en-US" i="1" dirty="0">
                <a:solidFill>
                  <a:prstClr val="white"/>
                </a:solidFill>
                <a:latin typeface="Calibri" pitchFamily="34" charset="0"/>
                <a:hlinkClick r:id="rId3"/>
              </a:rPr>
              <a:t>CBS2 News</a:t>
            </a:r>
            <a:endParaRPr lang="en-US" i="1" dirty="0">
              <a:solidFill>
                <a:prstClr val="white"/>
              </a:solidFill>
              <a:latin typeface="Calibri" pitchFamily="34" charset="0"/>
            </a:endParaRPr>
          </a:p>
        </p:txBody>
      </p:sp>
      <p:sp>
        <p:nvSpPr>
          <p:cNvPr id="4" name="Title 3">
            <a:extLst>
              <a:ext uri="{FF2B5EF4-FFF2-40B4-BE49-F238E27FC236}">
                <a16:creationId xmlns:a16="http://schemas.microsoft.com/office/drawing/2014/main" id="{275C0B7E-76CA-4393-9AE5-B8A960B08B24}"/>
              </a:ext>
            </a:extLst>
          </p:cNvPr>
          <p:cNvSpPr>
            <a:spLocks noGrp="1"/>
          </p:cNvSpPr>
          <p:nvPr>
            <p:ph type="title"/>
          </p:nvPr>
        </p:nvSpPr>
        <p:spPr/>
        <p:txBody>
          <a:bodyPr/>
          <a:lstStyle/>
          <a:p>
            <a:r>
              <a:rPr lang="en-US" dirty="0">
                <a:solidFill>
                  <a:srgbClr val="FFFF00"/>
                </a:solidFill>
              </a:rPr>
              <a:t>Scenario 2: TV Weather Report</a:t>
            </a:r>
            <a:endParaRPr lang="en-US" dirty="0"/>
          </a:p>
        </p:txBody>
      </p:sp>
      <p:pic>
        <p:nvPicPr>
          <p:cNvPr id="7" name="Content Placeholder 6">
            <a:extLst>
              <a:ext uri="{FF2B5EF4-FFF2-40B4-BE49-F238E27FC236}">
                <a16:creationId xmlns:a16="http://schemas.microsoft.com/office/drawing/2014/main" id="{3A4E6C5C-B906-49EA-808E-1F859EE3EB7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034397" y="1488510"/>
            <a:ext cx="7075206" cy="4607490"/>
          </a:xfrm>
        </p:spPr>
      </p:pic>
      <p:sp>
        <p:nvSpPr>
          <p:cNvPr id="8" name="TextBox 7">
            <a:extLst>
              <a:ext uri="{FF2B5EF4-FFF2-40B4-BE49-F238E27FC236}">
                <a16:creationId xmlns:a16="http://schemas.microsoft.com/office/drawing/2014/main" id="{A7074DC8-174F-42CF-91E1-732616AFFE6E}"/>
              </a:ext>
            </a:extLst>
          </p:cNvPr>
          <p:cNvSpPr txBox="1"/>
          <p:nvPr/>
        </p:nvSpPr>
        <p:spPr>
          <a:xfrm>
            <a:off x="6477000" y="6108339"/>
            <a:ext cx="1752600" cy="216261"/>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1438899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00" y="1295399"/>
            <a:ext cx="7543800" cy="4800601"/>
          </a:xfrm>
          <a:prstGeom prst="rect">
            <a:avLst/>
          </a:prstGeom>
        </p:spPr>
      </p:pic>
      <p:sp>
        <p:nvSpPr>
          <p:cNvPr id="4" name="TextBox 3"/>
          <p:cNvSpPr txBox="1"/>
          <p:nvPr/>
        </p:nvSpPr>
        <p:spPr>
          <a:xfrm>
            <a:off x="3962400" y="6324600"/>
            <a:ext cx="4640893" cy="369332"/>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4"/>
              </a:rPr>
              <a:t>Link to video clip: </a:t>
            </a:r>
            <a:r>
              <a:rPr lang="en-US" i="1" dirty="0">
                <a:solidFill>
                  <a:prstClr val="white"/>
                </a:solidFill>
                <a:latin typeface="Calibri" pitchFamily="34" charset="0"/>
                <a:hlinkClick r:id="rId4"/>
              </a:rPr>
              <a:t>Jimmy Kimmel Live!</a:t>
            </a:r>
            <a:endParaRPr lang="en-US" i="1" dirty="0">
              <a:solidFill>
                <a:prstClr val="white"/>
              </a:solidFill>
              <a:latin typeface="Calibri" pitchFamily="34" charset="0"/>
            </a:endParaRPr>
          </a:p>
        </p:txBody>
      </p:sp>
      <p:sp>
        <p:nvSpPr>
          <p:cNvPr id="3" name="TextBox 2">
            <a:extLst>
              <a:ext uri="{FF2B5EF4-FFF2-40B4-BE49-F238E27FC236}">
                <a16:creationId xmlns:a16="http://schemas.microsoft.com/office/drawing/2014/main" id="{1D7747C1-C15D-4912-ADCC-FCB8D48F84E4}"/>
              </a:ext>
            </a:extLst>
          </p:cNvPr>
          <p:cNvSpPr txBox="1"/>
          <p:nvPr/>
        </p:nvSpPr>
        <p:spPr>
          <a:xfrm>
            <a:off x="609600" y="533400"/>
            <a:ext cx="7139968" cy="707886"/>
          </a:xfrm>
          <a:prstGeom prst="rect">
            <a:avLst/>
          </a:prstGeom>
          <a:noFill/>
        </p:spPr>
        <p:txBody>
          <a:bodyPr wrap="square" rtlCol="0">
            <a:spAutoFit/>
          </a:bodyPr>
          <a:lstStyle/>
          <a:p>
            <a:r>
              <a:rPr lang="en-US" sz="4000" dirty="0">
                <a:solidFill>
                  <a:srgbClr val="FFFF00"/>
                </a:solidFill>
                <a:latin typeface="Calibri" pitchFamily="34" charset="0"/>
              </a:rPr>
              <a:t>Scenario 3: LA Is on Storm Watch!</a:t>
            </a:r>
          </a:p>
        </p:txBody>
      </p:sp>
      <p:sp>
        <p:nvSpPr>
          <p:cNvPr id="5" name="TextBox 4">
            <a:extLst>
              <a:ext uri="{FF2B5EF4-FFF2-40B4-BE49-F238E27FC236}">
                <a16:creationId xmlns:a16="http://schemas.microsoft.com/office/drawing/2014/main" id="{19DCBD93-E352-4F5C-812C-00BB42311B7F}"/>
              </a:ext>
            </a:extLst>
          </p:cNvPr>
          <p:cNvSpPr txBox="1"/>
          <p:nvPr/>
        </p:nvSpPr>
        <p:spPr>
          <a:xfrm>
            <a:off x="6705600" y="6096000"/>
            <a:ext cx="1752600" cy="216261"/>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2500995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FE2292-9C72-47C1-9791-F5E2681BC8F6}"/>
              </a:ext>
            </a:extLst>
          </p:cNvPr>
          <p:cNvSpPr>
            <a:spLocks noGrp="1"/>
          </p:cNvSpPr>
          <p:nvPr>
            <p:ph type="title"/>
          </p:nvPr>
        </p:nvSpPr>
        <p:spPr/>
        <p:txBody>
          <a:bodyPr>
            <a:normAutofit/>
          </a:bodyPr>
          <a:lstStyle/>
          <a:p>
            <a:r>
              <a:rPr lang="en-US" dirty="0"/>
              <a:t>Scenario 4: El Niño Explained</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752600"/>
            <a:ext cx="3957406" cy="3429000"/>
          </a:xfrm>
          <a:prstGeom prst="rect">
            <a:avLst/>
          </a:prstGeom>
        </p:spPr>
      </p:pic>
      <p:sp>
        <p:nvSpPr>
          <p:cNvPr id="3" name="TextBox 2"/>
          <p:cNvSpPr txBox="1"/>
          <p:nvPr/>
        </p:nvSpPr>
        <p:spPr>
          <a:xfrm>
            <a:off x="4724400" y="6172200"/>
            <a:ext cx="4114800" cy="369332"/>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4"/>
              </a:rPr>
              <a:t>Link to video clip: Climatedogs, El Nino </a:t>
            </a:r>
            <a:endParaRPr lang="en-US" dirty="0">
              <a:solidFill>
                <a:prstClr val="white"/>
              </a:solidFill>
              <a:latin typeface="Calibri" pitchFamily="34" charset="0"/>
            </a:endParaRPr>
          </a:p>
        </p:txBody>
      </p:sp>
      <p:pic>
        <p:nvPicPr>
          <p:cNvPr id="8" name="Content Placeholder 7">
            <a:extLst>
              <a:ext uri="{FF2B5EF4-FFF2-40B4-BE49-F238E27FC236}">
                <a16:creationId xmlns:a16="http://schemas.microsoft.com/office/drawing/2014/main" id="{F9E6E6C0-3C41-41E6-949D-357D03D68C0A}"/>
              </a:ext>
            </a:extLst>
          </p:cNvPr>
          <p:cNvPicPr>
            <a:picLocks noGrp="1" noChangeAspect="1"/>
          </p:cNvPicPr>
          <p:nvPr>
            <p:ph idx="1"/>
          </p:nvPr>
        </p:nvPicPr>
        <p:blipFill>
          <a:blip r:embed="rId5" cstate="print">
            <a:extLst>
              <a:ext uri="{28A0092B-C50C-407E-A947-70E740481C1C}">
                <a14:useLocalDpi xmlns:a14="http://schemas.microsoft.com/office/drawing/2010/main"/>
              </a:ext>
            </a:extLst>
          </a:blip>
          <a:stretch>
            <a:fillRect/>
          </a:stretch>
        </p:blipFill>
        <p:spPr>
          <a:xfrm>
            <a:off x="4572000" y="1752600"/>
            <a:ext cx="3963758" cy="3352800"/>
          </a:xfrm>
        </p:spPr>
      </p:pic>
      <p:sp>
        <p:nvSpPr>
          <p:cNvPr id="9" name="TextBox 8">
            <a:extLst>
              <a:ext uri="{FF2B5EF4-FFF2-40B4-BE49-F238E27FC236}">
                <a16:creationId xmlns:a16="http://schemas.microsoft.com/office/drawing/2014/main" id="{8E71547D-76C3-41F0-8E75-F9113629EBB3}"/>
              </a:ext>
            </a:extLst>
          </p:cNvPr>
          <p:cNvSpPr txBox="1"/>
          <p:nvPr/>
        </p:nvSpPr>
        <p:spPr>
          <a:xfrm>
            <a:off x="6657622" y="6642556"/>
            <a:ext cx="2514600" cy="215444"/>
          </a:xfrm>
          <a:prstGeom prst="rect">
            <a:avLst/>
          </a:prstGeom>
          <a:noFill/>
        </p:spPr>
        <p:txBody>
          <a:bodyPr wrap="square" rtlCol="0">
            <a:spAutoFit/>
          </a:bodyPr>
          <a:lstStyle/>
          <a:p>
            <a:r>
              <a:rPr lang="en-US" sz="800" dirty="0"/>
              <a:t>Courtesy of Fred the Oyster, Wikimedia Commons</a:t>
            </a:r>
          </a:p>
        </p:txBody>
      </p:sp>
    </p:spTree>
    <p:extLst>
      <p:ext uri="{BB962C8B-B14F-4D97-AF65-F5344CB8AC3E}">
        <p14:creationId xmlns:p14="http://schemas.microsoft.com/office/powerpoint/2010/main" val="3905476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3450" y="1219200"/>
            <a:ext cx="7277100" cy="4851400"/>
          </a:xfrm>
          <a:prstGeom prst="rect">
            <a:avLst/>
          </a:prstGeom>
        </p:spPr>
      </p:pic>
      <p:sp>
        <p:nvSpPr>
          <p:cNvPr id="3" name="TextBox 2"/>
          <p:cNvSpPr txBox="1"/>
          <p:nvPr/>
        </p:nvSpPr>
        <p:spPr>
          <a:xfrm>
            <a:off x="4191000" y="6324600"/>
            <a:ext cx="4572000" cy="369332"/>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4"/>
              </a:rPr>
              <a:t>Link to video clip: </a:t>
            </a:r>
            <a:r>
              <a:rPr lang="en-US" i="1" dirty="0">
                <a:solidFill>
                  <a:prstClr val="white"/>
                </a:solidFill>
                <a:latin typeface="Calibri" pitchFamily="34" charset="0"/>
                <a:hlinkClick r:id="rId4"/>
              </a:rPr>
              <a:t>Drilling for Ice</a:t>
            </a:r>
            <a:endParaRPr lang="en-US" i="1" dirty="0">
              <a:solidFill>
                <a:prstClr val="white"/>
              </a:solidFill>
              <a:latin typeface="Calibri" pitchFamily="34" charset="0"/>
            </a:endParaRPr>
          </a:p>
        </p:txBody>
      </p:sp>
      <p:sp>
        <p:nvSpPr>
          <p:cNvPr id="4" name="TextBox 3">
            <a:extLst>
              <a:ext uri="{FF2B5EF4-FFF2-40B4-BE49-F238E27FC236}">
                <a16:creationId xmlns:a16="http://schemas.microsoft.com/office/drawing/2014/main" id="{0A0F2772-45B8-4C49-A9EC-F6B330F2B9CB}"/>
              </a:ext>
            </a:extLst>
          </p:cNvPr>
          <p:cNvSpPr txBox="1"/>
          <p:nvPr/>
        </p:nvSpPr>
        <p:spPr>
          <a:xfrm>
            <a:off x="914400" y="457200"/>
            <a:ext cx="6331349" cy="707886"/>
          </a:xfrm>
          <a:prstGeom prst="rect">
            <a:avLst/>
          </a:prstGeom>
          <a:noFill/>
        </p:spPr>
        <p:txBody>
          <a:bodyPr wrap="none" rtlCol="0">
            <a:spAutoFit/>
          </a:bodyPr>
          <a:lstStyle/>
          <a:p>
            <a:r>
              <a:rPr lang="en-US" sz="4000" dirty="0">
                <a:solidFill>
                  <a:srgbClr val="FFFF00"/>
                </a:solidFill>
                <a:latin typeface="Calibri" pitchFamily="34" charset="0"/>
              </a:rPr>
              <a:t>Scenario 5: Ice-Core Research</a:t>
            </a:r>
          </a:p>
        </p:txBody>
      </p:sp>
      <p:sp>
        <p:nvSpPr>
          <p:cNvPr id="5" name="TextBox 4">
            <a:extLst>
              <a:ext uri="{FF2B5EF4-FFF2-40B4-BE49-F238E27FC236}">
                <a16:creationId xmlns:a16="http://schemas.microsoft.com/office/drawing/2014/main" id="{15F29DE1-AA78-4393-A060-CE147C9A3A24}"/>
              </a:ext>
            </a:extLst>
          </p:cNvPr>
          <p:cNvSpPr txBox="1"/>
          <p:nvPr/>
        </p:nvSpPr>
        <p:spPr>
          <a:xfrm>
            <a:off x="5638800" y="6089878"/>
            <a:ext cx="2743200" cy="215444"/>
          </a:xfrm>
          <a:prstGeom prst="rect">
            <a:avLst/>
          </a:prstGeom>
          <a:noFill/>
        </p:spPr>
        <p:txBody>
          <a:bodyPr wrap="square" rtlCol="0">
            <a:spAutoFit/>
          </a:bodyPr>
          <a:lstStyle/>
          <a:p>
            <a:r>
              <a:rPr lang="en-US" sz="800" dirty="0">
                <a:solidFill>
                  <a:schemeClr val="bg1"/>
                </a:solidFill>
              </a:rPr>
              <a:t>Courtesy of Lonnie Thompson, Wikimedia Commons</a:t>
            </a:r>
          </a:p>
        </p:txBody>
      </p:sp>
    </p:spTree>
    <p:extLst>
      <p:ext uri="{BB962C8B-B14F-4D97-AF65-F5344CB8AC3E}">
        <p14:creationId xmlns:p14="http://schemas.microsoft.com/office/powerpoint/2010/main" val="2782940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543800" y="6665134"/>
            <a:ext cx="16764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2" name="Title 1">
            <a:extLst>
              <a:ext uri="{FF2B5EF4-FFF2-40B4-BE49-F238E27FC236}">
                <a16:creationId xmlns:a16="http://schemas.microsoft.com/office/drawing/2014/main" id="{389AB82D-89D0-4484-A97A-ED73E951C254}"/>
              </a:ext>
            </a:extLst>
          </p:cNvPr>
          <p:cNvSpPr>
            <a:spLocks noGrp="1"/>
          </p:cNvSpPr>
          <p:nvPr>
            <p:ph type="title"/>
          </p:nvPr>
        </p:nvSpPr>
        <p:spPr>
          <a:xfrm>
            <a:off x="609600" y="533400"/>
            <a:ext cx="8077200" cy="990600"/>
          </a:xfrm>
        </p:spPr>
        <p:txBody>
          <a:bodyPr>
            <a:normAutofit/>
          </a:bodyPr>
          <a:lstStyle/>
          <a:p>
            <a:r>
              <a:rPr lang="en-US" b="1" dirty="0">
                <a:solidFill>
                  <a:srgbClr val="FFFF00"/>
                </a:solidFill>
              </a:rPr>
              <a:t>Summary: Weather and Climate</a:t>
            </a:r>
            <a:endParaRPr lang="en-US" dirty="0">
              <a:solidFill>
                <a:srgbClr val="FFFF00"/>
              </a:solidFill>
            </a:endParaRPr>
          </a:p>
        </p:txBody>
      </p:sp>
      <p:sp>
        <p:nvSpPr>
          <p:cNvPr id="9" name="Content Placeholder 8">
            <a:extLst>
              <a:ext uri="{FF2B5EF4-FFF2-40B4-BE49-F238E27FC236}">
                <a16:creationId xmlns:a16="http://schemas.microsoft.com/office/drawing/2014/main" id="{CBB065C1-7837-4130-AF82-B74638AB9107}"/>
              </a:ext>
            </a:extLst>
          </p:cNvPr>
          <p:cNvSpPr>
            <a:spLocks noGrp="1"/>
          </p:cNvSpPr>
          <p:nvPr>
            <p:ph idx="1"/>
          </p:nvPr>
        </p:nvSpPr>
        <p:spPr>
          <a:xfrm>
            <a:off x="609600" y="1600200"/>
            <a:ext cx="8077200" cy="3810000"/>
          </a:xfrm>
        </p:spPr>
        <p:txBody>
          <a:bodyPr/>
          <a:lstStyle/>
          <a:p>
            <a:pPr marL="0" indent="0" defTabSz="457200">
              <a:spcAft>
                <a:spcPts val="600"/>
              </a:spcAft>
              <a:buNone/>
            </a:pPr>
            <a:r>
              <a:rPr lang="en-US" sz="3600" b="1" i="1" dirty="0">
                <a:solidFill>
                  <a:srgbClr val="FFFF00"/>
                </a:solidFill>
                <a:effectLst>
                  <a:outerShdw blurRad="50800" dist="38100" dir="2700000" algn="tl" rotWithShape="0">
                    <a:srgbClr val="000000">
                      <a:alpha val="43000"/>
                    </a:srgbClr>
                  </a:outerShdw>
                </a:effectLst>
              </a:rPr>
              <a:t>Weather: </a:t>
            </a:r>
            <a:r>
              <a:rPr lang="en-US" sz="3600" b="1" i="1" dirty="0">
                <a:solidFill>
                  <a:schemeClr val="bg1"/>
                </a:solidFill>
                <a:effectLst>
                  <a:outerShdw blurRad="50800" dist="38100" dir="2700000" algn="tl" rotWithShape="0">
                    <a:srgbClr val="000000">
                      <a:alpha val="43000"/>
                    </a:srgbClr>
                  </a:outerShdw>
                </a:effectLst>
              </a:rPr>
              <a:t>S</a:t>
            </a:r>
            <a:r>
              <a:rPr lang="en-US" sz="3600" b="1" i="1" dirty="0">
                <a:solidFill>
                  <a:prstClr val="white"/>
                </a:solidFill>
                <a:effectLst>
                  <a:outerShdw blurRad="50800" dist="38100" dir="2700000" algn="tl" rotWithShape="0">
                    <a:srgbClr val="000000">
                      <a:alpha val="43000"/>
                    </a:srgbClr>
                  </a:outerShdw>
                </a:effectLst>
              </a:rPr>
              <a:t>hort-term, temporary atmospheric conditions at a particular location.</a:t>
            </a:r>
            <a:endParaRPr lang="en-US" sz="3600" b="1" dirty="0">
              <a:solidFill>
                <a:prstClr val="white"/>
              </a:solidFill>
              <a:effectLst>
                <a:outerShdw blurRad="50800" dist="38100" dir="2700000" algn="tl" rotWithShape="0">
                  <a:srgbClr val="000000">
                    <a:alpha val="43000"/>
                  </a:srgbClr>
                </a:outerShdw>
              </a:effectLst>
            </a:endParaRPr>
          </a:p>
          <a:p>
            <a:pPr marL="0" indent="0" defTabSz="457200">
              <a:spcBef>
                <a:spcPts val="1200"/>
              </a:spcBef>
              <a:spcAft>
                <a:spcPts val="600"/>
              </a:spcAft>
              <a:buNone/>
            </a:pPr>
            <a:r>
              <a:rPr lang="en-US" sz="3600" b="1" i="1" dirty="0">
                <a:solidFill>
                  <a:srgbClr val="FFFF00"/>
                </a:solidFill>
                <a:effectLst>
                  <a:outerShdw blurRad="50800" dist="38100" dir="2700000" algn="tl" rotWithShape="0">
                    <a:srgbClr val="000000">
                      <a:alpha val="43000"/>
                    </a:srgbClr>
                  </a:outerShdw>
                </a:effectLst>
              </a:rPr>
              <a:t>Climate: </a:t>
            </a:r>
            <a:r>
              <a:rPr lang="en-US" sz="3600" b="1" i="1" dirty="0">
                <a:solidFill>
                  <a:schemeClr val="bg1"/>
                </a:solidFill>
                <a:effectLst>
                  <a:outerShdw blurRad="50800" dist="38100" dir="2700000" algn="tl" rotWithShape="0">
                    <a:srgbClr val="000000">
                      <a:alpha val="43000"/>
                    </a:srgbClr>
                  </a:outerShdw>
                </a:effectLst>
              </a:rPr>
              <a:t>L</a:t>
            </a:r>
            <a:r>
              <a:rPr lang="en-US" sz="3600" b="1" i="1" dirty="0">
                <a:solidFill>
                  <a:prstClr val="white"/>
                </a:solidFill>
                <a:effectLst>
                  <a:outerShdw blurRad="50800" dist="38100" dir="2700000" algn="tl" rotWithShape="0">
                    <a:srgbClr val="000000">
                      <a:alpha val="43000"/>
                    </a:srgbClr>
                  </a:outerShdw>
                </a:effectLst>
              </a:rPr>
              <a:t>ong-term, average atmospheric conditions across a large region or the whole world.</a:t>
            </a:r>
          </a:p>
        </p:txBody>
      </p:sp>
    </p:spTree>
    <p:extLst>
      <p:ext uri="{BB962C8B-B14F-4D97-AF65-F5344CB8AC3E}">
        <p14:creationId xmlns:p14="http://schemas.microsoft.com/office/powerpoint/2010/main" val="263724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pPr eaLnBrk="1" hangingPunct="1">
              <a:defRPr/>
            </a:pPr>
            <a:r>
              <a:rPr lang="en-US" dirty="0"/>
              <a:t>The RESPeCT PD Program</a:t>
            </a:r>
          </a:p>
        </p:txBody>
      </p:sp>
      <p:sp>
        <p:nvSpPr>
          <p:cNvPr id="3" name="Content Placeholder 2"/>
          <p:cNvSpPr>
            <a:spLocks noGrp="1"/>
          </p:cNvSpPr>
          <p:nvPr>
            <p:ph idx="1"/>
          </p:nvPr>
        </p:nvSpPr>
        <p:spPr>
          <a:xfrm>
            <a:off x="533400" y="1447800"/>
            <a:ext cx="8153400" cy="4876800"/>
          </a:xfrm>
        </p:spPr>
        <p:txBody>
          <a:bodyPr/>
          <a:lstStyle/>
          <a:p>
            <a:pPr marL="0" indent="0" eaLnBrk="1" hangingPunct="1">
              <a:buClr>
                <a:srgbClr val="93A299"/>
              </a:buClr>
              <a:buFont typeface="Arial" charset="0"/>
              <a:buNone/>
              <a:defRPr/>
            </a:pPr>
            <a:r>
              <a:rPr lang="en-US" sz="3200" dirty="0">
                <a:solidFill>
                  <a:srgbClr val="292934"/>
                </a:solidFill>
              </a:rPr>
              <a:t>Extends the STeLLA approach by	</a:t>
            </a:r>
          </a:p>
          <a:p>
            <a:pPr marL="731520" lvl="1" indent="-365760" eaLnBrk="1" hangingPunct="1">
              <a:buClr>
                <a:srgbClr val="93A299"/>
              </a:buClr>
              <a:defRPr/>
            </a:pPr>
            <a:r>
              <a:rPr lang="en-US" sz="3200" dirty="0">
                <a:solidFill>
                  <a:srgbClr val="292934"/>
                </a:solidFill>
              </a:rPr>
              <a:t>Addressing grade-level standards in Next Generation Science Standards (NGSS)</a:t>
            </a:r>
          </a:p>
          <a:p>
            <a:pPr marL="731520" lvl="1" indent="-365760" eaLnBrk="1" hangingPunct="1">
              <a:buClr>
                <a:srgbClr val="93A299"/>
              </a:buClr>
              <a:defRPr/>
            </a:pPr>
            <a:r>
              <a:rPr lang="en-US" sz="3200" dirty="0">
                <a:solidFill>
                  <a:srgbClr val="292934"/>
                </a:solidFill>
              </a:rPr>
              <a:t>Incorporating Common Core English language arts (ELA) and math standards</a:t>
            </a:r>
          </a:p>
          <a:p>
            <a:pPr marL="731520" lvl="1" indent="-365760" eaLnBrk="1" hangingPunct="1">
              <a:buClr>
                <a:srgbClr val="93A299"/>
              </a:buClr>
              <a:defRPr/>
            </a:pPr>
            <a:r>
              <a:rPr lang="en-US" sz="3200" dirty="0">
                <a:solidFill>
                  <a:srgbClr val="292934"/>
                </a:solidFill>
              </a:rPr>
              <a:t>Addressing more explicitly the needs of English language learners (ELLs)</a:t>
            </a:r>
          </a:p>
          <a:p>
            <a:pPr marL="731520" lvl="1" indent="-365760" eaLnBrk="1" hangingPunct="1">
              <a:buClr>
                <a:srgbClr val="93A299"/>
              </a:buClr>
              <a:defRPr/>
            </a:pPr>
            <a:r>
              <a:rPr lang="en-US" sz="3200" dirty="0">
                <a:solidFill>
                  <a:srgbClr val="292934"/>
                </a:solidFill>
              </a:rPr>
              <a:t>Addressing all grade levels, K</a:t>
            </a:r>
            <a:r>
              <a:rPr lang="en-US" sz="3200" dirty="0"/>
              <a:t>–</a:t>
            </a:r>
            <a:r>
              <a:rPr lang="en-US" sz="3200" dirty="0">
                <a:solidFill>
                  <a:srgbClr val="292934"/>
                </a:solidFill>
              </a:rPr>
              <a:t>6</a:t>
            </a:r>
          </a:p>
          <a:p>
            <a:pPr eaLnBrk="1" hangingPunct="1">
              <a:defRPr/>
            </a:pPr>
            <a:endParaRPr lang="en-US" dirty="0"/>
          </a:p>
        </p:txBody>
      </p:sp>
    </p:spTree>
    <p:extLst>
      <p:ext uri="{BB962C8B-B14F-4D97-AF65-F5344CB8AC3E}">
        <p14:creationId xmlns:p14="http://schemas.microsoft.com/office/powerpoint/2010/main" val="228226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E8E42-0668-46B2-812C-4E3814A6C53D}"/>
              </a:ext>
            </a:extLst>
          </p:cNvPr>
          <p:cNvSpPr>
            <a:spLocks noGrp="1"/>
          </p:cNvSpPr>
          <p:nvPr>
            <p:ph type="title"/>
          </p:nvPr>
        </p:nvSpPr>
        <p:spPr>
          <a:xfrm>
            <a:off x="609600" y="533400"/>
            <a:ext cx="8077200" cy="990600"/>
          </a:xfrm>
        </p:spPr>
        <p:txBody>
          <a:bodyPr>
            <a:normAutofit/>
          </a:bodyPr>
          <a:lstStyle/>
          <a:p>
            <a:r>
              <a:rPr lang="en-US" dirty="0">
                <a:solidFill>
                  <a:srgbClr val="FFFF00"/>
                </a:solidFill>
              </a:rPr>
              <a:t>Weather Map of the United States</a:t>
            </a:r>
            <a:endParaRPr lang="en-US" dirty="0"/>
          </a:p>
        </p:txBody>
      </p:sp>
      <p:pic>
        <p:nvPicPr>
          <p:cNvPr id="7" name="Content Placeholder 6">
            <a:extLst>
              <a:ext uri="{FF2B5EF4-FFF2-40B4-BE49-F238E27FC236}">
                <a16:creationId xmlns:a16="http://schemas.microsoft.com/office/drawing/2014/main" id="{1424960B-81C3-4E7B-99F5-1F103854DDE2}"/>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838200" y="1524000"/>
            <a:ext cx="7467600" cy="4724400"/>
          </a:xfrm>
          <a:prstGeom prst="rect">
            <a:avLst/>
          </a:prstGeom>
        </p:spPr>
      </p:pic>
      <p:sp>
        <p:nvSpPr>
          <p:cNvPr id="5" name="TextBox 4">
            <a:extLst>
              <a:ext uri="{FF2B5EF4-FFF2-40B4-BE49-F238E27FC236}">
                <a16:creationId xmlns:a16="http://schemas.microsoft.com/office/drawing/2014/main" id="{FA23D034-EC64-4135-979D-084125586332}"/>
              </a:ext>
            </a:extLst>
          </p:cNvPr>
          <p:cNvSpPr txBox="1"/>
          <p:nvPr/>
        </p:nvSpPr>
        <p:spPr>
          <a:xfrm>
            <a:off x="6172200" y="6257925"/>
            <a:ext cx="2229879" cy="215444"/>
          </a:xfrm>
          <a:prstGeom prst="rect">
            <a:avLst/>
          </a:prstGeom>
          <a:noFill/>
        </p:spPr>
        <p:txBody>
          <a:bodyPr wrap="square" rtlCol="0">
            <a:spAutoFit/>
          </a:bodyPr>
          <a:lstStyle/>
          <a:p>
            <a:r>
              <a:rPr lang="en-US" sz="800" dirty="0">
                <a:solidFill>
                  <a:schemeClr val="bg1"/>
                </a:solidFill>
              </a:rPr>
              <a:t>Courtesy of NOAA/National Weather Service</a:t>
            </a:r>
          </a:p>
        </p:txBody>
      </p:sp>
    </p:spTree>
    <p:extLst>
      <p:ext uri="{BB962C8B-B14F-4D97-AF65-F5344CB8AC3E}">
        <p14:creationId xmlns:p14="http://schemas.microsoft.com/office/powerpoint/2010/main" val="1050514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1553398"/>
            <a:ext cx="7467600" cy="4741803"/>
          </a:xfrm>
          <a:prstGeom prst="rect">
            <a:avLst/>
          </a:prstGeom>
        </p:spPr>
      </p:pic>
      <p:sp>
        <p:nvSpPr>
          <p:cNvPr id="3" name="Title 2">
            <a:extLst>
              <a:ext uri="{FF2B5EF4-FFF2-40B4-BE49-F238E27FC236}">
                <a16:creationId xmlns:a16="http://schemas.microsoft.com/office/drawing/2014/main" id="{DA517AE9-382F-4E32-B45B-3E94A5C83803}"/>
              </a:ext>
            </a:extLst>
          </p:cNvPr>
          <p:cNvSpPr>
            <a:spLocks noGrp="1"/>
          </p:cNvSpPr>
          <p:nvPr>
            <p:ph type="title"/>
          </p:nvPr>
        </p:nvSpPr>
        <p:spPr>
          <a:xfrm>
            <a:off x="609600" y="533400"/>
            <a:ext cx="8077200" cy="990600"/>
          </a:xfrm>
        </p:spPr>
        <p:txBody>
          <a:bodyPr/>
          <a:lstStyle/>
          <a:p>
            <a:r>
              <a:rPr lang="en-US" dirty="0">
                <a:solidFill>
                  <a:srgbClr val="FFFF00"/>
                </a:solidFill>
              </a:rPr>
              <a:t>US Climate–Zone Map</a:t>
            </a:r>
          </a:p>
        </p:txBody>
      </p:sp>
      <p:sp>
        <p:nvSpPr>
          <p:cNvPr id="5" name="TextBox 4">
            <a:extLst>
              <a:ext uri="{FF2B5EF4-FFF2-40B4-BE49-F238E27FC236}">
                <a16:creationId xmlns:a16="http://schemas.microsoft.com/office/drawing/2014/main" id="{00342BF7-EB94-4BF4-804A-92FDCA6AB84E}"/>
              </a:ext>
            </a:extLst>
          </p:cNvPr>
          <p:cNvSpPr txBox="1"/>
          <p:nvPr/>
        </p:nvSpPr>
        <p:spPr>
          <a:xfrm>
            <a:off x="533400" y="6324600"/>
            <a:ext cx="8207696" cy="461665"/>
          </a:xfrm>
          <a:prstGeom prst="rect">
            <a:avLst/>
          </a:prstGeom>
          <a:noFill/>
        </p:spPr>
        <p:txBody>
          <a:bodyPr wrap="none" rtlCol="0">
            <a:spAutoFit/>
          </a:bodyPr>
          <a:lstStyle/>
          <a:p>
            <a:r>
              <a:rPr lang="en-US" sz="2400" dirty="0"/>
              <a:t>Climate = Regional, long-term, average weather conditions</a:t>
            </a:r>
          </a:p>
        </p:txBody>
      </p:sp>
      <p:sp>
        <p:nvSpPr>
          <p:cNvPr id="6" name="TextBox 5">
            <a:extLst>
              <a:ext uri="{FF2B5EF4-FFF2-40B4-BE49-F238E27FC236}">
                <a16:creationId xmlns:a16="http://schemas.microsoft.com/office/drawing/2014/main" id="{42FC6B9D-E05A-4ECC-B62A-2622D398F7AF}"/>
              </a:ext>
            </a:extLst>
          </p:cNvPr>
          <p:cNvSpPr txBox="1"/>
          <p:nvPr/>
        </p:nvSpPr>
        <p:spPr>
          <a:xfrm>
            <a:off x="5867400" y="6323776"/>
            <a:ext cx="2667001" cy="219583"/>
          </a:xfrm>
          <a:prstGeom prst="rect">
            <a:avLst/>
          </a:prstGeom>
          <a:noFill/>
        </p:spPr>
        <p:txBody>
          <a:bodyPr wrap="square" rtlCol="0">
            <a:spAutoFit/>
          </a:bodyPr>
          <a:lstStyle/>
          <a:p>
            <a:r>
              <a:rPr lang="en-US" sz="800" dirty="0">
                <a:solidFill>
                  <a:schemeClr val="bg1"/>
                </a:solidFill>
              </a:rPr>
              <a:t>Courtesy of Strongbad1982/ Wikimedia Commons</a:t>
            </a:r>
          </a:p>
        </p:txBody>
      </p:sp>
    </p:spTree>
    <p:extLst>
      <p:ext uri="{BB962C8B-B14F-4D97-AF65-F5344CB8AC3E}">
        <p14:creationId xmlns:p14="http://schemas.microsoft.com/office/powerpoint/2010/main" val="3569276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5BEE-F75B-4574-BEA3-75FE22B59DCD}"/>
              </a:ext>
            </a:extLst>
          </p:cNvPr>
          <p:cNvSpPr>
            <a:spLocks noGrp="1"/>
          </p:cNvSpPr>
          <p:nvPr>
            <p:ph type="title"/>
          </p:nvPr>
        </p:nvSpPr>
        <p:spPr/>
        <p:txBody>
          <a:bodyPr>
            <a:normAutofit/>
          </a:bodyPr>
          <a:lstStyle/>
          <a:p>
            <a:r>
              <a:rPr lang="en-US" dirty="0">
                <a:solidFill>
                  <a:srgbClr val="FFFF00"/>
                </a:solidFill>
              </a:rPr>
              <a:t>Measuring Weather Data</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2400" y="1524001"/>
            <a:ext cx="4506357" cy="4876800"/>
          </a:xfrm>
          <a:prstGeom prst="rect">
            <a:avLst/>
          </a:prstGeom>
        </p:spPr>
      </p:pic>
      <p:sp>
        <p:nvSpPr>
          <p:cNvPr id="6" name="TextBox 5"/>
          <p:cNvSpPr txBox="1"/>
          <p:nvPr/>
        </p:nvSpPr>
        <p:spPr>
          <a:xfrm>
            <a:off x="7162800" y="6400801"/>
            <a:ext cx="1676400" cy="215444"/>
          </a:xfrm>
          <a:prstGeom prst="rect">
            <a:avLst/>
          </a:prstGeom>
          <a:noFill/>
        </p:spPr>
        <p:txBody>
          <a:bodyPr wrap="square" rtlCol="0">
            <a:spAutoFit/>
          </a:bodyPr>
          <a:lstStyle/>
          <a:p>
            <a:r>
              <a:rPr lang="en-US" sz="800" dirty="0">
                <a:solidFill>
                  <a:schemeClr val="bg1"/>
                </a:solidFill>
              </a:rPr>
              <a:t>Photo courtesy of nps.gov</a:t>
            </a:r>
          </a:p>
        </p:txBody>
      </p:sp>
      <p:sp>
        <p:nvSpPr>
          <p:cNvPr id="7" name="Content Placeholder 6">
            <a:extLst>
              <a:ext uri="{FF2B5EF4-FFF2-40B4-BE49-F238E27FC236}">
                <a16:creationId xmlns:a16="http://schemas.microsoft.com/office/drawing/2014/main" id="{BD414D57-2DD0-47F0-A10E-DE8B4EE235FB}"/>
              </a:ext>
            </a:extLst>
          </p:cNvPr>
          <p:cNvSpPr>
            <a:spLocks noGrp="1"/>
          </p:cNvSpPr>
          <p:nvPr>
            <p:ph idx="1"/>
          </p:nvPr>
        </p:nvSpPr>
        <p:spPr>
          <a:xfrm>
            <a:off x="533400" y="1600200"/>
            <a:ext cx="3657600" cy="2133600"/>
          </a:xfrm>
        </p:spPr>
        <p:txBody>
          <a:bodyPr/>
          <a:lstStyle/>
          <a:p>
            <a:pPr marL="0" indent="0">
              <a:buNone/>
            </a:pPr>
            <a:r>
              <a:rPr lang="en-US" sz="3200" dirty="0">
                <a:solidFill>
                  <a:prstClr val="white"/>
                </a:solidFill>
              </a:rPr>
              <a:t>What types of weather data can</a:t>
            </a:r>
            <a:br>
              <a:rPr lang="en-US" sz="3200" dirty="0">
                <a:solidFill>
                  <a:prstClr val="white"/>
                </a:solidFill>
              </a:rPr>
            </a:br>
            <a:r>
              <a:rPr lang="en-US" sz="3200" dirty="0">
                <a:solidFill>
                  <a:prstClr val="white"/>
                </a:solidFill>
              </a:rPr>
              <a:t>we measure and record?</a:t>
            </a:r>
          </a:p>
        </p:txBody>
      </p:sp>
    </p:spTree>
    <p:extLst>
      <p:ext uri="{BB962C8B-B14F-4D97-AF65-F5344CB8AC3E}">
        <p14:creationId xmlns:p14="http://schemas.microsoft.com/office/powerpoint/2010/main" val="4217628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037B-AEC4-4AF2-8C6D-0ED014E4CDD1}"/>
              </a:ext>
            </a:extLst>
          </p:cNvPr>
          <p:cNvSpPr>
            <a:spLocks noGrp="1"/>
          </p:cNvSpPr>
          <p:nvPr>
            <p:ph type="title"/>
          </p:nvPr>
        </p:nvSpPr>
        <p:spPr/>
        <p:txBody>
          <a:bodyPr>
            <a:normAutofit/>
          </a:bodyPr>
          <a:lstStyle/>
          <a:p>
            <a:r>
              <a:rPr lang="en-US" dirty="0">
                <a:solidFill>
                  <a:srgbClr val="FFFF00"/>
                </a:solidFill>
              </a:rPr>
              <a:t>Types of Weather Data</a:t>
            </a:r>
            <a:endParaRPr lang="en-US" dirty="0"/>
          </a:p>
        </p:txBody>
      </p:sp>
      <p:sp>
        <p:nvSpPr>
          <p:cNvPr id="7" name="Content Placeholder 6">
            <a:extLst>
              <a:ext uri="{FF2B5EF4-FFF2-40B4-BE49-F238E27FC236}">
                <a16:creationId xmlns:a16="http://schemas.microsoft.com/office/drawing/2014/main" id="{6D91F818-A643-40C3-A856-72728660EB95}"/>
              </a:ext>
            </a:extLst>
          </p:cNvPr>
          <p:cNvSpPr>
            <a:spLocks noGrp="1"/>
          </p:cNvSpPr>
          <p:nvPr>
            <p:ph idx="1"/>
          </p:nvPr>
        </p:nvSpPr>
        <p:spPr>
          <a:xfrm>
            <a:off x="457199" y="1600200"/>
            <a:ext cx="3956683" cy="4572000"/>
          </a:xfrm>
        </p:spPr>
        <p:txBody>
          <a:bodyPr/>
          <a:lstStyle/>
          <a:p>
            <a:pPr marL="457200" indent="-457200" defTabSz="457200">
              <a:spcAft>
                <a:spcPts val="1200"/>
              </a:spcAft>
              <a:buFont typeface="Arial"/>
              <a:buChar char="•"/>
            </a:pPr>
            <a:r>
              <a:rPr lang="en-US" dirty="0">
                <a:solidFill>
                  <a:prstClr val="white"/>
                </a:solidFill>
              </a:rPr>
              <a:t>Air temperature</a:t>
            </a:r>
          </a:p>
          <a:p>
            <a:pPr marL="457200" indent="-457200" defTabSz="457200">
              <a:spcAft>
                <a:spcPts val="1200"/>
              </a:spcAft>
              <a:buFont typeface="Arial"/>
              <a:buChar char="•"/>
            </a:pPr>
            <a:r>
              <a:rPr lang="en-US" dirty="0">
                <a:solidFill>
                  <a:prstClr val="white"/>
                </a:solidFill>
              </a:rPr>
              <a:t>Relative humidity</a:t>
            </a:r>
          </a:p>
          <a:p>
            <a:pPr marL="457200" indent="-457200" defTabSz="457200">
              <a:spcAft>
                <a:spcPts val="1200"/>
              </a:spcAft>
              <a:buFont typeface="Arial"/>
              <a:buChar char="•"/>
            </a:pPr>
            <a:r>
              <a:rPr lang="en-US" dirty="0">
                <a:solidFill>
                  <a:prstClr val="white"/>
                </a:solidFill>
              </a:rPr>
              <a:t>Precipitation</a:t>
            </a:r>
          </a:p>
          <a:p>
            <a:pPr marL="457200" indent="-457200" defTabSz="457200">
              <a:spcAft>
                <a:spcPts val="1200"/>
              </a:spcAft>
              <a:buFont typeface="Arial"/>
              <a:buChar char="•"/>
            </a:pPr>
            <a:r>
              <a:rPr lang="en-US" dirty="0">
                <a:solidFill>
                  <a:prstClr val="white"/>
                </a:solidFill>
              </a:rPr>
              <a:t>Wind speed and</a:t>
            </a:r>
            <a:br>
              <a:rPr lang="en-US" dirty="0">
                <a:solidFill>
                  <a:prstClr val="white"/>
                </a:solidFill>
              </a:rPr>
            </a:br>
            <a:r>
              <a:rPr lang="en-US" dirty="0">
                <a:solidFill>
                  <a:prstClr val="white"/>
                </a:solidFill>
              </a:rPr>
              <a:t>direction</a:t>
            </a:r>
          </a:p>
          <a:p>
            <a:pPr marL="457200" indent="-457200" defTabSz="457200">
              <a:spcAft>
                <a:spcPts val="1200"/>
              </a:spcAft>
              <a:buFont typeface="Arial"/>
              <a:buChar char="•"/>
            </a:pPr>
            <a:r>
              <a:rPr lang="en-US" dirty="0">
                <a:solidFill>
                  <a:prstClr val="white"/>
                </a:solidFill>
              </a:rPr>
              <a:t>Solar radiation</a:t>
            </a:r>
          </a:p>
          <a:p>
            <a:pPr marL="457200" indent="-457200" defTabSz="457200">
              <a:spcAft>
                <a:spcPts val="1200"/>
              </a:spcAft>
              <a:buFont typeface="Arial"/>
              <a:buChar char="•"/>
            </a:pPr>
            <a:r>
              <a:rPr lang="en-US" dirty="0">
                <a:solidFill>
                  <a:prstClr val="white"/>
                </a:solidFill>
              </a:rPr>
              <a:t>Infrared radiation</a:t>
            </a:r>
          </a:p>
          <a:p>
            <a:pPr marL="457200" indent="-457200" defTabSz="457200">
              <a:spcAft>
                <a:spcPts val="1200"/>
              </a:spcAft>
              <a:buFont typeface="Arial"/>
              <a:buChar char="•"/>
            </a:pPr>
            <a:r>
              <a:rPr lang="en-US" dirty="0">
                <a:solidFill>
                  <a:prstClr val="white"/>
                </a:solidFill>
              </a:rPr>
              <a:t>Water temperature</a:t>
            </a:r>
          </a:p>
        </p:txBody>
      </p:sp>
      <p:pic>
        <p:nvPicPr>
          <p:cNvPr id="8" name="Picture 7">
            <a:extLst>
              <a:ext uri="{FF2B5EF4-FFF2-40B4-BE49-F238E27FC236}">
                <a16:creationId xmlns:a16="http://schemas.microsoft.com/office/drawing/2014/main" id="{927CE838-3AF0-469D-9F51-CA97E60542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3400" y="1600199"/>
            <a:ext cx="4125357" cy="4800601"/>
          </a:xfrm>
          <a:prstGeom prst="rect">
            <a:avLst/>
          </a:prstGeom>
        </p:spPr>
      </p:pic>
      <p:sp>
        <p:nvSpPr>
          <p:cNvPr id="9" name="TextBox 8">
            <a:extLst>
              <a:ext uri="{FF2B5EF4-FFF2-40B4-BE49-F238E27FC236}">
                <a16:creationId xmlns:a16="http://schemas.microsoft.com/office/drawing/2014/main" id="{038D0EF7-F697-474A-9969-DD75A70A7C54}"/>
              </a:ext>
            </a:extLst>
          </p:cNvPr>
          <p:cNvSpPr txBox="1"/>
          <p:nvPr/>
        </p:nvSpPr>
        <p:spPr>
          <a:xfrm>
            <a:off x="7086600" y="6443661"/>
            <a:ext cx="1676400" cy="215444"/>
          </a:xfrm>
          <a:prstGeom prst="rect">
            <a:avLst/>
          </a:prstGeom>
          <a:noFill/>
        </p:spPr>
        <p:txBody>
          <a:bodyPr wrap="square" rtlCol="0">
            <a:spAutoFit/>
          </a:bodyPr>
          <a:lstStyle/>
          <a:p>
            <a:r>
              <a:rPr lang="en-US" sz="800" dirty="0">
                <a:solidFill>
                  <a:schemeClr val="bg1"/>
                </a:solidFill>
              </a:rPr>
              <a:t>Photo courtesy of nps.gov</a:t>
            </a:r>
          </a:p>
        </p:txBody>
      </p:sp>
    </p:spTree>
    <p:extLst>
      <p:ext uri="{BB962C8B-B14F-4D97-AF65-F5344CB8AC3E}">
        <p14:creationId xmlns:p14="http://schemas.microsoft.com/office/powerpoint/2010/main" val="3732020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2204" y="1219200"/>
            <a:ext cx="6159592" cy="4800600"/>
          </a:xfrm>
          <a:prstGeom prst="rect">
            <a:avLst/>
          </a:prstGeom>
        </p:spPr>
      </p:pic>
      <p:sp>
        <p:nvSpPr>
          <p:cNvPr id="3" name="TextBox 2">
            <a:extLst>
              <a:ext uri="{FF2B5EF4-FFF2-40B4-BE49-F238E27FC236}">
                <a16:creationId xmlns:a16="http://schemas.microsoft.com/office/drawing/2014/main" id="{EE489135-7FDA-42DB-8551-4AC5AA343E48}"/>
              </a:ext>
            </a:extLst>
          </p:cNvPr>
          <p:cNvSpPr txBox="1"/>
          <p:nvPr/>
        </p:nvSpPr>
        <p:spPr>
          <a:xfrm>
            <a:off x="1840514" y="6277778"/>
            <a:ext cx="5462970" cy="461665"/>
          </a:xfrm>
          <a:prstGeom prst="rect">
            <a:avLst/>
          </a:prstGeom>
          <a:noFill/>
        </p:spPr>
        <p:txBody>
          <a:bodyPr wrap="none" rtlCol="0">
            <a:spAutoFit/>
          </a:bodyPr>
          <a:lstStyle/>
          <a:p>
            <a:r>
              <a:rPr lang="en-US" sz="2400" dirty="0">
                <a:solidFill>
                  <a:schemeClr val="bg1"/>
                </a:solidFill>
              </a:rPr>
              <a:t>Nashville, Tennessee, Weather Station</a:t>
            </a:r>
          </a:p>
        </p:txBody>
      </p:sp>
      <p:sp>
        <p:nvSpPr>
          <p:cNvPr id="4" name="TextBox 3">
            <a:extLst>
              <a:ext uri="{FF2B5EF4-FFF2-40B4-BE49-F238E27FC236}">
                <a16:creationId xmlns:a16="http://schemas.microsoft.com/office/drawing/2014/main" id="{CCA0A658-F044-410B-997C-3086A16FF10E}"/>
              </a:ext>
            </a:extLst>
          </p:cNvPr>
          <p:cNvSpPr txBox="1"/>
          <p:nvPr/>
        </p:nvSpPr>
        <p:spPr>
          <a:xfrm>
            <a:off x="1628950" y="482025"/>
            <a:ext cx="5886099" cy="584775"/>
          </a:xfrm>
          <a:prstGeom prst="rect">
            <a:avLst/>
          </a:prstGeom>
          <a:noFill/>
        </p:spPr>
        <p:txBody>
          <a:bodyPr wrap="none" rtlCol="0">
            <a:spAutoFit/>
          </a:bodyPr>
          <a:lstStyle/>
          <a:p>
            <a:r>
              <a:rPr lang="en-US" sz="3200" dirty="0">
                <a:solidFill>
                  <a:srgbClr val="FFFF00"/>
                </a:solidFill>
              </a:rPr>
              <a:t>Average Monthly Weather Data</a:t>
            </a:r>
          </a:p>
        </p:txBody>
      </p:sp>
      <p:sp>
        <p:nvSpPr>
          <p:cNvPr id="5" name="TextBox 4">
            <a:extLst>
              <a:ext uri="{FF2B5EF4-FFF2-40B4-BE49-F238E27FC236}">
                <a16:creationId xmlns:a16="http://schemas.microsoft.com/office/drawing/2014/main" id="{6EFE36DF-303F-48A9-917D-E0CA0ABF58CB}"/>
              </a:ext>
            </a:extLst>
          </p:cNvPr>
          <p:cNvSpPr txBox="1"/>
          <p:nvPr/>
        </p:nvSpPr>
        <p:spPr>
          <a:xfrm>
            <a:off x="6019800" y="6041067"/>
            <a:ext cx="1676400" cy="215444"/>
          </a:xfrm>
          <a:prstGeom prst="rect">
            <a:avLst/>
          </a:prstGeom>
          <a:noFill/>
        </p:spPr>
        <p:txBody>
          <a:bodyPr wrap="square" rtlCol="0">
            <a:spAutoFit/>
          </a:bodyPr>
          <a:lstStyle/>
          <a:p>
            <a:r>
              <a:rPr lang="en-US" sz="800" dirty="0">
                <a:solidFill>
                  <a:schemeClr val="bg1"/>
                </a:solidFill>
              </a:rPr>
              <a:t>Recreated by Cal Poly Pomona</a:t>
            </a:r>
          </a:p>
        </p:txBody>
      </p:sp>
    </p:spTree>
    <p:extLst>
      <p:ext uri="{BB962C8B-B14F-4D97-AF65-F5344CB8AC3E}">
        <p14:creationId xmlns:p14="http://schemas.microsoft.com/office/powerpoint/2010/main" val="2857720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p:cNvSpPr txBox="1"/>
          <p:nvPr/>
        </p:nvSpPr>
        <p:spPr>
          <a:xfrm>
            <a:off x="3429000" y="6096000"/>
            <a:ext cx="5334000" cy="461665"/>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3"/>
              </a:rPr>
              <a:t>Link to video clip: </a:t>
            </a:r>
            <a:r>
              <a:rPr lang="en-US" i="1" dirty="0">
                <a:solidFill>
                  <a:prstClr val="white"/>
                </a:solidFill>
                <a:latin typeface="Calibri" pitchFamily="34" charset="0"/>
                <a:hlinkClick r:id="rId3"/>
              </a:rPr>
              <a:t>Climate and Weather</a:t>
            </a:r>
            <a:r>
              <a:rPr lang="en-US" sz="2400" dirty="0">
                <a:solidFill>
                  <a:prstClr val="white"/>
                </a:solidFill>
              </a:rPr>
              <a:t> </a:t>
            </a:r>
          </a:p>
        </p:txBody>
      </p:sp>
      <p:sp>
        <p:nvSpPr>
          <p:cNvPr id="2" name="TextBox 1">
            <a:extLst>
              <a:ext uri="{FF2B5EF4-FFF2-40B4-BE49-F238E27FC236}">
                <a16:creationId xmlns:a16="http://schemas.microsoft.com/office/drawing/2014/main" id="{77C5245F-7593-4F87-88D5-1225B23E5770}"/>
              </a:ext>
            </a:extLst>
          </p:cNvPr>
          <p:cNvSpPr txBox="1"/>
          <p:nvPr/>
        </p:nvSpPr>
        <p:spPr>
          <a:xfrm>
            <a:off x="6697667" y="5791200"/>
            <a:ext cx="1608133" cy="215444"/>
          </a:xfrm>
          <a:prstGeom prst="rect">
            <a:avLst/>
          </a:prstGeom>
          <a:noFill/>
        </p:spPr>
        <p:txBody>
          <a:bodyPr wrap="none" rtlCol="0">
            <a:spAutoFit/>
          </a:bodyPr>
          <a:lstStyle/>
          <a:p>
            <a:r>
              <a:rPr lang="en-US" sz="800" dirty="0">
                <a:solidFill>
                  <a:schemeClr val="bg1"/>
                </a:solidFill>
              </a:rPr>
              <a:t>Photo courtesy of Pixabay.com</a:t>
            </a:r>
          </a:p>
        </p:txBody>
      </p:sp>
      <p:sp>
        <p:nvSpPr>
          <p:cNvPr id="5" name="Title 4">
            <a:extLst>
              <a:ext uri="{FF2B5EF4-FFF2-40B4-BE49-F238E27FC236}">
                <a16:creationId xmlns:a16="http://schemas.microsoft.com/office/drawing/2014/main" id="{FF79C1EE-C7DB-4379-9E0B-B9AB6CC371A8}"/>
              </a:ext>
            </a:extLst>
          </p:cNvPr>
          <p:cNvSpPr>
            <a:spLocks noGrp="1"/>
          </p:cNvSpPr>
          <p:nvPr>
            <p:ph type="title"/>
          </p:nvPr>
        </p:nvSpPr>
        <p:spPr>
          <a:xfrm>
            <a:off x="838200" y="457200"/>
            <a:ext cx="7086600" cy="990600"/>
          </a:xfrm>
        </p:spPr>
        <p:txBody>
          <a:bodyPr>
            <a:normAutofit/>
          </a:bodyPr>
          <a:lstStyle/>
          <a:p>
            <a:r>
              <a:rPr lang="en-US" dirty="0">
                <a:solidFill>
                  <a:srgbClr val="FFFF00"/>
                </a:solidFill>
              </a:rPr>
              <a:t>Climate and Weather </a:t>
            </a:r>
          </a:p>
        </p:txBody>
      </p:sp>
      <p:pic>
        <p:nvPicPr>
          <p:cNvPr id="8" name="Content Placeholder 7">
            <a:extLst>
              <a:ext uri="{FF2B5EF4-FFF2-40B4-BE49-F238E27FC236}">
                <a16:creationId xmlns:a16="http://schemas.microsoft.com/office/drawing/2014/main" id="{B553167B-F3BC-4113-8615-D4683D2217F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914400" y="1381359"/>
            <a:ext cx="7315200" cy="4409841"/>
          </a:xfrm>
        </p:spPr>
      </p:pic>
    </p:spTree>
    <p:extLst>
      <p:ext uri="{BB962C8B-B14F-4D97-AF65-F5344CB8AC3E}">
        <p14:creationId xmlns:p14="http://schemas.microsoft.com/office/powerpoint/2010/main" val="1640224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295401"/>
            <a:ext cx="7467600" cy="4648200"/>
          </a:xfrm>
          <a:prstGeom prst="rect">
            <a:avLst/>
          </a:prstGeom>
        </p:spPr>
      </p:pic>
      <p:sp>
        <p:nvSpPr>
          <p:cNvPr id="4" name="TextBox 3"/>
          <p:cNvSpPr txBox="1"/>
          <p:nvPr/>
        </p:nvSpPr>
        <p:spPr>
          <a:xfrm>
            <a:off x="1524000" y="6248400"/>
            <a:ext cx="7086600" cy="307777"/>
          </a:xfrm>
          <a:prstGeom prst="rect">
            <a:avLst/>
          </a:prstGeom>
          <a:noFill/>
          <a:ln>
            <a:noFill/>
          </a:ln>
        </p:spPr>
        <p:txBody>
          <a:bodyPr wrap="square" rtlCol="0">
            <a:spAutoFit/>
          </a:bodyPr>
          <a:lstStyle/>
          <a:p>
            <a:pPr algn="r" defTabSz="457200"/>
            <a:r>
              <a:rPr lang="en-US" sz="1400" dirty="0">
                <a:solidFill>
                  <a:prstClr val="white"/>
                </a:solidFill>
                <a:latin typeface="Calibri" pitchFamily="34" charset="0"/>
                <a:hlinkClick r:id="rId4"/>
              </a:rPr>
              <a:t>Link to video clip: </a:t>
            </a:r>
            <a:r>
              <a:rPr lang="en-US" sz="1400" i="1" dirty="0">
                <a:solidFill>
                  <a:prstClr val="white"/>
                </a:solidFill>
                <a:latin typeface="Calibri" pitchFamily="34" charset="0"/>
                <a:hlinkClick r:id="rId4"/>
              </a:rPr>
              <a:t>Weather versus Climate Change</a:t>
            </a:r>
            <a:endParaRPr lang="en-US" sz="1400" i="1" dirty="0">
              <a:solidFill>
                <a:prstClr val="white"/>
              </a:solidFill>
              <a:latin typeface="Calibri" pitchFamily="34" charset="0"/>
            </a:endParaRPr>
          </a:p>
        </p:txBody>
      </p:sp>
      <p:sp>
        <p:nvSpPr>
          <p:cNvPr id="5" name="TextBox 4">
            <a:extLst>
              <a:ext uri="{FF2B5EF4-FFF2-40B4-BE49-F238E27FC236}">
                <a16:creationId xmlns:a16="http://schemas.microsoft.com/office/drawing/2014/main" id="{3E3BA904-DBB6-44CB-9017-3F1BA4B6975A}"/>
              </a:ext>
            </a:extLst>
          </p:cNvPr>
          <p:cNvSpPr txBox="1"/>
          <p:nvPr/>
        </p:nvSpPr>
        <p:spPr>
          <a:xfrm>
            <a:off x="838200" y="533400"/>
            <a:ext cx="8305800" cy="615553"/>
          </a:xfrm>
          <a:prstGeom prst="rect">
            <a:avLst/>
          </a:prstGeom>
          <a:noFill/>
        </p:spPr>
        <p:txBody>
          <a:bodyPr wrap="square" rtlCol="0">
            <a:spAutoFit/>
          </a:bodyPr>
          <a:lstStyle/>
          <a:p>
            <a:r>
              <a:rPr lang="en-US" sz="3400" dirty="0">
                <a:solidFill>
                  <a:srgbClr val="FFFF00"/>
                </a:solidFill>
                <a:latin typeface="Calibri" pitchFamily="34" charset="0"/>
              </a:rPr>
              <a:t>Weather versus Climate Change</a:t>
            </a:r>
          </a:p>
        </p:txBody>
      </p:sp>
      <p:sp>
        <p:nvSpPr>
          <p:cNvPr id="6" name="TextBox 5">
            <a:extLst>
              <a:ext uri="{FF2B5EF4-FFF2-40B4-BE49-F238E27FC236}">
                <a16:creationId xmlns:a16="http://schemas.microsoft.com/office/drawing/2014/main" id="{21292204-EA3D-4DEC-BCE2-F303A2A59088}"/>
              </a:ext>
            </a:extLst>
          </p:cNvPr>
          <p:cNvSpPr txBox="1"/>
          <p:nvPr/>
        </p:nvSpPr>
        <p:spPr>
          <a:xfrm>
            <a:off x="6697667" y="5948363"/>
            <a:ext cx="1608133" cy="215444"/>
          </a:xfrm>
          <a:prstGeom prst="rect">
            <a:avLst/>
          </a:prstGeom>
          <a:noFill/>
        </p:spPr>
        <p:txBody>
          <a:bodyPr wrap="non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2038952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dirty="0"/>
              <a:t>Reflect: Content Deepening Focus Questions 1 and 2</a:t>
            </a:r>
          </a:p>
        </p:txBody>
      </p:sp>
      <p:sp>
        <p:nvSpPr>
          <p:cNvPr id="5" name="Content Placeholder 2"/>
          <p:cNvSpPr>
            <a:spLocks noGrp="1"/>
          </p:cNvSpPr>
          <p:nvPr>
            <p:ph idx="1"/>
          </p:nvPr>
        </p:nvSpPr>
        <p:spPr>
          <a:xfrm>
            <a:off x="609600" y="1981200"/>
            <a:ext cx="8077200" cy="4495800"/>
          </a:xfrm>
        </p:spPr>
        <p:txBody>
          <a:bodyPr/>
          <a:lstStyle/>
          <a:p>
            <a:pPr marL="365760" lvl="1" indent="-365760">
              <a:spcBef>
                <a:spcPts val="0"/>
              </a:spcBef>
              <a:spcAft>
                <a:spcPts val="0"/>
              </a:spcAft>
              <a:buClrTx/>
              <a:buFont typeface="+mj-lt"/>
              <a:buAutoNum type="arabicPeriod"/>
            </a:pPr>
            <a:r>
              <a:rPr lang="en-US" sz="3200" dirty="0"/>
              <a:t>What is weather?</a:t>
            </a:r>
          </a:p>
          <a:p>
            <a:pPr marL="365760" lvl="1" indent="-365760">
              <a:spcBef>
                <a:spcPts val="1200"/>
              </a:spcBef>
              <a:spcAft>
                <a:spcPts val="0"/>
              </a:spcAft>
              <a:buClrTx/>
              <a:buFont typeface="+mj-lt"/>
              <a:buAutoNum type="arabicPeriod"/>
            </a:pPr>
            <a:r>
              <a:rPr lang="en-US" sz="3200" dirty="0"/>
              <a:t>How is weather different from climate?</a:t>
            </a:r>
          </a:p>
        </p:txBody>
      </p:sp>
      <p:pic>
        <p:nvPicPr>
          <p:cNvPr id="4" name="Content Placeholder 6" descr="1280px-Katrina-noaaGOES12.jpg">
            <a:extLst>
              <a:ext uri="{FF2B5EF4-FFF2-40B4-BE49-F238E27FC236}">
                <a16:creationId xmlns:a16="http://schemas.microsoft.com/office/drawing/2014/main" id="{958D5F5A-4560-4099-91DA-7240F828F3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905000" y="3352800"/>
            <a:ext cx="532303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57800" y="6248400"/>
            <a:ext cx="2016372" cy="215444"/>
          </a:xfrm>
          <a:prstGeom prst="rect">
            <a:avLst/>
          </a:prstGeom>
          <a:noFill/>
        </p:spPr>
        <p:txBody>
          <a:bodyPr wrap="square" rtlCol="0">
            <a:spAutoFit/>
          </a:bodyPr>
          <a:lstStyle/>
          <a:p>
            <a:r>
              <a:rPr lang="en-US" sz="800" dirty="0"/>
              <a:t>Courtesy of NOAA/Wikimedia Commons</a:t>
            </a:r>
          </a:p>
        </p:txBody>
      </p:sp>
    </p:spTree>
    <p:extLst>
      <p:ext uri="{BB962C8B-B14F-4D97-AF65-F5344CB8AC3E}">
        <p14:creationId xmlns:p14="http://schemas.microsoft.com/office/powerpoint/2010/main" val="3806685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pPr marL="777240" lvl="0"/>
            <a:br>
              <a:rPr lang="en-US" sz="3600" dirty="0"/>
            </a:br>
            <a:r>
              <a:rPr lang="en-US" dirty="0"/>
              <a:t>Key Science Ideas</a:t>
            </a:r>
            <a:br>
              <a:rPr lang="en-US" dirty="0"/>
            </a:br>
            <a:endParaRPr lang="en-US" dirty="0"/>
          </a:p>
        </p:txBody>
      </p:sp>
      <p:sp>
        <p:nvSpPr>
          <p:cNvPr id="3" name="Content Placeholder 2"/>
          <p:cNvSpPr>
            <a:spLocks noGrp="1"/>
          </p:cNvSpPr>
          <p:nvPr>
            <p:ph idx="1"/>
          </p:nvPr>
        </p:nvSpPr>
        <p:spPr>
          <a:xfrm>
            <a:off x="685800" y="1752600"/>
            <a:ext cx="7696200" cy="4800600"/>
          </a:xfrm>
        </p:spPr>
        <p:txBody>
          <a:bodyPr/>
          <a:lstStyle/>
          <a:p>
            <a:pPr marL="365760" lvl="1" indent="-365760">
              <a:spcBef>
                <a:spcPts val="1200"/>
              </a:spcBef>
              <a:spcAft>
                <a:spcPts val="0"/>
              </a:spcAft>
              <a:buClr>
                <a:schemeClr val="bg1">
                  <a:lumMod val="65000"/>
                </a:schemeClr>
              </a:buClr>
            </a:pPr>
            <a:r>
              <a:rPr lang="en-US" sz="3200" i="1" dirty="0"/>
              <a:t>Weather</a:t>
            </a:r>
            <a:r>
              <a:rPr lang="en-US" sz="3200" dirty="0"/>
              <a:t> involves changes in local atmospheric conditions over short periods of time, such as hours, days, or weeks. </a:t>
            </a:r>
          </a:p>
          <a:p>
            <a:pPr marL="365760" lvl="1" indent="-365760">
              <a:spcBef>
                <a:spcPts val="1200"/>
              </a:spcBef>
              <a:spcAft>
                <a:spcPts val="0"/>
              </a:spcAft>
              <a:buClr>
                <a:schemeClr val="bg1">
                  <a:lumMod val="65000"/>
                </a:schemeClr>
              </a:buClr>
            </a:pPr>
            <a:r>
              <a:rPr lang="en-US" sz="3200" dirty="0"/>
              <a:t>Atmospheric conditions include temperatures, sunlight, clouds, precipitation, and wind.</a:t>
            </a:r>
          </a:p>
          <a:p>
            <a:pPr marL="365760" lvl="1" indent="-365760">
              <a:spcBef>
                <a:spcPts val="1200"/>
              </a:spcBef>
              <a:spcAft>
                <a:spcPts val="0"/>
              </a:spcAft>
              <a:buClr>
                <a:schemeClr val="bg1">
                  <a:lumMod val="65000"/>
                </a:schemeClr>
              </a:buClr>
            </a:pPr>
            <a:r>
              <a:rPr lang="en-US" sz="3200" dirty="0"/>
              <a:t> </a:t>
            </a:r>
            <a:r>
              <a:rPr lang="en-US" sz="3200" i="1" dirty="0"/>
              <a:t>Climate</a:t>
            </a:r>
            <a:r>
              <a:rPr lang="en-US" sz="3200" dirty="0"/>
              <a:t> is an average of atmospheric conditions in broader geographic areas over longer periods of time.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762000"/>
            <a:ext cx="685800" cy="685800"/>
          </a:xfrm>
          <a:prstGeom prst="rect">
            <a:avLst/>
          </a:prstGeom>
        </p:spPr>
      </p:pic>
    </p:spTree>
    <p:extLst>
      <p:ext uri="{BB962C8B-B14F-4D97-AF65-F5344CB8AC3E}">
        <p14:creationId xmlns:p14="http://schemas.microsoft.com/office/powerpoint/2010/main" val="27785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11818" y="914401"/>
            <a:ext cx="5751203" cy="1477328"/>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Lesson 1</a:t>
            </a:r>
            <a:endParaRPr lang="en-US" sz="4000" b="1" dirty="0">
              <a:solidFill>
                <a:srgbClr val="FFFF00"/>
              </a:solidFill>
              <a:effectLst>
                <a:outerShdw blurRad="50800" dist="38100" dir="2700000" algn="tl" rotWithShape="0">
                  <a:prstClr val="black">
                    <a:alpha val="40000"/>
                  </a:prstClr>
                </a:outerShdw>
              </a:effectLst>
              <a:latin typeface="Calibri" pitchFamily="34" charset="0"/>
              <a:cs typeface="Calibri" panose="020F0502020204030204" pitchFamily="34" charset="0"/>
            </a:endParaRPr>
          </a:p>
        </p:txBody>
      </p:sp>
      <p:sp>
        <p:nvSpPr>
          <p:cNvPr id="5" name="TextBox 4">
            <a:extLst>
              <a:ext uri="{FF2B5EF4-FFF2-40B4-BE49-F238E27FC236}">
                <a16:creationId xmlns:a16="http://schemas.microsoft.com/office/drawing/2014/main" id="{C11DB66F-7BF8-4D27-93D0-9107884F75BE}"/>
              </a:ext>
            </a:extLst>
          </p:cNvPr>
          <p:cNvSpPr txBox="1"/>
          <p:nvPr/>
        </p:nvSpPr>
        <p:spPr>
          <a:xfrm>
            <a:off x="7495822" y="6642556"/>
            <a:ext cx="1676400" cy="215444"/>
          </a:xfrm>
          <a:prstGeom prst="rect">
            <a:avLst/>
          </a:prstGeom>
          <a:noFill/>
        </p:spPr>
        <p:txBody>
          <a:bodyPr wrap="square" rtlCol="0">
            <a:spAutoFit/>
          </a:bodyPr>
          <a:lstStyle/>
          <a:p>
            <a:r>
              <a:rPr lang="en-US" sz="800" dirty="0">
                <a:solidFill>
                  <a:schemeClr val="bg1"/>
                </a:solidFill>
              </a:rPr>
              <a:t>Photo courtesy of Pixabay.com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699500" cy="1143000"/>
          </a:xfrm>
        </p:spPr>
        <p:txBody>
          <a:bodyPr/>
          <a:lstStyle/>
          <a:p>
            <a:pPr eaLnBrk="1" fontAlgn="auto" hangingPunct="1">
              <a:spcAft>
                <a:spcPts val="0"/>
              </a:spcAft>
              <a:defRPr/>
            </a:pPr>
            <a:r>
              <a:rPr lang="en-US" altLang="en-US" dirty="0"/>
              <a:t>Goals of the RESPeCT PD Program </a:t>
            </a:r>
          </a:p>
        </p:txBody>
      </p:sp>
      <p:sp>
        <p:nvSpPr>
          <p:cNvPr id="32771" name="Rectangle 3"/>
          <p:cNvSpPr>
            <a:spLocks noGrp="1" noChangeArrowheads="1"/>
          </p:cNvSpPr>
          <p:nvPr>
            <p:ph idx="1"/>
          </p:nvPr>
        </p:nvSpPr>
        <p:spPr>
          <a:xfrm>
            <a:off x="533400" y="1447800"/>
            <a:ext cx="8382000" cy="4953000"/>
          </a:xfrm>
        </p:spPr>
        <p:txBody>
          <a:bodyPr/>
          <a:lstStyle/>
          <a:p>
            <a:pPr marL="365760" indent="-365760" eaLnBrk="1" hangingPunct="1">
              <a:spcBef>
                <a:spcPts val="0"/>
              </a:spcBef>
            </a:pPr>
            <a:r>
              <a:rPr lang="en-US" altLang="en-US" sz="3000" dirty="0"/>
              <a:t>Deepen teachers’ science-content knowledge and knowledge of effective science teaching. </a:t>
            </a:r>
          </a:p>
          <a:p>
            <a:pPr marL="365760" indent="-365760" eaLnBrk="1" hangingPunct="1">
              <a:spcBef>
                <a:spcPts val="800"/>
              </a:spcBef>
            </a:pPr>
            <a:r>
              <a:rPr lang="en-US" altLang="en-US" sz="3000" dirty="0"/>
              <a:t>Develop teachers’ analytical skills to improve lesson-plan development and the teaching of science.</a:t>
            </a:r>
          </a:p>
          <a:p>
            <a:pPr marL="365760" indent="-365760" eaLnBrk="1" hangingPunct="1">
              <a:spcBef>
                <a:spcPts val="800"/>
              </a:spcBef>
            </a:pPr>
            <a:r>
              <a:rPr lang="en-US" altLang="en-US" sz="3000" dirty="0"/>
              <a:t>Support teachers in the practical use of new knowledge and analytical skills in their classrooms.</a:t>
            </a:r>
          </a:p>
          <a:p>
            <a:pPr marL="365760" indent="-365760" eaLnBrk="1" hangingPunct="1">
              <a:spcBef>
                <a:spcPts val="800"/>
              </a:spcBef>
            </a:pPr>
            <a:r>
              <a:rPr lang="en-US" altLang="en-US" sz="3000" dirty="0"/>
              <a:t>Improve students’ science learning.</a:t>
            </a:r>
          </a:p>
          <a:p>
            <a:pPr marL="365760" indent="-365760" eaLnBrk="1" hangingPunct="1">
              <a:spcBef>
                <a:spcPts val="800"/>
              </a:spcBef>
            </a:pPr>
            <a:r>
              <a:rPr lang="en-US" altLang="en-US" sz="3000" dirty="0"/>
              <a:t>Achieve sustainability by eventually reaching all </a:t>
            </a:r>
            <a:br>
              <a:rPr lang="en-US" altLang="en-US" sz="3000" dirty="0"/>
            </a:br>
            <a:r>
              <a:rPr lang="en-US" altLang="en-US" sz="3000" dirty="0"/>
              <a:t>K</a:t>
            </a:r>
            <a:r>
              <a:rPr lang="en-US" sz="3000" dirty="0"/>
              <a:t>–</a:t>
            </a:r>
            <a:r>
              <a:rPr lang="en-US" altLang="en-US" sz="3000" dirty="0"/>
              <a:t>6 teachers.</a:t>
            </a:r>
          </a:p>
          <a:p>
            <a:pPr eaLnBrk="1" hangingPunct="1"/>
            <a:endParaRPr lang="en-US" altLang="en-US" sz="3200" dirty="0"/>
          </a:p>
        </p:txBody>
      </p:sp>
    </p:spTree>
    <p:extLst>
      <p:ext uri="{BB962C8B-B14F-4D97-AF65-F5344CB8AC3E}">
        <p14:creationId xmlns:p14="http://schemas.microsoft.com/office/powerpoint/2010/main" val="540144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pPr lvl="0"/>
            <a:br>
              <a:rPr lang="en-US" sz="3600" dirty="0"/>
            </a:br>
            <a:r>
              <a:rPr lang="en-US" dirty="0"/>
              <a:t>Content Deepening: Focus Question 3</a:t>
            </a:r>
            <a:br>
              <a:rPr lang="en-US" dirty="0"/>
            </a:br>
            <a:endParaRPr lang="en-US" dirty="0"/>
          </a:p>
        </p:txBody>
      </p:sp>
      <p:sp>
        <p:nvSpPr>
          <p:cNvPr id="3" name="Content Placeholder 2"/>
          <p:cNvSpPr>
            <a:spLocks noGrp="1"/>
          </p:cNvSpPr>
          <p:nvPr>
            <p:ph idx="1"/>
          </p:nvPr>
        </p:nvSpPr>
        <p:spPr>
          <a:xfrm>
            <a:off x="609600" y="1676400"/>
            <a:ext cx="8001000" cy="4495800"/>
          </a:xfrm>
        </p:spPr>
        <p:txBody>
          <a:bodyPr/>
          <a:lstStyle/>
          <a:p>
            <a:pPr marL="0" lvl="1" indent="0">
              <a:spcBef>
                <a:spcPts val="0"/>
              </a:spcBef>
              <a:spcAft>
                <a:spcPts val="2400"/>
              </a:spcAft>
              <a:buClrTx/>
              <a:buNone/>
            </a:pPr>
            <a:r>
              <a:rPr lang="en-US" sz="3200" dirty="0"/>
              <a:t>What are weather patterns?</a:t>
            </a:r>
          </a:p>
        </p:txBody>
      </p:sp>
    </p:spTree>
    <p:extLst>
      <p:ext uri="{BB962C8B-B14F-4D97-AF65-F5344CB8AC3E}">
        <p14:creationId xmlns:p14="http://schemas.microsoft.com/office/powerpoint/2010/main" val="2778508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K_WTH_lesson_1_slide_1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200" y="4267200"/>
            <a:ext cx="6746358" cy="2158835"/>
          </a:xfrm>
          <a:prstGeom prst="rect">
            <a:avLst/>
          </a:prstGeom>
        </p:spPr>
      </p:pic>
      <p:sp>
        <p:nvSpPr>
          <p:cNvPr id="3" name="Rectangle 2"/>
          <p:cNvSpPr/>
          <p:nvPr/>
        </p:nvSpPr>
        <p:spPr>
          <a:xfrm>
            <a:off x="685800" y="2286000"/>
            <a:ext cx="7772400" cy="1752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00" y="2514600"/>
            <a:ext cx="6637867" cy="1828800"/>
          </a:xfrm>
          <a:prstGeom prst="rect">
            <a:avLst/>
          </a:prstGeom>
        </p:spPr>
      </p:pic>
      <p:sp>
        <p:nvSpPr>
          <p:cNvPr id="2" name="TextBox 1"/>
          <p:cNvSpPr txBox="1"/>
          <p:nvPr/>
        </p:nvSpPr>
        <p:spPr>
          <a:xfrm>
            <a:off x="7814734" y="6654635"/>
            <a:ext cx="1371600" cy="215444"/>
          </a:xfrm>
          <a:prstGeom prst="rect">
            <a:avLst/>
          </a:prstGeom>
          <a:noFill/>
        </p:spPr>
        <p:txBody>
          <a:bodyPr wrap="square" rtlCol="0">
            <a:spAutoFit/>
          </a:bodyPr>
          <a:lstStyle/>
          <a:p>
            <a:r>
              <a:rPr lang="en-US" sz="800" dirty="0"/>
              <a:t>Courtesy of Pixabay.com</a:t>
            </a:r>
          </a:p>
        </p:txBody>
      </p:sp>
      <p:sp>
        <p:nvSpPr>
          <p:cNvPr id="10" name="Title 9">
            <a:extLst>
              <a:ext uri="{FF2B5EF4-FFF2-40B4-BE49-F238E27FC236}">
                <a16:creationId xmlns:a16="http://schemas.microsoft.com/office/drawing/2014/main" id="{E142BF5D-F167-4CF0-B502-B1759EE86B72}"/>
              </a:ext>
            </a:extLst>
          </p:cNvPr>
          <p:cNvSpPr>
            <a:spLocks noGrp="1"/>
          </p:cNvSpPr>
          <p:nvPr>
            <p:ph type="title"/>
          </p:nvPr>
        </p:nvSpPr>
        <p:spPr>
          <a:xfrm>
            <a:off x="609600" y="533400"/>
            <a:ext cx="8077200" cy="990600"/>
          </a:xfrm>
        </p:spPr>
        <p:txBody>
          <a:bodyPr/>
          <a:lstStyle/>
          <a:p>
            <a:r>
              <a:rPr lang="en-US" dirty="0"/>
              <a:t>What Are Patterns?</a:t>
            </a:r>
          </a:p>
        </p:txBody>
      </p:sp>
      <p:sp>
        <p:nvSpPr>
          <p:cNvPr id="13" name="Content Placeholder 12">
            <a:extLst>
              <a:ext uri="{FF2B5EF4-FFF2-40B4-BE49-F238E27FC236}">
                <a16:creationId xmlns:a16="http://schemas.microsoft.com/office/drawing/2014/main" id="{43E5AE31-8E7F-48F2-AC7B-5606A51D4F94}"/>
              </a:ext>
            </a:extLst>
          </p:cNvPr>
          <p:cNvSpPr>
            <a:spLocks noGrp="1"/>
          </p:cNvSpPr>
          <p:nvPr>
            <p:ph idx="1"/>
          </p:nvPr>
        </p:nvSpPr>
        <p:spPr>
          <a:xfrm>
            <a:off x="609600" y="1447800"/>
            <a:ext cx="8158716" cy="1066800"/>
          </a:xfrm>
        </p:spPr>
        <p:txBody>
          <a:bodyPr/>
          <a:lstStyle/>
          <a:p>
            <a:pPr marL="0" indent="0">
              <a:spcAft>
                <a:spcPts val="1200"/>
              </a:spcAft>
              <a:buNone/>
            </a:pPr>
            <a:r>
              <a:rPr lang="en-US" sz="3200" dirty="0"/>
              <a:t>What patterns do you notice in the two sets of images below?</a:t>
            </a:r>
          </a:p>
        </p:txBody>
      </p:sp>
    </p:spTree>
    <p:extLst>
      <p:ext uri="{BB962C8B-B14F-4D97-AF65-F5344CB8AC3E}">
        <p14:creationId xmlns:p14="http://schemas.microsoft.com/office/powerpoint/2010/main" val="2875123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r>
              <a:rPr lang="en-US" dirty="0"/>
              <a:t>How Can We Describe the Weather?</a:t>
            </a:r>
          </a:p>
        </p:txBody>
      </p:sp>
      <p:sp>
        <p:nvSpPr>
          <p:cNvPr id="3" name="Content Placeholder 2"/>
          <p:cNvSpPr>
            <a:spLocks noGrp="1"/>
          </p:cNvSpPr>
          <p:nvPr>
            <p:ph idx="1"/>
          </p:nvPr>
        </p:nvSpPr>
        <p:spPr>
          <a:xfrm>
            <a:off x="609600" y="1600200"/>
            <a:ext cx="8077200" cy="4876800"/>
          </a:xfrm>
        </p:spPr>
        <p:txBody>
          <a:bodyPr/>
          <a:lstStyle/>
          <a:p>
            <a:pPr marL="0" lvl="0" indent="0">
              <a:buNone/>
            </a:pPr>
            <a:r>
              <a:rPr lang="en-US" sz="3200" dirty="0"/>
              <a:t>What are three ways we can describe weather?</a:t>
            </a:r>
          </a:p>
          <a:p>
            <a:endParaRPr lang="en-US" dirty="0"/>
          </a:p>
        </p:txBody>
      </p:sp>
      <p:sp>
        <p:nvSpPr>
          <p:cNvPr id="4" name="AutoShape 2" descr="Image result for clipart brown ey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clipart brown ey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http://content.mycutegraphics.com/graphics/health/eye-brown.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3276600"/>
            <a:ext cx="257175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images.clipartpanda.com/open-hand-clipart-bcdownload_hand-open-heavy-outline-clipart_hand_open_cartoony-310x40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2743200"/>
            <a:ext cx="1838325" cy="236872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69AFA94B-73A7-4898-9912-8E3501EB5DE5}"/>
              </a:ext>
            </a:extLst>
          </p:cNvPr>
          <p:cNvSpPr txBox="1"/>
          <p:nvPr/>
        </p:nvSpPr>
        <p:spPr>
          <a:xfrm>
            <a:off x="1752600" y="5105400"/>
            <a:ext cx="1346844" cy="215444"/>
          </a:xfrm>
          <a:prstGeom prst="rect">
            <a:avLst/>
          </a:prstGeom>
          <a:noFill/>
        </p:spPr>
        <p:txBody>
          <a:bodyPr wrap="none" rtlCol="0">
            <a:spAutoFit/>
          </a:bodyPr>
          <a:lstStyle/>
          <a:p>
            <a:r>
              <a:rPr lang="en-US" sz="800" dirty="0">
                <a:latin typeface="Calibri" panose="020F0502020204030204" pitchFamily="34" charset="0"/>
              </a:rPr>
              <a:t>Courtesy of Clipartmag.com</a:t>
            </a:r>
          </a:p>
        </p:txBody>
      </p:sp>
      <p:pic>
        <p:nvPicPr>
          <p:cNvPr id="10" name="Picture 9">
            <a:extLst>
              <a:ext uri="{FF2B5EF4-FFF2-40B4-BE49-F238E27FC236}">
                <a16:creationId xmlns:a16="http://schemas.microsoft.com/office/drawing/2014/main" id="{C0C23AE7-5566-4D91-B1B0-DC49D66DEF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8000" y="2667000"/>
            <a:ext cx="863744" cy="3200400"/>
          </a:xfrm>
          <a:prstGeom prst="rect">
            <a:avLst/>
          </a:prstGeom>
        </p:spPr>
      </p:pic>
      <p:sp>
        <p:nvSpPr>
          <p:cNvPr id="15" name="TextBox 14">
            <a:extLst>
              <a:ext uri="{FF2B5EF4-FFF2-40B4-BE49-F238E27FC236}">
                <a16:creationId xmlns:a16="http://schemas.microsoft.com/office/drawing/2014/main" id="{CA40E012-F149-404D-91AA-8053962000EC}"/>
              </a:ext>
            </a:extLst>
          </p:cNvPr>
          <p:cNvSpPr txBox="1"/>
          <p:nvPr/>
        </p:nvSpPr>
        <p:spPr>
          <a:xfrm>
            <a:off x="6781800" y="5943600"/>
            <a:ext cx="1213794" cy="215444"/>
          </a:xfrm>
          <a:prstGeom prst="rect">
            <a:avLst/>
          </a:prstGeom>
          <a:noFill/>
        </p:spPr>
        <p:txBody>
          <a:bodyPr wrap="none" rtlCol="0">
            <a:spAutoFit/>
          </a:bodyPr>
          <a:lstStyle/>
          <a:p>
            <a:r>
              <a:rPr lang="en-US" sz="800" dirty="0">
                <a:latin typeface="Calibri" panose="020F0502020204030204" pitchFamily="34" charset="0"/>
              </a:rPr>
              <a:t>Courtesy of Pixabay.com</a:t>
            </a:r>
          </a:p>
        </p:txBody>
      </p:sp>
      <p:sp>
        <p:nvSpPr>
          <p:cNvPr id="16" name="TextBox 15">
            <a:extLst>
              <a:ext uri="{FF2B5EF4-FFF2-40B4-BE49-F238E27FC236}">
                <a16:creationId xmlns:a16="http://schemas.microsoft.com/office/drawing/2014/main" id="{3897A3FE-F40E-44A0-85AE-3CD611384AED}"/>
              </a:ext>
            </a:extLst>
          </p:cNvPr>
          <p:cNvSpPr txBox="1"/>
          <p:nvPr/>
        </p:nvSpPr>
        <p:spPr>
          <a:xfrm>
            <a:off x="4267200" y="5257800"/>
            <a:ext cx="1346844" cy="215444"/>
          </a:xfrm>
          <a:prstGeom prst="rect">
            <a:avLst/>
          </a:prstGeom>
          <a:noFill/>
        </p:spPr>
        <p:txBody>
          <a:bodyPr wrap="none" rtlCol="0">
            <a:spAutoFit/>
          </a:bodyPr>
          <a:lstStyle/>
          <a:p>
            <a:r>
              <a:rPr lang="en-US" sz="800" dirty="0">
                <a:latin typeface="Calibri" panose="020F0502020204030204" pitchFamily="34" charset="0"/>
              </a:rPr>
              <a:t>Courtesy of Clipartmag.com</a:t>
            </a:r>
          </a:p>
        </p:txBody>
      </p:sp>
    </p:spTree>
    <p:extLst>
      <p:ext uri="{BB962C8B-B14F-4D97-AF65-F5344CB8AC3E}">
        <p14:creationId xmlns:p14="http://schemas.microsoft.com/office/powerpoint/2010/main" val="14449978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biome\shared\Professional Development\Combination\RESPeCT\2.0 PD Curriculum Modules\Cohort 2\0k.2_Weather and Seasons\0.0 Production\final art\RES.C2.W.L0HO.00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1447800"/>
            <a:ext cx="2544761" cy="19085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81000" y="381000"/>
            <a:ext cx="8534400" cy="1143000"/>
          </a:xfrm>
        </p:spPr>
        <p:txBody>
          <a:bodyPr>
            <a:normAutofit/>
          </a:bodyPr>
          <a:lstStyle/>
          <a:p>
            <a:pPr lvl="0"/>
            <a:r>
              <a:rPr lang="en-US" dirty="0"/>
              <a:t>What Is the Weather Like Today?</a:t>
            </a:r>
          </a:p>
        </p:txBody>
      </p:sp>
      <p:pic>
        <p:nvPicPr>
          <p:cNvPr id="10" name="Picture 4" descr="\\biome\shared\Professional Development\Combination\RESPeCT\2.0 PD Curriculum Modules\Cohort 2\0k.2_Weather and Seasons\0.0 Production\final art\RES.C2.W.L0HO.00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4800" y="1447800"/>
            <a:ext cx="2692762" cy="193312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1000" y="4191000"/>
            <a:ext cx="2673208" cy="195144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biome\shared\Professional Development\Combination\RESPeCT\2.0 PD Curriculum Modules\Cohort 2\0k.2_Weather and Seasons\0.0 Production\final art\RES.C2.W.L0HO.01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6600" y="4191000"/>
            <a:ext cx="2819400" cy="19561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038600" y="6096000"/>
            <a:ext cx="2021707" cy="215444"/>
          </a:xfrm>
          <a:prstGeom prst="rect">
            <a:avLst/>
          </a:prstGeom>
        </p:spPr>
        <p:txBody>
          <a:bodyPr wrap="none">
            <a:spAutoFit/>
          </a:bodyPr>
          <a:lstStyle/>
          <a:p>
            <a:r>
              <a:rPr lang="en-US" sz="800" dirty="0">
                <a:latin typeface="Calibri" panose="020F0502020204030204" pitchFamily="34" charset="0"/>
              </a:rPr>
              <a:t>Photo courtesy of Publicdomainpictures.net</a:t>
            </a:r>
          </a:p>
        </p:txBody>
      </p:sp>
      <p:sp>
        <p:nvSpPr>
          <p:cNvPr id="4" name="Rectangle 3"/>
          <p:cNvSpPr/>
          <p:nvPr/>
        </p:nvSpPr>
        <p:spPr>
          <a:xfrm>
            <a:off x="609600" y="6096000"/>
            <a:ext cx="2443298" cy="215444"/>
          </a:xfrm>
          <a:prstGeom prst="rect">
            <a:avLst/>
          </a:prstGeom>
        </p:spPr>
        <p:txBody>
          <a:bodyPr wrap="none">
            <a:spAutoFit/>
          </a:bodyPr>
          <a:lstStyle/>
          <a:p>
            <a:r>
              <a:rPr lang="en-US" sz="800" dirty="0">
                <a:latin typeface="Calibri" panose="020F0502020204030204" pitchFamily="34" charset="0"/>
              </a:rPr>
              <a:t>Photograph by Cyndy Sims Parr/Wikimedia Commons</a:t>
            </a:r>
            <a:endParaRPr lang="en-US" sz="800" dirty="0"/>
          </a:p>
        </p:txBody>
      </p:sp>
      <p:sp>
        <p:nvSpPr>
          <p:cNvPr id="5" name="Rectangle 4"/>
          <p:cNvSpPr/>
          <p:nvPr/>
        </p:nvSpPr>
        <p:spPr>
          <a:xfrm>
            <a:off x="1600200" y="3352800"/>
            <a:ext cx="1377300" cy="215444"/>
          </a:xfrm>
          <a:prstGeom prst="rect">
            <a:avLst/>
          </a:prstGeom>
        </p:spPr>
        <p:txBody>
          <a:bodyPr wrap="none">
            <a:spAutoFit/>
          </a:bodyPr>
          <a:lstStyle/>
          <a:p>
            <a:pPr algn="r"/>
            <a:r>
              <a:rPr lang="en-US" sz="800" dirty="0">
                <a:latin typeface="Calibri" panose="020F0502020204030204" pitchFamily="34" charset="0"/>
                <a:ea typeface="Calibri"/>
                <a:cs typeface="Times New Roman"/>
              </a:rPr>
              <a:t>Photograph by Carey Woods</a:t>
            </a:r>
          </a:p>
        </p:txBody>
      </p:sp>
      <p:sp>
        <p:nvSpPr>
          <p:cNvPr id="13" name="TextBox 12">
            <a:extLst>
              <a:ext uri="{FF2B5EF4-FFF2-40B4-BE49-F238E27FC236}">
                <a16:creationId xmlns:a16="http://schemas.microsoft.com/office/drawing/2014/main" id="{DA0D213F-B69C-40DA-BB3F-1B1FA751B163}"/>
              </a:ext>
            </a:extLst>
          </p:cNvPr>
          <p:cNvSpPr txBox="1"/>
          <p:nvPr/>
        </p:nvSpPr>
        <p:spPr>
          <a:xfrm>
            <a:off x="6781800" y="3352800"/>
            <a:ext cx="2021707" cy="215444"/>
          </a:xfrm>
          <a:prstGeom prst="rect">
            <a:avLst/>
          </a:prstGeom>
          <a:noFill/>
        </p:spPr>
        <p:txBody>
          <a:bodyPr wrap="none" rtlCol="0">
            <a:spAutoFit/>
          </a:bodyPr>
          <a:lstStyle/>
          <a:p>
            <a:r>
              <a:rPr lang="en-US" sz="800" dirty="0">
                <a:latin typeface="Calibri" panose="020F0502020204030204" pitchFamily="34" charset="0"/>
              </a:rPr>
              <a:t>Photo courtesy of Publicdomainpictures.net</a:t>
            </a:r>
          </a:p>
        </p:txBody>
      </p:sp>
      <p:sp>
        <p:nvSpPr>
          <p:cNvPr id="14" name="Rectangle 13">
            <a:extLst>
              <a:ext uri="{FF2B5EF4-FFF2-40B4-BE49-F238E27FC236}">
                <a16:creationId xmlns:a16="http://schemas.microsoft.com/office/drawing/2014/main" id="{69595165-7BFC-47D1-9B65-DE224151CB0C}"/>
              </a:ext>
            </a:extLst>
          </p:cNvPr>
          <p:cNvSpPr/>
          <p:nvPr/>
        </p:nvSpPr>
        <p:spPr>
          <a:xfrm>
            <a:off x="4648200" y="3352800"/>
            <a:ext cx="1447832" cy="215444"/>
          </a:xfrm>
          <a:prstGeom prst="rect">
            <a:avLst/>
          </a:prstGeom>
        </p:spPr>
        <p:txBody>
          <a:bodyPr wrap="none">
            <a:spAutoFit/>
          </a:bodyPr>
          <a:lstStyle/>
          <a:p>
            <a:pPr algn="r"/>
            <a:r>
              <a:rPr lang="en-US" sz="800" dirty="0">
                <a:latin typeface="Calibri" panose="020F0502020204030204" pitchFamily="34" charset="0"/>
                <a:ea typeface="Calibri"/>
                <a:cs typeface="Times New Roman"/>
              </a:rPr>
              <a:t>Photograph by Audrey Mohan</a:t>
            </a:r>
          </a:p>
        </p:txBody>
      </p:sp>
      <p:pic>
        <p:nvPicPr>
          <p:cNvPr id="12" name="Picture 11"/>
          <p:cNvPicPr/>
          <p:nvPr/>
        </p:nvPicPr>
        <p:blipFill>
          <a:blip r:embed="rId7" cstate="screen">
            <a:extLst>
              <a:ext uri="{28A0092B-C50C-407E-A947-70E740481C1C}">
                <a14:useLocalDpi xmlns:a14="http://schemas.microsoft.com/office/drawing/2010/main"/>
              </a:ext>
            </a:extLst>
          </a:blip>
          <a:stretch>
            <a:fillRect/>
          </a:stretch>
        </p:blipFill>
        <p:spPr>
          <a:xfrm>
            <a:off x="3124200" y="1447800"/>
            <a:ext cx="2950894" cy="1923396"/>
          </a:xfrm>
          <a:prstGeom prst="rect">
            <a:avLst/>
          </a:prstGeom>
        </p:spPr>
      </p:pic>
      <p:pic>
        <p:nvPicPr>
          <p:cNvPr id="15" name="Picture 14">
            <a:extLst>
              <a:ext uri="{FF2B5EF4-FFF2-40B4-BE49-F238E27FC236}">
                <a16:creationId xmlns:a16="http://schemas.microsoft.com/office/drawing/2014/main" id="{C9EAEE0A-E3D7-4256-A8F7-E644221285B5}"/>
              </a:ext>
            </a:extLst>
          </p:cNvPr>
          <p:cNvPicPr/>
          <p:nvPr/>
        </p:nvPicPr>
        <p:blipFill rotWithShape="1">
          <a:blip r:embed="rId8" cstate="screen">
            <a:extLst>
              <a:ext uri="{28A0092B-C50C-407E-A947-70E740481C1C}">
                <a14:useLocalDpi xmlns:a14="http://schemas.microsoft.com/office/drawing/2010/main"/>
              </a:ext>
            </a:extLst>
          </a:blip>
          <a:srcRect/>
          <a:stretch/>
        </p:blipFill>
        <p:spPr bwMode="auto">
          <a:xfrm>
            <a:off x="7239000" y="4343400"/>
            <a:ext cx="907012" cy="1951442"/>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755372E5-EF02-44C5-939E-A15BAB06B3F7}"/>
              </a:ext>
            </a:extLst>
          </p:cNvPr>
          <p:cNvSpPr/>
          <p:nvPr/>
        </p:nvSpPr>
        <p:spPr>
          <a:xfrm>
            <a:off x="7098368" y="6243459"/>
            <a:ext cx="1151277" cy="215444"/>
          </a:xfrm>
          <a:prstGeom prst="rect">
            <a:avLst/>
          </a:prstGeom>
        </p:spPr>
        <p:txBody>
          <a:bodyPr wrap="none">
            <a:spAutoFit/>
          </a:bodyPr>
          <a:lstStyle/>
          <a:p>
            <a:r>
              <a:rPr lang="en-US" sz="800" dirty="0">
                <a:latin typeface="Calibri" panose="020F0502020204030204" pitchFamily="34" charset="0"/>
              </a:rPr>
              <a:t>Photo courtesy of BSCS</a:t>
            </a:r>
          </a:p>
        </p:txBody>
      </p:sp>
      <p:sp>
        <p:nvSpPr>
          <p:cNvPr id="17" name="Rectangle 16">
            <a:extLst>
              <a:ext uri="{FF2B5EF4-FFF2-40B4-BE49-F238E27FC236}">
                <a16:creationId xmlns:a16="http://schemas.microsoft.com/office/drawing/2014/main" id="{A1BBFE1D-53DB-4C89-9B27-4AF8B7D51CC8}"/>
              </a:ext>
            </a:extLst>
          </p:cNvPr>
          <p:cNvSpPr/>
          <p:nvPr/>
        </p:nvSpPr>
        <p:spPr>
          <a:xfrm>
            <a:off x="685800" y="3581400"/>
            <a:ext cx="945195" cy="461665"/>
          </a:xfrm>
          <a:prstGeom prst="rect">
            <a:avLst/>
          </a:prstGeom>
        </p:spPr>
        <p:txBody>
          <a:bodyPr wrap="none">
            <a:spAutoFit/>
          </a:bodyPr>
          <a:lstStyle/>
          <a:p>
            <a:pPr algn="r"/>
            <a:r>
              <a:rPr lang="en-US" sz="2400" dirty="0">
                <a:latin typeface="Calibri" panose="020F0502020204030204" pitchFamily="34" charset="0"/>
                <a:ea typeface="Calibri"/>
                <a:cs typeface="Times New Roman"/>
              </a:rPr>
              <a:t>Sunny</a:t>
            </a:r>
          </a:p>
        </p:txBody>
      </p:sp>
      <p:sp>
        <p:nvSpPr>
          <p:cNvPr id="18" name="Rectangle 17">
            <a:extLst>
              <a:ext uri="{FF2B5EF4-FFF2-40B4-BE49-F238E27FC236}">
                <a16:creationId xmlns:a16="http://schemas.microsoft.com/office/drawing/2014/main" id="{F23AA30A-9998-422B-B79C-6AFF73DF76CF}"/>
              </a:ext>
            </a:extLst>
          </p:cNvPr>
          <p:cNvSpPr/>
          <p:nvPr/>
        </p:nvSpPr>
        <p:spPr>
          <a:xfrm>
            <a:off x="3581400" y="3581400"/>
            <a:ext cx="1043876" cy="461665"/>
          </a:xfrm>
          <a:prstGeom prst="rect">
            <a:avLst/>
          </a:prstGeom>
        </p:spPr>
        <p:txBody>
          <a:bodyPr wrap="none">
            <a:spAutoFit/>
          </a:bodyPr>
          <a:lstStyle/>
          <a:p>
            <a:pPr algn="r"/>
            <a:r>
              <a:rPr lang="en-US" sz="2400" dirty="0">
                <a:latin typeface="Calibri" panose="020F0502020204030204" pitchFamily="34" charset="0"/>
                <a:ea typeface="Calibri"/>
                <a:cs typeface="Times New Roman"/>
              </a:rPr>
              <a:t>Cloudy</a:t>
            </a:r>
          </a:p>
        </p:txBody>
      </p:sp>
      <p:sp>
        <p:nvSpPr>
          <p:cNvPr id="19" name="Rectangle 18">
            <a:extLst>
              <a:ext uri="{FF2B5EF4-FFF2-40B4-BE49-F238E27FC236}">
                <a16:creationId xmlns:a16="http://schemas.microsoft.com/office/drawing/2014/main" id="{8F32B591-D171-4491-B4FD-21BDB321F245}"/>
              </a:ext>
            </a:extLst>
          </p:cNvPr>
          <p:cNvSpPr/>
          <p:nvPr/>
        </p:nvSpPr>
        <p:spPr>
          <a:xfrm>
            <a:off x="6705600" y="3657600"/>
            <a:ext cx="992579" cy="461665"/>
          </a:xfrm>
          <a:prstGeom prst="rect">
            <a:avLst/>
          </a:prstGeom>
        </p:spPr>
        <p:txBody>
          <a:bodyPr wrap="none">
            <a:spAutoFit/>
          </a:bodyPr>
          <a:lstStyle/>
          <a:p>
            <a:pPr algn="r"/>
            <a:r>
              <a:rPr lang="en-US" sz="2400" dirty="0">
                <a:latin typeface="Calibri" panose="020F0502020204030204" pitchFamily="34" charset="0"/>
                <a:ea typeface="Calibri"/>
                <a:cs typeface="Times New Roman"/>
              </a:rPr>
              <a:t>Windy</a:t>
            </a:r>
          </a:p>
        </p:txBody>
      </p:sp>
      <p:sp>
        <p:nvSpPr>
          <p:cNvPr id="20" name="Rectangle 19">
            <a:extLst>
              <a:ext uri="{FF2B5EF4-FFF2-40B4-BE49-F238E27FC236}">
                <a16:creationId xmlns:a16="http://schemas.microsoft.com/office/drawing/2014/main" id="{907B418C-2A67-4369-9DAE-F3C5E55CAF3E}"/>
              </a:ext>
            </a:extLst>
          </p:cNvPr>
          <p:cNvSpPr/>
          <p:nvPr/>
        </p:nvSpPr>
        <p:spPr>
          <a:xfrm>
            <a:off x="1066800" y="6248400"/>
            <a:ext cx="865045" cy="461665"/>
          </a:xfrm>
          <a:prstGeom prst="rect">
            <a:avLst/>
          </a:prstGeom>
        </p:spPr>
        <p:txBody>
          <a:bodyPr wrap="none">
            <a:spAutoFit/>
          </a:bodyPr>
          <a:lstStyle/>
          <a:p>
            <a:pPr algn="r"/>
            <a:r>
              <a:rPr lang="en-US" sz="2400" dirty="0">
                <a:latin typeface="Calibri" panose="020F0502020204030204" pitchFamily="34" charset="0"/>
                <a:ea typeface="Calibri"/>
                <a:cs typeface="Times New Roman"/>
              </a:rPr>
              <a:t>Rainy</a:t>
            </a:r>
          </a:p>
        </p:txBody>
      </p:sp>
      <p:sp>
        <p:nvSpPr>
          <p:cNvPr id="21" name="Rectangle 20">
            <a:extLst>
              <a:ext uri="{FF2B5EF4-FFF2-40B4-BE49-F238E27FC236}">
                <a16:creationId xmlns:a16="http://schemas.microsoft.com/office/drawing/2014/main" id="{A3F9EA63-3FEB-4D98-B188-C90D30D9A24E}"/>
              </a:ext>
            </a:extLst>
          </p:cNvPr>
          <p:cNvSpPr/>
          <p:nvPr/>
        </p:nvSpPr>
        <p:spPr>
          <a:xfrm>
            <a:off x="3886200" y="6248400"/>
            <a:ext cx="1009187" cy="461665"/>
          </a:xfrm>
          <a:prstGeom prst="rect">
            <a:avLst/>
          </a:prstGeom>
        </p:spPr>
        <p:txBody>
          <a:bodyPr wrap="square">
            <a:spAutoFit/>
          </a:bodyPr>
          <a:lstStyle/>
          <a:p>
            <a:pPr algn="r"/>
            <a:r>
              <a:rPr lang="en-US" sz="2400" dirty="0">
                <a:latin typeface="Calibri" panose="020F0502020204030204" pitchFamily="34" charset="0"/>
                <a:ea typeface="Calibri"/>
                <a:cs typeface="Times New Roman"/>
              </a:rPr>
              <a:t>Snowy</a:t>
            </a:r>
          </a:p>
        </p:txBody>
      </p:sp>
      <p:sp>
        <p:nvSpPr>
          <p:cNvPr id="22" name="Rectangle 21">
            <a:extLst>
              <a:ext uri="{FF2B5EF4-FFF2-40B4-BE49-F238E27FC236}">
                <a16:creationId xmlns:a16="http://schemas.microsoft.com/office/drawing/2014/main" id="{4CEDA4AE-66C9-4E02-A1F1-B8A410414ED9}"/>
              </a:ext>
            </a:extLst>
          </p:cNvPr>
          <p:cNvSpPr/>
          <p:nvPr/>
        </p:nvSpPr>
        <p:spPr>
          <a:xfrm>
            <a:off x="6663749" y="6351498"/>
            <a:ext cx="1923732" cy="461665"/>
          </a:xfrm>
          <a:prstGeom prst="rect">
            <a:avLst/>
          </a:prstGeom>
        </p:spPr>
        <p:txBody>
          <a:bodyPr wrap="none">
            <a:spAutoFit/>
          </a:bodyPr>
          <a:lstStyle/>
          <a:p>
            <a:pPr algn="r"/>
            <a:r>
              <a:rPr lang="en-US" sz="2400" dirty="0">
                <a:latin typeface="Calibri" panose="020F0502020204030204" pitchFamily="34" charset="0"/>
                <a:ea typeface="Calibri"/>
                <a:cs typeface="Times New Roman"/>
              </a:rPr>
              <a:t>Thermometer</a:t>
            </a:r>
          </a:p>
        </p:txBody>
      </p:sp>
      <p:sp>
        <p:nvSpPr>
          <p:cNvPr id="23" name="Rectangle 22">
            <a:extLst>
              <a:ext uri="{FF2B5EF4-FFF2-40B4-BE49-F238E27FC236}">
                <a16:creationId xmlns:a16="http://schemas.microsoft.com/office/drawing/2014/main" id="{88C3C28F-4D8C-410C-92A0-83A97EE76D60}"/>
              </a:ext>
            </a:extLst>
          </p:cNvPr>
          <p:cNvSpPr/>
          <p:nvPr/>
        </p:nvSpPr>
        <p:spPr>
          <a:xfrm>
            <a:off x="6324600" y="4552944"/>
            <a:ext cx="885179" cy="1200329"/>
          </a:xfrm>
          <a:prstGeom prst="rect">
            <a:avLst/>
          </a:prstGeom>
        </p:spPr>
        <p:txBody>
          <a:bodyPr wrap="none">
            <a:spAutoFit/>
          </a:bodyPr>
          <a:lstStyle/>
          <a:p>
            <a:pPr algn="ctr"/>
            <a:r>
              <a:rPr lang="en-US" sz="2400" dirty="0">
                <a:latin typeface="Calibri" panose="020F0502020204030204" pitchFamily="34" charset="0"/>
                <a:ea typeface="Calibri"/>
                <a:cs typeface="Times New Roman"/>
              </a:rPr>
              <a:t>Hot</a:t>
            </a:r>
          </a:p>
          <a:p>
            <a:pPr algn="ctr"/>
            <a:r>
              <a:rPr lang="en-US" sz="2400" dirty="0">
                <a:latin typeface="Calibri" panose="020F0502020204030204" pitchFamily="34" charset="0"/>
                <a:ea typeface="Calibri"/>
                <a:cs typeface="Times New Roman"/>
              </a:rPr>
              <a:t>or</a:t>
            </a:r>
          </a:p>
          <a:p>
            <a:pPr algn="ctr"/>
            <a:r>
              <a:rPr lang="en-US" sz="2400" dirty="0">
                <a:latin typeface="Calibri" panose="020F0502020204030204" pitchFamily="34" charset="0"/>
                <a:ea typeface="Calibri"/>
                <a:cs typeface="Times New Roman"/>
              </a:rPr>
              <a:t>Cold?</a:t>
            </a:r>
          </a:p>
        </p:txBody>
      </p:sp>
      <p:pic>
        <p:nvPicPr>
          <p:cNvPr id="24" name="Picture 23">
            <a:extLst>
              <a:ext uri="{FF2B5EF4-FFF2-40B4-BE49-F238E27FC236}">
                <a16:creationId xmlns:a16="http://schemas.microsoft.com/office/drawing/2014/main" id="{00000000-0008-0000-0000-000054000000}"/>
              </a:ext>
            </a:extLst>
          </p:cNvPr>
          <p:cNvPicPr/>
          <p:nvPr/>
        </p:nvPicPr>
        <p:blipFill>
          <a:blip r:embed="rId9" cstate="screen">
            <a:extLst>
              <a:ext uri="{28A0092B-C50C-407E-A947-70E740481C1C}">
                <a14:useLocalDpi xmlns:a14="http://schemas.microsoft.com/office/drawing/2010/main"/>
              </a:ext>
            </a:extLst>
          </a:blip>
          <a:stretch>
            <a:fillRect/>
          </a:stretch>
        </p:blipFill>
        <p:spPr>
          <a:xfrm>
            <a:off x="1676400" y="3657600"/>
            <a:ext cx="346437" cy="345160"/>
          </a:xfrm>
          <a:prstGeom prst="rect">
            <a:avLst/>
          </a:prstGeom>
        </p:spPr>
      </p:pic>
      <p:pic>
        <p:nvPicPr>
          <p:cNvPr id="25" name="Picture 24">
            <a:extLst>
              <a:ext uri="{FF2B5EF4-FFF2-40B4-BE49-F238E27FC236}">
                <a16:creationId xmlns:a16="http://schemas.microsoft.com/office/drawing/2014/main" id="{00000000-0008-0000-0000-000004000000}"/>
              </a:ext>
            </a:extLst>
          </p:cNvPr>
          <p:cNvPicPr/>
          <p:nvPr/>
        </p:nvPicPr>
        <p:blipFill rotWithShape="1">
          <a:blip r:embed="rId10" cstate="screen">
            <a:extLst>
              <a:ext uri="{28A0092B-C50C-407E-A947-70E740481C1C}">
                <a14:useLocalDpi xmlns:a14="http://schemas.microsoft.com/office/drawing/2010/main"/>
              </a:ext>
            </a:extLst>
          </a:blip>
          <a:srcRect/>
          <a:stretch/>
        </p:blipFill>
        <p:spPr bwMode="auto">
          <a:xfrm>
            <a:off x="4648200" y="3657600"/>
            <a:ext cx="467373" cy="310336"/>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00000000-0008-0000-0000-000053000000}"/>
              </a:ext>
            </a:extLst>
          </p:cNvPr>
          <p:cNvPicPr/>
          <p:nvPr/>
        </p:nvPicPr>
        <p:blipFill>
          <a:blip r:embed="rId11" cstate="screen">
            <a:extLst>
              <a:ext uri="{28A0092B-C50C-407E-A947-70E740481C1C}">
                <a14:useLocalDpi xmlns:a14="http://schemas.microsoft.com/office/drawing/2010/main"/>
              </a:ext>
            </a:extLst>
          </a:blip>
          <a:stretch>
            <a:fillRect/>
          </a:stretch>
        </p:blipFill>
        <p:spPr>
          <a:xfrm>
            <a:off x="1905000" y="6324600"/>
            <a:ext cx="332986" cy="332986"/>
          </a:xfrm>
          <a:prstGeom prst="rect">
            <a:avLst/>
          </a:prstGeom>
        </p:spPr>
      </p:pic>
      <p:pic>
        <p:nvPicPr>
          <p:cNvPr id="27" name="Picture 26">
            <a:extLst>
              <a:ext uri="{FF2B5EF4-FFF2-40B4-BE49-F238E27FC236}">
                <a16:creationId xmlns:a16="http://schemas.microsoft.com/office/drawing/2014/main" id="{00000000-0008-0000-0000-000055000000}"/>
              </a:ext>
            </a:extLst>
          </p:cNvPr>
          <p:cNvPicPr/>
          <p:nvPr/>
        </p:nvPicPr>
        <p:blipFill>
          <a:blip r:embed="rId12" cstate="screen">
            <a:extLst>
              <a:ext uri="{28A0092B-C50C-407E-A947-70E740481C1C}">
                <a14:useLocalDpi xmlns:a14="http://schemas.microsoft.com/office/drawing/2010/main"/>
              </a:ext>
            </a:extLst>
          </a:blip>
          <a:stretch>
            <a:fillRect/>
          </a:stretch>
        </p:blipFill>
        <p:spPr>
          <a:xfrm>
            <a:off x="7772400" y="3657600"/>
            <a:ext cx="347771" cy="347771"/>
          </a:xfrm>
          <a:prstGeom prst="rect">
            <a:avLst/>
          </a:prstGeom>
        </p:spPr>
      </p:pic>
      <p:pic>
        <p:nvPicPr>
          <p:cNvPr id="28" name="Picture 27" descr="\\biome\shared\Professional Development\Combination\RESPeCT\2.0 PD Curriculum Modules\Cohort 2\0k.2_Weather and Seasons\0.0 Production\final art\RES.C2.W.L0HO.005.jpg">
            <a:extLst>
              <a:ext uri="{FF2B5EF4-FFF2-40B4-BE49-F238E27FC236}">
                <a16:creationId xmlns:a16="http://schemas.microsoft.com/office/drawing/2014/main" id="{00000000-0008-0000-0000-00003600000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953000" y="6324600"/>
            <a:ext cx="295275" cy="295275"/>
          </a:xfrm>
          <a:prstGeom prst="rect">
            <a:avLst/>
          </a:prstGeom>
          <a:noFill/>
          <a:extLst>
            <a:ext uri="{909E8E84-426E-40dd-AFC4-6F175D3DCCD1}">
              <a14:hiddenFill xmlns:xdr="http://schemas.openxmlformats.org/drawingml/2006/spreadsheetDrawing"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val="900455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8001000" cy="990600"/>
          </a:xfrm>
        </p:spPr>
        <p:txBody>
          <a:bodyPr/>
          <a:lstStyle/>
          <a:p>
            <a:r>
              <a:rPr lang="en-US" dirty="0"/>
              <a:t>Weekly Weather Chart</a:t>
            </a:r>
          </a:p>
        </p:txBody>
      </p:sp>
      <p:pic>
        <p:nvPicPr>
          <p:cNvPr id="3" name="Content Placeholder 5"/>
          <p:cNvPicPr>
            <a:picLocks noGrp="1" noChangeAspect="1"/>
          </p:cNvPicPr>
          <p:nvPr>
            <p:ph idx="1"/>
          </p:nvPr>
        </p:nvPicPr>
        <p:blipFill>
          <a:blip r:embed="rId3" cstate="print"/>
          <a:stretch>
            <a:fillRect/>
          </a:stretch>
        </p:blipFill>
        <p:spPr>
          <a:xfrm>
            <a:off x="2695959" y="1188687"/>
            <a:ext cx="3980682" cy="5666491"/>
          </a:xfrm>
          <a:prstGeom prst="rect">
            <a:avLst/>
          </a:prstGeom>
        </p:spPr>
      </p:pic>
    </p:spTree>
    <p:extLst>
      <p:ext uri="{BB962C8B-B14F-4D97-AF65-F5344CB8AC3E}">
        <p14:creationId xmlns:p14="http://schemas.microsoft.com/office/powerpoint/2010/main" val="4176037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524002"/>
          <a:ext cx="3195614" cy="4571997"/>
        </p:xfrm>
        <a:graphic>
          <a:graphicData uri="http://schemas.openxmlformats.org/drawingml/2006/table">
            <a:tbl>
              <a:tblPr/>
              <a:tblGrid>
                <a:gridCol w="906073">
                  <a:extLst>
                    <a:ext uri="{9D8B030D-6E8A-4147-A177-3AD203B41FA5}">
                      <a16:colId xmlns:a16="http://schemas.microsoft.com/office/drawing/2014/main" val="20000"/>
                    </a:ext>
                  </a:extLst>
                </a:gridCol>
                <a:gridCol w="1120414">
                  <a:extLst>
                    <a:ext uri="{9D8B030D-6E8A-4147-A177-3AD203B41FA5}">
                      <a16:colId xmlns:a16="http://schemas.microsoft.com/office/drawing/2014/main" val="20001"/>
                    </a:ext>
                  </a:extLst>
                </a:gridCol>
                <a:gridCol w="1169127">
                  <a:extLst>
                    <a:ext uri="{9D8B030D-6E8A-4147-A177-3AD203B41FA5}">
                      <a16:colId xmlns:a16="http://schemas.microsoft.com/office/drawing/2014/main" val="20002"/>
                    </a:ext>
                  </a:extLst>
                </a:gridCol>
              </a:tblGrid>
              <a:tr h="350382">
                <a:tc>
                  <a:txBody>
                    <a:bodyPr/>
                    <a:lstStyle/>
                    <a:p>
                      <a:pPr marL="0" marR="0" algn="ctr">
                        <a:spcBef>
                          <a:spcPts val="0"/>
                        </a:spcBef>
                        <a:spcAft>
                          <a:spcPts val="0"/>
                        </a:spcAft>
                      </a:pPr>
                      <a:endParaRPr lang="en-US" sz="1000" dirty="0">
                        <a:latin typeface="Arial"/>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200"/>
                        </a:spcAft>
                      </a:pPr>
                      <a:r>
                        <a:rPr lang="en-US" sz="1000" b="1" dirty="0">
                          <a:latin typeface="Arial"/>
                          <a:ea typeface="Calibri"/>
                          <a:cs typeface="Times New Roman"/>
                        </a:rPr>
                        <a:t>Month 1:</a:t>
                      </a:r>
                      <a:r>
                        <a:rPr lang="en-US" sz="1000" dirty="0">
                          <a:latin typeface="Arial"/>
                          <a:ea typeface="Calibri"/>
                          <a:cs typeface="Times New Roman"/>
                        </a:rPr>
                        <a:t> _____________</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0"/>
                        </a:spcAft>
                      </a:pPr>
                      <a:r>
                        <a:rPr lang="en-US" sz="1000" b="1" dirty="0">
                          <a:latin typeface="Arial"/>
                          <a:ea typeface="Calibri"/>
                          <a:cs typeface="Times New Roman"/>
                        </a:rPr>
                        <a:t>Month 2:</a:t>
                      </a:r>
                      <a:endParaRPr lang="en-US" sz="900" dirty="0">
                        <a:latin typeface="Cambria"/>
                        <a:ea typeface="Calibri"/>
                        <a:cs typeface="Times New Roman"/>
                      </a:endParaRPr>
                    </a:p>
                    <a:p>
                      <a:pPr marL="0" marR="0" algn="ctr">
                        <a:spcBef>
                          <a:spcPts val="0"/>
                        </a:spcBef>
                        <a:spcAft>
                          <a:spcPts val="0"/>
                        </a:spcAft>
                      </a:pPr>
                      <a:r>
                        <a:rPr lang="en-US" sz="1000" dirty="0">
                          <a:latin typeface="Arial"/>
                          <a:ea typeface="Calibri"/>
                          <a:cs typeface="Times New Roman"/>
                        </a:rPr>
                        <a:t>______________</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323">
                <a:tc>
                  <a:txBody>
                    <a:bodyPr/>
                    <a:lstStyle/>
                    <a:p>
                      <a:pPr marL="0" marR="0" algn="ctr">
                        <a:spcBef>
                          <a:spcPts val="0"/>
                        </a:spcBef>
                        <a:spcAft>
                          <a:spcPts val="0"/>
                        </a:spcAft>
                      </a:pPr>
                      <a:r>
                        <a:rPr lang="en-US" sz="1000" b="1" dirty="0">
                          <a:latin typeface="Arial"/>
                          <a:ea typeface="Calibri"/>
                          <a:cs typeface="Times New Roman"/>
                        </a:rPr>
                        <a:t>Sunny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4323">
                <a:tc>
                  <a:txBody>
                    <a:bodyPr/>
                    <a:lstStyle/>
                    <a:p>
                      <a:pPr marL="0" marR="0" algn="ctr">
                        <a:spcBef>
                          <a:spcPts val="0"/>
                        </a:spcBef>
                        <a:spcAft>
                          <a:spcPts val="0"/>
                        </a:spcAft>
                      </a:pPr>
                      <a:r>
                        <a:rPr lang="en-US" sz="1000" b="1" dirty="0">
                          <a:latin typeface="Arial"/>
                          <a:ea typeface="Calibri"/>
                          <a:cs typeface="Times New Roman"/>
                        </a:rPr>
                        <a:t>Cloudy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4323">
                <a:tc>
                  <a:txBody>
                    <a:bodyPr/>
                    <a:lstStyle/>
                    <a:p>
                      <a:pPr marL="0" marR="0" algn="ctr">
                        <a:spcBef>
                          <a:spcPts val="0"/>
                        </a:spcBef>
                        <a:spcAft>
                          <a:spcPts val="0"/>
                        </a:spcAft>
                      </a:pPr>
                      <a:r>
                        <a:rPr lang="en-US" sz="1000" b="1" dirty="0">
                          <a:latin typeface="Arial"/>
                          <a:ea typeface="Calibri"/>
                          <a:cs typeface="Times New Roman"/>
                        </a:rPr>
                        <a:t>Rainy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4323">
                <a:tc>
                  <a:txBody>
                    <a:bodyPr/>
                    <a:lstStyle/>
                    <a:p>
                      <a:pPr marL="0" marR="0" algn="ctr">
                        <a:spcBef>
                          <a:spcPts val="0"/>
                        </a:spcBef>
                        <a:spcAft>
                          <a:spcPts val="0"/>
                        </a:spcAft>
                      </a:pPr>
                      <a:r>
                        <a:rPr lang="en-US" sz="1000" b="1" dirty="0">
                          <a:latin typeface="Arial"/>
                          <a:ea typeface="Calibri"/>
                          <a:cs typeface="Times New Roman"/>
                        </a:rPr>
                        <a:t>Windy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4323">
                <a:tc>
                  <a:txBody>
                    <a:bodyPr/>
                    <a:lstStyle/>
                    <a:p>
                      <a:pPr marL="0" marR="0" algn="ctr">
                        <a:spcBef>
                          <a:spcPts val="0"/>
                        </a:spcBef>
                        <a:spcAft>
                          <a:spcPts val="0"/>
                        </a:spcAft>
                      </a:pPr>
                      <a:r>
                        <a:rPr lang="en-US" sz="1000" b="1" dirty="0">
                          <a:latin typeface="Arial"/>
                          <a:ea typeface="Calibri"/>
                          <a:cs typeface="Times New Roman"/>
                        </a:rPr>
                        <a:t>Hot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Arial"/>
                        <a:ea typeface="Calibri"/>
                        <a:cs typeface="Times New Roman"/>
                      </a:endParaRPr>
                    </a:p>
                    <a:p>
                      <a:pPr marL="0" marR="0" algn="ctr">
                        <a:spcBef>
                          <a:spcPts val="0"/>
                        </a:spcBef>
                        <a:spcAft>
                          <a:spcPts val="0"/>
                        </a:spcAft>
                      </a:pPr>
                      <a:r>
                        <a:rPr lang="en-US" sz="1000" dirty="0">
                          <a:latin typeface="Arial"/>
                          <a:ea typeface="Calibri"/>
                          <a:cs typeface="Times New Roman"/>
                        </a:rPr>
                        <a:t>____ days</a:t>
                      </a:r>
                      <a:endParaRPr lang="en-US" sz="900" dirty="0">
                        <a:latin typeface="Cambria"/>
                        <a:ea typeface="Calibri"/>
                        <a:cs typeface="Times New Roman"/>
                      </a:endParaRPr>
                    </a:p>
                  </a:txBody>
                  <a:tcPr marL="58397" marR="58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05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2057400"/>
            <a:ext cx="504825" cy="504825"/>
          </a:xfrm>
          <a:prstGeom prst="rect">
            <a:avLst/>
          </a:prstGeom>
          <a:noFill/>
        </p:spPr>
      </p:pic>
      <p:pic>
        <p:nvPicPr>
          <p:cNvPr id="2052"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71600" y="2971800"/>
            <a:ext cx="561975" cy="561975"/>
          </a:xfrm>
          <a:prstGeom prst="rect">
            <a:avLst/>
          </a:prstGeom>
          <a:noFill/>
        </p:spPr>
      </p:pic>
      <p:pic>
        <p:nvPicPr>
          <p:cNvPr id="2051"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71600" y="3733800"/>
            <a:ext cx="571500" cy="571500"/>
          </a:xfrm>
          <a:prstGeom prst="rect">
            <a:avLst/>
          </a:prstGeom>
          <a:noFill/>
        </p:spPr>
      </p:pic>
      <p:pic>
        <p:nvPicPr>
          <p:cNvPr id="205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71600" y="4572000"/>
            <a:ext cx="600075" cy="600075"/>
          </a:xfrm>
          <a:prstGeom prst="rect">
            <a:avLst/>
          </a:prstGeom>
          <a:noFill/>
        </p:spPr>
      </p:pic>
      <p:pic>
        <p:nvPicPr>
          <p:cNvPr id="2049" name="Picture 3" descr="RES.C2.W.L0HO.0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00200" y="5486400"/>
            <a:ext cx="152400" cy="523875"/>
          </a:xfrm>
          <a:prstGeom prst="rect">
            <a:avLst/>
          </a:prstGeom>
          <a:noFill/>
        </p:spPr>
      </p:pic>
      <p:pic>
        <p:nvPicPr>
          <p:cNvPr id="10" name="Picture 9">
            <a:extLst>
              <a:ext uri="{FF2B5EF4-FFF2-40B4-BE49-F238E27FC236}">
                <a16:creationId xmlns:a16="http://schemas.microsoft.com/office/drawing/2014/main" id="{95715EA5-CF73-4C40-9C8D-4B0AED02FBF2}"/>
              </a:ext>
            </a:extLst>
          </p:cNvPr>
          <p:cNvPicPr>
            <a:picLocks noChangeAspect="1"/>
          </p:cNvPicPr>
          <p:nvPr/>
        </p:nvPicPr>
        <p:blipFill>
          <a:blip r:embed="rId8" cstate="print"/>
          <a:stretch>
            <a:fillRect/>
          </a:stretch>
        </p:blipFill>
        <p:spPr>
          <a:xfrm>
            <a:off x="4953000" y="1524001"/>
            <a:ext cx="3298572" cy="4572000"/>
          </a:xfrm>
          <a:prstGeom prst="rect">
            <a:avLst/>
          </a:prstGeom>
        </p:spPr>
      </p:pic>
      <p:sp>
        <p:nvSpPr>
          <p:cNvPr id="11" name="TextBox 10"/>
          <p:cNvSpPr txBox="1"/>
          <p:nvPr/>
        </p:nvSpPr>
        <p:spPr>
          <a:xfrm>
            <a:off x="990600" y="533400"/>
            <a:ext cx="7239000" cy="707886"/>
          </a:xfrm>
          <a:prstGeom prst="rect">
            <a:avLst/>
          </a:prstGeom>
          <a:noFill/>
        </p:spPr>
        <p:txBody>
          <a:bodyPr wrap="square" rtlCol="0">
            <a:spAutoFit/>
          </a:bodyPr>
          <a:lstStyle/>
          <a:p>
            <a:r>
              <a:rPr lang="en-US" sz="4000" dirty="0">
                <a:solidFill>
                  <a:schemeClr val="tx2"/>
                </a:solidFill>
                <a:latin typeface="Calibri" pitchFamily="34" charset="0"/>
              </a:rPr>
              <a:t>Monthly Weather Data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38200" y="381000"/>
            <a:ext cx="7391400" cy="707886"/>
          </a:xfrm>
          <a:prstGeom prst="rect">
            <a:avLst/>
          </a:prstGeom>
          <a:noFill/>
        </p:spPr>
        <p:txBody>
          <a:bodyPr wrap="square" rtlCol="0">
            <a:spAutoFit/>
          </a:bodyPr>
          <a:lstStyle/>
          <a:p>
            <a:r>
              <a:rPr lang="en-US" sz="4000" dirty="0">
                <a:solidFill>
                  <a:schemeClr val="tx2"/>
                </a:solidFill>
                <a:latin typeface="Calibri" pitchFamily="34" charset="0"/>
              </a:rPr>
              <a:t>Investigation: Weather Patterns </a:t>
            </a:r>
          </a:p>
        </p:txBody>
      </p:sp>
      <p:graphicFrame>
        <p:nvGraphicFramePr>
          <p:cNvPr id="12" name="Table 11"/>
          <p:cNvGraphicFramePr>
            <a:graphicFrameLocks noGrp="1"/>
          </p:cNvGraphicFramePr>
          <p:nvPr/>
        </p:nvGraphicFramePr>
        <p:xfrm>
          <a:off x="990600" y="1523999"/>
          <a:ext cx="7391402" cy="4724400"/>
        </p:xfrm>
        <a:graphic>
          <a:graphicData uri="http://schemas.openxmlformats.org/drawingml/2006/table">
            <a:tbl>
              <a:tblPr/>
              <a:tblGrid>
                <a:gridCol w="1478168">
                  <a:extLst>
                    <a:ext uri="{9D8B030D-6E8A-4147-A177-3AD203B41FA5}">
                      <a16:colId xmlns:a16="http://schemas.microsoft.com/office/drawing/2014/main" val="20000"/>
                    </a:ext>
                  </a:extLst>
                </a:gridCol>
                <a:gridCol w="1478168">
                  <a:extLst>
                    <a:ext uri="{9D8B030D-6E8A-4147-A177-3AD203B41FA5}">
                      <a16:colId xmlns:a16="http://schemas.microsoft.com/office/drawing/2014/main" val="20001"/>
                    </a:ext>
                  </a:extLst>
                </a:gridCol>
                <a:gridCol w="1478168">
                  <a:extLst>
                    <a:ext uri="{9D8B030D-6E8A-4147-A177-3AD203B41FA5}">
                      <a16:colId xmlns:a16="http://schemas.microsoft.com/office/drawing/2014/main" val="20002"/>
                    </a:ext>
                  </a:extLst>
                </a:gridCol>
                <a:gridCol w="1478168">
                  <a:extLst>
                    <a:ext uri="{9D8B030D-6E8A-4147-A177-3AD203B41FA5}">
                      <a16:colId xmlns:a16="http://schemas.microsoft.com/office/drawing/2014/main" val="20003"/>
                    </a:ext>
                  </a:extLst>
                </a:gridCol>
                <a:gridCol w="1478730">
                  <a:extLst>
                    <a:ext uri="{9D8B030D-6E8A-4147-A177-3AD203B41FA5}">
                      <a16:colId xmlns:a16="http://schemas.microsoft.com/office/drawing/2014/main" val="20004"/>
                    </a:ext>
                  </a:extLst>
                </a:gridCol>
              </a:tblGrid>
              <a:tr h="401420">
                <a:tc>
                  <a:txBody>
                    <a:bodyPr/>
                    <a:lstStyle/>
                    <a:p>
                      <a:pPr marL="0" marR="0" algn="ctr">
                        <a:lnSpc>
                          <a:spcPct val="115000"/>
                        </a:lnSpc>
                        <a:spcBef>
                          <a:spcPts val="0"/>
                        </a:spcBef>
                        <a:spcAft>
                          <a:spcPts val="0"/>
                        </a:spcAft>
                      </a:pPr>
                      <a:r>
                        <a:rPr lang="en-US" sz="1000" b="1" dirty="0">
                          <a:latin typeface="Arial"/>
                          <a:ea typeface="Calibri"/>
                          <a:cs typeface="Times New Roman"/>
                        </a:rPr>
                        <a:t>Monday</a:t>
                      </a:r>
                      <a:endParaRPr lang="en-US" sz="800" dirty="0">
                        <a:latin typeface="Cambria"/>
                        <a:ea typeface="Calibri"/>
                        <a:cs typeface="Times New Roman"/>
                      </a:endParaRPr>
                    </a:p>
                  </a:txBody>
                  <a:tcPr marL="53206" marR="53206" marT="33311" marB="33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000" b="1" dirty="0">
                          <a:latin typeface="Arial"/>
                          <a:ea typeface="Calibri"/>
                          <a:cs typeface="Times New Roman"/>
                        </a:rPr>
                        <a:t>Tuesday</a:t>
                      </a:r>
                      <a:endParaRPr lang="en-US" sz="800" dirty="0">
                        <a:latin typeface="Cambria"/>
                        <a:ea typeface="Calibri"/>
                        <a:cs typeface="Times New Roman"/>
                      </a:endParaRPr>
                    </a:p>
                  </a:txBody>
                  <a:tcPr marL="53206" marR="53206" marT="33311" marB="33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000" b="1" dirty="0">
                          <a:latin typeface="Arial"/>
                          <a:ea typeface="Calibri"/>
                          <a:cs typeface="Times New Roman"/>
                        </a:rPr>
                        <a:t>Wednesday</a:t>
                      </a:r>
                      <a:endParaRPr lang="en-US" sz="800" dirty="0">
                        <a:latin typeface="Cambria"/>
                        <a:ea typeface="Calibri"/>
                        <a:cs typeface="Times New Roman"/>
                      </a:endParaRPr>
                    </a:p>
                  </a:txBody>
                  <a:tcPr marL="53206" marR="53206" marT="33311" marB="33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000" b="1" dirty="0">
                          <a:latin typeface="Arial"/>
                          <a:ea typeface="Calibri"/>
                          <a:cs typeface="Times New Roman"/>
                        </a:rPr>
                        <a:t>Thursday</a:t>
                      </a:r>
                      <a:endParaRPr lang="en-US" sz="800" dirty="0">
                        <a:latin typeface="Cambria"/>
                        <a:ea typeface="Calibri"/>
                        <a:cs typeface="Times New Roman"/>
                      </a:endParaRPr>
                    </a:p>
                  </a:txBody>
                  <a:tcPr marL="53206" marR="53206" marT="33311" marB="33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000" b="1" dirty="0">
                          <a:latin typeface="Arial"/>
                          <a:ea typeface="Calibri"/>
                          <a:cs typeface="Times New Roman"/>
                        </a:rPr>
                        <a:t>Friday</a:t>
                      </a:r>
                      <a:endParaRPr lang="en-US" sz="800" dirty="0">
                        <a:latin typeface="Cambria"/>
                        <a:ea typeface="Calibri"/>
                        <a:cs typeface="Times New Roman"/>
                      </a:endParaRPr>
                    </a:p>
                  </a:txBody>
                  <a:tcPr marL="53206" marR="53206" marT="33311" marB="33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0"/>
                  </a:ext>
                </a:extLst>
              </a:tr>
              <a:tr h="1080745">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latin typeface="Cambria"/>
                        <a:ea typeface="Calibri"/>
                        <a:cs typeface="Times New Roman"/>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80745">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0745">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latin typeface="Cambria"/>
                        <a:ea typeface="Calibri"/>
                        <a:cs typeface="Times New Roman"/>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80745">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latin typeface="Cambria"/>
                        <a:ea typeface="Calibri"/>
                        <a:cs typeface="Times New Roman"/>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Cambria"/>
                          <a:ea typeface="Calibri"/>
                          <a:cs typeface="Times New Roman"/>
                        </a:rPr>
                        <a:t>  </a:t>
                      </a: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latin typeface="Cambria"/>
                        <a:ea typeface="Calibri"/>
                        <a:cs typeface="Times New Roman"/>
                      </a:endParaRPr>
                    </a:p>
                  </a:txBody>
                  <a:tcPr marL="49967" marR="49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089" name="Picture 41" descr="RES.C2.W.L0HO.013"/>
          <p:cNvPicPr>
            <a:picLocks noChangeAspect="1" noChangeArrowheads="1"/>
          </p:cNvPicPr>
          <p:nvPr/>
        </p:nvPicPr>
        <p:blipFill>
          <a:blip r:embed="rId3" cstate="print"/>
          <a:srcRect/>
          <a:stretch>
            <a:fillRect/>
          </a:stretch>
        </p:blipFill>
        <p:spPr bwMode="auto">
          <a:xfrm flipH="1">
            <a:off x="1295400" y="2133600"/>
            <a:ext cx="200025" cy="676275"/>
          </a:xfrm>
          <a:prstGeom prst="rect">
            <a:avLst/>
          </a:prstGeom>
          <a:noFill/>
        </p:spPr>
      </p:pic>
      <p:pic>
        <p:nvPicPr>
          <p:cNvPr id="2088" name="Picture 4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2209800"/>
            <a:ext cx="523875" cy="514350"/>
          </a:xfrm>
          <a:prstGeom prst="rect">
            <a:avLst/>
          </a:prstGeom>
          <a:noFill/>
        </p:spPr>
      </p:pic>
      <p:pic>
        <p:nvPicPr>
          <p:cNvPr id="2087" name="Picture 39" descr="RES.C2.W.L0HO.013"/>
          <p:cNvPicPr>
            <a:picLocks noChangeAspect="1" noChangeArrowheads="1"/>
          </p:cNvPicPr>
          <p:nvPr/>
        </p:nvPicPr>
        <p:blipFill>
          <a:blip r:embed="rId3" cstate="print"/>
          <a:srcRect/>
          <a:stretch>
            <a:fillRect/>
          </a:stretch>
        </p:blipFill>
        <p:spPr bwMode="auto">
          <a:xfrm flipH="1">
            <a:off x="2743200" y="2133600"/>
            <a:ext cx="200025" cy="676275"/>
          </a:xfrm>
          <a:prstGeom prst="rect">
            <a:avLst/>
          </a:prstGeom>
          <a:noFill/>
        </p:spPr>
      </p:pic>
      <p:pic>
        <p:nvPicPr>
          <p:cNvPr id="2086" name="Picture 3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4200" y="2209800"/>
            <a:ext cx="523875" cy="514350"/>
          </a:xfrm>
          <a:prstGeom prst="rect">
            <a:avLst/>
          </a:prstGeom>
          <a:noFill/>
        </p:spPr>
      </p:pic>
      <p:pic>
        <p:nvPicPr>
          <p:cNvPr id="2085" name="Picture 37" descr="RES.C2.W.L0HO.013"/>
          <p:cNvPicPr>
            <a:picLocks noChangeAspect="1" noChangeArrowheads="1"/>
          </p:cNvPicPr>
          <p:nvPr/>
        </p:nvPicPr>
        <p:blipFill>
          <a:blip r:embed="rId3" cstate="print"/>
          <a:srcRect/>
          <a:stretch>
            <a:fillRect/>
          </a:stretch>
        </p:blipFill>
        <p:spPr bwMode="auto">
          <a:xfrm flipH="1">
            <a:off x="4191000" y="2133600"/>
            <a:ext cx="200025" cy="676275"/>
          </a:xfrm>
          <a:prstGeom prst="rect">
            <a:avLst/>
          </a:prstGeom>
          <a:noFill/>
        </p:spPr>
      </p:pic>
      <p:pic>
        <p:nvPicPr>
          <p:cNvPr id="2084" name="Picture 3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2209800"/>
            <a:ext cx="523875" cy="514350"/>
          </a:xfrm>
          <a:prstGeom prst="rect">
            <a:avLst/>
          </a:prstGeom>
          <a:noFill/>
        </p:spPr>
      </p:pic>
      <p:pic>
        <p:nvPicPr>
          <p:cNvPr id="2083" name="Picture 35" descr="RES.C2.W.L0HO.013"/>
          <p:cNvPicPr>
            <a:picLocks noChangeAspect="1" noChangeArrowheads="1"/>
          </p:cNvPicPr>
          <p:nvPr/>
        </p:nvPicPr>
        <p:blipFill>
          <a:blip r:embed="rId3" cstate="print"/>
          <a:srcRect/>
          <a:stretch>
            <a:fillRect/>
          </a:stretch>
        </p:blipFill>
        <p:spPr bwMode="auto">
          <a:xfrm flipH="1">
            <a:off x="5715000" y="2133600"/>
            <a:ext cx="200025" cy="676275"/>
          </a:xfrm>
          <a:prstGeom prst="rect">
            <a:avLst/>
          </a:prstGeom>
          <a:noFill/>
        </p:spPr>
      </p:pic>
      <p:pic>
        <p:nvPicPr>
          <p:cNvPr id="2082" name="Picture 3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0" y="2209800"/>
            <a:ext cx="609600" cy="447675"/>
          </a:xfrm>
          <a:prstGeom prst="rect">
            <a:avLst/>
          </a:prstGeom>
          <a:noFill/>
        </p:spPr>
      </p:pic>
      <p:pic>
        <p:nvPicPr>
          <p:cNvPr id="2081" name="Picture 33" descr="RES.C2.W.L0HO.013"/>
          <p:cNvPicPr>
            <a:picLocks noChangeAspect="1" noChangeArrowheads="1"/>
          </p:cNvPicPr>
          <p:nvPr/>
        </p:nvPicPr>
        <p:blipFill>
          <a:blip r:embed="rId3" cstate="print"/>
          <a:srcRect/>
          <a:stretch>
            <a:fillRect/>
          </a:stretch>
        </p:blipFill>
        <p:spPr bwMode="auto">
          <a:xfrm flipH="1">
            <a:off x="7162800" y="2133600"/>
            <a:ext cx="200025" cy="676275"/>
          </a:xfrm>
          <a:prstGeom prst="rect">
            <a:avLst/>
          </a:prstGeom>
          <a:noFill/>
        </p:spPr>
      </p:pic>
      <p:pic>
        <p:nvPicPr>
          <p:cNvPr id="2080" name="Picture 3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0" y="2209800"/>
            <a:ext cx="523875" cy="514350"/>
          </a:xfrm>
          <a:prstGeom prst="rect">
            <a:avLst/>
          </a:prstGeom>
          <a:noFill/>
        </p:spPr>
      </p:pic>
      <p:pic>
        <p:nvPicPr>
          <p:cNvPr id="2079" name="Picture 31" descr="RES.C2.W.L0HO.013"/>
          <p:cNvPicPr>
            <a:picLocks noChangeAspect="1" noChangeArrowheads="1"/>
          </p:cNvPicPr>
          <p:nvPr/>
        </p:nvPicPr>
        <p:blipFill>
          <a:blip r:embed="rId3" cstate="print"/>
          <a:srcRect/>
          <a:stretch>
            <a:fillRect/>
          </a:stretch>
        </p:blipFill>
        <p:spPr bwMode="auto">
          <a:xfrm flipH="1">
            <a:off x="1295400" y="3200400"/>
            <a:ext cx="200025" cy="676275"/>
          </a:xfrm>
          <a:prstGeom prst="rect">
            <a:avLst/>
          </a:prstGeom>
          <a:noFill/>
        </p:spPr>
      </p:pic>
      <p:pic>
        <p:nvPicPr>
          <p:cNvPr id="2078" name="Picture 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3276600"/>
            <a:ext cx="523875" cy="514350"/>
          </a:xfrm>
          <a:prstGeom prst="rect">
            <a:avLst/>
          </a:prstGeom>
          <a:noFill/>
        </p:spPr>
      </p:pic>
      <p:pic>
        <p:nvPicPr>
          <p:cNvPr id="2077" name="Picture 29" descr="RES.C2.W.L0HO.013"/>
          <p:cNvPicPr>
            <a:picLocks noChangeAspect="1" noChangeArrowheads="1"/>
          </p:cNvPicPr>
          <p:nvPr/>
        </p:nvPicPr>
        <p:blipFill>
          <a:blip r:embed="rId3" cstate="print"/>
          <a:srcRect/>
          <a:stretch>
            <a:fillRect/>
          </a:stretch>
        </p:blipFill>
        <p:spPr bwMode="auto">
          <a:xfrm flipH="1">
            <a:off x="2743200" y="3200400"/>
            <a:ext cx="200025" cy="676275"/>
          </a:xfrm>
          <a:prstGeom prst="rect">
            <a:avLst/>
          </a:prstGeom>
          <a:noFill/>
        </p:spPr>
      </p:pic>
      <p:pic>
        <p:nvPicPr>
          <p:cNvPr id="2076" name="Picture 2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4200" y="3276600"/>
            <a:ext cx="523875" cy="514350"/>
          </a:xfrm>
          <a:prstGeom prst="rect">
            <a:avLst/>
          </a:prstGeom>
          <a:noFill/>
        </p:spPr>
      </p:pic>
      <p:pic>
        <p:nvPicPr>
          <p:cNvPr id="2075" name="Picture 27" descr="RES.C2.W.L0HO.013"/>
          <p:cNvPicPr>
            <a:picLocks noChangeAspect="1" noChangeArrowheads="1"/>
          </p:cNvPicPr>
          <p:nvPr/>
        </p:nvPicPr>
        <p:blipFill>
          <a:blip r:embed="rId3" cstate="print"/>
          <a:srcRect/>
          <a:stretch>
            <a:fillRect/>
          </a:stretch>
        </p:blipFill>
        <p:spPr bwMode="auto">
          <a:xfrm flipH="1">
            <a:off x="4191000" y="3200400"/>
            <a:ext cx="200025" cy="676275"/>
          </a:xfrm>
          <a:prstGeom prst="rect">
            <a:avLst/>
          </a:prstGeom>
          <a:noFill/>
        </p:spPr>
      </p:pic>
      <p:pic>
        <p:nvPicPr>
          <p:cNvPr id="2074" name="Picture 2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3276600"/>
            <a:ext cx="523875" cy="514350"/>
          </a:xfrm>
          <a:prstGeom prst="rect">
            <a:avLst/>
          </a:prstGeom>
          <a:noFill/>
        </p:spPr>
      </p:pic>
      <p:pic>
        <p:nvPicPr>
          <p:cNvPr id="2073" name="Picture 25" descr="RES.C2.W.L0HO.013"/>
          <p:cNvPicPr>
            <a:picLocks noChangeAspect="1" noChangeArrowheads="1"/>
          </p:cNvPicPr>
          <p:nvPr/>
        </p:nvPicPr>
        <p:blipFill>
          <a:blip r:embed="rId3" cstate="print"/>
          <a:srcRect/>
          <a:stretch>
            <a:fillRect/>
          </a:stretch>
        </p:blipFill>
        <p:spPr bwMode="auto">
          <a:xfrm flipH="1">
            <a:off x="5715000" y="3200400"/>
            <a:ext cx="200025" cy="676275"/>
          </a:xfrm>
          <a:prstGeom prst="rect">
            <a:avLst/>
          </a:prstGeom>
          <a:noFill/>
        </p:spPr>
      </p:pic>
      <p:pic>
        <p:nvPicPr>
          <p:cNvPr id="2072" name="Picture 2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3276600"/>
            <a:ext cx="523875" cy="514350"/>
          </a:xfrm>
          <a:prstGeom prst="rect">
            <a:avLst/>
          </a:prstGeom>
          <a:noFill/>
        </p:spPr>
      </p:pic>
      <p:pic>
        <p:nvPicPr>
          <p:cNvPr id="2071" name="Picture 23" descr="RES.C2.W.L0HO.01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62800" y="3124200"/>
            <a:ext cx="228600" cy="752475"/>
          </a:xfrm>
          <a:prstGeom prst="rect">
            <a:avLst/>
          </a:prstGeom>
          <a:noFill/>
        </p:spPr>
      </p:pic>
      <p:pic>
        <p:nvPicPr>
          <p:cNvPr id="2070"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0" y="3276600"/>
            <a:ext cx="523875" cy="514350"/>
          </a:xfrm>
          <a:prstGeom prst="rect">
            <a:avLst/>
          </a:prstGeom>
          <a:noFill/>
        </p:spPr>
      </p:pic>
      <p:pic>
        <p:nvPicPr>
          <p:cNvPr id="2069" name="Picture 21" descr="RES.C2.W.L0HO.013"/>
          <p:cNvPicPr>
            <a:picLocks noChangeAspect="1" noChangeArrowheads="1"/>
          </p:cNvPicPr>
          <p:nvPr/>
        </p:nvPicPr>
        <p:blipFill>
          <a:blip r:embed="rId3" cstate="print"/>
          <a:srcRect/>
          <a:stretch>
            <a:fillRect/>
          </a:stretch>
        </p:blipFill>
        <p:spPr bwMode="auto">
          <a:xfrm flipH="1">
            <a:off x="1295400" y="4267200"/>
            <a:ext cx="200025" cy="676275"/>
          </a:xfrm>
          <a:prstGeom prst="rect">
            <a:avLst/>
          </a:prstGeom>
          <a:noFill/>
        </p:spPr>
      </p:pic>
      <p:pic>
        <p:nvPicPr>
          <p:cNvPr id="2068" name="Picture 2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4419600"/>
            <a:ext cx="523875" cy="514350"/>
          </a:xfrm>
          <a:prstGeom prst="rect">
            <a:avLst/>
          </a:prstGeom>
          <a:noFill/>
        </p:spPr>
      </p:pic>
      <p:pic>
        <p:nvPicPr>
          <p:cNvPr id="2067" name="Picture 19" descr="RES.C2.W.L0HO.013"/>
          <p:cNvPicPr>
            <a:picLocks noChangeAspect="1" noChangeArrowheads="1"/>
          </p:cNvPicPr>
          <p:nvPr/>
        </p:nvPicPr>
        <p:blipFill>
          <a:blip r:embed="rId3" cstate="print"/>
          <a:srcRect/>
          <a:stretch>
            <a:fillRect/>
          </a:stretch>
        </p:blipFill>
        <p:spPr bwMode="auto">
          <a:xfrm flipH="1">
            <a:off x="2743200" y="4267200"/>
            <a:ext cx="200025" cy="676275"/>
          </a:xfrm>
          <a:prstGeom prst="rect">
            <a:avLst/>
          </a:prstGeom>
          <a:noFill/>
        </p:spPr>
      </p:pic>
      <p:pic>
        <p:nvPicPr>
          <p:cNvPr id="2066" name="Picture 1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4200" y="4419600"/>
            <a:ext cx="523875" cy="514350"/>
          </a:xfrm>
          <a:prstGeom prst="rect">
            <a:avLst/>
          </a:prstGeom>
          <a:noFill/>
        </p:spPr>
      </p:pic>
      <p:pic>
        <p:nvPicPr>
          <p:cNvPr id="2065" name="Picture 17" descr="RES.C2.W.L0HO.01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1000" y="4191000"/>
            <a:ext cx="228600" cy="752475"/>
          </a:xfrm>
          <a:prstGeom prst="rect">
            <a:avLst/>
          </a:prstGeom>
          <a:noFill/>
        </p:spPr>
      </p:pic>
      <p:pic>
        <p:nvPicPr>
          <p:cNvPr id="2064" name="Picture 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4343400"/>
            <a:ext cx="609600" cy="447675"/>
          </a:xfrm>
          <a:prstGeom prst="rect">
            <a:avLst/>
          </a:prstGeom>
          <a:noFill/>
        </p:spPr>
      </p:pic>
      <p:pic>
        <p:nvPicPr>
          <p:cNvPr id="2063" name="Picture 15" descr="RES.C2.W.L0HO.013"/>
          <p:cNvPicPr>
            <a:picLocks noChangeAspect="1" noChangeArrowheads="1"/>
          </p:cNvPicPr>
          <p:nvPr/>
        </p:nvPicPr>
        <p:blipFill>
          <a:blip r:embed="rId3" cstate="print"/>
          <a:srcRect/>
          <a:stretch>
            <a:fillRect/>
          </a:stretch>
        </p:blipFill>
        <p:spPr bwMode="auto">
          <a:xfrm flipH="1">
            <a:off x="5715000" y="4267200"/>
            <a:ext cx="200025" cy="676275"/>
          </a:xfrm>
          <a:prstGeom prst="rect">
            <a:avLst/>
          </a:prstGeom>
          <a:noFill/>
        </p:spPr>
      </p:pic>
      <p:pic>
        <p:nvPicPr>
          <p:cNvPr id="2062"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4343400"/>
            <a:ext cx="523875" cy="514350"/>
          </a:xfrm>
          <a:prstGeom prst="rect">
            <a:avLst/>
          </a:prstGeom>
          <a:noFill/>
        </p:spPr>
      </p:pic>
      <p:pic>
        <p:nvPicPr>
          <p:cNvPr id="2061" name="Picture 13" descr="RES.C2.W.L0HO.013"/>
          <p:cNvPicPr>
            <a:picLocks noChangeAspect="1" noChangeArrowheads="1"/>
          </p:cNvPicPr>
          <p:nvPr/>
        </p:nvPicPr>
        <p:blipFill>
          <a:blip r:embed="rId3" cstate="print"/>
          <a:srcRect/>
          <a:stretch>
            <a:fillRect/>
          </a:stretch>
        </p:blipFill>
        <p:spPr bwMode="auto">
          <a:xfrm flipH="1">
            <a:off x="7162800" y="4267200"/>
            <a:ext cx="200025" cy="676275"/>
          </a:xfrm>
          <a:prstGeom prst="rect">
            <a:avLst/>
          </a:prstGeom>
          <a:noFill/>
        </p:spPr>
      </p:pic>
      <p:pic>
        <p:nvPicPr>
          <p:cNvPr id="2060"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0" y="4419600"/>
            <a:ext cx="523875" cy="514350"/>
          </a:xfrm>
          <a:prstGeom prst="rect">
            <a:avLst/>
          </a:prstGeom>
          <a:noFill/>
        </p:spPr>
      </p:pic>
      <p:pic>
        <p:nvPicPr>
          <p:cNvPr id="2059" name="Picture 11" descr="RES.C2.W.L0HO.013"/>
          <p:cNvPicPr>
            <a:picLocks noChangeAspect="1" noChangeArrowheads="1"/>
          </p:cNvPicPr>
          <p:nvPr/>
        </p:nvPicPr>
        <p:blipFill>
          <a:blip r:embed="rId3" cstate="print"/>
          <a:srcRect/>
          <a:stretch>
            <a:fillRect/>
          </a:stretch>
        </p:blipFill>
        <p:spPr bwMode="auto">
          <a:xfrm flipH="1">
            <a:off x="1295400" y="5334000"/>
            <a:ext cx="200025" cy="676275"/>
          </a:xfrm>
          <a:prstGeom prst="rect">
            <a:avLst/>
          </a:prstGeom>
          <a:noFill/>
        </p:spPr>
      </p:pic>
      <p:pic>
        <p:nvPicPr>
          <p:cNvPr id="2058"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5410200"/>
            <a:ext cx="523875" cy="514350"/>
          </a:xfrm>
          <a:prstGeom prst="rect">
            <a:avLst/>
          </a:prstGeom>
          <a:noFill/>
        </p:spPr>
      </p:pic>
      <p:pic>
        <p:nvPicPr>
          <p:cNvPr id="2057" name="Picture 9" descr="RES.C2.W.L0HO.01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5257800"/>
            <a:ext cx="228600" cy="752475"/>
          </a:xfrm>
          <a:prstGeom prst="rect">
            <a:avLst/>
          </a:prstGeom>
          <a:noFill/>
        </p:spPr>
      </p:pic>
      <p:pic>
        <p:nvPicPr>
          <p:cNvPr id="2056"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24200" y="5410200"/>
            <a:ext cx="609600" cy="447675"/>
          </a:xfrm>
          <a:prstGeom prst="rect">
            <a:avLst/>
          </a:prstGeom>
          <a:noFill/>
        </p:spPr>
      </p:pic>
      <p:pic>
        <p:nvPicPr>
          <p:cNvPr id="2055" name="Picture 38" descr="RES.C2.W.L0HO.013"/>
          <p:cNvPicPr>
            <a:picLocks noChangeAspect="1" noChangeArrowheads="1"/>
          </p:cNvPicPr>
          <p:nvPr/>
        </p:nvPicPr>
        <p:blipFill>
          <a:blip r:embed="rId3" cstate="print"/>
          <a:srcRect/>
          <a:stretch>
            <a:fillRect/>
          </a:stretch>
        </p:blipFill>
        <p:spPr bwMode="auto">
          <a:xfrm flipH="1">
            <a:off x="4191000" y="5334000"/>
            <a:ext cx="200025" cy="676275"/>
          </a:xfrm>
          <a:prstGeom prst="rect">
            <a:avLst/>
          </a:prstGeom>
          <a:noFill/>
        </p:spPr>
      </p:pic>
      <p:pic>
        <p:nvPicPr>
          <p:cNvPr id="205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5410200"/>
            <a:ext cx="523875" cy="514350"/>
          </a:xfrm>
          <a:prstGeom prst="rect">
            <a:avLst/>
          </a:prstGeom>
          <a:noFill/>
        </p:spPr>
      </p:pic>
      <p:pic>
        <p:nvPicPr>
          <p:cNvPr id="2" name="Picture 40" descr="RES.C2.W.L0HO.01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5000" y="5334000"/>
            <a:ext cx="228600" cy="752475"/>
          </a:xfrm>
          <a:prstGeom prst="rect">
            <a:avLst/>
          </a:prstGeom>
          <a:noFill/>
        </p:spPr>
      </p:pic>
      <p:pic>
        <p:nvPicPr>
          <p:cNvPr id="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5410200"/>
            <a:ext cx="523875" cy="514350"/>
          </a:xfrm>
          <a:prstGeom prst="rect">
            <a:avLst/>
          </a:prstGeom>
          <a:noFill/>
        </p:spPr>
      </p:pic>
      <p:pic>
        <p:nvPicPr>
          <p:cNvPr id="5" name="Picture 41" descr="RES.C2.W.L0HO.01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86600" y="5334000"/>
            <a:ext cx="228600" cy="752475"/>
          </a:xfrm>
          <a:prstGeom prst="rect">
            <a:avLst/>
          </a:prstGeom>
          <a:noFill/>
        </p:spPr>
      </p:pic>
      <p:pic>
        <p:nvPicPr>
          <p:cNvPr id="6" name="Picture 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15200" y="5562600"/>
            <a:ext cx="409575" cy="409575"/>
          </a:xfrm>
          <a:prstGeom prst="rect">
            <a:avLst/>
          </a:prstGeom>
          <a:noFill/>
        </p:spPr>
      </p:pic>
      <p:pic>
        <p:nvPicPr>
          <p:cNvPr id="53" name="Picture 4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24775" y="5486399"/>
            <a:ext cx="609600" cy="447675"/>
          </a:xfrm>
          <a:prstGeom prst="rect">
            <a:avLst/>
          </a:prstGeom>
          <a:noFill/>
        </p:spPr>
      </p:pic>
      <p:sp>
        <p:nvSpPr>
          <p:cNvPr id="57" name="TextBox 56"/>
          <p:cNvSpPr txBox="1"/>
          <p:nvPr/>
        </p:nvSpPr>
        <p:spPr>
          <a:xfrm>
            <a:off x="990600" y="6324600"/>
            <a:ext cx="7162800" cy="381000"/>
          </a:xfrm>
          <a:prstGeom prst="rect">
            <a:avLst/>
          </a:prstGeom>
          <a:noFill/>
        </p:spPr>
        <p:txBody>
          <a:bodyPr wrap="square" rtlCol="0">
            <a:spAutoFit/>
          </a:bodyPr>
          <a:lstStyle/>
          <a:p>
            <a:r>
              <a:rPr lang="en-US" b="1" dirty="0"/>
              <a:t>Key:</a:t>
            </a:r>
            <a:r>
              <a:rPr lang="en-US" dirty="0"/>
              <a:t>     Hot      Warm     Cool        Sunny       Cloudy       Rainy</a:t>
            </a:r>
          </a:p>
        </p:txBody>
      </p:sp>
      <p:pic>
        <p:nvPicPr>
          <p:cNvPr id="58" name="Picture 57" descr="RES.C2.W.L0HO.013"/>
          <p:cNvPicPr/>
          <p:nvPr/>
        </p:nvPicPr>
        <p:blipFill>
          <a:blip r:embed="rId9" cstate="screen">
            <a:extLst>
              <a:ext uri="{28A0092B-C50C-407E-A947-70E740481C1C}">
                <a14:useLocalDpi xmlns:a14="http://schemas.microsoft.com/office/drawing/2010/main"/>
              </a:ext>
            </a:extLst>
          </a:blip>
          <a:srcRect/>
          <a:stretch>
            <a:fillRect/>
          </a:stretch>
        </p:blipFill>
        <p:spPr bwMode="auto">
          <a:xfrm flipH="1">
            <a:off x="1676400" y="6324600"/>
            <a:ext cx="95250" cy="342900"/>
          </a:xfrm>
          <a:prstGeom prst="rect">
            <a:avLst/>
          </a:prstGeom>
          <a:noFill/>
        </p:spPr>
      </p:pic>
      <p:pic>
        <p:nvPicPr>
          <p:cNvPr id="59" name="Picture 58" descr="\\biome\shared\Professional Development\Combination\RESPeCT\2.0 PD Curriculum Modules\Cohort 2\0k.2_Weather and Seasons\0.0 Production\final art\RES.C2.W.L0HO.014.jpg"/>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2438400" y="6324600"/>
            <a:ext cx="104775" cy="342900"/>
          </a:xfrm>
          <a:prstGeom prst="rect">
            <a:avLst/>
          </a:prstGeom>
          <a:noFill/>
          <a:ln>
            <a:noFill/>
          </a:ln>
        </p:spPr>
      </p:pic>
      <p:pic>
        <p:nvPicPr>
          <p:cNvPr id="60" name="Picture 59" descr="\\biome\shared\Professional Development\Combination\RESPeCT\2.0 PD Curriculum Modules\Cohort 2\0k.2_Weather and Seasons\0.0 Production\final art\RES.C2.W.L0HO.015.jpg"/>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352800" y="6324600"/>
            <a:ext cx="96590" cy="321348"/>
          </a:xfrm>
          <a:prstGeom prst="rect">
            <a:avLst/>
          </a:prstGeom>
          <a:noFill/>
          <a:ln>
            <a:noFill/>
          </a:ln>
        </p:spPr>
      </p:pic>
      <p:pic>
        <p:nvPicPr>
          <p:cNvPr id="61" name="Picture 60"/>
          <p:cNvPicPr/>
          <p:nvPr/>
        </p:nvPicPr>
        <p:blipFill>
          <a:blip r:embed="rId12" cstate="screen">
            <a:extLst>
              <a:ext uri="{28A0092B-C50C-407E-A947-70E740481C1C}">
                <a14:useLocalDpi xmlns:a14="http://schemas.microsoft.com/office/drawing/2010/main"/>
              </a:ext>
            </a:extLst>
          </a:blip>
          <a:stretch>
            <a:fillRect/>
          </a:stretch>
        </p:blipFill>
        <p:spPr>
          <a:xfrm>
            <a:off x="4114800" y="6324600"/>
            <a:ext cx="381000" cy="381000"/>
          </a:xfrm>
          <a:prstGeom prst="rect">
            <a:avLst/>
          </a:prstGeom>
        </p:spPr>
      </p:pic>
      <p:pic>
        <p:nvPicPr>
          <p:cNvPr id="62" name="Picture 61"/>
          <p:cNvPicPr/>
          <p:nvPr/>
        </p:nvPicPr>
        <p:blipFill rotWithShape="1">
          <a:blip r:embed="rId13" cstate="screen">
            <a:extLst>
              <a:ext uri="{28A0092B-C50C-407E-A947-70E740481C1C}">
                <a14:useLocalDpi xmlns:a14="http://schemas.microsoft.com/office/drawing/2010/main"/>
              </a:ext>
            </a:extLst>
          </a:blip>
          <a:srcRect/>
          <a:stretch/>
        </p:blipFill>
        <p:spPr bwMode="auto">
          <a:xfrm>
            <a:off x="5257800" y="6400800"/>
            <a:ext cx="320040" cy="234696"/>
          </a:xfrm>
          <a:prstGeom prst="rect">
            <a:avLst/>
          </a:prstGeom>
          <a:ln>
            <a:noFill/>
          </a:ln>
          <a:extLst>
            <a:ext uri="{53640926-AAD7-44D8-BBD7-CCE9431645EC}">
              <a14:shadowObscured xmlns:a14="http://schemas.microsoft.com/office/drawing/2010/main"/>
            </a:ext>
          </a:extLst>
        </p:spPr>
      </p:pic>
      <p:pic>
        <p:nvPicPr>
          <p:cNvPr id="63" name="Picture 62"/>
          <p:cNvPicPr/>
          <p:nvPr/>
        </p:nvPicPr>
        <p:blipFill>
          <a:blip r:embed="rId14" cstate="screen">
            <a:extLst>
              <a:ext uri="{28A0092B-C50C-407E-A947-70E740481C1C}">
                <a14:useLocalDpi xmlns:a14="http://schemas.microsoft.com/office/drawing/2010/main"/>
              </a:ext>
            </a:extLst>
          </a:blip>
          <a:stretch>
            <a:fillRect/>
          </a:stretch>
        </p:blipFill>
        <p:spPr>
          <a:xfrm>
            <a:off x="6400800" y="6400800"/>
            <a:ext cx="278130" cy="278130"/>
          </a:xfrm>
          <a:prstGeom prst="rect">
            <a:avLst/>
          </a:prstGeom>
        </p:spPr>
      </p:pic>
      <p:sp>
        <p:nvSpPr>
          <p:cNvPr id="52" name="TextBox 51"/>
          <p:cNvSpPr txBox="1"/>
          <p:nvPr/>
        </p:nvSpPr>
        <p:spPr>
          <a:xfrm>
            <a:off x="2362200" y="1143000"/>
            <a:ext cx="4724400" cy="369332"/>
          </a:xfrm>
          <a:prstGeom prst="rect">
            <a:avLst/>
          </a:prstGeom>
          <a:noFill/>
        </p:spPr>
        <p:txBody>
          <a:bodyPr wrap="square" rtlCol="0">
            <a:spAutoFit/>
          </a:bodyPr>
          <a:lstStyle/>
          <a:p>
            <a:r>
              <a:rPr lang="en-US" b="1" dirty="0"/>
              <a:t>Pomona Weather Calendar for September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p:cNvSpPr txBox="1"/>
          <p:nvPr/>
        </p:nvSpPr>
        <p:spPr>
          <a:xfrm>
            <a:off x="5791200" y="6400800"/>
            <a:ext cx="2514600" cy="215444"/>
          </a:xfrm>
          <a:prstGeom prst="rect">
            <a:avLst/>
          </a:prstGeom>
          <a:noFill/>
        </p:spPr>
        <p:txBody>
          <a:bodyPr wrap="square" rtlCol="0">
            <a:spAutoFit/>
          </a:bodyPr>
          <a:lstStyle/>
          <a:p>
            <a:r>
              <a:rPr lang="en-US" sz="800" dirty="0">
                <a:solidFill>
                  <a:schemeClr val="bg1"/>
                </a:solidFill>
              </a:rPr>
              <a:t>Courtesy of Robert A. Rohde/ Wikimedia Commons</a:t>
            </a:r>
          </a:p>
        </p:txBody>
      </p:sp>
      <p:sp>
        <p:nvSpPr>
          <p:cNvPr id="5" name="Title 4">
            <a:extLst>
              <a:ext uri="{FF2B5EF4-FFF2-40B4-BE49-F238E27FC236}">
                <a16:creationId xmlns:a16="http://schemas.microsoft.com/office/drawing/2014/main" id="{836CFCA5-D71C-4C6E-80A7-8F38144F16A4}"/>
              </a:ext>
            </a:extLst>
          </p:cNvPr>
          <p:cNvSpPr>
            <a:spLocks noGrp="1"/>
          </p:cNvSpPr>
          <p:nvPr>
            <p:ph type="title"/>
          </p:nvPr>
        </p:nvSpPr>
        <p:spPr>
          <a:xfrm>
            <a:off x="685800" y="533400"/>
            <a:ext cx="8001000" cy="990600"/>
          </a:xfrm>
        </p:spPr>
        <p:txBody>
          <a:bodyPr/>
          <a:lstStyle/>
          <a:p>
            <a:r>
              <a:rPr lang="en-US" dirty="0">
                <a:solidFill>
                  <a:srgbClr val="FFFF00"/>
                </a:solidFill>
              </a:rPr>
              <a:t>What Patterns Do You Notice?</a:t>
            </a:r>
          </a:p>
        </p:txBody>
      </p:sp>
      <p:pic>
        <p:nvPicPr>
          <p:cNvPr id="11" name="Content Placeholder 10">
            <a:extLst>
              <a:ext uri="{FF2B5EF4-FFF2-40B4-BE49-F238E27FC236}">
                <a16:creationId xmlns:a16="http://schemas.microsoft.com/office/drawing/2014/main" id="{CCF850D3-3B44-4F9F-9BE3-AFFDF795B323}"/>
              </a:ext>
            </a:extLst>
          </p:cNvPr>
          <p:cNvPicPr>
            <a:picLocks noGrp="1" noChangeAspect="1"/>
          </p:cNvPicPr>
          <p:nvPr>
            <p:ph idx="1"/>
          </p:nvPr>
        </p:nvPicPr>
        <p:blipFill>
          <a:blip r:embed="rId3" cstate="print"/>
          <a:stretch>
            <a:fillRect/>
          </a:stretch>
        </p:blipFill>
        <p:spPr>
          <a:xfrm>
            <a:off x="914400" y="1600200"/>
            <a:ext cx="7391400" cy="4800600"/>
          </a:xfrm>
          <a:prstGeom prst="rect">
            <a:avLst/>
          </a:prstGeom>
        </p:spPr>
      </p:pic>
    </p:spTree>
    <p:extLst>
      <p:ext uri="{BB962C8B-B14F-4D97-AF65-F5344CB8AC3E}">
        <p14:creationId xmlns:p14="http://schemas.microsoft.com/office/powerpoint/2010/main" val="913811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_lesson_2_handouts_CROP_Page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295400"/>
            <a:ext cx="2743200" cy="2695904"/>
          </a:xfrm>
          <a:prstGeom prst="rect">
            <a:avLst/>
          </a:prstGeom>
        </p:spPr>
      </p:pic>
      <p:pic>
        <p:nvPicPr>
          <p:cNvPr id="4" name="Picture 3" descr="sec_lesson_2_handouts_CROP_Page_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800" y="3733800"/>
            <a:ext cx="2743200" cy="2690075"/>
          </a:xfrm>
          <a:prstGeom prst="rect">
            <a:avLst/>
          </a:prstGeom>
        </p:spPr>
      </p:pic>
      <p:pic>
        <p:nvPicPr>
          <p:cNvPr id="2" name="Picture 1" descr="Sun_Angle_Rotated.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24400" y="1143000"/>
            <a:ext cx="3886200" cy="5181600"/>
          </a:xfrm>
          <a:prstGeom prst="rect">
            <a:avLst/>
          </a:prstGeom>
        </p:spPr>
      </p:pic>
      <p:sp>
        <p:nvSpPr>
          <p:cNvPr id="6" name="TextBox 5"/>
          <p:cNvSpPr txBox="1"/>
          <p:nvPr/>
        </p:nvSpPr>
        <p:spPr>
          <a:xfrm>
            <a:off x="609600" y="228600"/>
            <a:ext cx="8001000" cy="707886"/>
          </a:xfrm>
          <a:prstGeom prst="rect">
            <a:avLst/>
          </a:prstGeom>
          <a:noFill/>
        </p:spPr>
        <p:txBody>
          <a:bodyPr wrap="square" rtlCol="0">
            <a:spAutoFit/>
          </a:bodyPr>
          <a:lstStyle/>
          <a:p>
            <a:r>
              <a:rPr lang="en-US" sz="4000" dirty="0">
                <a:solidFill>
                  <a:schemeClr val="accent2"/>
                </a:solidFill>
              </a:rPr>
              <a:t>Investigation: Angles of Light Energy</a:t>
            </a:r>
          </a:p>
        </p:txBody>
      </p:sp>
      <p:sp>
        <p:nvSpPr>
          <p:cNvPr id="7" name="Rectangle 6">
            <a:extLst>
              <a:ext uri="{FF2B5EF4-FFF2-40B4-BE49-F238E27FC236}">
                <a16:creationId xmlns:a16="http://schemas.microsoft.com/office/drawing/2014/main" id="{755372E5-EF02-44C5-939E-A15BAB06B3F7}"/>
              </a:ext>
            </a:extLst>
          </p:cNvPr>
          <p:cNvSpPr/>
          <p:nvPr/>
        </p:nvSpPr>
        <p:spPr>
          <a:xfrm>
            <a:off x="7848600" y="6642556"/>
            <a:ext cx="1151277" cy="215444"/>
          </a:xfrm>
          <a:prstGeom prst="rect">
            <a:avLst/>
          </a:prstGeom>
        </p:spPr>
        <p:txBody>
          <a:bodyPr wrap="none">
            <a:spAutoFit/>
          </a:bodyPr>
          <a:lstStyle/>
          <a:p>
            <a:r>
              <a:rPr lang="en-US" sz="800" dirty="0">
                <a:latin typeface="Calibri" panose="020F0502020204030204" pitchFamily="34" charset="0"/>
              </a:rPr>
              <a:t>Photo courtesy of BSCS</a:t>
            </a:r>
          </a:p>
        </p:txBody>
      </p:sp>
    </p:spTree>
    <p:extLst>
      <p:ext uri="{BB962C8B-B14F-4D97-AF65-F5344CB8AC3E}">
        <p14:creationId xmlns:p14="http://schemas.microsoft.com/office/powerpoint/2010/main" val="30535871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EA92A-6AB0-4C4E-98EF-2D691D3FE9F3}"/>
              </a:ext>
            </a:extLst>
          </p:cNvPr>
          <p:cNvSpPr>
            <a:spLocks noGrp="1"/>
          </p:cNvSpPr>
          <p:nvPr>
            <p:ph type="title"/>
          </p:nvPr>
        </p:nvSpPr>
        <p:spPr>
          <a:xfrm>
            <a:off x="609600" y="304800"/>
            <a:ext cx="8077200" cy="990600"/>
          </a:xfrm>
        </p:spPr>
        <p:txBody>
          <a:bodyPr>
            <a:normAutofit/>
          </a:bodyPr>
          <a:lstStyle/>
          <a:p>
            <a:r>
              <a:rPr lang="en-US" dirty="0"/>
              <a:t>Investigation: Angles of Light Energy</a:t>
            </a:r>
          </a:p>
        </p:txBody>
      </p:sp>
      <p:sp>
        <p:nvSpPr>
          <p:cNvPr id="5" name="Content Placeholder 4">
            <a:extLst>
              <a:ext uri="{FF2B5EF4-FFF2-40B4-BE49-F238E27FC236}">
                <a16:creationId xmlns:a16="http://schemas.microsoft.com/office/drawing/2014/main" id="{7810921F-ADF8-4D1A-AC4C-364CD595E233}"/>
              </a:ext>
            </a:extLst>
          </p:cNvPr>
          <p:cNvSpPr>
            <a:spLocks noGrp="1"/>
          </p:cNvSpPr>
          <p:nvPr>
            <p:ph idx="1"/>
          </p:nvPr>
        </p:nvSpPr>
        <p:spPr>
          <a:xfrm>
            <a:off x="685800" y="1295400"/>
            <a:ext cx="8077200" cy="5257800"/>
          </a:xfrm>
        </p:spPr>
        <p:txBody>
          <a:bodyPr/>
          <a:lstStyle/>
          <a:p>
            <a:pPr marL="365760" indent="-365760">
              <a:spcBef>
                <a:spcPts val="600"/>
              </a:spcBef>
            </a:pPr>
            <a:r>
              <a:rPr lang="en-US" sz="2600" dirty="0"/>
              <a:t>Follow the instructions on handout 1.6 (Angles of Light Energy).</a:t>
            </a:r>
          </a:p>
          <a:p>
            <a:pPr marL="365760" indent="-365760">
              <a:spcBef>
                <a:spcPts val="600"/>
              </a:spcBef>
            </a:pPr>
            <a:r>
              <a:rPr lang="en-US" sz="2600" dirty="0"/>
              <a:t>Test two scenarios: </a:t>
            </a:r>
          </a:p>
          <a:p>
            <a:pPr marL="731520" indent="-365760">
              <a:spcBef>
                <a:spcPts val="600"/>
              </a:spcBef>
              <a:buFont typeface="+mj-lt"/>
              <a:buAutoNum type="arabicPeriod"/>
            </a:pPr>
            <a:r>
              <a:rPr lang="en-US" sz="2600" dirty="0"/>
              <a:t>Hold the tray </a:t>
            </a:r>
            <a:r>
              <a:rPr lang="en-US" sz="2600" b="1" dirty="0"/>
              <a:t>perpendicular</a:t>
            </a:r>
            <a:r>
              <a:rPr lang="en-US" sz="2600" dirty="0"/>
              <a:t> to the light beam (straight on).</a:t>
            </a:r>
          </a:p>
          <a:p>
            <a:pPr marL="731520" indent="-365760">
              <a:spcBef>
                <a:spcPts val="600"/>
              </a:spcBef>
              <a:buFont typeface="+mj-lt"/>
              <a:buAutoNum type="arabicPeriod"/>
            </a:pPr>
            <a:r>
              <a:rPr lang="en-US" sz="2600" dirty="0"/>
              <a:t>Hold the tray </a:t>
            </a:r>
            <a:r>
              <a:rPr lang="en-US" sz="2600" b="1" dirty="0"/>
              <a:t>tilted away </a:t>
            </a:r>
            <a:r>
              <a:rPr lang="en-US" sz="2600" dirty="0"/>
              <a:t>from the light beam (at an angle).</a:t>
            </a:r>
          </a:p>
          <a:p>
            <a:pPr marL="731520" indent="0">
              <a:spcBef>
                <a:spcPts val="600"/>
              </a:spcBef>
              <a:buNone/>
            </a:pPr>
            <a:r>
              <a:rPr lang="en-US" sz="2600" b="1" dirty="0"/>
              <a:t>Note: </a:t>
            </a:r>
            <a:r>
              <a:rPr lang="en-US" sz="2600" dirty="0"/>
              <a:t>In both scenarios, keep the light beam in a horizontal position, parallel to the floor. Maintain the same distance between the flashlight and tray.</a:t>
            </a:r>
          </a:p>
          <a:p>
            <a:pPr marL="365760" indent="-365760">
              <a:spcBef>
                <a:spcPts val="600"/>
              </a:spcBef>
            </a:pPr>
            <a:r>
              <a:rPr lang="en-US" sz="2600" dirty="0"/>
              <a:t>On graph paper, trace around the circle/oval of light, enclosing only the area of brightest light.</a:t>
            </a:r>
          </a:p>
        </p:txBody>
      </p:sp>
    </p:spTree>
    <p:extLst>
      <p:ext uri="{BB962C8B-B14F-4D97-AF65-F5344CB8AC3E}">
        <p14:creationId xmlns:p14="http://schemas.microsoft.com/office/powerpoint/2010/main" val="289971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Summer Institute Study-Group Leaders</a:t>
            </a:r>
          </a:p>
        </p:txBody>
      </p:sp>
      <p:sp>
        <p:nvSpPr>
          <p:cNvPr id="3" name="Content Placeholder 2"/>
          <p:cNvSpPr>
            <a:spLocks noGrp="1"/>
          </p:cNvSpPr>
          <p:nvPr>
            <p:ph sz="half" idx="1"/>
          </p:nvPr>
        </p:nvSpPr>
        <p:spPr>
          <a:xfrm>
            <a:off x="609600" y="1524000"/>
            <a:ext cx="7696200" cy="4718304"/>
          </a:xfrm>
        </p:spPr>
        <p:txBody>
          <a:bodyPr/>
          <a:lstStyle/>
          <a:p>
            <a:pPr marL="0" indent="0">
              <a:buNone/>
            </a:pPr>
            <a:r>
              <a:rPr lang="en-US" sz="3200" dirty="0"/>
              <a:t>Grade </a:t>
            </a:r>
            <a:r>
              <a:rPr lang="en-US" sz="3200" dirty="0">
                <a:solidFill>
                  <a:srgbClr val="0070C0"/>
                </a:solidFill>
              </a:rPr>
              <a:t>[Insert grade level here]</a:t>
            </a:r>
          </a:p>
          <a:p>
            <a:pPr marL="731520" indent="-365760">
              <a:spcBef>
                <a:spcPts val="1200"/>
              </a:spcBef>
            </a:pPr>
            <a:r>
              <a:rPr lang="en-US" sz="3200" dirty="0">
                <a:solidFill>
                  <a:srgbClr val="0070C0"/>
                </a:solidFill>
              </a:rPr>
              <a:t>[Insert leader names here]</a:t>
            </a:r>
          </a:p>
          <a:p>
            <a:pPr marL="731520" indent="-365760">
              <a:spcBef>
                <a:spcPts val="1200"/>
              </a:spcBef>
            </a:pPr>
            <a:r>
              <a:rPr lang="en-US" sz="3200" dirty="0">
                <a:solidFill>
                  <a:srgbClr val="0070C0"/>
                </a:solidFill>
              </a:rPr>
              <a:t>[Insert leader names here]</a:t>
            </a:r>
          </a:p>
        </p:txBody>
      </p:sp>
    </p:spTree>
    <p:extLst>
      <p:ext uri="{BB962C8B-B14F-4D97-AF65-F5344CB8AC3E}">
        <p14:creationId xmlns:p14="http://schemas.microsoft.com/office/powerpoint/2010/main" val="416373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CA9D-F1C8-4935-AF8D-CA4EABD9EEBD}"/>
              </a:ext>
            </a:extLst>
          </p:cNvPr>
          <p:cNvSpPr>
            <a:spLocks noGrp="1"/>
          </p:cNvSpPr>
          <p:nvPr>
            <p:ph type="title"/>
          </p:nvPr>
        </p:nvSpPr>
        <p:spPr>
          <a:xfrm>
            <a:off x="609600" y="533400"/>
            <a:ext cx="8077200" cy="990600"/>
          </a:xfrm>
        </p:spPr>
        <p:txBody>
          <a:bodyPr>
            <a:normAutofit/>
          </a:bodyPr>
          <a:lstStyle/>
          <a:p>
            <a:r>
              <a:rPr lang="en-US" dirty="0"/>
              <a:t>Investigation: Angles of Light Energy</a:t>
            </a:r>
          </a:p>
        </p:txBody>
      </p:sp>
      <p:sp>
        <p:nvSpPr>
          <p:cNvPr id="3" name="Content Placeholder 2">
            <a:extLst>
              <a:ext uri="{FF2B5EF4-FFF2-40B4-BE49-F238E27FC236}">
                <a16:creationId xmlns:a16="http://schemas.microsoft.com/office/drawing/2014/main" id="{78084A10-A33F-4A79-9EF4-F5A684B93059}"/>
              </a:ext>
            </a:extLst>
          </p:cNvPr>
          <p:cNvSpPr>
            <a:spLocks noGrp="1"/>
          </p:cNvSpPr>
          <p:nvPr>
            <p:ph idx="1"/>
          </p:nvPr>
        </p:nvSpPr>
        <p:spPr>
          <a:xfrm>
            <a:off x="609600" y="1600200"/>
            <a:ext cx="8077200" cy="4876800"/>
          </a:xfrm>
        </p:spPr>
        <p:txBody>
          <a:bodyPr/>
          <a:lstStyle/>
          <a:p>
            <a:pPr marL="0" indent="0">
              <a:buNone/>
            </a:pPr>
            <a:r>
              <a:rPr lang="en-US" sz="2800" dirty="0"/>
              <a:t>Complete steps 1 and 2 on handout 1.6 (Angles of Light Energy). Then answer these questions:</a:t>
            </a:r>
          </a:p>
          <a:p>
            <a:pPr marL="731520" indent="-365760">
              <a:spcBef>
                <a:spcPts val="1200"/>
              </a:spcBef>
              <a:buFont typeface="+mj-lt"/>
              <a:buAutoNum type="arabicPeriod"/>
            </a:pPr>
            <a:r>
              <a:rPr lang="en-US" sz="2800" dirty="0"/>
              <a:t>Which circle of light was smaller (straight on or at an angle)? </a:t>
            </a:r>
          </a:p>
          <a:p>
            <a:pPr marL="731520" indent="-365760">
              <a:spcBef>
                <a:spcPts val="1200"/>
              </a:spcBef>
              <a:buFont typeface="+mj-lt"/>
              <a:buAutoNum type="arabicPeriod"/>
            </a:pPr>
            <a:r>
              <a:rPr lang="en-US" sz="2800" dirty="0"/>
              <a:t>Which circle of light was larger (straight on or at an angle)?</a:t>
            </a:r>
          </a:p>
          <a:p>
            <a:pPr marL="731520" indent="-365760">
              <a:spcBef>
                <a:spcPts val="1200"/>
              </a:spcBef>
              <a:buFont typeface="+mj-lt"/>
              <a:buAutoNum type="arabicPeriod"/>
            </a:pPr>
            <a:r>
              <a:rPr lang="en-US" sz="2800" dirty="0"/>
              <a:t>Imagine that the flashlight represents sunlight hitting Earth’s surface. Would you feel warmer standing in the smaller circle or the larger circle? Why? Be prepared to share your answer.</a:t>
            </a:r>
          </a:p>
        </p:txBody>
      </p:sp>
    </p:spTree>
    <p:extLst>
      <p:ext uri="{BB962C8B-B14F-4D97-AF65-F5344CB8AC3E}">
        <p14:creationId xmlns:p14="http://schemas.microsoft.com/office/powerpoint/2010/main" val="15396849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200" y="6614613"/>
            <a:ext cx="2438400" cy="215444"/>
          </a:xfrm>
          <a:prstGeom prst="rect">
            <a:avLst/>
          </a:prstGeom>
          <a:noFill/>
        </p:spPr>
        <p:txBody>
          <a:bodyPr wrap="square" rtlCol="0">
            <a:spAutoFit/>
          </a:bodyPr>
          <a:lstStyle/>
          <a:p>
            <a:pPr algn="r"/>
            <a:r>
              <a:rPr lang="en-US" sz="800" dirty="0"/>
              <a:t>Courtesy of BSCS</a:t>
            </a:r>
          </a:p>
        </p:txBody>
      </p:sp>
      <p:pic>
        <p:nvPicPr>
          <p:cNvPr id="4" name="Picture 3">
            <a:extLst>
              <a:ext uri="{FF2B5EF4-FFF2-40B4-BE49-F238E27FC236}">
                <a16:creationId xmlns:a16="http://schemas.microsoft.com/office/drawing/2014/main" id="{0CD67F88-A182-4906-BC3C-F441675DCB3D}"/>
              </a:ext>
            </a:extLst>
          </p:cNvPr>
          <p:cNvPicPr>
            <a:picLocks noChangeAspect="1"/>
          </p:cNvPicPr>
          <p:nvPr/>
        </p:nvPicPr>
        <p:blipFill>
          <a:blip r:embed="rId3" cstate="print"/>
          <a:stretch>
            <a:fillRect/>
          </a:stretch>
        </p:blipFill>
        <p:spPr>
          <a:xfrm>
            <a:off x="609600" y="1218245"/>
            <a:ext cx="8153400" cy="5435600"/>
          </a:xfrm>
          <a:prstGeom prst="rect">
            <a:avLst/>
          </a:prstGeom>
        </p:spPr>
      </p:pic>
      <p:sp>
        <p:nvSpPr>
          <p:cNvPr id="6" name="Title 1">
            <a:extLst>
              <a:ext uri="{FF2B5EF4-FFF2-40B4-BE49-F238E27FC236}">
                <a16:creationId xmlns:a16="http://schemas.microsoft.com/office/drawing/2014/main" id="{5687CA9D-F1C8-4935-AF8D-CA4EABD9EEBD}"/>
              </a:ext>
            </a:extLst>
          </p:cNvPr>
          <p:cNvSpPr txBox="1">
            <a:spLocks/>
          </p:cNvSpPr>
          <p:nvPr/>
        </p:nvSpPr>
        <p:spPr>
          <a:xfrm>
            <a:off x="685800" y="533400"/>
            <a:ext cx="8001000" cy="8382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Angles of Light Energy</a:t>
            </a:r>
          </a:p>
        </p:txBody>
      </p:sp>
    </p:spTree>
    <p:extLst>
      <p:ext uri="{BB962C8B-B14F-4D97-AF65-F5344CB8AC3E}">
        <p14:creationId xmlns:p14="http://schemas.microsoft.com/office/powerpoint/2010/main" val="15932856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A1AD140-9A34-43F4-8B22-184548116C7E}"/>
              </a:ext>
            </a:extLst>
          </p:cNvPr>
          <p:cNvGrpSpPr/>
          <p:nvPr/>
        </p:nvGrpSpPr>
        <p:grpSpPr>
          <a:xfrm>
            <a:off x="152400" y="1295400"/>
            <a:ext cx="8991600" cy="5139869"/>
            <a:chOff x="-151948" y="1295400"/>
            <a:chExt cx="9445883" cy="5139869"/>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948" y="1295400"/>
              <a:ext cx="9445883" cy="5139869"/>
            </a:xfrm>
            <a:prstGeom prst="rect">
              <a:avLst/>
            </a:prstGeom>
          </p:spPr>
        </p:pic>
        <p:sp>
          <p:nvSpPr>
            <p:cNvPr id="2" name="TextBox 1">
              <a:extLst>
                <a:ext uri="{FF2B5EF4-FFF2-40B4-BE49-F238E27FC236}">
                  <a16:creationId xmlns:a16="http://schemas.microsoft.com/office/drawing/2014/main" id="{182C01B0-BF33-42EC-97A3-5C85AA6C3BF4}"/>
                </a:ext>
              </a:extLst>
            </p:cNvPr>
            <p:cNvSpPr txBox="1"/>
            <p:nvPr/>
          </p:nvSpPr>
          <p:spPr>
            <a:xfrm>
              <a:off x="3770495" y="2514600"/>
              <a:ext cx="5014455" cy="369332"/>
            </a:xfrm>
            <a:prstGeom prst="rect">
              <a:avLst/>
            </a:prstGeom>
            <a:noFill/>
          </p:spPr>
          <p:txBody>
            <a:bodyPr wrap="none" rtlCol="0">
              <a:spAutoFit/>
            </a:bodyPr>
            <a:lstStyle/>
            <a:p>
              <a:r>
                <a:rPr lang="en-US" b="1" dirty="0">
                  <a:latin typeface="Calibri" pitchFamily="34" charset="0"/>
                </a:rPr>
                <a:t>Solar Radiation Concentrated over a Larger Area</a:t>
              </a:r>
            </a:p>
          </p:txBody>
        </p:sp>
        <p:sp>
          <p:nvSpPr>
            <p:cNvPr id="7" name="TextBox 6">
              <a:extLst>
                <a:ext uri="{FF2B5EF4-FFF2-40B4-BE49-F238E27FC236}">
                  <a16:creationId xmlns:a16="http://schemas.microsoft.com/office/drawing/2014/main" id="{5CFA08D0-2020-4FC6-8F02-7D56AA144B80}"/>
                </a:ext>
              </a:extLst>
            </p:cNvPr>
            <p:cNvSpPr txBox="1"/>
            <p:nvPr/>
          </p:nvSpPr>
          <p:spPr>
            <a:xfrm>
              <a:off x="4109716" y="4114800"/>
              <a:ext cx="5184219" cy="369332"/>
            </a:xfrm>
            <a:prstGeom prst="rect">
              <a:avLst/>
            </a:prstGeom>
            <a:noFill/>
          </p:spPr>
          <p:txBody>
            <a:bodyPr wrap="square" rtlCol="0">
              <a:spAutoFit/>
            </a:bodyPr>
            <a:lstStyle/>
            <a:p>
              <a:r>
                <a:rPr lang="en-US" b="1" dirty="0">
                  <a:latin typeface="Calibri" pitchFamily="34" charset="0"/>
                </a:rPr>
                <a:t>Solar Radiation Concentrated over a Smaller Area</a:t>
              </a:r>
            </a:p>
          </p:txBody>
        </p:sp>
      </p:grpSp>
      <p:sp>
        <p:nvSpPr>
          <p:cNvPr id="6" name="TextBox 5"/>
          <p:cNvSpPr txBox="1"/>
          <p:nvPr/>
        </p:nvSpPr>
        <p:spPr>
          <a:xfrm>
            <a:off x="2971800" y="5782191"/>
            <a:ext cx="1737360" cy="215444"/>
          </a:xfrm>
          <a:prstGeom prst="rect">
            <a:avLst/>
          </a:prstGeom>
          <a:noFill/>
        </p:spPr>
        <p:txBody>
          <a:bodyPr wrap="square" rtlCol="0">
            <a:spAutoFit/>
          </a:bodyPr>
          <a:lstStyle/>
          <a:p>
            <a:r>
              <a:rPr lang="en-US" sz="800" dirty="0">
                <a:solidFill>
                  <a:schemeClr val="bg1"/>
                </a:solidFill>
              </a:rPr>
              <a:t>Courtesy of Pixabay.com</a:t>
            </a:r>
          </a:p>
        </p:txBody>
      </p:sp>
      <p:sp>
        <p:nvSpPr>
          <p:cNvPr id="9" name="Title 1">
            <a:extLst>
              <a:ext uri="{FF2B5EF4-FFF2-40B4-BE49-F238E27FC236}">
                <a16:creationId xmlns:a16="http://schemas.microsoft.com/office/drawing/2014/main" id="{5687CA9D-F1C8-4935-AF8D-CA4EABD9EEBD}"/>
              </a:ext>
            </a:extLst>
          </p:cNvPr>
          <p:cNvSpPr txBox="1">
            <a:spLocks/>
          </p:cNvSpPr>
          <p:nvPr/>
        </p:nvSpPr>
        <p:spPr>
          <a:xfrm>
            <a:off x="685800" y="533400"/>
            <a:ext cx="8001000" cy="8382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rgbClr val="FFFF00"/>
                </a:solidFill>
                <a:effectLst/>
                <a:uLnTx/>
                <a:uFillTx/>
                <a:latin typeface="Calibri" panose="020F0502020204030204" pitchFamily="34" charset="0"/>
                <a:ea typeface="+mj-ea"/>
                <a:cs typeface="+mj-cs"/>
              </a:rPr>
              <a:t>Investigation: Angles of Light Energy</a:t>
            </a:r>
          </a:p>
        </p:txBody>
      </p:sp>
    </p:spTree>
    <p:extLst>
      <p:ext uri="{BB962C8B-B14F-4D97-AF65-F5344CB8AC3E}">
        <p14:creationId xmlns:p14="http://schemas.microsoft.com/office/powerpoint/2010/main" val="14586682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4512" y="1095956"/>
            <a:ext cx="8587375" cy="5546600"/>
          </a:xfrm>
          <a:prstGeom prst="rect">
            <a:avLst/>
          </a:prstGeom>
        </p:spPr>
      </p:pic>
      <p:sp>
        <p:nvSpPr>
          <p:cNvPr id="4" name="TextBox 3"/>
          <p:cNvSpPr txBox="1"/>
          <p:nvPr/>
        </p:nvSpPr>
        <p:spPr>
          <a:xfrm>
            <a:off x="7620000" y="6642556"/>
            <a:ext cx="2133600" cy="215444"/>
          </a:xfrm>
          <a:prstGeom prst="rect">
            <a:avLst/>
          </a:prstGeom>
          <a:noFill/>
        </p:spPr>
        <p:txBody>
          <a:bodyPr wrap="square" rtlCol="0">
            <a:spAutoFit/>
          </a:bodyPr>
          <a:lstStyle/>
          <a:p>
            <a:r>
              <a:rPr lang="en-US" sz="800" dirty="0"/>
              <a:t>Courtesy of Cal Poly Pomona</a:t>
            </a:r>
          </a:p>
        </p:txBody>
      </p:sp>
      <p:sp>
        <p:nvSpPr>
          <p:cNvPr id="5" name="Title 1">
            <a:extLst>
              <a:ext uri="{FF2B5EF4-FFF2-40B4-BE49-F238E27FC236}">
                <a16:creationId xmlns:a16="http://schemas.microsoft.com/office/drawing/2014/main" id="{5687CA9D-F1C8-4935-AF8D-CA4EABD9EEBD}"/>
              </a:ext>
            </a:extLst>
          </p:cNvPr>
          <p:cNvSpPr txBox="1">
            <a:spLocks/>
          </p:cNvSpPr>
          <p:nvPr/>
        </p:nvSpPr>
        <p:spPr>
          <a:xfrm>
            <a:off x="609600" y="533400"/>
            <a:ext cx="8077200" cy="8382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Angles of Light Energy</a:t>
            </a:r>
          </a:p>
        </p:txBody>
      </p:sp>
    </p:spTree>
    <p:extLst>
      <p:ext uri="{BB962C8B-B14F-4D97-AF65-F5344CB8AC3E}">
        <p14:creationId xmlns:p14="http://schemas.microsoft.com/office/powerpoint/2010/main" val="2844886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p:cNvSpPr txBox="1"/>
          <p:nvPr/>
        </p:nvSpPr>
        <p:spPr>
          <a:xfrm>
            <a:off x="5791200" y="6459279"/>
            <a:ext cx="2514600" cy="215444"/>
          </a:xfrm>
          <a:prstGeom prst="rect">
            <a:avLst/>
          </a:prstGeom>
          <a:noFill/>
        </p:spPr>
        <p:txBody>
          <a:bodyPr wrap="square" rtlCol="0">
            <a:spAutoFit/>
          </a:bodyPr>
          <a:lstStyle/>
          <a:p>
            <a:r>
              <a:rPr lang="en-US" sz="800" dirty="0">
                <a:solidFill>
                  <a:schemeClr val="bg1"/>
                </a:solidFill>
              </a:rPr>
              <a:t>Courtesy of Robert A. Rohde/ Wikimedia Commons</a:t>
            </a:r>
          </a:p>
        </p:txBody>
      </p:sp>
      <p:sp>
        <p:nvSpPr>
          <p:cNvPr id="5" name="Title 4">
            <a:extLst>
              <a:ext uri="{FF2B5EF4-FFF2-40B4-BE49-F238E27FC236}">
                <a16:creationId xmlns:a16="http://schemas.microsoft.com/office/drawing/2014/main" id="{836CFCA5-D71C-4C6E-80A7-8F38144F16A4}"/>
              </a:ext>
            </a:extLst>
          </p:cNvPr>
          <p:cNvSpPr>
            <a:spLocks noGrp="1"/>
          </p:cNvSpPr>
          <p:nvPr>
            <p:ph type="title"/>
          </p:nvPr>
        </p:nvSpPr>
        <p:spPr>
          <a:xfrm>
            <a:off x="685800" y="533400"/>
            <a:ext cx="8001000" cy="990600"/>
          </a:xfrm>
        </p:spPr>
        <p:txBody>
          <a:bodyPr/>
          <a:lstStyle/>
          <a:p>
            <a:r>
              <a:rPr lang="en-US" dirty="0">
                <a:solidFill>
                  <a:srgbClr val="FFFF00"/>
                </a:solidFill>
              </a:rPr>
              <a:t>Explaining Temperature Patterns</a:t>
            </a:r>
          </a:p>
        </p:txBody>
      </p:sp>
      <p:pic>
        <p:nvPicPr>
          <p:cNvPr id="11" name="Content Placeholder 10">
            <a:extLst>
              <a:ext uri="{FF2B5EF4-FFF2-40B4-BE49-F238E27FC236}">
                <a16:creationId xmlns:a16="http://schemas.microsoft.com/office/drawing/2014/main" id="{CCF850D3-3B44-4F9F-9BE3-AFFDF795B323}"/>
              </a:ext>
            </a:extLst>
          </p:cNvPr>
          <p:cNvPicPr>
            <a:picLocks noGrp="1" noChangeAspect="1"/>
          </p:cNvPicPr>
          <p:nvPr>
            <p:ph idx="1"/>
          </p:nvPr>
        </p:nvPicPr>
        <p:blipFill>
          <a:blip r:embed="rId3" cstate="print"/>
          <a:stretch>
            <a:fillRect/>
          </a:stretch>
        </p:blipFill>
        <p:spPr>
          <a:xfrm>
            <a:off x="914400" y="1600200"/>
            <a:ext cx="7391400" cy="4800600"/>
          </a:xfrm>
          <a:prstGeom prst="rect">
            <a:avLst/>
          </a:prstGeom>
        </p:spPr>
      </p:pic>
    </p:spTree>
    <p:extLst>
      <p:ext uri="{BB962C8B-B14F-4D97-AF65-F5344CB8AC3E}">
        <p14:creationId xmlns:p14="http://schemas.microsoft.com/office/powerpoint/2010/main" val="9138115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pPr lvl="0"/>
            <a:br>
              <a:rPr lang="en-US" sz="3600" dirty="0"/>
            </a:br>
            <a:r>
              <a:rPr lang="en-US" sz="3600" dirty="0"/>
              <a:t>Reflect: Content Deepening Focus Question 3</a:t>
            </a:r>
            <a:br>
              <a:rPr lang="en-US" dirty="0"/>
            </a:br>
            <a:endParaRPr lang="en-US" dirty="0"/>
          </a:p>
        </p:txBody>
      </p:sp>
      <p:sp>
        <p:nvSpPr>
          <p:cNvPr id="3" name="Content Placeholder 2"/>
          <p:cNvSpPr>
            <a:spLocks noGrp="1"/>
          </p:cNvSpPr>
          <p:nvPr>
            <p:ph idx="1"/>
          </p:nvPr>
        </p:nvSpPr>
        <p:spPr>
          <a:xfrm>
            <a:off x="609600" y="1676400"/>
            <a:ext cx="8001000" cy="4495800"/>
          </a:xfrm>
        </p:spPr>
        <p:txBody>
          <a:bodyPr/>
          <a:lstStyle/>
          <a:p>
            <a:pPr marL="0" lvl="1" indent="0">
              <a:spcBef>
                <a:spcPts val="0"/>
              </a:spcBef>
              <a:spcAft>
                <a:spcPts val="2400"/>
              </a:spcAft>
              <a:buClrTx/>
              <a:buNone/>
            </a:pPr>
            <a:r>
              <a:rPr lang="en-US" sz="3200" dirty="0"/>
              <a:t>What are weather patterns?</a:t>
            </a:r>
          </a:p>
        </p:txBody>
      </p:sp>
    </p:spTree>
    <p:extLst>
      <p:ext uri="{BB962C8B-B14F-4D97-AF65-F5344CB8AC3E}">
        <p14:creationId xmlns:p14="http://schemas.microsoft.com/office/powerpoint/2010/main" val="27785084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pPr marL="777240" lvl="0"/>
            <a:br>
              <a:rPr lang="en-US" sz="3600" dirty="0"/>
            </a:br>
            <a:r>
              <a:rPr lang="en-US" dirty="0"/>
              <a:t>Key Science Ideas</a:t>
            </a:r>
            <a:br>
              <a:rPr lang="en-US" dirty="0"/>
            </a:br>
            <a:endParaRPr lang="en-US" dirty="0"/>
          </a:p>
        </p:txBody>
      </p:sp>
      <p:sp>
        <p:nvSpPr>
          <p:cNvPr id="3" name="Content Placeholder 2"/>
          <p:cNvSpPr>
            <a:spLocks noGrp="1"/>
          </p:cNvSpPr>
          <p:nvPr>
            <p:ph idx="1"/>
          </p:nvPr>
        </p:nvSpPr>
        <p:spPr>
          <a:xfrm>
            <a:off x="685800" y="1600200"/>
            <a:ext cx="7696200" cy="4800600"/>
          </a:xfrm>
        </p:spPr>
        <p:txBody>
          <a:bodyPr/>
          <a:lstStyle/>
          <a:p>
            <a:pPr marL="365760" lvl="1" indent="-365760">
              <a:spcBef>
                <a:spcPts val="1200"/>
              </a:spcBef>
              <a:spcAft>
                <a:spcPts val="0"/>
              </a:spcAft>
              <a:buClr>
                <a:schemeClr val="bg1">
                  <a:lumMod val="65000"/>
                </a:schemeClr>
              </a:buClr>
            </a:pPr>
            <a:r>
              <a:rPr lang="en-US" sz="3200" i="1" dirty="0"/>
              <a:t>Weather patterns </a:t>
            </a:r>
            <a:r>
              <a:rPr lang="en-US" sz="3200" dirty="0"/>
              <a:t>describe what the weather in a given location is like most of the time.</a:t>
            </a:r>
          </a:p>
          <a:p>
            <a:pPr marL="365760" lvl="1" indent="-365760">
              <a:spcBef>
                <a:spcPts val="1200"/>
              </a:spcBef>
              <a:spcAft>
                <a:spcPts val="0"/>
              </a:spcAft>
              <a:buClr>
                <a:schemeClr val="bg1">
                  <a:lumMod val="65000"/>
                </a:schemeClr>
              </a:buClr>
            </a:pPr>
            <a:r>
              <a:rPr lang="en-US" sz="3200" dirty="0"/>
              <a:t>We can identify weather patterns by observing and recording weather in a specific place over time.</a:t>
            </a:r>
          </a:p>
          <a:p>
            <a:pPr marL="365760" lvl="1" indent="-365760">
              <a:spcBef>
                <a:spcPts val="1200"/>
              </a:spcBef>
              <a:spcAft>
                <a:spcPts val="0"/>
              </a:spcAft>
              <a:buClr>
                <a:schemeClr val="bg1">
                  <a:lumMod val="65000"/>
                </a:schemeClr>
              </a:buClr>
            </a:pPr>
            <a:r>
              <a:rPr lang="en-US" sz="3200" dirty="0"/>
              <a:t>Weather patterns include temperature changes, the number of sunny and cloudy days, and the amount of precipitation.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762000"/>
            <a:ext cx="685800" cy="685800"/>
          </a:xfrm>
          <a:prstGeom prst="rect">
            <a:avLst/>
          </a:prstGeom>
        </p:spPr>
      </p:pic>
    </p:spTree>
    <p:extLst>
      <p:ext uri="{BB962C8B-B14F-4D97-AF65-F5344CB8AC3E}">
        <p14:creationId xmlns:p14="http://schemas.microsoft.com/office/powerpoint/2010/main" val="27785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2800" dirty="0"/>
              <a:t>What are the STeLLA lenses and teaching strategies, and what is the evidence that they will make a difference in your science teaching?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7200" y="1799837"/>
            <a:ext cx="4419600" cy="4835730"/>
          </a:xfrm>
          <a:prstGeom prst="rect">
            <a:avLst/>
          </a:prstGeom>
        </p:spPr>
      </p:pic>
    </p:spTree>
    <p:extLst>
      <p:ext uri="{BB962C8B-B14F-4D97-AF65-F5344CB8AC3E}">
        <p14:creationId xmlns:p14="http://schemas.microsoft.com/office/powerpoint/2010/main" val="30557422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99DE0-D3F2-4692-B342-7BA54F00CF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7200" y="1799837"/>
            <a:ext cx="4419600" cy="4835730"/>
          </a:xfrm>
          <a:prstGeom prst="rect">
            <a:avLst/>
          </a:prstGeom>
        </p:spPr>
      </p:pic>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2800" dirty="0"/>
              <a:t>What are the STeLLA lenses and teaching strategies, and what is the evidence that they will make a difference in your science teaching? </a:t>
            </a:r>
          </a:p>
        </p:txBody>
      </p:sp>
      <p:sp>
        <p:nvSpPr>
          <p:cNvPr id="5" name="TextBox 4"/>
          <p:cNvSpPr txBox="1"/>
          <p:nvPr/>
        </p:nvSpPr>
        <p:spPr>
          <a:xfrm>
            <a:off x="4419600" y="3200401"/>
            <a:ext cx="2057400" cy="990600"/>
          </a:xfrm>
          <a:prstGeom prst="rect">
            <a:avLst/>
          </a:prstGeom>
          <a:solidFill>
            <a:srgbClr val="FFFF00">
              <a:alpha val="16000"/>
            </a:srgbClr>
          </a:solidFill>
        </p:spPr>
        <p:txBody>
          <a:bodyPr wrap="square" rtlCol="0">
            <a:spAutoFit/>
          </a:bodyPr>
          <a:lstStyle/>
          <a:p>
            <a:endParaRPr lang="en-US" dirty="0"/>
          </a:p>
        </p:txBody>
      </p:sp>
    </p:spTree>
    <p:extLst>
      <p:ext uri="{BB962C8B-B14F-4D97-AF65-F5344CB8AC3E}">
        <p14:creationId xmlns:p14="http://schemas.microsoft.com/office/powerpoint/2010/main" val="18933998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457200"/>
            <a:ext cx="8153400" cy="1143000"/>
          </a:xfrm>
        </p:spPr>
        <p:txBody>
          <a:bodyPr>
            <a:noAutofit/>
          </a:bodyPr>
          <a:lstStyle/>
          <a:p>
            <a:r>
              <a:rPr lang="en-US" sz="3600" dirty="0">
                <a:cs typeface="Times New Roman" pitchFamily="18" charset="0"/>
              </a:rPr>
              <a:t>Strategies 1, 2, and 3:  Questions That Elicit, Probe, and Challenge Student Thinking</a:t>
            </a:r>
          </a:p>
        </p:txBody>
      </p:sp>
      <p:sp>
        <p:nvSpPr>
          <p:cNvPr id="120835" name="Rectangle 3"/>
          <p:cNvSpPr>
            <a:spLocks noGrp="1" noChangeArrowheads="1"/>
          </p:cNvSpPr>
          <p:nvPr>
            <p:ph type="body" idx="1"/>
          </p:nvPr>
        </p:nvSpPr>
        <p:spPr>
          <a:xfrm>
            <a:off x="533400" y="1752600"/>
            <a:ext cx="8305800" cy="4724400"/>
          </a:xfrm>
        </p:spPr>
        <p:txBody>
          <a:bodyPr>
            <a:noAutofit/>
          </a:bodyPr>
          <a:lstStyle/>
          <a:p>
            <a:pPr marL="0" indent="0">
              <a:buNone/>
            </a:pPr>
            <a:r>
              <a:rPr lang="en-US" sz="2600" b="1" dirty="0"/>
              <a:t>Student Thinking Lens</a:t>
            </a:r>
            <a:r>
              <a:rPr lang="en-US" sz="2600" dirty="0"/>
              <a:t>: Strategies to reveal, support, and challenge student thinking.</a:t>
            </a:r>
          </a:p>
          <a:p>
            <a:pPr marL="731520" lvl="1" indent="-365760">
              <a:spcBef>
                <a:spcPts val="600"/>
              </a:spcBef>
            </a:pPr>
            <a:r>
              <a:rPr lang="en-US" sz="2600" b="1" dirty="0"/>
              <a:t>Strategy 1: </a:t>
            </a:r>
            <a:r>
              <a:rPr lang="en-US" sz="2600" dirty="0"/>
              <a:t>Ask questions to elicit student ideas and predictions.</a:t>
            </a:r>
          </a:p>
          <a:p>
            <a:pPr marL="731520" lvl="1" indent="-365760">
              <a:spcBef>
                <a:spcPts val="600"/>
              </a:spcBef>
            </a:pPr>
            <a:r>
              <a:rPr lang="en-US" sz="2600" b="1" dirty="0"/>
              <a:t>Strategy 2: </a:t>
            </a:r>
            <a:r>
              <a:rPr lang="en-US" sz="2600" dirty="0"/>
              <a:t>Ask questions to probe student ideas and predictions.</a:t>
            </a:r>
            <a:endParaRPr lang="en-US" sz="2600" dirty="0">
              <a:solidFill>
                <a:srgbClr val="FF0000"/>
              </a:solidFill>
            </a:endParaRPr>
          </a:p>
          <a:p>
            <a:pPr marL="731520" lvl="1" indent="-365760">
              <a:spcBef>
                <a:spcPts val="600"/>
              </a:spcBef>
            </a:pPr>
            <a:r>
              <a:rPr lang="en-US" sz="2600" b="1" dirty="0"/>
              <a:t>Strategy 3: </a:t>
            </a:r>
            <a:r>
              <a:rPr lang="en-US" sz="2600" dirty="0"/>
              <a:t>Ask questions to challenge student thinking.</a:t>
            </a:r>
          </a:p>
          <a:p>
            <a:pPr marL="0" lvl="0" indent="0">
              <a:spcBef>
                <a:spcPts val="1200"/>
              </a:spcBef>
              <a:spcAft>
                <a:spcPts val="0"/>
              </a:spcAft>
              <a:buClr>
                <a:srgbClr val="93A299"/>
              </a:buClr>
              <a:buNone/>
            </a:pPr>
            <a:r>
              <a:rPr lang="en-US" sz="2600" dirty="0"/>
              <a:t>Read and fill in the purpose and key features of each strategy on your Z-fold summary chart</a:t>
            </a:r>
            <a:r>
              <a:rPr lang="en-US" sz="2600" dirty="0">
                <a:solidFill>
                  <a:srgbClr val="292934"/>
                </a:solidFill>
              </a:rPr>
              <a:t>. Then s</a:t>
            </a:r>
            <a:r>
              <a:rPr lang="en-US" sz="2600" dirty="0"/>
              <a:t>hare your charts with a partner.</a:t>
            </a:r>
          </a:p>
        </p:txBody>
      </p:sp>
    </p:spTree>
    <p:extLst>
      <p:ext uri="{BB962C8B-B14F-4D97-AF65-F5344CB8AC3E}">
        <p14:creationId xmlns:p14="http://schemas.microsoft.com/office/powerpoint/2010/main" val="365196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The Key</a:t>
            </a:r>
          </a:p>
        </p:txBody>
      </p:sp>
      <p:sp>
        <p:nvSpPr>
          <p:cNvPr id="3" name="Content Placeholder 2"/>
          <p:cNvSpPr>
            <a:spLocks noGrp="1"/>
          </p:cNvSpPr>
          <p:nvPr>
            <p:ph sz="half" idx="1"/>
          </p:nvPr>
        </p:nvSpPr>
        <p:spPr>
          <a:xfrm>
            <a:off x="533400" y="1600200"/>
            <a:ext cx="8153400" cy="4495800"/>
          </a:xfrm>
        </p:spPr>
        <p:txBody>
          <a:bodyPr/>
          <a:lstStyle/>
          <a:p>
            <a:pPr marL="0" indent="0" algn="ctr">
              <a:spcBef>
                <a:spcPts val="2400"/>
              </a:spcBef>
              <a:buNone/>
            </a:pPr>
            <a:r>
              <a:rPr lang="en-US" sz="3200" dirty="0">
                <a:solidFill>
                  <a:srgbClr val="292934"/>
                </a:solidFill>
              </a:rPr>
              <a:t>Each of us is key to the success of the</a:t>
            </a:r>
            <a:br>
              <a:rPr lang="en-US" sz="3200" dirty="0">
                <a:solidFill>
                  <a:srgbClr val="292934"/>
                </a:solidFill>
              </a:rPr>
            </a:br>
            <a:r>
              <a:rPr lang="en-US" sz="3200" dirty="0">
                <a:solidFill>
                  <a:srgbClr val="292934"/>
                </a:solidFill>
              </a:rPr>
              <a:t>RESPeCT PD program!</a:t>
            </a:r>
          </a:p>
          <a:p>
            <a:pPr marL="0" indent="0" algn="ctr">
              <a:buNone/>
            </a:pPr>
            <a:endParaRPr lang="en-US" sz="3000" dirty="0">
              <a:solidFill>
                <a:srgbClr val="292934"/>
              </a:solidFill>
            </a:endParaRPr>
          </a:p>
          <a:p>
            <a:pPr marL="0" indent="0" algn="ctr">
              <a:buNone/>
            </a:pPr>
            <a:endParaRPr lang="en-US" sz="3000" dirty="0">
              <a:solidFill>
                <a:srgbClr val="292934"/>
              </a:solidFill>
            </a:endParaRPr>
          </a:p>
          <a:p>
            <a:pPr marL="0" indent="0" algn="ctr">
              <a:buNone/>
            </a:pPr>
            <a:endParaRPr lang="en-US" sz="3000" dirty="0">
              <a:solidFill>
                <a:srgbClr val="292934"/>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3124200"/>
            <a:ext cx="2928938" cy="2252663"/>
          </a:xfrm>
          <a:prstGeom prst="rect">
            <a:avLst/>
          </a:prstGeom>
        </p:spPr>
      </p:pic>
    </p:spTree>
    <p:extLst>
      <p:ext uri="{BB962C8B-B14F-4D97-AF65-F5344CB8AC3E}">
        <p14:creationId xmlns:p14="http://schemas.microsoft.com/office/powerpoint/2010/main" val="466032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0"/>
            <a:ext cx="8077200" cy="990600"/>
          </a:xfrm>
        </p:spPr>
        <p:txBody>
          <a:bodyPr>
            <a:normAutofit/>
          </a:bodyPr>
          <a:lstStyle/>
          <a:p>
            <a:r>
              <a:rPr lang="en-US" dirty="0">
                <a:cs typeface="Times New Roman" pitchFamily="18" charset="0"/>
              </a:rPr>
              <a:t>Elicit Questions</a:t>
            </a:r>
          </a:p>
        </p:txBody>
      </p:sp>
      <p:sp>
        <p:nvSpPr>
          <p:cNvPr id="96259" name="Rectangle 3"/>
          <p:cNvSpPr>
            <a:spLocks noGrp="1" noChangeArrowheads="1"/>
          </p:cNvSpPr>
          <p:nvPr>
            <p:ph type="body" idx="1"/>
          </p:nvPr>
        </p:nvSpPr>
        <p:spPr>
          <a:xfrm>
            <a:off x="609600" y="1295400"/>
            <a:ext cx="8077200" cy="5105400"/>
          </a:xfrm>
        </p:spPr>
        <p:txBody>
          <a:bodyPr/>
          <a:lstStyle/>
          <a:p>
            <a:pPr marL="365760" indent="-365760">
              <a:spcBef>
                <a:spcPts val="1200"/>
              </a:spcBef>
              <a:buFont typeface="Arial" pitchFamily="34" charset="0"/>
              <a:buChar char="•"/>
            </a:pPr>
            <a:r>
              <a:rPr lang="en-US" sz="3200" dirty="0"/>
              <a:t>What are the purpose and key features of questions that </a:t>
            </a:r>
            <a:r>
              <a:rPr lang="en-US" sz="3200" b="1" dirty="0"/>
              <a:t>elicit</a:t>
            </a:r>
            <a:r>
              <a:rPr lang="en-US" sz="3200" dirty="0"/>
              <a:t> student ideas and predictions? </a:t>
            </a:r>
          </a:p>
          <a:p>
            <a:pPr marL="365760" lvl="1" indent="-365760">
              <a:spcBef>
                <a:spcPts val="1200"/>
              </a:spcBef>
              <a:buFont typeface="Arial" pitchFamily="34" charset="0"/>
              <a:buChar char="•"/>
            </a:pPr>
            <a:r>
              <a:rPr lang="en-US" sz="3200" dirty="0"/>
              <a:t>Which question from the examples in the strategies booklet do you think would elicit the highest number of </a:t>
            </a:r>
            <a:r>
              <a:rPr lang="en-US" sz="3200" i="1" dirty="0"/>
              <a:t>different</a:t>
            </a:r>
            <a:r>
              <a:rPr lang="en-US" sz="3200" dirty="0"/>
              <a:t> student responses in your classroom? Why do you think so? (Cite ideas from the strategies booklet.)</a:t>
            </a:r>
          </a:p>
        </p:txBody>
      </p:sp>
    </p:spTree>
    <p:extLst>
      <p:ext uri="{BB962C8B-B14F-4D97-AF65-F5344CB8AC3E}">
        <p14:creationId xmlns:p14="http://schemas.microsoft.com/office/powerpoint/2010/main" val="4876593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990600"/>
          </a:xfrm>
        </p:spPr>
        <p:txBody>
          <a:bodyPr>
            <a:normAutofit/>
          </a:bodyPr>
          <a:lstStyle/>
          <a:p>
            <a:r>
              <a:rPr lang="en-US" dirty="0"/>
              <a:t>Probe and Challenge Questions</a:t>
            </a:r>
          </a:p>
        </p:txBody>
      </p:sp>
      <p:sp>
        <p:nvSpPr>
          <p:cNvPr id="3" name="Content Placeholder 2"/>
          <p:cNvSpPr>
            <a:spLocks noGrp="1"/>
          </p:cNvSpPr>
          <p:nvPr>
            <p:ph idx="1"/>
          </p:nvPr>
        </p:nvSpPr>
        <p:spPr>
          <a:xfrm>
            <a:off x="609600" y="1676400"/>
            <a:ext cx="3733800" cy="2971800"/>
          </a:xfrm>
        </p:spPr>
        <p:txBody>
          <a:bodyPr/>
          <a:lstStyle/>
          <a:p>
            <a:pPr marL="0" indent="0">
              <a:buNone/>
            </a:pPr>
            <a:r>
              <a:rPr lang="en-US" sz="2800" b="1" dirty="0"/>
              <a:t>Probe Questions</a:t>
            </a:r>
          </a:p>
          <a:p>
            <a:pPr marL="0" indent="0">
              <a:spcBef>
                <a:spcPts val="600"/>
              </a:spcBef>
              <a:buNone/>
            </a:pPr>
            <a:r>
              <a:rPr lang="en-US" sz="2800" dirty="0"/>
              <a:t>What are the purpose and key features of questions that probe student ideas and predictions?</a:t>
            </a:r>
          </a:p>
        </p:txBody>
      </p:sp>
      <p:sp>
        <p:nvSpPr>
          <p:cNvPr id="6" name="TextBox 5"/>
          <p:cNvSpPr txBox="1"/>
          <p:nvPr/>
        </p:nvSpPr>
        <p:spPr>
          <a:xfrm>
            <a:off x="4648200" y="1676400"/>
            <a:ext cx="3810000" cy="2323713"/>
          </a:xfrm>
          <a:prstGeom prst="rect">
            <a:avLst/>
          </a:prstGeom>
          <a:noFill/>
        </p:spPr>
        <p:txBody>
          <a:bodyPr wrap="square" rtlCol="0">
            <a:spAutoFit/>
          </a:bodyPr>
          <a:lstStyle/>
          <a:p>
            <a:pPr marL="57150" indent="0">
              <a:buNone/>
            </a:pPr>
            <a:r>
              <a:rPr lang="en-US" sz="2800" b="1" dirty="0">
                <a:latin typeface="Calibri" panose="020F0502020204030204" pitchFamily="34" charset="0"/>
              </a:rPr>
              <a:t>Challenge Questions</a:t>
            </a:r>
          </a:p>
          <a:p>
            <a:pPr indent="0">
              <a:spcBef>
                <a:spcPts val="600"/>
              </a:spcBef>
              <a:buNone/>
            </a:pPr>
            <a:r>
              <a:rPr lang="en-US" sz="2800" dirty="0">
                <a:latin typeface="Calibri" panose="020F0502020204030204" pitchFamily="34" charset="0"/>
              </a:rPr>
              <a:t>What are the purpose and key features of questions that challenge student thinking? </a:t>
            </a:r>
          </a:p>
        </p:txBody>
      </p:sp>
      <p:sp>
        <p:nvSpPr>
          <p:cNvPr id="8" name="Rectangle 7"/>
          <p:cNvSpPr/>
          <p:nvPr/>
        </p:nvSpPr>
        <p:spPr>
          <a:xfrm>
            <a:off x="533400" y="4724400"/>
            <a:ext cx="8000999" cy="523220"/>
          </a:xfrm>
          <a:prstGeom prst="rect">
            <a:avLst/>
          </a:prstGeom>
        </p:spPr>
        <p:txBody>
          <a:bodyPr wrap="square">
            <a:spAutoFit/>
          </a:bodyPr>
          <a:lstStyle/>
          <a:p>
            <a:pPr marL="0" lvl="1" indent="0">
              <a:buNone/>
            </a:pPr>
            <a:r>
              <a:rPr lang="en-US" sz="2800" dirty="0">
                <a:latin typeface="Calibri" pitchFamily="34" charset="0"/>
              </a:rPr>
              <a:t>Remember to cite ideas from the strategies booklet!</a:t>
            </a:r>
          </a:p>
        </p:txBody>
      </p:sp>
    </p:spTree>
    <p:extLst>
      <p:ext uri="{BB962C8B-B14F-4D97-AF65-F5344CB8AC3E}">
        <p14:creationId xmlns:p14="http://schemas.microsoft.com/office/powerpoint/2010/main" val="3807543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990600"/>
          </a:xfrm>
        </p:spPr>
        <p:txBody>
          <a:bodyPr>
            <a:normAutofit/>
          </a:bodyPr>
          <a:lstStyle/>
          <a:p>
            <a:r>
              <a:rPr lang="en-US" dirty="0"/>
              <a:t>Elicit versus Probe Questions</a:t>
            </a:r>
          </a:p>
        </p:txBody>
      </p:sp>
      <p:sp>
        <p:nvSpPr>
          <p:cNvPr id="3" name="Content Placeholder 2"/>
          <p:cNvSpPr>
            <a:spLocks noGrp="1"/>
          </p:cNvSpPr>
          <p:nvPr>
            <p:ph idx="1"/>
          </p:nvPr>
        </p:nvSpPr>
        <p:spPr>
          <a:xfrm>
            <a:off x="609600" y="1600200"/>
            <a:ext cx="7936523" cy="3276600"/>
          </a:xfrm>
        </p:spPr>
        <p:txBody>
          <a:bodyPr/>
          <a:lstStyle/>
          <a:p>
            <a:pPr marL="0" lvl="1" indent="0">
              <a:spcBef>
                <a:spcPts val="0"/>
              </a:spcBef>
              <a:buNone/>
            </a:pPr>
            <a:r>
              <a:rPr lang="en-US" sz="3200" dirty="0"/>
              <a:t>What are some key differences between questions that elicit and questions that probe student ideas and predictions?</a:t>
            </a:r>
          </a:p>
          <a:p>
            <a:pPr marL="57150" indent="0">
              <a:buNone/>
            </a:pPr>
            <a:endParaRPr lang="en-US" sz="2800" dirty="0"/>
          </a:p>
        </p:txBody>
      </p:sp>
    </p:spTree>
    <p:extLst>
      <p:ext uri="{BB962C8B-B14F-4D97-AF65-F5344CB8AC3E}">
        <p14:creationId xmlns:p14="http://schemas.microsoft.com/office/powerpoint/2010/main" val="2950406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1371600"/>
          </a:xfrm>
        </p:spPr>
        <p:txBody>
          <a:bodyPr>
            <a:noAutofit/>
          </a:bodyPr>
          <a:lstStyle/>
          <a:p>
            <a:r>
              <a:rPr lang="en-US" dirty="0"/>
              <a:t>Elicit/Probe Questions versus Challenge Questions</a:t>
            </a:r>
          </a:p>
        </p:txBody>
      </p:sp>
      <p:sp>
        <p:nvSpPr>
          <p:cNvPr id="3" name="Content Placeholder 2"/>
          <p:cNvSpPr>
            <a:spLocks noGrp="1"/>
          </p:cNvSpPr>
          <p:nvPr>
            <p:ph idx="1"/>
          </p:nvPr>
        </p:nvSpPr>
        <p:spPr>
          <a:xfrm>
            <a:off x="609600" y="1981200"/>
            <a:ext cx="8030308" cy="4191000"/>
          </a:xfrm>
        </p:spPr>
        <p:txBody>
          <a:bodyPr/>
          <a:lstStyle/>
          <a:p>
            <a:pPr marL="0" lvl="1" indent="0">
              <a:buNone/>
            </a:pPr>
            <a:r>
              <a:rPr lang="en-US" sz="3200" dirty="0"/>
              <a:t>What are some key differences between questions that elicit and probe student ideas and predictions and questions that challenge student thinking?</a:t>
            </a:r>
          </a:p>
          <a:p>
            <a:pPr marL="0" indent="0">
              <a:buNone/>
            </a:pPr>
            <a:endParaRPr lang="en-US" dirty="0"/>
          </a:p>
        </p:txBody>
      </p:sp>
    </p:spTree>
    <p:extLst>
      <p:ext uri="{BB962C8B-B14F-4D97-AF65-F5344CB8AC3E}">
        <p14:creationId xmlns:p14="http://schemas.microsoft.com/office/powerpoint/2010/main" val="38785776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The RESPeCT Lesson Plans Binder</a:t>
            </a:r>
          </a:p>
        </p:txBody>
      </p:sp>
      <p:sp>
        <p:nvSpPr>
          <p:cNvPr id="3" name="Content Placeholder 2"/>
          <p:cNvSpPr>
            <a:spLocks noGrp="1"/>
          </p:cNvSpPr>
          <p:nvPr>
            <p:ph idx="1"/>
          </p:nvPr>
        </p:nvSpPr>
        <p:spPr>
          <a:xfrm>
            <a:off x="685800" y="1295400"/>
            <a:ext cx="8001000" cy="5181600"/>
          </a:xfrm>
        </p:spPr>
        <p:txBody>
          <a:bodyPr/>
          <a:lstStyle/>
          <a:p>
            <a:pPr>
              <a:buNone/>
            </a:pPr>
            <a:r>
              <a:rPr lang="en-US" sz="2800" b="1" dirty="0"/>
              <a:t>What comes before the lessons?</a:t>
            </a:r>
          </a:p>
          <a:p>
            <a:pPr marL="731520" lvl="1" indent="-365760">
              <a:spcBef>
                <a:spcPts val="0"/>
              </a:spcBef>
              <a:buFont typeface="Arial" pitchFamily="34" charset="0"/>
              <a:buChar char="•"/>
            </a:pPr>
            <a:r>
              <a:rPr lang="en-US" sz="2800" dirty="0"/>
              <a:t>Scope and sequence</a:t>
            </a:r>
          </a:p>
          <a:p>
            <a:pPr marL="731520" lvl="1" indent="-365760">
              <a:spcBef>
                <a:spcPts val="0"/>
              </a:spcBef>
              <a:buFont typeface="Arial" pitchFamily="34" charset="0"/>
              <a:buChar char="•"/>
            </a:pPr>
            <a:r>
              <a:rPr lang="en-US" sz="2800" dirty="0"/>
              <a:t>Learning goals</a:t>
            </a:r>
          </a:p>
          <a:p>
            <a:pPr marL="731520" lvl="1" indent="-365760">
              <a:spcBef>
                <a:spcPts val="0"/>
              </a:spcBef>
              <a:buFont typeface="Arial" pitchFamily="34" charset="0"/>
              <a:buChar char="•"/>
            </a:pPr>
            <a:r>
              <a:rPr lang="en-US" sz="2800" dirty="0"/>
              <a:t>California NGSS</a:t>
            </a:r>
          </a:p>
          <a:p>
            <a:pPr marL="731520" lvl="1" indent="-365760">
              <a:spcBef>
                <a:spcPts val="0"/>
              </a:spcBef>
              <a:buFont typeface="Arial" pitchFamily="34" charset="0"/>
              <a:buChar char="•"/>
            </a:pPr>
            <a:r>
              <a:rPr lang="en-US" sz="2800" dirty="0"/>
              <a:t>Student pretest/posttest</a:t>
            </a:r>
          </a:p>
          <a:p>
            <a:pPr marL="731520" lvl="1" indent="-365760">
              <a:spcBef>
                <a:spcPts val="0"/>
              </a:spcBef>
              <a:buFont typeface="Arial" pitchFamily="34" charset="0"/>
              <a:buChar char="•"/>
            </a:pPr>
            <a:r>
              <a:rPr lang="en-US" sz="2800" dirty="0"/>
              <a:t>Features analysis chart</a:t>
            </a:r>
          </a:p>
          <a:p>
            <a:pPr marL="731520" lvl="1" indent="-365760">
              <a:spcBef>
                <a:spcPts val="0"/>
              </a:spcBef>
              <a:buFont typeface="Arial" pitchFamily="34" charset="0"/>
              <a:buChar char="•"/>
            </a:pPr>
            <a:r>
              <a:rPr lang="en-US" sz="2800" dirty="0"/>
              <a:t>Working with English language learners (ELLs) in science</a:t>
            </a:r>
          </a:p>
          <a:p>
            <a:pPr>
              <a:buNone/>
            </a:pPr>
            <a:r>
              <a:rPr lang="en-US" sz="2800" b="1" dirty="0"/>
              <a:t>Overview of lesson format and structure:</a:t>
            </a:r>
          </a:p>
          <a:p>
            <a:pPr marL="731520" lvl="1" indent="-365760">
              <a:spcBef>
                <a:spcPts val="0"/>
              </a:spcBef>
              <a:buFont typeface="Arial" pitchFamily="34" charset="0"/>
              <a:buChar char="•"/>
            </a:pPr>
            <a:r>
              <a:rPr lang="en-US" sz="2800" dirty="0"/>
              <a:t>Lesson overview </a:t>
            </a:r>
          </a:p>
          <a:p>
            <a:pPr marL="731520" lvl="1" indent="-365760">
              <a:spcBef>
                <a:spcPts val="0"/>
              </a:spcBef>
              <a:buFont typeface="Arial" pitchFamily="34" charset="0"/>
              <a:buChar char="•"/>
            </a:pPr>
            <a:r>
              <a:rPr lang="en-US" sz="2800" dirty="0"/>
              <a:t>Lesson outline </a:t>
            </a:r>
          </a:p>
          <a:p>
            <a:pPr marL="731520" lvl="1" indent="-365760">
              <a:spcBef>
                <a:spcPts val="0"/>
              </a:spcBef>
              <a:buFont typeface="Arial" pitchFamily="34" charset="0"/>
              <a:buChar char="•"/>
            </a:pPr>
            <a:r>
              <a:rPr lang="en-US" sz="2800" dirty="0"/>
              <a:t>Detailed lesson plan</a:t>
            </a:r>
          </a:p>
        </p:txBody>
      </p:sp>
    </p:spTree>
    <p:extLst>
      <p:ext uri="{BB962C8B-B14F-4D97-AF65-F5344CB8AC3E}">
        <p14:creationId xmlns:p14="http://schemas.microsoft.com/office/powerpoint/2010/main" val="14732952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Let’s Summarize Today’s Work!</a:t>
            </a:r>
          </a:p>
        </p:txBody>
      </p:sp>
      <p:sp>
        <p:nvSpPr>
          <p:cNvPr id="3" name="Content Placeholder 2"/>
          <p:cNvSpPr>
            <a:spLocks noGrp="1"/>
          </p:cNvSpPr>
          <p:nvPr>
            <p:ph idx="1"/>
          </p:nvPr>
        </p:nvSpPr>
        <p:spPr>
          <a:xfrm>
            <a:off x="533400" y="1219200"/>
            <a:ext cx="8229600" cy="5334000"/>
          </a:xfrm>
        </p:spPr>
        <p:txBody>
          <a:bodyPr/>
          <a:lstStyle/>
          <a:p>
            <a:pPr marL="365760" lvl="0" indent="-365760">
              <a:spcBef>
                <a:spcPts val="600"/>
              </a:spcBef>
            </a:pPr>
            <a:r>
              <a:rPr lang="en-US" sz="2800" dirty="0"/>
              <a:t>We thought about what constitutes effective science teaching.</a:t>
            </a:r>
          </a:p>
          <a:p>
            <a:pPr marL="365760" lvl="0" indent="-365760">
              <a:spcBef>
                <a:spcPts val="300"/>
              </a:spcBef>
            </a:pPr>
            <a:r>
              <a:rPr lang="en-US" sz="2800" dirty="0"/>
              <a:t>We examined the rationale for the Science Content Storyline Lens and analyzed the US and Japanese video clips from the TIMSS video study.</a:t>
            </a:r>
          </a:p>
          <a:p>
            <a:pPr marL="365760" lvl="0" indent="-365760">
              <a:spcBef>
                <a:spcPts val="300"/>
              </a:spcBef>
            </a:pPr>
            <a:r>
              <a:rPr lang="en-US" sz="2800" dirty="0"/>
              <a:t>We examined the rationale for the Student Thinking Lens and watched the video of the Harvard and MIT graduates and John and his teacher.</a:t>
            </a:r>
          </a:p>
          <a:p>
            <a:pPr marL="365760" lvl="0" indent="-365760">
              <a:spcBef>
                <a:spcPts val="300"/>
              </a:spcBef>
            </a:pPr>
            <a:r>
              <a:rPr lang="en-US" sz="2800" dirty="0"/>
              <a:t>We deepened our understandings of weather and weather patterns.</a:t>
            </a:r>
          </a:p>
          <a:p>
            <a:pPr marL="365760" indent="-365760">
              <a:spcBef>
                <a:spcPts val="300"/>
              </a:spcBef>
            </a:pPr>
            <a:r>
              <a:rPr lang="en-US" sz="2800" dirty="0"/>
              <a:t>We read and talked about the purposes and key features of elicit, probe, and challenge questions.</a:t>
            </a:r>
          </a:p>
        </p:txBody>
      </p:sp>
    </p:spTree>
    <p:extLst>
      <p:ext uri="{BB962C8B-B14F-4D97-AF65-F5344CB8AC3E}">
        <p14:creationId xmlns:p14="http://schemas.microsoft.com/office/powerpoint/2010/main" val="16719283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3400" y="762000"/>
            <a:ext cx="8229600" cy="990600"/>
          </a:xfrm>
        </p:spPr>
        <p:txBody>
          <a:bodyPr>
            <a:normAutofit fontScale="90000"/>
          </a:bodyPr>
          <a:lstStyle/>
          <a:p>
            <a:r>
              <a:rPr lang="en-US" dirty="0">
                <a:cs typeface="Times New Roman" pitchFamily="18" charset="0"/>
              </a:rPr>
              <a:t>How Did Today’s Work Help You Think about Our Focus Questions? </a:t>
            </a:r>
          </a:p>
        </p:txBody>
      </p:sp>
      <p:sp>
        <p:nvSpPr>
          <p:cNvPr id="108547" name="Rectangle 3"/>
          <p:cNvSpPr>
            <a:spLocks noGrp="1" noChangeArrowheads="1"/>
          </p:cNvSpPr>
          <p:nvPr>
            <p:ph type="body" idx="1"/>
          </p:nvPr>
        </p:nvSpPr>
        <p:spPr>
          <a:xfrm>
            <a:off x="533400" y="1981200"/>
            <a:ext cx="8229600" cy="4495800"/>
          </a:xfrm>
        </p:spPr>
        <p:txBody>
          <a:bodyPr>
            <a:noAutofit/>
          </a:bodyPr>
          <a:lstStyle/>
          <a:p>
            <a:pPr marL="365760" indent="-365760">
              <a:spcBef>
                <a:spcPts val="600"/>
              </a:spcBef>
              <a:spcAft>
                <a:spcPts val="0"/>
              </a:spcAft>
            </a:pPr>
            <a:r>
              <a:rPr lang="en-US" sz="3200" dirty="0"/>
              <a:t>What are the STeLLA lenses and teaching strategies, and what is the evidence that they will make a difference in your science teaching? </a:t>
            </a:r>
          </a:p>
          <a:p>
            <a:pPr marL="365760" indent="-365760">
              <a:spcBef>
                <a:spcPts val="600"/>
              </a:spcBef>
              <a:spcAft>
                <a:spcPts val="0"/>
              </a:spcAft>
            </a:pPr>
            <a:r>
              <a:rPr lang="en-US" sz="3200" dirty="0"/>
              <a:t>What is weather? </a:t>
            </a:r>
          </a:p>
          <a:p>
            <a:pPr marL="365760" indent="-365760">
              <a:spcBef>
                <a:spcPts val="600"/>
              </a:spcBef>
              <a:spcAft>
                <a:spcPts val="0"/>
              </a:spcAft>
            </a:pPr>
            <a:r>
              <a:rPr lang="en-US" sz="3200" dirty="0"/>
              <a:t>How is weather different from climate?</a:t>
            </a:r>
          </a:p>
          <a:p>
            <a:pPr marL="365760" indent="-365760">
              <a:spcBef>
                <a:spcPts val="600"/>
              </a:spcBef>
              <a:spcAft>
                <a:spcPts val="0"/>
              </a:spcAft>
            </a:pPr>
            <a:r>
              <a:rPr lang="en-US" sz="3200" dirty="0"/>
              <a:t>What are weather patterns?</a:t>
            </a:r>
          </a:p>
        </p:txBody>
      </p:sp>
    </p:spTree>
    <p:extLst>
      <p:ext uri="{BB962C8B-B14F-4D97-AF65-F5344CB8AC3E}">
        <p14:creationId xmlns:p14="http://schemas.microsoft.com/office/powerpoint/2010/main" val="27608617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81000"/>
            <a:ext cx="8229600" cy="990600"/>
          </a:xfrm>
        </p:spPr>
        <p:txBody>
          <a:bodyPr/>
          <a:lstStyle/>
          <a:p>
            <a:r>
              <a:rPr lang="en-US" dirty="0"/>
              <a:t> Extended Homework</a:t>
            </a:r>
          </a:p>
        </p:txBody>
      </p:sp>
      <p:sp>
        <p:nvSpPr>
          <p:cNvPr id="32771" name="Content Placeholder 2"/>
          <p:cNvSpPr>
            <a:spLocks noGrp="1"/>
          </p:cNvSpPr>
          <p:nvPr>
            <p:ph idx="1"/>
          </p:nvPr>
        </p:nvSpPr>
        <p:spPr>
          <a:xfrm>
            <a:off x="609600" y="1371600"/>
            <a:ext cx="8305800" cy="5181600"/>
          </a:xfrm>
        </p:spPr>
        <p:txBody>
          <a:bodyPr>
            <a:noAutofit/>
          </a:bodyPr>
          <a:lstStyle/>
          <a:p>
            <a:pPr marL="365760" indent="-365760">
              <a:spcBef>
                <a:spcPts val="600"/>
              </a:spcBef>
              <a:spcAft>
                <a:spcPts val="0"/>
              </a:spcAft>
            </a:pPr>
            <a:r>
              <a:rPr lang="en-US" sz="3200" dirty="0"/>
              <a:t>Locate handout 1.7 (Extended Homework: RESPeCT Lesson Plan Analysis) in your PD program binder. </a:t>
            </a:r>
            <a:endParaRPr lang="en-US" sz="3200" dirty="0">
              <a:solidFill>
                <a:srgbClr val="FF0000"/>
              </a:solidFill>
            </a:endParaRPr>
          </a:p>
          <a:p>
            <a:pPr marL="365760" indent="-365760">
              <a:spcBef>
                <a:spcPts val="1200"/>
              </a:spcBef>
              <a:spcAft>
                <a:spcPts val="0"/>
              </a:spcAft>
            </a:pPr>
            <a:r>
              <a:rPr lang="en-US" sz="3200" dirty="0"/>
              <a:t>Between now and Friday, read the scope and sequence for the set of lessons and your assigned lesson plan in the lesson plans </a:t>
            </a:r>
            <a:br>
              <a:rPr lang="en-US" sz="3200" dirty="0"/>
            </a:br>
            <a:r>
              <a:rPr lang="en-US" sz="3200" dirty="0"/>
              <a:t>binder. </a:t>
            </a:r>
          </a:p>
          <a:p>
            <a:pPr marL="365760" indent="-365760">
              <a:spcBef>
                <a:spcPts val="1200"/>
              </a:spcBef>
              <a:spcAft>
                <a:spcPts val="0"/>
              </a:spcAft>
            </a:pPr>
            <a:r>
              <a:rPr lang="en-US" sz="3200" dirty="0"/>
              <a:t>Be prepared to share your findings about </a:t>
            </a:r>
            <a:br>
              <a:rPr lang="en-US" sz="3200" dirty="0"/>
            </a:br>
            <a:r>
              <a:rPr lang="en-US" sz="3200" dirty="0"/>
              <a:t>your assigned lesson plan in a study-group conversation on Friday. </a:t>
            </a:r>
          </a:p>
        </p:txBody>
      </p:sp>
    </p:spTree>
    <p:extLst>
      <p:ext uri="{BB962C8B-B14F-4D97-AF65-F5344CB8AC3E}">
        <p14:creationId xmlns:p14="http://schemas.microsoft.com/office/powerpoint/2010/main" val="19906033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r>
              <a:rPr lang="en-US" dirty="0"/>
              <a:t>Reflections on Today’s Session</a:t>
            </a:r>
          </a:p>
        </p:txBody>
      </p:sp>
      <p:sp>
        <p:nvSpPr>
          <p:cNvPr id="3" name="Content Placeholder 2"/>
          <p:cNvSpPr>
            <a:spLocks noGrp="1"/>
          </p:cNvSpPr>
          <p:nvPr>
            <p:ph idx="1"/>
          </p:nvPr>
        </p:nvSpPr>
        <p:spPr>
          <a:xfrm>
            <a:off x="609600" y="1219200"/>
            <a:ext cx="8229600" cy="5257800"/>
          </a:xfrm>
        </p:spPr>
        <p:txBody>
          <a:bodyPr>
            <a:noAutofit/>
          </a:bodyPr>
          <a:lstStyle/>
          <a:p>
            <a:pPr marL="0" indent="0">
              <a:buNone/>
            </a:pPr>
            <a:r>
              <a:rPr lang="en-US" sz="2900" dirty="0"/>
              <a:t>Complete the Daily Reflections sheet.</a:t>
            </a:r>
          </a:p>
          <a:p>
            <a:pPr marL="731520" indent="-365760">
              <a:spcBef>
                <a:spcPts val="1200"/>
              </a:spcBef>
              <a:spcAft>
                <a:spcPts val="0"/>
              </a:spcAft>
            </a:pPr>
            <a:r>
              <a:rPr lang="en-US" sz="2800" dirty="0"/>
              <a:t>What were your first reactions to the STeLLA claim that it’s important to plan and analyze science teaching through the Student Thinking Lens and the Science Content Storyline Lens? What was convincing or not so convincing for you and why?</a:t>
            </a:r>
          </a:p>
          <a:p>
            <a:pPr marL="731520" indent="-365760">
              <a:spcBef>
                <a:spcPts val="1200"/>
              </a:spcBef>
              <a:spcAft>
                <a:spcPts val="0"/>
              </a:spcAft>
            </a:pPr>
            <a:r>
              <a:rPr lang="en-US" sz="2800" dirty="0"/>
              <a:t>What questions do you have about weather and seasons?</a:t>
            </a:r>
          </a:p>
          <a:p>
            <a:pPr marL="731520" indent="-365760">
              <a:spcBef>
                <a:spcPts val="1200"/>
              </a:spcBef>
              <a:spcAft>
                <a:spcPts val="0"/>
              </a:spcAft>
            </a:pPr>
            <a:r>
              <a:rPr lang="en-US" sz="2800" dirty="0"/>
              <a:t>Provide feedback about today’s session and the program so far (likes, dislikes, questions, concerns, suggestions).</a:t>
            </a:r>
          </a:p>
        </p:txBody>
      </p:sp>
    </p:spTree>
    <p:extLst>
      <p:ext uri="{BB962C8B-B14F-4D97-AF65-F5344CB8AC3E}">
        <p14:creationId xmlns:p14="http://schemas.microsoft.com/office/powerpoint/2010/main" val="1587409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7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11985</TotalTime>
  <Words>11866</Words>
  <Application>Microsoft Office PowerPoint</Application>
  <PresentationFormat>On-screen Show (4:3)</PresentationFormat>
  <Paragraphs>1409</Paragraphs>
  <Slides>98</Slides>
  <Notes>98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98</vt:i4>
      </vt:variant>
    </vt:vector>
  </HeadingPairs>
  <TitlesOfParts>
    <vt:vector size="107" baseType="lpstr">
      <vt:lpstr>Arial</vt:lpstr>
      <vt:lpstr>Calibri</vt:lpstr>
      <vt:lpstr>Cambria</vt:lpstr>
      <vt:lpstr>Lucida Sans Unicode</vt:lpstr>
      <vt:lpstr>Symbol</vt:lpstr>
      <vt:lpstr>Times New Roman</vt:lpstr>
      <vt:lpstr>Wingdings</vt:lpstr>
      <vt:lpstr>Clarity</vt:lpstr>
      <vt:lpstr>77_Office Theme</vt:lpstr>
      <vt:lpstr>RESPeCT PD pROGRAM</vt:lpstr>
      <vt:lpstr>Before We Dig In: Essentials</vt:lpstr>
      <vt:lpstr>What Is RESPeCT? </vt:lpstr>
      <vt:lpstr>The RESPeCT Partnership</vt:lpstr>
      <vt:lpstr>The RESPeCT PD Program</vt:lpstr>
      <vt:lpstr>The RESPeCT PD Program</vt:lpstr>
      <vt:lpstr>Goals of the RESPeCT PD Program </vt:lpstr>
      <vt:lpstr>Summer Institute Study-Group Leaders</vt:lpstr>
      <vt:lpstr>The Key</vt:lpstr>
      <vt:lpstr>Summer Institute Schedule</vt:lpstr>
      <vt:lpstr>Summer Institute: A Typical Daily Schedule </vt:lpstr>
      <vt:lpstr>Summer Institute at a Glance</vt:lpstr>
      <vt:lpstr>School-Year Schedule</vt:lpstr>
      <vt:lpstr>Your RESPeCT PD Program Materials</vt:lpstr>
      <vt:lpstr>Transition to Grade-Level Study Groups</vt:lpstr>
      <vt:lpstr>Notebook Setup</vt:lpstr>
      <vt:lpstr>Getting Started: Introductions</vt:lpstr>
      <vt:lpstr>RESPeCT PD Program Goals</vt:lpstr>
      <vt:lpstr>RESPeCT PD Program Goals: Lesson Analysis PD </vt:lpstr>
      <vt:lpstr> Norms for Working Together: The Basics </vt:lpstr>
      <vt:lpstr> Norms for Working Together: The Heart  </vt:lpstr>
      <vt:lpstr>Agenda for Day 1</vt:lpstr>
      <vt:lpstr>Today’s Focus Questions</vt:lpstr>
      <vt:lpstr> Ideas about Effective Science Teaching</vt:lpstr>
      <vt:lpstr>Lesson Analysis Focus Question</vt:lpstr>
      <vt:lpstr>TIMSS Video-Study Questions</vt:lpstr>
      <vt:lpstr>TIMSS Video-Study Comparisons</vt:lpstr>
      <vt:lpstr>TIMSS Video-Study Results</vt:lpstr>
      <vt:lpstr>TIMSS Video-Study Results</vt:lpstr>
      <vt:lpstr>TIMSS: Conceptual Links</vt:lpstr>
      <vt:lpstr>What Makes a Difference?</vt:lpstr>
      <vt:lpstr>The TIMSS Findings Show …</vt:lpstr>
      <vt:lpstr>What Can We Learn from the Research?</vt:lpstr>
      <vt:lpstr>Discussion Questions</vt:lpstr>
      <vt:lpstr>Lesson Analysis Focus Question </vt:lpstr>
      <vt:lpstr>Research on How Students Learn</vt:lpstr>
      <vt:lpstr>Minds of Our Own</vt:lpstr>
      <vt:lpstr>Discussion Questions</vt:lpstr>
      <vt:lpstr>What Can We Learn from the Research?</vt:lpstr>
      <vt:lpstr>WEATHER and Seasons</vt:lpstr>
      <vt:lpstr>PowerPoint Presentation</vt:lpstr>
      <vt:lpstr> Unit Central Questions </vt:lpstr>
      <vt:lpstr>PowerPoint Presentation</vt:lpstr>
      <vt:lpstr> Content Deepening: Focus Question 1 </vt:lpstr>
      <vt:lpstr>What Is Weather?</vt:lpstr>
      <vt:lpstr> Content Deepening: Focus Question 2 </vt:lpstr>
      <vt:lpstr>How Is Weather Different from Climate?</vt:lpstr>
      <vt:lpstr>How Is Weather Different from Climate?</vt:lpstr>
      <vt:lpstr>Weather or Climate? </vt:lpstr>
      <vt:lpstr>Weather or Climate?      </vt:lpstr>
      <vt:lpstr>Weather or Climate?  </vt:lpstr>
      <vt:lpstr>Weather or Climate?      </vt:lpstr>
      <vt:lpstr>Weather and Climate Video Clips</vt:lpstr>
      <vt:lpstr>Scenario 1: Midwest Thunderstorm</vt:lpstr>
      <vt:lpstr>Scenario 2: TV Weather Report</vt:lpstr>
      <vt:lpstr>PowerPoint Presentation</vt:lpstr>
      <vt:lpstr>Scenario 4: El Niño Explained</vt:lpstr>
      <vt:lpstr>PowerPoint Presentation</vt:lpstr>
      <vt:lpstr>Summary: Weather and Climate</vt:lpstr>
      <vt:lpstr>Weather Map of the United States</vt:lpstr>
      <vt:lpstr>US Climate–Zone Map</vt:lpstr>
      <vt:lpstr>Measuring Weather Data</vt:lpstr>
      <vt:lpstr>Types of Weather Data</vt:lpstr>
      <vt:lpstr>PowerPoint Presentation</vt:lpstr>
      <vt:lpstr>Climate and Weather </vt:lpstr>
      <vt:lpstr>PowerPoint Presentation</vt:lpstr>
      <vt:lpstr>Reflect: Content Deepening Focus Questions 1 and 2</vt:lpstr>
      <vt:lpstr> Key Science Ideas </vt:lpstr>
      <vt:lpstr>PowerPoint Presentation</vt:lpstr>
      <vt:lpstr> Content Deepening: Focus Question 3 </vt:lpstr>
      <vt:lpstr>What Are Patterns?</vt:lpstr>
      <vt:lpstr>How Can We Describe the Weather?</vt:lpstr>
      <vt:lpstr>What Is the Weather Like Today?</vt:lpstr>
      <vt:lpstr>Weekly Weather Chart</vt:lpstr>
      <vt:lpstr>PowerPoint Presentation</vt:lpstr>
      <vt:lpstr>PowerPoint Presentation</vt:lpstr>
      <vt:lpstr>What Patterns Do You Notice?</vt:lpstr>
      <vt:lpstr>PowerPoint Presentation</vt:lpstr>
      <vt:lpstr>Investigation: Angles of Light Energy</vt:lpstr>
      <vt:lpstr>Investigation: Angles of Light Energy</vt:lpstr>
      <vt:lpstr>PowerPoint Presentation</vt:lpstr>
      <vt:lpstr>PowerPoint Presentation</vt:lpstr>
      <vt:lpstr>PowerPoint Presentation</vt:lpstr>
      <vt:lpstr>Explaining Temperature Patterns</vt:lpstr>
      <vt:lpstr> Reflect: Content Deepening Focus Question 3 </vt:lpstr>
      <vt:lpstr> Key Science Ideas </vt:lpstr>
      <vt:lpstr>Lesson Analysis Focus Question</vt:lpstr>
      <vt:lpstr>Lesson Analysis Focus Question</vt:lpstr>
      <vt:lpstr>Strategies 1, 2, and 3:  Questions That Elicit, Probe, and Challenge Student Thinking</vt:lpstr>
      <vt:lpstr>Elicit Questions</vt:lpstr>
      <vt:lpstr>Probe and Challenge Questions</vt:lpstr>
      <vt:lpstr>Elicit versus Probe Questions</vt:lpstr>
      <vt:lpstr>Elicit/Probe Questions versus Challenge Questions</vt:lpstr>
      <vt:lpstr>The RESPeCT Lesson Plans Binder</vt:lpstr>
      <vt:lpstr>Let’s Summarize Today’s Work!</vt:lpstr>
      <vt:lpstr>How Did Today’s Work Help You Think about Our Focus Questions? </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589</cp:revision>
  <cp:lastPrinted>2016-03-11T18:45:48Z</cp:lastPrinted>
  <dcterms:created xsi:type="dcterms:W3CDTF">2014-06-10T18:20:14Z</dcterms:created>
  <dcterms:modified xsi:type="dcterms:W3CDTF">2020-02-05T18:13:12Z</dcterms:modified>
</cp:coreProperties>
</file>